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7"/>
  </p:sldMasterIdLst>
  <p:notesMasterIdLst>
    <p:notesMasterId r:id="rId143"/>
  </p:notesMasterIdLst>
  <p:sldIdLst>
    <p:sldId id="256" r:id="rId8"/>
    <p:sldId id="268" r:id="rId9"/>
    <p:sldId id="271" r:id="rId10"/>
    <p:sldId id="273" r:id="rId11"/>
    <p:sldId id="272" r:id="rId12"/>
    <p:sldId id="270" r:id="rId13"/>
    <p:sldId id="274" r:id="rId14"/>
    <p:sldId id="262" r:id="rId15"/>
    <p:sldId id="2142532067" r:id="rId16"/>
    <p:sldId id="3506" r:id="rId17"/>
    <p:sldId id="2142532066" r:id="rId18"/>
    <p:sldId id="3508" r:id="rId19"/>
    <p:sldId id="3512" r:id="rId20"/>
    <p:sldId id="3472" r:id="rId21"/>
    <p:sldId id="2142532065" r:id="rId22"/>
    <p:sldId id="3489" r:id="rId23"/>
    <p:sldId id="2142532064" r:id="rId24"/>
    <p:sldId id="2142532063" r:id="rId25"/>
    <p:sldId id="3490" r:id="rId26"/>
    <p:sldId id="2142532062" r:id="rId27"/>
    <p:sldId id="3497" r:id="rId28"/>
    <p:sldId id="3498" r:id="rId29"/>
    <p:sldId id="313" r:id="rId30"/>
    <p:sldId id="3499" r:id="rId31"/>
    <p:sldId id="3513" r:id="rId32"/>
    <p:sldId id="3514" r:id="rId33"/>
    <p:sldId id="3515" r:id="rId34"/>
    <p:sldId id="3518" r:id="rId35"/>
    <p:sldId id="3500" r:id="rId36"/>
    <p:sldId id="3519" r:id="rId37"/>
    <p:sldId id="3520" r:id="rId38"/>
    <p:sldId id="3522" r:id="rId39"/>
    <p:sldId id="2142532061" r:id="rId40"/>
    <p:sldId id="3526" r:id="rId41"/>
    <p:sldId id="2142532060" r:id="rId42"/>
    <p:sldId id="3523" r:id="rId43"/>
    <p:sldId id="3528" r:id="rId44"/>
    <p:sldId id="3527" r:id="rId45"/>
    <p:sldId id="3529" r:id="rId46"/>
    <p:sldId id="3509" r:id="rId47"/>
    <p:sldId id="3511" r:id="rId48"/>
    <p:sldId id="3516" r:id="rId49"/>
    <p:sldId id="3517" r:id="rId50"/>
    <p:sldId id="2142532059" r:id="rId51"/>
    <p:sldId id="282" r:id="rId52"/>
    <p:sldId id="279" r:id="rId53"/>
    <p:sldId id="283" r:id="rId54"/>
    <p:sldId id="257" r:id="rId55"/>
    <p:sldId id="258" r:id="rId56"/>
    <p:sldId id="259" r:id="rId57"/>
    <p:sldId id="260" r:id="rId58"/>
    <p:sldId id="281" r:id="rId59"/>
    <p:sldId id="280" r:id="rId60"/>
    <p:sldId id="263" r:id="rId61"/>
    <p:sldId id="299" r:id="rId62"/>
    <p:sldId id="298" r:id="rId63"/>
    <p:sldId id="297" r:id="rId64"/>
    <p:sldId id="296" r:id="rId65"/>
    <p:sldId id="275" r:id="rId66"/>
    <p:sldId id="276" r:id="rId67"/>
    <p:sldId id="277" r:id="rId68"/>
    <p:sldId id="278" r:id="rId69"/>
    <p:sldId id="295" r:id="rId70"/>
    <p:sldId id="3459" r:id="rId71"/>
    <p:sldId id="2142532034" r:id="rId72"/>
    <p:sldId id="3430" r:id="rId73"/>
    <p:sldId id="3438" r:id="rId74"/>
    <p:sldId id="3419" r:id="rId75"/>
    <p:sldId id="3425" r:id="rId76"/>
    <p:sldId id="3456" r:id="rId77"/>
    <p:sldId id="3431" r:id="rId78"/>
    <p:sldId id="3433" r:id="rId79"/>
    <p:sldId id="3434" r:id="rId80"/>
    <p:sldId id="3437" r:id="rId81"/>
    <p:sldId id="3435" r:id="rId82"/>
    <p:sldId id="2954" r:id="rId83"/>
    <p:sldId id="300" r:id="rId84"/>
    <p:sldId id="3461" r:id="rId85"/>
    <p:sldId id="370" r:id="rId86"/>
    <p:sldId id="363" r:id="rId87"/>
    <p:sldId id="362" r:id="rId88"/>
    <p:sldId id="364" r:id="rId89"/>
    <p:sldId id="371" r:id="rId90"/>
    <p:sldId id="372" r:id="rId91"/>
    <p:sldId id="373" r:id="rId92"/>
    <p:sldId id="375" r:id="rId93"/>
    <p:sldId id="380" r:id="rId94"/>
    <p:sldId id="377" r:id="rId95"/>
    <p:sldId id="261" r:id="rId96"/>
    <p:sldId id="2142532013" r:id="rId97"/>
    <p:sldId id="2142531957" r:id="rId98"/>
    <p:sldId id="2142532014" r:id="rId99"/>
    <p:sldId id="2142532023" r:id="rId100"/>
    <p:sldId id="2142532022" r:id="rId101"/>
    <p:sldId id="2142532021" r:id="rId102"/>
    <p:sldId id="2142532016" r:id="rId103"/>
    <p:sldId id="2142532020" r:id="rId104"/>
    <p:sldId id="3462" r:id="rId105"/>
    <p:sldId id="2142532024" r:id="rId106"/>
    <p:sldId id="2142532031" r:id="rId107"/>
    <p:sldId id="2142532045" r:id="rId108"/>
    <p:sldId id="2142532044" r:id="rId109"/>
    <p:sldId id="2142532043" r:id="rId110"/>
    <p:sldId id="2142532042" r:id="rId111"/>
    <p:sldId id="354" r:id="rId112"/>
    <p:sldId id="355" r:id="rId113"/>
    <p:sldId id="2142532041" r:id="rId114"/>
    <p:sldId id="356" r:id="rId115"/>
    <p:sldId id="357" r:id="rId116"/>
    <p:sldId id="2142532040" r:id="rId117"/>
    <p:sldId id="2142532039" r:id="rId118"/>
    <p:sldId id="2142532038" r:id="rId119"/>
    <p:sldId id="2142532037" r:id="rId120"/>
    <p:sldId id="2142532036" r:id="rId121"/>
    <p:sldId id="2142532035" r:id="rId122"/>
    <p:sldId id="2142532058" r:id="rId123"/>
    <p:sldId id="289" r:id="rId124"/>
    <p:sldId id="290" r:id="rId125"/>
    <p:sldId id="2142532057" r:id="rId126"/>
    <p:sldId id="2142532056" r:id="rId127"/>
    <p:sldId id="2142532055" r:id="rId128"/>
    <p:sldId id="2142532054" r:id="rId129"/>
    <p:sldId id="2142532053" r:id="rId130"/>
    <p:sldId id="2142532025" r:id="rId131"/>
    <p:sldId id="294" r:id="rId132"/>
    <p:sldId id="2142532033" r:id="rId133"/>
    <p:sldId id="2142532075" r:id="rId134"/>
    <p:sldId id="2142532074" r:id="rId135"/>
    <p:sldId id="2142532073" r:id="rId136"/>
    <p:sldId id="284" r:id="rId137"/>
    <p:sldId id="2142532072" r:id="rId138"/>
    <p:sldId id="2142532071" r:id="rId139"/>
    <p:sldId id="2142532070" r:id="rId140"/>
    <p:sldId id="2142532069" r:id="rId141"/>
    <p:sldId id="2142532068" r:id="rId142"/>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F51"/>
    <a:srgbClr val="808080"/>
    <a:srgbClr val="9CCB38"/>
    <a:srgbClr val="A4D2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BCA043-420B-550D-6772-2E352D2FA219}" v="3" dt="2024-01-30T09:25:59.561"/>
    <p1510:client id="{3F7F9B37-612B-5A36-5B7C-599CF9A79CE5}" v="140" dt="2024-01-31T11:29:35.389"/>
    <p1510:client id="{81A571FA-7218-5AB0-78D5-AE5D207DD627}" v="557" dt="2024-01-29T15:07:52.920"/>
    <p1510:client id="{AD63AD64-FA40-828C-8A44-BA7CB297FAE9}" v="103" dt="2024-01-31T06:58:05.426"/>
    <p1510:client id="{AFAE0263-5D02-AEFB-89F0-65AB2D837F0F}" v="50" dt="2024-01-30T09:32:24.88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5" Type="http://schemas.openxmlformats.org/officeDocument/2006/relationships/customXml" Target="../customXml/item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theme" Target="theme/theme1.xml"/><Relationship Id="rId7" Type="http://schemas.openxmlformats.org/officeDocument/2006/relationships/slideMaster" Target="slideMasters/slideMaster1.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notesMaster" Target="notesMasters/notesMaster1.xml"/><Relationship Id="rId148"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rutozi\OneDrive%20-%20UNICEF\2019%20May%20-%202022%20Dec\0.%20Execution_IM\BCO\Stdrs%20Docs&amp;Tools\Enquetes\SMART\Comparaison%20Seuils%20OM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rutozi\OneDrive%20-%20UNICEF\2023%20Oct%20-%20End\05.%20Workshop-Formations\RoundTable\Comparaison%20Seuils%20OM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unicef-my.sharepoint.com/personal/arutozi_unicef_org2/Documents/2023%20Oct%20-%20End/05.%20Workshop-Formations/RoundTable/Comparaison%20Seuils%20OM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unicef-my.sharepoint.com/personal/arutozi_unicef_org2/Documents/2023%20Oct%20-%20End/05.%20Workshop-Formations/RoundTable/Comparaison%20Seuils%20OM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000" b="1">
                <a:latin typeface="+mn-lt"/>
              </a:rPr>
              <a:t>Prevalence of Global Acute Malnutrition </a:t>
            </a:r>
          </a:p>
        </c:rich>
      </c:tx>
      <c:layout>
        <c:manualLayout>
          <c:xMode val="edge"/>
          <c:yMode val="edge"/>
          <c:x val="0.17125574786770997"/>
          <c:y val="9.2592592592592587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Sheet1!$C$5</c:f>
              <c:strCache>
                <c:ptCount val="1"/>
                <c:pt idx="0">
                  <c:v>MAG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28575" cap="rnd">
                <a:solidFill>
                  <a:srgbClr val="FFFF00"/>
                </a:solidFill>
                <a:prstDash val="sysDot"/>
              </a:ln>
              <a:effectLst/>
            </c:spPr>
            <c:trendlineType val="poly"/>
            <c:order val="3"/>
            <c:dispRSqr val="0"/>
            <c:dispEq val="0"/>
          </c:trendline>
          <c:cat>
            <c:numRef>
              <c:f>Sheet1!$D$2:$F$2</c:f>
              <c:numCache>
                <c:formatCode>General</c:formatCode>
                <c:ptCount val="3"/>
                <c:pt idx="0">
                  <c:v>2018</c:v>
                </c:pt>
                <c:pt idx="1">
                  <c:v>2020</c:v>
                </c:pt>
                <c:pt idx="2">
                  <c:v>2022</c:v>
                </c:pt>
              </c:numCache>
            </c:numRef>
          </c:cat>
          <c:val>
            <c:numRef>
              <c:f>Sheet1!$D$5:$F$5</c:f>
              <c:numCache>
                <c:formatCode>0.0%</c:formatCode>
                <c:ptCount val="3"/>
                <c:pt idx="0">
                  <c:v>4.4999999999999998E-2</c:v>
                </c:pt>
                <c:pt idx="1">
                  <c:v>6.0999999999999999E-2</c:v>
                </c:pt>
                <c:pt idx="2">
                  <c:v>4.8000000000000001E-2</c:v>
                </c:pt>
              </c:numCache>
            </c:numRef>
          </c:val>
          <c:extLst>
            <c:ext xmlns:c16="http://schemas.microsoft.com/office/drawing/2014/chart" uri="{C3380CC4-5D6E-409C-BE32-E72D297353CC}">
              <c16:uniqueId val="{00000001-A0E5-4732-BE89-C8880D0FC5FB}"/>
            </c:ext>
          </c:extLst>
        </c:ser>
        <c:dLbls>
          <c:showLegendKey val="0"/>
          <c:showVal val="0"/>
          <c:showCatName val="0"/>
          <c:showSerName val="0"/>
          <c:showPercent val="0"/>
          <c:showBubbleSize val="0"/>
        </c:dLbls>
        <c:gapWidth val="150"/>
        <c:axId val="1999815119"/>
        <c:axId val="1999806383"/>
      </c:barChart>
      <c:catAx>
        <c:axId val="1999815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999806383"/>
        <c:crosses val="autoZero"/>
        <c:auto val="1"/>
        <c:lblAlgn val="ctr"/>
        <c:lblOffset val="100"/>
        <c:noMultiLvlLbl val="0"/>
      </c:catAx>
      <c:valAx>
        <c:axId val="19998063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98151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t>Prevalence of STUNTING</a:t>
            </a:r>
          </a:p>
        </c:rich>
      </c:tx>
      <c:layout>
        <c:manualLayout>
          <c:xMode val="edge"/>
          <c:yMode val="edge"/>
          <c:x val="0.11226190476190474"/>
          <c:y val="0"/>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Sheet1!$C$3</c:f>
              <c:strCache>
                <c:ptCount val="1"/>
                <c:pt idx="0">
                  <c:v>MC</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28575" cap="rnd">
                <a:solidFill>
                  <a:srgbClr val="FFFF00"/>
                </a:solidFill>
                <a:prstDash val="sysDot"/>
              </a:ln>
              <a:effectLst/>
            </c:spPr>
            <c:trendlineType val="poly"/>
            <c:order val="3"/>
            <c:dispRSqr val="0"/>
            <c:dispEq val="0"/>
          </c:trendline>
          <c:cat>
            <c:numRef>
              <c:f>Sheet1!$D$2:$F$2</c:f>
              <c:numCache>
                <c:formatCode>General</c:formatCode>
                <c:ptCount val="3"/>
                <c:pt idx="0">
                  <c:v>2018</c:v>
                </c:pt>
                <c:pt idx="1">
                  <c:v>2020</c:v>
                </c:pt>
                <c:pt idx="2">
                  <c:v>2022</c:v>
                </c:pt>
              </c:numCache>
            </c:numRef>
          </c:cat>
          <c:val>
            <c:numRef>
              <c:f>Sheet1!$D$3:$F$3</c:f>
              <c:numCache>
                <c:formatCode>0.0%</c:formatCode>
                <c:ptCount val="3"/>
                <c:pt idx="0">
                  <c:v>0.56999999999999995</c:v>
                </c:pt>
                <c:pt idx="1">
                  <c:v>0.52200000000000002</c:v>
                </c:pt>
                <c:pt idx="2">
                  <c:v>0.55800000000000005</c:v>
                </c:pt>
              </c:numCache>
            </c:numRef>
          </c:val>
          <c:extLst>
            <c:ext xmlns:c16="http://schemas.microsoft.com/office/drawing/2014/chart" uri="{C3380CC4-5D6E-409C-BE32-E72D297353CC}">
              <c16:uniqueId val="{00000001-A5CC-4D9F-B6BA-F64BB5576574}"/>
            </c:ext>
          </c:extLst>
        </c:ser>
        <c:dLbls>
          <c:showLegendKey val="0"/>
          <c:showVal val="0"/>
          <c:showCatName val="0"/>
          <c:showSerName val="0"/>
          <c:showPercent val="0"/>
          <c:showBubbleSize val="0"/>
        </c:dLbls>
        <c:gapWidth val="219"/>
        <c:axId val="1999815119"/>
        <c:axId val="1999806383"/>
      </c:barChart>
      <c:catAx>
        <c:axId val="1999815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99806383"/>
        <c:crosses val="autoZero"/>
        <c:auto val="1"/>
        <c:lblAlgn val="ctr"/>
        <c:lblOffset val="100"/>
        <c:noMultiLvlLbl val="0"/>
      </c:catAx>
      <c:valAx>
        <c:axId val="1999806383"/>
        <c:scaling>
          <c:orientation val="minMax"/>
          <c:min val="0.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99815119"/>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000" b="1" dirty="0">
                <a:latin typeface="+mn-lt"/>
              </a:rPr>
              <a:t>Children diet</a:t>
            </a:r>
          </a:p>
        </c:rich>
      </c:tx>
      <c:layout>
        <c:manualLayout>
          <c:xMode val="edge"/>
          <c:yMode val="edge"/>
          <c:x val="0.38942269770623822"/>
          <c:y val="2.241426170731670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Sheet1!$C$7</c:f>
              <c:strCache>
                <c:ptCount val="1"/>
                <c:pt idx="0">
                  <c:v>Minimum Detary Diversity</c:v>
                </c:pt>
              </c:strCache>
            </c:strRef>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54F-474C-935E-F4DA82A6396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4F-474C-935E-F4DA82A6396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Sheet1!$E$2:$F$2</c:f>
              <c:numCache>
                <c:formatCode>General</c:formatCode>
                <c:ptCount val="2"/>
                <c:pt idx="0">
                  <c:v>2020</c:v>
                </c:pt>
                <c:pt idx="1">
                  <c:v>2022</c:v>
                </c:pt>
              </c:numCache>
            </c:numRef>
          </c:cat>
          <c:val>
            <c:numRef>
              <c:f>Sheet1!$E$7:$F$7</c:f>
              <c:numCache>
                <c:formatCode>0.0%</c:formatCode>
                <c:ptCount val="2"/>
                <c:pt idx="0">
                  <c:v>7.6999999999999999E-2</c:v>
                </c:pt>
                <c:pt idx="1">
                  <c:v>0.20599999999999999</c:v>
                </c:pt>
              </c:numCache>
            </c:numRef>
          </c:val>
          <c:extLst>
            <c:ext xmlns:c16="http://schemas.microsoft.com/office/drawing/2014/chart" uri="{C3380CC4-5D6E-409C-BE32-E72D297353CC}">
              <c16:uniqueId val="{00000003-D54F-474C-935E-F4DA82A63961}"/>
            </c:ext>
          </c:extLst>
        </c:ser>
        <c:ser>
          <c:idx val="1"/>
          <c:order val="1"/>
          <c:tx>
            <c:strRef>
              <c:f>Sheet1!$C$8</c:f>
              <c:strCache>
                <c:ptCount val="1"/>
                <c:pt idx="0">
                  <c:v>Acceptable Dietary Intake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Sheet1!$E$2:$F$2</c:f>
              <c:numCache>
                <c:formatCode>General</c:formatCode>
                <c:ptCount val="2"/>
                <c:pt idx="0">
                  <c:v>2020</c:v>
                </c:pt>
                <c:pt idx="1">
                  <c:v>2022</c:v>
                </c:pt>
              </c:numCache>
            </c:numRef>
          </c:cat>
          <c:val>
            <c:numRef>
              <c:f>Sheet1!$E$8:$F$8</c:f>
              <c:numCache>
                <c:formatCode>0.0%</c:formatCode>
                <c:ptCount val="2"/>
                <c:pt idx="0">
                  <c:v>6.8000000000000005E-2</c:v>
                </c:pt>
                <c:pt idx="1">
                  <c:v>0.13300000000000001</c:v>
                </c:pt>
              </c:numCache>
            </c:numRef>
          </c:val>
          <c:extLst>
            <c:ext xmlns:c16="http://schemas.microsoft.com/office/drawing/2014/chart" uri="{C3380CC4-5D6E-409C-BE32-E72D297353CC}">
              <c16:uniqueId val="{00000004-D54F-474C-935E-F4DA82A63961}"/>
            </c:ext>
          </c:extLst>
        </c:ser>
        <c:dLbls>
          <c:showLegendKey val="0"/>
          <c:showVal val="0"/>
          <c:showCatName val="0"/>
          <c:showSerName val="0"/>
          <c:showPercent val="0"/>
          <c:showBubbleSize val="0"/>
        </c:dLbls>
        <c:gapWidth val="150"/>
        <c:axId val="1999815119"/>
        <c:axId val="1999806383"/>
      </c:barChart>
      <c:catAx>
        <c:axId val="1999815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999806383"/>
        <c:crosses val="autoZero"/>
        <c:auto val="1"/>
        <c:lblAlgn val="ctr"/>
        <c:lblOffset val="100"/>
        <c:noMultiLvlLbl val="0"/>
      </c:catAx>
      <c:valAx>
        <c:axId val="19998063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998151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000" b="1">
                <a:latin typeface="+mn-lt"/>
              </a:rPr>
              <a:t>Exclusive breastfeeding</a:t>
            </a:r>
          </a:p>
        </c:rich>
      </c:tx>
      <c:layout>
        <c:manualLayout>
          <c:xMode val="edge"/>
          <c:yMode val="edge"/>
          <c:x val="0.26247750281214849"/>
          <c:y val="4.6296296296296294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Sheet1!$C$4</c:f>
              <c:strCache>
                <c:ptCount val="1"/>
                <c:pt idx="0">
                  <c:v>EBF</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28575" cap="rnd">
                <a:solidFill>
                  <a:srgbClr val="00B050"/>
                </a:solidFill>
                <a:prstDash val="sysDot"/>
              </a:ln>
              <a:effectLst/>
            </c:spPr>
            <c:trendlineType val="poly"/>
            <c:order val="3"/>
            <c:dispRSqr val="0"/>
            <c:dispEq val="0"/>
          </c:trendline>
          <c:cat>
            <c:numRef>
              <c:f>Sheet1!$E$2:$F$2</c:f>
              <c:numCache>
                <c:formatCode>General</c:formatCode>
                <c:ptCount val="2"/>
                <c:pt idx="0">
                  <c:v>2020</c:v>
                </c:pt>
                <c:pt idx="1">
                  <c:v>2022</c:v>
                </c:pt>
              </c:numCache>
            </c:numRef>
          </c:cat>
          <c:val>
            <c:numRef>
              <c:f>Sheet1!$E$4:$F$4</c:f>
              <c:numCache>
                <c:formatCode>0.0%</c:formatCode>
                <c:ptCount val="2"/>
                <c:pt idx="0">
                  <c:v>0.83099999999999996</c:v>
                </c:pt>
                <c:pt idx="1">
                  <c:v>0.85</c:v>
                </c:pt>
              </c:numCache>
            </c:numRef>
          </c:val>
          <c:extLst>
            <c:ext xmlns:c16="http://schemas.microsoft.com/office/drawing/2014/chart" uri="{C3380CC4-5D6E-409C-BE32-E72D297353CC}">
              <c16:uniqueId val="{00000001-3DF0-4F07-99F4-70AA60FAA4A0}"/>
            </c:ext>
          </c:extLst>
        </c:ser>
        <c:dLbls>
          <c:showLegendKey val="0"/>
          <c:showVal val="0"/>
          <c:showCatName val="0"/>
          <c:showSerName val="0"/>
          <c:showPercent val="0"/>
          <c:showBubbleSize val="0"/>
        </c:dLbls>
        <c:gapWidth val="150"/>
        <c:axId val="1999815119"/>
        <c:axId val="1999806383"/>
      </c:barChart>
      <c:catAx>
        <c:axId val="1999815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999806383"/>
        <c:crosses val="autoZero"/>
        <c:auto val="1"/>
        <c:lblAlgn val="ctr"/>
        <c:lblOffset val="100"/>
        <c:noMultiLvlLbl val="0"/>
      </c:catAx>
      <c:valAx>
        <c:axId val="1999806383"/>
        <c:scaling>
          <c:orientation val="minMax"/>
          <c:min val="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lgn="ctr">
              <a:defRPr lang="en-US" sz="1400" b="0" i="0" u="none" strike="noStrike" kern="1200" baseline="0">
                <a:solidFill>
                  <a:schemeClr val="tx1">
                    <a:lumMod val="65000"/>
                    <a:lumOff val="35000"/>
                  </a:schemeClr>
                </a:solidFill>
                <a:latin typeface="+mn-lt"/>
                <a:ea typeface="+mn-ea"/>
                <a:cs typeface="+mn-cs"/>
              </a:defRPr>
            </a:pPr>
            <a:endParaRPr lang="en-US"/>
          </a:p>
        </c:txPr>
        <c:crossAx val="19998151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t>Management</a:t>
            </a:r>
            <a:r>
              <a:rPr lang="en-US" sz="2800" baseline="0"/>
              <a:t> of SAM </a:t>
            </a:r>
            <a:r>
              <a:rPr lang="en-US" sz="2800"/>
              <a:t>children </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'Graphique 2'!$B$3</c:f>
              <c:strCache>
                <c:ptCount val="1"/>
                <c:pt idx="0">
                  <c:v>Caseload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'Graphique 2'!$C$1:$E$2</c:f>
              <c:multiLvlStrCache>
                <c:ptCount val="3"/>
                <c:lvl>
                  <c:pt idx="0">
                    <c:v>2021</c:v>
                  </c:pt>
                  <c:pt idx="1">
                    <c:v>2022</c:v>
                  </c:pt>
                  <c:pt idx="2">
                    <c:v>2023</c:v>
                  </c:pt>
                </c:lvl>
                <c:lvl>
                  <c:pt idx="0">
                    <c:v># U5 MAS children admitted and treated​</c:v>
                  </c:pt>
                </c:lvl>
              </c:multiLvlStrCache>
            </c:multiLvlStrRef>
          </c:cat>
          <c:val>
            <c:numRef>
              <c:f>'Graphique 2'!$C$3:$E$3</c:f>
              <c:numCache>
                <c:formatCode>#,##0</c:formatCode>
                <c:ptCount val="3"/>
                <c:pt idx="0">
                  <c:v>64000</c:v>
                </c:pt>
                <c:pt idx="1">
                  <c:v>75234.320798000015</c:v>
                </c:pt>
                <c:pt idx="2">
                  <c:v>84000</c:v>
                </c:pt>
              </c:numCache>
            </c:numRef>
          </c:val>
          <c:extLst>
            <c:ext xmlns:c16="http://schemas.microsoft.com/office/drawing/2014/chart" uri="{C3380CC4-5D6E-409C-BE32-E72D297353CC}">
              <c16:uniqueId val="{00000000-1EE5-4E66-AFC0-104722283502}"/>
            </c:ext>
          </c:extLst>
        </c:ser>
        <c:ser>
          <c:idx val="1"/>
          <c:order val="1"/>
          <c:tx>
            <c:strRef>
              <c:f>'Graphique 2'!$B$4</c:f>
              <c:strCache>
                <c:ptCount val="1"/>
                <c:pt idx="0">
                  <c:v>Achived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'Graphique 2'!$C$1:$E$2</c:f>
              <c:multiLvlStrCache>
                <c:ptCount val="3"/>
                <c:lvl>
                  <c:pt idx="0">
                    <c:v>2021</c:v>
                  </c:pt>
                  <c:pt idx="1">
                    <c:v>2022</c:v>
                  </c:pt>
                  <c:pt idx="2">
                    <c:v>2023</c:v>
                  </c:pt>
                </c:lvl>
                <c:lvl>
                  <c:pt idx="0">
                    <c:v># U5 MAS children admitted and treated​</c:v>
                  </c:pt>
                </c:lvl>
              </c:multiLvlStrCache>
            </c:multiLvlStrRef>
          </c:cat>
          <c:val>
            <c:numRef>
              <c:f>'Graphique 2'!$C$4:$E$4</c:f>
              <c:numCache>
                <c:formatCode>#,##0</c:formatCode>
                <c:ptCount val="3"/>
                <c:pt idx="0">
                  <c:v>55513</c:v>
                </c:pt>
                <c:pt idx="1">
                  <c:v>54430</c:v>
                </c:pt>
                <c:pt idx="2">
                  <c:v>54020</c:v>
                </c:pt>
              </c:numCache>
            </c:numRef>
          </c:val>
          <c:extLst>
            <c:ext xmlns:c16="http://schemas.microsoft.com/office/drawing/2014/chart" uri="{C3380CC4-5D6E-409C-BE32-E72D297353CC}">
              <c16:uniqueId val="{00000001-1EE5-4E66-AFC0-104722283502}"/>
            </c:ext>
          </c:extLst>
        </c:ser>
        <c:dLbls>
          <c:dLblPos val="outEnd"/>
          <c:showLegendKey val="0"/>
          <c:showVal val="1"/>
          <c:showCatName val="0"/>
          <c:showSerName val="0"/>
          <c:showPercent val="0"/>
          <c:showBubbleSize val="0"/>
        </c:dLbls>
        <c:gapWidth val="219"/>
        <c:overlap val="-27"/>
        <c:axId val="824571775"/>
        <c:axId val="824568863"/>
      </c:barChart>
      <c:catAx>
        <c:axId val="824571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24568863"/>
        <c:crosses val="autoZero"/>
        <c:auto val="1"/>
        <c:lblAlgn val="ctr"/>
        <c:lblOffset val="100"/>
        <c:noMultiLvlLbl val="0"/>
      </c:catAx>
      <c:valAx>
        <c:axId val="8245688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245717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svg"/><Relationship Id="rId1" Type="http://schemas.openxmlformats.org/officeDocument/2006/relationships/image" Target="../media/image134.png"/><Relationship Id="rId4" Type="http://schemas.openxmlformats.org/officeDocument/2006/relationships/image" Target="../media/image137.svg"/></Relationships>
</file>

<file path=ppt/diagrams/_rels/data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svg"/><Relationship Id="rId1" Type="http://schemas.openxmlformats.org/officeDocument/2006/relationships/image" Target="../media/image134.png"/><Relationship Id="rId4" Type="http://schemas.openxmlformats.org/officeDocument/2006/relationships/image" Target="../media/image13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1F3DEA-AA43-4D2D-8806-1041A649921B}"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F3BDAE13-7200-4410-88A5-854E3C9FC757}" type="pres">
      <dgm:prSet presAssocID="{D31F3DEA-AA43-4D2D-8806-1041A649921B}" presName="linear" presStyleCnt="0">
        <dgm:presLayoutVars>
          <dgm:animLvl val="lvl"/>
          <dgm:resizeHandles val="exact"/>
        </dgm:presLayoutVars>
      </dgm:prSet>
      <dgm:spPr/>
    </dgm:pt>
  </dgm:ptLst>
  <dgm:cxnLst>
    <dgm:cxn modelId="{9582E8F4-B521-47FF-8101-6878980BF58E}" type="presOf" srcId="{D31F3DEA-AA43-4D2D-8806-1041A649921B}" destId="{F3BDAE13-7200-4410-88A5-854E3C9FC75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1F3DEA-AA43-4D2D-8806-1041A649921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702DF2A-B1ED-49DC-A5CE-612B5E956694}">
      <dgm:prSet/>
      <dgm:spPr/>
      <dgm:t>
        <a:bodyPr/>
        <a:lstStyle/>
        <a:p>
          <a:r>
            <a:rPr lang="fr-FR" dirty="0" err="1"/>
            <a:t>Integrating</a:t>
          </a:r>
          <a:r>
            <a:rPr lang="fr-FR" dirty="0"/>
            <a:t> adolescent girls and </a:t>
          </a:r>
          <a:r>
            <a:rPr lang="fr-FR" dirty="0" err="1"/>
            <a:t>women</a:t>
          </a:r>
          <a:r>
            <a:rPr lang="fr-FR" dirty="0"/>
            <a:t> </a:t>
          </a:r>
          <a:r>
            <a:rPr lang="fr-FR" dirty="0" err="1"/>
            <a:t>needs</a:t>
          </a:r>
          <a:r>
            <a:rPr lang="fr-FR" dirty="0"/>
            <a:t> in the nutrition programmation</a:t>
          </a:r>
        </a:p>
      </dgm:t>
    </dgm:pt>
    <dgm:pt modelId="{FFF92A0A-6335-4840-9F64-D5D0A7C958F5}" type="parTrans" cxnId="{D0C64724-254B-4C05-910F-E27EB60A48F3}">
      <dgm:prSet/>
      <dgm:spPr/>
      <dgm:t>
        <a:bodyPr/>
        <a:lstStyle/>
        <a:p>
          <a:endParaRPr lang="fr-FR"/>
        </a:p>
      </dgm:t>
    </dgm:pt>
    <dgm:pt modelId="{CFDD6492-7606-4BEA-962D-3BDFBE6C226F}" type="sibTrans" cxnId="{D0C64724-254B-4C05-910F-E27EB60A48F3}">
      <dgm:prSet/>
      <dgm:spPr/>
      <dgm:t>
        <a:bodyPr/>
        <a:lstStyle/>
        <a:p>
          <a:endParaRPr lang="fr-FR"/>
        </a:p>
      </dgm:t>
    </dgm:pt>
    <dgm:pt modelId="{7A45200A-B19B-4038-8983-4E2B8E8FF697}">
      <dgm:prSet/>
      <dgm:spPr/>
      <dgm:t>
        <a:bodyPr/>
        <a:lstStyle/>
        <a:p>
          <a:r>
            <a:rPr lang="en-US" dirty="0"/>
            <a:t>Development of a roadmap for women nutrition in a multi-system approach</a:t>
          </a:r>
        </a:p>
        <a:p>
          <a:r>
            <a:rPr lang="en-US" dirty="0"/>
            <a:t>Advocacy in both development and humanitarian fora</a:t>
          </a:r>
        </a:p>
      </dgm:t>
    </dgm:pt>
    <dgm:pt modelId="{69366BCA-59BE-4671-A703-780241E98525}" type="parTrans" cxnId="{D6E29C4A-B7E3-4BD3-95F7-BC988D754541}">
      <dgm:prSet/>
      <dgm:spPr/>
      <dgm:t>
        <a:bodyPr/>
        <a:lstStyle/>
        <a:p>
          <a:endParaRPr lang="fr-FR"/>
        </a:p>
      </dgm:t>
    </dgm:pt>
    <dgm:pt modelId="{8EC09299-4ABF-4F2D-9494-428135CFE232}" type="sibTrans" cxnId="{D6E29C4A-B7E3-4BD3-95F7-BC988D754541}">
      <dgm:prSet/>
      <dgm:spPr/>
      <dgm:t>
        <a:bodyPr/>
        <a:lstStyle/>
        <a:p>
          <a:endParaRPr lang="fr-FR"/>
        </a:p>
      </dgm:t>
    </dgm:pt>
    <dgm:pt modelId="{B605A53D-4483-43A4-9EC2-34A8D9C31B7A}">
      <dgm:prSet/>
      <dgm:spPr/>
      <dgm:t>
        <a:bodyPr/>
        <a:lstStyle/>
        <a:p>
          <a:r>
            <a:rPr lang="en-US" dirty="0"/>
            <a:t>Led by : National Office for Nutrition</a:t>
          </a:r>
        </a:p>
        <a:p>
          <a:r>
            <a:rPr lang="fr-FR" dirty="0" err="1"/>
            <a:t>Members</a:t>
          </a:r>
          <a:r>
            <a:rPr lang="fr-FR" dirty="0"/>
            <a:t>: All nutrition stakeholders</a:t>
          </a:r>
        </a:p>
        <a:p>
          <a:r>
            <a:rPr lang="fr-FR" dirty="0"/>
            <a:t>Ad hoc working group. Bi-</a:t>
          </a:r>
          <a:r>
            <a:rPr lang="fr-FR" dirty="0" err="1"/>
            <a:t>annual</a:t>
          </a:r>
          <a:r>
            <a:rPr lang="fr-FR" dirty="0"/>
            <a:t> follow up by the cluster</a:t>
          </a:r>
        </a:p>
      </dgm:t>
    </dgm:pt>
    <dgm:pt modelId="{6512CD0B-6AD0-424E-9F38-B5E281D04397}" type="parTrans" cxnId="{AC72A101-441A-4870-B555-E36CDADA1463}">
      <dgm:prSet/>
      <dgm:spPr/>
      <dgm:t>
        <a:bodyPr/>
        <a:lstStyle/>
        <a:p>
          <a:endParaRPr lang="fr-FR"/>
        </a:p>
      </dgm:t>
    </dgm:pt>
    <dgm:pt modelId="{93824622-D780-4167-BB4E-3951912AEEF2}" type="sibTrans" cxnId="{AC72A101-441A-4870-B555-E36CDADA1463}">
      <dgm:prSet/>
      <dgm:spPr/>
      <dgm:t>
        <a:bodyPr/>
        <a:lstStyle/>
        <a:p>
          <a:endParaRPr lang="fr-FR"/>
        </a:p>
      </dgm:t>
    </dgm:pt>
    <dgm:pt modelId="{781D375B-45B9-4ECF-851D-E20FEEE4E522}">
      <dgm:prSet/>
      <dgm:spPr>
        <a:solidFill>
          <a:schemeClr val="accent2">
            <a:lumMod val="40000"/>
            <a:lumOff val="60000"/>
          </a:schemeClr>
        </a:solidFill>
      </dgm:spPr>
      <dgm:t>
        <a:bodyPr/>
        <a:lstStyle/>
        <a:p>
          <a:r>
            <a:rPr lang="en-US" noProof="0" dirty="0">
              <a:solidFill>
                <a:schemeClr val="tx1"/>
              </a:solidFill>
            </a:rPr>
            <a:t>Join cluster/ sector work from the beginning of the actions –</a:t>
          </a:r>
        </a:p>
        <a:p>
          <a:r>
            <a:rPr lang="en-US" noProof="0" dirty="0">
              <a:solidFill>
                <a:schemeClr val="tx1"/>
              </a:solidFill>
            </a:rPr>
            <a:t>Development of a national roadmap with a focus on special needs in humanitarian settings</a:t>
          </a:r>
        </a:p>
      </dgm:t>
    </dgm:pt>
    <dgm:pt modelId="{95AF54EC-AABC-46DB-A286-2E65B6D4DB76}" type="parTrans" cxnId="{BC223AA3-CAD4-4CE5-A7F7-B2C77772B4A1}">
      <dgm:prSet/>
      <dgm:spPr/>
    </dgm:pt>
    <dgm:pt modelId="{A8A37A59-D2C4-43F8-835E-17DA3F7D012C}" type="sibTrans" cxnId="{BC223AA3-CAD4-4CE5-A7F7-B2C77772B4A1}">
      <dgm:prSet/>
      <dgm:spPr/>
    </dgm:pt>
    <dgm:pt modelId="{951A3F5A-6FC4-44B8-BD38-A054ADA6DD4F}" type="pres">
      <dgm:prSet presAssocID="{D31F3DEA-AA43-4D2D-8806-1041A649921B}" presName="linear" presStyleCnt="0">
        <dgm:presLayoutVars>
          <dgm:animLvl val="lvl"/>
          <dgm:resizeHandles val="exact"/>
        </dgm:presLayoutVars>
      </dgm:prSet>
      <dgm:spPr/>
    </dgm:pt>
    <dgm:pt modelId="{3BA3DCC3-608E-4163-9585-1C0F338CC6EC}" type="pres">
      <dgm:prSet presAssocID="{E702DF2A-B1ED-49DC-A5CE-612B5E956694}" presName="parentText" presStyleLbl="node1" presStyleIdx="0" presStyleCnt="4" custLinFactY="583" custLinFactNeighborX="357" custLinFactNeighborY="100000">
        <dgm:presLayoutVars>
          <dgm:chMax val="0"/>
          <dgm:bulletEnabled val="1"/>
        </dgm:presLayoutVars>
      </dgm:prSet>
      <dgm:spPr/>
    </dgm:pt>
    <dgm:pt modelId="{B3797277-768E-46FE-9BB7-E78E44B2995A}" type="pres">
      <dgm:prSet presAssocID="{CFDD6492-7606-4BEA-962D-3BDFBE6C226F}" presName="spacer" presStyleCnt="0"/>
      <dgm:spPr/>
    </dgm:pt>
    <dgm:pt modelId="{6CB2A394-A68B-43A2-AAE8-DE65D6A15528}" type="pres">
      <dgm:prSet presAssocID="{B605A53D-4483-43A4-9EC2-34A8D9C31B7A}" presName="parentText" presStyleLbl="node1" presStyleIdx="1" presStyleCnt="4" custLinFactNeighborX="-1548" custLinFactNeighborY="66271">
        <dgm:presLayoutVars>
          <dgm:chMax val="0"/>
          <dgm:bulletEnabled val="1"/>
        </dgm:presLayoutVars>
      </dgm:prSet>
      <dgm:spPr/>
    </dgm:pt>
    <dgm:pt modelId="{0A18F35C-51D9-4EC3-B980-F954E5927284}" type="pres">
      <dgm:prSet presAssocID="{93824622-D780-4167-BB4E-3951912AEEF2}" presName="spacer" presStyleCnt="0"/>
      <dgm:spPr/>
    </dgm:pt>
    <dgm:pt modelId="{6F3E6804-DD87-426B-8617-B1A1E805CBC3}" type="pres">
      <dgm:prSet presAssocID="{7A45200A-B19B-4038-8983-4E2B8E8FF697}" presName="parentText" presStyleLbl="node1" presStyleIdx="2" presStyleCnt="4" custLinFactNeighborX="357" custLinFactNeighborY="-13253">
        <dgm:presLayoutVars>
          <dgm:chMax val="0"/>
          <dgm:bulletEnabled val="1"/>
        </dgm:presLayoutVars>
      </dgm:prSet>
      <dgm:spPr/>
    </dgm:pt>
    <dgm:pt modelId="{F4866ADD-B41B-4E37-B220-9DC36C8B4465}" type="pres">
      <dgm:prSet presAssocID="{8EC09299-4ABF-4F2D-9494-428135CFE232}" presName="spacer" presStyleCnt="0"/>
      <dgm:spPr/>
    </dgm:pt>
    <dgm:pt modelId="{01C6C31E-97E9-4EDA-8BFB-627BF51B8B46}" type="pres">
      <dgm:prSet presAssocID="{781D375B-45B9-4ECF-851D-E20FEEE4E522}" presName="parentText" presStyleLbl="node1" presStyleIdx="3" presStyleCnt="4">
        <dgm:presLayoutVars>
          <dgm:chMax val="0"/>
          <dgm:bulletEnabled val="1"/>
        </dgm:presLayoutVars>
      </dgm:prSet>
      <dgm:spPr/>
    </dgm:pt>
  </dgm:ptLst>
  <dgm:cxnLst>
    <dgm:cxn modelId="{AC72A101-441A-4870-B555-E36CDADA1463}" srcId="{D31F3DEA-AA43-4D2D-8806-1041A649921B}" destId="{B605A53D-4483-43A4-9EC2-34A8D9C31B7A}" srcOrd="1" destOrd="0" parTransId="{6512CD0B-6AD0-424E-9F38-B5E281D04397}" sibTransId="{93824622-D780-4167-BB4E-3951912AEEF2}"/>
    <dgm:cxn modelId="{FEBC8606-DDD5-4588-A790-BC77FBFB53A8}" type="presOf" srcId="{7A45200A-B19B-4038-8983-4E2B8E8FF697}" destId="{6F3E6804-DD87-426B-8617-B1A1E805CBC3}" srcOrd="0" destOrd="0" presId="urn:microsoft.com/office/officeart/2005/8/layout/vList2"/>
    <dgm:cxn modelId="{09F5B019-44D5-4267-B796-E656634AD9AF}" type="presOf" srcId="{B605A53D-4483-43A4-9EC2-34A8D9C31B7A}" destId="{6CB2A394-A68B-43A2-AAE8-DE65D6A15528}" srcOrd="0" destOrd="0" presId="urn:microsoft.com/office/officeart/2005/8/layout/vList2"/>
    <dgm:cxn modelId="{D0C64724-254B-4C05-910F-E27EB60A48F3}" srcId="{D31F3DEA-AA43-4D2D-8806-1041A649921B}" destId="{E702DF2A-B1ED-49DC-A5CE-612B5E956694}" srcOrd="0" destOrd="0" parTransId="{FFF92A0A-6335-4840-9F64-D5D0A7C958F5}" sibTransId="{CFDD6492-7606-4BEA-962D-3BDFBE6C226F}"/>
    <dgm:cxn modelId="{D6E29C4A-B7E3-4BD3-95F7-BC988D754541}" srcId="{D31F3DEA-AA43-4D2D-8806-1041A649921B}" destId="{7A45200A-B19B-4038-8983-4E2B8E8FF697}" srcOrd="2" destOrd="0" parTransId="{69366BCA-59BE-4671-A703-780241E98525}" sibTransId="{8EC09299-4ABF-4F2D-9494-428135CFE232}"/>
    <dgm:cxn modelId="{95F26955-6F6A-44C4-98FC-4A74F587E649}" type="presOf" srcId="{D31F3DEA-AA43-4D2D-8806-1041A649921B}" destId="{951A3F5A-6FC4-44B8-BD38-A054ADA6DD4F}" srcOrd="0" destOrd="0" presId="urn:microsoft.com/office/officeart/2005/8/layout/vList2"/>
    <dgm:cxn modelId="{BC223AA3-CAD4-4CE5-A7F7-B2C77772B4A1}" srcId="{D31F3DEA-AA43-4D2D-8806-1041A649921B}" destId="{781D375B-45B9-4ECF-851D-E20FEEE4E522}" srcOrd="3" destOrd="0" parTransId="{95AF54EC-AABC-46DB-A286-2E65B6D4DB76}" sibTransId="{A8A37A59-D2C4-43F8-835E-17DA3F7D012C}"/>
    <dgm:cxn modelId="{74FA12C1-3FEF-42B1-97AD-B6135050AC52}" type="presOf" srcId="{781D375B-45B9-4ECF-851D-E20FEEE4E522}" destId="{01C6C31E-97E9-4EDA-8BFB-627BF51B8B46}" srcOrd="0" destOrd="0" presId="urn:microsoft.com/office/officeart/2005/8/layout/vList2"/>
    <dgm:cxn modelId="{F11292C5-E153-4310-8306-2D983F54BB3B}" type="presOf" srcId="{E702DF2A-B1ED-49DC-A5CE-612B5E956694}" destId="{3BA3DCC3-608E-4163-9585-1C0F338CC6EC}" srcOrd="0" destOrd="0" presId="urn:microsoft.com/office/officeart/2005/8/layout/vList2"/>
    <dgm:cxn modelId="{A15F8E01-5F37-44B8-9BAE-C12887627B39}" type="presParOf" srcId="{951A3F5A-6FC4-44B8-BD38-A054ADA6DD4F}" destId="{3BA3DCC3-608E-4163-9585-1C0F338CC6EC}" srcOrd="0" destOrd="0" presId="urn:microsoft.com/office/officeart/2005/8/layout/vList2"/>
    <dgm:cxn modelId="{9A49AF7E-3F6F-4F7D-982C-A40D95598E35}" type="presParOf" srcId="{951A3F5A-6FC4-44B8-BD38-A054ADA6DD4F}" destId="{B3797277-768E-46FE-9BB7-E78E44B2995A}" srcOrd="1" destOrd="0" presId="urn:microsoft.com/office/officeart/2005/8/layout/vList2"/>
    <dgm:cxn modelId="{9361CC06-3175-4CB1-A08B-5D9E0E9C10AF}" type="presParOf" srcId="{951A3F5A-6FC4-44B8-BD38-A054ADA6DD4F}" destId="{6CB2A394-A68B-43A2-AAE8-DE65D6A15528}" srcOrd="2" destOrd="0" presId="urn:microsoft.com/office/officeart/2005/8/layout/vList2"/>
    <dgm:cxn modelId="{264D8B14-3840-4EA9-9FB0-1EC177696AE4}" type="presParOf" srcId="{951A3F5A-6FC4-44B8-BD38-A054ADA6DD4F}" destId="{0A18F35C-51D9-4EC3-B980-F954E5927284}" srcOrd="3" destOrd="0" presId="urn:microsoft.com/office/officeart/2005/8/layout/vList2"/>
    <dgm:cxn modelId="{0E493386-AB17-455F-B06F-4A6DBB0AA79F}" type="presParOf" srcId="{951A3F5A-6FC4-44B8-BD38-A054ADA6DD4F}" destId="{6F3E6804-DD87-426B-8617-B1A1E805CBC3}" srcOrd="4" destOrd="0" presId="urn:microsoft.com/office/officeart/2005/8/layout/vList2"/>
    <dgm:cxn modelId="{8A5D9FC7-525D-4199-AEDB-DA609F362BF6}" type="presParOf" srcId="{951A3F5A-6FC4-44B8-BD38-A054ADA6DD4F}" destId="{F4866ADD-B41B-4E37-B220-9DC36C8B4465}" srcOrd="5" destOrd="0" presId="urn:microsoft.com/office/officeart/2005/8/layout/vList2"/>
    <dgm:cxn modelId="{72FF5CFB-CD55-42BB-B451-763412B44A4E}" type="presParOf" srcId="{951A3F5A-6FC4-44B8-BD38-A054ADA6DD4F}" destId="{01C6C31E-97E9-4EDA-8BFB-627BF51B8B4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FE045A0-078A-4DD3-BF01-97F1EA23658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430FF21-4E3C-43BD-AE7B-E642B4B75EAB}">
      <dgm:prSet custT="1"/>
      <dgm:spPr/>
      <dgm:t>
        <a:bodyPr/>
        <a:lstStyle/>
        <a:p>
          <a:r>
            <a:rPr lang="en-US" sz="2700" dirty="0">
              <a:latin typeface="Lato" panose="020F0502020204030203" pitchFamily="34" charset="0"/>
              <a:ea typeface="Lato" panose="020F0502020204030203" pitchFamily="34" charset="0"/>
              <a:cs typeface="Lato" panose="020F0502020204030203" pitchFamily="34" charset="0"/>
            </a:rPr>
            <a:t>Globally, nearly 50 million children under the age of 5 suffer from acute malnutrition at any given time.</a:t>
          </a:r>
        </a:p>
      </dgm:t>
    </dgm:pt>
    <dgm:pt modelId="{21EA9420-712B-4574-915C-D668BFF33C19}" type="parTrans" cxnId="{4EB99412-C153-42EC-8330-7B59787D1C1F}">
      <dgm:prSet/>
      <dgm:spPr/>
      <dgm:t>
        <a:bodyPr/>
        <a:lstStyle/>
        <a:p>
          <a:endParaRPr lang="en-US"/>
        </a:p>
      </dgm:t>
    </dgm:pt>
    <dgm:pt modelId="{48D6660D-E48A-4DD1-A677-F6C19B4A3187}" type="sibTrans" cxnId="{4EB99412-C153-42EC-8330-7B59787D1C1F}">
      <dgm:prSet/>
      <dgm:spPr/>
      <dgm:t>
        <a:bodyPr/>
        <a:lstStyle/>
        <a:p>
          <a:endParaRPr lang="en-US"/>
        </a:p>
      </dgm:t>
    </dgm:pt>
    <dgm:pt modelId="{5828716E-ECFF-4EBA-B771-65F830335187}">
      <dgm:prSet custT="1"/>
      <dgm:spPr/>
      <dgm:t>
        <a:bodyPr/>
        <a:lstStyle/>
        <a:p>
          <a:r>
            <a:rPr lang="en-US" sz="2700" dirty="0">
              <a:latin typeface="Lato" panose="020F0502020204030203" pitchFamily="34" charset="0"/>
              <a:ea typeface="Lato" panose="020F0502020204030203" pitchFamily="34" charset="0"/>
              <a:cs typeface="Lato" panose="020F0502020204030203" pitchFamily="34" charset="0"/>
            </a:rPr>
            <a:t>The IRC estimates 18 million of these children are living in the humanitarian contexts where we operate. </a:t>
          </a:r>
        </a:p>
      </dgm:t>
    </dgm:pt>
    <dgm:pt modelId="{10590DF9-6991-412B-9CB4-8562E7714D74}" type="parTrans" cxnId="{7CF93421-05C8-4598-9EE5-C8637BD92060}">
      <dgm:prSet/>
      <dgm:spPr/>
      <dgm:t>
        <a:bodyPr/>
        <a:lstStyle/>
        <a:p>
          <a:endParaRPr lang="en-US"/>
        </a:p>
      </dgm:t>
    </dgm:pt>
    <dgm:pt modelId="{724C9DB1-1311-458F-B19D-722EDC92788B}" type="sibTrans" cxnId="{7CF93421-05C8-4598-9EE5-C8637BD92060}">
      <dgm:prSet/>
      <dgm:spPr/>
      <dgm:t>
        <a:bodyPr/>
        <a:lstStyle/>
        <a:p>
          <a:endParaRPr lang="en-US"/>
        </a:p>
      </dgm:t>
    </dgm:pt>
    <dgm:pt modelId="{F0CE777F-9E11-40AD-BC31-85B1416F74C4}">
      <dgm:prSet custT="1"/>
      <dgm:spPr/>
      <dgm:t>
        <a:bodyPr/>
        <a:lstStyle/>
        <a:p>
          <a:r>
            <a:rPr lang="en-US" sz="2700" dirty="0">
              <a:latin typeface="Lato" panose="020F0502020204030203" pitchFamily="34" charset="0"/>
              <a:ea typeface="Lato" panose="020F0502020204030203" pitchFamily="34" charset="0"/>
              <a:cs typeface="Lato" panose="020F0502020204030203" pitchFamily="34" charset="0"/>
            </a:rPr>
            <a:t>These figures reflect the number of children with malnutrition at a given point in time.</a:t>
          </a:r>
        </a:p>
      </dgm:t>
    </dgm:pt>
    <dgm:pt modelId="{AF8BDDC2-2BC2-433B-8715-ED7B0A7A2CE2}" type="parTrans" cxnId="{200B3B50-EB1C-4DB2-B347-8617EFA73F95}">
      <dgm:prSet/>
      <dgm:spPr/>
      <dgm:t>
        <a:bodyPr/>
        <a:lstStyle/>
        <a:p>
          <a:endParaRPr lang="en-US"/>
        </a:p>
      </dgm:t>
    </dgm:pt>
    <dgm:pt modelId="{D125706A-2D9B-44E8-B9A1-EE7488DC3695}" type="sibTrans" cxnId="{200B3B50-EB1C-4DB2-B347-8617EFA73F95}">
      <dgm:prSet/>
      <dgm:spPr/>
      <dgm:t>
        <a:bodyPr/>
        <a:lstStyle/>
        <a:p>
          <a:endParaRPr lang="en-US"/>
        </a:p>
      </dgm:t>
    </dgm:pt>
    <dgm:pt modelId="{9FDC5F2F-C6B4-4089-8BE0-0BDCEA5D3A2C}">
      <dgm:prSet custT="1"/>
      <dgm:spPr/>
      <dgm:t>
        <a:bodyPr/>
        <a:lstStyle/>
        <a:p>
          <a:r>
            <a:rPr lang="en-US" sz="2700" dirty="0">
              <a:latin typeface="Lato" panose="020F0502020204030203" pitchFamily="34" charset="0"/>
              <a:ea typeface="Lato" panose="020F0502020204030203" pitchFamily="34" charset="0"/>
              <a:cs typeface="Lato" panose="020F0502020204030203" pitchFamily="34" charset="0"/>
            </a:rPr>
            <a:t>Nearly 100-200 million children are malnourished over the course of a year.</a:t>
          </a:r>
        </a:p>
      </dgm:t>
    </dgm:pt>
    <dgm:pt modelId="{0C95B682-3E44-4E5D-BB6B-981EB16F69C6}" type="parTrans" cxnId="{DE6880BE-6426-41C7-B188-12F7BC8732DF}">
      <dgm:prSet/>
      <dgm:spPr/>
      <dgm:t>
        <a:bodyPr/>
        <a:lstStyle/>
        <a:p>
          <a:endParaRPr lang="en-US"/>
        </a:p>
      </dgm:t>
    </dgm:pt>
    <dgm:pt modelId="{C6BE97E1-FC97-425C-AF96-DA5EC28B9D18}" type="sibTrans" cxnId="{DE6880BE-6426-41C7-B188-12F7BC8732DF}">
      <dgm:prSet/>
      <dgm:spPr/>
      <dgm:t>
        <a:bodyPr/>
        <a:lstStyle/>
        <a:p>
          <a:endParaRPr lang="en-US"/>
        </a:p>
      </dgm:t>
    </dgm:pt>
    <dgm:pt modelId="{8EE92B2F-E9E7-4F65-BC9F-8BF352EE5C5E}" type="pres">
      <dgm:prSet presAssocID="{7FE045A0-078A-4DD3-BF01-97F1EA23658A}" presName="vert0" presStyleCnt="0">
        <dgm:presLayoutVars>
          <dgm:dir/>
          <dgm:animOne val="branch"/>
          <dgm:animLvl val="lvl"/>
        </dgm:presLayoutVars>
      </dgm:prSet>
      <dgm:spPr/>
    </dgm:pt>
    <dgm:pt modelId="{4CF741DC-D9E4-4F35-8A2B-2D89590646D6}" type="pres">
      <dgm:prSet presAssocID="{E430FF21-4E3C-43BD-AE7B-E642B4B75EAB}" presName="thickLine" presStyleLbl="alignNode1" presStyleIdx="0" presStyleCnt="4"/>
      <dgm:spPr/>
    </dgm:pt>
    <dgm:pt modelId="{74564641-76E4-4B35-8864-F4D8F3F69587}" type="pres">
      <dgm:prSet presAssocID="{E430FF21-4E3C-43BD-AE7B-E642B4B75EAB}" presName="horz1" presStyleCnt="0"/>
      <dgm:spPr/>
    </dgm:pt>
    <dgm:pt modelId="{AFBC9BFA-5BEF-4ED4-AA6E-F9A23243503E}" type="pres">
      <dgm:prSet presAssocID="{E430FF21-4E3C-43BD-AE7B-E642B4B75EAB}" presName="tx1" presStyleLbl="revTx" presStyleIdx="0" presStyleCnt="4"/>
      <dgm:spPr/>
    </dgm:pt>
    <dgm:pt modelId="{316C4743-2419-4BCD-80DE-F64E3E4E31CE}" type="pres">
      <dgm:prSet presAssocID="{E430FF21-4E3C-43BD-AE7B-E642B4B75EAB}" presName="vert1" presStyleCnt="0"/>
      <dgm:spPr/>
    </dgm:pt>
    <dgm:pt modelId="{7F74F3A3-D187-4EB8-A5D9-717C8B9CFEB7}" type="pres">
      <dgm:prSet presAssocID="{5828716E-ECFF-4EBA-B771-65F830335187}" presName="thickLine" presStyleLbl="alignNode1" presStyleIdx="1" presStyleCnt="4"/>
      <dgm:spPr/>
    </dgm:pt>
    <dgm:pt modelId="{2D95C6F7-A29D-4071-97F2-E34E6B22F207}" type="pres">
      <dgm:prSet presAssocID="{5828716E-ECFF-4EBA-B771-65F830335187}" presName="horz1" presStyleCnt="0"/>
      <dgm:spPr/>
    </dgm:pt>
    <dgm:pt modelId="{CC89643E-DDBD-4D05-80F7-45DFA30C6E82}" type="pres">
      <dgm:prSet presAssocID="{5828716E-ECFF-4EBA-B771-65F830335187}" presName="tx1" presStyleLbl="revTx" presStyleIdx="1" presStyleCnt="4"/>
      <dgm:spPr/>
    </dgm:pt>
    <dgm:pt modelId="{2AD59C09-0B84-451F-8333-9F531505099E}" type="pres">
      <dgm:prSet presAssocID="{5828716E-ECFF-4EBA-B771-65F830335187}" presName="vert1" presStyleCnt="0"/>
      <dgm:spPr/>
    </dgm:pt>
    <dgm:pt modelId="{BAA1E570-F845-40D1-882E-123555F530B8}" type="pres">
      <dgm:prSet presAssocID="{F0CE777F-9E11-40AD-BC31-85B1416F74C4}" presName="thickLine" presStyleLbl="alignNode1" presStyleIdx="2" presStyleCnt="4"/>
      <dgm:spPr/>
    </dgm:pt>
    <dgm:pt modelId="{D75F9647-DFFA-4ED6-8D4F-34DFD3111E91}" type="pres">
      <dgm:prSet presAssocID="{F0CE777F-9E11-40AD-BC31-85B1416F74C4}" presName="horz1" presStyleCnt="0"/>
      <dgm:spPr/>
    </dgm:pt>
    <dgm:pt modelId="{3619EA94-CC0A-4CBA-9E76-184FE613E2A0}" type="pres">
      <dgm:prSet presAssocID="{F0CE777F-9E11-40AD-BC31-85B1416F74C4}" presName="tx1" presStyleLbl="revTx" presStyleIdx="2" presStyleCnt="4"/>
      <dgm:spPr/>
    </dgm:pt>
    <dgm:pt modelId="{35AB8C90-28C6-42DE-BFB9-107ADF3F6EBA}" type="pres">
      <dgm:prSet presAssocID="{F0CE777F-9E11-40AD-BC31-85B1416F74C4}" presName="vert1" presStyleCnt="0"/>
      <dgm:spPr/>
    </dgm:pt>
    <dgm:pt modelId="{09B2FC3F-3D7C-494E-B90D-01A5733BB970}" type="pres">
      <dgm:prSet presAssocID="{9FDC5F2F-C6B4-4089-8BE0-0BDCEA5D3A2C}" presName="thickLine" presStyleLbl="alignNode1" presStyleIdx="3" presStyleCnt="4"/>
      <dgm:spPr/>
    </dgm:pt>
    <dgm:pt modelId="{419F8FEE-6D84-4BAC-ADA8-0154804CCB64}" type="pres">
      <dgm:prSet presAssocID="{9FDC5F2F-C6B4-4089-8BE0-0BDCEA5D3A2C}" presName="horz1" presStyleCnt="0"/>
      <dgm:spPr/>
    </dgm:pt>
    <dgm:pt modelId="{6555339A-3968-4AB0-AF2C-F545975C0F03}" type="pres">
      <dgm:prSet presAssocID="{9FDC5F2F-C6B4-4089-8BE0-0BDCEA5D3A2C}" presName="tx1" presStyleLbl="revTx" presStyleIdx="3" presStyleCnt="4"/>
      <dgm:spPr/>
    </dgm:pt>
    <dgm:pt modelId="{B616833E-CF7F-4E8C-9997-5C427315B62A}" type="pres">
      <dgm:prSet presAssocID="{9FDC5F2F-C6B4-4089-8BE0-0BDCEA5D3A2C}" presName="vert1" presStyleCnt="0"/>
      <dgm:spPr/>
    </dgm:pt>
  </dgm:ptLst>
  <dgm:cxnLst>
    <dgm:cxn modelId="{4EB99412-C153-42EC-8330-7B59787D1C1F}" srcId="{7FE045A0-078A-4DD3-BF01-97F1EA23658A}" destId="{E430FF21-4E3C-43BD-AE7B-E642B4B75EAB}" srcOrd="0" destOrd="0" parTransId="{21EA9420-712B-4574-915C-D668BFF33C19}" sibTransId="{48D6660D-E48A-4DD1-A677-F6C19B4A3187}"/>
    <dgm:cxn modelId="{7CF93421-05C8-4598-9EE5-C8637BD92060}" srcId="{7FE045A0-078A-4DD3-BF01-97F1EA23658A}" destId="{5828716E-ECFF-4EBA-B771-65F830335187}" srcOrd="1" destOrd="0" parTransId="{10590DF9-6991-412B-9CB4-8562E7714D74}" sibTransId="{724C9DB1-1311-458F-B19D-722EDC92788B}"/>
    <dgm:cxn modelId="{816DD831-AF33-4D6D-B14F-0CFD99A6AF9B}" type="presOf" srcId="{7FE045A0-078A-4DD3-BF01-97F1EA23658A}" destId="{8EE92B2F-E9E7-4F65-BC9F-8BF352EE5C5E}" srcOrd="0" destOrd="0" presId="urn:microsoft.com/office/officeart/2008/layout/LinedList"/>
    <dgm:cxn modelId="{608BBB49-F8EA-4265-B776-9BBE011A73E4}" type="presOf" srcId="{5828716E-ECFF-4EBA-B771-65F830335187}" destId="{CC89643E-DDBD-4D05-80F7-45DFA30C6E82}" srcOrd="0" destOrd="0" presId="urn:microsoft.com/office/officeart/2008/layout/LinedList"/>
    <dgm:cxn modelId="{200B3B50-EB1C-4DB2-B347-8617EFA73F95}" srcId="{7FE045A0-078A-4DD3-BF01-97F1EA23658A}" destId="{F0CE777F-9E11-40AD-BC31-85B1416F74C4}" srcOrd="2" destOrd="0" parTransId="{AF8BDDC2-2BC2-433B-8715-ED7B0A7A2CE2}" sibTransId="{D125706A-2D9B-44E8-B9A1-EE7488DC3695}"/>
    <dgm:cxn modelId="{879BDBAE-AFD1-47EE-9A94-9329A02DC09A}" type="presOf" srcId="{E430FF21-4E3C-43BD-AE7B-E642B4B75EAB}" destId="{AFBC9BFA-5BEF-4ED4-AA6E-F9A23243503E}" srcOrd="0" destOrd="0" presId="urn:microsoft.com/office/officeart/2008/layout/LinedList"/>
    <dgm:cxn modelId="{297D5FB4-737D-44E7-847C-CA9F6AD549E7}" type="presOf" srcId="{F0CE777F-9E11-40AD-BC31-85B1416F74C4}" destId="{3619EA94-CC0A-4CBA-9E76-184FE613E2A0}" srcOrd="0" destOrd="0" presId="urn:microsoft.com/office/officeart/2008/layout/LinedList"/>
    <dgm:cxn modelId="{2860DEBB-2C5D-49FD-BFCE-84E1C5B60B57}" type="presOf" srcId="{9FDC5F2F-C6B4-4089-8BE0-0BDCEA5D3A2C}" destId="{6555339A-3968-4AB0-AF2C-F545975C0F03}" srcOrd="0" destOrd="0" presId="urn:microsoft.com/office/officeart/2008/layout/LinedList"/>
    <dgm:cxn modelId="{DE6880BE-6426-41C7-B188-12F7BC8732DF}" srcId="{7FE045A0-078A-4DD3-BF01-97F1EA23658A}" destId="{9FDC5F2F-C6B4-4089-8BE0-0BDCEA5D3A2C}" srcOrd="3" destOrd="0" parTransId="{0C95B682-3E44-4E5D-BB6B-981EB16F69C6}" sibTransId="{C6BE97E1-FC97-425C-AF96-DA5EC28B9D18}"/>
    <dgm:cxn modelId="{A12696FF-B8EC-4315-9D76-EC52FF351874}" type="presParOf" srcId="{8EE92B2F-E9E7-4F65-BC9F-8BF352EE5C5E}" destId="{4CF741DC-D9E4-4F35-8A2B-2D89590646D6}" srcOrd="0" destOrd="0" presId="urn:microsoft.com/office/officeart/2008/layout/LinedList"/>
    <dgm:cxn modelId="{F287CB33-2714-483F-98F9-59865B2E7D2A}" type="presParOf" srcId="{8EE92B2F-E9E7-4F65-BC9F-8BF352EE5C5E}" destId="{74564641-76E4-4B35-8864-F4D8F3F69587}" srcOrd="1" destOrd="0" presId="urn:microsoft.com/office/officeart/2008/layout/LinedList"/>
    <dgm:cxn modelId="{973A315E-5999-4B89-9285-3722E9A6EE6C}" type="presParOf" srcId="{74564641-76E4-4B35-8864-F4D8F3F69587}" destId="{AFBC9BFA-5BEF-4ED4-AA6E-F9A23243503E}" srcOrd="0" destOrd="0" presId="urn:microsoft.com/office/officeart/2008/layout/LinedList"/>
    <dgm:cxn modelId="{42347B5F-53C4-40D3-AD24-9BBF7ECE010F}" type="presParOf" srcId="{74564641-76E4-4B35-8864-F4D8F3F69587}" destId="{316C4743-2419-4BCD-80DE-F64E3E4E31CE}" srcOrd="1" destOrd="0" presId="urn:microsoft.com/office/officeart/2008/layout/LinedList"/>
    <dgm:cxn modelId="{8F79A553-CAE8-46F7-BBFE-8D77A929107F}" type="presParOf" srcId="{8EE92B2F-E9E7-4F65-BC9F-8BF352EE5C5E}" destId="{7F74F3A3-D187-4EB8-A5D9-717C8B9CFEB7}" srcOrd="2" destOrd="0" presId="urn:microsoft.com/office/officeart/2008/layout/LinedList"/>
    <dgm:cxn modelId="{5405E3B1-FC31-4D30-9B67-2381A1794D2A}" type="presParOf" srcId="{8EE92B2F-E9E7-4F65-BC9F-8BF352EE5C5E}" destId="{2D95C6F7-A29D-4071-97F2-E34E6B22F207}" srcOrd="3" destOrd="0" presId="urn:microsoft.com/office/officeart/2008/layout/LinedList"/>
    <dgm:cxn modelId="{E7C1C8A2-EA3C-4723-92A1-C4C1B3C66086}" type="presParOf" srcId="{2D95C6F7-A29D-4071-97F2-E34E6B22F207}" destId="{CC89643E-DDBD-4D05-80F7-45DFA30C6E82}" srcOrd="0" destOrd="0" presId="urn:microsoft.com/office/officeart/2008/layout/LinedList"/>
    <dgm:cxn modelId="{FF19EF06-181F-4718-9261-DA39B053D16C}" type="presParOf" srcId="{2D95C6F7-A29D-4071-97F2-E34E6B22F207}" destId="{2AD59C09-0B84-451F-8333-9F531505099E}" srcOrd="1" destOrd="0" presId="urn:microsoft.com/office/officeart/2008/layout/LinedList"/>
    <dgm:cxn modelId="{5AA47D95-60C0-43FD-B393-488605C6CD2A}" type="presParOf" srcId="{8EE92B2F-E9E7-4F65-BC9F-8BF352EE5C5E}" destId="{BAA1E570-F845-40D1-882E-123555F530B8}" srcOrd="4" destOrd="0" presId="urn:microsoft.com/office/officeart/2008/layout/LinedList"/>
    <dgm:cxn modelId="{617734F0-C861-439B-9988-491924D8A238}" type="presParOf" srcId="{8EE92B2F-E9E7-4F65-BC9F-8BF352EE5C5E}" destId="{D75F9647-DFFA-4ED6-8D4F-34DFD3111E91}" srcOrd="5" destOrd="0" presId="urn:microsoft.com/office/officeart/2008/layout/LinedList"/>
    <dgm:cxn modelId="{8DFCD126-CD29-48DE-A1EF-8C686038364D}" type="presParOf" srcId="{D75F9647-DFFA-4ED6-8D4F-34DFD3111E91}" destId="{3619EA94-CC0A-4CBA-9E76-184FE613E2A0}" srcOrd="0" destOrd="0" presId="urn:microsoft.com/office/officeart/2008/layout/LinedList"/>
    <dgm:cxn modelId="{E62AF819-E219-4657-87F9-AC92E7E701F1}" type="presParOf" srcId="{D75F9647-DFFA-4ED6-8D4F-34DFD3111E91}" destId="{35AB8C90-28C6-42DE-BFB9-107ADF3F6EBA}" srcOrd="1" destOrd="0" presId="urn:microsoft.com/office/officeart/2008/layout/LinedList"/>
    <dgm:cxn modelId="{09051F57-DAB3-40EA-962B-0ADAADB6360D}" type="presParOf" srcId="{8EE92B2F-E9E7-4F65-BC9F-8BF352EE5C5E}" destId="{09B2FC3F-3D7C-494E-B90D-01A5733BB970}" srcOrd="6" destOrd="0" presId="urn:microsoft.com/office/officeart/2008/layout/LinedList"/>
    <dgm:cxn modelId="{C4C3CCD2-4E4B-4855-955B-4F240B5D063D}" type="presParOf" srcId="{8EE92B2F-E9E7-4F65-BC9F-8BF352EE5C5E}" destId="{419F8FEE-6D84-4BAC-ADA8-0154804CCB64}" srcOrd="7" destOrd="0" presId="urn:microsoft.com/office/officeart/2008/layout/LinedList"/>
    <dgm:cxn modelId="{9B25860E-A548-4914-BDB9-07F702C1AD26}" type="presParOf" srcId="{419F8FEE-6D84-4BAC-ADA8-0154804CCB64}" destId="{6555339A-3968-4AB0-AF2C-F545975C0F03}" srcOrd="0" destOrd="0" presId="urn:microsoft.com/office/officeart/2008/layout/LinedList"/>
    <dgm:cxn modelId="{6841B840-BBB9-43EB-9DA7-9B7E8705EC00}" type="presParOf" srcId="{419F8FEE-6D84-4BAC-ADA8-0154804CCB64}" destId="{B616833E-CF7F-4E8C-9997-5C427315B62A}"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2488D33-A16A-444A-A5B7-3313822B84D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ACACA1B-D148-4ECC-8181-361666318109}">
      <dgm:prSet custT="1"/>
      <dgm:spPr/>
      <dgm:t>
        <a:bodyPr/>
        <a:lstStyle/>
        <a:p>
          <a:r>
            <a:rPr lang="en-US" sz="2700" dirty="0">
              <a:latin typeface="Lato" panose="020F0502020204030203" pitchFamily="34" charset="0"/>
              <a:ea typeface="Lato" panose="020F0502020204030203" pitchFamily="34" charset="0"/>
              <a:cs typeface="Lato" panose="020F0502020204030203" pitchFamily="34" charset="0"/>
            </a:rPr>
            <a:t>A proven treatment has existed for decades </a:t>
          </a:r>
          <a:r>
            <a:rPr lang="en-US" sz="2700" b="1" dirty="0">
              <a:latin typeface="Lato" panose="020F0502020204030203" pitchFamily="34" charset="0"/>
              <a:ea typeface="Lato" panose="020F0502020204030203" pitchFamily="34" charset="0"/>
              <a:cs typeface="Lato" panose="020F0502020204030203" pitchFamily="34" charset="0"/>
            </a:rPr>
            <a:t>— Ready-to-Use Therapeutic Food (RUTF) .</a:t>
          </a:r>
          <a:endParaRPr lang="en-US" sz="2700" dirty="0">
            <a:latin typeface="Lato" panose="020F0502020204030203" pitchFamily="34" charset="0"/>
            <a:ea typeface="Lato" panose="020F0502020204030203" pitchFamily="34" charset="0"/>
            <a:cs typeface="Lato" panose="020F0502020204030203" pitchFamily="34" charset="0"/>
          </a:endParaRPr>
        </a:p>
      </dgm:t>
    </dgm:pt>
    <dgm:pt modelId="{1444FCA6-40AD-48B9-9D2E-BAEF9BA66318}" type="parTrans" cxnId="{0CA897F2-2BE7-4096-9DD6-0C28D0F37202}">
      <dgm:prSet/>
      <dgm:spPr/>
      <dgm:t>
        <a:bodyPr/>
        <a:lstStyle/>
        <a:p>
          <a:endParaRPr lang="en-US"/>
        </a:p>
      </dgm:t>
    </dgm:pt>
    <dgm:pt modelId="{FE85F932-60DF-49AC-9D09-9261A6CB9054}" type="sibTrans" cxnId="{0CA897F2-2BE7-4096-9DD6-0C28D0F37202}">
      <dgm:prSet/>
      <dgm:spPr/>
      <dgm:t>
        <a:bodyPr/>
        <a:lstStyle/>
        <a:p>
          <a:endParaRPr lang="en-US"/>
        </a:p>
      </dgm:t>
    </dgm:pt>
    <dgm:pt modelId="{617778C5-BA02-4859-9599-F379F55EE1CB}">
      <dgm:prSet custT="1"/>
      <dgm:spPr/>
      <dgm:t>
        <a:bodyPr/>
        <a:lstStyle/>
        <a:p>
          <a:r>
            <a:rPr lang="en-US" sz="2700" b="1" dirty="0">
              <a:latin typeface="Lato" panose="020F0502020204030203" pitchFamily="34" charset="0"/>
              <a:ea typeface="Lato" panose="020F0502020204030203" pitchFamily="34" charset="0"/>
              <a:cs typeface="Lato" panose="020F0502020204030203" pitchFamily="34" charset="0"/>
            </a:rPr>
            <a:t>But</a:t>
          </a:r>
          <a:r>
            <a:rPr lang="en-US" sz="2700" dirty="0">
              <a:latin typeface="Lato" panose="020F0502020204030203" pitchFamily="34" charset="0"/>
              <a:ea typeface="Lato" panose="020F0502020204030203" pitchFamily="34" charset="0"/>
              <a:cs typeface="Lato" panose="020F0502020204030203" pitchFamily="34" charset="0"/>
            </a:rPr>
            <a:t> coverage has stagnated for many years at about 20%, even though it costs just $100-$150 per child to deliver treatment.</a:t>
          </a:r>
        </a:p>
      </dgm:t>
    </dgm:pt>
    <dgm:pt modelId="{1F646E9C-98EE-4E2E-83FD-5F93284A42E5}" type="parTrans" cxnId="{11E7EED0-A3CB-4915-A53D-69018A70A487}">
      <dgm:prSet/>
      <dgm:spPr/>
      <dgm:t>
        <a:bodyPr/>
        <a:lstStyle/>
        <a:p>
          <a:endParaRPr lang="en-US"/>
        </a:p>
      </dgm:t>
    </dgm:pt>
    <dgm:pt modelId="{3B16EB0B-9714-41BE-AA0A-5D556B06BEF0}" type="sibTrans" cxnId="{11E7EED0-A3CB-4915-A53D-69018A70A487}">
      <dgm:prSet/>
      <dgm:spPr/>
      <dgm:t>
        <a:bodyPr/>
        <a:lstStyle/>
        <a:p>
          <a:endParaRPr lang="en-US"/>
        </a:p>
      </dgm:t>
    </dgm:pt>
    <dgm:pt modelId="{4DA8D6B6-81CA-46D1-A71D-9B85BAD4A791}">
      <dgm:prSet custT="1"/>
      <dgm:spPr/>
      <dgm:t>
        <a:bodyPr/>
        <a:lstStyle/>
        <a:p>
          <a:r>
            <a:rPr lang="en-US" sz="2700" dirty="0">
              <a:latin typeface="Lato" panose="020F0502020204030203" pitchFamily="34" charset="0"/>
              <a:ea typeface="Lato" panose="020F0502020204030203" pitchFamily="34" charset="0"/>
              <a:cs typeface="Lato" panose="020F0502020204030203" pitchFamily="34" charset="0"/>
            </a:rPr>
            <a:t>Barrier to scaling treatment is that</a:t>
          </a:r>
          <a:r>
            <a:rPr lang="en-US" sz="2700" b="1" dirty="0">
              <a:latin typeface="Lato" panose="020F0502020204030203" pitchFamily="34" charset="0"/>
              <a:ea typeface="Lato" panose="020F0502020204030203" pitchFamily="34" charset="0"/>
              <a:cs typeface="Lato" panose="020F0502020204030203" pitchFamily="34" charset="0"/>
            </a:rPr>
            <a:t> </a:t>
          </a:r>
          <a:r>
            <a:rPr lang="en-US" sz="2700" dirty="0">
              <a:latin typeface="Lato" panose="020F0502020204030203" pitchFamily="34" charset="0"/>
              <a:ea typeface="Lato" panose="020F0502020204030203" pitchFamily="34" charset="0"/>
              <a:cs typeface="Lato" panose="020F0502020204030203" pitchFamily="34" charset="0"/>
            </a:rPr>
            <a:t>global system to deliver treatment is complex, costly, and underfunded</a:t>
          </a:r>
          <a:r>
            <a:rPr lang="en-US" sz="3500" dirty="0"/>
            <a:t>. </a:t>
          </a:r>
        </a:p>
      </dgm:t>
    </dgm:pt>
    <dgm:pt modelId="{9EDB4C01-3047-4C0F-B75C-B88FE1E5F0C1}" type="parTrans" cxnId="{87AF03F7-E61A-4B3E-B3B9-7C891DAE3E85}">
      <dgm:prSet/>
      <dgm:spPr/>
      <dgm:t>
        <a:bodyPr/>
        <a:lstStyle/>
        <a:p>
          <a:endParaRPr lang="en-US"/>
        </a:p>
      </dgm:t>
    </dgm:pt>
    <dgm:pt modelId="{01DF4FB7-4166-4334-A418-1C5BD176F369}" type="sibTrans" cxnId="{87AF03F7-E61A-4B3E-B3B9-7C891DAE3E85}">
      <dgm:prSet/>
      <dgm:spPr/>
      <dgm:t>
        <a:bodyPr/>
        <a:lstStyle/>
        <a:p>
          <a:endParaRPr lang="en-US"/>
        </a:p>
      </dgm:t>
    </dgm:pt>
    <dgm:pt modelId="{9CF41876-6927-4FBC-A374-FA23449C120B}" type="pres">
      <dgm:prSet presAssocID="{F2488D33-A16A-444A-A5B7-3313822B84D6}" presName="vert0" presStyleCnt="0">
        <dgm:presLayoutVars>
          <dgm:dir/>
          <dgm:animOne val="branch"/>
          <dgm:animLvl val="lvl"/>
        </dgm:presLayoutVars>
      </dgm:prSet>
      <dgm:spPr/>
    </dgm:pt>
    <dgm:pt modelId="{EEA0C420-8285-415D-B211-1CE1E36544D5}" type="pres">
      <dgm:prSet presAssocID="{2ACACA1B-D148-4ECC-8181-361666318109}" presName="thickLine" presStyleLbl="alignNode1" presStyleIdx="0" presStyleCnt="3"/>
      <dgm:spPr/>
    </dgm:pt>
    <dgm:pt modelId="{2CCF8F06-964D-46B0-92D2-0E3CB8C93695}" type="pres">
      <dgm:prSet presAssocID="{2ACACA1B-D148-4ECC-8181-361666318109}" presName="horz1" presStyleCnt="0"/>
      <dgm:spPr/>
    </dgm:pt>
    <dgm:pt modelId="{99E8BFFC-873C-497F-ADE0-50F3F7AD2E81}" type="pres">
      <dgm:prSet presAssocID="{2ACACA1B-D148-4ECC-8181-361666318109}" presName="tx1" presStyleLbl="revTx" presStyleIdx="0" presStyleCnt="3"/>
      <dgm:spPr/>
    </dgm:pt>
    <dgm:pt modelId="{75970F0A-DBF0-402C-B25B-F21F435B7B5E}" type="pres">
      <dgm:prSet presAssocID="{2ACACA1B-D148-4ECC-8181-361666318109}" presName="vert1" presStyleCnt="0"/>
      <dgm:spPr/>
    </dgm:pt>
    <dgm:pt modelId="{7A541382-3E7E-41B2-8840-A7FB7967707B}" type="pres">
      <dgm:prSet presAssocID="{617778C5-BA02-4859-9599-F379F55EE1CB}" presName="thickLine" presStyleLbl="alignNode1" presStyleIdx="1" presStyleCnt="3"/>
      <dgm:spPr/>
    </dgm:pt>
    <dgm:pt modelId="{5D14525F-C80F-4DD3-B524-A2FA7AF8BB22}" type="pres">
      <dgm:prSet presAssocID="{617778C5-BA02-4859-9599-F379F55EE1CB}" presName="horz1" presStyleCnt="0"/>
      <dgm:spPr/>
    </dgm:pt>
    <dgm:pt modelId="{581D663B-4174-4469-BDB2-C13909E2F6DF}" type="pres">
      <dgm:prSet presAssocID="{617778C5-BA02-4859-9599-F379F55EE1CB}" presName="tx1" presStyleLbl="revTx" presStyleIdx="1" presStyleCnt="3"/>
      <dgm:spPr/>
    </dgm:pt>
    <dgm:pt modelId="{0E47184A-A785-4AB6-A637-E0698388AD0F}" type="pres">
      <dgm:prSet presAssocID="{617778C5-BA02-4859-9599-F379F55EE1CB}" presName="vert1" presStyleCnt="0"/>
      <dgm:spPr/>
    </dgm:pt>
    <dgm:pt modelId="{2780510C-D39D-4D8C-99EC-B72306D809BE}" type="pres">
      <dgm:prSet presAssocID="{4DA8D6B6-81CA-46D1-A71D-9B85BAD4A791}" presName="thickLine" presStyleLbl="alignNode1" presStyleIdx="2" presStyleCnt="3"/>
      <dgm:spPr/>
    </dgm:pt>
    <dgm:pt modelId="{6B284745-C4A1-466D-8CA2-9C6510209806}" type="pres">
      <dgm:prSet presAssocID="{4DA8D6B6-81CA-46D1-A71D-9B85BAD4A791}" presName="horz1" presStyleCnt="0"/>
      <dgm:spPr/>
    </dgm:pt>
    <dgm:pt modelId="{2441EA58-3467-47DB-8232-26C2B003F214}" type="pres">
      <dgm:prSet presAssocID="{4DA8D6B6-81CA-46D1-A71D-9B85BAD4A791}" presName="tx1" presStyleLbl="revTx" presStyleIdx="2" presStyleCnt="3"/>
      <dgm:spPr/>
    </dgm:pt>
    <dgm:pt modelId="{24929A6C-792D-4CCC-A366-A3C5976E64D9}" type="pres">
      <dgm:prSet presAssocID="{4DA8D6B6-81CA-46D1-A71D-9B85BAD4A791}" presName="vert1" presStyleCnt="0"/>
      <dgm:spPr/>
    </dgm:pt>
  </dgm:ptLst>
  <dgm:cxnLst>
    <dgm:cxn modelId="{E3999840-B507-4942-9992-6840844B9436}" type="presOf" srcId="{2ACACA1B-D148-4ECC-8181-361666318109}" destId="{99E8BFFC-873C-497F-ADE0-50F3F7AD2E81}" srcOrd="0" destOrd="0" presId="urn:microsoft.com/office/officeart/2008/layout/LinedList"/>
    <dgm:cxn modelId="{A8876FB1-D7F9-42E3-87B9-4938CEABB31A}" type="presOf" srcId="{617778C5-BA02-4859-9599-F379F55EE1CB}" destId="{581D663B-4174-4469-BDB2-C13909E2F6DF}" srcOrd="0" destOrd="0" presId="urn:microsoft.com/office/officeart/2008/layout/LinedList"/>
    <dgm:cxn modelId="{837A78B6-E49D-47CD-A050-797CA0D300EC}" type="presOf" srcId="{4DA8D6B6-81CA-46D1-A71D-9B85BAD4A791}" destId="{2441EA58-3467-47DB-8232-26C2B003F214}" srcOrd="0" destOrd="0" presId="urn:microsoft.com/office/officeart/2008/layout/LinedList"/>
    <dgm:cxn modelId="{11E7EED0-A3CB-4915-A53D-69018A70A487}" srcId="{F2488D33-A16A-444A-A5B7-3313822B84D6}" destId="{617778C5-BA02-4859-9599-F379F55EE1CB}" srcOrd="1" destOrd="0" parTransId="{1F646E9C-98EE-4E2E-83FD-5F93284A42E5}" sibTransId="{3B16EB0B-9714-41BE-AA0A-5D556B06BEF0}"/>
    <dgm:cxn modelId="{B36DA5DD-35FC-42C3-9F01-CC3F222C8906}" type="presOf" srcId="{F2488D33-A16A-444A-A5B7-3313822B84D6}" destId="{9CF41876-6927-4FBC-A374-FA23449C120B}" srcOrd="0" destOrd="0" presId="urn:microsoft.com/office/officeart/2008/layout/LinedList"/>
    <dgm:cxn modelId="{0CA897F2-2BE7-4096-9DD6-0C28D0F37202}" srcId="{F2488D33-A16A-444A-A5B7-3313822B84D6}" destId="{2ACACA1B-D148-4ECC-8181-361666318109}" srcOrd="0" destOrd="0" parTransId="{1444FCA6-40AD-48B9-9D2E-BAEF9BA66318}" sibTransId="{FE85F932-60DF-49AC-9D09-9261A6CB9054}"/>
    <dgm:cxn modelId="{87AF03F7-E61A-4B3E-B3B9-7C891DAE3E85}" srcId="{F2488D33-A16A-444A-A5B7-3313822B84D6}" destId="{4DA8D6B6-81CA-46D1-A71D-9B85BAD4A791}" srcOrd="2" destOrd="0" parTransId="{9EDB4C01-3047-4C0F-B75C-B88FE1E5F0C1}" sibTransId="{01DF4FB7-4166-4334-A418-1C5BD176F369}"/>
    <dgm:cxn modelId="{C047B020-F4D3-46CF-957B-987F9162F9F5}" type="presParOf" srcId="{9CF41876-6927-4FBC-A374-FA23449C120B}" destId="{EEA0C420-8285-415D-B211-1CE1E36544D5}" srcOrd="0" destOrd="0" presId="urn:microsoft.com/office/officeart/2008/layout/LinedList"/>
    <dgm:cxn modelId="{D07E2367-B0AD-46E1-81B4-A36D318341D5}" type="presParOf" srcId="{9CF41876-6927-4FBC-A374-FA23449C120B}" destId="{2CCF8F06-964D-46B0-92D2-0E3CB8C93695}" srcOrd="1" destOrd="0" presId="urn:microsoft.com/office/officeart/2008/layout/LinedList"/>
    <dgm:cxn modelId="{723B8A39-F672-4F38-94AF-3F8024B16A2D}" type="presParOf" srcId="{2CCF8F06-964D-46B0-92D2-0E3CB8C93695}" destId="{99E8BFFC-873C-497F-ADE0-50F3F7AD2E81}" srcOrd="0" destOrd="0" presId="urn:microsoft.com/office/officeart/2008/layout/LinedList"/>
    <dgm:cxn modelId="{03F3D3EE-1A03-476A-B9C8-28A59A35737D}" type="presParOf" srcId="{2CCF8F06-964D-46B0-92D2-0E3CB8C93695}" destId="{75970F0A-DBF0-402C-B25B-F21F435B7B5E}" srcOrd="1" destOrd="0" presId="urn:microsoft.com/office/officeart/2008/layout/LinedList"/>
    <dgm:cxn modelId="{2A94A5A0-A72D-4DAF-B233-1596E3BD7E26}" type="presParOf" srcId="{9CF41876-6927-4FBC-A374-FA23449C120B}" destId="{7A541382-3E7E-41B2-8840-A7FB7967707B}" srcOrd="2" destOrd="0" presId="urn:microsoft.com/office/officeart/2008/layout/LinedList"/>
    <dgm:cxn modelId="{71016578-2449-4E6E-B76D-2B7CC9E548AC}" type="presParOf" srcId="{9CF41876-6927-4FBC-A374-FA23449C120B}" destId="{5D14525F-C80F-4DD3-B524-A2FA7AF8BB22}" srcOrd="3" destOrd="0" presId="urn:microsoft.com/office/officeart/2008/layout/LinedList"/>
    <dgm:cxn modelId="{4119406C-6756-4628-A7C1-26811F875EEC}" type="presParOf" srcId="{5D14525F-C80F-4DD3-B524-A2FA7AF8BB22}" destId="{581D663B-4174-4469-BDB2-C13909E2F6DF}" srcOrd="0" destOrd="0" presId="urn:microsoft.com/office/officeart/2008/layout/LinedList"/>
    <dgm:cxn modelId="{382058CB-AE41-44B0-82AA-361A2A70817F}" type="presParOf" srcId="{5D14525F-C80F-4DD3-B524-A2FA7AF8BB22}" destId="{0E47184A-A785-4AB6-A637-E0698388AD0F}" srcOrd="1" destOrd="0" presId="urn:microsoft.com/office/officeart/2008/layout/LinedList"/>
    <dgm:cxn modelId="{3F9DDDAE-8929-497E-98AD-48BAD97B5EEC}" type="presParOf" srcId="{9CF41876-6927-4FBC-A374-FA23449C120B}" destId="{2780510C-D39D-4D8C-99EC-B72306D809BE}" srcOrd="4" destOrd="0" presId="urn:microsoft.com/office/officeart/2008/layout/LinedList"/>
    <dgm:cxn modelId="{F5023F12-B60B-4F77-98B7-95EDA90B1C7D}" type="presParOf" srcId="{9CF41876-6927-4FBC-A374-FA23449C120B}" destId="{6B284745-C4A1-466D-8CA2-9C6510209806}" srcOrd="5" destOrd="0" presId="urn:microsoft.com/office/officeart/2008/layout/LinedList"/>
    <dgm:cxn modelId="{E418E2D0-9CDB-4151-997D-39AD1FC7560B}" type="presParOf" srcId="{6B284745-C4A1-466D-8CA2-9C6510209806}" destId="{2441EA58-3467-47DB-8232-26C2B003F214}" srcOrd="0" destOrd="0" presId="urn:microsoft.com/office/officeart/2008/layout/LinedList"/>
    <dgm:cxn modelId="{2834F0FB-34AE-4ADD-A8E6-E19B1BA78EBF}" type="presParOf" srcId="{6B284745-C4A1-466D-8CA2-9C6510209806}" destId="{24929A6C-792D-4CCC-A366-A3C5976E64D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1D57599-A54A-4F27-82BA-D0E24F33F38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46AA5BA-A412-4F36-A3A5-8410C3C355D5}">
      <dgm:prSet custT="1"/>
      <dgm:spPr/>
      <dgm:t>
        <a:bodyPr/>
        <a:lstStyle/>
        <a:p>
          <a:r>
            <a:rPr lang="en-US" sz="2500" b="1" i="0" baseline="0" dirty="0"/>
            <a:t>Research and innovation</a:t>
          </a:r>
          <a:r>
            <a:rPr lang="en-US" sz="2200" b="1" i="0" baseline="0" dirty="0"/>
            <a:t>. </a:t>
          </a:r>
          <a:endParaRPr lang="en-US" sz="2200" dirty="0"/>
        </a:p>
      </dgm:t>
    </dgm:pt>
    <dgm:pt modelId="{DA8CAB8C-4CBC-42C2-8044-7F25B980B162}" type="parTrans" cxnId="{ED61E4E3-97F5-4077-8322-EF7F01CB569A}">
      <dgm:prSet/>
      <dgm:spPr/>
      <dgm:t>
        <a:bodyPr/>
        <a:lstStyle/>
        <a:p>
          <a:endParaRPr lang="en-US"/>
        </a:p>
      </dgm:t>
    </dgm:pt>
    <dgm:pt modelId="{54B3C0D4-BEAC-48A6-86E7-E59C414ABA78}" type="sibTrans" cxnId="{ED61E4E3-97F5-4077-8322-EF7F01CB569A}">
      <dgm:prSet/>
      <dgm:spPr/>
      <dgm:t>
        <a:bodyPr/>
        <a:lstStyle/>
        <a:p>
          <a:endParaRPr lang="en-US"/>
        </a:p>
      </dgm:t>
    </dgm:pt>
    <dgm:pt modelId="{088E5AB7-278A-400A-AF4A-0CF49784CDFD}">
      <dgm:prSet custT="1"/>
      <dgm:spPr/>
      <dgm:t>
        <a:bodyPr/>
        <a:lstStyle/>
        <a:p>
          <a:r>
            <a:rPr lang="en-US" sz="2600" b="0" i="0" baseline="0" dirty="0">
              <a:latin typeface="Lato" panose="020F0502020204030203" pitchFamily="34" charset="0"/>
              <a:ea typeface="Lato" panose="020F0502020204030203" pitchFamily="34" charset="0"/>
              <a:cs typeface="Lato" panose="020F0502020204030203" pitchFamily="34" charset="0"/>
            </a:rPr>
            <a:t>Across four countries, we advanced research on simplified approaches to fill evidence gaps and test new optimizations, allowing us to continuously improve how treatment is delivered. </a:t>
          </a:r>
          <a:endParaRPr lang="en-US" sz="2600" dirty="0">
            <a:latin typeface="Lato" panose="020F0502020204030203" pitchFamily="34" charset="0"/>
            <a:ea typeface="Lato" panose="020F0502020204030203" pitchFamily="34" charset="0"/>
            <a:cs typeface="Lato" panose="020F0502020204030203" pitchFamily="34" charset="0"/>
          </a:endParaRPr>
        </a:p>
      </dgm:t>
    </dgm:pt>
    <dgm:pt modelId="{048445D0-B19B-4C87-ACD3-598E6A208570}" type="parTrans" cxnId="{C9668CC8-B449-48BD-85AD-11A20BEFBA51}">
      <dgm:prSet/>
      <dgm:spPr/>
      <dgm:t>
        <a:bodyPr/>
        <a:lstStyle/>
        <a:p>
          <a:endParaRPr lang="en-US"/>
        </a:p>
      </dgm:t>
    </dgm:pt>
    <dgm:pt modelId="{CF13998E-E90F-4DA6-BF01-D239D7836845}" type="sibTrans" cxnId="{C9668CC8-B449-48BD-85AD-11A20BEFBA51}">
      <dgm:prSet/>
      <dgm:spPr/>
      <dgm:t>
        <a:bodyPr/>
        <a:lstStyle/>
        <a:p>
          <a:endParaRPr lang="en-US"/>
        </a:p>
      </dgm:t>
    </dgm:pt>
    <dgm:pt modelId="{F8B94F6E-BA6A-42AB-969F-99C5151134A5}">
      <dgm:prSet custT="1"/>
      <dgm:spPr/>
      <dgm:t>
        <a:bodyPr/>
        <a:lstStyle/>
        <a:p>
          <a:r>
            <a:rPr lang="en-US" sz="2600" b="0" i="0" baseline="0" dirty="0">
              <a:latin typeface="Lato" panose="020F0502020204030203" pitchFamily="34" charset="0"/>
              <a:ea typeface="Lato" panose="020F0502020204030203" pitchFamily="34" charset="0"/>
              <a:cs typeface="Lato" panose="020F0502020204030203" pitchFamily="34" charset="0"/>
            </a:rPr>
            <a:t>We conducted research in pilots, RCT, costing research and scenario modeling. The results have demonstrated the effectiveness, cost-effectiveness, and scalability of simplified approaches</a:t>
          </a:r>
          <a:r>
            <a:rPr lang="en-US" sz="2300" b="0" i="0" baseline="0" dirty="0"/>
            <a:t>.</a:t>
          </a:r>
          <a:endParaRPr lang="en-US" sz="2300" dirty="0"/>
        </a:p>
      </dgm:t>
    </dgm:pt>
    <dgm:pt modelId="{3FE4163A-4484-47E3-A4CD-45284F9A9F0D}" type="parTrans" cxnId="{F734C099-67F8-4431-B897-9630C05AF87B}">
      <dgm:prSet/>
      <dgm:spPr/>
      <dgm:t>
        <a:bodyPr/>
        <a:lstStyle/>
        <a:p>
          <a:endParaRPr lang="en-US"/>
        </a:p>
      </dgm:t>
    </dgm:pt>
    <dgm:pt modelId="{C3A6EEDE-B366-40DD-9299-FD73CB4B2E27}" type="sibTrans" cxnId="{F734C099-67F8-4431-B897-9630C05AF87B}">
      <dgm:prSet/>
      <dgm:spPr/>
      <dgm:t>
        <a:bodyPr/>
        <a:lstStyle/>
        <a:p>
          <a:endParaRPr lang="en-US"/>
        </a:p>
      </dgm:t>
    </dgm:pt>
    <dgm:pt modelId="{9A900443-5AB4-4D4C-9C2C-6F4ACA4231DD}">
      <dgm:prSet custT="1"/>
      <dgm:spPr/>
      <dgm:t>
        <a:bodyPr/>
        <a:lstStyle/>
        <a:p>
          <a:r>
            <a:rPr lang="en-US" sz="2400" b="0" dirty="0">
              <a:latin typeface="Lato" panose="020F0502020204030203" pitchFamily="34" charset="0"/>
              <a:ea typeface="Lato" panose="020F0502020204030203" pitchFamily="34" charset="0"/>
              <a:cs typeface="Lato" panose="020F0502020204030203" pitchFamily="34" charset="0"/>
            </a:rPr>
            <a:t>Over the past six years, the IRC has treated </a:t>
          </a:r>
          <a:r>
            <a:rPr lang="en-US" sz="2400" b="1" dirty="0">
              <a:latin typeface="Lato" panose="020F0502020204030203" pitchFamily="34" charset="0"/>
              <a:ea typeface="Lato" panose="020F0502020204030203" pitchFamily="34" charset="0"/>
              <a:cs typeface="Lato" panose="020F0502020204030203" pitchFamily="34" charset="0"/>
            </a:rPr>
            <a:t>over 100,000 children </a:t>
          </a:r>
          <a:r>
            <a:rPr lang="en-US" sz="2400" b="0" dirty="0">
              <a:latin typeface="Lato" panose="020F0502020204030203" pitchFamily="34" charset="0"/>
              <a:ea typeface="Lato" panose="020F0502020204030203" pitchFamily="34" charset="0"/>
              <a:cs typeface="Lato" panose="020F0502020204030203" pitchFamily="34" charset="0"/>
            </a:rPr>
            <a:t>across</a:t>
          </a:r>
          <a:r>
            <a:rPr lang="en-US" sz="2400" b="1" dirty="0">
              <a:latin typeface="Lato" panose="020F0502020204030203" pitchFamily="34" charset="0"/>
              <a:ea typeface="Lato" panose="020F0502020204030203" pitchFamily="34" charset="0"/>
              <a:cs typeface="Lato" panose="020F0502020204030203" pitchFamily="34" charset="0"/>
            </a:rPr>
            <a:t> six countries </a:t>
          </a:r>
          <a:r>
            <a:rPr lang="en-US" sz="2400" b="0" dirty="0">
              <a:latin typeface="Lato" panose="020F0502020204030203" pitchFamily="34" charset="0"/>
              <a:ea typeface="Lato" panose="020F0502020204030203" pitchFamily="34" charset="0"/>
              <a:cs typeface="Lato" panose="020F0502020204030203" pitchFamily="34" charset="0"/>
            </a:rPr>
            <a:t>with</a:t>
          </a:r>
          <a:r>
            <a:rPr lang="en-US" sz="2400" b="1" dirty="0">
              <a:latin typeface="Lato" panose="020F0502020204030203" pitchFamily="34" charset="0"/>
              <a:ea typeface="Lato" panose="020F0502020204030203" pitchFamily="34" charset="0"/>
              <a:cs typeface="Lato" panose="020F0502020204030203" pitchFamily="34" charset="0"/>
            </a:rPr>
            <a:t> the simplified, combined protocol, </a:t>
          </a:r>
          <a:r>
            <a:rPr lang="en-US" sz="2400" dirty="0">
              <a:latin typeface="Lato" panose="020F0502020204030203" pitchFamily="34" charset="0"/>
              <a:ea typeface="Lato" panose="020F0502020204030203" pitchFamily="34" charset="0"/>
              <a:cs typeface="Lato" panose="020F0502020204030203" pitchFamily="34" charset="0"/>
            </a:rPr>
            <a:t>demonstrating the effectiveness and cost-effectiveness of simplified treatment approaches in multiple contexts.</a:t>
          </a:r>
        </a:p>
      </dgm:t>
    </dgm:pt>
    <dgm:pt modelId="{AA8AB564-95A8-48C7-A988-BEB18724C1F7}" type="parTrans" cxnId="{85FDD270-DC95-448C-B5F4-1C6CB877BBEF}">
      <dgm:prSet/>
      <dgm:spPr/>
      <dgm:t>
        <a:bodyPr/>
        <a:lstStyle/>
        <a:p>
          <a:endParaRPr lang="en-US"/>
        </a:p>
      </dgm:t>
    </dgm:pt>
    <dgm:pt modelId="{64E32497-12B4-4E06-B5A5-F9FDB0D61116}" type="sibTrans" cxnId="{85FDD270-DC95-448C-B5F4-1C6CB877BBEF}">
      <dgm:prSet/>
      <dgm:spPr/>
      <dgm:t>
        <a:bodyPr/>
        <a:lstStyle/>
        <a:p>
          <a:endParaRPr lang="en-US"/>
        </a:p>
      </dgm:t>
    </dgm:pt>
    <dgm:pt modelId="{7AB126FC-5E9E-4243-8FA8-5B17F239CAE6}" type="pres">
      <dgm:prSet presAssocID="{B1D57599-A54A-4F27-82BA-D0E24F33F384}" presName="vert0" presStyleCnt="0">
        <dgm:presLayoutVars>
          <dgm:dir/>
          <dgm:animOne val="branch"/>
          <dgm:animLvl val="lvl"/>
        </dgm:presLayoutVars>
      </dgm:prSet>
      <dgm:spPr/>
    </dgm:pt>
    <dgm:pt modelId="{5BFFAF02-3F4F-4273-BD9C-A7879D16A2D2}" type="pres">
      <dgm:prSet presAssocID="{346AA5BA-A412-4F36-A3A5-8410C3C355D5}" presName="thickLine" presStyleLbl="alignNode1" presStyleIdx="0" presStyleCnt="1"/>
      <dgm:spPr/>
    </dgm:pt>
    <dgm:pt modelId="{BDEBF7A0-2806-48ED-B6E8-0110C54C1C7B}" type="pres">
      <dgm:prSet presAssocID="{346AA5BA-A412-4F36-A3A5-8410C3C355D5}" presName="horz1" presStyleCnt="0"/>
      <dgm:spPr/>
    </dgm:pt>
    <dgm:pt modelId="{0F77DF82-D0CB-437E-AC16-43B44C744BD5}" type="pres">
      <dgm:prSet presAssocID="{346AA5BA-A412-4F36-A3A5-8410C3C355D5}" presName="tx1" presStyleLbl="revTx" presStyleIdx="0" presStyleCnt="4" custScaleX="83640"/>
      <dgm:spPr/>
    </dgm:pt>
    <dgm:pt modelId="{0941B9F8-6B45-4E36-AAC8-EFBB1F7DE55A}" type="pres">
      <dgm:prSet presAssocID="{346AA5BA-A412-4F36-A3A5-8410C3C355D5}" presName="vert1" presStyleCnt="0"/>
      <dgm:spPr/>
    </dgm:pt>
    <dgm:pt modelId="{D6554D26-C117-4028-BD95-832CF174CC6B}" type="pres">
      <dgm:prSet presAssocID="{088E5AB7-278A-400A-AF4A-0CF49784CDFD}" presName="vertSpace2a" presStyleCnt="0"/>
      <dgm:spPr/>
    </dgm:pt>
    <dgm:pt modelId="{E9435275-3E98-4164-BC10-436669BF4965}" type="pres">
      <dgm:prSet presAssocID="{088E5AB7-278A-400A-AF4A-0CF49784CDFD}" presName="horz2" presStyleCnt="0"/>
      <dgm:spPr/>
    </dgm:pt>
    <dgm:pt modelId="{42B57ACE-03E6-40B6-A999-0FB0D1C127F2}" type="pres">
      <dgm:prSet presAssocID="{088E5AB7-278A-400A-AF4A-0CF49784CDFD}" presName="horzSpace2" presStyleCnt="0"/>
      <dgm:spPr/>
    </dgm:pt>
    <dgm:pt modelId="{CCA0A746-AF69-4A27-9F00-BF7E80C52A41}" type="pres">
      <dgm:prSet presAssocID="{088E5AB7-278A-400A-AF4A-0CF49784CDFD}" presName="tx2" presStyleLbl="revTx" presStyleIdx="1" presStyleCnt="4"/>
      <dgm:spPr/>
    </dgm:pt>
    <dgm:pt modelId="{88E54893-E6DC-4CB2-9AA1-E13A2D4036C3}" type="pres">
      <dgm:prSet presAssocID="{088E5AB7-278A-400A-AF4A-0CF49784CDFD}" presName="vert2" presStyleCnt="0"/>
      <dgm:spPr/>
    </dgm:pt>
    <dgm:pt modelId="{B2F4498C-427A-485A-8FA1-06F588431751}" type="pres">
      <dgm:prSet presAssocID="{088E5AB7-278A-400A-AF4A-0CF49784CDFD}" presName="thinLine2b" presStyleLbl="callout" presStyleIdx="0" presStyleCnt="3"/>
      <dgm:spPr/>
    </dgm:pt>
    <dgm:pt modelId="{9E724F9C-753B-4CC1-9F93-60FDB9A33C02}" type="pres">
      <dgm:prSet presAssocID="{088E5AB7-278A-400A-AF4A-0CF49784CDFD}" presName="vertSpace2b" presStyleCnt="0"/>
      <dgm:spPr/>
    </dgm:pt>
    <dgm:pt modelId="{6F9928A8-0585-4726-B719-2C6735CAA7BD}" type="pres">
      <dgm:prSet presAssocID="{F8B94F6E-BA6A-42AB-969F-99C5151134A5}" presName="horz2" presStyleCnt="0"/>
      <dgm:spPr/>
    </dgm:pt>
    <dgm:pt modelId="{109DAF0F-96D6-469D-B260-4A655D94B4DD}" type="pres">
      <dgm:prSet presAssocID="{F8B94F6E-BA6A-42AB-969F-99C5151134A5}" presName="horzSpace2" presStyleCnt="0"/>
      <dgm:spPr/>
    </dgm:pt>
    <dgm:pt modelId="{64EA3C7F-2E3C-45B2-A04D-07BE29EF8973}" type="pres">
      <dgm:prSet presAssocID="{F8B94F6E-BA6A-42AB-969F-99C5151134A5}" presName="tx2" presStyleLbl="revTx" presStyleIdx="2" presStyleCnt="4" custScaleX="104170"/>
      <dgm:spPr/>
    </dgm:pt>
    <dgm:pt modelId="{E8F6E2D0-1205-4CA4-9E21-3E51E512DC47}" type="pres">
      <dgm:prSet presAssocID="{F8B94F6E-BA6A-42AB-969F-99C5151134A5}" presName="vert2" presStyleCnt="0"/>
      <dgm:spPr/>
    </dgm:pt>
    <dgm:pt modelId="{1E9A3DBD-8552-4460-9102-A38130A5B59D}" type="pres">
      <dgm:prSet presAssocID="{F8B94F6E-BA6A-42AB-969F-99C5151134A5}" presName="thinLine2b" presStyleLbl="callout" presStyleIdx="1" presStyleCnt="3"/>
      <dgm:spPr/>
    </dgm:pt>
    <dgm:pt modelId="{DBF50084-DBA7-4DF5-9484-5F1E76993923}" type="pres">
      <dgm:prSet presAssocID="{F8B94F6E-BA6A-42AB-969F-99C5151134A5}" presName="vertSpace2b" presStyleCnt="0"/>
      <dgm:spPr/>
    </dgm:pt>
    <dgm:pt modelId="{5513A30D-09D9-4D0D-B99A-844493516D56}" type="pres">
      <dgm:prSet presAssocID="{9A900443-5AB4-4D4C-9C2C-6F4ACA4231DD}" presName="horz2" presStyleCnt="0"/>
      <dgm:spPr/>
    </dgm:pt>
    <dgm:pt modelId="{029B5C4F-9357-4BD4-9D61-120A1FFC1C40}" type="pres">
      <dgm:prSet presAssocID="{9A900443-5AB4-4D4C-9C2C-6F4ACA4231DD}" presName="horzSpace2" presStyleCnt="0"/>
      <dgm:spPr/>
    </dgm:pt>
    <dgm:pt modelId="{A6C187E6-FB71-4464-BBD4-4D1D9AB33D94}" type="pres">
      <dgm:prSet presAssocID="{9A900443-5AB4-4D4C-9C2C-6F4ACA4231DD}" presName="tx2" presStyleLbl="revTx" presStyleIdx="3" presStyleCnt="4" custScaleX="109922"/>
      <dgm:spPr/>
    </dgm:pt>
    <dgm:pt modelId="{59B9BCA1-48BC-453C-AA62-70682250378D}" type="pres">
      <dgm:prSet presAssocID="{9A900443-5AB4-4D4C-9C2C-6F4ACA4231DD}" presName="vert2" presStyleCnt="0"/>
      <dgm:spPr/>
    </dgm:pt>
    <dgm:pt modelId="{0258A4A9-5C42-4763-BB58-80ADE253916A}" type="pres">
      <dgm:prSet presAssocID="{9A900443-5AB4-4D4C-9C2C-6F4ACA4231DD}" presName="thinLine2b" presStyleLbl="callout" presStyleIdx="2" presStyleCnt="3"/>
      <dgm:spPr/>
    </dgm:pt>
    <dgm:pt modelId="{73536D26-0980-46C3-BC9D-3CF0149E6EE2}" type="pres">
      <dgm:prSet presAssocID="{9A900443-5AB4-4D4C-9C2C-6F4ACA4231DD}" presName="vertSpace2b" presStyleCnt="0"/>
      <dgm:spPr/>
    </dgm:pt>
  </dgm:ptLst>
  <dgm:cxnLst>
    <dgm:cxn modelId="{9F4FC140-3D4C-406D-927C-81DDAA2B605E}" type="presOf" srcId="{F8B94F6E-BA6A-42AB-969F-99C5151134A5}" destId="{64EA3C7F-2E3C-45B2-A04D-07BE29EF8973}" srcOrd="0" destOrd="0" presId="urn:microsoft.com/office/officeart/2008/layout/LinedList"/>
    <dgm:cxn modelId="{C0590550-0CD3-46CE-93A3-C7EB1CC18551}" type="presOf" srcId="{9A900443-5AB4-4D4C-9C2C-6F4ACA4231DD}" destId="{A6C187E6-FB71-4464-BBD4-4D1D9AB33D94}" srcOrd="0" destOrd="0" presId="urn:microsoft.com/office/officeart/2008/layout/LinedList"/>
    <dgm:cxn modelId="{85FDD270-DC95-448C-B5F4-1C6CB877BBEF}" srcId="{346AA5BA-A412-4F36-A3A5-8410C3C355D5}" destId="{9A900443-5AB4-4D4C-9C2C-6F4ACA4231DD}" srcOrd="2" destOrd="0" parTransId="{AA8AB564-95A8-48C7-A988-BEB18724C1F7}" sibTransId="{64E32497-12B4-4E06-B5A5-F9FDB0D61116}"/>
    <dgm:cxn modelId="{F734C099-67F8-4431-B897-9630C05AF87B}" srcId="{346AA5BA-A412-4F36-A3A5-8410C3C355D5}" destId="{F8B94F6E-BA6A-42AB-969F-99C5151134A5}" srcOrd="1" destOrd="0" parTransId="{3FE4163A-4484-47E3-A4CD-45284F9A9F0D}" sibTransId="{C3A6EEDE-B366-40DD-9299-FD73CB4B2E27}"/>
    <dgm:cxn modelId="{BCAF8C9C-2768-4988-9AD1-2ED563827348}" type="presOf" srcId="{088E5AB7-278A-400A-AF4A-0CF49784CDFD}" destId="{CCA0A746-AF69-4A27-9F00-BF7E80C52A41}" srcOrd="0" destOrd="0" presId="urn:microsoft.com/office/officeart/2008/layout/LinedList"/>
    <dgm:cxn modelId="{C9668CC8-B449-48BD-85AD-11A20BEFBA51}" srcId="{346AA5BA-A412-4F36-A3A5-8410C3C355D5}" destId="{088E5AB7-278A-400A-AF4A-0CF49784CDFD}" srcOrd="0" destOrd="0" parTransId="{048445D0-B19B-4C87-ACD3-598E6A208570}" sibTransId="{CF13998E-E90F-4DA6-BF01-D239D7836845}"/>
    <dgm:cxn modelId="{3DFC8DD8-65FF-4620-B813-BD36E0115A89}" type="presOf" srcId="{B1D57599-A54A-4F27-82BA-D0E24F33F384}" destId="{7AB126FC-5E9E-4243-8FA8-5B17F239CAE6}" srcOrd="0" destOrd="0" presId="urn:microsoft.com/office/officeart/2008/layout/LinedList"/>
    <dgm:cxn modelId="{ED61E4E3-97F5-4077-8322-EF7F01CB569A}" srcId="{B1D57599-A54A-4F27-82BA-D0E24F33F384}" destId="{346AA5BA-A412-4F36-A3A5-8410C3C355D5}" srcOrd="0" destOrd="0" parTransId="{DA8CAB8C-4CBC-42C2-8044-7F25B980B162}" sibTransId="{54B3C0D4-BEAC-48A6-86E7-E59C414ABA78}"/>
    <dgm:cxn modelId="{D63A2AE7-A809-4EE3-85FE-D362FD95A088}" type="presOf" srcId="{346AA5BA-A412-4F36-A3A5-8410C3C355D5}" destId="{0F77DF82-D0CB-437E-AC16-43B44C744BD5}" srcOrd="0" destOrd="0" presId="urn:microsoft.com/office/officeart/2008/layout/LinedList"/>
    <dgm:cxn modelId="{D223F30E-2D93-4628-8F5A-5C63FD7B8A74}" type="presParOf" srcId="{7AB126FC-5E9E-4243-8FA8-5B17F239CAE6}" destId="{5BFFAF02-3F4F-4273-BD9C-A7879D16A2D2}" srcOrd="0" destOrd="0" presId="urn:microsoft.com/office/officeart/2008/layout/LinedList"/>
    <dgm:cxn modelId="{B147EBC8-0016-4916-920C-F758CF2F6287}" type="presParOf" srcId="{7AB126FC-5E9E-4243-8FA8-5B17F239CAE6}" destId="{BDEBF7A0-2806-48ED-B6E8-0110C54C1C7B}" srcOrd="1" destOrd="0" presId="urn:microsoft.com/office/officeart/2008/layout/LinedList"/>
    <dgm:cxn modelId="{45AA0FF9-816B-49F0-A736-480F06453BFF}" type="presParOf" srcId="{BDEBF7A0-2806-48ED-B6E8-0110C54C1C7B}" destId="{0F77DF82-D0CB-437E-AC16-43B44C744BD5}" srcOrd="0" destOrd="0" presId="urn:microsoft.com/office/officeart/2008/layout/LinedList"/>
    <dgm:cxn modelId="{C0C2FD40-A717-46A0-A1BA-667C0EAB8B43}" type="presParOf" srcId="{BDEBF7A0-2806-48ED-B6E8-0110C54C1C7B}" destId="{0941B9F8-6B45-4E36-AAC8-EFBB1F7DE55A}" srcOrd="1" destOrd="0" presId="urn:microsoft.com/office/officeart/2008/layout/LinedList"/>
    <dgm:cxn modelId="{1E6D6386-93D8-4BF5-BC9F-B389A3EA8DF9}" type="presParOf" srcId="{0941B9F8-6B45-4E36-AAC8-EFBB1F7DE55A}" destId="{D6554D26-C117-4028-BD95-832CF174CC6B}" srcOrd="0" destOrd="0" presId="urn:microsoft.com/office/officeart/2008/layout/LinedList"/>
    <dgm:cxn modelId="{B71FBAE3-6DA2-4796-BCB2-FAC8F0FFC9DC}" type="presParOf" srcId="{0941B9F8-6B45-4E36-AAC8-EFBB1F7DE55A}" destId="{E9435275-3E98-4164-BC10-436669BF4965}" srcOrd="1" destOrd="0" presId="urn:microsoft.com/office/officeart/2008/layout/LinedList"/>
    <dgm:cxn modelId="{846C657B-518F-4A30-AF41-AD2810EF05BA}" type="presParOf" srcId="{E9435275-3E98-4164-BC10-436669BF4965}" destId="{42B57ACE-03E6-40B6-A999-0FB0D1C127F2}" srcOrd="0" destOrd="0" presId="urn:microsoft.com/office/officeart/2008/layout/LinedList"/>
    <dgm:cxn modelId="{68F2E5F3-6CB6-41CA-A56E-51B597FDE0BD}" type="presParOf" srcId="{E9435275-3E98-4164-BC10-436669BF4965}" destId="{CCA0A746-AF69-4A27-9F00-BF7E80C52A41}" srcOrd="1" destOrd="0" presId="urn:microsoft.com/office/officeart/2008/layout/LinedList"/>
    <dgm:cxn modelId="{DFC1086C-00F6-4D88-81D3-18CF8C49C12C}" type="presParOf" srcId="{E9435275-3E98-4164-BC10-436669BF4965}" destId="{88E54893-E6DC-4CB2-9AA1-E13A2D4036C3}" srcOrd="2" destOrd="0" presId="urn:microsoft.com/office/officeart/2008/layout/LinedList"/>
    <dgm:cxn modelId="{78AE5611-2BB8-425F-BE78-865362FE712E}" type="presParOf" srcId="{0941B9F8-6B45-4E36-AAC8-EFBB1F7DE55A}" destId="{B2F4498C-427A-485A-8FA1-06F588431751}" srcOrd="2" destOrd="0" presId="urn:microsoft.com/office/officeart/2008/layout/LinedList"/>
    <dgm:cxn modelId="{603785BC-7820-4226-87AA-712D7B7099F6}" type="presParOf" srcId="{0941B9F8-6B45-4E36-AAC8-EFBB1F7DE55A}" destId="{9E724F9C-753B-4CC1-9F93-60FDB9A33C02}" srcOrd="3" destOrd="0" presId="urn:microsoft.com/office/officeart/2008/layout/LinedList"/>
    <dgm:cxn modelId="{B071CEF4-46FF-45A1-A3B7-5DBD81ECF33F}" type="presParOf" srcId="{0941B9F8-6B45-4E36-AAC8-EFBB1F7DE55A}" destId="{6F9928A8-0585-4726-B719-2C6735CAA7BD}" srcOrd="4" destOrd="0" presId="urn:microsoft.com/office/officeart/2008/layout/LinedList"/>
    <dgm:cxn modelId="{ABD278D6-59BB-4B0A-8BDD-55C3CDC71598}" type="presParOf" srcId="{6F9928A8-0585-4726-B719-2C6735CAA7BD}" destId="{109DAF0F-96D6-469D-B260-4A655D94B4DD}" srcOrd="0" destOrd="0" presId="urn:microsoft.com/office/officeart/2008/layout/LinedList"/>
    <dgm:cxn modelId="{A2BED872-EC7F-42DB-AEDF-32CA6934A8D5}" type="presParOf" srcId="{6F9928A8-0585-4726-B719-2C6735CAA7BD}" destId="{64EA3C7F-2E3C-45B2-A04D-07BE29EF8973}" srcOrd="1" destOrd="0" presId="urn:microsoft.com/office/officeart/2008/layout/LinedList"/>
    <dgm:cxn modelId="{ACFC946E-9CD5-486C-96F4-4F66BD077016}" type="presParOf" srcId="{6F9928A8-0585-4726-B719-2C6735CAA7BD}" destId="{E8F6E2D0-1205-4CA4-9E21-3E51E512DC47}" srcOrd="2" destOrd="0" presId="urn:microsoft.com/office/officeart/2008/layout/LinedList"/>
    <dgm:cxn modelId="{2B1154EB-84B9-4CEE-BC4E-D73FA12BD880}" type="presParOf" srcId="{0941B9F8-6B45-4E36-AAC8-EFBB1F7DE55A}" destId="{1E9A3DBD-8552-4460-9102-A38130A5B59D}" srcOrd="5" destOrd="0" presId="urn:microsoft.com/office/officeart/2008/layout/LinedList"/>
    <dgm:cxn modelId="{0575BAC7-556A-4A87-98E2-8507F2F2A08F}" type="presParOf" srcId="{0941B9F8-6B45-4E36-AAC8-EFBB1F7DE55A}" destId="{DBF50084-DBA7-4DF5-9484-5F1E76993923}" srcOrd="6" destOrd="0" presId="urn:microsoft.com/office/officeart/2008/layout/LinedList"/>
    <dgm:cxn modelId="{F5543312-EB65-4E6E-8E8F-764EFF199A85}" type="presParOf" srcId="{0941B9F8-6B45-4E36-AAC8-EFBB1F7DE55A}" destId="{5513A30D-09D9-4D0D-B99A-844493516D56}" srcOrd="7" destOrd="0" presId="urn:microsoft.com/office/officeart/2008/layout/LinedList"/>
    <dgm:cxn modelId="{5DABAB66-6F63-4BE2-A07E-F11D6DC5CE3C}" type="presParOf" srcId="{5513A30D-09D9-4D0D-B99A-844493516D56}" destId="{029B5C4F-9357-4BD4-9D61-120A1FFC1C40}" srcOrd="0" destOrd="0" presId="urn:microsoft.com/office/officeart/2008/layout/LinedList"/>
    <dgm:cxn modelId="{A6CC150B-66BC-4074-8D32-3A2C3A9C6B36}" type="presParOf" srcId="{5513A30D-09D9-4D0D-B99A-844493516D56}" destId="{A6C187E6-FB71-4464-BBD4-4D1D9AB33D94}" srcOrd="1" destOrd="0" presId="urn:microsoft.com/office/officeart/2008/layout/LinedList"/>
    <dgm:cxn modelId="{76DEE3A5-BDD8-4638-8ADF-06D58D780A8E}" type="presParOf" srcId="{5513A30D-09D9-4D0D-B99A-844493516D56}" destId="{59B9BCA1-48BC-453C-AA62-70682250378D}" srcOrd="2" destOrd="0" presId="urn:microsoft.com/office/officeart/2008/layout/LinedList"/>
    <dgm:cxn modelId="{FF59E72F-E514-4B7B-8CF3-092B6E3BE66C}" type="presParOf" srcId="{0941B9F8-6B45-4E36-AAC8-EFBB1F7DE55A}" destId="{0258A4A9-5C42-4763-BB58-80ADE253916A}" srcOrd="8" destOrd="0" presId="urn:microsoft.com/office/officeart/2008/layout/LinedList"/>
    <dgm:cxn modelId="{586A41C0-EBCD-43E7-BD42-FD4FE2FEC414}" type="presParOf" srcId="{0941B9F8-6B45-4E36-AAC8-EFBB1F7DE55A}" destId="{73536D26-0980-46C3-BC9D-3CF0149E6EE2}" srcOrd="9"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EF40930-1160-46D7-8974-F1AED4743502}" type="doc">
      <dgm:prSet loTypeId="urn:microsoft.com/office/officeart/2005/8/layout/vList2" loCatId="list" qsTypeId="urn:microsoft.com/office/officeart/2005/8/quickstyle/simple3" qsCatId="simple" csTypeId="urn:microsoft.com/office/officeart/2005/8/colors/accent1_5" csCatId="accent1" phldr="1"/>
      <dgm:spPr/>
      <dgm:t>
        <a:bodyPr/>
        <a:lstStyle/>
        <a:p>
          <a:endParaRPr lang="en-US"/>
        </a:p>
      </dgm:t>
    </dgm:pt>
    <dgm:pt modelId="{A026EA84-EBC0-461E-BACD-636A4709F749}">
      <dgm:prSet custT="1"/>
      <dgm:spPr/>
      <dgm:t>
        <a:bodyPr/>
        <a:lstStyle/>
        <a:p>
          <a:r>
            <a:rPr lang="en-US" sz="2200" b="1" u="none" dirty="0">
              <a:latin typeface="Lato" panose="020F0502020204030203" pitchFamily="34" charset="0"/>
              <a:ea typeface="Lato" panose="020F0502020204030203" pitchFamily="34" charset="0"/>
              <a:cs typeface="Lato" panose="020F0502020204030203" pitchFamily="34" charset="0"/>
            </a:rPr>
            <a:t>The simplified protocol is highly effective: </a:t>
          </a:r>
          <a:r>
            <a:rPr lang="en-US" sz="2200" u="none" dirty="0">
              <a:latin typeface="Lato" panose="020F0502020204030203" pitchFamily="34" charset="0"/>
              <a:ea typeface="Lato" panose="020F0502020204030203" pitchFamily="34" charset="0"/>
              <a:cs typeface="Lato" panose="020F0502020204030203" pitchFamily="34" charset="0"/>
            </a:rPr>
            <a:t>Between 85-95% of all children have recovered, demonstrating that the simplified protocol is as effective as the standard approach.</a:t>
          </a:r>
          <a:endParaRPr lang="en-US" sz="2200" dirty="0">
            <a:latin typeface="Lato" panose="020F0502020204030203" pitchFamily="34" charset="0"/>
            <a:ea typeface="Lato" panose="020F0502020204030203" pitchFamily="34" charset="0"/>
            <a:cs typeface="Lato" panose="020F0502020204030203" pitchFamily="34" charset="0"/>
          </a:endParaRPr>
        </a:p>
      </dgm:t>
    </dgm:pt>
    <dgm:pt modelId="{45EE95EF-0BB7-4AED-9114-3730C1B34D21}" type="parTrans" cxnId="{F761250C-FE36-4392-95D1-544B98F6A9CA}">
      <dgm:prSet/>
      <dgm:spPr/>
      <dgm:t>
        <a:bodyPr/>
        <a:lstStyle/>
        <a:p>
          <a:endParaRPr lang="en-US"/>
        </a:p>
      </dgm:t>
    </dgm:pt>
    <dgm:pt modelId="{0166FB13-D0E6-4B91-A897-9597871B4E2E}" type="sibTrans" cxnId="{F761250C-FE36-4392-95D1-544B98F6A9CA}">
      <dgm:prSet/>
      <dgm:spPr/>
      <dgm:t>
        <a:bodyPr/>
        <a:lstStyle/>
        <a:p>
          <a:endParaRPr lang="en-US"/>
        </a:p>
      </dgm:t>
    </dgm:pt>
    <dgm:pt modelId="{8435274D-3531-47C5-891A-CDF9F93A6BFE}">
      <dgm:prSet custT="1"/>
      <dgm:spPr/>
      <dgm:t>
        <a:bodyPr/>
        <a:lstStyle/>
        <a:p>
          <a:r>
            <a:rPr lang="en-US" sz="2200" b="1" u="none" dirty="0">
              <a:latin typeface="Lato" panose="020F0502020204030203" pitchFamily="34" charset="0"/>
              <a:ea typeface="Lato" panose="020F0502020204030203" pitchFamily="34" charset="0"/>
              <a:cs typeface="Lato" panose="020F0502020204030203" pitchFamily="34" charset="0"/>
            </a:rPr>
            <a:t>The simplified protocol saves money: </a:t>
          </a:r>
          <a:r>
            <a:rPr lang="en-US" sz="2200" u="none" dirty="0">
              <a:latin typeface="Lato" panose="020F0502020204030203" pitchFamily="34" charset="0"/>
              <a:ea typeface="Lato" panose="020F0502020204030203" pitchFamily="34" charset="0"/>
              <a:cs typeface="Lato" panose="020F0502020204030203" pitchFamily="34" charset="0"/>
            </a:rPr>
            <a:t>The simplified protocol costs 21% less than the standard protocol; we believe the savings will be greater at scale, due to research costs currently factored in.</a:t>
          </a:r>
          <a:endParaRPr lang="en-US" sz="2200" dirty="0">
            <a:latin typeface="Lato" panose="020F0502020204030203" pitchFamily="34" charset="0"/>
            <a:ea typeface="Lato" panose="020F0502020204030203" pitchFamily="34" charset="0"/>
            <a:cs typeface="Lato" panose="020F0502020204030203" pitchFamily="34" charset="0"/>
          </a:endParaRPr>
        </a:p>
      </dgm:t>
    </dgm:pt>
    <dgm:pt modelId="{A27AFC26-3E0F-4FAE-8751-3BBF2931FF60}" type="parTrans" cxnId="{FF9F5689-A98C-4A2A-B168-1DC23F65257F}">
      <dgm:prSet/>
      <dgm:spPr/>
      <dgm:t>
        <a:bodyPr/>
        <a:lstStyle/>
        <a:p>
          <a:endParaRPr lang="en-US"/>
        </a:p>
      </dgm:t>
    </dgm:pt>
    <dgm:pt modelId="{B87F4036-FC29-45CC-834C-B641D549612D}" type="sibTrans" cxnId="{FF9F5689-A98C-4A2A-B168-1DC23F65257F}">
      <dgm:prSet/>
      <dgm:spPr/>
      <dgm:t>
        <a:bodyPr/>
        <a:lstStyle/>
        <a:p>
          <a:endParaRPr lang="en-US"/>
        </a:p>
      </dgm:t>
    </dgm:pt>
    <dgm:pt modelId="{A5F70234-2D9F-4AC7-9D11-AE55AFB6D4E7}">
      <dgm:prSet custT="1"/>
      <dgm:spPr/>
      <dgm:t>
        <a:bodyPr/>
        <a:lstStyle/>
        <a:p>
          <a:r>
            <a:rPr lang="en-US" sz="2200" dirty="0">
              <a:latin typeface="Lato" panose="020F0502020204030203" pitchFamily="34" charset="0"/>
              <a:ea typeface="Lato" panose="020F0502020204030203" pitchFamily="34" charset="0"/>
              <a:cs typeface="Lato" panose="020F0502020204030203" pitchFamily="34" charset="0"/>
            </a:rPr>
            <a:t>That the simplified protocol does not on its own </a:t>
          </a:r>
          <a:r>
            <a:rPr lang="en-US" sz="2200" b="1" dirty="0">
              <a:latin typeface="Lato" panose="020F0502020204030203" pitchFamily="34" charset="0"/>
              <a:ea typeface="Lato" panose="020F0502020204030203" pitchFamily="34" charset="0"/>
              <a:cs typeface="Lato" panose="020F0502020204030203" pitchFamily="34" charset="0"/>
            </a:rPr>
            <a:t>resolve issues related to distance from treatment </a:t>
          </a:r>
          <a:r>
            <a:rPr lang="en-US" sz="2200" dirty="0">
              <a:latin typeface="Lato" panose="020F0502020204030203" pitchFamily="34" charset="0"/>
              <a:ea typeface="Lato" panose="020F0502020204030203" pitchFamily="34" charset="0"/>
              <a:cs typeface="Lato" panose="020F0502020204030203" pitchFamily="34" charset="0"/>
            </a:rPr>
            <a:t>unless it is used to </a:t>
          </a:r>
          <a:r>
            <a:rPr lang="en-US" sz="2200" b="1" dirty="0">
              <a:latin typeface="Lato" panose="020F0502020204030203" pitchFamily="34" charset="0"/>
              <a:ea typeface="Lato" panose="020F0502020204030203" pitchFamily="34" charset="0"/>
              <a:cs typeface="Lato" panose="020F0502020204030203" pitchFamily="34" charset="0"/>
            </a:rPr>
            <a:t>decentralize treatment </a:t>
          </a:r>
          <a:r>
            <a:rPr lang="en-US" sz="2200" dirty="0">
              <a:latin typeface="Lato" panose="020F0502020204030203" pitchFamily="34" charset="0"/>
              <a:ea typeface="Lato" panose="020F0502020204030203" pitchFamily="34" charset="0"/>
              <a:cs typeface="Lato" panose="020F0502020204030203" pitchFamily="34" charset="0"/>
            </a:rPr>
            <a:t>to be provided by CHWs at the village level.</a:t>
          </a:r>
        </a:p>
        <a:p>
          <a:r>
            <a:rPr lang="en-US" sz="2200" b="1" u="none" dirty="0">
              <a:latin typeface="Lato" panose="020F0502020204030203" pitchFamily="34" charset="0"/>
              <a:ea typeface="Lato" panose="020F0502020204030203" pitchFamily="34" charset="0"/>
              <a:cs typeface="Lato" panose="020F0502020204030203" pitchFamily="34" charset="0"/>
            </a:rPr>
            <a:t>Community Health Workers can effectively deliver care: </a:t>
          </a:r>
          <a:r>
            <a:rPr lang="en-US" sz="2200" u="none" dirty="0">
              <a:latin typeface="Lato" panose="020F0502020204030203" pitchFamily="34" charset="0"/>
              <a:ea typeface="Lato" panose="020F0502020204030203" pitchFamily="34" charset="0"/>
              <a:cs typeface="Lato" panose="020F0502020204030203" pitchFamily="34" charset="0"/>
            </a:rPr>
            <a:t>CHW-delivered treatment has resulted in a recovery rate in children of 94%, demonstrating that decentralization out of health facilities is possible and effective with a simplified protocol. </a:t>
          </a:r>
          <a:endParaRPr lang="en-US" sz="2200" dirty="0">
            <a:latin typeface="Lato" panose="020F0502020204030203" pitchFamily="34" charset="0"/>
            <a:ea typeface="Lato" panose="020F0502020204030203" pitchFamily="34" charset="0"/>
            <a:cs typeface="Lato" panose="020F0502020204030203" pitchFamily="34" charset="0"/>
          </a:endParaRPr>
        </a:p>
      </dgm:t>
    </dgm:pt>
    <dgm:pt modelId="{BB21B0AA-1738-42AB-8AA9-C126CA58F9EC}" type="parTrans" cxnId="{FF23ABAB-5B6E-41A1-B159-06976298DC2A}">
      <dgm:prSet/>
      <dgm:spPr/>
      <dgm:t>
        <a:bodyPr/>
        <a:lstStyle/>
        <a:p>
          <a:endParaRPr lang="en-US"/>
        </a:p>
      </dgm:t>
    </dgm:pt>
    <dgm:pt modelId="{17175ED8-8D3F-426F-890E-EC2D41279FDB}" type="sibTrans" cxnId="{FF23ABAB-5B6E-41A1-B159-06976298DC2A}">
      <dgm:prSet/>
      <dgm:spPr/>
      <dgm:t>
        <a:bodyPr/>
        <a:lstStyle/>
        <a:p>
          <a:endParaRPr lang="en-US"/>
        </a:p>
      </dgm:t>
    </dgm:pt>
    <dgm:pt modelId="{5CD36EAE-5C5C-4D7B-AD1D-F3100EF5D2C0}" type="pres">
      <dgm:prSet presAssocID="{EEF40930-1160-46D7-8974-F1AED4743502}" presName="linear" presStyleCnt="0">
        <dgm:presLayoutVars>
          <dgm:animLvl val="lvl"/>
          <dgm:resizeHandles val="exact"/>
        </dgm:presLayoutVars>
      </dgm:prSet>
      <dgm:spPr/>
    </dgm:pt>
    <dgm:pt modelId="{404B411C-440F-4F36-9308-C0ED59AF4098}" type="pres">
      <dgm:prSet presAssocID="{A026EA84-EBC0-461E-BACD-636A4709F749}" presName="parentText" presStyleLbl="node1" presStyleIdx="0" presStyleCnt="3" custScaleY="62971" custLinFactY="-40077" custLinFactNeighborX="-1080" custLinFactNeighborY="-100000">
        <dgm:presLayoutVars>
          <dgm:chMax val="0"/>
          <dgm:bulletEnabled val="1"/>
        </dgm:presLayoutVars>
      </dgm:prSet>
      <dgm:spPr/>
    </dgm:pt>
    <dgm:pt modelId="{018FE1B4-6F78-40B5-9782-2B6A1C29F945}" type="pres">
      <dgm:prSet presAssocID="{0166FB13-D0E6-4B91-A897-9597871B4E2E}" presName="spacer" presStyleCnt="0"/>
      <dgm:spPr/>
    </dgm:pt>
    <dgm:pt modelId="{8DA18D05-1BB1-4A1C-8453-203C6085874F}" type="pres">
      <dgm:prSet presAssocID="{8435274D-3531-47C5-891A-CDF9F93A6BFE}" presName="parentText" presStyleLbl="node1" presStyleIdx="1" presStyleCnt="3" custScaleY="60870" custLinFactY="-1637" custLinFactNeighborX="309" custLinFactNeighborY="-100000">
        <dgm:presLayoutVars>
          <dgm:chMax val="0"/>
          <dgm:bulletEnabled val="1"/>
        </dgm:presLayoutVars>
      </dgm:prSet>
      <dgm:spPr/>
    </dgm:pt>
    <dgm:pt modelId="{ED1084A7-BF4F-4091-8358-EE35BD0F153D}" type="pres">
      <dgm:prSet presAssocID="{B87F4036-FC29-45CC-834C-B641D549612D}" presName="spacer" presStyleCnt="0"/>
      <dgm:spPr/>
    </dgm:pt>
    <dgm:pt modelId="{2D7128A0-7AAE-47DC-AA7B-4E120167F284}" type="pres">
      <dgm:prSet presAssocID="{A5F70234-2D9F-4AC7-9D11-AE55AFB6D4E7}" presName="parentText" presStyleLbl="node1" presStyleIdx="2" presStyleCnt="3" custScaleY="113212" custLinFactNeighborX="309" custLinFactNeighborY="45519">
        <dgm:presLayoutVars>
          <dgm:chMax val="0"/>
          <dgm:bulletEnabled val="1"/>
        </dgm:presLayoutVars>
      </dgm:prSet>
      <dgm:spPr/>
    </dgm:pt>
  </dgm:ptLst>
  <dgm:cxnLst>
    <dgm:cxn modelId="{9CFC430A-BA80-4229-9411-EC93B935E775}" type="presOf" srcId="{8435274D-3531-47C5-891A-CDF9F93A6BFE}" destId="{8DA18D05-1BB1-4A1C-8453-203C6085874F}" srcOrd="0" destOrd="0" presId="urn:microsoft.com/office/officeart/2005/8/layout/vList2"/>
    <dgm:cxn modelId="{F761250C-FE36-4392-95D1-544B98F6A9CA}" srcId="{EEF40930-1160-46D7-8974-F1AED4743502}" destId="{A026EA84-EBC0-461E-BACD-636A4709F749}" srcOrd="0" destOrd="0" parTransId="{45EE95EF-0BB7-4AED-9114-3730C1B34D21}" sibTransId="{0166FB13-D0E6-4B91-A897-9597871B4E2E}"/>
    <dgm:cxn modelId="{13838D38-F3CF-45FB-B25F-E133DD644684}" type="presOf" srcId="{EEF40930-1160-46D7-8974-F1AED4743502}" destId="{5CD36EAE-5C5C-4D7B-AD1D-F3100EF5D2C0}" srcOrd="0" destOrd="0" presId="urn:microsoft.com/office/officeart/2005/8/layout/vList2"/>
    <dgm:cxn modelId="{FF9F5689-A98C-4A2A-B168-1DC23F65257F}" srcId="{EEF40930-1160-46D7-8974-F1AED4743502}" destId="{8435274D-3531-47C5-891A-CDF9F93A6BFE}" srcOrd="1" destOrd="0" parTransId="{A27AFC26-3E0F-4FAE-8751-3BBF2931FF60}" sibTransId="{B87F4036-FC29-45CC-834C-B641D549612D}"/>
    <dgm:cxn modelId="{9FAD5794-449A-4DBD-98CF-AFBFBAE6F339}" type="presOf" srcId="{A026EA84-EBC0-461E-BACD-636A4709F749}" destId="{404B411C-440F-4F36-9308-C0ED59AF4098}" srcOrd="0" destOrd="0" presId="urn:microsoft.com/office/officeart/2005/8/layout/vList2"/>
    <dgm:cxn modelId="{FF23ABAB-5B6E-41A1-B159-06976298DC2A}" srcId="{EEF40930-1160-46D7-8974-F1AED4743502}" destId="{A5F70234-2D9F-4AC7-9D11-AE55AFB6D4E7}" srcOrd="2" destOrd="0" parTransId="{BB21B0AA-1738-42AB-8AA9-C126CA58F9EC}" sibTransId="{17175ED8-8D3F-426F-890E-EC2D41279FDB}"/>
    <dgm:cxn modelId="{4F1A2EB7-5734-430E-B884-881416E786A5}" type="presOf" srcId="{A5F70234-2D9F-4AC7-9D11-AE55AFB6D4E7}" destId="{2D7128A0-7AAE-47DC-AA7B-4E120167F284}" srcOrd="0" destOrd="0" presId="urn:microsoft.com/office/officeart/2005/8/layout/vList2"/>
    <dgm:cxn modelId="{04FE5B3F-E8B3-49E5-A8FC-455EEE7BB266}" type="presParOf" srcId="{5CD36EAE-5C5C-4D7B-AD1D-F3100EF5D2C0}" destId="{404B411C-440F-4F36-9308-C0ED59AF4098}" srcOrd="0" destOrd="0" presId="urn:microsoft.com/office/officeart/2005/8/layout/vList2"/>
    <dgm:cxn modelId="{E32C18EE-1987-4666-8199-29E03B5D9E3E}" type="presParOf" srcId="{5CD36EAE-5C5C-4D7B-AD1D-F3100EF5D2C0}" destId="{018FE1B4-6F78-40B5-9782-2B6A1C29F945}" srcOrd="1" destOrd="0" presId="urn:microsoft.com/office/officeart/2005/8/layout/vList2"/>
    <dgm:cxn modelId="{179905D2-9F96-4A0B-BF0C-88BD159B799C}" type="presParOf" srcId="{5CD36EAE-5C5C-4D7B-AD1D-F3100EF5D2C0}" destId="{8DA18D05-1BB1-4A1C-8453-203C6085874F}" srcOrd="2" destOrd="0" presId="urn:microsoft.com/office/officeart/2005/8/layout/vList2"/>
    <dgm:cxn modelId="{238DE45E-5987-4201-B7C9-C7C078F5ABFE}" type="presParOf" srcId="{5CD36EAE-5C5C-4D7B-AD1D-F3100EF5D2C0}" destId="{ED1084A7-BF4F-4091-8358-EE35BD0F153D}" srcOrd="3" destOrd="0" presId="urn:microsoft.com/office/officeart/2005/8/layout/vList2"/>
    <dgm:cxn modelId="{E68D13CA-01DB-46A9-AF54-942BED18D9E4}" type="presParOf" srcId="{5CD36EAE-5C5C-4D7B-AD1D-F3100EF5D2C0}" destId="{2D7128A0-7AAE-47DC-AA7B-4E120167F284}"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CEBA2D7-6CA9-4C45-927B-01EA8C9046C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A3CFC08-AC6B-4480-94F4-D5181D89EEB7}">
      <dgm:prSet custT="1"/>
      <dgm:spPr/>
      <dgm:t>
        <a:bodyPr/>
        <a:lstStyle/>
        <a:p>
          <a:r>
            <a:rPr lang="en-US" sz="2300" b="1" i="0" baseline="0" dirty="0">
              <a:solidFill>
                <a:srgbClr val="002060"/>
              </a:solidFill>
              <a:latin typeface="Lato" panose="020F0502020204030203" pitchFamily="34" charset="0"/>
              <a:ea typeface="Lato" panose="020F0502020204030203" pitchFamily="34" charset="0"/>
              <a:cs typeface="Lato" panose="020F0502020204030203" pitchFamily="34" charset="0"/>
            </a:rPr>
            <a:t>Scaling treatment </a:t>
          </a:r>
          <a:r>
            <a:rPr lang="en-US" sz="2300" b="0" i="0" baseline="0" dirty="0">
              <a:solidFill>
                <a:srgbClr val="002060"/>
              </a:solidFill>
              <a:latin typeface="Lato" panose="020F0502020204030203" pitchFamily="34" charset="0"/>
              <a:ea typeface="Lato" panose="020F0502020204030203" pitchFamily="34" charset="0"/>
              <a:cs typeface="Lato" panose="020F0502020204030203" pitchFamily="34" charset="0"/>
            </a:rPr>
            <a:t>and expanding the use of  </a:t>
          </a:r>
          <a:r>
            <a:rPr lang="en-US" sz="2300" b="1" i="0" baseline="0" dirty="0">
              <a:solidFill>
                <a:srgbClr val="002060"/>
              </a:solidFill>
              <a:latin typeface="Lato" panose="020F0502020204030203" pitchFamily="34" charset="0"/>
              <a:ea typeface="Lato" panose="020F0502020204030203" pitchFamily="34" charset="0"/>
              <a:cs typeface="Lato" panose="020F0502020204030203" pitchFamily="34" charset="0"/>
            </a:rPr>
            <a:t>approaches that are simple, effective and efficient</a:t>
          </a:r>
          <a:r>
            <a:rPr lang="en-US" sz="2300" b="0" i="0" baseline="0" dirty="0">
              <a:solidFill>
                <a:srgbClr val="002060"/>
              </a:solidFill>
              <a:latin typeface="Lato" panose="020F0502020204030203" pitchFamily="34" charset="0"/>
              <a:ea typeface="Lato" panose="020F0502020204030203" pitchFamily="34" charset="0"/>
              <a:cs typeface="Lato" panose="020F0502020204030203" pitchFamily="34" charset="0"/>
            </a:rPr>
            <a:t> requires changing policy and ways of doing business at global and national levels. This change can lead countries to </a:t>
          </a:r>
          <a:r>
            <a:rPr lang="en-US" sz="2300" b="1" i="0" baseline="0" dirty="0">
              <a:solidFill>
                <a:srgbClr val="002060"/>
              </a:solidFill>
              <a:latin typeface="Lato" panose="020F0502020204030203" pitchFamily="34" charset="0"/>
              <a:ea typeface="Lato" panose="020F0502020204030203" pitchFamily="34" charset="0"/>
              <a:cs typeface="Lato" panose="020F0502020204030203" pitchFamily="34" charset="0"/>
            </a:rPr>
            <a:t>leverage solutions widely</a:t>
          </a:r>
          <a:r>
            <a:rPr lang="en-US" sz="2300" b="0" i="0" baseline="0" dirty="0">
              <a:solidFill>
                <a:srgbClr val="002060"/>
              </a:solidFill>
              <a:latin typeface="Lato" panose="020F0502020204030203" pitchFamily="34" charset="0"/>
              <a:ea typeface="Lato" panose="020F0502020204030203" pitchFamily="34" charset="0"/>
              <a:cs typeface="Lato" panose="020F0502020204030203" pitchFamily="34" charset="0"/>
            </a:rPr>
            <a:t> and </a:t>
          </a:r>
          <a:r>
            <a:rPr lang="en-US" sz="2300" b="1" i="0" baseline="0" dirty="0">
              <a:solidFill>
                <a:srgbClr val="002060"/>
              </a:solidFill>
              <a:latin typeface="Lato" panose="020F0502020204030203" pitchFamily="34" charset="0"/>
              <a:ea typeface="Lato" panose="020F0502020204030203" pitchFamily="34" charset="0"/>
              <a:cs typeface="Lato" panose="020F0502020204030203" pitchFamily="34" charset="0"/>
            </a:rPr>
            <a:t>better resource </a:t>
          </a:r>
          <a:r>
            <a:rPr lang="en-US" sz="2300" b="0" i="0" baseline="0" dirty="0">
              <a:solidFill>
                <a:srgbClr val="002060"/>
              </a:solidFill>
              <a:latin typeface="Lato" panose="020F0502020204030203" pitchFamily="34" charset="0"/>
              <a:ea typeface="Lato" panose="020F0502020204030203" pitchFamily="34" charset="0"/>
              <a:cs typeface="Lato" panose="020F0502020204030203" pitchFamily="34" charset="0"/>
            </a:rPr>
            <a:t>the pathway to scale.</a:t>
          </a:r>
          <a:endParaRPr lang="en-US" sz="2300" dirty="0">
            <a:solidFill>
              <a:srgbClr val="002060"/>
            </a:solidFill>
            <a:latin typeface="Lato" panose="020F0502020204030203" pitchFamily="34" charset="0"/>
            <a:ea typeface="Lato" panose="020F0502020204030203" pitchFamily="34" charset="0"/>
            <a:cs typeface="Lato" panose="020F0502020204030203" pitchFamily="34" charset="0"/>
          </a:endParaRPr>
        </a:p>
      </dgm:t>
    </dgm:pt>
    <dgm:pt modelId="{4C1FA567-8A53-4497-A905-64523003EC5F}" type="parTrans" cxnId="{C6D3D485-E854-41A5-A55A-E9719C0D16DE}">
      <dgm:prSet/>
      <dgm:spPr/>
      <dgm:t>
        <a:bodyPr/>
        <a:lstStyle/>
        <a:p>
          <a:endParaRPr lang="en-US"/>
        </a:p>
      </dgm:t>
    </dgm:pt>
    <dgm:pt modelId="{7A0E63F6-94F8-4AEF-9A4B-200DF111E467}" type="sibTrans" cxnId="{C6D3D485-E854-41A5-A55A-E9719C0D16DE}">
      <dgm:prSet/>
      <dgm:spPr/>
      <dgm:t>
        <a:bodyPr/>
        <a:lstStyle/>
        <a:p>
          <a:endParaRPr lang="en-US"/>
        </a:p>
      </dgm:t>
    </dgm:pt>
    <dgm:pt modelId="{0AC30AEF-9E69-4E11-B3BF-DFB446333E98}">
      <dgm:prSet custT="1"/>
      <dgm:spPr/>
      <dgm:t>
        <a:bodyPr/>
        <a:lstStyle/>
        <a:p>
          <a:r>
            <a:rPr lang="en-US" sz="2300" b="0" i="0" baseline="0" dirty="0">
              <a:latin typeface="Lato" panose="020F0502020204030203" pitchFamily="34" charset="0"/>
              <a:ea typeface="Lato" panose="020F0502020204030203" pitchFamily="34" charset="0"/>
              <a:cs typeface="Lato" panose="020F0502020204030203" pitchFamily="34" charset="0"/>
            </a:rPr>
            <a:t>IRC has placed 1 regional and National Nutrition Advocacy experts in 4 countries in West and Central to catalyze policy and practice shifts through sharing critical evidence, reviewing policy options, and supporting nationally-led planning processes for scaling treatment.  </a:t>
          </a:r>
        </a:p>
        <a:p>
          <a:r>
            <a:rPr lang="en-US" sz="2300" b="0" dirty="0">
              <a:latin typeface="Lato" panose="020F0502020204030203" pitchFamily="34" charset="0"/>
              <a:ea typeface="Lato" panose="020F0502020204030203" pitchFamily="34" charset="0"/>
              <a:cs typeface="Lato" panose="020F0502020204030203" pitchFamily="34" charset="0"/>
            </a:rPr>
            <a:t>We partnered with UNICEF this past year, and generated strong initial demand for technical support directly from 10 countries. </a:t>
          </a:r>
        </a:p>
      </dgm:t>
    </dgm:pt>
    <dgm:pt modelId="{E4B2FC33-EC14-463F-BD1D-9719F046D910}" type="parTrans" cxnId="{825ABBB3-856E-4B58-8069-BC53E8BA3872}">
      <dgm:prSet/>
      <dgm:spPr/>
      <dgm:t>
        <a:bodyPr/>
        <a:lstStyle/>
        <a:p>
          <a:endParaRPr lang="en-US"/>
        </a:p>
      </dgm:t>
    </dgm:pt>
    <dgm:pt modelId="{DA3F6E41-3339-45DC-8E09-24347EC8D66B}" type="sibTrans" cxnId="{825ABBB3-856E-4B58-8069-BC53E8BA3872}">
      <dgm:prSet/>
      <dgm:spPr/>
      <dgm:t>
        <a:bodyPr/>
        <a:lstStyle/>
        <a:p>
          <a:endParaRPr lang="en-US"/>
        </a:p>
      </dgm:t>
    </dgm:pt>
    <dgm:pt modelId="{5AA56A21-2430-4524-A3F1-7A071FB6B880}">
      <dgm:prSet custT="1"/>
      <dgm:spPr/>
      <dgm:t>
        <a:bodyPr/>
        <a:lstStyle/>
        <a:p>
          <a:r>
            <a:rPr lang="en-US" sz="2300" b="0" i="0" baseline="0" dirty="0">
              <a:latin typeface="Lato" panose="020F0502020204030203" pitchFamily="34" charset="0"/>
              <a:ea typeface="Lato" panose="020F0502020204030203" pitchFamily="34" charset="0"/>
              <a:cs typeface="Lato" panose="020F0502020204030203" pitchFamily="34" charset="0"/>
            </a:rPr>
            <a:t>IRC’s approach in the coming years will focus on </a:t>
          </a:r>
          <a:r>
            <a:rPr lang="en-GB" sz="2300" b="1" dirty="0">
              <a:latin typeface="Lato" panose="020F0502020204030203" pitchFamily="34" charset="0"/>
              <a:ea typeface="Lato" panose="020F0502020204030203" pitchFamily="34" charset="0"/>
              <a:cs typeface="Lato" panose="020F0502020204030203" pitchFamily="34" charset="0"/>
            </a:rPr>
            <a:t>adopting</a:t>
          </a:r>
          <a:r>
            <a:rPr lang="en-GB" sz="2300" b="0" dirty="0">
              <a:latin typeface="Lato" panose="020F0502020204030203" pitchFamily="34" charset="0"/>
              <a:ea typeface="Lato" panose="020F0502020204030203" pitchFamily="34" charset="0"/>
              <a:cs typeface="Lato" panose="020F0502020204030203" pitchFamily="34" charset="0"/>
            </a:rPr>
            <a:t> and </a:t>
          </a:r>
          <a:r>
            <a:rPr lang="en-GB" sz="2300" b="1" dirty="0">
              <a:latin typeface="Lato" panose="020F0502020204030203" pitchFamily="34" charset="0"/>
              <a:ea typeface="Lato" panose="020F0502020204030203" pitchFamily="34" charset="0"/>
              <a:cs typeface="Lato" panose="020F0502020204030203" pitchFamily="34" charset="0"/>
            </a:rPr>
            <a:t>rolling out policies and approaches </a:t>
          </a:r>
          <a:r>
            <a:rPr lang="en-GB" sz="2300" dirty="0">
              <a:latin typeface="Lato" panose="020F0502020204030203" pitchFamily="34" charset="0"/>
              <a:ea typeface="Lato" panose="020F0502020204030203" pitchFamily="34" charset="0"/>
              <a:cs typeface="Lato" panose="020F0502020204030203" pitchFamily="34" charset="0"/>
            </a:rPr>
            <a:t>to </a:t>
          </a:r>
          <a:r>
            <a:rPr lang="en-GB" sz="2300" b="1" dirty="0">
              <a:latin typeface="Lato" panose="020F0502020204030203" pitchFamily="34" charset="0"/>
              <a:ea typeface="Lato" panose="020F0502020204030203" pitchFamily="34" charset="0"/>
              <a:cs typeface="Lato" panose="020F0502020204030203" pitchFamily="34" charset="0"/>
            </a:rPr>
            <a:t>radically simplify and scale acute malnutrition treatment</a:t>
          </a:r>
          <a:r>
            <a:rPr lang="en-GB" sz="2300" dirty="0">
              <a:latin typeface="Lato" panose="020F0502020204030203" pitchFamily="34" charset="0"/>
              <a:ea typeface="Lato" panose="020F0502020204030203" pitchFamily="34" charset="0"/>
              <a:cs typeface="Lato" panose="020F0502020204030203" pitchFamily="34" charset="0"/>
            </a:rPr>
            <a:t>. </a:t>
          </a:r>
        </a:p>
        <a:p>
          <a:r>
            <a:rPr lang="en-GB" sz="2300" dirty="0">
              <a:latin typeface="Lato" panose="020F0502020204030203" pitchFamily="34" charset="0"/>
              <a:ea typeface="Lato" panose="020F0502020204030203" pitchFamily="34" charset="0"/>
              <a:cs typeface="Lato" panose="020F0502020204030203" pitchFamily="34" charset="0"/>
            </a:rPr>
            <a:t>In doing this, we are confident that  </a:t>
          </a:r>
          <a:r>
            <a:rPr lang="en-GB" sz="2300" b="1" dirty="0">
              <a:latin typeface="Lato" panose="020F0502020204030203" pitchFamily="34" charset="0"/>
              <a:ea typeface="Lato" panose="020F0502020204030203" pitchFamily="34" charset="0"/>
              <a:cs typeface="Lato" panose="020F0502020204030203" pitchFamily="34" charset="0"/>
            </a:rPr>
            <a:t>malnourished children will have access to high coverage, simplified, quality and cost-efficient treatment.</a:t>
          </a:r>
          <a:r>
            <a:rPr lang="en-GB" sz="2300" dirty="0">
              <a:latin typeface="Lato" panose="020F0502020204030203" pitchFamily="34" charset="0"/>
              <a:ea typeface="Lato" panose="020F0502020204030203" pitchFamily="34" charset="0"/>
              <a:cs typeface="Lato" panose="020F0502020204030203" pitchFamily="34" charset="0"/>
            </a:rPr>
            <a:t> </a:t>
          </a:r>
          <a:endParaRPr lang="en-US" sz="2300" dirty="0">
            <a:latin typeface="Lato" panose="020F0502020204030203" pitchFamily="34" charset="0"/>
            <a:ea typeface="Lato" panose="020F0502020204030203" pitchFamily="34" charset="0"/>
            <a:cs typeface="Lato" panose="020F0502020204030203" pitchFamily="34" charset="0"/>
          </a:endParaRPr>
        </a:p>
      </dgm:t>
    </dgm:pt>
    <dgm:pt modelId="{AAC84182-9A9D-472E-B96B-EFAEAD3CA21B}" type="parTrans" cxnId="{D9057D2F-0E2E-4539-8606-EB16B2EF9D3C}">
      <dgm:prSet/>
      <dgm:spPr/>
      <dgm:t>
        <a:bodyPr/>
        <a:lstStyle/>
        <a:p>
          <a:endParaRPr lang="en-US"/>
        </a:p>
      </dgm:t>
    </dgm:pt>
    <dgm:pt modelId="{4D937C3A-80D9-4DCA-A7EF-827173877227}" type="sibTrans" cxnId="{D9057D2F-0E2E-4539-8606-EB16B2EF9D3C}">
      <dgm:prSet/>
      <dgm:spPr/>
      <dgm:t>
        <a:bodyPr/>
        <a:lstStyle/>
        <a:p>
          <a:endParaRPr lang="en-US"/>
        </a:p>
      </dgm:t>
    </dgm:pt>
    <dgm:pt modelId="{2A532434-96A9-422C-BC96-216453F48045}" type="pres">
      <dgm:prSet presAssocID="{2CEBA2D7-6CA9-4C45-927B-01EA8C9046C5}" presName="vert0" presStyleCnt="0">
        <dgm:presLayoutVars>
          <dgm:dir/>
          <dgm:animOne val="branch"/>
          <dgm:animLvl val="lvl"/>
        </dgm:presLayoutVars>
      </dgm:prSet>
      <dgm:spPr/>
    </dgm:pt>
    <dgm:pt modelId="{8379E1E8-EAEF-4E4C-835E-ED99EE88E718}" type="pres">
      <dgm:prSet presAssocID="{EA3CFC08-AC6B-4480-94F4-D5181D89EEB7}" presName="thickLine" presStyleLbl="alignNode1" presStyleIdx="0" presStyleCnt="1"/>
      <dgm:spPr/>
    </dgm:pt>
    <dgm:pt modelId="{C7E34B51-59DA-45C6-8E1A-272705C84B47}" type="pres">
      <dgm:prSet presAssocID="{EA3CFC08-AC6B-4480-94F4-D5181D89EEB7}" presName="horz1" presStyleCnt="0"/>
      <dgm:spPr/>
    </dgm:pt>
    <dgm:pt modelId="{702ECC25-49CD-42D8-8159-B5C00C52B9E6}" type="pres">
      <dgm:prSet presAssocID="{EA3CFC08-AC6B-4480-94F4-D5181D89EEB7}" presName="tx1" presStyleLbl="revTx" presStyleIdx="0" presStyleCnt="3" custScaleX="197351"/>
      <dgm:spPr/>
    </dgm:pt>
    <dgm:pt modelId="{A52F1923-3E26-4FBB-9DC1-118008804899}" type="pres">
      <dgm:prSet presAssocID="{EA3CFC08-AC6B-4480-94F4-D5181D89EEB7}" presName="vert1" presStyleCnt="0"/>
      <dgm:spPr/>
    </dgm:pt>
    <dgm:pt modelId="{3F846E8C-0FCE-46C4-9847-05BCEAA6A733}" type="pres">
      <dgm:prSet presAssocID="{0AC30AEF-9E69-4E11-B3BF-DFB446333E98}" presName="vertSpace2a" presStyleCnt="0"/>
      <dgm:spPr/>
    </dgm:pt>
    <dgm:pt modelId="{1CEBA2C3-D3FF-43EF-A354-2E7CDD91ABCC}" type="pres">
      <dgm:prSet presAssocID="{0AC30AEF-9E69-4E11-B3BF-DFB446333E98}" presName="horz2" presStyleCnt="0"/>
      <dgm:spPr/>
    </dgm:pt>
    <dgm:pt modelId="{C32794EA-66C0-4986-8004-485F20138F89}" type="pres">
      <dgm:prSet presAssocID="{0AC30AEF-9E69-4E11-B3BF-DFB446333E98}" presName="horzSpace2" presStyleCnt="0"/>
      <dgm:spPr/>
    </dgm:pt>
    <dgm:pt modelId="{1F284E57-0BBB-4D2C-87EB-D8F7F30FC28E}" type="pres">
      <dgm:prSet presAssocID="{0AC30AEF-9E69-4E11-B3BF-DFB446333E98}" presName="tx2" presStyleLbl="revTx" presStyleIdx="1" presStyleCnt="3" custScaleX="122101" custScaleY="117039" custLinFactNeighborX="-120" custLinFactNeighborY="-3683"/>
      <dgm:spPr/>
    </dgm:pt>
    <dgm:pt modelId="{A1883645-4256-4491-8962-E40B336069E4}" type="pres">
      <dgm:prSet presAssocID="{0AC30AEF-9E69-4E11-B3BF-DFB446333E98}" presName="vert2" presStyleCnt="0"/>
      <dgm:spPr/>
    </dgm:pt>
    <dgm:pt modelId="{4F4254B5-D9B7-49AF-A1EE-0B9EC9C0D9EC}" type="pres">
      <dgm:prSet presAssocID="{0AC30AEF-9E69-4E11-B3BF-DFB446333E98}" presName="thinLine2b" presStyleLbl="callout" presStyleIdx="0" presStyleCnt="2" custLinFactY="100000" custLinFactNeighborX="4762" custLinFactNeighborY="162130"/>
      <dgm:spPr/>
    </dgm:pt>
    <dgm:pt modelId="{5BEA3B2E-53CC-4104-9447-20FEDF6CD1A4}" type="pres">
      <dgm:prSet presAssocID="{0AC30AEF-9E69-4E11-B3BF-DFB446333E98}" presName="vertSpace2b" presStyleCnt="0"/>
      <dgm:spPr/>
    </dgm:pt>
    <dgm:pt modelId="{EC26F6C0-5A4A-4B7E-AC91-3A63508448F0}" type="pres">
      <dgm:prSet presAssocID="{5AA56A21-2430-4524-A3F1-7A071FB6B880}" presName="horz2" presStyleCnt="0"/>
      <dgm:spPr/>
    </dgm:pt>
    <dgm:pt modelId="{205EFAD4-67ED-4675-8F0C-7FB2833F8E94}" type="pres">
      <dgm:prSet presAssocID="{5AA56A21-2430-4524-A3F1-7A071FB6B880}" presName="horzSpace2" presStyleCnt="0"/>
      <dgm:spPr/>
    </dgm:pt>
    <dgm:pt modelId="{200ECA51-42DB-4543-A026-FD9024EE6DF1}" type="pres">
      <dgm:prSet presAssocID="{5AA56A21-2430-4524-A3F1-7A071FB6B880}" presName="tx2" presStyleLbl="revTx" presStyleIdx="2" presStyleCnt="3" custScaleX="124461" custScaleY="105667" custLinFactNeighborX="418" custLinFactNeighborY="10045"/>
      <dgm:spPr/>
    </dgm:pt>
    <dgm:pt modelId="{2DBFC4EC-18B0-4056-BDA5-EDF72FEBCD53}" type="pres">
      <dgm:prSet presAssocID="{5AA56A21-2430-4524-A3F1-7A071FB6B880}" presName="vert2" presStyleCnt="0"/>
      <dgm:spPr/>
    </dgm:pt>
    <dgm:pt modelId="{DFCC9BE0-0B98-48BD-A69A-2C1C0F284DAD}" type="pres">
      <dgm:prSet presAssocID="{5AA56A21-2430-4524-A3F1-7A071FB6B880}" presName="thinLine2b" presStyleLbl="callout" presStyleIdx="1" presStyleCnt="2" custFlipVert="1" custSzY="49922" custScaleX="101143" custLinFactNeighborX="6669" custLinFactNeighborY="26838"/>
      <dgm:spPr/>
    </dgm:pt>
    <dgm:pt modelId="{D4C98A22-46CE-4498-B6E8-61454AE76211}" type="pres">
      <dgm:prSet presAssocID="{5AA56A21-2430-4524-A3F1-7A071FB6B880}" presName="vertSpace2b" presStyleCnt="0"/>
      <dgm:spPr/>
    </dgm:pt>
  </dgm:ptLst>
  <dgm:cxnLst>
    <dgm:cxn modelId="{A7600D0E-22F2-4D9C-9BC4-4D1EF1CF0D9B}" type="presOf" srcId="{EA3CFC08-AC6B-4480-94F4-D5181D89EEB7}" destId="{702ECC25-49CD-42D8-8159-B5C00C52B9E6}" srcOrd="0" destOrd="0" presId="urn:microsoft.com/office/officeart/2008/layout/LinedList"/>
    <dgm:cxn modelId="{D9057D2F-0E2E-4539-8606-EB16B2EF9D3C}" srcId="{EA3CFC08-AC6B-4480-94F4-D5181D89EEB7}" destId="{5AA56A21-2430-4524-A3F1-7A071FB6B880}" srcOrd="1" destOrd="0" parTransId="{AAC84182-9A9D-472E-B96B-EFAEAD3CA21B}" sibTransId="{4D937C3A-80D9-4DCA-A7EF-827173877227}"/>
    <dgm:cxn modelId="{B9BB6335-5A48-4D20-8413-D2B46D992AD1}" type="presOf" srcId="{2CEBA2D7-6CA9-4C45-927B-01EA8C9046C5}" destId="{2A532434-96A9-422C-BC96-216453F48045}" srcOrd="0" destOrd="0" presId="urn:microsoft.com/office/officeart/2008/layout/LinedList"/>
    <dgm:cxn modelId="{40CA833E-8F88-4523-8AB3-4953F1BAA891}" type="presOf" srcId="{0AC30AEF-9E69-4E11-B3BF-DFB446333E98}" destId="{1F284E57-0BBB-4D2C-87EB-D8F7F30FC28E}" srcOrd="0" destOrd="0" presId="urn:microsoft.com/office/officeart/2008/layout/LinedList"/>
    <dgm:cxn modelId="{C6D3D485-E854-41A5-A55A-E9719C0D16DE}" srcId="{2CEBA2D7-6CA9-4C45-927B-01EA8C9046C5}" destId="{EA3CFC08-AC6B-4480-94F4-D5181D89EEB7}" srcOrd="0" destOrd="0" parTransId="{4C1FA567-8A53-4497-A905-64523003EC5F}" sibTransId="{7A0E63F6-94F8-4AEF-9A4B-200DF111E467}"/>
    <dgm:cxn modelId="{825ABBB3-856E-4B58-8069-BC53E8BA3872}" srcId="{EA3CFC08-AC6B-4480-94F4-D5181D89EEB7}" destId="{0AC30AEF-9E69-4E11-B3BF-DFB446333E98}" srcOrd="0" destOrd="0" parTransId="{E4B2FC33-EC14-463F-BD1D-9719F046D910}" sibTransId="{DA3F6E41-3339-45DC-8E09-24347EC8D66B}"/>
    <dgm:cxn modelId="{8E3CB5D9-3560-4DD5-8673-37D2AA7B8E2E}" type="presOf" srcId="{5AA56A21-2430-4524-A3F1-7A071FB6B880}" destId="{200ECA51-42DB-4543-A026-FD9024EE6DF1}" srcOrd="0" destOrd="0" presId="urn:microsoft.com/office/officeart/2008/layout/LinedList"/>
    <dgm:cxn modelId="{4673E695-5772-4B48-93E6-5D6CFFDC5777}" type="presParOf" srcId="{2A532434-96A9-422C-BC96-216453F48045}" destId="{8379E1E8-EAEF-4E4C-835E-ED99EE88E718}" srcOrd="0" destOrd="0" presId="urn:microsoft.com/office/officeart/2008/layout/LinedList"/>
    <dgm:cxn modelId="{8B64193D-F772-4B3B-9590-C751D53962BC}" type="presParOf" srcId="{2A532434-96A9-422C-BC96-216453F48045}" destId="{C7E34B51-59DA-45C6-8E1A-272705C84B47}" srcOrd="1" destOrd="0" presId="urn:microsoft.com/office/officeart/2008/layout/LinedList"/>
    <dgm:cxn modelId="{82DCA622-F775-4687-942D-A5E2458F17D0}" type="presParOf" srcId="{C7E34B51-59DA-45C6-8E1A-272705C84B47}" destId="{702ECC25-49CD-42D8-8159-B5C00C52B9E6}" srcOrd="0" destOrd="0" presId="urn:microsoft.com/office/officeart/2008/layout/LinedList"/>
    <dgm:cxn modelId="{88FA55B0-26D9-4DFF-9E97-3EE7347BB7D5}" type="presParOf" srcId="{C7E34B51-59DA-45C6-8E1A-272705C84B47}" destId="{A52F1923-3E26-4FBB-9DC1-118008804899}" srcOrd="1" destOrd="0" presId="urn:microsoft.com/office/officeart/2008/layout/LinedList"/>
    <dgm:cxn modelId="{0FDAAFAC-9E95-4977-8B32-3051A66A839A}" type="presParOf" srcId="{A52F1923-3E26-4FBB-9DC1-118008804899}" destId="{3F846E8C-0FCE-46C4-9847-05BCEAA6A733}" srcOrd="0" destOrd="0" presId="urn:microsoft.com/office/officeart/2008/layout/LinedList"/>
    <dgm:cxn modelId="{A7FACE58-5B61-481E-9950-5BD40A2908FC}" type="presParOf" srcId="{A52F1923-3E26-4FBB-9DC1-118008804899}" destId="{1CEBA2C3-D3FF-43EF-A354-2E7CDD91ABCC}" srcOrd="1" destOrd="0" presId="urn:microsoft.com/office/officeart/2008/layout/LinedList"/>
    <dgm:cxn modelId="{BFBEA045-59C5-486D-B824-A4905803114D}" type="presParOf" srcId="{1CEBA2C3-D3FF-43EF-A354-2E7CDD91ABCC}" destId="{C32794EA-66C0-4986-8004-485F20138F89}" srcOrd="0" destOrd="0" presId="urn:microsoft.com/office/officeart/2008/layout/LinedList"/>
    <dgm:cxn modelId="{02CDAFD9-2E1B-4486-92A3-53D35F1772A7}" type="presParOf" srcId="{1CEBA2C3-D3FF-43EF-A354-2E7CDD91ABCC}" destId="{1F284E57-0BBB-4D2C-87EB-D8F7F30FC28E}" srcOrd="1" destOrd="0" presId="urn:microsoft.com/office/officeart/2008/layout/LinedList"/>
    <dgm:cxn modelId="{EFCCED72-04F2-4C7B-8A37-68173EDA8782}" type="presParOf" srcId="{1CEBA2C3-D3FF-43EF-A354-2E7CDD91ABCC}" destId="{A1883645-4256-4491-8962-E40B336069E4}" srcOrd="2" destOrd="0" presId="urn:microsoft.com/office/officeart/2008/layout/LinedList"/>
    <dgm:cxn modelId="{769A977E-84ED-4AD7-9CEE-1D41E4492E8D}" type="presParOf" srcId="{A52F1923-3E26-4FBB-9DC1-118008804899}" destId="{4F4254B5-D9B7-49AF-A1EE-0B9EC9C0D9EC}" srcOrd="2" destOrd="0" presId="urn:microsoft.com/office/officeart/2008/layout/LinedList"/>
    <dgm:cxn modelId="{19E95E7F-5C68-45BE-827F-AB7F97DDFC79}" type="presParOf" srcId="{A52F1923-3E26-4FBB-9DC1-118008804899}" destId="{5BEA3B2E-53CC-4104-9447-20FEDF6CD1A4}" srcOrd="3" destOrd="0" presId="urn:microsoft.com/office/officeart/2008/layout/LinedList"/>
    <dgm:cxn modelId="{9C5BBD8F-3E18-4DD0-98DD-8EBEC1F99631}" type="presParOf" srcId="{A52F1923-3E26-4FBB-9DC1-118008804899}" destId="{EC26F6C0-5A4A-4B7E-AC91-3A63508448F0}" srcOrd="4" destOrd="0" presId="urn:microsoft.com/office/officeart/2008/layout/LinedList"/>
    <dgm:cxn modelId="{76BC91F7-4523-410A-8D48-350720A921E1}" type="presParOf" srcId="{EC26F6C0-5A4A-4B7E-AC91-3A63508448F0}" destId="{205EFAD4-67ED-4675-8F0C-7FB2833F8E94}" srcOrd="0" destOrd="0" presId="urn:microsoft.com/office/officeart/2008/layout/LinedList"/>
    <dgm:cxn modelId="{E36E7D06-B1E7-4094-B7AF-8B9211422CF5}" type="presParOf" srcId="{EC26F6C0-5A4A-4B7E-AC91-3A63508448F0}" destId="{200ECA51-42DB-4543-A026-FD9024EE6DF1}" srcOrd="1" destOrd="0" presId="urn:microsoft.com/office/officeart/2008/layout/LinedList"/>
    <dgm:cxn modelId="{2E208652-9BD7-4639-A257-A31B33A428F5}" type="presParOf" srcId="{EC26F6C0-5A4A-4B7E-AC91-3A63508448F0}" destId="{2DBFC4EC-18B0-4056-BDA5-EDF72FEBCD53}" srcOrd="2" destOrd="0" presId="urn:microsoft.com/office/officeart/2008/layout/LinedList"/>
    <dgm:cxn modelId="{C8CB0F22-0F72-4654-BD9B-DA5FC470C11B}" type="presParOf" srcId="{A52F1923-3E26-4FBB-9DC1-118008804899}" destId="{DFCC9BE0-0B98-48BD-A69A-2C1C0F284DAD}" srcOrd="5" destOrd="0" presId="urn:microsoft.com/office/officeart/2008/layout/LinedList"/>
    <dgm:cxn modelId="{1CC92705-DD3C-40DC-9249-61A1F3772AC7}" type="presParOf" srcId="{A52F1923-3E26-4FBB-9DC1-118008804899}" destId="{D4C98A22-46CE-4498-B6E8-61454AE76211}" srcOrd="6"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8D79D50-30C5-4F5F-97CA-D88A5A8B8FF2}" type="doc">
      <dgm:prSet loTypeId="urn:microsoft.com/office/officeart/2018/2/layout/IconVerticalSolidList" loCatId="icon" qsTypeId="urn:microsoft.com/office/officeart/2005/8/quickstyle/3d4" qsCatId="3D" csTypeId="urn:microsoft.com/office/officeart/2005/8/colors/accent1_2" csCatId="accent1" phldr="1"/>
      <dgm:spPr/>
      <dgm:t>
        <a:bodyPr/>
        <a:lstStyle/>
        <a:p>
          <a:endParaRPr lang="en-US"/>
        </a:p>
      </dgm:t>
    </dgm:pt>
    <dgm:pt modelId="{79B753F8-5A9B-4CAB-A55E-6573CED00E17}">
      <dgm:prSet custT="1"/>
      <dgm:spPr/>
      <dgm:t>
        <a:bodyPr/>
        <a:lstStyle/>
        <a:p>
          <a:pPr>
            <a:lnSpc>
              <a:spcPct val="100000"/>
            </a:lnSpc>
          </a:pPr>
          <a:r>
            <a:rPr lang="en-US" sz="2700" b="0" i="0" baseline="0" dirty="0">
              <a:latin typeface="Lato" panose="020F0502020204030203" pitchFamily="34" charset="0"/>
              <a:ea typeface="Lato" panose="020F0502020204030203" pitchFamily="34" charset="0"/>
              <a:cs typeface="Lato" panose="020F0502020204030203" pitchFamily="34" charset="0"/>
            </a:rPr>
            <a:t>IRC calls for global and local initiatives to simplify</a:t>
          </a:r>
          <a:r>
            <a:rPr lang="en-US" sz="2700" b="0" i="0" baseline="0">
              <a:latin typeface="Lato" panose="020F0502020204030203" pitchFamily="34" charset="0"/>
              <a:ea typeface="Lato" panose="020F0502020204030203" pitchFamily="34" charset="0"/>
              <a:cs typeface="Lato" panose="020F0502020204030203" pitchFamily="34" charset="0"/>
            </a:rPr>
            <a:t>, streamline, </a:t>
          </a:r>
          <a:r>
            <a:rPr lang="en-US" sz="2700" b="0" i="0" baseline="0" dirty="0">
              <a:latin typeface="Lato" panose="020F0502020204030203" pitchFamily="34" charset="0"/>
              <a:ea typeface="Lato" panose="020F0502020204030203" pitchFamily="34" charset="0"/>
              <a:cs typeface="Lato" panose="020F0502020204030203" pitchFamily="34" charset="0"/>
            </a:rPr>
            <a:t>and scale the provision of acute malnutrition treatment, maximizing cost-effectiveness and advancing the goal that no child dies from acute malnutrition. </a:t>
          </a:r>
          <a:endParaRPr lang="en-US" sz="2700" dirty="0">
            <a:latin typeface="Lato" panose="020F0502020204030203" pitchFamily="34" charset="0"/>
            <a:ea typeface="Lato" panose="020F0502020204030203" pitchFamily="34" charset="0"/>
            <a:cs typeface="Lato" panose="020F0502020204030203" pitchFamily="34" charset="0"/>
          </a:endParaRPr>
        </a:p>
      </dgm:t>
    </dgm:pt>
    <dgm:pt modelId="{15D6010D-7226-436E-9502-392C224B44ED}" type="parTrans" cxnId="{2404BC8E-E9CD-4A60-BC7D-6FEC27ED9170}">
      <dgm:prSet/>
      <dgm:spPr/>
      <dgm:t>
        <a:bodyPr/>
        <a:lstStyle/>
        <a:p>
          <a:endParaRPr lang="en-US"/>
        </a:p>
      </dgm:t>
    </dgm:pt>
    <dgm:pt modelId="{34FC945E-D6CD-42D2-AFEC-064430AA2221}" type="sibTrans" cxnId="{2404BC8E-E9CD-4A60-BC7D-6FEC27ED9170}">
      <dgm:prSet/>
      <dgm:spPr/>
      <dgm:t>
        <a:bodyPr/>
        <a:lstStyle/>
        <a:p>
          <a:endParaRPr lang="en-US"/>
        </a:p>
      </dgm:t>
    </dgm:pt>
    <dgm:pt modelId="{FAD4F358-177B-4929-82C5-2E9D6457ABF9}">
      <dgm:prSet custT="1"/>
      <dgm:spPr/>
      <dgm:t>
        <a:bodyPr/>
        <a:lstStyle/>
        <a:p>
          <a:pPr>
            <a:lnSpc>
              <a:spcPct val="100000"/>
            </a:lnSpc>
          </a:pPr>
          <a:r>
            <a:rPr lang="en-US" sz="2700" b="0" i="0" baseline="0" dirty="0">
              <a:latin typeface="Lato" panose="020F0502020204030203" pitchFamily="34" charset="0"/>
              <a:ea typeface="Lato" panose="020F0502020204030203" pitchFamily="34" charset="0"/>
              <a:cs typeface="Lato" panose="020F0502020204030203" pitchFamily="34" charset="0"/>
            </a:rPr>
            <a:t>We see opportunities to advance systems toward this goal.</a:t>
          </a:r>
          <a:endParaRPr lang="en-US" sz="2700" dirty="0">
            <a:latin typeface="Lato" panose="020F0502020204030203" pitchFamily="34" charset="0"/>
            <a:ea typeface="Lato" panose="020F0502020204030203" pitchFamily="34" charset="0"/>
            <a:cs typeface="Lato" panose="020F0502020204030203" pitchFamily="34" charset="0"/>
          </a:endParaRPr>
        </a:p>
      </dgm:t>
    </dgm:pt>
    <dgm:pt modelId="{8E8B0F28-FF32-416C-88EC-941B6E04B99B}" type="parTrans" cxnId="{85CEED65-8209-4505-8EB9-52C3BACCB4D4}">
      <dgm:prSet/>
      <dgm:spPr/>
      <dgm:t>
        <a:bodyPr/>
        <a:lstStyle/>
        <a:p>
          <a:endParaRPr lang="en-US"/>
        </a:p>
      </dgm:t>
    </dgm:pt>
    <dgm:pt modelId="{03A28C9D-4F5B-4D94-8A4C-C37ED90EEB5A}" type="sibTrans" cxnId="{85CEED65-8209-4505-8EB9-52C3BACCB4D4}">
      <dgm:prSet/>
      <dgm:spPr/>
      <dgm:t>
        <a:bodyPr/>
        <a:lstStyle/>
        <a:p>
          <a:endParaRPr lang="en-US"/>
        </a:p>
      </dgm:t>
    </dgm:pt>
    <dgm:pt modelId="{F57513ED-0C4E-427D-9CDF-06428D89B0D8}" type="pres">
      <dgm:prSet presAssocID="{C8D79D50-30C5-4F5F-97CA-D88A5A8B8FF2}" presName="root" presStyleCnt="0">
        <dgm:presLayoutVars>
          <dgm:dir/>
          <dgm:resizeHandles val="exact"/>
        </dgm:presLayoutVars>
      </dgm:prSet>
      <dgm:spPr/>
    </dgm:pt>
    <dgm:pt modelId="{575BD578-A5D1-4FE9-A64F-4498B67FFEC3}" type="pres">
      <dgm:prSet presAssocID="{79B753F8-5A9B-4CAB-A55E-6573CED00E17}" presName="compNode" presStyleCnt="0"/>
      <dgm:spPr/>
    </dgm:pt>
    <dgm:pt modelId="{40CAB0C3-6D4F-487F-9BC2-1006836B6B3F}" type="pres">
      <dgm:prSet presAssocID="{79B753F8-5A9B-4CAB-A55E-6573CED00E17}" presName="bgRect" presStyleLbl="bgShp" presStyleIdx="0" presStyleCnt="2"/>
      <dgm:spPr/>
    </dgm:pt>
    <dgm:pt modelId="{9854C145-47D2-4AEC-87B4-992A13485C40}" type="pres">
      <dgm:prSet presAssocID="{79B753F8-5A9B-4CAB-A55E-6573CED00E17}" presName="iconRect"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andshake"/>
        </a:ext>
      </dgm:extLst>
    </dgm:pt>
    <dgm:pt modelId="{00178F92-EAEF-4526-B854-BB0C0D980753}" type="pres">
      <dgm:prSet presAssocID="{79B753F8-5A9B-4CAB-A55E-6573CED00E17}" presName="spaceRect" presStyleCnt="0"/>
      <dgm:spPr/>
    </dgm:pt>
    <dgm:pt modelId="{AE9070BA-407C-4CD2-BC3A-F7F6ABEBB07B}" type="pres">
      <dgm:prSet presAssocID="{79B753F8-5A9B-4CAB-A55E-6573CED00E17}" presName="parTx" presStyleLbl="revTx" presStyleIdx="0" presStyleCnt="2" custScaleX="104500">
        <dgm:presLayoutVars>
          <dgm:chMax val="0"/>
          <dgm:chPref val="0"/>
        </dgm:presLayoutVars>
      </dgm:prSet>
      <dgm:spPr/>
    </dgm:pt>
    <dgm:pt modelId="{A52B9E01-2AC1-43DE-8389-8B27A32F9833}" type="pres">
      <dgm:prSet presAssocID="{34FC945E-D6CD-42D2-AFEC-064430AA2221}" presName="sibTrans" presStyleCnt="0"/>
      <dgm:spPr/>
    </dgm:pt>
    <dgm:pt modelId="{EACD85B7-A8F9-404B-B40F-B04A2E415CF5}" type="pres">
      <dgm:prSet presAssocID="{FAD4F358-177B-4929-82C5-2E9D6457ABF9}" presName="compNode" presStyleCnt="0"/>
      <dgm:spPr/>
    </dgm:pt>
    <dgm:pt modelId="{C734A7F2-5F65-4682-8AD3-95FEB8BDD526}" type="pres">
      <dgm:prSet presAssocID="{FAD4F358-177B-4929-82C5-2E9D6457ABF9}" presName="bgRect" presStyleLbl="bgShp" presStyleIdx="1" presStyleCnt="2"/>
      <dgm:spPr/>
    </dgm:pt>
    <dgm:pt modelId="{78E500E2-E35A-4F07-8051-1C79BE627D5F}" type="pres">
      <dgm:prSet presAssocID="{FAD4F358-177B-4929-82C5-2E9D6457ABF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arget"/>
        </a:ext>
      </dgm:extLst>
    </dgm:pt>
    <dgm:pt modelId="{9088CDDE-FCC7-4D0E-89EC-B0808FF91190}" type="pres">
      <dgm:prSet presAssocID="{FAD4F358-177B-4929-82C5-2E9D6457ABF9}" presName="spaceRect" presStyleCnt="0"/>
      <dgm:spPr/>
    </dgm:pt>
    <dgm:pt modelId="{CBEB8072-4D8C-49CD-9CEE-CB0977EA1FD8}" type="pres">
      <dgm:prSet presAssocID="{FAD4F358-177B-4929-82C5-2E9D6457ABF9}" presName="parTx" presStyleLbl="revTx" presStyleIdx="1" presStyleCnt="2">
        <dgm:presLayoutVars>
          <dgm:chMax val="0"/>
          <dgm:chPref val="0"/>
        </dgm:presLayoutVars>
      </dgm:prSet>
      <dgm:spPr/>
    </dgm:pt>
  </dgm:ptLst>
  <dgm:cxnLst>
    <dgm:cxn modelId="{7B5B271F-12E4-4384-86BC-5E666D8605CA}" type="presOf" srcId="{FAD4F358-177B-4929-82C5-2E9D6457ABF9}" destId="{CBEB8072-4D8C-49CD-9CEE-CB0977EA1FD8}" srcOrd="0" destOrd="0" presId="urn:microsoft.com/office/officeart/2018/2/layout/IconVerticalSolidList"/>
    <dgm:cxn modelId="{849E2B31-CA37-4072-9BFB-0039352973A3}" type="presOf" srcId="{C8D79D50-30C5-4F5F-97CA-D88A5A8B8FF2}" destId="{F57513ED-0C4E-427D-9CDF-06428D89B0D8}" srcOrd="0" destOrd="0" presId="urn:microsoft.com/office/officeart/2018/2/layout/IconVerticalSolidList"/>
    <dgm:cxn modelId="{85CEED65-8209-4505-8EB9-52C3BACCB4D4}" srcId="{C8D79D50-30C5-4F5F-97CA-D88A5A8B8FF2}" destId="{FAD4F358-177B-4929-82C5-2E9D6457ABF9}" srcOrd="1" destOrd="0" parTransId="{8E8B0F28-FF32-416C-88EC-941B6E04B99B}" sibTransId="{03A28C9D-4F5B-4D94-8A4C-C37ED90EEB5A}"/>
    <dgm:cxn modelId="{8A4F1C68-3228-45CD-86E8-74B7D78B99A2}" type="presOf" srcId="{79B753F8-5A9B-4CAB-A55E-6573CED00E17}" destId="{AE9070BA-407C-4CD2-BC3A-F7F6ABEBB07B}" srcOrd="0" destOrd="0" presId="urn:microsoft.com/office/officeart/2018/2/layout/IconVerticalSolidList"/>
    <dgm:cxn modelId="{2404BC8E-E9CD-4A60-BC7D-6FEC27ED9170}" srcId="{C8D79D50-30C5-4F5F-97CA-D88A5A8B8FF2}" destId="{79B753F8-5A9B-4CAB-A55E-6573CED00E17}" srcOrd="0" destOrd="0" parTransId="{15D6010D-7226-436E-9502-392C224B44ED}" sibTransId="{34FC945E-D6CD-42D2-AFEC-064430AA2221}"/>
    <dgm:cxn modelId="{79D5948D-2127-4199-998D-E759EF1BA48D}" type="presParOf" srcId="{F57513ED-0C4E-427D-9CDF-06428D89B0D8}" destId="{575BD578-A5D1-4FE9-A64F-4498B67FFEC3}" srcOrd="0" destOrd="0" presId="urn:microsoft.com/office/officeart/2018/2/layout/IconVerticalSolidList"/>
    <dgm:cxn modelId="{6447374F-C22F-43A1-AF9D-BAFB9D4A9AFC}" type="presParOf" srcId="{575BD578-A5D1-4FE9-A64F-4498B67FFEC3}" destId="{40CAB0C3-6D4F-487F-9BC2-1006836B6B3F}" srcOrd="0" destOrd="0" presId="urn:microsoft.com/office/officeart/2018/2/layout/IconVerticalSolidList"/>
    <dgm:cxn modelId="{4BB80A3A-F357-4054-BB4C-6D36AD15C2E4}" type="presParOf" srcId="{575BD578-A5D1-4FE9-A64F-4498B67FFEC3}" destId="{9854C145-47D2-4AEC-87B4-992A13485C40}" srcOrd="1" destOrd="0" presId="urn:microsoft.com/office/officeart/2018/2/layout/IconVerticalSolidList"/>
    <dgm:cxn modelId="{FBA54551-65C6-4FC2-97DC-8D4F99687C03}" type="presParOf" srcId="{575BD578-A5D1-4FE9-A64F-4498B67FFEC3}" destId="{00178F92-EAEF-4526-B854-BB0C0D980753}" srcOrd="2" destOrd="0" presId="urn:microsoft.com/office/officeart/2018/2/layout/IconVerticalSolidList"/>
    <dgm:cxn modelId="{29DED547-7876-4244-BCB8-7C6E58F14F44}" type="presParOf" srcId="{575BD578-A5D1-4FE9-A64F-4498B67FFEC3}" destId="{AE9070BA-407C-4CD2-BC3A-F7F6ABEBB07B}" srcOrd="3" destOrd="0" presId="urn:microsoft.com/office/officeart/2018/2/layout/IconVerticalSolidList"/>
    <dgm:cxn modelId="{1D2CB31F-852C-4C83-AF1E-05FD1E38DAB6}" type="presParOf" srcId="{F57513ED-0C4E-427D-9CDF-06428D89B0D8}" destId="{A52B9E01-2AC1-43DE-8389-8B27A32F9833}" srcOrd="1" destOrd="0" presId="urn:microsoft.com/office/officeart/2018/2/layout/IconVerticalSolidList"/>
    <dgm:cxn modelId="{48537B19-4077-4FAF-9B4B-2BD23B2D45E3}" type="presParOf" srcId="{F57513ED-0C4E-427D-9CDF-06428D89B0D8}" destId="{EACD85B7-A8F9-404B-B40F-B04A2E415CF5}" srcOrd="2" destOrd="0" presId="urn:microsoft.com/office/officeart/2018/2/layout/IconVerticalSolidList"/>
    <dgm:cxn modelId="{3E87D241-80C6-4F18-A969-9AD0684C5D01}" type="presParOf" srcId="{EACD85B7-A8F9-404B-B40F-B04A2E415CF5}" destId="{C734A7F2-5F65-4682-8AD3-95FEB8BDD526}" srcOrd="0" destOrd="0" presId="urn:microsoft.com/office/officeart/2018/2/layout/IconVerticalSolidList"/>
    <dgm:cxn modelId="{D2736C8C-200D-4959-B5DE-28711C14CE96}" type="presParOf" srcId="{EACD85B7-A8F9-404B-B40F-B04A2E415CF5}" destId="{78E500E2-E35A-4F07-8051-1C79BE627D5F}" srcOrd="1" destOrd="0" presId="urn:microsoft.com/office/officeart/2018/2/layout/IconVerticalSolidList"/>
    <dgm:cxn modelId="{A884C7DA-4AC4-4A63-9115-225880484938}" type="presParOf" srcId="{EACD85B7-A8F9-404B-B40F-B04A2E415CF5}" destId="{9088CDDE-FCC7-4D0E-89EC-B0808FF91190}" srcOrd="2" destOrd="0" presId="urn:microsoft.com/office/officeart/2018/2/layout/IconVerticalSolidList"/>
    <dgm:cxn modelId="{782BC595-8541-427F-A535-741B99372E3F}" type="presParOf" srcId="{EACD85B7-A8F9-404B-B40F-B04A2E415CF5}" destId="{CBEB8072-4D8C-49CD-9CEE-CB0977EA1FD8}"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D02C8-7DDF-4611-AAED-A68DD2C28CEF}"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69EB667E-1E29-4366-9474-11E2ADEF21F2}">
      <dgm:prSet/>
      <dgm:spPr/>
      <dgm:t>
        <a:bodyPr/>
        <a:lstStyle/>
        <a:p>
          <a:r>
            <a:rPr lang="en-US" dirty="0"/>
            <a:t>Activation of 3 regional </a:t>
          </a:r>
          <a:r>
            <a:rPr lang="en-US" b="1" dirty="0"/>
            <a:t>clusters in the Grand South</a:t>
          </a:r>
          <a:r>
            <a:rPr lang="en-US" dirty="0"/>
            <a:t> in 2019, following </a:t>
          </a:r>
          <a:r>
            <a:rPr lang="en-US" b="1" dirty="0"/>
            <a:t>periodic droughts and a significant food and nutritional insecurity</a:t>
          </a:r>
          <a:r>
            <a:rPr lang="en-US" dirty="0"/>
            <a:t> - (SMART April ‘23 : 9.2% GAM)</a:t>
          </a:r>
        </a:p>
      </dgm:t>
    </dgm:pt>
    <dgm:pt modelId="{402E4835-BE47-4FEE-8135-761AEB379934}" type="parTrans" cxnId="{322CE73C-1D47-45D9-B227-4877C2991774}">
      <dgm:prSet/>
      <dgm:spPr/>
      <dgm:t>
        <a:bodyPr/>
        <a:lstStyle/>
        <a:p>
          <a:endParaRPr lang="en-US"/>
        </a:p>
      </dgm:t>
    </dgm:pt>
    <dgm:pt modelId="{E621A118-8C84-4BA8-8F35-4573B60C1EAC}" type="sibTrans" cxnId="{322CE73C-1D47-45D9-B227-4877C2991774}">
      <dgm:prSet/>
      <dgm:spPr/>
      <dgm:t>
        <a:bodyPr/>
        <a:lstStyle/>
        <a:p>
          <a:endParaRPr lang="en-US"/>
        </a:p>
      </dgm:t>
    </dgm:pt>
    <dgm:pt modelId="{0BD2F627-CD9C-4329-86EB-9DBE11ED7050}">
      <dgm:prSet custT="1"/>
      <dgm:spPr/>
      <dgm:t>
        <a:bodyPr/>
        <a:lstStyle/>
        <a:p>
          <a:r>
            <a:rPr lang="en-US" sz="1900" kern="1200" dirty="0">
              <a:solidFill>
                <a:prstClr val="black">
                  <a:hueOff val="0"/>
                  <a:satOff val="0"/>
                  <a:lumOff val="0"/>
                  <a:alphaOff val="0"/>
                </a:prstClr>
              </a:solidFill>
              <a:latin typeface="Calibri" panose="020F0502020204030204"/>
              <a:ea typeface="+mn-ea"/>
              <a:cs typeface="+mn-cs"/>
            </a:rPr>
            <a:t>Activation of the 3 regional </a:t>
          </a:r>
          <a:r>
            <a:rPr lang="en-US" sz="1900" b="1" kern="1200" dirty="0">
              <a:solidFill>
                <a:prstClr val="black">
                  <a:hueOff val="0"/>
                  <a:satOff val="0"/>
                  <a:lumOff val="0"/>
                  <a:alphaOff val="0"/>
                </a:prstClr>
              </a:solidFill>
              <a:latin typeface="Calibri" panose="020F0502020204030204"/>
              <a:ea typeface="+mn-ea"/>
              <a:cs typeface="+mn-cs"/>
            </a:rPr>
            <a:t>clusters in the Southeast Grand region </a:t>
          </a:r>
          <a:r>
            <a:rPr lang="en-US" sz="1900" kern="1200" dirty="0">
              <a:solidFill>
                <a:prstClr val="black">
                  <a:hueOff val="0"/>
                  <a:satOff val="0"/>
                  <a:lumOff val="0"/>
                  <a:alphaOff val="0"/>
                </a:prstClr>
              </a:solidFill>
              <a:latin typeface="Calibri" panose="020F0502020204030204"/>
              <a:ea typeface="+mn-ea"/>
              <a:cs typeface="+mn-cs"/>
            </a:rPr>
            <a:t>in 2022, following the impact of </a:t>
          </a:r>
          <a:r>
            <a:rPr lang="en-US" sz="1900" b="1" kern="1200" dirty="0">
              <a:solidFill>
                <a:prstClr val="black">
                  <a:hueOff val="0"/>
                  <a:satOff val="0"/>
                  <a:lumOff val="0"/>
                  <a:alphaOff val="0"/>
                </a:prstClr>
              </a:solidFill>
              <a:latin typeface="Calibri" panose="020F0502020204030204"/>
              <a:ea typeface="+mn-ea"/>
              <a:cs typeface="+mn-cs"/>
            </a:rPr>
            <a:t>powerful cyclones </a:t>
          </a:r>
          <a:r>
            <a:rPr lang="en-US" sz="1900" kern="1200" dirty="0">
              <a:solidFill>
                <a:prstClr val="black">
                  <a:hueOff val="0"/>
                  <a:satOff val="0"/>
                  <a:lumOff val="0"/>
                  <a:alphaOff val="0"/>
                </a:prstClr>
              </a:solidFill>
              <a:latin typeface="Calibri" panose="020F0502020204030204"/>
              <a:ea typeface="+mn-ea"/>
              <a:cs typeface="+mn-cs"/>
            </a:rPr>
            <a:t>(2022/2023) </a:t>
          </a:r>
          <a:r>
            <a:rPr lang="en-US" sz="1900" b="1" kern="1200" dirty="0">
              <a:solidFill>
                <a:prstClr val="black">
                  <a:hueOff val="0"/>
                  <a:satOff val="0"/>
                  <a:lumOff val="0"/>
                  <a:alphaOff val="0"/>
                </a:prstClr>
              </a:solidFill>
              <a:latin typeface="Calibri" panose="020F0502020204030204"/>
              <a:ea typeface="+mn-ea"/>
              <a:cs typeface="+mn-cs"/>
            </a:rPr>
            <a:t>and the degradation of livelihoods </a:t>
          </a:r>
          <a:r>
            <a:rPr lang="en-US" sz="1900" kern="1200" dirty="0">
              <a:solidFill>
                <a:prstClr val="black">
                  <a:hueOff val="0"/>
                  <a:satOff val="0"/>
                  <a:lumOff val="0"/>
                  <a:alphaOff val="0"/>
                </a:prstClr>
              </a:solidFill>
              <a:latin typeface="Calibri" panose="020F0502020204030204"/>
              <a:ea typeface="+mn-ea"/>
              <a:cs typeface="+mn-cs"/>
            </a:rPr>
            <a:t>- (SMART May '23: 7.2% GAM)</a:t>
          </a:r>
        </a:p>
      </dgm:t>
    </dgm:pt>
    <dgm:pt modelId="{9556D459-2B90-4DBB-B017-6BA950B17922}" type="parTrans" cxnId="{69C4F1F5-2E8B-4291-8DBE-48FB60A8A8B6}">
      <dgm:prSet/>
      <dgm:spPr/>
      <dgm:t>
        <a:bodyPr/>
        <a:lstStyle/>
        <a:p>
          <a:endParaRPr lang="en-US"/>
        </a:p>
      </dgm:t>
    </dgm:pt>
    <dgm:pt modelId="{FB9AA695-76BA-4664-A22A-74324A8DA6BB}" type="sibTrans" cxnId="{69C4F1F5-2E8B-4291-8DBE-48FB60A8A8B6}">
      <dgm:prSet/>
      <dgm:spPr/>
      <dgm:t>
        <a:bodyPr/>
        <a:lstStyle/>
        <a:p>
          <a:endParaRPr lang="en-US"/>
        </a:p>
      </dgm:t>
    </dgm:pt>
    <dgm:pt modelId="{FCC4EF24-DC88-4893-BF63-BFCCD47F4033}">
      <dgm:prSet/>
      <dgm:spPr/>
      <dgm:t>
        <a:bodyPr/>
        <a:lstStyle/>
        <a:p>
          <a:r>
            <a:rPr lang="en-US" b="0" i="0" baseline="0" dirty="0"/>
            <a:t>Revision of the national nutrition policy + new </a:t>
          </a:r>
          <a:r>
            <a:rPr lang="en-US" b="1" i="0" baseline="0" dirty="0"/>
            <a:t>National Multisectoral Action Plan for Nutrition (2022-2026) in 2022 </a:t>
          </a:r>
          <a:r>
            <a:rPr lang="en-US" b="0" i="0" baseline="0" dirty="0"/>
            <a:t>: 01 </a:t>
          </a:r>
          <a:r>
            <a:rPr lang="en-US" b="1" i="0" baseline="0" dirty="0"/>
            <a:t>cross-cutting axis on emergency response.</a:t>
          </a:r>
          <a:endParaRPr lang="en-US" b="1" dirty="0"/>
        </a:p>
      </dgm:t>
    </dgm:pt>
    <dgm:pt modelId="{F666F6F8-D11F-4BA4-9A89-EB44508B6F7E}" type="parTrans" cxnId="{00A2781A-23AE-4635-A70E-3DF2EB8C393F}">
      <dgm:prSet/>
      <dgm:spPr/>
      <dgm:t>
        <a:bodyPr/>
        <a:lstStyle/>
        <a:p>
          <a:endParaRPr lang="en-US"/>
        </a:p>
      </dgm:t>
    </dgm:pt>
    <dgm:pt modelId="{35DC416E-AFD1-433B-B9BE-F65750C3B061}" type="sibTrans" cxnId="{00A2781A-23AE-4635-A70E-3DF2EB8C393F}">
      <dgm:prSet/>
      <dgm:spPr/>
      <dgm:t>
        <a:bodyPr/>
        <a:lstStyle/>
        <a:p>
          <a:endParaRPr lang="en-US"/>
        </a:p>
      </dgm:t>
    </dgm:pt>
    <dgm:pt modelId="{5F0E6621-3F42-495E-87F7-28DB4EF81DF0}">
      <dgm:prSet/>
      <dgm:spPr/>
      <dgm:t>
        <a:bodyPr/>
        <a:lstStyle/>
        <a:p>
          <a:r>
            <a:rPr lang="en-US" b="1" dirty="0"/>
            <a:t>Transition of the cluster to sectoral coordination </a:t>
          </a:r>
          <a:r>
            <a:rPr lang="en-US" dirty="0"/>
            <a:t>/ Nutrition Technical Group: </a:t>
          </a:r>
          <a:r>
            <a:rPr lang="en-US" b="1" dirty="0"/>
            <a:t>hybrid approaches </a:t>
          </a:r>
          <a:r>
            <a:rPr lang="en-US" dirty="0"/>
            <a:t>encompassing both </a:t>
          </a:r>
          <a:r>
            <a:rPr lang="en-US" b="1" dirty="0"/>
            <a:t>development and humanitarian responses</a:t>
          </a:r>
          <a:r>
            <a:rPr lang="en-US" dirty="0"/>
            <a:t> affecting the entire territory.</a:t>
          </a:r>
          <a:r>
            <a:rPr lang="fr-FR" dirty="0"/>
            <a:t>. </a:t>
          </a:r>
          <a:endParaRPr lang="en-US" dirty="0"/>
        </a:p>
      </dgm:t>
    </dgm:pt>
    <dgm:pt modelId="{A41ED6F3-3745-411E-8994-7519F459CB9A}" type="parTrans" cxnId="{BCC1289C-B563-4A64-9328-0A2892C1B1DE}">
      <dgm:prSet/>
      <dgm:spPr/>
      <dgm:t>
        <a:bodyPr/>
        <a:lstStyle/>
        <a:p>
          <a:endParaRPr lang="en-US"/>
        </a:p>
      </dgm:t>
    </dgm:pt>
    <dgm:pt modelId="{76AAB6E4-B2C0-4EE4-8656-ABEA4FC5C93D}" type="sibTrans" cxnId="{BCC1289C-B563-4A64-9328-0A2892C1B1DE}">
      <dgm:prSet/>
      <dgm:spPr/>
      <dgm:t>
        <a:bodyPr/>
        <a:lstStyle/>
        <a:p>
          <a:endParaRPr lang="en-US"/>
        </a:p>
      </dgm:t>
    </dgm:pt>
    <dgm:pt modelId="{DF8190D4-DB2C-46C9-8D19-0E94F7D09D37}" type="pres">
      <dgm:prSet presAssocID="{A1BD02C8-7DDF-4611-AAED-A68DD2C28CEF}" presName="root" presStyleCnt="0">
        <dgm:presLayoutVars>
          <dgm:dir/>
          <dgm:resizeHandles val="exact"/>
        </dgm:presLayoutVars>
      </dgm:prSet>
      <dgm:spPr/>
    </dgm:pt>
    <dgm:pt modelId="{C6D117BD-9837-4EAB-9C43-1EB699B7DA83}" type="pres">
      <dgm:prSet presAssocID="{69EB667E-1E29-4366-9474-11E2ADEF21F2}" presName="compNode" presStyleCnt="0"/>
      <dgm:spPr/>
    </dgm:pt>
    <dgm:pt modelId="{76691455-AC48-4F19-A719-6694A7E7C809}" type="pres">
      <dgm:prSet presAssocID="{69EB667E-1E29-4366-9474-11E2ADEF21F2}" presName="bgRect" presStyleLbl="bgShp" presStyleIdx="0" presStyleCnt="4"/>
      <dgm:spPr/>
    </dgm:pt>
    <dgm:pt modelId="{9066129D-E2C0-44F9-9F70-5021EE3D96E2}" type="pres">
      <dgm:prSet presAssocID="{69EB667E-1E29-4366-9474-11E2ADEF21F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nt"/>
        </a:ext>
      </dgm:extLst>
    </dgm:pt>
    <dgm:pt modelId="{65CE3643-34CE-4A07-89F9-1066EDEE7E7E}" type="pres">
      <dgm:prSet presAssocID="{69EB667E-1E29-4366-9474-11E2ADEF21F2}" presName="spaceRect" presStyleCnt="0"/>
      <dgm:spPr/>
    </dgm:pt>
    <dgm:pt modelId="{D3305F06-144F-499B-A2F9-568293C9A672}" type="pres">
      <dgm:prSet presAssocID="{69EB667E-1E29-4366-9474-11E2ADEF21F2}" presName="parTx" presStyleLbl="revTx" presStyleIdx="0" presStyleCnt="4">
        <dgm:presLayoutVars>
          <dgm:chMax val="0"/>
          <dgm:chPref val="0"/>
        </dgm:presLayoutVars>
      </dgm:prSet>
      <dgm:spPr/>
    </dgm:pt>
    <dgm:pt modelId="{744B1C40-ADEB-4E10-833A-F986FF22C2B4}" type="pres">
      <dgm:prSet presAssocID="{E621A118-8C84-4BA8-8F35-4573B60C1EAC}" presName="sibTrans" presStyleCnt="0"/>
      <dgm:spPr/>
    </dgm:pt>
    <dgm:pt modelId="{95F91C4E-CF35-4A9A-A75F-B99F3E381DBC}" type="pres">
      <dgm:prSet presAssocID="{0BD2F627-CD9C-4329-86EB-9DBE11ED7050}" presName="compNode" presStyleCnt="0"/>
      <dgm:spPr/>
    </dgm:pt>
    <dgm:pt modelId="{25393F0F-EC68-49A3-9B08-96E88E137AEE}" type="pres">
      <dgm:prSet presAssocID="{0BD2F627-CD9C-4329-86EB-9DBE11ED7050}" presName="bgRect" presStyleLbl="bgShp" presStyleIdx="1" presStyleCnt="4"/>
      <dgm:spPr/>
    </dgm:pt>
    <dgm:pt modelId="{BAF70DA5-98EF-4EC5-86A5-08CF83439C59}" type="pres">
      <dgm:prSet presAssocID="{0BD2F627-CD9C-4329-86EB-9DBE11ED705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ning"/>
        </a:ext>
      </dgm:extLst>
    </dgm:pt>
    <dgm:pt modelId="{1C985C6F-836B-4B9C-A570-87CEC01894F1}" type="pres">
      <dgm:prSet presAssocID="{0BD2F627-CD9C-4329-86EB-9DBE11ED7050}" presName="spaceRect" presStyleCnt="0"/>
      <dgm:spPr/>
    </dgm:pt>
    <dgm:pt modelId="{2D2AEAA2-59FE-43C3-968C-8B7831E6F2E3}" type="pres">
      <dgm:prSet presAssocID="{0BD2F627-CD9C-4329-86EB-9DBE11ED7050}" presName="parTx" presStyleLbl="revTx" presStyleIdx="1" presStyleCnt="4">
        <dgm:presLayoutVars>
          <dgm:chMax val="0"/>
          <dgm:chPref val="0"/>
        </dgm:presLayoutVars>
      </dgm:prSet>
      <dgm:spPr/>
    </dgm:pt>
    <dgm:pt modelId="{C881C7B3-01D9-4DA2-868A-242332435BD3}" type="pres">
      <dgm:prSet presAssocID="{FB9AA695-76BA-4664-A22A-74324A8DA6BB}" presName="sibTrans" presStyleCnt="0"/>
      <dgm:spPr/>
    </dgm:pt>
    <dgm:pt modelId="{6E3AD802-3A0B-4FE7-B143-44D49978D895}" type="pres">
      <dgm:prSet presAssocID="{FCC4EF24-DC88-4893-BF63-BFCCD47F4033}" presName="compNode" presStyleCnt="0"/>
      <dgm:spPr/>
    </dgm:pt>
    <dgm:pt modelId="{D4C10377-76D1-429E-A37D-6B9820BE1A4C}" type="pres">
      <dgm:prSet presAssocID="{FCC4EF24-DC88-4893-BF63-BFCCD47F4033}" presName="bgRect" presStyleLbl="bgShp" presStyleIdx="2" presStyleCnt="4"/>
      <dgm:spPr/>
    </dgm:pt>
    <dgm:pt modelId="{09415F21-6CD8-4E91-A3E6-0B027713B6DE}" type="pres">
      <dgm:prSet presAssocID="{FCC4EF24-DC88-4893-BF63-BFCCD47F403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57E3389B-C89C-4EF8-94D4-C34E8F7189E9}" type="pres">
      <dgm:prSet presAssocID="{FCC4EF24-DC88-4893-BF63-BFCCD47F4033}" presName="spaceRect" presStyleCnt="0"/>
      <dgm:spPr/>
    </dgm:pt>
    <dgm:pt modelId="{984C58F0-6312-4B4F-976C-122F8BE50CD6}" type="pres">
      <dgm:prSet presAssocID="{FCC4EF24-DC88-4893-BF63-BFCCD47F4033}" presName="parTx" presStyleLbl="revTx" presStyleIdx="2" presStyleCnt="4" custLinFactNeighborX="468" custLinFactNeighborY="-7064">
        <dgm:presLayoutVars>
          <dgm:chMax val="0"/>
          <dgm:chPref val="0"/>
        </dgm:presLayoutVars>
      </dgm:prSet>
      <dgm:spPr/>
    </dgm:pt>
    <dgm:pt modelId="{CBC40458-6FFF-4F7B-B330-6F5CEF113F2A}" type="pres">
      <dgm:prSet presAssocID="{35DC416E-AFD1-433B-B9BE-F65750C3B061}" presName="sibTrans" presStyleCnt="0"/>
      <dgm:spPr/>
    </dgm:pt>
    <dgm:pt modelId="{16364E87-29E0-4A2E-BE8F-3A992F87CCFD}" type="pres">
      <dgm:prSet presAssocID="{5F0E6621-3F42-495E-87F7-28DB4EF81DF0}" presName="compNode" presStyleCnt="0"/>
      <dgm:spPr/>
    </dgm:pt>
    <dgm:pt modelId="{4EBBAAC8-4FB4-4A61-9D06-4E90A7DBC905}" type="pres">
      <dgm:prSet presAssocID="{5F0E6621-3F42-495E-87F7-28DB4EF81DF0}" presName="bgRect" presStyleLbl="bgShp" presStyleIdx="3" presStyleCnt="4"/>
      <dgm:spPr/>
    </dgm:pt>
    <dgm:pt modelId="{3B750B11-A70B-4E15-9B25-0C97E57D9BAC}" type="pres">
      <dgm:prSet presAssocID="{5F0E6621-3F42-495E-87F7-28DB4EF81DF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twork"/>
        </a:ext>
      </dgm:extLst>
    </dgm:pt>
    <dgm:pt modelId="{1095F3B5-C4E6-40B7-9F34-2BDF74BBE81B}" type="pres">
      <dgm:prSet presAssocID="{5F0E6621-3F42-495E-87F7-28DB4EF81DF0}" presName="spaceRect" presStyleCnt="0"/>
      <dgm:spPr/>
    </dgm:pt>
    <dgm:pt modelId="{A7009524-8DA2-4CCE-99C7-AC96F81527F5}" type="pres">
      <dgm:prSet presAssocID="{5F0E6621-3F42-495E-87F7-28DB4EF81DF0}" presName="parTx" presStyleLbl="revTx" presStyleIdx="3" presStyleCnt="4">
        <dgm:presLayoutVars>
          <dgm:chMax val="0"/>
          <dgm:chPref val="0"/>
        </dgm:presLayoutVars>
      </dgm:prSet>
      <dgm:spPr/>
    </dgm:pt>
  </dgm:ptLst>
  <dgm:cxnLst>
    <dgm:cxn modelId="{00A2781A-23AE-4635-A70E-3DF2EB8C393F}" srcId="{A1BD02C8-7DDF-4611-AAED-A68DD2C28CEF}" destId="{FCC4EF24-DC88-4893-BF63-BFCCD47F4033}" srcOrd="2" destOrd="0" parTransId="{F666F6F8-D11F-4BA4-9A89-EB44508B6F7E}" sibTransId="{35DC416E-AFD1-433B-B9BE-F65750C3B061}"/>
    <dgm:cxn modelId="{3BAD841F-76D1-4422-AC6C-6F09ED35F190}" type="presOf" srcId="{0BD2F627-CD9C-4329-86EB-9DBE11ED7050}" destId="{2D2AEAA2-59FE-43C3-968C-8B7831E6F2E3}" srcOrd="0" destOrd="0" presId="urn:microsoft.com/office/officeart/2018/2/layout/IconVerticalSolidList"/>
    <dgm:cxn modelId="{FDFBB02D-E8FA-420A-B237-C7A1D9EF11B2}" type="presOf" srcId="{5F0E6621-3F42-495E-87F7-28DB4EF81DF0}" destId="{A7009524-8DA2-4CCE-99C7-AC96F81527F5}" srcOrd="0" destOrd="0" presId="urn:microsoft.com/office/officeart/2018/2/layout/IconVerticalSolidList"/>
    <dgm:cxn modelId="{322CE73C-1D47-45D9-B227-4877C2991774}" srcId="{A1BD02C8-7DDF-4611-AAED-A68DD2C28CEF}" destId="{69EB667E-1E29-4366-9474-11E2ADEF21F2}" srcOrd="0" destOrd="0" parTransId="{402E4835-BE47-4FEE-8135-761AEB379934}" sibTransId="{E621A118-8C84-4BA8-8F35-4573B60C1EAC}"/>
    <dgm:cxn modelId="{3F84915E-89AC-4E1C-A3F3-72117D2D2057}" type="presOf" srcId="{FCC4EF24-DC88-4893-BF63-BFCCD47F4033}" destId="{984C58F0-6312-4B4F-976C-122F8BE50CD6}" srcOrd="0" destOrd="0" presId="urn:microsoft.com/office/officeart/2018/2/layout/IconVerticalSolidList"/>
    <dgm:cxn modelId="{49D45464-ECDE-4B6C-BC18-4A4AE0E5645E}" type="presOf" srcId="{69EB667E-1E29-4366-9474-11E2ADEF21F2}" destId="{D3305F06-144F-499B-A2F9-568293C9A672}" srcOrd="0" destOrd="0" presId="urn:microsoft.com/office/officeart/2018/2/layout/IconVerticalSolidList"/>
    <dgm:cxn modelId="{8F936299-4836-4344-8B69-7A44A42156D0}" type="presOf" srcId="{A1BD02C8-7DDF-4611-AAED-A68DD2C28CEF}" destId="{DF8190D4-DB2C-46C9-8D19-0E94F7D09D37}" srcOrd="0" destOrd="0" presId="urn:microsoft.com/office/officeart/2018/2/layout/IconVerticalSolidList"/>
    <dgm:cxn modelId="{BCC1289C-B563-4A64-9328-0A2892C1B1DE}" srcId="{A1BD02C8-7DDF-4611-AAED-A68DD2C28CEF}" destId="{5F0E6621-3F42-495E-87F7-28DB4EF81DF0}" srcOrd="3" destOrd="0" parTransId="{A41ED6F3-3745-411E-8994-7519F459CB9A}" sibTransId="{76AAB6E4-B2C0-4EE4-8656-ABEA4FC5C93D}"/>
    <dgm:cxn modelId="{69C4F1F5-2E8B-4291-8DBE-48FB60A8A8B6}" srcId="{A1BD02C8-7DDF-4611-AAED-A68DD2C28CEF}" destId="{0BD2F627-CD9C-4329-86EB-9DBE11ED7050}" srcOrd="1" destOrd="0" parTransId="{9556D459-2B90-4DBB-B017-6BA950B17922}" sibTransId="{FB9AA695-76BA-4664-A22A-74324A8DA6BB}"/>
    <dgm:cxn modelId="{40C146D8-7854-4762-890A-733024E86F1A}" type="presParOf" srcId="{DF8190D4-DB2C-46C9-8D19-0E94F7D09D37}" destId="{C6D117BD-9837-4EAB-9C43-1EB699B7DA83}" srcOrd="0" destOrd="0" presId="urn:microsoft.com/office/officeart/2018/2/layout/IconVerticalSolidList"/>
    <dgm:cxn modelId="{73A43A34-2310-40EB-8978-BFFC3CF95973}" type="presParOf" srcId="{C6D117BD-9837-4EAB-9C43-1EB699B7DA83}" destId="{76691455-AC48-4F19-A719-6694A7E7C809}" srcOrd="0" destOrd="0" presId="urn:microsoft.com/office/officeart/2018/2/layout/IconVerticalSolidList"/>
    <dgm:cxn modelId="{339A5903-FA11-4358-9F23-81B9CCA799E7}" type="presParOf" srcId="{C6D117BD-9837-4EAB-9C43-1EB699B7DA83}" destId="{9066129D-E2C0-44F9-9F70-5021EE3D96E2}" srcOrd="1" destOrd="0" presId="urn:microsoft.com/office/officeart/2018/2/layout/IconVerticalSolidList"/>
    <dgm:cxn modelId="{8EF067A7-0F12-4C20-8B5F-37639D61BFAB}" type="presParOf" srcId="{C6D117BD-9837-4EAB-9C43-1EB699B7DA83}" destId="{65CE3643-34CE-4A07-89F9-1066EDEE7E7E}" srcOrd="2" destOrd="0" presId="urn:microsoft.com/office/officeart/2018/2/layout/IconVerticalSolidList"/>
    <dgm:cxn modelId="{B43B5175-9AA8-4A2E-BBFB-CDD3E0882C89}" type="presParOf" srcId="{C6D117BD-9837-4EAB-9C43-1EB699B7DA83}" destId="{D3305F06-144F-499B-A2F9-568293C9A672}" srcOrd="3" destOrd="0" presId="urn:microsoft.com/office/officeart/2018/2/layout/IconVerticalSolidList"/>
    <dgm:cxn modelId="{CEC833C3-175A-41A4-98EA-CCD52AD36C8E}" type="presParOf" srcId="{DF8190D4-DB2C-46C9-8D19-0E94F7D09D37}" destId="{744B1C40-ADEB-4E10-833A-F986FF22C2B4}" srcOrd="1" destOrd="0" presId="urn:microsoft.com/office/officeart/2018/2/layout/IconVerticalSolidList"/>
    <dgm:cxn modelId="{1492F256-12F5-4681-9368-6C4F532082B7}" type="presParOf" srcId="{DF8190D4-DB2C-46C9-8D19-0E94F7D09D37}" destId="{95F91C4E-CF35-4A9A-A75F-B99F3E381DBC}" srcOrd="2" destOrd="0" presId="urn:microsoft.com/office/officeart/2018/2/layout/IconVerticalSolidList"/>
    <dgm:cxn modelId="{1BE6015B-4931-4DB1-BF10-EA58F149B224}" type="presParOf" srcId="{95F91C4E-CF35-4A9A-A75F-B99F3E381DBC}" destId="{25393F0F-EC68-49A3-9B08-96E88E137AEE}" srcOrd="0" destOrd="0" presId="urn:microsoft.com/office/officeart/2018/2/layout/IconVerticalSolidList"/>
    <dgm:cxn modelId="{41CBC385-7F92-4023-A46E-3F26FA3641F9}" type="presParOf" srcId="{95F91C4E-CF35-4A9A-A75F-B99F3E381DBC}" destId="{BAF70DA5-98EF-4EC5-86A5-08CF83439C59}" srcOrd="1" destOrd="0" presId="urn:microsoft.com/office/officeart/2018/2/layout/IconVerticalSolidList"/>
    <dgm:cxn modelId="{56C95FE7-02F4-4D5B-BC5C-E9D3EEC30950}" type="presParOf" srcId="{95F91C4E-CF35-4A9A-A75F-B99F3E381DBC}" destId="{1C985C6F-836B-4B9C-A570-87CEC01894F1}" srcOrd="2" destOrd="0" presId="urn:microsoft.com/office/officeart/2018/2/layout/IconVerticalSolidList"/>
    <dgm:cxn modelId="{13BC2032-866F-49F2-951E-428532A7DB78}" type="presParOf" srcId="{95F91C4E-CF35-4A9A-A75F-B99F3E381DBC}" destId="{2D2AEAA2-59FE-43C3-968C-8B7831E6F2E3}" srcOrd="3" destOrd="0" presId="urn:microsoft.com/office/officeart/2018/2/layout/IconVerticalSolidList"/>
    <dgm:cxn modelId="{02EDAFC9-836B-4422-9180-0F49933B70E8}" type="presParOf" srcId="{DF8190D4-DB2C-46C9-8D19-0E94F7D09D37}" destId="{C881C7B3-01D9-4DA2-868A-242332435BD3}" srcOrd="3" destOrd="0" presId="urn:microsoft.com/office/officeart/2018/2/layout/IconVerticalSolidList"/>
    <dgm:cxn modelId="{81EB841D-311D-488A-BE45-557430ED0714}" type="presParOf" srcId="{DF8190D4-DB2C-46C9-8D19-0E94F7D09D37}" destId="{6E3AD802-3A0B-4FE7-B143-44D49978D895}" srcOrd="4" destOrd="0" presId="urn:microsoft.com/office/officeart/2018/2/layout/IconVerticalSolidList"/>
    <dgm:cxn modelId="{3444C2CC-700B-45F8-BD8B-51A142E2BD07}" type="presParOf" srcId="{6E3AD802-3A0B-4FE7-B143-44D49978D895}" destId="{D4C10377-76D1-429E-A37D-6B9820BE1A4C}" srcOrd="0" destOrd="0" presId="urn:microsoft.com/office/officeart/2018/2/layout/IconVerticalSolidList"/>
    <dgm:cxn modelId="{7897E915-8A38-40C8-B33D-D962C2387EE3}" type="presParOf" srcId="{6E3AD802-3A0B-4FE7-B143-44D49978D895}" destId="{09415F21-6CD8-4E91-A3E6-0B027713B6DE}" srcOrd="1" destOrd="0" presId="urn:microsoft.com/office/officeart/2018/2/layout/IconVerticalSolidList"/>
    <dgm:cxn modelId="{746C2E74-6FFE-4A53-B61B-9B304AD38449}" type="presParOf" srcId="{6E3AD802-3A0B-4FE7-B143-44D49978D895}" destId="{57E3389B-C89C-4EF8-94D4-C34E8F7189E9}" srcOrd="2" destOrd="0" presId="urn:microsoft.com/office/officeart/2018/2/layout/IconVerticalSolidList"/>
    <dgm:cxn modelId="{5E179260-B105-41CA-B4C6-C7D47DB040CB}" type="presParOf" srcId="{6E3AD802-3A0B-4FE7-B143-44D49978D895}" destId="{984C58F0-6312-4B4F-976C-122F8BE50CD6}" srcOrd="3" destOrd="0" presId="urn:microsoft.com/office/officeart/2018/2/layout/IconVerticalSolidList"/>
    <dgm:cxn modelId="{270DF664-7BA4-47FE-92DA-1E7B505199ED}" type="presParOf" srcId="{DF8190D4-DB2C-46C9-8D19-0E94F7D09D37}" destId="{CBC40458-6FFF-4F7B-B330-6F5CEF113F2A}" srcOrd="5" destOrd="0" presId="urn:microsoft.com/office/officeart/2018/2/layout/IconVerticalSolidList"/>
    <dgm:cxn modelId="{47CED0CB-BFB4-435E-ADAA-6B43FB6E218B}" type="presParOf" srcId="{DF8190D4-DB2C-46C9-8D19-0E94F7D09D37}" destId="{16364E87-29E0-4A2E-BE8F-3A992F87CCFD}" srcOrd="6" destOrd="0" presId="urn:microsoft.com/office/officeart/2018/2/layout/IconVerticalSolidList"/>
    <dgm:cxn modelId="{C75CC51E-ED48-400E-BDDD-CEAEAED5A58C}" type="presParOf" srcId="{16364E87-29E0-4A2E-BE8F-3A992F87CCFD}" destId="{4EBBAAC8-4FB4-4A61-9D06-4E90A7DBC905}" srcOrd="0" destOrd="0" presId="urn:microsoft.com/office/officeart/2018/2/layout/IconVerticalSolidList"/>
    <dgm:cxn modelId="{6C0C40D4-3C9D-4D33-8D18-A5139FCAE40B}" type="presParOf" srcId="{16364E87-29E0-4A2E-BE8F-3A992F87CCFD}" destId="{3B750B11-A70B-4E15-9B25-0C97E57D9BAC}" srcOrd="1" destOrd="0" presId="urn:microsoft.com/office/officeart/2018/2/layout/IconVerticalSolidList"/>
    <dgm:cxn modelId="{F908A008-44EF-4F6C-84F0-4712944EFA51}" type="presParOf" srcId="{16364E87-29E0-4A2E-BE8F-3A992F87CCFD}" destId="{1095F3B5-C4E6-40B7-9F34-2BDF74BBE81B}" srcOrd="2" destOrd="0" presId="urn:microsoft.com/office/officeart/2018/2/layout/IconVerticalSolidList"/>
    <dgm:cxn modelId="{FB7543EC-0D1B-4520-9D3B-1F59FDC8B7B5}" type="presParOf" srcId="{16364E87-29E0-4A2E-BE8F-3A992F87CCFD}" destId="{A7009524-8DA2-4CCE-99C7-AC96F81527F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1F3DEA-AA43-4D2D-8806-1041A649921B}"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F3BDAE13-7200-4410-88A5-854E3C9FC757}" type="pres">
      <dgm:prSet presAssocID="{D31F3DEA-AA43-4D2D-8806-1041A649921B}" presName="linear" presStyleCnt="0">
        <dgm:presLayoutVars>
          <dgm:animLvl val="lvl"/>
          <dgm:resizeHandles val="exact"/>
        </dgm:presLayoutVars>
      </dgm:prSet>
      <dgm:spPr/>
    </dgm:pt>
  </dgm:ptLst>
  <dgm:cxnLst>
    <dgm:cxn modelId="{9582E8F4-B521-47FF-8101-6878980BF58E}" type="presOf" srcId="{D31F3DEA-AA43-4D2D-8806-1041A649921B}" destId="{F3BDAE13-7200-4410-88A5-854E3C9FC75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1F3DEA-AA43-4D2D-8806-1041A649921B}" type="doc">
      <dgm:prSet loTypeId="urn:microsoft.com/office/officeart/2016/7/layout/LinearArrowProcessNumbered" loCatId="process" qsTypeId="urn:microsoft.com/office/officeart/2005/8/quickstyle/simple1" qsCatId="simple" csTypeId="urn:microsoft.com/office/officeart/2005/8/colors/colorful5" csCatId="colorful" phldr="1"/>
      <dgm:spPr/>
      <dgm:t>
        <a:bodyPr/>
        <a:lstStyle/>
        <a:p>
          <a:endParaRPr lang="en-US"/>
        </a:p>
      </dgm:t>
    </dgm:pt>
    <dgm:pt modelId="{73000C0E-C096-424F-A861-48BE9FF8F7A4}">
      <dgm:prSet custT="1"/>
      <dgm:spPr/>
      <dgm:t>
        <a:bodyPr/>
        <a:lstStyle/>
        <a:p>
          <a:r>
            <a:rPr lang="en-US" sz="2000" noProof="0" dirty="0"/>
            <a:t>Prevention and treatment of wasting</a:t>
          </a:r>
          <a:endParaRPr lang="en-US" sz="1100" noProof="0" dirty="0"/>
        </a:p>
      </dgm:t>
    </dgm:pt>
    <dgm:pt modelId="{8D83B819-8696-4FB1-B707-DBDEEA0E1089}" type="parTrans" cxnId="{2EDE676F-9ACB-45C4-8DC2-FBEFD8802B35}">
      <dgm:prSet/>
      <dgm:spPr/>
      <dgm:t>
        <a:bodyPr/>
        <a:lstStyle/>
        <a:p>
          <a:endParaRPr lang="fr-FR"/>
        </a:p>
      </dgm:t>
    </dgm:pt>
    <dgm:pt modelId="{FE650D89-CDB0-4CBD-A387-D43760D1B914}" type="sibTrans" cxnId="{2EDE676F-9ACB-45C4-8DC2-FBEFD8802B35}">
      <dgm:prSet phldrT="1" phldr="0"/>
      <dgm:spPr/>
      <dgm:t>
        <a:bodyPr/>
        <a:lstStyle/>
        <a:p>
          <a:r>
            <a:rPr lang="fr-FR"/>
            <a:t>1</a:t>
          </a:r>
        </a:p>
      </dgm:t>
    </dgm:pt>
    <dgm:pt modelId="{672D57E1-0649-4B37-BB4C-848F2A779F8C}">
      <dgm:prSet custT="1"/>
      <dgm:spPr/>
      <dgm:t>
        <a:bodyPr/>
        <a:lstStyle/>
        <a:p>
          <a:r>
            <a:rPr lang="en-US" sz="2000" dirty="0"/>
            <a:t>GAS Committee – Supply for nutrition</a:t>
          </a:r>
          <a:endParaRPr lang="fr-FR" sz="2000" dirty="0"/>
        </a:p>
      </dgm:t>
    </dgm:pt>
    <dgm:pt modelId="{6F36E0F0-A678-48CB-9101-8581D3AB6E79}" type="parTrans" cxnId="{6491C860-4AA7-4BF8-B058-FD7080EA717C}">
      <dgm:prSet/>
      <dgm:spPr/>
      <dgm:t>
        <a:bodyPr/>
        <a:lstStyle/>
        <a:p>
          <a:endParaRPr lang="fr-FR"/>
        </a:p>
      </dgm:t>
    </dgm:pt>
    <dgm:pt modelId="{CBF5C0D1-9F28-45AE-82C7-0CB831E2E085}" type="sibTrans" cxnId="{6491C860-4AA7-4BF8-B058-FD7080EA717C}">
      <dgm:prSet phldrT="2" phldr="0"/>
      <dgm:spPr/>
      <dgm:t>
        <a:bodyPr/>
        <a:lstStyle/>
        <a:p>
          <a:r>
            <a:rPr lang="fr-FR"/>
            <a:t>2</a:t>
          </a:r>
        </a:p>
      </dgm:t>
    </dgm:pt>
    <dgm:pt modelId="{06B111B9-EF79-48F7-967D-2D454138A80E}">
      <dgm:prSet/>
      <dgm:spPr/>
      <dgm:t>
        <a:bodyPr/>
        <a:lstStyle/>
        <a:p>
          <a:r>
            <a:rPr lang="en-US" dirty="0"/>
            <a:t>IYCF Task Force</a:t>
          </a:r>
          <a:endParaRPr lang="fr-FR" dirty="0"/>
        </a:p>
      </dgm:t>
    </dgm:pt>
    <dgm:pt modelId="{5359B4DC-5063-4480-9FFB-8CB6209B5DCF}" type="parTrans" cxnId="{334A1883-BA36-4446-8D12-4380C3D3AB27}">
      <dgm:prSet/>
      <dgm:spPr/>
      <dgm:t>
        <a:bodyPr/>
        <a:lstStyle/>
        <a:p>
          <a:endParaRPr lang="fr-FR"/>
        </a:p>
      </dgm:t>
    </dgm:pt>
    <dgm:pt modelId="{2531BBE4-5C44-422F-8000-017975108DDD}" type="sibTrans" cxnId="{334A1883-BA36-4446-8D12-4380C3D3AB27}">
      <dgm:prSet phldrT="3" phldr="0"/>
      <dgm:spPr/>
      <dgm:t>
        <a:bodyPr/>
        <a:lstStyle/>
        <a:p>
          <a:r>
            <a:rPr lang="fr-FR"/>
            <a:t>3</a:t>
          </a:r>
        </a:p>
      </dgm:t>
    </dgm:pt>
    <dgm:pt modelId="{1DA025BB-50B4-48DE-BD0E-3285CDD7328B}">
      <dgm:prSet/>
      <dgm:spPr/>
      <dgm:t>
        <a:bodyPr/>
        <a:lstStyle/>
        <a:p>
          <a:r>
            <a:rPr lang="fr-FR" dirty="0"/>
            <a:t>Nutrition information system</a:t>
          </a:r>
        </a:p>
      </dgm:t>
    </dgm:pt>
    <dgm:pt modelId="{126F2B5F-4E5C-4E10-A6D1-033E96F40A26}" type="parTrans" cxnId="{34E1DB90-45C4-423F-A43F-B356E8523A94}">
      <dgm:prSet/>
      <dgm:spPr/>
      <dgm:t>
        <a:bodyPr/>
        <a:lstStyle/>
        <a:p>
          <a:endParaRPr lang="fr-FR"/>
        </a:p>
      </dgm:t>
    </dgm:pt>
    <dgm:pt modelId="{A66CE300-CABE-4CDA-B90B-D41EB5F7327B}" type="sibTrans" cxnId="{34E1DB90-45C4-423F-A43F-B356E8523A94}">
      <dgm:prSet phldrT="4" phldr="0"/>
      <dgm:spPr/>
      <dgm:t>
        <a:bodyPr/>
        <a:lstStyle/>
        <a:p>
          <a:r>
            <a:rPr lang="fr-FR"/>
            <a:t>4</a:t>
          </a:r>
        </a:p>
      </dgm:t>
    </dgm:pt>
    <dgm:pt modelId="{19109554-D3E4-4F06-800F-DC12AC6B126C}">
      <dgm:prSet/>
      <dgm:spPr/>
      <dgm:t>
        <a:bodyPr/>
        <a:lstStyle/>
        <a:p>
          <a:r>
            <a:rPr lang="en-US" dirty="0"/>
            <a:t>Accountability for affected population</a:t>
          </a:r>
          <a:endParaRPr lang="fr-FR" dirty="0"/>
        </a:p>
      </dgm:t>
    </dgm:pt>
    <dgm:pt modelId="{552F2168-9B4E-4B42-B64C-10928F29DFD3}" type="parTrans" cxnId="{540ECB2C-F16D-4C73-AADE-D0D1D8E561DF}">
      <dgm:prSet/>
      <dgm:spPr/>
      <dgm:t>
        <a:bodyPr/>
        <a:lstStyle/>
        <a:p>
          <a:endParaRPr lang="fr-FR"/>
        </a:p>
      </dgm:t>
    </dgm:pt>
    <dgm:pt modelId="{4A3B21A2-5008-4E98-847B-D643EB8D5004}" type="sibTrans" cxnId="{540ECB2C-F16D-4C73-AADE-D0D1D8E561DF}">
      <dgm:prSet phldrT="5" phldr="0"/>
      <dgm:spPr/>
      <dgm:t>
        <a:bodyPr/>
        <a:lstStyle/>
        <a:p>
          <a:r>
            <a:rPr lang="fr-FR"/>
            <a:t>5</a:t>
          </a:r>
        </a:p>
      </dgm:t>
    </dgm:pt>
    <dgm:pt modelId="{14C7C01C-FACE-4E91-AAB6-3DAFED40F76F}">
      <dgm:prSet/>
      <dgm:spPr/>
      <dgm:t>
        <a:bodyPr/>
        <a:lstStyle/>
        <a:p>
          <a:r>
            <a:rPr lang="fr-FR" dirty="0"/>
            <a:t>Adolescent girls and </a:t>
          </a:r>
          <a:r>
            <a:rPr lang="fr-FR" dirty="0" err="1"/>
            <a:t>women</a:t>
          </a:r>
          <a:r>
            <a:rPr lang="fr-FR" dirty="0"/>
            <a:t> nutrition</a:t>
          </a:r>
        </a:p>
      </dgm:t>
    </dgm:pt>
    <dgm:pt modelId="{E4C3EA49-15BF-4C64-8C83-ADAAE50B65C6}" type="parTrans" cxnId="{41F3CA02-7117-41F3-AE5F-649E4FB4D5BD}">
      <dgm:prSet/>
      <dgm:spPr/>
      <dgm:t>
        <a:bodyPr/>
        <a:lstStyle/>
        <a:p>
          <a:endParaRPr lang="fr-FR"/>
        </a:p>
      </dgm:t>
    </dgm:pt>
    <dgm:pt modelId="{5616DB1B-8992-4A37-A775-CD4BFD9091B1}" type="sibTrans" cxnId="{41F3CA02-7117-41F3-AE5F-649E4FB4D5BD}">
      <dgm:prSet phldrT="6" phldr="0"/>
      <dgm:spPr/>
      <dgm:t>
        <a:bodyPr/>
        <a:lstStyle/>
        <a:p>
          <a:r>
            <a:rPr lang="fr-FR"/>
            <a:t>6</a:t>
          </a:r>
        </a:p>
      </dgm:t>
    </dgm:pt>
    <dgm:pt modelId="{D2184C74-414C-45E8-8CD3-B18401F5A0C4}" type="pres">
      <dgm:prSet presAssocID="{D31F3DEA-AA43-4D2D-8806-1041A649921B}" presName="linearFlow" presStyleCnt="0">
        <dgm:presLayoutVars>
          <dgm:dir/>
          <dgm:animLvl val="lvl"/>
          <dgm:resizeHandles val="exact"/>
        </dgm:presLayoutVars>
      </dgm:prSet>
      <dgm:spPr/>
    </dgm:pt>
    <dgm:pt modelId="{E6A31A2D-5BB3-4697-9576-8AA300A6E770}" type="pres">
      <dgm:prSet presAssocID="{73000C0E-C096-424F-A861-48BE9FF8F7A4}" presName="compositeNode" presStyleCnt="0"/>
      <dgm:spPr/>
    </dgm:pt>
    <dgm:pt modelId="{0FA641BA-418D-45D5-B8A2-2E012B438A89}" type="pres">
      <dgm:prSet presAssocID="{73000C0E-C096-424F-A861-48BE9FF8F7A4}" presName="parTx" presStyleLbl="node1" presStyleIdx="0" presStyleCnt="0">
        <dgm:presLayoutVars>
          <dgm:chMax val="0"/>
          <dgm:chPref val="0"/>
          <dgm:bulletEnabled val="1"/>
        </dgm:presLayoutVars>
      </dgm:prSet>
      <dgm:spPr/>
    </dgm:pt>
    <dgm:pt modelId="{72B83A73-6761-4FEE-81DE-DD62FAE5379F}" type="pres">
      <dgm:prSet presAssocID="{73000C0E-C096-424F-A861-48BE9FF8F7A4}" presName="parSh" presStyleCnt="0"/>
      <dgm:spPr/>
    </dgm:pt>
    <dgm:pt modelId="{4047DB16-FA55-4D28-946A-73EBAAA6A0BB}" type="pres">
      <dgm:prSet presAssocID="{73000C0E-C096-424F-A861-48BE9FF8F7A4}" presName="lineNode" presStyleLbl="alignAccFollowNode1" presStyleIdx="0" presStyleCnt="18"/>
      <dgm:spPr/>
    </dgm:pt>
    <dgm:pt modelId="{27EB9771-A5F6-410A-8A5E-56E9E0AA97C2}" type="pres">
      <dgm:prSet presAssocID="{73000C0E-C096-424F-A861-48BE9FF8F7A4}" presName="lineArrowNode" presStyleLbl="alignAccFollowNode1" presStyleIdx="1" presStyleCnt="18"/>
      <dgm:spPr/>
    </dgm:pt>
    <dgm:pt modelId="{4FD341A7-4780-455C-BFA5-EC8417F8CEA7}" type="pres">
      <dgm:prSet presAssocID="{FE650D89-CDB0-4CBD-A387-D43760D1B914}" presName="sibTransNodeCircle" presStyleLbl="alignNode1" presStyleIdx="0" presStyleCnt="6">
        <dgm:presLayoutVars>
          <dgm:chMax val="0"/>
          <dgm:bulletEnabled/>
        </dgm:presLayoutVars>
      </dgm:prSet>
      <dgm:spPr/>
    </dgm:pt>
    <dgm:pt modelId="{E766C083-35BA-4CB7-ABA4-063A1E0714EF}" type="pres">
      <dgm:prSet presAssocID="{FE650D89-CDB0-4CBD-A387-D43760D1B914}" presName="spacerBetweenCircleAndCallout" presStyleCnt="0">
        <dgm:presLayoutVars/>
      </dgm:prSet>
      <dgm:spPr/>
    </dgm:pt>
    <dgm:pt modelId="{6C4FF272-F34D-4AB3-9A0D-636F105CA6D1}" type="pres">
      <dgm:prSet presAssocID="{73000C0E-C096-424F-A861-48BE9FF8F7A4}" presName="nodeText" presStyleLbl="alignAccFollowNode1" presStyleIdx="2" presStyleCnt="18">
        <dgm:presLayoutVars>
          <dgm:bulletEnabled val="1"/>
        </dgm:presLayoutVars>
      </dgm:prSet>
      <dgm:spPr/>
    </dgm:pt>
    <dgm:pt modelId="{4EF80FAC-11EC-4446-A243-01C6ACF992A0}" type="pres">
      <dgm:prSet presAssocID="{FE650D89-CDB0-4CBD-A387-D43760D1B914}" presName="sibTransComposite" presStyleCnt="0"/>
      <dgm:spPr/>
    </dgm:pt>
    <dgm:pt modelId="{0091152D-12E5-4D0A-8F2B-2AFA1BA16905}" type="pres">
      <dgm:prSet presAssocID="{672D57E1-0649-4B37-BB4C-848F2A779F8C}" presName="compositeNode" presStyleCnt="0"/>
      <dgm:spPr/>
    </dgm:pt>
    <dgm:pt modelId="{4E75E553-69EA-48EA-89CD-2AEF7412E5DF}" type="pres">
      <dgm:prSet presAssocID="{672D57E1-0649-4B37-BB4C-848F2A779F8C}" presName="parTx" presStyleLbl="node1" presStyleIdx="0" presStyleCnt="0">
        <dgm:presLayoutVars>
          <dgm:chMax val="0"/>
          <dgm:chPref val="0"/>
          <dgm:bulletEnabled val="1"/>
        </dgm:presLayoutVars>
      </dgm:prSet>
      <dgm:spPr/>
    </dgm:pt>
    <dgm:pt modelId="{6B780B63-EE42-417F-A7EA-6717E6E01A2F}" type="pres">
      <dgm:prSet presAssocID="{672D57E1-0649-4B37-BB4C-848F2A779F8C}" presName="parSh" presStyleCnt="0"/>
      <dgm:spPr/>
    </dgm:pt>
    <dgm:pt modelId="{77EB7411-E399-4570-AB9C-CAC2951BD3F3}" type="pres">
      <dgm:prSet presAssocID="{672D57E1-0649-4B37-BB4C-848F2A779F8C}" presName="lineNode" presStyleLbl="alignAccFollowNode1" presStyleIdx="3" presStyleCnt="18"/>
      <dgm:spPr/>
    </dgm:pt>
    <dgm:pt modelId="{BB88D9B7-713E-4302-8132-BB84AC712EF4}" type="pres">
      <dgm:prSet presAssocID="{672D57E1-0649-4B37-BB4C-848F2A779F8C}" presName="lineArrowNode" presStyleLbl="alignAccFollowNode1" presStyleIdx="4" presStyleCnt="18"/>
      <dgm:spPr/>
    </dgm:pt>
    <dgm:pt modelId="{B8FC54F7-E492-4D64-9F89-9DF9E403B15A}" type="pres">
      <dgm:prSet presAssocID="{CBF5C0D1-9F28-45AE-82C7-0CB831E2E085}" presName="sibTransNodeCircle" presStyleLbl="alignNode1" presStyleIdx="1" presStyleCnt="6">
        <dgm:presLayoutVars>
          <dgm:chMax val="0"/>
          <dgm:bulletEnabled/>
        </dgm:presLayoutVars>
      </dgm:prSet>
      <dgm:spPr/>
    </dgm:pt>
    <dgm:pt modelId="{FBCD8429-B820-4F36-B164-2CC9B256647F}" type="pres">
      <dgm:prSet presAssocID="{CBF5C0D1-9F28-45AE-82C7-0CB831E2E085}" presName="spacerBetweenCircleAndCallout" presStyleCnt="0">
        <dgm:presLayoutVars/>
      </dgm:prSet>
      <dgm:spPr/>
    </dgm:pt>
    <dgm:pt modelId="{6B1B7C10-FC7D-4F0D-943A-0E82CD14E5F3}" type="pres">
      <dgm:prSet presAssocID="{672D57E1-0649-4B37-BB4C-848F2A779F8C}" presName="nodeText" presStyleLbl="alignAccFollowNode1" presStyleIdx="5" presStyleCnt="18" custLinFactNeighborY="726">
        <dgm:presLayoutVars>
          <dgm:bulletEnabled val="1"/>
        </dgm:presLayoutVars>
      </dgm:prSet>
      <dgm:spPr/>
    </dgm:pt>
    <dgm:pt modelId="{171ABE62-B9A0-4A6C-BCC6-34A5C90FA125}" type="pres">
      <dgm:prSet presAssocID="{CBF5C0D1-9F28-45AE-82C7-0CB831E2E085}" presName="sibTransComposite" presStyleCnt="0"/>
      <dgm:spPr/>
    </dgm:pt>
    <dgm:pt modelId="{088E42A6-32E2-4807-BA6F-41F44B7419AE}" type="pres">
      <dgm:prSet presAssocID="{06B111B9-EF79-48F7-967D-2D454138A80E}" presName="compositeNode" presStyleCnt="0"/>
      <dgm:spPr/>
    </dgm:pt>
    <dgm:pt modelId="{5AB4EB2D-1DF3-4CC7-AFB0-2BC0B041D31F}" type="pres">
      <dgm:prSet presAssocID="{06B111B9-EF79-48F7-967D-2D454138A80E}" presName="parTx" presStyleLbl="node1" presStyleIdx="0" presStyleCnt="0">
        <dgm:presLayoutVars>
          <dgm:chMax val="0"/>
          <dgm:chPref val="0"/>
          <dgm:bulletEnabled val="1"/>
        </dgm:presLayoutVars>
      </dgm:prSet>
      <dgm:spPr/>
    </dgm:pt>
    <dgm:pt modelId="{67DD95B1-EE21-4022-AAD1-BDA3800404B5}" type="pres">
      <dgm:prSet presAssocID="{06B111B9-EF79-48F7-967D-2D454138A80E}" presName="parSh" presStyleCnt="0"/>
      <dgm:spPr/>
    </dgm:pt>
    <dgm:pt modelId="{207A935B-3E11-47CB-BB49-7D9B23C5A120}" type="pres">
      <dgm:prSet presAssocID="{06B111B9-EF79-48F7-967D-2D454138A80E}" presName="lineNode" presStyleLbl="alignAccFollowNode1" presStyleIdx="6" presStyleCnt="18"/>
      <dgm:spPr/>
    </dgm:pt>
    <dgm:pt modelId="{8CD80E15-458C-423E-8264-57E5ACC9619B}" type="pres">
      <dgm:prSet presAssocID="{06B111B9-EF79-48F7-967D-2D454138A80E}" presName="lineArrowNode" presStyleLbl="alignAccFollowNode1" presStyleIdx="7" presStyleCnt="18"/>
      <dgm:spPr/>
    </dgm:pt>
    <dgm:pt modelId="{1FCF9461-15C2-435F-8B80-EC6ECEEF8990}" type="pres">
      <dgm:prSet presAssocID="{2531BBE4-5C44-422F-8000-017975108DDD}" presName="sibTransNodeCircle" presStyleLbl="alignNode1" presStyleIdx="2" presStyleCnt="6">
        <dgm:presLayoutVars>
          <dgm:chMax val="0"/>
          <dgm:bulletEnabled/>
        </dgm:presLayoutVars>
      </dgm:prSet>
      <dgm:spPr/>
    </dgm:pt>
    <dgm:pt modelId="{ACB8D617-8EC1-45B7-AD45-910DEC90655C}" type="pres">
      <dgm:prSet presAssocID="{2531BBE4-5C44-422F-8000-017975108DDD}" presName="spacerBetweenCircleAndCallout" presStyleCnt="0">
        <dgm:presLayoutVars/>
      </dgm:prSet>
      <dgm:spPr/>
    </dgm:pt>
    <dgm:pt modelId="{41F52B3D-96D5-44E0-9024-DE2EBE4732C6}" type="pres">
      <dgm:prSet presAssocID="{06B111B9-EF79-48F7-967D-2D454138A80E}" presName="nodeText" presStyleLbl="alignAccFollowNode1" presStyleIdx="8" presStyleCnt="18">
        <dgm:presLayoutVars>
          <dgm:bulletEnabled val="1"/>
        </dgm:presLayoutVars>
      </dgm:prSet>
      <dgm:spPr/>
    </dgm:pt>
    <dgm:pt modelId="{DD8F2C68-5F44-4B48-825E-B6A1BFE40908}" type="pres">
      <dgm:prSet presAssocID="{2531BBE4-5C44-422F-8000-017975108DDD}" presName="sibTransComposite" presStyleCnt="0"/>
      <dgm:spPr/>
    </dgm:pt>
    <dgm:pt modelId="{32892A8F-9B3E-4347-9B0C-ADBD5E6F017D}" type="pres">
      <dgm:prSet presAssocID="{1DA025BB-50B4-48DE-BD0E-3285CDD7328B}" presName="compositeNode" presStyleCnt="0"/>
      <dgm:spPr/>
    </dgm:pt>
    <dgm:pt modelId="{DA827B9A-A0D9-4B5F-A3CF-7FA4E048BFDA}" type="pres">
      <dgm:prSet presAssocID="{1DA025BB-50B4-48DE-BD0E-3285CDD7328B}" presName="parTx" presStyleLbl="node1" presStyleIdx="0" presStyleCnt="0">
        <dgm:presLayoutVars>
          <dgm:chMax val="0"/>
          <dgm:chPref val="0"/>
          <dgm:bulletEnabled val="1"/>
        </dgm:presLayoutVars>
      </dgm:prSet>
      <dgm:spPr/>
    </dgm:pt>
    <dgm:pt modelId="{28A41BA7-1EF6-43AA-840E-C93E91E91102}" type="pres">
      <dgm:prSet presAssocID="{1DA025BB-50B4-48DE-BD0E-3285CDD7328B}" presName="parSh" presStyleCnt="0"/>
      <dgm:spPr/>
    </dgm:pt>
    <dgm:pt modelId="{BD54359C-52DA-4257-8845-CC259BBD2A04}" type="pres">
      <dgm:prSet presAssocID="{1DA025BB-50B4-48DE-BD0E-3285CDD7328B}" presName="lineNode" presStyleLbl="alignAccFollowNode1" presStyleIdx="9" presStyleCnt="18"/>
      <dgm:spPr/>
    </dgm:pt>
    <dgm:pt modelId="{015868D6-28E2-4AE6-8DBD-0BC7B62EC9BD}" type="pres">
      <dgm:prSet presAssocID="{1DA025BB-50B4-48DE-BD0E-3285CDD7328B}" presName="lineArrowNode" presStyleLbl="alignAccFollowNode1" presStyleIdx="10" presStyleCnt="18"/>
      <dgm:spPr/>
    </dgm:pt>
    <dgm:pt modelId="{C5209E7C-DB79-43FD-883D-7A1031DACD6B}" type="pres">
      <dgm:prSet presAssocID="{A66CE300-CABE-4CDA-B90B-D41EB5F7327B}" presName="sibTransNodeCircle" presStyleLbl="alignNode1" presStyleIdx="3" presStyleCnt="6">
        <dgm:presLayoutVars>
          <dgm:chMax val="0"/>
          <dgm:bulletEnabled/>
        </dgm:presLayoutVars>
      </dgm:prSet>
      <dgm:spPr/>
    </dgm:pt>
    <dgm:pt modelId="{658D92BF-98A2-4C28-92A6-3CBBFDB8E57D}" type="pres">
      <dgm:prSet presAssocID="{A66CE300-CABE-4CDA-B90B-D41EB5F7327B}" presName="spacerBetweenCircleAndCallout" presStyleCnt="0">
        <dgm:presLayoutVars/>
      </dgm:prSet>
      <dgm:spPr/>
    </dgm:pt>
    <dgm:pt modelId="{2A0DBEFF-AAE4-442C-BCEE-02737D35E1EF}" type="pres">
      <dgm:prSet presAssocID="{1DA025BB-50B4-48DE-BD0E-3285CDD7328B}" presName="nodeText" presStyleLbl="alignAccFollowNode1" presStyleIdx="11" presStyleCnt="18">
        <dgm:presLayoutVars>
          <dgm:bulletEnabled val="1"/>
        </dgm:presLayoutVars>
      </dgm:prSet>
      <dgm:spPr/>
    </dgm:pt>
    <dgm:pt modelId="{AFC6E0F0-BB82-42F1-82B9-A0104EC865B9}" type="pres">
      <dgm:prSet presAssocID="{A66CE300-CABE-4CDA-B90B-D41EB5F7327B}" presName="sibTransComposite" presStyleCnt="0"/>
      <dgm:spPr/>
    </dgm:pt>
    <dgm:pt modelId="{06081747-CB4F-425C-9CCB-0F003A280FB3}" type="pres">
      <dgm:prSet presAssocID="{19109554-D3E4-4F06-800F-DC12AC6B126C}" presName="compositeNode" presStyleCnt="0"/>
      <dgm:spPr/>
    </dgm:pt>
    <dgm:pt modelId="{FFC64775-6730-4A5D-894A-4205E8B10944}" type="pres">
      <dgm:prSet presAssocID="{19109554-D3E4-4F06-800F-DC12AC6B126C}" presName="parTx" presStyleLbl="node1" presStyleIdx="0" presStyleCnt="0">
        <dgm:presLayoutVars>
          <dgm:chMax val="0"/>
          <dgm:chPref val="0"/>
          <dgm:bulletEnabled val="1"/>
        </dgm:presLayoutVars>
      </dgm:prSet>
      <dgm:spPr/>
    </dgm:pt>
    <dgm:pt modelId="{FB8E3C36-3F63-478C-9C5B-F12FAD93B7A0}" type="pres">
      <dgm:prSet presAssocID="{19109554-D3E4-4F06-800F-DC12AC6B126C}" presName="parSh" presStyleCnt="0"/>
      <dgm:spPr/>
    </dgm:pt>
    <dgm:pt modelId="{9B7EB025-7527-4D92-8777-48D46F3CE760}" type="pres">
      <dgm:prSet presAssocID="{19109554-D3E4-4F06-800F-DC12AC6B126C}" presName="lineNode" presStyleLbl="alignAccFollowNode1" presStyleIdx="12" presStyleCnt="18"/>
      <dgm:spPr/>
    </dgm:pt>
    <dgm:pt modelId="{0363FD20-95FA-456C-B429-3C0C0CEF9BBD}" type="pres">
      <dgm:prSet presAssocID="{19109554-D3E4-4F06-800F-DC12AC6B126C}" presName="lineArrowNode" presStyleLbl="alignAccFollowNode1" presStyleIdx="13" presStyleCnt="18"/>
      <dgm:spPr/>
    </dgm:pt>
    <dgm:pt modelId="{36503D08-49D0-447D-B130-1BAAE0FB689E}" type="pres">
      <dgm:prSet presAssocID="{4A3B21A2-5008-4E98-847B-D643EB8D5004}" presName="sibTransNodeCircle" presStyleLbl="alignNode1" presStyleIdx="4" presStyleCnt="6">
        <dgm:presLayoutVars>
          <dgm:chMax val="0"/>
          <dgm:bulletEnabled/>
        </dgm:presLayoutVars>
      </dgm:prSet>
      <dgm:spPr/>
    </dgm:pt>
    <dgm:pt modelId="{DEC1F513-3F22-44D5-827E-7A58E5760017}" type="pres">
      <dgm:prSet presAssocID="{4A3B21A2-5008-4E98-847B-D643EB8D5004}" presName="spacerBetweenCircleAndCallout" presStyleCnt="0">
        <dgm:presLayoutVars/>
      </dgm:prSet>
      <dgm:spPr/>
    </dgm:pt>
    <dgm:pt modelId="{0188AFF1-A690-422B-883B-E246B3AA7197}" type="pres">
      <dgm:prSet presAssocID="{19109554-D3E4-4F06-800F-DC12AC6B126C}" presName="nodeText" presStyleLbl="alignAccFollowNode1" presStyleIdx="14" presStyleCnt="18">
        <dgm:presLayoutVars>
          <dgm:bulletEnabled val="1"/>
        </dgm:presLayoutVars>
      </dgm:prSet>
      <dgm:spPr/>
    </dgm:pt>
    <dgm:pt modelId="{1C77EBFF-CF8D-4B32-86A7-4EEFBAA5ADF7}" type="pres">
      <dgm:prSet presAssocID="{4A3B21A2-5008-4E98-847B-D643EB8D5004}" presName="sibTransComposite" presStyleCnt="0"/>
      <dgm:spPr/>
    </dgm:pt>
    <dgm:pt modelId="{E03139DF-A79E-437C-9C09-04713636A6EC}" type="pres">
      <dgm:prSet presAssocID="{14C7C01C-FACE-4E91-AAB6-3DAFED40F76F}" presName="compositeNode" presStyleCnt="0"/>
      <dgm:spPr/>
    </dgm:pt>
    <dgm:pt modelId="{B82D4FB8-1950-4373-A5FE-5F0C4AC85CCD}" type="pres">
      <dgm:prSet presAssocID="{14C7C01C-FACE-4E91-AAB6-3DAFED40F76F}" presName="parTx" presStyleLbl="node1" presStyleIdx="0" presStyleCnt="0">
        <dgm:presLayoutVars>
          <dgm:chMax val="0"/>
          <dgm:chPref val="0"/>
          <dgm:bulletEnabled val="1"/>
        </dgm:presLayoutVars>
      </dgm:prSet>
      <dgm:spPr/>
    </dgm:pt>
    <dgm:pt modelId="{BBCB8632-39F1-4048-8F09-0EFEAC14AAF9}" type="pres">
      <dgm:prSet presAssocID="{14C7C01C-FACE-4E91-AAB6-3DAFED40F76F}" presName="parSh" presStyleCnt="0"/>
      <dgm:spPr/>
    </dgm:pt>
    <dgm:pt modelId="{7D8F4E98-7036-4248-AEB8-B10373F253BF}" type="pres">
      <dgm:prSet presAssocID="{14C7C01C-FACE-4E91-AAB6-3DAFED40F76F}" presName="lineNode" presStyleLbl="alignAccFollowNode1" presStyleIdx="15" presStyleCnt="18"/>
      <dgm:spPr/>
    </dgm:pt>
    <dgm:pt modelId="{C94DEAF5-F0F1-41AE-8141-0096B764FC22}" type="pres">
      <dgm:prSet presAssocID="{14C7C01C-FACE-4E91-AAB6-3DAFED40F76F}" presName="lineArrowNode" presStyleLbl="alignAccFollowNode1" presStyleIdx="16" presStyleCnt="18"/>
      <dgm:spPr/>
    </dgm:pt>
    <dgm:pt modelId="{CE5B0304-88F3-475F-A2EA-6702F57F4097}" type="pres">
      <dgm:prSet presAssocID="{5616DB1B-8992-4A37-A775-CD4BFD9091B1}" presName="sibTransNodeCircle" presStyleLbl="alignNode1" presStyleIdx="5" presStyleCnt="6">
        <dgm:presLayoutVars>
          <dgm:chMax val="0"/>
          <dgm:bulletEnabled/>
        </dgm:presLayoutVars>
      </dgm:prSet>
      <dgm:spPr/>
    </dgm:pt>
    <dgm:pt modelId="{A733E8BB-7F72-4B34-B907-B9A8E6BAB5F2}" type="pres">
      <dgm:prSet presAssocID="{5616DB1B-8992-4A37-A775-CD4BFD9091B1}" presName="spacerBetweenCircleAndCallout" presStyleCnt="0">
        <dgm:presLayoutVars/>
      </dgm:prSet>
      <dgm:spPr/>
    </dgm:pt>
    <dgm:pt modelId="{8D95FA34-6D0F-468A-B658-5100D2FA46E9}" type="pres">
      <dgm:prSet presAssocID="{14C7C01C-FACE-4E91-AAB6-3DAFED40F76F}" presName="nodeText" presStyleLbl="alignAccFollowNode1" presStyleIdx="17" presStyleCnt="18">
        <dgm:presLayoutVars>
          <dgm:bulletEnabled val="1"/>
        </dgm:presLayoutVars>
      </dgm:prSet>
      <dgm:spPr/>
    </dgm:pt>
  </dgm:ptLst>
  <dgm:cxnLst>
    <dgm:cxn modelId="{41F3CA02-7117-41F3-AE5F-649E4FB4D5BD}" srcId="{D31F3DEA-AA43-4D2D-8806-1041A649921B}" destId="{14C7C01C-FACE-4E91-AAB6-3DAFED40F76F}" srcOrd="5" destOrd="0" parTransId="{E4C3EA49-15BF-4C64-8C83-ADAAE50B65C6}" sibTransId="{5616DB1B-8992-4A37-A775-CD4BFD9091B1}"/>
    <dgm:cxn modelId="{4CA8B704-9576-4720-B283-0A928CC0B5EE}" type="presOf" srcId="{4A3B21A2-5008-4E98-847B-D643EB8D5004}" destId="{36503D08-49D0-447D-B130-1BAAE0FB689E}" srcOrd="0" destOrd="0" presId="urn:microsoft.com/office/officeart/2016/7/layout/LinearArrowProcessNumbered"/>
    <dgm:cxn modelId="{540ECB2C-F16D-4C73-AADE-D0D1D8E561DF}" srcId="{D31F3DEA-AA43-4D2D-8806-1041A649921B}" destId="{19109554-D3E4-4F06-800F-DC12AC6B126C}" srcOrd="4" destOrd="0" parTransId="{552F2168-9B4E-4B42-B64C-10928F29DFD3}" sibTransId="{4A3B21A2-5008-4E98-847B-D643EB8D5004}"/>
    <dgm:cxn modelId="{E0DF8A2F-5F99-4724-9ED3-88DBBEC9B303}" type="presOf" srcId="{14C7C01C-FACE-4E91-AAB6-3DAFED40F76F}" destId="{8D95FA34-6D0F-468A-B658-5100D2FA46E9}" srcOrd="0" destOrd="0" presId="urn:microsoft.com/office/officeart/2016/7/layout/LinearArrowProcessNumbered"/>
    <dgm:cxn modelId="{09F7FB39-863F-4EA5-86A7-208F5CDDE661}" type="presOf" srcId="{1DA025BB-50B4-48DE-BD0E-3285CDD7328B}" destId="{2A0DBEFF-AAE4-442C-BCEE-02737D35E1EF}" srcOrd="0" destOrd="0" presId="urn:microsoft.com/office/officeart/2016/7/layout/LinearArrowProcessNumbered"/>
    <dgm:cxn modelId="{E4AC1D5D-D88E-4E40-8C67-BF761867632D}" type="presOf" srcId="{5616DB1B-8992-4A37-A775-CD4BFD9091B1}" destId="{CE5B0304-88F3-475F-A2EA-6702F57F4097}" srcOrd="0" destOrd="0" presId="urn:microsoft.com/office/officeart/2016/7/layout/LinearArrowProcessNumbered"/>
    <dgm:cxn modelId="{6491C860-4AA7-4BF8-B058-FD7080EA717C}" srcId="{D31F3DEA-AA43-4D2D-8806-1041A649921B}" destId="{672D57E1-0649-4B37-BB4C-848F2A779F8C}" srcOrd="1" destOrd="0" parTransId="{6F36E0F0-A678-48CB-9101-8581D3AB6E79}" sibTransId="{CBF5C0D1-9F28-45AE-82C7-0CB831E2E085}"/>
    <dgm:cxn modelId="{666C5261-4FD5-4F70-93D8-F2F54BECD25B}" type="presOf" srcId="{FE650D89-CDB0-4CBD-A387-D43760D1B914}" destId="{4FD341A7-4780-455C-BFA5-EC8417F8CEA7}" srcOrd="0" destOrd="0" presId="urn:microsoft.com/office/officeart/2016/7/layout/LinearArrowProcessNumbered"/>
    <dgm:cxn modelId="{2EDE676F-9ACB-45C4-8DC2-FBEFD8802B35}" srcId="{D31F3DEA-AA43-4D2D-8806-1041A649921B}" destId="{73000C0E-C096-424F-A861-48BE9FF8F7A4}" srcOrd="0" destOrd="0" parTransId="{8D83B819-8696-4FB1-B707-DBDEEA0E1089}" sibTransId="{FE650D89-CDB0-4CBD-A387-D43760D1B914}"/>
    <dgm:cxn modelId="{334A1883-BA36-4446-8D12-4380C3D3AB27}" srcId="{D31F3DEA-AA43-4D2D-8806-1041A649921B}" destId="{06B111B9-EF79-48F7-967D-2D454138A80E}" srcOrd="2" destOrd="0" parTransId="{5359B4DC-5063-4480-9FFB-8CB6209B5DCF}" sibTransId="{2531BBE4-5C44-422F-8000-017975108DDD}"/>
    <dgm:cxn modelId="{34E1DB90-45C4-423F-A43F-B356E8523A94}" srcId="{D31F3DEA-AA43-4D2D-8806-1041A649921B}" destId="{1DA025BB-50B4-48DE-BD0E-3285CDD7328B}" srcOrd="3" destOrd="0" parTransId="{126F2B5F-4E5C-4E10-A6D1-033E96F40A26}" sibTransId="{A66CE300-CABE-4CDA-B90B-D41EB5F7327B}"/>
    <dgm:cxn modelId="{60F6FC9C-03FD-4CB2-9798-2580A5C8F7BD}" type="presOf" srcId="{73000C0E-C096-424F-A861-48BE9FF8F7A4}" destId="{6C4FF272-F34D-4AB3-9A0D-636F105CA6D1}" srcOrd="0" destOrd="0" presId="urn:microsoft.com/office/officeart/2016/7/layout/LinearArrowProcessNumbered"/>
    <dgm:cxn modelId="{8BDFA8B0-5F41-4DFA-A6AA-A559883A4B59}" type="presOf" srcId="{672D57E1-0649-4B37-BB4C-848F2A779F8C}" destId="{6B1B7C10-FC7D-4F0D-943A-0E82CD14E5F3}" srcOrd="0" destOrd="0" presId="urn:microsoft.com/office/officeart/2016/7/layout/LinearArrowProcessNumbered"/>
    <dgm:cxn modelId="{606FE7B0-F36E-4304-8716-13AC3F91F809}" type="presOf" srcId="{D31F3DEA-AA43-4D2D-8806-1041A649921B}" destId="{D2184C74-414C-45E8-8CD3-B18401F5A0C4}" srcOrd="0" destOrd="0" presId="urn:microsoft.com/office/officeart/2016/7/layout/LinearArrowProcessNumbered"/>
    <dgm:cxn modelId="{824E41DB-71D2-4D58-8B79-DB6F12E01F1C}" type="presOf" srcId="{2531BBE4-5C44-422F-8000-017975108DDD}" destId="{1FCF9461-15C2-435F-8B80-EC6ECEEF8990}" srcOrd="0" destOrd="0" presId="urn:microsoft.com/office/officeart/2016/7/layout/LinearArrowProcessNumbered"/>
    <dgm:cxn modelId="{C8F5A8DC-3B64-44B6-A5D3-6CB978E5B79A}" type="presOf" srcId="{06B111B9-EF79-48F7-967D-2D454138A80E}" destId="{41F52B3D-96D5-44E0-9024-DE2EBE4732C6}" srcOrd="0" destOrd="0" presId="urn:microsoft.com/office/officeart/2016/7/layout/LinearArrowProcessNumbered"/>
    <dgm:cxn modelId="{E120A6E9-1469-4EA2-B5C9-ED6AB043A2E9}" type="presOf" srcId="{19109554-D3E4-4F06-800F-DC12AC6B126C}" destId="{0188AFF1-A690-422B-883B-E246B3AA7197}" srcOrd="0" destOrd="0" presId="urn:microsoft.com/office/officeart/2016/7/layout/LinearArrowProcessNumbered"/>
    <dgm:cxn modelId="{80AF86ED-AFAF-4114-A8D3-A5DA3FE4ABF4}" type="presOf" srcId="{CBF5C0D1-9F28-45AE-82C7-0CB831E2E085}" destId="{B8FC54F7-E492-4D64-9F89-9DF9E403B15A}" srcOrd="0" destOrd="0" presId="urn:microsoft.com/office/officeart/2016/7/layout/LinearArrowProcessNumbered"/>
    <dgm:cxn modelId="{DA0FFDF7-CC9A-4E9F-87C8-7FE79AB2D17D}" type="presOf" srcId="{A66CE300-CABE-4CDA-B90B-D41EB5F7327B}" destId="{C5209E7C-DB79-43FD-883D-7A1031DACD6B}" srcOrd="0" destOrd="0" presId="urn:microsoft.com/office/officeart/2016/7/layout/LinearArrowProcessNumbered"/>
    <dgm:cxn modelId="{BFA9E825-BC64-48EB-9E09-28437E732FF3}" type="presParOf" srcId="{D2184C74-414C-45E8-8CD3-B18401F5A0C4}" destId="{E6A31A2D-5BB3-4697-9576-8AA300A6E770}" srcOrd="0" destOrd="0" presId="urn:microsoft.com/office/officeart/2016/7/layout/LinearArrowProcessNumbered"/>
    <dgm:cxn modelId="{C1A0F201-8EB1-47D4-98C8-8C297E9D4CE6}" type="presParOf" srcId="{E6A31A2D-5BB3-4697-9576-8AA300A6E770}" destId="{0FA641BA-418D-45D5-B8A2-2E012B438A89}" srcOrd="0" destOrd="0" presId="urn:microsoft.com/office/officeart/2016/7/layout/LinearArrowProcessNumbered"/>
    <dgm:cxn modelId="{9C2C5407-75C9-478E-A811-A198BCBA1E08}" type="presParOf" srcId="{E6A31A2D-5BB3-4697-9576-8AA300A6E770}" destId="{72B83A73-6761-4FEE-81DE-DD62FAE5379F}" srcOrd="1" destOrd="0" presId="urn:microsoft.com/office/officeart/2016/7/layout/LinearArrowProcessNumbered"/>
    <dgm:cxn modelId="{F9F26363-B2B8-410F-BD06-A347D2F75608}" type="presParOf" srcId="{72B83A73-6761-4FEE-81DE-DD62FAE5379F}" destId="{4047DB16-FA55-4D28-946A-73EBAAA6A0BB}" srcOrd="0" destOrd="0" presId="urn:microsoft.com/office/officeart/2016/7/layout/LinearArrowProcessNumbered"/>
    <dgm:cxn modelId="{60CBD3E4-1C88-4360-A955-16487E719B1A}" type="presParOf" srcId="{72B83A73-6761-4FEE-81DE-DD62FAE5379F}" destId="{27EB9771-A5F6-410A-8A5E-56E9E0AA97C2}" srcOrd="1" destOrd="0" presId="urn:microsoft.com/office/officeart/2016/7/layout/LinearArrowProcessNumbered"/>
    <dgm:cxn modelId="{39D78E0E-701E-4383-8467-306EA8C013F6}" type="presParOf" srcId="{72B83A73-6761-4FEE-81DE-DD62FAE5379F}" destId="{4FD341A7-4780-455C-BFA5-EC8417F8CEA7}" srcOrd="2" destOrd="0" presId="urn:microsoft.com/office/officeart/2016/7/layout/LinearArrowProcessNumbered"/>
    <dgm:cxn modelId="{187F8AEA-6120-43E2-942B-B3F0BC8E8C76}" type="presParOf" srcId="{72B83A73-6761-4FEE-81DE-DD62FAE5379F}" destId="{E766C083-35BA-4CB7-ABA4-063A1E0714EF}" srcOrd="3" destOrd="0" presId="urn:microsoft.com/office/officeart/2016/7/layout/LinearArrowProcessNumbered"/>
    <dgm:cxn modelId="{32A35C73-CCF4-4E56-AEC3-FA7C4F330D21}" type="presParOf" srcId="{E6A31A2D-5BB3-4697-9576-8AA300A6E770}" destId="{6C4FF272-F34D-4AB3-9A0D-636F105CA6D1}" srcOrd="2" destOrd="0" presId="urn:microsoft.com/office/officeart/2016/7/layout/LinearArrowProcessNumbered"/>
    <dgm:cxn modelId="{6DB52054-7407-4B42-8499-2E57DE0B07BF}" type="presParOf" srcId="{D2184C74-414C-45E8-8CD3-B18401F5A0C4}" destId="{4EF80FAC-11EC-4446-A243-01C6ACF992A0}" srcOrd="1" destOrd="0" presId="urn:microsoft.com/office/officeart/2016/7/layout/LinearArrowProcessNumbered"/>
    <dgm:cxn modelId="{9F885C68-B4B5-417B-BCD3-5D1A5FAF54A2}" type="presParOf" srcId="{D2184C74-414C-45E8-8CD3-B18401F5A0C4}" destId="{0091152D-12E5-4D0A-8F2B-2AFA1BA16905}" srcOrd="2" destOrd="0" presId="urn:microsoft.com/office/officeart/2016/7/layout/LinearArrowProcessNumbered"/>
    <dgm:cxn modelId="{B3337EE4-B450-4501-9644-BC76A8FE900D}" type="presParOf" srcId="{0091152D-12E5-4D0A-8F2B-2AFA1BA16905}" destId="{4E75E553-69EA-48EA-89CD-2AEF7412E5DF}" srcOrd="0" destOrd="0" presId="urn:microsoft.com/office/officeart/2016/7/layout/LinearArrowProcessNumbered"/>
    <dgm:cxn modelId="{8CEAB704-A610-4BF5-AF6A-B929E756AE57}" type="presParOf" srcId="{0091152D-12E5-4D0A-8F2B-2AFA1BA16905}" destId="{6B780B63-EE42-417F-A7EA-6717E6E01A2F}" srcOrd="1" destOrd="0" presId="urn:microsoft.com/office/officeart/2016/7/layout/LinearArrowProcessNumbered"/>
    <dgm:cxn modelId="{2D36D384-FFD4-4AB8-B7CA-B8E32D06F89C}" type="presParOf" srcId="{6B780B63-EE42-417F-A7EA-6717E6E01A2F}" destId="{77EB7411-E399-4570-AB9C-CAC2951BD3F3}" srcOrd="0" destOrd="0" presId="urn:microsoft.com/office/officeart/2016/7/layout/LinearArrowProcessNumbered"/>
    <dgm:cxn modelId="{35061E5A-6922-4EB5-8E3D-F61037061174}" type="presParOf" srcId="{6B780B63-EE42-417F-A7EA-6717E6E01A2F}" destId="{BB88D9B7-713E-4302-8132-BB84AC712EF4}" srcOrd="1" destOrd="0" presId="urn:microsoft.com/office/officeart/2016/7/layout/LinearArrowProcessNumbered"/>
    <dgm:cxn modelId="{0343528F-1163-4E3E-9F47-2B9EFA82A410}" type="presParOf" srcId="{6B780B63-EE42-417F-A7EA-6717E6E01A2F}" destId="{B8FC54F7-E492-4D64-9F89-9DF9E403B15A}" srcOrd="2" destOrd="0" presId="urn:microsoft.com/office/officeart/2016/7/layout/LinearArrowProcessNumbered"/>
    <dgm:cxn modelId="{68F84F03-7453-4925-9787-FBFA4F7F0260}" type="presParOf" srcId="{6B780B63-EE42-417F-A7EA-6717E6E01A2F}" destId="{FBCD8429-B820-4F36-B164-2CC9B256647F}" srcOrd="3" destOrd="0" presId="urn:microsoft.com/office/officeart/2016/7/layout/LinearArrowProcessNumbered"/>
    <dgm:cxn modelId="{59C89A58-155A-428E-B75C-E57EBF47BC17}" type="presParOf" srcId="{0091152D-12E5-4D0A-8F2B-2AFA1BA16905}" destId="{6B1B7C10-FC7D-4F0D-943A-0E82CD14E5F3}" srcOrd="2" destOrd="0" presId="urn:microsoft.com/office/officeart/2016/7/layout/LinearArrowProcessNumbered"/>
    <dgm:cxn modelId="{01BB3A26-38F8-4F08-8BDD-EAA79FF7CE05}" type="presParOf" srcId="{D2184C74-414C-45E8-8CD3-B18401F5A0C4}" destId="{171ABE62-B9A0-4A6C-BCC6-34A5C90FA125}" srcOrd="3" destOrd="0" presId="urn:microsoft.com/office/officeart/2016/7/layout/LinearArrowProcessNumbered"/>
    <dgm:cxn modelId="{152A6133-F153-4B5F-B889-2F6A9CCAFD02}" type="presParOf" srcId="{D2184C74-414C-45E8-8CD3-B18401F5A0C4}" destId="{088E42A6-32E2-4807-BA6F-41F44B7419AE}" srcOrd="4" destOrd="0" presId="urn:microsoft.com/office/officeart/2016/7/layout/LinearArrowProcessNumbered"/>
    <dgm:cxn modelId="{AC24FFFE-BBB1-4E25-915C-0DC1866CB6F6}" type="presParOf" srcId="{088E42A6-32E2-4807-BA6F-41F44B7419AE}" destId="{5AB4EB2D-1DF3-4CC7-AFB0-2BC0B041D31F}" srcOrd="0" destOrd="0" presId="urn:microsoft.com/office/officeart/2016/7/layout/LinearArrowProcessNumbered"/>
    <dgm:cxn modelId="{7556688E-C7C1-473C-AC00-D7D1C287E754}" type="presParOf" srcId="{088E42A6-32E2-4807-BA6F-41F44B7419AE}" destId="{67DD95B1-EE21-4022-AAD1-BDA3800404B5}" srcOrd="1" destOrd="0" presId="urn:microsoft.com/office/officeart/2016/7/layout/LinearArrowProcessNumbered"/>
    <dgm:cxn modelId="{DC5DC72F-267D-4EFD-9878-94655362A988}" type="presParOf" srcId="{67DD95B1-EE21-4022-AAD1-BDA3800404B5}" destId="{207A935B-3E11-47CB-BB49-7D9B23C5A120}" srcOrd="0" destOrd="0" presId="urn:microsoft.com/office/officeart/2016/7/layout/LinearArrowProcessNumbered"/>
    <dgm:cxn modelId="{D24CFBEC-F31A-4EC3-A2D3-64737326A138}" type="presParOf" srcId="{67DD95B1-EE21-4022-AAD1-BDA3800404B5}" destId="{8CD80E15-458C-423E-8264-57E5ACC9619B}" srcOrd="1" destOrd="0" presId="urn:microsoft.com/office/officeart/2016/7/layout/LinearArrowProcessNumbered"/>
    <dgm:cxn modelId="{1C94D357-E02C-4FE3-BF80-15176DFF769C}" type="presParOf" srcId="{67DD95B1-EE21-4022-AAD1-BDA3800404B5}" destId="{1FCF9461-15C2-435F-8B80-EC6ECEEF8990}" srcOrd="2" destOrd="0" presId="urn:microsoft.com/office/officeart/2016/7/layout/LinearArrowProcessNumbered"/>
    <dgm:cxn modelId="{9E3A48C1-E0E7-4C3F-81B9-7E3006842438}" type="presParOf" srcId="{67DD95B1-EE21-4022-AAD1-BDA3800404B5}" destId="{ACB8D617-8EC1-45B7-AD45-910DEC90655C}" srcOrd="3" destOrd="0" presId="urn:microsoft.com/office/officeart/2016/7/layout/LinearArrowProcessNumbered"/>
    <dgm:cxn modelId="{106F06E2-A00D-4C49-9B75-D33148C6B683}" type="presParOf" srcId="{088E42A6-32E2-4807-BA6F-41F44B7419AE}" destId="{41F52B3D-96D5-44E0-9024-DE2EBE4732C6}" srcOrd="2" destOrd="0" presId="urn:microsoft.com/office/officeart/2016/7/layout/LinearArrowProcessNumbered"/>
    <dgm:cxn modelId="{C1126CAF-ADAA-4344-8960-F7B9AF623893}" type="presParOf" srcId="{D2184C74-414C-45E8-8CD3-B18401F5A0C4}" destId="{DD8F2C68-5F44-4B48-825E-B6A1BFE40908}" srcOrd="5" destOrd="0" presId="urn:microsoft.com/office/officeart/2016/7/layout/LinearArrowProcessNumbered"/>
    <dgm:cxn modelId="{9A6BD0BC-F95D-4073-AF47-02CE3438F60B}" type="presParOf" srcId="{D2184C74-414C-45E8-8CD3-B18401F5A0C4}" destId="{32892A8F-9B3E-4347-9B0C-ADBD5E6F017D}" srcOrd="6" destOrd="0" presId="urn:microsoft.com/office/officeart/2016/7/layout/LinearArrowProcessNumbered"/>
    <dgm:cxn modelId="{663E73FA-92A5-4A45-B8F6-515EE2CB8973}" type="presParOf" srcId="{32892A8F-9B3E-4347-9B0C-ADBD5E6F017D}" destId="{DA827B9A-A0D9-4B5F-A3CF-7FA4E048BFDA}" srcOrd="0" destOrd="0" presId="urn:microsoft.com/office/officeart/2016/7/layout/LinearArrowProcessNumbered"/>
    <dgm:cxn modelId="{A3320E49-01D6-4837-843F-4A789CBDB321}" type="presParOf" srcId="{32892A8F-9B3E-4347-9B0C-ADBD5E6F017D}" destId="{28A41BA7-1EF6-43AA-840E-C93E91E91102}" srcOrd="1" destOrd="0" presId="urn:microsoft.com/office/officeart/2016/7/layout/LinearArrowProcessNumbered"/>
    <dgm:cxn modelId="{5638019C-4B3D-4600-B896-92D3C7BB6B10}" type="presParOf" srcId="{28A41BA7-1EF6-43AA-840E-C93E91E91102}" destId="{BD54359C-52DA-4257-8845-CC259BBD2A04}" srcOrd="0" destOrd="0" presId="urn:microsoft.com/office/officeart/2016/7/layout/LinearArrowProcessNumbered"/>
    <dgm:cxn modelId="{862B2D29-B448-473D-9FCD-67540090BE1B}" type="presParOf" srcId="{28A41BA7-1EF6-43AA-840E-C93E91E91102}" destId="{015868D6-28E2-4AE6-8DBD-0BC7B62EC9BD}" srcOrd="1" destOrd="0" presId="urn:microsoft.com/office/officeart/2016/7/layout/LinearArrowProcessNumbered"/>
    <dgm:cxn modelId="{5D6EB87D-A046-4ADC-A20E-58469B3D0ED1}" type="presParOf" srcId="{28A41BA7-1EF6-43AA-840E-C93E91E91102}" destId="{C5209E7C-DB79-43FD-883D-7A1031DACD6B}" srcOrd="2" destOrd="0" presId="urn:microsoft.com/office/officeart/2016/7/layout/LinearArrowProcessNumbered"/>
    <dgm:cxn modelId="{4C36E63F-09DA-4485-9E2E-771F20C49DA7}" type="presParOf" srcId="{28A41BA7-1EF6-43AA-840E-C93E91E91102}" destId="{658D92BF-98A2-4C28-92A6-3CBBFDB8E57D}" srcOrd="3" destOrd="0" presId="urn:microsoft.com/office/officeart/2016/7/layout/LinearArrowProcessNumbered"/>
    <dgm:cxn modelId="{81C15708-EC91-4CF3-807E-7D6D7683B646}" type="presParOf" srcId="{32892A8F-9B3E-4347-9B0C-ADBD5E6F017D}" destId="{2A0DBEFF-AAE4-442C-BCEE-02737D35E1EF}" srcOrd="2" destOrd="0" presId="urn:microsoft.com/office/officeart/2016/7/layout/LinearArrowProcessNumbered"/>
    <dgm:cxn modelId="{FC3E0905-6376-46DA-A6D8-203ABDA2308E}" type="presParOf" srcId="{D2184C74-414C-45E8-8CD3-B18401F5A0C4}" destId="{AFC6E0F0-BB82-42F1-82B9-A0104EC865B9}" srcOrd="7" destOrd="0" presId="urn:microsoft.com/office/officeart/2016/7/layout/LinearArrowProcessNumbered"/>
    <dgm:cxn modelId="{C667EDA7-2B4F-4F1B-B583-0FC2533DA23F}" type="presParOf" srcId="{D2184C74-414C-45E8-8CD3-B18401F5A0C4}" destId="{06081747-CB4F-425C-9CCB-0F003A280FB3}" srcOrd="8" destOrd="0" presId="urn:microsoft.com/office/officeart/2016/7/layout/LinearArrowProcessNumbered"/>
    <dgm:cxn modelId="{772F6171-0713-4E8D-BE26-C3E02B0A1A57}" type="presParOf" srcId="{06081747-CB4F-425C-9CCB-0F003A280FB3}" destId="{FFC64775-6730-4A5D-894A-4205E8B10944}" srcOrd="0" destOrd="0" presId="urn:microsoft.com/office/officeart/2016/7/layout/LinearArrowProcessNumbered"/>
    <dgm:cxn modelId="{0F01CCFE-7629-403D-A3B4-3BD5BCA5D167}" type="presParOf" srcId="{06081747-CB4F-425C-9CCB-0F003A280FB3}" destId="{FB8E3C36-3F63-478C-9C5B-F12FAD93B7A0}" srcOrd="1" destOrd="0" presId="urn:microsoft.com/office/officeart/2016/7/layout/LinearArrowProcessNumbered"/>
    <dgm:cxn modelId="{C58911BE-BA26-4851-8EE6-26A545EFA26F}" type="presParOf" srcId="{FB8E3C36-3F63-478C-9C5B-F12FAD93B7A0}" destId="{9B7EB025-7527-4D92-8777-48D46F3CE760}" srcOrd="0" destOrd="0" presId="urn:microsoft.com/office/officeart/2016/7/layout/LinearArrowProcessNumbered"/>
    <dgm:cxn modelId="{E1C63928-2747-42A1-B1E3-C02D314F45EA}" type="presParOf" srcId="{FB8E3C36-3F63-478C-9C5B-F12FAD93B7A0}" destId="{0363FD20-95FA-456C-B429-3C0C0CEF9BBD}" srcOrd="1" destOrd="0" presId="urn:microsoft.com/office/officeart/2016/7/layout/LinearArrowProcessNumbered"/>
    <dgm:cxn modelId="{16D59005-0A5A-423C-8D74-7DAFA94AE897}" type="presParOf" srcId="{FB8E3C36-3F63-478C-9C5B-F12FAD93B7A0}" destId="{36503D08-49D0-447D-B130-1BAAE0FB689E}" srcOrd="2" destOrd="0" presId="urn:microsoft.com/office/officeart/2016/7/layout/LinearArrowProcessNumbered"/>
    <dgm:cxn modelId="{E9B85F73-C900-40FB-BD10-EC4A904F5ED7}" type="presParOf" srcId="{FB8E3C36-3F63-478C-9C5B-F12FAD93B7A0}" destId="{DEC1F513-3F22-44D5-827E-7A58E5760017}" srcOrd="3" destOrd="0" presId="urn:microsoft.com/office/officeart/2016/7/layout/LinearArrowProcessNumbered"/>
    <dgm:cxn modelId="{4449E2D2-2719-422E-8265-0EC23AC930A1}" type="presParOf" srcId="{06081747-CB4F-425C-9CCB-0F003A280FB3}" destId="{0188AFF1-A690-422B-883B-E246B3AA7197}" srcOrd="2" destOrd="0" presId="urn:microsoft.com/office/officeart/2016/7/layout/LinearArrowProcessNumbered"/>
    <dgm:cxn modelId="{CD281420-CE46-4C95-AB07-40AAE4789EE1}" type="presParOf" srcId="{D2184C74-414C-45E8-8CD3-B18401F5A0C4}" destId="{1C77EBFF-CF8D-4B32-86A7-4EEFBAA5ADF7}" srcOrd="9" destOrd="0" presId="urn:microsoft.com/office/officeart/2016/7/layout/LinearArrowProcessNumbered"/>
    <dgm:cxn modelId="{8078A363-C679-4898-85A8-887DC0C534B5}" type="presParOf" srcId="{D2184C74-414C-45E8-8CD3-B18401F5A0C4}" destId="{E03139DF-A79E-437C-9C09-04713636A6EC}" srcOrd="10" destOrd="0" presId="urn:microsoft.com/office/officeart/2016/7/layout/LinearArrowProcessNumbered"/>
    <dgm:cxn modelId="{D66D5A7C-14BC-4F12-8DA0-BF592BCF3B41}" type="presParOf" srcId="{E03139DF-A79E-437C-9C09-04713636A6EC}" destId="{B82D4FB8-1950-4373-A5FE-5F0C4AC85CCD}" srcOrd="0" destOrd="0" presId="urn:microsoft.com/office/officeart/2016/7/layout/LinearArrowProcessNumbered"/>
    <dgm:cxn modelId="{131748D9-344E-449E-851F-0BE43C5B0D96}" type="presParOf" srcId="{E03139DF-A79E-437C-9C09-04713636A6EC}" destId="{BBCB8632-39F1-4048-8F09-0EFEAC14AAF9}" srcOrd="1" destOrd="0" presId="urn:microsoft.com/office/officeart/2016/7/layout/LinearArrowProcessNumbered"/>
    <dgm:cxn modelId="{7B7C333C-89AA-4925-A8E1-965225AC914F}" type="presParOf" srcId="{BBCB8632-39F1-4048-8F09-0EFEAC14AAF9}" destId="{7D8F4E98-7036-4248-AEB8-B10373F253BF}" srcOrd="0" destOrd="0" presId="urn:microsoft.com/office/officeart/2016/7/layout/LinearArrowProcessNumbered"/>
    <dgm:cxn modelId="{2304FF09-C99F-4458-9812-8ACAE704AF52}" type="presParOf" srcId="{BBCB8632-39F1-4048-8F09-0EFEAC14AAF9}" destId="{C94DEAF5-F0F1-41AE-8141-0096B764FC22}" srcOrd="1" destOrd="0" presId="urn:microsoft.com/office/officeart/2016/7/layout/LinearArrowProcessNumbered"/>
    <dgm:cxn modelId="{427A5807-76A8-464D-ACF3-26BC0424455C}" type="presParOf" srcId="{BBCB8632-39F1-4048-8F09-0EFEAC14AAF9}" destId="{CE5B0304-88F3-475F-A2EA-6702F57F4097}" srcOrd="2" destOrd="0" presId="urn:microsoft.com/office/officeart/2016/7/layout/LinearArrowProcessNumbered"/>
    <dgm:cxn modelId="{AA003D03-BAE9-41FC-A78E-FC4F7C50E12A}" type="presParOf" srcId="{BBCB8632-39F1-4048-8F09-0EFEAC14AAF9}" destId="{A733E8BB-7F72-4B34-B907-B9A8E6BAB5F2}" srcOrd="3" destOrd="0" presId="urn:microsoft.com/office/officeart/2016/7/layout/LinearArrowProcessNumbered"/>
    <dgm:cxn modelId="{21006F32-44EC-4F69-A3CC-223585E71949}" type="presParOf" srcId="{E03139DF-A79E-437C-9C09-04713636A6EC}" destId="{8D95FA34-6D0F-468A-B658-5100D2FA46E9}"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1F3DEA-AA43-4D2D-8806-1041A649921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702DF2A-B1ED-49DC-A5CE-612B5E956694}">
      <dgm:prSet custT="1"/>
      <dgm:spPr/>
      <dgm:t>
        <a:bodyPr/>
        <a:lstStyle/>
        <a:p>
          <a:r>
            <a:rPr lang="en-US" sz="1800" dirty="0"/>
            <a:t>Insure quality and coverage of prevention, detection and treatment of wasting</a:t>
          </a:r>
        </a:p>
        <a:p>
          <a:r>
            <a:rPr lang="en-US" sz="1800" dirty="0"/>
            <a:t>Improve the link and transition between development to humanitarian programmes</a:t>
          </a:r>
        </a:p>
        <a:p>
          <a:r>
            <a:rPr lang="en-US" sz="1800" dirty="0"/>
            <a:t>Integration of nutrition care into community and primary health cares</a:t>
          </a:r>
        </a:p>
      </dgm:t>
    </dgm:pt>
    <dgm:pt modelId="{FFF92A0A-6335-4840-9F64-D5D0A7C958F5}" type="parTrans" cxnId="{D0C64724-254B-4C05-910F-E27EB60A48F3}">
      <dgm:prSet/>
      <dgm:spPr/>
      <dgm:t>
        <a:bodyPr/>
        <a:lstStyle/>
        <a:p>
          <a:endParaRPr lang="fr-FR"/>
        </a:p>
      </dgm:t>
    </dgm:pt>
    <dgm:pt modelId="{CFDD6492-7606-4BEA-962D-3BDFBE6C226F}" type="sibTrans" cxnId="{D0C64724-254B-4C05-910F-E27EB60A48F3}">
      <dgm:prSet/>
      <dgm:spPr/>
      <dgm:t>
        <a:bodyPr/>
        <a:lstStyle/>
        <a:p>
          <a:endParaRPr lang="fr-FR"/>
        </a:p>
      </dgm:t>
    </dgm:pt>
    <dgm:pt modelId="{7A45200A-B19B-4038-8983-4E2B8E8FF697}">
      <dgm:prSet custT="1"/>
      <dgm:spPr/>
      <dgm:t>
        <a:bodyPr/>
        <a:lstStyle/>
        <a:p>
          <a:r>
            <a:rPr lang="en-US" sz="1600" dirty="0"/>
            <a:t>-</a:t>
          </a:r>
        </a:p>
        <a:p>
          <a:r>
            <a:rPr lang="en-US" sz="1600" dirty="0"/>
            <a:t>Analyze and road map on the Continuum of Care : prevention – MAM- SAM (support GNC-TA)</a:t>
          </a:r>
        </a:p>
        <a:p>
          <a:r>
            <a:rPr lang="en-US" sz="1600" dirty="0"/>
            <a:t>Lead the update of the national protocol, in line with the recommendations WHO guideline</a:t>
          </a:r>
        </a:p>
        <a:p>
          <a:r>
            <a:rPr lang="en-US" sz="1600" dirty="0"/>
            <a:t>Pilot the Moderate Wasting Initiative (ACF/Irish Aid)</a:t>
          </a:r>
        </a:p>
        <a:p>
          <a:r>
            <a:rPr lang="en-US" sz="1600" dirty="0"/>
            <a:t>Front runner country for the joint approach for the acceleration of the programmatic shift for prevention and treatment of wasting (</a:t>
          </a:r>
          <a:r>
            <a:rPr lang="en-US" sz="1600" dirty="0" err="1"/>
            <a:t>WfP</a:t>
          </a:r>
          <a:r>
            <a:rPr lang="en-US" sz="1600" dirty="0"/>
            <a:t>- UNICEF) </a:t>
          </a:r>
        </a:p>
        <a:p>
          <a:endParaRPr lang="fr-FR" sz="500" dirty="0"/>
        </a:p>
      </dgm:t>
    </dgm:pt>
    <dgm:pt modelId="{69366BCA-59BE-4671-A703-780241E98525}" type="parTrans" cxnId="{D6E29C4A-B7E3-4BD3-95F7-BC988D754541}">
      <dgm:prSet/>
      <dgm:spPr/>
      <dgm:t>
        <a:bodyPr/>
        <a:lstStyle/>
        <a:p>
          <a:endParaRPr lang="fr-FR"/>
        </a:p>
      </dgm:t>
    </dgm:pt>
    <dgm:pt modelId="{8EC09299-4ABF-4F2D-9494-428135CFE232}" type="sibTrans" cxnId="{D6E29C4A-B7E3-4BD3-95F7-BC988D754541}">
      <dgm:prSet/>
      <dgm:spPr/>
      <dgm:t>
        <a:bodyPr/>
        <a:lstStyle/>
        <a:p>
          <a:endParaRPr lang="fr-FR"/>
        </a:p>
      </dgm:t>
    </dgm:pt>
    <dgm:pt modelId="{B605A53D-4483-43A4-9EC2-34A8D9C31B7A}">
      <dgm:prSet custT="1"/>
      <dgm:spPr/>
      <dgm:t>
        <a:bodyPr/>
        <a:lstStyle/>
        <a:p>
          <a:r>
            <a:rPr lang="fr-FR" sz="1800" b="1" dirty="0"/>
            <a:t>Lead</a:t>
          </a:r>
          <a:r>
            <a:rPr lang="fr-FR" sz="1800" dirty="0"/>
            <a:t>: Nutrition Service, </a:t>
          </a:r>
          <a:r>
            <a:rPr lang="fr-FR" sz="1800" dirty="0" err="1"/>
            <a:t>ministry</a:t>
          </a:r>
          <a:r>
            <a:rPr lang="fr-FR" sz="1800" dirty="0"/>
            <a:t> of Health</a:t>
          </a:r>
        </a:p>
        <a:p>
          <a:r>
            <a:rPr lang="en-US" sz="1800" b="1" dirty="0"/>
            <a:t>Members</a:t>
          </a:r>
          <a:r>
            <a:rPr lang="en-US" sz="1800" dirty="0"/>
            <a:t>: ONN, UN agencies, NGOs, and partners working in </a:t>
          </a:r>
          <a:r>
            <a:rPr lang="fr-FR" sz="1800" dirty="0"/>
            <a:t>CMAM</a:t>
          </a:r>
        </a:p>
        <a:p>
          <a:r>
            <a:rPr lang="en-US" sz="1800" dirty="0"/>
            <a:t>Monthly meetings and ad hoc meetings / workshop as needed</a:t>
          </a:r>
          <a:r>
            <a:rPr lang="en-US" sz="1600" dirty="0"/>
            <a:t>.</a:t>
          </a:r>
          <a:endParaRPr lang="fr-FR" sz="1600" dirty="0"/>
        </a:p>
      </dgm:t>
    </dgm:pt>
    <dgm:pt modelId="{6512CD0B-6AD0-424E-9F38-B5E281D04397}" type="parTrans" cxnId="{AC72A101-441A-4870-B555-E36CDADA1463}">
      <dgm:prSet/>
      <dgm:spPr/>
      <dgm:t>
        <a:bodyPr/>
        <a:lstStyle/>
        <a:p>
          <a:endParaRPr lang="fr-FR"/>
        </a:p>
      </dgm:t>
    </dgm:pt>
    <dgm:pt modelId="{93824622-D780-4167-BB4E-3951912AEEF2}" type="sibTrans" cxnId="{AC72A101-441A-4870-B555-E36CDADA1463}">
      <dgm:prSet/>
      <dgm:spPr/>
      <dgm:t>
        <a:bodyPr/>
        <a:lstStyle/>
        <a:p>
          <a:endParaRPr lang="fr-FR"/>
        </a:p>
      </dgm:t>
    </dgm:pt>
    <dgm:pt modelId="{C48D42DB-06E9-4CFB-A836-362AAEA5A55A}">
      <dgm:prSet custT="1"/>
      <dgm:spPr>
        <a:solidFill>
          <a:schemeClr val="accent2">
            <a:lumMod val="40000"/>
            <a:lumOff val="60000"/>
          </a:schemeClr>
        </a:solidFill>
      </dgm:spPr>
      <dgm:t>
        <a:bodyPr/>
        <a:lstStyle/>
        <a:p>
          <a:r>
            <a:rPr lang="fr-FR" sz="500" dirty="0"/>
            <a:t> </a:t>
          </a:r>
          <a:r>
            <a:rPr lang="en-US" sz="2000" noProof="0" dirty="0">
              <a:solidFill>
                <a:schemeClr val="tx1"/>
              </a:solidFill>
            </a:rPr>
            <a:t>From a « typical » cluster working group to a recognized technical group, leading the national discussions on wasting protocols</a:t>
          </a:r>
        </a:p>
      </dgm:t>
    </dgm:pt>
    <dgm:pt modelId="{E2E16DBC-0D88-4C59-B47A-0447B3F368CC}" type="parTrans" cxnId="{5D53361A-EA27-490B-A7D6-AB803CCF4B34}">
      <dgm:prSet/>
      <dgm:spPr/>
      <dgm:t>
        <a:bodyPr/>
        <a:lstStyle/>
        <a:p>
          <a:endParaRPr lang="fr-FR"/>
        </a:p>
      </dgm:t>
    </dgm:pt>
    <dgm:pt modelId="{752B6EC7-2FE2-4C27-BF95-A8C88B3D6094}" type="sibTrans" cxnId="{5D53361A-EA27-490B-A7D6-AB803CCF4B34}">
      <dgm:prSet/>
      <dgm:spPr/>
      <dgm:t>
        <a:bodyPr/>
        <a:lstStyle/>
        <a:p>
          <a:endParaRPr lang="fr-FR"/>
        </a:p>
      </dgm:t>
    </dgm:pt>
    <dgm:pt modelId="{4EDC2E15-52CD-40C6-B8E4-827FCC27CC58}" type="pres">
      <dgm:prSet presAssocID="{D31F3DEA-AA43-4D2D-8806-1041A649921B}" presName="linear" presStyleCnt="0">
        <dgm:presLayoutVars>
          <dgm:animLvl val="lvl"/>
          <dgm:resizeHandles val="exact"/>
        </dgm:presLayoutVars>
      </dgm:prSet>
      <dgm:spPr/>
    </dgm:pt>
    <dgm:pt modelId="{F14074A1-D279-4219-8BEC-1619F21281FF}" type="pres">
      <dgm:prSet presAssocID="{E702DF2A-B1ED-49DC-A5CE-612B5E956694}" presName="parentText" presStyleLbl="node1" presStyleIdx="0" presStyleCnt="4">
        <dgm:presLayoutVars>
          <dgm:chMax val="0"/>
          <dgm:bulletEnabled val="1"/>
        </dgm:presLayoutVars>
      </dgm:prSet>
      <dgm:spPr/>
    </dgm:pt>
    <dgm:pt modelId="{EA1DC7C0-950F-4E6E-8AD9-99EDBBF782C6}" type="pres">
      <dgm:prSet presAssocID="{CFDD6492-7606-4BEA-962D-3BDFBE6C226F}" presName="spacer" presStyleCnt="0"/>
      <dgm:spPr/>
    </dgm:pt>
    <dgm:pt modelId="{488FAFCD-84E2-49C4-AC5E-FD505A7769F3}" type="pres">
      <dgm:prSet presAssocID="{B605A53D-4483-43A4-9EC2-34A8D9C31B7A}" presName="parentText" presStyleLbl="node1" presStyleIdx="1" presStyleCnt="4">
        <dgm:presLayoutVars>
          <dgm:chMax val="0"/>
          <dgm:bulletEnabled val="1"/>
        </dgm:presLayoutVars>
      </dgm:prSet>
      <dgm:spPr/>
    </dgm:pt>
    <dgm:pt modelId="{16B1143A-FE5A-4B4A-9AB7-2B3E85AB9589}" type="pres">
      <dgm:prSet presAssocID="{93824622-D780-4167-BB4E-3951912AEEF2}" presName="spacer" presStyleCnt="0"/>
      <dgm:spPr/>
    </dgm:pt>
    <dgm:pt modelId="{101A28DD-A53D-4A07-970E-5A32A0DB4AD0}" type="pres">
      <dgm:prSet presAssocID="{7A45200A-B19B-4038-8983-4E2B8E8FF697}" presName="parentText" presStyleLbl="node1" presStyleIdx="2" presStyleCnt="4">
        <dgm:presLayoutVars>
          <dgm:chMax val="0"/>
          <dgm:bulletEnabled val="1"/>
        </dgm:presLayoutVars>
      </dgm:prSet>
      <dgm:spPr/>
    </dgm:pt>
    <dgm:pt modelId="{7E66C6F6-16EB-4E97-8C4E-5833E6042D3A}" type="pres">
      <dgm:prSet presAssocID="{8EC09299-4ABF-4F2D-9494-428135CFE232}" presName="spacer" presStyleCnt="0"/>
      <dgm:spPr/>
    </dgm:pt>
    <dgm:pt modelId="{C27C714F-B0BF-44CD-BB12-CE5D0ED586F1}" type="pres">
      <dgm:prSet presAssocID="{C48D42DB-06E9-4CFB-A836-362AAEA5A55A}" presName="parentText" presStyleLbl="node1" presStyleIdx="3" presStyleCnt="4" custLinFactNeighborX="345" custLinFactNeighborY="12672">
        <dgm:presLayoutVars>
          <dgm:chMax val="0"/>
          <dgm:bulletEnabled val="1"/>
        </dgm:presLayoutVars>
      </dgm:prSet>
      <dgm:spPr/>
    </dgm:pt>
  </dgm:ptLst>
  <dgm:cxnLst>
    <dgm:cxn modelId="{AC72A101-441A-4870-B555-E36CDADA1463}" srcId="{D31F3DEA-AA43-4D2D-8806-1041A649921B}" destId="{B605A53D-4483-43A4-9EC2-34A8D9C31B7A}" srcOrd="1" destOrd="0" parTransId="{6512CD0B-6AD0-424E-9F38-B5E281D04397}" sibTransId="{93824622-D780-4167-BB4E-3951912AEEF2}"/>
    <dgm:cxn modelId="{6546E217-38C9-4E15-B96D-F79ADDD192D3}" type="presOf" srcId="{E702DF2A-B1ED-49DC-A5CE-612B5E956694}" destId="{F14074A1-D279-4219-8BEC-1619F21281FF}" srcOrd="0" destOrd="0" presId="urn:microsoft.com/office/officeart/2005/8/layout/vList2"/>
    <dgm:cxn modelId="{5D53361A-EA27-490B-A7D6-AB803CCF4B34}" srcId="{D31F3DEA-AA43-4D2D-8806-1041A649921B}" destId="{C48D42DB-06E9-4CFB-A836-362AAEA5A55A}" srcOrd="3" destOrd="0" parTransId="{E2E16DBC-0D88-4C59-B47A-0447B3F368CC}" sibTransId="{752B6EC7-2FE2-4C27-BF95-A8C88B3D6094}"/>
    <dgm:cxn modelId="{D0C64724-254B-4C05-910F-E27EB60A48F3}" srcId="{D31F3DEA-AA43-4D2D-8806-1041A649921B}" destId="{E702DF2A-B1ED-49DC-A5CE-612B5E956694}" srcOrd="0" destOrd="0" parTransId="{FFF92A0A-6335-4840-9F64-D5D0A7C958F5}" sibTransId="{CFDD6492-7606-4BEA-962D-3BDFBE6C226F}"/>
    <dgm:cxn modelId="{79C26964-8CDE-4FCE-A523-C7AB7C4C702D}" type="presOf" srcId="{D31F3DEA-AA43-4D2D-8806-1041A649921B}" destId="{4EDC2E15-52CD-40C6-B8E4-827FCC27CC58}" srcOrd="0" destOrd="0" presId="urn:microsoft.com/office/officeart/2005/8/layout/vList2"/>
    <dgm:cxn modelId="{D6E29C4A-B7E3-4BD3-95F7-BC988D754541}" srcId="{D31F3DEA-AA43-4D2D-8806-1041A649921B}" destId="{7A45200A-B19B-4038-8983-4E2B8E8FF697}" srcOrd="2" destOrd="0" parTransId="{69366BCA-59BE-4671-A703-780241E98525}" sibTransId="{8EC09299-4ABF-4F2D-9494-428135CFE232}"/>
    <dgm:cxn modelId="{9E04B892-65FF-4365-ACA4-4131532F8FF0}" type="presOf" srcId="{C48D42DB-06E9-4CFB-A836-362AAEA5A55A}" destId="{C27C714F-B0BF-44CD-BB12-CE5D0ED586F1}" srcOrd="0" destOrd="0" presId="urn:microsoft.com/office/officeart/2005/8/layout/vList2"/>
    <dgm:cxn modelId="{8E9F5EA3-0234-42F1-8FFA-2FCFF0C3F2A4}" type="presOf" srcId="{7A45200A-B19B-4038-8983-4E2B8E8FF697}" destId="{101A28DD-A53D-4A07-970E-5A32A0DB4AD0}" srcOrd="0" destOrd="0" presId="urn:microsoft.com/office/officeart/2005/8/layout/vList2"/>
    <dgm:cxn modelId="{E87A7DE0-9053-4DD4-9F82-559A528C0C0F}" type="presOf" srcId="{B605A53D-4483-43A4-9EC2-34A8D9C31B7A}" destId="{488FAFCD-84E2-49C4-AC5E-FD505A7769F3}" srcOrd="0" destOrd="0" presId="urn:microsoft.com/office/officeart/2005/8/layout/vList2"/>
    <dgm:cxn modelId="{C86B038E-096E-4319-9986-6C64AD75F7E4}" type="presParOf" srcId="{4EDC2E15-52CD-40C6-B8E4-827FCC27CC58}" destId="{F14074A1-D279-4219-8BEC-1619F21281FF}" srcOrd="0" destOrd="0" presId="urn:microsoft.com/office/officeart/2005/8/layout/vList2"/>
    <dgm:cxn modelId="{B4ABAC8D-60DD-4D37-BB02-087A14096751}" type="presParOf" srcId="{4EDC2E15-52CD-40C6-B8E4-827FCC27CC58}" destId="{EA1DC7C0-950F-4E6E-8AD9-99EDBBF782C6}" srcOrd="1" destOrd="0" presId="urn:microsoft.com/office/officeart/2005/8/layout/vList2"/>
    <dgm:cxn modelId="{B5E2D633-D017-497F-8F7B-9402B1A4E647}" type="presParOf" srcId="{4EDC2E15-52CD-40C6-B8E4-827FCC27CC58}" destId="{488FAFCD-84E2-49C4-AC5E-FD505A7769F3}" srcOrd="2" destOrd="0" presId="urn:microsoft.com/office/officeart/2005/8/layout/vList2"/>
    <dgm:cxn modelId="{D7F1A71E-AA83-410A-9EC7-EB08C9AB07A8}" type="presParOf" srcId="{4EDC2E15-52CD-40C6-B8E4-827FCC27CC58}" destId="{16B1143A-FE5A-4B4A-9AB7-2B3E85AB9589}" srcOrd="3" destOrd="0" presId="urn:microsoft.com/office/officeart/2005/8/layout/vList2"/>
    <dgm:cxn modelId="{B6F25498-7934-495F-8F92-E4459C6310CB}" type="presParOf" srcId="{4EDC2E15-52CD-40C6-B8E4-827FCC27CC58}" destId="{101A28DD-A53D-4A07-970E-5A32A0DB4AD0}" srcOrd="4" destOrd="0" presId="urn:microsoft.com/office/officeart/2005/8/layout/vList2"/>
    <dgm:cxn modelId="{6B1D97D9-1E8D-45F6-96B8-08273A45933B}" type="presParOf" srcId="{4EDC2E15-52CD-40C6-B8E4-827FCC27CC58}" destId="{7E66C6F6-16EB-4E97-8C4E-5833E6042D3A}" srcOrd="5" destOrd="0" presId="urn:microsoft.com/office/officeart/2005/8/layout/vList2"/>
    <dgm:cxn modelId="{36B5F2C4-EB53-4F7A-A7FD-166B63A6DCEC}" type="presParOf" srcId="{4EDC2E15-52CD-40C6-B8E4-827FCC27CC58}" destId="{C27C714F-B0BF-44CD-BB12-CE5D0ED586F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1F3DEA-AA43-4D2D-8806-1041A649921B}"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702DF2A-B1ED-49DC-A5CE-612B5E956694}">
      <dgm:prSet custT="1"/>
      <dgm:spPr/>
      <dgm:t>
        <a:bodyPr/>
        <a:lstStyle/>
        <a:p>
          <a:r>
            <a:rPr lang="en-US" sz="1600" dirty="0"/>
            <a:t>Ensures the coordination of IYCF activities with all sectors</a:t>
          </a:r>
          <a:r>
            <a:rPr lang="en-US" sz="1100" dirty="0"/>
            <a:t> </a:t>
          </a:r>
          <a:endParaRPr lang="fr-FR" sz="1100" dirty="0"/>
        </a:p>
      </dgm:t>
    </dgm:pt>
    <dgm:pt modelId="{FFF92A0A-6335-4840-9F64-D5D0A7C958F5}" type="parTrans" cxnId="{D0C64724-254B-4C05-910F-E27EB60A48F3}">
      <dgm:prSet/>
      <dgm:spPr/>
      <dgm:t>
        <a:bodyPr/>
        <a:lstStyle/>
        <a:p>
          <a:endParaRPr lang="fr-FR"/>
        </a:p>
      </dgm:t>
    </dgm:pt>
    <dgm:pt modelId="{CFDD6492-7606-4BEA-962D-3BDFBE6C226F}" type="sibTrans" cxnId="{D0C64724-254B-4C05-910F-E27EB60A48F3}">
      <dgm:prSet/>
      <dgm:spPr/>
      <dgm:t>
        <a:bodyPr/>
        <a:lstStyle/>
        <a:p>
          <a:endParaRPr lang="fr-FR"/>
        </a:p>
      </dgm:t>
    </dgm:pt>
    <dgm:pt modelId="{7A45200A-B19B-4038-8983-4E2B8E8FF697}">
      <dgm:prSet custT="1"/>
      <dgm:spPr/>
      <dgm:t>
        <a:bodyPr/>
        <a:lstStyle/>
        <a:p>
          <a:r>
            <a:rPr lang="en-US" sz="1600" dirty="0"/>
            <a:t>-Infant and Young Child Feeding in emergency contexts: capacity analysis, operational guidelines, donation management plan, and breast milk substitute (Support GNC-TA)</a:t>
          </a:r>
        </a:p>
        <a:p>
          <a:r>
            <a:rPr lang="en-US" sz="1600" dirty="0"/>
            <a:t>-Quality improvement of contingency planning for floods and cyclones, with a strong leadership of the ministry of health/ nutrition services; </a:t>
          </a:r>
        </a:p>
        <a:p>
          <a:r>
            <a:rPr lang="en-US" sz="1600" dirty="0"/>
            <a:t>-Extension of preparedness activities at national level </a:t>
          </a:r>
        </a:p>
        <a:p>
          <a:r>
            <a:rPr lang="en-US" sz="1600" dirty="0"/>
            <a:t>Scale up plan for IYCF, including IYCF-E </a:t>
          </a:r>
        </a:p>
      </dgm:t>
    </dgm:pt>
    <dgm:pt modelId="{69366BCA-59BE-4671-A703-780241E98525}" type="parTrans" cxnId="{D6E29C4A-B7E3-4BD3-95F7-BC988D754541}">
      <dgm:prSet/>
      <dgm:spPr/>
      <dgm:t>
        <a:bodyPr/>
        <a:lstStyle/>
        <a:p>
          <a:endParaRPr lang="fr-FR"/>
        </a:p>
      </dgm:t>
    </dgm:pt>
    <dgm:pt modelId="{8EC09299-4ABF-4F2D-9494-428135CFE232}" type="sibTrans" cxnId="{D6E29C4A-B7E3-4BD3-95F7-BC988D754541}">
      <dgm:prSet/>
      <dgm:spPr/>
      <dgm:t>
        <a:bodyPr/>
        <a:lstStyle/>
        <a:p>
          <a:endParaRPr lang="fr-FR"/>
        </a:p>
      </dgm:t>
    </dgm:pt>
    <dgm:pt modelId="{9B2DBE7E-6600-4AF0-B1CA-71703050E108}">
      <dgm:prSet custT="1"/>
      <dgm:spPr>
        <a:solidFill>
          <a:schemeClr val="accent2">
            <a:lumMod val="40000"/>
            <a:lumOff val="60000"/>
          </a:schemeClr>
        </a:solidFill>
      </dgm:spPr>
      <dgm:t>
        <a:bodyPr/>
        <a:lstStyle/>
        <a:p>
          <a:r>
            <a:rPr lang="en-US" sz="1800" b="0" dirty="0">
              <a:solidFill>
                <a:schemeClr val="tx1"/>
              </a:solidFill>
            </a:rPr>
            <a:t>From development to emergency: Integration on IYCF in Emergency in national IYCF strategies and ensuring the leadership of the ministry of Health for preparedness and response  </a:t>
          </a:r>
          <a:endParaRPr lang="fr-FR" sz="1800" b="0" dirty="0">
            <a:solidFill>
              <a:schemeClr val="tx1"/>
            </a:solidFill>
          </a:endParaRPr>
        </a:p>
      </dgm:t>
    </dgm:pt>
    <dgm:pt modelId="{4D22C446-FA3D-477A-AF68-3F85ACB3F55E}" type="parTrans" cxnId="{AC010F63-19AE-457A-9569-7F3995DBA1C9}">
      <dgm:prSet/>
      <dgm:spPr/>
      <dgm:t>
        <a:bodyPr/>
        <a:lstStyle/>
        <a:p>
          <a:endParaRPr lang="fr-FR"/>
        </a:p>
      </dgm:t>
    </dgm:pt>
    <dgm:pt modelId="{3683E5F6-DAE2-49EC-8177-F9D643EA1769}" type="sibTrans" cxnId="{AC010F63-19AE-457A-9569-7F3995DBA1C9}">
      <dgm:prSet/>
      <dgm:spPr/>
      <dgm:t>
        <a:bodyPr/>
        <a:lstStyle/>
        <a:p>
          <a:endParaRPr lang="fr-FR"/>
        </a:p>
      </dgm:t>
    </dgm:pt>
    <dgm:pt modelId="{B605A53D-4483-43A4-9EC2-34A8D9C31B7A}">
      <dgm:prSet custT="1"/>
      <dgm:spPr/>
      <dgm:t>
        <a:bodyPr/>
        <a:lstStyle/>
        <a:p>
          <a:r>
            <a:rPr lang="en-US" sz="1600" b="1" dirty="0"/>
            <a:t>Lead</a:t>
          </a:r>
          <a:r>
            <a:rPr lang="en-US" sz="1600" dirty="0"/>
            <a:t> by the Nutrition Service, ministry of Health</a:t>
          </a:r>
          <a:endParaRPr lang="fr-FR" sz="1600" dirty="0"/>
        </a:p>
        <a:p>
          <a:r>
            <a:rPr lang="en-US" sz="1600" b="1" dirty="0"/>
            <a:t>Multisectoral members</a:t>
          </a:r>
          <a:r>
            <a:rPr lang="en-US" sz="1600" dirty="0"/>
            <a:t>: ONN, UN agencies, NGOs, and partners working on nutritional resilience</a:t>
          </a:r>
          <a:endParaRPr lang="fr-FR" sz="1600" dirty="0"/>
        </a:p>
        <a:p>
          <a:r>
            <a:rPr lang="en-US" sz="1600" b="1" dirty="0"/>
            <a:t>Quarterly </a:t>
          </a:r>
          <a:r>
            <a:rPr lang="en-US" sz="1600" dirty="0"/>
            <a:t>meetings and ad hoc meetings as needed  - monthly meetings planned in 2024</a:t>
          </a:r>
          <a:endParaRPr lang="fr-FR" sz="1600" dirty="0"/>
        </a:p>
      </dgm:t>
    </dgm:pt>
    <dgm:pt modelId="{6512CD0B-6AD0-424E-9F38-B5E281D04397}" type="parTrans" cxnId="{AC72A101-441A-4870-B555-E36CDADA1463}">
      <dgm:prSet/>
      <dgm:spPr/>
      <dgm:t>
        <a:bodyPr/>
        <a:lstStyle/>
        <a:p>
          <a:endParaRPr lang="fr-FR"/>
        </a:p>
      </dgm:t>
    </dgm:pt>
    <dgm:pt modelId="{93824622-D780-4167-BB4E-3951912AEEF2}" type="sibTrans" cxnId="{AC72A101-441A-4870-B555-E36CDADA1463}">
      <dgm:prSet/>
      <dgm:spPr/>
      <dgm:t>
        <a:bodyPr/>
        <a:lstStyle/>
        <a:p>
          <a:endParaRPr lang="fr-FR"/>
        </a:p>
      </dgm:t>
    </dgm:pt>
    <dgm:pt modelId="{A6A0F3EA-C1BC-4D11-8B89-39E0EE4F54A1}" type="pres">
      <dgm:prSet presAssocID="{D31F3DEA-AA43-4D2D-8806-1041A649921B}" presName="diagram" presStyleCnt="0">
        <dgm:presLayoutVars>
          <dgm:dir/>
          <dgm:resizeHandles val="exact"/>
        </dgm:presLayoutVars>
      </dgm:prSet>
      <dgm:spPr/>
    </dgm:pt>
    <dgm:pt modelId="{B9189841-EDFA-4763-9B7F-1039B7578684}" type="pres">
      <dgm:prSet presAssocID="{E702DF2A-B1ED-49DC-A5CE-612B5E956694}" presName="node" presStyleLbl="node1" presStyleIdx="0" presStyleCnt="4" custScaleX="110065" custScaleY="115023">
        <dgm:presLayoutVars>
          <dgm:bulletEnabled val="1"/>
        </dgm:presLayoutVars>
      </dgm:prSet>
      <dgm:spPr/>
    </dgm:pt>
    <dgm:pt modelId="{077C47E1-C282-49EE-96BC-73D6007754AE}" type="pres">
      <dgm:prSet presAssocID="{CFDD6492-7606-4BEA-962D-3BDFBE6C226F}" presName="sibTrans" presStyleCnt="0"/>
      <dgm:spPr/>
    </dgm:pt>
    <dgm:pt modelId="{CD83DA3A-D85A-4538-9629-FF00A4CD63CF}" type="pres">
      <dgm:prSet presAssocID="{B605A53D-4483-43A4-9EC2-34A8D9C31B7A}" presName="node" presStyleLbl="node1" presStyleIdx="1" presStyleCnt="4" custScaleY="114860">
        <dgm:presLayoutVars>
          <dgm:bulletEnabled val="1"/>
        </dgm:presLayoutVars>
      </dgm:prSet>
      <dgm:spPr/>
    </dgm:pt>
    <dgm:pt modelId="{9C3739BB-F92A-47F4-B5FA-D79D5195DBB7}" type="pres">
      <dgm:prSet presAssocID="{93824622-D780-4167-BB4E-3951912AEEF2}" presName="sibTrans" presStyleCnt="0"/>
      <dgm:spPr/>
    </dgm:pt>
    <dgm:pt modelId="{C0A33EE9-DDAD-4433-AA8A-D28233D69419}" type="pres">
      <dgm:prSet presAssocID="{7A45200A-B19B-4038-8983-4E2B8E8FF697}" presName="node" presStyleLbl="node1" presStyleIdx="2" presStyleCnt="4" custScaleX="115187" custScaleY="161447">
        <dgm:presLayoutVars>
          <dgm:bulletEnabled val="1"/>
        </dgm:presLayoutVars>
      </dgm:prSet>
      <dgm:spPr/>
    </dgm:pt>
    <dgm:pt modelId="{C0C7DE6D-FE41-4C38-B470-0EF65247DB17}" type="pres">
      <dgm:prSet presAssocID="{8EC09299-4ABF-4F2D-9494-428135CFE232}" presName="sibTrans" presStyleCnt="0"/>
      <dgm:spPr/>
    </dgm:pt>
    <dgm:pt modelId="{FA5D9DDA-6B2D-4FB4-A54A-36BC22D8595F}" type="pres">
      <dgm:prSet presAssocID="{9B2DBE7E-6600-4AF0-B1CA-71703050E108}" presName="node" presStyleLbl="node1" presStyleIdx="3" presStyleCnt="4" custScaleY="127312">
        <dgm:presLayoutVars>
          <dgm:bulletEnabled val="1"/>
        </dgm:presLayoutVars>
      </dgm:prSet>
      <dgm:spPr/>
    </dgm:pt>
  </dgm:ptLst>
  <dgm:cxnLst>
    <dgm:cxn modelId="{AC72A101-441A-4870-B555-E36CDADA1463}" srcId="{D31F3DEA-AA43-4D2D-8806-1041A649921B}" destId="{B605A53D-4483-43A4-9EC2-34A8D9C31B7A}" srcOrd="1" destOrd="0" parTransId="{6512CD0B-6AD0-424E-9F38-B5E281D04397}" sibTransId="{93824622-D780-4167-BB4E-3951912AEEF2}"/>
    <dgm:cxn modelId="{1258BB17-2920-4499-B88E-B4C7C3D686BB}" type="presOf" srcId="{D31F3DEA-AA43-4D2D-8806-1041A649921B}" destId="{A6A0F3EA-C1BC-4D11-8B89-39E0EE4F54A1}" srcOrd="0" destOrd="0" presId="urn:microsoft.com/office/officeart/2005/8/layout/default"/>
    <dgm:cxn modelId="{D0C64724-254B-4C05-910F-E27EB60A48F3}" srcId="{D31F3DEA-AA43-4D2D-8806-1041A649921B}" destId="{E702DF2A-B1ED-49DC-A5CE-612B5E956694}" srcOrd="0" destOrd="0" parTransId="{FFF92A0A-6335-4840-9F64-D5D0A7C958F5}" sibTransId="{CFDD6492-7606-4BEA-962D-3BDFBE6C226F}"/>
    <dgm:cxn modelId="{EB036042-26D3-47E6-A517-59535122C6E2}" type="presOf" srcId="{9B2DBE7E-6600-4AF0-B1CA-71703050E108}" destId="{FA5D9DDA-6B2D-4FB4-A54A-36BC22D8595F}" srcOrd="0" destOrd="0" presId="urn:microsoft.com/office/officeart/2005/8/layout/default"/>
    <dgm:cxn modelId="{AC010F63-19AE-457A-9569-7F3995DBA1C9}" srcId="{D31F3DEA-AA43-4D2D-8806-1041A649921B}" destId="{9B2DBE7E-6600-4AF0-B1CA-71703050E108}" srcOrd="3" destOrd="0" parTransId="{4D22C446-FA3D-477A-AF68-3F85ACB3F55E}" sibTransId="{3683E5F6-DAE2-49EC-8177-F9D643EA1769}"/>
    <dgm:cxn modelId="{D6E29C4A-B7E3-4BD3-95F7-BC988D754541}" srcId="{D31F3DEA-AA43-4D2D-8806-1041A649921B}" destId="{7A45200A-B19B-4038-8983-4E2B8E8FF697}" srcOrd="2" destOrd="0" parTransId="{69366BCA-59BE-4671-A703-780241E98525}" sibTransId="{8EC09299-4ABF-4F2D-9494-428135CFE232}"/>
    <dgm:cxn modelId="{16630177-04C1-41D6-A48C-B7CF9DB19F2F}" type="presOf" srcId="{7A45200A-B19B-4038-8983-4E2B8E8FF697}" destId="{C0A33EE9-DDAD-4433-AA8A-D28233D69419}" srcOrd="0" destOrd="0" presId="urn:microsoft.com/office/officeart/2005/8/layout/default"/>
    <dgm:cxn modelId="{F0B9ACB2-2E2F-47D3-A45C-0761CC0CB389}" type="presOf" srcId="{E702DF2A-B1ED-49DC-A5CE-612B5E956694}" destId="{B9189841-EDFA-4763-9B7F-1039B7578684}" srcOrd="0" destOrd="0" presId="urn:microsoft.com/office/officeart/2005/8/layout/default"/>
    <dgm:cxn modelId="{FD341EF6-34FA-45BC-AFF2-26C8F0CA1284}" type="presOf" srcId="{B605A53D-4483-43A4-9EC2-34A8D9C31B7A}" destId="{CD83DA3A-D85A-4538-9629-FF00A4CD63CF}" srcOrd="0" destOrd="0" presId="urn:microsoft.com/office/officeart/2005/8/layout/default"/>
    <dgm:cxn modelId="{13394AC5-E322-4328-B44D-0F3D4AB10A00}" type="presParOf" srcId="{A6A0F3EA-C1BC-4D11-8B89-39E0EE4F54A1}" destId="{B9189841-EDFA-4763-9B7F-1039B7578684}" srcOrd="0" destOrd="0" presId="urn:microsoft.com/office/officeart/2005/8/layout/default"/>
    <dgm:cxn modelId="{8E07A460-6CA9-44D2-9D88-907022DD8A4F}" type="presParOf" srcId="{A6A0F3EA-C1BC-4D11-8B89-39E0EE4F54A1}" destId="{077C47E1-C282-49EE-96BC-73D6007754AE}" srcOrd="1" destOrd="0" presId="urn:microsoft.com/office/officeart/2005/8/layout/default"/>
    <dgm:cxn modelId="{2F2C66CD-CE00-49F8-9ADA-214AE33BFF5A}" type="presParOf" srcId="{A6A0F3EA-C1BC-4D11-8B89-39E0EE4F54A1}" destId="{CD83DA3A-D85A-4538-9629-FF00A4CD63CF}" srcOrd="2" destOrd="0" presId="urn:microsoft.com/office/officeart/2005/8/layout/default"/>
    <dgm:cxn modelId="{E3FD8EB1-E56A-4ECE-9816-3296BB7D909F}" type="presParOf" srcId="{A6A0F3EA-C1BC-4D11-8B89-39E0EE4F54A1}" destId="{9C3739BB-F92A-47F4-B5FA-D79D5195DBB7}" srcOrd="3" destOrd="0" presId="urn:microsoft.com/office/officeart/2005/8/layout/default"/>
    <dgm:cxn modelId="{F876006C-5D34-42A6-B427-3DA4EE569224}" type="presParOf" srcId="{A6A0F3EA-C1BC-4D11-8B89-39E0EE4F54A1}" destId="{C0A33EE9-DDAD-4433-AA8A-D28233D69419}" srcOrd="4" destOrd="0" presId="urn:microsoft.com/office/officeart/2005/8/layout/default"/>
    <dgm:cxn modelId="{98A01E4C-771B-45B9-B139-3669EFCA752F}" type="presParOf" srcId="{A6A0F3EA-C1BC-4D11-8B89-39E0EE4F54A1}" destId="{C0C7DE6D-FE41-4C38-B470-0EF65247DB17}" srcOrd="5" destOrd="0" presId="urn:microsoft.com/office/officeart/2005/8/layout/default"/>
    <dgm:cxn modelId="{E37A40A9-48E1-453B-9249-2645A206C073}" type="presParOf" srcId="{A6A0F3EA-C1BC-4D11-8B89-39E0EE4F54A1}" destId="{FA5D9DDA-6B2D-4FB4-A54A-36BC22D8595F}"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1F3DEA-AA43-4D2D-8806-1041A649921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702DF2A-B1ED-49DC-A5CE-612B5E956694}">
      <dgm:prSet custT="1"/>
      <dgm:spPr/>
      <dgm:t>
        <a:bodyPr/>
        <a:lstStyle/>
        <a:p>
          <a:r>
            <a:rPr lang="en-US" sz="1600" b="0" i="0" dirty="0"/>
            <a:t>Organizes, analyzes, and validates nutritional surveillance data, surveys, and analyses. Ensures the establishment and monitoring of the nutritional surveillance system.</a:t>
          </a:r>
          <a:endParaRPr lang="fr-FR" sz="1600" dirty="0"/>
        </a:p>
      </dgm:t>
    </dgm:pt>
    <dgm:pt modelId="{FFF92A0A-6335-4840-9F64-D5D0A7C958F5}" type="parTrans" cxnId="{D0C64724-254B-4C05-910F-E27EB60A48F3}">
      <dgm:prSet/>
      <dgm:spPr/>
      <dgm:t>
        <a:bodyPr/>
        <a:lstStyle/>
        <a:p>
          <a:endParaRPr lang="fr-FR"/>
        </a:p>
      </dgm:t>
    </dgm:pt>
    <dgm:pt modelId="{CFDD6492-7606-4BEA-962D-3BDFBE6C226F}" type="sibTrans" cxnId="{D0C64724-254B-4C05-910F-E27EB60A48F3}">
      <dgm:prSet/>
      <dgm:spPr/>
      <dgm:t>
        <a:bodyPr/>
        <a:lstStyle/>
        <a:p>
          <a:endParaRPr lang="fr-FR"/>
        </a:p>
      </dgm:t>
    </dgm:pt>
    <dgm:pt modelId="{7A45200A-B19B-4038-8983-4E2B8E8FF697}">
      <dgm:prSet custT="1"/>
      <dgm:spPr/>
      <dgm:t>
        <a:bodyPr/>
        <a:lstStyle/>
        <a:p>
          <a:r>
            <a:rPr lang="en-US" sz="1600" dirty="0"/>
            <a:t>Pilot of the NUVAC Initiative : Implementation of monitoring indicators for IPC risk factors  National annual Nutrition Evaluation Plan</a:t>
          </a:r>
        </a:p>
        <a:p>
          <a:r>
            <a:rPr lang="en-US" sz="1600" dirty="0"/>
            <a:t>Lead of the IPC Acute malnutrition exercise</a:t>
          </a:r>
        </a:p>
        <a:p>
          <a:r>
            <a:rPr lang="en-US" sz="1600" dirty="0"/>
            <a:t>Harmonization of survey methodologies (SMARTs, WB program)</a:t>
          </a:r>
        </a:p>
        <a:p>
          <a:r>
            <a:rPr lang="en-US" sz="1600" dirty="0"/>
            <a:t>Validation of all data by the group before presentation to the cluster</a:t>
          </a:r>
        </a:p>
        <a:p>
          <a:r>
            <a:rPr lang="en-US" sz="1600" dirty="0"/>
            <a:t>Digitalization of nutrition information</a:t>
          </a:r>
        </a:p>
      </dgm:t>
    </dgm:pt>
    <dgm:pt modelId="{69366BCA-59BE-4671-A703-780241E98525}" type="parTrans" cxnId="{D6E29C4A-B7E3-4BD3-95F7-BC988D754541}">
      <dgm:prSet/>
      <dgm:spPr/>
      <dgm:t>
        <a:bodyPr/>
        <a:lstStyle/>
        <a:p>
          <a:endParaRPr lang="fr-FR"/>
        </a:p>
      </dgm:t>
    </dgm:pt>
    <dgm:pt modelId="{8EC09299-4ABF-4F2D-9494-428135CFE232}" type="sibTrans" cxnId="{D6E29C4A-B7E3-4BD3-95F7-BC988D754541}">
      <dgm:prSet/>
      <dgm:spPr/>
      <dgm:t>
        <a:bodyPr/>
        <a:lstStyle/>
        <a:p>
          <a:endParaRPr lang="fr-FR"/>
        </a:p>
      </dgm:t>
    </dgm:pt>
    <dgm:pt modelId="{9B2DBE7E-6600-4AF0-B1CA-71703050E108}">
      <dgm:prSet custT="1"/>
      <dgm:spPr>
        <a:solidFill>
          <a:schemeClr val="accent2">
            <a:lumMod val="40000"/>
            <a:lumOff val="60000"/>
          </a:schemeClr>
        </a:solidFill>
      </dgm:spPr>
      <dgm:t>
        <a:bodyPr/>
        <a:lstStyle/>
        <a:p>
          <a:r>
            <a:rPr lang="en-US" sz="1800" noProof="0" dirty="0">
              <a:solidFill>
                <a:schemeClr val="tx1"/>
              </a:solidFill>
            </a:rPr>
            <a:t>From a cluster IM working group to a national group leading all the nutrition related information and strengthening the national system </a:t>
          </a:r>
        </a:p>
      </dgm:t>
    </dgm:pt>
    <dgm:pt modelId="{4D22C446-FA3D-477A-AF68-3F85ACB3F55E}" type="parTrans" cxnId="{AC010F63-19AE-457A-9569-7F3995DBA1C9}">
      <dgm:prSet/>
      <dgm:spPr/>
      <dgm:t>
        <a:bodyPr/>
        <a:lstStyle/>
        <a:p>
          <a:endParaRPr lang="fr-FR"/>
        </a:p>
      </dgm:t>
    </dgm:pt>
    <dgm:pt modelId="{3683E5F6-DAE2-49EC-8177-F9D643EA1769}" type="sibTrans" cxnId="{AC010F63-19AE-457A-9569-7F3995DBA1C9}">
      <dgm:prSet/>
      <dgm:spPr/>
      <dgm:t>
        <a:bodyPr/>
        <a:lstStyle/>
        <a:p>
          <a:endParaRPr lang="fr-FR"/>
        </a:p>
      </dgm:t>
    </dgm:pt>
    <dgm:pt modelId="{B605A53D-4483-43A4-9EC2-34A8D9C31B7A}">
      <dgm:prSet custT="1"/>
      <dgm:spPr/>
      <dgm:t>
        <a:bodyPr/>
        <a:lstStyle/>
        <a:p>
          <a:r>
            <a:rPr lang="en-US" sz="1600" b="1" dirty="0"/>
            <a:t>Led by the Nutrition Service</a:t>
          </a:r>
          <a:endParaRPr lang="fr-FR" sz="1600" b="1" dirty="0"/>
        </a:p>
        <a:p>
          <a:r>
            <a:rPr lang="en-US" sz="1600" dirty="0"/>
            <a:t>Members: Monitoring and Evaluation teams of all nutrition stakeholders. National Institute of Statistics, National Office for Risk and Disaster Management.…</a:t>
          </a:r>
          <a:endParaRPr lang="fr-FR" sz="1600" dirty="0"/>
        </a:p>
      </dgm:t>
    </dgm:pt>
    <dgm:pt modelId="{6512CD0B-6AD0-424E-9F38-B5E281D04397}" type="parTrans" cxnId="{AC72A101-441A-4870-B555-E36CDADA1463}">
      <dgm:prSet/>
      <dgm:spPr/>
      <dgm:t>
        <a:bodyPr/>
        <a:lstStyle/>
        <a:p>
          <a:endParaRPr lang="fr-FR"/>
        </a:p>
      </dgm:t>
    </dgm:pt>
    <dgm:pt modelId="{93824622-D780-4167-BB4E-3951912AEEF2}" type="sibTrans" cxnId="{AC72A101-441A-4870-B555-E36CDADA1463}">
      <dgm:prSet/>
      <dgm:spPr/>
      <dgm:t>
        <a:bodyPr/>
        <a:lstStyle/>
        <a:p>
          <a:endParaRPr lang="fr-FR"/>
        </a:p>
      </dgm:t>
    </dgm:pt>
    <dgm:pt modelId="{C4CCB3E9-A49F-4005-A6E6-856A852FA22A}" type="pres">
      <dgm:prSet presAssocID="{D31F3DEA-AA43-4D2D-8806-1041A649921B}" presName="linear" presStyleCnt="0">
        <dgm:presLayoutVars>
          <dgm:animLvl val="lvl"/>
          <dgm:resizeHandles val="exact"/>
        </dgm:presLayoutVars>
      </dgm:prSet>
      <dgm:spPr/>
    </dgm:pt>
    <dgm:pt modelId="{A1F56D5B-35F6-412F-AA82-25F399453AF2}" type="pres">
      <dgm:prSet presAssocID="{E702DF2A-B1ED-49DC-A5CE-612B5E956694}" presName="parentText" presStyleLbl="node1" presStyleIdx="0" presStyleCnt="4">
        <dgm:presLayoutVars>
          <dgm:chMax val="0"/>
          <dgm:bulletEnabled val="1"/>
        </dgm:presLayoutVars>
      </dgm:prSet>
      <dgm:spPr/>
    </dgm:pt>
    <dgm:pt modelId="{9E1CA098-EED1-481B-81A7-D4E3C3985D0C}" type="pres">
      <dgm:prSet presAssocID="{CFDD6492-7606-4BEA-962D-3BDFBE6C226F}" presName="spacer" presStyleCnt="0"/>
      <dgm:spPr/>
    </dgm:pt>
    <dgm:pt modelId="{EBD20DE7-654B-46E7-A1F0-6113688FDE64}" type="pres">
      <dgm:prSet presAssocID="{B605A53D-4483-43A4-9EC2-34A8D9C31B7A}" presName="parentText" presStyleLbl="node1" presStyleIdx="1" presStyleCnt="4">
        <dgm:presLayoutVars>
          <dgm:chMax val="0"/>
          <dgm:bulletEnabled val="1"/>
        </dgm:presLayoutVars>
      </dgm:prSet>
      <dgm:spPr/>
    </dgm:pt>
    <dgm:pt modelId="{CE5817C2-00F8-4926-939F-D5FA552D8AE7}" type="pres">
      <dgm:prSet presAssocID="{93824622-D780-4167-BB4E-3951912AEEF2}" presName="spacer" presStyleCnt="0"/>
      <dgm:spPr/>
    </dgm:pt>
    <dgm:pt modelId="{A25289BF-6AD4-4B67-8286-5939B480266E}" type="pres">
      <dgm:prSet presAssocID="{7A45200A-B19B-4038-8983-4E2B8E8FF697}" presName="parentText" presStyleLbl="node1" presStyleIdx="2" presStyleCnt="4">
        <dgm:presLayoutVars>
          <dgm:chMax val="0"/>
          <dgm:bulletEnabled val="1"/>
        </dgm:presLayoutVars>
      </dgm:prSet>
      <dgm:spPr/>
    </dgm:pt>
    <dgm:pt modelId="{CC16970D-D0F5-4CFD-9C69-382FC1805EF6}" type="pres">
      <dgm:prSet presAssocID="{8EC09299-4ABF-4F2D-9494-428135CFE232}" presName="spacer" presStyleCnt="0"/>
      <dgm:spPr/>
    </dgm:pt>
    <dgm:pt modelId="{CB3E1B49-0CAB-489C-B13C-E67B0777F397}" type="pres">
      <dgm:prSet presAssocID="{9B2DBE7E-6600-4AF0-B1CA-71703050E108}" presName="parentText" presStyleLbl="node1" presStyleIdx="3" presStyleCnt="4">
        <dgm:presLayoutVars>
          <dgm:chMax val="0"/>
          <dgm:bulletEnabled val="1"/>
        </dgm:presLayoutVars>
      </dgm:prSet>
      <dgm:spPr/>
    </dgm:pt>
  </dgm:ptLst>
  <dgm:cxnLst>
    <dgm:cxn modelId="{AC72A101-441A-4870-B555-E36CDADA1463}" srcId="{D31F3DEA-AA43-4D2D-8806-1041A649921B}" destId="{B605A53D-4483-43A4-9EC2-34A8D9C31B7A}" srcOrd="1" destOrd="0" parTransId="{6512CD0B-6AD0-424E-9F38-B5E281D04397}" sibTransId="{93824622-D780-4167-BB4E-3951912AEEF2}"/>
    <dgm:cxn modelId="{CBD7DF03-4854-4798-A678-0E3981207EE8}" type="presOf" srcId="{D31F3DEA-AA43-4D2D-8806-1041A649921B}" destId="{C4CCB3E9-A49F-4005-A6E6-856A852FA22A}" srcOrd="0" destOrd="0" presId="urn:microsoft.com/office/officeart/2005/8/layout/vList2"/>
    <dgm:cxn modelId="{D0C64724-254B-4C05-910F-E27EB60A48F3}" srcId="{D31F3DEA-AA43-4D2D-8806-1041A649921B}" destId="{E702DF2A-B1ED-49DC-A5CE-612B5E956694}" srcOrd="0" destOrd="0" parTransId="{FFF92A0A-6335-4840-9F64-D5D0A7C958F5}" sibTransId="{CFDD6492-7606-4BEA-962D-3BDFBE6C226F}"/>
    <dgm:cxn modelId="{0EA6DA3C-943F-49D2-B6F1-19D60EF6E394}" type="presOf" srcId="{7A45200A-B19B-4038-8983-4E2B8E8FF697}" destId="{A25289BF-6AD4-4B67-8286-5939B480266E}" srcOrd="0" destOrd="0" presId="urn:microsoft.com/office/officeart/2005/8/layout/vList2"/>
    <dgm:cxn modelId="{AC010F63-19AE-457A-9569-7F3995DBA1C9}" srcId="{D31F3DEA-AA43-4D2D-8806-1041A649921B}" destId="{9B2DBE7E-6600-4AF0-B1CA-71703050E108}" srcOrd="3" destOrd="0" parTransId="{4D22C446-FA3D-477A-AF68-3F85ACB3F55E}" sibTransId="{3683E5F6-DAE2-49EC-8177-F9D643EA1769}"/>
    <dgm:cxn modelId="{D6E29C4A-B7E3-4BD3-95F7-BC988D754541}" srcId="{D31F3DEA-AA43-4D2D-8806-1041A649921B}" destId="{7A45200A-B19B-4038-8983-4E2B8E8FF697}" srcOrd="2" destOrd="0" parTransId="{69366BCA-59BE-4671-A703-780241E98525}" sibTransId="{8EC09299-4ABF-4F2D-9494-428135CFE232}"/>
    <dgm:cxn modelId="{84B7E0A5-81FD-4894-9DA2-B9B9D9362DEA}" type="presOf" srcId="{9B2DBE7E-6600-4AF0-B1CA-71703050E108}" destId="{CB3E1B49-0CAB-489C-B13C-E67B0777F397}" srcOrd="0" destOrd="0" presId="urn:microsoft.com/office/officeart/2005/8/layout/vList2"/>
    <dgm:cxn modelId="{024765DE-75F2-4DC9-BEDE-6DC80C8C9D31}" type="presOf" srcId="{B605A53D-4483-43A4-9EC2-34A8D9C31B7A}" destId="{EBD20DE7-654B-46E7-A1F0-6113688FDE64}" srcOrd="0" destOrd="0" presId="urn:microsoft.com/office/officeart/2005/8/layout/vList2"/>
    <dgm:cxn modelId="{AF1FBBFD-6B38-4FBE-AA30-E7CEBBED3C1B}" type="presOf" srcId="{E702DF2A-B1ED-49DC-A5CE-612B5E956694}" destId="{A1F56D5B-35F6-412F-AA82-25F399453AF2}" srcOrd="0" destOrd="0" presId="urn:microsoft.com/office/officeart/2005/8/layout/vList2"/>
    <dgm:cxn modelId="{7C1334EF-142C-467C-B25A-CE63ADD5196C}" type="presParOf" srcId="{C4CCB3E9-A49F-4005-A6E6-856A852FA22A}" destId="{A1F56D5B-35F6-412F-AA82-25F399453AF2}" srcOrd="0" destOrd="0" presId="urn:microsoft.com/office/officeart/2005/8/layout/vList2"/>
    <dgm:cxn modelId="{64D5ADFC-8054-4E11-9D18-D8E8A9148FC1}" type="presParOf" srcId="{C4CCB3E9-A49F-4005-A6E6-856A852FA22A}" destId="{9E1CA098-EED1-481B-81A7-D4E3C3985D0C}" srcOrd="1" destOrd="0" presId="urn:microsoft.com/office/officeart/2005/8/layout/vList2"/>
    <dgm:cxn modelId="{84A9CD88-5EEE-4B90-A5AB-B59251371A9B}" type="presParOf" srcId="{C4CCB3E9-A49F-4005-A6E6-856A852FA22A}" destId="{EBD20DE7-654B-46E7-A1F0-6113688FDE64}" srcOrd="2" destOrd="0" presId="urn:microsoft.com/office/officeart/2005/8/layout/vList2"/>
    <dgm:cxn modelId="{2386073A-03DC-4C43-B8E6-23771962E419}" type="presParOf" srcId="{C4CCB3E9-A49F-4005-A6E6-856A852FA22A}" destId="{CE5817C2-00F8-4926-939F-D5FA552D8AE7}" srcOrd="3" destOrd="0" presId="urn:microsoft.com/office/officeart/2005/8/layout/vList2"/>
    <dgm:cxn modelId="{F5C37C39-93DD-4F24-92BD-246484EDEF2A}" type="presParOf" srcId="{C4CCB3E9-A49F-4005-A6E6-856A852FA22A}" destId="{A25289BF-6AD4-4B67-8286-5939B480266E}" srcOrd="4" destOrd="0" presId="urn:microsoft.com/office/officeart/2005/8/layout/vList2"/>
    <dgm:cxn modelId="{2B781305-2488-4978-A270-D7973E2C0D35}" type="presParOf" srcId="{C4CCB3E9-A49F-4005-A6E6-856A852FA22A}" destId="{CC16970D-D0F5-4CFD-9C69-382FC1805EF6}" srcOrd="5" destOrd="0" presId="urn:microsoft.com/office/officeart/2005/8/layout/vList2"/>
    <dgm:cxn modelId="{891C6CBE-47A9-4FD0-BAC6-61A53840AC2E}" type="presParOf" srcId="{C4CCB3E9-A49F-4005-A6E6-856A852FA22A}" destId="{CB3E1B49-0CAB-489C-B13C-E67B0777F39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1F3DEA-AA43-4D2D-8806-1041A649921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702DF2A-B1ED-49DC-A5CE-612B5E956694}">
      <dgm:prSet custT="1"/>
      <dgm:spPr/>
      <dgm:t>
        <a:bodyPr/>
        <a:lstStyle/>
        <a:p>
          <a:r>
            <a:rPr lang="en-US" sz="1600" dirty="0"/>
            <a:t>Characteristics: Ensures quantification, estimation, and proper utilization of nutrition supplies up to the last mile</a:t>
          </a:r>
          <a:r>
            <a:rPr lang="en-US" sz="1400" dirty="0"/>
            <a:t>.</a:t>
          </a:r>
          <a:endParaRPr lang="fr-FR" sz="1400" dirty="0"/>
        </a:p>
      </dgm:t>
    </dgm:pt>
    <dgm:pt modelId="{FFF92A0A-6335-4840-9F64-D5D0A7C958F5}" type="parTrans" cxnId="{D0C64724-254B-4C05-910F-E27EB60A48F3}">
      <dgm:prSet/>
      <dgm:spPr/>
      <dgm:t>
        <a:bodyPr/>
        <a:lstStyle/>
        <a:p>
          <a:endParaRPr lang="fr-FR"/>
        </a:p>
      </dgm:t>
    </dgm:pt>
    <dgm:pt modelId="{CFDD6492-7606-4BEA-962D-3BDFBE6C226F}" type="sibTrans" cxnId="{D0C64724-254B-4C05-910F-E27EB60A48F3}">
      <dgm:prSet/>
      <dgm:spPr/>
      <dgm:t>
        <a:bodyPr/>
        <a:lstStyle/>
        <a:p>
          <a:endParaRPr lang="fr-FR"/>
        </a:p>
      </dgm:t>
    </dgm:pt>
    <dgm:pt modelId="{7A45200A-B19B-4038-8983-4E2B8E8FF697}">
      <dgm:prSet custT="1"/>
      <dgm:spPr/>
      <dgm:t>
        <a:bodyPr/>
        <a:lstStyle/>
        <a:p>
          <a:r>
            <a:rPr lang="en-US" sz="1600" dirty="0"/>
            <a:t>Progressive integration of the nutritional input supply through the government's central procurement system (SALAMA)</a:t>
          </a:r>
        </a:p>
        <a:p>
          <a:r>
            <a:rPr lang="en-US" sz="1600" dirty="0"/>
            <a:t>National quantification – using cluster estimates for humanitarian area</a:t>
          </a:r>
        </a:p>
        <a:p>
          <a:r>
            <a:rPr lang="en-US" sz="1600" dirty="0"/>
            <a:t>Work at national and regional level against misuse of nutrition supply</a:t>
          </a:r>
        </a:p>
        <a:p>
          <a:r>
            <a:rPr lang="en-US" sz="1600" dirty="0"/>
            <a:t>prepositioning of nutrition supplies before the cyclone period through the SALAMA supply system.</a:t>
          </a:r>
        </a:p>
      </dgm:t>
    </dgm:pt>
    <dgm:pt modelId="{69366BCA-59BE-4671-A703-780241E98525}" type="parTrans" cxnId="{D6E29C4A-B7E3-4BD3-95F7-BC988D754541}">
      <dgm:prSet/>
      <dgm:spPr/>
      <dgm:t>
        <a:bodyPr/>
        <a:lstStyle/>
        <a:p>
          <a:endParaRPr lang="fr-FR"/>
        </a:p>
      </dgm:t>
    </dgm:pt>
    <dgm:pt modelId="{8EC09299-4ABF-4F2D-9494-428135CFE232}" type="sibTrans" cxnId="{D6E29C4A-B7E3-4BD3-95F7-BC988D754541}">
      <dgm:prSet/>
      <dgm:spPr/>
      <dgm:t>
        <a:bodyPr/>
        <a:lstStyle/>
        <a:p>
          <a:endParaRPr lang="fr-FR"/>
        </a:p>
      </dgm:t>
    </dgm:pt>
    <dgm:pt modelId="{9B2DBE7E-6600-4AF0-B1CA-71703050E108}">
      <dgm:prSet custT="1"/>
      <dgm:spPr>
        <a:solidFill>
          <a:schemeClr val="accent2">
            <a:lumMod val="40000"/>
            <a:lumOff val="60000"/>
          </a:schemeClr>
        </a:solidFill>
      </dgm:spPr>
      <dgm:t>
        <a:bodyPr/>
        <a:lstStyle/>
        <a:p>
          <a:r>
            <a:rPr lang="en-US" sz="1800" dirty="0">
              <a:solidFill>
                <a:schemeClr val="tx1"/>
              </a:solidFill>
            </a:rPr>
            <a:t>Integration</a:t>
          </a:r>
          <a:r>
            <a:rPr lang="en-US" sz="1800" baseline="0" dirty="0">
              <a:solidFill>
                <a:schemeClr val="tx1"/>
              </a:solidFill>
            </a:rPr>
            <a:t> of all actors at national level – with lessons learned from the humanitarian actions to inform the strategy at national level</a:t>
          </a:r>
          <a:endParaRPr lang="en-US" sz="1800" dirty="0">
            <a:solidFill>
              <a:schemeClr val="tx1"/>
            </a:solidFill>
          </a:endParaRPr>
        </a:p>
      </dgm:t>
    </dgm:pt>
    <dgm:pt modelId="{4D22C446-FA3D-477A-AF68-3F85ACB3F55E}" type="parTrans" cxnId="{AC010F63-19AE-457A-9569-7F3995DBA1C9}">
      <dgm:prSet/>
      <dgm:spPr/>
      <dgm:t>
        <a:bodyPr/>
        <a:lstStyle/>
        <a:p>
          <a:endParaRPr lang="fr-FR"/>
        </a:p>
      </dgm:t>
    </dgm:pt>
    <dgm:pt modelId="{3683E5F6-DAE2-49EC-8177-F9D643EA1769}" type="sibTrans" cxnId="{AC010F63-19AE-457A-9569-7F3995DBA1C9}">
      <dgm:prSet/>
      <dgm:spPr/>
      <dgm:t>
        <a:bodyPr/>
        <a:lstStyle/>
        <a:p>
          <a:endParaRPr lang="fr-FR"/>
        </a:p>
      </dgm:t>
    </dgm:pt>
    <dgm:pt modelId="{B605A53D-4483-43A4-9EC2-34A8D9C31B7A}">
      <dgm:prSet custT="1"/>
      <dgm:spPr/>
      <dgm:t>
        <a:bodyPr/>
        <a:lstStyle/>
        <a:p>
          <a:r>
            <a:rPr lang="en-US" sz="1600" dirty="0"/>
            <a:t>Led by the Ministry of Health's Pharmacy Directorate</a:t>
          </a:r>
          <a:endParaRPr lang="fr-FR" sz="1600" dirty="0"/>
        </a:p>
        <a:p>
          <a:r>
            <a:rPr lang="en-US" sz="1600" dirty="0"/>
            <a:t>Multisectoral members: Responsible for health and nutritional </a:t>
          </a:r>
          <a:r>
            <a:rPr lang="fr-FR" sz="1600" dirty="0"/>
            <a:t>supplies</a:t>
          </a:r>
        </a:p>
        <a:p>
          <a:r>
            <a:rPr lang="fr-FR" sz="1600" dirty="0"/>
            <a:t>Meetings: </a:t>
          </a:r>
          <a:r>
            <a:rPr lang="fr-FR" sz="1600" dirty="0" err="1"/>
            <a:t>Quarterly</a:t>
          </a:r>
          <a:endParaRPr lang="en-US" sz="1600" dirty="0"/>
        </a:p>
      </dgm:t>
    </dgm:pt>
    <dgm:pt modelId="{6512CD0B-6AD0-424E-9F38-B5E281D04397}" type="parTrans" cxnId="{AC72A101-441A-4870-B555-E36CDADA1463}">
      <dgm:prSet/>
      <dgm:spPr/>
      <dgm:t>
        <a:bodyPr/>
        <a:lstStyle/>
        <a:p>
          <a:endParaRPr lang="fr-FR"/>
        </a:p>
      </dgm:t>
    </dgm:pt>
    <dgm:pt modelId="{93824622-D780-4167-BB4E-3951912AEEF2}" type="sibTrans" cxnId="{AC72A101-441A-4870-B555-E36CDADA1463}">
      <dgm:prSet/>
      <dgm:spPr/>
      <dgm:t>
        <a:bodyPr/>
        <a:lstStyle/>
        <a:p>
          <a:endParaRPr lang="fr-FR"/>
        </a:p>
      </dgm:t>
    </dgm:pt>
    <dgm:pt modelId="{951A3F5A-6FC4-44B8-BD38-A054ADA6DD4F}" type="pres">
      <dgm:prSet presAssocID="{D31F3DEA-AA43-4D2D-8806-1041A649921B}" presName="linear" presStyleCnt="0">
        <dgm:presLayoutVars>
          <dgm:animLvl val="lvl"/>
          <dgm:resizeHandles val="exact"/>
        </dgm:presLayoutVars>
      </dgm:prSet>
      <dgm:spPr/>
    </dgm:pt>
    <dgm:pt modelId="{3BA3DCC3-608E-4163-9585-1C0F338CC6EC}" type="pres">
      <dgm:prSet presAssocID="{E702DF2A-B1ED-49DC-A5CE-612B5E956694}" presName="parentText" presStyleLbl="node1" presStyleIdx="0" presStyleCnt="4" custLinFactY="-2161" custLinFactNeighborY="-100000">
        <dgm:presLayoutVars>
          <dgm:chMax val="0"/>
          <dgm:bulletEnabled val="1"/>
        </dgm:presLayoutVars>
      </dgm:prSet>
      <dgm:spPr/>
    </dgm:pt>
    <dgm:pt modelId="{B3797277-768E-46FE-9BB7-E78E44B2995A}" type="pres">
      <dgm:prSet presAssocID="{CFDD6492-7606-4BEA-962D-3BDFBE6C226F}" presName="spacer" presStyleCnt="0"/>
      <dgm:spPr/>
    </dgm:pt>
    <dgm:pt modelId="{6CB2A394-A68B-43A2-AAE8-DE65D6A15528}" type="pres">
      <dgm:prSet presAssocID="{B605A53D-4483-43A4-9EC2-34A8D9C31B7A}" presName="parentText" presStyleLbl="node1" presStyleIdx="1" presStyleCnt="4" custLinFactNeighborX="357" custLinFactNeighborY="68623">
        <dgm:presLayoutVars>
          <dgm:chMax val="0"/>
          <dgm:bulletEnabled val="1"/>
        </dgm:presLayoutVars>
      </dgm:prSet>
      <dgm:spPr/>
    </dgm:pt>
    <dgm:pt modelId="{0A18F35C-51D9-4EC3-B980-F954E5927284}" type="pres">
      <dgm:prSet presAssocID="{93824622-D780-4167-BB4E-3951912AEEF2}" presName="spacer" presStyleCnt="0"/>
      <dgm:spPr/>
    </dgm:pt>
    <dgm:pt modelId="{6F3E6804-DD87-426B-8617-B1A1E805CBC3}" type="pres">
      <dgm:prSet presAssocID="{7A45200A-B19B-4038-8983-4E2B8E8FF697}" presName="parentText" presStyleLbl="node1" presStyleIdx="2" presStyleCnt="4" custLinFactNeighborY="24469">
        <dgm:presLayoutVars>
          <dgm:chMax val="0"/>
          <dgm:bulletEnabled val="1"/>
        </dgm:presLayoutVars>
      </dgm:prSet>
      <dgm:spPr/>
    </dgm:pt>
    <dgm:pt modelId="{388D1F42-9BCD-4F93-93AF-784F58C6F30E}" type="pres">
      <dgm:prSet presAssocID="{8EC09299-4ABF-4F2D-9494-428135CFE232}" presName="spacer" presStyleCnt="0"/>
      <dgm:spPr/>
    </dgm:pt>
    <dgm:pt modelId="{0B0E83CF-006B-49BD-8B02-EDF04DB6E43A}" type="pres">
      <dgm:prSet presAssocID="{9B2DBE7E-6600-4AF0-B1CA-71703050E108}" presName="parentText" presStyleLbl="node1" presStyleIdx="3" presStyleCnt="4" custLinFactNeighborX="357" custLinFactNeighborY="-80177">
        <dgm:presLayoutVars>
          <dgm:chMax val="0"/>
          <dgm:bulletEnabled val="1"/>
        </dgm:presLayoutVars>
      </dgm:prSet>
      <dgm:spPr/>
    </dgm:pt>
  </dgm:ptLst>
  <dgm:cxnLst>
    <dgm:cxn modelId="{AC72A101-441A-4870-B555-E36CDADA1463}" srcId="{D31F3DEA-AA43-4D2D-8806-1041A649921B}" destId="{B605A53D-4483-43A4-9EC2-34A8D9C31B7A}" srcOrd="1" destOrd="0" parTransId="{6512CD0B-6AD0-424E-9F38-B5E281D04397}" sibTransId="{93824622-D780-4167-BB4E-3951912AEEF2}"/>
    <dgm:cxn modelId="{FEBC8606-DDD5-4588-A790-BC77FBFB53A8}" type="presOf" srcId="{7A45200A-B19B-4038-8983-4E2B8E8FF697}" destId="{6F3E6804-DD87-426B-8617-B1A1E805CBC3}" srcOrd="0" destOrd="0" presId="urn:microsoft.com/office/officeart/2005/8/layout/vList2"/>
    <dgm:cxn modelId="{09F5B019-44D5-4267-B796-E656634AD9AF}" type="presOf" srcId="{B605A53D-4483-43A4-9EC2-34A8D9C31B7A}" destId="{6CB2A394-A68B-43A2-AAE8-DE65D6A15528}" srcOrd="0" destOrd="0" presId="urn:microsoft.com/office/officeart/2005/8/layout/vList2"/>
    <dgm:cxn modelId="{D0C64724-254B-4C05-910F-E27EB60A48F3}" srcId="{D31F3DEA-AA43-4D2D-8806-1041A649921B}" destId="{E702DF2A-B1ED-49DC-A5CE-612B5E956694}" srcOrd="0" destOrd="0" parTransId="{FFF92A0A-6335-4840-9F64-D5D0A7C958F5}" sibTransId="{CFDD6492-7606-4BEA-962D-3BDFBE6C226F}"/>
    <dgm:cxn modelId="{2491D226-547C-4DE3-8F16-1D46CEA6A6B8}" type="presOf" srcId="{9B2DBE7E-6600-4AF0-B1CA-71703050E108}" destId="{0B0E83CF-006B-49BD-8B02-EDF04DB6E43A}" srcOrd="0" destOrd="0" presId="urn:microsoft.com/office/officeart/2005/8/layout/vList2"/>
    <dgm:cxn modelId="{AC010F63-19AE-457A-9569-7F3995DBA1C9}" srcId="{D31F3DEA-AA43-4D2D-8806-1041A649921B}" destId="{9B2DBE7E-6600-4AF0-B1CA-71703050E108}" srcOrd="3" destOrd="0" parTransId="{4D22C446-FA3D-477A-AF68-3F85ACB3F55E}" sibTransId="{3683E5F6-DAE2-49EC-8177-F9D643EA1769}"/>
    <dgm:cxn modelId="{D6E29C4A-B7E3-4BD3-95F7-BC988D754541}" srcId="{D31F3DEA-AA43-4D2D-8806-1041A649921B}" destId="{7A45200A-B19B-4038-8983-4E2B8E8FF697}" srcOrd="2" destOrd="0" parTransId="{69366BCA-59BE-4671-A703-780241E98525}" sibTransId="{8EC09299-4ABF-4F2D-9494-428135CFE232}"/>
    <dgm:cxn modelId="{95F26955-6F6A-44C4-98FC-4A74F587E649}" type="presOf" srcId="{D31F3DEA-AA43-4D2D-8806-1041A649921B}" destId="{951A3F5A-6FC4-44B8-BD38-A054ADA6DD4F}" srcOrd="0" destOrd="0" presId="urn:microsoft.com/office/officeart/2005/8/layout/vList2"/>
    <dgm:cxn modelId="{F11292C5-E153-4310-8306-2D983F54BB3B}" type="presOf" srcId="{E702DF2A-B1ED-49DC-A5CE-612B5E956694}" destId="{3BA3DCC3-608E-4163-9585-1C0F338CC6EC}" srcOrd="0" destOrd="0" presId="urn:microsoft.com/office/officeart/2005/8/layout/vList2"/>
    <dgm:cxn modelId="{A15F8E01-5F37-44B8-9BAE-C12887627B39}" type="presParOf" srcId="{951A3F5A-6FC4-44B8-BD38-A054ADA6DD4F}" destId="{3BA3DCC3-608E-4163-9585-1C0F338CC6EC}" srcOrd="0" destOrd="0" presId="urn:microsoft.com/office/officeart/2005/8/layout/vList2"/>
    <dgm:cxn modelId="{9A49AF7E-3F6F-4F7D-982C-A40D95598E35}" type="presParOf" srcId="{951A3F5A-6FC4-44B8-BD38-A054ADA6DD4F}" destId="{B3797277-768E-46FE-9BB7-E78E44B2995A}" srcOrd="1" destOrd="0" presId="urn:microsoft.com/office/officeart/2005/8/layout/vList2"/>
    <dgm:cxn modelId="{9361CC06-3175-4CB1-A08B-5D9E0E9C10AF}" type="presParOf" srcId="{951A3F5A-6FC4-44B8-BD38-A054ADA6DD4F}" destId="{6CB2A394-A68B-43A2-AAE8-DE65D6A15528}" srcOrd="2" destOrd="0" presId="urn:microsoft.com/office/officeart/2005/8/layout/vList2"/>
    <dgm:cxn modelId="{264D8B14-3840-4EA9-9FB0-1EC177696AE4}" type="presParOf" srcId="{951A3F5A-6FC4-44B8-BD38-A054ADA6DD4F}" destId="{0A18F35C-51D9-4EC3-B980-F954E5927284}" srcOrd="3" destOrd="0" presId="urn:microsoft.com/office/officeart/2005/8/layout/vList2"/>
    <dgm:cxn modelId="{0E493386-AB17-455F-B06F-4A6DBB0AA79F}" type="presParOf" srcId="{951A3F5A-6FC4-44B8-BD38-A054ADA6DD4F}" destId="{6F3E6804-DD87-426B-8617-B1A1E805CBC3}" srcOrd="4" destOrd="0" presId="urn:microsoft.com/office/officeart/2005/8/layout/vList2"/>
    <dgm:cxn modelId="{609224FD-857B-4017-9F0F-62B6E0CDCA6E}" type="presParOf" srcId="{951A3F5A-6FC4-44B8-BD38-A054ADA6DD4F}" destId="{388D1F42-9BCD-4F93-93AF-784F58C6F30E}" srcOrd="5" destOrd="0" presId="urn:microsoft.com/office/officeart/2005/8/layout/vList2"/>
    <dgm:cxn modelId="{9896BD6A-F9B4-4AFF-96DA-F67460EC51C4}" type="presParOf" srcId="{951A3F5A-6FC4-44B8-BD38-A054ADA6DD4F}" destId="{0B0E83CF-006B-49BD-8B02-EDF04DB6E43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31F3DEA-AA43-4D2D-8806-1041A649921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702DF2A-B1ED-49DC-A5CE-612B5E956694}">
      <dgm:prSet custT="1"/>
      <dgm:spPr/>
      <dgm:t>
        <a:bodyPr/>
        <a:lstStyle/>
        <a:p>
          <a:r>
            <a:rPr lang="en-US" sz="1600" dirty="0"/>
            <a:t>Ensures the establishment of the accountability for affected population mechanisms</a:t>
          </a:r>
          <a:endParaRPr lang="fr-FR" sz="1600" dirty="0"/>
        </a:p>
      </dgm:t>
    </dgm:pt>
    <dgm:pt modelId="{FFF92A0A-6335-4840-9F64-D5D0A7C958F5}" type="parTrans" cxnId="{D0C64724-254B-4C05-910F-E27EB60A48F3}">
      <dgm:prSet/>
      <dgm:spPr/>
      <dgm:t>
        <a:bodyPr/>
        <a:lstStyle/>
        <a:p>
          <a:endParaRPr lang="fr-FR"/>
        </a:p>
      </dgm:t>
    </dgm:pt>
    <dgm:pt modelId="{CFDD6492-7606-4BEA-962D-3BDFBE6C226F}" type="sibTrans" cxnId="{D0C64724-254B-4C05-910F-E27EB60A48F3}">
      <dgm:prSet/>
      <dgm:spPr/>
      <dgm:t>
        <a:bodyPr/>
        <a:lstStyle/>
        <a:p>
          <a:endParaRPr lang="fr-FR"/>
        </a:p>
      </dgm:t>
    </dgm:pt>
    <dgm:pt modelId="{7A45200A-B19B-4038-8983-4E2B8E8FF697}">
      <dgm:prSet custT="1"/>
      <dgm:spPr/>
      <dgm:t>
        <a:bodyPr/>
        <a:lstStyle/>
        <a:p>
          <a:r>
            <a:rPr lang="en-US" sz="1600" dirty="0"/>
            <a:t>Questionnaire adaptation (based on ECHO AAP tool) and testing</a:t>
          </a:r>
        </a:p>
        <a:p>
          <a:r>
            <a:rPr lang="en-US" sz="1600" dirty="0"/>
            <a:t>Training of field actors (MoH, local and international NGOs, Civil society organizations)</a:t>
          </a:r>
        </a:p>
        <a:p>
          <a:r>
            <a:rPr lang="en-US" sz="1600" dirty="0"/>
            <a:t>Data collection during routine activities</a:t>
          </a:r>
        </a:p>
        <a:p>
          <a:r>
            <a:rPr lang="en-US" sz="1600" dirty="0"/>
            <a:t>Analysis of the pilot results </a:t>
          </a:r>
        </a:p>
        <a:p>
          <a:endParaRPr lang="en-US" sz="1400" dirty="0"/>
        </a:p>
      </dgm:t>
    </dgm:pt>
    <dgm:pt modelId="{69366BCA-59BE-4671-A703-780241E98525}" type="parTrans" cxnId="{D6E29C4A-B7E3-4BD3-95F7-BC988D754541}">
      <dgm:prSet/>
      <dgm:spPr/>
      <dgm:t>
        <a:bodyPr/>
        <a:lstStyle/>
        <a:p>
          <a:endParaRPr lang="fr-FR"/>
        </a:p>
      </dgm:t>
    </dgm:pt>
    <dgm:pt modelId="{8EC09299-4ABF-4F2D-9494-428135CFE232}" type="sibTrans" cxnId="{D6E29C4A-B7E3-4BD3-95F7-BC988D754541}">
      <dgm:prSet/>
      <dgm:spPr/>
      <dgm:t>
        <a:bodyPr/>
        <a:lstStyle/>
        <a:p>
          <a:endParaRPr lang="fr-FR"/>
        </a:p>
      </dgm:t>
    </dgm:pt>
    <dgm:pt modelId="{B605A53D-4483-43A4-9EC2-34A8D9C31B7A}">
      <dgm:prSet custT="1"/>
      <dgm:spPr/>
      <dgm:t>
        <a:bodyPr/>
        <a:lstStyle/>
        <a:p>
          <a:r>
            <a:rPr lang="en-US" sz="1600" dirty="0"/>
            <a:t>Led by the Nutrition Service</a:t>
          </a:r>
          <a:endParaRPr lang="fr-FR" sz="1600" dirty="0"/>
        </a:p>
        <a:p>
          <a:r>
            <a:rPr lang="fr-FR" sz="1600" dirty="0" err="1"/>
            <a:t>Members</a:t>
          </a:r>
          <a:r>
            <a:rPr lang="fr-FR" sz="1600" dirty="0"/>
            <a:t>: UNICEF, All nutrition stakeholders</a:t>
          </a:r>
        </a:p>
        <a:p>
          <a:r>
            <a:rPr lang="fr-FR" sz="1600" dirty="0" err="1"/>
            <a:t>Monthly</a:t>
          </a:r>
          <a:r>
            <a:rPr lang="fr-FR" sz="1600" dirty="0"/>
            <a:t> meetings</a:t>
          </a:r>
        </a:p>
      </dgm:t>
    </dgm:pt>
    <dgm:pt modelId="{6512CD0B-6AD0-424E-9F38-B5E281D04397}" type="parTrans" cxnId="{AC72A101-441A-4870-B555-E36CDADA1463}">
      <dgm:prSet/>
      <dgm:spPr/>
      <dgm:t>
        <a:bodyPr/>
        <a:lstStyle/>
        <a:p>
          <a:endParaRPr lang="fr-FR"/>
        </a:p>
      </dgm:t>
    </dgm:pt>
    <dgm:pt modelId="{93824622-D780-4167-BB4E-3951912AEEF2}" type="sibTrans" cxnId="{AC72A101-441A-4870-B555-E36CDADA1463}">
      <dgm:prSet/>
      <dgm:spPr/>
      <dgm:t>
        <a:bodyPr/>
        <a:lstStyle/>
        <a:p>
          <a:endParaRPr lang="fr-FR"/>
        </a:p>
      </dgm:t>
    </dgm:pt>
    <dgm:pt modelId="{3B08ADDA-DB54-4D7E-A938-726324B82841}">
      <dgm:prSet custT="1"/>
      <dgm:spPr>
        <a:solidFill>
          <a:schemeClr val="accent2">
            <a:lumMod val="40000"/>
            <a:lumOff val="60000"/>
          </a:schemeClr>
        </a:solidFill>
      </dgm:spPr>
      <dgm:t>
        <a:bodyPr/>
        <a:lstStyle/>
        <a:p>
          <a:r>
            <a:rPr lang="en-US" sz="1800" noProof="0" dirty="0">
              <a:solidFill>
                <a:schemeClr val="tx1"/>
              </a:solidFill>
            </a:rPr>
            <a:t>Intersectoral coordination –</a:t>
          </a:r>
        </a:p>
        <a:p>
          <a:r>
            <a:rPr lang="en-US" sz="1800" noProof="0" dirty="0">
              <a:solidFill>
                <a:schemeClr val="tx1"/>
              </a:solidFill>
            </a:rPr>
            <a:t>National lead and appropriation of humanitarian concepts</a:t>
          </a:r>
        </a:p>
      </dgm:t>
    </dgm:pt>
    <dgm:pt modelId="{909F1B2C-7143-4896-A7FA-90DFA1128CF9}" type="parTrans" cxnId="{845F31CD-4DA3-4702-BCF2-03D76CE749B8}">
      <dgm:prSet/>
      <dgm:spPr/>
      <dgm:t>
        <a:bodyPr/>
        <a:lstStyle/>
        <a:p>
          <a:endParaRPr lang="fr-FR"/>
        </a:p>
      </dgm:t>
    </dgm:pt>
    <dgm:pt modelId="{C60DB845-93E7-4E75-B81F-DA1A6450A6AE}" type="sibTrans" cxnId="{845F31CD-4DA3-4702-BCF2-03D76CE749B8}">
      <dgm:prSet/>
      <dgm:spPr/>
      <dgm:t>
        <a:bodyPr/>
        <a:lstStyle/>
        <a:p>
          <a:endParaRPr lang="fr-FR"/>
        </a:p>
      </dgm:t>
    </dgm:pt>
    <dgm:pt modelId="{951A3F5A-6FC4-44B8-BD38-A054ADA6DD4F}" type="pres">
      <dgm:prSet presAssocID="{D31F3DEA-AA43-4D2D-8806-1041A649921B}" presName="linear" presStyleCnt="0">
        <dgm:presLayoutVars>
          <dgm:animLvl val="lvl"/>
          <dgm:resizeHandles val="exact"/>
        </dgm:presLayoutVars>
      </dgm:prSet>
      <dgm:spPr/>
    </dgm:pt>
    <dgm:pt modelId="{3BA3DCC3-608E-4163-9585-1C0F338CC6EC}" type="pres">
      <dgm:prSet presAssocID="{E702DF2A-B1ED-49DC-A5CE-612B5E956694}" presName="parentText" presStyleLbl="node1" presStyleIdx="0" presStyleCnt="4" custLinFactY="583" custLinFactNeighborX="357" custLinFactNeighborY="100000">
        <dgm:presLayoutVars>
          <dgm:chMax val="0"/>
          <dgm:bulletEnabled val="1"/>
        </dgm:presLayoutVars>
      </dgm:prSet>
      <dgm:spPr/>
    </dgm:pt>
    <dgm:pt modelId="{B3797277-768E-46FE-9BB7-E78E44B2995A}" type="pres">
      <dgm:prSet presAssocID="{CFDD6492-7606-4BEA-962D-3BDFBE6C226F}" presName="spacer" presStyleCnt="0"/>
      <dgm:spPr/>
    </dgm:pt>
    <dgm:pt modelId="{6CB2A394-A68B-43A2-AAE8-DE65D6A15528}" type="pres">
      <dgm:prSet presAssocID="{B605A53D-4483-43A4-9EC2-34A8D9C31B7A}" presName="parentText" presStyleLbl="node1" presStyleIdx="1" presStyleCnt="4" custLinFactNeighborX="-1548" custLinFactNeighborY="66271">
        <dgm:presLayoutVars>
          <dgm:chMax val="0"/>
          <dgm:bulletEnabled val="1"/>
        </dgm:presLayoutVars>
      </dgm:prSet>
      <dgm:spPr/>
    </dgm:pt>
    <dgm:pt modelId="{0A18F35C-51D9-4EC3-B980-F954E5927284}" type="pres">
      <dgm:prSet presAssocID="{93824622-D780-4167-BB4E-3951912AEEF2}" presName="spacer" presStyleCnt="0"/>
      <dgm:spPr/>
    </dgm:pt>
    <dgm:pt modelId="{6F3E6804-DD87-426B-8617-B1A1E805CBC3}" type="pres">
      <dgm:prSet presAssocID="{7A45200A-B19B-4038-8983-4E2B8E8FF697}" presName="parentText" presStyleLbl="node1" presStyleIdx="2" presStyleCnt="4" custLinFactNeighborX="357" custLinFactNeighborY="58180">
        <dgm:presLayoutVars>
          <dgm:chMax val="0"/>
          <dgm:bulletEnabled val="1"/>
        </dgm:presLayoutVars>
      </dgm:prSet>
      <dgm:spPr/>
    </dgm:pt>
    <dgm:pt modelId="{94A5C02B-0770-43F4-929A-7C897821111E}" type="pres">
      <dgm:prSet presAssocID="{8EC09299-4ABF-4F2D-9494-428135CFE232}" presName="spacer" presStyleCnt="0"/>
      <dgm:spPr/>
    </dgm:pt>
    <dgm:pt modelId="{CE56C9C5-36F6-4396-8B3A-F9D3759E053A}" type="pres">
      <dgm:prSet presAssocID="{3B08ADDA-DB54-4D7E-A938-726324B82841}" presName="parentText" presStyleLbl="node1" presStyleIdx="3" presStyleCnt="4">
        <dgm:presLayoutVars>
          <dgm:chMax val="0"/>
          <dgm:bulletEnabled val="1"/>
        </dgm:presLayoutVars>
      </dgm:prSet>
      <dgm:spPr/>
    </dgm:pt>
  </dgm:ptLst>
  <dgm:cxnLst>
    <dgm:cxn modelId="{AC72A101-441A-4870-B555-E36CDADA1463}" srcId="{D31F3DEA-AA43-4D2D-8806-1041A649921B}" destId="{B605A53D-4483-43A4-9EC2-34A8D9C31B7A}" srcOrd="1" destOrd="0" parTransId="{6512CD0B-6AD0-424E-9F38-B5E281D04397}" sibTransId="{93824622-D780-4167-BB4E-3951912AEEF2}"/>
    <dgm:cxn modelId="{FEBC8606-DDD5-4588-A790-BC77FBFB53A8}" type="presOf" srcId="{7A45200A-B19B-4038-8983-4E2B8E8FF697}" destId="{6F3E6804-DD87-426B-8617-B1A1E805CBC3}" srcOrd="0" destOrd="0" presId="urn:microsoft.com/office/officeart/2005/8/layout/vList2"/>
    <dgm:cxn modelId="{09F5B019-44D5-4267-B796-E656634AD9AF}" type="presOf" srcId="{B605A53D-4483-43A4-9EC2-34A8D9C31B7A}" destId="{6CB2A394-A68B-43A2-AAE8-DE65D6A15528}" srcOrd="0" destOrd="0" presId="urn:microsoft.com/office/officeart/2005/8/layout/vList2"/>
    <dgm:cxn modelId="{D0C64724-254B-4C05-910F-E27EB60A48F3}" srcId="{D31F3DEA-AA43-4D2D-8806-1041A649921B}" destId="{E702DF2A-B1ED-49DC-A5CE-612B5E956694}" srcOrd="0" destOrd="0" parTransId="{FFF92A0A-6335-4840-9F64-D5D0A7C958F5}" sibTransId="{CFDD6492-7606-4BEA-962D-3BDFBE6C226F}"/>
    <dgm:cxn modelId="{D6E29C4A-B7E3-4BD3-95F7-BC988D754541}" srcId="{D31F3DEA-AA43-4D2D-8806-1041A649921B}" destId="{7A45200A-B19B-4038-8983-4E2B8E8FF697}" srcOrd="2" destOrd="0" parTransId="{69366BCA-59BE-4671-A703-780241E98525}" sibTransId="{8EC09299-4ABF-4F2D-9494-428135CFE232}"/>
    <dgm:cxn modelId="{95F26955-6F6A-44C4-98FC-4A74F587E649}" type="presOf" srcId="{D31F3DEA-AA43-4D2D-8806-1041A649921B}" destId="{951A3F5A-6FC4-44B8-BD38-A054ADA6DD4F}" srcOrd="0" destOrd="0" presId="urn:microsoft.com/office/officeart/2005/8/layout/vList2"/>
    <dgm:cxn modelId="{B687DC8F-E07A-4CA2-85EC-96EB123EE68B}" type="presOf" srcId="{3B08ADDA-DB54-4D7E-A938-726324B82841}" destId="{CE56C9C5-36F6-4396-8B3A-F9D3759E053A}" srcOrd="0" destOrd="0" presId="urn:microsoft.com/office/officeart/2005/8/layout/vList2"/>
    <dgm:cxn modelId="{F11292C5-E153-4310-8306-2D983F54BB3B}" type="presOf" srcId="{E702DF2A-B1ED-49DC-A5CE-612B5E956694}" destId="{3BA3DCC3-608E-4163-9585-1C0F338CC6EC}" srcOrd="0" destOrd="0" presId="urn:microsoft.com/office/officeart/2005/8/layout/vList2"/>
    <dgm:cxn modelId="{845F31CD-4DA3-4702-BCF2-03D76CE749B8}" srcId="{D31F3DEA-AA43-4D2D-8806-1041A649921B}" destId="{3B08ADDA-DB54-4D7E-A938-726324B82841}" srcOrd="3" destOrd="0" parTransId="{909F1B2C-7143-4896-A7FA-90DFA1128CF9}" sibTransId="{C60DB845-93E7-4E75-B81F-DA1A6450A6AE}"/>
    <dgm:cxn modelId="{A15F8E01-5F37-44B8-9BAE-C12887627B39}" type="presParOf" srcId="{951A3F5A-6FC4-44B8-BD38-A054ADA6DD4F}" destId="{3BA3DCC3-608E-4163-9585-1C0F338CC6EC}" srcOrd="0" destOrd="0" presId="urn:microsoft.com/office/officeart/2005/8/layout/vList2"/>
    <dgm:cxn modelId="{9A49AF7E-3F6F-4F7D-982C-A40D95598E35}" type="presParOf" srcId="{951A3F5A-6FC4-44B8-BD38-A054ADA6DD4F}" destId="{B3797277-768E-46FE-9BB7-E78E44B2995A}" srcOrd="1" destOrd="0" presId="urn:microsoft.com/office/officeart/2005/8/layout/vList2"/>
    <dgm:cxn modelId="{9361CC06-3175-4CB1-A08B-5D9E0E9C10AF}" type="presParOf" srcId="{951A3F5A-6FC4-44B8-BD38-A054ADA6DD4F}" destId="{6CB2A394-A68B-43A2-AAE8-DE65D6A15528}" srcOrd="2" destOrd="0" presId="urn:microsoft.com/office/officeart/2005/8/layout/vList2"/>
    <dgm:cxn modelId="{264D8B14-3840-4EA9-9FB0-1EC177696AE4}" type="presParOf" srcId="{951A3F5A-6FC4-44B8-BD38-A054ADA6DD4F}" destId="{0A18F35C-51D9-4EC3-B980-F954E5927284}" srcOrd="3" destOrd="0" presId="urn:microsoft.com/office/officeart/2005/8/layout/vList2"/>
    <dgm:cxn modelId="{0E493386-AB17-455F-B06F-4A6DBB0AA79F}" type="presParOf" srcId="{951A3F5A-6FC4-44B8-BD38-A054ADA6DD4F}" destId="{6F3E6804-DD87-426B-8617-B1A1E805CBC3}" srcOrd="4" destOrd="0" presId="urn:microsoft.com/office/officeart/2005/8/layout/vList2"/>
    <dgm:cxn modelId="{4265C2E8-2737-442C-AC3F-42AC9B80E11C}" type="presParOf" srcId="{951A3F5A-6FC4-44B8-BD38-A054ADA6DD4F}" destId="{94A5C02B-0770-43F4-929A-7C897821111E}" srcOrd="5" destOrd="0" presId="urn:microsoft.com/office/officeart/2005/8/layout/vList2"/>
    <dgm:cxn modelId="{6D33D589-1308-4787-9644-16B79396E86E}" type="presParOf" srcId="{951A3F5A-6FC4-44B8-BD38-A054ADA6DD4F}" destId="{CE56C9C5-36F6-4396-8B3A-F9D3759E053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3DCC3-608E-4163-9585-1C0F338CC6EC}">
      <dsp:nvSpPr>
        <dsp:cNvPr id="0" name=""/>
        <dsp:cNvSpPr/>
      </dsp:nvSpPr>
      <dsp:spPr>
        <a:xfrm>
          <a:off x="0" y="185930"/>
          <a:ext cx="8018039" cy="127895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dirty="0" err="1"/>
            <a:t>Integrating</a:t>
          </a:r>
          <a:r>
            <a:rPr lang="fr-FR" sz="2000" kern="1200" dirty="0"/>
            <a:t> adolescent girls and </a:t>
          </a:r>
          <a:r>
            <a:rPr lang="fr-FR" sz="2000" kern="1200" dirty="0" err="1"/>
            <a:t>women</a:t>
          </a:r>
          <a:r>
            <a:rPr lang="fr-FR" sz="2000" kern="1200" dirty="0"/>
            <a:t> </a:t>
          </a:r>
          <a:r>
            <a:rPr lang="fr-FR" sz="2000" kern="1200" dirty="0" err="1"/>
            <a:t>needs</a:t>
          </a:r>
          <a:r>
            <a:rPr lang="fr-FR" sz="2000" kern="1200" dirty="0"/>
            <a:t> in the nutrition programmation</a:t>
          </a:r>
        </a:p>
      </dsp:txBody>
      <dsp:txXfrm>
        <a:off x="62433" y="248363"/>
        <a:ext cx="7893173" cy="1154090"/>
      </dsp:txXfrm>
    </dsp:sp>
    <dsp:sp modelId="{6CB2A394-A68B-43A2-AAE8-DE65D6A15528}">
      <dsp:nvSpPr>
        <dsp:cNvPr id="0" name=""/>
        <dsp:cNvSpPr/>
      </dsp:nvSpPr>
      <dsp:spPr>
        <a:xfrm>
          <a:off x="0" y="1495602"/>
          <a:ext cx="8018039" cy="1278956"/>
        </a:xfrm>
        <a:prstGeom prst="roundRect">
          <a:avLst/>
        </a:prstGeom>
        <a:solidFill>
          <a:schemeClr val="accent5">
            <a:hueOff val="6450864"/>
            <a:satOff val="-6061"/>
            <a:lumOff val="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Led by : National Office for Nutrition</a:t>
          </a:r>
        </a:p>
        <a:p>
          <a:pPr marL="0" lvl="0" indent="0" algn="l" defTabSz="889000">
            <a:lnSpc>
              <a:spcPct val="90000"/>
            </a:lnSpc>
            <a:spcBef>
              <a:spcPct val="0"/>
            </a:spcBef>
            <a:spcAft>
              <a:spcPct val="35000"/>
            </a:spcAft>
            <a:buNone/>
          </a:pPr>
          <a:r>
            <a:rPr lang="fr-FR" sz="2000" kern="1200" dirty="0" err="1"/>
            <a:t>Members</a:t>
          </a:r>
          <a:r>
            <a:rPr lang="fr-FR" sz="2000" kern="1200" dirty="0"/>
            <a:t>: All nutrition stakeholders</a:t>
          </a:r>
        </a:p>
        <a:p>
          <a:pPr marL="0" lvl="0" indent="0" algn="l" defTabSz="889000">
            <a:lnSpc>
              <a:spcPct val="90000"/>
            </a:lnSpc>
            <a:spcBef>
              <a:spcPct val="0"/>
            </a:spcBef>
            <a:spcAft>
              <a:spcPct val="35000"/>
            </a:spcAft>
            <a:buNone/>
          </a:pPr>
          <a:r>
            <a:rPr lang="fr-FR" sz="2000" kern="1200" dirty="0"/>
            <a:t>Ad hoc working group. Bi-</a:t>
          </a:r>
          <a:r>
            <a:rPr lang="fr-FR" sz="2000" kern="1200" dirty="0" err="1"/>
            <a:t>annual</a:t>
          </a:r>
          <a:r>
            <a:rPr lang="fr-FR" sz="2000" kern="1200" dirty="0"/>
            <a:t> follow up by the cluster</a:t>
          </a:r>
        </a:p>
      </dsp:txBody>
      <dsp:txXfrm>
        <a:off x="62433" y="1558035"/>
        <a:ext cx="7893173" cy="1154090"/>
      </dsp:txXfrm>
    </dsp:sp>
    <dsp:sp modelId="{6F3E6804-DD87-426B-8617-B1A1E805CBC3}">
      <dsp:nvSpPr>
        <dsp:cNvPr id="0" name=""/>
        <dsp:cNvSpPr/>
      </dsp:nvSpPr>
      <dsp:spPr>
        <a:xfrm>
          <a:off x="0" y="2786353"/>
          <a:ext cx="8018039" cy="1278956"/>
        </a:xfrm>
        <a:prstGeom prst="roundRect">
          <a:avLst/>
        </a:prstGeom>
        <a:solidFill>
          <a:schemeClr val="accent5">
            <a:hueOff val="12901728"/>
            <a:satOff val="-12121"/>
            <a:lumOff val="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Development of a roadmap for women nutrition in a multi-system approach</a:t>
          </a:r>
        </a:p>
        <a:p>
          <a:pPr marL="0" lvl="0" indent="0" algn="l" defTabSz="889000">
            <a:lnSpc>
              <a:spcPct val="90000"/>
            </a:lnSpc>
            <a:spcBef>
              <a:spcPct val="0"/>
            </a:spcBef>
            <a:spcAft>
              <a:spcPct val="35000"/>
            </a:spcAft>
            <a:buNone/>
          </a:pPr>
          <a:r>
            <a:rPr lang="en-US" sz="2000" kern="1200" dirty="0"/>
            <a:t>Advocacy in both development and humanitarian fora</a:t>
          </a:r>
        </a:p>
      </dsp:txBody>
      <dsp:txXfrm>
        <a:off x="62433" y="2848786"/>
        <a:ext cx="7893173" cy="1154090"/>
      </dsp:txXfrm>
    </dsp:sp>
    <dsp:sp modelId="{01C6C31E-97E9-4EDA-8BFB-627BF51B8B46}">
      <dsp:nvSpPr>
        <dsp:cNvPr id="0" name=""/>
        <dsp:cNvSpPr/>
      </dsp:nvSpPr>
      <dsp:spPr>
        <a:xfrm>
          <a:off x="0" y="4130543"/>
          <a:ext cx="8018039" cy="1278956"/>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noProof="0" dirty="0">
              <a:solidFill>
                <a:schemeClr val="tx1"/>
              </a:solidFill>
            </a:rPr>
            <a:t>Join cluster/ sector work from the beginning of the actions –</a:t>
          </a:r>
        </a:p>
        <a:p>
          <a:pPr marL="0" lvl="0" indent="0" algn="l" defTabSz="889000">
            <a:lnSpc>
              <a:spcPct val="90000"/>
            </a:lnSpc>
            <a:spcBef>
              <a:spcPct val="0"/>
            </a:spcBef>
            <a:spcAft>
              <a:spcPct val="35000"/>
            </a:spcAft>
            <a:buNone/>
          </a:pPr>
          <a:r>
            <a:rPr lang="en-US" sz="2000" kern="1200" noProof="0" dirty="0">
              <a:solidFill>
                <a:schemeClr val="tx1"/>
              </a:solidFill>
            </a:rPr>
            <a:t>Development of a national roadmap with a focus on special needs in humanitarian settings</a:t>
          </a:r>
        </a:p>
      </dsp:txBody>
      <dsp:txXfrm>
        <a:off x="62433" y="4192976"/>
        <a:ext cx="7893173" cy="11540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741DC-D9E4-4F35-8A2B-2D89590646D6}">
      <dsp:nvSpPr>
        <dsp:cNvPr id="0" name=""/>
        <dsp:cNvSpPr/>
      </dsp:nvSpPr>
      <dsp:spPr>
        <a:xfrm>
          <a:off x="0" y="0"/>
          <a:ext cx="112534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BC9BFA-5BEF-4ED4-AA6E-F9A23243503E}">
      <dsp:nvSpPr>
        <dsp:cNvPr id="0" name=""/>
        <dsp:cNvSpPr/>
      </dsp:nvSpPr>
      <dsp:spPr>
        <a:xfrm>
          <a:off x="0" y="0"/>
          <a:ext cx="11253474" cy="1232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Lato" panose="020F0502020204030203" pitchFamily="34" charset="0"/>
              <a:ea typeface="Lato" panose="020F0502020204030203" pitchFamily="34" charset="0"/>
              <a:cs typeface="Lato" panose="020F0502020204030203" pitchFamily="34" charset="0"/>
            </a:rPr>
            <a:t>Globally, nearly 50 million children under the age of 5 suffer from acute malnutrition at any given time.</a:t>
          </a:r>
        </a:p>
      </dsp:txBody>
      <dsp:txXfrm>
        <a:off x="0" y="0"/>
        <a:ext cx="11253474" cy="1232566"/>
      </dsp:txXfrm>
    </dsp:sp>
    <dsp:sp modelId="{7F74F3A3-D187-4EB8-A5D9-717C8B9CFEB7}">
      <dsp:nvSpPr>
        <dsp:cNvPr id="0" name=""/>
        <dsp:cNvSpPr/>
      </dsp:nvSpPr>
      <dsp:spPr>
        <a:xfrm>
          <a:off x="0" y="1232567"/>
          <a:ext cx="112534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89643E-DDBD-4D05-80F7-45DFA30C6E82}">
      <dsp:nvSpPr>
        <dsp:cNvPr id="0" name=""/>
        <dsp:cNvSpPr/>
      </dsp:nvSpPr>
      <dsp:spPr>
        <a:xfrm>
          <a:off x="0" y="1232566"/>
          <a:ext cx="11253474" cy="1232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Lato" panose="020F0502020204030203" pitchFamily="34" charset="0"/>
              <a:ea typeface="Lato" panose="020F0502020204030203" pitchFamily="34" charset="0"/>
              <a:cs typeface="Lato" panose="020F0502020204030203" pitchFamily="34" charset="0"/>
            </a:rPr>
            <a:t>The IRC estimates 18 million of these children are living in the humanitarian contexts where we operate. </a:t>
          </a:r>
        </a:p>
      </dsp:txBody>
      <dsp:txXfrm>
        <a:off x="0" y="1232566"/>
        <a:ext cx="11253474" cy="1232566"/>
      </dsp:txXfrm>
    </dsp:sp>
    <dsp:sp modelId="{BAA1E570-F845-40D1-882E-123555F530B8}">
      <dsp:nvSpPr>
        <dsp:cNvPr id="0" name=""/>
        <dsp:cNvSpPr/>
      </dsp:nvSpPr>
      <dsp:spPr>
        <a:xfrm>
          <a:off x="0" y="2465134"/>
          <a:ext cx="112534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19EA94-CC0A-4CBA-9E76-184FE613E2A0}">
      <dsp:nvSpPr>
        <dsp:cNvPr id="0" name=""/>
        <dsp:cNvSpPr/>
      </dsp:nvSpPr>
      <dsp:spPr>
        <a:xfrm>
          <a:off x="0" y="2465133"/>
          <a:ext cx="11253474" cy="1232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Lato" panose="020F0502020204030203" pitchFamily="34" charset="0"/>
              <a:ea typeface="Lato" panose="020F0502020204030203" pitchFamily="34" charset="0"/>
              <a:cs typeface="Lato" panose="020F0502020204030203" pitchFamily="34" charset="0"/>
            </a:rPr>
            <a:t>These figures reflect the number of children with malnutrition at a given point in time.</a:t>
          </a:r>
        </a:p>
      </dsp:txBody>
      <dsp:txXfrm>
        <a:off x="0" y="2465133"/>
        <a:ext cx="11253474" cy="1232566"/>
      </dsp:txXfrm>
    </dsp:sp>
    <dsp:sp modelId="{09B2FC3F-3D7C-494E-B90D-01A5733BB970}">
      <dsp:nvSpPr>
        <dsp:cNvPr id="0" name=""/>
        <dsp:cNvSpPr/>
      </dsp:nvSpPr>
      <dsp:spPr>
        <a:xfrm>
          <a:off x="0" y="3697700"/>
          <a:ext cx="112534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55339A-3968-4AB0-AF2C-F545975C0F03}">
      <dsp:nvSpPr>
        <dsp:cNvPr id="0" name=""/>
        <dsp:cNvSpPr/>
      </dsp:nvSpPr>
      <dsp:spPr>
        <a:xfrm>
          <a:off x="0" y="3697700"/>
          <a:ext cx="11253474" cy="1232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Lato" panose="020F0502020204030203" pitchFamily="34" charset="0"/>
              <a:ea typeface="Lato" panose="020F0502020204030203" pitchFamily="34" charset="0"/>
              <a:cs typeface="Lato" panose="020F0502020204030203" pitchFamily="34" charset="0"/>
            </a:rPr>
            <a:t>Nearly 100-200 million children are malnourished over the course of a year.</a:t>
          </a:r>
        </a:p>
      </dsp:txBody>
      <dsp:txXfrm>
        <a:off x="0" y="3697700"/>
        <a:ext cx="11253474" cy="123256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0C420-8285-415D-B211-1CE1E36544D5}">
      <dsp:nvSpPr>
        <dsp:cNvPr id="0" name=""/>
        <dsp:cNvSpPr/>
      </dsp:nvSpPr>
      <dsp:spPr>
        <a:xfrm>
          <a:off x="0" y="2273"/>
          <a:ext cx="1097724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E8BFFC-873C-497F-ADE0-50F3F7AD2E81}">
      <dsp:nvSpPr>
        <dsp:cNvPr id="0" name=""/>
        <dsp:cNvSpPr/>
      </dsp:nvSpPr>
      <dsp:spPr>
        <a:xfrm>
          <a:off x="0" y="2273"/>
          <a:ext cx="10977241" cy="1550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Lato" panose="020F0502020204030203" pitchFamily="34" charset="0"/>
              <a:ea typeface="Lato" panose="020F0502020204030203" pitchFamily="34" charset="0"/>
              <a:cs typeface="Lato" panose="020F0502020204030203" pitchFamily="34" charset="0"/>
            </a:rPr>
            <a:t>A proven treatment has existed for decades </a:t>
          </a:r>
          <a:r>
            <a:rPr lang="en-US" sz="2700" b="1" kern="1200" dirty="0">
              <a:latin typeface="Lato" panose="020F0502020204030203" pitchFamily="34" charset="0"/>
              <a:ea typeface="Lato" panose="020F0502020204030203" pitchFamily="34" charset="0"/>
              <a:cs typeface="Lato" panose="020F0502020204030203" pitchFamily="34" charset="0"/>
            </a:rPr>
            <a:t>— Ready-to-Use Therapeutic Food (RUTF) .</a:t>
          </a:r>
          <a:endParaRPr lang="en-US" sz="2700" kern="1200" dirty="0">
            <a:latin typeface="Lato" panose="020F0502020204030203" pitchFamily="34" charset="0"/>
            <a:ea typeface="Lato" panose="020F0502020204030203" pitchFamily="34" charset="0"/>
            <a:cs typeface="Lato" panose="020F0502020204030203" pitchFamily="34" charset="0"/>
          </a:endParaRPr>
        </a:p>
      </dsp:txBody>
      <dsp:txXfrm>
        <a:off x="0" y="2273"/>
        <a:ext cx="10977241" cy="1550676"/>
      </dsp:txXfrm>
    </dsp:sp>
    <dsp:sp modelId="{7A541382-3E7E-41B2-8840-A7FB7967707B}">
      <dsp:nvSpPr>
        <dsp:cNvPr id="0" name=""/>
        <dsp:cNvSpPr/>
      </dsp:nvSpPr>
      <dsp:spPr>
        <a:xfrm>
          <a:off x="0" y="1552949"/>
          <a:ext cx="1097724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1D663B-4174-4469-BDB2-C13909E2F6DF}">
      <dsp:nvSpPr>
        <dsp:cNvPr id="0" name=""/>
        <dsp:cNvSpPr/>
      </dsp:nvSpPr>
      <dsp:spPr>
        <a:xfrm>
          <a:off x="0" y="1552949"/>
          <a:ext cx="10977241" cy="1550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latin typeface="Lato" panose="020F0502020204030203" pitchFamily="34" charset="0"/>
              <a:ea typeface="Lato" panose="020F0502020204030203" pitchFamily="34" charset="0"/>
              <a:cs typeface="Lato" panose="020F0502020204030203" pitchFamily="34" charset="0"/>
            </a:rPr>
            <a:t>But</a:t>
          </a:r>
          <a:r>
            <a:rPr lang="en-US" sz="2700" kern="1200" dirty="0">
              <a:latin typeface="Lato" panose="020F0502020204030203" pitchFamily="34" charset="0"/>
              <a:ea typeface="Lato" panose="020F0502020204030203" pitchFamily="34" charset="0"/>
              <a:cs typeface="Lato" panose="020F0502020204030203" pitchFamily="34" charset="0"/>
            </a:rPr>
            <a:t> coverage has stagnated for many years at about 20%, even though it costs just $100-$150 per child to deliver treatment.</a:t>
          </a:r>
        </a:p>
      </dsp:txBody>
      <dsp:txXfrm>
        <a:off x="0" y="1552949"/>
        <a:ext cx="10977241" cy="1550676"/>
      </dsp:txXfrm>
    </dsp:sp>
    <dsp:sp modelId="{2780510C-D39D-4D8C-99EC-B72306D809BE}">
      <dsp:nvSpPr>
        <dsp:cNvPr id="0" name=""/>
        <dsp:cNvSpPr/>
      </dsp:nvSpPr>
      <dsp:spPr>
        <a:xfrm>
          <a:off x="0" y="3103626"/>
          <a:ext cx="1097724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41EA58-3467-47DB-8232-26C2B003F214}">
      <dsp:nvSpPr>
        <dsp:cNvPr id="0" name=""/>
        <dsp:cNvSpPr/>
      </dsp:nvSpPr>
      <dsp:spPr>
        <a:xfrm>
          <a:off x="0" y="3103626"/>
          <a:ext cx="10977241" cy="1550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Lato" panose="020F0502020204030203" pitchFamily="34" charset="0"/>
              <a:ea typeface="Lato" panose="020F0502020204030203" pitchFamily="34" charset="0"/>
              <a:cs typeface="Lato" panose="020F0502020204030203" pitchFamily="34" charset="0"/>
            </a:rPr>
            <a:t>Barrier to scaling treatment is that</a:t>
          </a:r>
          <a:r>
            <a:rPr lang="en-US" sz="2700" b="1" kern="1200" dirty="0">
              <a:latin typeface="Lato" panose="020F0502020204030203" pitchFamily="34" charset="0"/>
              <a:ea typeface="Lato" panose="020F0502020204030203" pitchFamily="34" charset="0"/>
              <a:cs typeface="Lato" panose="020F0502020204030203" pitchFamily="34" charset="0"/>
            </a:rPr>
            <a:t> </a:t>
          </a:r>
          <a:r>
            <a:rPr lang="en-US" sz="2700" kern="1200" dirty="0">
              <a:latin typeface="Lato" panose="020F0502020204030203" pitchFamily="34" charset="0"/>
              <a:ea typeface="Lato" panose="020F0502020204030203" pitchFamily="34" charset="0"/>
              <a:cs typeface="Lato" panose="020F0502020204030203" pitchFamily="34" charset="0"/>
            </a:rPr>
            <a:t>global system to deliver treatment is complex, costly, and underfunded</a:t>
          </a:r>
          <a:r>
            <a:rPr lang="en-US" sz="3500" kern="1200" dirty="0"/>
            <a:t>. </a:t>
          </a:r>
        </a:p>
      </dsp:txBody>
      <dsp:txXfrm>
        <a:off x="0" y="3103626"/>
        <a:ext cx="10977241" cy="155067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FAF02-3F4F-4273-BD9C-A7879D16A2D2}">
      <dsp:nvSpPr>
        <dsp:cNvPr id="0" name=""/>
        <dsp:cNvSpPr/>
      </dsp:nvSpPr>
      <dsp:spPr>
        <a:xfrm>
          <a:off x="0" y="2569"/>
          <a:ext cx="11339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77DF82-D0CB-437E-AC16-43B44C744BD5}">
      <dsp:nvSpPr>
        <dsp:cNvPr id="0" name=""/>
        <dsp:cNvSpPr/>
      </dsp:nvSpPr>
      <dsp:spPr>
        <a:xfrm>
          <a:off x="0" y="2569"/>
          <a:ext cx="1813464" cy="5256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i="0" kern="1200" baseline="0" dirty="0"/>
            <a:t>Research and innovation</a:t>
          </a:r>
          <a:r>
            <a:rPr lang="en-US" sz="2200" b="1" i="0" kern="1200" baseline="0" dirty="0"/>
            <a:t>. </a:t>
          </a:r>
          <a:endParaRPr lang="en-US" sz="2200" kern="1200" dirty="0"/>
        </a:p>
      </dsp:txBody>
      <dsp:txXfrm>
        <a:off x="0" y="2569"/>
        <a:ext cx="1813464" cy="5256561"/>
      </dsp:txXfrm>
    </dsp:sp>
    <dsp:sp modelId="{CCA0A746-AF69-4A27-9F00-BF7E80C52A41}">
      <dsp:nvSpPr>
        <dsp:cNvPr id="0" name=""/>
        <dsp:cNvSpPr/>
      </dsp:nvSpPr>
      <dsp:spPr>
        <a:xfrm>
          <a:off x="1976078" y="84702"/>
          <a:ext cx="8510102" cy="1642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baseline="0" dirty="0">
              <a:latin typeface="Lato" panose="020F0502020204030203" pitchFamily="34" charset="0"/>
              <a:ea typeface="Lato" panose="020F0502020204030203" pitchFamily="34" charset="0"/>
              <a:cs typeface="Lato" panose="020F0502020204030203" pitchFamily="34" charset="0"/>
            </a:rPr>
            <a:t>Across four countries, we advanced research on simplified approaches to fill evidence gaps and test new optimizations, allowing us to continuously improve how treatment is delivered. </a:t>
          </a:r>
          <a:endParaRPr lang="en-US" sz="2600" kern="1200" dirty="0">
            <a:latin typeface="Lato" panose="020F0502020204030203" pitchFamily="34" charset="0"/>
            <a:ea typeface="Lato" panose="020F0502020204030203" pitchFamily="34" charset="0"/>
            <a:cs typeface="Lato" panose="020F0502020204030203" pitchFamily="34" charset="0"/>
          </a:endParaRPr>
        </a:p>
      </dsp:txBody>
      <dsp:txXfrm>
        <a:off x="1976078" y="84702"/>
        <a:ext cx="8510102" cy="1642675"/>
      </dsp:txXfrm>
    </dsp:sp>
    <dsp:sp modelId="{B2F4498C-427A-485A-8FA1-06F588431751}">
      <dsp:nvSpPr>
        <dsp:cNvPr id="0" name=""/>
        <dsp:cNvSpPr/>
      </dsp:nvSpPr>
      <dsp:spPr>
        <a:xfrm>
          <a:off x="1813464" y="1727378"/>
          <a:ext cx="867271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EA3C7F-2E3C-45B2-A04D-07BE29EF8973}">
      <dsp:nvSpPr>
        <dsp:cNvPr id="0" name=""/>
        <dsp:cNvSpPr/>
      </dsp:nvSpPr>
      <dsp:spPr>
        <a:xfrm>
          <a:off x="1976078" y="1809512"/>
          <a:ext cx="8864974" cy="1642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baseline="0" dirty="0">
              <a:latin typeface="Lato" panose="020F0502020204030203" pitchFamily="34" charset="0"/>
              <a:ea typeface="Lato" panose="020F0502020204030203" pitchFamily="34" charset="0"/>
              <a:cs typeface="Lato" panose="020F0502020204030203" pitchFamily="34" charset="0"/>
            </a:rPr>
            <a:t>We conducted research in pilots, RCT, costing research and scenario modeling. The results have demonstrated the effectiveness, cost-effectiveness, and scalability of simplified approaches</a:t>
          </a:r>
          <a:r>
            <a:rPr lang="en-US" sz="2300" b="0" i="0" kern="1200" baseline="0" dirty="0"/>
            <a:t>.</a:t>
          </a:r>
          <a:endParaRPr lang="en-US" sz="2300" kern="1200" dirty="0"/>
        </a:p>
      </dsp:txBody>
      <dsp:txXfrm>
        <a:off x="1976078" y="1809512"/>
        <a:ext cx="8864974" cy="1642675"/>
      </dsp:txXfrm>
    </dsp:sp>
    <dsp:sp modelId="{1E9A3DBD-8552-4460-9102-A38130A5B59D}">
      <dsp:nvSpPr>
        <dsp:cNvPr id="0" name=""/>
        <dsp:cNvSpPr/>
      </dsp:nvSpPr>
      <dsp:spPr>
        <a:xfrm>
          <a:off x="1813464" y="3452187"/>
          <a:ext cx="867271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C187E6-FB71-4464-BBD4-4D1D9AB33D94}">
      <dsp:nvSpPr>
        <dsp:cNvPr id="0" name=""/>
        <dsp:cNvSpPr/>
      </dsp:nvSpPr>
      <dsp:spPr>
        <a:xfrm>
          <a:off x="1976078" y="3534321"/>
          <a:ext cx="9354475" cy="1642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dirty="0">
              <a:latin typeface="Lato" panose="020F0502020204030203" pitchFamily="34" charset="0"/>
              <a:ea typeface="Lato" panose="020F0502020204030203" pitchFamily="34" charset="0"/>
              <a:cs typeface="Lato" panose="020F0502020204030203" pitchFamily="34" charset="0"/>
            </a:rPr>
            <a:t>Over the past six years, the IRC has treated </a:t>
          </a:r>
          <a:r>
            <a:rPr lang="en-US" sz="2400" b="1" kern="1200" dirty="0">
              <a:latin typeface="Lato" panose="020F0502020204030203" pitchFamily="34" charset="0"/>
              <a:ea typeface="Lato" panose="020F0502020204030203" pitchFamily="34" charset="0"/>
              <a:cs typeface="Lato" panose="020F0502020204030203" pitchFamily="34" charset="0"/>
            </a:rPr>
            <a:t>over 100,000 children </a:t>
          </a:r>
          <a:r>
            <a:rPr lang="en-US" sz="2400" b="0" kern="1200" dirty="0">
              <a:latin typeface="Lato" panose="020F0502020204030203" pitchFamily="34" charset="0"/>
              <a:ea typeface="Lato" panose="020F0502020204030203" pitchFamily="34" charset="0"/>
              <a:cs typeface="Lato" panose="020F0502020204030203" pitchFamily="34" charset="0"/>
            </a:rPr>
            <a:t>across</a:t>
          </a:r>
          <a:r>
            <a:rPr lang="en-US" sz="2400" b="1" kern="1200" dirty="0">
              <a:latin typeface="Lato" panose="020F0502020204030203" pitchFamily="34" charset="0"/>
              <a:ea typeface="Lato" panose="020F0502020204030203" pitchFamily="34" charset="0"/>
              <a:cs typeface="Lato" panose="020F0502020204030203" pitchFamily="34" charset="0"/>
            </a:rPr>
            <a:t> six countries </a:t>
          </a:r>
          <a:r>
            <a:rPr lang="en-US" sz="2400" b="0" kern="1200" dirty="0">
              <a:latin typeface="Lato" panose="020F0502020204030203" pitchFamily="34" charset="0"/>
              <a:ea typeface="Lato" panose="020F0502020204030203" pitchFamily="34" charset="0"/>
              <a:cs typeface="Lato" panose="020F0502020204030203" pitchFamily="34" charset="0"/>
            </a:rPr>
            <a:t>with</a:t>
          </a:r>
          <a:r>
            <a:rPr lang="en-US" sz="2400" b="1" kern="1200" dirty="0">
              <a:latin typeface="Lato" panose="020F0502020204030203" pitchFamily="34" charset="0"/>
              <a:ea typeface="Lato" panose="020F0502020204030203" pitchFamily="34" charset="0"/>
              <a:cs typeface="Lato" panose="020F0502020204030203" pitchFamily="34" charset="0"/>
            </a:rPr>
            <a:t> the simplified, combined protocol, </a:t>
          </a:r>
          <a:r>
            <a:rPr lang="en-US" sz="2400" kern="1200" dirty="0">
              <a:latin typeface="Lato" panose="020F0502020204030203" pitchFamily="34" charset="0"/>
              <a:ea typeface="Lato" panose="020F0502020204030203" pitchFamily="34" charset="0"/>
              <a:cs typeface="Lato" panose="020F0502020204030203" pitchFamily="34" charset="0"/>
            </a:rPr>
            <a:t>demonstrating the effectiveness and cost-effectiveness of simplified treatment approaches in multiple contexts.</a:t>
          </a:r>
        </a:p>
      </dsp:txBody>
      <dsp:txXfrm>
        <a:off x="1976078" y="3534321"/>
        <a:ext cx="9354475" cy="1642675"/>
      </dsp:txXfrm>
    </dsp:sp>
    <dsp:sp modelId="{0258A4A9-5C42-4763-BB58-80ADE253916A}">
      <dsp:nvSpPr>
        <dsp:cNvPr id="0" name=""/>
        <dsp:cNvSpPr/>
      </dsp:nvSpPr>
      <dsp:spPr>
        <a:xfrm>
          <a:off x="1813464" y="5176997"/>
          <a:ext cx="867271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B411C-440F-4F36-9308-C0ED59AF4098}">
      <dsp:nvSpPr>
        <dsp:cNvPr id="0" name=""/>
        <dsp:cNvSpPr/>
      </dsp:nvSpPr>
      <dsp:spPr>
        <a:xfrm>
          <a:off x="0" y="0"/>
          <a:ext cx="11158224" cy="1405594"/>
        </a:xfrm>
        <a:prstGeom prst="roundRect">
          <a:avLst/>
        </a:prstGeom>
        <a:gradFill rotWithShape="0">
          <a:gsLst>
            <a:gs pos="0">
              <a:schemeClr val="accent1">
                <a:alpha val="90000"/>
                <a:hueOff val="0"/>
                <a:satOff val="0"/>
                <a:lumOff val="0"/>
                <a:alphaOff val="0"/>
                <a:tint val="50000"/>
                <a:satMod val="300000"/>
              </a:schemeClr>
            </a:gs>
            <a:gs pos="35000">
              <a:schemeClr val="accent1">
                <a:alpha val="90000"/>
                <a:hueOff val="0"/>
                <a:satOff val="0"/>
                <a:lumOff val="0"/>
                <a:alphaOff val="0"/>
                <a:tint val="37000"/>
                <a:satMod val="300000"/>
              </a:schemeClr>
            </a:gs>
            <a:gs pos="100000">
              <a:schemeClr val="accent1">
                <a:alpha val="9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u="none" kern="1200" dirty="0">
              <a:latin typeface="Lato" panose="020F0502020204030203" pitchFamily="34" charset="0"/>
              <a:ea typeface="Lato" panose="020F0502020204030203" pitchFamily="34" charset="0"/>
              <a:cs typeface="Lato" panose="020F0502020204030203" pitchFamily="34" charset="0"/>
            </a:rPr>
            <a:t>The simplified protocol is highly effective: </a:t>
          </a:r>
          <a:r>
            <a:rPr lang="en-US" sz="2200" u="none" kern="1200" dirty="0">
              <a:latin typeface="Lato" panose="020F0502020204030203" pitchFamily="34" charset="0"/>
              <a:ea typeface="Lato" panose="020F0502020204030203" pitchFamily="34" charset="0"/>
              <a:cs typeface="Lato" panose="020F0502020204030203" pitchFamily="34" charset="0"/>
            </a:rPr>
            <a:t>Between 85-95% of all children have recovered, demonstrating that the simplified protocol is as effective as the standard approach.</a:t>
          </a:r>
          <a:endParaRPr lang="en-US" sz="2200" kern="1200" dirty="0">
            <a:latin typeface="Lato" panose="020F0502020204030203" pitchFamily="34" charset="0"/>
            <a:ea typeface="Lato" panose="020F0502020204030203" pitchFamily="34" charset="0"/>
            <a:cs typeface="Lato" panose="020F0502020204030203" pitchFamily="34" charset="0"/>
          </a:endParaRPr>
        </a:p>
      </dsp:txBody>
      <dsp:txXfrm>
        <a:off x="68615" y="68615"/>
        <a:ext cx="11020994" cy="1268364"/>
      </dsp:txXfrm>
    </dsp:sp>
    <dsp:sp modelId="{8DA18D05-1BB1-4A1C-8453-203C6085874F}">
      <dsp:nvSpPr>
        <dsp:cNvPr id="0" name=""/>
        <dsp:cNvSpPr/>
      </dsp:nvSpPr>
      <dsp:spPr>
        <a:xfrm>
          <a:off x="0" y="1369875"/>
          <a:ext cx="11158224" cy="1358697"/>
        </a:xfrm>
        <a:prstGeom prst="roundRect">
          <a:avLst/>
        </a:prstGeom>
        <a:gradFill rotWithShape="0">
          <a:gsLst>
            <a:gs pos="0">
              <a:schemeClr val="accent1">
                <a:alpha val="90000"/>
                <a:hueOff val="0"/>
                <a:satOff val="0"/>
                <a:lumOff val="0"/>
                <a:alphaOff val="-20000"/>
                <a:tint val="50000"/>
                <a:satMod val="300000"/>
              </a:schemeClr>
            </a:gs>
            <a:gs pos="35000">
              <a:schemeClr val="accent1">
                <a:alpha val="90000"/>
                <a:hueOff val="0"/>
                <a:satOff val="0"/>
                <a:lumOff val="0"/>
                <a:alphaOff val="-20000"/>
                <a:tint val="37000"/>
                <a:satMod val="300000"/>
              </a:schemeClr>
            </a:gs>
            <a:gs pos="100000">
              <a:schemeClr val="accent1">
                <a:alpha val="90000"/>
                <a:hueOff val="0"/>
                <a:satOff val="0"/>
                <a:lumOff val="0"/>
                <a:alphaOff val="-2000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u="none" kern="1200" dirty="0">
              <a:latin typeface="Lato" panose="020F0502020204030203" pitchFamily="34" charset="0"/>
              <a:ea typeface="Lato" panose="020F0502020204030203" pitchFamily="34" charset="0"/>
              <a:cs typeface="Lato" panose="020F0502020204030203" pitchFamily="34" charset="0"/>
            </a:rPr>
            <a:t>The simplified protocol saves money: </a:t>
          </a:r>
          <a:r>
            <a:rPr lang="en-US" sz="2200" u="none" kern="1200" dirty="0">
              <a:latin typeface="Lato" panose="020F0502020204030203" pitchFamily="34" charset="0"/>
              <a:ea typeface="Lato" panose="020F0502020204030203" pitchFamily="34" charset="0"/>
              <a:cs typeface="Lato" panose="020F0502020204030203" pitchFamily="34" charset="0"/>
            </a:rPr>
            <a:t>The simplified protocol costs 21% less than the standard protocol; we believe the savings will be greater at scale, due to research costs currently factored in.</a:t>
          </a:r>
          <a:endParaRPr lang="en-US" sz="2200" kern="1200" dirty="0">
            <a:latin typeface="Lato" panose="020F0502020204030203" pitchFamily="34" charset="0"/>
            <a:ea typeface="Lato" panose="020F0502020204030203" pitchFamily="34" charset="0"/>
            <a:cs typeface="Lato" panose="020F0502020204030203" pitchFamily="34" charset="0"/>
          </a:endParaRPr>
        </a:p>
      </dsp:txBody>
      <dsp:txXfrm>
        <a:off x="66326" y="1436201"/>
        <a:ext cx="11025572" cy="1226045"/>
      </dsp:txXfrm>
    </dsp:sp>
    <dsp:sp modelId="{2D7128A0-7AAE-47DC-AA7B-4E120167F284}">
      <dsp:nvSpPr>
        <dsp:cNvPr id="0" name=""/>
        <dsp:cNvSpPr/>
      </dsp:nvSpPr>
      <dsp:spPr>
        <a:xfrm>
          <a:off x="0" y="2784788"/>
          <a:ext cx="11158224" cy="2527039"/>
        </a:xfrm>
        <a:prstGeom prst="roundRect">
          <a:avLst/>
        </a:prstGeom>
        <a:gradFill rotWithShape="0">
          <a:gsLst>
            <a:gs pos="0">
              <a:schemeClr val="accent1">
                <a:alpha val="90000"/>
                <a:hueOff val="0"/>
                <a:satOff val="0"/>
                <a:lumOff val="0"/>
                <a:alphaOff val="-40000"/>
                <a:tint val="50000"/>
                <a:satMod val="300000"/>
              </a:schemeClr>
            </a:gs>
            <a:gs pos="35000">
              <a:schemeClr val="accent1">
                <a:alpha val="90000"/>
                <a:hueOff val="0"/>
                <a:satOff val="0"/>
                <a:lumOff val="0"/>
                <a:alphaOff val="-40000"/>
                <a:tint val="37000"/>
                <a:satMod val="300000"/>
              </a:schemeClr>
            </a:gs>
            <a:gs pos="100000">
              <a:schemeClr val="accent1">
                <a:alpha val="90000"/>
                <a:hueOff val="0"/>
                <a:satOff val="0"/>
                <a:lumOff val="0"/>
                <a:alphaOff val="-4000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Lato" panose="020F0502020204030203" pitchFamily="34" charset="0"/>
              <a:ea typeface="Lato" panose="020F0502020204030203" pitchFamily="34" charset="0"/>
              <a:cs typeface="Lato" panose="020F0502020204030203" pitchFamily="34" charset="0"/>
            </a:rPr>
            <a:t>That the simplified protocol does not on its own </a:t>
          </a:r>
          <a:r>
            <a:rPr lang="en-US" sz="2200" b="1" kern="1200" dirty="0">
              <a:latin typeface="Lato" panose="020F0502020204030203" pitchFamily="34" charset="0"/>
              <a:ea typeface="Lato" panose="020F0502020204030203" pitchFamily="34" charset="0"/>
              <a:cs typeface="Lato" panose="020F0502020204030203" pitchFamily="34" charset="0"/>
            </a:rPr>
            <a:t>resolve issues related to distance from treatment </a:t>
          </a:r>
          <a:r>
            <a:rPr lang="en-US" sz="2200" kern="1200" dirty="0">
              <a:latin typeface="Lato" panose="020F0502020204030203" pitchFamily="34" charset="0"/>
              <a:ea typeface="Lato" panose="020F0502020204030203" pitchFamily="34" charset="0"/>
              <a:cs typeface="Lato" panose="020F0502020204030203" pitchFamily="34" charset="0"/>
            </a:rPr>
            <a:t>unless it is used to </a:t>
          </a:r>
          <a:r>
            <a:rPr lang="en-US" sz="2200" b="1" kern="1200" dirty="0">
              <a:latin typeface="Lato" panose="020F0502020204030203" pitchFamily="34" charset="0"/>
              <a:ea typeface="Lato" panose="020F0502020204030203" pitchFamily="34" charset="0"/>
              <a:cs typeface="Lato" panose="020F0502020204030203" pitchFamily="34" charset="0"/>
            </a:rPr>
            <a:t>decentralize treatment </a:t>
          </a:r>
          <a:r>
            <a:rPr lang="en-US" sz="2200" kern="1200" dirty="0">
              <a:latin typeface="Lato" panose="020F0502020204030203" pitchFamily="34" charset="0"/>
              <a:ea typeface="Lato" panose="020F0502020204030203" pitchFamily="34" charset="0"/>
              <a:cs typeface="Lato" panose="020F0502020204030203" pitchFamily="34" charset="0"/>
            </a:rPr>
            <a:t>to be provided by CHWs at the village level.</a:t>
          </a:r>
        </a:p>
        <a:p>
          <a:pPr marL="0" lvl="0" indent="0" algn="l" defTabSz="977900">
            <a:lnSpc>
              <a:spcPct val="90000"/>
            </a:lnSpc>
            <a:spcBef>
              <a:spcPct val="0"/>
            </a:spcBef>
            <a:spcAft>
              <a:spcPct val="35000"/>
            </a:spcAft>
            <a:buNone/>
          </a:pPr>
          <a:r>
            <a:rPr lang="en-US" sz="2200" b="1" u="none" kern="1200" dirty="0">
              <a:latin typeface="Lato" panose="020F0502020204030203" pitchFamily="34" charset="0"/>
              <a:ea typeface="Lato" panose="020F0502020204030203" pitchFamily="34" charset="0"/>
              <a:cs typeface="Lato" panose="020F0502020204030203" pitchFamily="34" charset="0"/>
            </a:rPr>
            <a:t>Community Health Workers can effectively deliver care: </a:t>
          </a:r>
          <a:r>
            <a:rPr lang="en-US" sz="2200" u="none" kern="1200" dirty="0">
              <a:latin typeface="Lato" panose="020F0502020204030203" pitchFamily="34" charset="0"/>
              <a:ea typeface="Lato" panose="020F0502020204030203" pitchFamily="34" charset="0"/>
              <a:cs typeface="Lato" panose="020F0502020204030203" pitchFamily="34" charset="0"/>
            </a:rPr>
            <a:t>CHW-delivered treatment has resulted in a recovery rate in children of 94%, demonstrating that decentralization out of health facilities is possible and effective with a simplified protocol. </a:t>
          </a:r>
          <a:endParaRPr lang="en-US" sz="2200" kern="1200" dirty="0">
            <a:latin typeface="Lato" panose="020F0502020204030203" pitchFamily="34" charset="0"/>
            <a:ea typeface="Lato" panose="020F0502020204030203" pitchFamily="34" charset="0"/>
            <a:cs typeface="Lato" panose="020F0502020204030203" pitchFamily="34" charset="0"/>
          </a:endParaRPr>
        </a:p>
      </dsp:txBody>
      <dsp:txXfrm>
        <a:off x="123360" y="2908148"/>
        <a:ext cx="10911504" cy="228031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9E1E8-EAEF-4E4C-835E-ED99EE88E718}">
      <dsp:nvSpPr>
        <dsp:cNvPr id="0" name=""/>
        <dsp:cNvSpPr/>
      </dsp:nvSpPr>
      <dsp:spPr>
        <a:xfrm>
          <a:off x="0" y="2561"/>
          <a:ext cx="116059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2ECC25-49CD-42D8-8159-B5C00C52B9E6}">
      <dsp:nvSpPr>
        <dsp:cNvPr id="0" name=""/>
        <dsp:cNvSpPr/>
      </dsp:nvSpPr>
      <dsp:spPr>
        <a:xfrm>
          <a:off x="0" y="2561"/>
          <a:ext cx="3301448" cy="5240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i="0" kern="1200" baseline="0" dirty="0">
              <a:solidFill>
                <a:srgbClr val="002060"/>
              </a:solidFill>
              <a:latin typeface="Lato" panose="020F0502020204030203" pitchFamily="34" charset="0"/>
              <a:ea typeface="Lato" panose="020F0502020204030203" pitchFamily="34" charset="0"/>
              <a:cs typeface="Lato" panose="020F0502020204030203" pitchFamily="34" charset="0"/>
            </a:rPr>
            <a:t>Scaling treatment </a:t>
          </a:r>
          <a:r>
            <a:rPr lang="en-US" sz="2300" b="0" i="0" kern="1200" baseline="0" dirty="0">
              <a:solidFill>
                <a:srgbClr val="002060"/>
              </a:solidFill>
              <a:latin typeface="Lato" panose="020F0502020204030203" pitchFamily="34" charset="0"/>
              <a:ea typeface="Lato" panose="020F0502020204030203" pitchFamily="34" charset="0"/>
              <a:cs typeface="Lato" panose="020F0502020204030203" pitchFamily="34" charset="0"/>
            </a:rPr>
            <a:t>and expanding the use of  </a:t>
          </a:r>
          <a:r>
            <a:rPr lang="en-US" sz="2300" b="1" i="0" kern="1200" baseline="0" dirty="0">
              <a:solidFill>
                <a:srgbClr val="002060"/>
              </a:solidFill>
              <a:latin typeface="Lato" panose="020F0502020204030203" pitchFamily="34" charset="0"/>
              <a:ea typeface="Lato" panose="020F0502020204030203" pitchFamily="34" charset="0"/>
              <a:cs typeface="Lato" panose="020F0502020204030203" pitchFamily="34" charset="0"/>
            </a:rPr>
            <a:t>approaches that are simple, effective and efficient</a:t>
          </a:r>
          <a:r>
            <a:rPr lang="en-US" sz="2300" b="0" i="0" kern="1200" baseline="0" dirty="0">
              <a:solidFill>
                <a:srgbClr val="002060"/>
              </a:solidFill>
              <a:latin typeface="Lato" panose="020F0502020204030203" pitchFamily="34" charset="0"/>
              <a:ea typeface="Lato" panose="020F0502020204030203" pitchFamily="34" charset="0"/>
              <a:cs typeface="Lato" panose="020F0502020204030203" pitchFamily="34" charset="0"/>
            </a:rPr>
            <a:t> requires changing policy and ways of doing business at global and national levels. This change can lead countries to </a:t>
          </a:r>
          <a:r>
            <a:rPr lang="en-US" sz="2300" b="1" i="0" kern="1200" baseline="0" dirty="0">
              <a:solidFill>
                <a:srgbClr val="002060"/>
              </a:solidFill>
              <a:latin typeface="Lato" panose="020F0502020204030203" pitchFamily="34" charset="0"/>
              <a:ea typeface="Lato" panose="020F0502020204030203" pitchFamily="34" charset="0"/>
              <a:cs typeface="Lato" panose="020F0502020204030203" pitchFamily="34" charset="0"/>
            </a:rPr>
            <a:t>leverage solutions widely</a:t>
          </a:r>
          <a:r>
            <a:rPr lang="en-US" sz="2300" b="0" i="0" kern="1200" baseline="0" dirty="0">
              <a:solidFill>
                <a:srgbClr val="002060"/>
              </a:solidFill>
              <a:latin typeface="Lato" panose="020F0502020204030203" pitchFamily="34" charset="0"/>
              <a:ea typeface="Lato" panose="020F0502020204030203" pitchFamily="34" charset="0"/>
              <a:cs typeface="Lato" panose="020F0502020204030203" pitchFamily="34" charset="0"/>
            </a:rPr>
            <a:t> and </a:t>
          </a:r>
          <a:r>
            <a:rPr lang="en-US" sz="2300" b="1" i="0" kern="1200" baseline="0" dirty="0">
              <a:solidFill>
                <a:srgbClr val="002060"/>
              </a:solidFill>
              <a:latin typeface="Lato" panose="020F0502020204030203" pitchFamily="34" charset="0"/>
              <a:ea typeface="Lato" panose="020F0502020204030203" pitchFamily="34" charset="0"/>
              <a:cs typeface="Lato" panose="020F0502020204030203" pitchFamily="34" charset="0"/>
            </a:rPr>
            <a:t>better resource </a:t>
          </a:r>
          <a:r>
            <a:rPr lang="en-US" sz="2300" b="0" i="0" kern="1200" baseline="0" dirty="0">
              <a:solidFill>
                <a:srgbClr val="002060"/>
              </a:solidFill>
              <a:latin typeface="Lato" panose="020F0502020204030203" pitchFamily="34" charset="0"/>
              <a:ea typeface="Lato" panose="020F0502020204030203" pitchFamily="34" charset="0"/>
              <a:cs typeface="Lato" panose="020F0502020204030203" pitchFamily="34" charset="0"/>
            </a:rPr>
            <a:t>the pathway to scale.</a:t>
          </a:r>
          <a:endParaRPr lang="en-US" sz="2300" kern="1200" dirty="0">
            <a:solidFill>
              <a:srgbClr val="002060"/>
            </a:solidFill>
            <a:latin typeface="Lato" panose="020F0502020204030203" pitchFamily="34" charset="0"/>
            <a:ea typeface="Lato" panose="020F0502020204030203" pitchFamily="34" charset="0"/>
            <a:cs typeface="Lato" panose="020F0502020204030203" pitchFamily="34" charset="0"/>
          </a:endParaRPr>
        </a:p>
      </dsp:txBody>
      <dsp:txXfrm>
        <a:off x="0" y="2561"/>
        <a:ext cx="3301448" cy="5240030"/>
      </dsp:txXfrm>
    </dsp:sp>
    <dsp:sp modelId="{1F284E57-0BBB-4D2C-87EB-D8F7F30FC28E}">
      <dsp:nvSpPr>
        <dsp:cNvPr id="0" name=""/>
        <dsp:cNvSpPr/>
      </dsp:nvSpPr>
      <dsp:spPr>
        <a:xfrm>
          <a:off x="3419035" y="31276"/>
          <a:ext cx="8017225" cy="2551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baseline="0" dirty="0">
              <a:latin typeface="Lato" panose="020F0502020204030203" pitchFamily="34" charset="0"/>
              <a:ea typeface="Lato" panose="020F0502020204030203" pitchFamily="34" charset="0"/>
              <a:cs typeface="Lato" panose="020F0502020204030203" pitchFamily="34" charset="0"/>
            </a:rPr>
            <a:t>IRC has placed 1 regional and National Nutrition Advocacy experts in 4 countries in West and Central to catalyze policy and practice shifts through sharing critical evidence, reviewing policy options, and supporting nationally-led planning processes for scaling treatment.  </a:t>
          </a:r>
        </a:p>
        <a:p>
          <a:pPr marL="0" lvl="0" indent="0" algn="l" defTabSz="1022350">
            <a:lnSpc>
              <a:spcPct val="90000"/>
            </a:lnSpc>
            <a:spcBef>
              <a:spcPct val="0"/>
            </a:spcBef>
            <a:spcAft>
              <a:spcPct val="35000"/>
            </a:spcAft>
            <a:buNone/>
          </a:pPr>
          <a:r>
            <a:rPr lang="en-US" sz="2300" b="0" kern="1200" dirty="0">
              <a:latin typeface="Lato" panose="020F0502020204030203" pitchFamily="34" charset="0"/>
              <a:ea typeface="Lato" panose="020F0502020204030203" pitchFamily="34" charset="0"/>
              <a:cs typeface="Lato" panose="020F0502020204030203" pitchFamily="34" charset="0"/>
            </a:rPr>
            <a:t>We partnered with UNICEF this past year, and generated strong initial demand for technical support directly from 10 countries. </a:t>
          </a:r>
        </a:p>
      </dsp:txBody>
      <dsp:txXfrm>
        <a:off x="3419035" y="31276"/>
        <a:ext cx="8017225" cy="2551873"/>
      </dsp:txXfrm>
    </dsp:sp>
    <dsp:sp modelId="{4F4254B5-D9B7-49AF-A1EE-0B9EC9C0D9EC}">
      <dsp:nvSpPr>
        <dsp:cNvPr id="0" name=""/>
        <dsp:cNvSpPr/>
      </dsp:nvSpPr>
      <dsp:spPr>
        <a:xfrm>
          <a:off x="3620099" y="2876204"/>
          <a:ext cx="669152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0ECA51-42DB-4543-A026-FD9024EE6DF1}">
      <dsp:nvSpPr>
        <dsp:cNvPr id="0" name=""/>
        <dsp:cNvSpPr/>
      </dsp:nvSpPr>
      <dsp:spPr>
        <a:xfrm>
          <a:off x="3433715" y="2941229"/>
          <a:ext cx="8172184" cy="2303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baseline="0" dirty="0">
              <a:latin typeface="Lato" panose="020F0502020204030203" pitchFamily="34" charset="0"/>
              <a:ea typeface="Lato" panose="020F0502020204030203" pitchFamily="34" charset="0"/>
              <a:cs typeface="Lato" panose="020F0502020204030203" pitchFamily="34" charset="0"/>
            </a:rPr>
            <a:t>IRC’s approach in the coming years will focus on </a:t>
          </a:r>
          <a:r>
            <a:rPr lang="en-GB" sz="2300" b="1" kern="1200" dirty="0">
              <a:latin typeface="Lato" panose="020F0502020204030203" pitchFamily="34" charset="0"/>
              <a:ea typeface="Lato" panose="020F0502020204030203" pitchFamily="34" charset="0"/>
              <a:cs typeface="Lato" panose="020F0502020204030203" pitchFamily="34" charset="0"/>
            </a:rPr>
            <a:t>adopting</a:t>
          </a:r>
          <a:r>
            <a:rPr lang="en-GB" sz="2300" b="0" kern="1200" dirty="0">
              <a:latin typeface="Lato" panose="020F0502020204030203" pitchFamily="34" charset="0"/>
              <a:ea typeface="Lato" panose="020F0502020204030203" pitchFamily="34" charset="0"/>
              <a:cs typeface="Lato" panose="020F0502020204030203" pitchFamily="34" charset="0"/>
            </a:rPr>
            <a:t> and </a:t>
          </a:r>
          <a:r>
            <a:rPr lang="en-GB" sz="2300" b="1" kern="1200" dirty="0">
              <a:latin typeface="Lato" panose="020F0502020204030203" pitchFamily="34" charset="0"/>
              <a:ea typeface="Lato" panose="020F0502020204030203" pitchFamily="34" charset="0"/>
              <a:cs typeface="Lato" panose="020F0502020204030203" pitchFamily="34" charset="0"/>
            </a:rPr>
            <a:t>rolling out policies and approaches </a:t>
          </a:r>
          <a:r>
            <a:rPr lang="en-GB" sz="2300" kern="1200" dirty="0">
              <a:latin typeface="Lato" panose="020F0502020204030203" pitchFamily="34" charset="0"/>
              <a:ea typeface="Lato" panose="020F0502020204030203" pitchFamily="34" charset="0"/>
              <a:cs typeface="Lato" panose="020F0502020204030203" pitchFamily="34" charset="0"/>
            </a:rPr>
            <a:t>to </a:t>
          </a:r>
          <a:r>
            <a:rPr lang="en-GB" sz="2300" b="1" kern="1200" dirty="0">
              <a:latin typeface="Lato" panose="020F0502020204030203" pitchFamily="34" charset="0"/>
              <a:ea typeface="Lato" panose="020F0502020204030203" pitchFamily="34" charset="0"/>
              <a:cs typeface="Lato" panose="020F0502020204030203" pitchFamily="34" charset="0"/>
            </a:rPr>
            <a:t>radically simplify and scale acute malnutrition treatment</a:t>
          </a:r>
          <a:r>
            <a:rPr lang="en-GB" sz="2300" kern="1200" dirty="0">
              <a:latin typeface="Lato" panose="020F0502020204030203" pitchFamily="34" charset="0"/>
              <a:ea typeface="Lato" panose="020F0502020204030203" pitchFamily="34" charset="0"/>
              <a:cs typeface="Lato" panose="020F0502020204030203" pitchFamily="34" charset="0"/>
            </a:rPr>
            <a:t>. </a:t>
          </a:r>
        </a:p>
        <a:p>
          <a:pPr marL="0" lvl="0" indent="0" algn="l" defTabSz="1022350">
            <a:lnSpc>
              <a:spcPct val="90000"/>
            </a:lnSpc>
            <a:spcBef>
              <a:spcPct val="0"/>
            </a:spcBef>
            <a:spcAft>
              <a:spcPct val="35000"/>
            </a:spcAft>
            <a:buNone/>
          </a:pPr>
          <a:r>
            <a:rPr lang="en-GB" sz="2300" kern="1200" dirty="0">
              <a:latin typeface="Lato" panose="020F0502020204030203" pitchFamily="34" charset="0"/>
              <a:ea typeface="Lato" panose="020F0502020204030203" pitchFamily="34" charset="0"/>
              <a:cs typeface="Lato" panose="020F0502020204030203" pitchFamily="34" charset="0"/>
            </a:rPr>
            <a:t>In doing this, we are confident that  </a:t>
          </a:r>
          <a:r>
            <a:rPr lang="en-GB" sz="2300" b="1" kern="1200" dirty="0">
              <a:latin typeface="Lato" panose="020F0502020204030203" pitchFamily="34" charset="0"/>
              <a:ea typeface="Lato" panose="020F0502020204030203" pitchFamily="34" charset="0"/>
              <a:cs typeface="Lato" panose="020F0502020204030203" pitchFamily="34" charset="0"/>
            </a:rPr>
            <a:t>malnourished children will have access to high coverage, simplified, quality and cost-efficient treatment.</a:t>
          </a:r>
          <a:r>
            <a:rPr lang="en-GB" sz="2300" kern="1200" dirty="0">
              <a:latin typeface="Lato" panose="020F0502020204030203" pitchFamily="34" charset="0"/>
              <a:ea typeface="Lato" panose="020F0502020204030203" pitchFamily="34" charset="0"/>
              <a:cs typeface="Lato" panose="020F0502020204030203" pitchFamily="34" charset="0"/>
            </a:rPr>
            <a:t> </a:t>
          </a:r>
          <a:endParaRPr lang="en-US" sz="2300" kern="1200" dirty="0">
            <a:latin typeface="Lato" panose="020F0502020204030203" pitchFamily="34" charset="0"/>
            <a:ea typeface="Lato" panose="020F0502020204030203" pitchFamily="34" charset="0"/>
            <a:cs typeface="Lato" panose="020F0502020204030203" pitchFamily="34" charset="0"/>
          </a:endParaRPr>
        </a:p>
      </dsp:txBody>
      <dsp:txXfrm>
        <a:off x="3433715" y="2941229"/>
        <a:ext cx="8172184" cy="2303923"/>
      </dsp:txXfrm>
    </dsp:sp>
    <dsp:sp modelId="{DFCC9BE0-0B98-48BD-A69A-2C1C0F284DAD}">
      <dsp:nvSpPr>
        <dsp:cNvPr id="0" name=""/>
        <dsp:cNvSpPr/>
      </dsp:nvSpPr>
      <dsp:spPr>
        <a:xfrm flipV="1">
          <a:off x="3747706" y="5105652"/>
          <a:ext cx="6768010" cy="49922"/>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AB0C3-6D4F-487F-9BC2-1006836B6B3F}">
      <dsp:nvSpPr>
        <dsp:cNvPr id="0" name=""/>
        <dsp:cNvSpPr/>
      </dsp:nvSpPr>
      <dsp:spPr>
        <a:xfrm>
          <a:off x="-99901" y="376981"/>
          <a:ext cx="11520175" cy="2097238"/>
        </a:xfrm>
        <a:prstGeom prst="roundRect">
          <a:avLst>
            <a:gd name="adj" fmla="val 10000"/>
          </a:avLst>
        </a:prstGeom>
        <a:solidFill>
          <a:schemeClr val="accent1">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9854C145-47D2-4AEC-87B4-992A13485C40}">
      <dsp:nvSpPr>
        <dsp:cNvPr id="0" name=""/>
        <dsp:cNvSpPr/>
      </dsp:nvSpPr>
      <dsp:spPr>
        <a:xfrm>
          <a:off x="534513" y="848859"/>
          <a:ext cx="1155737" cy="115348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E9070BA-407C-4CD2-BC3A-F7F6ABEBB07B}">
      <dsp:nvSpPr>
        <dsp:cNvPr id="0" name=""/>
        <dsp:cNvSpPr/>
      </dsp:nvSpPr>
      <dsp:spPr>
        <a:xfrm>
          <a:off x="2120121" y="376981"/>
          <a:ext cx="9499954" cy="2099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175" tIns="222175" rIns="222175" bIns="222175" numCol="1" spcCol="1270" anchor="ctr" anchorCtr="0">
          <a:noAutofit/>
        </a:bodyPr>
        <a:lstStyle/>
        <a:p>
          <a:pPr marL="0" lvl="0" indent="0" algn="l" defTabSz="1200150">
            <a:lnSpc>
              <a:spcPct val="100000"/>
            </a:lnSpc>
            <a:spcBef>
              <a:spcPct val="0"/>
            </a:spcBef>
            <a:spcAft>
              <a:spcPct val="35000"/>
            </a:spcAft>
            <a:buNone/>
          </a:pPr>
          <a:r>
            <a:rPr lang="en-US" sz="2700" b="0" i="0" kern="1200" baseline="0" dirty="0">
              <a:latin typeface="Lato" panose="020F0502020204030203" pitchFamily="34" charset="0"/>
              <a:ea typeface="Lato" panose="020F0502020204030203" pitchFamily="34" charset="0"/>
              <a:cs typeface="Lato" panose="020F0502020204030203" pitchFamily="34" charset="0"/>
            </a:rPr>
            <a:t>IRC calls for global and local initiatives to simplify</a:t>
          </a:r>
          <a:r>
            <a:rPr lang="en-US" sz="2700" b="0" i="0" kern="1200" baseline="0">
              <a:latin typeface="Lato" panose="020F0502020204030203" pitchFamily="34" charset="0"/>
              <a:ea typeface="Lato" panose="020F0502020204030203" pitchFamily="34" charset="0"/>
              <a:cs typeface="Lato" panose="020F0502020204030203" pitchFamily="34" charset="0"/>
            </a:rPr>
            <a:t>, streamline, </a:t>
          </a:r>
          <a:r>
            <a:rPr lang="en-US" sz="2700" b="0" i="0" kern="1200" baseline="0" dirty="0">
              <a:latin typeface="Lato" panose="020F0502020204030203" pitchFamily="34" charset="0"/>
              <a:ea typeface="Lato" panose="020F0502020204030203" pitchFamily="34" charset="0"/>
              <a:cs typeface="Lato" panose="020F0502020204030203" pitchFamily="34" charset="0"/>
            </a:rPr>
            <a:t>and scale the provision of acute malnutrition treatment, maximizing cost-effectiveness and advancing the goal that no child dies from acute malnutrition. </a:t>
          </a:r>
          <a:endParaRPr lang="en-US" sz="2700" kern="1200" dirty="0">
            <a:latin typeface="Lato" panose="020F0502020204030203" pitchFamily="34" charset="0"/>
            <a:ea typeface="Lato" panose="020F0502020204030203" pitchFamily="34" charset="0"/>
            <a:cs typeface="Lato" panose="020F0502020204030203" pitchFamily="34" charset="0"/>
          </a:endParaRPr>
        </a:p>
      </dsp:txBody>
      <dsp:txXfrm>
        <a:off x="2120121" y="376981"/>
        <a:ext cx="9499954" cy="2099288"/>
      </dsp:txXfrm>
    </dsp:sp>
    <dsp:sp modelId="{C734A7F2-5F65-4682-8AD3-95FEB8BDD526}">
      <dsp:nvSpPr>
        <dsp:cNvPr id="0" name=""/>
        <dsp:cNvSpPr/>
      </dsp:nvSpPr>
      <dsp:spPr>
        <a:xfrm>
          <a:off x="-99901" y="2876134"/>
          <a:ext cx="11520175" cy="2097238"/>
        </a:xfrm>
        <a:prstGeom prst="roundRect">
          <a:avLst>
            <a:gd name="adj" fmla="val 10000"/>
          </a:avLst>
        </a:prstGeom>
        <a:solidFill>
          <a:schemeClr val="accent1">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78E500E2-E35A-4F07-8051-1C79BE627D5F}">
      <dsp:nvSpPr>
        <dsp:cNvPr id="0" name=""/>
        <dsp:cNvSpPr/>
      </dsp:nvSpPr>
      <dsp:spPr>
        <a:xfrm>
          <a:off x="534513" y="3348012"/>
          <a:ext cx="1155737" cy="11534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BEB8072-4D8C-49CD-9CEE-CB0977EA1FD8}">
      <dsp:nvSpPr>
        <dsp:cNvPr id="0" name=""/>
        <dsp:cNvSpPr/>
      </dsp:nvSpPr>
      <dsp:spPr>
        <a:xfrm>
          <a:off x="2324665" y="2876134"/>
          <a:ext cx="9090865" cy="2099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175" tIns="222175" rIns="222175" bIns="222175" numCol="1" spcCol="1270" anchor="ctr" anchorCtr="0">
          <a:noAutofit/>
        </a:bodyPr>
        <a:lstStyle/>
        <a:p>
          <a:pPr marL="0" lvl="0" indent="0" algn="l" defTabSz="1200150">
            <a:lnSpc>
              <a:spcPct val="100000"/>
            </a:lnSpc>
            <a:spcBef>
              <a:spcPct val="0"/>
            </a:spcBef>
            <a:spcAft>
              <a:spcPct val="35000"/>
            </a:spcAft>
            <a:buNone/>
          </a:pPr>
          <a:r>
            <a:rPr lang="en-US" sz="2700" b="0" i="0" kern="1200" baseline="0" dirty="0">
              <a:latin typeface="Lato" panose="020F0502020204030203" pitchFamily="34" charset="0"/>
              <a:ea typeface="Lato" panose="020F0502020204030203" pitchFamily="34" charset="0"/>
              <a:cs typeface="Lato" panose="020F0502020204030203" pitchFamily="34" charset="0"/>
            </a:rPr>
            <a:t>We see opportunities to advance systems toward this goal.</a:t>
          </a:r>
          <a:endParaRPr lang="en-US" sz="2700" kern="1200" dirty="0">
            <a:latin typeface="Lato" panose="020F0502020204030203" pitchFamily="34" charset="0"/>
            <a:ea typeface="Lato" panose="020F0502020204030203" pitchFamily="34" charset="0"/>
            <a:cs typeface="Lato" panose="020F0502020204030203" pitchFamily="34" charset="0"/>
          </a:endParaRPr>
        </a:p>
      </dsp:txBody>
      <dsp:txXfrm>
        <a:off x="2324665" y="2876134"/>
        <a:ext cx="9090865" cy="20992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91455-AC48-4F19-A719-6694A7E7C809}">
      <dsp:nvSpPr>
        <dsp:cNvPr id="0" name=""/>
        <dsp:cNvSpPr/>
      </dsp:nvSpPr>
      <dsp:spPr>
        <a:xfrm>
          <a:off x="0" y="1950"/>
          <a:ext cx="11191454" cy="9885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66129D-E2C0-44F9-9F70-5021EE3D96E2}">
      <dsp:nvSpPr>
        <dsp:cNvPr id="0" name=""/>
        <dsp:cNvSpPr/>
      </dsp:nvSpPr>
      <dsp:spPr>
        <a:xfrm>
          <a:off x="299021" y="224363"/>
          <a:ext cx="543675" cy="5436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305F06-144F-499B-A2F9-568293C9A672}">
      <dsp:nvSpPr>
        <dsp:cNvPr id="0" name=""/>
        <dsp:cNvSpPr/>
      </dsp:nvSpPr>
      <dsp:spPr>
        <a:xfrm>
          <a:off x="1141719" y="1950"/>
          <a:ext cx="10049735" cy="988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16" tIns="104616" rIns="104616" bIns="104616" numCol="1" spcCol="1270" anchor="ctr" anchorCtr="0">
          <a:noAutofit/>
        </a:bodyPr>
        <a:lstStyle/>
        <a:p>
          <a:pPr marL="0" lvl="0" indent="0" algn="l" defTabSz="844550">
            <a:lnSpc>
              <a:spcPct val="90000"/>
            </a:lnSpc>
            <a:spcBef>
              <a:spcPct val="0"/>
            </a:spcBef>
            <a:spcAft>
              <a:spcPct val="35000"/>
            </a:spcAft>
            <a:buNone/>
          </a:pPr>
          <a:r>
            <a:rPr lang="en-US" sz="1900" kern="1200" dirty="0"/>
            <a:t>Activation of 3 regional </a:t>
          </a:r>
          <a:r>
            <a:rPr lang="en-US" sz="1900" b="1" kern="1200" dirty="0"/>
            <a:t>clusters in the Grand South</a:t>
          </a:r>
          <a:r>
            <a:rPr lang="en-US" sz="1900" kern="1200" dirty="0"/>
            <a:t> in 2019, following </a:t>
          </a:r>
          <a:r>
            <a:rPr lang="en-US" sz="1900" b="1" kern="1200" dirty="0"/>
            <a:t>periodic droughts and a significant food and nutritional insecurity</a:t>
          </a:r>
          <a:r>
            <a:rPr lang="en-US" sz="1900" kern="1200" dirty="0"/>
            <a:t> - (SMART April ‘23 : 9.2% GAM)</a:t>
          </a:r>
        </a:p>
      </dsp:txBody>
      <dsp:txXfrm>
        <a:off x="1141719" y="1950"/>
        <a:ext cx="10049735" cy="988501"/>
      </dsp:txXfrm>
    </dsp:sp>
    <dsp:sp modelId="{25393F0F-EC68-49A3-9B08-96E88E137AEE}">
      <dsp:nvSpPr>
        <dsp:cNvPr id="0" name=""/>
        <dsp:cNvSpPr/>
      </dsp:nvSpPr>
      <dsp:spPr>
        <a:xfrm>
          <a:off x="0" y="1237577"/>
          <a:ext cx="11191454" cy="9885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F70DA5-98EF-4EC5-86A5-08CF83439C59}">
      <dsp:nvSpPr>
        <dsp:cNvPr id="0" name=""/>
        <dsp:cNvSpPr/>
      </dsp:nvSpPr>
      <dsp:spPr>
        <a:xfrm>
          <a:off x="299021" y="1459990"/>
          <a:ext cx="543675" cy="5436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2AEAA2-59FE-43C3-968C-8B7831E6F2E3}">
      <dsp:nvSpPr>
        <dsp:cNvPr id="0" name=""/>
        <dsp:cNvSpPr/>
      </dsp:nvSpPr>
      <dsp:spPr>
        <a:xfrm>
          <a:off x="1141719" y="1237577"/>
          <a:ext cx="10049735" cy="988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16" tIns="104616" rIns="104616" bIns="104616" numCol="1" spcCol="1270" anchor="ctr" anchorCtr="0">
          <a:noAutofit/>
        </a:bodyPr>
        <a:lstStyle/>
        <a:p>
          <a:pPr marL="0" lvl="0" indent="0" algn="l" defTabSz="844550">
            <a:lnSpc>
              <a:spcPct val="90000"/>
            </a:lnSpc>
            <a:spcBef>
              <a:spcPct val="0"/>
            </a:spcBef>
            <a:spcAft>
              <a:spcPct val="35000"/>
            </a:spcAft>
            <a:buNone/>
          </a:pPr>
          <a:r>
            <a:rPr lang="en-US" sz="1900" kern="1200" dirty="0">
              <a:solidFill>
                <a:prstClr val="black">
                  <a:hueOff val="0"/>
                  <a:satOff val="0"/>
                  <a:lumOff val="0"/>
                  <a:alphaOff val="0"/>
                </a:prstClr>
              </a:solidFill>
              <a:latin typeface="Calibri" panose="020F0502020204030204"/>
              <a:ea typeface="+mn-ea"/>
              <a:cs typeface="+mn-cs"/>
            </a:rPr>
            <a:t>Activation of the 3 regional </a:t>
          </a:r>
          <a:r>
            <a:rPr lang="en-US" sz="1900" b="1" kern="1200" dirty="0">
              <a:solidFill>
                <a:prstClr val="black">
                  <a:hueOff val="0"/>
                  <a:satOff val="0"/>
                  <a:lumOff val="0"/>
                  <a:alphaOff val="0"/>
                </a:prstClr>
              </a:solidFill>
              <a:latin typeface="Calibri" panose="020F0502020204030204"/>
              <a:ea typeface="+mn-ea"/>
              <a:cs typeface="+mn-cs"/>
            </a:rPr>
            <a:t>clusters in the Southeast Grand region </a:t>
          </a:r>
          <a:r>
            <a:rPr lang="en-US" sz="1900" kern="1200" dirty="0">
              <a:solidFill>
                <a:prstClr val="black">
                  <a:hueOff val="0"/>
                  <a:satOff val="0"/>
                  <a:lumOff val="0"/>
                  <a:alphaOff val="0"/>
                </a:prstClr>
              </a:solidFill>
              <a:latin typeface="Calibri" panose="020F0502020204030204"/>
              <a:ea typeface="+mn-ea"/>
              <a:cs typeface="+mn-cs"/>
            </a:rPr>
            <a:t>in 2022, following the impact of </a:t>
          </a:r>
          <a:r>
            <a:rPr lang="en-US" sz="1900" b="1" kern="1200" dirty="0">
              <a:solidFill>
                <a:prstClr val="black">
                  <a:hueOff val="0"/>
                  <a:satOff val="0"/>
                  <a:lumOff val="0"/>
                  <a:alphaOff val="0"/>
                </a:prstClr>
              </a:solidFill>
              <a:latin typeface="Calibri" panose="020F0502020204030204"/>
              <a:ea typeface="+mn-ea"/>
              <a:cs typeface="+mn-cs"/>
            </a:rPr>
            <a:t>powerful cyclones </a:t>
          </a:r>
          <a:r>
            <a:rPr lang="en-US" sz="1900" kern="1200" dirty="0">
              <a:solidFill>
                <a:prstClr val="black">
                  <a:hueOff val="0"/>
                  <a:satOff val="0"/>
                  <a:lumOff val="0"/>
                  <a:alphaOff val="0"/>
                </a:prstClr>
              </a:solidFill>
              <a:latin typeface="Calibri" panose="020F0502020204030204"/>
              <a:ea typeface="+mn-ea"/>
              <a:cs typeface="+mn-cs"/>
            </a:rPr>
            <a:t>(2022/2023) </a:t>
          </a:r>
          <a:r>
            <a:rPr lang="en-US" sz="1900" b="1" kern="1200" dirty="0">
              <a:solidFill>
                <a:prstClr val="black">
                  <a:hueOff val="0"/>
                  <a:satOff val="0"/>
                  <a:lumOff val="0"/>
                  <a:alphaOff val="0"/>
                </a:prstClr>
              </a:solidFill>
              <a:latin typeface="Calibri" panose="020F0502020204030204"/>
              <a:ea typeface="+mn-ea"/>
              <a:cs typeface="+mn-cs"/>
            </a:rPr>
            <a:t>and the degradation of livelihoods </a:t>
          </a:r>
          <a:r>
            <a:rPr lang="en-US" sz="1900" kern="1200" dirty="0">
              <a:solidFill>
                <a:prstClr val="black">
                  <a:hueOff val="0"/>
                  <a:satOff val="0"/>
                  <a:lumOff val="0"/>
                  <a:alphaOff val="0"/>
                </a:prstClr>
              </a:solidFill>
              <a:latin typeface="Calibri" panose="020F0502020204030204"/>
              <a:ea typeface="+mn-ea"/>
              <a:cs typeface="+mn-cs"/>
            </a:rPr>
            <a:t>- (SMART May '23: 7.2% GAM)</a:t>
          </a:r>
        </a:p>
      </dsp:txBody>
      <dsp:txXfrm>
        <a:off x="1141719" y="1237577"/>
        <a:ext cx="10049735" cy="988501"/>
      </dsp:txXfrm>
    </dsp:sp>
    <dsp:sp modelId="{D4C10377-76D1-429E-A37D-6B9820BE1A4C}">
      <dsp:nvSpPr>
        <dsp:cNvPr id="0" name=""/>
        <dsp:cNvSpPr/>
      </dsp:nvSpPr>
      <dsp:spPr>
        <a:xfrm>
          <a:off x="0" y="2473204"/>
          <a:ext cx="11191454" cy="9885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415F21-6CD8-4E91-A3E6-0B027713B6DE}">
      <dsp:nvSpPr>
        <dsp:cNvPr id="0" name=""/>
        <dsp:cNvSpPr/>
      </dsp:nvSpPr>
      <dsp:spPr>
        <a:xfrm>
          <a:off x="299021" y="2695617"/>
          <a:ext cx="543675" cy="5436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4C58F0-6312-4B4F-976C-122F8BE50CD6}">
      <dsp:nvSpPr>
        <dsp:cNvPr id="0" name=""/>
        <dsp:cNvSpPr/>
      </dsp:nvSpPr>
      <dsp:spPr>
        <a:xfrm>
          <a:off x="1141719" y="2403376"/>
          <a:ext cx="10049735" cy="988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16" tIns="104616" rIns="104616" bIns="104616" numCol="1" spcCol="1270" anchor="ctr" anchorCtr="0">
          <a:noAutofit/>
        </a:bodyPr>
        <a:lstStyle/>
        <a:p>
          <a:pPr marL="0" lvl="0" indent="0" algn="l" defTabSz="844550">
            <a:lnSpc>
              <a:spcPct val="90000"/>
            </a:lnSpc>
            <a:spcBef>
              <a:spcPct val="0"/>
            </a:spcBef>
            <a:spcAft>
              <a:spcPct val="35000"/>
            </a:spcAft>
            <a:buNone/>
          </a:pPr>
          <a:r>
            <a:rPr lang="en-US" sz="1900" b="0" i="0" kern="1200" baseline="0" dirty="0"/>
            <a:t>Revision of the national nutrition policy + new </a:t>
          </a:r>
          <a:r>
            <a:rPr lang="en-US" sz="1900" b="1" i="0" kern="1200" baseline="0" dirty="0"/>
            <a:t>National Multisectoral Action Plan for Nutrition (2022-2026) in 2022 </a:t>
          </a:r>
          <a:r>
            <a:rPr lang="en-US" sz="1900" b="0" i="0" kern="1200" baseline="0" dirty="0"/>
            <a:t>: 01 </a:t>
          </a:r>
          <a:r>
            <a:rPr lang="en-US" sz="1900" b="1" i="0" kern="1200" baseline="0" dirty="0"/>
            <a:t>cross-cutting axis on emergency response.</a:t>
          </a:r>
          <a:endParaRPr lang="en-US" sz="1900" b="1" kern="1200" dirty="0"/>
        </a:p>
      </dsp:txBody>
      <dsp:txXfrm>
        <a:off x="1141719" y="2403376"/>
        <a:ext cx="10049735" cy="988501"/>
      </dsp:txXfrm>
    </dsp:sp>
    <dsp:sp modelId="{4EBBAAC8-4FB4-4A61-9D06-4E90A7DBC905}">
      <dsp:nvSpPr>
        <dsp:cNvPr id="0" name=""/>
        <dsp:cNvSpPr/>
      </dsp:nvSpPr>
      <dsp:spPr>
        <a:xfrm>
          <a:off x="0" y="3708831"/>
          <a:ext cx="11191454" cy="9885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750B11-A70B-4E15-9B25-0C97E57D9BAC}">
      <dsp:nvSpPr>
        <dsp:cNvPr id="0" name=""/>
        <dsp:cNvSpPr/>
      </dsp:nvSpPr>
      <dsp:spPr>
        <a:xfrm>
          <a:off x="299021" y="3931243"/>
          <a:ext cx="543675" cy="5436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009524-8DA2-4CCE-99C7-AC96F81527F5}">
      <dsp:nvSpPr>
        <dsp:cNvPr id="0" name=""/>
        <dsp:cNvSpPr/>
      </dsp:nvSpPr>
      <dsp:spPr>
        <a:xfrm>
          <a:off x="1141719" y="3708831"/>
          <a:ext cx="10049735" cy="988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16" tIns="104616" rIns="104616" bIns="104616" numCol="1" spcCol="1270" anchor="ctr" anchorCtr="0">
          <a:noAutofit/>
        </a:bodyPr>
        <a:lstStyle/>
        <a:p>
          <a:pPr marL="0" lvl="0" indent="0" algn="l" defTabSz="844550">
            <a:lnSpc>
              <a:spcPct val="90000"/>
            </a:lnSpc>
            <a:spcBef>
              <a:spcPct val="0"/>
            </a:spcBef>
            <a:spcAft>
              <a:spcPct val="35000"/>
            </a:spcAft>
            <a:buNone/>
          </a:pPr>
          <a:r>
            <a:rPr lang="en-US" sz="1900" b="1" kern="1200" dirty="0"/>
            <a:t>Transition of the cluster to sectoral coordination </a:t>
          </a:r>
          <a:r>
            <a:rPr lang="en-US" sz="1900" kern="1200" dirty="0"/>
            <a:t>/ Nutrition Technical Group: </a:t>
          </a:r>
          <a:r>
            <a:rPr lang="en-US" sz="1900" b="1" kern="1200" dirty="0"/>
            <a:t>hybrid approaches </a:t>
          </a:r>
          <a:r>
            <a:rPr lang="en-US" sz="1900" kern="1200" dirty="0"/>
            <a:t>encompassing both </a:t>
          </a:r>
          <a:r>
            <a:rPr lang="en-US" sz="1900" b="1" kern="1200" dirty="0"/>
            <a:t>development and humanitarian responses</a:t>
          </a:r>
          <a:r>
            <a:rPr lang="en-US" sz="1900" kern="1200" dirty="0"/>
            <a:t> affecting the entire territory.</a:t>
          </a:r>
          <a:r>
            <a:rPr lang="fr-FR" sz="1900" kern="1200" dirty="0"/>
            <a:t>. </a:t>
          </a:r>
          <a:endParaRPr lang="en-US" sz="1900" kern="1200" dirty="0"/>
        </a:p>
      </dsp:txBody>
      <dsp:txXfrm>
        <a:off x="1141719" y="3708831"/>
        <a:ext cx="10049735" cy="9885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7DB16-FA55-4D28-946A-73EBAAA6A0BB}">
      <dsp:nvSpPr>
        <dsp:cNvPr id="0" name=""/>
        <dsp:cNvSpPr/>
      </dsp:nvSpPr>
      <dsp:spPr>
        <a:xfrm>
          <a:off x="879661" y="1108369"/>
          <a:ext cx="699625" cy="71"/>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EB9771-A5F6-410A-8A5E-56E9E0AA97C2}">
      <dsp:nvSpPr>
        <dsp:cNvPr id="0" name=""/>
        <dsp:cNvSpPr/>
      </dsp:nvSpPr>
      <dsp:spPr>
        <a:xfrm>
          <a:off x="1621264" y="1049636"/>
          <a:ext cx="80456" cy="151118"/>
        </a:xfrm>
        <a:prstGeom prst="chevron">
          <a:avLst>
            <a:gd name="adj" fmla="val 90000"/>
          </a:avLst>
        </a:prstGeom>
        <a:solidFill>
          <a:schemeClr val="accent5">
            <a:tint val="40000"/>
            <a:alpha val="90000"/>
            <a:hueOff val="1174682"/>
            <a:satOff val="-1437"/>
            <a:lumOff val="-46"/>
            <a:alphaOff val="0"/>
          </a:schemeClr>
        </a:solidFill>
        <a:ln w="25400" cap="flat" cmpd="sng" algn="ctr">
          <a:solidFill>
            <a:schemeClr val="accent5">
              <a:tint val="40000"/>
              <a:alpha val="90000"/>
              <a:hueOff val="1174682"/>
              <a:satOff val="-1437"/>
              <a:lumOff val="-46"/>
              <a:alphaOff val="0"/>
            </a:schemeClr>
          </a:solidFill>
          <a:prstDash val="solid"/>
        </a:ln>
        <a:effectLst/>
      </dsp:spPr>
      <dsp:style>
        <a:lnRef idx="2">
          <a:scrgbClr r="0" g="0" b="0"/>
        </a:lnRef>
        <a:fillRef idx="1">
          <a:scrgbClr r="0" g="0" b="0"/>
        </a:fillRef>
        <a:effectRef idx="0">
          <a:scrgbClr r="0" g="0" b="0"/>
        </a:effectRef>
        <a:fontRef idx="minor"/>
      </dsp:style>
    </dsp:sp>
    <dsp:sp modelId="{4FD341A7-4780-455C-BFA5-EC8417F8CEA7}">
      <dsp:nvSpPr>
        <dsp:cNvPr id="0" name=""/>
        <dsp:cNvSpPr/>
      </dsp:nvSpPr>
      <dsp:spPr>
        <a:xfrm>
          <a:off x="455232" y="771429"/>
          <a:ext cx="673951" cy="673951"/>
        </a:xfrm>
        <a:prstGeom prst="ellips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153" tIns="26153" rIns="26153" bIns="26153" numCol="1" spcCol="1270" anchor="ctr" anchorCtr="0">
          <a:noAutofit/>
        </a:bodyPr>
        <a:lstStyle/>
        <a:p>
          <a:pPr marL="0" lvl="0" indent="0" algn="ctr" defTabSz="1422400">
            <a:lnSpc>
              <a:spcPct val="90000"/>
            </a:lnSpc>
            <a:spcBef>
              <a:spcPct val="0"/>
            </a:spcBef>
            <a:spcAft>
              <a:spcPct val="35000"/>
            </a:spcAft>
            <a:buNone/>
          </a:pPr>
          <a:r>
            <a:rPr lang="fr-FR" sz="3200" kern="1200"/>
            <a:t>1</a:t>
          </a:r>
        </a:p>
      </dsp:txBody>
      <dsp:txXfrm>
        <a:off x="553930" y="870127"/>
        <a:ext cx="476555" cy="476555"/>
      </dsp:txXfrm>
    </dsp:sp>
    <dsp:sp modelId="{6C4FF272-F34D-4AB3-9A0D-636F105CA6D1}">
      <dsp:nvSpPr>
        <dsp:cNvPr id="0" name=""/>
        <dsp:cNvSpPr/>
      </dsp:nvSpPr>
      <dsp:spPr>
        <a:xfrm>
          <a:off x="5129" y="1610980"/>
          <a:ext cx="1574158" cy="1965600"/>
        </a:xfrm>
        <a:prstGeom prst="upArrowCallout">
          <a:avLst>
            <a:gd name="adj1" fmla="val 50000"/>
            <a:gd name="adj2" fmla="val 20000"/>
            <a:gd name="adj3" fmla="val 20000"/>
            <a:gd name="adj4" fmla="val 100000"/>
          </a:avLst>
        </a:prstGeom>
        <a:solidFill>
          <a:schemeClr val="accent5">
            <a:tint val="40000"/>
            <a:alpha val="90000"/>
            <a:hueOff val="2349365"/>
            <a:satOff val="-2875"/>
            <a:lumOff val="-92"/>
            <a:alphaOff val="0"/>
          </a:schemeClr>
        </a:solidFill>
        <a:ln w="25400" cap="flat" cmpd="sng" algn="ctr">
          <a:solidFill>
            <a:schemeClr val="accent5">
              <a:tint val="40000"/>
              <a:alpha val="90000"/>
              <a:hueOff val="2349365"/>
              <a:satOff val="-2875"/>
              <a:lumOff val="-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171" tIns="165100" rIns="124171" bIns="165100" numCol="1" spcCol="1270" anchor="t" anchorCtr="0">
          <a:noAutofit/>
        </a:bodyPr>
        <a:lstStyle/>
        <a:p>
          <a:pPr marL="0" lvl="0" indent="0" algn="l" defTabSz="889000">
            <a:lnSpc>
              <a:spcPct val="90000"/>
            </a:lnSpc>
            <a:spcBef>
              <a:spcPct val="0"/>
            </a:spcBef>
            <a:spcAft>
              <a:spcPct val="35000"/>
            </a:spcAft>
            <a:buNone/>
          </a:pPr>
          <a:r>
            <a:rPr lang="en-US" sz="2000" kern="1200" noProof="0" dirty="0"/>
            <a:t>Prevention and treatment of wasting</a:t>
          </a:r>
          <a:endParaRPr lang="en-US" sz="1100" kern="1200" noProof="0" dirty="0"/>
        </a:p>
      </dsp:txBody>
      <dsp:txXfrm>
        <a:off x="5129" y="1925812"/>
        <a:ext cx="1574158" cy="1650768"/>
      </dsp:txXfrm>
    </dsp:sp>
    <dsp:sp modelId="{77EB7411-E399-4570-AB9C-CAC2951BD3F3}">
      <dsp:nvSpPr>
        <dsp:cNvPr id="0" name=""/>
        <dsp:cNvSpPr/>
      </dsp:nvSpPr>
      <dsp:spPr>
        <a:xfrm>
          <a:off x="1754193" y="1108369"/>
          <a:ext cx="1574158" cy="72"/>
        </a:xfrm>
        <a:prstGeom prst="rect">
          <a:avLst/>
        </a:prstGeom>
        <a:solidFill>
          <a:schemeClr val="accent5">
            <a:tint val="40000"/>
            <a:alpha val="90000"/>
            <a:hueOff val="3524047"/>
            <a:satOff val="-4312"/>
            <a:lumOff val="-139"/>
            <a:alphaOff val="0"/>
          </a:schemeClr>
        </a:solidFill>
        <a:ln w="25400" cap="flat" cmpd="sng" algn="ctr">
          <a:solidFill>
            <a:schemeClr val="accent5">
              <a:tint val="40000"/>
              <a:alpha val="90000"/>
              <a:hueOff val="3524047"/>
              <a:satOff val="-4312"/>
              <a:lumOff val="-139"/>
              <a:alphaOff val="0"/>
            </a:schemeClr>
          </a:solidFill>
          <a:prstDash val="solid"/>
        </a:ln>
        <a:effectLst/>
      </dsp:spPr>
      <dsp:style>
        <a:lnRef idx="2">
          <a:scrgbClr r="0" g="0" b="0"/>
        </a:lnRef>
        <a:fillRef idx="1">
          <a:scrgbClr r="0" g="0" b="0"/>
        </a:fillRef>
        <a:effectRef idx="0">
          <a:scrgbClr r="0" g="0" b="0"/>
        </a:effectRef>
        <a:fontRef idx="minor"/>
      </dsp:style>
    </dsp:sp>
    <dsp:sp modelId="{BB88D9B7-713E-4302-8132-BB84AC712EF4}">
      <dsp:nvSpPr>
        <dsp:cNvPr id="0" name=""/>
        <dsp:cNvSpPr/>
      </dsp:nvSpPr>
      <dsp:spPr>
        <a:xfrm>
          <a:off x="3370329" y="1049636"/>
          <a:ext cx="80456" cy="151119"/>
        </a:xfrm>
        <a:prstGeom prst="chevron">
          <a:avLst>
            <a:gd name="adj" fmla="val 90000"/>
          </a:avLst>
        </a:prstGeom>
        <a:solidFill>
          <a:schemeClr val="accent5">
            <a:tint val="40000"/>
            <a:alpha val="90000"/>
            <a:hueOff val="4698729"/>
            <a:satOff val="-5749"/>
            <a:lumOff val="-185"/>
            <a:alphaOff val="0"/>
          </a:schemeClr>
        </a:solidFill>
        <a:ln w="25400" cap="flat" cmpd="sng" algn="ctr">
          <a:solidFill>
            <a:schemeClr val="accent5">
              <a:tint val="40000"/>
              <a:alpha val="90000"/>
              <a:hueOff val="4698729"/>
              <a:satOff val="-5749"/>
              <a:lumOff val="-185"/>
              <a:alphaOff val="0"/>
            </a:schemeClr>
          </a:solidFill>
          <a:prstDash val="solid"/>
        </a:ln>
        <a:effectLst/>
      </dsp:spPr>
      <dsp:style>
        <a:lnRef idx="2">
          <a:scrgbClr r="0" g="0" b="0"/>
        </a:lnRef>
        <a:fillRef idx="1">
          <a:scrgbClr r="0" g="0" b="0"/>
        </a:fillRef>
        <a:effectRef idx="0">
          <a:scrgbClr r="0" g="0" b="0"/>
        </a:effectRef>
        <a:fontRef idx="minor"/>
      </dsp:style>
    </dsp:sp>
    <dsp:sp modelId="{B8FC54F7-E492-4D64-9F89-9DF9E403B15A}">
      <dsp:nvSpPr>
        <dsp:cNvPr id="0" name=""/>
        <dsp:cNvSpPr/>
      </dsp:nvSpPr>
      <dsp:spPr>
        <a:xfrm>
          <a:off x="2204297" y="771429"/>
          <a:ext cx="673951" cy="673951"/>
        </a:xfrm>
        <a:prstGeom prst="ellipse">
          <a:avLst/>
        </a:prstGeom>
        <a:solidFill>
          <a:schemeClr val="accent5">
            <a:hueOff val="3870518"/>
            <a:satOff val="-3636"/>
            <a:lumOff val="39"/>
            <a:alphaOff val="0"/>
          </a:schemeClr>
        </a:solidFill>
        <a:ln w="25400" cap="flat" cmpd="sng" algn="ctr">
          <a:solidFill>
            <a:schemeClr val="accent5">
              <a:hueOff val="3870518"/>
              <a:satOff val="-3636"/>
              <a:lumOff val="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153" tIns="26153" rIns="26153" bIns="26153" numCol="1" spcCol="1270" anchor="ctr" anchorCtr="0">
          <a:noAutofit/>
        </a:bodyPr>
        <a:lstStyle/>
        <a:p>
          <a:pPr marL="0" lvl="0" indent="0" algn="ctr" defTabSz="1422400">
            <a:lnSpc>
              <a:spcPct val="90000"/>
            </a:lnSpc>
            <a:spcBef>
              <a:spcPct val="0"/>
            </a:spcBef>
            <a:spcAft>
              <a:spcPct val="35000"/>
            </a:spcAft>
            <a:buNone/>
          </a:pPr>
          <a:r>
            <a:rPr lang="fr-FR" sz="3200" kern="1200"/>
            <a:t>2</a:t>
          </a:r>
        </a:p>
      </dsp:txBody>
      <dsp:txXfrm>
        <a:off x="2302995" y="870127"/>
        <a:ext cx="476555" cy="476555"/>
      </dsp:txXfrm>
    </dsp:sp>
    <dsp:sp modelId="{6B1B7C10-FC7D-4F0D-943A-0E82CD14E5F3}">
      <dsp:nvSpPr>
        <dsp:cNvPr id="0" name=""/>
        <dsp:cNvSpPr/>
      </dsp:nvSpPr>
      <dsp:spPr>
        <a:xfrm>
          <a:off x="1754193" y="1625250"/>
          <a:ext cx="1574158" cy="1965600"/>
        </a:xfrm>
        <a:prstGeom prst="upArrowCallout">
          <a:avLst>
            <a:gd name="adj1" fmla="val 50000"/>
            <a:gd name="adj2" fmla="val 20000"/>
            <a:gd name="adj3" fmla="val 20000"/>
            <a:gd name="adj4" fmla="val 100000"/>
          </a:avLst>
        </a:prstGeom>
        <a:solidFill>
          <a:schemeClr val="accent5">
            <a:tint val="40000"/>
            <a:alpha val="90000"/>
            <a:hueOff val="5873412"/>
            <a:satOff val="-7187"/>
            <a:lumOff val="-231"/>
            <a:alphaOff val="0"/>
          </a:schemeClr>
        </a:solidFill>
        <a:ln w="25400" cap="flat" cmpd="sng" algn="ctr">
          <a:solidFill>
            <a:schemeClr val="accent5">
              <a:tint val="40000"/>
              <a:alpha val="90000"/>
              <a:hueOff val="5873412"/>
              <a:satOff val="-7187"/>
              <a:lumOff val="-2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171" tIns="165100" rIns="124171" bIns="165100" numCol="1" spcCol="1270" anchor="t" anchorCtr="0">
          <a:noAutofit/>
        </a:bodyPr>
        <a:lstStyle/>
        <a:p>
          <a:pPr marL="0" lvl="0" indent="0" algn="l" defTabSz="889000">
            <a:lnSpc>
              <a:spcPct val="90000"/>
            </a:lnSpc>
            <a:spcBef>
              <a:spcPct val="0"/>
            </a:spcBef>
            <a:spcAft>
              <a:spcPct val="35000"/>
            </a:spcAft>
            <a:buNone/>
          </a:pPr>
          <a:r>
            <a:rPr lang="en-US" sz="2000" kern="1200" dirty="0"/>
            <a:t>GAS Committee – Supply for nutrition</a:t>
          </a:r>
          <a:endParaRPr lang="fr-FR" sz="2000" kern="1200" dirty="0"/>
        </a:p>
      </dsp:txBody>
      <dsp:txXfrm>
        <a:off x="1754193" y="1940082"/>
        <a:ext cx="1574158" cy="1650768"/>
      </dsp:txXfrm>
    </dsp:sp>
    <dsp:sp modelId="{207A935B-3E11-47CB-BB49-7D9B23C5A120}">
      <dsp:nvSpPr>
        <dsp:cNvPr id="0" name=""/>
        <dsp:cNvSpPr/>
      </dsp:nvSpPr>
      <dsp:spPr>
        <a:xfrm>
          <a:off x="3503258" y="1108369"/>
          <a:ext cx="1574158" cy="72"/>
        </a:xfrm>
        <a:prstGeom prst="rect">
          <a:avLst/>
        </a:prstGeom>
        <a:solidFill>
          <a:schemeClr val="accent5">
            <a:tint val="40000"/>
            <a:alpha val="90000"/>
            <a:hueOff val="7048094"/>
            <a:satOff val="-8624"/>
            <a:lumOff val="-277"/>
            <a:alphaOff val="0"/>
          </a:schemeClr>
        </a:solidFill>
        <a:ln w="25400" cap="flat" cmpd="sng" algn="ctr">
          <a:solidFill>
            <a:schemeClr val="accent5">
              <a:tint val="40000"/>
              <a:alpha val="90000"/>
              <a:hueOff val="7048094"/>
              <a:satOff val="-8624"/>
              <a:lumOff val="-277"/>
              <a:alphaOff val="0"/>
            </a:schemeClr>
          </a:solidFill>
          <a:prstDash val="solid"/>
        </a:ln>
        <a:effectLst/>
      </dsp:spPr>
      <dsp:style>
        <a:lnRef idx="2">
          <a:scrgbClr r="0" g="0" b="0"/>
        </a:lnRef>
        <a:fillRef idx="1">
          <a:scrgbClr r="0" g="0" b="0"/>
        </a:fillRef>
        <a:effectRef idx="0">
          <a:scrgbClr r="0" g="0" b="0"/>
        </a:effectRef>
        <a:fontRef idx="minor"/>
      </dsp:style>
    </dsp:sp>
    <dsp:sp modelId="{8CD80E15-458C-423E-8264-57E5ACC9619B}">
      <dsp:nvSpPr>
        <dsp:cNvPr id="0" name=""/>
        <dsp:cNvSpPr/>
      </dsp:nvSpPr>
      <dsp:spPr>
        <a:xfrm>
          <a:off x="5119394" y="1049636"/>
          <a:ext cx="80456" cy="151119"/>
        </a:xfrm>
        <a:prstGeom prst="chevron">
          <a:avLst>
            <a:gd name="adj" fmla="val 90000"/>
          </a:avLst>
        </a:prstGeom>
        <a:solidFill>
          <a:schemeClr val="accent5">
            <a:tint val="40000"/>
            <a:alpha val="90000"/>
            <a:hueOff val="8222777"/>
            <a:satOff val="-10061"/>
            <a:lumOff val="-324"/>
            <a:alphaOff val="0"/>
          </a:schemeClr>
        </a:solidFill>
        <a:ln w="25400" cap="flat" cmpd="sng" algn="ctr">
          <a:solidFill>
            <a:schemeClr val="accent5">
              <a:tint val="40000"/>
              <a:alpha val="90000"/>
              <a:hueOff val="8222777"/>
              <a:satOff val="-10061"/>
              <a:lumOff val="-324"/>
              <a:alphaOff val="0"/>
            </a:schemeClr>
          </a:solidFill>
          <a:prstDash val="solid"/>
        </a:ln>
        <a:effectLst/>
      </dsp:spPr>
      <dsp:style>
        <a:lnRef idx="2">
          <a:scrgbClr r="0" g="0" b="0"/>
        </a:lnRef>
        <a:fillRef idx="1">
          <a:scrgbClr r="0" g="0" b="0"/>
        </a:fillRef>
        <a:effectRef idx="0">
          <a:scrgbClr r="0" g="0" b="0"/>
        </a:effectRef>
        <a:fontRef idx="minor"/>
      </dsp:style>
    </dsp:sp>
    <dsp:sp modelId="{1FCF9461-15C2-435F-8B80-EC6ECEEF8990}">
      <dsp:nvSpPr>
        <dsp:cNvPr id="0" name=""/>
        <dsp:cNvSpPr/>
      </dsp:nvSpPr>
      <dsp:spPr>
        <a:xfrm>
          <a:off x="3953361" y="771429"/>
          <a:ext cx="673951" cy="673951"/>
        </a:xfrm>
        <a:prstGeom prst="ellipse">
          <a:avLst/>
        </a:prstGeom>
        <a:solidFill>
          <a:schemeClr val="accent5">
            <a:hueOff val="7741036"/>
            <a:satOff val="-7273"/>
            <a:lumOff val="78"/>
            <a:alphaOff val="0"/>
          </a:schemeClr>
        </a:solidFill>
        <a:ln w="25400" cap="flat" cmpd="sng" algn="ctr">
          <a:solidFill>
            <a:schemeClr val="accent5">
              <a:hueOff val="7741036"/>
              <a:satOff val="-7273"/>
              <a:lumOff val="7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153" tIns="26153" rIns="26153" bIns="26153" numCol="1" spcCol="1270" anchor="ctr" anchorCtr="0">
          <a:noAutofit/>
        </a:bodyPr>
        <a:lstStyle/>
        <a:p>
          <a:pPr marL="0" lvl="0" indent="0" algn="ctr" defTabSz="1422400">
            <a:lnSpc>
              <a:spcPct val="90000"/>
            </a:lnSpc>
            <a:spcBef>
              <a:spcPct val="0"/>
            </a:spcBef>
            <a:spcAft>
              <a:spcPct val="35000"/>
            </a:spcAft>
            <a:buNone/>
          </a:pPr>
          <a:r>
            <a:rPr lang="fr-FR" sz="3200" kern="1200"/>
            <a:t>3</a:t>
          </a:r>
        </a:p>
      </dsp:txBody>
      <dsp:txXfrm>
        <a:off x="4052059" y="870127"/>
        <a:ext cx="476555" cy="476555"/>
      </dsp:txXfrm>
    </dsp:sp>
    <dsp:sp modelId="{41F52B3D-96D5-44E0-9024-DE2EBE4732C6}">
      <dsp:nvSpPr>
        <dsp:cNvPr id="0" name=""/>
        <dsp:cNvSpPr/>
      </dsp:nvSpPr>
      <dsp:spPr>
        <a:xfrm>
          <a:off x="3503258" y="1610980"/>
          <a:ext cx="1574158" cy="1965600"/>
        </a:xfrm>
        <a:prstGeom prst="upArrowCallout">
          <a:avLst>
            <a:gd name="adj1" fmla="val 50000"/>
            <a:gd name="adj2" fmla="val 20000"/>
            <a:gd name="adj3" fmla="val 20000"/>
            <a:gd name="adj4" fmla="val 100000"/>
          </a:avLst>
        </a:prstGeom>
        <a:solidFill>
          <a:schemeClr val="accent5">
            <a:tint val="40000"/>
            <a:alpha val="90000"/>
            <a:hueOff val="9397459"/>
            <a:satOff val="-11499"/>
            <a:lumOff val="-370"/>
            <a:alphaOff val="0"/>
          </a:schemeClr>
        </a:solidFill>
        <a:ln w="25400" cap="flat" cmpd="sng" algn="ctr">
          <a:solidFill>
            <a:schemeClr val="accent5">
              <a:tint val="40000"/>
              <a:alpha val="90000"/>
              <a:hueOff val="9397459"/>
              <a:satOff val="-11499"/>
              <a:lumOff val="-37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171" tIns="165100" rIns="124171" bIns="165100" numCol="1" spcCol="1270" anchor="t" anchorCtr="0">
          <a:noAutofit/>
        </a:bodyPr>
        <a:lstStyle/>
        <a:p>
          <a:pPr marL="0" lvl="0" indent="0" algn="l" defTabSz="711200">
            <a:lnSpc>
              <a:spcPct val="90000"/>
            </a:lnSpc>
            <a:spcBef>
              <a:spcPct val="0"/>
            </a:spcBef>
            <a:spcAft>
              <a:spcPct val="35000"/>
            </a:spcAft>
            <a:buNone/>
          </a:pPr>
          <a:r>
            <a:rPr lang="en-US" sz="1600" kern="1200" dirty="0"/>
            <a:t>IYCF Task Force</a:t>
          </a:r>
          <a:endParaRPr lang="fr-FR" sz="1600" kern="1200" dirty="0"/>
        </a:p>
      </dsp:txBody>
      <dsp:txXfrm>
        <a:off x="3503258" y="1925812"/>
        <a:ext cx="1574158" cy="1650768"/>
      </dsp:txXfrm>
    </dsp:sp>
    <dsp:sp modelId="{BD54359C-52DA-4257-8845-CC259BBD2A04}">
      <dsp:nvSpPr>
        <dsp:cNvPr id="0" name=""/>
        <dsp:cNvSpPr/>
      </dsp:nvSpPr>
      <dsp:spPr>
        <a:xfrm>
          <a:off x="5252322" y="1108369"/>
          <a:ext cx="1574158" cy="72"/>
        </a:xfrm>
        <a:prstGeom prst="rect">
          <a:avLst/>
        </a:prstGeom>
        <a:solidFill>
          <a:schemeClr val="accent5">
            <a:tint val="40000"/>
            <a:alpha val="90000"/>
            <a:hueOff val="10572142"/>
            <a:satOff val="-12936"/>
            <a:lumOff val="-416"/>
            <a:alphaOff val="0"/>
          </a:schemeClr>
        </a:solidFill>
        <a:ln w="25400" cap="flat" cmpd="sng" algn="ctr">
          <a:solidFill>
            <a:schemeClr val="accent5">
              <a:tint val="40000"/>
              <a:alpha val="90000"/>
              <a:hueOff val="10572142"/>
              <a:satOff val="-12936"/>
              <a:lumOff val="-416"/>
              <a:alphaOff val="0"/>
            </a:schemeClr>
          </a:solidFill>
          <a:prstDash val="solid"/>
        </a:ln>
        <a:effectLst/>
      </dsp:spPr>
      <dsp:style>
        <a:lnRef idx="2">
          <a:scrgbClr r="0" g="0" b="0"/>
        </a:lnRef>
        <a:fillRef idx="1">
          <a:scrgbClr r="0" g="0" b="0"/>
        </a:fillRef>
        <a:effectRef idx="0">
          <a:scrgbClr r="0" g="0" b="0"/>
        </a:effectRef>
        <a:fontRef idx="minor"/>
      </dsp:style>
    </dsp:sp>
    <dsp:sp modelId="{015868D6-28E2-4AE6-8DBD-0BC7B62EC9BD}">
      <dsp:nvSpPr>
        <dsp:cNvPr id="0" name=""/>
        <dsp:cNvSpPr/>
      </dsp:nvSpPr>
      <dsp:spPr>
        <a:xfrm>
          <a:off x="6868458" y="1049636"/>
          <a:ext cx="80456" cy="151119"/>
        </a:xfrm>
        <a:prstGeom prst="chevron">
          <a:avLst>
            <a:gd name="adj" fmla="val 90000"/>
          </a:avLst>
        </a:prstGeom>
        <a:solidFill>
          <a:schemeClr val="accent5">
            <a:tint val="40000"/>
            <a:alpha val="90000"/>
            <a:hueOff val="11746824"/>
            <a:satOff val="-14374"/>
            <a:lumOff val="-462"/>
            <a:alphaOff val="0"/>
          </a:schemeClr>
        </a:solidFill>
        <a:ln w="25400" cap="flat" cmpd="sng" algn="ctr">
          <a:solidFill>
            <a:schemeClr val="accent5">
              <a:tint val="40000"/>
              <a:alpha val="90000"/>
              <a:hueOff val="11746824"/>
              <a:satOff val="-14374"/>
              <a:lumOff val="-462"/>
              <a:alphaOff val="0"/>
            </a:schemeClr>
          </a:solidFill>
          <a:prstDash val="solid"/>
        </a:ln>
        <a:effectLst/>
      </dsp:spPr>
      <dsp:style>
        <a:lnRef idx="2">
          <a:scrgbClr r="0" g="0" b="0"/>
        </a:lnRef>
        <a:fillRef idx="1">
          <a:scrgbClr r="0" g="0" b="0"/>
        </a:fillRef>
        <a:effectRef idx="0">
          <a:scrgbClr r="0" g="0" b="0"/>
        </a:effectRef>
        <a:fontRef idx="minor"/>
      </dsp:style>
    </dsp:sp>
    <dsp:sp modelId="{C5209E7C-DB79-43FD-883D-7A1031DACD6B}">
      <dsp:nvSpPr>
        <dsp:cNvPr id="0" name=""/>
        <dsp:cNvSpPr/>
      </dsp:nvSpPr>
      <dsp:spPr>
        <a:xfrm>
          <a:off x="5702426" y="771429"/>
          <a:ext cx="673951" cy="673951"/>
        </a:xfrm>
        <a:prstGeom prst="ellipse">
          <a:avLst/>
        </a:prstGeom>
        <a:solidFill>
          <a:schemeClr val="accent5">
            <a:hueOff val="11611555"/>
            <a:satOff val="-10909"/>
            <a:lumOff val="118"/>
            <a:alphaOff val="0"/>
          </a:schemeClr>
        </a:solidFill>
        <a:ln w="25400" cap="flat" cmpd="sng" algn="ctr">
          <a:solidFill>
            <a:schemeClr val="accent5">
              <a:hueOff val="11611555"/>
              <a:satOff val="-10909"/>
              <a:lumOff val="11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153" tIns="26153" rIns="26153" bIns="26153" numCol="1" spcCol="1270" anchor="ctr" anchorCtr="0">
          <a:noAutofit/>
        </a:bodyPr>
        <a:lstStyle/>
        <a:p>
          <a:pPr marL="0" lvl="0" indent="0" algn="ctr" defTabSz="1422400">
            <a:lnSpc>
              <a:spcPct val="90000"/>
            </a:lnSpc>
            <a:spcBef>
              <a:spcPct val="0"/>
            </a:spcBef>
            <a:spcAft>
              <a:spcPct val="35000"/>
            </a:spcAft>
            <a:buNone/>
          </a:pPr>
          <a:r>
            <a:rPr lang="fr-FR" sz="3200" kern="1200"/>
            <a:t>4</a:t>
          </a:r>
        </a:p>
      </dsp:txBody>
      <dsp:txXfrm>
        <a:off x="5801124" y="870127"/>
        <a:ext cx="476555" cy="476555"/>
      </dsp:txXfrm>
    </dsp:sp>
    <dsp:sp modelId="{2A0DBEFF-AAE4-442C-BCEE-02737D35E1EF}">
      <dsp:nvSpPr>
        <dsp:cNvPr id="0" name=""/>
        <dsp:cNvSpPr/>
      </dsp:nvSpPr>
      <dsp:spPr>
        <a:xfrm>
          <a:off x="5252322" y="1610980"/>
          <a:ext cx="1574158" cy="1965600"/>
        </a:xfrm>
        <a:prstGeom prst="upArrowCallout">
          <a:avLst>
            <a:gd name="adj1" fmla="val 50000"/>
            <a:gd name="adj2" fmla="val 20000"/>
            <a:gd name="adj3" fmla="val 20000"/>
            <a:gd name="adj4" fmla="val 100000"/>
          </a:avLst>
        </a:prstGeom>
        <a:solidFill>
          <a:schemeClr val="accent5">
            <a:tint val="40000"/>
            <a:alpha val="90000"/>
            <a:hueOff val="12921506"/>
            <a:satOff val="-15811"/>
            <a:lumOff val="-509"/>
            <a:alphaOff val="0"/>
          </a:schemeClr>
        </a:solidFill>
        <a:ln w="25400" cap="flat" cmpd="sng" algn="ctr">
          <a:solidFill>
            <a:schemeClr val="accent5">
              <a:tint val="40000"/>
              <a:alpha val="90000"/>
              <a:hueOff val="12921506"/>
              <a:satOff val="-15811"/>
              <a:lumOff val="-50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171" tIns="165100" rIns="124171" bIns="165100" numCol="1" spcCol="1270" anchor="t" anchorCtr="0">
          <a:noAutofit/>
        </a:bodyPr>
        <a:lstStyle/>
        <a:p>
          <a:pPr marL="0" lvl="0" indent="0" algn="l" defTabSz="711200">
            <a:lnSpc>
              <a:spcPct val="90000"/>
            </a:lnSpc>
            <a:spcBef>
              <a:spcPct val="0"/>
            </a:spcBef>
            <a:spcAft>
              <a:spcPct val="35000"/>
            </a:spcAft>
            <a:buNone/>
          </a:pPr>
          <a:r>
            <a:rPr lang="fr-FR" sz="1600" kern="1200" dirty="0"/>
            <a:t>Nutrition information system</a:t>
          </a:r>
        </a:p>
      </dsp:txBody>
      <dsp:txXfrm>
        <a:off x="5252322" y="1925812"/>
        <a:ext cx="1574158" cy="1650768"/>
      </dsp:txXfrm>
    </dsp:sp>
    <dsp:sp modelId="{9B7EB025-7527-4D92-8777-48D46F3CE760}">
      <dsp:nvSpPr>
        <dsp:cNvPr id="0" name=""/>
        <dsp:cNvSpPr/>
      </dsp:nvSpPr>
      <dsp:spPr>
        <a:xfrm>
          <a:off x="7001387" y="1108368"/>
          <a:ext cx="1574158" cy="72"/>
        </a:xfrm>
        <a:prstGeom prst="rect">
          <a:avLst/>
        </a:prstGeom>
        <a:solidFill>
          <a:schemeClr val="accent5">
            <a:tint val="40000"/>
            <a:alpha val="90000"/>
            <a:hueOff val="14096189"/>
            <a:satOff val="-17248"/>
            <a:lumOff val="-555"/>
            <a:alphaOff val="0"/>
          </a:schemeClr>
        </a:solidFill>
        <a:ln w="25400" cap="flat" cmpd="sng" algn="ctr">
          <a:solidFill>
            <a:schemeClr val="accent5">
              <a:tint val="40000"/>
              <a:alpha val="90000"/>
              <a:hueOff val="14096189"/>
              <a:satOff val="-17248"/>
              <a:lumOff val="-555"/>
              <a:alphaOff val="0"/>
            </a:schemeClr>
          </a:solidFill>
          <a:prstDash val="solid"/>
        </a:ln>
        <a:effectLst/>
      </dsp:spPr>
      <dsp:style>
        <a:lnRef idx="2">
          <a:scrgbClr r="0" g="0" b="0"/>
        </a:lnRef>
        <a:fillRef idx="1">
          <a:scrgbClr r="0" g="0" b="0"/>
        </a:fillRef>
        <a:effectRef idx="0">
          <a:scrgbClr r="0" g="0" b="0"/>
        </a:effectRef>
        <a:fontRef idx="minor"/>
      </dsp:style>
    </dsp:sp>
    <dsp:sp modelId="{0363FD20-95FA-456C-B429-3C0C0CEF9BBD}">
      <dsp:nvSpPr>
        <dsp:cNvPr id="0" name=""/>
        <dsp:cNvSpPr/>
      </dsp:nvSpPr>
      <dsp:spPr>
        <a:xfrm>
          <a:off x="8617523" y="1049636"/>
          <a:ext cx="80456" cy="151119"/>
        </a:xfrm>
        <a:prstGeom prst="chevron">
          <a:avLst>
            <a:gd name="adj" fmla="val 90000"/>
          </a:avLst>
        </a:prstGeom>
        <a:solidFill>
          <a:schemeClr val="accent5">
            <a:tint val="40000"/>
            <a:alpha val="90000"/>
            <a:hueOff val="15270871"/>
            <a:satOff val="-18686"/>
            <a:lumOff val="-601"/>
            <a:alphaOff val="0"/>
          </a:schemeClr>
        </a:solidFill>
        <a:ln w="25400" cap="flat" cmpd="sng" algn="ctr">
          <a:solidFill>
            <a:schemeClr val="accent5">
              <a:tint val="40000"/>
              <a:alpha val="90000"/>
              <a:hueOff val="15270871"/>
              <a:satOff val="-18686"/>
              <a:lumOff val="-601"/>
              <a:alphaOff val="0"/>
            </a:schemeClr>
          </a:solidFill>
          <a:prstDash val="solid"/>
        </a:ln>
        <a:effectLst/>
      </dsp:spPr>
      <dsp:style>
        <a:lnRef idx="2">
          <a:scrgbClr r="0" g="0" b="0"/>
        </a:lnRef>
        <a:fillRef idx="1">
          <a:scrgbClr r="0" g="0" b="0"/>
        </a:fillRef>
        <a:effectRef idx="0">
          <a:scrgbClr r="0" g="0" b="0"/>
        </a:effectRef>
        <a:fontRef idx="minor"/>
      </dsp:style>
    </dsp:sp>
    <dsp:sp modelId="{36503D08-49D0-447D-B130-1BAAE0FB689E}">
      <dsp:nvSpPr>
        <dsp:cNvPr id="0" name=""/>
        <dsp:cNvSpPr/>
      </dsp:nvSpPr>
      <dsp:spPr>
        <a:xfrm>
          <a:off x="7451491" y="771429"/>
          <a:ext cx="673951" cy="673951"/>
        </a:xfrm>
        <a:prstGeom prst="ellipse">
          <a:avLst/>
        </a:prstGeom>
        <a:solidFill>
          <a:schemeClr val="accent5">
            <a:hueOff val="15482073"/>
            <a:satOff val="-14546"/>
            <a:lumOff val="157"/>
            <a:alphaOff val="0"/>
          </a:schemeClr>
        </a:solidFill>
        <a:ln w="25400" cap="flat" cmpd="sng" algn="ctr">
          <a:solidFill>
            <a:schemeClr val="accent5">
              <a:hueOff val="15482073"/>
              <a:satOff val="-14546"/>
              <a:lumOff val="15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153" tIns="26153" rIns="26153" bIns="26153" numCol="1" spcCol="1270" anchor="ctr" anchorCtr="0">
          <a:noAutofit/>
        </a:bodyPr>
        <a:lstStyle/>
        <a:p>
          <a:pPr marL="0" lvl="0" indent="0" algn="ctr" defTabSz="1422400">
            <a:lnSpc>
              <a:spcPct val="90000"/>
            </a:lnSpc>
            <a:spcBef>
              <a:spcPct val="0"/>
            </a:spcBef>
            <a:spcAft>
              <a:spcPct val="35000"/>
            </a:spcAft>
            <a:buNone/>
          </a:pPr>
          <a:r>
            <a:rPr lang="fr-FR" sz="3200" kern="1200"/>
            <a:t>5</a:t>
          </a:r>
        </a:p>
      </dsp:txBody>
      <dsp:txXfrm>
        <a:off x="7550189" y="870127"/>
        <a:ext cx="476555" cy="476555"/>
      </dsp:txXfrm>
    </dsp:sp>
    <dsp:sp modelId="{0188AFF1-A690-422B-883B-E246B3AA7197}">
      <dsp:nvSpPr>
        <dsp:cNvPr id="0" name=""/>
        <dsp:cNvSpPr/>
      </dsp:nvSpPr>
      <dsp:spPr>
        <a:xfrm>
          <a:off x="7001387" y="1610980"/>
          <a:ext cx="1574158" cy="1965600"/>
        </a:xfrm>
        <a:prstGeom prst="upArrowCallout">
          <a:avLst>
            <a:gd name="adj1" fmla="val 50000"/>
            <a:gd name="adj2" fmla="val 20000"/>
            <a:gd name="adj3" fmla="val 20000"/>
            <a:gd name="adj4" fmla="val 100000"/>
          </a:avLst>
        </a:prstGeom>
        <a:solidFill>
          <a:schemeClr val="accent5">
            <a:tint val="40000"/>
            <a:alpha val="90000"/>
            <a:hueOff val="16445554"/>
            <a:satOff val="-20123"/>
            <a:lumOff val="-647"/>
            <a:alphaOff val="0"/>
          </a:schemeClr>
        </a:solidFill>
        <a:ln w="25400" cap="flat" cmpd="sng" algn="ctr">
          <a:solidFill>
            <a:schemeClr val="accent5">
              <a:tint val="40000"/>
              <a:alpha val="90000"/>
              <a:hueOff val="16445554"/>
              <a:satOff val="-20123"/>
              <a:lumOff val="-6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171" tIns="165100" rIns="124171" bIns="165100" numCol="1" spcCol="1270" anchor="t" anchorCtr="0">
          <a:noAutofit/>
        </a:bodyPr>
        <a:lstStyle/>
        <a:p>
          <a:pPr marL="0" lvl="0" indent="0" algn="l" defTabSz="711200">
            <a:lnSpc>
              <a:spcPct val="90000"/>
            </a:lnSpc>
            <a:spcBef>
              <a:spcPct val="0"/>
            </a:spcBef>
            <a:spcAft>
              <a:spcPct val="35000"/>
            </a:spcAft>
            <a:buNone/>
          </a:pPr>
          <a:r>
            <a:rPr lang="en-US" sz="1600" kern="1200" dirty="0"/>
            <a:t>Accountability for affected population</a:t>
          </a:r>
          <a:endParaRPr lang="fr-FR" sz="1600" kern="1200" dirty="0"/>
        </a:p>
      </dsp:txBody>
      <dsp:txXfrm>
        <a:off x="7001387" y="1925812"/>
        <a:ext cx="1574158" cy="1650768"/>
      </dsp:txXfrm>
    </dsp:sp>
    <dsp:sp modelId="{7D8F4E98-7036-4248-AEB8-B10373F253BF}">
      <dsp:nvSpPr>
        <dsp:cNvPr id="0" name=""/>
        <dsp:cNvSpPr/>
      </dsp:nvSpPr>
      <dsp:spPr>
        <a:xfrm>
          <a:off x="8750452" y="1108368"/>
          <a:ext cx="787079" cy="72"/>
        </a:xfrm>
        <a:prstGeom prst="rect">
          <a:avLst/>
        </a:prstGeom>
        <a:solidFill>
          <a:schemeClr val="accent5">
            <a:tint val="40000"/>
            <a:alpha val="90000"/>
            <a:hueOff val="17620236"/>
            <a:satOff val="-21560"/>
            <a:lumOff val="-694"/>
            <a:alphaOff val="0"/>
          </a:schemeClr>
        </a:solidFill>
        <a:ln w="25400" cap="flat" cmpd="sng" algn="ctr">
          <a:solidFill>
            <a:schemeClr val="accent5">
              <a:tint val="40000"/>
              <a:alpha val="90000"/>
              <a:hueOff val="17620236"/>
              <a:satOff val="-21560"/>
              <a:lumOff val="-694"/>
              <a:alphaOff val="0"/>
            </a:schemeClr>
          </a:solidFill>
          <a:prstDash val="solid"/>
        </a:ln>
        <a:effectLst/>
      </dsp:spPr>
      <dsp:style>
        <a:lnRef idx="2">
          <a:scrgbClr r="0" g="0" b="0"/>
        </a:lnRef>
        <a:fillRef idx="1">
          <a:scrgbClr r="0" g="0" b="0"/>
        </a:fillRef>
        <a:effectRef idx="0">
          <a:scrgbClr r="0" g="0" b="0"/>
        </a:effectRef>
        <a:fontRef idx="minor"/>
      </dsp:style>
    </dsp:sp>
    <dsp:sp modelId="{CE5B0304-88F3-475F-A2EA-6702F57F4097}">
      <dsp:nvSpPr>
        <dsp:cNvPr id="0" name=""/>
        <dsp:cNvSpPr/>
      </dsp:nvSpPr>
      <dsp:spPr>
        <a:xfrm>
          <a:off x="9200555" y="771429"/>
          <a:ext cx="673951" cy="673951"/>
        </a:xfrm>
        <a:prstGeom prst="ellipse">
          <a:avLst/>
        </a:prstGeom>
        <a:solidFill>
          <a:schemeClr val="accent5">
            <a:hueOff val="19352591"/>
            <a:satOff val="-18182"/>
            <a:lumOff val="196"/>
            <a:alphaOff val="0"/>
          </a:schemeClr>
        </a:solidFill>
        <a:ln w="25400" cap="flat" cmpd="sng" algn="ctr">
          <a:solidFill>
            <a:schemeClr val="accent5">
              <a:hueOff val="19352591"/>
              <a:satOff val="-18182"/>
              <a:lumOff val="19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153" tIns="26153" rIns="26153" bIns="26153" numCol="1" spcCol="1270" anchor="ctr" anchorCtr="0">
          <a:noAutofit/>
        </a:bodyPr>
        <a:lstStyle/>
        <a:p>
          <a:pPr marL="0" lvl="0" indent="0" algn="ctr" defTabSz="1422400">
            <a:lnSpc>
              <a:spcPct val="90000"/>
            </a:lnSpc>
            <a:spcBef>
              <a:spcPct val="0"/>
            </a:spcBef>
            <a:spcAft>
              <a:spcPct val="35000"/>
            </a:spcAft>
            <a:buNone/>
          </a:pPr>
          <a:r>
            <a:rPr lang="fr-FR" sz="3200" kern="1200"/>
            <a:t>6</a:t>
          </a:r>
        </a:p>
      </dsp:txBody>
      <dsp:txXfrm>
        <a:off x="9299253" y="870127"/>
        <a:ext cx="476555" cy="476555"/>
      </dsp:txXfrm>
    </dsp:sp>
    <dsp:sp modelId="{8D95FA34-6D0F-468A-B658-5100D2FA46E9}">
      <dsp:nvSpPr>
        <dsp:cNvPr id="0" name=""/>
        <dsp:cNvSpPr/>
      </dsp:nvSpPr>
      <dsp:spPr>
        <a:xfrm>
          <a:off x="8750452" y="1610980"/>
          <a:ext cx="1574158" cy="1965600"/>
        </a:xfrm>
        <a:prstGeom prst="upArrowCallout">
          <a:avLst>
            <a:gd name="adj1" fmla="val 50000"/>
            <a:gd name="adj2" fmla="val 20000"/>
            <a:gd name="adj3" fmla="val 20000"/>
            <a:gd name="adj4" fmla="val 100000"/>
          </a:avLst>
        </a:prstGeom>
        <a:solidFill>
          <a:schemeClr val="accent5">
            <a:tint val="40000"/>
            <a:alpha val="90000"/>
            <a:hueOff val="19969600"/>
            <a:satOff val="-24435"/>
            <a:lumOff val="-786"/>
            <a:alphaOff val="0"/>
          </a:schemeClr>
        </a:solidFill>
        <a:ln w="25400" cap="flat" cmpd="sng" algn="ctr">
          <a:solidFill>
            <a:schemeClr val="accent5">
              <a:tint val="40000"/>
              <a:alpha val="90000"/>
              <a:hueOff val="19969600"/>
              <a:satOff val="-24435"/>
              <a:lumOff val="-7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171" tIns="165100" rIns="124171" bIns="165100" numCol="1" spcCol="1270" anchor="t" anchorCtr="0">
          <a:noAutofit/>
        </a:bodyPr>
        <a:lstStyle/>
        <a:p>
          <a:pPr marL="0" lvl="0" indent="0" algn="l" defTabSz="711200">
            <a:lnSpc>
              <a:spcPct val="90000"/>
            </a:lnSpc>
            <a:spcBef>
              <a:spcPct val="0"/>
            </a:spcBef>
            <a:spcAft>
              <a:spcPct val="35000"/>
            </a:spcAft>
            <a:buNone/>
          </a:pPr>
          <a:r>
            <a:rPr lang="fr-FR" sz="1600" kern="1200" dirty="0"/>
            <a:t>Adolescent girls and </a:t>
          </a:r>
          <a:r>
            <a:rPr lang="fr-FR" sz="1600" kern="1200" dirty="0" err="1"/>
            <a:t>women</a:t>
          </a:r>
          <a:r>
            <a:rPr lang="fr-FR" sz="1600" kern="1200" dirty="0"/>
            <a:t> nutrition</a:t>
          </a:r>
        </a:p>
      </dsp:txBody>
      <dsp:txXfrm>
        <a:off x="8750452" y="1925812"/>
        <a:ext cx="1574158" cy="16507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074A1-D279-4219-8BEC-1619F21281FF}">
      <dsp:nvSpPr>
        <dsp:cNvPr id="0" name=""/>
        <dsp:cNvSpPr/>
      </dsp:nvSpPr>
      <dsp:spPr>
        <a:xfrm>
          <a:off x="0" y="478"/>
          <a:ext cx="8018039" cy="167081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Insure quality and coverage of prevention, detection and treatment of wasting</a:t>
          </a:r>
        </a:p>
        <a:p>
          <a:pPr marL="0" lvl="0" indent="0" algn="l" defTabSz="800100">
            <a:lnSpc>
              <a:spcPct val="90000"/>
            </a:lnSpc>
            <a:spcBef>
              <a:spcPct val="0"/>
            </a:spcBef>
            <a:spcAft>
              <a:spcPct val="35000"/>
            </a:spcAft>
            <a:buNone/>
          </a:pPr>
          <a:r>
            <a:rPr lang="en-US" sz="1800" kern="1200" dirty="0"/>
            <a:t>Improve the link and transition between development to humanitarian programmes</a:t>
          </a:r>
        </a:p>
        <a:p>
          <a:pPr marL="0" lvl="0" indent="0" algn="l" defTabSz="800100">
            <a:lnSpc>
              <a:spcPct val="90000"/>
            </a:lnSpc>
            <a:spcBef>
              <a:spcPct val="0"/>
            </a:spcBef>
            <a:spcAft>
              <a:spcPct val="35000"/>
            </a:spcAft>
            <a:buNone/>
          </a:pPr>
          <a:r>
            <a:rPr lang="en-US" sz="1800" kern="1200" dirty="0"/>
            <a:t>Integration of nutrition care into community and primary health cares</a:t>
          </a:r>
        </a:p>
      </dsp:txBody>
      <dsp:txXfrm>
        <a:off x="81562" y="82040"/>
        <a:ext cx="7854915" cy="1507690"/>
      </dsp:txXfrm>
    </dsp:sp>
    <dsp:sp modelId="{488FAFCD-84E2-49C4-AC5E-FD505A7769F3}">
      <dsp:nvSpPr>
        <dsp:cNvPr id="0" name=""/>
        <dsp:cNvSpPr/>
      </dsp:nvSpPr>
      <dsp:spPr>
        <a:xfrm>
          <a:off x="0" y="1680813"/>
          <a:ext cx="8018039" cy="1670814"/>
        </a:xfrm>
        <a:prstGeom prst="roundRect">
          <a:avLst/>
        </a:prstGeom>
        <a:solidFill>
          <a:schemeClr val="accent5">
            <a:hueOff val="6450864"/>
            <a:satOff val="-6061"/>
            <a:lumOff val="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b="1" kern="1200" dirty="0"/>
            <a:t>Lead</a:t>
          </a:r>
          <a:r>
            <a:rPr lang="fr-FR" sz="1800" kern="1200" dirty="0"/>
            <a:t>: Nutrition Service, </a:t>
          </a:r>
          <a:r>
            <a:rPr lang="fr-FR" sz="1800" kern="1200" dirty="0" err="1"/>
            <a:t>ministry</a:t>
          </a:r>
          <a:r>
            <a:rPr lang="fr-FR" sz="1800" kern="1200" dirty="0"/>
            <a:t> of Health</a:t>
          </a:r>
        </a:p>
        <a:p>
          <a:pPr marL="0" lvl="0" indent="0" algn="l" defTabSz="800100">
            <a:lnSpc>
              <a:spcPct val="90000"/>
            </a:lnSpc>
            <a:spcBef>
              <a:spcPct val="0"/>
            </a:spcBef>
            <a:spcAft>
              <a:spcPct val="35000"/>
            </a:spcAft>
            <a:buNone/>
          </a:pPr>
          <a:r>
            <a:rPr lang="en-US" sz="1800" b="1" kern="1200" dirty="0"/>
            <a:t>Members</a:t>
          </a:r>
          <a:r>
            <a:rPr lang="en-US" sz="1800" kern="1200" dirty="0"/>
            <a:t>: ONN, UN agencies, NGOs, and partners working in </a:t>
          </a:r>
          <a:r>
            <a:rPr lang="fr-FR" sz="1800" kern="1200" dirty="0"/>
            <a:t>CMAM</a:t>
          </a:r>
        </a:p>
        <a:p>
          <a:pPr marL="0" lvl="0" indent="0" algn="l" defTabSz="800100">
            <a:lnSpc>
              <a:spcPct val="90000"/>
            </a:lnSpc>
            <a:spcBef>
              <a:spcPct val="0"/>
            </a:spcBef>
            <a:spcAft>
              <a:spcPct val="35000"/>
            </a:spcAft>
            <a:buNone/>
          </a:pPr>
          <a:r>
            <a:rPr lang="en-US" sz="1800" kern="1200" dirty="0"/>
            <a:t>Monthly meetings and ad hoc meetings / workshop as needed</a:t>
          </a:r>
          <a:r>
            <a:rPr lang="en-US" sz="1600" kern="1200" dirty="0"/>
            <a:t>.</a:t>
          </a:r>
          <a:endParaRPr lang="fr-FR" sz="1600" kern="1200" dirty="0"/>
        </a:p>
      </dsp:txBody>
      <dsp:txXfrm>
        <a:off x="81562" y="1762375"/>
        <a:ext cx="7854915" cy="1507690"/>
      </dsp:txXfrm>
    </dsp:sp>
    <dsp:sp modelId="{101A28DD-A53D-4A07-970E-5A32A0DB4AD0}">
      <dsp:nvSpPr>
        <dsp:cNvPr id="0" name=""/>
        <dsp:cNvSpPr/>
      </dsp:nvSpPr>
      <dsp:spPr>
        <a:xfrm>
          <a:off x="0" y="3361148"/>
          <a:ext cx="8018039" cy="1670814"/>
        </a:xfrm>
        <a:prstGeom prst="roundRect">
          <a:avLst/>
        </a:prstGeom>
        <a:solidFill>
          <a:schemeClr val="accent5">
            <a:hueOff val="12901728"/>
            <a:satOff val="-12121"/>
            <a:lumOff val="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t>
          </a:r>
        </a:p>
        <a:p>
          <a:pPr marL="0" lvl="0" indent="0" algn="l" defTabSz="711200">
            <a:lnSpc>
              <a:spcPct val="90000"/>
            </a:lnSpc>
            <a:spcBef>
              <a:spcPct val="0"/>
            </a:spcBef>
            <a:spcAft>
              <a:spcPct val="35000"/>
            </a:spcAft>
            <a:buNone/>
          </a:pPr>
          <a:r>
            <a:rPr lang="en-US" sz="1600" kern="1200" dirty="0"/>
            <a:t>Analyze and road map on the Continuum of Care : prevention – MAM- SAM (support GNC-TA)</a:t>
          </a:r>
        </a:p>
        <a:p>
          <a:pPr marL="0" lvl="0" indent="0" algn="l" defTabSz="711200">
            <a:lnSpc>
              <a:spcPct val="90000"/>
            </a:lnSpc>
            <a:spcBef>
              <a:spcPct val="0"/>
            </a:spcBef>
            <a:spcAft>
              <a:spcPct val="35000"/>
            </a:spcAft>
            <a:buNone/>
          </a:pPr>
          <a:r>
            <a:rPr lang="en-US" sz="1600" kern="1200" dirty="0"/>
            <a:t>Lead the update of the national protocol, in line with the recommendations WHO guideline</a:t>
          </a:r>
        </a:p>
        <a:p>
          <a:pPr marL="0" lvl="0" indent="0" algn="l" defTabSz="711200">
            <a:lnSpc>
              <a:spcPct val="90000"/>
            </a:lnSpc>
            <a:spcBef>
              <a:spcPct val="0"/>
            </a:spcBef>
            <a:spcAft>
              <a:spcPct val="35000"/>
            </a:spcAft>
            <a:buNone/>
          </a:pPr>
          <a:r>
            <a:rPr lang="en-US" sz="1600" kern="1200" dirty="0"/>
            <a:t>Pilot the Moderate Wasting Initiative (ACF/Irish Aid)</a:t>
          </a:r>
        </a:p>
        <a:p>
          <a:pPr marL="0" lvl="0" indent="0" algn="l" defTabSz="711200">
            <a:lnSpc>
              <a:spcPct val="90000"/>
            </a:lnSpc>
            <a:spcBef>
              <a:spcPct val="0"/>
            </a:spcBef>
            <a:spcAft>
              <a:spcPct val="35000"/>
            </a:spcAft>
            <a:buNone/>
          </a:pPr>
          <a:r>
            <a:rPr lang="en-US" sz="1600" kern="1200" dirty="0"/>
            <a:t>Front runner country for the joint approach for the acceleration of the programmatic shift for prevention and treatment of wasting (</a:t>
          </a:r>
          <a:r>
            <a:rPr lang="en-US" sz="1600" kern="1200" dirty="0" err="1"/>
            <a:t>WfP</a:t>
          </a:r>
          <a:r>
            <a:rPr lang="en-US" sz="1600" kern="1200" dirty="0"/>
            <a:t>- UNICEF) </a:t>
          </a:r>
        </a:p>
        <a:p>
          <a:pPr marL="0" lvl="0" indent="0" algn="l" defTabSz="711200">
            <a:lnSpc>
              <a:spcPct val="90000"/>
            </a:lnSpc>
            <a:spcBef>
              <a:spcPct val="0"/>
            </a:spcBef>
            <a:spcAft>
              <a:spcPct val="35000"/>
            </a:spcAft>
            <a:buNone/>
          </a:pPr>
          <a:endParaRPr lang="fr-FR" sz="500" kern="1200" dirty="0"/>
        </a:p>
      </dsp:txBody>
      <dsp:txXfrm>
        <a:off x="81562" y="3442710"/>
        <a:ext cx="7854915" cy="1507690"/>
      </dsp:txXfrm>
    </dsp:sp>
    <dsp:sp modelId="{C27C714F-B0BF-44CD-BB12-CE5D0ED586F1}">
      <dsp:nvSpPr>
        <dsp:cNvPr id="0" name=""/>
        <dsp:cNvSpPr/>
      </dsp:nvSpPr>
      <dsp:spPr>
        <a:xfrm>
          <a:off x="0" y="5041962"/>
          <a:ext cx="8018039" cy="1670814"/>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r>
            <a:rPr lang="fr-FR" sz="500" kern="1200" dirty="0"/>
            <a:t> </a:t>
          </a:r>
          <a:r>
            <a:rPr lang="en-US" sz="2000" kern="1200" noProof="0" dirty="0">
              <a:solidFill>
                <a:schemeClr val="tx1"/>
              </a:solidFill>
            </a:rPr>
            <a:t>From a « typical » cluster working group to a recognized technical group, leading the national discussions on wasting protocols</a:t>
          </a:r>
        </a:p>
      </dsp:txBody>
      <dsp:txXfrm>
        <a:off x="81562" y="5123524"/>
        <a:ext cx="7854915" cy="15076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89841-EDFA-4763-9B7F-1039B7578684}">
      <dsp:nvSpPr>
        <dsp:cNvPr id="0" name=""/>
        <dsp:cNvSpPr/>
      </dsp:nvSpPr>
      <dsp:spPr>
        <a:xfrm>
          <a:off x="93196" y="115229"/>
          <a:ext cx="3916979" cy="245605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Ensures the coordination of IYCF activities with all sectors</a:t>
          </a:r>
          <a:r>
            <a:rPr lang="en-US" sz="1100" kern="1200" dirty="0"/>
            <a:t> </a:t>
          </a:r>
          <a:endParaRPr lang="fr-FR" sz="1100" kern="1200" dirty="0"/>
        </a:p>
      </dsp:txBody>
      <dsp:txXfrm>
        <a:off x="93196" y="115229"/>
        <a:ext cx="3916979" cy="2456054"/>
      </dsp:txXfrm>
    </dsp:sp>
    <dsp:sp modelId="{CD83DA3A-D85A-4538-9629-FF00A4CD63CF}">
      <dsp:nvSpPr>
        <dsp:cNvPr id="0" name=""/>
        <dsp:cNvSpPr/>
      </dsp:nvSpPr>
      <dsp:spPr>
        <a:xfrm>
          <a:off x="4366054" y="116969"/>
          <a:ext cx="3558787" cy="2452574"/>
        </a:xfrm>
        <a:prstGeom prst="rect">
          <a:avLst/>
        </a:prstGeom>
        <a:solidFill>
          <a:schemeClr val="accent5">
            <a:hueOff val="6450864"/>
            <a:satOff val="-6061"/>
            <a:lumOff val="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Lead</a:t>
          </a:r>
          <a:r>
            <a:rPr lang="en-US" sz="1600" kern="1200" dirty="0"/>
            <a:t> by the Nutrition Service, ministry of Health</a:t>
          </a:r>
          <a:endParaRPr lang="fr-FR" sz="1600" kern="1200" dirty="0"/>
        </a:p>
        <a:p>
          <a:pPr marL="0" lvl="0" indent="0" algn="ctr" defTabSz="711200">
            <a:lnSpc>
              <a:spcPct val="90000"/>
            </a:lnSpc>
            <a:spcBef>
              <a:spcPct val="0"/>
            </a:spcBef>
            <a:spcAft>
              <a:spcPct val="35000"/>
            </a:spcAft>
            <a:buNone/>
          </a:pPr>
          <a:r>
            <a:rPr lang="en-US" sz="1600" b="1" kern="1200" dirty="0"/>
            <a:t>Multisectoral members</a:t>
          </a:r>
          <a:r>
            <a:rPr lang="en-US" sz="1600" kern="1200" dirty="0"/>
            <a:t>: ONN, UN agencies, NGOs, and partners working on nutritional resilience</a:t>
          </a:r>
          <a:endParaRPr lang="fr-FR" sz="1600" kern="1200" dirty="0"/>
        </a:p>
        <a:p>
          <a:pPr marL="0" lvl="0" indent="0" algn="ctr" defTabSz="711200">
            <a:lnSpc>
              <a:spcPct val="90000"/>
            </a:lnSpc>
            <a:spcBef>
              <a:spcPct val="0"/>
            </a:spcBef>
            <a:spcAft>
              <a:spcPct val="35000"/>
            </a:spcAft>
            <a:buNone/>
          </a:pPr>
          <a:r>
            <a:rPr lang="en-US" sz="1600" b="1" kern="1200" dirty="0"/>
            <a:t>Quarterly </a:t>
          </a:r>
          <a:r>
            <a:rPr lang="en-US" sz="1600" kern="1200" dirty="0"/>
            <a:t>meetings and ad hoc meetings as needed  - monthly meetings planned in 2024</a:t>
          </a:r>
          <a:endParaRPr lang="fr-FR" sz="1600" kern="1200" dirty="0"/>
        </a:p>
      </dsp:txBody>
      <dsp:txXfrm>
        <a:off x="4366054" y="116969"/>
        <a:ext cx="3558787" cy="2452574"/>
      </dsp:txXfrm>
    </dsp:sp>
    <dsp:sp modelId="{C0A33EE9-DDAD-4433-AA8A-D28233D69419}">
      <dsp:nvSpPr>
        <dsp:cNvPr id="0" name=""/>
        <dsp:cNvSpPr/>
      </dsp:nvSpPr>
      <dsp:spPr>
        <a:xfrm>
          <a:off x="2055" y="2927162"/>
          <a:ext cx="4099260" cy="3447333"/>
        </a:xfrm>
        <a:prstGeom prst="rect">
          <a:avLst/>
        </a:prstGeom>
        <a:solidFill>
          <a:schemeClr val="accent5">
            <a:hueOff val="12901728"/>
            <a:satOff val="-12121"/>
            <a:lumOff val="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-Infant and Young Child Feeding in emergency contexts: capacity analysis, operational guidelines, donation management plan, and breast milk substitute (Support GNC-TA)</a:t>
          </a:r>
        </a:p>
        <a:p>
          <a:pPr marL="0" lvl="0" indent="0" algn="ctr" defTabSz="711200">
            <a:lnSpc>
              <a:spcPct val="90000"/>
            </a:lnSpc>
            <a:spcBef>
              <a:spcPct val="0"/>
            </a:spcBef>
            <a:spcAft>
              <a:spcPct val="35000"/>
            </a:spcAft>
            <a:buNone/>
          </a:pPr>
          <a:r>
            <a:rPr lang="en-US" sz="1600" kern="1200" dirty="0"/>
            <a:t>-Quality improvement of contingency planning for floods and cyclones, with a strong leadership of the ministry of health/ nutrition services; </a:t>
          </a:r>
        </a:p>
        <a:p>
          <a:pPr marL="0" lvl="0" indent="0" algn="ctr" defTabSz="711200">
            <a:lnSpc>
              <a:spcPct val="90000"/>
            </a:lnSpc>
            <a:spcBef>
              <a:spcPct val="0"/>
            </a:spcBef>
            <a:spcAft>
              <a:spcPct val="35000"/>
            </a:spcAft>
            <a:buNone/>
          </a:pPr>
          <a:r>
            <a:rPr lang="en-US" sz="1600" kern="1200" dirty="0"/>
            <a:t>-Extension of preparedness activities at national level </a:t>
          </a:r>
        </a:p>
        <a:p>
          <a:pPr marL="0" lvl="0" indent="0" algn="ctr" defTabSz="711200">
            <a:lnSpc>
              <a:spcPct val="90000"/>
            </a:lnSpc>
            <a:spcBef>
              <a:spcPct val="0"/>
            </a:spcBef>
            <a:spcAft>
              <a:spcPct val="35000"/>
            </a:spcAft>
            <a:buNone/>
          </a:pPr>
          <a:r>
            <a:rPr lang="en-US" sz="1600" kern="1200" dirty="0"/>
            <a:t>Scale up plan for IYCF, including IYCF-E </a:t>
          </a:r>
        </a:p>
      </dsp:txBody>
      <dsp:txXfrm>
        <a:off x="2055" y="2927162"/>
        <a:ext cx="4099260" cy="3447333"/>
      </dsp:txXfrm>
    </dsp:sp>
    <dsp:sp modelId="{FA5D9DDA-6B2D-4FB4-A54A-36BC22D8595F}">
      <dsp:nvSpPr>
        <dsp:cNvPr id="0" name=""/>
        <dsp:cNvSpPr/>
      </dsp:nvSpPr>
      <dsp:spPr>
        <a:xfrm>
          <a:off x="4457195" y="3291600"/>
          <a:ext cx="3558787" cy="2718458"/>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rPr>
            <a:t>From development to emergency: Integration on IYCF in Emergency in national IYCF strategies and ensuring the leadership of the ministry of Health for preparedness and response  </a:t>
          </a:r>
          <a:endParaRPr lang="fr-FR" sz="1800" b="0" kern="1200" dirty="0">
            <a:solidFill>
              <a:schemeClr val="tx1"/>
            </a:solidFill>
          </a:endParaRPr>
        </a:p>
      </dsp:txBody>
      <dsp:txXfrm>
        <a:off x="4457195" y="3291600"/>
        <a:ext cx="3558787" cy="27184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56D5B-35F6-412F-AA82-25F399453AF2}">
      <dsp:nvSpPr>
        <dsp:cNvPr id="0" name=""/>
        <dsp:cNvSpPr/>
      </dsp:nvSpPr>
      <dsp:spPr>
        <a:xfrm>
          <a:off x="0" y="1278"/>
          <a:ext cx="8018039" cy="170266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Organizes, analyzes, and validates nutritional surveillance data, surveys, and analyses. Ensures the establishment and monitoring of the nutritional surveillance system.</a:t>
          </a:r>
          <a:endParaRPr lang="fr-FR" sz="1600" kern="1200" dirty="0"/>
        </a:p>
      </dsp:txBody>
      <dsp:txXfrm>
        <a:off x="83117" y="84395"/>
        <a:ext cx="7851805" cy="1536433"/>
      </dsp:txXfrm>
    </dsp:sp>
    <dsp:sp modelId="{EBD20DE7-654B-46E7-A1F0-6113688FDE64}">
      <dsp:nvSpPr>
        <dsp:cNvPr id="0" name=""/>
        <dsp:cNvSpPr/>
      </dsp:nvSpPr>
      <dsp:spPr>
        <a:xfrm>
          <a:off x="0" y="1716489"/>
          <a:ext cx="8018039" cy="1702667"/>
        </a:xfrm>
        <a:prstGeom prst="roundRect">
          <a:avLst/>
        </a:prstGeom>
        <a:solidFill>
          <a:schemeClr val="accent5">
            <a:hueOff val="6450864"/>
            <a:satOff val="-6061"/>
            <a:lumOff val="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Led by the Nutrition Service</a:t>
          </a:r>
          <a:endParaRPr lang="fr-FR" sz="1600" b="1" kern="1200" dirty="0"/>
        </a:p>
        <a:p>
          <a:pPr marL="0" lvl="0" indent="0" algn="l" defTabSz="711200">
            <a:lnSpc>
              <a:spcPct val="90000"/>
            </a:lnSpc>
            <a:spcBef>
              <a:spcPct val="0"/>
            </a:spcBef>
            <a:spcAft>
              <a:spcPct val="35000"/>
            </a:spcAft>
            <a:buNone/>
          </a:pPr>
          <a:r>
            <a:rPr lang="en-US" sz="1600" kern="1200" dirty="0"/>
            <a:t>Members: Monitoring and Evaluation teams of all nutrition stakeholders. National Institute of Statistics, National Office for Risk and Disaster Management.…</a:t>
          </a:r>
          <a:endParaRPr lang="fr-FR" sz="1600" kern="1200" dirty="0"/>
        </a:p>
      </dsp:txBody>
      <dsp:txXfrm>
        <a:off x="83117" y="1799606"/>
        <a:ext cx="7851805" cy="1536433"/>
      </dsp:txXfrm>
    </dsp:sp>
    <dsp:sp modelId="{A25289BF-6AD4-4B67-8286-5939B480266E}">
      <dsp:nvSpPr>
        <dsp:cNvPr id="0" name=""/>
        <dsp:cNvSpPr/>
      </dsp:nvSpPr>
      <dsp:spPr>
        <a:xfrm>
          <a:off x="0" y="3431699"/>
          <a:ext cx="8018039" cy="1702667"/>
        </a:xfrm>
        <a:prstGeom prst="roundRect">
          <a:avLst/>
        </a:prstGeom>
        <a:solidFill>
          <a:schemeClr val="accent5">
            <a:hueOff val="12901728"/>
            <a:satOff val="-12121"/>
            <a:lumOff val="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Pilot of the NUVAC Initiative : Implementation of monitoring indicators for IPC risk factors  National annual Nutrition Evaluation Plan</a:t>
          </a:r>
        </a:p>
        <a:p>
          <a:pPr marL="0" lvl="0" indent="0" algn="l" defTabSz="711200">
            <a:lnSpc>
              <a:spcPct val="90000"/>
            </a:lnSpc>
            <a:spcBef>
              <a:spcPct val="0"/>
            </a:spcBef>
            <a:spcAft>
              <a:spcPct val="35000"/>
            </a:spcAft>
            <a:buNone/>
          </a:pPr>
          <a:r>
            <a:rPr lang="en-US" sz="1600" kern="1200" dirty="0"/>
            <a:t>Lead of the IPC Acute malnutrition exercise</a:t>
          </a:r>
        </a:p>
        <a:p>
          <a:pPr marL="0" lvl="0" indent="0" algn="l" defTabSz="711200">
            <a:lnSpc>
              <a:spcPct val="90000"/>
            </a:lnSpc>
            <a:spcBef>
              <a:spcPct val="0"/>
            </a:spcBef>
            <a:spcAft>
              <a:spcPct val="35000"/>
            </a:spcAft>
            <a:buNone/>
          </a:pPr>
          <a:r>
            <a:rPr lang="en-US" sz="1600" kern="1200" dirty="0"/>
            <a:t>Harmonization of survey methodologies (SMARTs, WB program)</a:t>
          </a:r>
        </a:p>
        <a:p>
          <a:pPr marL="0" lvl="0" indent="0" algn="l" defTabSz="711200">
            <a:lnSpc>
              <a:spcPct val="90000"/>
            </a:lnSpc>
            <a:spcBef>
              <a:spcPct val="0"/>
            </a:spcBef>
            <a:spcAft>
              <a:spcPct val="35000"/>
            </a:spcAft>
            <a:buNone/>
          </a:pPr>
          <a:r>
            <a:rPr lang="en-US" sz="1600" kern="1200" dirty="0"/>
            <a:t>Validation of all data by the group before presentation to the cluster</a:t>
          </a:r>
        </a:p>
        <a:p>
          <a:pPr marL="0" lvl="0" indent="0" algn="l" defTabSz="711200">
            <a:lnSpc>
              <a:spcPct val="90000"/>
            </a:lnSpc>
            <a:spcBef>
              <a:spcPct val="0"/>
            </a:spcBef>
            <a:spcAft>
              <a:spcPct val="35000"/>
            </a:spcAft>
            <a:buNone/>
          </a:pPr>
          <a:r>
            <a:rPr lang="en-US" sz="1600" kern="1200" dirty="0"/>
            <a:t>Digitalization of nutrition information</a:t>
          </a:r>
        </a:p>
      </dsp:txBody>
      <dsp:txXfrm>
        <a:off x="83117" y="3514816"/>
        <a:ext cx="7851805" cy="1536433"/>
      </dsp:txXfrm>
    </dsp:sp>
    <dsp:sp modelId="{CB3E1B49-0CAB-489C-B13C-E67B0777F397}">
      <dsp:nvSpPr>
        <dsp:cNvPr id="0" name=""/>
        <dsp:cNvSpPr/>
      </dsp:nvSpPr>
      <dsp:spPr>
        <a:xfrm>
          <a:off x="0" y="5146910"/>
          <a:ext cx="8018039" cy="1702667"/>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noProof="0" dirty="0">
              <a:solidFill>
                <a:schemeClr val="tx1"/>
              </a:solidFill>
            </a:rPr>
            <a:t>From a cluster IM working group to a national group leading all the nutrition related information and strengthening the national system </a:t>
          </a:r>
        </a:p>
      </dsp:txBody>
      <dsp:txXfrm>
        <a:off x="83117" y="5230027"/>
        <a:ext cx="7851805" cy="15364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3DCC3-608E-4163-9585-1C0F338CC6EC}">
      <dsp:nvSpPr>
        <dsp:cNvPr id="0" name=""/>
        <dsp:cNvSpPr/>
      </dsp:nvSpPr>
      <dsp:spPr>
        <a:xfrm>
          <a:off x="0" y="0"/>
          <a:ext cx="8018039" cy="170196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Characteristics: Ensures quantification, estimation, and proper utilization of nutrition supplies up to the last mile</a:t>
          </a:r>
          <a:r>
            <a:rPr lang="en-US" sz="1400" kern="1200" dirty="0"/>
            <a:t>.</a:t>
          </a:r>
          <a:endParaRPr lang="fr-FR" sz="1400" kern="1200" dirty="0"/>
        </a:p>
      </dsp:txBody>
      <dsp:txXfrm>
        <a:off x="83083" y="83083"/>
        <a:ext cx="7851873" cy="1535799"/>
      </dsp:txXfrm>
    </dsp:sp>
    <dsp:sp modelId="{6CB2A394-A68B-43A2-AAE8-DE65D6A15528}">
      <dsp:nvSpPr>
        <dsp:cNvPr id="0" name=""/>
        <dsp:cNvSpPr/>
      </dsp:nvSpPr>
      <dsp:spPr>
        <a:xfrm>
          <a:off x="0" y="1725958"/>
          <a:ext cx="8018039" cy="1701965"/>
        </a:xfrm>
        <a:prstGeom prst="roundRect">
          <a:avLst/>
        </a:prstGeom>
        <a:solidFill>
          <a:schemeClr val="accent5">
            <a:hueOff val="6450864"/>
            <a:satOff val="-6061"/>
            <a:lumOff val="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Led by the Ministry of Health's Pharmacy Directorate</a:t>
          </a:r>
          <a:endParaRPr lang="fr-FR" sz="1600" kern="1200" dirty="0"/>
        </a:p>
        <a:p>
          <a:pPr marL="0" lvl="0" indent="0" algn="l" defTabSz="711200">
            <a:lnSpc>
              <a:spcPct val="90000"/>
            </a:lnSpc>
            <a:spcBef>
              <a:spcPct val="0"/>
            </a:spcBef>
            <a:spcAft>
              <a:spcPct val="35000"/>
            </a:spcAft>
            <a:buNone/>
          </a:pPr>
          <a:r>
            <a:rPr lang="en-US" sz="1600" kern="1200" dirty="0"/>
            <a:t>Multisectoral members: Responsible for health and nutritional </a:t>
          </a:r>
          <a:r>
            <a:rPr lang="fr-FR" sz="1600" kern="1200" dirty="0"/>
            <a:t>supplies</a:t>
          </a:r>
        </a:p>
        <a:p>
          <a:pPr marL="0" lvl="0" indent="0" algn="l" defTabSz="711200">
            <a:lnSpc>
              <a:spcPct val="90000"/>
            </a:lnSpc>
            <a:spcBef>
              <a:spcPct val="0"/>
            </a:spcBef>
            <a:spcAft>
              <a:spcPct val="35000"/>
            </a:spcAft>
            <a:buNone/>
          </a:pPr>
          <a:r>
            <a:rPr lang="fr-FR" sz="1600" kern="1200" dirty="0"/>
            <a:t>Meetings: </a:t>
          </a:r>
          <a:r>
            <a:rPr lang="fr-FR" sz="1600" kern="1200" dirty="0" err="1"/>
            <a:t>Quarterly</a:t>
          </a:r>
          <a:endParaRPr lang="en-US" sz="1600" kern="1200" dirty="0"/>
        </a:p>
      </dsp:txBody>
      <dsp:txXfrm>
        <a:off x="83083" y="1809041"/>
        <a:ext cx="7851873" cy="1535799"/>
      </dsp:txXfrm>
    </dsp:sp>
    <dsp:sp modelId="{6F3E6804-DD87-426B-8617-B1A1E805CBC3}">
      <dsp:nvSpPr>
        <dsp:cNvPr id="0" name=""/>
        <dsp:cNvSpPr/>
      </dsp:nvSpPr>
      <dsp:spPr>
        <a:xfrm>
          <a:off x="0" y="3435408"/>
          <a:ext cx="8018039" cy="1701965"/>
        </a:xfrm>
        <a:prstGeom prst="roundRect">
          <a:avLst/>
        </a:prstGeom>
        <a:solidFill>
          <a:schemeClr val="accent5">
            <a:hueOff val="12901728"/>
            <a:satOff val="-12121"/>
            <a:lumOff val="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Progressive integration of the nutritional input supply through the government's central procurement system (SALAMA)</a:t>
          </a:r>
        </a:p>
        <a:p>
          <a:pPr marL="0" lvl="0" indent="0" algn="l" defTabSz="711200">
            <a:lnSpc>
              <a:spcPct val="90000"/>
            </a:lnSpc>
            <a:spcBef>
              <a:spcPct val="0"/>
            </a:spcBef>
            <a:spcAft>
              <a:spcPct val="35000"/>
            </a:spcAft>
            <a:buNone/>
          </a:pPr>
          <a:r>
            <a:rPr lang="en-US" sz="1600" kern="1200" dirty="0"/>
            <a:t>National quantification – using cluster estimates for humanitarian area</a:t>
          </a:r>
        </a:p>
        <a:p>
          <a:pPr marL="0" lvl="0" indent="0" algn="l" defTabSz="711200">
            <a:lnSpc>
              <a:spcPct val="90000"/>
            </a:lnSpc>
            <a:spcBef>
              <a:spcPct val="0"/>
            </a:spcBef>
            <a:spcAft>
              <a:spcPct val="35000"/>
            </a:spcAft>
            <a:buNone/>
          </a:pPr>
          <a:r>
            <a:rPr lang="en-US" sz="1600" kern="1200" dirty="0"/>
            <a:t>Work at national and regional level against misuse of nutrition supply</a:t>
          </a:r>
        </a:p>
        <a:p>
          <a:pPr marL="0" lvl="0" indent="0" algn="l" defTabSz="711200">
            <a:lnSpc>
              <a:spcPct val="90000"/>
            </a:lnSpc>
            <a:spcBef>
              <a:spcPct val="0"/>
            </a:spcBef>
            <a:spcAft>
              <a:spcPct val="35000"/>
            </a:spcAft>
            <a:buNone/>
          </a:pPr>
          <a:r>
            <a:rPr lang="en-US" sz="1600" kern="1200" dirty="0"/>
            <a:t>prepositioning of nutrition supplies before the cyclone period through the SALAMA supply system.</a:t>
          </a:r>
        </a:p>
      </dsp:txBody>
      <dsp:txXfrm>
        <a:off x="83083" y="3518491"/>
        <a:ext cx="7851873" cy="1535799"/>
      </dsp:txXfrm>
    </dsp:sp>
    <dsp:sp modelId="{0B0E83CF-006B-49BD-8B02-EDF04DB6E43A}">
      <dsp:nvSpPr>
        <dsp:cNvPr id="0" name=""/>
        <dsp:cNvSpPr/>
      </dsp:nvSpPr>
      <dsp:spPr>
        <a:xfrm>
          <a:off x="0" y="5136751"/>
          <a:ext cx="8018039" cy="1701965"/>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Integration</a:t>
          </a:r>
          <a:r>
            <a:rPr lang="en-US" sz="1800" kern="1200" baseline="0" dirty="0">
              <a:solidFill>
                <a:schemeClr val="tx1"/>
              </a:solidFill>
            </a:rPr>
            <a:t> of all actors at national level – with lessons learned from the humanitarian actions to inform the strategy at national level</a:t>
          </a:r>
          <a:endParaRPr lang="en-US" sz="1800" kern="1200" dirty="0">
            <a:solidFill>
              <a:schemeClr val="tx1"/>
            </a:solidFill>
          </a:endParaRPr>
        </a:p>
      </dsp:txBody>
      <dsp:txXfrm>
        <a:off x="83083" y="5219834"/>
        <a:ext cx="7851873" cy="15357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3DCC3-608E-4163-9585-1C0F338CC6EC}">
      <dsp:nvSpPr>
        <dsp:cNvPr id="0" name=""/>
        <dsp:cNvSpPr/>
      </dsp:nvSpPr>
      <dsp:spPr>
        <a:xfrm>
          <a:off x="0" y="23418"/>
          <a:ext cx="8018039" cy="16017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Ensures the establishment of the accountability for affected population mechanisms</a:t>
          </a:r>
          <a:endParaRPr lang="fr-FR" sz="1600" kern="1200" dirty="0"/>
        </a:p>
      </dsp:txBody>
      <dsp:txXfrm>
        <a:off x="78189" y="101607"/>
        <a:ext cx="7861661" cy="1445322"/>
      </dsp:txXfrm>
    </dsp:sp>
    <dsp:sp modelId="{6CB2A394-A68B-43A2-AAE8-DE65D6A15528}">
      <dsp:nvSpPr>
        <dsp:cNvPr id="0" name=""/>
        <dsp:cNvSpPr/>
      </dsp:nvSpPr>
      <dsp:spPr>
        <a:xfrm>
          <a:off x="0" y="1623916"/>
          <a:ext cx="8018039" cy="1601700"/>
        </a:xfrm>
        <a:prstGeom prst="roundRect">
          <a:avLst/>
        </a:prstGeom>
        <a:solidFill>
          <a:schemeClr val="accent5">
            <a:hueOff val="6450864"/>
            <a:satOff val="-6061"/>
            <a:lumOff val="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Led by the Nutrition Service</a:t>
          </a:r>
          <a:endParaRPr lang="fr-FR" sz="1600" kern="1200" dirty="0"/>
        </a:p>
        <a:p>
          <a:pPr marL="0" lvl="0" indent="0" algn="l" defTabSz="711200">
            <a:lnSpc>
              <a:spcPct val="90000"/>
            </a:lnSpc>
            <a:spcBef>
              <a:spcPct val="0"/>
            </a:spcBef>
            <a:spcAft>
              <a:spcPct val="35000"/>
            </a:spcAft>
            <a:buNone/>
          </a:pPr>
          <a:r>
            <a:rPr lang="fr-FR" sz="1600" kern="1200" dirty="0" err="1"/>
            <a:t>Members</a:t>
          </a:r>
          <a:r>
            <a:rPr lang="fr-FR" sz="1600" kern="1200" dirty="0"/>
            <a:t>: UNICEF, All nutrition stakeholders</a:t>
          </a:r>
        </a:p>
        <a:p>
          <a:pPr marL="0" lvl="0" indent="0" algn="l" defTabSz="711200">
            <a:lnSpc>
              <a:spcPct val="90000"/>
            </a:lnSpc>
            <a:spcBef>
              <a:spcPct val="0"/>
            </a:spcBef>
            <a:spcAft>
              <a:spcPct val="35000"/>
            </a:spcAft>
            <a:buNone/>
          </a:pPr>
          <a:r>
            <a:rPr lang="fr-FR" sz="1600" kern="1200" dirty="0" err="1"/>
            <a:t>Monthly</a:t>
          </a:r>
          <a:r>
            <a:rPr lang="fr-FR" sz="1600" kern="1200" dirty="0"/>
            <a:t> meetings</a:t>
          </a:r>
        </a:p>
      </dsp:txBody>
      <dsp:txXfrm>
        <a:off x="78189" y="1702105"/>
        <a:ext cx="7861661" cy="1445322"/>
      </dsp:txXfrm>
    </dsp:sp>
    <dsp:sp modelId="{6F3E6804-DD87-426B-8617-B1A1E805CBC3}">
      <dsp:nvSpPr>
        <dsp:cNvPr id="0" name=""/>
        <dsp:cNvSpPr/>
      </dsp:nvSpPr>
      <dsp:spPr>
        <a:xfrm>
          <a:off x="0" y="3236899"/>
          <a:ext cx="8018039" cy="1601700"/>
        </a:xfrm>
        <a:prstGeom prst="roundRect">
          <a:avLst/>
        </a:prstGeom>
        <a:solidFill>
          <a:schemeClr val="accent5">
            <a:hueOff val="12901728"/>
            <a:satOff val="-12121"/>
            <a:lumOff val="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Questionnaire adaptation (based on ECHO AAP tool) and testing</a:t>
          </a:r>
        </a:p>
        <a:p>
          <a:pPr marL="0" lvl="0" indent="0" algn="l" defTabSz="711200">
            <a:lnSpc>
              <a:spcPct val="90000"/>
            </a:lnSpc>
            <a:spcBef>
              <a:spcPct val="0"/>
            </a:spcBef>
            <a:spcAft>
              <a:spcPct val="35000"/>
            </a:spcAft>
            <a:buNone/>
          </a:pPr>
          <a:r>
            <a:rPr lang="en-US" sz="1600" kern="1200" dirty="0"/>
            <a:t>Training of field actors (MoH, local and international NGOs, Civil society organizations)</a:t>
          </a:r>
        </a:p>
        <a:p>
          <a:pPr marL="0" lvl="0" indent="0" algn="l" defTabSz="711200">
            <a:lnSpc>
              <a:spcPct val="90000"/>
            </a:lnSpc>
            <a:spcBef>
              <a:spcPct val="0"/>
            </a:spcBef>
            <a:spcAft>
              <a:spcPct val="35000"/>
            </a:spcAft>
            <a:buNone/>
          </a:pPr>
          <a:r>
            <a:rPr lang="en-US" sz="1600" kern="1200" dirty="0"/>
            <a:t>Data collection during routine activities</a:t>
          </a:r>
        </a:p>
        <a:p>
          <a:pPr marL="0" lvl="0" indent="0" algn="l" defTabSz="711200">
            <a:lnSpc>
              <a:spcPct val="90000"/>
            </a:lnSpc>
            <a:spcBef>
              <a:spcPct val="0"/>
            </a:spcBef>
            <a:spcAft>
              <a:spcPct val="35000"/>
            </a:spcAft>
            <a:buNone/>
          </a:pPr>
          <a:r>
            <a:rPr lang="en-US" sz="1600" kern="1200" dirty="0"/>
            <a:t>Analysis of the pilot results </a:t>
          </a:r>
        </a:p>
        <a:p>
          <a:pPr marL="0" lvl="0" indent="0" algn="l" defTabSz="711200">
            <a:lnSpc>
              <a:spcPct val="90000"/>
            </a:lnSpc>
            <a:spcBef>
              <a:spcPct val="0"/>
            </a:spcBef>
            <a:spcAft>
              <a:spcPct val="35000"/>
            </a:spcAft>
            <a:buNone/>
          </a:pPr>
          <a:endParaRPr lang="en-US" sz="1400" kern="1200" dirty="0"/>
        </a:p>
      </dsp:txBody>
      <dsp:txXfrm>
        <a:off x="78189" y="3315088"/>
        <a:ext cx="7861661" cy="1445322"/>
      </dsp:txXfrm>
    </dsp:sp>
    <dsp:sp modelId="{CE56C9C5-36F6-4396-8B3A-F9D3759E053A}">
      <dsp:nvSpPr>
        <dsp:cNvPr id="0" name=""/>
        <dsp:cNvSpPr/>
      </dsp:nvSpPr>
      <dsp:spPr>
        <a:xfrm>
          <a:off x="0" y="4843734"/>
          <a:ext cx="8018039" cy="1601700"/>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noProof="0" dirty="0">
              <a:solidFill>
                <a:schemeClr val="tx1"/>
              </a:solidFill>
            </a:rPr>
            <a:t>Intersectoral coordination –</a:t>
          </a:r>
        </a:p>
        <a:p>
          <a:pPr marL="0" lvl="0" indent="0" algn="l" defTabSz="800100">
            <a:lnSpc>
              <a:spcPct val="90000"/>
            </a:lnSpc>
            <a:spcBef>
              <a:spcPct val="0"/>
            </a:spcBef>
            <a:spcAft>
              <a:spcPct val="35000"/>
            </a:spcAft>
            <a:buNone/>
          </a:pPr>
          <a:r>
            <a:rPr lang="en-US" sz="1800" kern="1200" noProof="0" dirty="0">
              <a:solidFill>
                <a:schemeClr val="tx1"/>
              </a:solidFill>
            </a:rPr>
            <a:t>National lead and appropriation of humanitarian concepts</a:t>
          </a:r>
        </a:p>
      </dsp:txBody>
      <dsp:txXfrm>
        <a:off x="78189" y="4921923"/>
        <a:ext cx="7861661" cy="144532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0.08372</cdr:x>
      <cdr:y>0.38586</cdr:y>
    </cdr:from>
    <cdr:to>
      <cdr:x>0.98752</cdr:x>
      <cdr:y>0.38957</cdr:y>
    </cdr:to>
    <cdr:cxnSp macro="">
      <cdr:nvCxnSpPr>
        <cdr:cNvPr id="2" name="Straight Connector 1">
          <a:extLst xmlns:a="http://schemas.openxmlformats.org/drawingml/2006/main">
            <a:ext uri="{FF2B5EF4-FFF2-40B4-BE49-F238E27FC236}">
              <a16:creationId xmlns:a16="http://schemas.microsoft.com/office/drawing/2014/main" id="{AB3A990F-FD67-4573-AD10-771367B9B869}"/>
            </a:ext>
          </a:extLst>
        </cdr:cNvPr>
        <cdr:cNvCxnSpPr/>
      </cdr:nvCxnSpPr>
      <cdr:spPr>
        <a:xfrm xmlns:a="http://schemas.openxmlformats.org/drawingml/2006/main">
          <a:off x="414346" y="1986514"/>
          <a:ext cx="4473078" cy="19100"/>
        </a:xfrm>
        <a:prstGeom xmlns:a="http://schemas.openxmlformats.org/drawingml/2006/main" prst="line">
          <a:avLst/>
        </a:prstGeom>
        <a:ln xmlns:a="http://schemas.openxmlformats.org/drawingml/2006/main" w="28575">
          <a:solidFill>
            <a:srgbClr val="FF0000"/>
          </a:solidFill>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0.07569</cdr:x>
      <cdr:y>0.59349</cdr:y>
    </cdr:from>
    <cdr:to>
      <cdr:x>1</cdr:x>
      <cdr:y>0.59627</cdr:y>
    </cdr:to>
    <cdr:cxnSp macro="">
      <cdr:nvCxnSpPr>
        <cdr:cNvPr id="2" name="Straight Connector 1">
          <a:extLst xmlns:a="http://schemas.openxmlformats.org/drawingml/2006/main">
            <a:ext uri="{FF2B5EF4-FFF2-40B4-BE49-F238E27FC236}">
              <a16:creationId xmlns:a16="http://schemas.microsoft.com/office/drawing/2014/main" id="{8E548E4D-99EC-FFAB-76C6-B5C10907FD87}"/>
            </a:ext>
          </a:extLst>
        </cdr:cNvPr>
        <cdr:cNvCxnSpPr/>
      </cdr:nvCxnSpPr>
      <cdr:spPr>
        <a:xfrm xmlns:a="http://schemas.openxmlformats.org/drawingml/2006/main">
          <a:off x="717775" y="2937272"/>
          <a:ext cx="8765315" cy="13758"/>
        </a:xfrm>
        <a:prstGeom xmlns:a="http://schemas.openxmlformats.org/drawingml/2006/main" prst="line">
          <a:avLst/>
        </a:prstGeom>
        <a:ln xmlns:a="http://schemas.openxmlformats.org/drawingml/2006/main" w="28575">
          <a:solidFill>
            <a:srgbClr val="FF0000"/>
          </a:solidFill>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0.11012</cdr:x>
      <cdr:y>0.75657</cdr:y>
    </cdr:from>
    <cdr:to>
      <cdr:x>0.97798</cdr:x>
      <cdr:y>0.75935</cdr:y>
    </cdr:to>
    <cdr:cxnSp macro="">
      <cdr:nvCxnSpPr>
        <cdr:cNvPr id="2" name="Straight Connector 1">
          <a:extLst xmlns:a="http://schemas.openxmlformats.org/drawingml/2006/main">
            <a:ext uri="{FF2B5EF4-FFF2-40B4-BE49-F238E27FC236}">
              <a16:creationId xmlns:a16="http://schemas.microsoft.com/office/drawing/2014/main" id="{10C75BDF-1F44-498C-B043-C18A26D4A3F2}"/>
            </a:ext>
          </a:extLst>
        </cdr:cNvPr>
        <cdr:cNvCxnSpPr/>
      </cdr:nvCxnSpPr>
      <cdr:spPr>
        <a:xfrm xmlns:a="http://schemas.openxmlformats.org/drawingml/2006/main">
          <a:off x="610892" y="3674491"/>
          <a:ext cx="4814468" cy="13502"/>
        </a:xfrm>
        <a:prstGeom xmlns:a="http://schemas.openxmlformats.org/drawingml/2006/main" prst="line">
          <a:avLst/>
        </a:prstGeom>
        <a:ln xmlns:a="http://schemas.openxmlformats.org/drawingml/2006/main" w="28575">
          <a:solidFill>
            <a:srgbClr val="00B050"/>
          </a:solidFill>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28410-B45F-4D92-B672-F028368ECF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082E4-1CA6-402D-E0CE-C0DD3DBF96A7}"/>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8D1409C6-1C08-592A-5E33-1AB7915102B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6ED386-CDD6-D2DC-FA44-4E6A5761397D}"/>
              </a:ext>
            </a:extLst>
          </p:cNvPr>
          <p:cNvSpPr>
            <a:spLocks noGrp="1"/>
          </p:cNvSpPr>
          <p:nvPr>
            <p:ph type="sldNum" sz="quarter" idx="5"/>
          </p:nvPr>
        </p:nvSpPr>
        <p:spPr/>
        <p:txBody>
          <a:bodyPr/>
          <a:lstStyle/>
          <a:p>
            <a:fld id="{82231C9C-DEA7-43EC-A9B6-E9FAACD8BD5C}" type="slidenum">
              <a:rPr lang="en-GB" smtClean="0"/>
              <a:t>29</a:t>
            </a:fld>
            <a:endParaRPr lang="en-GB"/>
          </a:p>
        </p:txBody>
      </p:sp>
    </p:spTree>
    <p:extLst>
      <p:ext uri="{BB962C8B-B14F-4D97-AF65-F5344CB8AC3E}">
        <p14:creationId xmlns:p14="http://schemas.microsoft.com/office/powerpoint/2010/main" val="2738821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6490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16347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585716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B566F-FB63-D6D3-2A07-3DCB5E029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74579-1749-5A4F-E7C5-F6366F056E69}"/>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927A5009-528D-B7BE-2AB9-504F4F2C2D5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85F4892-106C-BD33-8880-72742F27E531}"/>
              </a:ext>
            </a:extLst>
          </p:cNvPr>
          <p:cNvSpPr>
            <a:spLocks noGrp="1"/>
          </p:cNvSpPr>
          <p:nvPr>
            <p:ph type="sldNum" sz="quarter" idx="5"/>
          </p:nvPr>
        </p:nvSpPr>
        <p:spPr/>
        <p:txBody>
          <a:bodyPr/>
          <a:lstStyle/>
          <a:p>
            <a:fld id="{82231C9C-DEA7-43EC-A9B6-E9FAACD8BD5C}" type="slidenum">
              <a:rPr lang="en-GB" smtClean="0"/>
              <a:t>40</a:t>
            </a:fld>
            <a:endParaRPr lang="en-GB"/>
          </a:p>
        </p:txBody>
      </p:sp>
    </p:spTree>
    <p:extLst>
      <p:ext uri="{BB962C8B-B14F-4D97-AF65-F5344CB8AC3E}">
        <p14:creationId xmlns:p14="http://schemas.microsoft.com/office/powerpoint/2010/main" val="2946632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FEBB1-1CD8-A8AB-AC68-7DE566E55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CE000-31DB-26F7-7DE0-B885057357D6}"/>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58157796-CA18-C95F-82CD-9939E05D4F6F}"/>
              </a:ext>
            </a:extLst>
          </p:cNvPr>
          <p:cNvSpPr>
            <a:spLocks noGrp="1"/>
          </p:cNvSpPr>
          <p:nvPr>
            <p:ph type="body" idx="1"/>
          </p:nvPr>
        </p:nvSpPr>
        <p:spPr/>
        <p:txBody>
          <a:bodyPr/>
          <a:lstStyle/>
          <a:p>
            <a:r>
              <a:rPr lang="en-US" dirty="0"/>
              <a:t>I’ve been asked to provide a general overview on the HDP Nexus and global experiences. I want to set the scene by giving you a sense of how the overall work on the Nexus has been proceeding at the country level and in Ethiopia. The following presentations in the training will provide deeper dives into the issue of the HDP Nexus in nutrition – examples, challenges, etc. Collaboration for the reduction of humanitarian needs and vulnerabilities across on the most pressing issues faced by a given country, requires a multi-stakeholder, multi-actor and a systems approach, something that we are working on here in Ethiopia. That means that all actors and sectors must contribute to the development and operationalization of the approach. That is why this initiative on Nexus and Nutrition by </a:t>
            </a:r>
            <a:r>
              <a:rPr lang="en-US" dirty="0" err="1"/>
              <a:t>MoH</a:t>
            </a:r>
            <a:r>
              <a:rPr lang="en-US" dirty="0"/>
              <a:t> is so welcome and important. </a:t>
            </a:r>
            <a:endParaRPr lang="en-GB" dirty="0"/>
          </a:p>
        </p:txBody>
      </p:sp>
      <p:sp>
        <p:nvSpPr>
          <p:cNvPr id="4" name="Slide Number Placeholder 3">
            <a:extLst>
              <a:ext uri="{FF2B5EF4-FFF2-40B4-BE49-F238E27FC236}">
                <a16:creationId xmlns:a16="http://schemas.microsoft.com/office/drawing/2014/main" id="{BD464EFC-48DD-258A-6811-8CD26F9E568D}"/>
              </a:ext>
            </a:extLst>
          </p:cNvPr>
          <p:cNvSpPr>
            <a:spLocks noGrp="1"/>
          </p:cNvSpPr>
          <p:nvPr>
            <p:ph type="sldNum" sz="quarter" idx="5"/>
          </p:nvPr>
        </p:nvSpPr>
        <p:spPr/>
        <p:txBody>
          <a:bodyPr/>
          <a:lstStyle/>
          <a:p>
            <a:fld id="{82231C9C-DEA7-43EC-A9B6-E9FAACD8BD5C}" type="slidenum">
              <a:rPr lang="en-GB" smtClean="0"/>
              <a:t>42</a:t>
            </a:fld>
            <a:endParaRPr lang="en-GB"/>
          </a:p>
        </p:txBody>
      </p:sp>
    </p:spTree>
    <p:extLst>
      <p:ext uri="{BB962C8B-B14F-4D97-AF65-F5344CB8AC3E}">
        <p14:creationId xmlns:p14="http://schemas.microsoft.com/office/powerpoint/2010/main" val="1726281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NL"/>
          </a:p>
        </p:txBody>
      </p:sp>
    </p:spTree>
    <p:extLst>
      <p:ext uri="{BB962C8B-B14F-4D97-AF65-F5344CB8AC3E}">
        <p14:creationId xmlns:p14="http://schemas.microsoft.com/office/powerpoint/2010/main" val="2191070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514350" indent="-514350" algn="just" defTabSz="1371600">
              <a:buFont typeface="Arial" panose="020B0604020202020204" pitchFamily="34" charset="0"/>
              <a:buChar char="•"/>
            </a:pPr>
            <a:r>
              <a:rPr lang="en-US" sz="2400" kern="0" dirty="0">
                <a:solidFill>
                  <a:srgbClr val="000000"/>
                </a:solidFill>
                <a:latin typeface="Arial"/>
                <a:cs typeface="Arial"/>
                <a:sym typeface="Arial"/>
                <a:rtl val="0"/>
              </a:rPr>
              <a:t>outcomes are present in southern and central areas most impacted by climate shocks in 2023, where very poor households have already depleted their food stocks earlier than usual. </a:t>
            </a:r>
          </a:p>
          <a:p>
            <a:pPr marL="514350" indent="-514350" algn="just" defTabSz="1371600">
              <a:buFont typeface="Arial" panose="020B0604020202020204" pitchFamily="34" charset="0"/>
              <a:buChar char="•"/>
            </a:pPr>
            <a:r>
              <a:rPr lang="en-US" sz="2400" kern="0" dirty="0">
                <a:solidFill>
                  <a:srgbClr val="000000"/>
                </a:solidFill>
                <a:latin typeface="Arial"/>
                <a:cs typeface="Arial"/>
                <a:sym typeface="Arial"/>
                <a:rtl val="0"/>
              </a:rPr>
              <a:t>In Cabo Delgado province, Crisis (IPC Phase 3) outcomes persist in the worst conflict-affected areas</a:t>
            </a:r>
          </a:p>
          <a:p>
            <a:endParaRPr lang="en-US" dirty="0"/>
          </a:p>
        </p:txBody>
      </p:sp>
    </p:spTree>
    <p:extLst>
      <p:ext uri="{BB962C8B-B14F-4D97-AF65-F5344CB8AC3E}">
        <p14:creationId xmlns:p14="http://schemas.microsoft.com/office/powerpoint/2010/main" val="1018409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B9BA4-2383-6BAE-B4C9-7C69FC98D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2032C6-37AC-ABC5-FD0B-CA923BCD332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546AD4D9-C114-322D-ECE7-87E2A2C8B0A0}"/>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1213850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latin typeface="Calibri"/>
                <a:cs typeface="Calibri"/>
              </a:rPr>
              <a:t>The first question you may have is, what is </a:t>
            </a:r>
            <a:r>
              <a:rPr lang="en-US" err="1">
                <a:latin typeface="Calibri"/>
                <a:cs typeface="Calibri"/>
              </a:rPr>
              <a:t>localisation</a:t>
            </a:r>
            <a:r>
              <a:rPr lang="en-US">
                <a:latin typeface="Calibri"/>
                <a:cs typeface="Calibri"/>
              </a:rPr>
              <a:t>?</a:t>
            </a:r>
            <a:endParaRPr lang="en-US"/>
          </a:p>
          <a:p>
            <a:endParaRPr lang="en-US">
              <a:latin typeface="Calibri"/>
              <a:cs typeface="Calibri"/>
            </a:endParaRPr>
          </a:p>
          <a:p>
            <a:r>
              <a:rPr lang="en-US">
                <a:latin typeface="Calibri"/>
                <a:cs typeface="Calibri"/>
              </a:rPr>
              <a:t>There is no globally agreed upon definition of the term "</a:t>
            </a:r>
            <a:r>
              <a:rPr lang="en-US" err="1">
                <a:latin typeface="Calibri"/>
                <a:cs typeface="Calibri"/>
              </a:rPr>
              <a:t>Localisation</a:t>
            </a:r>
            <a:r>
              <a:rPr lang="en-US">
                <a:latin typeface="Calibri"/>
                <a:cs typeface="Calibri"/>
              </a:rPr>
              <a:t>"</a:t>
            </a:r>
            <a:endParaRPr lang="en-US"/>
          </a:p>
          <a:p>
            <a:endParaRPr lang="en-US">
              <a:latin typeface="Calibri"/>
              <a:cs typeface="Calibri"/>
            </a:endParaRPr>
          </a:p>
          <a:p>
            <a:r>
              <a:rPr lang="en-US">
                <a:latin typeface="Calibri"/>
                <a:cs typeface="Calibri"/>
              </a:rPr>
              <a:t>The Grand Bargain focused on some characteristics but did not issue a clear definition</a:t>
            </a:r>
          </a:p>
          <a:p>
            <a:endParaRPr lang="en-US">
              <a:latin typeface="Calibri"/>
              <a:cs typeface="Calibri"/>
            </a:endParaRPr>
          </a:p>
          <a:p>
            <a:r>
              <a:rPr lang="en-US">
                <a:latin typeface="Calibri"/>
                <a:cs typeface="Calibri"/>
              </a:rPr>
              <a:t>To help the GNC understand </a:t>
            </a:r>
            <a:r>
              <a:rPr lang="en-US" err="1">
                <a:latin typeface="Calibri"/>
                <a:cs typeface="Calibri"/>
              </a:rPr>
              <a:t>localisation</a:t>
            </a:r>
            <a:r>
              <a:rPr lang="en-US">
                <a:latin typeface="Calibri"/>
                <a:cs typeface="Calibri"/>
              </a:rPr>
              <a:t> for our work, the Anti-racism &amp; </a:t>
            </a:r>
            <a:r>
              <a:rPr lang="en-US" err="1">
                <a:latin typeface="Calibri"/>
                <a:cs typeface="Calibri"/>
              </a:rPr>
              <a:t>Localisation</a:t>
            </a:r>
            <a:r>
              <a:rPr lang="en-US">
                <a:latin typeface="Calibri"/>
                <a:cs typeface="Calibri"/>
              </a:rPr>
              <a:t> Working Group developed the following understanding of </a:t>
            </a:r>
            <a:r>
              <a:rPr lang="en-US" err="1">
                <a:latin typeface="Calibri"/>
                <a:cs typeface="Calibri"/>
              </a:rPr>
              <a:t>localisation</a:t>
            </a:r>
            <a:r>
              <a:rPr lang="en-US">
                <a:latin typeface="Calibri"/>
                <a:cs typeface="Calibri"/>
              </a:rPr>
              <a:t>.</a:t>
            </a:r>
          </a:p>
          <a:p>
            <a:endParaRPr lang="en-US">
              <a:latin typeface="Calibri"/>
              <a:cs typeface="Calibri"/>
            </a:endParaRPr>
          </a:p>
          <a:p>
            <a:r>
              <a:rPr lang="en-US">
                <a:latin typeface="Calibri"/>
                <a:cs typeface="Calibri"/>
              </a:rPr>
              <a:t>However, we also acknowledge that the term </a:t>
            </a:r>
            <a:r>
              <a:rPr lang="en-US" err="1">
                <a:latin typeface="Calibri"/>
                <a:cs typeface="Calibri"/>
              </a:rPr>
              <a:t>localisation</a:t>
            </a:r>
            <a:r>
              <a:rPr lang="en-US">
                <a:latin typeface="Calibri"/>
                <a:cs typeface="Calibri"/>
              </a:rPr>
              <a:t> is top-down in nature and will likely be replaced in the future. </a:t>
            </a:r>
          </a:p>
        </p:txBody>
      </p:sp>
    </p:spTree>
    <p:extLst>
      <p:ext uri="{BB962C8B-B14F-4D97-AF65-F5344CB8AC3E}">
        <p14:creationId xmlns:p14="http://schemas.microsoft.com/office/powerpoint/2010/main" val="2202500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a:t>* IPC report October 2023( 49 Counties in IPC4),  1 county in IPC 5 -</a:t>
            </a:r>
            <a:r>
              <a:rPr lang="en-US" dirty="0" err="1"/>
              <a:t>Rubkona</a:t>
            </a:r>
            <a:r>
              <a:rPr lang="en-US" dirty="0"/>
              <a:t> County,  Unity state</a:t>
            </a:r>
          </a:p>
          <a:p>
            <a:r>
              <a:rPr lang="en-US" dirty="0"/>
              <a:t>**Deprivation Criteria- Gaps in Wash, Health and Protection </a:t>
            </a:r>
          </a:p>
          <a:p>
            <a:r>
              <a:rPr lang="en-US" dirty="0"/>
              <a:t>*** 0.48 M Children with Severe wasting , 1.16 M children with moderate  wasting and 0.87M PLW </a:t>
            </a:r>
          </a:p>
          <a:p>
            <a:endParaRPr lang="en-US" dirty="0"/>
          </a:p>
          <a:p>
            <a:endParaRPr lang="en-US" dirty="0"/>
          </a:p>
        </p:txBody>
      </p:sp>
      <p:sp>
        <p:nvSpPr>
          <p:cNvPr id="4" name="Slide Number Placeholder 3"/>
          <p:cNvSpPr>
            <a:spLocks noGrp="1"/>
          </p:cNvSpPr>
          <p:nvPr>
            <p:ph type="sldNum" sz="quarter" idx="5"/>
          </p:nvPr>
        </p:nvSpPr>
        <p:spPr/>
        <p:txBody>
          <a:bodyPr/>
          <a:lstStyle/>
          <a:p>
            <a:fld id="{61F9752D-EF45-43A3-854E-E9BEF55D7CCC}" type="slidenum">
              <a:rPr lang="en-US" smtClean="0"/>
              <a:t>66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a:t>By 2022- 1300 Nutrition sits, 253 stand alone sites, 50 implementing partners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F51DC3-D727-4840-96F0-6B471D0B47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5584E-6B66-B9A3-CE96-E61E40DFB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6F6C3-9654-1549-A6BB-E703F017426A}"/>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8F4ABB33-7414-C305-DEDC-FC4D6DFF08F9}"/>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988385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dirty="0"/>
              <a:t>Both federal and regional ENCU employees were previously staffed by UNICEF, however, as part of promoting localization of the cluster, the GoE/ DRMB is taking lead/ actively involved in the regional coordination staffing. </a:t>
            </a:r>
          </a:p>
          <a:p>
            <a:pPr marL="342900" indent="-342900">
              <a:buFont typeface="Arial" panose="020B0604020202020204" pitchFamily="34" charset="0"/>
              <a:buChar char="•"/>
            </a:pPr>
            <a:r>
              <a:rPr lang="en-US" sz="2400" dirty="0"/>
              <a:t>Regional staff are based in Tigray, Amhara, Central/South/ South West/Sidama (previously- SNNPR),Benishangul Gumuz, Gambela, Afar, Oromia and Somali and UNICEF-staffed federal ENCU members are based in Addis Ababa.</a:t>
            </a:r>
          </a:p>
          <a:p>
            <a:pPr marL="228600" lvl="0" indent="-228600">
              <a:lnSpc>
                <a:spcPct val="90000"/>
              </a:lnSpc>
              <a:spcBef>
                <a:spcPts val="1000"/>
              </a:spcBef>
            </a:pPr>
            <a:endParaRPr lang="en-US" sz="2400" b="1" dirty="0">
              <a:solidFill>
                <a:prstClr val="black"/>
              </a:solidFill>
            </a:endParaRPr>
          </a:p>
          <a:p>
            <a:pPr marL="228600" lvl="0" indent="-228600">
              <a:lnSpc>
                <a:spcPct val="90000"/>
              </a:lnSpc>
              <a:spcBef>
                <a:spcPts val="1000"/>
              </a:spcBef>
            </a:pPr>
            <a:r>
              <a:rPr lang="en-US" sz="2400" b="1" dirty="0">
                <a:solidFill>
                  <a:prstClr val="black"/>
                </a:solidFill>
              </a:rPr>
              <a:t>Nutrition Cluster Unit</a:t>
            </a:r>
          </a:p>
          <a:p>
            <a:pPr marL="685800" lvl="1" indent="-228600">
              <a:lnSpc>
                <a:spcPct val="90000"/>
              </a:lnSpc>
              <a:spcBef>
                <a:spcPts val="500"/>
              </a:spcBef>
              <a:buFont typeface="Arial" panose="020B0604020202020204" pitchFamily="34" charset="0"/>
              <a:buChar char="•"/>
            </a:pPr>
            <a:r>
              <a:rPr lang="en-US" sz="2000" dirty="0">
                <a:solidFill>
                  <a:prstClr val="black"/>
                </a:solidFill>
              </a:rPr>
              <a:t>Co-led by Regional Health Bureau ( RHB) and Regional Emergency Nutrition Coordination Unit( RENCU)</a:t>
            </a:r>
          </a:p>
          <a:p>
            <a:pPr marL="685800" lvl="1" indent="-228600">
              <a:lnSpc>
                <a:spcPct val="90000"/>
              </a:lnSpc>
              <a:spcBef>
                <a:spcPts val="500"/>
              </a:spcBef>
              <a:buFont typeface="Arial" panose="020B0604020202020204" pitchFamily="34" charset="0"/>
              <a:buChar char="•"/>
            </a:pPr>
            <a:endParaRPr lang="en-US" sz="2000" dirty="0">
              <a:solidFill>
                <a:prstClr val="black"/>
              </a:solidFill>
            </a:endParaRPr>
          </a:p>
          <a:p>
            <a:pPr marL="228600" lvl="0" indent="-228600">
              <a:lnSpc>
                <a:spcPct val="90000"/>
              </a:lnSpc>
              <a:spcBef>
                <a:spcPts val="1000"/>
              </a:spcBef>
            </a:pPr>
            <a:r>
              <a:rPr lang="en-US" sz="2400" dirty="0">
                <a:solidFill>
                  <a:prstClr val="black"/>
                </a:solidFill>
              </a:rPr>
              <a:t>4 Technical Working groups(TWGs)  support the operations</a:t>
            </a:r>
          </a:p>
          <a:p>
            <a:pPr marL="971550" lvl="1" indent="-514350">
              <a:lnSpc>
                <a:spcPct val="90000"/>
              </a:lnSpc>
              <a:spcBef>
                <a:spcPts val="500"/>
              </a:spcBef>
              <a:buFont typeface="+mj-lt"/>
              <a:buAutoNum type="romanUcPeriod"/>
            </a:pPr>
            <a:r>
              <a:rPr lang="en-US" sz="2000" b="1" dirty="0">
                <a:solidFill>
                  <a:prstClr val="black"/>
                </a:solidFill>
              </a:rPr>
              <a:t>CMAM</a:t>
            </a:r>
            <a:r>
              <a:rPr lang="en-US" sz="2000" dirty="0">
                <a:solidFill>
                  <a:prstClr val="black"/>
                </a:solidFill>
              </a:rPr>
              <a:t>, co-chaired by RHB and UNICEF </a:t>
            </a:r>
          </a:p>
          <a:p>
            <a:pPr marL="971550" lvl="1" indent="-514350">
              <a:lnSpc>
                <a:spcPct val="90000"/>
              </a:lnSpc>
              <a:spcBef>
                <a:spcPts val="500"/>
              </a:spcBef>
              <a:buFont typeface="+mj-lt"/>
              <a:buAutoNum type="romanUcPeriod"/>
            </a:pPr>
            <a:r>
              <a:rPr lang="en-US" sz="2000" b="1" dirty="0">
                <a:solidFill>
                  <a:prstClr val="black"/>
                </a:solidFill>
              </a:rPr>
              <a:t>IYCF-E</a:t>
            </a:r>
            <a:r>
              <a:rPr lang="en-US" sz="2000" dirty="0">
                <a:solidFill>
                  <a:prstClr val="black"/>
                </a:solidFill>
              </a:rPr>
              <a:t>, co-chaired by RHB and SCI </a:t>
            </a:r>
          </a:p>
          <a:p>
            <a:pPr marL="971550" lvl="1" indent="-514350">
              <a:lnSpc>
                <a:spcPct val="90000"/>
              </a:lnSpc>
              <a:spcBef>
                <a:spcPts val="500"/>
              </a:spcBef>
              <a:buFont typeface="+mj-lt"/>
              <a:buAutoNum type="romanUcPeriod"/>
            </a:pPr>
            <a:r>
              <a:rPr lang="en-US" sz="2000" b="1" dirty="0">
                <a:solidFill>
                  <a:prstClr val="black"/>
                </a:solidFill>
              </a:rPr>
              <a:t>Nutrition Information System </a:t>
            </a:r>
            <a:r>
              <a:rPr lang="en-US" sz="2000" dirty="0">
                <a:solidFill>
                  <a:prstClr val="black"/>
                </a:solidFill>
              </a:rPr>
              <a:t> co-chaired by RHB and RENCU </a:t>
            </a:r>
          </a:p>
          <a:p>
            <a:pPr marL="971550" lvl="1" indent="-514350">
              <a:lnSpc>
                <a:spcPct val="90000"/>
              </a:lnSpc>
              <a:spcBef>
                <a:spcPts val="500"/>
              </a:spcBef>
              <a:buFont typeface="+mj-lt"/>
              <a:buAutoNum type="romanUcPeriod"/>
            </a:pPr>
            <a:r>
              <a:rPr lang="en-US" sz="2000" b="1" dirty="0">
                <a:solidFill>
                  <a:prstClr val="black"/>
                </a:solidFill>
              </a:rPr>
              <a:t>IMAM</a:t>
            </a:r>
            <a:r>
              <a:rPr lang="en-US" sz="2000" dirty="0">
                <a:solidFill>
                  <a:prstClr val="black"/>
                </a:solidFill>
              </a:rPr>
              <a:t>, co-chaired by RHB and WFP  </a:t>
            </a:r>
          </a:p>
          <a:p>
            <a:pPr marL="228600" lvl="0" indent="-228600">
              <a:lnSpc>
                <a:spcPct val="90000"/>
              </a:lnSpc>
              <a:spcBef>
                <a:spcPts val="1000"/>
              </a:spcBef>
            </a:pPr>
            <a:r>
              <a:rPr lang="en-US" sz="2400" dirty="0">
                <a:solidFill>
                  <a:prstClr val="black"/>
                </a:solidFill>
              </a:rPr>
              <a:t>Zonal level Health and Nutrition Coordination meetings  taking place but irregular. </a:t>
            </a:r>
          </a:p>
          <a:p>
            <a:endParaRPr lang="en-US" dirty="0"/>
          </a:p>
          <a:p>
            <a:pPr marL="0" indent="0">
              <a:buNone/>
            </a:pPr>
            <a:r>
              <a:rPr lang="en-US" b="1" dirty="0"/>
              <a:t>ENCU Support to various activities including : </a:t>
            </a:r>
          </a:p>
          <a:p>
            <a:pPr marL="342900" indent="-342900">
              <a:buFont typeface="Arial" panose="020B0604020202020204" pitchFamily="34" charset="0"/>
              <a:buChar char="•"/>
            </a:pPr>
            <a:r>
              <a:rPr lang="en-US" dirty="0"/>
              <a:t>Social mobilization</a:t>
            </a:r>
          </a:p>
          <a:p>
            <a:pPr marL="342900" indent="-342900">
              <a:buFont typeface="Arial" panose="020B0604020202020204" pitchFamily="34" charset="0"/>
              <a:buChar char="•"/>
            </a:pPr>
            <a:r>
              <a:rPr lang="en-US" dirty="0"/>
              <a:t>Treatment of SAM through Outpatient programme, inpatient programed /Stabilization Centres and Mobile health nutrition platforms: </a:t>
            </a:r>
          </a:p>
          <a:p>
            <a:pPr marL="342900" indent="-342900">
              <a:buFont typeface="Arial" panose="020B0604020202020204" pitchFamily="34" charset="0"/>
              <a:buChar char="•"/>
            </a:pPr>
            <a:r>
              <a:rPr lang="en-US" dirty="0"/>
              <a:t>Treatment of Moderate Acute Malnutrition </a:t>
            </a:r>
          </a:p>
          <a:p>
            <a:pPr marL="342900" indent="-342900">
              <a:buFont typeface="Arial" panose="020B0604020202020204" pitchFamily="34" charset="0"/>
              <a:buChar char="•"/>
            </a:pPr>
            <a:r>
              <a:rPr lang="en-US" dirty="0"/>
              <a:t>Training of Health Workers and Health Extension Workers  on SAM and MAM :</a:t>
            </a:r>
          </a:p>
          <a:p>
            <a:pPr marL="342900" indent="-342900">
              <a:buFont typeface="Arial" panose="020B0604020202020204" pitchFamily="34" charset="0"/>
              <a:buChar char="•"/>
            </a:pPr>
            <a:r>
              <a:rPr lang="en-US" dirty="0"/>
              <a:t>Integrated Supportive supervision : </a:t>
            </a:r>
          </a:p>
          <a:p>
            <a:pPr marL="342900" indent="-342900">
              <a:buFont typeface="Arial" panose="020B0604020202020204" pitchFamily="34" charset="0"/>
              <a:buChar char="•"/>
            </a:pPr>
            <a:r>
              <a:rPr lang="en-US" dirty="0"/>
              <a:t>Infant and Young Child Feeding service provision </a:t>
            </a:r>
          </a:p>
          <a:p>
            <a:pPr marL="342900" indent="-342900">
              <a:buFont typeface="Arial" panose="020B0604020202020204" pitchFamily="34" charset="0"/>
              <a:buChar char="•"/>
            </a:pPr>
            <a:r>
              <a:rPr lang="en-US" dirty="0"/>
              <a:t>Supplies Chain Management</a:t>
            </a:r>
          </a:p>
          <a:p>
            <a:pPr marL="342900" indent="-342900">
              <a:buFont typeface="Arial" panose="020B0604020202020204" pitchFamily="34" charset="0"/>
              <a:buChar char="•"/>
            </a:pPr>
            <a:r>
              <a:rPr lang="en-US" dirty="0"/>
              <a:t>Inter-Cluster/Sector coordination </a:t>
            </a:r>
          </a:p>
          <a:p>
            <a:endParaRPr lang="en-US" dirty="0"/>
          </a:p>
        </p:txBody>
      </p:sp>
    </p:spTree>
    <p:extLst>
      <p:ext uri="{BB962C8B-B14F-4D97-AF65-F5344CB8AC3E}">
        <p14:creationId xmlns:p14="http://schemas.microsoft.com/office/powerpoint/2010/main" val="865036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indent="0" algn="just">
              <a:lnSpc>
                <a:spcPct val="107000"/>
              </a:lnSpc>
              <a:spcBef>
                <a:spcPts val="0"/>
              </a:spcBef>
              <a:spcAft>
                <a:spcPts val="0"/>
              </a:spcAft>
              <a:buNone/>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Coordination within and with other clusters: </a:t>
            </a:r>
            <a:r>
              <a:rPr lang="en-US" sz="1800" b="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The ENCU participates and chairs meetings across the GoE, partner and donor spectrum</a:t>
            </a:r>
            <a:r>
              <a:rPr lang="en-GB" sz="1800" b="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b="0" dirty="0">
              <a:solidFill>
                <a:srgbClr val="92D050"/>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Bef>
                <a:spcPts val="0"/>
              </a:spcBef>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ENCU led and chair by HE Ambassador Dr Shiferaw Teklemariam, </a:t>
            </a:r>
            <a:r>
              <a:rPr lang="en-GB" sz="18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EDRMC commissioner</a:t>
            </a:r>
          </a:p>
          <a:p>
            <a:pPr marL="285750" marR="153035" indent="-285750" algn="just">
              <a:spcBef>
                <a:spcPts val="0"/>
              </a:spcBef>
              <a:spcAft>
                <a:spcPts val="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MANTF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(Multi-Agency Nutrition Task Force): </a:t>
            </a:r>
            <a:r>
              <a:rPr lang="en-GB" sz="1800" dirty="0">
                <a:effectLst/>
                <a:latin typeface="Calibri" panose="020F0502020204030204" pitchFamily="34" charset="0"/>
                <a:ea typeface="Calibri" panose="020F0502020204030204" pitchFamily="34" charset="0"/>
                <a:cs typeface="Times New Roman" panose="02020603050405020304" pitchFamily="18" charset="0"/>
              </a:rPr>
              <a:t>strategy, planning and results, rather than exclusively on information-sharing/ </a:t>
            </a:r>
            <a:r>
              <a:rPr lang="en-GB" sz="1800" b="0" i="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active participation and attendance</a:t>
            </a:r>
          </a:p>
          <a:p>
            <a:pPr marL="285750" marR="153035" indent="-285750" algn="just">
              <a:spcBef>
                <a:spcPts val="0"/>
              </a:spcBef>
              <a:spcAft>
                <a:spcPts val="0"/>
              </a:spcAft>
              <a:buFont typeface="Arial" panose="020B0604020202020204" pitchFamily="34" charset="0"/>
              <a:buChar char="•"/>
            </a:pPr>
            <a:r>
              <a:rPr lang="en-GB" sz="1800" b="1" dirty="0">
                <a:latin typeface="Calibri" panose="020F0502020204030204" pitchFamily="34" charset="0"/>
                <a:ea typeface="Calibri" panose="020F0502020204030204" pitchFamily="34" charset="0"/>
                <a:cs typeface="Times New Roman" panose="02020603050405020304" pitchFamily="18" charset="0"/>
              </a:rPr>
              <a:t>S</a:t>
            </a:r>
            <a:r>
              <a:rPr lang="en-GB" sz="1800" b="1" dirty="0">
                <a:effectLst/>
                <a:latin typeface="Calibri" panose="020F0502020204030204" pitchFamily="34" charset="0"/>
                <a:ea typeface="Calibri" panose="020F0502020204030204" pitchFamily="34" charset="0"/>
                <a:cs typeface="Times New Roman" panose="02020603050405020304" pitchFamily="18" charset="0"/>
              </a:rPr>
              <a:t>trategic Advisory Group (SAG</a:t>
            </a:r>
            <a:r>
              <a:rPr lang="en-GB" sz="1800" dirty="0">
                <a:effectLst/>
                <a:latin typeface="Calibri" panose="020F0502020204030204" pitchFamily="34" charset="0"/>
                <a:ea typeface="Calibri" panose="020F0502020204030204" pitchFamily="34" charset="0"/>
                <a:cs typeface="Times New Roman" panose="02020603050405020304" pitchFamily="18" charset="0"/>
              </a:rPr>
              <a:t>) to discuss and formulate/review the cluster strategy </a:t>
            </a:r>
            <a:r>
              <a:rPr lang="en-GB" sz="1600" b="1" i="1" dirty="0">
                <a:solidFill>
                  <a:srgbClr val="92D050"/>
                </a:solidFill>
                <a:latin typeface="Calibri" panose="020F0502020204030204" pitchFamily="34" charset="0"/>
                <a:cs typeface="Times New Roman" panose="02020603050405020304" pitchFamily="18" charset="0"/>
              </a:rPr>
              <a:t>Launched in </a:t>
            </a:r>
            <a:r>
              <a:rPr lang="en-GB" sz="1600" b="1" i="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2022</a:t>
            </a:r>
          </a:p>
          <a:p>
            <a:pPr marL="285750" marR="153035" indent="-285750" algn="just">
              <a:spcBef>
                <a:spcPts val="0"/>
              </a:spcBef>
              <a:spcAft>
                <a:spcPts val="0"/>
              </a:spcAft>
              <a:buFont typeface="Arial" panose="020B0604020202020204" pitchFamily="34" charset="0"/>
              <a:buChar cha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and technical working groups (TWG) </a:t>
            </a:r>
            <a:r>
              <a:rPr lang="en-GB" sz="1800" dirty="0">
                <a:effectLst/>
                <a:latin typeface="Calibri" panose="020F0502020204030204" pitchFamily="34" charset="0"/>
                <a:ea typeface="Calibri" panose="020F0502020204030204" pitchFamily="34" charset="0"/>
                <a:cs typeface="Times New Roman" panose="02020603050405020304" pitchFamily="18" charset="0"/>
              </a:rPr>
              <a:t>to tackle technical issues. </a:t>
            </a:r>
            <a:r>
              <a:rPr lang="en-US" sz="1800" b="0" i="0" u="none" strike="noStrike" dirty="0">
                <a:solidFill>
                  <a:srgbClr val="000000"/>
                </a:solidFill>
                <a:effectLst/>
                <a:latin typeface="Calibri" panose="020F0502020204030204" pitchFamily="34" charset="0"/>
              </a:rPr>
              <a:t>(</a:t>
            </a:r>
            <a:r>
              <a:rPr lang="en-US" sz="1800" b="0" i="0" u="none" strike="noStrike" dirty="0" err="1">
                <a:solidFill>
                  <a:srgbClr val="000000"/>
                </a:solidFill>
                <a:effectLst/>
                <a:latin typeface="Calibri" panose="020F0502020204030204" pitchFamily="34" charset="0"/>
              </a:rPr>
              <a:t>i</a:t>
            </a:r>
            <a:r>
              <a:rPr lang="en-US" sz="1800" b="0" i="0" u="none" strike="noStrike" dirty="0">
                <a:solidFill>
                  <a:srgbClr val="000000"/>
                </a:solidFill>
                <a:effectLst/>
                <a:latin typeface="Calibri" panose="020F0502020204030204" pitchFamily="34" charset="0"/>
              </a:rPr>
              <a:t>) CMAM, (ii) IYCF-E, (iii) NIS, (iv) CVA and nutrition, (v) Gender and nutrition core group</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153035" lvl="1" indent="228600" algn="just" defTabSz="457200" eaLnBrk="1" fontAlgn="auto" latinLnBrk="0" hangingPunct="1">
              <a:lnSpc>
                <a:spcPct val="117999"/>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Community management of acute malnutrition lead by MoH and UNICEF- </a:t>
            </a:r>
            <a:r>
              <a:rPr lang="en-GB" sz="1400" b="1" i="1" dirty="0">
                <a:solidFill>
                  <a:srgbClr val="92D050"/>
                </a:solidFill>
                <a:latin typeface="Calibri" panose="020F0502020204030204" pitchFamily="34" charset="0"/>
                <a:cs typeface="Times New Roman" panose="02020603050405020304" pitchFamily="18" charset="0"/>
              </a:rPr>
              <a:t>Active- EMERGENCY PROTOCOL</a:t>
            </a:r>
          </a:p>
          <a:p>
            <a:pPr marL="0" marR="153035" lvl="1" indent="228600" algn="just" defTabSz="457200" eaLnBrk="1" fontAlgn="auto" latinLnBrk="0" hangingPunct="1">
              <a:lnSpc>
                <a:spcPct val="117999"/>
              </a:lnSpc>
              <a:spcBef>
                <a:spcPts val="0"/>
              </a:spcBef>
              <a:spcAft>
                <a:spcPts val="0"/>
              </a:spcAft>
              <a:buClrTx/>
              <a:buSzTx/>
              <a:buFontTx/>
              <a:buNone/>
              <a:tabLst/>
              <a:defRPr/>
            </a:pPr>
            <a:r>
              <a:rPr lang="en-GB" sz="1400" dirty="0">
                <a:latin typeface="Calibri" panose="020F0502020204030204" pitchFamily="34" charset="0"/>
                <a:ea typeface="Calibri" panose="020F0502020204030204" pitchFamily="34" charset="0"/>
                <a:cs typeface="Times New Roman" panose="02020603050405020304" pitchFamily="18" charset="0"/>
              </a:rPr>
              <a:t>Infant and young child feeding practice lead by MoH and UNICEF-</a:t>
            </a:r>
            <a:r>
              <a:rPr lang="en-GB" sz="14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Active</a:t>
            </a:r>
          </a:p>
          <a:p>
            <a:pPr marR="153035" lvl="1" algn="just">
              <a:spcBef>
                <a:spcPts val="0"/>
              </a:spcBef>
            </a:pPr>
            <a:r>
              <a:rPr lang="en-GB" sz="1400" dirty="0">
                <a:latin typeface="Calibri" panose="020F0502020204030204" pitchFamily="34" charset="0"/>
                <a:ea typeface="Calibri" panose="020F0502020204030204" pitchFamily="34" charset="0"/>
                <a:cs typeface="Times New Roman" panose="02020603050405020304" pitchFamily="18" charset="0"/>
              </a:rPr>
              <a:t>Nutrition information system lead by ENCU / </a:t>
            </a:r>
            <a:r>
              <a:rPr lang="en-GB" sz="1400" b="1" i="1" dirty="0">
                <a:solidFill>
                  <a:srgbClr val="92D050"/>
                </a:solidFill>
                <a:latin typeface="Calibri" panose="020F0502020204030204" pitchFamily="34" charset="0"/>
                <a:ea typeface="Calibri" panose="020F0502020204030204" pitchFamily="34" charset="0"/>
                <a:cs typeface="Times New Roman" panose="02020603050405020304" pitchFamily="18" charset="0"/>
              </a:rPr>
              <a:t>Active/- RAPID NEED ASSESMENT GUIDELINES REVIEWED</a:t>
            </a:r>
          </a:p>
          <a:p>
            <a:pPr marR="153035" lvl="2" algn="just">
              <a:spcBef>
                <a:spcPts val="0"/>
              </a:spcBef>
            </a:pPr>
            <a:r>
              <a:rPr lang="en-GB" sz="1100" dirty="0">
                <a:effectLst/>
                <a:latin typeface="Calibri" panose="020F0502020204030204" pitchFamily="34" charset="0"/>
                <a:ea typeface="Calibri" panose="020F0502020204030204" pitchFamily="34" charset="0"/>
                <a:cs typeface="Times New Roman" panose="02020603050405020304" pitchFamily="18" charset="0"/>
              </a:rPr>
              <a:t>Targeted Supplementary feeding  lead by WFP and ENCU- </a:t>
            </a:r>
            <a:r>
              <a:rPr lang="en-GB" sz="1100" b="1" dirty="0">
                <a:effectLst/>
                <a:latin typeface="Calibri" panose="020F0502020204030204" pitchFamily="34" charset="0"/>
                <a:ea typeface="Calibri" panose="020F0502020204030204" pitchFamily="34" charset="0"/>
                <a:cs typeface="Times New Roman" panose="02020603050405020304" pitchFamily="18" charset="0"/>
              </a:rPr>
              <a:t>A</a:t>
            </a:r>
            <a:r>
              <a:rPr lang="en-GB" sz="11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ctive</a:t>
            </a:r>
          </a:p>
          <a:p>
            <a:pPr marR="153035" lvl="1" algn="just">
              <a:spcBef>
                <a:spcPts val="0"/>
              </a:spcBef>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Cash and nutrition with cash working group- </a:t>
            </a:r>
            <a:r>
              <a:rPr lang="en-GB" sz="14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Active</a:t>
            </a:r>
          </a:p>
          <a:p>
            <a:pPr marR="153035" lvl="1" algn="just">
              <a:spcBef>
                <a:spcPts val="0"/>
              </a:spcBef>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Helvetica Neue"/>
              </a:rPr>
              <a:t>Gender and Nutrition core group</a:t>
            </a:r>
          </a:p>
          <a:p>
            <a:pPr marR="153035" lvl="1" algn="just">
              <a:spcBef>
                <a:spcPts val="0"/>
              </a:spcBef>
            </a:pPr>
            <a:endParaRPr lang="en-GB" sz="1400" b="1" dirty="0">
              <a:solidFill>
                <a:srgbClr val="92D050"/>
              </a:solidFill>
              <a:effectLst/>
              <a:latin typeface="Calibri" panose="020F0502020204030204" pitchFamily="34" charset="0"/>
              <a:cs typeface="Times New Roman" panose="02020603050405020304" pitchFamily="18" charset="0"/>
            </a:endParaRPr>
          </a:p>
          <a:p>
            <a:pPr marL="285750" marR="153035" lvl="1" indent="-285750" algn="just" defTabSz="457200" latinLnBrk="0">
              <a:lnSpc>
                <a:spcPct val="117999"/>
              </a:lnSpc>
              <a:spcBef>
                <a:spcPts val="0"/>
              </a:spcBef>
              <a:spcAft>
                <a:spcPts val="0"/>
              </a:spcAft>
              <a:buFont typeface="Arial" panose="020B0604020202020204" pitchFamily="34" charset="0"/>
              <a:buChar char="•"/>
            </a:pPr>
            <a:r>
              <a:rPr lang="en-GB" sz="1800" b="1" i="1" dirty="0">
                <a:solidFill>
                  <a:srgbClr val="92D050"/>
                </a:solidFill>
                <a:effectLst/>
                <a:latin typeface="Calibri" panose="020F0502020204030204" pitchFamily="34" charset="0"/>
                <a:cs typeface="Times New Roman" panose="02020603050405020304" pitchFamily="18" charset="0"/>
                <a:sym typeface="Helvetica Neue"/>
              </a:rPr>
              <a:t>OCHA coordination mechanisms, ICCG/ Inter-cluster coordination groups at federal and subnational level- </a:t>
            </a:r>
            <a:r>
              <a:rPr lang="en-GB" sz="1800" b="0" i="1" dirty="0">
                <a:solidFill>
                  <a:srgbClr val="92D050"/>
                </a:solidFill>
                <a:effectLst/>
                <a:latin typeface="Calibri" panose="020F0502020204030204" pitchFamily="34" charset="0"/>
                <a:cs typeface="Times New Roman" panose="02020603050405020304" pitchFamily="18" charset="0"/>
                <a:sym typeface="Helvetica Neue"/>
              </a:rPr>
              <a:t>active in all regions and national</a:t>
            </a:r>
          </a:p>
          <a:p>
            <a:pPr marL="285750" marR="153035" lvl="1" indent="-285750" algn="just" defTabSz="457200" latinLnBrk="0">
              <a:lnSpc>
                <a:spcPct val="117999"/>
              </a:lnSpc>
              <a:spcBef>
                <a:spcPts val="0"/>
              </a:spcBef>
              <a:spcAft>
                <a:spcPts val="0"/>
              </a:spcAft>
              <a:buFont typeface="Arial" panose="020B0604020202020204" pitchFamily="34" charset="0"/>
              <a:buChar char="•"/>
            </a:pPr>
            <a:r>
              <a:rPr lang="en-GB" sz="1800" b="0" i="1" dirty="0">
                <a:solidFill>
                  <a:srgbClr val="92D050"/>
                </a:solidFill>
                <a:effectLst/>
                <a:latin typeface="Calibri" panose="020F0502020204030204" pitchFamily="34" charset="0"/>
                <a:cs typeface="Times New Roman" panose="02020603050405020304" pitchFamily="18" charset="0"/>
                <a:sym typeface="Helvetica Neue"/>
              </a:rPr>
              <a:t>Integrated plan for nutrition in emergencies from EDRMC, MoH and EPHI, </a:t>
            </a:r>
            <a:r>
              <a:rPr lang="en-GB" sz="1800" b="0" i="1" dirty="0">
                <a:solidFill>
                  <a:srgbClr val="92D050"/>
                </a:solidFill>
                <a:latin typeface="Calibri" panose="020F0502020204030204" pitchFamily="34" charset="0"/>
                <a:cs typeface="Times New Roman" panose="02020603050405020304" pitchFamily="18" charset="0"/>
              </a:rPr>
              <a:t>with BRE OPM support</a:t>
            </a:r>
          </a:p>
          <a:p>
            <a:pPr marL="285750" marR="153035" lvl="1" indent="-285750" algn="just" defTabSz="457200" latinLnBrk="0">
              <a:lnSpc>
                <a:spcPct val="117999"/>
              </a:lnSpc>
              <a:spcBef>
                <a:spcPts val="0"/>
              </a:spcBef>
              <a:spcAft>
                <a:spcPts val="0"/>
              </a:spcAft>
              <a:buFont typeface="Arial" panose="020B0604020202020204" pitchFamily="34" charset="0"/>
              <a:buChar char="•"/>
            </a:pPr>
            <a:r>
              <a:rPr lang="en-GB" sz="1800" b="1" i="1" dirty="0">
                <a:solidFill>
                  <a:srgbClr val="92D050"/>
                </a:solidFill>
                <a:effectLst/>
                <a:latin typeface="Calibri" panose="020F0502020204030204" pitchFamily="34" charset="0"/>
                <a:cs typeface="Times New Roman" panose="02020603050405020304" pitchFamily="18" charset="0"/>
                <a:sym typeface="Helvetica Neue"/>
              </a:rPr>
              <a:t>Intersectoral collaboration for drought response amongst 5 clusters </a:t>
            </a:r>
            <a:r>
              <a:rPr lang="en-GB" sz="1800" dirty="0">
                <a:latin typeface="Calibri" panose="020F0502020204030204" pitchFamily="34" charset="0"/>
                <a:cs typeface="Times New Roman" panose="02020603050405020304" pitchFamily="18" charset="0"/>
              </a:rPr>
              <a:t>(nutrition, food, health, WASH and Agriculture) –</a:t>
            </a:r>
            <a:r>
              <a:rPr lang="en-GB" sz="1800" b="0" i="1" dirty="0">
                <a:solidFill>
                  <a:srgbClr val="92D050"/>
                </a:solidFill>
                <a:latin typeface="Calibri" panose="020F0502020204030204" pitchFamily="34" charset="0"/>
                <a:cs typeface="Times New Roman" panose="02020603050405020304" pitchFamily="18" charset="0"/>
              </a:rPr>
              <a:t>Pilot in Oromia and Somali regions and advocate for extension- 14 million EHF Humanitarian pooled funding</a:t>
            </a:r>
          </a:p>
          <a:p>
            <a:endParaRPr lang="en-US" dirty="0"/>
          </a:p>
        </p:txBody>
      </p:sp>
    </p:spTree>
    <p:extLst>
      <p:ext uri="{BB962C8B-B14F-4D97-AF65-F5344CB8AC3E}">
        <p14:creationId xmlns:p14="http://schemas.microsoft.com/office/powerpoint/2010/main" val="3294913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2628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2686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9BE89-9A7E-A73C-C5FC-E038C7193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B6B6D3-F125-0057-ACCB-D1ABCDE9BBA7}"/>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BFF4DFA4-3D97-A3F3-F0C3-0F4C28028B47}"/>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2707018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13211-D758-DD5D-A6B6-BB43AB8F2A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5C15B-5324-5D65-C044-10C2D71BDEA2}"/>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A4339FD7-7837-5B5B-7F30-24674E1922BA}"/>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2138297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sz="1800">
                <a:solidFill>
                  <a:srgbClr val="000000"/>
                </a:solidFill>
                <a:latin typeface="Open Sans"/>
                <a:cs typeface="Open Sans"/>
              </a:rPr>
              <a:t>Further, this</a:t>
            </a:r>
            <a:r>
              <a:rPr lang="en-US" sz="1800" b="0" i="0">
                <a:solidFill>
                  <a:srgbClr val="000000"/>
                </a:solidFill>
                <a:effectLst/>
                <a:latin typeface="Open Sans"/>
                <a:cs typeface="Open Sans"/>
              </a:rPr>
              <a:t> working group believes that when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is implemented as a restorative process, it contributes to anti-racism efforts and the ultimate vision of racial equity in the humanitarian sector. Furthermore, the working group acknowledges that critiques of the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Agenda highlight that racism in the sector has not been sufficiently addressed. Therefore,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contributes to anti-racism efforts, but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alone is not sufficient for transformative change. Combining anti-racism with </a:t>
            </a:r>
            <a:r>
              <a:rPr lang="en-US" sz="1800" b="0" i="0" err="1">
                <a:solidFill>
                  <a:srgbClr val="000000"/>
                </a:solidFill>
                <a:effectLst/>
                <a:latin typeface="Open Sans"/>
                <a:cs typeface="Open Sans"/>
              </a:rPr>
              <a:t>localisation</a:t>
            </a:r>
            <a:r>
              <a:rPr lang="en-US" sz="1800" b="0" i="0">
                <a:solidFill>
                  <a:srgbClr val="000000"/>
                </a:solidFill>
                <a:effectLst/>
                <a:latin typeface="Open Sans"/>
                <a:cs typeface="Open Sans"/>
              </a:rPr>
              <a:t> provides a more comprehensive manner to meet our main objective while meaningfully confronting racism and power imbalances as manifested in our work.   </a:t>
            </a:r>
            <a:endParaRPr lang="fr-FR">
              <a:latin typeface="Open Sans"/>
              <a:cs typeface="Open Sans"/>
            </a:endParaRPr>
          </a:p>
        </p:txBody>
      </p:sp>
    </p:spTree>
    <p:extLst>
      <p:ext uri="{BB962C8B-B14F-4D97-AF65-F5344CB8AC3E}">
        <p14:creationId xmlns:p14="http://schemas.microsoft.com/office/powerpoint/2010/main" val="4031872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9183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7469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8756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75693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8935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88846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64172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r>
              <a:rPr lang="en-US" dirty="0"/>
              <a:t>Photo </a:t>
            </a:r>
            <a:r>
              <a:rPr lang="en-US" dirty="0" err="1"/>
              <a:t>decription</a:t>
            </a:r>
            <a:r>
              <a:rPr lang="en-US" dirty="0"/>
              <a:t>: A meeting with </a:t>
            </a:r>
            <a:endParaRPr lang="x-none" dirty="0"/>
          </a:p>
        </p:txBody>
      </p:sp>
    </p:spTree>
    <p:extLst>
      <p:ext uri="{BB962C8B-B14F-4D97-AF65-F5344CB8AC3E}">
        <p14:creationId xmlns:p14="http://schemas.microsoft.com/office/powerpoint/2010/main" val="37470187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342900" lvl="0" indent="-342900" algn="just">
              <a:lnSpc>
                <a:spcPct val="107000"/>
              </a:lnSpc>
              <a:buFont typeface="Symbol" panose="05050102010706020507" pitchFamily="18" charset="2"/>
              <a:buChar char=""/>
            </a:pPr>
            <a:r>
              <a:rPr lang="en-KE" sz="1800" b="1" kern="100" dirty="0">
                <a:effectLst/>
                <a:latin typeface="Arial Nova" panose="020B0504020202020204" pitchFamily="34" charset="0"/>
                <a:ea typeface="Calibri" panose="020F0502020204030204" pitchFamily="34" charset="0"/>
                <a:cs typeface="Arial" panose="020B0604020202020204" pitchFamily="34" charset="0"/>
              </a:rPr>
              <a:t>Collaborative </a:t>
            </a:r>
            <a:r>
              <a:rPr lang="en-US" sz="1800" b="1" kern="100" dirty="0">
                <a:effectLst/>
                <a:latin typeface="Arial Nova" panose="020B0504020202020204" pitchFamily="34" charset="0"/>
                <a:ea typeface="Calibri" panose="020F0502020204030204" pitchFamily="34" charset="0"/>
                <a:cs typeface="Arial" panose="020B0604020202020204" pitchFamily="34" charset="0"/>
              </a:rPr>
              <a:t>f</a:t>
            </a:r>
            <a:r>
              <a:rPr lang="en-KE" sz="1800" b="1" kern="100" dirty="0" err="1">
                <a:effectLst/>
                <a:latin typeface="Arial Nova" panose="020B0504020202020204" pitchFamily="34" charset="0"/>
                <a:ea typeface="Calibri" panose="020F0502020204030204" pitchFamily="34" charset="0"/>
                <a:cs typeface="Arial" panose="020B0604020202020204" pitchFamily="34" charset="0"/>
              </a:rPr>
              <a:t>inancing</a:t>
            </a:r>
            <a:r>
              <a:rPr lang="en-KE" sz="1800" b="1" kern="100" dirty="0">
                <a:effectLst/>
                <a:latin typeface="Arial Nova" panose="020B0504020202020204" pitchFamily="34" charset="0"/>
                <a:ea typeface="Calibri" panose="020F0502020204030204" pitchFamily="34" charset="0"/>
                <a:cs typeface="Arial" panose="020B0604020202020204" pitchFamily="34" charset="0"/>
              </a:rPr>
              <a:t> and implementation </a:t>
            </a:r>
            <a:r>
              <a:rPr lang="en-US" sz="1800" b="1" kern="100" dirty="0">
                <a:effectLst/>
                <a:latin typeface="Arial Nova" panose="020B0504020202020204" pitchFamily="34" charset="0"/>
                <a:ea typeface="Calibri" panose="020F0502020204030204" pitchFamily="34" charset="0"/>
                <a:cs typeface="Arial" panose="020B0604020202020204" pitchFamily="34" charset="0"/>
              </a:rPr>
              <a:t>of nutrition response interventions</a:t>
            </a:r>
            <a:r>
              <a:rPr lang="en-KE" sz="1800" b="1" kern="100" dirty="0">
                <a:effectLst/>
                <a:latin typeface="Arial Nova" panose="020B0504020202020204" pitchFamily="34" charset="0"/>
                <a:ea typeface="Calibri" panose="020F0502020204030204" pitchFamily="34" charset="0"/>
                <a:cs typeface="Arial" panose="020B0604020202020204" pitchFamily="34" charset="0"/>
              </a:rPr>
              <a:t>: </a:t>
            </a:r>
            <a:r>
              <a:rPr lang="en-KE" sz="1800" kern="100" dirty="0">
                <a:effectLst/>
                <a:latin typeface="Arial Nova" panose="020B0504020202020204" pitchFamily="34" charset="0"/>
                <a:ea typeface="Calibri" panose="020F0502020204030204" pitchFamily="34" charset="0"/>
                <a:cs typeface="Arial" panose="020B0604020202020204" pitchFamily="34" charset="0"/>
              </a:rPr>
              <a:t>A synergistic approach combining multi-partner</a:t>
            </a:r>
            <a:r>
              <a:rPr lang="en-US" sz="1800" kern="100" dirty="0">
                <a:effectLst/>
                <a:latin typeface="Arial Nova" panose="020B0504020202020204" pitchFamily="34" charset="0"/>
                <a:ea typeface="Calibri" panose="020F0502020204030204" pitchFamily="34" charset="0"/>
                <a:cs typeface="Arial" panose="020B0604020202020204" pitchFamily="34" charset="0"/>
              </a:rPr>
              <a:t>/donor</a:t>
            </a:r>
            <a:r>
              <a:rPr lang="en-KE" sz="1800" kern="100" dirty="0">
                <a:effectLst/>
                <a:latin typeface="Arial Nova" panose="020B0504020202020204" pitchFamily="34" charset="0"/>
                <a:ea typeface="Calibri" panose="020F0502020204030204" pitchFamily="34" charset="0"/>
                <a:cs typeface="Arial" panose="020B0604020202020204" pitchFamily="34" charset="0"/>
              </a:rPr>
              <a:t> funding and joint planning, executed by the County </a:t>
            </a:r>
            <a:r>
              <a:rPr lang="en-US" sz="1800" kern="100" dirty="0">
                <a:effectLst/>
                <a:latin typeface="Arial Nova" panose="020B0504020202020204" pitchFamily="34" charset="0"/>
                <a:ea typeface="Calibri" panose="020F0502020204030204" pitchFamily="34" charset="0"/>
                <a:cs typeface="Arial" panose="020B0604020202020204" pitchFamily="34" charset="0"/>
              </a:rPr>
              <a:t>Department(s) of </a:t>
            </a:r>
            <a:r>
              <a:rPr lang="en-KE" sz="1800" kern="100" dirty="0">
                <a:effectLst/>
                <a:latin typeface="Arial Nova" panose="020B0504020202020204" pitchFamily="34" charset="0"/>
                <a:ea typeface="Calibri" panose="020F0502020204030204" pitchFamily="34" charset="0"/>
                <a:cs typeface="Arial" panose="020B0604020202020204" pitchFamily="34" charset="0"/>
              </a:rPr>
              <a:t>Health with technical </a:t>
            </a:r>
            <a:r>
              <a:rPr lang="en-US" sz="1800" kern="100" dirty="0">
                <a:effectLst/>
                <a:latin typeface="Arial Nova" panose="020B0504020202020204" pitchFamily="34" charset="0"/>
                <a:ea typeface="Calibri" panose="020F0502020204030204" pitchFamily="34" charset="0"/>
                <a:cs typeface="Arial" panose="020B0604020202020204" pitchFamily="34" charset="0"/>
              </a:rPr>
              <a:t>support</a:t>
            </a:r>
            <a:r>
              <a:rPr lang="en-KE" sz="1800" kern="100" dirty="0">
                <a:effectLst/>
                <a:latin typeface="Arial Nova" panose="020B0504020202020204" pitchFamily="34" charset="0"/>
                <a:ea typeface="Calibri" panose="020F0502020204030204" pitchFamily="34" charset="0"/>
                <a:cs typeface="Arial" panose="020B0604020202020204" pitchFamily="34" charset="0"/>
              </a:rPr>
              <a:t> from various partners, ensures efficient resource use, reduces duplication and enhances the relevance and effectiveness of nutrition </a:t>
            </a:r>
            <a:r>
              <a:rPr lang="en-US" sz="1800" kern="100" dirty="0">
                <a:effectLst/>
                <a:latin typeface="Arial Nova" panose="020B0504020202020204" pitchFamily="34" charset="0"/>
                <a:ea typeface="Calibri" panose="020F0502020204030204" pitchFamily="34" charset="0"/>
                <a:cs typeface="Arial" panose="020B0604020202020204" pitchFamily="34" charset="0"/>
              </a:rPr>
              <a:t>response interventions</a:t>
            </a:r>
            <a:r>
              <a:rPr lang="en-KE" sz="1800" kern="100" dirty="0">
                <a:effectLst/>
                <a:latin typeface="Arial Nova" panose="020B0504020202020204" pitchFamily="34" charset="0"/>
                <a:ea typeface="Calibri" panose="020F0502020204030204" pitchFamily="34" charset="0"/>
                <a:cs typeface="Arial" panose="020B0604020202020204" pitchFamily="34" charset="0"/>
              </a:rPr>
              <a:t>.</a:t>
            </a:r>
            <a:endParaRPr lang="en-K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pPr>
            <a:r>
              <a:rPr lang="en-US" sz="1800" kern="100" dirty="0">
                <a:effectLst/>
                <a:latin typeface="Arial Nova" panose="020B0504020202020204" pitchFamily="34" charset="0"/>
                <a:ea typeface="Calibri" panose="020F0502020204030204" pitchFamily="34" charset="0"/>
                <a:cs typeface="Arial" panose="020B0604020202020204" pitchFamily="34" charset="0"/>
              </a:rPr>
              <a:t> </a:t>
            </a:r>
            <a:endParaRPr lang="en-K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KE" sz="1800" b="1" kern="100" dirty="0">
                <a:effectLst/>
                <a:latin typeface="Arial Nova" panose="020B0504020202020204" pitchFamily="34" charset="0"/>
                <a:ea typeface="Calibri" panose="020F0502020204030204" pitchFamily="34" charset="0"/>
                <a:cs typeface="Arial" panose="020B0604020202020204" pitchFamily="34" charset="0"/>
              </a:rPr>
              <a:t>Virtual Coordination Meetings</a:t>
            </a:r>
            <a:r>
              <a:rPr lang="en-KE" sz="1800" kern="100" dirty="0">
                <a:effectLst/>
                <a:latin typeface="Arial Nova" panose="020B0504020202020204" pitchFamily="34" charset="0"/>
                <a:ea typeface="Calibri" panose="020F0502020204030204" pitchFamily="34" charset="0"/>
                <a:cs typeface="Arial" panose="020B0604020202020204" pitchFamily="34" charset="0"/>
              </a:rPr>
              <a:t>: </a:t>
            </a:r>
            <a:r>
              <a:rPr lang="en-US" sz="1800" kern="100" dirty="0">
                <a:effectLst/>
                <a:latin typeface="Arial Nova" panose="020B0504020202020204" pitchFamily="34" charset="0"/>
                <a:ea typeface="Calibri" panose="020F0502020204030204" pitchFamily="34" charset="0"/>
                <a:cs typeface="Arial" panose="020B0604020202020204" pitchFamily="34" charset="0"/>
              </a:rPr>
              <a:t>U</a:t>
            </a:r>
            <a:r>
              <a:rPr lang="en-KE" sz="1800" kern="100" dirty="0" err="1">
                <a:effectLst/>
                <a:latin typeface="Arial Nova" panose="020B0504020202020204" pitchFamily="34" charset="0"/>
                <a:ea typeface="Calibri" panose="020F0502020204030204" pitchFamily="34" charset="0"/>
                <a:cs typeface="Arial" panose="020B0604020202020204" pitchFamily="34" charset="0"/>
              </a:rPr>
              <a:t>tilize</a:t>
            </a:r>
            <a:r>
              <a:rPr lang="en-US" sz="1800" kern="100" dirty="0">
                <a:effectLst/>
                <a:latin typeface="Arial Nova" panose="020B0504020202020204" pitchFamily="34" charset="0"/>
                <a:ea typeface="Calibri" panose="020F0502020204030204" pitchFamily="34" charset="0"/>
                <a:cs typeface="Arial" panose="020B0604020202020204" pitchFamily="34" charset="0"/>
              </a:rPr>
              <a:t>d</a:t>
            </a:r>
            <a:r>
              <a:rPr lang="en-KE" sz="1800" kern="100" dirty="0">
                <a:effectLst/>
                <a:latin typeface="Arial Nova" panose="020B0504020202020204" pitchFamily="34" charset="0"/>
                <a:ea typeface="Calibri" panose="020F0502020204030204" pitchFamily="34" charset="0"/>
                <a:cs typeface="Arial" panose="020B0604020202020204" pitchFamily="34" charset="0"/>
              </a:rPr>
              <a:t> digital platforms to enhance coordination efficiency in nutrition response. It bridge</a:t>
            </a:r>
            <a:r>
              <a:rPr lang="en-US" sz="1800" kern="100" dirty="0">
                <a:effectLst/>
                <a:latin typeface="Arial Nova" panose="020B0504020202020204" pitchFamily="34" charset="0"/>
                <a:ea typeface="Calibri" panose="020F0502020204030204" pitchFamily="34" charset="0"/>
                <a:cs typeface="Arial" panose="020B0604020202020204" pitchFamily="34" charset="0"/>
              </a:rPr>
              <a:t>d</a:t>
            </a:r>
            <a:r>
              <a:rPr lang="en-KE" sz="1800" kern="100" dirty="0">
                <a:effectLst/>
                <a:latin typeface="Arial Nova" panose="020B0504020202020204" pitchFamily="34" charset="0"/>
                <a:ea typeface="Calibri" panose="020F0502020204030204" pitchFamily="34" charset="0"/>
                <a:cs typeface="Arial" panose="020B0604020202020204" pitchFamily="34" charset="0"/>
              </a:rPr>
              <a:t> the gap between national and county-level partners, fostering real-time, strategic collaboration and decision-making</a:t>
            </a:r>
            <a:r>
              <a:rPr lang="en-US" sz="1800" kern="100" dirty="0">
                <a:effectLst/>
                <a:latin typeface="Arial Nova" panose="020B0504020202020204" pitchFamily="34" charset="0"/>
                <a:ea typeface="Calibri" panose="020F0502020204030204" pitchFamily="34" charset="0"/>
                <a:cs typeface="Arial" panose="020B0604020202020204" pitchFamily="34" charset="0"/>
              </a:rPr>
              <a:t>.</a:t>
            </a:r>
            <a:endParaRPr lang="en-K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pPr>
            <a:r>
              <a:rPr lang="en-US" sz="1800" kern="100" dirty="0">
                <a:effectLst/>
                <a:latin typeface="Arial Nova" panose="020B0504020202020204" pitchFamily="34" charset="0"/>
                <a:ea typeface="Calibri" panose="020F0502020204030204" pitchFamily="34" charset="0"/>
                <a:cs typeface="Arial" panose="020B0604020202020204" pitchFamily="34" charset="0"/>
              </a:rPr>
              <a:t> </a:t>
            </a:r>
            <a:endParaRPr lang="en-K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US" sz="1800" b="1" kern="100" dirty="0">
                <a:effectLst/>
                <a:latin typeface="Arial Nova" panose="020B0504020202020204" pitchFamily="34" charset="0"/>
                <a:ea typeface="Calibri" panose="020F0502020204030204" pitchFamily="34" charset="0"/>
                <a:cs typeface="Arial" panose="020B0604020202020204" pitchFamily="34" charset="0"/>
              </a:rPr>
              <a:t>Multi-sector contingency and response planning</a:t>
            </a:r>
            <a:r>
              <a:rPr lang="en-US" sz="1800" kern="100" dirty="0">
                <a:effectLst/>
                <a:latin typeface="Arial Nova" panose="020B0504020202020204" pitchFamily="34" charset="0"/>
                <a:ea typeface="Calibri" panose="020F0502020204030204" pitchFamily="34" charset="0"/>
                <a:cs typeface="Arial" panose="020B0604020202020204" pitchFamily="34" charset="0"/>
              </a:rPr>
              <a:t>: Working closely with National Drought Management Authority (NDMA) led County Steering Groups, multi-sector contingency, and response plans developed,</a:t>
            </a:r>
            <a:r>
              <a:rPr lang="en-KE" sz="1800" kern="100" dirty="0">
                <a:effectLst/>
                <a:latin typeface="Arial Nova" panose="020B0504020202020204" pitchFamily="34" charset="0"/>
                <a:ea typeface="Calibri" panose="020F0502020204030204" pitchFamily="34" charset="0"/>
                <a:cs typeface="Arial" panose="020B0604020202020204" pitchFamily="34" charset="0"/>
              </a:rPr>
              <a:t> streamlining efforts across nutrition, WASH, and social protection for more effective emergency responses</a:t>
            </a:r>
            <a:r>
              <a:rPr lang="en-US" sz="1800" kern="100" dirty="0">
                <a:effectLst/>
                <a:latin typeface="Arial Nova" panose="020B0504020202020204" pitchFamily="34" charset="0"/>
                <a:ea typeface="Calibri" panose="020F0502020204030204" pitchFamily="34" charset="0"/>
                <a:cs typeface="Arial" panose="020B0604020202020204" pitchFamily="34" charset="0"/>
              </a:rPr>
              <a:t>.</a:t>
            </a:r>
            <a:endParaRPr lang="en-K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KE" sz="1800" b="1" kern="100" dirty="0">
                <a:effectLst/>
                <a:latin typeface="Arial Nova" panose="020B0504020202020204" pitchFamily="34" charset="0"/>
                <a:ea typeface="Calibri" panose="020F0502020204030204" pitchFamily="34" charset="0"/>
                <a:cs typeface="Calibri" panose="020F0502020204030204" pitchFamily="34" charset="0"/>
              </a:rPr>
              <a:t>Sector-Wide Coordinated Monitoring</a:t>
            </a:r>
            <a:r>
              <a:rPr lang="en-KE" sz="1800" kern="100" dirty="0">
                <a:effectLst/>
                <a:latin typeface="Arial Nova" panose="020B0504020202020204" pitchFamily="34" charset="0"/>
                <a:ea typeface="Calibri" panose="020F0502020204030204" pitchFamily="34" charset="0"/>
                <a:cs typeface="Calibri" panose="020F0502020204030204" pitchFamily="34" charset="0"/>
              </a:rPr>
              <a:t>: This method aligns partners in nutrition and related sectors like Health, WASH, Food, and Social Protection. It focuses on enhancing emergency response through the strategic </a:t>
            </a:r>
            <a:r>
              <a:rPr lang="en-US" sz="1800" kern="100" dirty="0">
                <a:effectLst/>
                <a:latin typeface="Arial Nova" panose="020B0504020202020204" pitchFamily="34" charset="0"/>
                <a:ea typeface="Calibri" panose="020F0502020204030204" pitchFamily="34" charset="0"/>
                <a:cs typeface="Calibri" panose="020F0502020204030204" pitchFamily="34" charset="0"/>
              </a:rPr>
              <a:t>sequencing, layering, and </a:t>
            </a:r>
            <a:r>
              <a:rPr lang="en-KE" sz="1800" kern="100" dirty="0">
                <a:effectLst/>
                <a:latin typeface="Arial Nova" panose="020B0504020202020204" pitchFamily="34" charset="0"/>
                <a:ea typeface="Calibri" panose="020F0502020204030204" pitchFamily="34" charset="0"/>
                <a:cs typeface="Calibri" panose="020F0502020204030204" pitchFamily="34" charset="0"/>
              </a:rPr>
              <a:t>integration</a:t>
            </a:r>
            <a:r>
              <a:rPr lang="en-US" sz="1800" kern="100" dirty="0">
                <a:effectLst/>
                <a:latin typeface="Arial Nova" panose="020B0504020202020204" pitchFamily="34" charset="0"/>
                <a:ea typeface="Calibri" panose="020F0502020204030204" pitchFamily="34" charset="0"/>
                <a:cs typeface="Calibri" panose="020F0502020204030204" pitchFamily="34" charset="0"/>
              </a:rPr>
              <a:t> of </a:t>
            </a:r>
            <a:r>
              <a:rPr lang="en-KE" sz="1800" kern="100" dirty="0">
                <a:effectLst/>
                <a:latin typeface="Arial Nova" panose="020B0504020202020204" pitchFamily="34" charset="0"/>
                <a:ea typeface="Calibri" panose="020F0502020204030204" pitchFamily="34" charset="0"/>
                <a:cs typeface="Calibri" panose="020F0502020204030204" pitchFamily="34" charset="0"/>
              </a:rPr>
              <a:t>interventions. </a:t>
            </a:r>
            <a:r>
              <a:rPr lang="en-US" sz="1800" kern="100" dirty="0">
                <a:effectLst/>
                <a:latin typeface="Arial Nova" panose="020B0504020202020204" pitchFamily="34" charset="0"/>
                <a:ea typeface="Calibri" panose="020F0502020204030204" pitchFamily="34" charset="0"/>
                <a:cs typeface="Calibri" panose="020F0502020204030204" pitchFamily="34" charset="0"/>
              </a:rPr>
              <a:t>Results to</a:t>
            </a:r>
            <a:r>
              <a:rPr lang="en-KE" sz="1800" kern="100" dirty="0">
                <a:effectLst/>
                <a:latin typeface="Arial Nova" panose="020B0504020202020204" pitchFamily="34" charset="0"/>
                <a:ea typeface="Calibri" panose="020F0502020204030204" pitchFamily="34" charset="0"/>
                <a:cs typeface="Calibri" panose="020F0502020204030204" pitchFamily="34" charset="0"/>
              </a:rPr>
              <a:t> goal consistency, effective progress tracking, and shared learning for improved sectoral outcomes</a:t>
            </a:r>
            <a:endParaRPr lang="en-K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KE" sz="1800" b="1" kern="100" dirty="0">
                <a:effectLst/>
                <a:latin typeface="Arial Nova" panose="020B0504020202020204" pitchFamily="34" charset="0"/>
                <a:ea typeface="Calibri" panose="020F0502020204030204" pitchFamily="34" charset="0"/>
                <a:cs typeface="Calibri" panose="020F0502020204030204" pitchFamily="34" charset="0"/>
              </a:rPr>
              <a:t>Learning Documentation</a:t>
            </a:r>
            <a:r>
              <a:rPr lang="en-KE" sz="1800" kern="100" dirty="0">
                <a:effectLst/>
                <a:latin typeface="Arial Nova" panose="020B0504020202020204" pitchFamily="34" charset="0"/>
                <a:ea typeface="Calibri" panose="020F0502020204030204" pitchFamily="34" charset="0"/>
                <a:cs typeface="Calibri" panose="020F0502020204030204" pitchFamily="34" charset="0"/>
              </a:rPr>
              <a:t>: Implemented a systematic process to document and share experiences from the nutrition drought emergency response. This involved </a:t>
            </a:r>
            <a:r>
              <a:rPr lang="en-US" sz="1800" kern="100" dirty="0">
                <a:effectLst/>
                <a:latin typeface="Arial Nova" panose="020B0504020202020204" pitchFamily="34" charset="0"/>
                <a:ea typeface="Calibri" panose="020F0502020204030204" pitchFamily="34" charset="0"/>
                <a:cs typeface="Calibri" panose="020F0502020204030204" pitchFamily="34" charset="0"/>
              </a:rPr>
              <a:t>writing</a:t>
            </a:r>
            <a:r>
              <a:rPr lang="en-KE" sz="1800" kern="100" dirty="0">
                <a:effectLst/>
                <a:latin typeface="Arial Nova" panose="020B0504020202020204" pitchFamily="34" charset="0"/>
                <a:ea typeface="Calibri" panose="020F0502020204030204" pitchFamily="34" charset="0"/>
                <a:cs typeface="Calibri" panose="020F0502020204030204" pitchFamily="34" charset="0"/>
              </a:rPr>
              <a:t> articles and organizing regional reflection workshops </a:t>
            </a:r>
            <a:r>
              <a:rPr lang="en-US" sz="1800" kern="100" dirty="0">
                <a:effectLst/>
                <a:latin typeface="Arial Nova" panose="020B0504020202020204" pitchFamily="34" charset="0"/>
                <a:ea typeface="Calibri" panose="020F0502020204030204" pitchFamily="34" charset="0"/>
                <a:cs typeface="Calibri" panose="020F0502020204030204" pitchFamily="34" charset="0"/>
              </a:rPr>
              <a:t>that  facilitated a </a:t>
            </a:r>
            <a:r>
              <a:rPr lang="en-KE" sz="1800" kern="100" dirty="0">
                <a:effectLst/>
                <a:latin typeface="Arial Nova" panose="020B0504020202020204" pitchFamily="34" charset="0"/>
                <a:ea typeface="Calibri" panose="020F0502020204030204" pitchFamily="34" charset="0"/>
                <a:cs typeface="Calibri" panose="020F0502020204030204" pitchFamily="34" charset="0"/>
              </a:rPr>
              <a:t>collective learning environment and </a:t>
            </a:r>
            <a:r>
              <a:rPr lang="en-KE" sz="1800" kern="100" dirty="0" err="1">
                <a:effectLst/>
                <a:latin typeface="Arial Nova" panose="020B0504020202020204" pitchFamily="34" charset="0"/>
                <a:ea typeface="Calibri" panose="020F0502020204030204" pitchFamily="34" charset="0"/>
                <a:cs typeface="Calibri" panose="020F0502020204030204" pitchFamily="34" charset="0"/>
              </a:rPr>
              <a:t>guid</a:t>
            </a:r>
            <a:r>
              <a:rPr lang="en-US" sz="1800" kern="100" dirty="0">
                <a:effectLst/>
                <a:latin typeface="Arial Nova" panose="020B0504020202020204" pitchFamily="34" charset="0"/>
                <a:ea typeface="Calibri" panose="020F0502020204030204" pitchFamily="34" charset="0"/>
                <a:cs typeface="Calibri" panose="020F0502020204030204" pitchFamily="34" charset="0"/>
              </a:rPr>
              <a:t>ed</a:t>
            </a:r>
            <a:r>
              <a:rPr lang="en-KE" sz="1800" kern="100" dirty="0">
                <a:effectLst/>
                <a:latin typeface="Arial Nova" panose="020B0504020202020204" pitchFamily="34" charset="0"/>
                <a:ea typeface="Calibri" panose="020F0502020204030204" pitchFamily="34" charset="0"/>
                <a:cs typeface="Calibri" panose="020F0502020204030204" pitchFamily="34" charset="0"/>
              </a:rPr>
              <a:t> future strategic improvements in emergency nutrition </a:t>
            </a:r>
            <a:r>
              <a:rPr lang="en-US" sz="1800" kern="100" dirty="0">
                <a:effectLst/>
                <a:latin typeface="Arial Nova" panose="020B0504020202020204" pitchFamily="34" charset="0"/>
                <a:ea typeface="Calibri" panose="020F0502020204030204" pitchFamily="34" charset="0"/>
                <a:cs typeface="Calibri" panose="020F0502020204030204" pitchFamily="34" charset="0"/>
              </a:rPr>
              <a:t>response.</a:t>
            </a:r>
            <a:endParaRPr lang="en-K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KE" dirty="0"/>
          </a:p>
        </p:txBody>
      </p:sp>
    </p:spTree>
    <p:extLst>
      <p:ext uri="{BB962C8B-B14F-4D97-AF65-F5344CB8AC3E}">
        <p14:creationId xmlns:p14="http://schemas.microsoft.com/office/powerpoint/2010/main" val="104092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342900" lvl="0" indent="-342900" algn="just">
              <a:lnSpc>
                <a:spcPct val="107000"/>
              </a:lnSpc>
              <a:buFont typeface="Symbol" panose="05050102010706020507" pitchFamily="18" charset="2"/>
              <a:buChar char=""/>
            </a:pPr>
            <a:r>
              <a:rPr lang="en-KE" sz="1800" b="1" kern="100" dirty="0">
                <a:effectLst/>
                <a:latin typeface="Arial Nova" panose="020B0504020202020204" pitchFamily="34" charset="0"/>
                <a:ea typeface="Calibri" panose="020F0502020204030204" pitchFamily="34" charset="0"/>
                <a:cs typeface="Arial" panose="020B0604020202020204" pitchFamily="34" charset="0"/>
              </a:rPr>
              <a:t>Collaborative </a:t>
            </a:r>
            <a:r>
              <a:rPr lang="en-US" sz="1800" b="1" kern="100" dirty="0">
                <a:effectLst/>
                <a:latin typeface="Arial Nova" panose="020B0504020202020204" pitchFamily="34" charset="0"/>
                <a:ea typeface="Calibri" panose="020F0502020204030204" pitchFamily="34" charset="0"/>
                <a:cs typeface="Arial" panose="020B0604020202020204" pitchFamily="34" charset="0"/>
              </a:rPr>
              <a:t>f</a:t>
            </a:r>
            <a:r>
              <a:rPr lang="en-KE" sz="1800" b="1" kern="100" dirty="0" err="1">
                <a:effectLst/>
                <a:latin typeface="Arial Nova" panose="020B0504020202020204" pitchFamily="34" charset="0"/>
                <a:ea typeface="Calibri" panose="020F0502020204030204" pitchFamily="34" charset="0"/>
                <a:cs typeface="Arial" panose="020B0604020202020204" pitchFamily="34" charset="0"/>
              </a:rPr>
              <a:t>inancing</a:t>
            </a:r>
            <a:r>
              <a:rPr lang="en-KE" sz="1800" b="1" kern="100" dirty="0">
                <a:effectLst/>
                <a:latin typeface="Arial Nova" panose="020B0504020202020204" pitchFamily="34" charset="0"/>
                <a:ea typeface="Calibri" panose="020F0502020204030204" pitchFamily="34" charset="0"/>
                <a:cs typeface="Arial" panose="020B0604020202020204" pitchFamily="34" charset="0"/>
              </a:rPr>
              <a:t> and implementation </a:t>
            </a:r>
            <a:r>
              <a:rPr lang="en-US" sz="1800" b="1" kern="100" dirty="0">
                <a:effectLst/>
                <a:latin typeface="Arial Nova" panose="020B0504020202020204" pitchFamily="34" charset="0"/>
                <a:ea typeface="Calibri" panose="020F0502020204030204" pitchFamily="34" charset="0"/>
                <a:cs typeface="Arial" panose="020B0604020202020204" pitchFamily="34" charset="0"/>
              </a:rPr>
              <a:t>of nutrition response interventions</a:t>
            </a:r>
            <a:r>
              <a:rPr lang="en-KE" sz="1800" b="1" kern="100" dirty="0">
                <a:effectLst/>
                <a:latin typeface="Arial Nova" panose="020B0504020202020204" pitchFamily="34" charset="0"/>
                <a:ea typeface="Calibri" panose="020F0502020204030204" pitchFamily="34" charset="0"/>
                <a:cs typeface="Arial" panose="020B0604020202020204" pitchFamily="34" charset="0"/>
              </a:rPr>
              <a:t>: </a:t>
            </a:r>
            <a:r>
              <a:rPr lang="en-KE" sz="1800" kern="100" dirty="0">
                <a:effectLst/>
                <a:latin typeface="Arial Nova" panose="020B0504020202020204" pitchFamily="34" charset="0"/>
                <a:ea typeface="Calibri" panose="020F0502020204030204" pitchFamily="34" charset="0"/>
                <a:cs typeface="Arial" panose="020B0604020202020204" pitchFamily="34" charset="0"/>
              </a:rPr>
              <a:t>A synergistic approach combining multi-partner</a:t>
            </a:r>
            <a:r>
              <a:rPr lang="en-US" sz="1800" kern="100" dirty="0">
                <a:effectLst/>
                <a:latin typeface="Arial Nova" panose="020B0504020202020204" pitchFamily="34" charset="0"/>
                <a:ea typeface="Calibri" panose="020F0502020204030204" pitchFamily="34" charset="0"/>
                <a:cs typeface="Arial" panose="020B0604020202020204" pitchFamily="34" charset="0"/>
              </a:rPr>
              <a:t>/donor</a:t>
            </a:r>
            <a:r>
              <a:rPr lang="en-KE" sz="1800" kern="100" dirty="0">
                <a:effectLst/>
                <a:latin typeface="Arial Nova" panose="020B0504020202020204" pitchFamily="34" charset="0"/>
                <a:ea typeface="Calibri" panose="020F0502020204030204" pitchFamily="34" charset="0"/>
                <a:cs typeface="Arial" panose="020B0604020202020204" pitchFamily="34" charset="0"/>
              </a:rPr>
              <a:t> funding and joint planning, executed by the County </a:t>
            </a:r>
            <a:r>
              <a:rPr lang="en-US" sz="1800" kern="100" dirty="0">
                <a:effectLst/>
                <a:latin typeface="Arial Nova" panose="020B0504020202020204" pitchFamily="34" charset="0"/>
                <a:ea typeface="Calibri" panose="020F0502020204030204" pitchFamily="34" charset="0"/>
                <a:cs typeface="Arial" panose="020B0604020202020204" pitchFamily="34" charset="0"/>
              </a:rPr>
              <a:t>Department(s) of </a:t>
            </a:r>
            <a:r>
              <a:rPr lang="en-KE" sz="1800" kern="100" dirty="0">
                <a:effectLst/>
                <a:latin typeface="Arial Nova" panose="020B0504020202020204" pitchFamily="34" charset="0"/>
                <a:ea typeface="Calibri" panose="020F0502020204030204" pitchFamily="34" charset="0"/>
                <a:cs typeface="Arial" panose="020B0604020202020204" pitchFamily="34" charset="0"/>
              </a:rPr>
              <a:t>Health with technical </a:t>
            </a:r>
            <a:r>
              <a:rPr lang="en-US" sz="1800" kern="100" dirty="0">
                <a:effectLst/>
                <a:latin typeface="Arial Nova" panose="020B0504020202020204" pitchFamily="34" charset="0"/>
                <a:ea typeface="Calibri" panose="020F0502020204030204" pitchFamily="34" charset="0"/>
                <a:cs typeface="Arial" panose="020B0604020202020204" pitchFamily="34" charset="0"/>
              </a:rPr>
              <a:t>support</a:t>
            </a:r>
            <a:r>
              <a:rPr lang="en-KE" sz="1800" kern="100" dirty="0">
                <a:effectLst/>
                <a:latin typeface="Arial Nova" panose="020B0504020202020204" pitchFamily="34" charset="0"/>
                <a:ea typeface="Calibri" panose="020F0502020204030204" pitchFamily="34" charset="0"/>
                <a:cs typeface="Arial" panose="020B0604020202020204" pitchFamily="34" charset="0"/>
              </a:rPr>
              <a:t> from various partners, ensures efficient resource use, reduces duplication and enhances the relevance and effectiveness of nutrition </a:t>
            </a:r>
            <a:r>
              <a:rPr lang="en-US" sz="1800" kern="100" dirty="0">
                <a:effectLst/>
                <a:latin typeface="Arial Nova" panose="020B0504020202020204" pitchFamily="34" charset="0"/>
                <a:ea typeface="Calibri" panose="020F0502020204030204" pitchFamily="34" charset="0"/>
                <a:cs typeface="Arial" panose="020B0604020202020204" pitchFamily="34" charset="0"/>
              </a:rPr>
              <a:t>response interventions</a:t>
            </a:r>
            <a:r>
              <a:rPr lang="en-KE" sz="1800" kern="100" dirty="0">
                <a:effectLst/>
                <a:latin typeface="Arial Nova" panose="020B0504020202020204" pitchFamily="34" charset="0"/>
                <a:ea typeface="Calibri" panose="020F0502020204030204" pitchFamily="34" charset="0"/>
                <a:cs typeface="Arial" panose="020B0604020202020204" pitchFamily="34" charset="0"/>
              </a:rPr>
              <a:t>.</a:t>
            </a:r>
            <a:endParaRPr lang="en-K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pPr>
            <a:r>
              <a:rPr lang="en-US" sz="1800" kern="100" dirty="0">
                <a:effectLst/>
                <a:latin typeface="Arial Nova" panose="020B0504020202020204" pitchFamily="34" charset="0"/>
                <a:ea typeface="Calibri" panose="020F0502020204030204" pitchFamily="34" charset="0"/>
                <a:cs typeface="Arial" panose="020B0604020202020204" pitchFamily="34" charset="0"/>
              </a:rPr>
              <a:t> </a:t>
            </a:r>
            <a:endParaRPr lang="en-K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KE" sz="1800" b="1" kern="100" dirty="0">
                <a:effectLst/>
                <a:latin typeface="Arial Nova" panose="020B0504020202020204" pitchFamily="34" charset="0"/>
                <a:ea typeface="Calibri" panose="020F0502020204030204" pitchFamily="34" charset="0"/>
                <a:cs typeface="Arial" panose="020B0604020202020204" pitchFamily="34" charset="0"/>
              </a:rPr>
              <a:t>Virtual Coordination Meetings</a:t>
            </a:r>
            <a:r>
              <a:rPr lang="en-KE" sz="1800" kern="100" dirty="0">
                <a:effectLst/>
                <a:latin typeface="Arial Nova" panose="020B0504020202020204" pitchFamily="34" charset="0"/>
                <a:ea typeface="Calibri" panose="020F0502020204030204" pitchFamily="34" charset="0"/>
                <a:cs typeface="Arial" panose="020B0604020202020204" pitchFamily="34" charset="0"/>
              </a:rPr>
              <a:t>: </a:t>
            </a:r>
            <a:r>
              <a:rPr lang="en-US" sz="1800" kern="100" dirty="0">
                <a:effectLst/>
                <a:latin typeface="Arial Nova" panose="020B0504020202020204" pitchFamily="34" charset="0"/>
                <a:ea typeface="Calibri" panose="020F0502020204030204" pitchFamily="34" charset="0"/>
                <a:cs typeface="Arial" panose="020B0604020202020204" pitchFamily="34" charset="0"/>
              </a:rPr>
              <a:t>U</a:t>
            </a:r>
            <a:r>
              <a:rPr lang="en-KE" sz="1800" kern="100" dirty="0" err="1">
                <a:effectLst/>
                <a:latin typeface="Arial Nova" panose="020B0504020202020204" pitchFamily="34" charset="0"/>
                <a:ea typeface="Calibri" panose="020F0502020204030204" pitchFamily="34" charset="0"/>
                <a:cs typeface="Arial" panose="020B0604020202020204" pitchFamily="34" charset="0"/>
              </a:rPr>
              <a:t>tilize</a:t>
            </a:r>
            <a:r>
              <a:rPr lang="en-US" sz="1800" kern="100" dirty="0">
                <a:effectLst/>
                <a:latin typeface="Arial Nova" panose="020B0504020202020204" pitchFamily="34" charset="0"/>
                <a:ea typeface="Calibri" panose="020F0502020204030204" pitchFamily="34" charset="0"/>
                <a:cs typeface="Arial" panose="020B0604020202020204" pitchFamily="34" charset="0"/>
              </a:rPr>
              <a:t>d</a:t>
            </a:r>
            <a:r>
              <a:rPr lang="en-KE" sz="1800" kern="100" dirty="0">
                <a:effectLst/>
                <a:latin typeface="Arial Nova" panose="020B0504020202020204" pitchFamily="34" charset="0"/>
                <a:ea typeface="Calibri" panose="020F0502020204030204" pitchFamily="34" charset="0"/>
                <a:cs typeface="Arial" panose="020B0604020202020204" pitchFamily="34" charset="0"/>
              </a:rPr>
              <a:t> digital platforms to enhance coordination efficiency in nutrition response. It bridge</a:t>
            </a:r>
            <a:r>
              <a:rPr lang="en-US" sz="1800" kern="100" dirty="0">
                <a:effectLst/>
                <a:latin typeface="Arial Nova" panose="020B0504020202020204" pitchFamily="34" charset="0"/>
                <a:ea typeface="Calibri" panose="020F0502020204030204" pitchFamily="34" charset="0"/>
                <a:cs typeface="Arial" panose="020B0604020202020204" pitchFamily="34" charset="0"/>
              </a:rPr>
              <a:t>d</a:t>
            </a:r>
            <a:r>
              <a:rPr lang="en-KE" sz="1800" kern="100" dirty="0">
                <a:effectLst/>
                <a:latin typeface="Arial Nova" panose="020B0504020202020204" pitchFamily="34" charset="0"/>
                <a:ea typeface="Calibri" panose="020F0502020204030204" pitchFamily="34" charset="0"/>
                <a:cs typeface="Arial" panose="020B0604020202020204" pitchFamily="34" charset="0"/>
              </a:rPr>
              <a:t> the gap between national and county-level partners, fostering real-time, strategic collaboration and decision-making</a:t>
            </a:r>
            <a:r>
              <a:rPr lang="en-US" sz="1800" kern="100" dirty="0">
                <a:effectLst/>
                <a:latin typeface="Arial Nova" panose="020B0504020202020204" pitchFamily="34" charset="0"/>
                <a:ea typeface="Calibri" panose="020F0502020204030204" pitchFamily="34" charset="0"/>
                <a:cs typeface="Arial" panose="020B0604020202020204" pitchFamily="34" charset="0"/>
              </a:rPr>
              <a:t>.</a:t>
            </a:r>
            <a:endParaRPr lang="en-K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pPr>
            <a:r>
              <a:rPr lang="en-US" sz="1800" kern="100" dirty="0">
                <a:effectLst/>
                <a:latin typeface="Arial Nova" panose="020B0504020202020204" pitchFamily="34" charset="0"/>
                <a:ea typeface="Calibri" panose="020F0502020204030204" pitchFamily="34" charset="0"/>
                <a:cs typeface="Arial" panose="020B0604020202020204" pitchFamily="34" charset="0"/>
              </a:rPr>
              <a:t> </a:t>
            </a:r>
            <a:endParaRPr lang="en-K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US" sz="1800" b="1" kern="100" dirty="0">
                <a:effectLst/>
                <a:latin typeface="Arial Nova" panose="020B0504020202020204" pitchFamily="34" charset="0"/>
                <a:ea typeface="Calibri" panose="020F0502020204030204" pitchFamily="34" charset="0"/>
                <a:cs typeface="Arial" panose="020B0604020202020204" pitchFamily="34" charset="0"/>
              </a:rPr>
              <a:t>Multi-sector contingency and response planning</a:t>
            </a:r>
            <a:r>
              <a:rPr lang="en-US" sz="1800" kern="100" dirty="0">
                <a:effectLst/>
                <a:latin typeface="Arial Nova" panose="020B0504020202020204" pitchFamily="34" charset="0"/>
                <a:ea typeface="Calibri" panose="020F0502020204030204" pitchFamily="34" charset="0"/>
                <a:cs typeface="Arial" panose="020B0604020202020204" pitchFamily="34" charset="0"/>
              </a:rPr>
              <a:t>: Working closely with National Drought Management Authority (NDMA) led County Steering Groups, multi-sector contingency, and response plans developed,</a:t>
            </a:r>
            <a:r>
              <a:rPr lang="en-KE" sz="1800" kern="100" dirty="0">
                <a:effectLst/>
                <a:latin typeface="Arial Nova" panose="020B0504020202020204" pitchFamily="34" charset="0"/>
                <a:ea typeface="Calibri" panose="020F0502020204030204" pitchFamily="34" charset="0"/>
                <a:cs typeface="Arial" panose="020B0604020202020204" pitchFamily="34" charset="0"/>
              </a:rPr>
              <a:t> streamlining efforts across nutrition, WASH, and social protection for more effective emergency responses</a:t>
            </a:r>
            <a:r>
              <a:rPr lang="en-US" sz="1800" kern="100" dirty="0">
                <a:effectLst/>
                <a:latin typeface="Arial Nova" panose="020B0504020202020204" pitchFamily="34" charset="0"/>
                <a:ea typeface="Calibri" panose="020F0502020204030204" pitchFamily="34" charset="0"/>
                <a:cs typeface="Arial" panose="020B0604020202020204" pitchFamily="34" charset="0"/>
              </a:rPr>
              <a:t>.</a:t>
            </a:r>
            <a:endParaRPr lang="en-K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KE" sz="1800" b="1" kern="100" dirty="0">
                <a:effectLst/>
                <a:latin typeface="Arial Nova" panose="020B0504020202020204" pitchFamily="34" charset="0"/>
                <a:ea typeface="Calibri" panose="020F0502020204030204" pitchFamily="34" charset="0"/>
                <a:cs typeface="Calibri" panose="020F0502020204030204" pitchFamily="34" charset="0"/>
              </a:rPr>
              <a:t>Sector-Wide Coordinated Monitoring</a:t>
            </a:r>
            <a:r>
              <a:rPr lang="en-KE" sz="1800" kern="100" dirty="0">
                <a:effectLst/>
                <a:latin typeface="Arial Nova" panose="020B0504020202020204" pitchFamily="34" charset="0"/>
                <a:ea typeface="Calibri" panose="020F0502020204030204" pitchFamily="34" charset="0"/>
                <a:cs typeface="Calibri" panose="020F0502020204030204" pitchFamily="34" charset="0"/>
              </a:rPr>
              <a:t>: This method aligns partners in nutrition and related sectors like Health, WASH, Food, and Social Protection. It focuses on enhancing emergency response through the strategic </a:t>
            </a:r>
            <a:r>
              <a:rPr lang="en-US" sz="1800" kern="100" dirty="0">
                <a:effectLst/>
                <a:latin typeface="Arial Nova" panose="020B0504020202020204" pitchFamily="34" charset="0"/>
                <a:ea typeface="Calibri" panose="020F0502020204030204" pitchFamily="34" charset="0"/>
                <a:cs typeface="Calibri" panose="020F0502020204030204" pitchFamily="34" charset="0"/>
              </a:rPr>
              <a:t>sequencing, layering, and </a:t>
            </a:r>
            <a:r>
              <a:rPr lang="en-KE" sz="1800" kern="100" dirty="0">
                <a:effectLst/>
                <a:latin typeface="Arial Nova" panose="020B0504020202020204" pitchFamily="34" charset="0"/>
                <a:ea typeface="Calibri" panose="020F0502020204030204" pitchFamily="34" charset="0"/>
                <a:cs typeface="Calibri" panose="020F0502020204030204" pitchFamily="34" charset="0"/>
              </a:rPr>
              <a:t>integration</a:t>
            </a:r>
            <a:r>
              <a:rPr lang="en-US" sz="1800" kern="100" dirty="0">
                <a:effectLst/>
                <a:latin typeface="Arial Nova" panose="020B0504020202020204" pitchFamily="34" charset="0"/>
                <a:ea typeface="Calibri" panose="020F0502020204030204" pitchFamily="34" charset="0"/>
                <a:cs typeface="Calibri" panose="020F0502020204030204" pitchFamily="34" charset="0"/>
              </a:rPr>
              <a:t> of </a:t>
            </a:r>
            <a:r>
              <a:rPr lang="en-KE" sz="1800" kern="100" dirty="0">
                <a:effectLst/>
                <a:latin typeface="Arial Nova" panose="020B0504020202020204" pitchFamily="34" charset="0"/>
                <a:ea typeface="Calibri" panose="020F0502020204030204" pitchFamily="34" charset="0"/>
                <a:cs typeface="Calibri" panose="020F0502020204030204" pitchFamily="34" charset="0"/>
              </a:rPr>
              <a:t>interventions. </a:t>
            </a:r>
            <a:r>
              <a:rPr lang="en-US" sz="1800" kern="100" dirty="0">
                <a:effectLst/>
                <a:latin typeface="Arial Nova" panose="020B0504020202020204" pitchFamily="34" charset="0"/>
                <a:ea typeface="Calibri" panose="020F0502020204030204" pitchFamily="34" charset="0"/>
                <a:cs typeface="Calibri" panose="020F0502020204030204" pitchFamily="34" charset="0"/>
              </a:rPr>
              <a:t>Results to</a:t>
            </a:r>
            <a:r>
              <a:rPr lang="en-KE" sz="1800" kern="100" dirty="0">
                <a:effectLst/>
                <a:latin typeface="Arial Nova" panose="020B0504020202020204" pitchFamily="34" charset="0"/>
                <a:ea typeface="Calibri" panose="020F0502020204030204" pitchFamily="34" charset="0"/>
                <a:cs typeface="Calibri" panose="020F0502020204030204" pitchFamily="34" charset="0"/>
              </a:rPr>
              <a:t> goal consistency, effective progress tracking, and shared learning for improved sectoral outcomes</a:t>
            </a:r>
            <a:endParaRPr lang="en-K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KE" sz="1800" b="1" kern="100" dirty="0">
                <a:effectLst/>
                <a:latin typeface="Arial Nova" panose="020B0504020202020204" pitchFamily="34" charset="0"/>
                <a:ea typeface="Calibri" panose="020F0502020204030204" pitchFamily="34" charset="0"/>
                <a:cs typeface="Calibri" panose="020F0502020204030204" pitchFamily="34" charset="0"/>
              </a:rPr>
              <a:t>Learning Documentation</a:t>
            </a:r>
            <a:r>
              <a:rPr lang="en-KE" sz="1800" kern="100" dirty="0">
                <a:effectLst/>
                <a:latin typeface="Arial Nova" panose="020B0504020202020204" pitchFamily="34" charset="0"/>
                <a:ea typeface="Calibri" panose="020F0502020204030204" pitchFamily="34" charset="0"/>
                <a:cs typeface="Calibri" panose="020F0502020204030204" pitchFamily="34" charset="0"/>
              </a:rPr>
              <a:t>: Implemented a systematic process to document and share experiences from the nutrition drought emergency response. This involved </a:t>
            </a:r>
            <a:r>
              <a:rPr lang="en-US" sz="1800" kern="100" dirty="0">
                <a:effectLst/>
                <a:latin typeface="Arial Nova" panose="020B0504020202020204" pitchFamily="34" charset="0"/>
                <a:ea typeface="Calibri" panose="020F0502020204030204" pitchFamily="34" charset="0"/>
                <a:cs typeface="Calibri" panose="020F0502020204030204" pitchFamily="34" charset="0"/>
              </a:rPr>
              <a:t>writing</a:t>
            </a:r>
            <a:r>
              <a:rPr lang="en-KE" sz="1800" kern="100" dirty="0">
                <a:effectLst/>
                <a:latin typeface="Arial Nova" panose="020B0504020202020204" pitchFamily="34" charset="0"/>
                <a:ea typeface="Calibri" panose="020F0502020204030204" pitchFamily="34" charset="0"/>
                <a:cs typeface="Calibri" panose="020F0502020204030204" pitchFamily="34" charset="0"/>
              </a:rPr>
              <a:t> articles and organizing regional reflection workshops </a:t>
            </a:r>
            <a:r>
              <a:rPr lang="en-US" sz="1800" kern="100" dirty="0">
                <a:effectLst/>
                <a:latin typeface="Arial Nova" panose="020B0504020202020204" pitchFamily="34" charset="0"/>
                <a:ea typeface="Calibri" panose="020F0502020204030204" pitchFamily="34" charset="0"/>
                <a:cs typeface="Calibri" panose="020F0502020204030204" pitchFamily="34" charset="0"/>
              </a:rPr>
              <a:t>that  facilitated a </a:t>
            </a:r>
            <a:r>
              <a:rPr lang="en-KE" sz="1800" kern="100" dirty="0">
                <a:effectLst/>
                <a:latin typeface="Arial Nova" panose="020B0504020202020204" pitchFamily="34" charset="0"/>
                <a:ea typeface="Calibri" panose="020F0502020204030204" pitchFamily="34" charset="0"/>
                <a:cs typeface="Calibri" panose="020F0502020204030204" pitchFamily="34" charset="0"/>
              </a:rPr>
              <a:t>collective learning environment and </a:t>
            </a:r>
            <a:r>
              <a:rPr lang="en-KE" sz="1800" kern="100" dirty="0" err="1">
                <a:effectLst/>
                <a:latin typeface="Arial Nova" panose="020B0504020202020204" pitchFamily="34" charset="0"/>
                <a:ea typeface="Calibri" panose="020F0502020204030204" pitchFamily="34" charset="0"/>
                <a:cs typeface="Calibri" panose="020F0502020204030204" pitchFamily="34" charset="0"/>
              </a:rPr>
              <a:t>guid</a:t>
            </a:r>
            <a:r>
              <a:rPr lang="en-US" sz="1800" kern="100" dirty="0">
                <a:effectLst/>
                <a:latin typeface="Arial Nova" panose="020B0504020202020204" pitchFamily="34" charset="0"/>
                <a:ea typeface="Calibri" panose="020F0502020204030204" pitchFamily="34" charset="0"/>
                <a:cs typeface="Calibri" panose="020F0502020204030204" pitchFamily="34" charset="0"/>
              </a:rPr>
              <a:t>ed</a:t>
            </a:r>
            <a:r>
              <a:rPr lang="en-KE" sz="1800" kern="100" dirty="0">
                <a:effectLst/>
                <a:latin typeface="Arial Nova" panose="020B0504020202020204" pitchFamily="34" charset="0"/>
                <a:ea typeface="Calibri" panose="020F0502020204030204" pitchFamily="34" charset="0"/>
                <a:cs typeface="Calibri" panose="020F0502020204030204" pitchFamily="34" charset="0"/>
              </a:rPr>
              <a:t> future strategic improvements in emergency nutrition </a:t>
            </a:r>
            <a:r>
              <a:rPr lang="en-US" sz="1800" kern="100" dirty="0">
                <a:effectLst/>
                <a:latin typeface="Arial Nova" panose="020B0504020202020204" pitchFamily="34" charset="0"/>
                <a:ea typeface="Calibri" panose="020F0502020204030204" pitchFamily="34" charset="0"/>
                <a:cs typeface="Calibri" panose="020F0502020204030204" pitchFamily="34" charset="0"/>
              </a:rPr>
              <a:t>response.</a:t>
            </a:r>
            <a:endParaRPr lang="en-K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KE" dirty="0"/>
          </a:p>
        </p:txBody>
      </p:sp>
    </p:spTree>
    <p:extLst>
      <p:ext uri="{BB962C8B-B14F-4D97-AF65-F5344CB8AC3E}">
        <p14:creationId xmlns:p14="http://schemas.microsoft.com/office/powerpoint/2010/main" val="1385936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lgn="l"/>
            <a:r>
              <a:rPr lang="fr-FR" sz="1800">
                <a:solidFill>
                  <a:srgbClr val="000000"/>
                </a:solidFill>
                <a:latin typeface="Capitana"/>
              </a:rPr>
              <a:t>The second question </a:t>
            </a:r>
            <a:r>
              <a:rPr lang="fr-FR" sz="1800" err="1">
                <a:solidFill>
                  <a:srgbClr val="000000"/>
                </a:solidFill>
                <a:latin typeface="Capitana"/>
              </a:rPr>
              <a:t>you</a:t>
            </a:r>
            <a:r>
              <a:rPr lang="fr-FR" sz="1800">
                <a:solidFill>
                  <a:srgbClr val="000000"/>
                </a:solidFill>
                <a:latin typeface="Capitana"/>
              </a:rPr>
              <a:t> </a:t>
            </a:r>
            <a:r>
              <a:rPr lang="fr-FR" sz="1800" err="1">
                <a:solidFill>
                  <a:srgbClr val="000000"/>
                </a:solidFill>
                <a:latin typeface="Capitana"/>
              </a:rPr>
              <a:t>may</a:t>
            </a:r>
            <a:r>
              <a:rPr lang="fr-FR" sz="1800">
                <a:solidFill>
                  <a:srgbClr val="000000"/>
                </a:solidFill>
                <a:latin typeface="Capitana"/>
              </a:rPr>
              <a:t> have </a:t>
            </a:r>
            <a:r>
              <a:rPr lang="fr-FR" sz="1800" err="1">
                <a:solidFill>
                  <a:srgbClr val="000000"/>
                </a:solidFill>
                <a:latin typeface="Capitana"/>
              </a:rPr>
              <a:t>is</a:t>
            </a:r>
            <a:r>
              <a:rPr lang="fr-FR" sz="1800">
                <a:solidFill>
                  <a:srgbClr val="000000"/>
                </a:solidFill>
                <a:latin typeface="Capitana"/>
              </a:rPr>
              <a:t>, </a:t>
            </a:r>
            <a:r>
              <a:rPr lang="fr-FR" sz="1800" err="1">
                <a:solidFill>
                  <a:srgbClr val="000000"/>
                </a:solidFill>
                <a:latin typeface="Capitana"/>
              </a:rPr>
              <a:t>who</a:t>
            </a:r>
            <a:r>
              <a:rPr lang="fr-FR" sz="1800">
                <a:solidFill>
                  <a:srgbClr val="000000"/>
                </a:solidFill>
                <a:latin typeface="Capitana"/>
              </a:rPr>
              <a:t> </a:t>
            </a:r>
            <a:r>
              <a:rPr lang="fr-FR" sz="1800" err="1">
                <a:solidFill>
                  <a:srgbClr val="000000"/>
                </a:solidFill>
                <a:latin typeface="Capitana"/>
              </a:rPr>
              <a:t>is</a:t>
            </a:r>
            <a:r>
              <a:rPr lang="fr-FR" sz="1800">
                <a:solidFill>
                  <a:srgbClr val="000000"/>
                </a:solidFill>
                <a:latin typeface="Capitana"/>
              </a:rPr>
              <a:t> a local or national </a:t>
            </a:r>
            <a:r>
              <a:rPr lang="fr-FR" sz="1800" err="1">
                <a:solidFill>
                  <a:srgbClr val="000000"/>
                </a:solidFill>
                <a:latin typeface="Capitana"/>
              </a:rPr>
              <a:t>actor</a:t>
            </a:r>
            <a:r>
              <a:rPr lang="fr-FR" sz="1800">
                <a:solidFill>
                  <a:srgbClr val="000000"/>
                </a:solidFill>
                <a:latin typeface="Capitana"/>
              </a:rPr>
              <a:t>? </a:t>
            </a:r>
            <a:endParaRPr lang="fr-FR" sz="1800" b="0" i="0" u="none" strike="noStrike" baseline="0">
              <a:solidFill>
                <a:srgbClr val="000000"/>
              </a:solidFill>
              <a:latin typeface="Capitana"/>
            </a:endParaRPr>
          </a:p>
          <a:p>
            <a:pPr algn="l"/>
            <a:endParaRPr lang="fr-FR" sz="1800">
              <a:solidFill>
                <a:srgbClr val="000000"/>
              </a:solidFill>
              <a:latin typeface="Capitana"/>
            </a:endParaRPr>
          </a:p>
          <a:p>
            <a:r>
              <a:rPr lang="en-US" sz="1800" b="0" i="0" u="none" strike="noStrike" baseline="0">
                <a:solidFill>
                  <a:srgbClr val="000000"/>
                </a:solidFill>
                <a:latin typeface="Capitana"/>
              </a:rPr>
              <a:t>The question of who is ‘local’ is debated within the sector, and the official Inter-Agency Standing </a:t>
            </a:r>
            <a:r>
              <a:rPr lang="en-US" sz="1800">
                <a:solidFill>
                  <a:srgbClr val="000000"/>
                </a:solidFill>
                <a:latin typeface="Capitana"/>
              </a:rPr>
              <a:t>Committee</a:t>
            </a:r>
            <a:r>
              <a:rPr lang="en-US" sz="1800" b="0" i="0" u="none" strike="noStrike" baseline="0">
                <a:solidFill>
                  <a:srgbClr val="000000"/>
                </a:solidFill>
                <a:latin typeface="Capitana"/>
              </a:rPr>
              <a:t> (IASC) definition is highly contested by many home-grown </a:t>
            </a:r>
            <a:r>
              <a:rPr lang="en-US" sz="1800" b="0" i="0" u="none" strike="noStrike" baseline="0" err="1">
                <a:solidFill>
                  <a:srgbClr val="000000"/>
                </a:solidFill>
                <a:latin typeface="Capitana"/>
              </a:rPr>
              <a:t>organisations</a:t>
            </a:r>
            <a:r>
              <a:rPr lang="en-US" sz="1800" b="0" i="0" u="none" strike="noStrike" baseline="0">
                <a:solidFill>
                  <a:srgbClr val="000000"/>
                </a:solidFill>
                <a:latin typeface="Capitana"/>
              </a:rPr>
              <a:t> across the Global South because it allows for international actors to “localize” their operations. Generally speaking, and without getting lost in definitions, these are the types of actors that are considered local or national in our sector, however, these are context specific and should always be discussed with in-country actors.</a:t>
            </a:r>
            <a:r>
              <a:rPr lang="en-US" sz="1800">
                <a:solidFill>
                  <a:srgbClr val="000000"/>
                </a:solidFill>
                <a:latin typeface="Capitana"/>
              </a:rPr>
              <a:t> </a:t>
            </a:r>
            <a:endParaRPr lang="en-US" sz="1800">
              <a:latin typeface="Capitana"/>
            </a:endParaRPr>
          </a:p>
        </p:txBody>
      </p:sp>
    </p:spTree>
    <p:extLst>
      <p:ext uri="{BB962C8B-B14F-4D97-AF65-F5344CB8AC3E}">
        <p14:creationId xmlns:p14="http://schemas.microsoft.com/office/powerpoint/2010/main" val="2653796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342900" indent="-342900" algn="l">
              <a:lnSpc>
                <a:spcPct val="107000"/>
              </a:lnSpc>
              <a:spcBef>
                <a:spcPts val="600"/>
              </a:spcBef>
              <a:spcAft>
                <a:spcPts val="800"/>
              </a:spcAft>
              <a:buSzPts val="1000"/>
              <a:buFont typeface="Symbol" panose="05050102010706020507" pitchFamily="18" charset="2"/>
              <a:buChar char=""/>
              <a:tabLst>
                <a:tab pos="457200" algn="l"/>
              </a:tabLst>
            </a:pPr>
            <a:r>
              <a:rPr lang="en-KE" sz="2400" b="1" kern="100" dirty="0">
                <a:latin typeface="Arial Nova" panose="020B0504020202020204" pitchFamily="34" charset="0"/>
                <a:ea typeface="Calibri" panose="020F0502020204030204" pitchFamily="34" charset="0"/>
                <a:cs typeface="Calibri" panose="020F0502020204030204" pitchFamily="34" charset="0"/>
              </a:rPr>
              <a:t>Consolidating Innovations</a:t>
            </a:r>
            <a:r>
              <a:rPr lang="en-KE" sz="2400" kern="100" dirty="0">
                <a:latin typeface="Arial Nova" panose="020B0504020202020204" pitchFamily="34" charset="0"/>
                <a:ea typeface="Calibri" panose="020F0502020204030204" pitchFamily="34" charset="0"/>
                <a:cs typeface="Calibri" panose="020F0502020204030204" pitchFamily="34" charset="0"/>
              </a:rPr>
              <a:t>: Focus on embedding successful innovations like</a:t>
            </a:r>
            <a:r>
              <a:rPr lang="en-KE" sz="2400" b="1" kern="100" dirty="0">
                <a:latin typeface="Arial Nova" panose="020B0504020202020204" pitchFamily="34" charset="0"/>
                <a:ea typeface="Calibri" panose="020F0502020204030204" pitchFamily="34" charset="0"/>
                <a:cs typeface="Calibri" panose="020F0502020204030204" pitchFamily="34" charset="0"/>
              </a:rPr>
              <a:t> </a:t>
            </a:r>
            <a:r>
              <a:rPr lang="en-US" sz="2400" kern="100" dirty="0">
                <a:latin typeface="Arial Nova" panose="020B0504020202020204" pitchFamily="34" charset="0"/>
                <a:ea typeface="Calibri" panose="020F0502020204030204" pitchFamily="34" charset="0"/>
                <a:cs typeface="Calibri" panose="020F0502020204030204" pitchFamily="34" charset="0"/>
              </a:rPr>
              <a:t>collaborative</a:t>
            </a:r>
            <a:r>
              <a:rPr lang="en-KE" sz="2400" kern="100" dirty="0">
                <a:latin typeface="Arial Nova" panose="020B0504020202020204" pitchFamily="34" charset="0"/>
                <a:ea typeface="Calibri" panose="020F0502020204030204" pitchFamily="34" charset="0"/>
                <a:cs typeface="Calibri" panose="020F0502020204030204" pitchFamily="34" charset="0"/>
              </a:rPr>
              <a:t> financing and implementation and virtual coordination into standard practice</a:t>
            </a:r>
            <a:r>
              <a:rPr lang="en-US" sz="2400" kern="100" dirty="0">
                <a:latin typeface="Arial Nova" panose="020B0504020202020204" pitchFamily="34" charset="0"/>
                <a:ea typeface="Calibri" panose="020F0502020204030204" pitchFamily="34" charset="0"/>
                <a:cs typeface="Calibri" panose="020F0502020204030204" pitchFamily="34" charset="0"/>
              </a:rPr>
              <a:t>.</a:t>
            </a:r>
            <a:endParaRPr lang="en-KE" sz="2400" kern="100" dirty="0">
              <a:latin typeface="Arial Nova" panose="020B0504020202020204" pitchFamily="34" charset="0"/>
              <a:ea typeface="Calibri" panose="020F0502020204030204" pitchFamily="34" charset="0"/>
              <a:cs typeface="Times New Roman" panose="02020603050405020304" pitchFamily="18" charset="0"/>
            </a:endParaRPr>
          </a:p>
          <a:p>
            <a:pPr marL="342900" indent="-342900" algn="l">
              <a:lnSpc>
                <a:spcPct val="107000"/>
              </a:lnSpc>
              <a:spcBef>
                <a:spcPts val="600"/>
              </a:spcBef>
              <a:spcAft>
                <a:spcPts val="800"/>
              </a:spcAft>
              <a:buSzPts val="1000"/>
              <a:buFont typeface="Symbol" panose="05050102010706020507" pitchFamily="18" charset="2"/>
              <a:buChar char=""/>
              <a:tabLst>
                <a:tab pos="457200" algn="l"/>
              </a:tabLst>
            </a:pPr>
            <a:r>
              <a:rPr lang="en-KE" sz="2400" b="1" kern="100" dirty="0">
                <a:latin typeface="Arial Nova" panose="020B0504020202020204" pitchFamily="34" charset="0"/>
                <a:ea typeface="Calibri" panose="020F0502020204030204" pitchFamily="34" charset="0"/>
                <a:cs typeface="Calibri" panose="020F0502020204030204" pitchFamily="34" charset="0"/>
              </a:rPr>
              <a:t>Enhancing Multi-Sector Data Integration</a:t>
            </a:r>
            <a:r>
              <a:rPr lang="en-KE" sz="2400" kern="100" dirty="0">
                <a:latin typeface="Arial Nova" panose="020B0504020202020204" pitchFamily="34" charset="0"/>
                <a:ea typeface="Calibri" panose="020F0502020204030204" pitchFamily="34" charset="0"/>
                <a:cs typeface="Calibri" panose="020F0502020204030204" pitchFamily="34" charset="0"/>
              </a:rPr>
              <a:t>: Continued development of systems for real-time, cross-sector data sharing to anticipate and respond to nutritional needs more proactively.</a:t>
            </a:r>
            <a:endParaRPr lang="en-KE" sz="2400" kern="100" dirty="0">
              <a:latin typeface="Arial Nova" panose="020B0504020202020204" pitchFamily="34" charset="0"/>
              <a:ea typeface="Calibri" panose="020F0502020204030204" pitchFamily="34" charset="0"/>
              <a:cs typeface="Times New Roman" panose="02020603050405020304" pitchFamily="18" charset="0"/>
            </a:endParaRPr>
          </a:p>
          <a:p>
            <a:pPr marL="342900" indent="-342900" algn="l">
              <a:lnSpc>
                <a:spcPct val="107000"/>
              </a:lnSpc>
              <a:spcBef>
                <a:spcPts val="600"/>
              </a:spcBef>
              <a:spcAft>
                <a:spcPts val="800"/>
              </a:spcAft>
              <a:buSzPts val="1000"/>
              <a:buFont typeface="Symbol" panose="05050102010706020507" pitchFamily="18" charset="2"/>
              <a:buChar char=""/>
              <a:tabLst>
                <a:tab pos="457200" algn="l"/>
              </a:tabLst>
            </a:pPr>
            <a:r>
              <a:rPr lang="en-KE" sz="2400" b="1" kern="100" dirty="0">
                <a:latin typeface="Arial Nova" panose="020B0504020202020204" pitchFamily="34" charset="0"/>
                <a:ea typeface="Calibri" panose="020F0502020204030204" pitchFamily="34" charset="0"/>
                <a:cs typeface="Calibri" panose="020F0502020204030204" pitchFamily="34" charset="0"/>
              </a:rPr>
              <a:t>Expanding Learning Documentation</a:t>
            </a:r>
            <a:r>
              <a:rPr lang="en-KE" sz="2400" kern="100" dirty="0">
                <a:latin typeface="Arial Nova" panose="020B0504020202020204" pitchFamily="34" charset="0"/>
                <a:ea typeface="Calibri" panose="020F0502020204030204" pitchFamily="34" charset="0"/>
                <a:cs typeface="Calibri" panose="020F0502020204030204" pitchFamily="34" charset="0"/>
              </a:rPr>
              <a:t>: Scal</a:t>
            </a:r>
            <a:r>
              <a:rPr lang="en-US" sz="2400" kern="100" dirty="0">
                <a:latin typeface="Arial Nova" panose="020B0504020202020204" pitchFamily="34" charset="0"/>
                <a:ea typeface="Calibri" panose="020F0502020204030204" pitchFamily="34" charset="0"/>
                <a:cs typeface="Calibri" panose="020F0502020204030204" pitchFamily="34" charset="0"/>
              </a:rPr>
              <a:t>e</a:t>
            </a:r>
            <a:r>
              <a:rPr lang="en-KE" sz="2400" kern="100" dirty="0">
                <a:latin typeface="Arial Nova" panose="020B0504020202020204" pitchFamily="34" charset="0"/>
                <a:ea typeface="Calibri" panose="020F0502020204030204" pitchFamily="34" charset="0"/>
                <a:cs typeface="Calibri" panose="020F0502020204030204" pitchFamily="34" charset="0"/>
              </a:rPr>
              <a:t> up the Learning Documentation </a:t>
            </a:r>
            <a:r>
              <a:rPr lang="en-US" sz="2400" kern="100" dirty="0">
                <a:latin typeface="Arial Nova" panose="020B0504020202020204" pitchFamily="34" charset="0"/>
                <a:ea typeface="Calibri" panose="020F0502020204030204" pitchFamily="34" charset="0"/>
                <a:cs typeface="Calibri" panose="020F0502020204030204" pitchFamily="34" charset="0"/>
              </a:rPr>
              <a:t>p</a:t>
            </a:r>
            <a:r>
              <a:rPr lang="en-KE" sz="2400" kern="100" dirty="0">
                <a:latin typeface="Arial Nova" panose="020B0504020202020204" pitchFamily="34" charset="0"/>
                <a:ea typeface="Calibri" panose="020F0502020204030204" pitchFamily="34" charset="0"/>
                <a:cs typeface="Calibri" panose="020F0502020204030204" pitchFamily="34" charset="0"/>
              </a:rPr>
              <a:t>rocess to include a wider array of sectors and stakeholders, ensuring comprehensive knowledge exchange and capacity building.</a:t>
            </a:r>
            <a:endParaRPr lang="en-KE" sz="2400" kern="100" dirty="0">
              <a:latin typeface="Arial Nova" panose="020B0504020202020204" pitchFamily="34" charset="0"/>
              <a:ea typeface="Calibri" panose="020F0502020204030204" pitchFamily="34" charset="0"/>
              <a:cs typeface="Times New Roman" panose="02020603050405020304" pitchFamily="18" charset="0"/>
            </a:endParaRPr>
          </a:p>
          <a:p>
            <a:pPr marL="342900" indent="-342900" algn="l">
              <a:lnSpc>
                <a:spcPct val="107000"/>
              </a:lnSpc>
              <a:spcBef>
                <a:spcPts val="600"/>
              </a:spcBef>
              <a:spcAft>
                <a:spcPts val="800"/>
              </a:spcAft>
              <a:buSzPts val="1000"/>
              <a:buFont typeface="Symbol" panose="05050102010706020507" pitchFamily="18" charset="2"/>
              <a:buChar char=""/>
              <a:tabLst>
                <a:tab pos="457200" algn="l"/>
              </a:tabLst>
            </a:pPr>
            <a:r>
              <a:rPr lang="en-KE" sz="2400" b="1" kern="100" dirty="0">
                <a:latin typeface="Arial Nova" panose="020B0504020202020204" pitchFamily="34" charset="0"/>
                <a:ea typeface="Calibri" panose="020F0502020204030204" pitchFamily="34" charset="0"/>
                <a:cs typeface="Calibri" panose="020F0502020204030204" pitchFamily="34" charset="0"/>
              </a:rPr>
              <a:t>Fostering Sustainable Partnerships</a:t>
            </a:r>
            <a:r>
              <a:rPr lang="en-KE" sz="2400" kern="100" dirty="0">
                <a:latin typeface="Arial Nova" panose="020B0504020202020204" pitchFamily="34" charset="0"/>
                <a:ea typeface="Calibri" panose="020F0502020204030204" pitchFamily="34" charset="0"/>
                <a:cs typeface="Calibri" panose="020F0502020204030204" pitchFamily="34" charset="0"/>
              </a:rPr>
              <a:t>: Strengthening and sustaining multi-stakeholder partnerships to support a collaborative approach in nutrition coordination, focusing on mutual goals and resource optimization."</a:t>
            </a:r>
            <a:endParaRPr lang="en-KE" sz="2400" kern="100" dirty="0">
              <a:latin typeface="Arial Nova" panose="020B0504020202020204" pitchFamily="34" charset="0"/>
              <a:ea typeface="Calibri" panose="020F0502020204030204" pitchFamily="34" charset="0"/>
              <a:cs typeface="Times New Roman" panose="02020603050405020304" pitchFamily="18" charset="0"/>
            </a:endParaRPr>
          </a:p>
          <a:p>
            <a:pPr marL="342900" indent="-342900" algn="l">
              <a:lnSpc>
                <a:spcPct val="107000"/>
              </a:lnSpc>
              <a:spcBef>
                <a:spcPts val="600"/>
              </a:spcBef>
              <a:spcAft>
                <a:spcPts val="800"/>
              </a:spcAft>
              <a:buSzPts val="1000"/>
              <a:buFont typeface="Symbol" panose="05050102010706020507" pitchFamily="18" charset="2"/>
              <a:buChar char=""/>
              <a:tabLst>
                <a:tab pos="457200" algn="l"/>
              </a:tabLst>
            </a:pPr>
            <a:r>
              <a:rPr lang="en-KE" sz="2400" b="1" kern="100" dirty="0">
                <a:latin typeface="Arial Nova" panose="020B0504020202020204" pitchFamily="34" charset="0"/>
                <a:ea typeface="Calibri" panose="020F0502020204030204" pitchFamily="34" charset="0"/>
                <a:cs typeface="Calibri" panose="020F0502020204030204" pitchFamily="34" charset="0"/>
              </a:rPr>
              <a:t>Advocacy and Policy Influence</a:t>
            </a:r>
            <a:r>
              <a:rPr lang="en-KE" sz="2400" kern="100" dirty="0">
                <a:latin typeface="Arial Nova" panose="020B0504020202020204" pitchFamily="34" charset="0"/>
                <a:ea typeface="Calibri" panose="020F0502020204030204" pitchFamily="34" charset="0"/>
                <a:cs typeface="Calibri" panose="020F0502020204030204" pitchFamily="34" charset="0"/>
              </a:rPr>
              <a:t>: Utilizing documented learnings and evidence-based practices to advocate for policy enhancements and increased investment in nutrition coordination frameworks.</a:t>
            </a:r>
            <a:endParaRPr lang="en-US" sz="2400" dirty="0">
              <a:latin typeface="Arial Nova" panose="020B0504020202020204" pitchFamily="34" charset="0"/>
            </a:endParaRPr>
          </a:p>
          <a:p>
            <a:endParaRPr lang="en-KE" dirty="0"/>
          </a:p>
        </p:txBody>
      </p:sp>
    </p:spTree>
    <p:extLst>
      <p:ext uri="{BB962C8B-B14F-4D97-AF65-F5344CB8AC3E}">
        <p14:creationId xmlns:p14="http://schemas.microsoft.com/office/powerpoint/2010/main" val="3682762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FFA36-4440-7D92-18F6-941870CA2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FB986-1362-923E-C171-ED74E4AD3817}"/>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D455F26D-3D4E-09D0-2589-05EB94C4734E}"/>
              </a:ext>
            </a:extLst>
          </p:cNvPr>
          <p:cNvSpPr>
            <a:spLocks noGrp="1"/>
          </p:cNvSpPr>
          <p:nvPr>
            <p:ph type="body" idx="1"/>
          </p:nvPr>
        </p:nvSpPr>
        <p:spPr/>
        <p:txBody>
          <a:bodyPr/>
          <a:lstStyle/>
          <a:p>
            <a:r>
              <a:rPr lang="en-GB" dirty="0"/>
              <a:t>Laura – 10 minutes</a:t>
            </a:r>
          </a:p>
        </p:txBody>
      </p:sp>
    </p:spTree>
    <p:extLst>
      <p:ext uri="{BB962C8B-B14F-4D97-AF65-F5344CB8AC3E}">
        <p14:creationId xmlns:p14="http://schemas.microsoft.com/office/powerpoint/2010/main" val="28479400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01697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800" dirty="0">
                <a:effectLst/>
                <a:latin typeface="Proxima Nova"/>
                <a:ea typeface="Proxima Nova"/>
                <a:cs typeface="Proxima Nova"/>
              </a:rPr>
              <a:t>Currently, malnourished children are divided into two categories - moderate acute malnutrition (MAM) and severe acute malnutrition (SAM), even though malnutrition is a continuum condition. MAM and SAM treatment is delivered by different UN agencies — the UN World Food </a:t>
            </a:r>
            <a:r>
              <a:rPr lang="en-US" sz="1800" dirty="0" err="1">
                <a:effectLst/>
                <a:latin typeface="Proxima Nova"/>
                <a:ea typeface="Proxima Nova"/>
                <a:cs typeface="Proxima Nova"/>
              </a:rPr>
              <a:t>Programme</a:t>
            </a:r>
            <a:r>
              <a:rPr lang="en-US" sz="1800" dirty="0">
                <a:effectLst/>
                <a:latin typeface="Proxima Nova"/>
                <a:ea typeface="Proxima Nova"/>
                <a:cs typeface="Proxima Nova"/>
              </a:rPr>
              <a:t> (WFP) and UNICEF, respectively — in separate programs and separate facilities with different protocols and RUTF products, requiring separate supply chains that have consistent breakages. </a:t>
            </a:r>
          </a:p>
          <a:p>
            <a:pPr marL="0" marR="0" lvl="0" indent="0" algn="just" defTabSz="457200" eaLnBrk="1" fontAlgn="auto" latinLnBrk="0" hangingPunct="1">
              <a:lnSpc>
                <a:spcPct val="117999"/>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IRC has developed a simplified and combined treatment protocol, using a single product at a single point of service as well as simplified diagnosis and dosing that provides continuity of care for moderate and severe malnutrition. This approach eliminates the unnecessary duplication, division and complexity that impede the reach of the prevailing system.</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1800" dirty="0">
              <a:effectLst/>
              <a:latin typeface="Arial" panose="020B0604020202020204" pitchFamily="34" charset="0"/>
              <a:ea typeface="Arial" panose="020B0604020202020204" pitchFamily="34" charset="0"/>
            </a:endParaRPr>
          </a:p>
          <a:p>
            <a:endParaRPr lang="en-US" dirty="0"/>
          </a:p>
        </p:txBody>
      </p:sp>
    </p:spTree>
    <p:extLst>
      <p:ext uri="{BB962C8B-B14F-4D97-AF65-F5344CB8AC3E}">
        <p14:creationId xmlns:p14="http://schemas.microsoft.com/office/powerpoint/2010/main" val="30540595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5000"/>
              </a:lnSpc>
              <a:spcBef>
                <a:spcPts val="0"/>
              </a:spcBef>
              <a:spcAft>
                <a:spcPts val="0"/>
              </a:spcAft>
              <a:buClrTx/>
              <a:buSzTx/>
              <a:buFontTx/>
              <a:buNone/>
              <a:tabLst/>
              <a:defRPr/>
            </a:pPr>
            <a:r>
              <a:rPr lang="en-US" sz="1800" dirty="0">
                <a:effectLst/>
                <a:latin typeface="Proxima Nova"/>
                <a:ea typeface="Proxima Nova"/>
                <a:cs typeface="Proxima Nova"/>
              </a:rPr>
              <a:t> </a:t>
            </a:r>
            <a:endParaRPr lang="en-US" dirty="0"/>
          </a:p>
        </p:txBody>
      </p:sp>
    </p:spTree>
    <p:extLst>
      <p:ext uri="{BB962C8B-B14F-4D97-AF65-F5344CB8AC3E}">
        <p14:creationId xmlns:p14="http://schemas.microsoft.com/office/powerpoint/2010/main" val="30726291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79614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5000"/>
              </a:lnSpc>
              <a:spcBef>
                <a:spcPts val="0"/>
              </a:spcBef>
              <a:spcAft>
                <a:spcPts val="0"/>
              </a:spcAft>
              <a:buClrTx/>
              <a:buSzTx/>
              <a:buFontTx/>
              <a:buNone/>
              <a:tabLst/>
              <a:defRPr/>
            </a:pPr>
            <a:r>
              <a:rPr lang="en-US" sz="2400" b="0" i="0" u="none" strike="noStrike" baseline="0" dirty="0">
                <a:solidFill>
                  <a:srgbClr val="000000"/>
                </a:solidFill>
                <a:latin typeface="Akzidenz-Grotesk Std Light"/>
              </a:rPr>
              <a:t>In Somalia, advocacy efforts led by the IRC and other nutrition actors have led to policy gains. The IRC worked closely with the MoH and the Nutrition Cluster, as co-chair of the IMAM WG, to establish national adaptation of the use of simplified approaches in exceptional circumstances.  </a:t>
            </a:r>
            <a:r>
              <a:rPr lang="en-US" sz="2400" dirty="0">
                <a:effectLst/>
                <a:latin typeface="Proxima Nova"/>
                <a:ea typeface="Proxima Nova"/>
                <a:cs typeface="Proxima Nova"/>
              </a:rPr>
              <a:t> </a:t>
            </a:r>
          </a:p>
          <a:p>
            <a:pPr marL="0" marR="0" lvl="0" indent="0" defTabSz="457200" eaLnBrk="1" fontAlgn="auto" latinLnBrk="0" hangingPunct="1">
              <a:lnSpc>
                <a:spcPct val="115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8143332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5000"/>
              </a:lnSpc>
              <a:spcBef>
                <a:spcPts val="0"/>
              </a:spcBef>
              <a:spcAft>
                <a:spcPts val="0"/>
              </a:spcAft>
              <a:buClrTx/>
              <a:buSzTx/>
              <a:buFontTx/>
              <a:buNone/>
              <a:tabLst/>
              <a:defRPr/>
            </a:pPr>
            <a:r>
              <a:rPr lang="en-US" sz="2400" b="0" i="0" u="none" strike="noStrike" baseline="0" dirty="0">
                <a:solidFill>
                  <a:srgbClr val="000000"/>
                </a:solidFill>
                <a:latin typeface="Akzidenz-Grotesk Std Light"/>
              </a:rPr>
              <a:t>The 2021 Nutrition for Growth and 2022 G7 summits collectively raised over $31 billion in donor commitments for food security and nutrition, a small portion of which was earmarked for wasting prevention and treatment. The US led the resource mobilization of $577 million for wasting treatment culminating at the UNGA 2022, spurring the expansion of the Child Nutrition Fund within UNICEF. . </a:t>
            </a:r>
            <a:r>
              <a:rPr lang="en-US" sz="2400" dirty="0">
                <a:effectLst/>
                <a:latin typeface="Proxima Nova"/>
                <a:ea typeface="Proxima Nova"/>
                <a:cs typeface="Proxima Nova"/>
              </a:rPr>
              <a:t> </a:t>
            </a:r>
            <a:endParaRPr lang="en-US" dirty="0"/>
          </a:p>
          <a:p>
            <a:pPr marL="0" marR="0" lvl="0" indent="0" defTabSz="457200" eaLnBrk="1" fontAlgn="auto" latinLnBrk="0" hangingPunct="1">
              <a:lnSpc>
                <a:spcPct val="115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571669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DE02-9B84-7D59-4483-0AF69C690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4103A-3E3F-A6D3-8CBA-6C4E50121CF4}"/>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6B108D56-58C2-810C-C49D-B76C27B6D33B}"/>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3747018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1FD16-41B5-30C7-3180-807AAD7575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886E2-A905-58C7-6F3F-034B6CBFA6E2}"/>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078F3582-7536-A33F-A622-A5AE1D678AD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AEA9360-AEFD-8DF0-ABC8-1CAAA10E8334}"/>
              </a:ext>
            </a:extLst>
          </p:cNvPr>
          <p:cNvSpPr>
            <a:spLocks noGrp="1"/>
          </p:cNvSpPr>
          <p:nvPr>
            <p:ph type="sldNum" sz="quarter" idx="5"/>
          </p:nvPr>
        </p:nvSpPr>
        <p:spPr/>
        <p:txBody>
          <a:bodyPr/>
          <a:lstStyle/>
          <a:p>
            <a:fld id="{82231C9C-DEA7-43EC-A9B6-E9FAACD8BD5C}" type="slidenum">
              <a:rPr lang="en-GB" smtClean="0"/>
              <a:t>10</a:t>
            </a:fld>
            <a:endParaRPr lang="en-GB"/>
          </a:p>
        </p:txBody>
      </p:sp>
    </p:spTree>
    <p:extLst>
      <p:ext uri="{BB962C8B-B14F-4D97-AF65-F5344CB8AC3E}">
        <p14:creationId xmlns:p14="http://schemas.microsoft.com/office/powerpoint/2010/main" val="1810264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a:t>I’ve been asked to provide a general overview on the HDP Nexus and global experiences. I want to set the scene by giving you a sense of how the overall work on the Nexus has been proceeding at the country level and in Ethiopia. The following presentations in the training will provide deeper dives into the issue of the HDP Nexus in nutrition – examples, challenges, etc. Collaboration for the reduction of humanitarian needs and vulnerabilities across on the most pressing issues faced by a given country, requires a multi-stakeholder, multi-actor and a systems approach, something that we are working on here in Ethiopia. That means that all actors and sectors must contribute to the development and operationalization of the approach. That is why this initiative on Nexus and Nutrition by </a:t>
            </a:r>
            <a:r>
              <a:rPr lang="en-US" dirty="0" err="1"/>
              <a:t>MoH</a:t>
            </a:r>
            <a:r>
              <a:rPr lang="en-US" dirty="0"/>
              <a:t> is so welcome and important. </a:t>
            </a:r>
            <a:endParaRPr lang="en-GB" dirty="0"/>
          </a:p>
        </p:txBody>
      </p:sp>
      <p:sp>
        <p:nvSpPr>
          <p:cNvPr id="4" name="Slide Number Placeholder 3"/>
          <p:cNvSpPr>
            <a:spLocks noGrp="1"/>
          </p:cNvSpPr>
          <p:nvPr>
            <p:ph type="sldNum" sz="quarter" idx="5"/>
          </p:nvPr>
        </p:nvSpPr>
        <p:spPr/>
        <p:txBody>
          <a:bodyPr/>
          <a:lstStyle/>
          <a:p>
            <a:fld id="{82231C9C-DEA7-43EC-A9B6-E9FAACD8BD5C}" type="slidenum">
              <a:rPr lang="en-GB" smtClean="0"/>
              <a:t>14</a:t>
            </a:fld>
            <a:endParaRPr lang="en-GB"/>
          </a:p>
        </p:txBody>
      </p:sp>
    </p:spTree>
    <p:extLst>
      <p:ext uri="{BB962C8B-B14F-4D97-AF65-F5344CB8AC3E}">
        <p14:creationId xmlns:p14="http://schemas.microsoft.com/office/powerpoint/2010/main" val="890109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t>TABLE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86099E-B033-2942-9CB6-300E19590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584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3AA76-FB58-09F2-3B91-61F313F7B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CC10E-A1D5-29CB-7617-5AE61CBD0E7D}"/>
              </a:ext>
            </a:extLst>
          </p:cNvPr>
          <p:cNvSpPr>
            <a:spLocks noGrp="1" noRot="1" noChangeAspect="1"/>
          </p:cNvSpPr>
          <p:nvPr>
            <p:ph type="sldImg"/>
          </p:nvPr>
        </p:nvSpPr>
        <p:spPr>
          <a:xfrm>
            <a:off x="384175" y="685800"/>
            <a:ext cx="6089650" cy="3429000"/>
          </a:xfrm>
        </p:spPr>
      </p:sp>
      <p:sp>
        <p:nvSpPr>
          <p:cNvPr id="3" name="Notes Placeholder 2">
            <a:extLst>
              <a:ext uri="{FF2B5EF4-FFF2-40B4-BE49-F238E27FC236}">
                <a16:creationId xmlns:a16="http://schemas.microsoft.com/office/drawing/2014/main" id="{EC918F07-1B38-C871-74E5-0040273F575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FDC3B8F-5CB4-3DC6-0225-51B21A4348C0}"/>
              </a:ext>
            </a:extLst>
          </p:cNvPr>
          <p:cNvSpPr>
            <a:spLocks noGrp="1"/>
          </p:cNvSpPr>
          <p:nvPr>
            <p:ph type="sldNum" sz="quarter" idx="5"/>
          </p:nvPr>
        </p:nvSpPr>
        <p:spPr/>
        <p:txBody>
          <a:bodyPr/>
          <a:lstStyle/>
          <a:p>
            <a:fld id="{82231C9C-DEA7-43EC-A9B6-E9FAACD8BD5C}" type="slidenum">
              <a:rPr lang="en-GB" smtClean="0"/>
              <a:t>24</a:t>
            </a:fld>
            <a:endParaRPr lang="en-GB"/>
          </a:p>
        </p:txBody>
      </p:sp>
    </p:spTree>
    <p:extLst>
      <p:ext uri="{BB962C8B-B14F-4D97-AF65-F5344CB8AC3E}">
        <p14:creationId xmlns:p14="http://schemas.microsoft.com/office/powerpoint/2010/main" val="781512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412999" y="4214812"/>
            <a:ext cx="7358064" cy="236323"/>
          </a:xfrm>
          <a:prstGeom prst="rect">
            <a:avLst/>
          </a:prstGeom>
        </p:spPr>
        <p:txBody>
          <a:bodyPr>
            <a:spAutoFit/>
          </a:bodyPr>
          <a:lstStyle>
            <a:lvl1pPr>
              <a:defRPr sz="1400" i="1"/>
            </a:lvl1pPr>
          </a:lstStyle>
          <a:p>
            <a:r>
              <a:t>–Johnny Appleseed</a:t>
            </a:r>
          </a:p>
        </p:txBody>
      </p:sp>
      <p:sp>
        <p:nvSpPr>
          <p:cNvPr id="94" name="“Type a quote here.”"/>
          <p:cNvSpPr txBox="1">
            <a:spLocks noGrp="1"/>
          </p:cNvSpPr>
          <p:nvPr>
            <p:ph type="body" sz="quarter" idx="22"/>
          </p:nvPr>
        </p:nvSpPr>
        <p:spPr>
          <a:xfrm>
            <a:off x="2412999" y="3106737"/>
            <a:ext cx="7358064" cy="368301"/>
          </a:xfrm>
          <a:prstGeom prst="rect">
            <a:avLst/>
          </a:prstGeom>
        </p:spPr>
        <p:txBody>
          <a:bodyPr anchor="ctr">
            <a:spAutoFit/>
          </a:bodyPr>
          <a:lstStyle>
            <a:lvl1pPr>
              <a:defRPr sz="22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532241774_2880x1920.jpg"/>
          <p:cNvSpPr>
            <a:spLocks noGrp="1"/>
          </p:cNvSpPr>
          <p:nvPr>
            <p:ph type="pic" idx="21"/>
          </p:nvPr>
        </p:nvSpPr>
        <p:spPr>
          <a:xfrm>
            <a:off x="1498599" y="380999"/>
            <a:ext cx="9182102" cy="6121402"/>
          </a:xfrm>
          <a:prstGeom prst="rect">
            <a:avLst/>
          </a:prstGeom>
        </p:spPr>
        <p:txBody>
          <a:bodyPr lIns="91439" tIns="45719" rIns="91439" bIns="45719">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D6AE6-5C36-4011-5B0C-A51818BCBE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43533-7E0A-08EC-44AE-A3797EB021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BA5FD-AB6F-FFD1-23D2-6EE556C4BB6B}"/>
              </a:ext>
            </a:extLst>
          </p:cNvPr>
          <p:cNvSpPr>
            <a:spLocks noGrp="1"/>
          </p:cNvSpPr>
          <p:nvPr>
            <p:ph type="dt" sz="half" idx="10"/>
          </p:nvPr>
        </p:nvSpPr>
        <p:spPr/>
        <p:txBody>
          <a:bodyPr/>
          <a:lstStyle/>
          <a:p>
            <a:fld id="{1CA8BADD-31F1-4079-97E4-298B23060710}" type="datetimeFigureOut">
              <a:rPr lang="en-US" smtClean="0"/>
              <a:t>2/6/2024</a:t>
            </a:fld>
            <a:endParaRPr lang="en-US" dirty="0"/>
          </a:p>
        </p:txBody>
      </p:sp>
      <p:sp>
        <p:nvSpPr>
          <p:cNvPr id="5" name="Footer Placeholder 4">
            <a:extLst>
              <a:ext uri="{FF2B5EF4-FFF2-40B4-BE49-F238E27FC236}">
                <a16:creationId xmlns:a16="http://schemas.microsoft.com/office/drawing/2014/main" id="{BD4ED033-BFC7-F961-18C9-2F68C052D5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7EAC2C-0C71-0D75-8506-7CAB04FF573B}"/>
              </a:ext>
            </a:extLst>
          </p:cNvPr>
          <p:cNvSpPr>
            <a:spLocks noGrp="1"/>
          </p:cNvSpPr>
          <p:nvPr>
            <p:ph type="sldNum" sz="quarter" idx="12"/>
          </p:nvPr>
        </p:nvSpPr>
        <p:spPr/>
        <p:txBody>
          <a:bodyPr/>
          <a:lstStyle/>
          <a:p>
            <a:fld id="{34408F43-5B1F-4517-98E3-DFFE64286859}" type="slidenum">
              <a:rPr lang="en-US" smtClean="0"/>
              <a:t>‹#›</a:t>
            </a:fld>
            <a:endParaRPr lang="en-US" dirty="0"/>
          </a:p>
        </p:txBody>
      </p:sp>
    </p:spTree>
    <p:extLst>
      <p:ext uri="{BB962C8B-B14F-4D97-AF65-F5344CB8AC3E}">
        <p14:creationId xmlns:p14="http://schemas.microsoft.com/office/powerpoint/2010/main" val="1875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327" y="1825625"/>
            <a:ext cx="517620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5770" y="1825625"/>
            <a:ext cx="517620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74D544-B6FB-45AB-A0E2-C22C949C9460}" type="datetimeFigureOut">
              <a:rPr lang="en-US" smtClean="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849C7-B0BC-4B76-8B07-359CA561D3B7}" type="slidenum">
              <a:rPr lang="en-US" smtClean="0"/>
              <a:t>‹#›</a:t>
            </a:fld>
            <a:endParaRPr lang="en-US"/>
          </a:p>
        </p:txBody>
      </p:sp>
    </p:spTree>
    <p:extLst>
      <p:ext uri="{BB962C8B-B14F-4D97-AF65-F5344CB8AC3E}">
        <p14:creationId xmlns:p14="http://schemas.microsoft.com/office/powerpoint/2010/main" val="2944077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C88B05E-0752-43B0-B926-C8508BCC049F}"/>
              </a:ext>
            </a:extLst>
          </p:cNvPr>
          <p:cNvSpPr txBox="1">
            <a:spLocks/>
          </p:cNvSpPr>
          <p:nvPr userDrawn="1"/>
        </p:nvSpPr>
        <p:spPr bwMode="auto">
          <a:xfrm>
            <a:off x="0" y="2196381"/>
            <a:ext cx="12179300" cy="1972731"/>
          </a:xfrm>
          <a:prstGeom prst="rect">
            <a:avLst/>
          </a:prstGeom>
          <a:gradFill flip="none" rotWithShape="1">
            <a:gsLst>
              <a:gs pos="85000">
                <a:srgbClr val="78BF3F"/>
              </a:gs>
              <a:gs pos="0">
                <a:srgbClr val="009740"/>
              </a:gs>
              <a:gs pos="100000">
                <a:srgbClr val="8DC63F"/>
              </a:gs>
            </a:gsLst>
            <a:lin ang="0" scaled="1"/>
            <a:tileRect/>
          </a:gradFill>
          <a:ln>
            <a:noFill/>
          </a:ln>
        </p:spPr>
        <p:txBody>
          <a:bodyPr vert="horz" wrap="square" lIns="91345" tIns="45672" rIns="91345" bIns="45672" numCol="1" anchor="ctr" anchorCtr="0" compatLnSpc="1">
            <a:prstTxWarp prst="textNoShape">
              <a:avLst/>
            </a:prstTxWarp>
          </a:bodyPr>
          <a:lstStyle>
            <a:lvl1pPr marL="338138" algn="l" rtl="0" eaLnBrk="0" fontAlgn="base" hangingPunct="0">
              <a:spcBef>
                <a:spcPct val="0"/>
              </a:spcBef>
              <a:spcAft>
                <a:spcPct val="0"/>
              </a:spcAft>
              <a:defRPr sz="3600" b="1" kern="1200" baseline="0">
                <a:solidFill>
                  <a:schemeClr val="bg1"/>
                </a:solidFill>
                <a:latin typeface="Arial" pitchFamily="34" charset="0"/>
                <a:ea typeface="+mj-ea"/>
                <a:cs typeface="Arial" pitchFamily="34" charset="0"/>
              </a:defRPr>
            </a:lvl1pPr>
            <a:lvl2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2pPr>
            <a:lvl3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3pPr>
            <a:lvl4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4pPr>
            <a:lvl5pPr marL="338138" algn="l" rtl="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5pPr>
            <a:lvl6pPr marL="7953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12525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17097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2166938" algn="l" rtl="0" fontAlgn="base">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endParaRPr lang="en-GB" sz="2797"/>
          </a:p>
        </p:txBody>
      </p:sp>
      <p:sp>
        <p:nvSpPr>
          <p:cNvPr id="22" name="Date Placeholder 1">
            <a:extLst>
              <a:ext uri="{FF2B5EF4-FFF2-40B4-BE49-F238E27FC236}">
                <a16:creationId xmlns:a16="http://schemas.microsoft.com/office/drawing/2014/main" id="{79BADB8D-AF8A-46BF-813B-C69B61641D0E}"/>
              </a:ext>
            </a:extLst>
          </p:cNvPr>
          <p:cNvSpPr>
            <a:spLocks noGrp="1"/>
          </p:cNvSpPr>
          <p:nvPr>
            <p:ph type="dt" sz="half" idx="10"/>
          </p:nvPr>
        </p:nvSpPr>
        <p:spPr>
          <a:xfrm>
            <a:off x="837327" y="6356351"/>
            <a:ext cx="2740343" cy="365125"/>
          </a:xfrm>
        </p:spPr>
        <p:txBody>
          <a:bodyPr/>
          <a:lstStyle/>
          <a:p>
            <a:fld id="{5BFE7555-07CF-4CC1-9AD4-26EB01ADEF75}" type="datetimeFigureOut">
              <a:rPr lang="en-US" smtClean="0"/>
              <a:t>2/6/2024</a:t>
            </a:fld>
            <a:endParaRPr lang="en-US"/>
          </a:p>
        </p:txBody>
      </p:sp>
      <p:sp>
        <p:nvSpPr>
          <p:cNvPr id="23" name="Footer Placeholder 2">
            <a:extLst>
              <a:ext uri="{FF2B5EF4-FFF2-40B4-BE49-F238E27FC236}">
                <a16:creationId xmlns:a16="http://schemas.microsoft.com/office/drawing/2014/main" id="{6244C238-919E-47E9-BAF7-F6ADE1D222BC}"/>
              </a:ext>
            </a:extLst>
          </p:cNvPr>
          <p:cNvSpPr>
            <a:spLocks noGrp="1"/>
          </p:cNvSpPr>
          <p:nvPr>
            <p:ph type="ftr" sz="quarter" idx="11"/>
          </p:nvPr>
        </p:nvSpPr>
        <p:spPr>
          <a:xfrm>
            <a:off x="4034393" y="6356351"/>
            <a:ext cx="4110514" cy="365125"/>
          </a:xfrm>
        </p:spPr>
        <p:txBody>
          <a:bodyPr/>
          <a:lstStyle/>
          <a:p>
            <a:endParaRPr lang="en-US"/>
          </a:p>
        </p:txBody>
      </p:sp>
      <p:sp>
        <p:nvSpPr>
          <p:cNvPr id="24" name="Subtitle 2">
            <a:extLst>
              <a:ext uri="{FF2B5EF4-FFF2-40B4-BE49-F238E27FC236}">
                <a16:creationId xmlns:a16="http://schemas.microsoft.com/office/drawing/2014/main" id="{43A010FA-F8FB-41C0-B2EA-DEA357331A6A}"/>
              </a:ext>
            </a:extLst>
          </p:cNvPr>
          <p:cNvSpPr>
            <a:spLocks noGrp="1"/>
          </p:cNvSpPr>
          <p:nvPr>
            <p:ph type="subTitle" idx="1"/>
          </p:nvPr>
        </p:nvSpPr>
        <p:spPr>
          <a:xfrm>
            <a:off x="2394840" y="4648200"/>
            <a:ext cx="7758845" cy="1070868"/>
          </a:xfrm>
        </p:spPr>
        <p:txBody>
          <a:bodyPr anchor="ctr">
            <a:normAutofit/>
          </a:bodyPr>
          <a:lstStyle>
            <a:lvl1pPr marL="0" indent="0" algn="ctr">
              <a:buNone/>
              <a:defRPr/>
            </a:lvl1pPr>
          </a:lstStyle>
          <a:p>
            <a:r>
              <a:rPr lang="en-US">
                <a:solidFill>
                  <a:schemeClr val="tx1">
                    <a:lumMod val="50000"/>
                    <a:lumOff val="50000"/>
                  </a:schemeClr>
                </a:solidFill>
                <a:latin typeface="Arial" panose="020B0604020202020204" pitchFamily="34" charset="0"/>
                <a:cs typeface="Arial" panose="020B0604020202020204" pitchFamily="34" charset="0"/>
              </a:rPr>
              <a:t>[meeting date]</a:t>
            </a:r>
          </a:p>
        </p:txBody>
      </p:sp>
    </p:spTree>
    <p:extLst>
      <p:ext uri="{BB962C8B-B14F-4D97-AF65-F5344CB8AC3E}">
        <p14:creationId xmlns:p14="http://schemas.microsoft.com/office/powerpoint/2010/main" val="2702748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8216270" y="-50006"/>
            <a:ext cx="4034393"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 name="Title 1"/>
          <p:cNvSpPr>
            <a:spLocks noGrp="1"/>
          </p:cNvSpPr>
          <p:nvPr>
            <p:ph type="title"/>
          </p:nvPr>
        </p:nvSpPr>
        <p:spPr>
          <a:xfrm>
            <a:off x="8523925" y="1683327"/>
            <a:ext cx="3122531" cy="2877260"/>
          </a:xfrm>
        </p:spPr>
        <p:txBody>
          <a:bodyPr anchor="b">
            <a:normAutofit/>
          </a:bodyPr>
          <a:lstStyle>
            <a:lvl1pPr>
              <a:defRPr sz="2997" b="1">
                <a:solidFill>
                  <a:schemeClr val="tx1">
                    <a:lumMod val="50000"/>
                    <a:lumOff val="50000"/>
                  </a:schemeClr>
                </a:solidFill>
              </a:defRPr>
            </a:lvl1pPr>
          </a:lstStyle>
          <a:p>
            <a:r>
              <a:rPr lang="en-US" dirty="0"/>
              <a:t>Click to edit Master title style</a:t>
            </a:r>
          </a:p>
        </p:txBody>
      </p:sp>
      <p:sp>
        <p:nvSpPr>
          <p:cNvPr id="6" name="Picture Placeholder 2" descr="An empty placeholder to add an image. Click on the placeholder and select the image that you wish to add"/>
          <p:cNvSpPr>
            <a:spLocks noGrp="1"/>
          </p:cNvSpPr>
          <p:nvPr>
            <p:ph type="pic" idx="1"/>
          </p:nvPr>
        </p:nvSpPr>
        <p:spPr>
          <a:xfrm>
            <a:off x="0" y="1"/>
            <a:ext cx="8093145" cy="6857999"/>
          </a:xfrm>
        </p:spPr>
        <p:txBody>
          <a:bodyPr tIns="457200">
            <a:normAutofit/>
          </a:bodyPr>
          <a:lstStyle>
            <a:lvl1pPr marL="0" indent="0" algn="ctr">
              <a:buNone/>
              <a:defRPr sz="1998"/>
            </a:lvl1pPr>
            <a:lvl2pPr marL="456743" indent="0">
              <a:buNone/>
              <a:defRPr sz="2797"/>
            </a:lvl2pPr>
            <a:lvl3pPr marL="913486" indent="0">
              <a:buNone/>
              <a:defRPr sz="2398"/>
            </a:lvl3pPr>
            <a:lvl4pPr marL="1370228" indent="0">
              <a:buNone/>
              <a:defRPr sz="1998"/>
            </a:lvl4pPr>
            <a:lvl5pPr marL="1826971" indent="0">
              <a:buNone/>
              <a:defRPr sz="1998"/>
            </a:lvl5pPr>
            <a:lvl6pPr marL="2283714" indent="0">
              <a:buNone/>
              <a:defRPr sz="1998"/>
            </a:lvl6pPr>
            <a:lvl7pPr marL="2740457" indent="0">
              <a:buNone/>
              <a:defRPr sz="1998"/>
            </a:lvl7pPr>
            <a:lvl8pPr marL="3197200" indent="0">
              <a:buNone/>
              <a:defRPr sz="1998"/>
            </a:lvl8pPr>
            <a:lvl9pPr marL="3653942" indent="0">
              <a:buNone/>
              <a:defRPr sz="1998"/>
            </a:lvl9pPr>
          </a:lstStyle>
          <a:p>
            <a:r>
              <a:rPr lang="en-US" dirty="0"/>
              <a:t>Click icon to add picture</a:t>
            </a:r>
          </a:p>
        </p:txBody>
      </p:sp>
      <p:sp>
        <p:nvSpPr>
          <p:cNvPr id="4" name="Text Placeholder 3"/>
          <p:cNvSpPr>
            <a:spLocks noGrp="1"/>
          </p:cNvSpPr>
          <p:nvPr>
            <p:ph type="body" sz="half" idx="2"/>
          </p:nvPr>
        </p:nvSpPr>
        <p:spPr>
          <a:xfrm>
            <a:off x="8523925" y="4591761"/>
            <a:ext cx="3122531" cy="1580440"/>
          </a:xfrm>
        </p:spPr>
        <p:txBody>
          <a:bodyPr/>
          <a:lstStyle>
            <a:lvl1pPr marL="0" indent="0">
              <a:spcBef>
                <a:spcPts val="799"/>
              </a:spcBef>
              <a:buNone/>
              <a:defRPr sz="1598" b="1">
                <a:solidFill>
                  <a:schemeClr val="bg1"/>
                </a:solidFill>
              </a:defRPr>
            </a:lvl1pPr>
            <a:lvl2pPr marL="456743" indent="0">
              <a:buNone/>
              <a:defRPr sz="1399"/>
            </a:lvl2pPr>
            <a:lvl3pPr marL="913486" indent="0">
              <a:buNone/>
              <a:defRPr sz="1199"/>
            </a:lvl3pPr>
            <a:lvl4pPr marL="1370228" indent="0">
              <a:buNone/>
              <a:defRPr sz="999"/>
            </a:lvl4pPr>
            <a:lvl5pPr marL="1826971" indent="0">
              <a:buNone/>
              <a:defRPr sz="999"/>
            </a:lvl5pPr>
            <a:lvl6pPr marL="2283714" indent="0">
              <a:buNone/>
              <a:defRPr sz="999"/>
            </a:lvl6pPr>
            <a:lvl7pPr marL="2740457" indent="0">
              <a:buNone/>
              <a:defRPr sz="999"/>
            </a:lvl7pPr>
            <a:lvl8pPr marL="3197200" indent="0">
              <a:buNone/>
              <a:defRPr sz="999"/>
            </a:lvl8pPr>
            <a:lvl9pPr marL="3653942" indent="0">
              <a:buNone/>
              <a:defRPr sz="999"/>
            </a:lvl9pPr>
          </a:lstStyle>
          <a:p>
            <a:pPr lvl="0"/>
            <a:r>
              <a:rPr lang="en-US" dirty="0"/>
              <a:t>Click to edit Master text styles</a:t>
            </a:r>
          </a:p>
        </p:txBody>
      </p:sp>
    </p:spTree>
    <p:extLst>
      <p:ext uri="{BB962C8B-B14F-4D97-AF65-F5344CB8AC3E}">
        <p14:creationId xmlns:p14="http://schemas.microsoft.com/office/powerpoint/2010/main" val="115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79300" cy="2057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 name="Title 1"/>
          <p:cNvSpPr>
            <a:spLocks noGrp="1"/>
          </p:cNvSpPr>
          <p:nvPr>
            <p:ph type="ctrTitle"/>
          </p:nvPr>
        </p:nvSpPr>
        <p:spPr>
          <a:xfrm>
            <a:off x="532845" y="5084483"/>
            <a:ext cx="11113611" cy="914400"/>
          </a:xfrm>
        </p:spPr>
        <p:txBody>
          <a:bodyPr anchor="b">
            <a:normAutofit/>
          </a:bodyPr>
          <a:lstStyle>
            <a:lvl1pPr algn="ctr">
              <a:defRPr sz="4396" b="1" spc="-50" baseline="0">
                <a:solidFill>
                  <a:schemeClr val="tx1">
                    <a:lumMod val="50000"/>
                    <a:lumOff val="50000"/>
                  </a:schemeClr>
                </a:solidFill>
              </a:defRPr>
            </a:lvl1pPr>
          </a:lstStyle>
          <a:p>
            <a:r>
              <a:rPr lang="en-US" dirty="0"/>
              <a:t>Click to edit Master title style</a:t>
            </a:r>
          </a:p>
        </p:txBody>
      </p:sp>
      <p:sp>
        <p:nvSpPr>
          <p:cNvPr id="9" name="Picture Placeholder 2" descr="An empty placeholder to add an image. Click on the placeholder and select the image that you wish to add"/>
          <p:cNvSpPr>
            <a:spLocks noGrp="1"/>
          </p:cNvSpPr>
          <p:nvPr>
            <p:ph type="pic" idx="10"/>
          </p:nvPr>
        </p:nvSpPr>
        <p:spPr>
          <a:xfrm>
            <a:off x="1" y="1"/>
            <a:ext cx="4019169" cy="4745736"/>
          </a:xfrm>
        </p:spPr>
        <p:txBody>
          <a:bodyPr tIns="457200">
            <a:normAutofit/>
          </a:bodyPr>
          <a:lstStyle>
            <a:lvl1pPr marL="0" indent="0" algn="ctr">
              <a:buNone/>
              <a:defRPr sz="1998"/>
            </a:lvl1pPr>
            <a:lvl2pPr marL="456743" indent="0">
              <a:buNone/>
              <a:defRPr sz="2797"/>
            </a:lvl2pPr>
            <a:lvl3pPr marL="913486" indent="0">
              <a:buNone/>
              <a:defRPr sz="2398"/>
            </a:lvl3pPr>
            <a:lvl4pPr marL="1370228" indent="0">
              <a:buNone/>
              <a:defRPr sz="1998"/>
            </a:lvl4pPr>
            <a:lvl5pPr marL="1826971" indent="0">
              <a:buNone/>
              <a:defRPr sz="1998"/>
            </a:lvl5pPr>
            <a:lvl6pPr marL="2283714" indent="0">
              <a:buNone/>
              <a:defRPr sz="1998"/>
            </a:lvl6pPr>
            <a:lvl7pPr marL="2740457" indent="0">
              <a:buNone/>
              <a:defRPr sz="1998"/>
            </a:lvl7pPr>
            <a:lvl8pPr marL="3197200" indent="0">
              <a:buNone/>
              <a:defRPr sz="1998"/>
            </a:lvl8pPr>
            <a:lvl9pPr marL="3653942" indent="0">
              <a:buNone/>
              <a:defRPr sz="1998"/>
            </a:lvl9pPr>
          </a:lstStyle>
          <a:p>
            <a:r>
              <a:rPr lang="en-US" dirty="0"/>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4080066" y="1"/>
            <a:ext cx="4019169" cy="4745736"/>
          </a:xfrm>
        </p:spPr>
        <p:txBody>
          <a:bodyPr tIns="457200">
            <a:normAutofit/>
          </a:bodyPr>
          <a:lstStyle>
            <a:lvl1pPr marL="0" indent="0" algn="ctr">
              <a:buNone/>
              <a:defRPr sz="1998"/>
            </a:lvl1pPr>
            <a:lvl2pPr marL="456743" indent="0">
              <a:buNone/>
              <a:defRPr sz="2797"/>
            </a:lvl2pPr>
            <a:lvl3pPr marL="913486" indent="0">
              <a:buNone/>
              <a:defRPr sz="2398"/>
            </a:lvl3pPr>
            <a:lvl4pPr marL="1370228" indent="0">
              <a:buNone/>
              <a:defRPr sz="1998"/>
            </a:lvl4pPr>
            <a:lvl5pPr marL="1826971" indent="0">
              <a:buNone/>
              <a:defRPr sz="1998"/>
            </a:lvl5pPr>
            <a:lvl6pPr marL="2283714" indent="0">
              <a:buNone/>
              <a:defRPr sz="1998"/>
            </a:lvl6pPr>
            <a:lvl7pPr marL="2740457" indent="0">
              <a:buNone/>
              <a:defRPr sz="1998"/>
            </a:lvl7pPr>
            <a:lvl8pPr marL="3197200" indent="0">
              <a:buNone/>
              <a:defRPr sz="1998"/>
            </a:lvl8pPr>
            <a:lvl9pPr marL="3653942" indent="0">
              <a:buNone/>
              <a:defRPr sz="1998"/>
            </a:lvl9pPr>
          </a:lstStyle>
          <a:p>
            <a:r>
              <a:rPr lang="en-US"/>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8160131" y="1"/>
            <a:ext cx="4019169" cy="4745736"/>
          </a:xfrm>
        </p:spPr>
        <p:txBody>
          <a:bodyPr tIns="457200">
            <a:normAutofit/>
          </a:bodyPr>
          <a:lstStyle>
            <a:lvl1pPr marL="0" indent="0" algn="ctr">
              <a:buNone/>
              <a:defRPr sz="1998"/>
            </a:lvl1pPr>
            <a:lvl2pPr marL="456743" indent="0">
              <a:buNone/>
              <a:defRPr sz="2797"/>
            </a:lvl2pPr>
            <a:lvl3pPr marL="913486" indent="0">
              <a:buNone/>
              <a:defRPr sz="2398"/>
            </a:lvl3pPr>
            <a:lvl4pPr marL="1370228" indent="0">
              <a:buNone/>
              <a:defRPr sz="1998"/>
            </a:lvl4pPr>
            <a:lvl5pPr marL="1826971" indent="0">
              <a:buNone/>
              <a:defRPr sz="1998"/>
            </a:lvl5pPr>
            <a:lvl6pPr marL="2283714" indent="0">
              <a:buNone/>
              <a:defRPr sz="1998"/>
            </a:lvl6pPr>
            <a:lvl7pPr marL="2740457" indent="0">
              <a:buNone/>
              <a:defRPr sz="1998"/>
            </a:lvl7pPr>
            <a:lvl8pPr marL="3197200" indent="0">
              <a:buNone/>
              <a:defRPr sz="1998"/>
            </a:lvl8pPr>
            <a:lvl9pPr marL="3653942" indent="0">
              <a:buNone/>
              <a:defRPr sz="1998"/>
            </a:lvl9pPr>
          </a:lstStyle>
          <a:p>
            <a:r>
              <a:rPr lang="en-US"/>
              <a:t>Click icon to add picture</a:t>
            </a:r>
          </a:p>
        </p:txBody>
      </p:sp>
      <p:sp>
        <p:nvSpPr>
          <p:cNvPr id="3" name="Subtitle 2"/>
          <p:cNvSpPr>
            <a:spLocks noGrp="1"/>
          </p:cNvSpPr>
          <p:nvPr>
            <p:ph type="subTitle" idx="1"/>
          </p:nvPr>
        </p:nvSpPr>
        <p:spPr>
          <a:xfrm>
            <a:off x="532845" y="6043123"/>
            <a:ext cx="11113611" cy="571500"/>
          </a:xfrm>
        </p:spPr>
        <p:txBody>
          <a:bodyPr>
            <a:normAutofit/>
          </a:bodyPr>
          <a:lstStyle>
            <a:lvl1pPr marL="0" indent="0" algn="ctr">
              <a:spcBef>
                <a:spcPts val="0"/>
              </a:spcBef>
              <a:buNone/>
              <a:defRPr sz="1998" b="1" cap="all" spc="50" baseline="0">
                <a:solidFill>
                  <a:schemeClr val="bg1"/>
                </a:solidFill>
              </a:defRPr>
            </a:lvl1pPr>
            <a:lvl2pPr marL="456743" indent="0" algn="ctr">
              <a:buNone/>
              <a:defRPr sz="1998"/>
            </a:lvl2pPr>
            <a:lvl3pPr marL="913486" indent="0" algn="ctr">
              <a:buNone/>
              <a:defRPr sz="1798"/>
            </a:lvl3pPr>
            <a:lvl4pPr marL="1370228" indent="0" algn="ctr">
              <a:buNone/>
              <a:defRPr sz="1598"/>
            </a:lvl4pPr>
            <a:lvl5pPr marL="1826971" indent="0" algn="ctr">
              <a:buNone/>
              <a:defRPr sz="1598"/>
            </a:lvl5pPr>
            <a:lvl6pPr marL="2283714" indent="0" algn="ctr">
              <a:buNone/>
              <a:defRPr sz="1598"/>
            </a:lvl6pPr>
            <a:lvl7pPr marL="2740457" indent="0" algn="ctr">
              <a:buNone/>
              <a:defRPr sz="1598"/>
            </a:lvl7pPr>
            <a:lvl8pPr marL="3197200" indent="0" algn="ctr">
              <a:buNone/>
              <a:defRPr sz="1598"/>
            </a:lvl8pPr>
            <a:lvl9pPr marL="3653942" indent="0" algn="ctr">
              <a:buNone/>
              <a:defRPr sz="1598"/>
            </a:lvl9pPr>
          </a:lstStyle>
          <a:p>
            <a:r>
              <a:rPr lang="en-US" dirty="0"/>
              <a:t>Click to edit Master subtitle style</a:t>
            </a:r>
          </a:p>
        </p:txBody>
      </p:sp>
    </p:spTree>
    <p:extLst>
      <p:ext uri="{BB962C8B-B14F-4D97-AF65-F5344CB8AC3E}">
        <p14:creationId xmlns:p14="http://schemas.microsoft.com/office/powerpoint/2010/main" val="8864259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4633-FAC6-9D1B-9979-B7593914EF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0E3C68-1B64-1DE4-DAF6-82CAB85B4285}"/>
              </a:ext>
            </a:extLst>
          </p:cNvPr>
          <p:cNvSpPr>
            <a:spLocks noGrp="1"/>
          </p:cNvSpPr>
          <p:nvPr>
            <p:ph type="dt" sz="half" idx="10"/>
          </p:nvPr>
        </p:nvSpPr>
        <p:spPr/>
        <p:txBody>
          <a:bodyPr/>
          <a:lstStyle/>
          <a:p>
            <a:fld id="{F8EB4176-4510-49F3-B689-0C4A2A562FEB}" type="datetimeFigureOut">
              <a:rPr lang="en-US" smtClean="0"/>
              <a:t>2/6/2024</a:t>
            </a:fld>
            <a:endParaRPr lang="en-US"/>
          </a:p>
        </p:txBody>
      </p:sp>
      <p:sp>
        <p:nvSpPr>
          <p:cNvPr id="4" name="Footer Placeholder 3">
            <a:extLst>
              <a:ext uri="{FF2B5EF4-FFF2-40B4-BE49-F238E27FC236}">
                <a16:creationId xmlns:a16="http://schemas.microsoft.com/office/drawing/2014/main" id="{D88D1DFD-38DF-6AB6-6A4B-754DDF5F2A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30AE4C-C101-1C31-8A08-4F19964075FF}"/>
              </a:ext>
            </a:extLst>
          </p:cNvPr>
          <p:cNvSpPr>
            <a:spLocks noGrp="1"/>
          </p:cNvSpPr>
          <p:nvPr>
            <p:ph type="sldNum" sz="quarter" idx="12"/>
          </p:nvPr>
        </p:nvSpPr>
        <p:spPr/>
        <p:txBody>
          <a:bodyPr/>
          <a:lstStyle/>
          <a:p>
            <a:fld id="{95E2F5EB-32F1-4242-B505-BD26A0C385CA}" type="slidenum">
              <a:rPr lang="en-US" smtClean="0"/>
              <a:t>‹#›</a:t>
            </a:fld>
            <a:endParaRPr lang="en-US"/>
          </a:p>
        </p:txBody>
      </p:sp>
    </p:spTree>
    <p:extLst>
      <p:ext uri="{BB962C8B-B14F-4D97-AF65-F5344CB8AC3E}">
        <p14:creationId xmlns:p14="http://schemas.microsoft.com/office/powerpoint/2010/main" val="1819645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59537" y="132071"/>
            <a:ext cx="11265997" cy="230993"/>
          </a:xfrm>
        </p:spPr>
        <p:txBody>
          <a:bodyPr lIns="0" tIns="0" rIns="0" bIns="0"/>
          <a:lstStyle>
            <a:lvl1pPr>
              <a:defRPr sz="1501" b="1" i="0">
                <a:solidFill>
                  <a:schemeClr val="bg1"/>
                </a:solidFill>
                <a:latin typeface="Arial"/>
                <a:cs typeface="Arial"/>
              </a:defRPr>
            </a:lvl1pPr>
          </a:lstStyle>
          <a:p>
            <a:endParaRPr/>
          </a:p>
        </p:txBody>
      </p:sp>
      <p:sp>
        <p:nvSpPr>
          <p:cNvPr id="3" name="Holder 3"/>
          <p:cNvSpPr>
            <a:spLocks noGrp="1"/>
          </p:cNvSpPr>
          <p:nvPr>
            <p:ph sz="half" idx="2"/>
          </p:nvPr>
        </p:nvSpPr>
        <p:spPr>
          <a:xfrm>
            <a:off x="609253" y="1577340"/>
            <a:ext cx="5300507" cy="5770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5312" y="1577340"/>
            <a:ext cx="5300507" cy="5770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18944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532241774_2880x1920.jpg"/>
          <p:cNvSpPr>
            <a:spLocks noGrp="1"/>
          </p:cNvSpPr>
          <p:nvPr>
            <p:ph type="pic" sz="half" idx="21"/>
          </p:nvPr>
        </p:nvSpPr>
        <p:spPr>
          <a:xfrm>
            <a:off x="2689888" y="709612"/>
            <a:ext cx="6800851" cy="4533901"/>
          </a:xfrm>
          <a:prstGeom prst="rect">
            <a:avLst/>
          </a:prstGeom>
        </p:spPr>
        <p:txBody>
          <a:bodyPr lIns="91439" tIns="45719" rIns="91439" bIns="45719">
            <a:noAutofit/>
          </a:bodyPr>
          <a:lstStyle/>
          <a:p>
            <a:endParaRPr/>
          </a:p>
        </p:txBody>
      </p:sp>
      <p:sp>
        <p:nvSpPr>
          <p:cNvPr id="21" name="Title Text"/>
          <p:cNvSpPr txBox="1">
            <a:spLocks noGrp="1"/>
          </p:cNvSpPr>
          <p:nvPr>
            <p:ph type="title"/>
          </p:nvPr>
        </p:nvSpPr>
        <p:spPr>
          <a:xfrm>
            <a:off x="1755774" y="4424362"/>
            <a:ext cx="8667752" cy="752476"/>
          </a:xfrm>
          <a:prstGeom prst="rect">
            <a:avLst/>
          </a:prstGeom>
        </p:spPr>
        <p:txBody>
          <a:bodyPr/>
          <a:lstStyle/>
          <a:p>
            <a:r>
              <a:t>Title Text</a:t>
            </a:r>
          </a:p>
        </p:txBody>
      </p:sp>
      <p:sp>
        <p:nvSpPr>
          <p:cNvPr id="22" name="Body Level One…"/>
          <p:cNvSpPr txBox="1">
            <a:spLocks noGrp="1"/>
          </p:cNvSpPr>
          <p:nvPr>
            <p:ph type="body" sz="quarter" idx="1"/>
          </p:nvPr>
        </p:nvSpPr>
        <p:spPr>
          <a:xfrm>
            <a:off x="1755774" y="5148262"/>
            <a:ext cx="8667752" cy="5953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184399" y="2557462"/>
            <a:ext cx="7810502" cy="1743076"/>
          </a:xfrm>
          <a:prstGeom prst="rect">
            <a:avLst/>
          </a:prstGeom>
        </p:spPr>
        <p:txBody>
          <a:bodyPr anchor="ct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6327775" y="1214437"/>
            <a:ext cx="4300538" cy="4300539"/>
          </a:xfrm>
          <a:prstGeom prst="rect">
            <a:avLst/>
          </a:prstGeom>
        </p:spPr>
        <p:txBody>
          <a:bodyPr lIns="91439" tIns="45719" rIns="91439" bIns="45719">
            <a:noAutofit/>
          </a:bodyPr>
          <a:lstStyle/>
          <a:p>
            <a:endParaRPr/>
          </a:p>
        </p:txBody>
      </p:sp>
      <p:sp>
        <p:nvSpPr>
          <p:cNvPr id="39" name="Title Text"/>
          <p:cNvSpPr txBox="1">
            <a:spLocks noGrp="1"/>
          </p:cNvSpPr>
          <p:nvPr>
            <p:ph type="title"/>
          </p:nvPr>
        </p:nvSpPr>
        <p:spPr>
          <a:xfrm>
            <a:off x="2136774" y="1214437"/>
            <a:ext cx="3833814" cy="2081214"/>
          </a:xfrm>
          <a:prstGeom prst="rect">
            <a:avLst/>
          </a:prstGeom>
        </p:spPr>
        <p:txBody>
          <a:bodyPr/>
          <a:lstStyle>
            <a:lvl1pPr>
              <a:defRPr sz="4000"/>
            </a:lvl1pPr>
          </a:lstStyle>
          <a:p>
            <a:r>
              <a:t>Title Text</a:t>
            </a:r>
          </a:p>
        </p:txBody>
      </p:sp>
      <p:sp>
        <p:nvSpPr>
          <p:cNvPr id="40" name="Body Level One…"/>
          <p:cNvSpPr txBox="1">
            <a:spLocks noGrp="1"/>
          </p:cNvSpPr>
          <p:nvPr>
            <p:ph type="body" sz="quarter" idx="1"/>
          </p:nvPr>
        </p:nvSpPr>
        <p:spPr>
          <a:xfrm>
            <a:off x="2136774" y="3305175"/>
            <a:ext cx="3833814" cy="214788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xfrm>
            <a:off x="2151062" y="990599"/>
            <a:ext cx="7877177" cy="857251"/>
          </a:xfrm>
          <a:prstGeom prst="rect">
            <a:avLst/>
          </a:prstGeom>
        </p:spPr>
        <p:txBody>
          <a:bodyPr anchor="ct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xfrm>
            <a:off x="2151062" y="990599"/>
            <a:ext cx="7877177" cy="857251"/>
          </a:xfrm>
          <a:prstGeom prst="rect">
            <a:avLst/>
          </a:prstGeom>
        </p:spPr>
        <p:txBody>
          <a:bodyPr anchor="ctr"/>
          <a:lstStyle/>
          <a:p>
            <a:r>
              <a:t>Title Text</a:t>
            </a:r>
          </a:p>
        </p:txBody>
      </p:sp>
      <p:sp>
        <p:nvSpPr>
          <p:cNvPr id="57" name="Body Level One…"/>
          <p:cNvSpPr txBox="1">
            <a:spLocks noGrp="1"/>
          </p:cNvSpPr>
          <p:nvPr>
            <p:ph type="body" sz="half" idx="1"/>
          </p:nvPr>
        </p:nvSpPr>
        <p:spPr>
          <a:xfrm>
            <a:off x="2151062" y="2038350"/>
            <a:ext cx="7877177" cy="3486150"/>
          </a:xfrm>
          <a:prstGeom prst="rect">
            <a:avLst/>
          </a:prstGeom>
        </p:spPr>
        <p:txBody>
          <a:bodyPr anchor="ctr"/>
          <a:lstStyle>
            <a:lvl1pPr marL="291041" indent="-291041" algn="l">
              <a:spcBef>
                <a:spcPts val="2900"/>
              </a:spcBef>
              <a:buSzPct val="125000"/>
              <a:buChar char="•"/>
              <a:defRPr sz="2200"/>
            </a:lvl1pPr>
            <a:lvl2pPr marL="926041" indent="-291041" algn="l">
              <a:spcBef>
                <a:spcPts val="2900"/>
              </a:spcBef>
              <a:buSzPct val="125000"/>
              <a:buChar char="•"/>
              <a:defRPr sz="2200"/>
            </a:lvl2pPr>
            <a:lvl3pPr marL="1561041" indent="-291041" algn="l">
              <a:spcBef>
                <a:spcPts val="2900"/>
              </a:spcBef>
              <a:buSzPct val="125000"/>
              <a:buChar char="•"/>
              <a:defRPr sz="2200"/>
            </a:lvl3pPr>
            <a:lvl4pPr marL="2196041" indent="-291041" algn="l">
              <a:spcBef>
                <a:spcPts val="2900"/>
              </a:spcBef>
              <a:buSzPct val="125000"/>
              <a:buChar char="•"/>
              <a:defRPr sz="2200"/>
            </a:lvl4pPr>
            <a:lvl5pPr marL="2831041" indent="-291041" algn="l">
              <a:spcBef>
                <a:spcPts val="2900"/>
              </a:spcBef>
              <a:buSzPct val="125000"/>
              <a:buChar char="•"/>
              <a:defRPr sz="22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5627687" y="2038350"/>
            <a:ext cx="5229226" cy="3486150"/>
          </a:xfrm>
          <a:prstGeom prst="rect">
            <a:avLst/>
          </a:prstGeom>
        </p:spPr>
        <p:txBody>
          <a:bodyPr lIns="91439" tIns="45719" rIns="91439" bIns="45719">
            <a:noAutofit/>
          </a:bodyPr>
          <a:lstStyle/>
          <a:p>
            <a:endParaRPr/>
          </a:p>
        </p:txBody>
      </p:sp>
      <p:sp>
        <p:nvSpPr>
          <p:cNvPr id="66" name="Title Text"/>
          <p:cNvSpPr txBox="1">
            <a:spLocks noGrp="1"/>
          </p:cNvSpPr>
          <p:nvPr>
            <p:ph type="title"/>
          </p:nvPr>
        </p:nvSpPr>
        <p:spPr>
          <a:xfrm>
            <a:off x="2151062" y="990599"/>
            <a:ext cx="7877177" cy="857251"/>
          </a:xfrm>
          <a:prstGeom prst="rect">
            <a:avLst/>
          </a:prstGeom>
        </p:spPr>
        <p:txBody>
          <a:bodyPr anchor="ctr"/>
          <a:lstStyle/>
          <a:p>
            <a:r>
              <a:t>Title Text</a:t>
            </a:r>
          </a:p>
        </p:txBody>
      </p:sp>
      <p:sp>
        <p:nvSpPr>
          <p:cNvPr id="67" name="Body Level One…"/>
          <p:cNvSpPr txBox="1">
            <a:spLocks noGrp="1"/>
          </p:cNvSpPr>
          <p:nvPr>
            <p:ph type="body" sz="quarter" idx="1"/>
          </p:nvPr>
        </p:nvSpPr>
        <p:spPr>
          <a:xfrm>
            <a:off x="2151062" y="2038350"/>
            <a:ext cx="3833814" cy="3486150"/>
          </a:xfrm>
          <a:prstGeom prst="rect">
            <a:avLst/>
          </a:prstGeom>
        </p:spPr>
        <p:txBody>
          <a:bodyPr anchor="ctr"/>
          <a:lstStyle>
            <a:lvl1pPr marL="264694" indent="-264694" algn="l">
              <a:spcBef>
                <a:spcPts val="2200"/>
              </a:spcBef>
              <a:buSzPct val="125000"/>
              <a:buChar char="•"/>
              <a:defRPr sz="1800"/>
            </a:lvl1pPr>
            <a:lvl2pPr marL="823494" indent="-264694" algn="l">
              <a:spcBef>
                <a:spcPts val="2200"/>
              </a:spcBef>
              <a:buSzPct val="125000"/>
              <a:buChar char="•"/>
              <a:defRPr sz="1800"/>
            </a:lvl2pPr>
            <a:lvl3pPr marL="1382294" indent="-264694" algn="l">
              <a:spcBef>
                <a:spcPts val="2200"/>
              </a:spcBef>
              <a:buSzPct val="125000"/>
              <a:buChar char="•"/>
              <a:defRPr sz="1800"/>
            </a:lvl3pPr>
            <a:lvl4pPr marL="1941094" indent="-264694" algn="l">
              <a:spcBef>
                <a:spcPts val="2200"/>
              </a:spcBef>
              <a:buSzPct val="125000"/>
              <a:buChar char="•"/>
              <a:defRPr sz="1800"/>
            </a:lvl4pPr>
            <a:lvl5pPr marL="2499894" indent="-264694" algn="l">
              <a:spcBef>
                <a:spcPts val="2200"/>
              </a:spcBef>
              <a:buSzPct val="125000"/>
              <a:buChar char="•"/>
              <a:defRPr sz="1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sz="half" idx="1"/>
          </p:nvPr>
        </p:nvSpPr>
        <p:spPr>
          <a:xfrm>
            <a:off x="2151062" y="1523999"/>
            <a:ext cx="7877177" cy="3810002"/>
          </a:xfrm>
          <a:prstGeom prst="rect">
            <a:avLst/>
          </a:prstGeom>
        </p:spPr>
        <p:txBody>
          <a:bodyPr anchor="ctr"/>
          <a:lstStyle>
            <a:lvl1pPr marL="291041" indent="-291041" algn="l">
              <a:spcBef>
                <a:spcPts val="2900"/>
              </a:spcBef>
              <a:buSzPct val="125000"/>
              <a:buChar char="•"/>
              <a:defRPr sz="2200"/>
            </a:lvl1pPr>
            <a:lvl2pPr marL="926041" indent="-291041" algn="l">
              <a:spcBef>
                <a:spcPts val="2900"/>
              </a:spcBef>
              <a:buSzPct val="125000"/>
              <a:buChar char="•"/>
              <a:defRPr sz="2200"/>
            </a:lvl2pPr>
            <a:lvl3pPr marL="1561041" indent="-291041" algn="l">
              <a:spcBef>
                <a:spcPts val="2900"/>
              </a:spcBef>
              <a:buSzPct val="125000"/>
              <a:buChar char="•"/>
              <a:defRPr sz="2200"/>
            </a:lvl3pPr>
            <a:lvl4pPr marL="2196041" indent="-291041" algn="l">
              <a:spcBef>
                <a:spcPts val="2900"/>
              </a:spcBef>
              <a:buSzPct val="125000"/>
              <a:buChar char="•"/>
              <a:defRPr sz="2200"/>
            </a:lvl4pPr>
            <a:lvl5pPr marL="2831041" indent="-291041" algn="l">
              <a:spcBef>
                <a:spcPts val="2900"/>
              </a:spcBef>
              <a:buSzPct val="125000"/>
              <a:buChar char="•"/>
              <a:defRPr sz="22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7255271" y="3500437"/>
            <a:ext cx="3121820" cy="2081214"/>
          </a:xfrm>
          <a:prstGeom prst="rect">
            <a:avLst/>
          </a:prstGeom>
        </p:spPr>
        <p:txBody>
          <a:bodyPr lIns="91439" tIns="45719" rIns="91439" bIns="45719">
            <a:noAutofit/>
          </a:bodyPr>
          <a:lstStyle/>
          <a:p>
            <a:endParaRPr/>
          </a:p>
        </p:txBody>
      </p:sp>
      <p:sp>
        <p:nvSpPr>
          <p:cNvPr id="84" name="532204087_1355x1355.jpg"/>
          <p:cNvSpPr>
            <a:spLocks noGrp="1"/>
          </p:cNvSpPr>
          <p:nvPr>
            <p:ph type="pic" sz="quarter" idx="22"/>
          </p:nvPr>
        </p:nvSpPr>
        <p:spPr>
          <a:xfrm>
            <a:off x="7427912" y="1181099"/>
            <a:ext cx="2776539" cy="2776539"/>
          </a:xfrm>
          <a:prstGeom prst="rect">
            <a:avLst/>
          </a:prstGeom>
        </p:spPr>
        <p:txBody>
          <a:bodyPr lIns="91439" tIns="45719" rIns="91439" bIns="45719">
            <a:noAutofit/>
          </a:bodyPr>
          <a:lstStyle/>
          <a:p>
            <a:endParaRPr/>
          </a:p>
        </p:txBody>
      </p:sp>
      <p:sp>
        <p:nvSpPr>
          <p:cNvPr id="85" name="532241774_2880x1920.jpg"/>
          <p:cNvSpPr>
            <a:spLocks noGrp="1"/>
          </p:cNvSpPr>
          <p:nvPr>
            <p:ph type="pic" sz="half" idx="23"/>
          </p:nvPr>
        </p:nvSpPr>
        <p:spPr>
          <a:xfrm>
            <a:off x="1146174" y="1281112"/>
            <a:ext cx="6450808" cy="4300539"/>
          </a:xfrm>
          <a:prstGeom prst="rect">
            <a:avLst/>
          </a:prstGeom>
        </p:spPr>
        <p:txBody>
          <a:bodyPr lIns="91439" tIns="45719" rIns="91439" bIns="45719">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84399" y="1719262"/>
            <a:ext cx="7810502" cy="1743076"/>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9050" tIns="19050" rIns="19050" bIns="19050" anchor="b">
            <a:normAutofit/>
          </a:bodyPr>
          <a:lstStyle/>
          <a:p>
            <a:r>
              <a:t>Title Text</a:t>
            </a:r>
          </a:p>
        </p:txBody>
      </p:sp>
      <p:sp>
        <p:nvSpPr>
          <p:cNvPr id="3" name="Body Level One…"/>
          <p:cNvSpPr txBox="1">
            <a:spLocks noGrp="1"/>
          </p:cNvSpPr>
          <p:nvPr>
            <p:ph type="body" idx="1"/>
          </p:nvPr>
        </p:nvSpPr>
        <p:spPr>
          <a:xfrm>
            <a:off x="2184399" y="3509962"/>
            <a:ext cx="7810502" cy="595314"/>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9050" tIns="19050" rIns="19050" bIns="1905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84195" y="5762625"/>
            <a:ext cx="206147" cy="199148"/>
          </a:xfrm>
          <a:prstGeom prst="rect">
            <a:avLst/>
          </a:prstGeom>
          <a:ln w="3175">
            <a:miter lim="400000"/>
          </a:ln>
        </p:spPr>
        <p:txBody>
          <a:bodyPr wrap="none" lIns="19050" tIns="19050" rIns="19050" bIns="19050">
            <a:spAutoFit/>
          </a:bodyPr>
          <a:lstStyle>
            <a:lvl1pPr>
              <a:defRPr sz="11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marL="0" marR="0" indent="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9pPr>
    </p:titleStyle>
    <p:body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1pPr>
      <a:lvl2pPr marL="0" marR="0" indent="4572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2pPr>
      <a:lvl3pPr marL="0" marR="0" indent="9144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3pPr>
      <a:lvl4pPr marL="0" marR="0" indent="13716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4pPr>
      <a:lvl5pPr marL="0" marR="0" indent="18288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5pPr>
      <a:lvl6pPr marL="0" marR="0" indent="22860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6pPr>
      <a:lvl7pPr marL="0" marR="0" indent="27432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7pPr>
      <a:lvl8pPr marL="0" marR="0" indent="32004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8pPr>
      <a:lvl9pPr marL="0" marR="0" indent="36576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11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png"/><Relationship Id="rId1" Type="http://schemas.openxmlformats.org/officeDocument/2006/relationships/slideLayout" Target="../slideLayouts/slideLayout12.xml"/><Relationship Id="rId4" Type="http://schemas.openxmlformats.org/officeDocument/2006/relationships/image" Target="../media/image10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109.png"/><Relationship Id="rId4" Type="http://schemas.openxmlformats.org/officeDocument/2006/relationships/image" Target="../media/image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8" Type="http://schemas.openxmlformats.org/officeDocument/2006/relationships/image" Target="../media/image113.svg"/><Relationship Id="rId13" Type="http://schemas.openxmlformats.org/officeDocument/2006/relationships/image" Target="../media/image118.png"/><Relationship Id="rId3" Type="http://schemas.openxmlformats.org/officeDocument/2006/relationships/image" Target="../media/image4.png"/><Relationship Id="rId7" Type="http://schemas.openxmlformats.org/officeDocument/2006/relationships/image" Target="../media/image112.png"/><Relationship Id="rId12" Type="http://schemas.openxmlformats.org/officeDocument/2006/relationships/image" Target="../media/image117.sv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111.sv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5.png"/><Relationship Id="rId9" Type="http://schemas.openxmlformats.org/officeDocument/2006/relationships/image" Target="../media/image114.png"/><Relationship Id="rId14" Type="http://schemas.openxmlformats.org/officeDocument/2006/relationships/image" Target="../media/image119.svg"/></Relationships>
</file>

<file path=ppt/slides/_rels/slide123.xml.rels><?xml version="1.0" encoding="UTF-8" standalone="yes"?>
<Relationships xmlns="http://schemas.openxmlformats.org/package/2006/relationships"><Relationship Id="rId8" Type="http://schemas.openxmlformats.org/officeDocument/2006/relationships/image" Target="../media/image123.svg"/><Relationship Id="rId13" Type="http://schemas.openxmlformats.org/officeDocument/2006/relationships/image" Target="../media/image128.png"/><Relationship Id="rId3" Type="http://schemas.openxmlformats.org/officeDocument/2006/relationships/image" Target="../media/image4.png"/><Relationship Id="rId7" Type="http://schemas.openxmlformats.org/officeDocument/2006/relationships/image" Target="../media/image122.png"/><Relationship Id="rId12" Type="http://schemas.openxmlformats.org/officeDocument/2006/relationships/image" Target="../media/image127.sv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121.sv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svg"/><Relationship Id="rId4" Type="http://schemas.openxmlformats.org/officeDocument/2006/relationships/image" Target="../media/image5.png"/><Relationship Id="rId9" Type="http://schemas.openxmlformats.org/officeDocument/2006/relationships/image" Target="../media/image124.png"/><Relationship Id="rId14" Type="http://schemas.openxmlformats.org/officeDocument/2006/relationships/image" Target="../media/image129.svg"/></Relationships>
</file>

<file path=ppt/slides/_rels/slide1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2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33.jpeg"/></Relationships>
</file>

<file path=ppt/slides/_rels/slide128.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4.png"/><Relationship Id="rId7" Type="http://schemas.openxmlformats.org/officeDocument/2006/relationships/diagramQuickStyle" Target="../diagrams/quickStyle11.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5.png"/><Relationship Id="rId9" Type="http://schemas.microsoft.com/office/2007/relationships/diagramDrawing" Target="../diagrams/drawing11.xml"/></Relationships>
</file>

<file path=ppt/slides/_rels/slide129.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4.png"/><Relationship Id="rId7" Type="http://schemas.openxmlformats.org/officeDocument/2006/relationships/diagramQuickStyle" Target="../diagrams/quickStyle12.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5.png"/><Relationship Id="rId9" Type="http://schemas.microsoft.com/office/2007/relationships/diagramDrawing" Target="../diagrams/drawing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4.png"/><Relationship Id="rId7" Type="http://schemas.openxmlformats.org/officeDocument/2006/relationships/diagramQuickStyle" Target="../diagrams/quickStyle13.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5.png"/><Relationship Id="rId9" Type="http://schemas.microsoft.com/office/2007/relationships/diagramDrawing" Target="../diagrams/drawing13.xml"/></Relationships>
</file>

<file path=ppt/slides/_rels/slide131.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4.png"/><Relationship Id="rId7" Type="http://schemas.openxmlformats.org/officeDocument/2006/relationships/diagramQuickStyle" Target="../diagrams/quickStyle14.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5.png"/><Relationship Id="rId9" Type="http://schemas.microsoft.com/office/2007/relationships/diagramDrawing" Target="../diagrams/drawing14.xml"/></Relationships>
</file>

<file path=ppt/slides/_rels/slide132.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4.png"/><Relationship Id="rId7" Type="http://schemas.openxmlformats.org/officeDocument/2006/relationships/diagramQuickStyle" Target="../diagrams/quickStyle15.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5.png"/><Relationship Id="rId9" Type="http://schemas.microsoft.com/office/2007/relationships/diagramDrawing" Target="../diagrams/drawing15.xml"/></Relationships>
</file>

<file path=ppt/slides/_rels/slide133.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4.png"/><Relationship Id="rId7" Type="http://schemas.openxmlformats.org/officeDocument/2006/relationships/diagramQuickStyle" Target="../diagrams/quickStyle16.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5.png"/><Relationship Id="rId9" Type="http://schemas.microsoft.com/office/2007/relationships/diagramDrawing" Target="../diagrams/drawing16.xml"/></Relationships>
</file>

<file path=ppt/slides/_rels/slide1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13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7.xml"/></Relationships>
</file>

<file path=ppt/slides/_rels/slide5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4a"/><Relationship Id="rId7" Type="http://schemas.openxmlformats.org/officeDocument/2006/relationships/image" Target="../media/image4.png"/><Relationship Id="rId12" Type="http://schemas.openxmlformats.org/officeDocument/2006/relationships/image" Target="../media/image4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slideLayout" Target="../slideLayouts/slideLayout12.xml"/><Relationship Id="rId10" Type="http://schemas.openxmlformats.org/officeDocument/2006/relationships/image" Target="../media/image47.png"/><Relationship Id="rId4" Type="http://schemas.openxmlformats.org/officeDocument/2006/relationships/audio" Target="../media/media3.m4a"/><Relationship Id="rId9"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9.png"/><Relationship Id="rId5" Type="http://schemas.openxmlformats.org/officeDocument/2006/relationships/image" Target="../media/image5.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12.xml"/><Relationship Id="rId7" Type="http://schemas.openxmlformats.org/officeDocument/2006/relationships/image" Target="../media/image5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8.xml"/><Relationship Id="rId9" Type="http://schemas.openxmlformats.org/officeDocument/2006/relationships/image" Target="../media/image44.png"/></Relationships>
</file>

<file path=ppt/slides/_rels/slide5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2.xml"/><Relationship Id="rId7" Type="http://schemas.openxmlformats.org/officeDocument/2006/relationships/image" Target="../media/image5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2.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image" Target="../media/image8.png"/><Relationship Id="rId16" Type="http://schemas.openxmlformats.org/officeDocument/2006/relationships/image" Target="../media/image22.jpeg"/><Relationship Id="rId1" Type="http://schemas.openxmlformats.org/officeDocument/2006/relationships/slideLayout" Target="../slideLayouts/slideLayout1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6.png"/><Relationship Id="rId5" Type="http://schemas.openxmlformats.org/officeDocument/2006/relationships/image" Target="../media/image5.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2.xml"/><Relationship Id="rId7" Type="http://schemas.openxmlformats.org/officeDocument/2006/relationships/image" Target="../media/image57.jpeg"/><Relationship Id="rId12" Type="http://schemas.openxmlformats.org/officeDocument/2006/relationships/image" Target="../media/image4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jpeg"/><Relationship Id="rId11" Type="http://schemas.openxmlformats.org/officeDocument/2006/relationships/hyperlink" Target="mailto:jbarroso@unicef.org" TargetMode="External"/><Relationship Id="rId5" Type="http://schemas.openxmlformats.org/officeDocument/2006/relationships/image" Target="../media/image27.png"/><Relationship Id="rId10" Type="http://schemas.openxmlformats.org/officeDocument/2006/relationships/image" Target="../media/image60.png"/><Relationship Id="rId4" Type="http://schemas.openxmlformats.org/officeDocument/2006/relationships/image" Target="../media/image26.png"/><Relationship Id="rId9"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mailto:ahumphreys@actionagainsthunger.ca" TargetMode="External"/><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hyperlink" Target="mailto:mnakakande@internationalmedicalcorps.org" TargetMode="External"/><Relationship Id="rId5" Type="http://schemas.openxmlformats.org/officeDocument/2006/relationships/hyperlink" Target="mailto:dmatheka@unicef.org" TargetMode="Externa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1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s>
</file>

<file path=ppt/slides/_rels/slide91.xml.rels><?xml version="1.0" encoding="UTF-8" standalone="yes"?>
<Relationships xmlns="http://schemas.openxmlformats.org/package/2006/relationships"><Relationship Id="rId8" Type="http://schemas.openxmlformats.org/officeDocument/2006/relationships/hyperlink" Target="mailto:shamed@unicef.org" TargetMode="External"/><Relationship Id="rId13"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hyperlink" Target="mailto:encu.addis@gmail.com" TargetMode="External"/><Relationship Id="rId12" Type="http://schemas.microsoft.com/office/2007/relationships/hdphoto" Target="../media/hdphoto2.wdp"/><Relationship Id="rId2" Type="http://schemas.openxmlformats.org/officeDocument/2006/relationships/notesSlide" Target="../notesSlides/notesSlide23.xml"/><Relationship Id="rId16" Type="http://schemas.openxmlformats.org/officeDocument/2006/relationships/hyperlink" Target="https://response.reliefweb.int/ethiopia/nutrition" TargetMode="External"/><Relationship Id="rId1" Type="http://schemas.openxmlformats.org/officeDocument/2006/relationships/slideLayout" Target="../slideLayouts/slideLayout13.xml"/><Relationship Id="rId6" Type="http://schemas.openxmlformats.org/officeDocument/2006/relationships/hyperlink" Target="mailto:ilezama@unicef.org" TargetMode="External"/><Relationship Id="rId11" Type="http://schemas.openxmlformats.org/officeDocument/2006/relationships/image" Target="../media/image86.png"/><Relationship Id="rId5" Type="http://schemas.openxmlformats.org/officeDocument/2006/relationships/image" Target="../media/image84.png"/><Relationship Id="rId15" Type="http://schemas.openxmlformats.org/officeDocument/2006/relationships/image" Target="../media/image88.png"/><Relationship Id="rId10" Type="http://schemas.microsoft.com/office/2007/relationships/hdphoto" Target="../media/hdphoto1.wdp"/><Relationship Id="rId4" Type="http://schemas.openxmlformats.org/officeDocument/2006/relationships/image" Target="../media/image83.png"/><Relationship Id="rId9" Type="http://schemas.openxmlformats.org/officeDocument/2006/relationships/image" Target="../media/image85.png"/><Relationship Id="rId14" Type="http://schemas.microsoft.com/office/2007/relationships/hdphoto" Target="../media/hdphoto3.wdp"/></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89.png"/><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png"/><Relationship Id="rId7" Type="http://schemas.openxmlformats.org/officeDocument/2006/relationships/image" Target="../media/image93.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 Id="rId9" Type="http://schemas.microsoft.com/office/2007/relationships/hdphoto" Target="../media/hdphoto5.wdp"/></Relationships>
</file>

<file path=ppt/slides/_rels/slide9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hyperlink" Target="https://twitter.com/UNICEFEthiopia/status/1700053592491573681" TargetMode="External"/><Relationship Id="rId5" Type="http://schemas.openxmlformats.org/officeDocument/2006/relationships/image" Target="../media/image96.png"/><Relationship Id="rId4" Type="http://schemas.openxmlformats.org/officeDocument/2006/relationships/image" Target="../media/image17.jpeg"/></Relationships>
</file>

<file path=ppt/slides/_rels/slide9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21" name="Text Placeholder 2"/>
          <p:cNvSpPr txBox="1"/>
          <p:nvPr/>
        </p:nvSpPr>
        <p:spPr>
          <a:xfrm>
            <a:off x="4288414" y="5796952"/>
            <a:ext cx="4168311" cy="525922"/>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lstStyle>
            <a:lvl1pPr algn="l" defTabSz="609492">
              <a:lnSpc>
                <a:spcPct val="80000"/>
              </a:lnSpc>
              <a:spcBef>
                <a:spcPts val="700"/>
              </a:spcBef>
              <a:defRPr sz="3000" b="0">
                <a:solidFill>
                  <a:srgbClr val="FFFFFF"/>
                </a:solidFill>
                <a:latin typeface="Arial"/>
                <a:ea typeface="Arial"/>
                <a:cs typeface="Arial"/>
                <a:sym typeface="Arial"/>
              </a:defRPr>
            </a:lvl1pPr>
          </a:lstStyle>
          <a:p>
            <a:pPr algn="ctr"/>
            <a:r>
              <a:rPr lang="fi-FI" sz="2000" dirty="0" err="1">
                <a:solidFill>
                  <a:srgbClr val="455F51"/>
                </a:solidFill>
                <a:latin typeface="Calibri"/>
              </a:rPr>
              <a:t>Movenpick</a:t>
            </a:r>
            <a:r>
              <a:rPr lang="fi-FI" sz="2000" dirty="0">
                <a:solidFill>
                  <a:srgbClr val="455F51"/>
                </a:solidFill>
                <a:latin typeface="Calibri"/>
              </a:rPr>
              <a:t> Hotel, Nairobi </a:t>
            </a:r>
            <a:endParaRPr lang="en-US" sz="2000">
              <a:solidFill>
                <a:srgbClr val="455F51"/>
              </a:solidFill>
              <a:latin typeface="Calibri"/>
            </a:endParaRPr>
          </a:p>
          <a:p>
            <a:pPr algn="ctr"/>
            <a:r>
              <a:rPr lang="fi-FI" sz="2000" dirty="0">
                <a:solidFill>
                  <a:srgbClr val="455F51"/>
                </a:solidFill>
                <a:latin typeface="Calibri"/>
              </a:rPr>
              <a:t>30-31 </a:t>
            </a:r>
            <a:r>
              <a:rPr lang="fi-FI" sz="2000" dirty="0" err="1">
                <a:solidFill>
                  <a:srgbClr val="455F51"/>
                </a:solidFill>
                <a:latin typeface="Calibri"/>
              </a:rPr>
              <a:t>January</a:t>
            </a:r>
            <a:r>
              <a:rPr lang="fi-FI" sz="2000" dirty="0">
                <a:solidFill>
                  <a:srgbClr val="455F51"/>
                </a:solidFill>
                <a:latin typeface="Calibri"/>
              </a:rPr>
              <a:t> 2024</a:t>
            </a:r>
            <a:r>
              <a:rPr lang="fi-FI" sz="2400" b="1" dirty="0">
                <a:solidFill>
                  <a:srgbClr val="455F51"/>
                </a:solidFill>
                <a:latin typeface="Calibri"/>
              </a:rPr>
              <a:t> </a:t>
            </a:r>
            <a:r>
              <a:rPr lang="fi-FI" sz="2400" dirty="0">
                <a:solidFill>
                  <a:srgbClr val="455F51"/>
                </a:solidFill>
                <a:latin typeface="Calibri"/>
                <a:ea typeface="Calibri"/>
                <a:cs typeface="Calibri"/>
              </a:rPr>
              <a:t> </a:t>
            </a:r>
            <a:endParaRPr sz="4800"/>
          </a:p>
        </p:txBody>
      </p:sp>
      <p:sp>
        <p:nvSpPr>
          <p:cNvPr id="122" name="TextBox 6"/>
          <p:cNvSpPr txBox="1"/>
          <p:nvPr/>
        </p:nvSpPr>
        <p:spPr>
          <a:xfrm>
            <a:off x="782598" y="835518"/>
            <a:ext cx="2156503" cy="525923"/>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l" defTabSz="609492">
              <a:defRPr sz="1800" b="0">
                <a:solidFill>
                  <a:srgbClr val="ACCF51"/>
                </a:solidFill>
                <a:latin typeface="Arial"/>
                <a:ea typeface="Arial"/>
                <a:cs typeface="Arial"/>
                <a:sym typeface="Arial"/>
              </a:defRPr>
            </a:lvl1pPr>
          </a:lstStyle>
          <a:p>
            <a:r>
              <a:t>nutritioncluster.net</a:t>
            </a:r>
          </a:p>
        </p:txBody>
      </p:sp>
      <p:sp>
        <p:nvSpPr>
          <p:cNvPr id="124" name="Text Placeholder 2"/>
          <p:cNvSpPr txBox="1"/>
          <p:nvPr/>
        </p:nvSpPr>
        <p:spPr>
          <a:xfrm>
            <a:off x="1860536" y="3261406"/>
            <a:ext cx="9023039" cy="945853"/>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lstStyle>
            <a:lvl1pPr algn="l" defTabSz="609492">
              <a:lnSpc>
                <a:spcPct val="80000"/>
              </a:lnSpc>
              <a:spcBef>
                <a:spcPts val="700"/>
              </a:spcBef>
              <a:defRPr sz="5000" b="0">
                <a:solidFill>
                  <a:srgbClr val="FFFFFF"/>
                </a:solidFill>
                <a:latin typeface="Arial"/>
                <a:ea typeface="Arial"/>
                <a:cs typeface="Arial"/>
                <a:sym typeface="Arial"/>
              </a:defRPr>
            </a:lvl1pPr>
          </a:lstStyle>
          <a:p>
            <a:r>
              <a:rPr lang="en-US" dirty="0">
                <a:solidFill>
                  <a:srgbClr val="455F51"/>
                </a:solidFill>
              </a:rPr>
              <a:t>East and South Africa Regional Nutrition Consultation Meeting</a:t>
            </a:r>
          </a:p>
          <a:p>
            <a:r>
              <a:rPr lang="en-US" sz="3200" dirty="0">
                <a:solidFill>
                  <a:srgbClr val="455F51"/>
                </a:solidFill>
              </a:rPr>
              <a:t>Day 2</a:t>
            </a:r>
          </a:p>
        </p:txBody>
      </p:sp>
      <p:pic>
        <p:nvPicPr>
          <p:cNvPr id="2" name="Picture 1" descr="A picture containing graphical user interface&#10;&#10;Description automatically generated">
            <a:extLst>
              <a:ext uri="{FF2B5EF4-FFF2-40B4-BE49-F238E27FC236}">
                <a16:creationId xmlns:a16="http://schemas.microsoft.com/office/drawing/2014/main" id="{68AA8710-DC80-C694-8DDA-14DD5DAA1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3" name="Straight Connector 2">
            <a:extLst>
              <a:ext uri="{FF2B5EF4-FFF2-40B4-BE49-F238E27FC236}">
                <a16:creationId xmlns:a16="http://schemas.microsoft.com/office/drawing/2014/main" id="{19289D05-0995-D0C5-702E-E6FF3CC45EF2}"/>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C268C904-2A4D-7ED0-E292-EA75CBF3AD8D}"/>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dirty="0">
                <a:solidFill>
                  <a:srgbClr val="808080"/>
                </a:solidFill>
                <a:latin typeface="Calibri"/>
                <a:cs typeface="Calibri"/>
              </a:rPr>
              <a:t>ESA Regional</a:t>
            </a:r>
            <a:endParaRPr lang="en-US" dirty="0">
              <a:cs typeface="Calibri"/>
            </a:endParaRPr>
          </a:p>
          <a:p>
            <a:pPr algn="l"/>
            <a:r>
              <a:rPr lang="en-NL" sz="1800" b="0" spc="-100">
                <a:solidFill>
                  <a:srgbClr val="808080"/>
                </a:solidFill>
                <a:latin typeface="Calibri"/>
                <a:cs typeface="Calibri"/>
              </a:rPr>
              <a:t>Meeting</a:t>
            </a:r>
            <a:endParaRPr lang="en-US" sz="1800" b="0" spc="-100" dirty="0">
              <a:solidFill>
                <a:srgbClr val="808080"/>
              </a:solidFill>
              <a:latin typeface="Calibri"/>
              <a:cs typeface="Calibri"/>
            </a:endParaRPr>
          </a:p>
        </p:txBody>
      </p:sp>
      <p:pic>
        <p:nvPicPr>
          <p:cNvPr id="5" name="Picture 4" descr="A logo with text and blue text&#10;&#10;Description automatically generated">
            <a:extLst>
              <a:ext uri="{FF2B5EF4-FFF2-40B4-BE49-F238E27FC236}">
                <a16:creationId xmlns:a16="http://schemas.microsoft.com/office/drawing/2014/main" id="{23E5E545-CC7D-D31D-856F-B910B6D20C19}"/>
              </a:ext>
            </a:extLst>
          </p:cNvPr>
          <p:cNvPicPr>
            <a:picLocks noChangeAspect="1"/>
          </p:cNvPicPr>
          <p:nvPr/>
        </p:nvPicPr>
        <p:blipFill>
          <a:blip r:embed="rId3"/>
          <a:stretch>
            <a:fillRect/>
          </a:stretch>
        </p:blipFill>
        <p:spPr>
          <a:xfrm>
            <a:off x="6700417" y="382363"/>
            <a:ext cx="1485883" cy="904875"/>
          </a:xfrm>
          <a:prstGeom prst="rect">
            <a:avLst/>
          </a:prstGeom>
        </p:spPr>
      </p:pic>
      <p:cxnSp>
        <p:nvCxnSpPr>
          <p:cNvPr id="6" name="Straight Connector 5">
            <a:extLst>
              <a:ext uri="{FF2B5EF4-FFF2-40B4-BE49-F238E27FC236}">
                <a16:creationId xmlns:a16="http://schemas.microsoft.com/office/drawing/2014/main" id="{821588DA-B543-7847-B383-082BCAF4567C}"/>
              </a:ext>
            </a:extLst>
          </p:cNvPr>
          <p:cNvCxnSpPr>
            <a:cxnSpLocks/>
          </p:cNvCxnSpPr>
          <p:nvPr/>
        </p:nvCxnSpPr>
        <p:spPr>
          <a:xfrm>
            <a:off x="8422335" y="258031"/>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0DB01-A14F-8810-C992-989544197AA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E65B751-D4C4-ED2E-9886-5B48984BFDAD}"/>
              </a:ext>
            </a:extLst>
          </p:cNvPr>
          <p:cNvSpPr/>
          <p:nvPr/>
        </p:nvSpPr>
        <p:spPr>
          <a:xfrm>
            <a:off x="0" y="3572"/>
            <a:ext cx="12179300" cy="569727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96" dirty="0"/>
              <a:t>Introduction </a:t>
            </a:r>
          </a:p>
          <a:p>
            <a:pPr algn="ctr"/>
            <a:endParaRPr lang="en-US" sz="3596" dirty="0"/>
          </a:p>
        </p:txBody>
      </p:sp>
      <p:pic>
        <p:nvPicPr>
          <p:cNvPr id="7" name="image2.png">
            <a:extLst>
              <a:ext uri="{FF2B5EF4-FFF2-40B4-BE49-F238E27FC236}">
                <a16:creationId xmlns:a16="http://schemas.microsoft.com/office/drawing/2014/main" id="{DFF0BF6B-87F9-3ACB-61D4-2C1AE8EA3147}"/>
              </a:ext>
            </a:extLst>
          </p:cNvPr>
          <p:cNvPicPr/>
          <p:nvPr/>
        </p:nvPicPr>
        <p:blipFill>
          <a:blip r:embed="rId3" cstate="print"/>
          <a:stretch>
            <a:fillRect/>
          </a:stretch>
        </p:blipFill>
        <p:spPr>
          <a:xfrm>
            <a:off x="124343" y="6167348"/>
            <a:ext cx="5725540" cy="234705"/>
          </a:xfrm>
          <a:prstGeom prst="rect">
            <a:avLst/>
          </a:prstGeom>
        </p:spPr>
      </p:pic>
    </p:spTree>
    <p:extLst>
      <p:ext uri="{BB962C8B-B14F-4D97-AF65-F5344CB8AC3E}">
        <p14:creationId xmlns:p14="http://schemas.microsoft.com/office/powerpoint/2010/main" val="1422269458"/>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B8A40-9834-C896-FE09-9570FE4AB8AB}"/>
            </a:ext>
          </a:extLst>
        </p:cNvPr>
        <p:cNvGrpSpPr/>
        <p:nvPr/>
      </p:nvGrpSpPr>
      <p:grpSpPr>
        <a:xfrm>
          <a:off x="0" y="0"/>
          <a:ext cx="0" cy="0"/>
          <a:chOff x="0" y="0"/>
          <a:chExt cx="0" cy="0"/>
        </a:xfrm>
      </p:grpSpPr>
      <p:sp>
        <p:nvSpPr>
          <p:cNvPr id="151" name="Rectangle 150">
            <a:extLst>
              <a:ext uri="{FF2B5EF4-FFF2-40B4-BE49-F238E27FC236}">
                <a16:creationId xmlns:a16="http://schemas.microsoft.com/office/drawing/2014/main" id="{E6D115B7-1205-8DA3-9A14-15D786CF7B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0C1E0302-6BC4-83DE-3CA0-EACBF143CF64}"/>
              </a:ext>
            </a:extLst>
          </p:cNvPr>
          <p:cNvSpPr txBox="1"/>
          <p:nvPr/>
        </p:nvSpPr>
        <p:spPr>
          <a:xfrm>
            <a:off x="8089376" y="1565276"/>
            <a:ext cx="3912989" cy="24586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endParaRPr lang="en-US" sz="4800" b="0" kern="1200" dirty="0">
              <a:solidFill>
                <a:srgbClr val="455F51"/>
              </a:solidFill>
              <a:latin typeface="Calibri"/>
              <a:ea typeface="+mj-ea"/>
              <a:cs typeface="Calibri"/>
            </a:endParaRPr>
          </a:p>
        </p:txBody>
      </p:sp>
      <p:pic>
        <p:nvPicPr>
          <p:cNvPr id="8" name="Picture 7" descr="A person sitting in a chair holding a bag of vegetables&#10;&#10;Description automatically generated">
            <a:extLst>
              <a:ext uri="{FF2B5EF4-FFF2-40B4-BE49-F238E27FC236}">
                <a16:creationId xmlns:a16="http://schemas.microsoft.com/office/drawing/2014/main" id="{DB85EC7F-BA82-FD7E-E53E-C863425F117D}"/>
              </a:ext>
            </a:extLst>
          </p:cNvPr>
          <p:cNvPicPr>
            <a:picLocks noChangeAspect="1"/>
          </p:cNvPicPr>
          <p:nvPr/>
        </p:nvPicPr>
        <p:blipFill>
          <a:blip r:embed="rId3"/>
          <a:stretch>
            <a:fillRect/>
          </a:stretch>
        </p:blipFill>
        <p:spPr>
          <a:xfrm>
            <a:off x="3587" y="-504858"/>
            <a:ext cx="12179962" cy="8119974"/>
          </a:xfrm>
          <a:prstGeom prst="rect">
            <a:avLst/>
          </a:prstGeom>
        </p:spPr>
      </p:pic>
      <p:sp>
        <p:nvSpPr>
          <p:cNvPr id="10" name="TextBox 9">
            <a:extLst>
              <a:ext uri="{FF2B5EF4-FFF2-40B4-BE49-F238E27FC236}">
                <a16:creationId xmlns:a16="http://schemas.microsoft.com/office/drawing/2014/main" id="{3F49BB26-C52F-3A14-C131-30F9EFDF1BCF}"/>
              </a:ext>
            </a:extLst>
          </p:cNvPr>
          <p:cNvSpPr txBox="1"/>
          <p:nvPr/>
        </p:nvSpPr>
        <p:spPr>
          <a:xfrm>
            <a:off x="2190385" y="2701916"/>
            <a:ext cx="7804744" cy="1453077"/>
          </a:xfrm>
          <a:prstGeom prst="rect">
            <a:avLst/>
          </a:prstGeom>
          <a:solidFill>
            <a:srgbClr val="FFFFFF">
              <a:alpha val="80000"/>
            </a:srgbClr>
          </a:solidFill>
          <a:ln w="38100" cap="sq">
            <a:solidFill>
              <a:srgbClr val="404040"/>
            </a:solidFill>
            <a:miter lim="800000"/>
          </a:ln>
        </p:spPr>
        <p:txBody>
          <a:bodyPr vert="horz" wrap="square" lIns="91345" tIns="45672" rIns="91345" bIns="45672" rtlCol="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endParaRPr lang="en-US" sz="4800" dirty="0">
              <a:solidFill>
                <a:srgbClr val="455F51"/>
              </a:solidFill>
              <a:latin typeface="Arial"/>
              <a:cs typeface="Arial"/>
            </a:endParaRPr>
          </a:p>
          <a:p>
            <a:r>
              <a:rPr lang="en-US" sz="4000" dirty="0">
                <a:solidFill>
                  <a:srgbClr val="455F51"/>
                </a:solidFill>
                <a:latin typeface="Arial"/>
                <a:cs typeface="Arial"/>
              </a:rPr>
              <a:t>ZAMBIA NUTRITION SECTOR</a:t>
            </a:r>
            <a:br>
              <a:rPr lang="en-US" sz="4000" dirty="0">
                <a:latin typeface="Arial"/>
                <a:cs typeface="Arial"/>
              </a:rPr>
            </a:br>
            <a:endParaRPr lang="en-US" sz="4000" b="0">
              <a:solidFill>
                <a:srgbClr val="455F51"/>
              </a:solidFill>
              <a:latin typeface="Arial"/>
              <a:cs typeface="Arial"/>
            </a:endParaRPr>
          </a:p>
        </p:txBody>
      </p:sp>
    </p:spTree>
    <p:extLst>
      <p:ext uri="{BB962C8B-B14F-4D97-AF65-F5344CB8AC3E}">
        <p14:creationId xmlns:p14="http://schemas.microsoft.com/office/powerpoint/2010/main" val="2452063599"/>
      </p:ext>
    </p:extLst>
  </p:cSld>
  <p:clrMapOvr>
    <a:masterClrMapping/>
  </p:clrMapOvr>
  <mc:AlternateContent xmlns:mc="http://schemas.openxmlformats.org/markup-compatibility/2006" xmlns:p14="http://schemas.microsoft.com/office/powerpoint/2010/main">
    <mc:Choice Requires="p14">
      <p:transition spd="slow" p14:dur="1500" advTm="10331">
        <p:fade/>
      </p:transition>
    </mc:Choice>
    <mc:Fallback xmlns="">
      <p:transition spd="slow" advTm="10331">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pic>
        <p:nvPicPr>
          <p:cNvPr id="5" name="Picture 4" descr="A baby sitting on a bench holding a candy&#10;&#10;Description automatically generated">
            <a:extLst>
              <a:ext uri="{FF2B5EF4-FFF2-40B4-BE49-F238E27FC236}">
                <a16:creationId xmlns:a16="http://schemas.microsoft.com/office/drawing/2014/main" id="{D73F9B4C-BD90-6CD2-EB7B-1F4072C23728}"/>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407971" y="690728"/>
            <a:ext cx="8229602" cy="5563590"/>
          </a:xfrm>
          <a:prstGeom prst="rect">
            <a:avLst/>
          </a:prstGeom>
        </p:spPr>
      </p:pic>
      <p:sp>
        <p:nvSpPr>
          <p:cNvPr id="151" name="Rectangle 150">
            <a:extLst>
              <a:ext uri="{FF2B5EF4-FFF2-40B4-BE49-F238E27FC236}">
                <a16:creationId xmlns:a16="http://schemas.microsoft.com/office/drawing/2014/main" id="{BEB920FF-3545-7CE0-ABE9-AD011C423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EADBA9A9-5261-1E66-B862-B569ED148683}"/>
              </a:ext>
            </a:extLst>
          </p:cNvPr>
          <p:cNvSpPr txBox="1"/>
          <p:nvPr/>
        </p:nvSpPr>
        <p:spPr>
          <a:xfrm>
            <a:off x="8089467" y="1384850"/>
            <a:ext cx="3912989" cy="34202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4800" b="0" kern="1200" dirty="0">
                <a:solidFill>
                  <a:srgbClr val="455F51"/>
                </a:solidFill>
                <a:latin typeface="Calibri"/>
                <a:ea typeface="+mj-ea"/>
                <a:cs typeface="Calibri"/>
              </a:rPr>
              <a:t>Burundi Coordination Team presentations</a:t>
            </a:r>
          </a:p>
        </p:txBody>
      </p:sp>
      <p:sp>
        <p:nvSpPr>
          <p:cNvPr id="7" name="TextBox 6">
            <a:extLst>
              <a:ext uri="{FF2B5EF4-FFF2-40B4-BE49-F238E27FC236}">
                <a16:creationId xmlns:a16="http://schemas.microsoft.com/office/drawing/2014/main" id="{46F15353-574B-9729-C113-68EDE3D0273D}"/>
              </a:ext>
            </a:extLst>
          </p:cNvPr>
          <p:cNvSpPr txBox="1"/>
          <p:nvPr/>
        </p:nvSpPr>
        <p:spPr>
          <a:xfrm>
            <a:off x="8814505" y="5110681"/>
            <a:ext cx="2462914" cy="106178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2000" b="0" kern="1200" dirty="0">
                <a:solidFill>
                  <a:srgbClr val="455F51"/>
                </a:solidFill>
                <a:latin typeface="Calibri"/>
                <a:ea typeface="+mj-ea"/>
                <a:cs typeface="Calibri"/>
              </a:rPr>
              <a:t>Presenter</a:t>
            </a:r>
          </a:p>
          <a:p>
            <a:pPr defTabSz="914400">
              <a:lnSpc>
                <a:spcPct val="90000"/>
              </a:lnSpc>
              <a:spcBef>
                <a:spcPct val="0"/>
              </a:spcBef>
              <a:spcAft>
                <a:spcPts val="600"/>
              </a:spcAft>
              <a:defRPr sz="2400" b="0">
                <a:latin typeface="Arial"/>
                <a:ea typeface="Arial"/>
                <a:cs typeface="Arial"/>
                <a:sym typeface="Arial"/>
              </a:defRPr>
            </a:pPr>
            <a:r>
              <a:rPr lang="en-US" sz="2000" kern="1200" dirty="0">
                <a:solidFill>
                  <a:srgbClr val="455F51"/>
                </a:solidFill>
                <a:latin typeface="Calibri"/>
                <a:cs typeface="Calibri"/>
              </a:rPr>
              <a:t>January 31</a:t>
            </a:r>
            <a:r>
              <a:rPr lang="en-US" sz="2000" kern="1200" baseline="30000" dirty="0">
                <a:solidFill>
                  <a:srgbClr val="455F51"/>
                </a:solidFill>
                <a:latin typeface="Calibri"/>
                <a:cs typeface="Calibri"/>
              </a:rPr>
              <a:t>st</a:t>
            </a:r>
            <a:r>
              <a:rPr lang="en-US" sz="2000" kern="1200" dirty="0">
                <a:solidFill>
                  <a:srgbClr val="455F51"/>
                </a:solidFill>
                <a:latin typeface="Calibri"/>
                <a:cs typeface="Calibri"/>
              </a:rPr>
              <a:t>, 2024</a:t>
            </a:r>
            <a:endParaRPr lang="en-US" dirty="0"/>
          </a:p>
        </p:txBody>
      </p:sp>
    </p:spTree>
    <p:extLst>
      <p:ext uri="{BB962C8B-B14F-4D97-AF65-F5344CB8AC3E}">
        <p14:creationId xmlns:p14="http://schemas.microsoft.com/office/powerpoint/2010/main" val="19196306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364994" y="6179617"/>
            <a:ext cx="8031197"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dirty="0">
                <a:solidFill>
                  <a:srgbClr val="808080"/>
                </a:solidFill>
              </a:rPr>
              <a:t>Session Title:</a:t>
            </a:r>
            <a:r>
              <a:rPr lang="en-US" dirty="0">
                <a:solidFill>
                  <a:srgbClr val="808080"/>
                </a:solidFill>
              </a:rPr>
              <a:t> </a:t>
            </a:r>
            <a:r>
              <a:rPr lang="en-US" sz="1600" i="1" dirty="0">
                <a:solidFill>
                  <a:srgbClr val="0070C0"/>
                </a:solidFill>
              </a:rPr>
              <a:t>ESA Regional Meeting - Coordination Team presentations </a:t>
            </a:r>
            <a:r>
              <a:rPr sz="1600" i="1" dirty="0">
                <a:solidFill>
                  <a:srgbClr val="0070C0"/>
                </a:solidFill>
              </a:rPr>
              <a:t> </a:t>
            </a:r>
            <a:br>
              <a:rPr dirty="0"/>
            </a:br>
            <a:r>
              <a:rPr dirty="0">
                <a:solidFill>
                  <a:srgbClr val="808080"/>
                </a:solidFill>
              </a:rPr>
              <a:t>Date:</a:t>
            </a:r>
            <a:r>
              <a:rPr lang="en-US" dirty="0">
                <a:solidFill>
                  <a:srgbClr val="808080"/>
                </a:solidFill>
              </a:rPr>
              <a:t> </a:t>
            </a:r>
            <a:r>
              <a:rPr lang="en-US" sz="1600" i="1" dirty="0">
                <a:solidFill>
                  <a:srgbClr val="0070C0"/>
                </a:solidFill>
              </a:rPr>
              <a:t>January 30</a:t>
            </a:r>
            <a:r>
              <a:rPr lang="en-US" sz="1600" i="1" baseline="30000" dirty="0">
                <a:solidFill>
                  <a:srgbClr val="0070C0"/>
                </a:solidFill>
              </a:rPr>
              <a:t>th</a:t>
            </a:r>
            <a:r>
              <a:rPr lang="en-US" sz="1600" i="1" dirty="0">
                <a:solidFill>
                  <a:srgbClr val="0070C0"/>
                </a:solidFill>
              </a:rPr>
              <a:t>, 2024</a:t>
            </a: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2" name="Rectangle 1">
            <a:extLst>
              <a:ext uri="{FF2B5EF4-FFF2-40B4-BE49-F238E27FC236}">
                <a16:creationId xmlns:a16="http://schemas.microsoft.com/office/drawing/2014/main" id="{D63CA236-14F2-17D0-11B2-880C01CA9528}"/>
              </a:ext>
            </a:extLst>
          </p:cNvPr>
          <p:cNvSpPr/>
          <p:nvPr/>
        </p:nvSpPr>
        <p:spPr>
          <a:xfrm>
            <a:off x="0" y="-1"/>
            <a:ext cx="12192000" cy="923637"/>
          </a:xfrm>
          <a:prstGeom prst="rect">
            <a:avLst/>
          </a:prstGeom>
          <a:solidFill>
            <a:srgbClr val="00B0F0"/>
          </a:solidFill>
        </p:spPr>
        <p:txBody>
          <a:bodyPr vert="horz" lIns="91440" tIns="45720" rIns="91440" bIns="45720" rtlCol="0" anchor="ctr">
            <a:noAutofit/>
          </a:bodyPr>
          <a:lstStyle/>
          <a:p>
            <a:pPr>
              <a:lnSpc>
                <a:spcPct val="90000"/>
              </a:lnSpc>
              <a:spcBef>
                <a:spcPct val="0"/>
              </a:spcBef>
            </a:pPr>
            <a:r>
              <a:rPr lang="en-US" sz="4400" b="1">
                <a:solidFill>
                  <a:schemeClr val="bg1"/>
                </a:solidFill>
                <a:ea typeface="+mj-ea"/>
                <a:cs typeface="+mj-cs"/>
              </a:rPr>
              <a:t>Context</a:t>
            </a:r>
          </a:p>
        </p:txBody>
      </p:sp>
      <p:sp>
        <p:nvSpPr>
          <p:cNvPr id="5" name="Content Placeholder 2">
            <a:extLst>
              <a:ext uri="{FF2B5EF4-FFF2-40B4-BE49-F238E27FC236}">
                <a16:creationId xmlns:a16="http://schemas.microsoft.com/office/drawing/2014/main" id="{B7B5D9A0-AF0B-060D-94D2-583DDA499ECF}"/>
              </a:ext>
            </a:extLst>
          </p:cNvPr>
          <p:cNvSpPr txBox="1">
            <a:spLocks/>
          </p:cNvSpPr>
          <p:nvPr/>
        </p:nvSpPr>
        <p:spPr>
          <a:xfrm>
            <a:off x="681661" y="999833"/>
            <a:ext cx="11408740" cy="2694895"/>
          </a:xfrm>
          <a:prstGeom prst="rect">
            <a:avLst/>
          </a:prstGeom>
          <a:noFill/>
        </p:spPr>
        <p:txBody>
          <a:bodyPr anchor="ctr">
            <a:noAutofit/>
          </a:bodyPr>
          <a:lst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marL="342900" indent="-342900" algn="l" hangingPunct="1">
              <a:buFont typeface="Arial" panose="020B0604020202020204" pitchFamily="34" charset="0"/>
              <a:buChar char="•"/>
            </a:pPr>
            <a:r>
              <a:rPr lang="en-US" sz="2500">
                <a:latin typeface="Calibri" panose="020F0502020204030204" pitchFamily="34" charset="0"/>
                <a:ea typeface="Calibri" panose="020F0502020204030204" pitchFamily="34" charset="0"/>
                <a:cs typeface="Calibri" panose="020F0502020204030204" pitchFamily="34" charset="0"/>
              </a:rPr>
              <a:t>13.4 million population, 2.4 million Under 5 years: (INSBU 2023);</a:t>
            </a:r>
          </a:p>
          <a:p>
            <a:pPr marL="342900" indent="-342900" algn="l" hangingPunct="1">
              <a:buFont typeface="Arial" panose="020B0604020202020204" pitchFamily="34" charset="0"/>
              <a:buChar char="•"/>
            </a:pPr>
            <a:r>
              <a:rPr lang="en-US" sz="2500">
                <a:latin typeface="Calibri" panose="020F0502020204030204" pitchFamily="34" charset="0"/>
                <a:ea typeface="Calibri" panose="020F0502020204030204" pitchFamily="34" charset="0"/>
                <a:cs typeface="Calibri" panose="020F0502020204030204" pitchFamily="34" charset="0"/>
              </a:rPr>
              <a:t>Human Development Index Burundi ranked 187 out of 191 countries (UNDP, 2022);</a:t>
            </a:r>
          </a:p>
          <a:p>
            <a:pPr marL="342900" indent="-342900" algn="l" hangingPunct="1">
              <a:buFont typeface="Arial" panose="020B0604020202020204" pitchFamily="34" charset="0"/>
              <a:buChar char="•"/>
            </a:pPr>
            <a:r>
              <a:rPr lang="en-US" sz="2500">
                <a:latin typeface="Calibri" panose="020F0502020204030204" pitchFamily="34" charset="0"/>
                <a:ea typeface="Calibri" panose="020F0502020204030204" pitchFamily="34" charset="0"/>
                <a:cs typeface="Calibri" panose="020F0502020204030204" pitchFamily="34" charset="0"/>
              </a:rPr>
              <a:t>87% of the population below the World Bank’s poverty threshold of US$1.9 per day; </a:t>
            </a:r>
          </a:p>
          <a:p>
            <a:pPr marL="342900" indent="-342900" algn="l" hangingPunct="1">
              <a:buFont typeface="Arial" panose="020B0604020202020204" pitchFamily="34" charset="0"/>
              <a:buChar char="•"/>
            </a:pPr>
            <a:r>
              <a:rPr lang="en-US" sz="2500">
                <a:latin typeface="Calibri" panose="020F0502020204030204" pitchFamily="34" charset="0"/>
                <a:ea typeface="Calibri" panose="020F0502020204030204" pitchFamily="34" charset="0"/>
                <a:cs typeface="Calibri" panose="020F0502020204030204" pitchFamily="34" charset="0"/>
              </a:rPr>
              <a:t>Poverty rate: Household income (</a:t>
            </a:r>
            <a:r>
              <a:rPr lang="en-US" sz="2500" kern="1200">
                <a:latin typeface="Calibri" panose="020F0502020204030204" pitchFamily="34" charset="0"/>
                <a:ea typeface="Calibri" panose="020F0502020204030204" pitchFamily="34" charset="0"/>
                <a:cs typeface="Calibri" panose="020F0502020204030204" pitchFamily="34" charset="0"/>
              </a:rPr>
              <a:t>51.47% - EICVMB, 2020), </a:t>
            </a:r>
            <a:r>
              <a:rPr lang="en-US" sz="2500">
                <a:latin typeface="Calibri" panose="020F0502020204030204" pitchFamily="34" charset="0"/>
                <a:ea typeface="Calibri" panose="020F0502020204030204" pitchFamily="34" charset="0"/>
                <a:cs typeface="Calibri" panose="020F0502020204030204" pitchFamily="34" charset="0"/>
              </a:rPr>
              <a:t>Multidimensional child ( </a:t>
            </a:r>
            <a:r>
              <a:rPr lang="en-US" sz="2500" kern="1200">
                <a:latin typeface="Calibri" panose="020F0502020204030204" pitchFamily="34" charset="0"/>
                <a:ea typeface="Calibri" panose="020F0502020204030204" pitchFamily="34" charset="0"/>
                <a:cs typeface="Calibri" panose="020F0502020204030204" pitchFamily="34" charset="0"/>
              </a:rPr>
              <a:t>61.7% - MODA 2022);</a:t>
            </a:r>
            <a:endParaRPr lang="en-US" sz="2500">
              <a:latin typeface="Calibri" panose="020F0502020204030204" pitchFamily="34" charset="0"/>
              <a:ea typeface="Calibri" panose="020F0502020204030204" pitchFamily="34" charset="0"/>
              <a:cs typeface="Calibri" panose="020F0502020204030204" pitchFamily="34" charset="0"/>
            </a:endParaRPr>
          </a:p>
          <a:p>
            <a:pPr marL="342900" indent="-342900" algn="l" hangingPunct="1">
              <a:buFont typeface="Arial" panose="020B0604020202020204" pitchFamily="34" charset="0"/>
              <a:buChar char="•"/>
            </a:pPr>
            <a:r>
              <a:rPr lang="en-US" sz="2500">
                <a:latin typeface="Calibri" panose="020F0502020204030204" pitchFamily="34" charset="0"/>
                <a:ea typeface="Calibri" panose="020F0502020204030204" pitchFamily="34" charset="0"/>
                <a:cs typeface="Calibri" panose="020F0502020204030204" pitchFamily="34" charset="0"/>
              </a:rPr>
              <a:t>Vulnerability to natural disasters, persistent inflation, rising fuel prices.</a:t>
            </a:r>
          </a:p>
        </p:txBody>
      </p:sp>
      <p:sp>
        <p:nvSpPr>
          <p:cNvPr id="7" name="Rectangle 6">
            <a:extLst>
              <a:ext uri="{FF2B5EF4-FFF2-40B4-BE49-F238E27FC236}">
                <a16:creationId xmlns:a16="http://schemas.microsoft.com/office/drawing/2014/main" id="{EFEACD93-A227-1A5F-2133-7FF354A9812B}"/>
              </a:ext>
            </a:extLst>
          </p:cNvPr>
          <p:cNvSpPr/>
          <p:nvPr/>
        </p:nvSpPr>
        <p:spPr>
          <a:xfrm>
            <a:off x="0" y="999833"/>
            <a:ext cx="596595" cy="2694895"/>
          </a:xfrm>
          <a:prstGeom prst="rect">
            <a:avLst/>
          </a:prstGeom>
          <a:solidFill>
            <a:srgbClr val="0070C0"/>
          </a:solidFill>
        </p:spPr>
        <p:txBody>
          <a:bodyPr vert="vert270" lIns="91440" tIns="45720" rIns="91440" bIns="45720" rtlCol="0" anchor="ctr">
            <a:noAutofit/>
          </a:bodyPr>
          <a:lstStyle/>
          <a:p>
            <a:pPr>
              <a:lnSpc>
                <a:spcPct val="90000"/>
              </a:lnSpc>
              <a:spcBef>
                <a:spcPct val="0"/>
              </a:spcBef>
            </a:pPr>
            <a:r>
              <a:rPr lang="en-US" sz="2000" b="1">
                <a:solidFill>
                  <a:schemeClr val="bg1"/>
                </a:solidFill>
                <a:ea typeface="+mj-ea"/>
                <a:cs typeface="+mj-cs"/>
              </a:rPr>
              <a:t>Socio economic</a:t>
            </a:r>
          </a:p>
        </p:txBody>
      </p:sp>
      <p:sp>
        <p:nvSpPr>
          <p:cNvPr id="9" name="Content Placeholder 2">
            <a:extLst>
              <a:ext uri="{FF2B5EF4-FFF2-40B4-BE49-F238E27FC236}">
                <a16:creationId xmlns:a16="http://schemas.microsoft.com/office/drawing/2014/main" id="{E95975D8-E6FD-FD12-DF26-81E67F9AAF00}"/>
              </a:ext>
            </a:extLst>
          </p:cNvPr>
          <p:cNvSpPr txBox="1">
            <a:spLocks/>
          </p:cNvSpPr>
          <p:nvPr/>
        </p:nvSpPr>
        <p:spPr>
          <a:xfrm>
            <a:off x="-12701" y="4076177"/>
            <a:ext cx="6045115" cy="1617316"/>
          </a:xfrm>
          <a:prstGeom prst="rect">
            <a:avLst/>
          </a:prstGeom>
          <a:noFill/>
        </p:spPr>
        <p:txBody>
          <a:bodyPr anchor="t">
            <a:normAutofit/>
          </a:bodyPr>
          <a:lst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marL="342900" indent="-342900" algn="l" hangingPunct="1">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GAM: 4.5% in 2018, 6.1% in 2020 and 4.8% in 2022 (SMART);</a:t>
            </a:r>
          </a:p>
          <a:p>
            <a:pPr marL="342900" indent="-342900" algn="l" hangingPunct="1">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STUNTING: 57% in 2018, 52.2% in 2020 and 55.8% in 2022 (SMART);</a:t>
            </a:r>
          </a:p>
          <a:p>
            <a:pPr marL="342900" indent="-342900" algn="l" hangingPunct="1">
              <a:buFont typeface="Arial" panose="020B0604020202020204" pitchFamily="34" charset="0"/>
              <a:buChar char="•"/>
            </a:pPr>
            <a:endParaRPr lang="en-US" sz="2500" dirty="0"/>
          </a:p>
        </p:txBody>
      </p:sp>
      <p:sp>
        <p:nvSpPr>
          <p:cNvPr id="13" name="Rectangle 12">
            <a:extLst>
              <a:ext uri="{FF2B5EF4-FFF2-40B4-BE49-F238E27FC236}">
                <a16:creationId xmlns:a16="http://schemas.microsoft.com/office/drawing/2014/main" id="{72C551AA-09E1-5ABF-610C-EDC9A4B55DDF}"/>
              </a:ext>
            </a:extLst>
          </p:cNvPr>
          <p:cNvSpPr/>
          <p:nvPr/>
        </p:nvSpPr>
        <p:spPr>
          <a:xfrm>
            <a:off x="0" y="3704152"/>
            <a:ext cx="5654475" cy="374081"/>
          </a:xfrm>
          <a:prstGeom prst="rect">
            <a:avLst/>
          </a:prstGeom>
          <a:solidFill>
            <a:srgbClr val="0070C0"/>
          </a:solidFill>
        </p:spPr>
        <p:txBody>
          <a:bodyPr vert="horz" lIns="91440" tIns="45720" rIns="91440" bIns="45720" rtlCol="0" anchor="t">
            <a:noAutofit/>
          </a:bodyPr>
          <a:lstStyle/>
          <a:p>
            <a:pPr>
              <a:lnSpc>
                <a:spcPct val="90000"/>
              </a:lnSpc>
              <a:spcBef>
                <a:spcPct val="0"/>
              </a:spcBef>
            </a:pPr>
            <a:r>
              <a:rPr lang="en-US" sz="2000" dirty="0">
                <a:solidFill>
                  <a:schemeClr val="bg1"/>
                </a:solidFill>
                <a:ea typeface="+mj-ea"/>
                <a:cs typeface="+mj-cs"/>
              </a:rPr>
              <a:t>GAM and  STUNTING </a:t>
            </a:r>
          </a:p>
        </p:txBody>
      </p:sp>
      <p:sp>
        <p:nvSpPr>
          <p:cNvPr id="19" name="Content Placeholder 2">
            <a:extLst>
              <a:ext uri="{FF2B5EF4-FFF2-40B4-BE49-F238E27FC236}">
                <a16:creationId xmlns:a16="http://schemas.microsoft.com/office/drawing/2014/main" id="{6BB81693-FA6F-BD3D-269D-B6CCF151EDE0}"/>
              </a:ext>
            </a:extLst>
          </p:cNvPr>
          <p:cNvSpPr txBox="1">
            <a:spLocks/>
          </p:cNvSpPr>
          <p:nvPr/>
        </p:nvSpPr>
        <p:spPr>
          <a:xfrm>
            <a:off x="6089650" y="4076177"/>
            <a:ext cx="6000743" cy="1693710"/>
          </a:xfrm>
          <a:prstGeom prst="rect">
            <a:avLst/>
          </a:prstGeom>
          <a:noFill/>
        </p:spPr>
        <p:txBody>
          <a:bodyPr anchor="ctr">
            <a:normAutofit fontScale="25000" lnSpcReduction="20000"/>
          </a:bodyPr>
          <a:lst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marL="342900" indent="-342900" algn="l" hangingPunct="1">
              <a:buFont typeface="Arial" panose="020B0604020202020204" pitchFamily="34" charset="0"/>
              <a:buChar char="•"/>
            </a:pPr>
            <a:endParaRPr lang="en-US" sz="8800" dirty="0">
              <a:latin typeface="Calibri" panose="020F0502020204030204" pitchFamily="34" charset="0"/>
              <a:ea typeface="Calibri" panose="020F0502020204030204" pitchFamily="34" charset="0"/>
              <a:cs typeface="Calibri" panose="020F0502020204030204" pitchFamily="34" charset="0"/>
            </a:endParaRPr>
          </a:p>
          <a:p>
            <a:pPr marL="342900" indent="-342900" algn="l" hangingPunct="1">
              <a:buFont typeface="Arial" panose="020B0604020202020204" pitchFamily="34" charset="0"/>
              <a:buChar char="•"/>
            </a:pPr>
            <a:r>
              <a:rPr lang="en-US" sz="8800" dirty="0">
                <a:latin typeface="Calibri" panose="020F0502020204030204" pitchFamily="34" charset="0"/>
                <a:ea typeface="Calibri" panose="020F0502020204030204" pitchFamily="34" charset="0"/>
                <a:cs typeface="Calibri" panose="020F0502020204030204" pitchFamily="34" charset="0"/>
              </a:rPr>
              <a:t>Min dietary diversity: 7.7% in 2020 and 20.6% in 2022; </a:t>
            </a:r>
          </a:p>
          <a:p>
            <a:pPr marL="342900" indent="-342900" algn="l" hangingPunct="1">
              <a:buFont typeface="Arial" panose="020B0604020202020204" pitchFamily="34" charset="0"/>
              <a:buChar char="•"/>
            </a:pPr>
            <a:r>
              <a:rPr lang="en-US" sz="8800" dirty="0">
                <a:latin typeface="Calibri" panose="020F0502020204030204" pitchFamily="34" charset="0"/>
                <a:ea typeface="Calibri" panose="020F0502020204030204" pitchFamily="34" charset="0"/>
                <a:cs typeface="Calibri" panose="020F0502020204030204" pitchFamily="34" charset="0"/>
              </a:rPr>
              <a:t>Acceptable dietary intake : 6.8% in 2020 and 13.3% in 2022;</a:t>
            </a:r>
          </a:p>
          <a:p>
            <a:pPr marL="342900" indent="-342900" algn="l" hangingPunct="1">
              <a:buFont typeface="Arial" panose="020B0604020202020204" pitchFamily="34" charset="0"/>
              <a:buChar char="•"/>
            </a:pPr>
            <a:r>
              <a:rPr lang="en-US" sz="8800" dirty="0">
                <a:latin typeface="Calibri" panose="020F0502020204030204" pitchFamily="34" charset="0"/>
                <a:ea typeface="Calibri" panose="020F0502020204030204" pitchFamily="34" charset="0"/>
                <a:cs typeface="Calibri" panose="020F0502020204030204" pitchFamily="34" charset="0"/>
              </a:rPr>
              <a:t>Exclusive breastfeeding : 83.1% in 2020 and 85% in 2022.</a:t>
            </a:r>
          </a:p>
          <a:p>
            <a:pPr algn="l" hangingPunct="1"/>
            <a:r>
              <a:rPr lang="en-US" sz="8800" dirty="0">
                <a:latin typeface="Calibri" panose="020F0502020204030204" pitchFamily="34" charset="0"/>
                <a:ea typeface="Calibri" panose="020F0502020204030204" pitchFamily="34" charset="0"/>
                <a:cs typeface="Calibri" panose="020F0502020204030204" pitchFamily="34" charset="0"/>
              </a:rPr>
              <a:t> </a:t>
            </a:r>
          </a:p>
          <a:p>
            <a:pPr marL="342900" indent="-342900" algn="l" hangingPunct="1">
              <a:buFont typeface="Arial" panose="020B0604020202020204" pitchFamily="34" charset="0"/>
              <a:buChar char="•"/>
            </a:pPr>
            <a:endParaRPr lang="en-US" sz="2200" dirty="0"/>
          </a:p>
        </p:txBody>
      </p:sp>
      <p:sp>
        <p:nvSpPr>
          <p:cNvPr id="20" name="Rectangle 19">
            <a:extLst>
              <a:ext uri="{FF2B5EF4-FFF2-40B4-BE49-F238E27FC236}">
                <a16:creationId xmlns:a16="http://schemas.microsoft.com/office/drawing/2014/main" id="{251DC72B-6722-EB8B-1FE0-5F237C79E94C}"/>
              </a:ext>
            </a:extLst>
          </p:cNvPr>
          <p:cNvSpPr/>
          <p:nvPr/>
        </p:nvSpPr>
        <p:spPr>
          <a:xfrm>
            <a:off x="6095999" y="3704152"/>
            <a:ext cx="5901369" cy="363198"/>
          </a:xfrm>
          <a:prstGeom prst="rect">
            <a:avLst/>
          </a:prstGeom>
          <a:solidFill>
            <a:srgbClr val="0070C0"/>
          </a:solidFill>
        </p:spPr>
        <p:txBody>
          <a:bodyPr vert="horz" lIns="91440" tIns="45720" rIns="91440" bIns="45720" rtlCol="0" anchor="ctr">
            <a:noAutofit/>
          </a:bodyPr>
          <a:lstStyle/>
          <a:p>
            <a:pPr>
              <a:lnSpc>
                <a:spcPct val="90000"/>
              </a:lnSpc>
              <a:spcBef>
                <a:spcPct val="0"/>
              </a:spcBef>
            </a:pPr>
            <a:r>
              <a:rPr lang="en-US" sz="1800" b="1">
                <a:solidFill>
                  <a:schemeClr val="bg1"/>
                </a:solidFill>
                <a:ea typeface="+mj-ea"/>
                <a:cs typeface="+mj-cs"/>
              </a:rPr>
              <a:t>Dietary and Breastfeeding</a:t>
            </a:r>
          </a:p>
        </p:txBody>
      </p:sp>
    </p:spTree>
    <p:extLst>
      <p:ext uri="{BB962C8B-B14F-4D97-AF65-F5344CB8AC3E}">
        <p14:creationId xmlns:p14="http://schemas.microsoft.com/office/powerpoint/2010/main" val="32416952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10001"/>
            <a:ext cx="12179299" cy="721858"/>
          </a:xfrm>
          <a:solidFill>
            <a:srgbClr val="00B0F0"/>
          </a:solidFill>
        </p:spPr>
        <p:txBody>
          <a:bodyPr vert="horz" lIns="91345" tIns="45672" rIns="91345" bIns="45672" rtlCol="0" anchor="ctr">
            <a:noAutofit/>
          </a:bodyPr>
          <a:lstStyle/>
          <a:p>
            <a:r>
              <a:rPr lang="en-US" b="1" dirty="0">
                <a:solidFill>
                  <a:schemeClr val="bg1"/>
                </a:solidFill>
                <a:latin typeface="+mn-lt"/>
              </a:rPr>
              <a:t>Context: GAM/Stunting prevalence</a:t>
            </a:r>
            <a:endParaRPr lang="es-AR" b="1" dirty="0">
              <a:solidFill>
                <a:schemeClr val="bg1"/>
              </a:solidFill>
              <a:latin typeface="+mn-lt"/>
            </a:endParaRPr>
          </a:p>
        </p:txBody>
      </p:sp>
      <p:sp>
        <p:nvSpPr>
          <p:cNvPr id="2" name="TextBox 1"/>
          <p:cNvSpPr txBox="1"/>
          <p:nvPr/>
        </p:nvSpPr>
        <p:spPr>
          <a:xfrm>
            <a:off x="7012180" y="1176241"/>
            <a:ext cx="4044414" cy="645658"/>
          </a:xfrm>
          <a:prstGeom prst="rect">
            <a:avLst/>
          </a:prstGeom>
          <a:noFill/>
        </p:spPr>
        <p:txBody>
          <a:bodyPr wrap="square" rtlCol="0">
            <a:spAutoFit/>
          </a:bodyPr>
          <a:lstStyle/>
          <a:p>
            <a:pPr defTabSz="913486" hangingPunct="1"/>
            <a:r>
              <a:rPr lang="en-US" sz="1798" kern="1200">
                <a:solidFill>
                  <a:prstClr val="black"/>
                </a:solidFill>
                <a:latin typeface="Calibri" panose="020F0502020204030204"/>
                <a:ea typeface="+mn-ea"/>
                <a:cs typeface="+mn-cs"/>
              </a:rPr>
              <a:t>Prevalence of chronic malnutrition SMART 2022</a:t>
            </a:r>
          </a:p>
        </p:txBody>
      </p:sp>
      <p:sp>
        <p:nvSpPr>
          <p:cNvPr id="11" name="TextBox 10">
            <a:extLst>
              <a:ext uri="{FF2B5EF4-FFF2-40B4-BE49-F238E27FC236}">
                <a16:creationId xmlns:a16="http://schemas.microsoft.com/office/drawing/2014/main" id="{A6C01247-6565-81E6-CDF5-F00D36294E49}"/>
              </a:ext>
            </a:extLst>
          </p:cNvPr>
          <p:cNvSpPr txBox="1"/>
          <p:nvPr/>
        </p:nvSpPr>
        <p:spPr>
          <a:xfrm>
            <a:off x="904936" y="1176241"/>
            <a:ext cx="4044414" cy="645658"/>
          </a:xfrm>
          <a:prstGeom prst="rect">
            <a:avLst/>
          </a:prstGeom>
          <a:noFill/>
        </p:spPr>
        <p:txBody>
          <a:bodyPr wrap="square" rtlCol="0">
            <a:spAutoFit/>
          </a:bodyPr>
          <a:lstStyle/>
          <a:p>
            <a:pPr defTabSz="913486" hangingPunct="1"/>
            <a:r>
              <a:rPr lang="en-US" sz="1798" kern="1200">
                <a:solidFill>
                  <a:prstClr val="black"/>
                </a:solidFill>
                <a:latin typeface="Calibri" panose="020F0502020204030204"/>
                <a:ea typeface="+mn-ea"/>
                <a:cs typeface="+mn-cs"/>
              </a:rPr>
              <a:t>Prevalence of global acute malnutrition SMART 2022</a:t>
            </a:r>
          </a:p>
        </p:txBody>
      </p:sp>
      <p:pic>
        <p:nvPicPr>
          <p:cNvPr id="6" name="Picture 5">
            <a:extLst>
              <a:ext uri="{FF2B5EF4-FFF2-40B4-BE49-F238E27FC236}">
                <a16:creationId xmlns:a16="http://schemas.microsoft.com/office/drawing/2014/main" id="{9087BA88-1FCC-0695-C688-D99F0ED75162}"/>
              </a:ext>
            </a:extLst>
          </p:cNvPr>
          <p:cNvPicPr>
            <a:picLocks noChangeAspect="1"/>
          </p:cNvPicPr>
          <p:nvPr/>
        </p:nvPicPr>
        <p:blipFill>
          <a:blip r:embed="rId2"/>
          <a:stretch>
            <a:fillRect/>
          </a:stretch>
        </p:blipFill>
        <p:spPr>
          <a:xfrm>
            <a:off x="701450" y="1819517"/>
            <a:ext cx="4119667" cy="4799706"/>
          </a:xfrm>
          <a:prstGeom prst="rect">
            <a:avLst/>
          </a:prstGeom>
        </p:spPr>
      </p:pic>
      <p:pic>
        <p:nvPicPr>
          <p:cNvPr id="8" name="Picture 7">
            <a:extLst>
              <a:ext uri="{FF2B5EF4-FFF2-40B4-BE49-F238E27FC236}">
                <a16:creationId xmlns:a16="http://schemas.microsoft.com/office/drawing/2014/main" id="{032FC266-5BF0-E2C2-7375-F6ED4CBB9CA0}"/>
              </a:ext>
            </a:extLst>
          </p:cNvPr>
          <p:cNvPicPr>
            <a:picLocks noChangeAspect="1"/>
          </p:cNvPicPr>
          <p:nvPr/>
        </p:nvPicPr>
        <p:blipFill>
          <a:blip r:embed="rId3"/>
          <a:stretch>
            <a:fillRect/>
          </a:stretch>
        </p:blipFill>
        <p:spPr>
          <a:xfrm>
            <a:off x="6908421" y="1767044"/>
            <a:ext cx="4044414" cy="4904650"/>
          </a:xfrm>
          <a:prstGeom prst="rect">
            <a:avLst/>
          </a:prstGeom>
        </p:spPr>
      </p:pic>
    </p:spTree>
    <p:extLst>
      <p:ext uri="{BB962C8B-B14F-4D97-AF65-F5344CB8AC3E}">
        <p14:creationId xmlns:p14="http://schemas.microsoft.com/office/powerpoint/2010/main" val="2254396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40214-ED27-FF9A-1E5E-3F3AA87A3668}"/>
              </a:ext>
            </a:extLst>
          </p:cNvPr>
          <p:cNvSpPr>
            <a:spLocks noGrp="1"/>
          </p:cNvSpPr>
          <p:nvPr>
            <p:ph type="title"/>
          </p:nvPr>
        </p:nvSpPr>
        <p:spPr>
          <a:xfrm>
            <a:off x="0" y="2901"/>
            <a:ext cx="12179300" cy="1061882"/>
          </a:xfrm>
          <a:solidFill>
            <a:srgbClr val="00B0F0"/>
          </a:solidFill>
        </p:spPr>
        <p:txBody>
          <a:bodyPr vert="horz" lIns="91345" tIns="45672" rIns="91345" bIns="45672" rtlCol="0" anchor="ctr">
            <a:noAutofit/>
          </a:bodyPr>
          <a:lstStyle/>
          <a:p>
            <a:pPr algn="ctr"/>
            <a:r>
              <a:rPr lang="en-US" b="1" dirty="0">
                <a:solidFill>
                  <a:schemeClr val="bg1"/>
                </a:solidFill>
                <a:latin typeface="+mn-lt"/>
              </a:rPr>
              <a:t>Context : GAM &amp; Stunting prevalence trend</a:t>
            </a:r>
          </a:p>
        </p:txBody>
      </p:sp>
      <p:graphicFrame>
        <p:nvGraphicFramePr>
          <p:cNvPr id="5" name="Content Placeholder 4">
            <a:extLst>
              <a:ext uri="{FF2B5EF4-FFF2-40B4-BE49-F238E27FC236}">
                <a16:creationId xmlns:a16="http://schemas.microsoft.com/office/drawing/2014/main" id="{4E53F088-B333-45BB-8BDF-5741AEA9FE5C}"/>
              </a:ext>
            </a:extLst>
          </p:cNvPr>
          <p:cNvGraphicFramePr>
            <a:graphicFrameLocks noGrp="1"/>
          </p:cNvGraphicFramePr>
          <p:nvPr>
            <p:ph idx="1"/>
          </p:nvPr>
        </p:nvGraphicFramePr>
        <p:xfrm>
          <a:off x="365379" y="1031201"/>
          <a:ext cx="4944035" cy="51429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ontent Placeholder 3">
            <a:extLst>
              <a:ext uri="{FF2B5EF4-FFF2-40B4-BE49-F238E27FC236}">
                <a16:creationId xmlns:a16="http://schemas.microsoft.com/office/drawing/2014/main" id="{9CC1B6AA-FA9B-0939-898B-63B000F18825}"/>
              </a:ext>
            </a:extLst>
          </p:cNvPr>
          <p:cNvGraphicFramePr>
            <a:graphicFrameLocks/>
          </p:cNvGraphicFramePr>
          <p:nvPr/>
        </p:nvGraphicFramePr>
        <p:xfrm>
          <a:off x="5809951" y="1225042"/>
          <a:ext cx="6369349" cy="4694696"/>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7BCB9351-E786-3D67-A170-888C476828ED}"/>
              </a:ext>
            </a:extLst>
          </p:cNvPr>
          <p:cNvCxnSpPr>
            <a:cxnSpLocks/>
          </p:cNvCxnSpPr>
          <p:nvPr/>
        </p:nvCxnSpPr>
        <p:spPr>
          <a:xfrm>
            <a:off x="4700134" y="6446582"/>
            <a:ext cx="60928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BEBCD580-C093-5C87-541A-794922B84204}"/>
              </a:ext>
            </a:extLst>
          </p:cNvPr>
          <p:cNvSpPr txBox="1"/>
          <p:nvPr/>
        </p:nvSpPr>
        <p:spPr>
          <a:xfrm flipH="1">
            <a:off x="5462628" y="6262109"/>
            <a:ext cx="2460999" cy="368947"/>
          </a:xfrm>
          <a:prstGeom prst="rect">
            <a:avLst/>
          </a:prstGeom>
          <a:noFill/>
        </p:spPr>
        <p:txBody>
          <a:bodyPr wrap="square" rtlCol="0">
            <a:spAutoFit/>
          </a:bodyPr>
          <a:lstStyle/>
          <a:p>
            <a:pPr algn="l" defTabSz="913486" hangingPunct="1"/>
            <a:r>
              <a:rPr lang="en-US" sz="1798" b="0" kern="1200" dirty="0">
                <a:solidFill>
                  <a:prstClr val="black"/>
                </a:solidFill>
                <a:latin typeface="Calibri" panose="020F0502020204030204"/>
                <a:ea typeface="+mn-ea"/>
                <a:cs typeface="+mn-cs"/>
              </a:rPr>
              <a:t>Threshold</a:t>
            </a:r>
          </a:p>
        </p:txBody>
      </p:sp>
    </p:spTree>
    <p:extLst>
      <p:ext uri="{BB962C8B-B14F-4D97-AF65-F5344CB8AC3E}">
        <p14:creationId xmlns:p14="http://schemas.microsoft.com/office/powerpoint/2010/main" val="14672639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DCB0-4E9B-BABB-23B4-3A1C26BDDE24}"/>
              </a:ext>
            </a:extLst>
          </p:cNvPr>
          <p:cNvSpPr>
            <a:spLocks noGrp="1"/>
          </p:cNvSpPr>
          <p:nvPr>
            <p:ph type="title"/>
          </p:nvPr>
        </p:nvSpPr>
        <p:spPr>
          <a:xfrm>
            <a:off x="1" y="3572"/>
            <a:ext cx="12179299" cy="1107209"/>
          </a:xfrm>
          <a:solidFill>
            <a:srgbClr val="00B0F0"/>
          </a:solidFill>
        </p:spPr>
        <p:txBody>
          <a:bodyPr vert="horz" lIns="91345" tIns="45672" rIns="91345" bIns="45672" rtlCol="0" anchor="ctr">
            <a:noAutofit/>
          </a:bodyPr>
          <a:lstStyle/>
          <a:p>
            <a:pPr algn="ctr"/>
            <a:r>
              <a:rPr lang="en-US" b="1" dirty="0">
                <a:solidFill>
                  <a:schemeClr val="bg1"/>
                </a:solidFill>
                <a:latin typeface="+mn-lt"/>
              </a:rPr>
              <a:t>Context : Infant and young child feeding practices</a:t>
            </a:r>
          </a:p>
        </p:txBody>
      </p:sp>
      <p:graphicFrame>
        <p:nvGraphicFramePr>
          <p:cNvPr id="5" name="Chart 4">
            <a:extLst>
              <a:ext uri="{FF2B5EF4-FFF2-40B4-BE49-F238E27FC236}">
                <a16:creationId xmlns:a16="http://schemas.microsoft.com/office/drawing/2014/main" id="{DC864702-1630-4ACC-AADD-3E8594CB1EB8}"/>
              </a:ext>
            </a:extLst>
          </p:cNvPr>
          <p:cNvGraphicFramePr>
            <a:graphicFrameLocks/>
          </p:cNvGraphicFramePr>
          <p:nvPr/>
        </p:nvGraphicFramePr>
        <p:xfrm>
          <a:off x="973092" y="1264320"/>
          <a:ext cx="5116557" cy="46788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99DE9BB7-D91E-4CA1-8ACB-FF78E191B6A6}"/>
              </a:ext>
            </a:extLst>
          </p:cNvPr>
          <p:cNvGraphicFramePr>
            <a:graphicFrameLocks/>
          </p:cNvGraphicFramePr>
          <p:nvPr/>
        </p:nvGraphicFramePr>
        <p:xfrm>
          <a:off x="6405395" y="1264319"/>
          <a:ext cx="5541737" cy="4828903"/>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67577814-FCC4-E5CD-B4FF-99EE93CA9C41}"/>
              </a:ext>
            </a:extLst>
          </p:cNvPr>
          <p:cNvCxnSpPr>
            <a:cxnSpLocks/>
          </p:cNvCxnSpPr>
          <p:nvPr/>
        </p:nvCxnSpPr>
        <p:spPr>
          <a:xfrm>
            <a:off x="6405395" y="6476153"/>
            <a:ext cx="1181294" cy="18630"/>
          </a:xfrm>
          <a:prstGeom prst="line">
            <a:avLst/>
          </a:prstGeom>
          <a:ln w="28575">
            <a:solidFill>
              <a:srgbClr val="00B050"/>
            </a:solidFill>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AB4233E2-8A44-8C5E-A85C-ABB6418211C1}"/>
              </a:ext>
            </a:extLst>
          </p:cNvPr>
          <p:cNvSpPr txBox="1"/>
          <p:nvPr/>
        </p:nvSpPr>
        <p:spPr>
          <a:xfrm>
            <a:off x="8030726" y="6246760"/>
            <a:ext cx="1370171" cy="368947"/>
          </a:xfrm>
          <a:prstGeom prst="rect">
            <a:avLst/>
          </a:prstGeom>
          <a:noFill/>
        </p:spPr>
        <p:txBody>
          <a:bodyPr wrap="square" rtlCol="0">
            <a:spAutoFit/>
          </a:bodyPr>
          <a:lstStyle/>
          <a:p>
            <a:pPr algn="l" defTabSz="913486" hangingPunct="1"/>
            <a:r>
              <a:rPr lang="en-US" sz="1798" b="0" kern="1200" dirty="0">
                <a:solidFill>
                  <a:prstClr val="black"/>
                </a:solidFill>
                <a:latin typeface="Calibri" panose="020F0502020204030204"/>
                <a:ea typeface="+mn-ea"/>
                <a:cs typeface="+mn-cs"/>
              </a:rPr>
              <a:t>WHA target </a:t>
            </a:r>
          </a:p>
        </p:txBody>
      </p:sp>
    </p:spTree>
    <p:extLst>
      <p:ext uri="{BB962C8B-B14F-4D97-AF65-F5344CB8AC3E}">
        <p14:creationId xmlns:p14="http://schemas.microsoft.com/office/powerpoint/2010/main" val="33159468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F21AD-2503-F0E6-5510-455208E94FBE}"/>
              </a:ext>
            </a:extLst>
          </p:cNvPr>
          <p:cNvSpPr>
            <a:spLocks noGrp="1"/>
          </p:cNvSpPr>
          <p:nvPr>
            <p:ph type="title"/>
          </p:nvPr>
        </p:nvSpPr>
        <p:spPr>
          <a:xfrm>
            <a:off x="0" y="3572"/>
            <a:ext cx="12179300" cy="721624"/>
          </a:xfrm>
          <a:solidFill>
            <a:srgbClr val="00B0F0"/>
          </a:solidFill>
        </p:spPr>
        <p:txBody>
          <a:bodyPr vert="horz" lIns="91345" tIns="45672" rIns="91345" bIns="45672" rtlCol="0" anchor="ctr">
            <a:noAutofit/>
          </a:bodyPr>
          <a:lstStyle/>
          <a:p>
            <a:pPr algn="ctr"/>
            <a:br>
              <a:rPr lang="en-US" dirty="0">
                <a:solidFill>
                  <a:schemeClr val="tx2"/>
                </a:solidFill>
              </a:rPr>
            </a:br>
            <a:r>
              <a:rPr lang="en-US" b="1" dirty="0">
                <a:solidFill>
                  <a:schemeClr val="bg1"/>
                </a:solidFill>
                <a:latin typeface="+mn-lt"/>
              </a:rPr>
              <a:t>Key interventions</a:t>
            </a:r>
            <a:br>
              <a:rPr lang="en-US" b="1" dirty="0">
                <a:solidFill>
                  <a:schemeClr val="bg1"/>
                </a:solidFill>
                <a:latin typeface="+mn-lt"/>
              </a:rPr>
            </a:br>
            <a:endParaRPr lang="en-US" b="1" dirty="0">
              <a:solidFill>
                <a:schemeClr val="bg1"/>
              </a:solidFill>
              <a:latin typeface="+mn-lt"/>
            </a:endParaRPr>
          </a:p>
        </p:txBody>
      </p:sp>
      <p:graphicFrame>
        <p:nvGraphicFramePr>
          <p:cNvPr id="4" name="Table 4">
            <a:extLst>
              <a:ext uri="{FF2B5EF4-FFF2-40B4-BE49-F238E27FC236}">
                <a16:creationId xmlns:a16="http://schemas.microsoft.com/office/drawing/2014/main" id="{65CD116E-ACC2-5D8F-D406-BF125D0D9D93}"/>
              </a:ext>
            </a:extLst>
          </p:cNvPr>
          <p:cNvGraphicFramePr>
            <a:graphicFrameLocks noGrp="1"/>
          </p:cNvGraphicFramePr>
          <p:nvPr>
            <p:ph idx="1"/>
          </p:nvPr>
        </p:nvGraphicFramePr>
        <p:xfrm>
          <a:off x="285452" y="980960"/>
          <a:ext cx="11646456" cy="5547168"/>
        </p:xfrm>
        <a:graphic>
          <a:graphicData uri="http://schemas.openxmlformats.org/drawingml/2006/table">
            <a:tbl>
              <a:tblPr firstRow="1" bandRow="1">
                <a:tableStyleId>{5C22544A-7EE6-4342-B048-85BDC9FD1C3A}</a:tableStyleId>
              </a:tblPr>
              <a:tblGrid>
                <a:gridCol w="5357223">
                  <a:extLst>
                    <a:ext uri="{9D8B030D-6E8A-4147-A177-3AD203B41FA5}">
                      <a16:colId xmlns:a16="http://schemas.microsoft.com/office/drawing/2014/main" val="2812884540"/>
                    </a:ext>
                  </a:extLst>
                </a:gridCol>
                <a:gridCol w="6289233">
                  <a:extLst>
                    <a:ext uri="{9D8B030D-6E8A-4147-A177-3AD203B41FA5}">
                      <a16:colId xmlns:a16="http://schemas.microsoft.com/office/drawing/2014/main" val="4031639487"/>
                    </a:ext>
                  </a:extLst>
                </a:gridCol>
              </a:tblGrid>
              <a:tr h="761206">
                <a:tc>
                  <a:txBody>
                    <a:bodyPr/>
                    <a:lstStyle/>
                    <a:p>
                      <a:r>
                        <a:rPr lang="en-US" sz="2200" dirty="0"/>
                        <a:t>Management and treatment of acute malnutrition</a:t>
                      </a:r>
                    </a:p>
                  </a:txBody>
                  <a:tcPr marL="67159" marR="67159" marT="45672" marB="45672"/>
                </a:tc>
                <a:tc>
                  <a:txBody>
                    <a:bodyPr/>
                    <a:lstStyle/>
                    <a:p>
                      <a:r>
                        <a:rPr lang="en-US" sz="2200" dirty="0"/>
                        <a:t>Prevention of all forms of malnutrition</a:t>
                      </a:r>
                    </a:p>
                  </a:txBody>
                  <a:tcPr marL="67159" marR="67159" marT="45672" marB="45672"/>
                </a:tc>
                <a:extLst>
                  <a:ext uri="{0D108BD9-81ED-4DB2-BD59-A6C34878D82A}">
                    <a16:rowId xmlns:a16="http://schemas.microsoft.com/office/drawing/2014/main" val="2889929577"/>
                  </a:ext>
                </a:extLst>
              </a:tr>
              <a:tr h="4780375">
                <a:tc>
                  <a:txBody>
                    <a:bodyPr/>
                    <a:lstStyle/>
                    <a:p>
                      <a:pPr marL="285750" lvl="0" indent="-285750">
                        <a:buFont typeface="Arial"/>
                        <a:buChar char="•"/>
                      </a:pPr>
                      <a:r>
                        <a:rPr lang="en-US" sz="2200" b="0" i="0" u="none" strike="noStrike" noProof="0" dirty="0">
                          <a:solidFill>
                            <a:srgbClr val="000000"/>
                          </a:solidFill>
                          <a:latin typeface="Calibri"/>
                        </a:rPr>
                        <a:t>Early detection of child wasting - screening for children aged 6–59-month, </a:t>
                      </a:r>
                      <a:r>
                        <a:rPr lang="en-US" sz="2200" dirty="0"/>
                        <a:t>referral and treatment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2200" dirty="0"/>
                        <a:t>Early stimulation of children under 5 at health facility level</a:t>
                      </a:r>
                    </a:p>
                    <a:p>
                      <a:pPr marL="285750" lvl="0" indent="-285750">
                        <a:buFont typeface="Arial"/>
                        <a:buChar char="•"/>
                      </a:pPr>
                      <a:r>
                        <a:rPr lang="en-US" sz="2200" dirty="0"/>
                        <a:t>Nutrition procurement and supply chain strengthening </a:t>
                      </a:r>
                    </a:p>
                    <a:p>
                      <a:pPr marL="285750" lvl="0" indent="-285750">
                        <a:buFont typeface="Arial"/>
                        <a:buChar char="•"/>
                      </a:pPr>
                      <a:r>
                        <a:rPr lang="en-US" sz="2200" dirty="0"/>
                        <a:t>Capacities building on CMAM</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2200" dirty="0"/>
                        <a:t>Nutritional surveillance</a:t>
                      </a:r>
                    </a:p>
                    <a:p>
                      <a:pPr marL="285750" lvl="0" indent="-285750">
                        <a:buFont typeface="Arial"/>
                        <a:buChar char="•"/>
                      </a:pPr>
                      <a:r>
                        <a:rPr lang="en-US" sz="2200" dirty="0"/>
                        <a:t>Supporting nutrition sector coordination </a:t>
                      </a:r>
                    </a:p>
                    <a:p>
                      <a:pPr marL="285750" lvl="0" indent="-285750">
                        <a:buFont typeface="Arial"/>
                        <a:buChar char="•"/>
                      </a:pPr>
                      <a:r>
                        <a:rPr lang="en-US" sz="2200"/>
                        <a:t>Burundi is GAP</a:t>
                      </a:r>
                      <a:r>
                        <a:rPr lang="en-US" sz="2200" dirty="0"/>
                        <a:t>/Child Nutrition Fund Country </a:t>
                      </a:r>
                    </a:p>
                    <a:p>
                      <a:pPr marL="285750" lvl="0" indent="-285750">
                        <a:buFont typeface="Arial"/>
                        <a:buChar char="•"/>
                      </a:pPr>
                      <a:endParaRPr lang="en-US" sz="2200" dirty="0"/>
                    </a:p>
                    <a:p>
                      <a:pPr marL="285750" lvl="0" indent="-285750">
                        <a:buFont typeface="Arial"/>
                        <a:buChar char="•"/>
                      </a:pPr>
                      <a:endParaRPr lang="en-US" sz="2200" dirty="0"/>
                    </a:p>
                  </a:txBody>
                  <a:tcPr marL="67159" marR="67159" marT="45672" marB="45672"/>
                </a:tc>
                <a:tc>
                  <a:txBody>
                    <a:bodyPr/>
                    <a:lstStyle/>
                    <a:p>
                      <a:pPr marL="285750" lvl="0" indent="-285750" algn="l">
                        <a:lnSpc>
                          <a:spcPct val="100000"/>
                        </a:lnSpc>
                        <a:spcBef>
                          <a:spcPts val="0"/>
                        </a:spcBef>
                        <a:spcAft>
                          <a:spcPts val="0"/>
                        </a:spcAft>
                        <a:buFont typeface="Arial"/>
                        <a:buChar char="•"/>
                      </a:pPr>
                      <a:r>
                        <a:rPr lang="en-US" sz="2200" b="0" i="0" u="none" strike="noStrike" noProof="0" dirty="0">
                          <a:solidFill>
                            <a:srgbClr val="000000"/>
                          </a:solidFill>
                          <a:latin typeface="Calibri"/>
                        </a:rPr>
                        <a:t>Infant and young child feeding practices</a:t>
                      </a:r>
                    </a:p>
                    <a:p>
                      <a:pPr marL="285750" lvl="0" indent="-285750" algn="l">
                        <a:lnSpc>
                          <a:spcPct val="100000"/>
                        </a:lnSpc>
                        <a:spcBef>
                          <a:spcPts val="0"/>
                        </a:spcBef>
                        <a:spcAft>
                          <a:spcPts val="0"/>
                        </a:spcAft>
                        <a:buFont typeface="Arial"/>
                        <a:buChar char="•"/>
                      </a:pPr>
                      <a:r>
                        <a:rPr lang="en-US" sz="2200" b="0" i="0" u="none" strike="noStrike" noProof="0" dirty="0">
                          <a:solidFill>
                            <a:srgbClr val="000000"/>
                          </a:solidFill>
                          <a:latin typeface="Calibri"/>
                        </a:rPr>
                        <a:t>Maternal and adolescent nutrition</a:t>
                      </a:r>
                      <a:endParaRPr lang="en-US" sz="2200" dirty="0"/>
                    </a:p>
                    <a:p>
                      <a:pPr marL="285750" lvl="0" indent="-285750" algn="l">
                        <a:lnSpc>
                          <a:spcPct val="100000"/>
                        </a:lnSpc>
                        <a:spcBef>
                          <a:spcPts val="0"/>
                        </a:spcBef>
                        <a:spcAft>
                          <a:spcPts val="0"/>
                        </a:spcAft>
                        <a:buFont typeface="Arial"/>
                        <a:buChar char="•"/>
                      </a:pPr>
                      <a:r>
                        <a:rPr lang="en-US" sz="2200" b="0" i="0" u="none" strike="noStrike" noProof="0" dirty="0">
                          <a:solidFill>
                            <a:srgbClr val="000000"/>
                          </a:solidFill>
                          <a:latin typeface="Calibri"/>
                        </a:rPr>
                        <a:t>Prevention  and control of micronutrient deficiencies (Multiple micronutrients  powder supplementation (6-23 months children), Vitamin A supplementation  and deworming, Iron and Folic Acid supplementation for pregnant women and adolescent girls…)</a:t>
                      </a:r>
                    </a:p>
                    <a:p>
                      <a:pPr marL="285750" lvl="0" indent="-285750" algn="l">
                        <a:lnSpc>
                          <a:spcPct val="100000"/>
                        </a:lnSpc>
                        <a:spcBef>
                          <a:spcPts val="0"/>
                        </a:spcBef>
                        <a:spcAft>
                          <a:spcPts val="0"/>
                        </a:spcAft>
                        <a:buFont typeface="Arial"/>
                        <a:buChar char="•"/>
                      </a:pPr>
                      <a:r>
                        <a:rPr lang="en-US" sz="2200" b="0" i="0" u="none" strike="noStrike" noProof="0" dirty="0">
                          <a:solidFill>
                            <a:srgbClr val="000000"/>
                          </a:solidFill>
                          <a:latin typeface="Calibri"/>
                        </a:rPr>
                        <a:t>Supporting food system to provide nutritious food for children under 5 years old</a:t>
                      </a:r>
                    </a:p>
                    <a:p>
                      <a:pPr marL="285750" lvl="0" indent="-285750" algn="l">
                        <a:lnSpc>
                          <a:spcPct val="100000"/>
                        </a:lnSpc>
                        <a:spcBef>
                          <a:spcPts val="0"/>
                        </a:spcBef>
                        <a:spcAft>
                          <a:spcPts val="0"/>
                        </a:spcAft>
                        <a:buFont typeface="Arial"/>
                        <a:buChar char="•"/>
                      </a:pPr>
                      <a:r>
                        <a:rPr lang="en-US" sz="2200" b="0" i="0" u="none" strike="noStrike" noProof="0" dirty="0">
                          <a:solidFill>
                            <a:srgbClr val="000000"/>
                          </a:solidFill>
                          <a:latin typeface="Calibri"/>
                        </a:rPr>
                        <a:t>Support through social protection and WASH interventions</a:t>
                      </a:r>
                    </a:p>
                    <a:p>
                      <a:pPr marL="285750" lvl="0" indent="-285750" algn="l">
                        <a:lnSpc>
                          <a:spcPct val="100000"/>
                        </a:lnSpc>
                        <a:spcBef>
                          <a:spcPts val="0"/>
                        </a:spcBef>
                        <a:spcAft>
                          <a:spcPts val="0"/>
                        </a:spcAft>
                        <a:buFont typeface="Arial"/>
                        <a:buChar char="•"/>
                      </a:pPr>
                      <a:r>
                        <a:rPr lang="en-US" sz="2200" dirty="0"/>
                        <a:t>Early stimulation of children under 5 at community level</a:t>
                      </a:r>
                    </a:p>
                  </a:txBody>
                  <a:tcPr marL="67159" marR="67159" marT="45672" marB="45672"/>
                </a:tc>
                <a:extLst>
                  <a:ext uri="{0D108BD9-81ED-4DB2-BD59-A6C34878D82A}">
                    <a16:rowId xmlns:a16="http://schemas.microsoft.com/office/drawing/2014/main" val="3682484735"/>
                  </a:ext>
                </a:extLst>
              </a:tr>
            </a:tbl>
          </a:graphicData>
        </a:graphic>
      </p:graphicFrame>
    </p:spTree>
    <p:extLst>
      <p:ext uri="{BB962C8B-B14F-4D97-AF65-F5344CB8AC3E}">
        <p14:creationId xmlns:p14="http://schemas.microsoft.com/office/powerpoint/2010/main" val="20065314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75628" y="6179617"/>
            <a:ext cx="1275893" cy="452120"/>
          </a:xfrm>
          <a:prstGeom prst="rect">
            <a:avLst/>
          </a:prstGeom>
        </p:spPr>
      </p:pic>
      <p:sp>
        <p:nvSpPr>
          <p:cNvPr id="2" name="Rectangle 1">
            <a:extLst>
              <a:ext uri="{FF2B5EF4-FFF2-40B4-BE49-F238E27FC236}">
                <a16:creationId xmlns:a16="http://schemas.microsoft.com/office/drawing/2014/main" id="{A041BF0B-83FB-DE4D-E889-750FC265371F}"/>
              </a:ext>
            </a:extLst>
          </p:cNvPr>
          <p:cNvSpPr/>
          <p:nvPr/>
        </p:nvSpPr>
        <p:spPr>
          <a:xfrm>
            <a:off x="0" y="-1"/>
            <a:ext cx="12192000" cy="923637"/>
          </a:xfrm>
          <a:prstGeom prst="rect">
            <a:avLst/>
          </a:prstGeom>
          <a:solidFill>
            <a:srgbClr val="00B0F0"/>
          </a:solidFill>
        </p:spPr>
        <p:txBody>
          <a:bodyPr vert="horz" lIns="91440" tIns="45720" rIns="91440" bIns="45720" rtlCol="0" anchor="ctr">
            <a:noAutofit/>
          </a:bodyPr>
          <a:lstStyle/>
          <a:p>
            <a:pPr>
              <a:lnSpc>
                <a:spcPct val="90000"/>
              </a:lnSpc>
              <a:spcBef>
                <a:spcPct val="0"/>
              </a:spcBef>
            </a:pPr>
            <a:r>
              <a:rPr lang="en-US" sz="4400" b="1" dirty="0">
                <a:solidFill>
                  <a:schemeClr val="bg1"/>
                </a:solidFill>
                <a:latin typeface="+mn-lt"/>
              </a:rPr>
              <a:t>Key achievements SAM </a:t>
            </a:r>
            <a:endParaRPr lang="en-US" sz="4400" b="1" dirty="0">
              <a:solidFill>
                <a:schemeClr val="bg1"/>
              </a:solidFill>
              <a:ea typeface="+mj-ea"/>
              <a:cs typeface="+mj-cs"/>
            </a:endParaRPr>
          </a:p>
        </p:txBody>
      </p:sp>
      <p:sp>
        <p:nvSpPr>
          <p:cNvPr id="10" name="TextBox 9">
            <a:extLst>
              <a:ext uri="{FF2B5EF4-FFF2-40B4-BE49-F238E27FC236}">
                <a16:creationId xmlns:a16="http://schemas.microsoft.com/office/drawing/2014/main" id="{DD41AA9C-AF5E-BAE5-8F1C-A51EEEF94CAE}"/>
              </a:ext>
            </a:extLst>
          </p:cNvPr>
          <p:cNvSpPr txBox="1"/>
          <p:nvPr/>
        </p:nvSpPr>
        <p:spPr>
          <a:xfrm>
            <a:off x="83127" y="1080655"/>
            <a:ext cx="11850254" cy="470898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lgn="l">
              <a:buFont typeface="Arial" panose="020B0604020202020204" pitchFamily="34" charset="0"/>
              <a:buChar char="•"/>
            </a:pPr>
            <a:r>
              <a:rPr lang="en-US" sz="2200" b="0" dirty="0">
                <a:latin typeface="Calibri"/>
              </a:rPr>
              <a:t>Support to 899 health structures (827 STA and 72 SST), </a:t>
            </a:r>
            <a:r>
              <a:rPr lang="en-US" sz="2200" b="0" dirty="0">
                <a:highlight>
                  <a:srgbClr val="FFFFFF"/>
                </a:highlight>
                <a:latin typeface="Calibri"/>
              </a:rPr>
              <a:t>1023 Health workers trained </a:t>
            </a:r>
            <a:r>
              <a:rPr lang="en-US" sz="2200" b="0" dirty="0">
                <a:latin typeface="Calibri"/>
              </a:rPr>
              <a:t>for the management of SAM and MAM </a:t>
            </a:r>
            <a:r>
              <a:rPr lang="en-US" sz="2200" b="0" dirty="0">
                <a:highlight>
                  <a:srgbClr val="FFFFFF"/>
                </a:highlight>
                <a:latin typeface="Calibri"/>
              </a:rPr>
              <a:t>and 1274 pharmacists trained to improve RUTF supply chain management</a:t>
            </a:r>
            <a:r>
              <a:rPr lang="en-US" sz="2200" b="0" dirty="0">
                <a:latin typeface="Calibri"/>
              </a:rPr>
              <a:t>;</a:t>
            </a:r>
          </a:p>
          <a:p>
            <a:pPr marL="285750" indent="-285750" algn="l">
              <a:buFont typeface="Arial" panose="020B0604020202020204" pitchFamily="34" charset="0"/>
              <a:buChar cha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total of 58,552 SAM children admitted and treated</a:t>
            </a:r>
            <a:r>
              <a:rPr lang="en-US" sz="2200" b="0" dirty="0">
                <a:solidFill>
                  <a:srgbClr val="000000"/>
                </a:solidFill>
                <a:latin typeface="Arial" panose="020B0604020202020204" pitchFamily="34" charset="0"/>
                <a:cs typeface="Arial" panose="020B0604020202020204" pitchFamily="34" charset="0"/>
              </a:rPr>
              <a:t> in 2023 by </a:t>
            </a:r>
            <a:r>
              <a:rPr lang="en-US" sz="2200" b="0" dirty="0">
                <a:latin typeface="Calibri"/>
              </a:rPr>
              <a:t>UNICEF-supported centers and </a:t>
            </a:r>
            <a:r>
              <a:rPr lang="en-US" sz="2200" b="0" dirty="0">
                <a:solidFill>
                  <a:srgbClr val="000000"/>
                </a:solidFill>
                <a:latin typeface="Arial" panose="020B0604020202020204" pitchFamily="34" charset="0"/>
                <a:cs typeface="Arial" panose="020B0604020202020204" pitchFamily="34" charset="0"/>
              </a:rPr>
              <a:t>with cure rate at 90%</a:t>
            </a:r>
            <a:r>
              <a:rPr lang="en-US" sz="2200" b="0" dirty="0">
                <a:latin typeface="Calibri"/>
              </a:rPr>
              <a:t>;</a:t>
            </a:r>
          </a:p>
          <a:p>
            <a:pPr marL="285750" indent="-285750" algn="l">
              <a:buFont typeface="Arial" panose="020B0604020202020204" pitchFamily="34" charset="0"/>
              <a:buChar char="•"/>
            </a:pPr>
            <a:r>
              <a:rPr lang="en-US" sz="2200" b="0" dirty="0">
                <a:latin typeface="Calibri"/>
              </a:rPr>
              <a:t>Provision of RUTF, therapeutic milk and essential drugs for the management of SAM (33,814 cartons of RUTF procured so far);</a:t>
            </a:r>
          </a:p>
          <a:p>
            <a:pPr marL="285750" indent="-285750" algn="l">
              <a:buFont typeface="Arial" panose="020B0604020202020204" pitchFamily="34" charset="0"/>
              <a:buChar char="•"/>
            </a:pPr>
            <a:r>
              <a:rPr lang="en-US" sz="2200" b="0" dirty="0">
                <a:latin typeface="Calibri"/>
              </a:rPr>
              <a:t>IYCF messages and other essential family care practices, Vit A supplementation coupled with intestinal de-worming and screening; </a:t>
            </a:r>
          </a:p>
          <a:p>
            <a:pPr marL="285750" indent="-285750" algn="l">
              <a:buFont typeface="Arial" panose="020B0604020202020204" pitchFamily="34" charset="0"/>
              <a:buChar char="•"/>
            </a:pPr>
            <a:r>
              <a:rPr lang="en-GB" sz="2200" b="0" dirty="0">
                <a:latin typeface="Calibri"/>
              </a:rPr>
              <a:t>Collection of routine program data (DHIS2), 2023 SMART Survey ongoing and regularly Nutrition sector meeting </a:t>
            </a:r>
          </a:p>
          <a:p>
            <a:pPr marL="285750" indent="-285750" algn="l">
              <a:buFont typeface="Arial" panose="020B0604020202020204" pitchFamily="34" charset="0"/>
              <a:buChar char="•"/>
            </a:pPr>
            <a:r>
              <a:rPr lang="en-US" sz="2200" b="0" dirty="0">
                <a:latin typeface="Calibri"/>
              </a:rPr>
              <a:t>Collaboration with NGOs, MoH, Other UN agencies and coordination of implementation of all nutrition interventions by nutrition group led by UNICEF  </a:t>
            </a:r>
            <a:endParaRPr lang="en-US" sz="2200" b="0" dirty="0">
              <a:highlight>
                <a:srgbClr val="FFFFFF"/>
              </a:highlight>
              <a:latin typeface="Calibri"/>
              <a:ea typeface="Verdana"/>
            </a:endParaRPr>
          </a:p>
          <a:p>
            <a:pPr marL="285750" indent="-285750" algn="l">
              <a:buFont typeface="Arial" panose="020B0604020202020204" pitchFamily="34" charset="0"/>
              <a:buChar char="•"/>
            </a:pPr>
            <a:endParaRPr lang="en-US" dirty="0"/>
          </a:p>
        </p:txBody>
      </p:sp>
      <p:sp>
        <p:nvSpPr>
          <p:cNvPr id="5" name="TextBox 17">
            <a:extLst>
              <a:ext uri="{FF2B5EF4-FFF2-40B4-BE49-F238E27FC236}">
                <a16:creationId xmlns:a16="http://schemas.microsoft.com/office/drawing/2014/main" id="{3B59BF96-7B56-2952-B263-6C74896ADEA7}"/>
              </a:ext>
            </a:extLst>
          </p:cNvPr>
          <p:cNvSpPr txBox="1"/>
          <p:nvPr/>
        </p:nvSpPr>
        <p:spPr>
          <a:xfrm>
            <a:off x="364994" y="6179617"/>
            <a:ext cx="8031197"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dirty="0">
                <a:solidFill>
                  <a:srgbClr val="808080"/>
                </a:solidFill>
              </a:rPr>
              <a:t>Session Title:</a:t>
            </a:r>
            <a:r>
              <a:rPr lang="en-US" dirty="0">
                <a:solidFill>
                  <a:srgbClr val="808080"/>
                </a:solidFill>
              </a:rPr>
              <a:t> </a:t>
            </a:r>
            <a:r>
              <a:rPr lang="en-US" sz="1600" i="1" dirty="0">
                <a:solidFill>
                  <a:srgbClr val="0070C0"/>
                </a:solidFill>
              </a:rPr>
              <a:t>ESA Regional Meeting - Coordination Team presentations </a:t>
            </a:r>
            <a:r>
              <a:rPr sz="1600" i="1" dirty="0">
                <a:solidFill>
                  <a:srgbClr val="0070C0"/>
                </a:solidFill>
              </a:rPr>
              <a:t> </a:t>
            </a:r>
            <a:br>
              <a:rPr dirty="0"/>
            </a:br>
            <a:r>
              <a:rPr dirty="0">
                <a:solidFill>
                  <a:srgbClr val="808080"/>
                </a:solidFill>
              </a:rPr>
              <a:t>Date:</a:t>
            </a:r>
            <a:r>
              <a:rPr lang="en-US" dirty="0">
                <a:solidFill>
                  <a:srgbClr val="808080"/>
                </a:solidFill>
              </a:rPr>
              <a:t> </a:t>
            </a:r>
            <a:r>
              <a:rPr lang="en-US" sz="1600" i="1" dirty="0">
                <a:solidFill>
                  <a:srgbClr val="0070C0"/>
                </a:solidFill>
              </a:rPr>
              <a:t>January 30</a:t>
            </a:r>
            <a:r>
              <a:rPr lang="en-US" sz="1600" i="1" baseline="30000" dirty="0">
                <a:solidFill>
                  <a:srgbClr val="0070C0"/>
                </a:solidFill>
              </a:rPr>
              <a:t>th</a:t>
            </a:r>
            <a:r>
              <a:rPr lang="en-US" sz="1600" i="1" dirty="0">
                <a:solidFill>
                  <a:srgbClr val="0070C0"/>
                </a:solidFill>
              </a:rPr>
              <a:t>, 2024</a:t>
            </a:r>
          </a:p>
        </p:txBody>
      </p:sp>
    </p:spTree>
    <p:extLst>
      <p:ext uri="{BB962C8B-B14F-4D97-AF65-F5344CB8AC3E}">
        <p14:creationId xmlns:p14="http://schemas.microsoft.com/office/powerpoint/2010/main" val="22275450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85AE6-3314-8322-3989-3E7C1C65E31C}"/>
              </a:ext>
            </a:extLst>
          </p:cNvPr>
          <p:cNvSpPr>
            <a:spLocks noGrp="1"/>
          </p:cNvSpPr>
          <p:nvPr>
            <p:ph type="title"/>
          </p:nvPr>
        </p:nvSpPr>
        <p:spPr>
          <a:xfrm>
            <a:off x="0" y="-243059"/>
            <a:ext cx="12179300" cy="1388440"/>
          </a:xfrm>
          <a:solidFill>
            <a:srgbClr val="00B0F0"/>
          </a:solidFill>
        </p:spPr>
        <p:txBody>
          <a:bodyPr vert="horz" lIns="91345" tIns="45672" rIns="91345" bIns="45672" rtlCol="0" anchor="ctr">
            <a:noAutofit/>
          </a:bodyPr>
          <a:lstStyle/>
          <a:p>
            <a:r>
              <a:rPr lang="en-US" b="1" dirty="0">
                <a:solidFill>
                  <a:schemeClr val="bg1"/>
                </a:solidFill>
                <a:latin typeface="Calibri"/>
              </a:rPr>
              <a:t>Key achievements : SAM reached vis a vis targets</a:t>
            </a:r>
            <a:endParaRPr lang="en-US" b="1" dirty="0">
              <a:solidFill>
                <a:schemeClr val="bg1"/>
              </a:solidFill>
            </a:endParaRPr>
          </a:p>
        </p:txBody>
      </p:sp>
      <p:graphicFrame>
        <p:nvGraphicFramePr>
          <p:cNvPr id="3" name="Chart 2">
            <a:extLst>
              <a:ext uri="{FF2B5EF4-FFF2-40B4-BE49-F238E27FC236}">
                <a16:creationId xmlns:a16="http://schemas.microsoft.com/office/drawing/2014/main" id="{F99A3615-7431-41E1-A1F8-A0AE9E33B469}"/>
              </a:ext>
            </a:extLst>
          </p:cNvPr>
          <p:cNvGraphicFramePr>
            <a:graphicFrameLocks/>
          </p:cNvGraphicFramePr>
          <p:nvPr/>
        </p:nvGraphicFramePr>
        <p:xfrm>
          <a:off x="904313" y="1346340"/>
          <a:ext cx="10230612" cy="53619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708977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12" name="Rectangle 11">
            <a:extLst>
              <a:ext uri="{FF2B5EF4-FFF2-40B4-BE49-F238E27FC236}">
                <a16:creationId xmlns:a16="http://schemas.microsoft.com/office/drawing/2014/main" id="{334A47F4-592C-5A69-4E2D-15B1FD4ACCD8}"/>
              </a:ext>
            </a:extLst>
          </p:cNvPr>
          <p:cNvSpPr/>
          <p:nvPr/>
        </p:nvSpPr>
        <p:spPr>
          <a:xfrm>
            <a:off x="0" y="-1"/>
            <a:ext cx="12192000" cy="923637"/>
          </a:xfrm>
          <a:prstGeom prst="rect">
            <a:avLst/>
          </a:prstGeom>
          <a:solidFill>
            <a:srgbClr val="00B0F0"/>
          </a:solidFill>
        </p:spPr>
        <p:txBody>
          <a:bodyPr vert="horz" lIns="91440" tIns="45720" rIns="91440" bIns="45720" rtlCol="0" anchor="ctr">
            <a:noAutofit/>
          </a:bodyPr>
          <a:lstStyle/>
          <a:p>
            <a:pPr>
              <a:lnSpc>
                <a:spcPct val="90000"/>
              </a:lnSpc>
              <a:spcBef>
                <a:spcPct val="0"/>
              </a:spcBef>
            </a:pPr>
            <a:r>
              <a:rPr lang="en-US" sz="4400" b="1" dirty="0">
                <a:solidFill>
                  <a:schemeClr val="bg1"/>
                </a:solidFill>
                <a:latin typeface="+mn-lt"/>
              </a:rPr>
              <a:t>Burundi – sector coordination</a:t>
            </a:r>
            <a:endParaRPr lang="en-US" sz="4400" b="1" dirty="0">
              <a:solidFill>
                <a:schemeClr val="bg1"/>
              </a:solidFill>
              <a:ea typeface="+mj-ea"/>
              <a:cs typeface="+mj-cs"/>
            </a:endParaRPr>
          </a:p>
        </p:txBody>
      </p:sp>
      <p:sp>
        <p:nvSpPr>
          <p:cNvPr id="5" name="TextBox 4">
            <a:extLst>
              <a:ext uri="{FF2B5EF4-FFF2-40B4-BE49-F238E27FC236}">
                <a16:creationId xmlns:a16="http://schemas.microsoft.com/office/drawing/2014/main" id="{68FE0746-7EC3-D0DC-834F-6DD5DCC0597A}"/>
              </a:ext>
            </a:extLst>
          </p:cNvPr>
          <p:cNvSpPr txBox="1"/>
          <p:nvPr/>
        </p:nvSpPr>
        <p:spPr>
          <a:xfrm>
            <a:off x="335431" y="1057914"/>
            <a:ext cx="11383087" cy="360098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600" dirty="0">
                <a:solidFill>
                  <a:srgbClr val="404041"/>
                </a:solidFill>
                <a:latin typeface="Arial" panose="020B0604020202020204" pitchFamily="34" charset="0"/>
              </a:rPr>
              <a:t>Lead:</a:t>
            </a:r>
            <a:r>
              <a:rPr lang="en-US" sz="3600" b="0" dirty="0">
                <a:solidFill>
                  <a:srgbClr val="404041"/>
                </a:solidFill>
                <a:latin typeface="Arial" panose="020B0604020202020204" pitchFamily="34" charset="0"/>
              </a:rPr>
              <a:t> Ministry of Health ,Direction of food and Nutrition</a:t>
            </a:r>
          </a:p>
          <a:p>
            <a:pPr algn="l"/>
            <a:r>
              <a:rPr lang="en-US" sz="3600" dirty="0">
                <a:solidFill>
                  <a:srgbClr val="404041"/>
                </a:solidFill>
                <a:latin typeface="Arial" panose="020B0604020202020204" pitchFamily="34" charset="0"/>
              </a:rPr>
              <a:t>Co-lead:</a:t>
            </a:r>
            <a:r>
              <a:rPr lang="en-US" sz="3600" b="0" dirty="0">
                <a:solidFill>
                  <a:srgbClr val="404041"/>
                </a:solidFill>
                <a:latin typeface="Arial" panose="020B0604020202020204" pitchFamily="34" charset="0"/>
              </a:rPr>
              <a:t> UNICEF, Nutrition Section</a:t>
            </a:r>
          </a:p>
          <a:p>
            <a:pPr marL="285750" indent="-285750" algn="l">
              <a:buFont typeface="Arial" panose="020B0604020202020204" pitchFamily="34" charset="0"/>
              <a:buChar char="•"/>
            </a:pPr>
            <a:endParaRPr lang="en-US" sz="3600" dirty="0"/>
          </a:p>
          <a:p>
            <a:pPr marL="285750" indent="-285750" algn="l">
              <a:buFont typeface="Arial" panose="020B0604020202020204" pitchFamily="34" charset="0"/>
              <a:buChar char="•"/>
            </a:pPr>
            <a:r>
              <a:rPr lang="en-US" sz="3600" dirty="0"/>
              <a:t>Partners 18: </a:t>
            </a:r>
            <a:r>
              <a:rPr lang="en-US" sz="2800" b="0" dirty="0"/>
              <a:t> 4 NNGO, 6 INGO, 4 UN agencies, 1 Donors, 2 observers, 1 Authority</a:t>
            </a:r>
          </a:p>
          <a:p>
            <a:pPr marL="285750" indent="-285750" algn="l">
              <a:buFont typeface="Arial" panose="020B0604020202020204" pitchFamily="34" charset="0"/>
              <a:buChar char="•"/>
            </a:pPr>
            <a:endParaRPr lang="en-US" sz="2800" b="0" dirty="0"/>
          </a:p>
          <a:p>
            <a:pPr marL="285750" indent="-285750" algn="l">
              <a:buFont typeface="Arial" panose="020B0604020202020204" pitchFamily="34" charset="0"/>
              <a:buChar char="•"/>
            </a:pPr>
            <a:r>
              <a:rPr lang="en-US" sz="2800" b="0" dirty="0"/>
              <a:t>Meeting every month</a:t>
            </a:r>
          </a:p>
        </p:txBody>
      </p:sp>
      <p:sp>
        <p:nvSpPr>
          <p:cNvPr id="2" name="TextBox 17">
            <a:extLst>
              <a:ext uri="{FF2B5EF4-FFF2-40B4-BE49-F238E27FC236}">
                <a16:creationId xmlns:a16="http://schemas.microsoft.com/office/drawing/2014/main" id="{5C7BF330-DA1D-DE49-03F4-F7AA2E90A48B}"/>
              </a:ext>
            </a:extLst>
          </p:cNvPr>
          <p:cNvSpPr txBox="1"/>
          <p:nvPr/>
        </p:nvSpPr>
        <p:spPr>
          <a:xfrm>
            <a:off x="364994" y="6179617"/>
            <a:ext cx="8031197" cy="55399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dirty="0">
                <a:solidFill>
                  <a:srgbClr val="808080"/>
                </a:solidFill>
              </a:rPr>
              <a:t>Session Title:</a:t>
            </a:r>
            <a:r>
              <a:rPr lang="en-US" dirty="0">
                <a:solidFill>
                  <a:srgbClr val="808080"/>
                </a:solidFill>
              </a:rPr>
              <a:t> </a:t>
            </a:r>
            <a:r>
              <a:rPr lang="en-US" sz="1600" i="1" dirty="0">
                <a:solidFill>
                  <a:srgbClr val="0070C0"/>
                </a:solidFill>
              </a:rPr>
              <a:t>ESA Regional Meeting - Coordination Team presentations </a:t>
            </a:r>
            <a:r>
              <a:rPr sz="1600" i="1" dirty="0">
                <a:solidFill>
                  <a:srgbClr val="0070C0"/>
                </a:solidFill>
              </a:rPr>
              <a:t> </a:t>
            </a:r>
            <a:br>
              <a:rPr dirty="0"/>
            </a:br>
            <a:r>
              <a:rPr dirty="0">
                <a:solidFill>
                  <a:srgbClr val="808080"/>
                </a:solidFill>
              </a:rPr>
              <a:t>Date:</a:t>
            </a:r>
            <a:r>
              <a:rPr lang="en-US" dirty="0">
                <a:solidFill>
                  <a:srgbClr val="808080"/>
                </a:solidFill>
              </a:rPr>
              <a:t> </a:t>
            </a:r>
            <a:r>
              <a:rPr lang="en-US" sz="1600" i="1" dirty="0">
                <a:solidFill>
                  <a:srgbClr val="0070C0"/>
                </a:solidFill>
              </a:rPr>
              <a:t>January 30</a:t>
            </a:r>
            <a:r>
              <a:rPr lang="en-US" sz="1600" i="1" baseline="30000" dirty="0">
                <a:solidFill>
                  <a:srgbClr val="0070C0"/>
                </a:solidFill>
              </a:rPr>
              <a:t>th</a:t>
            </a:r>
            <a:r>
              <a:rPr lang="en-US" sz="1600" i="1" dirty="0">
                <a:solidFill>
                  <a:srgbClr val="0070C0"/>
                </a:solidFill>
              </a:rPr>
              <a:t>, 2024</a:t>
            </a:r>
          </a:p>
        </p:txBody>
      </p:sp>
    </p:spTree>
    <p:extLst>
      <p:ext uri="{BB962C8B-B14F-4D97-AF65-F5344CB8AC3E}">
        <p14:creationId xmlns:p14="http://schemas.microsoft.com/office/powerpoint/2010/main" val="18415600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75628" y="6179617"/>
            <a:ext cx="1275893" cy="452120"/>
          </a:xfrm>
          <a:prstGeom prst="rect">
            <a:avLst/>
          </a:prstGeom>
        </p:spPr>
      </p:pic>
      <p:sp>
        <p:nvSpPr>
          <p:cNvPr id="2" name="TextBox 1">
            <a:extLst>
              <a:ext uri="{FF2B5EF4-FFF2-40B4-BE49-F238E27FC236}">
                <a16:creationId xmlns:a16="http://schemas.microsoft.com/office/drawing/2014/main" id="{34E8432B-A35C-A399-BAB4-A77439A5F1A8}"/>
              </a:ext>
            </a:extLst>
          </p:cNvPr>
          <p:cNvSpPr txBox="1"/>
          <p:nvPr/>
        </p:nvSpPr>
        <p:spPr>
          <a:xfrm>
            <a:off x="1186543" y="2440855"/>
            <a:ext cx="9590314" cy="253146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342900" lvl="0" indent="-342900" algn="l">
              <a:buFont typeface="Symbol" pitchFamily="2" charset="2"/>
              <a:buChar char=""/>
            </a:pPr>
            <a:r>
              <a:rPr lang="en-US" sz="2400" b="0" kern="100" dirty="0">
                <a:effectLst/>
                <a:latin typeface="Calibri" panose="020F0502020204030204" pitchFamily="34" charset="0"/>
                <a:ea typeface="Aptos" panose="020B0004020202020204" pitchFamily="34" charset="0"/>
                <a:cs typeface="Times New Roman" panose="02020603050405020304" pitchFamily="18" charset="0"/>
              </a:rPr>
              <a:t>Sharing country experiences </a:t>
            </a:r>
            <a:r>
              <a:rPr lang="en-GB" sz="2400" b="0" kern="100" dirty="0">
                <a:effectLst/>
                <a:latin typeface="Calibri" panose="020F0502020204030204" pitchFamily="34" charset="0"/>
                <a:ea typeface="Aptos" panose="020B0004020202020204" pitchFamily="34" charset="0"/>
                <a:cs typeface="Times New Roman" panose="02020603050405020304" pitchFamily="18" charset="0"/>
              </a:rPr>
              <a:t>in advancing a Nexus approach to nutrition</a:t>
            </a:r>
          </a:p>
          <a:p>
            <a:pPr lvl="0" algn="l"/>
            <a:endParaRPr lang="en-GB" sz="2400" b="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l">
              <a:buFont typeface="Symbol" pitchFamily="2" charset="2"/>
              <a:buChar char=""/>
            </a:pPr>
            <a:r>
              <a:rPr lang="en-GB" sz="2400" b="0" kern="100" dirty="0">
                <a:effectLst/>
                <a:latin typeface="Calibri" panose="020F0502020204030204" pitchFamily="34" charset="0"/>
                <a:ea typeface="Aptos" panose="020B0004020202020204" pitchFamily="34" charset="0"/>
                <a:cs typeface="Times New Roman" panose="02020603050405020304" pitchFamily="18" charset="0"/>
              </a:rPr>
              <a:t>Identifying common constraints and exploring how they can be overcome</a:t>
            </a:r>
          </a:p>
          <a:p>
            <a:pPr lvl="0" algn="l"/>
            <a:endParaRPr lang="en-GB" sz="2400" b="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l">
              <a:buFont typeface="Symbol" pitchFamily="2" charset="2"/>
              <a:buChar char=""/>
            </a:pPr>
            <a:r>
              <a:rPr lang="en-US" sz="2400" b="0" kern="100" dirty="0">
                <a:effectLst/>
                <a:latin typeface="Calibri" panose="020F0502020204030204" pitchFamily="34" charset="0"/>
                <a:ea typeface="Aptos" panose="020B0004020202020204" pitchFamily="34" charset="0"/>
                <a:cs typeface="Times New Roman" panose="02020603050405020304" pitchFamily="18" charset="0"/>
              </a:rPr>
              <a:t>Discussing the role of the Nutrition Cluster at country, regional &amp; global levels</a:t>
            </a:r>
            <a:r>
              <a:rPr lang="en-GB" sz="2400" b="0" kern="100" dirty="0">
                <a:effectLst/>
                <a:latin typeface="Calibri" panose="020F0502020204030204" pitchFamily="34" charset="0"/>
                <a:ea typeface="Aptos" panose="020B0004020202020204" pitchFamily="34" charset="0"/>
                <a:cs typeface="Times New Roman" panose="02020603050405020304" pitchFamily="18" charset="0"/>
              </a:rPr>
              <a:t> </a:t>
            </a:r>
            <a:endParaRPr lang="en-GB" sz="2400" b="0" kern="100" dirty="0">
              <a:effectLst/>
              <a:latin typeface="Aptos" panose="020B0004020202020204" pitchFamily="34" charset="0"/>
              <a:ea typeface="Aptos" panose="020B0004020202020204" pitchFamily="34" charset="0"/>
              <a:cs typeface="Times New Roman" panose="02020603050405020304" pitchFamily="18" charset="0"/>
            </a:endParaRPr>
          </a:p>
          <a:p>
            <a:pPr algn="l"/>
            <a:r>
              <a:rPr lang="en-GB"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F74671A-071B-B796-8867-A7CA3067B822}"/>
              </a:ext>
            </a:extLst>
          </p:cNvPr>
          <p:cNvSpPr txBox="1"/>
          <p:nvPr/>
        </p:nvSpPr>
        <p:spPr>
          <a:xfrm>
            <a:off x="1415143" y="1020936"/>
            <a:ext cx="871945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Helvetica Neue"/>
                <a:ea typeface="Helvetica Neue"/>
                <a:cs typeface="Helvetica Neue"/>
                <a:sym typeface="Helvetica Neue"/>
              </a:rPr>
              <a:t>Session objectives </a:t>
            </a:r>
          </a:p>
        </p:txBody>
      </p:sp>
    </p:spTree>
    <p:extLst>
      <p:ext uri="{BB962C8B-B14F-4D97-AF65-F5344CB8AC3E}">
        <p14:creationId xmlns:p14="http://schemas.microsoft.com/office/powerpoint/2010/main" val="33662622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12" name="Rectangle 11">
            <a:extLst>
              <a:ext uri="{FF2B5EF4-FFF2-40B4-BE49-F238E27FC236}">
                <a16:creationId xmlns:a16="http://schemas.microsoft.com/office/drawing/2014/main" id="{334A47F4-592C-5A69-4E2D-15B1FD4ACCD8}"/>
              </a:ext>
            </a:extLst>
          </p:cNvPr>
          <p:cNvSpPr/>
          <p:nvPr/>
        </p:nvSpPr>
        <p:spPr>
          <a:xfrm>
            <a:off x="0" y="-1"/>
            <a:ext cx="12192000" cy="923637"/>
          </a:xfrm>
          <a:prstGeom prst="rect">
            <a:avLst/>
          </a:prstGeom>
          <a:solidFill>
            <a:srgbClr val="00B0F0"/>
          </a:solidFill>
        </p:spPr>
        <p:txBody>
          <a:bodyPr vert="horz" lIns="91440" tIns="45720" rIns="91440" bIns="45720" rtlCol="0" anchor="ctr">
            <a:noAutofit/>
          </a:bodyPr>
          <a:lstStyle/>
          <a:p>
            <a:pPr>
              <a:lnSpc>
                <a:spcPct val="90000"/>
              </a:lnSpc>
              <a:spcBef>
                <a:spcPct val="0"/>
              </a:spcBef>
            </a:pPr>
            <a:r>
              <a:rPr lang="en-US" sz="4400" b="1" dirty="0">
                <a:solidFill>
                  <a:schemeClr val="bg1"/>
                </a:solidFill>
                <a:latin typeface="+mn-lt"/>
              </a:rPr>
              <a:t>Burundi – sector in progress plan</a:t>
            </a:r>
            <a:endParaRPr lang="en-US" sz="4400" b="1" dirty="0">
              <a:solidFill>
                <a:schemeClr val="bg1"/>
              </a:solidFill>
              <a:ea typeface="+mj-ea"/>
              <a:cs typeface="+mj-cs"/>
            </a:endParaRPr>
          </a:p>
        </p:txBody>
      </p:sp>
      <p:sp>
        <p:nvSpPr>
          <p:cNvPr id="5" name="TextBox 4">
            <a:extLst>
              <a:ext uri="{FF2B5EF4-FFF2-40B4-BE49-F238E27FC236}">
                <a16:creationId xmlns:a16="http://schemas.microsoft.com/office/drawing/2014/main" id="{68FE0746-7EC3-D0DC-834F-6DD5DCC0597A}"/>
              </a:ext>
            </a:extLst>
          </p:cNvPr>
          <p:cNvSpPr txBox="1"/>
          <p:nvPr/>
        </p:nvSpPr>
        <p:spPr>
          <a:xfrm>
            <a:off x="335432" y="1057914"/>
            <a:ext cx="10956964" cy="446276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400" dirty="0">
                <a:solidFill>
                  <a:srgbClr val="0070C0"/>
                </a:solidFill>
              </a:rPr>
              <a:t>Risk Analysis - natural disasters</a:t>
            </a:r>
          </a:p>
          <a:p>
            <a:pPr marL="285750" indent="-285750" algn="l">
              <a:buFont typeface="Arial" panose="020B0604020202020204" pitchFamily="34" charset="0"/>
              <a:buChar char="•"/>
            </a:pPr>
            <a:r>
              <a:rPr lang="en-US" sz="4000" i="0" dirty="0">
                <a:solidFill>
                  <a:srgbClr val="404041"/>
                </a:solidFill>
                <a:effectLst/>
                <a:latin typeface="Arial" panose="020B0604020202020204" pitchFamily="34" charset="0"/>
              </a:rPr>
              <a:t>91%</a:t>
            </a:r>
            <a:r>
              <a:rPr lang="en-US" sz="4000" b="0" i="0" dirty="0">
                <a:solidFill>
                  <a:srgbClr val="404041"/>
                </a:solidFill>
                <a:effectLst/>
                <a:latin typeface="Arial" panose="020B0604020202020204" pitchFamily="34" charset="0"/>
              </a:rPr>
              <a:t> of the internally displaced population due to natural disasters, 1,100 in 2023</a:t>
            </a:r>
            <a:endParaRPr lang="en-US" sz="3200" dirty="0"/>
          </a:p>
          <a:p>
            <a:pPr marL="285750" lvl="1" indent="-285750" algn="l">
              <a:buFont typeface="Arial" panose="020B0604020202020204" pitchFamily="34" charset="0"/>
              <a:buChar char="•"/>
            </a:pPr>
            <a:r>
              <a:rPr lang="en-US" sz="4000" dirty="0">
                <a:solidFill>
                  <a:srgbClr val="404041"/>
                </a:solidFill>
                <a:latin typeface="Arial" panose="020B0604020202020204" pitchFamily="34" charset="0"/>
              </a:rPr>
              <a:t>(1) Floods </a:t>
            </a:r>
            <a:r>
              <a:rPr lang="en-US" sz="4000" b="0" dirty="0">
                <a:solidFill>
                  <a:srgbClr val="404041"/>
                </a:solidFill>
                <a:latin typeface="Arial" panose="020B0604020202020204" pitchFamily="34" charset="0"/>
              </a:rPr>
              <a:t>: heavy rains and level rise of Lake Tanganyika, seasonal and twice a year</a:t>
            </a:r>
          </a:p>
          <a:p>
            <a:pPr marL="285750" lvl="1" indent="-285750" algn="l">
              <a:buFont typeface="Arial" panose="020B0604020202020204" pitchFamily="34" charset="0"/>
              <a:buChar char="•"/>
            </a:pPr>
            <a:r>
              <a:rPr lang="en-US" sz="4000" dirty="0">
                <a:solidFill>
                  <a:srgbClr val="404041"/>
                </a:solidFill>
                <a:latin typeface="Arial" panose="020B0604020202020204" pitchFamily="34" charset="0"/>
              </a:rPr>
              <a:t>(2) drought</a:t>
            </a:r>
            <a:r>
              <a:rPr lang="en-US" sz="4000" b="0" dirty="0">
                <a:solidFill>
                  <a:srgbClr val="404041"/>
                </a:solidFill>
                <a:latin typeface="Arial" panose="020B0604020202020204" pitchFamily="34" charset="0"/>
              </a:rPr>
              <a:t>: hydric deficit in </a:t>
            </a:r>
            <a:r>
              <a:rPr lang="en-US" sz="4000" b="0" i="0" dirty="0" err="1">
                <a:solidFill>
                  <a:srgbClr val="404041"/>
                </a:solidFill>
                <a:effectLst/>
                <a:latin typeface="Arial" panose="020B0604020202020204" pitchFamily="34" charset="0"/>
              </a:rPr>
              <a:t>Kirundo</a:t>
            </a:r>
            <a:r>
              <a:rPr lang="en-US" sz="4000" b="0" i="0" dirty="0">
                <a:solidFill>
                  <a:srgbClr val="404041"/>
                </a:solidFill>
                <a:effectLst/>
                <a:latin typeface="Arial" panose="020B0604020202020204" pitchFamily="34" charset="0"/>
              </a:rPr>
              <a:t>, </a:t>
            </a:r>
            <a:r>
              <a:rPr lang="en-US" sz="4000" b="0" i="0" dirty="0" err="1">
                <a:solidFill>
                  <a:srgbClr val="404041"/>
                </a:solidFill>
                <a:effectLst/>
                <a:latin typeface="Arial" panose="020B0604020202020204" pitchFamily="34" charset="0"/>
              </a:rPr>
              <a:t>Bugabira</a:t>
            </a:r>
            <a:r>
              <a:rPr lang="en-US" sz="4000" b="0" i="0" dirty="0">
                <a:solidFill>
                  <a:srgbClr val="404041"/>
                </a:solidFill>
                <a:effectLst/>
                <a:latin typeface="Arial" panose="020B0604020202020204" pitchFamily="34" charset="0"/>
              </a:rPr>
              <a:t> and Busoni in </a:t>
            </a:r>
            <a:r>
              <a:rPr lang="en-US" sz="4000" b="0" i="0" dirty="0" err="1">
                <a:solidFill>
                  <a:srgbClr val="404041"/>
                </a:solidFill>
                <a:effectLst/>
                <a:latin typeface="Arial" panose="020B0604020202020204" pitchFamily="34" charset="0"/>
              </a:rPr>
              <a:t>Kirundo</a:t>
            </a:r>
            <a:r>
              <a:rPr lang="en-US" sz="4000" b="0" i="0" dirty="0">
                <a:solidFill>
                  <a:srgbClr val="404041"/>
                </a:solidFill>
                <a:effectLst/>
                <a:latin typeface="Arial" panose="020B0604020202020204" pitchFamily="34" charset="0"/>
              </a:rPr>
              <a:t> province </a:t>
            </a:r>
            <a:endParaRPr lang="en-US" sz="3200" dirty="0"/>
          </a:p>
        </p:txBody>
      </p:sp>
      <p:sp>
        <p:nvSpPr>
          <p:cNvPr id="2" name="TextBox 17">
            <a:extLst>
              <a:ext uri="{FF2B5EF4-FFF2-40B4-BE49-F238E27FC236}">
                <a16:creationId xmlns:a16="http://schemas.microsoft.com/office/drawing/2014/main" id="{5D37DD25-4084-101C-BDFA-99EC8A42487D}"/>
              </a:ext>
            </a:extLst>
          </p:cNvPr>
          <p:cNvSpPr txBox="1"/>
          <p:nvPr/>
        </p:nvSpPr>
        <p:spPr>
          <a:xfrm>
            <a:off x="364994" y="6179617"/>
            <a:ext cx="8031197"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dirty="0">
                <a:solidFill>
                  <a:srgbClr val="808080"/>
                </a:solidFill>
              </a:rPr>
              <a:t>Session Title:</a:t>
            </a:r>
            <a:r>
              <a:rPr lang="en-US" dirty="0">
                <a:solidFill>
                  <a:srgbClr val="808080"/>
                </a:solidFill>
              </a:rPr>
              <a:t> </a:t>
            </a:r>
            <a:r>
              <a:rPr lang="en-US" sz="1600" i="1" dirty="0">
                <a:solidFill>
                  <a:srgbClr val="0070C0"/>
                </a:solidFill>
              </a:rPr>
              <a:t>ESA Regional Meeting - Coordination Team presentations </a:t>
            </a:r>
            <a:r>
              <a:rPr sz="1600" i="1" dirty="0">
                <a:solidFill>
                  <a:srgbClr val="0070C0"/>
                </a:solidFill>
              </a:rPr>
              <a:t> </a:t>
            </a:r>
            <a:br>
              <a:rPr dirty="0"/>
            </a:br>
            <a:r>
              <a:rPr dirty="0">
                <a:solidFill>
                  <a:srgbClr val="808080"/>
                </a:solidFill>
              </a:rPr>
              <a:t>Date:</a:t>
            </a:r>
            <a:r>
              <a:rPr lang="en-US" dirty="0">
                <a:solidFill>
                  <a:srgbClr val="808080"/>
                </a:solidFill>
              </a:rPr>
              <a:t> </a:t>
            </a:r>
            <a:r>
              <a:rPr lang="en-US" sz="1600" i="1" dirty="0">
                <a:solidFill>
                  <a:srgbClr val="0070C0"/>
                </a:solidFill>
              </a:rPr>
              <a:t>January 30</a:t>
            </a:r>
            <a:r>
              <a:rPr lang="en-US" sz="1600" i="1" baseline="30000" dirty="0">
                <a:solidFill>
                  <a:srgbClr val="0070C0"/>
                </a:solidFill>
              </a:rPr>
              <a:t>th</a:t>
            </a:r>
            <a:r>
              <a:rPr lang="en-US" sz="1600" i="1" dirty="0">
                <a:solidFill>
                  <a:srgbClr val="0070C0"/>
                </a:solidFill>
              </a:rPr>
              <a:t>, 2024</a:t>
            </a:r>
          </a:p>
        </p:txBody>
      </p:sp>
    </p:spTree>
    <p:extLst>
      <p:ext uri="{BB962C8B-B14F-4D97-AF65-F5344CB8AC3E}">
        <p14:creationId xmlns:p14="http://schemas.microsoft.com/office/powerpoint/2010/main" val="31972107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12" name="Rectangle 11">
            <a:extLst>
              <a:ext uri="{FF2B5EF4-FFF2-40B4-BE49-F238E27FC236}">
                <a16:creationId xmlns:a16="http://schemas.microsoft.com/office/drawing/2014/main" id="{334A47F4-592C-5A69-4E2D-15B1FD4ACCD8}"/>
              </a:ext>
            </a:extLst>
          </p:cNvPr>
          <p:cNvSpPr/>
          <p:nvPr/>
        </p:nvSpPr>
        <p:spPr>
          <a:xfrm>
            <a:off x="0" y="-1"/>
            <a:ext cx="12192000" cy="923637"/>
          </a:xfrm>
          <a:prstGeom prst="rect">
            <a:avLst/>
          </a:prstGeom>
          <a:solidFill>
            <a:srgbClr val="00B0F0"/>
          </a:solidFill>
        </p:spPr>
        <p:txBody>
          <a:bodyPr vert="horz" lIns="91440" tIns="45720" rIns="91440" bIns="45720" rtlCol="0" anchor="ctr">
            <a:noAutofit/>
          </a:bodyPr>
          <a:lstStyle/>
          <a:p>
            <a:pPr>
              <a:lnSpc>
                <a:spcPct val="90000"/>
              </a:lnSpc>
              <a:spcBef>
                <a:spcPct val="0"/>
              </a:spcBef>
            </a:pPr>
            <a:r>
              <a:rPr lang="en-US" sz="4400" b="1" dirty="0">
                <a:solidFill>
                  <a:schemeClr val="bg1"/>
                </a:solidFill>
                <a:latin typeface="+mn-lt"/>
              </a:rPr>
              <a:t>Burundi – sector in progress plan</a:t>
            </a:r>
            <a:endParaRPr lang="en-US" sz="4400" b="1" dirty="0">
              <a:solidFill>
                <a:schemeClr val="bg1"/>
              </a:solidFill>
              <a:ea typeface="+mj-ea"/>
              <a:cs typeface="+mj-cs"/>
            </a:endParaRPr>
          </a:p>
        </p:txBody>
      </p:sp>
      <p:sp>
        <p:nvSpPr>
          <p:cNvPr id="5" name="TextBox 4">
            <a:extLst>
              <a:ext uri="{FF2B5EF4-FFF2-40B4-BE49-F238E27FC236}">
                <a16:creationId xmlns:a16="http://schemas.microsoft.com/office/drawing/2014/main" id="{68FE0746-7EC3-D0DC-834F-6DD5DCC0597A}"/>
              </a:ext>
            </a:extLst>
          </p:cNvPr>
          <p:cNvSpPr txBox="1"/>
          <p:nvPr/>
        </p:nvSpPr>
        <p:spPr>
          <a:xfrm>
            <a:off x="335431" y="1057914"/>
            <a:ext cx="11383087" cy="446276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400" dirty="0">
                <a:solidFill>
                  <a:srgbClr val="0070C0"/>
                </a:solidFill>
              </a:rPr>
              <a:t>Nutrition Scenario</a:t>
            </a:r>
          </a:p>
          <a:p>
            <a:pPr marL="285750" indent="-285750" algn="l">
              <a:buFont typeface="Arial" panose="020B0604020202020204" pitchFamily="34" charset="0"/>
              <a:buChar char="•"/>
            </a:pPr>
            <a:r>
              <a:rPr lang="en-US" sz="3600" dirty="0"/>
              <a:t>Floods - </a:t>
            </a:r>
            <a:r>
              <a:rPr lang="en-US" sz="3600" b="0" i="0" dirty="0">
                <a:solidFill>
                  <a:srgbClr val="404041"/>
                </a:solidFill>
                <a:effectLst/>
                <a:latin typeface="Arial" panose="020B0604020202020204" pitchFamily="34" charset="0"/>
              </a:rPr>
              <a:t>Anticipated in need: 56 000 children / 100 000 people, </a:t>
            </a:r>
            <a:r>
              <a:rPr lang="en-US" sz="2800" b="0" i="0" dirty="0">
                <a:solidFill>
                  <a:srgbClr val="404041"/>
                </a:solidFill>
                <a:effectLst/>
                <a:latin typeface="Arial" panose="020B0604020202020204" pitchFamily="34" charset="0"/>
              </a:rPr>
              <a:t>20 000 children</a:t>
            </a:r>
            <a:r>
              <a:rPr lang="en-US" sz="2800" b="0" dirty="0"/>
              <a:t> for Nut sector </a:t>
            </a:r>
          </a:p>
          <a:p>
            <a:pPr marL="285750" indent="-285750" algn="l">
              <a:buFont typeface="Arial" panose="020B0604020202020204" pitchFamily="34" charset="0"/>
              <a:buChar char="•"/>
            </a:pPr>
            <a:r>
              <a:rPr lang="en-US" sz="3600" dirty="0"/>
              <a:t>Drought - </a:t>
            </a:r>
            <a:r>
              <a:rPr lang="en-US" sz="3600" b="0" i="0" dirty="0">
                <a:solidFill>
                  <a:srgbClr val="404041"/>
                </a:solidFill>
                <a:effectLst/>
                <a:latin typeface="Arial" panose="020B0604020202020204" pitchFamily="34" charset="0"/>
              </a:rPr>
              <a:t>Anticipated in need: 28 000 children  / 53 000 people, 8 500 for Nut sector, </a:t>
            </a:r>
          </a:p>
          <a:p>
            <a:pPr marL="285750" indent="-285750" algn="l">
              <a:buFont typeface="Arial" panose="020B0604020202020204" pitchFamily="34" charset="0"/>
              <a:buChar char="•"/>
            </a:pPr>
            <a:r>
              <a:rPr lang="en-US" sz="3600" dirty="0"/>
              <a:t>Major hum actors: </a:t>
            </a:r>
            <a:r>
              <a:rPr lang="en-US" sz="2400" b="0" i="0" dirty="0">
                <a:solidFill>
                  <a:srgbClr val="000000"/>
                </a:solidFill>
                <a:effectLst/>
                <a:latin typeface="Verdana" panose="020B0604030504040204" pitchFamily="34" charset="0"/>
              </a:rPr>
              <a:t>MH, UNICEF, IOM and other UN agencies, (I)NGOs, the National Platform</a:t>
            </a:r>
            <a:r>
              <a:rPr lang="en-US" sz="1800" b="0" dirty="0"/>
              <a:t> </a:t>
            </a:r>
            <a:r>
              <a:rPr lang="en-US" sz="2400" dirty="0"/>
              <a:t>for Floods </a:t>
            </a:r>
            <a:r>
              <a:rPr lang="en-US" sz="2400" b="0" dirty="0">
                <a:latin typeface="Verdana" panose="020B0604030504040204" pitchFamily="34" charset="0"/>
              </a:rPr>
              <a:t>and (FAO, WFP) </a:t>
            </a:r>
            <a:r>
              <a:rPr lang="en-US" sz="2400" dirty="0"/>
              <a:t>for Drought </a:t>
            </a:r>
            <a:r>
              <a:rPr lang="en-US" sz="2400" b="0" dirty="0"/>
              <a:t>, </a:t>
            </a:r>
          </a:p>
          <a:p>
            <a:pPr marL="285750" indent="-285750" algn="l">
              <a:buFont typeface="Arial" panose="020B0604020202020204" pitchFamily="34" charset="0"/>
              <a:buChar char="•"/>
            </a:pPr>
            <a:r>
              <a:rPr lang="en-US" sz="3600" dirty="0"/>
              <a:t>Gap</a:t>
            </a:r>
            <a:r>
              <a:rPr lang="en-US" sz="2800" b="0" dirty="0"/>
              <a:t>: </a:t>
            </a:r>
            <a:r>
              <a:rPr lang="en-US" sz="2400" b="0" dirty="0">
                <a:latin typeface="Verdana" panose="020B0604030504040204" pitchFamily="34" charset="0"/>
              </a:rPr>
              <a:t>weak capacity to response (Funds, Experience, …)</a:t>
            </a:r>
          </a:p>
        </p:txBody>
      </p:sp>
      <p:sp>
        <p:nvSpPr>
          <p:cNvPr id="2" name="TextBox 17">
            <a:extLst>
              <a:ext uri="{FF2B5EF4-FFF2-40B4-BE49-F238E27FC236}">
                <a16:creationId xmlns:a16="http://schemas.microsoft.com/office/drawing/2014/main" id="{5C7BF330-DA1D-DE49-03F4-F7AA2E90A48B}"/>
              </a:ext>
            </a:extLst>
          </p:cNvPr>
          <p:cNvSpPr txBox="1"/>
          <p:nvPr/>
        </p:nvSpPr>
        <p:spPr>
          <a:xfrm>
            <a:off x="364994" y="6179617"/>
            <a:ext cx="8031197"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dirty="0">
                <a:solidFill>
                  <a:srgbClr val="808080"/>
                </a:solidFill>
              </a:rPr>
              <a:t>Session Title:</a:t>
            </a:r>
            <a:r>
              <a:rPr lang="en-US" dirty="0">
                <a:solidFill>
                  <a:srgbClr val="808080"/>
                </a:solidFill>
              </a:rPr>
              <a:t> </a:t>
            </a:r>
            <a:r>
              <a:rPr lang="en-US" sz="1600" i="1" dirty="0">
                <a:solidFill>
                  <a:srgbClr val="0070C0"/>
                </a:solidFill>
              </a:rPr>
              <a:t>ESA Regional Meeting - Coordination Team presentations </a:t>
            </a:r>
            <a:r>
              <a:rPr sz="1600" i="1" dirty="0">
                <a:solidFill>
                  <a:srgbClr val="0070C0"/>
                </a:solidFill>
              </a:rPr>
              <a:t> </a:t>
            </a:r>
            <a:br>
              <a:rPr dirty="0"/>
            </a:br>
            <a:r>
              <a:rPr dirty="0">
                <a:solidFill>
                  <a:srgbClr val="808080"/>
                </a:solidFill>
              </a:rPr>
              <a:t>Date:</a:t>
            </a:r>
            <a:r>
              <a:rPr lang="en-US" dirty="0">
                <a:solidFill>
                  <a:srgbClr val="808080"/>
                </a:solidFill>
              </a:rPr>
              <a:t> </a:t>
            </a:r>
            <a:r>
              <a:rPr lang="en-US" sz="1600" i="1" dirty="0">
                <a:solidFill>
                  <a:srgbClr val="0070C0"/>
                </a:solidFill>
              </a:rPr>
              <a:t>January 30</a:t>
            </a:r>
            <a:r>
              <a:rPr lang="en-US" sz="1600" i="1" baseline="30000" dirty="0">
                <a:solidFill>
                  <a:srgbClr val="0070C0"/>
                </a:solidFill>
              </a:rPr>
              <a:t>th</a:t>
            </a:r>
            <a:r>
              <a:rPr lang="en-US" sz="1600" i="1" dirty="0">
                <a:solidFill>
                  <a:srgbClr val="0070C0"/>
                </a:solidFill>
              </a:rPr>
              <a:t>, 2024</a:t>
            </a:r>
          </a:p>
        </p:txBody>
      </p:sp>
    </p:spTree>
    <p:extLst>
      <p:ext uri="{BB962C8B-B14F-4D97-AF65-F5344CB8AC3E}">
        <p14:creationId xmlns:p14="http://schemas.microsoft.com/office/powerpoint/2010/main" val="29354704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12" name="Rectangle 11">
            <a:extLst>
              <a:ext uri="{FF2B5EF4-FFF2-40B4-BE49-F238E27FC236}">
                <a16:creationId xmlns:a16="http://schemas.microsoft.com/office/drawing/2014/main" id="{334A47F4-592C-5A69-4E2D-15B1FD4ACCD8}"/>
              </a:ext>
            </a:extLst>
          </p:cNvPr>
          <p:cNvSpPr/>
          <p:nvPr/>
        </p:nvSpPr>
        <p:spPr>
          <a:xfrm>
            <a:off x="0" y="-1"/>
            <a:ext cx="12192000" cy="923637"/>
          </a:xfrm>
          <a:prstGeom prst="rect">
            <a:avLst/>
          </a:prstGeom>
          <a:solidFill>
            <a:srgbClr val="00B0F0"/>
          </a:solidFill>
        </p:spPr>
        <p:txBody>
          <a:bodyPr vert="horz" lIns="91440" tIns="45720" rIns="91440" bIns="45720" rtlCol="0" anchor="ctr">
            <a:noAutofit/>
          </a:bodyPr>
          <a:lstStyle/>
          <a:p>
            <a:pPr>
              <a:lnSpc>
                <a:spcPct val="90000"/>
              </a:lnSpc>
              <a:spcBef>
                <a:spcPct val="0"/>
              </a:spcBef>
            </a:pPr>
            <a:r>
              <a:rPr lang="en-US" sz="4400" b="1">
                <a:solidFill>
                  <a:schemeClr val="bg1"/>
                </a:solidFill>
                <a:latin typeface="+mn-lt"/>
              </a:rPr>
              <a:t>Nutrition sector funding and gaps: SAM</a:t>
            </a:r>
            <a:endParaRPr lang="en-US" sz="4400" b="1">
              <a:solidFill>
                <a:schemeClr val="bg1"/>
              </a:solidFill>
              <a:ea typeface="+mj-ea"/>
              <a:cs typeface="+mj-cs"/>
            </a:endParaRPr>
          </a:p>
        </p:txBody>
      </p:sp>
      <p:graphicFrame>
        <p:nvGraphicFramePr>
          <p:cNvPr id="5" name="Table 4">
            <a:extLst>
              <a:ext uri="{FF2B5EF4-FFF2-40B4-BE49-F238E27FC236}">
                <a16:creationId xmlns:a16="http://schemas.microsoft.com/office/drawing/2014/main" id="{7C8B2890-BF8C-37F2-F267-18D1CD5C9BC4}"/>
              </a:ext>
            </a:extLst>
          </p:cNvPr>
          <p:cNvGraphicFramePr>
            <a:graphicFrameLocks/>
          </p:cNvGraphicFramePr>
          <p:nvPr/>
        </p:nvGraphicFramePr>
        <p:xfrm>
          <a:off x="124692" y="1233056"/>
          <a:ext cx="11942616" cy="3921650"/>
        </p:xfrm>
        <a:graphic>
          <a:graphicData uri="http://schemas.openxmlformats.org/drawingml/2006/table">
            <a:tbl>
              <a:tblPr firstRow="1" bandRow="1">
                <a:tableStyleId>{5C22544A-7EE6-4342-B048-85BDC9FD1C3A}</a:tableStyleId>
              </a:tblPr>
              <a:tblGrid>
                <a:gridCol w="1423610">
                  <a:extLst>
                    <a:ext uri="{9D8B030D-6E8A-4147-A177-3AD203B41FA5}">
                      <a16:colId xmlns:a16="http://schemas.microsoft.com/office/drawing/2014/main" val="1215405024"/>
                    </a:ext>
                  </a:extLst>
                </a:gridCol>
                <a:gridCol w="1423610">
                  <a:extLst>
                    <a:ext uri="{9D8B030D-6E8A-4147-A177-3AD203B41FA5}">
                      <a16:colId xmlns:a16="http://schemas.microsoft.com/office/drawing/2014/main" val="55415195"/>
                    </a:ext>
                  </a:extLst>
                </a:gridCol>
                <a:gridCol w="1655438">
                  <a:extLst>
                    <a:ext uri="{9D8B030D-6E8A-4147-A177-3AD203B41FA5}">
                      <a16:colId xmlns:a16="http://schemas.microsoft.com/office/drawing/2014/main" val="481840006"/>
                    </a:ext>
                  </a:extLst>
                </a:gridCol>
                <a:gridCol w="1877982">
                  <a:extLst>
                    <a:ext uri="{9D8B030D-6E8A-4147-A177-3AD203B41FA5}">
                      <a16:colId xmlns:a16="http://schemas.microsoft.com/office/drawing/2014/main" val="415008497"/>
                    </a:ext>
                  </a:extLst>
                </a:gridCol>
                <a:gridCol w="1523927">
                  <a:extLst>
                    <a:ext uri="{9D8B030D-6E8A-4147-A177-3AD203B41FA5}">
                      <a16:colId xmlns:a16="http://schemas.microsoft.com/office/drawing/2014/main" val="857647759"/>
                    </a:ext>
                  </a:extLst>
                </a:gridCol>
                <a:gridCol w="1129348">
                  <a:extLst>
                    <a:ext uri="{9D8B030D-6E8A-4147-A177-3AD203B41FA5}">
                      <a16:colId xmlns:a16="http://schemas.microsoft.com/office/drawing/2014/main" val="1288551580"/>
                    </a:ext>
                  </a:extLst>
                </a:gridCol>
                <a:gridCol w="1595550">
                  <a:extLst>
                    <a:ext uri="{9D8B030D-6E8A-4147-A177-3AD203B41FA5}">
                      <a16:colId xmlns:a16="http://schemas.microsoft.com/office/drawing/2014/main" val="556394716"/>
                    </a:ext>
                  </a:extLst>
                </a:gridCol>
                <a:gridCol w="1313151">
                  <a:extLst>
                    <a:ext uri="{9D8B030D-6E8A-4147-A177-3AD203B41FA5}">
                      <a16:colId xmlns:a16="http://schemas.microsoft.com/office/drawing/2014/main" val="2302798665"/>
                    </a:ext>
                  </a:extLst>
                </a:gridCol>
              </a:tblGrid>
              <a:tr h="863943">
                <a:tc>
                  <a:txBody>
                    <a:bodyPr/>
                    <a:lstStyle/>
                    <a:p>
                      <a:pPr algn="ctr"/>
                      <a:r>
                        <a:rPr lang="en-US" sz="2000"/>
                        <a:t>UNICEF</a:t>
                      </a:r>
                    </a:p>
                  </a:txBody>
                  <a:tcPr/>
                </a:tc>
                <a:tc>
                  <a:txBody>
                    <a:bodyPr/>
                    <a:lstStyle/>
                    <a:p>
                      <a:endParaRPr lang="en-US"/>
                    </a:p>
                  </a:txBody>
                  <a:tcPr/>
                </a:tc>
                <a:tc>
                  <a:txBody>
                    <a:bodyPr/>
                    <a:lstStyle/>
                    <a:p>
                      <a:endParaRPr 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Donors (contribution in USD)</a:t>
                      </a:r>
                    </a:p>
                    <a:p>
                      <a:pPr algn="ctr"/>
                      <a:endParaRPr lang="en-US" sz="2000"/>
                    </a:p>
                  </a:txBody>
                  <a:tcPr/>
                </a:tc>
                <a:tc hMerge="1">
                  <a:txBody>
                    <a:bodyPr/>
                    <a:lstStyle/>
                    <a:p>
                      <a:endParaRPr lang="en-US"/>
                    </a:p>
                  </a:txBody>
                  <a:tcPr/>
                </a:tc>
                <a:tc hMerge="1">
                  <a:txBody>
                    <a:bodyPr/>
                    <a:lstStyle/>
                    <a:p>
                      <a:endParaRPr lang="en-US"/>
                    </a:p>
                  </a:txBody>
                  <a:tcPr/>
                </a:tc>
                <a:tc>
                  <a:txBody>
                    <a:bodyPr/>
                    <a:lstStyle/>
                    <a:p>
                      <a:pPr algn="ctr"/>
                      <a:endParaRPr lang="en-US" sz="2000"/>
                    </a:p>
                  </a:txBody>
                  <a:tcPr/>
                </a:tc>
                <a:tc>
                  <a:txBody>
                    <a:bodyPr/>
                    <a:lstStyle/>
                    <a:p>
                      <a:pPr algn="ctr"/>
                      <a:endParaRPr lang="en-US" sz="2000"/>
                    </a:p>
                  </a:txBody>
                  <a:tcPr/>
                </a:tc>
                <a:extLst>
                  <a:ext uri="{0D108BD9-81ED-4DB2-BD59-A6C34878D82A}">
                    <a16:rowId xmlns:a16="http://schemas.microsoft.com/office/drawing/2014/main" val="3044074236"/>
                  </a:ext>
                </a:extLst>
              </a:tr>
              <a:tr h="818353">
                <a:tc>
                  <a:txBody>
                    <a:bodyPr/>
                    <a:lstStyle/>
                    <a:p>
                      <a:pPr algn="ctr"/>
                      <a:r>
                        <a:rPr lang="en-US" sz="2000"/>
                        <a:t>Year</a:t>
                      </a:r>
                    </a:p>
                  </a:txBody>
                  <a:tcPr/>
                </a:tc>
                <a:tc>
                  <a:txBody>
                    <a:bodyPr/>
                    <a:lstStyle/>
                    <a:p>
                      <a:pPr algn="ctr"/>
                      <a:r>
                        <a:rPr lang="en-US" sz="2000" b="1" kern="1200">
                          <a:solidFill>
                            <a:schemeClr val="tx1"/>
                          </a:solidFill>
                          <a:latin typeface="+mn-lt"/>
                          <a:ea typeface="+mn-ea"/>
                          <a:cs typeface="+mn-cs"/>
                        </a:rPr>
                        <a:t>Target</a:t>
                      </a:r>
                    </a:p>
                  </a:txBody>
                  <a:tcPr/>
                </a:tc>
                <a:tc>
                  <a:txBody>
                    <a:bodyPr/>
                    <a:lstStyle/>
                    <a:p>
                      <a:pPr algn="ctr"/>
                      <a:r>
                        <a:rPr lang="en-US" sz="2000" b="1">
                          <a:solidFill>
                            <a:schemeClr val="tx1"/>
                          </a:solidFill>
                        </a:rPr>
                        <a:t>Fund required</a:t>
                      </a:r>
                    </a:p>
                  </a:txBody>
                  <a:tcPr/>
                </a:tc>
                <a:tc>
                  <a:txBody>
                    <a:bodyPr/>
                    <a:lstStyle/>
                    <a:p>
                      <a:pPr algn="ctr"/>
                      <a:r>
                        <a:rPr lang="en-US" sz="2000" b="1">
                          <a:solidFill>
                            <a:srgbClr val="FF0000"/>
                          </a:solidFill>
                        </a:rPr>
                        <a:t>BHA</a:t>
                      </a:r>
                    </a:p>
                  </a:txBody>
                  <a:tcPr/>
                </a:tc>
                <a:tc>
                  <a:txBody>
                    <a:bodyPr/>
                    <a:lstStyle/>
                    <a:p>
                      <a:pPr algn="ctr"/>
                      <a:r>
                        <a:rPr lang="en-US" sz="2000" b="1">
                          <a:solidFill>
                            <a:schemeClr val="tx1"/>
                          </a:solidFill>
                        </a:rPr>
                        <a:t>KFW</a:t>
                      </a:r>
                    </a:p>
                  </a:txBody>
                  <a:tcPr/>
                </a:tc>
                <a:tc>
                  <a:txBody>
                    <a:bodyPr/>
                    <a:lstStyle/>
                    <a:p>
                      <a:pPr algn="ctr"/>
                      <a:r>
                        <a:rPr lang="en-US" sz="2000" b="1" err="1">
                          <a:solidFill>
                            <a:schemeClr val="tx1"/>
                          </a:solidFill>
                        </a:rPr>
                        <a:t>GoNL</a:t>
                      </a:r>
                      <a:endParaRPr lang="en-US" sz="2000" b="1">
                        <a:solidFill>
                          <a:schemeClr val="tx1"/>
                        </a:solidFill>
                      </a:endParaRPr>
                    </a:p>
                  </a:txBody>
                  <a:tcPr/>
                </a:tc>
                <a:tc>
                  <a:txBody>
                    <a:bodyPr/>
                    <a:lstStyle/>
                    <a:p>
                      <a:pPr algn="ctr"/>
                      <a:r>
                        <a:rPr lang="en-US" sz="2000" b="1" err="1">
                          <a:solidFill>
                            <a:schemeClr val="tx1"/>
                          </a:solidFill>
                        </a:rPr>
                        <a:t>Cout</a:t>
                      </a:r>
                      <a:r>
                        <a:rPr lang="en-US" sz="2000" b="1">
                          <a:solidFill>
                            <a:schemeClr val="tx1"/>
                          </a:solidFill>
                        </a:rPr>
                        <a:t> Total par an</a:t>
                      </a:r>
                    </a:p>
                  </a:txBody>
                  <a:tcPr/>
                </a:tc>
                <a:tc>
                  <a:txBody>
                    <a:bodyPr/>
                    <a:lstStyle/>
                    <a:p>
                      <a:pPr algn="ctr"/>
                      <a:r>
                        <a:rPr lang="en-US" sz="2000" b="1">
                          <a:solidFill>
                            <a:schemeClr val="tx1"/>
                          </a:solidFill>
                        </a:rPr>
                        <a:t>Gap</a:t>
                      </a:r>
                    </a:p>
                  </a:txBody>
                  <a:tcPr/>
                </a:tc>
                <a:extLst>
                  <a:ext uri="{0D108BD9-81ED-4DB2-BD59-A6C34878D82A}">
                    <a16:rowId xmlns:a16="http://schemas.microsoft.com/office/drawing/2014/main" val="498904968"/>
                  </a:ext>
                </a:extLst>
              </a:tr>
              <a:tr h="632078">
                <a:tc>
                  <a:txBody>
                    <a:bodyPr/>
                    <a:lstStyle/>
                    <a:p>
                      <a:pPr algn="ctr"/>
                      <a:r>
                        <a:rPr lang="en-US" sz="2000"/>
                        <a:t>2021</a:t>
                      </a:r>
                    </a:p>
                  </a:txBody>
                  <a:tcPr/>
                </a:tc>
                <a:tc>
                  <a:txBody>
                    <a:bodyPr/>
                    <a:lstStyle/>
                    <a:p>
                      <a:pPr algn="ctr" fontAlgn="b"/>
                      <a:r>
                        <a:rPr lang="en-US" sz="2000" b="0" i="0" u="none" strike="noStrike">
                          <a:solidFill>
                            <a:schemeClr val="tx1"/>
                          </a:solidFill>
                          <a:effectLst/>
                          <a:latin typeface="Calibri" panose="020F0502020204030204" pitchFamily="34" charset="0"/>
                        </a:rPr>
                        <a:t>64,000</a:t>
                      </a:r>
                      <a:r>
                        <a:rPr lang="en-US" sz="2000" b="0" i="0" u="none" strike="noStrike">
                          <a:solidFill>
                            <a:schemeClr val="tx1"/>
                          </a:solidFill>
                          <a:effectLst/>
                          <a:highlight>
                            <a:srgbClr val="FFFFFF"/>
                          </a:highlight>
                          <a:latin typeface="Calibri" panose="020F0502020204030204" pitchFamily="34" charset="0"/>
                        </a:rPr>
                        <a:t> </a:t>
                      </a:r>
                    </a:p>
                    <a:p>
                      <a:pPr algn="ctr" fontAlgn="b"/>
                      <a:endParaRPr lang="en-US" sz="2000" b="0" i="0" u="none" strike="noStrike">
                        <a:solidFill>
                          <a:schemeClr val="tx1"/>
                        </a:solidFill>
                        <a:effectLst/>
                        <a:highlight>
                          <a:srgbClr val="FFFFFF"/>
                        </a:highlight>
                        <a:latin typeface="Calibri" panose="020F0502020204030204" pitchFamily="34" charset="0"/>
                      </a:endParaRPr>
                    </a:p>
                  </a:txBody>
                  <a:tcPr marL="0" marR="0" marT="0" marB="0" anchor="ctr"/>
                </a:tc>
                <a:tc>
                  <a:txBody>
                    <a:bodyPr/>
                    <a:lstStyle/>
                    <a:p>
                      <a:pPr algn="ctr"/>
                      <a:r>
                        <a:rPr lang="en-US" sz="2000" b="0" i="0" u="none" strike="noStrike" kern="1200">
                          <a:solidFill>
                            <a:schemeClr val="tx1"/>
                          </a:solidFill>
                          <a:effectLst/>
                          <a:latin typeface="Calibri" panose="020F0502020204030204" pitchFamily="34" charset="0"/>
                          <a:ea typeface="+mn-ea"/>
                          <a:cs typeface="+mn-cs"/>
                        </a:rPr>
                        <a:t>6,400,000</a:t>
                      </a:r>
                    </a:p>
                  </a:txBody>
                  <a:tcPr/>
                </a:tc>
                <a:tc>
                  <a:txBody>
                    <a:bodyPr/>
                    <a:lstStyle/>
                    <a:p>
                      <a:pPr algn="ctr"/>
                      <a:r>
                        <a:rPr lang="en-US" sz="1800" kern="1200">
                          <a:solidFill>
                            <a:srgbClr val="FF0000"/>
                          </a:solidFill>
                          <a:effectLst/>
                          <a:latin typeface="+mn-lt"/>
                          <a:ea typeface="+mn-ea"/>
                          <a:cs typeface="+mn-cs"/>
                        </a:rPr>
                        <a:t>1,463,657</a:t>
                      </a:r>
                      <a:endParaRPr lang="en-US" sz="2000">
                        <a:solidFill>
                          <a:srgbClr val="FF0000"/>
                        </a:solidFill>
                      </a:endParaRPr>
                    </a:p>
                  </a:txBody>
                  <a:tcPr/>
                </a:tc>
                <a:tc>
                  <a:txBody>
                    <a:bodyPr/>
                    <a:lstStyle/>
                    <a:p>
                      <a:pPr algn="ctr"/>
                      <a:r>
                        <a:rPr lang="en-US" sz="2000">
                          <a:solidFill>
                            <a:schemeClr val="tx1"/>
                          </a:solidFill>
                        </a:rPr>
                        <a:t>220,000</a:t>
                      </a:r>
                    </a:p>
                  </a:txBody>
                  <a:tcPr/>
                </a:tc>
                <a:tc>
                  <a:txBody>
                    <a:bodyPr/>
                    <a:lstStyle/>
                    <a:p>
                      <a:pPr algn="ctr"/>
                      <a:r>
                        <a:rPr lang="en-US" sz="2000">
                          <a:solidFill>
                            <a:schemeClr val="tx1"/>
                          </a:solidFill>
                        </a:rPr>
                        <a:t> </a:t>
                      </a:r>
                    </a:p>
                  </a:txBody>
                  <a:tcPr/>
                </a:tc>
                <a:tc>
                  <a:txBody>
                    <a:bodyPr/>
                    <a:lstStyle/>
                    <a:p>
                      <a:pPr algn="ctr"/>
                      <a:r>
                        <a:rPr lang="en-US" sz="2000">
                          <a:solidFill>
                            <a:schemeClr val="tx1"/>
                          </a:solidFill>
                        </a:rPr>
                        <a:t>1,683,657</a:t>
                      </a:r>
                    </a:p>
                  </a:txBody>
                  <a:tcPr/>
                </a:tc>
                <a:tc>
                  <a:txBody>
                    <a:bodyPr/>
                    <a:lstStyle/>
                    <a:p>
                      <a:pPr algn="ctr"/>
                      <a:r>
                        <a:rPr lang="en-US" sz="2000">
                          <a:solidFill>
                            <a:schemeClr val="tx1"/>
                          </a:solidFill>
                        </a:rPr>
                        <a:t>4,716,343</a:t>
                      </a:r>
                    </a:p>
                  </a:txBody>
                  <a:tcPr/>
                </a:tc>
                <a:extLst>
                  <a:ext uri="{0D108BD9-81ED-4DB2-BD59-A6C34878D82A}">
                    <a16:rowId xmlns:a16="http://schemas.microsoft.com/office/drawing/2014/main" val="3313977497"/>
                  </a:ext>
                </a:extLst>
              </a:tr>
              <a:tr h="673876">
                <a:tc>
                  <a:txBody>
                    <a:bodyPr/>
                    <a:lstStyle/>
                    <a:p>
                      <a:pPr algn="ctr"/>
                      <a:r>
                        <a:rPr lang="en-US" sz="2000"/>
                        <a:t>2022</a:t>
                      </a:r>
                    </a:p>
                  </a:txBody>
                  <a:tcPr/>
                </a:tc>
                <a:tc>
                  <a:txBody>
                    <a:bodyPr/>
                    <a:lstStyle/>
                    <a:p>
                      <a:pPr algn="ctr" fontAlgn="b"/>
                      <a:r>
                        <a:rPr lang="en-US" sz="2000" b="0" i="0" u="none" strike="noStrike">
                          <a:solidFill>
                            <a:schemeClr val="tx1"/>
                          </a:solidFill>
                          <a:effectLst/>
                          <a:latin typeface="Calibri" panose="020F0502020204030204" pitchFamily="34" charset="0"/>
                        </a:rPr>
                        <a:t> 75,234</a:t>
                      </a:r>
                    </a:p>
                    <a:p>
                      <a:pPr algn="ctr" fontAlgn="b"/>
                      <a:endParaRPr lang="en-US" sz="2000" b="0" i="0" u="none" strike="noStrike">
                        <a:solidFill>
                          <a:schemeClr val="tx1"/>
                        </a:solidFill>
                        <a:effectLst/>
                        <a:latin typeface="Calibri" panose="020F0502020204030204" pitchFamily="34" charset="0"/>
                      </a:endParaRPr>
                    </a:p>
                  </a:txBody>
                  <a:tcPr marL="0" marR="0" marT="0" marB="0" anchor="ctr"/>
                </a:tc>
                <a:tc>
                  <a:txBody>
                    <a:bodyPr/>
                    <a:lstStyle/>
                    <a:p>
                      <a:pPr algn="ctr"/>
                      <a:r>
                        <a:rPr lang="en-US" sz="2000" b="0" i="0" u="none" strike="noStrike" kern="1200">
                          <a:solidFill>
                            <a:schemeClr val="tx1"/>
                          </a:solidFill>
                          <a:effectLst/>
                          <a:latin typeface="Calibri" panose="020F0502020204030204" pitchFamily="34" charset="0"/>
                          <a:ea typeface="+mn-ea"/>
                          <a:cs typeface="+mn-cs"/>
                        </a:rPr>
                        <a:t>7,523,400</a:t>
                      </a:r>
                    </a:p>
                  </a:txBody>
                  <a:tcPr/>
                </a:tc>
                <a:tc>
                  <a:txBody>
                    <a:bodyPr/>
                    <a:lstStyle/>
                    <a:p>
                      <a:pPr algn="ctr"/>
                      <a:r>
                        <a:rPr lang="en-US" sz="2000">
                          <a:solidFill>
                            <a:srgbClr val="FF0000"/>
                          </a:solidFill>
                        </a:rPr>
                        <a:t>2,800,000</a:t>
                      </a:r>
                    </a:p>
                  </a:txBody>
                  <a:tcPr/>
                </a:tc>
                <a:tc>
                  <a:txBody>
                    <a:bodyPr/>
                    <a:lstStyle/>
                    <a:p>
                      <a:pPr algn="ctr"/>
                      <a:r>
                        <a:rPr lang="en-US" sz="2000">
                          <a:solidFill>
                            <a:schemeClr val="tx1"/>
                          </a:solidFill>
                        </a:rPr>
                        <a:t>440,000</a:t>
                      </a:r>
                    </a:p>
                  </a:txBody>
                  <a:tcPr/>
                </a:tc>
                <a:tc>
                  <a:txBody>
                    <a:bodyPr/>
                    <a:lstStyle/>
                    <a:p>
                      <a:pPr algn="ctr"/>
                      <a:endParaRPr lang="en-US" sz="2000">
                        <a:solidFill>
                          <a:schemeClr val="tx1"/>
                        </a:solidFill>
                      </a:endParaRPr>
                    </a:p>
                  </a:txBody>
                  <a:tcPr/>
                </a:tc>
                <a:tc>
                  <a:txBody>
                    <a:bodyPr/>
                    <a:lstStyle/>
                    <a:p>
                      <a:pPr algn="ctr"/>
                      <a:r>
                        <a:rPr lang="en-US" sz="2000">
                          <a:solidFill>
                            <a:schemeClr val="tx1"/>
                          </a:solidFill>
                        </a:rPr>
                        <a:t>3,240,000</a:t>
                      </a:r>
                    </a:p>
                  </a:txBody>
                  <a:tcPr/>
                </a:tc>
                <a:tc>
                  <a:txBody>
                    <a:bodyPr/>
                    <a:lstStyle/>
                    <a:p>
                      <a:pPr algn="ctr"/>
                      <a:r>
                        <a:rPr lang="en-US" sz="2000">
                          <a:solidFill>
                            <a:schemeClr val="tx1"/>
                          </a:solidFill>
                        </a:rPr>
                        <a:t>4,283,400</a:t>
                      </a:r>
                    </a:p>
                  </a:txBody>
                  <a:tcPr/>
                </a:tc>
                <a:extLst>
                  <a:ext uri="{0D108BD9-81ED-4DB2-BD59-A6C34878D82A}">
                    <a16:rowId xmlns:a16="http://schemas.microsoft.com/office/drawing/2014/main" val="411787475"/>
                  </a:ext>
                </a:extLst>
              </a:tr>
              <a:tr h="933400">
                <a:tc>
                  <a:txBody>
                    <a:bodyPr/>
                    <a:lstStyle/>
                    <a:p>
                      <a:pPr algn="ctr"/>
                      <a:r>
                        <a:rPr lang="en-US" sz="2000"/>
                        <a:t>2023</a:t>
                      </a:r>
                    </a:p>
                  </a:txBody>
                  <a:tcPr/>
                </a:tc>
                <a:tc>
                  <a:txBody>
                    <a:bodyPr/>
                    <a:lstStyle/>
                    <a:p>
                      <a:pPr algn="ctr" fontAlgn="b"/>
                      <a:r>
                        <a:rPr lang="en-US" sz="2000" b="0" i="0" u="none" strike="noStrike">
                          <a:solidFill>
                            <a:schemeClr val="tx1"/>
                          </a:solidFill>
                          <a:effectLst/>
                          <a:latin typeface="Calibri" panose="020F0502020204030204" pitchFamily="34" charset="0"/>
                        </a:rPr>
                        <a:t>84,000</a:t>
                      </a:r>
                    </a:p>
                    <a:p>
                      <a:pPr algn="ctr" fontAlgn="b"/>
                      <a:endParaRPr lang="en-US" sz="2000" b="0" i="0" u="none" strike="noStrike">
                        <a:solidFill>
                          <a:schemeClr val="tx1"/>
                        </a:solidFill>
                        <a:effectLst/>
                        <a:latin typeface="Calibri" panose="020F0502020204030204" pitchFamily="34" charset="0"/>
                      </a:endParaRPr>
                    </a:p>
                  </a:txBody>
                  <a:tcPr marL="0" marR="0" marT="0" marB="0" anchor="ctr"/>
                </a:tc>
                <a:tc>
                  <a:txBody>
                    <a:bodyPr/>
                    <a:lstStyle/>
                    <a:p>
                      <a:pPr algn="ctr"/>
                      <a:r>
                        <a:rPr lang="en-US" sz="2000" b="0" i="0" u="none" strike="noStrike" kern="1200">
                          <a:solidFill>
                            <a:schemeClr val="tx1"/>
                          </a:solidFill>
                          <a:effectLst/>
                          <a:latin typeface="Calibri" panose="020F0502020204030204" pitchFamily="34" charset="0"/>
                          <a:ea typeface="+mn-ea"/>
                          <a:cs typeface="+mn-cs"/>
                        </a:rPr>
                        <a:t>8,400,000</a:t>
                      </a:r>
                    </a:p>
                  </a:txBody>
                  <a:tcPr/>
                </a:tc>
                <a:tc>
                  <a:txBody>
                    <a:bodyPr/>
                    <a:lstStyle/>
                    <a:p>
                      <a:pPr algn="ctr"/>
                      <a:r>
                        <a:rPr lang="en-US" sz="2000">
                          <a:solidFill>
                            <a:srgbClr val="FF0000"/>
                          </a:solidFill>
                        </a:rPr>
                        <a:t>1,000,000</a:t>
                      </a:r>
                    </a:p>
                  </a:txBody>
                  <a:tcPr/>
                </a:tc>
                <a:tc>
                  <a:txBody>
                    <a:bodyPr/>
                    <a:lstStyle/>
                    <a:p>
                      <a:pPr algn="ctr"/>
                      <a:r>
                        <a:rPr lang="en-US" sz="2000">
                          <a:solidFill>
                            <a:schemeClr val="tx1"/>
                          </a:solidFill>
                        </a:rPr>
                        <a:t>1,540,000</a:t>
                      </a:r>
                    </a:p>
                  </a:txBody>
                  <a:tcPr/>
                </a:tc>
                <a:tc>
                  <a:txBody>
                    <a:bodyPr/>
                    <a:lstStyle/>
                    <a:p>
                      <a:pPr algn="ctr"/>
                      <a:r>
                        <a:rPr lang="en-US" sz="2000">
                          <a:solidFill>
                            <a:schemeClr val="tx1"/>
                          </a:solidFill>
                        </a:rPr>
                        <a:t>555,000</a:t>
                      </a:r>
                    </a:p>
                  </a:txBody>
                  <a:tcPr/>
                </a:tc>
                <a:tc>
                  <a:txBody>
                    <a:bodyPr/>
                    <a:lstStyle/>
                    <a:p>
                      <a:pPr algn="ctr"/>
                      <a:r>
                        <a:rPr lang="en-US" sz="2000">
                          <a:solidFill>
                            <a:schemeClr val="tx1"/>
                          </a:solidFill>
                        </a:rPr>
                        <a:t>3,095,000</a:t>
                      </a:r>
                    </a:p>
                  </a:txBody>
                  <a:tcPr/>
                </a:tc>
                <a:tc>
                  <a:txBody>
                    <a:bodyPr/>
                    <a:lstStyle/>
                    <a:p>
                      <a:pPr algn="ctr"/>
                      <a:r>
                        <a:rPr lang="en-US" sz="2000">
                          <a:solidFill>
                            <a:schemeClr val="tx1"/>
                          </a:solidFill>
                        </a:rPr>
                        <a:t>5,305,000</a:t>
                      </a:r>
                    </a:p>
                  </a:txBody>
                  <a:tcPr/>
                </a:tc>
                <a:extLst>
                  <a:ext uri="{0D108BD9-81ED-4DB2-BD59-A6C34878D82A}">
                    <a16:rowId xmlns:a16="http://schemas.microsoft.com/office/drawing/2014/main" val="3562773939"/>
                  </a:ext>
                </a:extLst>
              </a:tr>
            </a:tbl>
          </a:graphicData>
        </a:graphic>
      </p:graphicFrame>
      <p:sp>
        <p:nvSpPr>
          <p:cNvPr id="2" name="TextBox 17">
            <a:extLst>
              <a:ext uri="{FF2B5EF4-FFF2-40B4-BE49-F238E27FC236}">
                <a16:creationId xmlns:a16="http://schemas.microsoft.com/office/drawing/2014/main" id="{C76CAA28-B725-4E3A-1F45-98D4519B6A31}"/>
              </a:ext>
            </a:extLst>
          </p:cNvPr>
          <p:cNvSpPr txBox="1"/>
          <p:nvPr/>
        </p:nvSpPr>
        <p:spPr>
          <a:xfrm>
            <a:off x="364994" y="6179617"/>
            <a:ext cx="8031197"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dirty="0">
                <a:solidFill>
                  <a:srgbClr val="808080"/>
                </a:solidFill>
              </a:rPr>
              <a:t>Session Title:</a:t>
            </a:r>
            <a:r>
              <a:rPr lang="en-US" dirty="0">
                <a:solidFill>
                  <a:srgbClr val="808080"/>
                </a:solidFill>
              </a:rPr>
              <a:t> </a:t>
            </a:r>
            <a:r>
              <a:rPr lang="en-US" sz="1600" i="1" dirty="0">
                <a:solidFill>
                  <a:srgbClr val="0070C0"/>
                </a:solidFill>
              </a:rPr>
              <a:t>ESA Regional Meeting - Coordination Team presentations </a:t>
            </a:r>
            <a:r>
              <a:rPr sz="1600" i="1" dirty="0">
                <a:solidFill>
                  <a:srgbClr val="0070C0"/>
                </a:solidFill>
              </a:rPr>
              <a:t> </a:t>
            </a:r>
            <a:br>
              <a:rPr dirty="0"/>
            </a:br>
            <a:r>
              <a:rPr dirty="0">
                <a:solidFill>
                  <a:srgbClr val="808080"/>
                </a:solidFill>
              </a:rPr>
              <a:t>Date:</a:t>
            </a:r>
            <a:r>
              <a:rPr lang="en-US" dirty="0">
                <a:solidFill>
                  <a:srgbClr val="808080"/>
                </a:solidFill>
              </a:rPr>
              <a:t> </a:t>
            </a:r>
            <a:r>
              <a:rPr lang="en-US" sz="1600" i="1" dirty="0">
                <a:solidFill>
                  <a:srgbClr val="0070C0"/>
                </a:solidFill>
              </a:rPr>
              <a:t>January 30</a:t>
            </a:r>
            <a:r>
              <a:rPr lang="en-US" sz="1600" i="1" baseline="30000" dirty="0">
                <a:solidFill>
                  <a:srgbClr val="0070C0"/>
                </a:solidFill>
              </a:rPr>
              <a:t>th</a:t>
            </a:r>
            <a:r>
              <a:rPr lang="en-US" sz="1600" i="1" dirty="0">
                <a:solidFill>
                  <a:srgbClr val="0070C0"/>
                </a:solidFill>
              </a:rPr>
              <a:t>, 2024</a:t>
            </a:r>
          </a:p>
        </p:txBody>
      </p:sp>
    </p:spTree>
    <p:extLst>
      <p:ext uri="{BB962C8B-B14F-4D97-AF65-F5344CB8AC3E}">
        <p14:creationId xmlns:p14="http://schemas.microsoft.com/office/powerpoint/2010/main" val="18512939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12" name="Rectangle 11">
            <a:extLst>
              <a:ext uri="{FF2B5EF4-FFF2-40B4-BE49-F238E27FC236}">
                <a16:creationId xmlns:a16="http://schemas.microsoft.com/office/drawing/2014/main" id="{334A47F4-592C-5A69-4E2D-15B1FD4ACCD8}"/>
              </a:ext>
            </a:extLst>
          </p:cNvPr>
          <p:cNvSpPr/>
          <p:nvPr/>
        </p:nvSpPr>
        <p:spPr>
          <a:xfrm>
            <a:off x="0" y="-1"/>
            <a:ext cx="12192000" cy="923637"/>
          </a:xfrm>
          <a:prstGeom prst="rect">
            <a:avLst/>
          </a:prstGeom>
          <a:solidFill>
            <a:srgbClr val="00B0F0"/>
          </a:solidFill>
        </p:spPr>
        <p:txBody>
          <a:bodyPr vert="horz" lIns="91440" tIns="45720" rIns="91440" bIns="45720" rtlCol="0" anchor="ctr">
            <a:noAutofit/>
          </a:bodyPr>
          <a:lstStyle/>
          <a:p>
            <a:pPr>
              <a:lnSpc>
                <a:spcPct val="90000"/>
              </a:lnSpc>
              <a:spcBef>
                <a:spcPct val="0"/>
              </a:spcBef>
            </a:pPr>
            <a:r>
              <a:rPr lang="en-US" sz="4400" b="1">
                <a:solidFill>
                  <a:srgbClr val="FFFFFF"/>
                </a:solidFill>
                <a:latin typeface="+mn-lt"/>
              </a:rPr>
              <a:t>Challenges</a:t>
            </a:r>
            <a:endParaRPr lang="en-US" sz="4400" b="1">
              <a:solidFill>
                <a:schemeClr val="bg1"/>
              </a:solidFill>
              <a:ea typeface="+mj-ea"/>
              <a:cs typeface="+mj-cs"/>
            </a:endParaRPr>
          </a:p>
        </p:txBody>
      </p:sp>
      <p:sp>
        <p:nvSpPr>
          <p:cNvPr id="9" name="TextBox 8">
            <a:extLst>
              <a:ext uri="{FF2B5EF4-FFF2-40B4-BE49-F238E27FC236}">
                <a16:creationId xmlns:a16="http://schemas.microsoft.com/office/drawing/2014/main" id="{45B027E5-3904-3C3E-F155-C459A397DFA0}"/>
              </a:ext>
            </a:extLst>
          </p:cNvPr>
          <p:cNvSpPr txBox="1"/>
          <p:nvPr/>
        </p:nvSpPr>
        <p:spPr>
          <a:xfrm>
            <a:off x="209319" y="1080655"/>
            <a:ext cx="11724061" cy="470898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buFont typeface="Wingdings" panose="05000000000000000000" pitchFamily="2" charset="2"/>
              <a:buChar char="ü"/>
            </a:pPr>
            <a:r>
              <a:rPr lang="en-US" sz="3000" b="0">
                <a:latin typeface="Calibri" panose="020F0502020204030204" pitchFamily="34" charset="0"/>
                <a:ea typeface="Calibri" panose="020F0502020204030204" pitchFamily="34" charset="0"/>
                <a:cs typeface="Calibri" panose="020F0502020204030204" pitchFamily="34" charset="0"/>
              </a:rPr>
              <a:t>Lack of domestic financing for the purchase of nutrition supplies (RUTF, RUSF, MNPs…);</a:t>
            </a:r>
          </a:p>
          <a:p>
            <a:pPr algn="l">
              <a:buFont typeface="Wingdings" panose="05000000000000000000" pitchFamily="2" charset="2"/>
              <a:buChar char="ü"/>
            </a:pPr>
            <a:r>
              <a:rPr lang="en-US" sz="3000" b="0" err="1">
                <a:latin typeface="Calibri" panose="020F0502020204030204" pitchFamily="34" charset="0"/>
                <a:ea typeface="Calibri" panose="020F0502020204030204" pitchFamily="34" charset="0"/>
                <a:cs typeface="Calibri" panose="020F0502020204030204" pitchFamily="34" charset="0"/>
              </a:rPr>
              <a:t>Insuffisient</a:t>
            </a:r>
            <a:r>
              <a:rPr lang="en-US" sz="3000" b="0">
                <a:latin typeface="Calibri" panose="020F0502020204030204" pitchFamily="34" charset="0"/>
                <a:ea typeface="Calibri" panose="020F0502020204030204" pitchFamily="34" charset="0"/>
                <a:cs typeface="Calibri" panose="020F0502020204030204" pitchFamily="34" charset="0"/>
              </a:rPr>
              <a:t> funding  for nutrition interventions by the </a:t>
            </a:r>
            <a:r>
              <a:rPr lang="en-US" sz="3000" b="0" err="1">
                <a:latin typeface="Calibri" panose="020F0502020204030204" pitchFamily="34" charset="0"/>
                <a:ea typeface="Calibri" panose="020F0502020204030204" pitchFamily="34" charset="0"/>
                <a:cs typeface="Calibri" panose="020F0502020204030204" pitchFamily="34" charset="0"/>
              </a:rPr>
              <a:t>governement</a:t>
            </a:r>
            <a:endParaRPr lang="en-US" sz="3000" b="0">
              <a:latin typeface="Calibri" panose="020F0502020204030204" pitchFamily="34" charset="0"/>
              <a:ea typeface="Calibri" panose="020F0502020204030204" pitchFamily="34" charset="0"/>
              <a:cs typeface="Calibri" panose="020F0502020204030204" pitchFamily="34" charset="0"/>
            </a:endParaRPr>
          </a:p>
          <a:p>
            <a:pPr algn="l">
              <a:buFont typeface="Wingdings" panose="05000000000000000000" pitchFamily="2" charset="2"/>
              <a:buChar char="ü"/>
            </a:pPr>
            <a:r>
              <a:rPr lang="en-US" sz="3000" b="0">
                <a:latin typeface="Calibri" panose="020F0502020204030204" pitchFamily="34" charset="0"/>
                <a:ea typeface="Calibri" panose="020F0502020204030204" pitchFamily="34" charset="0"/>
                <a:cs typeface="Calibri" panose="020F0502020204030204" pitchFamily="34" charset="0"/>
              </a:rPr>
              <a:t>Insufficient fund to cover nutrition supplies need for 2024;</a:t>
            </a:r>
          </a:p>
          <a:p>
            <a:pPr algn="l">
              <a:buFont typeface="Wingdings" panose="05000000000000000000" pitchFamily="2" charset="2"/>
              <a:buChar char="ü"/>
            </a:pPr>
            <a:r>
              <a:rPr lang="en-US" sz="3000" b="0">
                <a:latin typeface="Calibri" panose="020F0502020204030204" pitchFamily="34" charset="0"/>
                <a:ea typeface="Calibri" panose="020F0502020204030204" pitchFamily="34" charset="0"/>
                <a:cs typeface="Calibri" panose="020F0502020204030204" pitchFamily="34" charset="0"/>
              </a:rPr>
              <a:t>Lack of ownership of the national Nutrition supply chain</a:t>
            </a:r>
          </a:p>
          <a:p>
            <a:pPr algn="l">
              <a:buFont typeface="Wingdings" panose="05000000000000000000" pitchFamily="2" charset="2"/>
              <a:buChar char="ü"/>
            </a:pPr>
            <a:r>
              <a:rPr lang="en-US" sz="3000" b="0">
                <a:latin typeface="Calibri" panose="020F0502020204030204" pitchFamily="34" charset="0"/>
                <a:ea typeface="Calibri" panose="020F0502020204030204" pitchFamily="34" charset="0"/>
                <a:cs typeface="Calibri" panose="020F0502020204030204" pitchFamily="34" charset="0"/>
              </a:rPr>
              <a:t>High financial dependency of the country on external funding  (0.8 % for public financing)</a:t>
            </a:r>
          </a:p>
          <a:p>
            <a:pPr algn="l">
              <a:buFont typeface="Wingdings" panose="05000000000000000000" pitchFamily="2" charset="2"/>
              <a:buChar char="ü"/>
            </a:pPr>
            <a:r>
              <a:rPr lang="en-US" sz="3000" b="0">
                <a:latin typeface="Calibri" panose="020F0502020204030204" pitchFamily="34" charset="0"/>
                <a:ea typeface="Calibri" panose="020F0502020204030204" pitchFamily="34" charset="0"/>
                <a:cs typeface="Calibri" panose="020F0502020204030204" pitchFamily="34" charset="0"/>
              </a:rPr>
              <a:t>Increase of nutrition supplies cost at global level</a:t>
            </a:r>
          </a:p>
          <a:p>
            <a:pPr algn="l">
              <a:buFont typeface="Wingdings" panose="05000000000000000000" pitchFamily="2" charset="2"/>
              <a:buChar char="ü"/>
            </a:pPr>
            <a:r>
              <a:rPr lang="en-US" sz="3000" b="0">
                <a:latin typeface="Calibri" panose="020F0502020204030204" pitchFamily="34" charset="0"/>
                <a:ea typeface="Calibri" panose="020F0502020204030204" pitchFamily="34" charset="0"/>
                <a:cs typeface="Calibri" panose="020F0502020204030204" pitchFamily="34" charset="0"/>
              </a:rPr>
              <a:t>Small scale of prevention interventions due to insufficient funding</a:t>
            </a:r>
          </a:p>
          <a:p>
            <a:pPr algn="l">
              <a:buFont typeface="Wingdings" panose="05000000000000000000" pitchFamily="2" charset="2"/>
              <a:buChar char="ü"/>
            </a:pPr>
            <a:r>
              <a:rPr lang="en-US" sz="3000" b="0">
                <a:latin typeface="Calibri" panose="020F0502020204030204" pitchFamily="34" charset="0"/>
                <a:ea typeface="Calibri" panose="020F0502020204030204" pitchFamily="34" charset="0"/>
                <a:cs typeface="Calibri" panose="020F0502020204030204" pitchFamily="34" charset="0"/>
              </a:rPr>
              <a:t>Multisectoral coordination</a:t>
            </a:r>
          </a:p>
        </p:txBody>
      </p:sp>
      <p:sp>
        <p:nvSpPr>
          <p:cNvPr id="2" name="TextBox 17">
            <a:extLst>
              <a:ext uri="{FF2B5EF4-FFF2-40B4-BE49-F238E27FC236}">
                <a16:creationId xmlns:a16="http://schemas.microsoft.com/office/drawing/2014/main" id="{28DFF332-D565-730B-464E-716819B9F048}"/>
              </a:ext>
            </a:extLst>
          </p:cNvPr>
          <p:cNvSpPr txBox="1"/>
          <p:nvPr/>
        </p:nvSpPr>
        <p:spPr>
          <a:xfrm>
            <a:off x="364994" y="6179617"/>
            <a:ext cx="8031197"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dirty="0">
                <a:solidFill>
                  <a:srgbClr val="808080"/>
                </a:solidFill>
              </a:rPr>
              <a:t>Session Title:</a:t>
            </a:r>
            <a:r>
              <a:rPr lang="en-US" dirty="0">
                <a:solidFill>
                  <a:srgbClr val="808080"/>
                </a:solidFill>
              </a:rPr>
              <a:t> </a:t>
            </a:r>
            <a:r>
              <a:rPr lang="en-US" sz="1600" i="1" dirty="0">
                <a:solidFill>
                  <a:srgbClr val="0070C0"/>
                </a:solidFill>
              </a:rPr>
              <a:t>ESA Regional Meeting - Coordination Team presentations </a:t>
            </a:r>
            <a:r>
              <a:rPr sz="1600" i="1" dirty="0">
                <a:solidFill>
                  <a:srgbClr val="0070C0"/>
                </a:solidFill>
              </a:rPr>
              <a:t> </a:t>
            </a:r>
            <a:br>
              <a:rPr dirty="0"/>
            </a:br>
            <a:r>
              <a:rPr dirty="0">
                <a:solidFill>
                  <a:srgbClr val="808080"/>
                </a:solidFill>
              </a:rPr>
              <a:t>Date:</a:t>
            </a:r>
            <a:r>
              <a:rPr lang="en-US" dirty="0">
                <a:solidFill>
                  <a:srgbClr val="808080"/>
                </a:solidFill>
              </a:rPr>
              <a:t> </a:t>
            </a:r>
            <a:r>
              <a:rPr lang="en-US" sz="1600" i="1" dirty="0">
                <a:solidFill>
                  <a:srgbClr val="0070C0"/>
                </a:solidFill>
              </a:rPr>
              <a:t>January 30</a:t>
            </a:r>
            <a:r>
              <a:rPr lang="en-US" sz="1600" i="1" baseline="30000" dirty="0">
                <a:solidFill>
                  <a:srgbClr val="0070C0"/>
                </a:solidFill>
              </a:rPr>
              <a:t>th</a:t>
            </a:r>
            <a:r>
              <a:rPr lang="en-US" sz="1600" i="1" dirty="0">
                <a:solidFill>
                  <a:srgbClr val="0070C0"/>
                </a:solidFill>
              </a:rPr>
              <a:t>, 2024</a:t>
            </a:r>
          </a:p>
        </p:txBody>
      </p:sp>
    </p:spTree>
    <p:extLst>
      <p:ext uri="{BB962C8B-B14F-4D97-AF65-F5344CB8AC3E}">
        <p14:creationId xmlns:p14="http://schemas.microsoft.com/office/powerpoint/2010/main" val="14501232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12" name="Rectangle 11">
            <a:extLst>
              <a:ext uri="{FF2B5EF4-FFF2-40B4-BE49-F238E27FC236}">
                <a16:creationId xmlns:a16="http://schemas.microsoft.com/office/drawing/2014/main" id="{334A47F4-592C-5A69-4E2D-15B1FD4ACCD8}"/>
              </a:ext>
            </a:extLst>
          </p:cNvPr>
          <p:cNvSpPr/>
          <p:nvPr/>
        </p:nvSpPr>
        <p:spPr>
          <a:xfrm>
            <a:off x="0" y="-1"/>
            <a:ext cx="12192000" cy="923637"/>
          </a:xfrm>
          <a:prstGeom prst="rect">
            <a:avLst/>
          </a:prstGeom>
          <a:solidFill>
            <a:srgbClr val="00B0F0"/>
          </a:solidFill>
        </p:spPr>
        <p:txBody>
          <a:bodyPr vert="horz" lIns="91440" tIns="45720" rIns="91440" bIns="45720" rtlCol="0" anchor="ctr">
            <a:noAutofit/>
          </a:bodyPr>
          <a:lstStyle/>
          <a:p>
            <a:pPr>
              <a:lnSpc>
                <a:spcPct val="90000"/>
              </a:lnSpc>
              <a:spcBef>
                <a:spcPct val="0"/>
              </a:spcBef>
            </a:pPr>
            <a:r>
              <a:rPr lang="en-US" sz="4400" b="1" err="1">
                <a:solidFill>
                  <a:schemeClr val="bg1"/>
                </a:solidFill>
                <a:latin typeface="+mn-lt"/>
              </a:rPr>
              <a:t>Perpectives</a:t>
            </a:r>
            <a:endParaRPr lang="en-US" sz="4400" b="1">
              <a:solidFill>
                <a:schemeClr val="bg1"/>
              </a:solidFill>
              <a:ea typeface="+mj-ea"/>
              <a:cs typeface="+mj-cs"/>
            </a:endParaRPr>
          </a:p>
        </p:txBody>
      </p:sp>
      <p:sp>
        <p:nvSpPr>
          <p:cNvPr id="9" name="TextBox 8">
            <a:extLst>
              <a:ext uri="{FF2B5EF4-FFF2-40B4-BE49-F238E27FC236}">
                <a16:creationId xmlns:a16="http://schemas.microsoft.com/office/drawing/2014/main" id="{D95F980C-F668-CF78-3109-1BDDE6C5D9C8}"/>
              </a:ext>
            </a:extLst>
          </p:cNvPr>
          <p:cNvSpPr txBox="1"/>
          <p:nvPr/>
        </p:nvSpPr>
        <p:spPr>
          <a:xfrm>
            <a:off x="166255" y="988291"/>
            <a:ext cx="11822543" cy="48628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l">
              <a:buNone/>
            </a:pPr>
            <a:r>
              <a:rPr lang="en-US" sz="3000" b="1"/>
              <a:t>Continue to:</a:t>
            </a:r>
          </a:p>
          <a:p>
            <a:pPr algn="l">
              <a:buFont typeface="Wingdings" panose="05000000000000000000" pitchFamily="2" charset="2"/>
              <a:buChar char="ü"/>
            </a:pPr>
            <a:r>
              <a:rPr lang="en-US" sz="2800" b="0">
                <a:latin typeface="Calibri" panose="020F0502020204030204" pitchFamily="34" charset="0"/>
                <a:ea typeface="Calibri" panose="020F0502020204030204" pitchFamily="34" charset="0"/>
                <a:cs typeface="Calibri" panose="020F0502020204030204" pitchFamily="34" charset="0"/>
              </a:rPr>
              <a:t>provide treatment for acute malnourished children.</a:t>
            </a:r>
          </a:p>
          <a:p>
            <a:pPr algn="l">
              <a:buFont typeface="Wingdings" panose="05000000000000000000" pitchFamily="2" charset="2"/>
              <a:buChar char="ü"/>
            </a:pPr>
            <a:r>
              <a:rPr lang="en-US" sz="2800" b="0">
                <a:latin typeface="Calibri" panose="020F0502020204030204" pitchFamily="34" charset="0"/>
                <a:ea typeface="Calibri" panose="020F0502020204030204" pitchFamily="34" charset="0"/>
                <a:cs typeface="Calibri" panose="020F0502020204030204" pitchFamily="34" charset="0"/>
              </a:rPr>
              <a:t>strengthen the supply chain management of nutritional products and monitor the use of nutritional products to the last mile. </a:t>
            </a:r>
          </a:p>
          <a:p>
            <a:pPr algn="l">
              <a:buFont typeface="Wingdings" panose="05000000000000000000" pitchFamily="2" charset="2"/>
              <a:buChar char="ü"/>
            </a:pPr>
            <a:r>
              <a:rPr lang="en-US" sz="2800" b="0">
                <a:latin typeface="Calibri" panose="020F0502020204030204" pitchFamily="34" charset="0"/>
                <a:ea typeface="Calibri" panose="020F0502020204030204" pitchFamily="34" charset="0"/>
                <a:cs typeface="Calibri" panose="020F0502020204030204" pitchFamily="34" charset="0"/>
              </a:rPr>
              <a:t>support the monitoring of the CMAM program through supportive supervision, reporting and coordination meetings at national and decentralized levels.</a:t>
            </a:r>
          </a:p>
          <a:p>
            <a:pPr algn="l">
              <a:buFont typeface="Wingdings" panose="05000000000000000000" pitchFamily="2" charset="2"/>
              <a:buChar char="ü"/>
            </a:pPr>
            <a:r>
              <a:rPr lang="en-US" sz="2800" b="0">
                <a:latin typeface="Calibri" panose="020F0502020204030204" pitchFamily="34" charset="0"/>
                <a:ea typeface="Calibri" panose="020F0502020204030204" pitchFamily="34" charset="0"/>
                <a:cs typeface="Calibri" panose="020F0502020204030204" pitchFamily="34" charset="0"/>
              </a:rPr>
              <a:t>Advocacy for domestic funding</a:t>
            </a:r>
          </a:p>
          <a:p>
            <a:pPr algn="l">
              <a:buFont typeface="Wingdings" panose="05000000000000000000" pitchFamily="2" charset="2"/>
              <a:buChar char="ü"/>
            </a:pPr>
            <a:r>
              <a:rPr lang="en-US" sz="2800" b="0">
                <a:latin typeface="Calibri" panose="020F0502020204030204" pitchFamily="34" charset="0"/>
                <a:ea typeface="Calibri" panose="020F0502020204030204" pitchFamily="34" charset="0"/>
                <a:cs typeface="Calibri" panose="020F0502020204030204" pitchFamily="34" charset="0"/>
              </a:rPr>
              <a:t>Strengthening multisectoral approach to reduce stunting</a:t>
            </a:r>
          </a:p>
          <a:p>
            <a:pPr algn="l">
              <a:buFont typeface="Wingdings" panose="05000000000000000000" pitchFamily="2" charset="2"/>
              <a:buChar char="ü"/>
            </a:pPr>
            <a:r>
              <a:rPr lang="en-US" sz="2800" b="0">
                <a:latin typeface="Calibri" panose="020F0502020204030204" pitchFamily="34" charset="0"/>
                <a:ea typeface="Calibri" panose="020F0502020204030204" pitchFamily="34" charset="0"/>
                <a:cs typeface="Calibri" panose="020F0502020204030204" pitchFamily="34" charset="0"/>
              </a:rPr>
              <a:t>Support </a:t>
            </a:r>
            <a:r>
              <a:rPr lang="en-US" sz="2800" b="0" err="1">
                <a:latin typeface="Calibri" panose="020F0502020204030204" pitchFamily="34" charset="0"/>
                <a:ea typeface="Calibri" panose="020F0502020204030204" pitchFamily="34" charset="0"/>
                <a:cs typeface="Calibri" panose="020F0502020204030204" pitchFamily="34" charset="0"/>
              </a:rPr>
              <a:t>developpement</a:t>
            </a:r>
            <a:r>
              <a:rPr lang="en-US" sz="2800" b="0">
                <a:latin typeface="Calibri" panose="020F0502020204030204" pitchFamily="34" charset="0"/>
                <a:ea typeface="Calibri" panose="020F0502020204030204" pitchFamily="34" charset="0"/>
                <a:cs typeface="Calibri" panose="020F0502020204030204" pitchFamily="34" charset="0"/>
              </a:rPr>
              <a:t> of a multisectoral nutrition policy and sectoral strategies</a:t>
            </a:r>
          </a:p>
        </p:txBody>
      </p:sp>
      <p:sp>
        <p:nvSpPr>
          <p:cNvPr id="2" name="TextBox 17">
            <a:extLst>
              <a:ext uri="{FF2B5EF4-FFF2-40B4-BE49-F238E27FC236}">
                <a16:creationId xmlns:a16="http://schemas.microsoft.com/office/drawing/2014/main" id="{6167261C-8B3C-7517-5688-CF7D0A44B49F}"/>
              </a:ext>
            </a:extLst>
          </p:cNvPr>
          <p:cNvSpPr txBox="1"/>
          <p:nvPr/>
        </p:nvSpPr>
        <p:spPr>
          <a:xfrm>
            <a:off x="364994" y="6179617"/>
            <a:ext cx="8031197"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dirty="0">
                <a:solidFill>
                  <a:srgbClr val="808080"/>
                </a:solidFill>
              </a:rPr>
              <a:t>Session Title:</a:t>
            </a:r>
            <a:r>
              <a:rPr lang="en-US" dirty="0">
                <a:solidFill>
                  <a:srgbClr val="808080"/>
                </a:solidFill>
              </a:rPr>
              <a:t> </a:t>
            </a:r>
            <a:r>
              <a:rPr lang="en-US" sz="1600" i="1" dirty="0">
                <a:solidFill>
                  <a:srgbClr val="0070C0"/>
                </a:solidFill>
              </a:rPr>
              <a:t>ESA Regional Meeting - Coordination Team presentations </a:t>
            </a:r>
            <a:r>
              <a:rPr sz="1600" i="1" dirty="0">
                <a:solidFill>
                  <a:srgbClr val="0070C0"/>
                </a:solidFill>
              </a:rPr>
              <a:t> </a:t>
            </a:r>
            <a:br>
              <a:rPr dirty="0"/>
            </a:br>
            <a:r>
              <a:rPr dirty="0">
                <a:solidFill>
                  <a:srgbClr val="808080"/>
                </a:solidFill>
              </a:rPr>
              <a:t>Date:</a:t>
            </a:r>
            <a:r>
              <a:rPr lang="en-US" dirty="0">
                <a:solidFill>
                  <a:srgbClr val="808080"/>
                </a:solidFill>
              </a:rPr>
              <a:t> </a:t>
            </a:r>
            <a:r>
              <a:rPr lang="en-US" sz="1600" i="1" dirty="0">
                <a:solidFill>
                  <a:srgbClr val="0070C0"/>
                </a:solidFill>
              </a:rPr>
              <a:t>January 30</a:t>
            </a:r>
            <a:r>
              <a:rPr lang="en-US" sz="1600" i="1" baseline="30000" dirty="0">
                <a:solidFill>
                  <a:srgbClr val="0070C0"/>
                </a:solidFill>
              </a:rPr>
              <a:t>th</a:t>
            </a:r>
            <a:r>
              <a:rPr lang="en-US" sz="1600" i="1" dirty="0">
                <a:solidFill>
                  <a:srgbClr val="0070C0"/>
                </a:solidFill>
              </a:rPr>
              <a:t>, 2024</a:t>
            </a:r>
          </a:p>
        </p:txBody>
      </p:sp>
    </p:spTree>
    <p:extLst>
      <p:ext uri="{BB962C8B-B14F-4D97-AF65-F5344CB8AC3E}">
        <p14:creationId xmlns:p14="http://schemas.microsoft.com/office/powerpoint/2010/main" val="10776197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676385" y="2459433"/>
            <a:ext cx="12189609" cy="9144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a:solidFill>
                  <a:srgbClr val="455F51"/>
                </a:solidFill>
              </a:rPr>
              <a:t>Thank you</a:t>
            </a:r>
            <a:endParaRPr lang="en-US">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ESA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676562" y="4770666"/>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628481"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577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73439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2B8A5F3-5B45-594F-7718-C5DD3E644A80}"/>
              </a:ext>
            </a:extLst>
          </p:cNvPr>
          <p:cNvPicPr>
            <a:picLocks noChangeAspect="1"/>
          </p:cNvPicPr>
          <p:nvPr/>
        </p:nvPicPr>
        <p:blipFill rotWithShape="1">
          <a:blip r:embed="rId3"/>
          <a:srcRect b="5436"/>
          <a:stretch/>
        </p:blipFill>
        <p:spPr>
          <a:xfrm>
            <a:off x="1" y="3582"/>
            <a:ext cx="9659569" cy="6850846"/>
          </a:xfrm>
          <a:prstGeom prst="rect">
            <a:avLst/>
          </a:prstGeom>
        </p:spPr>
      </p:pic>
      <p:sp>
        <p:nvSpPr>
          <p:cNvPr id="2" name="TextBox 6">
            <a:extLst>
              <a:ext uri="{FF2B5EF4-FFF2-40B4-BE49-F238E27FC236}">
                <a16:creationId xmlns:a16="http://schemas.microsoft.com/office/drawing/2014/main" id="{EADBA9A9-5261-1E66-B862-B569ED148683}"/>
              </a:ext>
            </a:extLst>
          </p:cNvPr>
          <p:cNvSpPr txBox="1"/>
          <p:nvPr/>
        </p:nvSpPr>
        <p:spPr>
          <a:xfrm>
            <a:off x="7790552" y="1024145"/>
            <a:ext cx="4273254" cy="36621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345" tIns="45672" rIns="91345" bIns="45672" rtlCol="0" anchor="ctr">
            <a:normAutofit/>
          </a:bodyPr>
          <a:lstStyle/>
          <a:p>
            <a:pPr algn="l" defTabSz="913486" hangingPunct="1">
              <a:lnSpc>
                <a:spcPct val="90000"/>
              </a:lnSpc>
              <a:spcBef>
                <a:spcPct val="0"/>
              </a:spcBef>
              <a:spcAft>
                <a:spcPts val="599"/>
              </a:spcAft>
              <a:defRPr sz="2400" b="0">
                <a:latin typeface="Arial"/>
                <a:ea typeface="Arial"/>
                <a:cs typeface="Arial"/>
                <a:sym typeface="Arial"/>
              </a:defRPr>
            </a:pPr>
            <a:r>
              <a:rPr lang="en-US" sz="3497" kern="100" dirty="0">
                <a:solidFill>
                  <a:srgbClr val="0070C0"/>
                </a:solidFill>
                <a:latin typeface="Arial Nova" panose="020B0504020202020204" pitchFamily="34" charset="0"/>
                <a:cs typeface="Calibri" panose="020F0502020204030204" pitchFamily="34" charset="0"/>
                <a:sym typeface="Helvetica Neue Medium"/>
              </a:rPr>
              <a:t>Optimizing Nutrition Coordination for Effective Drought Response in Kenya</a:t>
            </a:r>
          </a:p>
        </p:txBody>
      </p:sp>
      <p:sp>
        <p:nvSpPr>
          <p:cNvPr id="7" name="TextBox 6">
            <a:extLst>
              <a:ext uri="{FF2B5EF4-FFF2-40B4-BE49-F238E27FC236}">
                <a16:creationId xmlns:a16="http://schemas.microsoft.com/office/drawing/2014/main" id="{46F15353-574B-9729-C113-68EDE3D0273D}"/>
              </a:ext>
            </a:extLst>
          </p:cNvPr>
          <p:cNvSpPr txBox="1"/>
          <p:nvPr/>
        </p:nvSpPr>
        <p:spPr>
          <a:xfrm>
            <a:off x="7678104" y="4686304"/>
            <a:ext cx="4094343" cy="216811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345" tIns="45672" rIns="91345" bIns="45672" rtlCol="0">
            <a:normAutofit/>
          </a:bodyPr>
          <a:lstStyle/>
          <a:p>
            <a:pPr algn="l" defTabSz="913486" hangingPunct="1">
              <a:lnSpc>
                <a:spcPct val="90000"/>
              </a:lnSpc>
              <a:spcBef>
                <a:spcPct val="0"/>
              </a:spcBef>
              <a:spcAft>
                <a:spcPts val="599"/>
              </a:spcAft>
              <a:defRPr sz="2400" b="0">
                <a:latin typeface="Arial"/>
                <a:ea typeface="Arial"/>
                <a:cs typeface="Arial"/>
                <a:sym typeface="Arial"/>
              </a:defRPr>
            </a:pPr>
            <a:r>
              <a:rPr lang="en-US" sz="1998" b="0" kern="1200" dirty="0">
                <a:solidFill>
                  <a:srgbClr val="FF0000"/>
                </a:solidFill>
                <a:latin typeface="+mn-lt"/>
                <a:ea typeface="+mn-ea"/>
                <a:cs typeface="+mn-cs"/>
              </a:rPr>
              <a:t>Grace Gichohi, Ministry of Health</a:t>
            </a:r>
          </a:p>
          <a:p>
            <a:pPr algn="l" defTabSz="913486" hangingPunct="1">
              <a:lnSpc>
                <a:spcPct val="90000"/>
              </a:lnSpc>
              <a:spcBef>
                <a:spcPct val="0"/>
              </a:spcBef>
              <a:spcAft>
                <a:spcPts val="599"/>
              </a:spcAft>
              <a:defRPr sz="2400" b="0">
                <a:latin typeface="Arial"/>
                <a:ea typeface="Arial"/>
                <a:cs typeface="Arial"/>
                <a:sym typeface="Arial"/>
              </a:defRPr>
            </a:pPr>
            <a:endParaRPr lang="en-US" sz="1998" b="0" kern="1200" dirty="0">
              <a:solidFill>
                <a:srgbClr val="FF0000"/>
              </a:solidFill>
              <a:latin typeface="+mn-lt"/>
              <a:ea typeface="+mn-ea"/>
              <a:cs typeface="+mn-cs"/>
            </a:endParaRPr>
          </a:p>
          <a:p>
            <a:pPr algn="l" defTabSz="913486" hangingPunct="1">
              <a:lnSpc>
                <a:spcPct val="90000"/>
              </a:lnSpc>
              <a:spcBef>
                <a:spcPct val="0"/>
              </a:spcBef>
              <a:spcAft>
                <a:spcPts val="599"/>
              </a:spcAft>
              <a:defRPr sz="2400" b="0">
                <a:latin typeface="Arial"/>
                <a:ea typeface="Arial"/>
                <a:cs typeface="Arial"/>
                <a:sym typeface="Arial"/>
              </a:defRPr>
            </a:pPr>
            <a:r>
              <a:rPr lang="en-US" sz="1998" b="0" kern="1200" dirty="0">
                <a:solidFill>
                  <a:srgbClr val="FF0000"/>
                </a:solidFill>
                <a:latin typeface="+mn-lt"/>
                <a:ea typeface="+mn-ea"/>
                <a:cs typeface="+mn-cs"/>
              </a:rPr>
              <a:t>31 January 2024</a:t>
            </a:r>
          </a:p>
        </p:txBody>
      </p:sp>
      <p:sp>
        <p:nvSpPr>
          <p:cNvPr id="6" name="TextBox 5">
            <a:extLst>
              <a:ext uri="{FF2B5EF4-FFF2-40B4-BE49-F238E27FC236}">
                <a16:creationId xmlns:a16="http://schemas.microsoft.com/office/drawing/2014/main" id="{33B6987A-5C10-6536-D511-A0C9BEF772DB}"/>
              </a:ext>
            </a:extLst>
          </p:cNvPr>
          <p:cNvSpPr txBox="1"/>
          <p:nvPr/>
        </p:nvSpPr>
        <p:spPr>
          <a:xfrm>
            <a:off x="-3044" y="6623826"/>
            <a:ext cx="3100787" cy="230592"/>
          </a:xfrm>
          <a:prstGeom prst="rect">
            <a:avLst/>
          </a:prstGeom>
          <a:noFill/>
        </p:spPr>
        <p:txBody>
          <a:bodyPr wrap="square" rtlCol="0">
            <a:spAutoFit/>
          </a:bodyPr>
          <a:lstStyle/>
          <a:p>
            <a:pPr algn="l"/>
            <a:r>
              <a:rPr lang="en-US" sz="899" dirty="0">
                <a:solidFill>
                  <a:schemeClr val="bg1">
                    <a:alpha val="40000"/>
                  </a:schemeClr>
                </a:solidFill>
              </a:rPr>
              <a:t>Photo Credit © George Kuria/UNICEF NSO Marsabit </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 y="130746"/>
            <a:ext cx="1238846" cy="89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25561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0" y="3572"/>
            <a:ext cx="12179300" cy="687652"/>
          </a:xfrm>
          <a:noFill/>
        </p:spPr>
        <p:txBody>
          <a:bodyPr>
            <a:normAutofit fontScale="90000"/>
          </a:bodyPr>
          <a:lstStyle/>
          <a:p>
            <a:pPr algn="ctr" eaLnBrk="1" hangingPunct="1"/>
            <a:r>
              <a:rPr lang="en-US" altLang="en-US" b="1" dirty="0">
                <a:solidFill>
                  <a:srgbClr val="0070C0"/>
                </a:solidFill>
                <a:latin typeface="Perpetua" panose="02020502060401020303" pitchFamily="18" charset="0"/>
              </a:rPr>
              <a:t>Constitution/SDGs</a:t>
            </a:r>
          </a:p>
        </p:txBody>
      </p:sp>
      <p:sp>
        <p:nvSpPr>
          <p:cNvPr id="41987" name="Content Placeholder 2"/>
          <p:cNvSpPr>
            <a:spLocks noGrp="1"/>
          </p:cNvSpPr>
          <p:nvPr>
            <p:ph sz="quarter" idx="1"/>
          </p:nvPr>
        </p:nvSpPr>
        <p:spPr>
          <a:xfrm>
            <a:off x="628876" y="909042"/>
            <a:ext cx="11322062" cy="5488663"/>
          </a:xfrm>
        </p:spPr>
        <p:txBody>
          <a:bodyPr>
            <a:normAutofit lnSpcReduction="10000"/>
          </a:bodyPr>
          <a:lstStyle/>
          <a:p>
            <a:pPr eaLnBrk="1" hangingPunct="1"/>
            <a:endParaRPr lang="en-US" altLang="en-US" dirty="0">
              <a:latin typeface="Perpetua" panose="02020502060401020303" pitchFamily="18" charset="0"/>
            </a:endParaRPr>
          </a:p>
          <a:p>
            <a:pPr eaLnBrk="1" hangingPunct="1"/>
            <a:endParaRPr lang="en-US" altLang="en-US" dirty="0">
              <a:latin typeface="Perpetua" panose="02020502060401020303" pitchFamily="18" charset="0"/>
            </a:endParaRPr>
          </a:p>
          <a:p>
            <a:pPr eaLnBrk="1" hangingPunct="1"/>
            <a:endParaRPr lang="en-US" altLang="en-US" dirty="0">
              <a:latin typeface="Perpetua" panose="02020502060401020303" pitchFamily="18" charset="0"/>
            </a:endParaRPr>
          </a:p>
          <a:p>
            <a:pPr eaLnBrk="1" hangingPunct="1"/>
            <a:endParaRPr lang="en-US" altLang="en-US" dirty="0">
              <a:latin typeface="Perpetua" panose="02020502060401020303" pitchFamily="18" charset="0"/>
            </a:endParaRPr>
          </a:p>
          <a:p>
            <a:pPr marL="0" indent="0" algn="ctr" defTabSz="685114">
              <a:spcAft>
                <a:spcPts val="599"/>
              </a:spcAft>
              <a:buNone/>
              <a:defRPr/>
            </a:pPr>
            <a:endParaRPr lang="en-US" altLang="en-US" dirty="0">
              <a:latin typeface="Perpetua" panose="02020502060401020303" pitchFamily="18" charset="0"/>
            </a:endParaRPr>
          </a:p>
          <a:p>
            <a:pPr marL="0" indent="0" algn="ctr" defTabSz="685114">
              <a:spcAft>
                <a:spcPts val="599"/>
              </a:spcAft>
              <a:buNone/>
              <a:defRPr/>
            </a:pPr>
            <a:endParaRPr lang="en-US" altLang="en-US" dirty="0">
              <a:latin typeface="Perpetua" panose="02020502060401020303" pitchFamily="18" charset="0"/>
            </a:endParaRPr>
          </a:p>
          <a:p>
            <a:pPr defTabSz="685114">
              <a:spcAft>
                <a:spcPts val="599"/>
              </a:spcAft>
              <a:defRPr/>
            </a:pPr>
            <a:r>
              <a:rPr lang="en-US" altLang="en-US" dirty="0">
                <a:latin typeface="Perpetua" panose="02020502060401020303" pitchFamily="18" charset="0"/>
              </a:rPr>
              <a:t>Kenya committed to the 17 </a:t>
            </a:r>
            <a:r>
              <a:rPr lang="en-US" altLang="en-US" b="1" dirty="0">
                <a:latin typeface="Perpetua" panose="02020502060401020303" pitchFamily="18" charset="0"/>
              </a:rPr>
              <a:t>Sustainable Development Goals </a:t>
            </a:r>
          </a:p>
          <a:p>
            <a:pPr eaLnBrk="1" hangingPunct="1"/>
            <a:endParaRPr lang="en-US" altLang="en-US" b="1" dirty="0">
              <a:latin typeface="Perpetua" panose="02020502060401020303" pitchFamily="18" charset="0"/>
            </a:endParaRPr>
          </a:p>
          <a:p>
            <a:pPr eaLnBrk="1" hangingPunct="1"/>
            <a:r>
              <a:rPr lang="en-US" altLang="en-US" b="1" dirty="0">
                <a:latin typeface="Perpetua" panose="02020502060401020303" pitchFamily="18" charset="0"/>
              </a:rPr>
              <a:t>The Kenya Constitution 2010 </a:t>
            </a:r>
            <a:r>
              <a:rPr lang="en-US" altLang="en-US" dirty="0">
                <a:latin typeface="Perpetua" panose="02020502060401020303" pitchFamily="18" charset="0"/>
              </a:rPr>
              <a:t>recognizes that every person has the right to be free from hunger, and to have adequate food of acceptable quality article 43 1 (c), while article </a:t>
            </a:r>
            <a:r>
              <a:rPr lang="en-US" altLang="en-US" b="1" dirty="0">
                <a:latin typeface="Perpetua" panose="02020502060401020303" pitchFamily="18" charset="0"/>
              </a:rPr>
              <a:t>53 </a:t>
            </a:r>
            <a:r>
              <a:rPr lang="en-US" altLang="en-US" dirty="0">
                <a:latin typeface="Perpetua" panose="02020502060401020303" pitchFamily="18" charset="0"/>
              </a:rPr>
              <a:t>1 (c) states that every child has the right to basic nutrition.</a:t>
            </a:r>
          </a:p>
          <a:p>
            <a:pPr eaLnBrk="1" hangingPunct="1"/>
            <a:endParaRPr lang="en-GB" altLang="en-US" dirty="0">
              <a:latin typeface="Perpetua" panose="02020502060401020303" pitchFamily="18" charset="0"/>
            </a:endParaRPr>
          </a:p>
          <a:p>
            <a:pPr eaLnBrk="1" hangingPunct="1"/>
            <a:endParaRPr lang="en-US" altLang="en-US" dirty="0">
              <a:latin typeface="Perpetua" panose="02020502060401020303" pitchFamily="18" charset="0"/>
            </a:endParaRPr>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586" y="842682"/>
            <a:ext cx="1294051" cy="111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522364" y="878959"/>
            <a:ext cx="9314392" cy="886262"/>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l" defTabSz="913486" hangingPunct="1">
              <a:defRPr/>
            </a:pPr>
            <a:r>
              <a:rPr lang="en-US" sz="2797" b="0" kern="1200" dirty="0">
                <a:solidFill>
                  <a:schemeClr val="tx1"/>
                </a:solidFill>
                <a:latin typeface="Perpetua" panose="02020502060401020303" pitchFamily="18" charset="0"/>
              </a:rPr>
              <a:t>Goal 2: End hunger and all forms of malnutrition by 2030</a:t>
            </a:r>
          </a:p>
          <a:p>
            <a:pPr defTabSz="913486" hangingPunct="1">
              <a:defRPr/>
            </a:pPr>
            <a:endParaRPr lang="en-US" sz="2797" b="0" kern="1200" dirty="0">
              <a:solidFill>
                <a:prstClr val="white"/>
              </a:solidFill>
              <a:latin typeface="Perpetua" panose="02020502060401020303" pitchFamily="18" charset="0"/>
            </a:endParaRPr>
          </a:p>
        </p:txBody>
      </p:sp>
      <p:pic>
        <p:nvPicPr>
          <p:cNvPr id="41990" name="Picture 29"/>
          <p:cNvPicPr>
            <a:picLocks noChangeAspect="1"/>
          </p:cNvPicPr>
          <p:nvPr/>
        </p:nvPicPr>
        <p:blipFill>
          <a:blip r:embed="rId3">
            <a:extLst>
              <a:ext uri="{28A0092B-C50C-407E-A947-70E740481C1C}">
                <a14:useLocalDpi xmlns:a14="http://schemas.microsoft.com/office/drawing/2010/main" val="0"/>
              </a:ext>
            </a:extLst>
          </a:blip>
          <a:srcRect l="33575" t="14680" r="50383" b="58224"/>
          <a:stretch>
            <a:fillRect/>
          </a:stretch>
        </p:blipFill>
        <p:spPr bwMode="auto">
          <a:xfrm>
            <a:off x="652421" y="2118347"/>
            <a:ext cx="1346383" cy="1141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2522365" y="2118347"/>
            <a:ext cx="9314391" cy="114180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l" defTabSz="913486" hangingPunct="1">
              <a:defRPr/>
            </a:pPr>
            <a:r>
              <a:rPr lang="en-US" sz="2797" b="0" kern="1200" dirty="0">
                <a:solidFill>
                  <a:schemeClr val="tx1"/>
                </a:solidFill>
                <a:latin typeface="Perpetua" panose="02020502060401020303" pitchFamily="18" charset="0"/>
              </a:rPr>
              <a:t>Goal 3: Ensure healthy lives and promote well being  for all at all ages </a:t>
            </a:r>
          </a:p>
          <a:p>
            <a:pPr algn="l" defTabSz="913486" hangingPunct="1">
              <a:defRPr/>
            </a:pPr>
            <a:r>
              <a:rPr lang="en-GB" sz="2797" kern="1200" dirty="0">
                <a:solidFill>
                  <a:prstClr val="black"/>
                </a:solidFill>
              </a:rPr>
              <a:t>Nutrition as an enabler for other goals</a:t>
            </a:r>
          </a:p>
          <a:p>
            <a:pPr algn="l" defTabSz="913486" hangingPunct="1">
              <a:defRPr/>
            </a:pPr>
            <a:endParaRPr lang="en-US" sz="2797" b="0" kern="1200" dirty="0">
              <a:solidFill>
                <a:prstClr val="white"/>
              </a:solidFill>
              <a:latin typeface="Perpetua" panose="02020502060401020303" pitchFamily="18" charset="0"/>
            </a:endParaRPr>
          </a:p>
        </p:txBody>
      </p:sp>
    </p:spTree>
    <p:extLst>
      <p:ext uri="{BB962C8B-B14F-4D97-AF65-F5344CB8AC3E}">
        <p14:creationId xmlns:p14="http://schemas.microsoft.com/office/powerpoint/2010/main" val="6511461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3B0D-97D1-680C-5CFB-7792117E7132}"/>
              </a:ext>
            </a:extLst>
          </p:cNvPr>
          <p:cNvSpPr>
            <a:spLocks noGrp="1"/>
          </p:cNvSpPr>
          <p:nvPr>
            <p:ph type="title"/>
          </p:nvPr>
        </p:nvSpPr>
        <p:spPr/>
        <p:txBody>
          <a:bodyPr/>
          <a:lstStyle/>
          <a:p>
            <a:r>
              <a:rPr lang="en-US" sz="4396" b="1" dirty="0">
                <a:solidFill>
                  <a:srgbClr val="0070C0"/>
                </a:solidFill>
                <a:latin typeface="Perpetua" panose="02020502060401020303" pitchFamily="18" charset="0"/>
              </a:rPr>
              <a:t>Policy Environment in Kenya</a:t>
            </a:r>
            <a:br>
              <a:rPr lang="en-US" sz="4396" b="1" dirty="0">
                <a:solidFill>
                  <a:prstClr val="black"/>
                </a:solidFill>
                <a:latin typeface="Perpetua" panose="02020502060401020303" pitchFamily="18" charset="0"/>
              </a:rPr>
            </a:br>
            <a:endParaRPr lang="en-US" dirty="0"/>
          </a:p>
        </p:txBody>
      </p:sp>
      <p:sp>
        <p:nvSpPr>
          <p:cNvPr id="4" name="Content Placeholder 1">
            <a:extLst>
              <a:ext uri="{FF2B5EF4-FFF2-40B4-BE49-F238E27FC236}">
                <a16:creationId xmlns:a16="http://schemas.microsoft.com/office/drawing/2014/main" id="{E60C31C8-440D-CE0E-415A-83B76614CA47}"/>
              </a:ext>
            </a:extLst>
          </p:cNvPr>
          <p:cNvSpPr>
            <a:spLocks noGrp="1"/>
          </p:cNvSpPr>
          <p:nvPr>
            <p:ph idx="1"/>
          </p:nvPr>
        </p:nvSpPr>
        <p:spPr>
          <a:xfrm>
            <a:off x="708179" y="1122288"/>
            <a:ext cx="11077832" cy="5562793"/>
          </a:xfrm>
        </p:spPr>
        <p:txBody>
          <a:bodyPr anchor="ctr">
            <a:normAutofit/>
          </a:bodyPr>
          <a:lstStyle/>
          <a:p>
            <a:pPr lvl="0"/>
            <a:r>
              <a:rPr lang="en-US" sz="1998" b="1" dirty="0">
                <a:solidFill>
                  <a:prstClr val="black"/>
                </a:solidFill>
                <a:latin typeface="Perpetua" panose="02020502060401020303" pitchFamily="18" charset="0"/>
              </a:rPr>
              <a:t>Kenya Vision 2030 </a:t>
            </a:r>
            <a:r>
              <a:rPr lang="en-US" sz="1998" dirty="0">
                <a:solidFill>
                  <a:prstClr val="black"/>
                </a:solidFill>
                <a:latin typeface="Perpetua" panose="02020502060401020303" pitchFamily="18" charset="0"/>
              </a:rPr>
              <a:t>which aims for a globally competitive and prosperous country with a high quality of life for the Kenyan population by 2030</a:t>
            </a:r>
            <a:r>
              <a:rPr lang="en-US" sz="1998" dirty="0">
                <a:solidFill>
                  <a:prstClr val="black"/>
                </a:solidFill>
              </a:rPr>
              <a:t>.</a:t>
            </a:r>
            <a:endParaRPr lang="en-US" altLang="en-US" sz="1998" dirty="0">
              <a:solidFill>
                <a:prstClr val="black"/>
              </a:solidFill>
              <a:latin typeface="Perpetua" panose="02020502060401020303" pitchFamily="18" charset="0"/>
            </a:endParaRPr>
          </a:p>
          <a:p>
            <a:r>
              <a:rPr lang="en-US" sz="1998" b="1" dirty="0"/>
              <a:t>The Big 4 agenda </a:t>
            </a:r>
            <a:r>
              <a:rPr lang="en-US" sz="1998" dirty="0"/>
              <a:t>for the period 2018 to 2022 whose one of the main focus areas is to achieve 100% food and nutrition security in Kenya. </a:t>
            </a:r>
          </a:p>
          <a:p>
            <a:r>
              <a:rPr lang="en-US" sz="1998" b="1" dirty="0"/>
              <a:t>Food and Nutrition Security Policy (FSNP) 2011</a:t>
            </a:r>
            <a:r>
              <a:rPr lang="en-US" sz="1998" dirty="0"/>
              <a:t>, which aims to ensure that all Kenyans have access to safe food and water in sufficient quantity and quality to meet their nutrition and health needs throughout their lives. </a:t>
            </a:r>
          </a:p>
          <a:p>
            <a:r>
              <a:rPr lang="en-US" sz="1998" b="1" dirty="0"/>
              <a:t>The Food and Nutrition Security Policy Implementation Framework (FSNPIF) </a:t>
            </a:r>
            <a:r>
              <a:rPr lang="en-US" sz="1998" dirty="0"/>
              <a:t>2017-2022 - a road map to the implementation of the Kenya Food and Nutrition Policy (FSNP) 2011</a:t>
            </a:r>
          </a:p>
          <a:p>
            <a:r>
              <a:rPr lang="en-US" sz="1998" dirty="0"/>
              <a:t>The </a:t>
            </a:r>
            <a:r>
              <a:rPr lang="en-US" sz="1998" b="1" dirty="0"/>
              <a:t>Kenya Health Policy 2012-2030 </a:t>
            </a:r>
            <a:r>
              <a:rPr lang="en-US" sz="1998" dirty="0"/>
              <a:t>with a goal to attain the highest possible standard of health in a manner responsive to the needs of the population. </a:t>
            </a:r>
          </a:p>
          <a:p>
            <a:r>
              <a:rPr lang="en-US" sz="1998" b="1" dirty="0"/>
              <a:t>Kenya Nutrition action plan (KNAP) 2018-2022 </a:t>
            </a:r>
            <a:r>
              <a:rPr lang="en-US" sz="1998" dirty="0"/>
              <a:t>whose objective is to accelerate and scale up efforts towards the elimination of malnutrition in Kenya in line with Kenya’s Vision 2030 and sustainable development goals. </a:t>
            </a:r>
          </a:p>
          <a:p>
            <a:r>
              <a:rPr lang="en-GB" sz="1998" b="1" dirty="0"/>
              <a:t>KAP-Kenya Action Plan  for prevention of Wasting.</a:t>
            </a:r>
            <a:endParaRPr lang="en-US" sz="1998" dirty="0"/>
          </a:p>
        </p:txBody>
      </p:sp>
    </p:spTree>
    <p:extLst>
      <p:ext uri="{BB962C8B-B14F-4D97-AF65-F5344CB8AC3E}">
        <p14:creationId xmlns:p14="http://schemas.microsoft.com/office/powerpoint/2010/main" val="18311502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9EE3-82A3-3954-5218-DB40806025AF}"/>
              </a:ext>
            </a:extLst>
          </p:cNvPr>
          <p:cNvSpPr txBox="1">
            <a:spLocks/>
          </p:cNvSpPr>
          <p:nvPr/>
        </p:nvSpPr>
        <p:spPr>
          <a:xfrm>
            <a:off x="115809" y="150755"/>
            <a:ext cx="10406561" cy="547327"/>
          </a:xfrm>
          <a:prstGeom prst="rect">
            <a:avLst/>
          </a:prstGeom>
        </p:spPr>
        <p:txBody>
          <a:bodyPr/>
          <a:lstStyle>
            <a:lvl1pPr marL="0" marR="0" indent="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9pPr>
          </a:lstStyle>
          <a:p>
            <a:pPr algn="l" hangingPunct="1"/>
            <a:r>
              <a:rPr lang="en-US" sz="2997" b="1" kern="100" dirty="0">
                <a:solidFill>
                  <a:srgbClr val="0070C0"/>
                </a:solidFill>
                <a:latin typeface="Arial Nova" panose="020B0504020202020204" pitchFamily="34" charset="0"/>
                <a:ea typeface="Calibri" panose="020F0502020204030204" pitchFamily="34" charset="0"/>
                <a:cs typeface="Calibri" panose="020F0502020204030204" pitchFamily="34" charset="0"/>
              </a:rPr>
              <a:t>K</a:t>
            </a:r>
            <a:r>
              <a:rPr lang="en-KE" sz="2997" b="1" kern="100" dirty="0">
                <a:solidFill>
                  <a:srgbClr val="0070C0"/>
                </a:solidFill>
                <a:latin typeface="Arial Nova" panose="020B0504020202020204" pitchFamily="34" charset="0"/>
                <a:ea typeface="Calibri" panose="020F0502020204030204" pitchFamily="34" charset="0"/>
                <a:cs typeface="Calibri" panose="020F0502020204030204" pitchFamily="34" charset="0"/>
              </a:rPr>
              <a:t>enya's L3 Drought Emergency: The Nutrition Challenge</a:t>
            </a:r>
            <a:endParaRPr lang="en-KE" sz="2997" dirty="0">
              <a:solidFill>
                <a:srgbClr val="0070C0"/>
              </a:solidFill>
            </a:endParaRPr>
          </a:p>
        </p:txBody>
      </p:sp>
      <p:sp>
        <p:nvSpPr>
          <p:cNvPr id="3" name="Content Placeholder 2">
            <a:extLst>
              <a:ext uri="{FF2B5EF4-FFF2-40B4-BE49-F238E27FC236}">
                <a16:creationId xmlns:a16="http://schemas.microsoft.com/office/drawing/2014/main" id="{ADDF7A6D-CE25-AFCA-BE57-0F0361BE8DEF}"/>
              </a:ext>
            </a:extLst>
          </p:cNvPr>
          <p:cNvSpPr txBox="1">
            <a:spLocks/>
          </p:cNvSpPr>
          <p:nvPr/>
        </p:nvSpPr>
        <p:spPr>
          <a:xfrm>
            <a:off x="264900" y="3958800"/>
            <a:ext cx="8659482" cy="2748446"/>
          </a:xfrm>
          <a:prstGeom prst="rect">
            <a:avLst/>
          </a:prstGeom>
          <a:solidFill>
            <a:schemeClr val="bg1">
              <a:lumMod val="95000"/>
            </a:schemeClr>
          </a:solidFill>
        </p:spPr>
        <p:txBody>
          <a:bodyPr>
            <a:normAutofit/>
          </a:bodyPr>
          <a:lst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marL="342557" indent="-342557" algn="just" hangingPunct="1">
              <a:lnSpc>
                <a:spcPct val="120000"/>
              </a:lnSpc>
              <a:spcAft>
                <a:spcPts val="799"/>
              </a:spcAft>
              <a:buSzPts val="1000"/>
              <a:buFont typeface="Symbol" panose="05050102010706020507" pitchFamily="18" charset="2"/>
              <a:buChar char=""/>
              <a:tabLst>
                <a:tab pos="456743" algn="l"/>
              </a:tabLst>
            </a:pPr>
            <a:r>
              <a:rPr lang="en-KE" sz="1998" b="1" kern="100" dirty="0">
                <a:latin typeface="Arial Nova" panose="020B0504020202020204" pitchFamily="34" charset="0"/>
                <a:ea typeface="Calibri" panose="020F0502020204030204" pitchFamily="34" charset="0"/>
                <a:cs typeface="Arial" panose="020B0604020202020204" pitchFamily="34" charset="0"/>
              </a:rPr>
              <a:t>Necessity for </a:t>
            </a:r>
            <a:r>
              <a:rPr lang="en-US" sz="1998" b="1" kern="100" dirty="0">
                <a:latin typeface="Arial Nova" panose="020B0504020202020204" pitchFamily="34" charset="0"/>
                <a:ea typeface="Calibri" panose="020F0502020204030204" pitchFamily="34" charset="0"/>
                <a:cs typeface="Arial" panose="020B0604020202020204" pitchFamily="34" charset="0"/>
              </a:rPr>
              <a:t>Robust </a:t>
            </a:r>
            <a:r>
              <a:rPr lang="en-KE" sz="1998" b="1" kern="100" dirty="0">
                <a:latin typeface="Arial Nova" panose="020B0504020202020204" pitchFamily="34" charset="0"/>
                <a:ea typeface="Calibri" panose="020F0502020204030204" pitchFamily="34" charset="0"/>
                <a:cs typeface="Arial" panose="020B0604020202020204" pitchFamily="34" charset="0"/>
              </a:rPr>
              <a:t>Coordinated Response</a:t>
            </a:r>
            <a:r>
              <a:rPr lang="en-KE" sz="1998" kern="100" dirty="0">
                <a:latin typeface="Arial Nova" panose="020B0504020202020204" pitchFamily="34" charset="0"/>
                <a:ea typeface="Calibri" panose="020F0502020204030204" pitchFamily="34" charset="0"/>
                <a:cs typeface="Arial" panose="020B0604020202020204" pitchFamily="34" charset="0"/>
              </a:rPr>
              <a:t>: This included not only the </a:t>
            </a:r>
            <a:r>
              <a:rPr lang="en-US" sz="1998" kern="100" dirty="0">
                <a:latin typeface="Arial Nova" panose="020B0504020202020204" pitchFamily="34" charset="0"/>
                <a:ea typeface="Calibri" panose="020F0502020204030204" pitchFamily="34" charset="0"/>
                <a:cs typeface="Arial" panose="020B0604020202020204" pitchFamily="34" charset="0"/>
              </a:rPr>
              <a:t>nutrition sector response actions but also integration with broader Food, Health, WASH, and Social protection sector interventions</a:t>
            </a:r>
          </a:p>
          <a:p>
            <a:pPr marL="342557" indent="-342557" algn="just" hangingPunct="1">
              <a:lnSpc>
                <a:spcPct val="120000"/>
              </a:lnSpc>
              <a:spcAft>
                <a:spcPts val="799"/>
              </a:spcAft>
              <a:buSzPts val="1000"/>
              <a:buFont typeface="Symbol" panose="05050102010706020507" pitchFamily="18" charset="2"/>
              <a:buChar char=""/>
              <a:tabLst>
                <a:tab pos="456743" algn="l"/>
              </a:tabLst>
            </a:pPr>
            <a:r>
              <a:rPr lang="en-KE" sz="1998" b="1" kern="100" dirty="0">
                <a:latin typeface="Arial Nova" panose="020B0504020202020204" pitchFamily="34" charset="0"/>
                <a:ea typeface="Calibri" panose="020F0502020204030204" pitchFamily="34" charset="0"/>
                <a:cs typeface="Arial" panose="020B0604020202020204" pitchFamily="34" charset="0"/>
              </a:rPr>
              <a:t>Innovation Imperative:</a:t>
            </a:r>
            <a:r>
              <a:rPr lang="en-KE" sz="1998" kern="100" dirty="0">
                <a:latin typeface="Arial Nova" panose="020B0504020202020204" pitchFamily="34" charset="0"/>
                <a:ea typeface="Calibri" panose="020F0502020204030204" pitchFamily="34" charset="0"/>
                <a:cs typeface="Arial" panose="020B0604020202020204" pitchFamily="34" charset="0"/>
              </a:rPr>
              <a:t> </a:t>
            </a:r>
            <a:r>
              <a:rPr lang="en-US" sz="1998" kern="100" dirty="0">
                <a:latin typeface="Arial Nova" panose="020B0504020202020204" pitchFamily="34" charset="0"/>
                <a:ea typeface="Calibri" panose="020F0502020204030204" pitchFamily="34" charset="0"/>
                <a:cs typeface="Arial" panose="020B0604020202020204" pitchFamily="34" charset="0"/>
              </a:rPr>
              <a:t>Need to l</a:t>
            </a:r>
            <a:r>
              <a:rPr lang="en-KE" sz="1998" kern="100" dirty="0">
                <a:latin typeface="Arial Nova" panose="020B0504020202020204" pitchFamily="34" charset="0"/>
                <a:ea typeface="Calibri" panose="020F0502020204030204" pitchFamily="34" charset="0"/>
                <a:cs typeface="Arial" panose="020B0604020202020204" pitchFamily="34" charset="0"/>
              </a:rPr>
              <a:t>everag</a:t>
            </a:r>
            <a:r>
              <a:rPr lang="en-US" sz="1998" kern="100" dirty="0">
                <a:latin typeface="Arial Nova" panose="020B0504020202020204" pitchFamily="34" charset="0"/>
                <a:ea typeface="Calibri" panose="020F0502020204030204" pitchFamily="34" charset="0"/>
                <a:cs typeface="Arial" panose="020B0604020202020204" pitchFamily="34" charset="0"/>
              </a:rPr>
              <a:t>e</a:t>
            </a:r>
            <a:r>
              <a:rPr lang="en-KE" sz="1998" kern="100" dirty="0">
                <a:latin typeface="Arial Nova" panose="020B0504020202020204" pitchFamily="34" charset="0"/>
                <a:ea typeface="Calibri" panose="020F0502020204030204" pitchFamily="34" charset="0"/>
                <a:cs typeface="Arial" panose="020B0604020202020204" pitchFamily="34" charset="0"/>
              </a:rPr>
              <a:t> new technologies, data-driven approaches, and cross-sector collaboration </a:t>
            </a:r>
            <a:r>
              <a:rPr lang="en-US" sz="1998" kern="100" dirty="0">
                <a:latin typeface="Arial Nova" panose="020B0504020202020204" pitchFamily="34" charset="0"/>
                <a:ea typeface="Calibri" panose="020F0502020204030204" pitchFamily="34" charset="0"/>
                <a:cs typeface="Arial" panose="020B0604020202020204" pitchFamily="34" charset="0"/>
              </a:rPr>
              <a:t>to enhance </a:t>
            </a:r>
            <a:r>
              <a:rPr lang="en-KE" sz="1998" kern="100" dirty="0">
                <a:latin typeface="Arial Nova" panose="020B0504020202020204" pitchFamily="34" charset="0"/>
                <a:ea typeface="Calibri" panose="020F0502020204030204" pitchFamily="34" charset="0"/>
                <a:cs typeface="Arial" panose="020B0604020202020204" pitchFamily="34" charset="0"/>
              </a:rPr>
              <a:t>the effectiveness of interventions.</a:t>
            </a:r>
          </a:p>
        </p:txBody>
      </p:sp>
      <p:pic>
        <p:nvPicPr>
          <p:cNvPr id="4" name="Picture 5">
            <a:extLst>
              <a:ext uri="{FF2B5EF4-FFF2-40B4-BE49-F238E27FC236}">
                <a16:creationId xmlns:a16="http://schemas.microsoft.com/office/drawing/2014/main" id="{50C9C53F-E5D6-CED6-1F79-6253F8633F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72960" y="3201345"/>
            <a:ext cx="2698819" cy="365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19171E4-E1FA-FE84-2825-8D4A3F9AA470}"/>
              </a:ext>
            </a:extLst>
          </p:cNvPr>
          <p:cNvPicPr>
            <a:picLocks noChangeAspect="1"/>
          </p:cNvPicPr>
          <p:nvPr/>
        </p:nvPicPr>
        <p:blipFill rotWithShape="1">
          <a:blip r:embed="rId3"/>
          <a:srcRect l="2538" t="60043" r="47279" b="850"/>
          <a:stretch/>
        </p:blipFill>
        <p:spPr>
          <a:xfrm>
            <a:off x="5854451" y="811727"/>
            <a:ext cx="5312121" cy="2368690"/>
          </a:xfrm>
          <a:prstGeom prst="rect">
            <a:avLst/>
          </a:prstGeom>
        </p:spPr>
      </p:pic>
      <p:pic>
        <p:nvPicPr>
          <p:cNvPr id="7" name="Picture 6">
            <a:extLst>
              <a:ext uri="{FF2B5EF4-FFF2-40B4-BE49-F238E27FC236}">
                <a16:creationId xmlns:a16="http://schemas.microsoft.com/office/drawing/2014/main" id="{F42D3F1F-10F1-8A90-0C02-82B2B62A5E4F}"/>
              </a:ext>
            </a:extLst>
          </p:cNvPr>
          <p:cNvPicPr>
            <a:picLocks noChangeAspect="1"/>
          </p:cNvPicPr>
          <p:nvPr/>
        </p:nvPicPr>
        <p:blipFill>
          <a:blip r:embed="rId4"/>
          <a:stretch>
            <a:fillRect/>
          </a:stretch>
        </p:blipFill>
        <p:spPr>
          <a:xfrm>
            <a:off x="264900" y="790801"/>
            <a:ext cx="5312121" cy="2835953"/>
          </a:xfrm>
          <a:prstGeom prst="rect">
            <a:avLst/>
          </a:prstGeom>
        </p:spPr>
      </p:pic>
    </p:spTree>
    <p:extLst>
      <p:ext uri="{BB962C8B-B14F-4D97-AF65-F5344CB8AC3E}">
        <p14:creationId xmlns:p14="http://schemas.microsoft.com/office/powerpoint/2010/main" val="337547634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DB83D-C9AE-1CCE-FF26-3A3B67BB92E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9217AB8-321D-65DC-0797-694164CFADD2}"/>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B844D017-9E82-9A78-AD79-63B13E6C5958}"/>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00A1D3E8-23DB-4C70-6EA8-5CE9900376CD}"/>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C1EAACF5-7405-2B5E-AE0C-449C6971B8E7}"/>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389ECF4-64E5-6AF7-DBF0-8E9C9B686A1F}"/>
              </a:ext>
            </a:extLst>
          </p:cNvPr>
          <p:cNvPicPr>
            <a:picLocks noChangeAspect="1"/>
          </p:cNvPicPr>
          <p:nvPr/>
        </p:nvPicPr>
        <p:blipFill>
          <a:blip r:embed="rId3"/>
          <a:stretch>
            <a:fillRect/>
          </a:stretch>
        </p:blipFill>
        <p:spPr>
          <a:xfrm>
            <a:off x="9675628" y="6179617"/>
            <a:ext cx="1275893" cy="452120"/>
          </a:xfrm>
          <a:prstGeom prst="rect">
            <a:avLst/>
          </a:prstGeom>
        </p:spPr>
      </p:pic>
      <p:sp>
        <p:nvSpPr>
          <p:cNvPr id="2" name="TextBox 1">
            <a:extLst>
              <a:ext uri="{FF2B5EF4-FFF2-40B4-BE49-F238E27FC236}">
                <a16:creationId xmlns:a16="http://schemas.microsoft.com/office/drawing/2014/main" id="{E4C88606-53DB-EC9E-8501-7BCA6EB010A4}"/>
              </a:ext>
            </a:extLst>
          </p:cNvPr>
          <p:cNvSpPr txBox="1"/>
          <p:nvPr/>
        </p:nvSpPr>
        <p:spPr>
          <a:xfrm>
            <a:off x="1186543" y="1579083"/>
            <a:ext cx="9590314" cy="425501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285750" indent="-285750" algn="l">
              <a:buFont typeface="Arial" panose="020B0604020202020204" pitchFamily="34" charset="0"/>
              <a:buChar char="•"/>
            </a:pPr>
            <a:r>
              <a:rPr lang="en-GB" sz="3200" b="0" kern="100" dirty="0">
                <a:effectLst/>
                <a:latin typeface="Calibri" panose="020F0502020204030204" pitchFamily="34" charset="0"/>
                <a:ea typeface="Aptos" panose="020B0004020202020204" pitchFamily="34" charset="0"/>
                <a:cs typeface="Times New Roman" panose="02020603050405020304" pitchFamily="18" charset="0"/>
              </a:rPr>
              <a:t>Definitions (5 mins) </a:t>
            </a:r>
          </a:p>
          <a:p>
            <a:pPr marL="285750" indent="-285750" algn="l">
              <a:buFont typeface="Arial" panose="020B0604020202020204" pitchFamily="34" charset="0"/>
              <a:buChar char="•"/>
            </a:pPr>
            <a:r>
              <a:rPr lang="en-GB" sz="3200" b="0" kern="100" dirty="0">
                <a:latin typeface="Calibri" panose="020F0502020204030204" pitchFamily="34" charset="0"/>
                <a:ea typeface="Aptos" panose="020B0004020202020204" pitchFamily="34" charset="0"/>
                <a:cs typeface="Times New Roman" panose="02020603050405020304" pitchFamily="18" charset="0"/>
              </a:rPr>
              <a:t>Ethiopia (10 mins)  </a:t>
            </a:r>
          </a:p>
          <a:p>
            <a:pPr marL="285750" indent="-285750" algn="l">
              <a:buFont typeface="Arial" panose="020B0604020202020204" pitchFamily="34" charset="0"/>
              <a:buChar char="•"/>
            </a:pPr>
            <a:r>
              <a:rPr lang="en-GB" sz="3200" b="0" kern="100" dirty="0">
                <a:effectLst/>
                <a:latin typeface="Calibri" panose="020F0502020204030204" pitchFamily="34" charset="0"/>
                <a:ea typeface="Aptos" panose="020B0004020202020204" pitchFamily="34" charset="0"/>
                <a:cs typeface="Times New Roman" panose="02020603050405020304" pitchFamily="18" charset="0"/>
              </a:rPr>
              <a:t>Yemen (10 mins) </a:t>
            </a:r>
          </a:p>
          <a:p>
            <a:pPr marL="285750" indent="-285750" algn="l">
              <a:buFont typeface="Arial" panose="020B0604020202020204" pitchFamily="34" charset="0"/>
              <a:buChar char="•"/>
            </a:pPr>
            <a:r>
              <a:rPr lang="en-GB" sz="3200" b="0" kern="100" dirty="0">
                <a:latin typeface="Calibri" panose="020F0502020204030204" pitchFamily="34" charset="0"/>
                <a:ea typeface="Aptos" panose="020B0004020202020204" pitchFamily="34" charset="0"/>
                <a:cs typeface="Times New Roman" panose="02020603050405020304" pitchFamily="18" charset="0"/>
              </a:rPr>
              <a:t>Madagascar (5 mins) </a:t>
            </a:r>
          </a:p>
          <a:p>
            <a:pPr marL="285750" indent="-285750" algn="l">
              <a:buFont typeface="Arial" panose="020B0604020202020204" pitchFamily="34" charset="0"/>
              <a:buChar char="•"/>
            </a:pPr>
            <a:r>
              <a:rPr lang="en-GB" sz="3200" b="0" kern="100" dirty="0">
                <a:effectLst/>
                <a:latin typeface="Calibri" panose="020F0502020204030204" pitchFamily="34" charset="0"/>
                <a:ea typeface="Aptos" panose="020B0004020202020204" pitchFamily="34" charset="0"/>
                <a:cs typeface="Times New Roman" panose="02020603050405020304" pitchFamily="18" charset="0"/>
              </a:rPr>
              <a:t>Kenya (5 mins) </a:t>
            </a:r>
          </a:p>
          <a:p>
            <a:pPr marL="285750" indent="-285750" algn="l">
              <a:buFont typeface="Arial" panose="020B0604020202020204" pitchFamily="34" charset="0"/>
              <a:buChar char="•"/>
            </a:pPr>
            <a:r>
              <a:rPr lang="en-GB" sz="3200" b="0" kern="100" dirty="0">
                <a:latin typeface="Calibri" panose="020F0502020204030204" pitchFamily="34" charset="0"/>
                <a:ea typeface="Aptos" panose="020B0004020202020204" pitchFamily="34" charset="0"/>
                <a:cs typeface="Times New Roman" panose="02020603050405020304" pitchFamily="18" charset="0"/>
              </a:rPr>
              <a:t>South Sudan (5 mins) </a:t>
            </a:r>
          </a:p>
          <a:p>
            <a:pPr marL="285750" indent="-285750" algn="l">
              <a:buFont typeface="Arial" panose="020B0604020202020204" pitchFamily="34" charset="0"/>
              <a:buChar char="•"/>
            </a:pPr>
            <a:r>
              <a:rPr lang="en-GB" sz="3200" b="0" kern="100" dirty="0">
                <a:effectLst/>
                <a:latin typeface="Calibri" panose="020F0502020204030204" pitchFamily="34" charset="0"/>
                <a:ea typeface="Aptos" panose="020B0004020202020204" pitchFamily="34" charset="0"/>
                <a:cs typeface="Times New Roman" panose="02020603050405020304" pitchFamily="18" charset="0"/>
              </a:rPr>
              <a:t>Reactions from participants (15 mins) </a:t>
            </a:r>
          </a:p>
          <a:p>
            <a:pPr marL="285750" indent="-285750" algn="l">
              <a:buFont typeface="Arial" panose="020B0604020202020204" pitchFamily="34" charset="0"/>
              <a:buChar char="•"/>
            </a:pPr>
            <a:r>
              <a:rPr lang="en-GB" sz="3200" b="0" kern="100" dirty="0">
                <a:latin typeface="Calibri" panose="020F0502020204030204" pitchFamily="34" charset="0"/>
                <a:ea typeface="Aptos" panose="020B0004020202020204" pitchFamily="34" charset="0"/>
                <a:cs typeface="Times New Roman" panose="02020603050405020304" pitchFamily="18" charset="0"/>
              </a:rPr>
              <a:t>Summary and next steps (5 mins) </a:t>
            </a:r>
            <a:endParaRPr lang="en-GB" sz="3200" b="0" kern="100" dirty="0">
              <a:effectLst/>
              <a:latin typeface="Calibri" panose="020F0502020204030204" pitchFamily="34" charset="0"/>
              <a:ea typeface="Aptos" panose="020B0004020202020204" pitchFamily="34" charset="0"/>
              <a:cs typeface="Times New Roman" panose="02020603050405020304" pitchFamily="18" charset="0"/>
            </a:endParaRPr>
          </a:p>
          <a:p>
            <a:pPr algn="l"/>
            <a:endParaRPr lang="en-GB" sz="1800" kern="100" dirty="0">
              <a:latin typeface="Calibri" panose="020F050202020403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A8ABF4B-E440-2F97-566D-7AD8202793AC}"/>
              </a:ext>
            </a:extLst>
          </p:cNvPr>
          <p:cNvSpPr txBox="1"/>
          <p:nvPr/>
        </p:nvSpPr>
        <p:spPr>
          <a:xfrm>
            <a:off x="1491343" y="503411"/>
            <a:ext cx="871945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Helvetica Neue"/>
                <a:ea typeface="Helvetica Neue"/>
                <a:cs typeface="Helvetica Neue"/>
                <a:sym typeface="Helvetica Neue"/>
              </a:rPr>
              <a:t>Session plan </a:t>
            </a:r>
          </a:p>
        </p:txBody>
      </p:sp>
    </p:spTree>
    <p:extLst>
      <p:ext uri="{BB962C8B-B14F-4D97-AF65-F5344CB8AC3E}">
        <p14:creationId xmlns:p14="http://schemas.microsoft.com/office/powerpoint/2010/main" val="19159405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91002" y="6308173"/>
            <a:ext cx="1041695"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x-none" sz="1199" b="0" spc="-100" dirty="0">
                <a:solidFill>
                  <a:srgbClr val="D8D8D8"/>
                </a:solidFill>
                <a:latin typeface="Calibri"/>
                <a:cs typeface="Calibri"/>
              </a:rPr>
              <a:t>ESA Regional</a:t>
            </a:r>
            <a:endParaRPr lang="en-US" sz="1399" dirty="0">
              <a:solidFill>
                <a:srgbClr val="D8D8D8"/>
              </a:solidFill>
              <a:cs typeface="Calibri"/>
            </a:endParaRPr>
          </a:p>
          <a:p>
            <a:pPr algn="l"/>
            <a:r>
              <a:rPr lang="en-US" sz="1199" b="0" spc="-100" dirty="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09674" y="6164013"/>
            <a:ext cx="1099189" cy="677688"/>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592893" y="6308174"/>
            <a:ext cx="1226486" cy="434613"/>
          </a:xfrm>
          <a:prstGeom prst="rect">
            <a:avLst/>
          </a:prstGeom>
        </p:spPr>
      </p:pic>
      <p:sp>
        <p:nvSpPr>
          <p:cNvPr id="5" name="Title 1">
            <a:extLst>
              <a:ext uri="{FF2B5EF4-FFF2-40B4-BE49-F238E27FC236}">
                <a16:creationId xmlns:a16="http://schemas.microsoft.com/office/drawing/2014/main" id="{A8C72C4C-07AE-4A62-157B-04BEC43F1590}"/>
              </a:ext>
            </a:extLst>
          </p:cNvPr>
          <p:cNvSpPr txBox="1">
            <a:spLocks/>
          </p:cNvSpPr>
          <p:nvPr/>
        </p:nvSpPr>
        <p:spPr>
          <a:xfrm>
            <a:off x="219483" y="142448"/>
            <a:ext cx="5238077" cy="1149085"/>
          </a:xfrm>
          <a:prstGeom prst="rect">
            <a:avLst/>
          </a:prstGeom>
        </p:spPr>
        <p:txBody>
          <a:bodyPr/>
          <a:lstStyle>
            <a:lvl1pPr marL="0" marR="0" indent="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9pPr>
          </a:lstStyle>
          <a:p>
            <a:pPr hangingPunct="1"/>
            <a:r>
              <a:rPr lang="en-US" sz="2997" b="1" kern="100" dirty="0">
                <a:solidFill>
                  <a:srgbClr val="0070C0"/>
                </a:solidFill>
                <a:latin typeface="Arial Nova" panose="020B0504020202020204" pitchFamily="34" charset="0"/>
                <a:ea typeface="Calibri" panose="020F0502020204030204" pitchFamily="34" charset="0"/>
                <a:cs typeface="Calibri" panose="020F0502020204030204" pitchFamily="34" charset="0"/>
              </a:rPr>
              <a:t>Nutrition Coordination Structures in Kenya</a:t>
            </a:r>
            <a:endParaRPr lang="en-KE" sz="2997" dirty="0">
              <a:solidFill>
                <a:srgbClr val="0070C0"/>
              </a:solidFill>
            </a:endParaRPr>
          </a:p>
        </p:txBody>
      </p:sp>
      <p:sp>
        <p:nvSpPr>
          <p:cNvPr id="12" name="Content Placeholder 2">
            <a:extLst>
              <a:ext uri="{FF2B5EF4-FFF2-40B4-BE49-F238E27FC236}">
                <a16:creationId xmlns:a16="http://schemas.microsoft.com/office/drawing/2014/main" id="{0419957A-7AD2-AD4E-AD89-49BDD757DC6A}"/>
              </a:ext>
            </a:extLst>
          </p:cNvPr>
          <p:cNvSpPr txBox="1">
            <a:spLocks/>
          </p:cNvSpPr>
          <p:nvPr/>
        </p:nvSpPr>
        <p:spPr>
          <a:xfrm>
            <a:off x="169533" y="1408214"/>
            <a:ext cx="5339098" cy="5349631"/>
          </a:xfrm>
          <a:prstGeom prst="rect">
            <a:avLst/>
          </a:prstGeom>
          <a:solidFill>
            <a:schemeClr val="bg1">
              <a:lumMod val="95000"/>
            </a:schemeClr>
          </a:solidFill>
        </p:spPr>
        <p:txBody>
          <a:bodyPr>
            <a:noAutofit/>
          </a:bodyPr>
          <a:lstStyle>
            <a:lvl1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1pPr>
            <a:lvl2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2pPr>
            <a:lvl3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3pPr>
            <a:lvl4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4pPr>
            <a:lvl5pPr marL="0" marR="0" indent="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412750" rtl="0" latinLnBrk="0">
              <a:lnSpc>
                <a:spcPct val="100000"/>
              </a:lnSpc>
              <a:spcBef>
                <a:spcPts val="0"/>
              </a:spcBef>
              <a:spcAft>
                <a:spcPts val="0"/>
              </a:spcAft>
              <a:buClrTx/>
              <a:buSzTx/>
              <a:buFontTx/>
              <a:buNone/>
              <a:tabLst/>
              <a:defRPr sz="2600" b="0" i="0" u="none" strike="noStrike" cap="none" spc="0" baseline="0">
                <a:solidFill>
                  <a:srgbClr val="000000"/>
                </a:solidFill>
                <a:uFillTx/>
                <a:latin typeface="Helvetica Neue"/>
                <a:ea typeface="Helvetica Neue"/>
                <a:cs typeface="Helvetica Neue"/>
                <a:sym typeface="Helvetica Neue"/>
              </a:defRPr>
            </a:lvl9pPr>
          </a:lstStyle>
          <a:p>
            <a:pPr marL="342557" indent="-342557" algn="l" hangingPunct="1">
              <a:spcBef>
                <a:spcPts val="599"/>
              </a:spcBef>
              <a:spcAft>
                <a:spcPts val="799"/>
              </a:spcAft>
              <a:buSzPts val="1000"/>
              <a:buFont typeface="Symbol" panose="05050102010706020507" pitchFamily="18" charset="2"/>
              <a:buChar char=""/>
              <a:tabLst>
                <a:tab pos="456743" algn="l"/>
              </a:tabLst>
            </a:pPr>
            <a:r>
              <a:rPr lang="en-US" sz="1998" b="1" kern="100" dirty="0">
                <a:latin typeface="Arial Nova" panose="020B0504020202020204" pitchFamily="34" charset="0"/>
                <a:ea typeface="Calibri" panose="020F0502020204030204" pitchFamily="34" charset="0"/>
                <a:cs typeface="Calibri" panose="020F0502020204030204" pitchFamily="34" charset="0"/>
              </a:rPr>
              <a:t>Key structures for emergency nutrition response: </a:t>
            </a:r>
            <a:r>
              <a:rPr lang="en-US" sz="1998" kern="100" dirty="0">
                <a:latin typeface="Arial Nova" panose="020B0504020202020204" pitchFamily="34" charset="0"/>
                <a:ea typeface="Calibri" panose="020F0502020204030204" pitchFamily="34" charset="0"/>
                <a:cs typeface="Calibri" panose="020F0502020204030204" pitchFamily="34" charset="0"/>
              </a:rPr>
              <a:t>ENAC, Nutrition Information, Nutrition Commodities and Supplies Committee, Nutrition Capacity Development Group</a:t>
            </a:r>
          </a:p>
          <a:p>
            <a:pPr marL="342557" indent="-342557" algn="l" hangingPunct="1">
              <a:spcBef>
                <a:spcPts val="599"/>
              </a:spcBef>
              <a:spcAft>
                <a:spcPts val="799"/>
              </a:spcAft>
              <a:buSzPts val="1000"/>
              <a:buFont typeface="Symbol" panose="05050102010706020507" pitchFamily="18" charset="2"/>
              <a:buChar char=""/>
              <a:tabLst>
                <a:tab pos="456743" algn="l"/>
              </a:tabLst>
            </a:pPr>
            <a:r>
              <a:rPr lang="en-KE" sz="1998" b="1" kern="100" dirty="0">
                <a:latin typeface="Arial Nova" panose="020B0504020202020204" pitchFamily="34" charset="0"/>
                <a:ea typeface="Calibri" panose="020F0502020204030204" pitchFamily="34" charset="0"/>
                <a:cs typeface="Calibri" panose="020F0502020204030204" pitchFamily="34" charset="0"/>
              </a:rPr>
              <a:t>Integration with National Drought Management Authority (NDMA)</a:t>
            </a:r>
            <a:r>
              <a:rPr lang="en-KE" sz="1998" kern="100" dirty="0">
                <a:latin typeface="Arial Nova" panose="020B0504020202020204" pitchFamily="34" charset="0"/>
                <a:ea typeface="Calibri" panose="020F0502020204030204" pitchFamily="34" charset="0"/>
                <a:cs typeface="Calibri" panose="020F0502020204030204" pitchFamily="34" charset="0"/>
              </a:rPr>
              <a:t>:</a:t>
            </a:r>
            <a:r>
              <a:rPr lang="en-US" sz="1998" kern="100" dirty="0">
                <a:latin typeface="Arial Nova" panose="020B0504020202020204" pitchFamily="34" charset="0"/>
                <a:ea typeface="Calibri" panose="020F0502020204030204" pitchFamily="34" charset="0"/>
                <a:cs typeface="Calibri" panose="020F0502020204030204" pitchFamily="34" charset="0"/>
              </a:rPr>
              <a:t> Kenya Food Security Steering Group(KFSSG), Kenya Food Security Meeting(KFSM) and CSG at the County level</a:t>
            </a:r>
            <a:endParaRPr lang="en-KE" sz="1998" kern="100" dirty="0">
              <a:latin typeface="Arial Nova" panose="020B0504020202020204" pitchFamily="34" charset="0"/>
              <a:ea typeface="Calibri" panose="020F0502020204030204" pitchFamily="34" charset="0"/>
              <a:cs typeface="Times New Roman" panose="02020603050405020304" pitchFamily="18" charset="0"/>
            </a:endParaRPr>
          </a:p>
          <a:p>
            <a:pPr marL="342557" indent="-342557" algn="l" hangingPunct="1">
              <a:spcBef>
                <a:spcPts val="599"/>
              </a:spcBef>
              <a:spcAft>
                <a:spcPts val="799"/>
              </a:spcAft>
              <a:buSzPts val="1000"/>
              <a:buFont typeface="Symbol" panose="05050102010706020507" pitchFamily="18" charset="2"/>
              <a:buChar char=""/>
              <a:tabLst>
                <a:tab pos="456743" algn="l"/>
              </a:tabLst>
            </a:pPr>
            <a:r>
              <a:rPr lang="en-KE" sz="1998" b="1" kern="100" dirty="0">
                <a:latin typeface="Arial Nova" panose="020B0504020202020204" pitchFamily="34" charset="0"/>
                <a:ea typeface="Calibri" panose="020F0502020204030204" pitchFamily="34" charset="0"/>
                <a:cs typeface="Calibri" panose="020F0502020204030204" pitchFamily="34" charset="0"/>
              </a:rPr>
              <a:t>Multi-sectoral Engagement through SUN Movement</a:t>
            </a:r>
            <a:r>
              <a:rPr lang="en-KE" sz="1998" kern="100" dirty="0">
                <a:latin typeface="Arial Nova" panose="020B0504020202020204" pitchFamily="34" charset="0"/>
                <a:ea typeface="Calibri" panose="020F0502020204030204" pitchFamily="34" charset="0"/>
                <a:cs typeface="Calibri" panose="020F0502020204030204" pitchFamily="34" charset="0"/>
              </a:rPr>
              <a:t>: </a:t>
            </a:r>
            <a:r>
              <a:rPr lang="en-KE" sz="1998" kern="100" dirty="0">
                <a:latin typeface="Arial Nova" panose="020B0504020202020204" pitchFamily="34" charset="0"/>
                <a:ea typeface="Calibri" panose="020F0502020204030204" pitchFamily="34" charset="0"/>
                <a:cs typeface="Univers 45 Light"/>
              </a:rPr>
              <a:t>Networks</a:t>
            </a:r>
            <a:r>
              <a:rPr lang="en-US" sz="1998" kern="100" dirty="0">
                <a:latin typeface="Arial Nova" panose="020B0504020202020204" pitchFamily="34" charset="0"/>
                <a:ea typeface="Calibri" panose="020F0502020204030204" pitchFamily="34" charset="0"/>
                <a:cs typeface="Univers 45 Light"/>
              </a:rPr>
              <a:t>: </a:t>
            </a:r>
            <a:r>
              <a:rPr lang="en-KE" sz="1998" kern="100" dirty="0">
                <a:latin typeface="Arial Nova" panose="020B0504020202020204" pitchFamily="34" charset="0"/>
                <a:ea typeface="Calibri" panose="020F0502020204030204" pitchFamily="34" charset="0"/>
                <a:cs typeface="Univers 45 Light"/>
              </a:rPr>
              <a:t>Government, </a:t>
            </a:r>
            <a:r>
              <a:rPr lang="en-US" sz="1998" kern="100" dirty="0">
                <a:latin typeface="Arial Nova" panose="020B0504020202020204" pitchFamily="34" charset="0"/>
                <a:ea typeface="Calibri" panose="020F0502020204030204" pitchFamily="34" charset="0"/>
                <a:cs typeface="Univers 45 Light"/>
              </a:rPr>
              <a:t>UN</a:t>
            </a:r>
            <a:r>
              <a:rPr lang="en-KE" sz="1998" kern="100" dirty="0">
                <a:latin typeface="Arial Nova" panose="020B0504020202020204" pitchFamily="34" charset="0"/>
                <a:ea typeface="Calibri" panose="020F0502020204030204" pitchFamily="34" charset="0"/>
                <a:cs typeface="Univers 45 Light"/>
              </a:rPr>
              <a:t>, Civil Society Alliance (CSA), Donors, Academia and Research, and Business</a:t>
            </a:r>
            <a:endParaRPr lang="en-KE" sz="1998" dirty="0">
              <a:latin typeface="Arial Nova" panose="020B0504020202020204" pitchFamily="34" charset="0"/>
            </a:endParaRPr>
          </a:p>
        </p:txBody>
      </p:sp>
      <p:pic>
        <p:nvPicPr>
          <p:cNvPr id="13" name="Picture 12">
            <a:extLst>
              <a:ext uri="{FF2B5EF4-FFF2-40B4-BE49-F238E27FC236}">
                <a16:creationId xmlns:a16="http://schemas.microsoft.com/office/drawing/2014/main" id="{DB621EC0-A0A3-9D2B-3DCF-6D96D257BDF8}"/>
              </a:ext>
            </a:extLst>
          </p:cNvPr>
          <p:cNvPicPr>
            <a:picLocks noChangeAspect="1"/>
          </p:cNvPicPr>
          <p:nvPr/>
        </p:nvPicPr>
        <p:blipFill>
          <a:blip r:embed="rId5"/>
          <a:stretch>
            <a:fillRect/>
          </a:stretch>
        </p:blipFill>
        <p:spPr>
          <a:xfrm>
            <a:off x="5734123" y="3572"/>
            <a:ext cx="6450290" cy="6934294"/>
          </a:xfrm>
          <a:prstGeom prst="rect">
            <a:avLst/>
          </a:prstGeom>
        </p:spPr>
      </p:pic>
    </p:spTree>
    <p:extLst>
      <p:ext uri="{BB962C8B-B14F-4D97-AF65-F5344CB8AC3E}">
        <p14:creationId xmlns:p14="http://schemas.microsoft.com/office/powerpoint/2010/main" val="10642250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3558" y="3210150"/>
            <a:ext cx="9143868" cy="2305919"/>
          </a:xfrm>
          <a:prstGeom prst="rect">
            <a:avLst/>
          </a:prstGeom>
          <a:noFill/>
        </p:spPr>
        <p:txBody>
          <a:bodyPr wrap="square" rtlCol="0">
            <a:spAutoFit/>
          </a:bodyPr>
          <a:lstStyle/>
          <a:p>
            <a:pPr marL="342557" indent="-342557" algn="l" defTabSz="913486" hangingPunct="1">
              <a:buFont typeface="Wingdings" panose="05000000000000000000" pitchFamily="2" charset="2"/>
              <a:buChar char="v"/>
            </a:pPr>
            <a:r>
              <a:rPr lang="en-US" sz="2398" kern="1200" dirty="0">
                <a:solidFill>
                  <a:srgbClr val="ED7D31">
                    <a:lumMod val="75000"/>
                  </a:srgbClr>
                </a:solidFill>
                <a:latin typeface="Franklin Gothic Book" panose="020B0503020102020204" pitchFamily="34" charset="0"/>
              </a:rPr>
              <a:t>Multi-sectoral: </a:t>
            </a:r>
            <a:r>
              <a:rPr lang="en-US" sz="2398" kern="1200" dirty="0">
                <a:solidFill>
                  <a:prstClr val="black"/>
                </a:solidFill>
                <a:latin typeface="Franklin Gothic Book" panose="020B0503020102020204" pitchFamily="34" charset="0"/>
              </a:rPr>
              <a:t>Health,  Agriculture, Education, Gender, Water, Trade, Industry…</a:t>
            </a:r>
          </a:p>
          <a:p>
            <a:pPr marL="342557" indent="-342557" algn="l" defTabSz="913486" hangingPunct="1">
              <a:buFont typeface="Wingdings" panose="05000000000000000000" pitchFamily="2" charset="2"/>
              <a:buChar char="v"/>
            </a:pPr>
            <a:r>
              <a:rPr lang="en-US" sz="2398" kern="1200" dirty="0">
                <a:solidFill>
                  <a:srgbClr val="ED7D31">
                    <a:lumMod val="75000"/>
                  </a:srgbClr>
                </a:solidFill>
                <a:latin typeface="Franklin Gothic Book" panose="020B0503020102020204" pitchFamily="34" charset="0"/>
              </a:rPr>
              <a:t>Multi-stakeholder: </a:t>
            </a:r>
            <a:r>
              <a:rPr lang="en-US" sz="2398" kern="1200" dirty="0">
                <a:solidFill>
                  <a:prstClr val="black"/>
                </a:solidFill>
                <a:latin typeface="Franklin Gothic Book" panose="020B0503020102020204" pitchFamily="34" charset="0"/>
              </a:rPr>
              <a:t>Government, UN, NGOs, CSOs, FBOs, Academia</a:t>
            </a:r>
          </a:p>
          <a:p>
            <a:pPr marL="342557" indent="-342557" algn="l" defTabSz="913486" hangingPunct="1">
              <a:buFont typeface="Wingdings" panose="05000000000000000000" pitchFamily="2" charset="2"/>
              <a:buChar char="v"/>
            </a:pPr>
            <a:r>
              <a:rPr lang="en-US" altLang="en-US" sz="2398" kern="1200" dirty="0">
                <a:solidFill>
                  <a:srgbClr val="ED7D31">
                    <a:lumMod val="75000"/>
                  </a:srgbClr>
                </a:solidFill>
                <a:latin typeface="Franklin Gothic Book" panose="020B0503020102020204" pitchFamily="34" charset="0"/>
                <a:cs typeface="Arial" pitchFamily="34" charset="0"/>
              </a:rPr>
              <a:t>Multi-level : </a:t>
            </a:r>
            <a:r>
              <a:rPr lang="en-US" altLang="en-US" sz="2398" b="0" kern="1200" dirty="0">
                <a:solidFill>
                  <a:prstClr val="black"/>
                </a:solidFill>
                <a:latin typeface="Franklin Gothic Book" panose="020B0503020102020204" pitchFamily="34" charset="0"/>
                <a:cs typeface="Arial" pitchFamily="34" charset="0"/>
              </a:rPr>
              <a:t>National, country, sub-county, Community, HH .etc. </a:t>
            </a:r>
          </a:p>
          <a:p>
            <a:pPr marL="342557" indent="-342557" algn="l" defTabSz="913486" hangingPunct="1">
              <a:buFont typeface="Wingdings" panose="05000000000000000000" pitchFamily="2" charset="2"/>
              <a:buChar char="v"/>
            </a:pPr>
            <a:endParaRPr lang="en-US" altLang="en-US" sz="2398" u="sng" kern="1200" dirty="0">
              <a:solidFill>
                <a:srgbClr val="ED7D31">
                  <a:lumMod val="75000"/>
                </a:srgbClr>
              </a:solidFill>
              <a:latin typeface="Franklin Gothic Book" panose="020B0503020102020204" pitchFamily="34" charset="0"/>
              <a:cs typeface="Arial" pitchFamily="34" charset="0"/>
            </a:endParaRPr>
          </a:p>
          <a:p>
            <a:pPr marL="342557" indent="-342557" algn="l" defTabSz="913486" hangingPunct="1">
              <a:buFont typeface="Wingdings" panose="05000000000000000000" pitchFamily="2" charset="2"/>
              <a:buChar char="v"/>
            </a:pPr>
            <a:r>
              <a:rPr lang="en-US" altLang="en-US" sz="2398" u="sng" kern="1200" dirty="0">
                <a:solidFill>
                  <a:srgbClr val="ED7D31">
                    <a:lumMod val="75000"/>
                  </a:srgbClr>
                </a:solidFill>
                <a:latin typeface="Franklin Gothic Book" panose="020B0503020102020204" pitchFamily="34" charset="0"/>
                <a:cs typeface="Arial" pitchFamily="34" charset="0"/>
              </a:rPr>
              <a:t>Intra</a:t>
            </a:r>
            <a:r>
              <a:rPr lang="en-US" altLang="en-US" sz="2398" b="0" kern="1200" dirty="0">
                <a:solidFill>
                  <a:srgbClr val="ED7D31">
                    <a:lumMod val="75000"/>
                  </a:srgbClr>
                </a:solidFill>
                <a:latin typeface="Franklin Gothic Book" panose="020B0503020102020204" pitchFamily="34" charset="0"/>
                <a:cs typeface="Arial" pitchFamily="34" charset="0"/>
              </a:rPr>
              <a:t> </a:t>
            </a:r>
            <a:r>
              <a:rPr lang="en-US" altLang="en-US" sz="2398" b="0" kern="1200" dirty="0">
                <a:solidFill>
                  <a:prstClr val="black"/>
                </a:solidFill>
                <a:latin typeface="Franklin Gothic Book" panose="020B0503020102020204" pitchFamily="34" charset="0"/>
                <a:cs typeface="Arial" pitchFamily="34" charset="0"/>
              </a:rPr>
              <a:t>and </a:t>
            </a:r>
            <a:r>
              <a:rPr lang="en-US" altLang="en-US" sz="2398" u="sng" kern="1200" dirty="0">
                <a:solidFill>
                  <a:srgbClr val="ED7D31">
                    <a:lumMod val="75000"/>
                  </a:srgbClr>
                </a:solidFill>
                <a:latin typeface="Franklin Gothic Book" panose="020B0503020102020204" pitchFamily="34" charset="0"/>
                <a:cs typeface="Arial" pitchFamily="34" charset="0"/>
              </a:rPr>
              <a:t>Inter</a:t>
            </a:r>
            <a:r>
              <a:rPr lang="en-US" altLang="en-US" sz="2398" u="sng" kern="1200" dirty="0">
                <a:solidFill>
                  <a:srgbClr val="FFFF00"/>
                </a:solidFill>
                <a:latin typeface="Franklin Gothic Book" panose="020B0503020102020204" pitchFamily="34" charset="0"/>
                <a:cs typeface="Arial" pitchFamily="34" charset="0"/>
              </a:rPr>
              <a:t> </a:t>
            </a:r>
            <a:r>
              <a:rPr lang="en-US" altLang="en-US" sz="2398" kern="1200" dirty="0" err="1">
                <a:solidFill>
                  <a:prstClr val="black"/>
                </a:solidFill>
                <a:latin typeface="Franklin Gothic Book" panose="020B0503020102020204" pitchFamily="34" charset="0"/>
                <a:cs typeface="Arial" pitchFamily="34" charset="0"/>
              </a:rPr>
              <a:t>secotoral</a:t>
            </a:r>
            <a:r>
              <a:rPr lang="en-US" altLang="en-US" sz="2398" kern="1200" dirty="0">
                <a:solidFill>
                  <a:prstClr val="black"/>
                </a:solidFill>
                <a:latin typeface="Franklin Gothic Book" panose="020B0503020102020204" pitchFamily="34" charset="0"/>
                <a:cs typeface="Arial" pitchFamily="34" charset="0"/>
              </a:rPr>
              <a:t> c</a:t>
            </a:r>
            <a:r>
              <a:rPr lang="en-US" altLang="en-US" sz="2398" b="0" kern="1200" dirty="0">
                <a:solidFill>
                  <a:prstClr val="black"/>
                </a:solidFill>
                <a:latin typeface="Franklin Gothic Book" panose="020B0503020102020204" pitchFamily="34" charset="0"/>
                <a:cs typeface="Arial" pitchFamily="34" charset="0"/>
              </a:rPr>
              <a:t>oordination </a:t>
            </a:r>
          </a:p>
        </p:txBody>
      </p:sp>
      <p:sp>
        <p:nvSpPr>
          <p:cNvPr id="8" name="Title 3"/>
          <p:cNvSpPr txBox="1">
            <a:spLocks/>
          </p:cNvSpPr>
          <p:nvPr/>
        </p:nvSpPr>
        <p:spPr>
          <a:xfrm>
            <a:off x="2207498" y="1373744"/>
            <a:ext cx="7764304" cy="1468494"/>
          </a:xfrm>
          <a:prstGeom prst="rect">
            <a:avLst/>
          </a:prstGeom>
        </p:spPr>
        <p:txBody>
          <a:bodyPr vert="horz" lIns="91345" tIns="45672" rIns="91345" bIns="45672"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96" b="0" dirty="0">
              <a:solidFill>
                <a:srgbClr val="FFFF00"/>
              </a:solidFill>
            </a:endParaRPr>
          </a:p>
        </p:txBody>
      </p:sp>
      <p:sp>
        <p:nvSpPr>
          <p:cNvPr id="9" name="Subtitle 4"/>
          <p:cNvSpPr txBox="1">
            <a:spLocks/>
          </p:cNvSpPr>
          <p:nvPr/>
        </p:nvSpPr>
        <p:spPr>
          <a:xfrm>
            <a:off x="2204038" y="1115106"/>
            <a:ext cx="3044825" cy="1750774"/>
          </a:xfrm>
          <a:prstGeom prst="rect">
            <a:avLst/>
          </a:prstGeom>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797" b="0" dirty="0">
                <a:solidFill>
                  <a:prstClr val="black"/>
                </a:solidFill>
              </a:rPr>
              <a:t>Not just a program</a:t>
            </a:r>
          </a:p>
          <a:p>
            <a:r>
              <a:rPr lang="en-US" sz="2797" b="0" dirty="0">
                <a:solidFill>
                  <a:prstClr val="black"/>
                </a:solidFill>
              </a:rPr>
              <a:t>Not just a plan</a:t>
            </a:r>
          </a:p>
          <a:p>
            <a:r>
              <a:rPr lang="en-US" sz="2797" b="0" dirty="0">
                <a:solidFill>
                  <a:prstClr val="black"/>
                </a:solidFill>
              </a:rPr>
              <a:t>Not just a policy</a:t>
            </a:r>
          </a:p>
        </p:txBody>
      </p:sp>
      <p:sp>
        <p:nvSpPr>
          <p:cNvPr id="2" name="Title 1"/>
          <p:cNvSpPr>
            <a:spLocks noGrp="1"/>
          </p:cNvSpPr>
          <p:nvPr>
            <p:ph type="title"/>
          </p:nvPr>
        </p:nvSpPr>
        <p:spPr>
          <a:xfrm>
            <a:off x="0" y="-148669"/>
            <a:ext cx="12179300" cy="883318"/>
          </a:xfrm>
          <a:noFill/>
        </p:spPr>
        <p:txBody>
          <a:bodyPr>
            <a:noAutofit/>
          </a:bodyPr>
          <a:lstStyle/>
          <a:p>
            <a:pPr algn="ctr"/>
            <a:r>
              <a:rPr lang="en-US" sz="3197" b="1" dirty="0">
                <a:solidFill>
                  <a:srgbClr val="0070C0"/>
                </a:solidFill>
                <a:latin typeface="Arial Nova" panose="020B0504020202020204" pitchFamily="34" charset="0"/>
              </a:rPr>
              <a:t>Multisectoral Nutrition as a System</a:t>
            </a:r>
          </a:p>
        </p:txBody>
      </p:sp>
      <p:sp>
        <p:nvSpPr>
          <p:cNvPr id="6" name="Right Brace 5"/>
          <p:cNvSpPr/>
          <p:nvPr/>
        </p:nvSpPr>
        <p:spPr>
          <a:xfrm>
            <a:off x="5785168" y="1373744"/>
            <a:ext cx="761206" cy="146849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defTabSz="913486" hangingPunct="1"/>
            <a:endParaRPr lang="en-US" sz="1798" b="0" kern="1200">
              <a:solidFill>
                <a:prstClr val="black"/>
              </a:solidFill>
            </a:endParaRPr>
          </a:p>
        </p:txBody>
      </p:sp>
      <p:sp>
        <p:nvSpPr>
          <p:cNvPr id="10" name="Subtitle 4"/>
          <p:cNvSpPr txBox="1">
            <a:spLocks/>
          </p:cNvSpPr>
          <p:nvPr/>
        </p:nvSpPr>
        <p:spPr>
          <a:xfrm>
            <a:off x="7071266" y="1457649"/>
            <a:ext cx="3197066" cy="1065689"/>
          </a:xfrm>
          <a:prstGeom prst="rect">
            <a:avLst/>
          </a:prstGeom>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2797" dirty="0">
                <a:solidFill>
                  <a:srgbClr val="FFC000"/>
                </a:solidFill>
              </a:rPr>
              <a:t>Nutrition is a complex and dynamic system</a:t>
            </a:r>
            <a:endParaRPr lang="en-US" sz="2797" dirty="0">
              <a:solidFill>
                <a:srgbClr val="FFC000"/>
              </a:solidFill>
            </a:endParaRPr>
          </a:p>
        </p:txBody>
      </p:sp>
    </p:spTree>
    <p:extLst>
      <p:ext uri="{BB962C8B-B14F-4D97-AF65-F5344CB8AC3E}">
        <p14:creationId xmlns:p14="http://schemas.microsoft.com/office/powerpoint/2010/main" val="100063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91002" y="6308173"/>
            <a:ext cx="1041695"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x-none" sz="1199" b="0" spc="-100" dirty="0">
                <a:solidFill>
                  <a:srgbClr val="D8D8D8"/>
                </a:solidFill>
                <a:latin typeface="Calibri"/>
                <a:cs typeface="Calibri"/>
              </a:rPr>
              <a:t>ESA Regional</a:t>
            </a:r>
            <a:endParaRPr lang="en-US" sz="1399" dirty="0">
              <a:solidFill>
                <a:srgbClr val="D8D8D8"/>
              </a:solidFill>
              <a:cs typeface="Calibri"/>
            </a:endParaRPr>
          </a:p>
          <a:p>
            <a:pPr algn="l"/>
            <a:r>
              <a:rPr lang="en-US" sz="1199" b="0" spc="-100" dirty="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643498" y="6308173"/>
            <a:ext cx="865365" cy="533528"/>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734351" y="6358300"/>
            <a:ext cx="1085028" cy="384486"/>
          </a:xfrm>
          <a:prstGeom prst="rect">
            <a:avLst/>
          </a:prstGeom>
        </p:spPr>
      </p:pic>
      <p:sp>
        <p:nvSpPr>
          <p:cNvPr id="5" name="Title 1">
            <a:extLst>
              <a:ext uri="{FF2B5EF4-FFF2-40B4-BE49-F238E27FC236}">
                <a16:creationId xmlns:a16="http://schemas.microsoft.com/office/drawing/2014/main" id="{A8C72C4C-07AE-4A62-157B-04BEC43F1590}"/>
              </a:ext>
            </a:extLst>
          </p:cNvPr>
          <p:cNvSpPr txBox="1">
            <a:spLocks/>
          </p:cNvSpPr>
          <p:nvPr/>
        </p:nvSpPr>
        <p:spPr>
          <a:xfrm>
            <a:off x="290527" y="115216"/>
            <a:ext cx="10927987" cy="446574"/>
          </a:xfrm>
          <a:prstGeom prst="rect">
            <a:avLst/>
          </a:prstGeom>
        </p:spPr>
        <p:txBody>
          <a:bodyPr/>
          <a:lstStyle>
            <a:lvl1pPr marL="0" marR="0" indent="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9pPr>
          </a:lstStyle>
          <a:p>
            <a:pPr algn="l" hangingPunct="1"/>
            <a:r>
              <a:rPr lang="en-US" sz="2997" b="1" kern="100" dirty="0">
                <a:solidFill>
                  <a:srgbClr val="0070C0"/>
                </a:solidFill>
                <a:latin typeface="Arial Nova" panose="020B0504020202020204" pitchFamily="34" charset="0"/>
                <a:ea typeface="Calibri" panose="020F0502020204030204" pitchFamily="34" charset="0"/>
                <a:cs typeface="Calibri" panose="020F0502020204030204" pitchFamily="34" charset="0"/>
              </a:rPr>
              <a:t>Innovative Approaches in Nutrition Coordination</a:t>
            </a:r>
            <a:endParaRPr lang="en-KE" sz="2997" dirty="0">
              <a:solidFill>
                <a:srgbClr val="0070C0"/>
              </a:solidFill>
            </a:endParaRPr>
          </a:p>
        </p:txBody>
      </p:sp>
      <p:sp>
        <p:nvSpPr>
          <p:cNvPr id="2" name="Oval 1">
            <a:extLst>
              <a:ext uri="{FF2B5EF4-FFF2-40B4-BE49-F238E27FC236}">
                <a16:creationId xmlns:a16="http://schemas.microsoft.com/office/drawing/2014/main" id="{4A3259D4-778E-E91E-CDDE-E5CD95BB03E2}"/>
              </a:ext>
            </a:extLst>
          </p:cNvPr>
          <p:cNvSpPr/>
          <p:nvPr/>
        </p:nvSpPr>
        <p:spPr>
          <a:xfrm>
            <a:off x="374514" y="1008422"/>
            <a:ext cx="1878515" cy="177022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 name="Rectangle 2" descr="Money">
            <a:extLst>
              <a:ext uri="{FF2B5EF4-FFF2-40B4-BE49-F238E27FC236}">
                <a16:creationId xmlns:a16="http://schemas.microsoft.com/office/drawing/2014/main" id="{E826175F-3DFB-A875-82E6-EC427976ADA2}"/>
              </a:ext>
            </a:extLst>
          </p:cNvPr>
          <p:cNvSpPr/>
          <p:nvPr/>
        </p:nvSpPr>
        <p:spPr>
          <a:xfrm>
            <a:off x="690851" y="1340383"/>
            <a:ext cx="1190851" cy="1054248"/>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7" name="Group 6">
            <a:extLst>
              <a:ext uri="{FF2B5EF4-FFF2-40B4-BE49-F238E27FC236}">
                <a16:creationId xmlns:a16="http://schemas.microsoft.com/office/drawing/2014/main" id="{B1FD4758-E712-2E97-D590-567B3443A97C}"/>
              </a:ext>
            </a:extLst>
          </p:cNvPr>
          <p:cNvGrpSpPr/>
          <p:nvPr/>
        </p:nvGrpSpPr>
        <p:grpSpPr>
          <a:xfrm>
            <a:off x="2521115" y="953559"/>
            <a:ext cx="3069184" cy="1634415"/>
            <a:chOff x="3252315" y="206177"/>
            <a:chExt cx="2631854" cy="1116544"/>
          </a:xfrm>
        </p:grpSpPr>
        <p:sp>
          <p:nvSpPr>
            <p:cNvPr id="9" name="Rectangle 8">
              <a:extLst>
                <a:ext uri="{FF2B5EF4-FFF2-40B4-BE49-F238E27FC236}">
                  <a16:creationId xmlns:a16="http://schemas.microsoft.com/office/drawing/2014/main" id="{0A12C988-661A-9EDE-161E-25AC0D9FCAAD}"/>
                </a:ext>
              </a:extLst>
            </p:cNvPr>
            <p:cNvSpPr/>
            <p:nvPr/>
          </p:nvSpPr>
          <p:spPr>
            <a:xfrm>
              <a:off x="3252315" y="206177"/>
              <a:ext cx="2631854" cy="111654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TextBox 9">
              <a:extLst>
                <a:ext uri="{FF2B5EF4-FFF2-40B4-BE49-F238E27FC236}">
                  <a16:creationId xmlns:a16="http://schemas.microsoft.com/office/drawing/2014/main" id="{BDA3C24D-B370-038C-0816-18F51AF2229C}"/>
                </a:ext>
              </a:extLst>
            </p:cNvPr>
            <p:cNvSpPr txBox="1"/>
            <p:nvPr/>
          </p:nvSpPr>
          <p:spPr>
            <a:xfrm>
              <a:off x="3252315" y="206177"/>
              <a:ext cx="2631854" cy="111654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10489">
                <a:lnSpc>
                  <a:spcPct val="100000"/>
                </a:lnSpc>
                <a:spcBef>
                  <a:spcPct val="0"/>
                </a:spcBef>
                <a:spcAft>
                  <a:spcPct val="35000"/>
                </a:spcAft>
                <a:buNone/>
              </a:pPr>
              <a:r>
                <a:rPr lang="en-US" sz="1998" b="1" i="0" kern="1200" baseline="0" dirty="0"/>
                <a:t>Collaborative Financing and Implementation for efficient use of resources</a:t>
              </a:r>
              <a:r>
                <a:rPr lang="en-US" sz="1998" b="0" i="0" kern="1200" baseline="0" dirty="0"/>
                <a:t>.</a:t>
              </a:r>
              <a:endParaRPr lang="en-US" sz="1998" kern="1200" dirty="0"/>
            </a:p>
          </p:txBody>
        </p:sp>
      </p:grpSp>
      <p:sp>
        <p:nvSpPr>
          <p:cNvPr id="12" name="Oval 11">
            <a:extLst>
              <a:ext uri="{FF2B5EF4-FFF2-40B4-BE49-F238E27FC236}">
                <a16:creationId xmlns:a16="http://schemas.microsoft.com/office/drawing/2014/main" id="{ED3E0CE0-5BD6-37B6-3C4D-ABEEF9A9051C}"/>
              </a:ext>
            </a:extLst>
          </p:cNvPr>
          <p:cNvSpPr/>
          <p:nvPr/>
        </p:nvSpPr>
        <p:spPr>
          <a:xfrm>
            <a:off x="290527" y="2980484"/>
            <a:ext cx="1878515" cy="163441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Oval 12">
            <a:extLst>
              <a:ext uri="{FF2B5EF4-FFF2-40B4-BE49-F238E27FC236}">
                <a16:creationId xmlns:a16="http://schemas.microsoft.com/office/drawing/2014/main" id="{2F58E13C-4A99-516C-D0F0-057BEE9F7E92}"/>
              </a:ext>
            </a:extLst>
          </p:cNvPr>
          <p:cNvSpPr/>
          <p:nvPr/>
        </p:nvSpPr>
        <p:spPr>
          <a:xfrm>
            <a:off x="290527" y="4810136"/>
            <a:ext cx="1878515" cy="163441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Oval 13">
            <a:extLst>
              <a:ext uri="{FF2B5EF4-FFF2-40B4-BE49-F238E27FC236}">
                <a16:creationId xmlns:a16="http://schemas.microsoft.com/office/drawing/2014/main" id="{450F7FEA-7CCD-B3C5-8E17-00FD5E580AC1}"/>
              </a:ext>
            </a:extLst>
          </p:cNvPr>
          <p:cNvSpPr/>
          <p:nvPr/>
        </p:nvSpPr>
        <p:spPr>
          <a:xfrm>
            <a:off x="6296840" y="1024565"/>
            <a:ext cx="1878515" cy="1754077"/>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 name="Oval 14">
            <a:extLst>
              <a:ext uri="{FF2B5EF4-FFF2-40B4-BE49-F238E27FC236}">
                <a16:creationId xmlns:a16="http://schemas.microsoft.com/office/drawing/2014/main" id="{19647F12-D1AB-4BE2-5486-B90F0090726D}"/>
              </a:ext>
            </a:extLst>
          </p:cNvPr>
          <p:cNvSpPr/>
          <p:nvPr/>
        </p:nvSpPr>
        <p:spPr>
          <a:xfrm>
            <a:off x="6406454" y="3175722"/>
            <a:ext cx="1878515" cy="1836256"/>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7" name="Rectangle 16" descr="Avocado">
            <a:extLst>
              <a:ext uri="{FF2B5EF4-FFF2-40B4-BE49-F238E27FC236}">
                <a16:creationId xmlns:a16="http://schemas.microsoft.com/office/drawing/2014/main" id="{9C471AEC-6B99-427F-66B9-A0BB17467D9A}"/>
              </a:ext>
            </a:extLst>
          </p:cNvPr>
          <p:cNvSpPr/>
          <p:nvPr/>
        </p:nvSpPr>
        <p:spPr>
          <a:xfrm>
            <a:off x="692627" y="3310252"/>
            <a:ext cx="1077868" cy="1032196"/>
          </a:xfrm>
          <a:prstGeom prst="rect">
            <a:avLst/>
          </a:prstGeom>
          <a: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17" descr="Document">
            <a:extLst>
              <a:ext uri="{FF2B5EF4-FFF2-40B4-BE49-F238E27FC236}">
                <a16:creationId xmlns:a16="http://schemas.microsoft.com/office/drawing/2014/main" id="{CCD8D89A-6901-451E-411A-A46C5BA9178E}"/>
              </a:ext>
            </a:extLst>
          </p:cNvPr>
          <p:cNvSpPr/>
          <p:nvPr/>
        </p:nvSpPr>
        <p:spPr>
          <a:xfrm>
            <a:off x="690851" y="5197228"/>
            <a:ext cx="1077868" cy="1036057"/>
          </a:xfrm>
          <a:prstGeom prst="rect">
            <a:avLst/>
          </a:prstGeom>
          <a: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1399" dirty="0"/>
          </a:p>
        </p:txBody>
      </p:sp>
      <p:sp>
        <p:nvSpPr>
          <p:cNvPr id="19" name="Rectangle 18" descr="Meeting">
            <a:extLst>
              <a:ext uri="{FF2B5EF4-FFF2-40B4-BE49-F238E27FC236}">
                <a16:creationId xmlns:a16="http://schemas.microsoft.com/office/drawing/2014/main" id="{B1668D21-86DD-EE9A-2899-DD32475870D7}"/>
              </a:ext>
            </a:extLst>
          </p:cNvPr>
          <p:cNvSpPr/>
          <p:nvPr/>
        </p:nvSpPr>
        <p:spPr>
          <a:xfrm>
            <a:off x="6764983" y="1340383"/>
            <a:ext cx="981478" cy="1054248"/>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23" name="Group 22">
            <a:extLst>
              <a:ext uri="{FF2B5EF4-FFF2-40B4-BE49-F238E27FC236}">
                <a16:creationId xmlns:a16="http://schemas.microsoft.com/office/drawing/2014/main" id="{CD2282D8-4A40-8348-46DC-083F569FD0E7}"/>
              </a:ext>
            </a:extLst>
          </p:cNvPr>
          <p:cNvGrpSpPr/>
          <p:nvPr/>
        </p:nvGrpSpPr>
        <p:grpSpPr>
          <a:xfrm>
            <a:off x="2425918" y="2979741"/>
            <a:ext cx="3164381" cy="1830394"/>
            <a:chOff x="2932906" y="2234716"/>
            <a:chExt cx="2713487" cy="1362582"/>
          </a:xfrm>
        </p:grpSpPr>
        <p:sp>
          <p:nvSpPr>
            <p:cNvPr id="24" name="Rectangle 23">
              <a:extLst>
                <a:ext uri="{FF2B5EF4-FFF2-40B4-BE49-F238E27FC236}">
                  <a16:creationId xmlns:a16="http://schemas.microsoft.com/office/drawing/2014/main" id="{BA619A96-5CEB-A5D0-AC9B-6D0A323C38D9}"/>
                </a:ext>
              </a:extLst>
            </p:cNvPr>
            <p:cNvSpPr/>
            <p:nvPr/>
          </p:nvSpPr>
          <p:spPr>
            <a:xfrm>
              <a:off x="2932906" y="2480754"/>
              <a:ext cx="2631854" cy="111654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TextBox 24">
              <a:extLst>
                <a:ext uri="{FF2B5EF4-FFF2-40B4-BE49-F238E27FC236}">
                  <a16:creationId xmlns:a16="http://schemas.microsoft.com/office/drawing/2014/main" id="{C7C2AF83-C848-7A08-DB40-E9F2CDE93B9D}"/>
                </a:ext>
              </a:extLst>
            </p:cNvPr>
            <p:cNvSpPr txBox="1"/>
            <p:nvPr/>
          </p:nvSpPr>
          <p:spPr>
            <a:xfrm>
              <a:off x="3014539" y="2234716"/>
              <a:ext cx="2631854" cy="111654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10489">
                <a:lnSpc>
                  <a:spcPct val="100000"/>
                </a:lnSpc>
                <a:spcBef>
                  <a:spcPct val="0"/>
                </a:spcBef>
                <a:spcAft>
                  <a:spcPct val="35000"/>
                </a:spcAft>
                <a:buNone/>
              </a:pPr>
              <a:r>
                <a:rPr lang="en-US" sz="1998" b="1" i="0" kern="1200" baseline="0" dirty="0"/>
                <a:t>Nutrition </a:t>
              </a:r>
              <a:r>
                <a:rPr lang="en-KE" sz="1998" b="1" i="0" kern="1200" baseline="0" dirty="0"/>
                <a:t>Data-Driven </a:t>
              </a:r>
              <a:r>
                <a:rPr lang="en-US" sz="1998" b="1" i="0" kern="1200" baseline="0" dirty="0"/>
                <a:t>targeting and Response  across sectors </a:t>
              </a:r>
              <a:endParaRPr lang="en-US" sz="1998" kern="1200" dirty="0"/>
            </a:p>
          </p:txBody>
        </p:sp>
      </p:grpSp>
      <p:grpSp>
        <p:nvGrpSpPr>
          <p:cNvPr id="26" name="Group 25">
            <a:extLst>
              <a:ext uri="{FF2B5EF4-FFF2-40B4-BE49-F238E27FC236}">
                <a16:creationId xmlns:a16="http://schemas.microsoft.com/office/drawing/2014/main" id="{8C4F887F-32F1-1D34-9E79-DD76F726C3D6}"/>
              </a:ext>
            </a:extLst>
          </p:cNvPr>
          <p:cNvGrpSpPr/>
          <p:nvPr/>
        </p:nvGrpSpPr>
        <p:grpSpPr>
          <a:xfrm>
            <a:off x="2425918" y="5011978"/>
            <a:ext cx="3164381" cy="1499885"/>
            <a:chOff x="2851273" y="2480754"/>
            <a:chExt cx="2713487" cy="1116544"/>
          </a:xfrm>
        </p:grpSpPr>
        <p:sp>
          <p:nvSpPr>
            <p:cNvPr id="27" name="Rectangle 26">
              <a:extLst>
                <a:ext uri="{FF2B5EF4-FFF2-40B4-BE49-F238E27FC236}">
                  <a16:creationId xmlns:a16="http://schemas.microsoft.com/office/drawing/2014/main" id="{6BAA5F57-CBAD-481F-4044-6FD74F527A28}"/>
                </a:ext>
              </a:extLst>
            </p:cNvPr>
            <p:cNvSpPr/>
            <p:nvPr/>
          </p:nvSpPr>
          <p:spPr>
            <a:xfrm>
              <a:off x="2932906" y="2480754"/>
              <a:ext cx="2631854" cy="111654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TextBox 27">
              <a:extLst>
                <a:ext uri="{FF2B5EF4-FFF2-40B4-BE49-F238E27FC236}">
                  <a16:creationId xmlns:a16="http://schemas.microsoft.com/office/drawing/2014/main" id="{2C97BEC0-35DC-57AF-BD39-73C79D7D5022}"/>
                </a:ext>
              </a:extLst>
            </p:cNvPr>
            <p:cNvSpPr txBox="1"/>
            <p:nvPr/>
          </p:nvSpPr>
          <p:spPr>
            <a:xfrm>
              <a:off x="2851273" y="2480754"/>
              <a:ext cx="2713487" cy="111654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l">
                <a:lnSpc>
                  <a:spcPct val="100000"/>
                </a:lnSpc>
              </a:pPr>
              <a:r>
                <a:rPr lang="en-US" sz="1998" b="1" i="0" baseline="0" dirty="0"/>
                <a:t>Learning Documentation Process</a:t>
              </a:r>
              <a:endParaRPr lang="en-US" sz="1998" dirty="0"/>
            </a:p>
          </p:txBody>
        </p:sp>
      </p:grpSp>
      <p:grpSp>
        <p:nvGrpSpPr>
          <p:cNvPr id="29" name="Group 28">
            <a:extLst>
              <a:ext uri="{FF2B5EF4-FFF2-40B4-BE49-F238E27FC236}">
                <a16:creationId xmlns:a16="http://schemas.microsoft.com/office/drawing/2014/main" id="{5C17B650-0A97-F118-A112-3A80F1F1058A}"/>
              </a:ext>
            </a:extLst>
          </p:cNvPr>
          <p:cNvGrpSpPr/>
          <p:nvPr/>
        </p:nvGrpSpPr>
        <p:grpSpPr>
          <a:xfrm>
            <a:off x="8284969" y="1008422"/>
            <a:ext cx="3643552" cy="1424920"/>
            <a:chOff x="7698555" y="206177"/>
            <a:chExt cx="2631854" cy="1116544"/>
          </a:xfrm>
        </p:grpSpPr>
        <p:sp>
          <p:nvSpPr>
            <p:cNvPr id="30" name="Rectangle 29">
              <a:extLst>
                <a:ext uri="{FF2B5EF4-FFF2-40B4-BE49-F238E27FC236}">
                  <a16:creationId xmlns:a16="http://schemas.microsoft.com/office/drawing/2014/main" id="{087D87EB-2D0D-B1CA-934C-AAEF8B796775}"/>
                </a:ext>
              </a:extLst>
            </p:cNvPr>
            <p:cNvSpPr/>
            <p:nvPr/>
          </p:nvSpPr>
          <p:spPr>
            <a:xfrm>
              <a:off x="7698555" y="206177"/>
              <a:ext cx="2631854" cy="111654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TextBox 30">
              <a:extLst>
                <a:ext uri="{FF2B5EF4-FFF2-40B4-BE49-F238E27FC236}">
                  <a16:creationId xmlns:a16="http://schemas.microsoft.com/office/drawing/2014/main" id="{F3E4FC5C-566C-CB1F-A999-624728BA6888}"/>
                </a:ext>
              </a:extLst>
            </p:cNvPr>
            <p:cNvSpPr txBox="1"/>
            <p:nvPr/>
          </p:nvSpPr>
          <p:spPr>
            <a:xfrm>
              <a:off x="7698555" y="206177"/>
              <a:ext cx="2631854" cy="111654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10489">
                <a:lnSpc>
                  <a:spcPct val="100000"/>
                </a:lnSpc>
                <a:spcBef>
                  <a:spcPct val="0"/>
                </a:spcBef>
                <a:spcAft>
                  <a:spcPct val="35000"/>
                </a:spcAft>
                <a:buNone/>
              </a:pPr>
              <a:r>
                <a:rPr lang="en-US" sz="1998" b="1" i="0" kern="1200" baseline="0" dirty="0"/>
                <a:t>Virtual Coordination Meetings between National and County governments, partners, donors</a:t>
              </a:r>
              <a:endParaRPr lang="en-US" sz="1998" kern="1200" dirty="0"/>
            </a:p>
          </p:txBody>
        </p:sp>
      </p:grpSp>
      <p:grpSp>
        <p:nvGrpSpPr>
          <p:cNvPr id="32" name="Group 31">
            <a:extLst>
              <a:ext uri="{FF2B5EF4-FFF2-40B4-BE49-F238E27FC236}">
                <a16:creationId xmlns:a16="http://schemas.microsoft.com/office/drawing/2014/main" id="{C57051B8-1AFD-E676-98EB-8762A8C9C2B1}"/>
              </a:ext>
            </a:extLst>
          </p:cNvPr>
          <p:cNvGrpSpPr/>
          <p:nvPr/>
        </p:nvGrpSpPr>
        <p:grpSpPr>
          <a:xfrm>
            <a:off x="8412860" y="3240000"/>
            <a:ext cx="3515651" cy="1115381"/>
            <a:chOff x="7379145" y="2480754"/>
            <a:chExt cx="2631854" cy="1116544"/>
          </a:xfrm>
        </p:grpSpPr>
        <p:sp>
          <p:nvSpPr>
            <p:cNvPr id="33" name="Rectangle 32">
              <a:extLst>
                <a:ext uri="{FF2B5EF4-FFF2-40B4-BE49-F238E27FC236}">
                  <a16:creationId xmlns:a16="http://schemas.microsoft.com/office/drawing/2014/main" id="{B9D57D2F-4555-DCE3-8F1E-50DD638D8B68}"/>
                </a:ext>
              </a:extLst>
            </p:cNvPr>
            <p:cNvSpPr/>
            <p:nvPr/>
          </p:nvSpPr>
          <p:spPr>
            <a:xfrm>
              <a:off x="7379145" y="2480754"/>
              <a:ext cx="2631854" cy="111654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4" name="TextBox 33">
              <a:extLst>
                <a:ext uri="{FF2B5EF4-FFF2-40B4-BE49-F238E27FC236}">
                  <a16:creationId xmlns:a16="http://schemas.microsoft.com/office/drawing/2014/main" id="{30E4A077-20BC-29D1-8511-AFB3CC77EF90}"/>
                </a:ext>
              </a:extLst>
            </p:cNvPr>
            <p:cNvSpPr txBox="1"/>
            <p:nvPr/>
          </p:nvSpPr>
          <p:spPr>
            <a:xfrm>
              <a:off x="7379145" y="2480754"/>
              <a:ext cx="2631854" cy="111654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10489">
                <a:lnSpc>
                  <a:spcPct val="100000"/>
                </a:lnSpc>
                <a:spcBef>
                  <a:spcPct val="0"/>
                </a:spcBef>
                <a:spcAft>
                  <a:spcPct val="35000"/>
                </a:spcAft>
                <a:buNone/>
              </a:pPr>
              <a:r>
                <a:rPr lang="en-US" sz="1998" b="1" i="0" kern="1200" baseline="0" dirty="0"/>
                <a:t>Multisector Joint Monitoring including donors</a:t>
              </a:r>
              <a:endParaRPr lang="en-US" sz="1998" kern="1200" dirty="0"/>
            </a:p>
          </p:txBody>
        </p:sp>
      </p:grpSp>
      <p:sp>
        <p:nvSpPr>
          <p:cNvPr id="38" name="Rectangle 37" descr="Kidney">
            <a:extLst>
              <a:ext uri="{FF2B5EF4-FFF2-40B4-BE49-F238E27FC236}">
                <a16:creationId xmlns:a16="http://schemas.microsoft.com/office/drawing/2014/main" id="{DDF7ADF2-71DE-630B-3FF2-96150087CFC3}"/>
              </a:ext>
            </a:extLst>
          </p:cNvPr>
          <p:cNvSpPr/>
          <p:nvPr/>
        </p:nvSpPr>
        <p:spPr>
          <a:xfrm>
            <a:off x="6764983" y="3564274"/>
            <a:ext cx="1227683" cy="1050625"/>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6324340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91002" y="6308173"/>
            <a:ext cx="1041695"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x-none" sz="1199" b="0" spc="-100" dirty="0">
                <a:solidFill>
                  <a:srgbClr val="D8D8D8"/>
                </a:solidFill>
                <a:latin typeface="Calibri"/>
                <a:cs typeface="Calibri"/>
              </a:rPr>
              <a:t>ESA Regional</a:t>
            </a:r>
            <a:endParaRPr lang="en-US" sz="1399" dirty="0">
              <a:solidFill>
                <a:srgbClr val="D8D8D8"/>
              </a:solidFill>
              <a:cs typeface="Calibri"/>
            </a:endParaRPr>
          </a:p>
          <a:p>
            <a:pPr algn="l"/>
            <a:r>
              <a:rPr lang="en-US" sz="1199" b="0" spc="-100" dirty="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643498" y="6308173"/>
            <a:ext cx="865365" cy="533528"/>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734351" y="6358300"/>
            <a:ext cx="1085028" cy="384486"/>
          </a:xfrm>
          <a:prstGeom prst="rect">
            <a:avLst/>
          </a:prstGeom>
        </p:spPr>
      </p:pic>
      <p:sp>
        <p:nvSpPr>
          <p:cNvPr id="5" name="Title 1">
            <a:extLst>
              <a:ext uri="{FF2B5EF4-FFF2-40B4-BE49-F238E27FC236}">
                <a16:creationId xmlns:a16="http://schemas.microsoft.com/office/drawing/2014/main" id="{A8C72C4C-07AE-4A62-157B-04BEC43F1590}"/>
              </a:ext>
            </a:extLst>
          </p:cNvPr>
          <p:cNvSpPr txBox="1">
            <a:spLocks/>
          </p:cNvSpPr>
          <p:nvPr/>
        </p:nvSpPr>
        <p:spPr>
          <a:xfrm>
            <a:off x="117991" y="115216"/>
            <a:ext cx="11100524" cy="446574"/>
          </a:xfrm>
          <a:prstGeom prst="rect">
            <a:avLst/>
          </a:prstGeom>
        </p:spPr>
        <p:txBody>
          <a:bodyPr/>
          <a:lstStyle>
            <a:lvl1pPr marL="0" marR="0" indent="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9pPr>
          </a:lstStyle>
          <a:p>
            <a:pPr algn="l" hangingPunct="1"/>
            <a:r>
              <a:rPr lang="en-KE" sz="2997" b="1" dirty="0">
                <a:solidFill>
                  <a:srgbClr val="0070C0"/>
                </a:solidFill>
                <a:latin typeface="Arial Nova" panose="020B0504020202020204" pitchFamily="34" charset="0"/>
                <a:ea typeface="Calibri" panose="020F0502020204030204" pitchFamily="34" charset="0"/>
              </a:rPr>
              <a:t>Evolving Nutrition Coordination: Next Steps</a:t>
            </a:r>
            <a:endParaRPr lang="en-KE" sz="2997" b="1" dirty="0">
              <a:solidFill>
                <a:srgbClr val="0070C0"/>
              </a:solidFill>
              <a:latin typeface="Arial Nova" panose="020B0504020202020204" pitchFamily="34" charset="0"/>
            </a:endParaRPr>
          </a:p>
        </p:txBody>
      </p:sp>
      <p:sp>
        <p:nvSpPr>
          <p:cNvPr id="2" name="Rectangle 1" descr="Atom">
            <a:extLst>
              <a:ext uri="{FF2B5EF4-FFF2-40B4-BE49-F238E27FC236}">
                <a16:creationId xmlns:a16="http://schemas.microsoft.com/office/drawing/2014/main" id="{EECFAE27-4389-1B48-BBA8-09D797AA34C4}"/>
              </a:ext>
            </a:extLst>
          </p:cNvPr>
          <p:cNvSpPr/>
          <p:nvPr/>
        </p:nvSpPr>
        <p:spPr>
          <a:xfrm>
            <a:off x="166174" y="1867535"/>
            <a:ext cx="1812335" cy="1665364"/>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 name="Rectangle 2" descr="Network">
            <a:extLst>
              <a:ext uri="{FF2B5EF4-FFF2-40B4-BE49-F238E27FC236}">
                <a16:creationId xmlns:a16="http://schemas.microsoft.com/office/drawing/2014/main" id="{33F8A663-B03E-B393-A3BD-94415A3B36DE}"/>
              </a:ext>
            </a:extLst>
          </p:cNvPr>
          <p:cNvSpPr/>
          <p:nvPr/>
        </p:nvSpPr>
        <p:spPr>
          <a:xfrm>
            <a:off x="2423214" y="1995480"/>
            <a:ext cx="2018756" cy="1537419"/>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descr="Books">
            <a:extLst>
              <a:ext uri="{FF2B5EF4-FFF2-40B4-BE49-F238E27FC236}">
                <a16:creationId xmlns:a16="http://schemas.microsoft.com/office/drawing/2014/main" id="{3EBF6CD1-9AC0-935B-277F-9E1858E02032}"/>
              </a:ext>
            </a:extLst>
          </p:cNvPr>
          <p:cNvSpPr/>
          <p:nvPr/>
        </p:nvSpPr>
        <p:spPr>
          <a:xfrm>
            <a:off x="5242396" y="1867535"/>
            <a:ext cx="1694508" cy="1561466"/>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8" descr="Handshake">
            <a:extLst>
              <a:ext uri="{FF2B5EF4-FFF2-40B4-BE49-F238E27FC236}">
                <a16:creationId xmlns:a16="http://schemas.microsoft.com/office/drawing/2014/main" id="{C04D0568-AECF-6019-7A26-DBFBF3759317}"/>
              </a:ext>
            </a:extLst>
          </p:cNvPr>
          <p:cNvSpPr/>
          <p:nvPr/>
        </p:nvSpPr>
        <p:spPr>
          <a:xfrm>
            <a:off x="7737330" y="1766790"/>
            <a:ext cx="1812335" cy="1866852"/>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ectangle 9" descr="Megaphone">
            <a:extLst>
              <a:ext uri="{FF2B5EF4-FFF2-40B4-BE49-F238E27FC236}">
                <a16:creationId xmlns:a16="http://schemas.microsoft.com/office/drawing/2014/main" id="{A476AEAF-067B-FDE3-919E-D25E0EDEDEA3}"/>
              </a:ext>
            </a:extLst>
          </p:cNvPr>
          <p:cNvSpPr/>
          <p:nvPr/>
        </p:nvSpPr>
        <p:spPr>
          <a:xfrm>
            <a:off x="10276864" y="1663069"/>
            <a:ext cx="1687344" cy="1765931"/>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2" name="Group 11">
            <a:extLst>
              <a:ext uri="{FF2B5EF4-FFF2-40B4-BE49-F238E27FC236}">
                <a16:creationId xmlns:a16="http://schemas.microsoft.com/office/drawing/2014/main" id="{7192E7C9-B479-04AA-E685-5BAFA0AE1653}"/>
              </a:ext>
            </a:extLst>
          </p:cNvPr>
          <p:cNvGrpSpPr/>
          <p:nvPr/>
        </p:nvGrpSpPr>
        <p:grpSpPr>
          <a:xfrm>
            <a:off x="117991" y="3697837"/>
            <a:ext cx="2113638" cy="850766"/>
            <a:chOff x="2135886" y="0"/>
            <a:chExt cx="2115842" cy="851653"/>
          </a:xfrm>
        </p:grpSpPr>
        <p:sp>
          <p:nvSpPr>
            <p:cNvPr id="13" name="Rectangle 12">
              <a:extLst>
                <a:ext uri="{FF2B5EF4-FFF2-40B4-BE49-F238E27FC236}">
                  <a16:creationId xmlns:a16="http://schemas.microsoft.com/office/drawing/2014/main" id="{3F279F19-83AD-B7BD-4CFC-54F83324DF72}"/>
                </a:ext>
              </a:extLst>
            </p:cNvPr>
            <p:cNvSpPr/>
            <p:nvPr/>
          </p:nvSpPr>
          <p:spPr>
            <a:xfrm>
              <a:off x="2135886" y="0"/>
              <a:ext cx="2115842" cy="85165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TextBox 13">
              <a:extLst>
                <a:ext uri="{FF2B5EF4-FFF2-40B4-BE49-F238E27FC236}">
                  <a16:creationId xmlns:a16="http://schemas.microsoft.com/office/drawing/2014/main" id="{924BE049-3F5D-A79E-2F3C-666C9DCBB80A}"/>
                </a:ext>
              </a:extLst>
            </p:cNvPr>
            <p:cNvSpPr txBox="1"/>
            <p:nvPr/>
          </p:nvSpPr>
          <p:spPr>
            <a:xfrm>
              <a:off x="2135886" y="0"/>
              <a:ext cx="2115842" cy="85165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8111">
                <a:lnSpc>
                  <a:spcPct val="100000"/>
                </a:lnSpc>
                <a:spcBef>
                  <a:spcPct val="0"/>
                </a:spcBef>
                <a:spcAft>
                  <a:spcPct val="35000"/>
                </a:spcAft>
                <a:buNone/>
              </a:pPr>
              <a:r>
                <a:rPr lang="en-KE" sz="1998" b="1" i="0" kern="1200" baseline="0" dirty="0"/>
                <a:t>Consolidating Innovations</a:t>
              </a:r>
              <a:endParaRPr lang="en-US" sz="1998" kern="1200" dirty="0"/>
            </a:p>
          </p:txBody>
        </p:sp>
      </p:grpSp>
      <p:grpSp>
        <p:nvGrpSpPr>
          <p:cNvPr id="15" name="Group 14">
            <a:extLst>
              <a:ext uri="{FF2B5EF4-FFF2-40B4-BE49-F238E27FC236}">
                <a16:creationId xmlns:a16="http://schemas.microsoft.com/office/drawing/2014/main" id="{95EE821E-419F-44A7-6203-170835114D92}"/>
              </a:ext>
            </a:extLst>
          </p:cNvPr>
          <p:cNvGrpSpPr/>
          <p:nvPr/>
        </p:nvGrpSpPr>
        <p:grpSpPr>
          <a:xfrm>
            <a:off x="2321176" y="3532899"/>
            <a:ext cx="2672084" cy="1015704"/>
            <a:chOff x="2343488" y="2490567"/>
            <a:chExt cx="2674870" cy="1734401"/>
          </a:xfrm>
        </p:grpSpPr>
        <p:sp>
          <p:nvSpPr>
            <p:cNvPr id="17" name="Rectangle 16">
              <a:extLst>
                <a:ext uri="{FF2B5EF4-FFF2-40B4-BE49-F238E27FC236}">
                  <a16:creationId xmlns:a16="http://schemas.microsoft.com/office/drawing/2014/main" id="{FEF23ED9-2058-DD50-1AC8-6A0C5CE53F1F}"/>
                </a:ext>
              </a:extLst>
            </p:cNvPr>
            <p:cNvSpPr/>
            <p:nvPr/>
          </p:nvSpPr>
          <p:spPr>
            <a:xfrm>
              <a:off x="2421968" y="2490567"/>
              <a:ext cx="2596390" cy="17344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D5AF3EF6-E399-BDC6-2448-FD31B136F885}"/>
                </a:ext>
              </a:extLst>
            </p:cNvPr>
            <p:cNvSpPr txBox="1"/>
            <p:nvPr/>
          </p:nvSpPr>
          <p:spPr>
            <a:xfrm>
              <a:off x="2343488" y="2490567"/>
              <a:ext cx="2596390" cy="173440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8111">
                <a:lnSpc>
                  <a:spcPct val="100000"/>
                </a:lnSpc>
                <a:spcBef>
                  <a:spcPct val="0"/>
                </a:spcBef>
                <a:spcAft>
                  <a:spcPct val="35000"/>
                </a:spcAft>
                <a:buNone/>
              </a:pPr>
              <a:r>
                <a:rPr lang="en-KE" sz="1998" b="1" i="0" kern="1200" baseline="0" dirty="0"/>
                <a:t>Enhancing Multi-Sector Data Integration</a:t>
              </a:r>
              <a:endParaRPr lang="en-US" sz="1998" kern="1200" dirty="0"/>
            </a:p>
          </p:txBody>
        </p:sp>
      </p:grpSp>
      <p:grpSp>
        <p:nvGrpSpPr>
          <p:cNvPr id="20" name="Group 19">
            <a:extLst>
              <a:ext uri="{FF2B5EF4-FFF2-40B4-BE49-F238E27FC236}">
                <a16:creationId xmlns:a16="http://schemas.microsoft.com/office/drawing/2014/main" id="{7CC0E98E-8DC1-F02F-422B-19C1B3F9C959}"/>
              </a:ext>
            </a:extLst>
          </p:cNvPr>
          <p:cNvGrpSpPr/>
          <p:nvPr/>
        </p:nvGrpSpPr>
        <p:grpSpPr>
          <a:xfrm>
            <a:off x="5242396" y="3532899"/>
            <a:ext cx="1920804" cy="1015703"/>
            <a:chOff x="9052126" y="0"/>
            <a:chExt cx="1922807" cy="844936"/>
          </a:xfrm>
        </p:grpSpPr>
        <p:sp>
          <p:nvSpPr>
            <p:cNvPr id="21" name="Rectangle 20">
              <a:extLst>
                <a:ext uri="{FF2B5EF4-FFF2-40B4-BE49-F238E27FC236}">
                  <a16:creationId xmlns:a16="http://schemas.microsoft.com/office/drawing/2014/main" id="{2779079E-E9EE-0D14-4103-ADFCE02884D4}"/>
                </a:ext>
              </a:extLst>
            </p:cNvPr>
            <p:cNvSpPr/>
            <p:nvPr/>
          </p:nvSpPr>
          <p:spPr>
            <a:xfrm>
              <a:off x="9241730" y="0"/>
              <a:ext cx="1733203" cy="8449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TextBox 21">
              <a:extLst>
                <a:ext uri="{FF2B5EF4-FFF2-40B4-BE49-F238E27FC236}">
                  <a16:creationId xmlns:a16="http://schemas.microsoft.com/office/drawing/2014/main" id="{85A35D5E-3C8F-B53F-84E1-5020BE2CE2E4}"/>
                </a:ext>
              </a:extLst>
            </p:cNvPr>
            <p:cNvSpPr txBox="1"/>
            <p:nvPr/>
          </p:nvSpPr>
          <p:spPr>
            <a:xfrm>
              <a:off x="9052126" y="0"/>
              <a:ext cx="1922807" cy="8449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99300">
                <a:lnSpc>
                  <a:spcPct val="100000"/>
                </a:lnSpc>
                <a:spcBef>
                  <a:spcPct val="0"/>
                </a:spcBef>
                <a:spcAft>
                  <a:spcPct val="35000"/>
                </a:spcAft>
                <a:buNone/>
              </a:pPr>
              <a:r>
                <a:rPr lang="en-KE" sz="1998" b="1" i="0" kern="1200" baseline="0" dirty="0"/>
                <a:t>Expanding Learning Documentation</a:t>
              </a:r>
              <a:endParaRPr lang="en-US" sz="1998" kern="1200" dirty="0"/>
            </a:p>
          </p:txBody>
        </p:sp>
      </p:grpSp>
      <p:grpSp>
        <p:nvGrpSpPr>
          <p:cNvPr id="23" name="Group 22">
            <a:extLst>
              <a:ext uri="{FF2B5EF4-FFF2-40B4-BE49-F238E27FC236}">
                <a16:creationId xmlns:a16="http://schemas.microsoft.com/office/drawing/2014/main" id="{9A908148-8CB0-BD3F-955C-E0DB336C3D42}"/>
              </a:ext>
            </a:extLst>
          </p:cNvPr>
          <p:cNvGrpSpPr/>
          <p:nvPr/>
        </p:nvGrpSpPr>
        <p:grpSpPr>
          <a:xfrm>
            <a:off x="7818268" y="3429000"/>
            <a:ext cx="1731398" cy="1015703"/>
            <a:chOff x="9556689" y="2033697"/>
            <a:chExt cx="1733203" cy="844936"/>
          </a:xfrm>
        </p:grpSpPr>
        <p:sp>
          <p:nvSpPr>
            <p:cNvPr id="24" name="Rectangle 23">
              <a:extLst>
                <a:ext uri="{FF2B5EF4-FFF2-40B4-BE49-F238E27FC236}">
                  <a16:creationId xmlns:a16="http://schemas.microsoft.com/office/drawing/2014/main" id="{5F9D9981-6390-DEDB-5594-45B4D9BE3837}"/>
                </a:ext>
              </a:extLst>
            </p:cNvPr>
            <p:cNvSpPr/>
            <p:nvPr/>
          </p:nvSpPr>
          <p:spPr>
            <a:xfrm>
              <a:off x="9556689" y="2033697"/>
              <a:ext cx="1733203" cy="8449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TextBox 24">
              <a:extLst>
                <a:ext uri="{FF2B5EF4-FFF2-40B4-BE49-F238E27FC236}">
                  <a16:creationId xmlns:a16="http://schemas.microsoft.com/office/drawing/2014/main" id="{C26F9CA2-1CCE-0C7E-E215-49909D26EB0D}"/>
                </a:ext>
              </a:extLst>
            </p:cNvPr>
            <p:cNvSpPr txBox="1"/>
            <p:nvPr/>
          </p:nvSpPr>
          <p:spPr>
            <a:xfrm>
              <a:off x="9556689" y="2033697"/>
              <a:ext cx="1733203" cy="8449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99300">
                <a:lnSpc>
                  <a:spcPct val="100000"/>
                </a:lnSpc>
                <a:spcBef>
                  <a:spcPct val="0"/>
                </a:spcBef>
                <a:spcAft>
                  <a:spcPct val="35000"/>
                </a:spcAft>
                <a:buNone/>
              </a:pPr>
              <a:r>
                <a:rPr lang="en-KE" sz="1998" b="1" i="0" kern="1200" baseline="0" dirty="0"/>
                <a:t>Fostering Sustainable Partnerships</a:t>
              </a:r>
              <a:endParaRPr lang="en-US" sz="1998" kern="1200" dirty="0"/>
            </a:p>
          </p:txBody>
        </p:sp>
      </p:grpSp>
      <p:grpSp>
        <p:nvGrpSpPr>
          <p:cNvPr id="26" name="Group 25">
            <a:extLst>
              <a:ext uri="{FF2B5EF4-FFF2-40B4-BE49-F238E27FC236}">
                <a16:creationId xmlns:a16="http://schemas.microsoft.com/office/drawing/2014/main" id="{21B38B07-0F36-44B7-03AD-DA315AAA9FEC}"/>
              </a:ext>
            </a:extLst>
          </p:cNvPr>
          <p:cNvGrpSpPr/>
          <p:nvPr/>
        </p:nvGrpSpPr>
        <p:grpSpPr>
          <a:xfrm>
            <a:off x="10168675" y="3429000"/>
            <a:ext cx="1731398" cy="844056"/>
            <a:chOff x="4895859" y="4844266"/>
            <a:chExt cx="1733203" cy="844936"/>
          </a:xfrm>
        </p:grpSpPr>
        <p:sp>
          <p:nvSpPr>
            <p:cNvPr id="27" name="Rectangle 26">
              <a:extLst>
                <a:ext uri="{FF2B5EF4-FFF2-40B4-BE49-F238E27FC236}">
                  <a16:creationId xmlns:a16="http://schemas.microsoft.com/office/drawing/2014/main" id="{E18D8BD4-0ED5-39DF-23C3-C7A68209D289}"/>
                </a:ext>
              </a:extLst>
            </p:cNvPr>
            <p:cNvSpPr/>
            <p:nvPr/>
          </p:nvSpPr>
          <p:spPr>
            <a:xfrm>
              <a:off x="4895859" y="4844266"/>
              <a:ext cx="1733203" cy="8449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TextBox 27">
              <a:extLst>
                <a:ext uri="{FF2B5EF4-FFF2-40B4-BE49-F238E27FC236}">
                  <a16:creationId xmlns:a16="http://schemas.microsoft.com/office/drawing/2014/main" id="{06952C43-B912-7803-8FC5-EAEA2168A1F1}"/>
                </a:ext>
              </a:extLst>
            </p:cNvPr>
            <p:cNvSpPr txBox="1"/>
            <p:nvPr/>
          </p:nvSpPr>
          <p:spPr>
            <a:xfrm>
              <a:off x="4895859" y="4844266"/>
              <a:ext cx="1733203" cy="8449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99300">
                <a:lnSpc>
                  <a:spcPct val="100000"/>
                </a:lnSpc>
                <a:spcBef>
                  <a:spcPct val="0"/>
                </a:spcBef>
                <a:spcAft>
                  <a:spcPct val="35000"/>
                </a:spcAft>
                <a:buNone/>
              </a:pPr>
              <a:r>
                <a:rPr lang="en-KE" sz="1998" b="1" i="0" kern="1200" baseline="0" dirty="0"/>
                <a:t>Advocacy and Policy Influence</a:t>
              </a:r>
              <a:endParaRPr lang="en-US" sz="1998" kern="1200" dirty="0"/>
            </a:p>
          </p:txBody>
        </p:sp>
      </p:grpSp>
    </p:spTree>
    <p:extLst>
      <p:ext uri="{BB962C8B-B14F-4D97-AF65-F5344CB8AC3E}">
        <p14:creationId xmlns:p14="http://schemas.microsoft.com/office/powerpoint/2010/main" val="142829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9156" y="1799718"/>
            <a:ext cx="12182113" cy="5054712"/>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sz="1399"/>
          </a:p>
        </p:txBody>
      </p:sp>
      <p:sp>
        <p:nvSpPr>
          <p:cNvPr id="153" name="TextBox 6"/>
          <p:cNvSpPr txBox="1"/>
          <p:nvPr/>
        </p:nvSpPr>
        <p:spPr>
          <a:xfrm>
            <a:off x="682026" y="2460445"/>
            <a:ext cx="12176911" cy="922432"/>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sz="5994">
                <a:solidFill>
                  <a:srgbClr val="455F51"/>
                </a:solidFill>
              </a:rPr>
              <a:t>Thank you</a:t>
            </a:r>
            <a:endParaRPr lang="en-US" sz="5994">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1375" y="634751"/>
            <a:ext cx="1492793" cy="525376"/>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3291" y="261337"/>
            <a:ext cx="0" cy="1116099"/>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48165" y="586139"/>
            <a:ext cx="1699705" cy="59185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798" b="0" spc="-100">
                <a:solidFill>
                  <a:srgbClr val="808080"/>
                </a:solidFill>
                <a:latin typeface="Calibri"/>
                <a:cs typeface="Calibri"/>
              </a:rPr>
              <a:t>ESA Regional</a:t>
            </a:r>
            <a:endParaRPr lang="en-US" sz="1399">
              <a:cs typeface="Calibri"/>
            </a:endParaRPr>
          </a:p>
          <a:p>
            <a:pPr algn="l"/>
            <a:r>
              <a:rPr lang="en-NL" sz="1798" b="0" spc="-100">
                <a:solidFill>
                  <a:srgbClr val="808080"/>
                </a:solidFill>
                <a:latin typeface="Calibri"/>
                <a:cs typeface="Calibri"/>
              </a:rPr>
              <a:t>Meeting</a:t>
            </a:r>
            <a:endParaRPr lang="en-US" sz="1798"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682202" y="4769270"/>
            <a:ext cx="1638606" cy="1638624"/>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627921" y="428887"/>
            <a:ext cx="1475227" cy="903614"/>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3394" y="261337"/>
            <a:ext cx="0" cy="1116099"/>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097024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a:extLst>
            <a:ext uri="{FF2B5EF4-FFF2-40B4-BE49-F238E27FC236}">
              <a16:creationId xmlns:a16="http://schemas.microsoft.com/office/drawing/2014/main" id="{C65151CD-D969-3AAE-214F-44B052AA8241}"/>
            </a:ext>
          </a:extLst>
        </p:cNvPr>
        <p:cNvGrpSpPr/>
        <p:nvPr/>
      </p:nvGrpSpPr>
      <p:grpSpPr>
        <a:xfrm>
          <a:off x="0" y="0"/>
          <a:ext cx="0" cy="0"/>
          <a:chOff x="0" y="0"/>
          <a:chExt cx="0" cy="0"/>
        </a:xfrm>
      </p:grpSpPr>
    </p:spTree>
    <p:extLst>
      <p:ext uri="{BB962C8B-B14F-4D97-AF65-F5344CB8AC3E}">
        <p14:creationId xmlns:p14="http://schemas.microsoft.com/office/powerpoint/2010/main" val="18119634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ADB4EAD-CDAC-5176-FF3D-528356BAC0B6}"/>
            </a:ext>
          </a:extLst>
        </p:cNvPr>
        <p:cNvGrpSpPr/>
        <p:nvPr/>
      </p:nvGrpSpPr>
      <p:grpSpPr>
        <a:xfrm>
          <a:off x="0" y="0"/>
          <a:ext cx="0" cy="0"/>
          <a:chOff x="0" y="0"/>
          <a:chExt cx="0" cy="0"/>
        </a:xfrm>
      </p:grpSpPr>
      <p:pic>
        <p:nvPicPr>
          <p:cNvPr id="4" name="Picture 3" descr="Aerial view of a large group of tents&#10;&#10;Description automatically generated">
            <a:extLst>
              <a:ext uri="{FF2B5EF4-FFF2-40B4-BE49-F238E27FC236}">
                <a16:creationId xmlns:a16="http://schemas.microsoft.com/office/drawing/2014/main" id="{43A33331-5443-A9E6-3A68-58055DD4DBD0}"/>
              </a:ext>
            </a:extLst>
          </p:cNvPr>
          <p:cNvPicPr>
            <a:picLocks noChangeAspect="1"/>
          </p:cNvPicPr>
          <p:nvPr/>
        </p:nvPicPr>
        <p:blipFill>
          <a:blip r:embed="rId2"/>
          <a:srcRect t="7821" b="7821"/>
          <a:stretch/>
        </p:blipFill>
        <p:spPr>
          <a:xfrm>
            <a:off x="0" y="-149437"/>
            <a:ext cx="13295474" cy="7478705"/>
          </a:xfrm>
          <a:prstGeom prst="rect">
            <a:avLst/>
          </a:prstGeom>
        </p:spPr>
      </p:pic>
      <p:sp>
        <p:nvSpPr>
          <p:cNvPr id="2" name="TextBox 1">
            <a:extLst>
              <a:ext uri="{FF2B5EF4-FFF2-40B4-BE49-F238E27FC236}">
                <a16:creationId xmlns:a16="http://schemas.microsoft.com/office/drawing/2014/main" id="{58849553-A5C5-BF46-6C2A-5ED0928B2B57}"/>
              </a:ext>
            </a:extLst>
          </p:cNvPr>
          <p:cNvSpPr txBox="1"/>
          <p:nvPr/>
        </p:nvSpPr>
        <p:spPr>
          <a:xfrm>
            <a:off x="2746453" y="2400499"/>
            <a:ext cx="7804744" cy="2050757"/>
          </a:xfrm>
          <a:prstGeom prst="rect">
            <a:avLst/>
          </a:prstGeom>
          <a:solidFill>
            <a:srgbClr val="FFFFFF">
              <a:alpha val="80000"/>
            </a:srgbClr>
          </a:solidFill>
          <a:ln w="38100" cap="sq">
            <a:solidFill>
              <a:srgbClr val="404040"/>
            </a:solidFill>
            <a:miter lim="800000"/>
          </a:ln>
        </p:spPr>
        <p:txBody>
          <a:bodyPr vert="horz" wrap="square" lIns="91345" tIns="45672" rIns="91345" bIns="45672" rtlCol="0" anchor="ctr">
            <a:normAutofit/>
          </a:bodyPr>
          <a:lstStyle/>
          <a:p>
            <a:pPr defTabSz="913486">
              <a:lnSpc>
                <a:spcPct val="90000"/>
              </a:lnSpc>
              <a:spcBef>
                <a:spcPct val="0"/>
              </a:spcBef>
              <a:spcAft>
                <a:spcPts val="599"/>
              </a:spcAft>
            </a:pPr>
            <a:r>
              <a:rPr lang="en-US" sz="4750" dirty="0">
                <a:solidFill>
                  <a:srgbClr val="455F51"/>
                </a:solidFill>
                <a:latin typeface="Helvetica Neue Medium"/>
              </a:rPr>
              <a:t>Partners Forum Marketplace &amp; Quick Talks</a:t>
            </a:r>
          </a:p>
        </p:txBody>
      </p:sp>
    </p:spTree>
    <p:extLst>
      <p:ext uri="{BB962C8B-B14F-4D97-AF65-F5344CB8AC3E}">
        <p14:creationId xmlns:p14="http://schemas.microsoft.com/office/powerpoint/2010/main" val="2356579152"/>
      </p:ext>
    </p:extLst>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pic>
        <p:nvPicPr>
          <p:cNvPr id="16" name="Picture 15" descr="A person carrying a baby&#10;&#10;Description automatically generated with medium confidence">
            <a:extLst>
              <a:ext uri="{FF2B5EF4-FFF2-40B4-BE49-F238E27FC236}">
                <a16:creationId xmlns:a16="http://schemas.microsoft.com/office/drawing/2014/main" id="{7A6455D0-7F4F-E497-692A-367177664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33" t="-1" r="981" b="-1"/>
          <a:stretch/>
        </p:blipFill>
        <p:spPr>
          <a:xfrm>
            <a:off x="-539" y="-251"/>
            <a:ext cx="8854633" cy="6857990"/>
          </a:xfrm>
          <a:prstGeom prst="rect">
            <a:avLst/>
          </a:prstGeom>
        </p:spPr>
      </p:pic>
      <p:sp>
        <p:nvSpPr>
          <p:cNvPr id="151" name="Rectangle 150">
            <a:extLst>
              <a:ext uri="{FF2B5EF4-FFF2-40B4-BE49-F238E27FC236}">
                <a16:creationId xmlns:a16="http://schemas.microsoft.com/office/drawing/2014/main" id="{BEB920FF-3545-7CE0-ABE9-AD011C423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EADBA9A9-5261-1E66-B862-B569ED148683}"/>
              </a:ext>
            </a:extLst>
          </p:cNvPr>
          <p:cNvSpPr txBox="1"/>
          <p:nvPr/>
        </p:nvSpPr>
        <p:spPr>
          <a:xfrm>
            <a:off x="8089376" y="839135"/>
            <a:ext cx="3912989" cy="24586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p>
            <a:pPr algn="l"/>
            <a:r>
              <a:rPr lang="en-US" sz="4800" b="0" kern="1200" dirty="0">
                <a:solidFill>
                  <a:srgbClr val="455F51"/>
                </a:solidFill>
                <a:latin typeface="Calibri"/>
                <a:ea typeface="+mj-ea"/>
                <a:cs typeface="Calibri"/>
              </a:rPr>
              <a:t>A streamlined approach to Wasting treatment.</a:t>
            </a:r>
          </a:p>
        </p:txBody>
      </p:sp>
      <p:sp>
        <p:nvSpPr>
          <p:cNvPr id="7" name="TextBox 6">
            <a:extLst>
              <a:ext uri="{FF2B5EF4-FFF2-40B4-BE49-F238E27FC236}">
                <a16:creationId xmlns:a16="http://schemas.microsoft.com/office/drawing/2014/main" id="{46F15353-574B-9729-C113-68EDE3D0273D}"/>
              </a:ext>
            </a:extLst>
          </p:cNvPr>
          <p:cNvSpPr txBox="1"/>
          <p:nvPr/>
        </p:nvSpPr>
        <p:spPr>
          <a:xfrm>
            <a:off x="8529918" y="5594775"/>
            <a:ext cx="3544165" cy="106178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2000" b="0" kern="1200" dirty="0">
                <a:solidFill>
                  <a:srgbClr val="455F51"/>
                </a:solidFill>
                <a:latin typeface="Calibri"/>
                <a:ea typeface="+mj-ea"/>
                <a:cs typeface="Calibri"/>
              </a:rPr>
              <a:t>Everlyne Adhiambo</a:t>
            </a:r>
          </a:p>
          <a:p>
            <a:pPr defTabSz="914400">
              <a:lnSpc>
                <a:spcPct val="90000"/>
              </a:lnSpc>
              <a:spcBef>
                <a:spcPct val="0"/>
              </a:spcBef>
              <a:spcAft>
                <a:spcPts val="600"/>
              </a:spcAft>
              <a:defRPr sz="2400" b="0">
                <a:latin typeface="Arial"/>
                <a:ea typeface="Arial"/>
                <a:cs typeface="Arial"/>
                <a:sym typeface="Arial"/>
              </a:defRPr>
            </a:pPr>
            <a:r>
              <a:rPr lang="en-US" sz="2000" b="0" kern="1200" dirty="0">
                <a:solidFill>
                  <a:srgbClr val="455F51"/>
                </a:solidFill>
                <a:latin typeface="Calibri"/>
                <a:ea typeface="+mj-ea"/>
                <a:cs typeface="Calibri"/>
              </a:rPr>
              <a:t>TA nutrition policy and research uptake - IRC</a:t>
            </a:r>
          </a:p>
          <a:p>
            <a:pPr defTabSz="914400">
              <a:lnSpc>
                <a:spcPct val="90000"/>
              </a:lnSpc>
              <a:spcBef>
                <a:spcPct val="0"/>
              </a:spcBef>
              <a:spcAft>
                <a:spcPts val="600"/>
              </a:spcAft>
              <a:defRPr sz="2400" b="0">
                <a:latin typeface="Arial"/>
                <a:ea typeface="Arial"/>
                <a:cs typeface="Arial"/>
                <a:sym typeface="Arial"/>
              </a:defRPr>
            </a:pPr>
            <a:endParaRPr lang="en-US" sz="2000" b="0" kern="1200" dirty="0">
              <a:solidFill>
                <a:srgbClr val="455F51"/>
              </a:solidFill>
              <a:latin typeface="Calibri"/>
              <a:ea typeface="+mj-ea"/>
              <a:cs typeface="Calibri"/>
            </a:endParaRPr>
          </a:p>
          <a:p>
            <a:pPr defTabSz="914400">
              <a:lnSpc>
                <a:spcPct val="90000"/>
              </a:lnSpc>
              <a:spcBef>
                <a:spcPct val="0"/>
              </a:spcBef>
              <a:spcAft>
                <a:spcPts val="600"/>
              </a:spcAft>
              <a:defRPr sz="2400" b="0">
                <a:latin typeface="Arial"/>
                <a:ea typeface="Arial"/>
                <a:cs typeface="Arial"/>
                <a:sym typeface="Arial"/>
              </a:defRPr>
            </a:pPr>
            <a:r>
              <a:rPr lang="en-US" sz="2000" u="sng" kern="1200" dirty="0">
                <a:solidFill>
                  <a:srgbClr val="455F51"/>
                </a:solidFill>
                <a:latin typeface="Calibri"/>
                <a:cs typeface="Calibri"/>
              </a:rPr>
              <a:t>31</a:t>
            </a:r>
            <a:r>
              <a:rPr lang="en-US" sz="2000" u="sng" kern="1200" baseline="30000" dirty="0">
                <a:solidFill>
                  <a:srgbClr val="455F51"/>
                </a:solidFill>
                <a:latin typeface="Calibri"/>
                <a:cs typeface="Calibri"/>
              </a:rPr>
              <a:t>st</a:t>
            </a:r>
            <a:r>
              <a:rPr lang="en-US" sz="2000" u="sng" kern="1200" dirty="0">
                <a:solidFill>
                  <a:srgbClr val="455F51"/>
                </a:solidFill>
                <a:latin typeface="Calibri"/>
                <a:cs typeface="Calibri"/>
              </a:rPr>
              <a:t> January 2024</a:t>
            </a:r>
            <a:r>
              <a:rPr lang="en-US" sz="2000" kern="1200" dirty="0">
                <a:solidFill>
                  <a:srgbClr val="455F51"/>
                </a:solidFill>
                <a:latin typeface="Calibri"/>
                <a:cs typeface="Calibri"/>
              </a:rPr>
              <a:t>.</a:t>
            </a:r>
            <a:endParaRPr lang="en-US" sz="2400" dirty="0"/>
          </a:p>
          <a:p>
            <a:pPr defTabSz="914400">
              <a:lnSpc>
                <a:spcPct val="90000"/>
              </a:lnSpc>
              <a:spcBef>
                <a:spcPct val="0"/>
              </a:spcBef>
              <a:spcAft>
                <a:spcPts val="600"/>
              </a:spcAft>
              <a:defRPr sz="2400" b="0">
                <a:latin typeface="Arial"/>
                <a:ea typeface="Arial"/>
                <a:cs typeface="Arial"/>
                <a:sym typeface="Arial"/>
              </a:defRPr>
            </a:pPr>
            <a:endParaRPr lang="en-US" dirty="0"/>
          </a:p>
        </p:txBody>
      </p:sp>
      <p:pic>
        <p:nvPicPr>
          <p:cNvPr id="3" name="Picture 2" descr="Logo, company name&#10;&#10;Description automatically generated">
            <a:extLst>
              <a:ext uri="{FF2B5EF4-FFF2-40B4-BE49-F238E27FC236}">
                <a16:creationId xmlns:a16="http://schemas.microsoft.com/office/drawing/2014/main" id="{12971ACF-B97A-B464-0A31-6597B692F8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672"/>
            <a:ext cx="856615" cy="1141730"/>
          </a:xfrm>
          <a:prstGeom prst="rect">
            <a:avLst/>
          </a:prstGeom>
        </p:spPr>
      </p:pic>
    </p:spTree>
    <p:extLst>
      <p:ext uri="{BB962C8B-B14F-4D97-AF65-F5344CB8AC3E}">
        <p14:creationId xmlns:p14="http://schemas.microsoft.com/office/powerpoint/2010/main" val="23816099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7296" y="6140503"/>
            <a:ext cx="7847104" cy="55342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8883">
              <a:defRPr sz="1800">
                <a:latin typeface="Arial"/>
                <a:ea typeface="Arial"/>
                <a:cs typeface="Arial"/>
                <a:sym typeface="Arial"/>
              </a:defRPr>
            </a:pPr>
            <a:r>
              <a:rPr>
                <a:solidFill>
                  <a:srgbClr val="808080"/>
                </a:solidFill>
              </a:rPr>
              <a:t>Session Title:</a:t>
            </a:r>
            <a:r>
              <a:rPr lang="en-US">
                <a:solidFill>
                  <a:srgbClr val="808080"/>
                </a:solidFill>
              </a:rPr>
              <a:t> </a:t>
            </a:r>
            <a:r>
              <a:rPr lang="en-US" kern="100">
                <a:latin typeface="Calibri" panose="020F0502020204030204" pitchFamily="34" charset="0"/>
                <a:ea typeface="Calibri" panose="020F0502020204030204" pitchFamily="34" charset="0"/>
                <a:cs typeface="Calibri" panose="020F0502020204030204" pitchFamily="34" charset="0"/>
              </a:rPr>
              <a:t>Partners Forum Marketplace and Quick Talks </a:t>
            </a:r>
            <a:endParaRPr lang="en-US" kern="100">
              <a:latin typeface="Calibri" panose="020F0502020204030204" pitchFamily="34" charset="0"/>
              <a:ea typeface="Calibri" panose="020F0502020204030204" pitchFamily="34" charset="0"/>
              <a:cs typeface="Arial" panose="020B0604020202020204" pitchFamily="34" charset="0"/>
            </a:endParaRPr>
          </a:p>
          <a:p>
            <a:pPr algn="l" defTabSz="608883">
              <a:defRPr sz="1800">
                <a:latin typeface="Arial"/>
                <a:ea typeface="Arial"/>
                <a:cs typeface="Arial"/>
                <a:sym typeface="Arial"/>
              </a:defRPr>
            </a:pPr>
            <a:r>
              <a:rPr>
                <a:solidFill>
                  <a:srgbClr val="808080"/>
                </a:solidFill>
              </a:rPr>
              <a:t> Date:</a:t>
            </a:r>
            <a:r>
              <a:rPr lang="en-US">
                <a:solidFill>
                  <a:srgbClr val="808080"/>
                </a:solidFill>
              </a:rPr>
              <a:t> 31</a:t>
            </a:r>
            <a:r>
              <a:rPr lang="en-US" baseline="30000">
                <a:solidFill>
                  <a:srgbClr val="808080"/>
                </a:solidFill>
              </a:rPr>
              <a:t>st</a:t>
            </a:r>
            <a:r>
              <a:rPr lang="en-US">
                <a:solidFill>
                  <a:srgbClr val="808080"/>
                </a:solidFill>
              </a:rPr>
              <a:t> January, 2024.</a:t>
            </a:r>
          </a:p>
        </p:txBody>
      </p:sp>
      <p:sp>
        <p:nvSpPr>
          <p:cNvPr id="4" name="TextBox 3">
            <a:extLst>
              <a:ext uri="{FF2B5EF4-FFF2-40B4-BE49-F238E27FC236}">
                <a16:creationId xmlns:a16="http://schemas.microsoft.com/office/drawing/2014/main" id="{0E1F8E42-10C6-26C0-C95B-40B06D006324}"/>
              </a:ext>
            </a:extLst>
          </p:cNvPr>
          <p:cNvSpPr txBox="1"/>
          <p:nvPr/>
        </p:nvSpPr>
        <p:spPr>
          <a:xfrm>
            <a:off x="11148356" y="6202061"/>
            <a:ext cx="1084339"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199" b="0" spc="-100">
                <a:solidFill>
                  <a:srgbClr val="D8D8D8"/>
                </a:solidFill>
                <a:latin typeface="Calibri"/>
                <a:cs typeface="Calibri"/>
              </a:rPr>
              <a:t>ESA Regional</a:t>
            </a:r>
            <a:endParaRPr lang="en-US" sz="1399">
              <a:solidFill>
                <a:srgbClr val="D8D8D8"/>
              </a:solidFill>
              <a:cs typeface="Calibri"/>
            </a:endParaRPr>
          </a:p>
          <a:p>
            <a:pPr algn="l"/>
            <a:r>
              <a:rPr lang="en-US" sz="1199"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47601" y="6066779"/>
            <a:ext cx="1078524" cy="664949"/>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1894" y="6176752"/>
            <a:ext cx="1274564" cy="451649"/>
          </a:xfrm>
          <a:prstGeom prst="rect">
            <a:avLst/>
          </a:prstGeom>
        </p:spPr>
      </p:pic>
      <p:sp>
        <p:nvSpPr>
          <p:cNvPr id="15" name="Title 14">
            <a:extLst>
              <a:ext uri="{FF2B5EF4-FFF2-40B4-BE49-F238E27FC236}">
                <a16:creationId xmlns:a16="http://schemas.microsoft.com/office/drawing/2014/main" id="{812232C7-8CF6-B558-CC49-CFD65AA71FC3}"/>
              </a:ext>
            </a:extLst>
          </p:cNvPr>
          <p:cNvSpPr>
            <a:spLocks noGrp="1"/>
          </p:cNvSpPr>
          <p:nvPr>
            <p:ph type="title"/>
          </p:nvPr>
        </p:nvSpPr>
        <p:spPr>
          <a:xfrm>
            <a:off x="1974380" y="336600"/>
            <a:ext cx="7868972" cy="856358"/>
          </a:xfrm>
        </p:spPr>
        <p:txBody>
          <a:bodyPr>
            <a:normAutofit fontScale="90000"/>
          </a:bodyPr>
          <a:lstStyle/>
          <a:p>
            <a:r>
              <a:rPr lang="en-US"/>
              <a:t>Background</a:t>
            </a:r>
            <a:endParaRPr lang="en-US" dirty="0"/>
          </a:p>
        </p:txBody>
      </p:sp>
      <p:graphicFrame>
        <p:nvGraphicFramePr>
          <p:cNvPr id="21" name="Text Placeholder 16">
            <a:extLst>
              <a:ext uri="{FF2B5EF4-FFF2-40B4-BE49-F238E27FC236}">
                <a16:creationId xmlns:a16="http://schemas.microsoft.com/office/drawing/2014/main" id="{73FDF5DC-5C19-90E0-A751-B1639BDBE9A6}"/>
              </a:ext>
            </a:extLst>
          </p:cNvPr>
          <p:cNvGraphicFramePr/>
          <p:nvPr/>
        </p:nvGraphicFramePr>
        <p:xfrm>
          <a:off x="652775" y="1192958"/>
          <a:ext cx="11253474" cy="49302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648942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7296" y="6140503"/>
            <a:ext cx="5932027" cy="55342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8883">
              <a:defRPr sz="1800">
                <a:latin typeface="Arial"/>
                <a:ea typeface="Arial"/>
                <a:cs typeface="Arial"/>
                <a:sym typeface="Arial"/>
              </a:defRPr>
            </a:pPr>
            <a:r>
              <a:rPr sz="1798">
                <a:solidFill>
                  <a:srgbClr val="808080"/>
                </a:solidFill>
              </a:rPr>
              <a:t>Session Title:</a:t>
            </a:r>
            <a:r>
              <a:rPr lang="en-US" sz="1798">
                <a:solidFill>
                  <a:srgbClr val="808080"/>
                </a:solidFill>
              </a:rPr>
              <a:t> </a:t>
            </a:r>
            <a:r>
              <a:rPr lang="en-US" sz="1798" kern="100">
                <a:latin typeface="Calibri" panose="020F0502020204030204" pitchFamily="34" charset="0"/>
                <a:ea typeface="Calibri" panose="020F0502020204030204" pitchFamily="34" charset="0"/>
                <a:cs typeface="Calibri" panose="020F0502020204030204" pitchFamily="34" charset="0"/>
              </a:rPr>
              <a:t>Partners Forum Marketplace and Quick Talks </a:t>
            </a:r>
            <a:endParaRPr lang="en-US" sz="1798" kern="100">
              <a:latin typeface="Calibri" panose="020F0502020204030204" pitchFamily="34" charset="0"/>
              <a:ea typeface="Calibri" panose="020F0502020204030204" pitchFamily="34" charset="0"/>
              <a:cs typeface="Arial" panose="020B0604020202020204" pitchFamily="34" charset="0"/>
            </a:endParaRPr>
          </a:p>
          <a:p>
            <a:pPr algn="l" defTabSz="608883">
              <a:defRPr sz="1800">
                <a:latin typeface="Arial"/>
                <a:ea typeface="Arial"/>
                <a:cs typeface="Arial"/>
                <a:sym typeface="Arial"/>
              </a:defRPr>
            </a:pPr>
            <a:r>
              <a:rPr sz="1798">
                <a:solidFill>
                  <a:srgbClr val="808080"/>
                </a:solidFill>
              </a:rPr>
              <a:t> Date:</a:t>
            </a:r>
            <a:r>
              <a:rPr lang="en-US" sz="1798">
                <a:solidFill>
                  <a:srgbClr val="808080"/>
                </a:solidFill>
              </a:rPr>
              <a:t> 31</a:t>
            </a:r>
            <a:r>
              <a:rPr lang="en-US" sz="1798" baseline="30000">
                <a:solidFill>
                  <a:srgbClr val="808080"/>
                </a:solidFill>
              </a:rPr>
              <a:t>st</a:t>
            </a:r>
            <a:r>
              <a:rPr lang="en-US" sz="1798">
                <a:solidFill>
                  <a:srgbClr val="808080"/>
                </a:solidFill>
              </a:rPr>
              <a:t> January, 2024.</a:t>
            </a:r>
          </a:p>
        </p:txBody>
      </p:sp>
      <p:sp>
        <p:nvSpPr>
          <p:cNvPr id="4" name="TextBox 3">
            <a:extLst>
              <a:ext uri="{FF2B5EF4-FFF2-40B4-BE49-F238E27FC236}">
                <a16:creationId xmlns:a16="http://schemas.microsoft.com/office/drawing/2014/main" id="{0E1F8E42-10C6-26C0-C95B-40B06D006324}"/>
              </a:ext>
            </a:extLst>
          </p:cNvPr>
          <p:cNvSpPr txBox="1"/>
          <p:nvPr/>
        </p:nvSpPr>
        <p:spPr>
          <a:xfrm>
            <a:off x="11148356" y="6202061"/>
            <a:ext cx="1084339"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199" b="0" spc="-100">
                <a:solidFill>
                  <a:srgbClr val="D8D8D8"/>
                </a:solidFill>
                <a:latin typeface="Calibri"/>
                <a:cs typeface="Calibri"/>
              </a:rPr>
              <a:t>ESA Regional</a:t>
            </a:r>
            <a:endParaRPr lang="en-US" sz="1399">
              <a:solidFill>
                <a:srgbClr val="D8D8D8"/>
              </a:solidFill>
              <a:cs typeface="Calibri"/>
            </a:endParaRPr>
          </a:p>
          <a:p>
            <a:pPr algn="l"/>
            <a:r>
              <a:rPr lang="en-US" sz="1199"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47601" y="6066779"/>
            <a:ext cx="1078524" cy="664949"/>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1894" y="6176752"/>
            <a:ext cx="1274564" cy="451649"/>
          </a:xfrm>
          <a:prstGeom prst="rect">
            <a:avLst/>
          </a:prstGeom>
        </p:spPr>
      </p:pic>
      <p:sp>
        <p:nvSpPr>
          <p:cNvPr id="15" name="Title 14">
            <a:extLst>
              <a:ext uri="{FF2B5EF4-FFF2-40B4-BE49-F238E27FC236}">
                <a16:creationId xmlns:a16="http://schemas.microsoft.com/office/drawing/2014/main" id="{812232C7-8CF6-B558-CC49-CFD65AA71FC3}"/>
              </a:ext>
            </a:extLst>
          </p:cNvPr>
          <p:cNvSpPr>
            <a:spLocks noGrp="1"/>
          </p:cNvSpPr>
          <p:nvPr>
            <p:ph type="title"/>
          </p:nvPr>
        </p:nvSpPr>
        <p:spPr>
          <a:xfrm>
            <a:off x="1974380" y="336600"/>
            <a:ext cx="7868972" cy="856358"/>
          </a:xfrm>
        </p:spPr>
        <p:txBody>
          <a:bodyPr>
            <a:normAutofit fontScale="90000"/>
          </a:bodyPr>
          <a:lstStyle/>
          <a:p>
            <a:r>
              <a:rPr lang="en-US" dirty="0"/>
              <a:t>Background</a:t>
            </a:r>
          </a:p>
        </p:txBody>
      </p:sp>
      <p:graphicFrame>
        <p:nvGraphicFramePr>
          <p:cNvPr id="19" name="Text Placeholder 16">
            <a:extLst>
              <a:ext uri="{FF2B5EF4-FFF2-40B4-BE49-F238E27FC236}">
                <a16:creationId xmlns:a16="http://schemas.microsoft.com/office/drawing/2014/main" id="{B3D12ADE-D70C-FE1E-5FC7-89643A4D7F96}"/>
              </a:ext>
            </a:extLst>
          </p:cNvPr>
          <p:cNvGraphicFramePr/>
          <p:nvPr/>
        </p:nvGraphicFramePr>
        <p:xfrm>
          <a:off x="652775" y="1466650"/>
          <a:ext cx="10977241" cy="46565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30995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20C0F-08F4-A845-430E-B2CCB954B62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DA8503F-4E90-4C72-61BD-C2CB705D0560}"/>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40DE9055-6689-7BA8-E2B3-901604AB9694}"/>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7CB41E2-A519-97BE-CA4B-8558D174607F}"/>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DE187E3E-B55B-1868-D2E8-852C8E8EE92C}"/>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109ED1E4-63BB-A17D-45E2-D34EF25EAE31}"/>
              </a:ext>
            </a:extLst>
          </p:cNvPr>
          <p:cNvPicPr>
            <a:picLocks noChangeAspect="1"/>
          </p:cNvPicPr>
          <p:nvPr/>
        </p:nvPicPr>
        <p:blipFill>
          <a:blip r:embed="rId3"/>
          <a:stretch>
            <a:fillRect/>
          </a:stretch>
        </p:blipFill>
        <p:spPr>
          <a:xfrm>
            <a:off x="9675628" y="6179617"/>
            <a:ext cx="1275893" cy="452120"/>
          </a:xfrm>
          <a:prstGeom prst="rect">
            <a:avLst/>
          </a:prstGeom>
        </p:spPr>
      </p:pic>
      <p:sp>
        <p:nvSpPr>
          <p:cNvPr id="2" name="TextBox 1">
            <a:extLst>
              <a:ext uri="{FF2B5EF4-FFF2-40B4-BE49-F238E27FC236}">
                <a16:creationId xmlns:a16="http://schemas.microsoft.com/office/drawing/2014/main" id="{B2219BF2-2D26-4032-F9A0-FD4DB11237BD}"/>
              </a:ext>
            </a:extLst>
          </p:cNvPr>
          <p:cNvSpPr txBox="1"/>
          <p:nvPr/>
        </p:nvSpPr>
        <p:spPr>
          <a:xfrm>
            <a:off x="1186542" y="1983014"/>
            <a:ext cx="9863493" cy="363945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342900" lvl="0" indent="-342900" algn="l">
              <a:buFont typeface="Symbol" pitchFamily="2" charset="2"/>
              <a:buChar char=""/>
            </a:pPr>
            <a:r>
              <a:rPr lang="en-GB" sz="2400" kern="100" dirty="0">
                <a:latin typeface="Calibri" panose="020F0502020204030204" pitchFamily="34" charset="0"/>
                <a:ea typeface="Aptos" panose="020B0004020202020204" pitchFamily="34" charset="0"/>
                <a:cs typeface="Times New Roman" panose="02020603050405020304" pitchFamily="18" charset="0"/>
              </a:rPr>
              <a:t>Collective outcomes</a:t>
            </a:r>
            <a:r>
              <a:rPr lang="en-GB" sz="2400" b="0" kern="100" dirty="0">
                <a:latin typeface="Calibri" panose="020F0502020204030204" pitchFamily="34" charset="0"/>
                <a:ea typeface="Aptos" panose="020B0004020202020204" pitchFamily="34" charset="0"/>
                <a:cs typeface="Times New Roman" panose="02020603050405020304" pitchFamily="18" charset="0"/>
              </a:rPr>
              <a:t>: Reduce needs, risks and vulnerabilities – prevent, prepare and respond to malnutrition – </a:t>
            </a:r>
            <a:r>
              <a:rPr lang="en-GB" sz="2400" b="0" u="sng" kern="100" dirty="0">
                <a:latin typeface="Calibri" panose="020F0502020204030204" pitchFamily="34" charset="0"/>
                <a:ea typeface="Aptos" panose="020B0004020202020204" pitchFamily="34" charset="0"/>
                <a:cs typeface="Times New Roman" panose="02020603050405020304" pitchFamily="18" charset="0"/>
              </a:rPr>
              <a:t>sustainably.</a:t>
            </a:r>
            <a:r>
              <a:rPr lang="en-GB" sz="2400" b="0" kern="100" dirty="0">
                <a:latin typeface="Calibri" panose="020F0502020204030204" pitchFamily="34" charset="0"/>
                <a:ea typeface="Aptos" panose="020B0004020202020204" pitchFamily="34" charset="0"/>
                <a:cs typeface="Times New Roman" panose="02020603050405020304" pitchFamily="18" charset="0"/>
              </a:rPr>
              <a:t> </a:t>
            </a:r>
          </a:p>
          <a:p>
            <a:pPr lvl="0" algn="l"/>
            <a:endParaRPr lang="en-GB" sz="2400" b="0" kern="100" dirty="0">
              <a:latin typeface="Calibri" panose="020F0502020204030204" pitchFamily="34" charset="0"/>
              <a:ea typeface="Aptos" panose="020B0004020202020204" pitchFamily="34" charset="0"/>
              <a:cs typeface="Times New Roman" panose="02020603050405020304" pitchFamily="18" charset="0"/>
            </a:endParaRPr>
          </a:p>
          <a:p>
            <a:pPr marL="342900" lvl="0" indent="-342900" algn="l">
              <a:buFont typeface="Symbol" pitchFamily="2" charset="2"/>
              <a:buChar char=""/>
            </a:pPr>
            <a:r>
              <a:rPr lang="en-GB" sz="2400" b="0" kern="100" dirty="0">
                <a:latin typeface="Calibri" panose="020F0502020204030204" pitchFamily="34" charset="0"/>
                <a:ea typeface="Aptos" panose="020B0004020202020204" pitchFamily="34" charset="0"/>
                <a:cs typeface="Times New Roman" panose="02020603050405020304" pitchFamily="18" charset="0"/>
              </a:rPr>
              <a:t>A </a:t>
            </a:r>
            <a:r>
              <a:rPr lang="en-GB" sz="2400" kern="100" dirty="0">
                <a:latin typeface="Calibri" panose="020F0502020204030204" pitchFamily="34" charset="0"/>
                <a:ea typeface="Aptos" panose="020B0004020202020204" pitchFamily="34" charset="0"/>
                <a:cs typeface="Times New Roman" panose="02020603050405020304" pitchFamily="18" charset="0"/>
              </a:rPr>
              <a:t>collaborative and coherent </a:t>
            </a:r>
            <a:r>
              <a:rPr lang="en-GB" sz="2400" b="0" u="sng" kern="100" dirty="0">
                <a:latin typeface="Calibri" panose="020F0502020204030204" pitchFamily="34" charset="0"/>
                <a:ea typeface="Aptos" panose="020B0004020202020204" pitchFamily="34" charset="0"/>
                <a:cs typeface="Times New Roman" panose="02020603050405020304" pitchFamily="18" charset="0"/>
              </a:rPr>
              <a:t>way of working</a:t>
            </a:r>
            <a:r>
              <a:rPr lang="en-GB" sz="2400" b="0" kern="100" dirty="0">
                <a:latin typeface="Calibri" panose="020F0502020204030204" pitchFamily="34" charset="0"/>
                <a:ea typeface="Aptos" panose="020B0004020202020204" pitchFamily="34" charset="0"/>
                <a:cs typeface="Times New Roman" panose="02020603050405020304" pitchFamily="18" charset="0"/>
              </a:rPr>
              <a:t> between humanitarian, development and peace actors </a:t>
            </a:r>
          </a:p>
          <a:p>
            <a:pPr lvl="0" algn="l"/>
            <a:endParaRPr lang="en-GB" sz="2400" b="0" kern="100" dirty="0">
              <a:latin typeface="Calibri" panose="020F0502020204030204" pitchFamily="34" charset="0"/>
              <a:ea typeface="Aptos" panose="020B0004020202020204" pitchFamily="34" charset="0"/>
              <a:cs typeface="Times New Roman" panose="02020603050405020304" pitchFamily="18" charset="0"/>
            </a:endParaRPr>
          </a:p>
          <a:p>
            <a:pPr marL="342900" lvl="0" indent="-342900" algn="l">
              <a:buFont typeface="Symbol" pitchFamily="2" charset="2"/>
              <a:buChar char=""/>
            </a:pPr>
            <a:r>
              <a:rPr lang="en-GB" sz="2400" b="0" kern="100" dirty="0">
                <a:effectLst/>
                <a:latin typeface="Calibri" panose="020F0502020204030204" pitchFamily="34" charset="0"/>
                <a:ea typeface="Aptos" panose="020B0004020202020204" pitchFamily="34" charset="0"/>
                <a:cs typeface="Times New Roman" panose="02020603050405020304" pitchFamily="18" charset="0"/>
              </a:rPr>
              <a:t>Drawing on respective </a:t>
            </a:r>
            <a:r>
              <a:rPr lang="en-GB" sz="2400" kern="100" dirty="0">
                <a:effectLst/>
                <a:latin typeface="Calibri" panose="020F0502020204030204" pitchFamily="34" charset="0"/>
                <a:ea typeface="Aptos" panose="020B0004020202020204" pitchFamily="34" charset="0"/>
                <a:cs typeface="Times New Roman" panose="02020603050405020304" pitchFamily="18" charset="0"/>
              </a:rPr>
              <a:t>comparative advantages  </a:t>
            </a:r>
          </a:p>
          <a:p>
            <a:pPr lvl="0" algn="l"/>
            <a:endParaRPr lang="en-GB" sz="2400" kern="1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gn="l">
              <a:buFont typeface="Symbol" pitchFamily="2" charset="2"/>
              <a:buChar char=""/>
            </a:pPr>
            <a:r>
              <a:rPr lang="en-GB" sz="2400" kern="100" dirty="0">
                <a:latin typeface="Calibri" panose="020F0502020204030204" pitchFamily="34" charset="0"/>
                <a:ea typeface="Aptos" panose="020B0004020202020204" pitchFamily="34" charset="0"/>
                <a:cs typeface="Times New Roman" panose="02020603050405020304" pitchFamily="18" charset="0"/>
              </a:rPr>
              <a:t>Convergence</a:t>
            </a:r>
            <a:r>
              <a:rPr lang="en-GB" sz="2400" b="0" kern="100" dirty="0">
                <a:latin typeface="Calibri" panose="020F0502020204030204" pitchFamily="34" charset="0"/>
                <a:ea typeface="Aptos" panose="020B0004020202020204" pitchFamily="34" charset="0"/>
                <a:cs typeface="Times New Roman" panose="02020603050405020304" pitchFamily="18" charset="0"/>
              </a:rPr>
              <a:t> of HDP actions on the same at-risk populations </a:t>
            </a:r>
            <a:endParaRPr lang="en-GB" sz="2400" b="0" kern="100" dirty="0">
              <a:effectLst/>
              <a:latin typeface="Aptos" panose="020B0004020202020204" pitchFamily="34" charset="0"/>
              <a:ea typeface="Aptos" panose="020B0004020202020204" pitchFamily="34" charset="0"/>
              <a:cs typeface="Times New Roman" panose="02020603050405020304" pitchFamily="18" charset="0"/>
            </a:endParaRPr>
          </a:p>
          <a:p>
            <a:pPr algn="l"/>
            <a:r>
              <a:rPr lang="en-GB"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1A09397-4A07-EFFF-72B0-16329CC809E1}"/>
              </a:ext>
            </a:extLst>
          </p:cNvPr>
          <p:cNvSpPr txBox="1"/>
          <p:nvPr/>
        </p:nvSpPr>
        <p:spPr>
          <a:xfrm>
            <a:off x="1415143" y="1020936"/>
            <a:ext cx="871945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lang="en-US" sz="3600" dirty="0"/>
              <a:t>What is a HDP Nexus approach? </a:t>
            </a:r>
            <a:endParaRPr kumimoji="0" lang="en-US" sz="36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0295700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7296" y="6140503"/>
            <a:ext cx="5932027" cy="55342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8883">
              <a:defRPr sz="1800">
                <a:latin typeface="Arial"/>
                <a:ea typeface="Arial"/>
                <a:cs typeface="Arial"/>
                <a:sym typeface="Arial"/>
              </a:defRPr>
            </a:pPr>
            <a:r>
              <a:rPr sz="1798">
                <a:solidFill>
                  <a:srgbClr val="808080"/>
                </a:solidFill>
              </a:rPr>
              <a:t>Session Title:</a:t>
            </a:r>
            <a:r>
              <a:rPr lang="en-US" sz="1798">
                <a:solidFill>
                  <a:srgbClr val="808080"/>
                </a:solidFill>
              </a:rPr>
              <a:t> </a:t>
            </a:r>
            <a:r>
              <a:rPr lang="en-US" sz="1798" kern="100">
                <a:latin typeface="Calibri" panose="020F0502020204030204" pitchFamily="34" charset="0"/>
                <a:ea typeface="Calibri" panose="020F0502020204030204" pitchFamily="34" charset="0"/>
                <a:cs typeface="Calibri" panose="020F0502020204030204" pitchFamily="34" charset="0"/>
              </a:rPr>
              <a:t>Partners Forum Marketplace and Quick Talks </a:t>
            </a:r>
            <a:endParaRPr lang="en-US" sz="1798" kern="100">
              <a:latin typeface="Calibri" panose="020F0502020204030204" pitchFamily="34" charset="0"/>
              <a:ea typeface="Calibri" panose="020F0502020204030204" pitchFamily="34" charset="0"/>
              <a:cs typeface="Arial" panose="020B0604020202020204" pitchFamily="34" charset="0"/>
            </a:endParaRPr>
          </a:p>
          <a:p>
            <a:pPr algn="l" defTabSz="608883">
              <a:defRPr sz="1800">
                <a:latin typeface="Arial"/>
                <a:ea typeface="Arial"/>
                <a:cs typeface="Arial"/>
                <a:sym typeface="Arial"/>
              </a:defRPr>
            </a:pPr>
            <a:r>
              <a:rPr sz="1798">
                <a:solidFill>
                  <a:srgbClr val="808080"/>
                </a:solidFill>
              </a:rPr>
              <a:t> Date:</a:t>
            </a:r>
            <a:r>
              <a:rPr lang="en-US" sz="1798">
                <a:solidFill>
                  <a:srgbClr val="808080"/>
                </a:solidFill>
              </a:rPr>
              <a:t> 31</a:t>
            </a:r>
            <a:r>
              <a:rPr lang="en-US" sz="1798" baseline="30000">
                <a:solidFill>
                  <a:srgbClr val="808080"/>
                </a:solidFill>
              </a:rPr>
              <a:t>st</a:t>
            </a:r>
            <a:r>
              <a:rPr lang="en-US" sz="1798">
                <a:solidFill>
                  <a:srgbClr val="808080"/>
                </a:solidFill>
              </a:rPr>
              <a:t> January, 2024.</a:t>
            </a:r>
          </a:p>
        </p:txBody>
      </p:sp>
      <p:sp>
        <p:nvSpPr>
          <p:cNvPr id="4" name="TextBox 3">
            <a:extLst>
              <a:ext uri="{FF2B5EF4-FFF2-40B4-BE49-F238E27FC236}">
                <a16:creationId xmlns:a16="http://schemas.microsoft.com/office/drawing/2014/main" id="{0E1F8E42-10C6-26C0-C95B-40B06D006324}"/>
              </a:ext>
            </a:extLst>
          </p:cNvPr>
          <p:cNvSpPr txBox="1"/>
          <p:nvPr/>
        </p:nvSpPr>
        <p:spPr>
          <a:xfrm>
            <a:off x="11148356" y="6202061"/>
            <a:ext cx="1084339"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199" b="0" spc="-100">
                <a:solidFill>
                  <a:srgbClr val="D8D8D8"/>
                </a:solidFill>
                <a:latin typeface="Calibri"/>
                <a:cs typeface="Calibri"/>
              </a:rPr>
              <a:t>ESA Regional</a:t>
            </a:r>
            <a:endParaRPr lang="en-US" sz="1399">
              <a:solidFill>
                <a:srgbClr val="D8D8D8"/>
              </a:solidFill>
              <a:cs typeface="Calibri"/>
            </a:endParaRPr>
          </a:p>
          <a:p>
            <a:pPr algn="l"/>
            <a:r>
              <a:rPr lang="en-US" sz="1199"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47601" y="6066779"/>
            <a:ext cx="1078524" cy="664949"/>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1894" y="6176752"/>
            <a:ext cx="1274564" cy="451649"/>
          </a:xfrm>
          <a:prstGeom prst="rect">
            <a:avLst/>
          </a:prstGeom>
        </p:spPr>
      </p:pic>
      <p:sp>
        <p:nvSpPr>
          <p:cNvPr id="15" name="Title 14">
            <a:extLst>
              <a:ext uri="{FF2B5EF4-FFF2-40B4-BE49-F238E27FC236}">
                <a16:creationId xmlns:a16="http://schemas.microsoft.com/office/drawing/2014/main" id="{812232C7-8CF6-B558-CC49-CFD65AA71FC3}"/>
              </a:ext>
            </a:extLst>
          </p:cNvPr>
          <p:cNvSpPr>
            <a:spLocks noGrp="1"/>
          </p:cNvSpPr>
          <p:nvPr>
            <p:ph type="title"/>
          </p:nvPr>
        </p:nvSpPr>
        <p:spPr>
          <a:xfrm>
            <a:off x="2031530" y="-37101"/>
            <a:ext cx="7868972" cy="856358"/>
          </a:xfrm>
        </p:spPr>
        <p:txBody>
          <a:bodyPr>
            <a:normAutofit fontScale="90000"/>
          </a:bodyPr>
          <a:lstStyle/>
          <a:p>
            <a:r>
              <a:rPr lang="en-US" dirty="0"/>
              <a:t>IRC’s approach</a:t>
            </a:r>
          </a:p>
        </p:txBody>
      </p:sp>
      <p:graphicFrame>
        <p:nvGraphicFramePr>
          <p:cNvPr id="19" name="Text Placeholder 16">
            <a:extLst>
              <a:ext uri="{FF2B5EF4-FFF2-40B4-BE49-F238E27FC236}">
                <a16:creationId xmlns:a16="http://schemas.microsoft.com/office/drawing/2014/main" id="{77CF4F3F-5D0B-4DCD-EAA7-A76735A6E3AA}"/>
              </a:ext>
            </a:extLst>
          </p:cNvPr>
          <p:cNvGraphicFramePr/>
          <p:nvPr/>
        </p:nvGraphicFramePr>
        <p:xfrm>
          <a:off x="357500" y="819257"/>
          <a:ext cx="11339200" cy="52617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050275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7296" y="6140503"/>
            <a:ext cx="5932027" cy="55342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8883">
              <a:defRPr sz="1800">
                <a:latin typeface="Arial"/>
                <a:ea typeface="Arial"/>
                <a:cs typeface="Arial"/>
                <a:sym typeface="Arial"/>
              </a:defRPr>
            </a:pPr>
            <a:r>
              <a:rPr sz="1798">
                <a:solidFill>
                  <a:srgbClr val="808080"/>
                </a:solidFill>
              </a:rPr>
              <a:t>Session Title:</a:t>
            </a:r>
            <a:r>
              <a:rPr lang="en-US" sz="1798">
                <a:solidFill>
                  <a:srgbClr val="808080"/>
                </a:solidFill>
              </a:rPr>
              <a:t> </a:t>
            </a:r>
            <a:r>
              <a:rPr lang="en-US" sz="1798" kern="100">
                <a:latin typeface="Calibri" panose="020F0502020204030204" pitchFamily="34" charset="0"/>
                <a:ea typeface="Calibri" panose="020F0502020204030204" pitchFamily="34" charset="0"/>
                <a:cs typeface="Calibri" panose="020F0502020204030204" pitchFamily="34" charset="0"/>
              </a:rPr>
              <a:t>Partners Forum Marketplace and Quick Talks </a:t>
            </a:r>
            <a:endParaRPr lang="en-US" sz="1798" kern="100">
              <a:latin typeface="Calibri" panose="020F0502020204030204" pitchFamily="34" charset="0"/>
              <a:ea typeface="Calibri" panose="020F0502020204030204" pitchFamily="34" charset="0"/>
              <a:cs typeface="Arial" panose="020B0604020202020204" pitchFamily="34" charset="0"/>
            </a:endParaRPr>
          </a:p>
          <a:p>
            <a:pPr algn="l" defTabSz="608883">
              <a:defRPr sz="1800">
                <a:latin typeface="Arial"/>
                <a:ea typeface="Arial"/>
                <a:cs typeface="Arial"/>
                <a:sym typeface="Arial"/>
              </a:defRPr>
            </a:pPr>
            <a:r>
              <a:rPr sz="1798">
                <a:solidFill>
                  <a:srgbClr val="808080"/>
                </a:solidFill>
              </a:rPr>
              <a:t> Date:</a:t>
            </a:r>
            <a:r>
              <a:rPr lang="en-US" sz="1798">
                <a:solidFill>
                  <a:srgbClr val="808080"/>
                </a:solidFill>
              </a:rPr>
              <a:t> 31</a:t>
            </a:r>
            <a:r>
              <a:rPr lang="en-US" sz="1798" baseline="30000">
                <a:solidFill>
                  <a:srgbClr val="808080"/>
                </a:solidFill>
              </a:rPr>
              <a:t>st</a:t>
            </a:r>
            <a:r>
              <a:rPr lang="en-US" sz="1798">
                <a:solidFill>
                  <a:srgbClr val="808080"/>
                </a:solidFill>
              </a:rPr>
              <a:t> January, 2024.</a:t>
            </a:r>
          </a:p>
        </p:txBody>
      </p:sp>
      <p:sp>
        <p:nvSpPr>
          <p:cNvPr id="4" name="TextBox 3">
            <a:extLst>
              <a:ext uri="{FF2B5EF4-FFF2-40B4-BE49-F238E27FC236}">
                <a16:creationId xmlns:a16="http://schemas.microsoft.com/office/drawing/2014/main" id="{0E1F8E42-10C6-26C0-C95B-40B06D006324}"/>
              </a:ext>
            </a:extLst>
          </p:cNvPr>
          <p:cNvSpPr txBox="1"/>
          <p:nvPr/>
        </p:nvSpPr>
        <p:spPr>
          <a:xfrm>
            <a:off x="11148356" y="6202061"/>
            <a:ext cx="1084339"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199" b="0" spc="-100">
                <a:solidFill>
                  <a:srgbClr val="D8D8D8"/>
                </a:solidFill>
                <a:latin typeface="Calibri"/>
                <a:cs typeface="Calibri"/>
              </a:rPr>
              <a:t>ESA Regional</a:t>
            </a:r>
            <a:endParaRPr lang="en-US" sz="1399">
              <a:solidFill>
                <a:srgbClr val="D8D8D8"/>
              </a:solidFill>
              <a:cs typeface="Calibri"/>
            </a:endParaRPr>
          </a:p>
          <a:p>
            <a:pPr algn="l"/>
            <a:r>
              <a:rPr lang="en-US" sz="1199"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47601" y="6066779"/>
            <a:ext cx="1078524" cy="664949"/>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1894" y="6176752"/>
            <a:ext cx="1274564" cy="451649"/>
          </a:xfrm>
          <a:prstGeom prst="rect">
            <a:avLst/>
          </a:prstGeom>
        </p:spPr>
      </p:pic>
      <p:sp>
        <p:nvSpPr>
          <p:cNvPr id="15" name="Title 14">
            <a:extLst>
              <a:ext uri="{FF2B5EF4-FFF2-40B4-BE49-F238E27FC236}">
                <a16:creationId xmlns:a16="http://schemas.microsoft.com/office/drawing/2014/main" id="{812232C7-8CF6-B558-CC49-CFD65AA71FC3}"/>
              </a:ext>
            </a:extLst>
          </p:cNvPr>
          <p:cNvSpPr>
            <a:spLocks noGrp="1"/>
          </p:cNvSpPr>
          <p:nvPr>
            <p:ph type="title"/>
          </p:nvPr>
        </p:nvSpPr>
        <p:spPr>
          <a:xfrm>
            <a:off x="1974380" y="98400"/>
            <a:ext cx="7868972" cy="856358"/>
          </a:xfrm>
        </p:spPr>
        <p:txBody>
          <a:bodyPr>
            <a:normAutofit fontScale="90000"/>
          </a:bodyPr>
          <a:lstStyle/>
          <a:p>
            <a:r>
              <a:rPr lang="en-US" dirty="0"/>
              <a:t>What have we learned?</a:t>
            </a:r>
          </a:p>
        </p:txBody>
      </p:sp>
      <p:graphicFrame>
        <p:nvGraphicFramePr>
          <p:cNvPr id="21" name="Text Placeholder 16">
            <a:extLst>
              <a:ext uri="{FF2B5EF4-FFF2-40B4-BE49-F238E27FC236}">
                <a16:creationId xmlns:a16="http://schemas.microsoft.com/office/drawing/2014/main" id="{5583F61D-D54A-D6EC-4172-2478CAA46988}"/>
              </a:ext>
            </a:extLst>
          </p:cNvPr>
          <p:cNvGraphicFramePr/>
          <p:nvPr/>
        </p:nvGraphicFramePr>
        <p:xfrm>
          <a:off x="652775" y="828675"/>
          <a:ext cx="11158224" cy="53118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521246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7296" y="6140503"/>
            <a:ext cx="5932027" cy="55342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8883">
              <a:defRPr sz="1800">
                <a:latin typeface="Arial"/>
                <a:ea typeface="Arial"/>
                <a:cs typeface="Arial"/>
                <a:sym typeface="Arial"/>
              </a:defRPr>
            </a:pPr>
            <a:r>
              <a:rPr sz="1798">
                <a:solidFill>
                  <a:srgbClr val="808080"/>
                </a:solidFill>
              </a:rPr>
              <a:t>Session Title:</a:t>
            </a:r>
            <a:r>
              <a:rPr lang="en-US" sz="1798">
                <a:solidFill>
                  <a:srgbClr val="808080"/>
                </a:solidFill>
              </a:rPr>
              <a:t> </a:t>
            </a:r>
            <a:r>
              <a:rPr lang="en-US" sz="1798" kern="100">
                <a:latin typeface="Calibri" panose="020F0502020204030204" pitchFamily="34" charset="0"/>
                <a:ea typeface="Calibri" panose="020F0502020204030204" pitchFamily="34" charset="0"/>
                <a:cs typeface="Calibri" panose="020F0502020204030204" pitchFamily="34" charset="0"/>
              </a:rPr>
              <a:t>Partners Forum Marketplace and Quick Talks </a:t>
            </a:r>
            <a:endParaRPr lang="en-US" sz="1798" kern="100">
              <a:latin typeface="Calibri" panose="020F0502020204030204" pitchFamily="34" charset="0"/>
              <a:ea typeface="Calibri" panose="020F0502020204030204" pitchFamily="34" charset="0"/>
              <a:cs typeface="Arial" panose="020B0604020202020204" pitchFamily="34" charset="0"/>
            </a:endParaRPr>
          </a:p>
          <a:p>
            <a:pPr algn="l" defTabSz="608883">
              <a:defRPr sz="1800">
                <a:latin typeface="Arial"/>
                <a:ea typeface="Arial"/>
                <a:cs typeface="Arial"/>
                <a:sym typeface="Arial"/>
              </a:defRPr>
            </a:pPr>
            <a:r>
              <a:rPr sz="1798">
                <a:solidFill>
                  <a:srgbClr val="808080"/>
                </a:solidFill>
              </a:rPr>
              <a:t> Date:</a:t>
            </a:r>
            <a:r>
              <a:rPr lang="en-US" sz="1798">
                <a:solidFill>
                  <a:srgbClr val="808080"/>
                </a:solidFill>
              </a:rPr>
              <a:t> 31</a:t>
            </a:r>
            <a:r>
              <a:rPr lang="en-US" sz="1798" baseline="30000">
                <a:solidFill>
                  <a:srgbClr val="808080"/>
                </a:solidFill>
              </a:rPr>
              <a:t>st</a:t>
            </a:r>
            <a:r>
              <a:rPr lang="en-US" sz="1798">
                <a:solidFill>
                  <a:srgbClr val="808080"/>
                </a:solidFill>
              </a:rPr>
              <a:t> January, 2024.</a:t>
            </a:r>
          </a:p>
        </p:txBody>
      </p:sp>
      <p:sp>
        <p:nvSpPr>
          <p:cNvPr id="4" name="TextBox 3">
            <a:extLst>
              <a:ext uri="{FF2B5EF4-FFF2-40B4-BE49-F238E27FC236}">
                <a16:creationId xmlns:a16="http://schemas.microsoft.com/office/drawing/2014/main" id="{0E1F8E42-10C6-26C0-C95B-40B06D006324}"/>
              </a:ext>
            </a:extLst>
          </p:cNvPr>
          <p:cNvSpPr txBox="1"/>
          <p:nvPr/>
        </p:nvSpPr>
        <p:spPr>
          <a:xfrm>
            <a:off x="11148356" y="6202061"/>
            <a:ext cx="1084339"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199" b="0" spc="-100">
                <a:solidFill>
                  <a:srgbClr val="D8D8D8"/>
                </a:solidFill>
                <a:latin typeface="Calibri"/>
                <a:cs typeface="Calibri"/>
              </a:rPr>
              <a:t>ESA Regional</a:t>
            </a:r>
            <a:endParaRPr lang="en-US" sz="1399">
              <a:solidFill>
                <a:srgbClr val="D8D8D8"/>
              </a:solidFill>
              <a:cs typeface="Calibri"/>
            </a:endParaRPr>
          </a:p>
          <a:p>
            <a:pPr algn="l"/>
            <a:r>
              <a:rPr lang="en-US" sz="1199"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47601" y="6066779"/>
            <a:ext cx="1078524" cy="664949"/>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1894" y="6176752"/>
            <a:ext cx="1274564" cy="451649"/>
          </a:xfrm>
          <a:prstGeom prst="rect">
            <a:avLst/>
          </a:prstGeom>
        </p:spPr>
      </p:pic>
      <p:sp>
        <p:nvSpPr>
          <p:cNvPr id="15" name="Title 14">
            <a:extLst>
              <a:ext uri="{FF2B5EF4-FFF2-40B4-BE49-F238E27FC236}">
                <a16:creationId xmlns:a16="http://schemas.microsoft.com/office/drawing/2014/main" id="{812232C7-8CF6-B558-CC49-CFD65AA71FC3}"/>
              </a:ext>
            </a:extLst>
          </p:cNvPr>
          <p:cNvSpPr>
            <a:spLocks noGrp="1"/>
          </p:cNvSpPr>
          <p:nvPr>
            <p:ph type="title"/>
          </p:nvPr>
        </p:nvSpPr>
        <p:spPr>
          <a:xfrm>
            <a:off x="2031530" y="-37101"/>
            <a:ext cx="7868972" cy="856358"/>
          </a:xfrm>
        </p:spPr>
        <p:txBody>
          <a:bodyPr>
            <a:normAutofit fontScale="90000"/>
          </a:bodyPr>
          <a:lstStyle/>
          <a:p>
            <a:r>
              <a:rPr lang="en-US" dirty="0"/>
              <a:t>What have we done?</a:t>
            </a:r>
          </a:p>
        </p:txBody>
      </p:sp>
      <p:graphicFrame>
        <p:nvGraphicFramePr>
          <p:cNvPr id="19" name="Text Placeholder 16">
            <a:extLst>
              <a:ext uri="{FF2B5EF4-FFF2-40B4-BE49-F238E27FC236}">
                <a16:creationId xmlns:a16="http://schemas.microsoft.com/office/drawing/2014/main" id="{F2C41053-0403-28F3-82B4-058B6F7669C6}"/>
              </a:ext>
            </a:extLst>
          </p:cNvPr>
          <p:cNvGraphicFramePr/>
          <p:nvPr/>
        </p:nvGraphicFramePr>
        <p:xfrm>
          <a:off x="357500" y="895349"/>
          <a:ext cx="11605900" cy="52451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519318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687296" y="6140503"/>
            <a:ext cx="5932027" cy="55342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8883">
              <a:defRPr sz="1800">
                <a:latin typeface="Arial"/>
                <a:ea typeface="Arial"/>
                <a:cs typeface="Arial"/>
                <a:sym typeface="Arial"/>
              </a:defRPr>
            </a:pPr>
            <a:r>
              <a:rPr sz="1798">
                <a:solidFill>
                  <a:srgbClr val="808080"/>
                </a:solidFill>
              </a:rPr>
              <a:t>Session Title:</a:t>
            </a:r>
            <a:r>
              <a:rPr lang="en-US" sz="1798">
                <a:solidFill>
                  <a:srgbClr val="808080"/>
                </a:solidFill>
              </a:rPr>
              <a:t> </a:t>
            </a:r>
            <a:r>
              <a:rPr lang="en-US" sz="1798" kern="100">
                <a:latin typeface="Calibri" panose="020F0502020204030204" pitchFamily="34" charset="0"/>
                <a:ea typeface="Calibri" panose="020F0502020204030204" pitchFamily="34" charset="0"/>
                <a:cs typeface="Calibri" panose="020F0502020204030204" pitchFamily="34" charset="0"/>
              </a:rPr>
              <a:t>Partners Forum Marketplace and Quick Talks </a:t>
            </a:r>
            <a:endParaRPr lang="en-US" sz="1798" kern="100">
              <a:latin typeface="Calibri" panose="020F0502020204030204" pitchFamily="34" charset="0"/>
              <a:ea typeface="Calibri" panose="020F0502020204030204" pitchFamily="34" charset="0"/>
              <a:cs typeface="Arial" panose="020B0604020202020204" pitchFamily="34" charset="0"/>
            </a:endParaRPr>
          </a:p>
          <a:p>
            <a:pPr algn="l" defTabSz="608883">
              <a:defRPr sz="1800">
                <a:latin typeface="Arial"/>
                <a:ea typeface="Arial"/>
                <a:cs typeface="Arial"/>
                <a:sym typeface="Arial"/>
              </a:defRPr>
            </a:pPr>
            <a:r>
              <a:rPr sz="1798">
                <a:solidFill>
                  <a:srgbClr val="808080"/>
                </a:solidFill>
              </a:rPr>
              <a:t> Date:</a:t>
            </a:r>
            <a:r>
              <a:rPr lang="en-US" sz="1798">
                <a:solidFill>
                  <a:srgbClr val="808080"/>
                </a:solidFill>
              </a:rPr>
              <a:t> 31</a:t>
            </a:r>
            <a:r>
              <a:rPr lang="en-US" sz="1798" baseline="30000">
                <a:solidFill>
                  <a:srgbClr val="808080"/>
                </a:solidFill>
              </a:rPr>
              <a:t>st</a:t>
            </a:r>
            <a:r>
              <a:rPr lang="en-US" sz="1798">
                <a:solidFill>
                  <a:srgbClr val="808080"/>
                </a:solidFill>
              </a:rPr>
              <a:t> January, 2024.</a:t>
            </a:r>
          </a:p>
        </p:txBody>
      </p:sp>
      <p:sp>
        <p:nvSpPr>
          <p:cNvPr id="4" name="TextBox 3">
            <a:extLst>
              <a:ext uri="{FF2B5EF4-FFF2-40B4-BE49-F238E27FC236}">
                <a16:creationId xmlns:a16="http://schemas.microsoft.com/office/drawing/2014/main" id="{0E1F8E42-10C6-26C0-C95B-40B06D006324}"/>
              </a:ext>
            </a:extLst>
          </p:cNvPr>
          <p:cNvSpPr txBox="1"/>
          <p:nvPr/>
        </p:nvSpPr>
        <p:spPr>
          <a:xfrm>
            <a:off x="11148356" y="6202061"/>
            <a:ext cx="1084339" cy="4073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199" b="0" spc="-100">
                <a:solidFill>
                  <a:srgbClr val="D8D8D8"/>
                </a:solidFill>
                <a:latin typeface="Calibri"/>
                <a:cs typeface="Calibri"/>
              </a:rPr>
              <a:t>ESA Regional</a:t>
            </a:r>
            <a:endParaRPr lang="en-US" sz="1399">
              <a:solidFill>
                <a:srgbClr val="D8D8D8"/>
              </a:solidFill>
              <a:cs typeface="Calibri"/>
            </a:endParaRPr>
          </a:p>
          <a:p>
            <a:pPr algn="l"/>
            <a:r>
              <a:rPr lang="en-US" sz="1199"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44871" y="6080958"/>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3206" y="6080957"/>
            <a:ext cx="1" cy="676886"/>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47601" y="6066779"/>
            <a:ext cx="1078524" cy="664949"/>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1894" y="6176752"/>
            <a:ext cx="1274564" cy="451649"/>
          </a:xfrm>
          <a:prstGeom prst="rect">
            <a:avLst/>
          </a:prstGeom>
        </p:spPr>
      </p:pic>
      <p:sp>
        <p:nvSpPr>
          <p:cNvPr id="15" name="Title 14">
            <a:extLst>
              <a:ext uri="{FF2B5EF4-FFF2-40B4-BE49-F238E27FC236}">
                <a16:creationId xmlns:a16="http://schemas.microsoft.com/office/drawing/2014/main" id="{812232C7-8CF6-B558-CC49-CFD65AA71FC3}"/>
              </a:ext>
            </a:extLst>
          </p:cNvPr>
          <p:cNvSpPr>
            <a:spLocks noGrp="1"/>
          </p:cNvSpPr>
          <p:nvPr>
            <p:ph type="title"/>
          </p:nvPr>
        </p:nvSpPr>
        <p:spPr>
          <a:xfrm>
            <a:off x="2031530" y="-37101"/>
            <a:ext cx="7868972" cy="856358"/>
          </a:xfrm>
        </p:spPr>
        <p:txBody>
          <a:bodyPr>
            <a:normAutofit fontScale="90000"/>
          </a:bodyPr>
          <a:lstStyle/>
          <a:p>
            <a:r>
              <a:rPr lang="en-US" dirty="0"/>
              <a:t>Conclusion</a:t>
            </a:r>
          </a:p>
        </p:txBody>
      </p:sp>
      <p:graphicFrame>
        <p:nvGraphicFramePr>
          <p:cNvPr id="19" name="Text Placeholder 16">
            <a:extLst>
              <a:ext uri="{FF2B5EF4-FFF2-40B4-BE49-F238E27FC236}">
                <a16:creationId xmlns:a16="http://schemas.microsoft.com/office/drawing/2014/main" id="{66B68040-3485-590D-B338-CB1A378A43A9}"/>
              </a:ext>
            </a:extLst>
          </p:cNvPr>
          <p:cNvGraphicFramePr/>
          <p:nvPr/>
        </p:nvGraphicFramePr>
        <p:xfrm>
          <a:off x="357500" y="714375"/>
          <a:ext cx="11520175" cy="53524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661876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676385" y="2459433"/>
            <a:ext cx="12189609" cy="9144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pPr algn="ctr"/>
            <a:r>
              <a:rPr dirty="0">
                <a:solidFill>
                  <a:srgbClr val="455F51"/>
                </a:solidFill>
              </a:rPr>
              <a:t>Thank you</a:t>
            </a:r>
            <a:r>
              <a:rPr lang="en-US" dirty="0">
                <a:solidFill>
                  <a:srgbClr val="455F51"/>
                </a:solidFill>
              </a:rPr>
              <a:t>!</a:t>
            </a: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ESA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6081892" y="4657622"/>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628481"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577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705031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9E0B0-DA17-2093-3CDF-E4A12679F208}"/>
            </a:ext>
          </a:extLst>
        </p:cNvPr>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84A9ACF2-D6A2-C950-3C98-E498B87FA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1375" y="634751"/>
            <a:ext cx="1492793" cy="525376"/>
          </a:xfrm>
          <a:prstGeom prst="rect">
            <a:avLst/>
          </a:prstGeom>
        </p:spPr>
      </p:pic>
      <p:cxnSp>
        <p:nvCxnSpPr>
          <p:cNvPr id="7" name="Straight Connector 6">
            <a:extLst>
              <a:ext uri="{FF2B5EF4-FFF2-40B4-BE49-F238E27FC236}">
                <a16:creationId xmlns:a16="http://schemas.microsoft.com/office/drawing/2014/main" id="{89D589AE-EEF7-EDE8-9742-E72FBD9ECB7F}"/>
              </a:ext>
            </a:extLst>
          </p:cNvPr>
          <p:cNvCxnSpPr/>
          <p:nvPr/>
        </p:nvCxnSpPr>
        <p:spPr>
          <a:xfrm>
            <a:off x="10393291" y="261337"/>
            <a:ext cx="0" cy="1116099"/>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A4CA4249-9F0F-584B-FC68-09F8E0DD0BAF}"/>
              </a:ext>
            </a:extLst>
          </p:cNvPr>
          <p:cNvSpPr txBox="1"/>
          <p:nvPr/>
        </p:nvSpPr>
        <p:spPr>
          <a:xfrm>
            <a:off x="10548165" y="586139"/>
            <a:ext cx="1699705" cy="59185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798" b="0" spc="-100">
                <a:solidFill>
                  <a:srgbClr val="808080"/>
                </a:solidFill>
                <a:latin typeface="Calibri"/>
                <a:cs typeface="Calibri"/>
              </a:rPr>
              <a:t>ESA Regional</a:t>
            </a:r>
            <a:endParaRPr lang="en-US" sz="1399">
              <a:cs typeface="Calibri"/>
            </a:endParaRPr>
          </a:p>
          <a:p>
            <a:pPr algn="l"/>
            <a:r>
              <a:rPr lang="en-NL" sz="1798" b="0" spc="-100">
                <a:solidFill>
                  <a:srgbClr val="808080"/>
                </a:solidFill>
                <a:latin typeface="Calibri"/>
                <a:cs typeface="Calibri"/>
              </a:rPr>
              <a:t>Meeting</a:t>
            </a:r>
            <a:endParaRPr lang="en-US" sz="1798" b="0" spc="-100">
              <a:solidFill>
                <a:srgbClr val="808080"/>
              </a:solidFill>
              <a:latin typeface="Calibri"/>
              <a:cs typeface="Calibri"/>
            </a:endParaRPr>
          </a:p>
        </p:txBody>
      </p:sp>
      <p:pic>
        <p:nvPicPr>
          <p:cNvPr id="6" name="Picture 5" descr="A logo with text and blue text&#10;&#10;Description automatically generated">
            <a:extLst>
              <a:ext uri="{FF2B5EF4-FFF2-40B4-BE49-F238E27FC236}">
                <a16:creationId xmlns:a16="http://schemas.microsoft.com/office/drawing/2014/main" id="{2B0AD9E7-19AE-1493-0817-6F34E30ED5C9}"/>
              </a:ext>
            </a:extLst>
          </p:cNvPr>
          <p:cNvPicPr>
            <a:picLocks noChangeAspect="1"/>
          </p:cNvPicPr>
          <p:nvPr/>
        </p:nvPicPr>
        <p:blipFill>
          <a:blip r:embed="rId3"/>
          <a:stretch>
            <a:fillRect/>
          </a:stretch>
        </p:blipFill>
        <p:spPr>
          <a:xfrm>
            <a:off x="6627921" y="428887"/>
            <a:ext cx="1475227" cy="903614"/>
          </a:xfrm>
          <a:prstGeom prst="rect">
            <a:avLst/>
          </a:prstGeom>
        </p:spPr>
      </p:pic>
      <p:cxnSp>
        <p:nvCxnSpPr>
          <p:cNvPr id="9" name="Straight Connector 8">
            <a:extLst>
              <a:ext uri="{FF2B5EF4-FFF2-40B4-BE49-F238E27FC236}">
                <a16:creationId xmlns:a16="http://schemas.microsoft.com/office/drawing/2014/main" id="{6DA2478C-8559-AD38-12AA-520EA58EA72D}"/>
              </a:ext>
            </a:extLst>
          </p:cNvPr>
          <p:cNvCxnSpPr>
            <a:cxnSpLocks/>
          </p:cNvCxnSpPr>
          <p:nvPr/>
        </p:nvCxnSpPr>
        <p:spPr>
          <a:xfrm>
            <a:off x="8373394" y="261337"/>
            <a:ext cx="0" cy="1116099"/>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5" name="Picture 4" descr="A qr code with a green logo&#10;&#10;Description automatically generated">
            <a:extLst>
              <a:ext uri="{FF2B5EF4-FFF2-40B4-BE49-F238E27FC236}">
                <a16:creationId xmlns:a16="http://schemas.microsoft.com/office/drawing/2014/main" id="{5E0B02FB-79F0-1456-3973-24734E895E58}"/>
              </a:ext>
            </a:extLst>
          </p:cNvPr>
          <p:cNvPicPr>
            <a:picLocks noChangeAspect="1"/>
          </p:cNvPicPr>
          <p:nvPr/>
        </p:nvPicPr>
        <p:blipFill>
          <a:blip r:embed="rId4"/>
          <a:stretch>
            <a:fillRect/>
          </a:stretch>
        </p:blipFill>
        <p:spPr>
          <a:xfrm>
            <a:off x="6424762" y="2286803"/>
            <a:ext cx="3596596" cy="3596988"/>
          </a:xfrm>
          <a:prstGeom prst="rect">
            <a:avLst/>
          </a:prstGeom>
        </p:spPr>
      </p:pic>
      <p:sp>
        <p:nvSpPr>
          <p:cNvPr id="8" name="TextBox 6">
            <a:extLst>
              <a:ext uri="{FF2B5EF4-FFF2-40B4-BE49-F238E27FC236}">
                <a16:creationId xmlns:a16="http://schemas.microsoft.com/office/drawing/2014/main" id="{A944FC86-560B-6D13-68E6-63F6961A07D3}"/>
              </a:ext>
            </a:extLst>
          </p:cNvPr>
          <p:cNvSpPr txBox="1"/>
          <p:nvPr/>
        </p:nvSpPr>
        <p:spPr>
          <a:xfrm>
            <a:off x="754364" y="2014885"/>
            <a:ext cx="4573128" cy="1661993"/>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lang="en-US" sz="3600" dirty="0">
                <a:solidFill>
                  <a:srgbClr val="455F51"/>
                </a:solidFill>
              </a:rPr>
              <a:t>before you go, Please scan the </a:t>
            </a:r>
            <a:r>
              <a:rPr lang="en-US" sz="3600" dirty="0" err="1">
                <a:solidFill>
                  <a:srgbClr val="455F51"/>
                </a:solidFill>
              </a:rPr>
              <a:t>qr</a:t>
            </a:r>
            <a:r>
              <a:rPr lang="en-US" sz="3600" dirty="0">
                <a:solidFill>
                  <a:srgbClr val="455F51"/>
                </a:solidFill>
              </a:rPr>
              <a:t> code to fill out a short evaluation survey </a:t>
            </a:r>
            <a:endParaRPr lang="en-US" sz="3600" dirty="0"/>
          </a:p>
        </p:txBody>
      </p:sp>
      <p:sp>
        <p:nvSpPr>
          <p:cNvPr id="12" name="TextBox 6">
            <a:extLst>
              <a:ext uri="{FF2B5EF4-FFF2-40B4-BE49-F238E27FC236}">
                <a16:creationId xmlns:a16="http://schemas.microsoft.com/office/drawing/2014/main" id="{49C74175-E5DC-2076-019A-4E6A8DE3ACC1}"/>
              </a:ext>
            </a:extLst>
          </p:cNvPr>
          <p:cNvSpPr txBox="1"/>
          <p:nvPr/>
        </p:nvSpPr>
        <p:spPr>
          <a:xfrm>
            <a:off x="742344" y="5206053"/>
            <a:ext cx="12176911" cy="922432"/>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sz="5994">
                <a:solidFill>
                  <a:srgbClr val="455F51"/>
                </a:solidFill>
              </a:rPr>
              <a:t>Thank you</a:t>
            </a:r>
            <a:endParaRPr lang="en-US" sz="5994">
              <a:solidFill>
                <a:srgbClr val="455F51"/>
              </a:solidFill>
            </a:endParaRPr>
          </a:p>
        </p:txBody>
      </p:sp>
    </p:spTree>
    <p:extLst>
      <p:ext uri="{BB962C8B-B14F-4D97-AF65-F5344CB8AC3E}">
        <p14:creationId xmlns:p14="http://schemas.microsoft.com/office/powerpoint/2010/main" val="37613702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2A421A-1834-46B9-AEF0-38F07445CFE4}"/>
              </a:ext>
            </a:extLst>
          </p:cNvPr>
          <p:cNvSpPr/>
          <p:nvPr/>
        </p:nvSpPr>
        <p:spPr>
          <a:xfrm>
            <a:off x="0" y="3572"/>
            <a:ext cx="12179300" cy="569727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96" dirty="0"/>
              <a:t>Ethiopia </a:t>
            </a:r>
          </a:p>
          <a:p>
            <a:pPr algn="ctr"/>
            <a:endParaRPr lang="en-US" sz="3596" dirty="0"/>
          </a:p>
        </p:txBody>
      </p:sp>
      <p:pic>
        <p:nvPicPr>
          <p:cNvPr id="7" name="image2.png">
            <a:extLst>
              <a:ext uri="{FF2B5EF4-FFF2-40B4-BE49-F238E27FC236}">
                <a16:creationId xmlns:a16="http://schemas.microsoft.com/office/drawing/2014/main" id="{D42D1351-58CC-432D-A79B-D941330A0272}"/>
              </a:ext>
            </a:extLst>
          </p:cNvPr>
          <p:cNvPicPr/>
          <p:nvPr/>
        </p:nvPicPr>
        <p:blipFill>
          <a:blip r:embed="rId3" cstate="print"/>
          <a:stretch>
            <a:fillRect/>
          </a:stretch>
        </p:blipFill>
        <p:spPr>
          <a:xfrm>
            <a:off x="124343" y="6167348"/>
            <a:ext cx="5725540" cy="234705"/>
          </a:xfrm>
          <a:prstGeom prst="rect">
            <a:avLst/>
          </a:prstGeom>
        </p:spPr>
      </p:pic>
    </p:spTree>
    <p:extLst>
      <p:ext uri="{BB962C8B-B14F-4D97-AF65-F5344CB8AC3E}">
        <p14:creationId xmlns:p14="http://schemas.microsoft.com/office/powerpoint/2010/main" val="150221302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328CA-41B1-4936-AD59-B69D21F7E57E}"/>
              </a:ext>
            </a:extLst>
          </p:cNvPr>
          <p:cNvSpPr>
            <a:spLocks noGrp="1"/>
          </p:cNvSpPr>
          <p:nvPr>
            <p:ph type="title"/>
          </p:nvPr>
        </p:nvSpPr>
        <p:spPr>
          <a:xfrm>
            <a:off x="1219200" y="260192"/>
            <a:ext cx="9972102" cy="730408"/>
          </a:xfr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hangingPunct="0"/>
            <a:r>
              <a:rPr lang="en-US" sz="3600" b="1">
                <a:latin typeface="Helvetica Neue"/>
                <a:ea typeface="Helvetica Neue"/>
                <a:cs typeface="Helvetica Neue"/>
                <a:sym typeface="Helvetica Neue"/>
              </a:rPr>
              <a:t>HDP </a:t>
            </a:r>
            <a:r>
              <a:rPr lang="en-US" sz="3600" b="1" dirty="0">
                <a:latin typeface="Helvetica Neue"/>
                <a:ea typeface="Helvetica Neue"/>
                <a:cs typeface="Helvetica Neue"/>
                <a:sym typeface="Helvetica Neue"/>
              </a:rPr>
              <a:t>Challenges in Ethiopia</a:t>
            </a:r>
            <a:endParaRPr lang="en-GB" sz="3600" b="1" dirty="0">
              <a:latin typeface="Helvetica Neue"/>
              <a:ea typeface="Helvetica Neue"/>
              <a:cs typeface="Helvetica Neue"/>
              <a:sym typeface="Helvetica Neue"/>
            </a:endParaRPr>
          </a:p>
        </p:txBody>
      </p:sp>
      <p:sp>
        <p:nvSpPr>
          <p:cNvPr id="3" name="Content Placeholder 2">
            <a:extLst>
              <a:ext uri="{FF2B5EF4-FFF2-40B4-BE49-F238E27FC236}">
                <a16:creationId xmlns:a16="http://schemas.microsoft.com/office/drawing/2014/main" id="{E5523D17-A215-4BD5-A155-5EA16C0DA1A5}"/>
              </a:ext>
            </a:extLst>
          </p:cNvPr>
          <p:cNvSpPr>
            <a:spLocks noGrp="1"/>
          </p:cNvSpPr>
          <p:nvPr>
            <p:ph idx="1"/>
          </p:nvPr>
        </p:nvSpPr>
        <p:spPr>
          <a:xfrm>
            <a:off x="470307" y="1297538"/>
            <a:ext cx="11469887" cy="2621654"/>
          </a:xfrm>
        </p:spPr>
        <p:txBody>
          <a:bodyPr>
            <a:normAutofit/>
          </a:bodyPr>
          <a:lstStyle/>
          <a:p>
            <a:pPr marL="342900" indent="-342900" algn="l">
              <a:buFont typeface="Arial" panose="020B0604020202020204" pitchFamily="34" charset="0"/>
              <a:buChar char="•"/>
            </a:pPr>
            <a:r>
              <a:rPr lang="en-US" sz="1998" dirty="0"/>
              <a:t>Persistently high and growing levels of year-to-year humanitarian needs</a:t>
            </a:r>
          </a:p>
          <a:p>
            <a:pPr marL="342900" indent="-342900" algn="l">
              <a:buFont typeface="Arial" panose="020B0604020202020204" pitchFamily="34" charset="0"/>
              <a:buChar char="•"/>
            </a:pPr>
            <a:r>
              <a:rPr lang="en-GB" sz="1998" dirty="0"/>
              <a:t>Volatile security context and trends toward intensifying natural shocks and disasters, due to climate change</a:t>
            </a:r>
          </a:p>
          <a:p>
            <a:pPr marL="342900" indent="-342900" algn="l">
              <a:buFont typeface="Arial" panose="020B0604020202020204" pitchFamily="34" charset="0"/>
              <a:buChar char="•"/>
            </a:pPr>
            <a:r>
              <a:rPr lang="en-GB" sz="1998" dirty="0"/>
              <a:t>Humanitarian action in “fire-fighting mode” and unable to fully meet all the needs</a:t>
            </a:r>
          </a:p>
          <a:p>
            <a:pPr marL="342900" indent="-342900" algn="l">
              <a:buFont typeface="Arial" panose="020B0604020202020204" pitchFamily="34" charset="0"/>
              <a:buChar char="•"/>
            </a:pPr>
            <a:r>
              <a:rPr lang="en-GB" sz="1998" dirty="0"/>
              <a:t>Challenging financial environment – economic, humanitarian and dev aid</a:t>
            </a:r>
          </a:p>
          <a:p>
            <a:pPr marL="342900" indent="-342900" algn="l">
              <a:buFont typeface="Arial" panose="020B0604020202020204" pitchFamily="34" charset="0"/>
              <a:buChar char="•"/>
            </a:pPr>
            <a:r>
              <a:rPr lang="en-GB" sz="1998" dirty="0"/>
              <a:t>Disconnects between H-D systems and HDP actors at national/subnational levels</a:t>
            </a:r>
          </a:p>
          <a:p>
            <a:pPr marL="342900" indent="-342900" algn="l">
              <a:buFont typeface="Arial" panose="020B0604020202020204" pitchFamily="34" charset="0"/>
              <a:buChar char="•"/>
            </a:pPr>
            <a:r>
              <a:rPr lang="en-GB" sz="1998" dirty="0"/>
              <a:t>Limited joint planning frameworks, coordination systems and financing divides</a:t>
            </a:r>
          </a:p>
          <a:p>
            <a:pPr marL="342900" indent="-342900" algn="l">
              <a:buFont typeface="Arial" panose="020B0604020202020204" pitchFamily="34" charset="0"/>
              <a:buChar char="•"/>
            </a:pPr>
            <a:r>
              <a:rPr lang="en-GB" sz="1998" dirty="0"/>
              <a:t>Fragmentation among development actors and peace actors</a:t>
            </a:r>
          </a:p>
          <a:p>
            <a:endParaRPr lang="en-GB" sz="1998" dirty="0"/>
          </a:p>
        </p:txBody>
      </p:sp>
      <p:pic>
        <p:nvPicPr>
          <p:cNvPr id="4" name="Picture 3" descr="A graph with numbers and a line&#10;&#10;Description automatically generated">
            <a:extLst>
              <a:ext uri="{FF2B5EF4-FFF2-40B4-BE49-F238E27FC236}">
                <a16:creationId xmlns:a16="http://schemas.microsoft.com/office/drawing/2014/main" id="{3CACE9A8-C767-4B16-8C3D-AB43817A25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22754" y="3997428"/>
            <a:ext cx="3868548" cy="2749979"/>
          </a:xfrm>
          <a:prstGeom prst="rect">
            <a:avLst/>
          </a:prstGeom>
        </p:spPr>
      </p:pic>
      <p:pic>
        <p:nvPicPr>
          <p:cNvPr id="8" name="Picture 7">
            <a:extLst>
              <a:ext uri="{FF2B5EF4-FFF2-40B4-BE49-F238E27FC236}">
                <a16:creationId xmlns:a16="http://schemas.microsoft.com/office/drawing/2014/main" id="{6E577DCC-6E77-47F8-8C37-EBCB678C5458}"/>
              </a:ext>
            </a:extLst>
          </p:cNvPr>
          <p:cNvPicPr>
            <a:picLocks noChangeAspect="1"/>
          </p:cNvPicPr>
          <p:nvPr/>
        </p:nvPicPr>
        <p:blipFill>
          <a:blip r:embed="rId3"/>
          <a:stretch>
            <a:fillRect/>
          </a:stretch>
        </p:blipFill>
        <p:spPr>
          <a:xfrm>
            <a:off x="1766113" y="4378530"/>
            <a:ext cx="4254158" cy="2207392"/>
          </a:xfrm>
          <a:prstGeom prst="rect">
            <a:avLst/>
          </a:prstGeom>
        </p:spPr>
      </p:pic>
    </p:spTree>
    <p:extLst>
      <p:ext uri="{BB962C8B-B14F-4D97-AF65-F5344CB8AC3E}">
        <p14:creationId xmlns:p14="http://schemas.microsoft.com/office/powerpoint/2010/main" val="3093238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C90D8-3A23-4710-98AF-3542258A0844}"/>
              </a:ext>
            </a:extLst>
          </p:cNvPr>
          <p:cNvSpPr>
            <a:spLocks noGrp="1"/>
          </p:cNvSpPr>
          <p:nvPr>
            <p:ph type="title"/>
          </p:nvPr>
        </p:nvSpPr>
        <p:spPr>
          <a:xfrm>
            <a:off x="1436045" y="279767"/>
            <a:ext cx="10504645" cy="592470"/>
          </a:xfr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hangingPunct="0"/>
            <a:r>
              <a:rPr lang="en-US" sz="3600" b="1" dirty="0">
                <a:latin typeface="Helvetica Neue"/>
                <a:ea typeface="Helvetica Neue"/>
                <a:cs typeface="Helvetica Neue"/>
                <a:sym typeface="Helvetica Neue"/>
              </a:rPr>
              <a:t>DPG-HCT Nexus Priorities in Ethiopia</a:t>
            </a:r>
            <a:endParaRPr lang="en-GB" sz="3600" b="1" dirty="0">
              <a:latin typeface="Helvetica Neue"/>
              <a:ea typeface="Helvetica Neue"/>
              <a:cs typeface="Helvetica Neue"/>
              <a:sym typeface="Helvetica Neue"/>
            </a:endParaRPr>
          </a:p>
        </p:txBody>
      </p:sp>
      <p:sp>
        <p:nvSpPr>
          <p:cNvPr id="37" name="Slide Number Placeholder 4">
            <a:extLst>
              <a:ext uri="{FF2B5EF4-FFF2-40B4-BE49-F238E27FC236}">
                <a16:creationId xmlns:a16="http://schemas.microsoft.com/office/drawing/2014/main" id="{B65E29A8-2E9E-465D-A84C-18A8BD666FE0}"/>
              </a:ext>
            </a:extLst>
          </p:cNvPr>
          <p:cNvSpPr txBox="1">
            <a:spLocks/>
          </p:cNvSpPr>
          <p:nvPr/>
        </p:nvSpPr>
        <p:spPr>
          <a:xfrm>
            <a:off x="11344832" y="6213488"/>
            <a:ext cx="630279" cy="364745"/>
          </a:xfrm>
          <a:prstGeom prst="rect">
            <a:avLst/>
          </a:prstGeom>
        </p:spPr>
        <p:txBody>
          <a:bodyPr vert="horz" lIns="91345" tIns="45672" rIns="91345" bIns="45672" rtlCol="0" anchor="ctr"/>
          <a:lstStyle>
            <a:defPPr>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6B786C7-B8F9-4072-AAAA-17258464D730}" type="slidenum">
              <a:rPr lang="en-US" sz="1049">
                <a:solidFill>
                  <a:prstClr val="black"/>
                </a:solidFill>
                <a:latin typeface="Avenir Next LT Pro"/>
              </a:rPr>
              <a:pPr>
                <a:defRPr/>
              </a:pPr>
              <a:t>16</a:t>
            </a:fld>
            <a:endParaRPr lang="en-US" sz="1049" dirty="0">
              <a:solidFill>
                <a:prstClr val="black"/>
              </a:solidFill>
              <a:latin typeface="Avenir Next LT Pro"/>
            </a:endParaRPr>
          </a:p>
        </p:txBody>
      </p:sp>
      <p:pic>
        <p:nvPicPr>
          <p:cNvPr id="54" name="Picture 53">
            <a:extLst>
              <a:ext uri="{FF2B5EF4-FFF2-40B4-BE49-F238E27FC236}">
                <a16:creationId xmlns:a16="http://schemas.microsoft.com/office/drawing/2014/main" id="{84850CE7-8026-467C-9AF7-7F7649874EEC}"/>
              </a:ext>
            </a:extLst>
          </p:cNvPr>
          <p:cNvPicPr>
            <a:picLocks noChangeAspect="1"/>
          </p:cNvPicPr>
          <p:nvPr/>
        </p:nvPicPr>
        <p:blipFill>
          <a:blip r:embed="rId2"/>
          <a:stretch>
            <a:fillRect/>
          </a:stretch>
        </p:blipFill>
        <p:spPr>
          <a:xfrm>
            <a:off x="1436045" y="2146421"/>
            <a:ext cx="9007245" cy="4431811"/>
          </a:xfrm>
          <a:prstGeom prst="rect">
            <a:avLst/>
          </a:prstGeom>
        </p:spPr>
      </p:pic>
      <p:sp>
        <p:nvSpPr>
          <p:cNvPr id="55" name="Content Placeholder 2">
            <a:extLst>
              <a:ext uri="{FF2B5EF4-FFF2-40B4-BE49-F238E27FC236}">
                <a16:creationId xmlns:a16="http://schemas.microsoft.com/office/drawing/2014/main" id="{6B2756D9-2095-4E99-A6FA-16BBF1466D24}"/>
              </a:ext>
            </a:extLst>
          </p:cNvPr>
          <p:cNvSpPr>
            <a:spLocks noGrp="1"/>
          </p:cNvSpPr>
          <p:nvPr>
            <p:ph idx="1"/>
          </p:nvPr>
        </p:nvSpPr>
        <p:spPr>
          <a:xfrm>
            <a:off x="489145" y="1125244"/>
            <a:ext cx="10901043" cy="914609"/>
          </a:xfrm>
        </p:spPr>
        <p:txBody>
          <a:bodyPr>
            <a:normAutofit/>
          </a:bodyPr>
          <a:lstStyle/>
          <a:p>
            <a:pPr>
              <a:lnSpc>
                <a:spcPct val="107000"/>
              </a:lnSpc>
            </a:pPr>
            <a:r>
              <a:rPr lang="en-US" sz="1598" dirty="0">
                <a:latin typeface="Calibri" panose="020F0502020204030204" pitchFamily="34" charset="0"/>
                <a:ea typeface="Calibri" panose="020F0502020204030204" pitchFamily="34" charset="0"/>
                <a:cs typeface="Arial" panose="020B0604020202020204" pitchFamily="34" charset="0"/>
              </a:rPr>
              <a:t>Multi-sectoral and multi-sectoral in Ethiopia -  Development Partners Group and the Humanitarian Country Team – the two biggest aid coordination bodies in Ethiopia </a:t>
            </a:r>
            <a:r>
              <a:rPr lang="en-US" sz="1598" b="1" dirty="0">
                <a:latin typeface="Calibri" panose="020F0502020204030204" pitchFamily="34" charset="0"/>
                <a:ea typeface="Calibri" panose="020F0502020204030204" pitchFamily="34" charset="0"/>
                <a:cs typeface="Arial" panose="020B0604020202020204" pitchFamily="34" charset="0"/>
              </a:rPr>
              <a:t>– agreed in May 2023 </a:t>
            </a:r>
            <a:r>
              <a:rPr lang="en-US" sz="1598" dirty="0">
                <a:latin typeface="Calibri" panose="020F0502020204030204" pitchFamily="34" charset="0"/>
                <a:ea typeface="Calibri" panose="020F0502020204030204" pitchFamily="34" charset="0"/>
                <a:cs typeface="Arial" panose="020B0604020202020204" pitchFamily="34" charset="0"/>
              </a:rPr>
              <a:t>to establish joint coordination structures at national level and have outlined a series of points for the way forward to strengthen HDP Nexus collaboration.</a:t>
            </a:r>
            <a:endParaRPr lang="en-GB" sz="1598"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61884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685AE-B322-448E-8522-A84684BCA1BA}"/>
              </a:ext>
            </a:extLst>
          </p:cNvPr>
          <p:cNvSpPr>
            <a:spLocks noGrp="1"/>
          </p:cNvSpPr>
          <p:nvPr>
            <p:ph type="ctrTitle"/>
          </p:nvPr>
        </p:nvSpPr>
        <p:spPr>
          <a:xfrm>
            <a:off x="1614392" y="3833392"/>
            <a:ext cx="10296901" cy="1752360"/>
          </a:xfrm>
        </p:spPr>
        <p:txBody>
          <a:bodyPr rtlCol="0">
            <a:normAutofit/>
          </a:bodyPr>
          <a:lstStyle/>
          <a:p>
            <a:pPr>
              <a:lnSpc>
                <a:spcPct val="150000"/>
              </a:lnSpc>
              <a:defRPr/>
            </a:pPr>
            <a:br>
              <a:rPr lang="en-US" sz="2797" b="1" dirty="0">
                <a:solidFill>
                  <a:schemeClr val="tx1">
                    <a:lumMod val="85000"/>
                    <a:lumOff val="15000"/>
                  </a:schemeClr>
                </a:solidFill>
                <a:latin typeface="Gill Sans MT" panose="020B0502020104020203" pitchFamily="34" charset="0"/>
              </a:rPr>
            </a:br>
            <a:r>
              <a:rPr lang="en-US" sz="2797" dirty="0">
                <a:solidFill>
                  <a:schemeClr val="tx1">
                    <a:lumMod val="85000"/>
                    <a:lumOff val="15000"/>
                  </a:schemeClr>
                </a:solidFill>
                <a:latin typeface="Gill Sans MT" panose="020B0502020104020203" pitchFamily="34" charset="0"/>
              </a:rPr>
              <a:t>Ministry of Health (MoH) and Action Against Hunger (ACF)</a:t>
            </a:r>
          </a:p>
        </p:txBody>
      </p:sp>
      <p:sp>
        <p:nvSpPr>
          <p:cNvPr id="19459" name="Slide Number Placeholder 5">
            <a:extLst>
              <a:ext uri="{FF2B5EF4-FFF2-40B4-BE49-F238E27FC236}">
                <a16:creationId xmlns:a16="http://schemas.microsoft.com/office/drawing/2014/main" id="{B0D16962-52F5-47E6-81AD-21CFA7ED1D4D}"/>
              </a:ext>
            </a:extLst>
          </p:cNvPr>
          <p:cNvSpPr>
            <a:spLocks noGrp="1" noChangeArrowheads="1"/>
          </p:cNvSpPr>
          <p:nvPr>
            <p:ph type="sldNum" sz="quarter" idx="12"/>
          </p:nvPr>
        </p:nvSpPr>
        <p:spPr bwMode="gray">
          <a:xfrm>
            <a:off x="531813" y="4529138"/>
            <a:ext cx="77946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2000" kern="1200">
                <a:solidFill>
                  <a:srgbClr val="FE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6743" fontAlgn="base" hangingPunct="1">
              <a:spcBef>
                <a:spcPct val="0"/>
              </a:spcBef>
              <a:spcAft>
                <a:spcPct val="0"/>
              </a:spcAft>
              <a:defRPr/>
            </a:pPr>
            <a:fld id="{6DF8E668-C805-4BA0-B83E-60F6E44655D7}" type="slidenum">
              <a:rPr lang="en-US" smtClean="0"/>
              <a:pPr algn="r" defTabSz="456743" fontAlgn="base" hangingPunct="1">
                <a:spcBef>
                  <a:spcPct val="0"/>
                </a:spcBef>
                <a:spcAft>
                  <a:spcPct val="0"/>
                </a:spcAft>
                <a:defRPr/>
              </a:pPr>
              <a:t>17</a:t>
            </a:fld>
            <a:endParaRPr lang="en-US" altLang="en-US" sz="1998" b="0" kern="1200">
              <a:solidFill>
                <a:srgbClr val="FEFFFF"/>
              </a:solidFill>
              <a:ea typeface="+mn-ea"/>
              <a:cs typeface="+mn-cs"/>
            </a:endParaRPr>
          </a:p>
        </p:txBody>
      </p:sp>
      <p:pic>
        <p:nvPicPr>
          <p:cNvPr id="19460" name="Picture 6">
            <a:extLst>
              <a:ext uri="{FF2B5EF4-FFF2-40B4-BE49-F238E27FC236}">
                <a16:creationId xmlns:a16="http://schemas.microsoft.com/office/drawing/2014/main" id="{55424AD0-B95C-46A8-B371-F2EB0171F21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309909" y="339771"/>
            <a:ext cx="1357484" cy="71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a:extLst>
              <a:ext uri="{FF2B5EF4-FFF2-40B4-BE49-F238E27FC236}">
                <a16:creationId xmlns:a16="http://schemas.microsoft.com/office/drawing/2014/main" id="{C5034DC6-AA46-48F7-B0A3-B74B13D69EE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205665" y="322328"/>
            <a:ext cx="1144981" cy="73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8">
            <a:extLst>
              <a:ext uri="{FF2B5EF4-FFF2-40B4-BE49-F238E27FC236}">
                <a16:creationId xmlns:a16="http://schemas.microsoft.com/office/drawing/2014/main" id="{5D8F3882-B807-40D4-B00F-80C157D40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795" y="379418"/>
            <a:ext cx="1091062" cy="67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descr="Description: Eng_Col_RGB">
            <a:extLst>
              <a:ext uri="{FF2B5EF4-FFF2-40B4-BE49-F238E27FC236}">
                <a16:creationId xmlns:a16="http://schemas.microsoft.com/office/drawing/2014/main" id="{E1587B98-0DC9-488D-8674-F416AE7EF2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8565" y="335014"/>
            <a:ext cx="1298808" cy="72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Box 10">
            <a:extLst>
              <a:ext uri="{FF2B5EF4-FFF2-40B4-BE49-F238E27FC236}">
                <a16:creationId xmlns:a16="http://schemas.microsoft.com/office/drawing/2014/main" id="{E6B1E27D-804E-46F2-BE4D-E8F4227C06C5}"/>
              </a:ext>
            </a:extLst>
          </p:cNvPr>
          <p:cNvSpPr txBox="1">
            <a:spLocks noChangeArrowheads="1"/>
          </p:cNvSpPr>
          <p:nvPr/>
        </p:nvSpPr>
        <p:spPr bwMode="auto">
          <a:xfrm>
            <a:off x="940407" y="1930376"/>
            <a:ext cx="11238893" cy="131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63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6344" indent="-6344" defTabSz="456743" fontAlgn="base" hangingPunct="1">
              <a:lnSpc>
                <a:spcPct val="150000"/>
              </a:lnSpc>
              <a:spcBef>
                <a:spcPts val="1199"/>
              </a:spcBef>
              <a:spcAft>
                <a:spcPct val="0"/>
              </a:spcAft>
              <a:defRPr/>
            </a:pPr>
            <a:r>
              <a:rPr lang="en-US" altLang="en-US" sz="2797" kern="1200">
                <a:solidFill>
                  <a:prstClr val="black"/>
                </a:solidFill>
                <a:latin typeface="Gill Sans MT" panose="020B0502020104020203" pitchFamily="34" charset="0"/>
                <a:ea typeface="+mn-ea"/>
                <a:cs typeface="Times New Roman" panose="02020603050405020304" pitchFamily="18" charset="0"/>
              </a:rPr>
              <a:t>Materialization of Nutrition Centric-Humanitarian, Development and Peace Triple Nexus Initiative (NC-HDPTN) in Ethiopia</a:t>
            </a:r>
            <a:endParaRPr lang="en-US" altLang="en-US" sz="2398" b="0" kern="1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465" name="Date Placeholder 3">
            <a:extLst>
              <a:ext uri="{FF2B5EF4-FFF2-40B4-BE49-F238E27FC236}">
                <a16:creationId xmlns:a16="http://schemas.microsoft.com/office/drawing/2014/main" id="{02A088CD-82B9-4DF1-A7AA-1BA338B1EF0C}"/>
              </a:ext>
            </a:extLst>
          </p:cNvPr>
          <p:cNvSpPr>
            <a:spLocks noGrp="1" noChangeArrowheads="1"/>
          </p:cNvSpPr>
          <p:nvPr>
            <p:ph type="dt" sz="quarter" idx="10"/>
          </p:nvPr>
        </p:nvSpPr>
        <p:spPr bwMode="auto">
          <a:xfrm>
            <a:off x="10361613" y="6130925"/>
            <a:ext cx="1146175" cy="3698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6743" fontAlgn="base" hangingPunct="1">
              <a:spcBef>
                <a:spcPct val="0"/>
              </a:spcBef>
              <a:spcAft>
                <a:spcPct val="0"/>
              </a:spcAft>
              <a:defRPr/>
            </a:pPr>
            <a:r>
              <a:rPr lang="en-US"/>
              <a:t>5/29/2023</a:t>
            </a:r>
            <a:endParaRPr lang="en-US" altLang="en-US" sz="1199" b="0" kern="1200" dirty="0">
              <a:solidFill>
                <a:srgbClr val="0070C0"/>
              </a:solidFill>
              <a:latin typeface="Gill Sans MT" panose="020B0502020104020203" pitchFamily="34" charset="0"/>
              <a:ea typeface="+mn-ea"/>
              <a:cs typeface="+mn-cs"/>
            </a:endParaRPr>
          </a:p>
        </p:txBody>
      </p:sp>
      <p:sp>
        <p:nvSpPr>
          <p:cNvPr id="19466" name="Footer Placeholder 4">
            <a:extLst>
              <a:ext uri="{FF2B5EF4-FFF2-40B4-BE49-F238E27FC236}">
                <a16:creationId xmlns:a16="http://schemas.microsoft.com/office/drawing/2014/main" id="{83C2CF24-C2C6-4FDE-8923-5AEC21A32768}"/>
              </a:ext>
            </a:extLst>
          </p:cNvPr>
          <p:cNvSpPr>
            <a:spLocks noGrp="1" noChangeArrowheads="1"/>
          </p:cNvSpPr>
          <p:nvPr>
            <p:ph type="ftr" sz="quarter" idx="11"/>
          </p:nvPr>
        </p:nvSpPr>
        <p:spPr bwMode="auto">
          <a:xfrm>
            <a:off x="2589213" y="6135688"/>
            <a:ext cx="7620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marL="0" algn="l" defTabSz="914400" rtl="0" eaLnBrk="1" fontAlgn="auto" latinLnBrk="0" hangingPunct="1">
              <a:spcBef>
                <a:spcPts val="0"/>
              </a:spcBef>
              <a:spcAft>
                <a:spcPts val="0"/>
              </a:spcAft>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456743" fontAlgn="base" hangingPunct="1">
              <a:spcBef>
                <a:spcPct val="0"/>
              </a:spcBef>
              <a:spcAft>
                <a:spcPct val="0"/>
              </a:spcAft>
              <a:defRPr/>
            </a:pPr>
            <a:r>
              <a:rPr lang="en-US"/>
              <a:t>Nutrition centric HDP-Nexus: MoH and Action Against Hunger </a:t>
            </a:r>
            <a:endParaRPr lang="en-US" altLang="en-US" sz="1199" b="0" kern="1200" dirty="0">
              <a:solidFill>
                <a:srgbClr val="0070C0"/>
              </a:solidFill>
              <a:latin typeface="Gill Sans MT" panose="020B0502020104020203" pitchFamily="34" charset="0"/>
              <a:ea typeface="+mn-ea"/>
              <a:cs typeface="+mn-cs"/>
            </a:endParaRPr>
          </a:p>
        </p:txBody>
      </p:sp>
      <p:pic>
        <p:nvPicPr>
          <p:cNvPr id="19467" name="Picture 14">
            <a:extLst>
              <a:ext uri="{FF2B5EF4-FFF2-40B4-BE49-F238E27FC236}">
                <a16:creationId xmlns:a16="http://schemas.microsoft.com/office/drawing/2014/main" id="{FE62CD0C-C037-4435-8048-30E385C75F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1949" y="6443838"/>
            <a:ext cx="1904616" cy="2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81771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B8C34B-B385-4DE0-9222-EA6EEB603795}"/>
              </a:ext>
            </a:extLst>
          </p:cNvPr>
          <p:cNvSpPr>
            <a:spLocks noGrp="1" noChangeArrowheads="1"/>
          </p:cNvSpPr>
          <p:nvPr>
            <p:ph type="title"/>
          </p:nvPr>
        </p:nvSpPr>
        <p:spPr>
          <a:xfrm>
            <a:off x="2616518" y="1127097"/>
            <a:ext cx="6738261" cy="541614"/>
          </a:xfrm>
        </p:spPr>
        <p:txBody>
          <a:bodyPr/>
          <a:lstStyle/>
          <a:p>
            <a:pPr algn="ctr"/>
            <a:r>
              <a:rPr lang="en-US" altLang="en-US" sz="2797" b="1" dirty="0">
                <a:latin typeface="Gill Sans MT" panose="020B0502020104020203" pitchFamily="34" charset="0"/>
              </a:rPr>
              <a:t>Background </a:t>
            </a:r>
          </a:p>
        </p:txBody>
      </p:sp>
      <p:sp>
        <p:nvSpPr>
          <p:cNvPr id="23555" name="Content Placeholder 2">
            <a:extLst>
              <a:ext uri="{FF2B5EF4-FFF2-40B4-BE49-F238E27FC236}">
                <a16:creationId xmlns:a16="http://schemas.microsoft.com/office/drawing/2014/main" id="{F575DE40-1340-48F5-94C8-8B98C40C7698}"/>
              </a:ext>
            </a:extLst>
          </p:cNvPr>
          <p:cNvSpPr>
            <a:spLocks noGrp="1" noChangeArrowheads="1"/>
          </p:cNvSpPr>
          <p:nvPr>
            <p:ph idx="1"/>
          </p:nvPr>
        </p:nvSpPr>
        <p:spPr>
          <a:xfrm>
            <a:off x="1060932" y="1668711"/>
            <a:ext cx="11035904" cy="4857448"/>
          </a:xfrm>
        </p:spPr>
        <p:txBody>
          <a:bodyPr/>
          <a:lstStyle/>
          <a:p>
            <a:pPr algn="just">
              <a:lnSpc>
                <a:spcPct val="150000"/>
              </a:lnSpc>
              <a:spcBef>
                <a:spcPct val="0"/>
              </a:spcBef>
            </a:pPr>
            <a:r>
              <a:rPr lang="en-US" altLang="en-US" sz="1998" dirty="0">
                <a:latin typeface="Gill Sans MT" panose="020B0502020104020203" pitchFamily="34" charset="0"/>
                <a:ea typeface="Calibri" panose="020F0502020204030204" pitchFamily="34" charset="0"/>
                <a:cs typeface="Times New Roman" panose="02020603050405020304" pitchFamily="18" charset="0"/>
              </a:rPr>
              <a:t>This agenda has been raised and received global attention on World Humanitarian Summit since 2016.</a:t>
            </a:r>
          </a:p>
          <a:p>
            <a:pPr algn="just">
              <a:lnSpc>
                <a:spcPct val="150000"/>
              </a:lnSpc>
              <a:spcBef>
                <a:spcPct val="0"/>
              </a:spcBef>
            </a:pPr>
            <a:r>
              <a:rPr lang="en-US" altLang="en-US" sz="1998" dirty="0">
                <a:latin typeface="Gill Sans MT" panose="020B0502020104020203" pitchFamily="34" charset="0"/>
                <a:cs typeface="Times New Roman" panose="02020603050405020304" pitchFamily="18" charset="0"/>
              </a:rPr>
              <a:t>Despite this, there is </a:t>
            </a:r>
            <a:r>
              <a:rPr lang="en-US" altLang="en-US" sz="1998" b="1" dirty="0">
                <a:latin typeface="Gill Sans MT" panose="020B0502020104020203" pitchFamily="34" charset="0"/>
                <a:cs typeface="Times New Roman" panose="02020603050405020304" pitchFamily="18" charset="0"/>
              </a:rPr>
              <a:t>no clear road map/framework </a:t>
            </a:r>
            <a:r>
              <a:rPr lang="en-US" altLang="en-US" sz="1998" dirty="0">
                <a:latin typeface="Gill Sans MT" panose="020B0502020104020203" pitchFamily="34" charset="0"/>
                <a:cs typeface="Times New Roman" panose="02020603050405020304" pitchFamily="18" charset="0"/>
              </a:rPr>
              <a:t>to facilitate the materialization of this initiative in Ethiopia. </a:t>
            </a:r>
            <a:endParaRPr lang="en-US" altLang="en-US" sz="1998" dirty="0">
              <a:latin typeface="Gill Sans MT" panose="020B0502020104020203" pitchFamily="34" charset="0"/>
              <a:cs typeface="Calibri" panose="020F0502020204030204" pitchFamily="34" charset="0"/>
            </a:endParaRPr>
          </a:p>
          <a:p>
            <a:pPr algn="just">
              <a:lnSpc>
                <a:spcPct val="150000"/>
              </a:lnSpc>
              <a:spcBef>
                <a:spcPct val="0"/>
              </a:spcBef>
            </a:pPr>
            <a:r>
              <a:rPr lang="en-US" altLang="en-US" sz="1998" dirty="0">
                <a:latin typeface="Gill Sans MT" panose="020B0502020104020203" pitchFamily="34" charset="0"/>
                <a:cs typeface="Times New Roman" panose="02020603050405020304" pitchFamily="18" charset="0"/>
              </a:rPr>
              <a:t>Ethiopia has planned to start materialization of the NC-HDPTN initiative this year and this has been an </a:t>
            </a:r>
            <a:r>
              <a:rPr lang="en-US" altLang="en-US" sz="1998" b="1" dirty="0">
                <a:latin typeface="Gill Sans MT" panose="020B0502020104020203" pitchFamily="34" charset="0"/>
                <a:cs typeface="Times New Roman" panose="02020603050405020304" pitchFamily="18" charset="0"/>
              </a:rPr>
              <a:t>Advocacy Priority in 2023 SUN Joint Annual Assessment</a:t>
            </a:r>
            <a:r>
              <a:rPr lang="en-US" altLang="en-US" sz="1998" dirty="0">
                <a:latin typeface="Gill Sans MT" panose="020B0502020104020203" pitchFamily="34" charset="0"/>
                <a:cs typeface="Times New Roman" panose="02020603050405020304" pitchFamily="18" charset="0"/>
              </a:rPr>
              <a:t>. </a:t>
            </a:r>
          </a:p>
          <a:p>
            <a:pPr algn="just">
              <a:lnSpc>
                <a:spcPct val="150000"/>
              </a:lnSpc>
              <a:spcBef>
                <a:spcPct val="0"/>
              </a:spcBef>
            </a:pPr>
            <a:r>
              <a:rPr lang="en-US" altLang="en-US" sz="1998" dirty="0">
                <a:solidFill>
                  <a:srgbClr val="222222"/>
                </a:solidFill>
                <a:latin typeface="Gill Sans MT" panose="020B0502020104020203" pitchFamily="34" charset="0"/>
              </a:rPr>
              <a:t>Ministry of Health (MoH) through her </a:t>
            </a:r>
            <a:r>
              <a:rPr lang="en-US" altLang="en-US" sz="1998" b="1" dirty="0">
                <a:solidFill>
                  <a:srgbClr val="222222"/>
                </a:solidFill>
                <a:latin typeface="Gill Sans MT" panose="020B0502020104020203" pitchFamily="34" charset="0"/>
              </a:rPr>
              <a:t>Excellency Dr. Lia Tadesse</a:t>
            </a:r>
            <a:r>
              <a:rPr lang="en-US" altLang="en-US" sz="1998" dirty="0">
                <a:solidFill>
                  <a:srgbClr val="222222"/>
                </a:solidFill>
                <a:latin typeface="Gill Sans MT" panose="020B0502020104020203" pitchFamily="34" charset="0"/>
              </a:rPr>
              <a:t>, Minister of Health, has initiated the initiative after </a:t>
            </a:r>
            <a:r>
              <a:rPr lang="en-US" altLang="en-US" sz="1998" b="1" dirty="0">
                <a:solidFill>
                  <a:srgbClr val="222222"/>
                </a:solidFill>
                <a:latin typeface="Gill Sans MT" panose="020B0502020104020203" pitchFamily="34" charset="0"/>
              </a:rPr>
              <a:t>high level discussion with ACF regional and country directors</a:t>
            </a:r>
          </a:p>
          <a:p>
            <a:pPr algn="just">
              <a:lnSpc>
                <a:spcPct val="150000"/>
              </a:lnSpc>
              <a:spcBef>
                <a:spcPct val="0"/>
              </a:spcBef>
            </a:pPr>
            <a:r>
              <a:rPr lang="en-US" altLang="en-US" sz="1998" dirty="0">
                <a:solidFill>
                  <a:srgbClr val="222222"/>
                </a:solidFill>
                <a:latin typeface="Gill Sans MT" panose="020B0502020104020203" pitchFamily="34" charset="0"/>
              </a:rPr>
              <a:t>The materialization of NC-HDPTN is now started with the support from Action Against Hunger.</a:t>
            </a:r>
            <a:r>
              <a:rPr lang="en-US" altLang="en-US" sz="1998" dirty="0">
                <a:solidFill>
                  <a:srgbClr val="222222"/>
                </a:solidFill>
                <a:latin typeface="Arial" panose="020B0604020202020204" pitchFamily="34" charset="0"/>
              </a:rPr>
              <a:t> </a:t>
            </a:r>
            <a:endParaRPr lang="en-US" altLang="en-US" sz="1998" dirty="0">
              <a:solidFill>
                <a:srgbClr val="222222"/>
              </a:solidFill>
              <a:latin typeface="Gill Sans MT" panose="020B0502020104020203" pitchFamily="34" charset="0"/>
            </a:endParaRPr>
          </a:p>
          <a:p>
            <a:pPr algn="just">
              <a:lnSpc>
                <a:spcPct val="150000"/>
              </a:lnSpc>
              <a:spcBef>
                <a:spcPct val="0"/>
              </a:spcBef>
            </a:pPr>
            <a:r>
              <a:rPr lang="en-US" altLang="en-US" sz="1998" dirty="0">
                <a:solidFill>
                  <a:srgbClr val="222222"/>
                </a:solidFill>
                <a:latin typeface="Gill Sans MT" panose="020B0502020104020203" pitchFamily="34" charset="0"/>
              </a:rPr>
              <a:t>As a starter, we aim to develop an </a:t>
            </a:r>
            <a:r>
              <a:rPr lang="en-US" altLang="en-US" sz="1998" b="1" dirty="0">
                <a:solidFill>
                  <a:srgbClr val="222222"/>
                </a:solidFill>
                <a:latin typeface="Gill Sans MT" panose="020B0502020104020203" pitchFamily="34" charset="0"/>
              </a:rPr>
              <a:t>Operational Guide (OG) </a:t>
            </a:r>
            <a:r>
              <a:rPr lang="en-US" altLang="en-US" sz="1998" dirty="0">
                <a:solidFill>
                  <a:srgbClr val="222222"/>
                </a:solidFill>
                <a:latin typeface="Gill Sans MT" panose="020B0502020104020203" pitchFamily="34" charset="0"/>
              </a:rPr>
              <a:t>and </a:t>
            </a:r>
            <a:r>
              <a:rPr lang="en-US" altLang="en-US" sz="1998" b="1" dirty="0">
                <a:solidFill>
                  <a:srgbClr val="222222"/>
                </a:solidFill>
                <a:latin typeface="Gill Sans MT" panose="020B0502020104020203" pitchFamily="34" charset="0"/>
              </a:rPr>
              <a:t>Implementation Roadmap (IR)</a:t>
            </a:r>
            <a:r>
              <a:rPr lang="en-US" altLang="en-US" sz="1998" dirty="0">
                <a:solidFill>
                  <a:srgbClr val="222222"/>
                </a:solidFill>
                <a:latin typeface="Gill Sans MT" panose="020B0502020104020203" pitchFamily="34" charset="0"/>
              </a:rPr>
              <a:t> that </a:t>
            </a:r>
            <a:r>
              <a:rPr lang="en-US" altLang="en-US" sz="1998" b="1" dirty="0">
                <a:solidFill>
                  <a:srgbClr val="222222"/>
                </a:solidFill>
                <a:latin typeface="Gill Sans MT" panose="020B0502020104020203" pitchFamily="34" charset="0"/>
              </a:rPr>
              <a:t>will</a:t>
            </a:r>
            <a:r>
              <a:rPr lang="en-US" altLang="en-US" sz="1998" dirty="0">
                <a:solidFill>
                  <a:srgbClr val="222222"/>
                </a:solidFill>
                <a:latin typeface="Gill Sans MT" panose="020B0502020104020203" pitchFamily="34" charset="0"/>
              </a:rPr>
              <a:t> </a:t>
            </a:r>
            <a:r>
              <a:rPr lang="en-US" altLang="en-US" sz="1998" b="1" dirty="0">
                <a:solidFill>
                  <a:srgbClr val="222222"/>
                </a:solidFill>
                <a:latin typeface="Gill Sans MT" panose="020B0502020104020203" pitchFamily="34" charset="0"/>
              </a:rPr>
              <a:t>serve all stakeholders in operationalizing the NC-HDPTN</a:t>
            </a:r>
            <a:r>
              <a:rPr lang="en-US" altLang="en-US" sz="1998" dirty="0">
                <a:solidFill>
                  <a:srgbClr val="222222"/>
                </a:solidFill>
                <a:latin typeface="Gill Sans MT" panose="020B0502020104020203" pitchFamily="34" charset="0"/>
              </a:rPr>
              <a:t>.  </a:t>
            </a:r>
          </a:p>
        </p:txBody>
      </p:sp>
      <p:sp>
        <p:nvSpPr>
          <p:cNvPr id="23556" name="Slide Number Placeholder 5">
            <a:extLst>
              <a:ext uri="{FF2B5EF4-FFF2-40B4-BE49-F238E27FC236}">
                <a16:creationId xmlns:a16="http://schemas.microsoft.com/office/drawing/2014/main" id="{3054A258-5175-4606-9D06-58C1B48D9333}"/>
              </a:ext>
            </a:extLst>
          </p:cNvPr>
          <p:cNvSpPr>
            <a:spLocks noGrp="1" noChangeArrowheads="1"/>
          </p:cNvSpPr>
          <p:nvPr>
            <p:ph type="sldNum" sz="quarter" idx="12"/>
          </p:nvPr>
        </p:nvSpPr>
        <p:spPr>
          <a:xfrm>
            <a:off x="5985649" y="5760194"/>
            <a:ext cx="190558" cy="3455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999"/>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207" indent="-285464">
              <a:spcBef>
                <a:spcPts val="999"/>
              </a:spcBef>
              <a:buClr>
                <a:schemeClr val="accent1"/>
              </a:buClr>
              <a:buFont typeface="Wingdings 3" panose="05040102010807070707" pitchFamily="18" charset="2"/>
              <a:buChar char=""/>
              <a:defRPr sz="1598">
                <a:solidFill>
                  <a:srgbClr val="404040"/>
                </a:solidFill>
                <a:latin typeface="Century Gothic" panose="020B0502020202020204" pitchFamily="34" charset="0"/>
              </a:defRPr>
            </a:lvl2pPr>
            <a:lvl3pPr marL="1141857" indent="-228371">
              <a:spcBef>
                <a:spcPts val="999"/>
              </a:spcBef>
              <a:buClr>
                <a:schemeClr val="accent1"/>
              </a:buClr>
              <a:buFont typeface="Wingdings 3" panose="05040102010807070707" pitchFamily="18" charset="2"/>
              <a:buChar char=""/>
              <a:defRPr sz="1399">
                <a:solidFill>
                  <a:srgbClr val="404040"/>
                </a:solidFill>
                <a:latin typeface="Century Gothic" panose="020B0502020202020204" pitchFamily="34" charset="0"/>
              </a:defRPr>
            </a:lvl3pPr>
            <a:lvl4pPr marL="1598600" indent="-228371">
              <a:spcBef>
                <a:spcPts val="999"/>
              </a:spcBef>
              <a:buClr>
                <a:schemeClr val="accent1"/>
              </a:buClr>
              <a:buFont typeface="Wingdings 3" panose="05040102010807070707" pitchFamily="18" charset="2"/>
              <a:buChar char=""/>
              <a:defRPr sz="1199">
                <a:solidFill>
                  <a:srgbClr val="404040"/>
                </a:solidFill>
                <a:latin typeface="Century Gothic" panose="020B0502020202020204" pitchFamily="34" charset="0"/>
              </a:defRPr>
            </a:lvl4pPr>
            <a:lvl5pPr marL="2055343" indent="-228371">
              <a:spcBef>
                <a:spcPts val="999"/>
              </a:spcBef>
              <a:buClr>
                <a:schemeClr val="accent1"/>
              </a:buClr>
              <a:buFont typeface="Wingdings 3" panose="05040102010807070707" pitchFamily="18" charset="2"/>
              <a:buChar char=""/>
              <a:defRPr sz="1199">
                <a:solidFill>
                  <a:srgbClr val="404040"/>
                </a:solidFill>
                <a:latin typeface="Century Gothic" panose="020B0502020202020204" pitchFamily="34" charset="0"/>
              </a:defRPr>
            </a:lvl5pPr>
            <a:lvl6pPr marL="2512085" indent="-228371" defTabSz="456743" fontAlgn="base">
              <a:spcBef>
                <a:spcPts val="999"/>
              </a:spcBef>
              <a:spcAft>
                <a:spcPct val="0"/>
              </a:spcAft>
              <a:buClr>
                <a:schemeClr val="accent1"/>
              </a:buClr>
              <a:buFont typeface="Wingdings 3" panose="05040102010807070707" pitchFamily="18" charset="2"/>
              <a:buChar char=""/>
              <a:defRPr sz="1199">
                <a:solidFill>
                  <a:srgbClr val="404040"/>
                </a:solidFill>
                <a:latin typeface="Century Gothic" panose="020B0502020202020204" pitchFamily="34" charset="0"/>
              </a:defRPr>
            </a:lvl6pPr>
            <a:lvl7pPr marL="2968828" indent="-228371" defTabSz="456743" fontAlgn="base">
              <a:spcBef>
                <a:spcPts val="999"/>
              </a:spcBef>
              <a:spcAft>
                <a:spcPct val="0"/>
              </a:spcAft>
              <a:buClr>
                <a:schemeClr val="accent1"/>
              </a:buClr>
              <a:buFont typeface="Wingdings 3" panose="05040102010807070707" pitchFamily="18" charset="2"/>
              <a:buChar char=""/>
              <a:defRPr sz="1199">
                <a:solidFill>
                  <a:srgbClr val="404040"/>
                </a:solidFill>
                <a:latin typeface="Century Gothic" panose="020B0502020202020204" pitchFamily="34" charset="0"/>
              </a:defRPr>
            </a:lvl7pPr>
            <a:lvl8pPr marL="3425571" indent="-228371" defTabSz="456743" fontAlgn="base">
              <a:spcBef>
                <a:spcPts val="999"/>
              </a:spcBef>
              <a:spcAft>
                <a:spcPct val="0"/>
              </a:spcAft>
              <a:buClr>
                <a:schemeClr val="accent1"/>
              </a:buClr>
              <a:buFont typeface="Wingdings 3" panose="05040102010807070707" pitchFamily="18" charset="2"/>
              <a:buChar char=""/>
              <a:defRPr sz="1199">
                <a:solidFill>
                  <a:srgbClr val="404040"/>
                </a:solidFill>
                <a:latin typeface="Century Gothic" panose="020B0502020202020204" pitchFamily="34" charset="0"/>
              </a:defRPr>
            </a:lvl8pPr>
            <a:lvl9pPr marL="3882314" indent="-228371" defTabSz="456743" fontAlgn="base">
              <a:spcBef>
                <a:spcPts val="999"/>
              </a:spcBef>
              <a:spcAft>
                <a:spcPct val="0"/>
              </a:spcAft>
              <a:buClr>
                <a:schemeClr val="accent1"/>
              </a:buClr>
              <a:buFont typeface="Wingdings 3" panose="05040102010807070707" pitchFamily="18" charset="2"/>
              <a:buChar char=""/>
              <a:defRPr sz="1199">
                <a:solidFill>
                  <a:srgbClr val="404040"/>
                </a:solidFill>
                <a:latin typeface="Century Gothic" panose="020B0502020202020204" pitchFamily="34" charset="0"/>
              </a:defRPr>
            </a:lvl9pPr>
          </a:lstStyle>
          <a:p>
            <a:pPr algn="r" defTabSz="456743" fontAlgn="base" hangingPunct="1">
              <a:spcBef>
                <a:spcPct val="0"/>
              </a:spcBef>
              <a:spcAft>
                <a:spcPct val="0"/>
              </a:spcAft>
              <a:buClrTx/>
              <a:buNone/>
              <a:defRPr/>
            </a:pPr>
            <a:fld id="{EE0D31B5-E516-4D65-9A1C-09CE3690B072}" type="slidenum">
              <a:rPr lang="en-US" altLang="en-US" sz="1998" kern="1200">
                <a:solidFill>
                  <a:srgbClr val="FEFFFF"/>
                </a:solidFill>
                <a:ea typeface="+mn-ea"/>
                <a:cs typeface="+mn-cs"/>
              </a:rPr>
              <a:pPr algn="r" defTabSz="456743" fontAlgn="base" hangingPunct="1">
                <a:spcBef>
                  <a:spcPct val="0"/>
                </a:spcBef>
                <a:spcAft>
                  <a:spcPct val="0"/>
                </a:spcAft>
                <a:buClrTx/>
                <a:buNone/>
                <a:defRPr/>
              </a:pPr>
              <a:t>18</a:t>
            </a:fld>
            <a:endParaRPr lang="en-US" altLang="en-US" sz="1998" kern="1200">
              <a:solidFill>
                <a:srgbClr val="FEFFFF"/>
              </a:solidFill>
              <a:ea typeface="+mn-ea"/>
              <a:cs typeface="+mn-cs"/>
            </a:endParaRPr>
          </a:p>
        </p:txBody>
      </p:sp>
      <p:sp>
        <p:nvSpPr>
          <p:cNvPr id="12" name="Date Placeholder 3">
            <a:extLst>
              <a:ext uri="{FF2B5EF4-FFF2-40B4-BE49-F238E27FC236}">
                <a16:creationId xmlns:a16="http://schemas.microsoft.com/office/drawing/2014/main" id="{02A088CD-82B9-4DF1-A7AA-1BA338B1EF0C}"/>
              </a:ext>
            </a:extLst>
          </p:cNvPr>
          <p:cNvSpPr>
            <a:spLocks noGrp="1" noChangeArrowheads="1"/>
          </p:cNvSpPr>
          <p:nvPr>
            <p:ph type="dt" sz="quarter" idx="10"/>
          </p:nvPr>
        </p:nvSpPr>
        <p:spPr bwMode="auto">
          <a:xfrm>
            <a:off x="9955655" y="6286984"/>
            <a:ext cx="1292314" cy="4221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207" indent="-285464">
              <a:defRPr>
                <a:solidFill>
                  <a:schemeClr val="tx1"/>
                </a:solidFill>
                <a:latin typeface="Century Gothic" panose="020B0502020202020204" pitchFamily="34" charset="0"/>
              </a:defRPr>
            </a:lvl2pPr>
            <a:lvl3pPr marL="1141857" indent="-228371">
              <a:defRPr>
                <a:solidFill>
                  <a:schemeClr val="tx1"/>
                </a:solidFill>
                <a:latin typeface="Century Gothic" panose="020B0502020202020204" pitchFamily="34" charset="0"/>
              </a:defRPr>
            </a:lvl3pPr>
            <a:lvl4pPr marL="1598600" indent="-228371">
              <a:defRPr>
                <a:solidFill>
                  <a:schemeClr val="tx1"/>
                </a:solidFill>
                <a:latin typeface="Century Gothic" panose="020B0502020202020204" pitchFamily="34" charset="0"/>
              </a:defRPr>
            </a:lvl4pPr>
            <a:lvl5pPr marL="2055343" indent="-228371">
              <a:defRPr>
                <a:solidFill>
                  <a:schemeClr val="tx1"/>
                </a:solidFill>
                <a:latin typeface="Century Gothic" panose="020B0502020202020204" pitchFamily="34" charset="0"/>
              </a:defRPr>
            </a:lvl5pPr>
            <a:lvl6pPr marL="2512085" indent="-228371" defTabSz="456743" fontAlgn="base">
              <a:spcBef>
                <a:spcPct val="0"/>
              </a:spcBef>
              <a:spcAft>
                <a:spcPct val="0"/>
              </a:spcAft>
              <a:defRPr>
                <a:solidFill>
                  <a:schemeClr val="tx1"/>
                </a:solidFill>
                <a:latin typeface="Century Gothic" panose="020B0502020202020204" pitchFamily="34" charset="0"/>
              </a:defRPr>
            </a:lvl6pPr>
            <a:lvl7pPr marL="2968828" indent="-228371" defTabSz="456743" fontAlgn="base">
              <a:spcBef>
                <a:spcPct val="0"/>
              </a:spcBef>
              <a:spcAft>
                <a:spcPct val="0"/>
              </a:spcAft>
              <a:defRPr>
                <a:solidFill>
                  <a:schemeClr val="tx1"/>
                </a:solidFill>
                <a:latin typeface="Century Gothic" panose="020B0502020202020204" pitchFamily="34" charset="0"/>
              </a:defRPr>
            </a:lvl7pPr>
            <a:lvl8pPr marL="3425571" indent="-228371" defTabSz="456743" fontAlgn="base">
              <a:spcBef>
                <a:spcPct val="0"/>
              </a:spcBef>
              <a:spcAft>
                <a:spcPct val="0"/>
              </a:spcAft>
              <a:defRPr>
                <a:solidFill>
                  <a:schemeClr val="tx1"/>
                </a:solidFill>
                <a:latin typeface="Century Gothic" panose="020B0502020202020204" pitchFamily="34" charset="0"/>
              </a:defRPr>
            </a:lvl8pPr>
            <a:lvl9pPr marL="3882314" indent="-228371" defTabSz="456743" fontAlgn="base">
              <a:spcBef>
                <a:spcPct val="0"/>
              </a:spcBef>
              <a:spcAft>
                <a:spcPct val="0"/>
              </a:spcAft>
              <a:defRPr>
                <a:solidFill>
                  <a:schemeClr val="tx1"/>
                </a:solidFill>
                <a:latin typeface="Century Gothic" panose="020B0502020202020204" pitchFamily="34" charset="0"/>
              </a:defRPr>
            </a:lvl9pPr>
          </a:lstStyle>
          <a:p>
            <a:pPr algn="r" defTabSz="456743" fontAlgn="base" hangingPunct="1">
              <a:spcBef>
                <a:spcPct val="0"/>
              </a:spcBef>
              <a:spcAft>
                <a:spcPct val="0"/>
              </a:spcAft>
              <a:defRPr/>
            </a:pPr>
            <a:r>
              <a:rPr lang="en-US" altLang="en-US" sz="1199" b="0" kern="1200" dirty="0">
                <a:solidFill>
                  <a:srgbClr val="0070C0"/>
                </a:solidFill>
                <a:latin typeface="Gill Sans MT" panose="020B0502020104020203" pitchFamily="34" charset="0"/>
                <a:ea typeface="+mn-ea"/>
                <a:cs typeface="+mn-cs"/>
              </a:rPr>
              <a:t>05/10/2023</a:t>
            </a:r>
          </a:p>
        </p:txBody>
      </p:sp>
      <p:sp>
        <p:nvSpPr>
          <p:cNvPr id="13" name="Footer Placeholder 4">
            <a:extLst>
              <a:ext uri="{FF2B5EF4-FFF2-40B4-BE49-F238E27FC236}">
                <a16:creationId xmlns:a16="http://schemas.microsoft.com/office/drawing/2014/main" id="{83C2CF24-C2C6-4FDE-8923-5AEC21A32768}"/>
              </a:ext>
            </a:extLst>
          </p:cNvPr>
          <p:cNvSpPr>
            <a:spLocks noGrp="1" noChangeArrowheads="1"/>
          </p:cNvSpPr>
          <p:nvPr>
            <p:ph type="ftr" sz="quarter" idx="11"/>
          </p:nvPr>
        </p:nvSpPr>
        <p:spPr bwMode="auto">
          <a:xfrm>
            <a:off x="1439372" y="6286984"/>
            <a:ext cx="4022859" cy="4221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207" indent="-285464">
              <a:defRPr>
                <a:solidFill>
                  <a:schemeClr val="tx1"/>
                </a:solidFill>
                <a:latin typeface="Century Gothic" panose="020B0502020202020204" pitchFamily="34" charset="0"/>
              </a:defRPr>
            </a:lvl2pPr>
            <a:lvl3pPr marL="1141857" indent="-228371">
              <a:defRPr>
                <a:solidFill>
                  <a:schemeClr val="tx1"/>
                </a:solidFill>
                <a:latin typeface="Century Gothic" panose="020B0502020202020204" pitchFamily="34" charset="0"/>
              </a:defRPr>
            </a:lvl3pPr>
            <a:lvl4pPr marL="1598600" indent="-228371">
              <a:defRPr>
                <a:solidFill>
                  <a:schemeClr val="tx1"/>
                </a:solidFill>
                <a:latin typeface="Century Gothic" panose="020B0502020202020204" pitchFamily="34" charset="0"/>
              </a:defRPr>
            </a:lvl4pPr>
            <a:lvl5pPr marL="2055343" indent="-228371">
              <a:defRPr>
                <a:solidFill>
                  <a:schemeClr val="tx1"/>
                </a:solidFill>
                <a:latin typeface="Century Gothic" panose="020B0502020202020204" pitchFamily="34" charset="0"/>
              </a:defRPr>
            </a:lvl5pPr>
            <a:lvl6pPr marL="2512085" indent="-228371" defTabSz="456743" fontAlgn="base">
              <a:spcBef>
                <a:spcPct val="0"/>
              </a:spcBef>
              <a:spcAft>
                <a:spcPct val="0"/>
              </a:spcAft>
              <a:defRPr>
                <a:solidFill>
                  <a:schemeClr val="tx1"/>
                </a:solidFill>
                <a:latin typeface="Century Gothic" panose="020B0502020202020204" pitchFamily="34" charset="0"/>
              </a:defRPr>
            </a:lvl6pPr>
            <a:lvl7pPr marL="2968828" indent="-228371" defTabSz="456743" fontAlgn="base">
              <a:spcBef>
                <a:spcPct val="0"/>
              </a:spcBef>
              <a:spcAft>
                <a:spcPct val="0"/>
              </a:spcAft>
              <a:defRPr>
                <a:solidFill>
                  <a:schemeClr val="tx1"/>
                </a:solidFill>
                <a:latin typeface="Century Gothic" panose="020B0502020202020204" pitchFamily="34" charset="0"/>
              </a:defRPr>
            </a:lvl7pPr>
            <a:lvl8pPr marL="3425571" indent="-228371" defTabSz="456743" fontAlgn="base">
              <a:spcBef>
                <a:spcPct val="0"/>
              </a:spcBef>
              <a:spcAft>
                <a:spcPct val="0"/>
              </a:spcAft>
              <a:defRPr>
                <a:solidFill>
                  <a:schemeClr val="tx1"/>
                </a:solidFill>
                <a:latin typeface="Century Gothic" panose="020B0502020202020204" pitchFamily="34" charset="0"/>
              </a:defRPr>
            </a:lvl8pPr>
            <a:lvl9pPr marL="3882314" indent="-228371" defTabSz="456743" fontAlgn="base">
              <a:spcBef>
                <a:spcPct val="0"/>
              </a:spcBef>
              <a:spcAft>
                <a:spcPct val="0"/>
              </a:spcAft>
              <a:defRPr>
                <a:solidFill>
                  <a:schemeClr val="tx1"/>
                </a:solidFill>
                <a:latin typeface="Century Gothic" panose="020B0502020202020204" pitchFamily="34" charset="0"/>
              </a:defRPr>
            </a:lvl9pPr>
          </a:lstStyle>
          <a:p>
            <a:pPr algn="l" defTabSz="456743" fontAlgn="base" hangingPunct="1">
              <a:spcBef>
                <a:spcPct val="0"/>
              </a:spcBef>
              <a:spcAft>
                <a:spcPct val="0"/>
              </a:spcAft>
              <a:defRPr/>
            </a:pPr>
            <a:r>
              <a:rPr lang="en-US" altLang="en-US" sz="1199" b="0" kern="1200" dirty="0">
                <a:solidFill>
                  <a:srgbClr val="0070C0"/>
                </a:solidFill>
                <a:latin typeface="Gill Sans MT" panose="020B0502020104020203" pitchFamily="34" charset="0"/>
                <a:ea typeface="+mn-ea"/>
                <a:cs typeface="+mn-cs"/>
              </a:rPr>
              <a:t>Nutrition centric-HDP Triple Nexus Initiative: MoH and ACF </a:t>
            </a:r>
          </a:p>
        </p:txBody>
      </p:sp>
      <p:pic>
        <p:nvPicPr>
          <p:cNvPr id="14" name="Picture 14">
            <a:extLst>
              <a:ext uri="{FF2B5EF4-FFF2-40B4-BE49-F238E27FC236}">
                <a16:creationId xmlns:a16="http://schemas.microsoft.com/office/drawing/2014/main" id="{FE62CD0C-C037-4435-8048-30E385C75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1949" y="6443838"/>
            <a:ext cx="1904616" cy="2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a:extLst>
              <a:ext uri="{FF2B5EF4-FFF2-40B4-BE49-F238E27FC236}">
                <a16:creationId xmlns:a16="http://schemas.microsoft.com/office/drawing/2014/main" id="{CE863126-0C3F-467C-8547-1DE571422F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5008" y="265814"/>
            <a:ext cx="1357484" cy="71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a:extLst>
              <a:ext uri="{FF2B5EF4-FFF2-40B4-BE49-F238E27FC236}">
                <a16:creationId xmlns:a16="http://schemas.microsoft.com/office/drawing/2014/main" id="{633944DB-C1EA-45FC-831B-5233DC4E7C5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664551" y="245485"/>
            <a:ext cx="1182465" cy="73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a:extLst>
              <a:ext uri="{FF2B5EF4-FFF2-40B4-BE49-F238E27FC236}">
                <a16:creationId xmlns:a16="http://schemas.microsoft.com/office/drawing/2014/main" id="{C4C99BEF-20BC-467C-98E5-EE4D6D3AB2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1414" y="275041"/>
            <a:ext cx="1165686" cy="70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descr="Description: Eng_Col_RGB">
            <a:extLst>
              <a:ext uri="{FF2B5EF4-FFF2-40B4-BE49-F238E27FC236}">
                <a16:creationId xmlns:a16="http://schemas.microsoft.com/office/drawing/2014/main" id="{6572BEF9-BA36-41AF-B4CE-A6022DCEF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4003" y="169654"/>
            <a:ext cx="1470015" cy="81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010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1D1EC88C-C89F-4243-891F-58242CF9A22A}"/>
              </a:ext>
            </a:extLst>
          </p:cNvPr>
          <p:cNvSpPr>
            <a:spLocks noGrp="1" noChangeArrowheads="1"/>
          </p:cNvSpPr>
          <p:nvPr>
            <p:ph type="title"/>
          </p:nvPr>
        </p:nvSpPr>
        <p:spPr>
          <a:xfrm>
            <a:off x="1541443" y="1277007"/>
            <a:ext cx="7897515" cy="723146"/>
          </a:xfrm>
        </p:spPr>
        <p:txBody>
          <a:bodyPr/>
          <a:lstStyle/>
          <a:p>
            <a:pPr algn="ctr"/>
            <a:r>
              <a:rPr lang="en-US" altLang="en-US" sz="2797" b="1">
                <a:latin typeface="Gill Sans MT" panose="020B0502020104020203" pitchFamily="34" charset="0"/>
              </a:rPr>
              <a:t>Milestones/Phases</a:t>
            </a:r>
            <a:endParaRPr lang="en-US" altLang="en-US" sz="2797">
              <a:latin typeface="Gill Sans MT" panose="020B0502020104020203" pitchFamily="34" charset="0"/>
            </a:endParaRPr>
          </a:p>
        </p:txBody>
      </p:sp>
      <p:sp>
        <p:nvSpPr>
          <p:cNvPr id="24579" name="Content Placeholder 2">
            <a:extLst>
              <a:ext uri="{FF2B5EF4-FFF2-40B4-BE49-F238E27FC236}">
                <a16:creationId xmlns:a16="http://schemas.microsoft.com/office/drawing/2014/main" id="{D6C0177B-853C-4C42-BCCA-B7FC54F62EC1}"/>
              </a:ext>
            </a:extLst>
          </p:cNvPr>
          <p:cNvSpPr>
            <a:spLocks noGrp="1" noChangeArrowheads="1"/>
          </p:cNvSpPr>
          <p:nvPr>
            <p:ph idx="1"/>
          </p:nvPr>
        </p:nvSpPr>
        <p:spPr>
          <a:xfrm>
            <a:off x="1309910" y="1709943"/>
            <a:ext cx="10729836" cy="4798771"/>
          </a:xfrm>
        </p:spPr>
        <p:txBody>
          <a:bodyPr/>
          <a:lstStyle/>
          <a:p>
            <a:pPr algn="just">
              <a:lnSpc>
                <a:spcPct val="200000"/>
              </a:lnSpc>
            </a:pPr>
            <a:r>
              <a:rPr lang="en-US" altLang="en-US" sz="1998">
                <a:latin typeface="Gill Sans MT" panose="020B0502020104020203" pitchFamily="34" charset="0"/>
              </a:rPr>
              <a:t>Phase 1: </a:t>
            </a:r>
            <a:r>
              <a:rPr lang="en-US" altLang="en-US" sz="1998" b="1">
                <a:latin typeface="Gill Sans MT" panose="020B0502020104020203" pitchFamily="34" charset="0"/>
              </a:rPr>
              <a:t>Situation Analysis </a:t>
            </a:r>
            <a:r>
              <a:rPr lang="en-US" altLang="en-US" sz="1998">
                <a:latin typeface="Gill Sans MT" panose="020B0502020104020203" pitchFamily="34" charset="0"/>
              </a:rPr>
              <a:t>and Stakeholder Consultations on the NC-HDPTN in Ethiopia (6 weeks)</a:t>
            </a:r>
          </a:p>
          <a:p>
            <a:pPr algn="just">
              <a:lnSpc>
                <a:spcPct val="200000"/>
              </a:lnSpc>
            </a:pPr>
            <a:r>
              <a:rPr lang="en-US" altLang="en-US" sz="1998">
                <a:latin typeface="Gill Sans MT" panose="020B0502020104020203" pitchFamily="34" charset="0"/>
              </a:rPr>
              <a:t>Phase 2: </a:t>
            </a:r>
            <a:r>
              <a:rPr lang="en-US" altLang="en-US" sz="1998" b="1">
                <a:latin typeface="Gill Sans MT" panose="020B0502020104020203" pitchFamily="34" charset="0"/>
              </a:rPr>
              <a:t>Draft </a:t>
            </a:r>
            <a:r>
              <a:rPr lang="en-US" altLang="en-US" sz="1998">
                <a:latin typeface="Gill Sans MT" panose="020B0502020104020203" pitchFamily="34" charset="0"/>
              </a:rPr>
              <a:t>NC-HDPTN </a:t>
            </a:r>
            <a:r>
              <a:rPr lang="en-US" altLang="en-US" sz="1998" b="1">
                <a:latin typeface="Gill Sans MT" panose="020B0502020104020203" pitchFamily="34" charset="0"/>
              </a:rPr>
              <a:t>OG and IR </a:t>
            </a:r>
            <a:r>
              <a:rPr lang="en-US" altLang="en-US" sz="1998">
                <a:latin typeface="Gill Sans MT" panose="020B0502020104020203" pitchFamily="34" charset="0"/>
              </a:rPr>
              <a:t>and Stakeholders Consultation Workshop (10 weeks)</a:t>
            </a:r>
          </a:p>
          <a:p>
            <a:pPr algn="just">
              <a:lnSpc>
                <a:spcPct val="200000"/>
              </a:lnSpc>
            </a:pPr>
            <a:r>
              <a:rPr lang="en-US" altLang="en-US" sz="1998">
                <a:latin typeface="Gill Sans MT" panose="020B0502020104020203" pitchFamily="34" charset="0"/>
              </a:rPr>
              <a:t>Phase 3: </a:t>
            </a:r>
            <a:r>
              <a:rPr lang="en-US" altLang="en-US" sz="1998" b="1">
                <a:latin typeface="Gill Sans MT" panose="020B0502020104020203" pitchFamily="34" charset="0"/>
              </a:rPr>
              <a:t>Validation</a:t>
            </a:r>
            <a:r>
              <a:rPr lang="en-US" altLang="en-US" sz="1998">
                <a:latin typeface="Gill Sans MT" panose="020B0502020104020203" pitchFamily="34" charset="0"/>
              </a:rPr>
              <a:t> of NC-HDPTN Operational Guideline and Implementation Roadmap (5 weeks)</a:t>
            </a:r>
          </a:p>
          <a:p>
            <a:pPr algn="just">
              <a:lnSpc>
                <a:spcPct val="200000"/>
              </a:lnSpc>
            </a:pPr>
            <a:r>
              <a:rPr lang="en-US" altLang="en-US" sz="1998">
                <a:latin typeface="Gill Sans MT" panose="020B0502020104020203" pitchFamily="34" charset="0"/>
              </a:rPr>
              <a:t>Phase 4: </a:t>
            </a:r>
            <a:r>
              <a:rPr lang="en-US" altLang="en-US" sz="1998" b="1">
                <a:latin typeface="Gill Sans MT" panose="020B0502020104020203" pitchFamily="34" charset="0"/>
              </a:rPr>
              <a:t>Rollout</a:t>
            </a:r>
            <a:r>
              <a:rPr lang="en-US" altLang="en-US" sz="1998">
                <a:latin typeface="Gill Sans MT" panose="020B0502020104020203" pitchFamily="34" charset="0"/>
              </a:rPr>
              <a:t> of NC-HDPTN Operational Guideline and Implementation Roadmap (12 months)</a:t>
            </a:r>
          </a:p>
          <a:p>
            <a:pPr algn="just">
              <a:lnSpc>
                <a:spcPct val="200000"/>
              </a:lnSpc>
            </a:pPr>
            <a:r>
              <a:rPr lang="en-US" altLang="en-US" sz="1998">
                <a:latin typeface="Gill Sans MT" panose="020B0502020104020203" pitchFamily="34" charset="0"/>
              </a:rPr>
              <a:t>Phase 5: Establishing NC-HDPTN </a:t>
            </a:r>
            <a:r>
              <a:rPr lang="en-US" altLang="en-US" sz="1998" b="1">
                <a:latin typeface="Gill Sans MT" panose="020B0502020104020203" pitchFamily="34" charset="0"/>
              </a:rPr>
              <a:t>Monitoring and Evaluation </a:t>
            </a:r>
            <a:r>
              <a:rPr lang="en-US" altLang="en-US" sz="1998">
                <a:latin typeface="Gill Sans MT" panose="020B0502020104020203" pitchFamily="34" charset="0"/>
              </a:rPr>
              <a:t>System</a:t>
            </a:r>
          </a:p>
          <a:p>
            <a:pPr algn="just">
              <a:lnSpc>
                <a:spcPct val="200000"/>
              </a:lnSpc>
            </a:pPr>
            <a:r>
              <a:rPr lang="en-US" altLang="en-US" sz="1998">
                <a:latin typeface="Gill Sans MT" panose="020B0502020104020203" pitchFamily="34" charset="0"/>
              </a:rPr>
              <a:t>Phase 6: Developing and implementing NC-HDPTN </a:t>
            </a:r>
            <a:r>
              <a:rPr lang="en-US" altLang="en-US" sz="1998" b="1">
                <a:latin typeface="Gill Sans MT" panose="020B0502020104020203" pitchFamily="34" charset="0"/>
              </a:rPr>
              <a:t>Advocacy and Communication guide</a:t>
            </a:r>
            <a:endParaRPr lang="en-US" altLang="en-US" sz="1598"/>
          </a:p>
        </p:txBody>
      </p:sp>
      <p:sp>
        <p:nvSpPr>
          <p:cNvPr id="24580" name="Slide Number Placeholder 5">
            <a:extLst>
              <a:ext uri="{FF2B5EF4-FFF2-40B4-BE49-F238E27FC236}">
                <a16:creationId xmlns:a16="http://schemas.microsoft.com/office/drawing/2014/main" id="{E9019774-293B-4C8A-A79F-9C890DC8E35C}"/>
              </a:ext>
            </a:extLst>
          </p:cNvPr>
          <p:cNvSpPr>
            <a:spLocks noGrp="1" noChangeArrowheads="1"/>
          </p:cNvSpPr>
          <p:nvPr>
            <p:ph type="sldNum" sz="quarter" idx="12"/>
          </p:nvPr>
        </p:nvSpPr>
        <p:spPr>
          <a:xfrm>
            <a:off x="5985649" y="5760194"/>
            <a:ext cx="190558" cy="3455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207" indent="-285464">
              <a:defRPr>
                <a:solidFill>
                  <a:schemeClr val="tx1"/>
                </a:solidFill>
                <a:latin typeface="Century Gothic" panose="020B0502020202020204" pitchFamily="34" charset="0"/>
              </a:defRPr>
            </a:lvl2pPr>
            <a:lvl3pPr marL="1141857" indent="-228371">
              <a:defRPr>
                <a:solidFill>
                  <a:schemeClr val="tx1"/>
                </a:solidFill>
                <a:latin typeface="Century Gothic" panose="020B0502020202020204" pitchFamily="34" charset="0"/>
              </a:defRPr>
            </a:lvl3pPr>
            <a:lvl4pPr marL="1598600" indent="-228371">
              <a:defRPr>
                <a:solidFill>
                  <a:schemeClr val="tx1"/>
                </a:solidFill>
                <a:latin typeface="Century Gothic" panose="020B0502020202020204" pitchFamily="34" charset="0"/>
              </a:defRPr>
            </a:lvl4pPr>
            <a:lvl5pPr marL="2055343" indent="-228371">
              <a:defRPr>
                <a:solidFill>
                  <a:schemeClr val="tx1"/>
                </a:solidFill>
                <a:latin typeface="Century Gothic" panose="020B0502020202020204" pitchFamily="34" charset="0"/>
              </a:defRPr>
            </a:lvl5pPr>
            <a:lvl6pPr marL="2512085" indent="-228371" defTabSz="456743" fontAlgn="base">
              <a:spcBef>
                <a:spcPct val="0"/>
              </a:spcBef>
              <a:spcAft>
                <a:spcPct val="0"/>
              </a:spcAft>
              <a:defRPr>
                <a:solidFill>
                  <a:schemeClr val="tx1"/>
                </a:solidFill>
                <a:latin typeface="Century Gothic" panose="020B0502020202020204" pitchFamily="34" charset="0"/>
              </a:defRPr>
            </a:lvl6pPr>
            <a:lvl7pPr marL="2968828" indent="-228371" defTabSz="456743" fontAlgn="base">
              <a:spcBef>
                <a:spcPct val="0"/>
              </a:spcBef>
              <a:spcAft>
                <a:spcPct val="0"/>
              </a:spcAft>
              <a:defRPr>
                <a:solidFill>
                  <a:schemeClr val="tx1"/>
                </a:solidFill>
                <a:latin typeface="Century Gothic" panose="020B0502020202020204" pitchFamily="34" charset="0"/>
              </a:defRPr>
            </a:lvl7pPr>
            <a:lvl8pPr marL="3425571" indent="-228371" defTabSz="456743" fontAlgn="base">
              <a:spcBef>
                <a:spcPct val="0"/>
              </a:spcBef>
              <a:spcAft>
                <a:spcPct val="0"/>
              </a:spcAft>
              <a:defRPr>
                <a:solidFill>
                  <a:schemeClr val="tx1"/>
                </a:solidFill>
                <a:latin typeface="Century Gothic" panose="020B0502020202020204" pitchFamily="34" charset="0"/>
              </a:defRPr>
            </a:lvl8pPr>
            <a:lvl9pPr marL="3882314" indent="-228371" defTabSz="456743" fontAlgn="base">
              <a:spcBef>
                <a:spcPct val="0"/>
              </a:spcBef>
              <a:spcAft>
                <a:spcPct val="0"/>
              </a:spcAft>
              <a:defRPr>
                <a:solidFill>
                  <a:schemeClr val="tx1"/>
                </a:solidFill>
                <a:latin typeface="Century Gothic" panose="020B0502020202020204" pitchFamily="34" charset="0"/>
              </a:defRPr>
            </a:lvl9pPr>
          </a:lstStyle>
          <a:p>
            <a:pPr algn="r" defTabSz="456743" fontAlgn="base" hangingPunct="1">
              <a:spcBef>
                <a:spcPct val="0"/>
              </a:spcBef>
              <a:spcAft>
                <a:spcPct val="0"/>
              </a:spcAft>
              <a:defRPr/>
            </a:pPr>
            <a:fld id="{80766D7B-3BC3-4AFD-8431-D1542A4DE7FA}" type="slidenum">
              <a:rPr lang="en-US" altLang="en-US" sz="1998" kern="1200">
                <a:solidFill>
                  <a:srgbClr val="FEFFFF"/>
                </a:solidFill>
                <a:ea typeface="+mn-ea"/>
                <a:cs typeface="+mn-cs"/>
              </a:rPr>
              <a:pPr algn="r" defTabSz="456743" fontAlgn="base" hangingPunct="1">
                <a:spcBef>
                  <a:spcPct val="0"/>
                </a:spcBef>
                <a:spcAft>
                  <a:spcPct val="0"/>
                </a:spcAft>
                <a:defRPr/>
              </a:pPr>
              <a:t>19</a:t>
            </a:fld>
            <a:endParaRPr lang="en-US" altLang="en-US" sz="1998" kern="1200">
              <a:solidFill>
                <a:srgbClr val="FEFFFF"/>
              </a:solidFill>
              <a:ea typeface="+mn-ea"/>
              <a:cs typeface="+mn-cs"/>
            </a:endParaRPr>
          </a:p>
        </p:txBody>
      </p:sp>
      <p:sp>
        <p:nvSpPr>
          <p:cNvPr id="12" name="Date Placeholder 3">
            <a:extLst>
              <a:ext uri="{FF2B5EF4-FFF2-40B4-BE49-F238E27FC236}">
                <a16:creationId xmlns:a16="http://schemas.microsoft.com/office/drawing/2014/main" id="{02A088CD-82B9-4DF1-A7AA-1BA338B1EF0C}"/>
              </a:ext>
            </a:extLst>
          </p:cNvPr>
          <p:cNvSpPr>
            <a:spLocks noGrp="1" noChangeArrowheads="1"/>
          </p:cNvSpPr>
          <p:nvPr>
            <p:ph type="dt" sz="quarter" idx="10"/>
          </p:nvPr>
        </p:nvSpPr>
        <p:spPr bwMode="auto">
          <a:xfrm>
            <a:off x="9955655" y="6286984"/>
            <a:ext cx="1292314" cy="4221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207" indent="-285464">
              <a:defRPr>
                <a:solidFill>
                  <a:schemeClr val="tx1"/>
                </a:solidFill>
                <a:latin typeface="Century Gothic" panose="020B0502020202020204" pitchFamily="34" charset="0"/>
              </a:defRPr>
            </a:lvl2pPr>
            <a:lvl3pPr marL="1141857" indent="-228371">
              <a:defRPr>
                <a:solidFill>
                  <a:schemeClr val="tx1"/>
                </a:solidFill>
                <a:latin typeface="Century Gothic" panose="020B0502020202020204" pitchFamily="34" charset="0"/>
              </a:defRPr>
            </a:lvl3pPr>
            <a:lvl4pPr marL="1598600" indent="-228371">
              <a:defRPr>
                <a:solidFill>
                  <a:schemeClr val="tx1"/>
                </a:solidFill>
                <a:latin typeface="Century Gothic" panose="020B0502020202020204" pitchFamily="34" charset="0"/>
              </a:defRPr>
            </a:lvl4pPr>
            <a:lvl5pPr marL="2055343" indent="-228371">
              <a:defRPr>
                <a:solidFill>
                  <a:schemeClr val="tx1"/>
                </a:solidFill>
                <a:latin typeface="Century Gothic" panose="020B0502020202020204" pitchFamily="34" charset="0"/>
              </a:defRPr>
            </a:lvl5pPr>
            <a:lvl6pPr marL="2512085" indent="-228371" defTabSz="456743" fontAlgn="base">
              <a:spcBef>
                <a:spcPct val="0"/>
              </a:spcBef>
              <a:spcAft>
                <a:spcPct val="0"/>
              </a:spcAft>
              <a:defRPr>
                <a:solidFill>
                  <a:schemeClr val="tx1"/>
                </a:solidFill>
                <a:latin typeface="Century Gothic" panose="020B0502020202020204" pitchFamily="34" charset="0"/>
              </a:defRPr>
            </a:lvl6pPr>
            <a:lvl7pPr marL="2968828" indent="-228371" defTabSz="456743" fontAlgn="base">
              <a:spcBef>
                <a:spcPct val="0"/>
              </a:spcBef>
              <a:spcAft>
                <a:spcPct val="0"/>
              </a:spcAft>
              <a:defRPr>
                <a:solidFill>
                  <a:schemeClr val="tx1"/>
                </a:solidFill>
                <a:latin typeface="Century Gothic" panose="020B0502020202020204" pitchFamily="34" charset="0"/>
              </a:defRPr>
            </a:lvl7pPr>
            <a:lvl8pPr marL="3425571" indent="-228371" defTabSz="456743" fontAlgn="base">
              <a:spcBef>
                <a:spcPct val="0"/>
              </a:spcBef>
              <a:spcAft>
                <a:spcPct val="0"/>
              </a:spcAft>
              <a:defRPr>
                <a:solidFill>
                  <a:schemeClr val="tx1"/>
                </a:solidFill>
                <a:latin typeface="Century Gothic" panose="020B0502020202020204" pitchFamily="34" charset="0"/>
              </a:defRPr>
            </a:lvl8pPr>
            <a:lvl9pPr marL="3882314" indent="-228371" defTabSz="456743" fontAlgn="base">
              <a:spcBef>
                <a:spcPct val="0"/>
              </a:spcBef>
              <a:spcAft>
                <a:spcPct val="0"/>
              </a:spcAft>
              <a:defRPr>
                <a:solidFill>
                  <a:schemeClr val="tx1"/>
                </a:solidFill>
                <a:latin typeface="Century Gothic" panose="020B0502020202020204" pitchFamily="34" charset="0"/>
              </a:defRPr>
            </a:lvl9pPr>
          </a:lstStyle>
          <a:p>
            <a:pPr algn="r" defTabSz="456743" fontAlgn="base" hangingPunct="1">
              <a:spcBef>
                <a:spcPct val="0"/>
              </a:spcBef>
              <a:spcAft>
                <a:spcPct val="0"/>
              </a:spcAft>
              <a:defRPr/>
            </a:pPr>
            <a:r>
              <a:rPr lang="en-US" altLang="en-US" sz="1199" b="0" kern="1200" dirty="0">
                <a:solidFill>
                  <a:srgbClr val="0070C0"/>
                </a:solidFill>
                <a:latin typeface="Gill Sans MT" panose="020B0502020104020203" pitchFamily="34" charset="0"/>
                <a:ea typeface="+mn-ea"/>
                <a:cs typeface="+mn-cs"/>
              </a:rPr>
              <a:t>05/10/2023</a:t>
            </a:r>
          </a:p>
        </p:txBody>
      </p:sp>
      <p:sp>
        <p:nvSpPr>
          <p:cNvPr id="13" name="Footer Placeholder 4">
            <a:extLst>
              <a:ext uri="{FF2B5EF4-FFF2-40B4-BE49-F238E27FC236}">
                <a16:creationId xmlns:a16="http://schemas.microsoft.com/office/drawing/2014/main" id="{83C2CF24-C2C6-4FDE-8923-5AEC21A32768}"/>
              </a:ext>
            </a:extLst>
          </p:cNvPr>
          <p:cNvSpPr>
            <a:spLocks noGrp="1" noChangeArrowheads="1"/>
          </p:cNvSpPr>
          <p:nvPr>
            <p:ph type="ftr" sz="quarter" idx="11"/>
          </p:nvPr>
        </p:nvSpPr>
        <p:spPr bwMode="auto">
          <a:xfrm>
            <a:off x="1439372" y="6286984"/>
            <a:ext cx="4022859" cy="4221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207" indent="-285464">
              <a:defRPr>
                <a:solidFill>
                  <a:schemeClr val="tx1"/>
                </a:solidFill>
                <a:latin typeface="Century Gothic" panose="020B0502020202020204" pitchFamily="34" charset="0"/>
              </a:defRPr>
            </a:lvl2pPr>
            <a:lvl3pPr marL="1141857" indent="-228371">
              <a:defRPr>
                <a:solidFill>
                  <a:schemeClr val="tx1"/>
                </a:solidFill>
                <a:latin typeface="Century Gothic" panose="020B0502020202020204" pitchFamily="34" charset="0"/>
              </a:defRPr>
            </a:lvl3pPr>
            <a:lvl4pPr marL="1598600" indent="-228371">
              <a:defRPr>
                <a:solidFill>
                  <a:schemeClr val="tx1"/>
                </a:solidFill>
                <a:latin typeface="Century Gothic" panose="020B0502020202020204" pitchFamily="34" charset="0"/>
              </a:defRPr>
            </a:lvl4pPr>
            <a:lvl5pPr marL="2055343" indent="-228371">
              <a:defRPr>
                <a:solidFill>
                  <a:schemeClr val="tx1"/>
                </a:solidFill>
                <a:latin typeface="Century Gothic" panose="020B0502020202020204" pitchFamily="34" charset="0"/>
              </a:defRPr>
            </a:lvl5pPr>
            <a:lvl6pPr marL="2512085" indent="-228371" defTabSz="456743" fontAlgn="base">
              <a:spcBef>
                <a:spcPct val="0"/>
              </a:spcBef>
              <a:spcAft>
                <a:spcPct val="0"/>
              </a:spcAft>
              <a:defRPr>
                <a:solidFill>
                  <a:schemeClr val="tx1"/>
                </a:solidFill>
                <a:latin typeface="Century Gothic" panose="020B0502020202020204" pitchFamily="34" charset="0"/>
              </a:defRPr>
            </a:lvl6pPr>
            <a:lvl7pPr marL="2968828" indent="-228371" defTabSz="456743" fontAlgn="base">
              <a:spcBef>
                <a:spcPct val="0"/>
              </a:spcBef>
              <a:spcAft>
                <a:spcPct val="0"/>
              </a:spcAft>
              <a:defRPr>
                <a:solidFill>
                  <a:schemeClr val="tx1"/>
                </a:solidFill>
                <a:latin typeface="Century Gothic" panose="020B0502020202020204" pitchFamily="34" charset="0"/>
              </a:defRPr>
            </a:lvl7pPr>
            <a:lvl8pPr marL="3425571" indent="-228371" defTabSz="456743" fontAlgn="base">
              <a:spcBef>
                <a:spcPct val="0"/>
              </a:spcBef>
              <a:spcAft>
                <a:spcPct val="0"/>
              </a:spcAft>
              <a:defRPr>
                <a:solidFill>
                  <a:schemeClr val="tx1"/>
                </a:solidFill>
                <a:latin typeface="Century Gothic" panose="020B0502020202020204" pitchFamily="34" charset="0"/>
              </a:defRPr>
            </a:lvl8pPr>
            <a:lvl9pPr marL="3882314" indent="-228371" defTabSz="456743" fontAlgn="base">
              <a:spcBef>
                <a:spcPct val="0"/>
              </a:spcBef>
              <a:spcAft>
                <a:spcPct val="0"/>
              </a:spcAft>
              <a:defRPr>
                <a:solidFill>
                  <a:schemeClr val="tx1"/>
                </a:solidFill>
                <a:latin typeface="Century Gothic" panose="020B0502020202020204" pitchFamily="34" charset="0"/>
              </a:defRPr>
            </a:lvl9pPr>
          </a:lstStyle>
          <a:p>
            <a:pPr algn="l" defTabSz="456743" fontAlgn="base" hangingPunct="1">
              <a:spcBef>
                <a:spcPct val="0"/>
              </a:spcBef>
              <a:spcAft>
                <a:spcPct val="0"/>
              </a:spcAft>
              <a:defRPr/>
            </a:pPr>
            <a:r>
              <a:rPr lang="en-US" altLang="en-US" sz="1199" b="0" kern="1200" dirty="0">
                <a:solidFill>
                  <a:srgbClr val="0070C0"/>
                </a:solidFill>
                <a:latin typeface="Gill Sans MT" panose="020B0502020104020203" pitchFamily="34" charset="0"/>
                <a:ea typeface="+mn-ea"/>
                <a:cs typeface="+mn-cs"/>
              </a:rPr>
              <a:t>Nutrition centric-HDP Triple Nexus Initiative: MoH and ACF </a:t>
            </a:r>
          </a:p>
        </p:txBody>
      </p:sp>
      <p:pic>
        <p:nvPicPr>
          <p:cNvPr id="14" name="Picture 14">
            <a:extLst>
              <a:ext uri="{FF2B5EF4-FFF2-40B4-BE49-F238E27FC236}">
                <a16:creationId xmlns:a16="http://schemas.microsoft.com/office/drawing/2014/main" id="{FE62CD0C-C037-4435-8048-30E385C75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1949" y="6443838"/>
            <a:ext cx="1904616" cy="2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a:extLst>
              <a:ext uri="{FF2B5EF4-FFF2-40B4-BE49-F238E27FC236}">
                <a16:creationId xmlns:a16="http://schemas.microsoft.com/office/drawing/2014/main" id="{CE863126-0C3F-467C-8547-1DE571422F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5008" y="265814"/>
            <a:ext cx="1357484" cy="71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a:extLst>
              <a:ext uri="{FF2B5EF4-FFF2-40B4-BE49-F238E27FC236}">
                <a16:creationId xmlns:a16="http://schemas.microsoft.com/office/drawing/2014/main" id="{633944DB-C1EA-45FC-831B-5233DC4E7C5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664551" y="245485"/>
            <a:ext cx="1182465" cy="73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a:extLst>
              <a:ext uri="{FF2B5EF4-FFF2-40B4-BE49-F238E27FC236}">
                <a16:creationId xmlns:a16="http://schemas.microsoft.com/office/drawing/2014/main" id="{C4C99BEF-20BC-467C-98E5-EE4D6D3AB2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1414" y="275041"/>
            <a:ext cx="1165686" cy="70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descr="Description: Eng_Col_RGB">
            <a:extLst>
              <a:ext uri="{FF2B5EF4-FFF2-40B4-BE49-F238E27FC236}">
                <a16:creationId xmlns:a16="http://schemas.microsoft.com/office/drawing/2014/main" id="{6572BEF9-BA36-41AF-B4CE-A6022DCEF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4003" y="169654"/>
            <a:ext cx="1470015" cy="81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pic>
        <p:nvPicPr>
          <p:cNvPr id="5" name="Picture 4" descr="A group of circles with different colors&#10;&#10;Description automatically generated">
            <a:extLst>
              <a:ext uri="{FF2B5EF4-FFF2-40B4-BE49-F238E27FC236}">
                <a16:creationId xmlns:a16="http://schemas.microsoft.com/office/drawing/2014/main" id="{2A221957-5CEE-E49D-DE2E-327F08FA5DD0}"/>
              </a:ext>
            </a:extLst>
          </p:cNvPr>
          <p:cNvPicPr>
            <a:picLocks noChangeAspect="1"/>
          </p:cNvPicPr>
          <p:nvPr/>
        </p:nvPicPr>
        <p:blipFill rotWithShape="1">
          <a:blip r:embed="rId3"/>
          <a:srcRect l="213" t="5383" r="252" b="16181"/>
          <a:stretch/>
        </p:blipFill>
        <p:spPr>
          <a:xfrm>
            <a:off x="-1602" y="2852"/>
            <a:ext cx="8638998" cy="6849822"/>
          </a:xfrm>
          <a:prstGeom prst="rect">
            <a:avLst/>
          </a:prstGeom>
        </p:spPr>
      </p:pic>
      <p:sp>
        <p:nvSpPr>
          <p:cNvPr id="151" name="Rectangle 150">
            <a:extLst>
              <a:ext uri="{FF2B5EF4-FFF2-40B4-BE49-F238E27FC236}">
                <a16:creationId xmlns:a16="http://schemas.microsoft.com/office/drawing/2014/main" id="{BEB920FF-3545-7CE0-ABE9-AD011C423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EADBA9A9-5261-1E66-B862-B569ED148683}"/>
              </a:ext>
            </a:extLst>
          </p:cNvPr>
          <p:cNvSpPr txBox="1"/>
          <p:nvPr/>
        </p:nvSpPr>
        <p:spPr>
          <a:xfrm>
            <a:off x="7542066" y="1522503"/>
            <a:ext cx="4283787" cy="250143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5500" kern="1200" err="1">
                <a:solidFill>
                  <a:srgbClr val="455F51"/>
                </a:solidFill>
                <a:latin typeface="Open Sans"/>
                <a:ea typeface="Open Sans"/>
                <a:cs typeface="Open Sans"/>
              </a:rPr>
              <a:t>Localisation</a:t>
            </a:r>
          </a:p>
        </p:txBody>
      </p:sp>
      <p:sp>
        <p:nvSpPr>
          <p:cNvPr id="7" name="TextBox 6">
            <a:extLst>
              <a:ext uri="{FF2B5EF4-FFF2-40B4-BE49-F238E27FC236}">
                <a16:creationId xmlns:a16="http://schemas.microsoft.com/office/drawing/2014/main" id="{46F15353-574B-9729-C113-68EDE3D0273D}"/>
              </a:ext>
            </a:extLst>
          </p:cNvPr>
          <p:cNvSpPr txBox="1"/>
          <p:nvPr/>
        </p:nvSpPr>
        <p:spPr>
          <a:xfrm>
            <a:off x="8265598" y="4479729"/>
            <a:ext cx="2874898" cy="10617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2400" b="0" kern="1200">
                <a:solidFill>
                  <a:srgbClr val="455F51"/>
                </a:solidFill>
                <a:latin typeface="Calibri"/>
                <a:ea typeface="+mj-ea"/>
                <a:cs typeface="Calibri"/>
              </a:rPr>
              <a:t>Denis Kioko Matheka</a:t>
            </a:r>
          </a:p>
          <a:p>
            <a:pPr defTabSz="914400">
              <a:lnSpc>
                <a:spcPct val="90000"/>
              </a:lnSpc>
              <a:spcBef>
                <a:spcPct val="0"/>
              </a:spcBef>
              <a:spcAft>
                <a:spcPts val="600"/>
              </a:spcAft>
              <a:defRPr sz="2400" b="0">
                <a:latin typeface="Arial"/>
                <a:ea typeface="Arial"/>
                <a:cs typeface="Arial"/>
                <a:sym typeface="Arial"/>
              </a:defRPr>
            </a:pPr>
            <a:r>
              <a:rPr lang="en-US" sz="2400" b="0" kern="1200">
                <a:solidFill>
                  <a:srgbClr val="455F51"/>
                </a:solidFill>
                <a:latin typeface="Calibri"/>
                <a:ea typeface="+mj-ea"/>
                <a:cs typeface="Calibri"/>
              </a:rPr>
              <a:t>Martha Nakakande</a:t>
            </a:r>
          </a:p>
          <a:p>
            <a:pPr defTabSz="914400">
              <a:lnSpc>
                <a:spcPct val="90000"/>
              </a:lnSpc>
              <a:spcBef>
                <a:spcPct val="0"/>
              </a:spcBef>
              <a:spcAft>
                <a:spcPts val="600"/>
              </a:spcAft>
              <a:defRPr sz="2400" b="0">
                <a:latin typeface="Arial"/>
                <a:ea typeface="Arial"/>
                <a:cs typeface="Arial"/>
                <a:sym typeface="Arial"/>
              </a:defRPr>
            </a:pPr>
            <a:r>
              <a:rPr lang="en-US" sz="2400" b="0" kern="1200">
                <a:solidFill>
                  <a:srgbClr val="455F51"/>
                </a:solidFill>
                <a:latin typeface="Calibri"/>
                <a:ea typeface="+mj-ea"/>
                <a:cs typeface="Calibri"/>
              </a:rPr>
              <a:t>Alexa Humphreys</a:t>
            </a:r>
            <a:endParaRPr lang="en-US" sz="2400"/>
          </a:p>
        </p:txBody>
      </p:sp>
    </p:spTree>
    <p:extLst>
      <p:ext uri="{BB962C8B-B14F-4D97-AF65-F5344CB8AC3E}">
        <p14:creationId xmlns:p14="http://schemas.microsoft.com/office/powerpoint/2010/main" val="2207195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98B48447-E4D3-4457-9895-20FF8C6BE23B}"/>
              </a:ext>
            </a:extLst>
          </p:cNvPr>
          <p:cNvSpPr>
            <a:spLocks noGrp="1" noChangeArrowheads="1"/>
          </p:cNvSpPr>
          <p:nvPr>
            <p:ph type="title"/>
          </p:nvPr>
        </p:nvSpPr>
        <p:spPr>
          <a:xfrm>
            <a:off x="1359499" y="1050230"/>
            <a:ext cx="9242313" cy="650197"/>
          </a:xfrm>
        </p:spPr>
        <p:txBody>
          <a:bodyPr/>
          <a:lstStyle/>
          <a:p>
            <a:pPr algn="ctr"/>
            <a:r>
              <a:rPr lang="en-US" altLang="en-US" sz="2398" b="1" dirty="0">
                <a:latin typeface="Gill Sans MT" panose="020B0502020104020203" pitchFamily="34" charset="0"/>
              </a:rPr>
              <a:t>Stakeholders for NC-HDPTN </a:t>
            </a:r>
          </a:p>
        </p:txBody>
      </p:sp>
      <p:sp>
        <p:nvSpPr>
          <p:cNvPr id="32771" name="Content Placeholder 2">
            <a:extLst>
              <a:ext uri="{FF2B5EF4-FFF2-40B4-BE49-F238E27FC236}">
                <a16:creationId xmlns:a16="http://schemas.microsoft.com/office/drawing/2014/main" id="{883DD4F1-F661-4BE6-A7C0-D3A20B27D8BA}"/>
              </a:ext>
            </a:extLst>
          </p:cNvPr>
          <p:cNvSpPr>
            <a:spLocks noGrp="1" noChangeArrowheads="1"/>
          </p:cNvSpPr>
          <p:nvPr>
            <p:ph idx="1"/>
          </p:nvPr>
        </p:nvSpPr>
        <p:spPr>
          <a:xfrm>
            <a:off x="1024168" y="1700427"/>
            <a:ext cx="11108998" cy="4587854"/>
          </a:xfrm>
        </p:spPr>
        <p:txBody>
          <a:bodyPr rtlCol="0">
            <a:normAutofit fontScale="92500"/>
          </a:bodyPr>
          <a:lstStyle/>
          <a:p>
            <a:pPr algn="just">
              <a:lnSpc>
                <a:spcPct val="150000"/>
              </a:lnSpc>
              <a:spcBef>
                <a:spcPct val="0"/>
              </a:spcBef>
              <a:buFont typeface="Symbol" panose="05050102010706020507" pitchFamily="18" charset="2"/>
              <a:buChar char=""/>
              <a:defRPr/>
            </a:pPr>
            <a:r>
              <a:rPr lang="en-US" altLang="en-US" sz="1998" b="1" dirty="0">
                <a:solidFill>
                  <a:schemeClr val="tx1">
                    <a:lumMod val="75000"/>
                    <a:lumOff val="25000"/>
                  </a:schemeClr>
                </a:solidFill>
                <a:latin typeface="Gill Sans MT" panose="020B0502020104020203" pitchFamily="34" charset="0"/>
              </a:rPr>
              <a:t>Government Sector Ministries:</a:t>
            </a:r>
            <a:r>
              <a:rPr lang="en-US" altLang="en-US" sz="1998" dirty="0">
                <a:solidFill>
                  <a:schemeClr val="tx1">
                    <a:lumMod val="75000"/>
                    <a:lumOff val="25000"/>
                  </a:schemeClr>
                </a:solidFill>
                <a:latin typeface="Gill Sans MT" panose="020B0502020104020203" pitchFamily="34" charset="0"/>
              </a:rPr>
              <a:t> EDRMC, MoA, MoE, MoWE, MoF, MoPD, MoPeace, MoWSA</a:t>
            </a:r>
          </a:p>
          <a:p>
            <a:pPr algn="just">
              <a:lnSpc>
                <a:spcPct val="150000"/>
              </a:lnSpc>
              <a:spcBef>
                <a:spcPct val="0"/>
              </a:spcBef>
              <a:buFont typeface="Symbol" panose="05050102010706020507" pitchFamily="18" charset="2"/>
              <a:buChar char=""/>
              <a:defRPr/>
            </a:pPr>
            <a:r>
              <a:rPr lang="en-US" altLang="en-US" sz="1998" b="1" dirty="0">
                <a:solidFill>
                  <a:schemeClr val="tx1">
                    <a:lumMod val="75000"/>
                    <a:lumOff val="25000"/>
                  </a:schemeClr>
                </a:solidFill>
                <a:latin typeface="Gill Sans MT" panose="020B0502020104020203" pitchFamily="34" charset="0"/>
              </a:rPr>
              <a:t>Donors: </a:t>
            </a:r>
            <a:r>
              <a:rPr lang="en-US" altLang="en-US" sz="1998" dirty="0">
                <a:solidFill>
                  <a:schemeClr val="tx1">
                    <a:lumMod val="75000"/>
                    <a:lumOff val="25000"/>
                  </a:schemeClr>
                </a:solidFill>
                <a:latin typeface="Gill Sans MT" panose="020B0502020104020203" pitchFamily="34" charset="0"/>
              </a:rPr>
              <a:t>USAID, FCDO, IRISH AID, ECHO, EU…</a:t>
            </a:r>
          </a:p>
          <a:p>
            <a:pPr algn="just">
              <a:lnSpc>
                <a:spcPct val="150000"/>
              </a:lnSpc>
              <a:spcBef>
                <a:spcPct val="0"/>
              </a:spcBef>
              <a:buFont typeface="Symbol" panose="05050102010706020507" pitchFamily="18" charset="2"/>
              <a:buChar char=""/>
              <a:defRPr/>
            </a:pPr>
            <a:r>
              <a:rPr lang="en-US" altLang="en-US" sz="1998" b="1" dirty="0">
                <a:solidFill>
                  <a:schemeClr val="tx1">
                    <a:lumMod val="75000"/>
                    <a:lumOff val="25000"/>
                  </a:schemeClr>
                </a:solidFill>
                <a:latin typeface="Gill Sans MT" panose="020B0502020104020203" pitchFamily="34" charset="0"/>
              </a:rPr>
              <a:t>UN: </a:t>
            </a:r>
            <a:r>
              <a:rPr lang="en-US" altLang="en-US" sz="1998" dirty="0">
                <a:solidFill>
                  <a:schemeClr val="tx1">
                    <a:lumMod val="75000"/>
                    <a:lumOff val="25000"/>
                  </a:schemeClr>
                </a:solidFill>
                <a:latin typeface="Gill Sans MT" panose="020B0502020104020203" pitchFamily="34" charset="0"/>
              </a:rPr>
              <a:t>Office of the UN Resident coordination, ENCU, UN OCHA, UNICEF, WFP and FAO</a:t>
            </a:r>
          </a:p>
          <a:p>
            <a:pPr algn="just">
              <a:lnSpc>
                <a:spcPct val="150000"/>
              </a:lnSpc>
              <a:spcBef>
                <a:spcPct val="0"/>
              </a:spcBef>
              <a:buFont typeface="Symbol" panose="05050102010706020507" pitchFamily="18" charset="2"/>
              <a:buChar char=""/>
              <a:defRPr/>
            </a:pPr>
            <a:r>
              <a:rPr lang="en-US" altLang="en-US" sz="1998" b="1" dirty="0">
                <a:solidFill>
                  <a:schemeClr val="tx1">
                    <a:lumMod val="75000"/>
                    <a:lumOff val="25000"/>
                  </a:schemeClr>
                </a:solidFill>
                <a:latin typeface="Gill Sans MT" panose="020B0502020104020203" pitchFamily="34" charset="0"/>
              </a:rPr>
              <a:t>DPG-HCT </a:t>
            </a:r>
            <a:r>
              <a:rPr lang="en-US" altLang="en-US" sz="1998" dirty="0">
                <a:solidFill>
                  <a:schemeClr val="tx1">
                    <a:lumMod val="75000"/>
                    <a:lumOff val="25000"/>
                  </a:schemeClr>
                </a:solidFill>
                <a:latin typeface="Gill Sans MT" panose="020B0502020104020203" pitchFamily="34" charset="0"/>
              </a:rPr>
              <a:t>Group</a:t>
            </a:r>
          </a:p>
          <a:p>
            <a:pPr algn="just">
              <a:lnSpc>
                <a:spcPct val="150000"/>
              </a:lnSpc>
              <a:spcBef>
                <a:spcPct val="0"/>
              </a:spcBef>
              <a:buFont typeface="Symbol" panose="05050102010706020507" pitchFamily="18" charset="2"/>
              <a:buChar char=""/>
              <a:defRPr/>
            </a:pPr>
            <a:r>
              <a:rPr lang="en-US" altLang="en-US" sz="1998" b="1" dirty="0">
                <a:solidFill>
                  <a:schemeClr val="tx1">
                    <a:lumMod val="75000"/>
                    <a:lumOff val="25000"/>
                  </a:schemeClr>
                </a:solidFill>
                <a:latin typeface="Gill Sans MT" panose="020B0502020104020203" pitchFamily="34" charset="0"/>
              </a:rPr>
              <a:t>Cluster Coordination's: </a:t>
            </a:r>
            <a:r>
              <a:rPr lang="en-US" altLang="en-US" sz="1998" dirty="0">
                <a:solidFill>
                  <a:schemeClr val="tx1">
                    <a:lumMod val="75000"/>
                    <a:lumOff val="25000"/>
                  </a:schemeClr>
                </a:solidFill>
                <a:latin typeface="Gill Sans MT" panose="020B0502020104020203" pitchFamily="34" charset="0"/>
              </a:rPr>
              <a:t>Nutrition Cluster, Food cluster, Agriculture Cluster, WASH Cluster, Education Cluster, Health Cluster: </a:t>
            </a:r>
          </a:p>
          <a:p>
            <a:pPr algn="just">
              <a:lnSpc>
                <a:spcPct val="150000"/>
              </a:lnSpc>
              <a:spcBef>
                <a:spcPct val="0"/>
              </a:spcBef>
              <a:buFont typeface="Symbol" panose="05050102010706020507" pitchFamily="18" charset="2"/>
              <a:buChar char=""/>
              <a:defRPr/>
            </a:pPr>
            <a:r>
              <a:rPr lang="en-US" altLang="en-US" sz="1998" b="1" dirty="0">
                <a:solidFill>
                  <a:schemeClr val="tx1">
                    <a:lumMod val="75000"/>
                    <a:lumOff val="25000"/>
                  </a:schemeClr>
                </a:solidFill>
                <a:latin typeface="Gill Sans MT" panose="020B0502020104020203" pitchFamily="34" charset="0"/>
              </a:rPr>
              <a:t>NGOs:</a:t>
            </a:r>
            <a:r>
              <a:rPr lang="en-US" altLang="en-US" sz="1998" dirty="0">
                <a:solidFill>
                  <a:schemeClr val="tx1">
                    <a:lumMod val="75000"/>
                    <a:lumOff val="25000"/>
                  </a:schemeClr>
                </a:solidFill>
                <a:latin typeface="Gill Sans MT" panose="020B0502020104020203" pitchFamily="34" charset="0"/>
              </a:rPr>
              <a:t> ACF, World Vision, Save the Children, Dan Church Aid, Concern World Wide, Oxfam GB, CRS, NCA, HELVETAS, People in Need, WELTHUNGER HILFE, R2G Partnership…</a:t>
            </a:r>
          </a:p>
          <a:p>
            <a:pPr algn="just">
              <a:lnSpc>
                <a:spcPct val="150000"/>
              </a:lnSpc>
              <a:spcBef>
                <a:spcPct val="0"/>
              </a:spcBef>
              <a:buFont typeface="Symbol" panose="05050102010706020507" pitchFamily="18" charset="2"/>
              <a:buChar char=""/>
              <a:defRPr/>
            </a:pPr>
            <a:r>
              <a:rPr lang="en-US" altLang="en-US" sz="1998" b="1" dirty="0">
                <a:solidFill>
                  <a:schemeClr val="tx1">
                    <a:lumMod val="75000"/>
                    <a:lumOff val="25000"/>
                  </a:schemeClr>
                </a:solidFill>
                <a:latin typeface="Gill Sans MT" panose="020B0502020104020203" pitchFamily="34" charset="0"/>
              </a:rPr>
              <a:t>SUN Networks: </a:t>
            </a:r>
            <a:r>
              <a:rPr lang="en-US" altLang="en-US" sz="1998" dirty="0">
                <a:solidFill>
                  <a:schemeClr val="tx1">
                    <a:lumMod val="75000"/>
                    <a:lumOff val="25000"/>
                  </a:schemeClr>
                </a:solidFill>
                <a:latin typeface="Gill Sans MT" panose="020B0502020104020203" pitchFamily="34" charset="0"/>
              </a:rPr>
              <a:t>ECSC SUN, SUN Academia, SUN Business, SUN UN Nutrition and SUN Donor Network</a:t>
            </a:r>
          </a:p>
          <a:p>
            <a:pPr algn="just">
              <a:lnSpc>
                <a:spcPct val="150000"/>
              </a:lnSpc>
              <a:spcBef>
                <a:spcPct val="0"/>
              </a:spcBef>
              <a:spcAft>
                <a:spcPts val="799"/>
              </a:spcAft>
              <a:buFont typeface="Symbol" panose="05050102010706020507" pitchFamily="18" charset="2"/>
              <a:buChar char=""/>
              <a:defRPr/>
            </a:pPr>
            <a:r>
              <a:rPr lang="en-US" altLang="en-US" sz="1998" b="1" dirty="0">
                <a:solidFill>
                  <a:schemeClr val="tx1">
                    <a:lumMod val="75000"/>
                    <a:lumOff val="25000"/>
                  </a:schemeClr>
                </a:solidFill>
                <a:latin typeface="Gill Sans MT" panose="020B0502020104020203" pitchFamily="34" charset="0"/>
              </a:rPr>
              <a:t>Networks</a:t>
            </a:r>
            <a:r>
              <a:rPr lang="en-US" altLang="en-US" sz="1998" dirty="0">
                <a:solidFill>
                  <a:schemeClr val="tx1">
                    <a:lumMod val="75000"/>
                    <a:lumOff val="25000"/>
                  </a:schemeClr>
                </a:solidFill>
                <a:latin typeface="Gill Sans MT" panose="020B0502020104020203" pitchFamily="34" charset="0"/>
              </a:rPr>
              <a:t>: Ethiopian Peace Building Network (EPBN)</a:t>
            </a:r>
          </a:p>
        </p:txBody>
      </p:sp>
      <p:sp>
        <p:nvSpPr>
          <p:cNvPr id="29700" name="Slide Number Placeholder 5">
            <a:extLst>
              <a:ext uri="{FF2B5EF4-FFF2-40B4-BE49-F238E27FC236}">
                <a16:creationId xmlns:a16="http://schemas.microsoft.com/office/drawing/2014/main" id="{CD25C77E-ABEC-49F3-8688-3326A1F036FA}"/>
              </a:ext>
            </a:extLst>
          </p:cNvPr>
          <p:cNvSpPr>
            <a:spLocks noGrp="1" noChangeArrowheads="1"/>
          </p:cNvSpPr>
          <p:nvPr>
            <p:ph type="sldNum" sz="quarter" idx="12"/>
          </p:nvPr>
        </p:nvSpPr>
        <p:spPr>
          <a:xfrm>
            <a:off x="5985649" y="5760194"/>
            <a:ext cx="190558" cy="3455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999"/>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207" indent="-285464">
              <a:spcBef>
                <a:spcPts val="999"/>
              </a:spcBef>
              <a:buClr>
                <a:schemeClr val="accent1"/>
              </a:buClr>
              <a:buFont typeface="Wingdings 3" panose="05040102010807070707" pitchFamily="18" charset="2"/>
              <a:buChar char=""/>
              <a:defRPr sz="1598">
                <a:solidFill>
                  <a:srgbClr val="404040"/>
                </a:solidFill>
                <a:latin typeface="Century Gothic" panose="020B0502020202020204" pitchFamily="34" charset="0"/>
              </a:defRPr>
            </a:lvl2pPr>
            <a:lvl3pPr marL="1141857" indent="-228371">
              <a:spcBef>
                <a:spcPts val="999"/>
              </a:spcBef>
              <a:buClr>
                <a:schemeClr val="accent1"/>
              </a:buClr>
              <a:buFont typeface="Wingdings 3" panose="05040102010807070707" pitchFamily="18" charset="2"/>
              <a:buChar char=""/>
              <a:defRPr sz="1399">
                <a:solidFill>
                  <a:srgbClr val="404040"/>
                </a:solidFill>
                <a:latin typeface="Century Gothic" panose="020B0502020202020204" pitchFamily="34" charset="0"/>
              </a:defRPr>
            </a:lvl3pPr>
            <a:lvl4pPr marL="1598600" indent="-228371">
              <a:spcBef>
                <a:spcPts val="999"/>
              </a:spcBef>
              <a:buClr>
                <a:schemeClr val="accent1"/>
              </a:buClr>
              <a:buFont typeface="Wingdings 3" panose="05040102010807070707" pitchFamily="18" charset="2"/>
              <a:buChar char=""/>
              <a:defRPr sz="1199">
                <a:solidFill>
                  <a:srgbClr val="404040"/>
                </a:solidFill>
                <a:latin typeface="Century Gothic" panose="020B0502020202020204" pitchFamily="34" charset="0"/>
              </a:defRPr>
            </a:lvl4pPr>
            <a:lvl5pPr marL="2055343" indent="-228371">
              <a:spcBef>
                <a:spcPts val="999"/>
              </a:spcBef>
              <a:buClr>
                <a:schemeClr val="accent1"/>
              </a:buClr>
              <a:buFont typeface="Wingdings 3" panose="05040102010807070707" pitchFamily="18" charset="2"/>
              <a:buChar char=""/>
              <a:defRPr sz="1199">
                <a:solidFill>
                  <a:srgbClr val="404040"/>
                </a:solidFill>
                <a:latin typeface="Century Gothic" panose="020B0502020202020204" pitchFamily="34" charset="0"/>
              </a:defRPr>
            </a:lvl5pPr>
            <a:lvl6pPr marL="2512085" indent="-228371" defTabSz="456743" fontAlgn="base">
              <a:spcBef>
                <a:spcPts val="999"/>
              </a:spcBef>
              <a:spcAft>
                <a:spcPct val="0"/>
              </a:spcAft>
              <a:buClr>
                <a:schemeClr val="accent1"/>
              </a:buClr>
              <a:buFont typeface="Wingdings 3" panose="05040102010807070707" pitchFamily="18" charset="2"/>
              <a:buChar char=""/>
              <a:defRPr sz="1199">
                <a:solidFill>
                  <a:srgbClr val="404040"/>
                </a:solidFill>
                <a:latin typeface="Century Gothic" panose="020B0502020202020204" pitchFamily="34" charset="0"/>
              </a:defRPr>
            </a:lvl6pPr>
            <a:lvl7pPr marL="2968828" indent="-228371" defTabSz="456743" fontAlgn="base">
              <a:spcBef>
                <a:spcPts val="999"/>
              </a:spcBef>
              <a:spcAft>
                <a:spcPct val="0"/>
              </a:spcAft>
              <a:buClr>
                <a:schemeClr val="accent1"/>
              </a:buClr>
              <a:buFont typeface="Wingdings 3" panose="05040102010807070707" pitchFamily="18" charset="2"/>
              <a:buChar char=""/>
              <a:defRPr sz="1199">
                <a:solidFill>
                  <a:srgbClr val="404040"/>
                </a:solidFill>
                <a:latin typeface="Century Gothic" panose="020B0502020202020204" pitchFamily="34" charset="0"/>
              </a:defRPr>
            </a:lvl7pPr>
            <a:lvl8pPr marL="3425571" indent="-228371" defTabSz="456743" fontAlgn="base">
              <a:spcBef>
                <a:spcPts val="999"/>
              </a:spcBef>
              <a:spcAft>
                <a:spcPct val="0"/>
              </a:spcAft>
              <a:buClr>
                <a:schemeClr val="accent1"/>
              </a:buClr>
              <a:buFont typeface="Wingdings 3" panose="05040102010807070707" pitchFamily="18" charset="2"/>
              <a:buChar char=""/>
              <a:defRPr sz="1199">
                <a:solidFill>
                  <a:srgbClr val="404040"/>
                </a:solidFill>
                <a:latin typeface="Century Gothic" panose="020B0502020202020204" pitchFamily="34" charset="0"/>
              </a:defRPr>
            </a:lvl8pPr>
            <a:lvl9pPr marL="3882314" indent="-228371" defTabSz="456743" fontAlgn="base">
              <a:spcBef>
                <a:spcPts val="999"/>
              </a:spcBef>
              <a:spcAft>
                <a:spcPct val="0"/>
              </a:spcAft>
              <a:buClr>
                <a:schemeClr val="accent1"/>
              </a:buClr>
              <a:buFont typeface="Wingdings 3" panose="05040102010807070707" pitchFamily="18" charset="2"/>
              <a:buChar char=""/>
              <a:defRPr sz="1199">
                <a:solidFill>
                  <a:srgbClr val="404040"/>
                </a:solidFill>
                <a:latin typeface="Century Gothic" panose="020B0502020202020204" pitchFamily="34" charset="0"/>
              </a:defRPr>
            </a:lvl9pPr>
          </a:lstStyle>
          <a:p>
            <a:pPr algn="r" defTabSz="456743" fontAlgn="base" hangingPunct="1">
              <a:spcBef>
                <a:spcPct val="0"/>
              </a:spcBef>
              <a:spcAft>
                <a:spcPct val="0"/>
              </a:spcAft>
              <a:buClrTx/>
              <a:buNone/>
              <a:defRPr/>
            </a:pPr>
            <a:fld id="{4D026B28-9CAB-49E4-BB08-70C0D2B252C9}" type="slidenum">
              <a:rPr lang="en-US" altLang="en-US" sz="1998" kern="1200">
                <a:solidFill>
                  <a:srgbClr val="FEFFFF"/>
                </a:solidFill>
                <a:ea typeface="+mn-ea"/>
                <a:cs typeface="+mn-cs"/>
              </a:rPr>
              <a:pPr algn="r" defTabSz="456743" fontAlgn="base" hangingPunct="1">
                <a:spcBef>
                  <a:spcPct val="0"/>
                </a:spcBef>
                <a:spcAft>
                  <a:spcPct val="0"/>
                </a:spcAft>
                <a:buClrTx/>
                <a:buNone/>
                <a:defRPr/>
              </a:pPr>
              <a:t>20</a:t>
            </a:fld>
            <a:endParaRPr lang="en-US" altLang="en-US" sz="1998" kern="1200">
              <a:solidFill>
                <a:srgbClr val="FEFFFF"/>
              </a:solidFill>
              <a:ea typeface="+mn-ea"/>
              <a:cs typeface="+mn-cs"/>
            </a:endParaRPr>
          </a:p>
        </p:txBody>
      </p:sp>
      <p:sp>
        <p:nvSpPr>
          <p:cNvPr id="12" name="Date Placeholder 3">
            <a:extLst>
              <a:ext uri="{FF2B5EF4-FFF2-40B4-BE49-F238E27FC236}">
                <a16:creationId xmlns:a16="http://schemas.microsoft.com/office/drawing/2014/main" id="{02A088CD-82B9-4DF1-A7AA-1BA338B1EF0C}"/>
              </a:ext>
            </a:extLst>
          </p:cNvPr>
          <p:cNvSpPr>
            <a:spLocks noGrp="1" noChangeArrowheads="1"/>
          </p:cNvSpPr>
          <p:nvPr>
            <p:ph type="dt" sz="quarter" idx="10"/>
          </p:nvPr>
        </p:nvSpPr>
        <p:spPr bwMode="auto">
          <a:xfrm>
            <a:off x="9955655" y="6286984"/>
            <a:ext cx="1292314" cy="4221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207" indent="-285464">
              <a:defRPr>
                <a:solidFill>
                  <a:schemeClr val="tx1"/>
                </a:solidFill>
                <a:latin typeface="Century Gothic" panose="020B0502020202020204" pitchFamily="34" charset="0"/>
              </a:defRPr>
            </a:lvl2pPr>
            <a:lvl3pPr marL="1141857" indent="-228371">
              <a:defRPr>
                <a:solidFill>
                  <a:schemeClr val="tx1"/>
                </a:solidFill>
                <a:latin typeface="Century Gothic" panose="020B0502020202020204" pitchFamily="34" charset="0"/>
              </a:defRPr>
            </a:lvl3pPr>
            <a:lvl4pPr marL="1598600" indent="-228371">
              <a:defRPr>
                <a:solidFill>
                  <a:schemeClr val="tx1"/>
                </a:solidFill>
                <a:latin typeface="Century Gothic" panose="020B0502020202020204" pitchFamily="34" charset="0"/>
              </a:defRPr>
            </a:lvl4pPr>
            <a:lvl5pPr marL="2055343" indent="-228371">
              <a:defRPr>
                <a:solidFill>
                  <a:schemeClr val="tx1"/>
                </a:solidFill>
                <a:latin typeface="Century Gothic" panose="020B0502020202020204" pitchFamily="34" charset="0"/>
              </a:defRPr>
            </a:lvl5pPr>
            <a:lvl6pPr marL="2512085" indent="-228371" defTabSz="456743" fontAlgn="base">
              <a:spcBef>
                <a:spcPct val="0"/>
              </a:spcBef>
              <a:spcAft>
                <a:spcPct val="0"/>
              </a:spcAft>
              <a:defRPr>
                <a:solidFill>
                  <a:schemeClr val="tx1"/>
                </a:solidFill>
                <a:latin typeface="Century Gothic" panose="020B0502020202020204" pitchFamily="34" charset="0"/>
              </a:defRPr>
            </a:lvl6pPr>
            <a:lvl7pPr marL="2968828" indent="-228371" defTabSz="456743" fontAlgn="base">
              <a:spcBef>
                <a:spcPct val="0"/>
              </a:spcBef>
              <a:spcAft>
                <a:spcPct val="0"/>
              </a:spcAft>
              <a:defRPr>
                <a:solidFill>
                  <a:schemeClr val="tx1"/>
                </a:solidFill>
                <a:latin typeface="Century Gothic" panose="020B0502020202020204" pitchFamily="34" charset="0"/>
              </a:defRPr>
            </a:lvl7pPr>
            <a:lvl8pPr marL="3425571" indent="-228371" defTabSz="456743" fontAlgn="base">
              <a:spcBef>
                <a:spcPct val="0"/>
              </a:spcBef>
              <a:spcAft>
                <a:spcPct val="0"/>
              </a:spcAft>
              <a:defRPr>
                <a:solidFill>
                  <a:schemeClr val="tx1"/>
                </a:solidFill>
                <a:latin typeface="Century Gothic" panose="020B0502020202020204" pitchFamily="34" charset="0"/>
              </a:defRPr>
            </a:lvl8pPr>
            <a:lvl9pPr marL="3882314" indent="-228371" defTabSz="456743" fontAlgn="base">
              <a:spcBef>
                <a:spcPct val="0"/>
              </a:spcBef>
              <a:spcAft>
                <a:spcPct val="0"/>
              </a:spcAft>
              <a:defRPr>
                <a:solidFill>
                  <a:schemeClr val="tx1"/>
                </a:solidFill>
                <a:latin typeface="Century Gothic" panose="020B0502020202020204" pitchFamily="34" charset="0"/>
              </a:defRPr>
            </a:lvl9pPr>
          </a:lstStyle>
          <a:p>
            <a:pPr algn="r" defTabSz="456743" fontAlgn="base" hangingPunct="1">
              <a:spcBef>
                <a:spcPct val="0"/>
              </a:spcBef>
              <a:spcAft>
                <a:spcPct val="0"/>
              </a:spcAft>
              <a:defRPr/>
            </a:pPr>
            <a:r>
              <a:rPr lang="en-US" altLang="en-US" sz="1199" b="0" kern="1200" dirty="0">
                <a:solidFill>
                  <a:srgbClr val="0070C0"/>
                </a:solidFill>
                <a:latin typeface="Gill Sans MT" panose="020B0502020104020203" pitchFamily="34" charset="0"/>
                <a:ea typeface="+mn-ea"/>
                <a:cs typeface="+mn-cs"/>
              </a:rPr>
              <a:t>05/10/2023</a:t>
            </a:r>
          </a:p>
        </p:txBody>
      </p:sp>
      <p:sp>
        <p:nvSpPr>
          <p:cNvPr id="13" name="Footer Placeholder 4">
            <a:extLst>
              <a:ext uri="{FF2B5EF4-FFF2-40B4-BE49-F238E27FC236}">
                <a16:creationId xmlns:a16="http://schemas.microsoft.com/office/drawing/2014/main" id="{83C2CF24-C2C6-4FDE-8923-5AEC21A32768}"/>
              </a:ext>
            </a:extLst>
          </p:cNvPr>
          <p:cNvSpPr>
            <a:spLocks noGrp="1" noChangeArrowheads="1"/>
          </p:cNvSpPr>
          <p:nvPr>
            <p:ph type="ftr" sz="quarter" idx="11"/>
          </p:nvPr>
        </p:nvSpPr>
        <p:spPr bwMode="auto">
          <a:xfrm>
            <a:off x="1439372" y="6286984"/>
            <a:ext cx="4022859" cy="4221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207" indent="-285464">
              <a:defRPr>
                <a:solidFill>
                  <a:schemeClr val="tx1"/>
                </a:solidFill>
                <a:latin typeface="Century Gothic" panose="020B0502020202020204" pitchFamily="34" charset="0"/>
              </a:defRPr>
            </a:lvl2pPr>
            <a:lvl3pPr marL="1141857" indent="-228371">
              <a:defRPr>
                <a:solidFill>
                  <a:schemeClr val="tx1"/>
                </a:solidFill>
                <a:latin typeface="Century Gothic" panose="020B0502020202020204" pitchFamily="34" charset="0"/>
              </a:defRPr>
            </a:lvl3pPr>
            <a:lvl4pPr marL="1598600" indent="-228371">
              <a:defRPr>
                <a:solidFill>
                  <a:schemeClr val="tx1"/>
                </a:solidFill>
                <a:latin typeface="Century Gothic" panose="020B0502020202020204" pitchFamily="34" charset="0"/>
              </a:defRPr>
            </a:lvl4pPr>
            <a:lvl5pPr marL="2055343" indent="-228371">
              <a:defRPr>
                <a:solidFill>
                  <a:schemeClr val="tx1"/>
                </a:solidFill>
                <a:latin typeface="Century Gothic" panose="020B0502020202020204" pitchFamily="34" charset="0"/>
              </a:defRPr>
            </a:lvl5pPr>
            <a:lvl6pPr marL="2512085" indent="-228371" defTabSz="456743" fontAlgn="base">
              <a:spcBef>
                <a:spcPct val="0"/>
              </a:spcBef>
              <a:spcAft>
                <a:spcPct val="0"/>
              </a:spcAft>
              <a:defRPr>
                <a:solidFill>
                  <a:schemeClr val="tx1"/>
                </a:solidFill>
                <a:latin typeface="Century Gothic" panose="020B0502020202020204" pitchFamily="34" charset="0"/>
              </a:defRPr>
            </a:lvl6pPr>
            <a:lvl7pPr marL="2968828" indent="-228371" defTabSz="456743" fontAlgn="base">
              <a:spcBef>
                <a:spcPct val="0"/>
              </a:spcBef>
              <a:spcAft>
                <a:spcPct val="0"/>
              </a:spcAft>
              <a:defRPr>
                <a:solidFill>
                  <a:schemeClr val="tx1"/>
                </a:solidFill>
                <a:latin typeface="Century Gothic" panose="020B0502020202020204" pitchFamily="34" charset="0"/>
              </a:defRPr>
            </a:lvl7pPr>
            <a:lvl8pPr marL="3425571" indent="-228371" defTabSz="456743" fontAlgn="base">
              <a:spcBef>
                <a:spcPct val="0"/>
              </a:spcBef>
              <a:spcAft>
                <a:spcPct val="0"/>
              </a:spcAft>
              <a:defRPr>
                <a:solidFill>
                  <a:schemeClr val="tx1"/>
                </a:solidFill>
                <a:latin typeface="Century Gothic" panose="020B0502020202020204" pitchFamily="34" charset="0"/>
              </a:defRPr>
            </a:lvl8pPr>
            <a:lvl9pPr marL="3882314" indent="-228371" defTabSz="456743" fontAlgn="base">
              <a:spcBef>
                <a:spcPct val="0"/>
              </a:spcBef>
              <a:spcAft>
                <a:spcPct val="0"/>
              </a:spcAft>
              <a:defRPr>
                <a:solidFill>
                  <a:schemeClr val="tx1"/>
                </a:solidFill>
                <a:latin typeface="Century Gothic" panose="020B0502020202020204" pitchFamily="34" charset="0"/>
              </a:defRPr>
            </a:lvl9pPr>
          </a:lstStyle>
          <a:p>
            <a:pPr algn="l" defTabSz="456743" fontAlgn="base" hangingPunct="1">
              <a:spcBef>
                <a:spcPct val="0"/>
              </a:spcBef>
              <a:spcAft>
                <a:spcPct val="0"/>
              </a:spcAft>
              <a:defRPr/>
            </a:pPr>
            <a:r>
              <a:rPr lang="en-US" altLang="en-US" sz="1199" b="0" kern="1200" dirty="0">
                <a:solidFill>
                  <a:srgbClr val="0070C0"/>
                </a:solidFill>
                <a:latin typeface="Gill Sans MT" panose="020B0502020104020203" pitchFamily="34" charset="0"/>
                <a:ea typeface="+mn-ea"/>
                <a:cs typeface="+mn-cs"/>
              </a:rPr>
              <a:t>Nutrition centric-HDP Triple Nexus Initiative: MoH and ACF </a:t>
            </a:r>
          </a:p>
        </p:txBody>
      </p:sp>
      <p:pic>
        <p:nvPicPr>
          <p:cNvPr id="14" name="Picture 14">
            <a:extLst>
              <a:ext uri="{FF2B5EF4-FFF2-40B4-BE49-F238E27FC236}">
                <a16:creationId xmlns:a16="http://schemas.microsoft.com/office/drawing/2014/main" id="{FE62CD0C-C037-4435-8048-30E385C75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1949" y="6443838"/>
            <a:ext cx="1904616" cy="2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a:extLst>
              <a:ext uri="{FF2B5EF4-FFF2-40B4-BE49-F238E27FC236}">
                <a16:creationId xmlns:a16="http://schemas.microsoft.com/office/drawing/2014/main" id="{CE863126-0C3F-467C-8547-1DE571422F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5008" y="265814"/>
            <a:ext cx="1357484" cy="71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a:extLst>
              <a:ext uri="{FF2B5EF4-FFF2-40B4-BE49-F238E27FC236}">
                <a16:creationId xmlns:a16="http://schemas.microsoft.com/office/drawing/2014/main" id="{633944DB-C1EA-45FC-831B-5233DC4E7C5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664551" y="245485"/>
            <a:ext cx="1182465" cy="73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a:extLst>
              <a:ext uri="{FF2B5EF4-FFF2-40B4-BE49-F238E27FC236}">
                <a16:creationId xmlns:a16="http://schemas.microsoft.com/office/drawing/2014/main" id="{C4C99BEF-20BC-467C-98E5-EE4D6D3AB2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1414" y="275041"/>
            <a:ext cx="1165686" cy="70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descr="Description: Eng_Col_RGB">
            <a:extLst>
              <a:ext uri="{FF2B5EF4-FFF2-40B4-BE49-F238E27FC236}">
                <a16:creationId xmlns:a16="http://schemas.microsoft.com/office/drawing/2014/main" id="{6572BEF9-BA36-41AF-B4CE-A6022DCEF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4003" y="169654"/>
            <a:ext cx="1470015" cy="81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441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5C196-2B34-4EB4-982E-03E33BFF7441}"/>
              </a:ext>
            </a:extLst>
          </p:cNvPr>
          <p:cNvSpPr>
            <a:spLocks noGrp="1"/>
          </p:cNvSpPr>
          <p:nvPr>
            <p:ph type="title"/>
          </p:nvPr>
        </p:nvSpPr>
        <p:spPr>
          <a:xfrm>
            <a:off x="615244" y="156606"/>
            <a:ext cx="10504646" cy="1324182"/>
          </a:xfr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hangingPunct="0"/>
            <a:r>
              <a:rPr lang="en-US" sz="3600" b="1" dirty="0">
                <a:latin typeface="Helvetica Neue"/>
                <a:ea typeface="Helvetica Neue"/>
                <a:cs typeface="Helvetica Neue"/>
              </a:rPr>
              <a:t>Looking ahead </a:t>
            </a:r>
            <a:endParaRPr lang="en-GB" sz="3600" b="1" dirty="0">
              <a:latin typeface="Helvetica Neue"/>
              <a:ea typeface="Helvetica Neue"/>
              <a:cs typeface="Helvetica Neue"/>
            </a:endParaRPr>
          </a:p>
        </p:txBody>
      </p:sp>
      <p:sp>
        <p:nvSpPr>
          <p:cNvPr id="3" name="Content Placeholder 2">
            <a:extLst>
              <a:ext uri="{FF2B5EF4-FFF2-40B4-BE49-F238E27FC236}">
                <a16:creationId xmlns:a16="http://schemas.microsoft.com/office/drawing/2014/main" id="{D0F99163-9582-46DE-93CC-C975343178DC}"/>
              </a:ext>
            </a:extLst>
          </p:cNvPr>
          <p:cNvSpPr>
            <a:spLocks noGrp="1"/>
          </p:cNvSpPr>
          <p:nvPr>
            <p:ph idx="1"/>
          </p:nvPr>
        </p:nvSpPr>
        <p:spPr>
          <a:xfrm>
            <a:off x="663014" y="1796143"/>
            <a:ext cx="10901043" cy="4582727"/>
          </a:xfrm>
        </p:spPr>
        <p:txBody>
          <a:bodyPr anchor="t">
            <a:normAutofit fontScale="25000" lnSpcReduction="20000"/>
          </a:bodyPr>
          <a:lstStyle/>
          <a:p>
            <a:pPr marL="342900" indent="-342900" algn="l">
              <a:lnSpc>
                <a:spcPct val="220000"/>
              </a:lnSpc>
              <a:buFont typeface="Arial" panose="020B0604020202020204" pitchFamily="34" charset="0"/>
              <a:buChar char="•"/>
            </a:pPr>
            <a:r>
              <a:rPr lang="en-US" sz="8000" dirty="0">
                <a:latin typeface="Calibri" panose="020F0502020204030204" pitchFamily="34" charset="0"/>
                <a:ea typeface="Calibri" panose="020F0502020204030204" pitchFamily="34" charset="0"/>
                <a:cs typeface="Arial" panose="020B0604020202020204" pitchFamily="34" charset="0"/>
              </a:rPr>
              <a:t>DPG – HCT will be looking to develop a common HDP Nexus Framework in the coming year</a:t>
            </a:r>
          </a:p>
          <a:p>
            <a:pPr marL="342900" indent="-342900" algn="l">
              <a:lnSpc>
                <a:spcPct val="220000"/>
              </a:lnSpc>
              <a:buFont typeface="Arial" panose="020B0604020202020204" pitchFamily="34" charset="0"/>
              <a:buChar char="•"/>
            </a:pPr>
            <a:r>
              <a:rPr lang="en-US" sz="8000" dirty="0">
                <a:latin typeface="Calibri" panose="020F0502020204030204" pitchFamily="34" charset="0"/>
                <a:ea typeface="Calibri" panose="020F0502020204030204" pitchFamily="34" charset="0"/>
                <a:cs typeface="Arial" panose="020B0604020202020204" pitchFamily="34" charset="0"/>
              </a:rPr>
              <a:t>Regional HDP Nexus coordination likely to begin in the coming year</a:t>
            </a:r>
          </a:p>
          <a:p>
            <a:pPr marL="342900" indent="-342900" algn="l">
              <a:lnSpc>
                <a:spcPct val="220000"/>
              </a:lnSpc>
              <a:buFont typeface="Arial" panose="020B0604020202020204" pitchFamily="34" charset="0"/>
              <a:buChar char="•"/>
            </a:pPr>
            <a:r>
              <a:rPr lang="en-US" sz="8000" dirty="0">
                <a:latin typeface="Calibri" panose="020F0502020204030204" pitchFamily="34" charset="0"/>
                <a:ea typeface="Calibri" panose="020F0502020204030204" pitchFamily="34" charset="0"/>
                <a:cs typeface="Arial" panose="020B0604020202020204" pitchFamily="34" charset="0"/>
              </a:rPr>
              <a:t>Somali Region, under its Multi-Year Resilience Plan, early pilot region</a:t>
            </a:r>
          </a:p>
          <a:p>
            <a:pPr marL="342900" indent="-342900" algn="l">
              <a:lnSpc>
                <a:spcPct val="220000"/>
              </a:lnSpc>
              <a:buFont typeface="Arial" panose="020B0604020202020204" pitchFamily="34" charset="0"/>
              <a:buChar char="•"/>
            </a:pPr>
            <a:r>
              <a:rPr lang="en-US" sz="8000" dirty="0">
                <a:latin typeface="Calibri" panose="020F0502020204030204" pitchFamily="34" charset="0"/>
                <a:ea typeface="Calibri" panose="020F0502020204030204" pitchFamily="34" charset="0"/>
                <a:cs typeface="Arial" panose="020B0604020202020204" pitchFamily="34" charset="0"/>
              </a:rPr>
              <a:t>Sectors and clusters currently kick-starting collaboration on developing joint HDP Nexus thinking and approach</a:t>
            </a:r>
          </a:p>
          <a:p>
            <a:pPr marL="342900" indent="-342900" algn="l">
              <a:lnSpc>
                <a:spcPct val="220000"/>
              </a:lnSpc>
              <a:buFont typeface="Arial" panose="020B0604020202020204" pitchFamily="34" charset="0"/>
              <a:buChar char="•"/>
            </a:pPr>
            <a:r>
              <a:rPr lang="en-US" sz="8000" dirty="0" err="1">
                <a:latin typeface="Calibri" panose="020F0502020204030204" pitchFamily="34" charset="0"/>
                <a:ea typeface="Calibri" panose="020F0502020204030204" pitchFamily="34" charset="0"/>
                <a:cs typeface="Arial" panose="020B0604020202020204" pitchFamily="34" charset="0"/>
              </a:rPr>
              <a:t>MoH</a:t>
            </a:r>
            <a:r>
              <a:rPr lang="en-US" sz="8000" dirty="0">
                <a:latin typeface="Calibri" panose="020F0502020204030204" pitchFamily="34" charset="0"/>
                <a:ea typeface="Calibri" panose="020F0502020204030204" pitchFamily="34" charset="0"/>
                <a:cs typeface="Arial" panose="020B0604020202020204" pitchFamily="34" charset="0"/>
              </a:rPr>
              <a:t> Nutrition HDP Nexus initiative will be contributing to and will be reinforced by overall approach </a:t>
            </a:r>
          </a:p>
          <a:p>
            <a:pPr marL="342900" indent="-342900" algn="l">
              <a:lnSpc>
                <a:spcPct val="107000"/>
              </a:lnSpc>
              <a:buFont typeface="Arial" panose="020B0604020202020204" pitchFamily="34" charset="0"/>
              <a:buChar char="•"/>
            </a:pPr>
            <a:endParaRPr lang="en-US" sz="2198" b="1" dirty="0">
              <a:latin typeface="Calibri" panose="020F0502020204030204" pitchFamily="34" charset="0"/>
              <a:ea typeface="Calibri" panose="020F0502020204030204" pitchFamily="34" charset="0"/>
              <a:cs typeface="Arial" panose="020B0604020202020204" pitchFamily="34" charset="0"/>
            </a:endParaRPr>
          </a:p>
          <a:p>
            <a:pPr>
              <a:lnSpc>
                <a:spcPct val="107000"/>
              </a:lnSpc>
            </a:pPr>
            <a:endParaRPr lang="en-GB" sz="1798"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7197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5C196-2B34-4EB4-982E-03E33BFF7441}"/>
              </a:ext>
            </a:extLst>
          </p:cNvPr>
          <p:cNvSpPr>
            <a:spLocks noGrp="1"/>
          </p:cNvSpPr>
          <p:nvPr>
            <p:ph type="title"/>
          </p:nvPr>
        </p:nvSpPr>
        <p:spPr>
          <a:xfrm>
            <a:off x="615244" y="156606"/>
            <a:ext cx="10504646" cy="1324182"/>
          </a:xfr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hangingPunct="0"/>
            <a:r>
              <a:rPr lang="en-US" sz="3600" b="1" dirty="0">
                <a:latin typeface="Helvetica Neue"/>
                <a:ea typeface="Helvetica Neue"/>
                <a:cs typeface="Helvetica Neue"/>
              </a:rPr>
              <a:t>Some key considerations for Nutrition HDP initiative</a:t>
            </a:r>
            <a:endParaRPr lang="en-GB" sz="3600" b="1" dirty="0">
              <a:latin typeface="Helvetica Neue"/>
              <a:ea typeface="Helvetica Neue"/>
              <a:cs typeface="Helvetica Neue"/>
            </a:endParaRPr>
          </a:p>
        </p:txBody>
      </p:sp>
      <p:sp>
        <p:nvSpPr>
          <p:cNvPr id="3" name="Content Placeholder 2">
            <a:extLst>
              <a:ext uri="{FF2B5EF4-FFF2-40B4-BE49-F238E27FC236}">
                <a16:creationId xmlns:a16="http://schemas.microsoft.com/office/drawing/2014/main" id="{D0F99163-9582-46DE-93CC-C975343178DC}"/>
              </a:ext>
            </a:extLst>
          </p:cNvPr>
          <p:cNvSpPr>
            <a:spLocks noGrp="1"/>
          </p:cNvSpPr>
          <p:nvPr>
            <p:ph idx="1"/>
          </p:nvPr>
        </p:nvSpPr>
        <p:spPr>
          <a:xfrm>
            <a:off x="417045" y="1480787"/>
            <a:ext cx="10901043" cy="4898083"/>
          </a:xfrm>
        </p:spPr>
        <p:txBody>
          <a:bodyPr>
            <a:normAutofit/>
          </a:bodyPr>
          <a:lstStyle/>
          <a:p>
            <a:pPr marL="342900" indent="-342900" algn="l">
              <a:lnSpc>
                <a:spcPct val="107000"/>
              </a:lnSpc>
              <a:buFont typeface="Arial" panose="020B0604020202020204" pitchFamily="34" charset="0"/>
              <a:buChar char="•"/>
            </a:pPr>
            <a:r>
              <a:rPr lang="en-US" sz="2198" dirty="0">
                <a:latin typeface="Calibri" panose="020F0502020204030204" pitchFamily="34" charset="0"/>
                <a:ea typeface="Calibri" panose="020F0502020204030204" pitchFamily="34" charset="0"/>
                <a:cs typeface="Arial" panose="020B0604020202020204" pitchFamily="34" charset="0"/>
              </a:rPr>
              <a:t>Ensure initiative does not reinforce sector or issue a silo but as a part of a broader, </a:t>
            </a:r>
            <a:r>
              <a:rPr lang="en-US" sz="2198" dirty="0" err="1">
                <a:latin typeface="Calibri" panose="020F0502020204030204" pitchFamily="34" charset="0"/>
                <a:ea typeface="Calibri" panose="020F0502020204030204" pitchFamily="34" charset="0"/>
                <a:cs typeface="Arial" panose="020B0604020202020204" pitchFamily="34" charset="0"/>
              </a:rPr>
              <a:t>mutli</a:t>
            </a:r>
            <a:r>
              <a:rPr lang="en-US" sz="2198" dirty="0">
                <a:latin typeface="Calibri" panose="020F0502020204030204" pitchFamily="34" charset="0"/>
                <a:ea typeface="Calibri" panose="020F0502020204030204" pitchFamily="34" charset="0"/>
                <a:cs typeface="Arial" panose="020B0604020202020204" pitchFamily="34" charset="0"/>
              </a:rPr>
              <a:t>-sectoral HDP Nexus approach, looking at possibility of simultaneous need reductions across several sectors.</a:t>
            </a:r>
          </a:p>
          <a:p>
            <a:pPr marL="342900" indent="-342900" algn="l">
              <a:lnSpc>
                <a:spcPct val="107000"/>
              </a:lnSpc>
              <a:buFont typeface="Arial" panose="020B0604020202020204" pitchFamily="34" charset="0"/>
              <a:buChar char="•"/>
            </a:pPr>
            <a:r>
              <a:rPr lang="en-US" sz="2198" dirty="0">
                <a:latin typeface="Calibri" panose="020F0502020204030204" pitchFamily="34" charset="0"/>
                <a:ea typeface="Calibri" panose="020F0502020204030204" pitchFamily="34" charset="0"/>
                <a:cs typeface="Arial" panose="020B0604020202020204" pitchFamily="34" charset="0"/>
              </a:rPr>
              <a:t>Ensure that Nutrition HDP initiative is informed by multi-sectoral analysis of root causes</a:t>
            </a:r>
          </a:p>
          <a:p>
            <a:pPr marL="342900" indent="-342900" algn="l">
              <a:lnSpc>
                <a:spcPct val="107000"/>
              </a:lnSpc>
              <a:buFont typeface="Arial" panose="020B0604020202020204" pitchFamily="34" charset="0"/>
              <a:buChar char="•"/>
            </a:pPr>
            <a:r>
              <a:rPr lang="en-US" sz="2198" dirty="0">
                <a:latin typeface="Calibri" panose="020F0502020204030204" pitchFamily="34" charset="0"/>
                <a:ea typeface="Calibri" panose="020F0502020204030204" pitchFamily="34" charset="0"/>
                <a:cs typeface="Arial" panose="020B0604020202020204" pitchFamily="34" charset="0"/>
              </a:rPr>
              <a:t>Conceptualize framework in terms of interlinkages with other issues (system approach)</a:t>
            </a:r>
          </a:p>
          <a:p>
            <a:pPr marL="342900" indent="-342900" algn="l">
              <a:lnSpc>
                <a:spcPct val="107000"/>
              </a:lnSpc>
              <a:buFont typeface="Arial" panose="020B0604020202020204" pitchFamily="34" charset="0"/>
              <a:buChar char="•"/>
            </a:pPr>
            <a:r>
              <a:rPr lang="en-US" sz="2198" dirty="0">
                <a:latin typeface="Calibri" panose="020F0502020204030204" pitchFamily="34" charset="0"/>
                <a:ea typeface="Calibri" panose="020F0502020204030204" pitchFamily="34" charset="0"/>
                <a:cs typeface="Arial" panose="020B0604020202020204" pitchFamily="34" charset="0"/>
              </a:rPr>
              <a:t>Inter-sectoral govt collab and clear links to national/regional plans (3 YDP, food systems, etc.)</a:t>
            </a:r>
          </a:p>
          <a:p>
            <a:pPr marL="342900" indent="-342900" algn="l">
              <a:lnSpc>
                <a:spcPct val="107000"/>
              </a:lnSpc>
              <a:buFont typeface="Arial" panose="020B0604020202020204" pitchFamily="34" charset="0"/>
              <a:buChar char="•"/>
            </a:pPr>
            <a:r>
              <a:rPr lang="en-US" sz="2198" dirty="0">
                <a:latin typeface="Calibri" panose="020F0502020204030204" pitchFamily="34" charset="0"/>
                <a:ea typeface="Calibri" panose="020F0502020204030204" pitchFamily="34" charset="0"/>
                <a:cs typeface="Arial" panose="020B0604020202020204" pitchFamily="34" charset="0"/>
              </a:rPr>
              <a:t>Consider the incremental piloting, phasing and scaling of the approach – will support area-based approaches </a:t>
            </a:r>
          </a:p>
          <a:p>
            <a:pPr marL="342900" indent="-342900" algn="l">
              <a:lnSpc>
                <a:spcPct val="107000"/>
              </a:lnSpc>
              <a:buFont typeface="Arial" panose="020B0604020202020204" pitchFamily="34" charset="0"/>
              <a:buChar char="•"/>
            </a:pPr>
            <a:r>
              <a:rPr lang="en-US" sz="2198" dirty="0">
                <a:latin typeface="Calibri" panose="020F0502020204030204" pitchFamily="34" charset="0"/>
                <a:ea typeface="Calibri" panose="020F0502020204030204" pitchFamily="34" charset="0"/>
                <a:cs typeface="Arial" panose="020B0604020202020204" pitchFamily="34" charset="0"/>
              </a:rPr>
              <a:t>Link with other multi-sectoral Nexus, resilience, recovery initiatives/coordination structures where possible.</a:t>
            </a:r>
          </a:p>
          <a:p>
            <a:pPr marL="342900" indent="-342900" algn="l">
              <a:lnSpc>
                <a:spcPct val="107000"/>
              </a:lnSpc>
              <a:buFont typeface="Arial" panose="020B0604020202020204" pitchFamily="34" charset="0"/>
              <a:buChar char="•"/>
            </a:pPr>
            <a:r>
              <a:rPr lang="en-US" sz="2198" dirty="0">
                <a:latin typeface="Calibri" panose="020F0502020204030204" pitchFamily="34" charset="0"/>
                <a:ea typeface="Calibri" panose="020F0502020204030204" pitchFamily="34" charset="0"/>
                <a:cs typeface="Arial" panose="020B0604020202020204" pitchFamily="34" charset="0"/>
              </a:rPr>
              <a:t>Conceptualize links between nutrition, conflict sensitivity, social cohesion/peace</a:t>
            </a:r>
          </a:p>
          <a:p>
            <a:pPr algn="l">
              <a:lnSpc>
                <a:spcPct val="107000"/>
              </a:lnSpc>
            </a:pPr>
            <a:endParaRPr lang="en-US" sz="2198" dirty="0">
              <a:solidFill>
                <a:schemeClr val="accent2"/>
              </a:solidFill>
              <a:latin typeface="Calibri" panose="020F0502020204030204" pitchFamily="34" charset="0"/>
              <a:ea typeface="Calibri" panose="020F0502020204030204" pitchFamily="34" charset="0"/>
              <a:cs typeface="Arial" panose="020B0604020202020204" pitchFamily="34" charset="0"/>
            </a:endParaRPr>
          </a:p>
          <a:p>
            <a:pPr>
              <a:lnSpc>
                <a:spcPct val="107000"/>
              </a:lnSpc>
            </a:pPr>
            <a:endParaRPr lang="en-US" sz="2198" b="1" dirty="0">
              <a:solidFill>
                <a:schemeClr val="accent2"/>
              </a:solidFill>
              <a:latin typeface="Calibri" panose="020F0502020204030204" pitchFamily="34" charset="0"/>
              <a:ea typeface="Calibri" panose="020F0502020204030204" pitchFamily="34" charset="0"/>
              <a:cs typeface="Arial" panose="020B0604020202020204" pitchFamily="34" charset="0"/>
            </a:endParaRPr>
          </a:p>
          <a:p>
            <a:pPr>
              <a:lnSpc>
                <a:spcPct val="107000"/>
              </a:lnSpc>
            </a:pPr>
            <a:endParaRPr lang="en-GB" sz="1798"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83654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C73E-3A34-2841-A262-37C0CE6F6083}"/>
              </a:ext>
            </a:extLst>
          </p:cNvPr>
          <p:cNvSpPr>
            <a:spLocks noGrp="1"/>
          </p:cNvSpPr>
          <p:nvPr>
            <p:ph type="title"/>
          </p:nvPr>
        </p:nvSpPr>
        <p:spPr>
          <a:xfrm>
            <a:off x="1509499" y="574053"/>
            <a:ext cx="9264967" cy="647930"/>
          </a:xfr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hangingPunct="0"/>
            <a:r>
              <a:rPr lang="en-US" sz="3600" b="1" dirty="0">
                <a:latin typeface="Helvetica Neue"/>
                <a:ea typeface="Helvetica Neue"/>
                <a:cs typeface="Helvetica Neue"/>
              </a:rPr>
              <a:t>N4D activities and reflections</a:t>
            </a:r>
          </a:p>
        </p:txBody>
      </p:sp>
      <p:pic>
        <p:nvPicPr>
          <p:cNvPr id="5" name="Picture 4">
            <a:extLst>
              <a:ext uri="{FF2B5EF4-FFF2-40B4-BE49-F238E27FC236}">
                <a16:creationId xmlns:a16="http://schemas.microsoft.com/office/drawing/2014/main" id="{4CF8D23D-496A-034D-8D76-6A79C11B300F}"/>
              </a:ext>
            </a:extLst>
          </p:cNvPr>
          <p:cNvPicPr>
            <a:picLocks noChangeAspect="1"/>
          </p:cNvPicPr>
          <p:nvPr/>
        </p:nvPicPr>
        <p:blipFill>
          <a:blip r:embed="rId3"/>
          <a:stretch>
            <a:fillRect/>
          </a:stretch>
        </p:blipFill>
        <p:spPr>
          <a:xfrm>
            <a:off x="10102293" y="402885"/>
            <a:ext cx="1344346" cy="647930"/>
          </a:xfrm>
          <a:prstGeom prst="rect">
            <a:avLst/>
          </a:prstGeom>
        </p:spPr>
      </p:pic>
      <p:sp>
        <p:nvSpPr>
          <p:cNvPr id="7" name="TextBox 6">
            <a:extLst>
              <a:ext uri="{FF2B5EF4-FFF2-40B4-BE49-F238E27FC236}">
                <a16:creationId xmlns:a16="http://schemas.microsoft.com/office/drawing/2014/main" id="{5547E0C9-9DCE-C946-AFC6-94DE01A8D69B}"/>
              </a:ext>
            </a:extLst>
          </p:cNvPr>
          <p:cNvSpPr txBox="1"/>
          <p:nvPr/>
        </p:nvSpPr>
        <p:spPr>
          <a:xfrm>
            <a:off x="9786937" y="6186561"/>
            <a:ext cx="1555035" cy="338201"/>
          </a:xfrm>
          <a:prstGeom prst="rect">
            <a:avLst/>
          </a:prstGeom>
          <a:noFill/>
        </p:spPr>
        <p:txBody>
          <a:bodyPr wrap="square" rtlCol="0">
            <a:spAutoFit/>
          </a:bodyPr>
          <a:lstStyle/>
          <a:p>
            <a:pPr algn="r" defTabSz="456743" hangingPunct="1">
              <a:defRPr/>
            </a:pPr>
            <a:r>
              <a:rPr lang="en-US" sz="1598" b="0" kern="1200">
                <a:solidFill>
                  <a:srgbClr val="E7E6E6">
                    <a:lumMod val="50000"/>
                  </a:srgbClr>
                </a:solidFill>
                <a:latin typeface="Calibri Light" panose="020F0302020204030204"/>
                <a:ea typeface="+mn-ea"/>
                <a:cs typeface="+mn-cs"/>
              </a:rPr>
              <a:t>n4d.group</a:t>
            </a:r>
          </a:p>
        </p:txBody>
      </p:sp>
      <p:sp>
        <p:nvSpPr>
          <p:cNvPr id="6" name="Content Placeholder 5">
            <a:extLst>
              <a:ext uri="{FF2B5EF4-FFF2-40B4-BE49-F238E27FC236}">
                <a16:creationId xmlns:a16="http://schemas.microsoft.com/office/drawing/2014/main" id="{C548E83A-F70F-3A49-A07D-79B52067E01D}"/>
              </a:ext>
            </a:extLst>
          </p:cNvPr>
          <p:cNvSpPr>
            <a:spLocks noGrp="1"/>
          </p:cNvSpPr>
          <p:nvPr>
            <p:ph idx="1"/>
          </p:nvPr>
        </p:nvSpPr>
        <p:spPr>
          <a:xfrm>
            <a:off x="587829" y="1393151"/>
            <a:ext cx="11397342" cy="4890796"/>
          </a:xfrm>
        </p:spPr>
        <p:txBody>
          <a:bodyPr>
            <a:normAutofit fontScale="92500" lnSpcReduction="20000"/>
          </a:bodyPr>
          <a:lstStyle/>
          <a:p>
            <a:pPr marL="457200" indent="-457200" algn="l">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N4D is working with MoH and ACF in Ethiopia for the nutrition centric HDPTN</a:t>
            </a:r>
          </a:p>
          <a:p>
            <a:pPr marL="457200" indent="-457200" algn="l">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N4D has reviewed the situation analysis and proposed improvements </a:t>
            </a:r>
          </a:p>
          <a:p>
            <a:pPr marL="457200" indent="-457200" algn="l">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Ongoing support from N4D on the development of OG and IR</a:t>
            </a:r>
          </a:p>
          <a:p>
            <a:pPr marL="457200" indent="-457200" algn="l">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Development of a </a:t>
            </a:r>
            <a:r>
              <a:rPr lang="en-GB" dirty="0">
                <a:solidFill>
                  <a:schemeClr val="tx1"/>
                </a:solidFill>
                <a:latin typeface="Calibri" panose="020F0502020204030204" pitchFamily="34" charset="0"/>
                <a:cs typeface="Calibri" panose="020F0502020204030204" pitchFamily="34" charset="0"/>
              </a:rPr>
              <a:t>Theory of Change</a:t>
            </a:r>
            <a:r>
              <a:rPr lang="en-GB" b="1" dirty="0">
                <a:solidFill>
                  <a:schemeClr val="tx1"/>
                </a:solidFill>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for NCHDPN for OG</a:t>
            </a:r>
          </a:p>
          <a:p>
            <a:pPr marL="457200" indent="-457200" algn="l">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Need for a </a:t>
            </a:r>
            <a:r>
              <a:rPr lang="en-US" dirty="0">
                <a:latin typeface="Calibri" panose="020F0502020204030204" pitchFamily="34" charset="0"/>
                <a:cs typeface="Calibri" panose="020F0502020204030204" pitchFamily="34" charset="0"/>
              </a:rPr>
              <a:t>review of current broader institutional arrangements and initiatives to strengthen HDPN in Ethiopia, how these will align with and support NC-HDPTN and how cross-learning will take place. </a:t>
            </a:r>
          </a:p>
          <a:p>
            <a:pPr marL="457200" indent="-457200" algn="l">
              <a:lnSpc>
                <a:spcPct val="150000"/>
              </a:lnSpc>
              <a:buFont typeface="Arial" panose="020B0604020202020204" pitchFamily="34" charset="0"/>
              <a:buChar char="•"/>
            </a:pPr>
            <a:r>
              <a:rPr lang="en-US" dirty="0">
                <a:latin typeface="Calibri" panose="020F0502020204030204" pitchFamily="34" charset="0"/>
                <a:cs typeface="Calibri" panose="020F0502020204030204" pitchFamily="34" charset="0"/>
              </a:rPr>
              <a:t>Emergency NC-HDPTN approach will need a clearly articulated communication and advocacy strategy to ensure complementarity and alignment with ongoing HDPTN initiatives</a:t>
            </a:r>
            <a:endParaRPr lang="en-GB" dirty="0">
              <a:latin typeface="Calibri" panose="020F0502020204030204" pitchFamily="34" charset="0"/>
              <a:cs typeface="Calibri" panose="020F0502020204030204" pitchFamily="34" charset="0"/>
            </a:endParaRPr>
          </a:p>
          <a:p>
            <a:pPr algn="l"/>
            <a:endParaRPr lang="en-GB" dirty="0"/>
          </a:p>
          <a:p>
            <a:pPr algn="l"/>
            <a:endParaRPr lang="en-GB" dirty="0"/>
          </a:p>
          <a:p>
            <a:pPr algn="l"/>
            <a:endParaRPr lang="en-GB" dirty="0"/>
          </a:p>
          <a:p>
            <a:pPr algn="l"/>
            <a:endParaRPr lang="en-GB" dirty="0"/>
          </a:p>
          <a:p>
            <a:pPr algn="l"/>
            <a:endParaRPr lang="en-GB" dirty="0"/>
          </a:p>
        </p:txBody>
      </p:sp>
    </p:spTree>
    <p:extLst>
      <p:ext uri="{BB962C8B-B14F-4D97-AF65-F5344CB8AC3E}">
        <p14:creationId xmlns:p14="http://schemas.microsoft.com/office/powerpoint/2010/main" val="224962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66BDC-363A-2FAE-053D-4456751DA4B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800B090-0C96-E194-B6BC-B305B1545A8D}"/>
              </a:ext>
            </a:extLst>
          </p:cNvPr>
          <p:cNvSpPr/>
          <p:nvPr/>
        </p:nvSpPr>
        <p:spPr>
          <a:xfrm>
            <a:off x="0" y="3572"/>
            <a:ext cx="12179300" cy="569727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96" dirty="0"/>
          </a:p>
          <a:p>
            <a:pPr algn="ctr"/>
            <a:r>
              <a:rPr lang="en-US" sz="4396" dirty="0"/>
              <a:t>Yemen</a:t>
            </a:r>
          </a:p>
          <a:p>
            <a:pPr algn="ctr"/>
            <a:endParaRPr lang="en-US" sz="4396" dirty="0"/>
          </a:p>
          <a:p>
            <a:pPr algn="ctr"/>
            <a:r>
              <a:rPr lang="en-US" sz="2400" dirty="0"/>
              <a:t>Lessons relevant for ESAR </a:t>
            </a:r>
          </a:p>
          <a:p>
            <a:pPr algn="ctr"/>
            <a:endParaRPr lang="en-US" sz="3596" dirty="0"/>
          </a:p>
        </p:txBody>
      </p:sp>
      <p:pic>
        <p:nvPicPr>
          <p:cNvPr id="7" name="image2.png">
            <a:extLst>
              <a:ext uri="{FF2B5EF4-FFF2-40B4-BE49-F238E27FC236}">
                <a16:creationId xmlns:a16="http://schemas.microsoft.com/office/drawing/2014/main" id="{EC4D82EF-D75D-2DA4-311B-E2E1E3584776}"/>
              </a:ext>
            </a:extLst>
          </p:cNvPr>
          <p:cNvPicPr/>
          <p:nvPr/>
        </p:nvPicPr>
        <p:blipFill>
          <a:blip r:embed="rId3" cstate="print"/>
          <a:stretch>
            <a:fillRect/>
          </a:stretch>
        </p:blipFill>
        <p:spPr>
          <a:xfrm>
            <a:off x="124343" y="6167348"/>
            <a:ext cx="5725540" cy="234705"/>
          </a:xfrm>
          <a:prstGeom prst="rect">
            <a:avLst/>
          </a:prstGeom>
        </p:spPr>
      </p:pic>
    </p:spTree>
    <p:extLst>
      <p:ext uri="{BB962C8B-B14F-4D97-AF65-F5344CB8AC3E}">
        <p14:creationId xmlns:p14="http://schemas.microsoft.com/office/powerpoint/2010/main" val="44679391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5D66F-C079-5F9A-BFDE-A08DD52DFA0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35AF7D6-C2B5-FC4E-39AD-019FE9B31B26}"/>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4E972BB-C4AA-1B27-7161-ECB2D787C1CD}"/>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4E301637-3FEC-64C1-05C9-10B14AD46880}"/>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10D9BE09-6C89-5BC3-68E9-CC6B4CD83251}"/>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E7C2B04A-40C4-BECD-42E0-449F0165EC8C}"/>
              </a:ext>
            </a:extLst>
          </p:cNvPr>
          <p:cNvPicPr>
            <a:picLocks noChangeAspect="1"/>
          </p:cNvPicPr>
          <p:nvPr/>
        </p:nvPicPr>
        <p:blipFill>
          <a:blip r:embed="rId3"/>
          <a:stretch>
            <a:fillRect/>
          </a:stretch>
        </p:blipFill>
        <p:spPr>
          <a:xfrm>
            <a:off x="9675628" y="6179617"/>
            <a:ext cx="1275893" cy="452120"/>
          </a:xfrm>
          <a:prstGeom prst="rect">
            <a:avLst/>
          </a:prstGeom>
        </p:spPr>
      </p:pic>
      <p:sp>
        <p:nvSpPr>
          <p:cNvPr id="2" name="TextBox 1">
            <a:extLst>
              <a:ext uri="{FF2B5EF4-FFF2-40B4-BE49-F238E27FC236}">
                <a16:creationId xmlns:a16="http://schemas.microsoft.com/office/drawing/2014/main" id="{BA38C20B-14ED-FDCC-BB1F-37A08EA5427A}"/>
              </a:ext>
            </a:extLst>
          </p:cNvPr>
          <p:cNvSpPr txBox="1"/>
          <p:nvPr/>
        </p:nvSpPr>
        <p:spPr>
          <a:xfrm>
            <a:off x="775216" y="1639913"/>
            <a:ext cx="10722423" cy="465512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1500" b="0" dirty="0">
                <a:latin typeface="Calibri" panose="020F0502020204030204" pitchFamily="34" charset="0"/>
              </a:rPr>
              <a:t>The </a:t>
            </a:r>
            <a:r>
              <a:rPr lang="en-US" sz="1500" dirty="0">
                <a:latin typeface="Calibri" panose="020F0502020204030204" pitchFamily="34" charset="0"/>
              </a:rPr>
              <a:t>SUN Yemen Secretariat </a:t>
            </a:r>
            <a:r>
              <a:rPr lang="en-US" sz="1500" b="0" dirty="0">
                <a:latin typeface="Calibri" panose="020F0502020204030204" pitchFamily="34" charset="0"/>
              </a:rPr>
              <a:t>(Ministry of Planning) = the national mechanism responsible for coordinating all HDP nutrition actions across sectors and throughout the country. </a:t>
            </a:r>
          </a:p>
          <a:p>
            <a:pPr marL="0" marR="0" algn="l">
              <a:spcBef>
                <a:spcPts val="0"/>
              </a:spcBef>
              <a:spcAft>
                <a:spcPts val="0"/>
              </a:spcAft>
            </a:pPr>
            <a:endParaRPr lang="en-US" sz="1500" b="0" dirty="0">
              <a:latin typeface="Calibri" panose="020F0502020204030204" pitchFamily="34" charset="0"/>
            </a:endParaRPr>
          </a:p>
          <a:p>
            <a:pPr algn="l"/>
            <a:r>
              <a:rPr lang="en-US" sz="1500" b="0" dirty="0">
                <a:latin typeface="Calibri" panose="020F0502020204030204" pitchFamily="34" charset="0"/>
              </a:rPr>
              <a:t>It is accountable to a multistakeholder high level </a:t>
            </a:r>
            <a:r>
              <a:rPr lang="en-US" sz="1500" dirty="0">
                <a:latin typeface="Calibri" panose="020F0502020204030204" pitchFamily="34" charset="0"/>
              </a:rPr>
              <a:t>Steering Committee </a:t>
            </a:r>
            <a:r>
              <a:rPr lang="en-US" sz="1500" b="0" dirty="0">
                <a:latin typeface="Calibri" panose="020F0502020204030204" pitchFamily="34" charset="0"/>
              </a:rPr>
              <a:t>bringing together HDP actors, with representation from Line Ministries (across the political divide), donors, UN, Yemeni and international NGOs. </a:t>
            </a:r>
          </a:p>
          <a:p>
            <a:pPr marL="0" marR="0" algn="l">
              <a:spcBef>
                <a:spcPts val="0"/>
              </a:spcBef>
              <a:spcAft>
                <a:spcPts val="0"/>
              </a:spcAft>
            </a:pPr>
            <a:endParaRPr lang="en-US" sz="1500" b="0" dirty="0">
              <a:latin typeface="Calibri" panose="020F0502020204030204" pitchFamily="34" charset="0"/>
            </a:endParaRPr>
          </a:p>
          <a:p>
            <a:pPr marL="0" marR="0" algn="l">
              <a:spcBef>
                <a:spcPts val="0"/>
              </a:spcBef>
              <a:spcAft>
                <a:spcPts val="0"/>
              </a:spcAft>
            </a:pPr>
            <a:r>
              <a:rPr lang="en-US" sz="1500" b="0" dirty="0">
                <a:latin typeface="Calibri" panose="020F0502020204030204" pitchFamily="34" charset="0"/>
              </a:rPr>
              <a:t>The Secretariat facilitates </a:t>
            </a:r>
            <a:r>
              <a:rPr lang="en-US" sz="1500" dirty="0">
                <a:latin typeface="Calibri" panose="020F0502020204030204" pitchFamily="34" charset="0"/>
              </a:rPr>
              <a:t>Technical Working Groups</a:t>
            </a:r>
            <a:r>
              <a:rPr lang="en-US" sz="1500" b="0" dirty="0">
                <a:latin typeface="Calibri" panose="020F0502020204030204" pitchFamily="34" charset="0"/>
              </a:rPr>
              <a:t> on NIS, financing, advocacy and an overall multisectoral technical team. - provide technical spaces for HDP actors (Line Ministries, Clusters </a:t>
            </a:r>
            <a:r>
              <a:rPr lang="en-US" sz="1500" b="0" dirty="0" err="1">
                <a:latin typeface="Calibri" panose="020F0502020204030204" pitchFamily="34" charset="0"/>
              </a:rPr>
              <a:t>etc</a:t>
            </a:r>
            <a:r>
              <a:rPr lang="en-US" sz="1500" b="0" dirty="0">
                <a:latin typeface="Calibri" panose="020F0502020204030204" pitchFamily="34" charset="0"/>
              </a:rPr>
              <a:t>) to collaborate. </a:t>
            </a:r>
          </a:p>
          <a:p>
            <a:pPr marL="0" marR="0" algn="l">
              <a:spcBef>
                <a:spcPts val="0"/>
              </a:spcBef>
              <a:spcAft>
                <a:spcPts val="0"/>
              </a:spcAft>
            </a:pPr>
            <a:endParaRPr lang="en-US" sz="1500" b="0" dirty="0">
              <a:latin typeface="Calibri" panose="020F0502020204030204" pitchFamily="34" charset="0"/>
            </a:endParaRPr>
          </a:p>
          <a:p>
            <a:pPr marL="0" marR="0" algn="l">
              <a:spcBef>
                <a:spcPts val="0"/>
              </a:spcBef>
              <a:spcAft>
                <a:spcPts val="0"/>
              </a:spcAft>
            </a:pPr>
            <a:r>
              <a:rPr lang="en-US" sz="1500" b="0" dirty="0">
                <a:latin typeface="Calibri" panose="020F0502020204030204" pitchFamily="34" charset="0"/>
              </a:rPr>
              <a:t>The </a:t>
            </a:r>
            <a:r>
              <a:rPr lang="en-US" sz="1500" dirty="0">
                <a:latin typeface="Calibri" panose="020F0502020204030204" pitchFamily="34" charset="0"/>
              </a:rPr>
              <a:t>Yemen Multisectoral Nutrition Action Plan</a:t>
            </a:r>
            <a:r>
              <a:rPr lang="en-US" sz="1500" b="0" dirty="0">
                <a:latin typeface="Calibri" panose="020F0502020204030204" pitchFamily="34" charset="0"/>
              </a:rPr>
              <a:t> = overarching strategic framework for all HDP nutrition actions. Currently being updated up to 2030. Integrates nutrition relevant interventions implemented by the Nutrition &amp;other Clusters from the </a:t>
            </a:r>
            <a:r>
              <a:rPr lang="en-US" sz="1500" dirty="0">
                <a:latin typeface="Calibri" panose="020F0502020204030204" pitchFamily="34" charset="0"/>
              </a:rPr>
              <a:t>HRP</a:t>
            </a:r>
            <a:r>
              <a:rPr lang="en-US" sz="1500" b="0" dirty="0">
                <a:latin typeface="Calibri" panose="020F0502020204030204" pitchFamily="34" charset="0"/>
              </a:rPr>
              <a:t>. </a:t>
            </a:r>
          </a:p>
          <a:p>
            <a:pPr marL="0" marR="0" algn="l">
              <a:spcBef>
                <a:spcPts val="0"/>
              </a:spcBef>
              <a:spcAft>
                <a:spcPts val="0"/>
              </a:spcAft>
            </a:pPr>
            <a:endParaRPr lang="en-US" sz="15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500" b="0" dirty="0">
                <a:latin typeface="Calibri" panose="020F0502020204030204" pitchFamily="34" charset="0"/>
              </a:rPr>
              <a:t>The Secretariat is leading the development of </a:t>
            </a:r>
            <a:r>
              <a:rPr lang="en-US" sz="1500" dirty="0">
                <a:latin typeface="Calibri" panose="020F0502020204030204" pitchFamily="34" charset="0"/>
              </a:rPr>
              <a:t>National Guidelines on a HDP Nexus approach to nutrition</a:t>
            </a:r>
            <a:r>
              <a:rPr lang="en-US" sz="1500" b="0" dirty="0">
                <a:latin typeface="Calibri" panose="020F0502020204030204" pitchFamily="34" charset="0"/>
              </a:rPr>
              <a:t> – present the consensus of all HDP actors on how they collaborate to coherently &amp; sustainably reduce all forms of malnutrition. </a:t>
            </a:r>
          </a:p>
          <a:p>
            <a:pPr marL="0" marR="0" algn="l">
              <a:spcBef>
                <a:spcPts val="0"/>
              </a:spcBef>
              <a:spcAft>
                <a:spcPts val="0"/>
              </a:spcAft>
            </a:pPr>
            <a:endParaRPr lang="en-US" sz="15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500" b="0" dirty="0">
                <a:latin typeface="Calibri" panose="020F0502020204030204" pitchFamily="34" charset="0"/>
              </a:rPr>
              <a:t>Yemen Partners </a:t>
            </a:r>
            <a:r>
              <a:rPr lang="en-US" sz="1500" dirty="0">
                <a:latin typeface="Calibri" panose="020F0502020204030204" pitchFamily="34" charset="0"/>
              </a:rPr>
              <a:t>Nutrition Working Group </a:t>
            </a:r>
            <a:r>
              <a:rPr lang="en-US" sz="1500" b="0" dirty="0">
                <a:latin typeface="Calibri" panose="020F0502020204030204" pitchFamily="34" charset="0"/>
              </a:rPr>
              <a:t>– provides space for international partners to coordinate and align their support in SUN Yemen processes. </a:t>
            </a:r>
          </a:p>
          <a:p>
            <a:pPr marL="0" marR="0" algn="l">
              <a:spcBef>
                <a:spcPts val="0"/>
              </a:spcBef>
              <a:spcAft>
                <a:spcPts val="0"/>
              </a:spcAft>
            </a:pPr>
            <a:endParaRPr lang="en-US" sz="15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500" b="0" dirty="0">
                <a:latin typeface="Calibri" panose="020F0502020204030204" pitchFamily="34" charset="0"/>
              </a:rPr>
              <a:t>The </a:t>
            </a:r>
            <a:r>
              <a:rPr lang="en-US" sz="1500" dirty="0">
                <a:latin typeface="Calibri" panose="020F0502020204030204" pitchFamily="34" charset="0"/>
              </a:rPr>
              <a:t>Nutrition Cluster</a:t>
            </a:r>
            <a:r>
              <a:rPr lang="en-US" sz="1500" b="0" dirty="0">
                <a:latin typeface="Calibri" panose="020F0502020204030204" pitchFamily="34" charset="0"/>
              </a:rPr>
              <a:t> is increasingly involved to ensure integration of HRP nutrition actions into MSNAP and ensure a coordinated approach in implementation, monitoring </a:t>
            </a:r>
            <a:r>
              <a:rPr lang="en-US" sz="1500" b="0" dirty="0" err="1">
                <a:latin typeface="Calibri" panose="020F0502020204030204" pitchFamily="34" charset="0"/>
              </a:rPr>
              <a:t>etc</a:t>
            </a:r>
            <a:r>
              <a:rPr lang="en-US" sz="1500" b="0" dirty="0">
                <a:latin typeface="Calibri" panose="020F0502020204030204" pitchFamily="34" charset="0"/>
              </a:rPr>
              <a:t> </a:t>
            </a:r>
            <a:endParaRPr lang="en-US" sz="1500" b="0" i="0" u="none" strike="noStrike" dirty="0">
              <a:solidFill>
                <a:srgbClr val="000000"/>
              </a:solidFill>
              <a:effectLst/>
              <a:latin typeface="Calibri" panose="020F0502020204030204" pitchFamily="34" charset="0"/>
            </a:endParaRPr>
          </a:p>
        </p:txBody>
      </p:sp>
      <p:sp>
        <p:nvSpPr>
          <p:cNvPr id="5" name="TextBox 4">
            <a:extLst>
              <a:ext uri="{FF2B5EF4-FFF2-40B4-BE49-F238E27FC236}">
                <a16:creationId xmlns:a16="http://schemas.microsoft.com/office/drawing/2014/main" id="{59081C1B-1AC9-6A3E-3D85-EAA095185E6C}"/>
              </a:ext>
            </a:extLst>
          </p:cNvPr>
          <p:cNvSpPr txBox="1"/>
          <p:nvPr/>
        </p:nvSpPr>
        <p:spPr>
          <a:xfrm>
            <a:off x="1158592" y="248831"/>
            <a:ext cx="9431315" cy="1146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3600" b="1" i="0" u="none" strike="noStrike" dirty="0">
                <a:solidFill>
                  <a:srgbClr val="000000"/>
                </a:solidFill>
                <a:effectLst/>
                <a:latin typeface="Calibri" panose="020F0502020204030204" pitchFamily="34" charset="0"/>
              </a:rPr>
              <a:t>What is happening to advance a Nexus approach to nutrition in Yemen</a:t>
            </a:r>
            <a:r>
              <a:rPr lang="en-US" sz="3600" dirty="0">
                <a:latin typeface="Calibri" panose="020F0502020204030204" pitchFamily="34" charset="0"/>
              </a:rPr>
              <a:t>? </a:t>
            </a:r>
          </a:p>
        </p:txBody>
      </p:sp>
    </p:spTree>
    <p:extLst>
      <p:ext uri="{BB962C8B-B14F-4D97-AF65-F5344CB8AC3E}">
        <p14:creationId xmlns:p14="http://schemas.microsoft.com/office/powerpoint/2010/main" val="32744836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F7083-3D63-0312-C7B7-A854B36146F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E0872B3-4C3F-B619-9AD4-BCBDF2EEDEA1}"/>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0ACAE967-29B3-62F4-80AA-0FD17E76FF7D}"/>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FCAF2586-D904-36BB-3F7A-AB1B953D00BA}"/>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E8AA056-9036-5896-74E8-F12E77A11C40}"/>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A3E7B7EA-735D-6A28-6895-31E881699449}"/>
              </a:ext>
            </a:extLst>
          </p:cNvPr>
          <p:cNvPicPr>
            <a:picLocks noChangeAspect="1"/>
          </p:cNvPicPr>
          <p:nvPr/>
        </p:nvPicPr>
        <p:blipFill>
          <a:blip r:embed="rId3"/>
          <a:stretch>
            <a:fillRect/>
          </a:stretch>
        </p:blipFill>
        <p:spPr>
          <a:xfrm>
            <a:off x="9675628" y="6179617"/>
            <a:ext cx="1275893" cy="452120"/>
          </a:xfrm>
          <a:prstGeom prst="rect">
            <a:avLst/>
          </a:prstGeom>
        </p:spPr>
      </p:pic>
      <p:sp>
        <p:nvSpPr>
          <p:cNvPr id="2" name="TextBox 1">
            <a:extLst>
              <a:ext uri="{FF2B5EF4-FFF2-40B4-BE49-F238E27FC236}">
                <a16:creationId xmlns:a16="http://schemas.microsoft.com/office/drawing/2014/main" id="{1EAE9A6E-613D-BCEB-2DAA-6CD63FFCC094}"/>
              </a:ext>
            </a:extLst>
          </p:cNvPr>
          <p:cNvSpPr txBox="1"/>
          <p:nvPr/>
        </p:nvSpPr>
        <p:spPr>
          <a:xfrm>
            <a:off x="834181" y="1665692"/>
            <a:ext cx="10319440" cy="423962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t">
            <a:spAutoFit/>
          </a:bodyPr>
          <a:lstStyle/>
          <a:p>
            <a:pPr marL="0" marR="0" algn="l">
              <a:spcBef>
                <a:spcPts val="0"/>
              </a:spcBef>
              <a:spcAft>
                <a:spcPts val="0"/>
              </a:spcAft>
            </a:pPr>
            <a:r>
              <a:rPr lang="en-US" sz="1600" dirty="0">
                <a:latin typeface="Calibri" panose="020F0502020204030204" pitchFamily="34" charset="0"/>
              </a:rPr>
              <a:t>Increased recognition</a:t>
            </a:r>
            <a:r>
              <a:rPr lang="en-US" sz="1600" b="0" dirty="0">
                <a:latin typeface="Calibri" panose="020F0502020204030204" pitchFamily="34" charset="0"/>
              </a:rPr>
              <a:t> amongst national and international actors of: </a:t>
            </a:r>
          </a:p>
          <a:p>
            <a:pPr marL="285750" marR="0" indent="-285750" algn="l">
              <a:spcBef>
                <a:spcPts val="0"/>
              </a:spcBef>
              <a:spcAft>
                <a:spcPts val="0"/>
              </a:spcAft>
              <a:buFont typeface="Arial" panose="020B0604020202020204" pitchFamily="34" charset="0"/>
              <a:buChar char="•"/>
            </a:pPr>
            <a:r>
              <a:rPr lang="en-US" sz="1600" b="0" dirty="0">
                <a:latin typeface="Calibri" panose="020F0502020204030204" pitchFamily="34" charset="0"/>
              </a:rPr>
              <a:t>Role of SUN Yemen structures in coordinating HDP actions across sectors.  </a:t>
            </a:r>
          </a:p>
          <a:p>
            <a:pPr marL="285750" marR="0" indent="-285750" algn="l">
              <a:spcBef>
                <a:spcPts val="0"/>
              </a:spcBef>
              <a:spcAft>
                <a:spcPts val="0"/>
              </a:spcAft>
              <a:buFont typeface="Arial" panose="020B0604020202020204" pitchFamily="34" charset="0"/>
              <a:buChar char="•"/>
            </a:pPr>
            <a:r>
              <a:rPr lang="en-US" sz="1600" b="0" dirty="0">
                <a:latin typeface="Calibri" panose="020F0502020204030204" pitchFamily="34" charset="0"/>
              </a:rPr>
              <a:t>Ability of the SUN Yemen Secretariat to bridge the political divides. </a:t>
            </a:r>
          </a:p>
          <a:p>
            <a:pPr marL="285750" marR="0" indent="-285750" algn="l">
              <a:spcBef>
                <a:spcPts val="0"/>
              </a:spcBef>
              <a:spcAft>
                <a:spcPts val="0"/>
              </a:spcAft>
              <a:buFont typeface="Arial" panose="020B0604020202020204" pitchFamily="34" charset="0"/>
              <a:buChar char="•"/>
            </a:pPr>
            <a:r>
              <a:rPr lang="en-US" sz="1600" b="0" dirty="0">
                <a:latin typeface="Calibri" panose="020F0502020204030204" pitchFamily="34" charset="0"/>
              </a:rPr>
              <a:t>The MSNAP as the overarching strategic actions for all HDP actions relevant to nutrition.  </a:t>
            </a:r>
          </a:p>
          <a:p>
            <a:pPr marL="0" marR="0" algn="l">
              <a:spcBef>
                <a:spcPts val="0"/>
              </a:spcBef>
              <a:spcAft>
                <a:spcPts val="0"/>
              </a:spcAft>
            </a:pPr>
            <a:endParaRPr lang="en-US" sz="16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600" b="0" dirty="0">
                <a:latin typeface="Calibri" panose="020F0502020204030204" pitchFamily="34" charset="0"/>
              </a:rPr>
              <a:t>Nutrition is providing a focus for </a:t>
            </a:r>
            <a:r>
              <a:rPr lang="en-US" sz="1600" dirty="0">
                <a:latin typeface="Calibri" panose="020F0502020204030204" pitchFamily="34" charset="0"/>
              </a:rPr>
              <a:t>bridging political divides</a:t>
            </a:r>
            <a:r>
              <a:rPr lang="en-US" sz="1600" b="0" dirty="0">
                <a:latin typeface="Calibri" panose="020F0502020204030204" pitchFamily="34" charset="0"/>
              </a:rPr>
              <a:t> by encouraging dialogue and trust building at a technical level. </a:t>
            </a:r>
          </a:p>
          <a:p>
            <a:pPr marL="0" marR="0" algn="l">
              <a:spcBef>
                <a:spcPts val="0"/>
              </a:spcBef>
              <a:spcAft>
                <a:spcPts val="0"/>
              </a:spcAft>
            </a:pPr>
            <a:endParaRPr lang="en-US" sz="1600" b="0" dirty="0">
              <a:latin typeface="Calibri" panose="020F0502020204030204" pitchFamily="34" charset="0"/>
            </a:endParaRPr>
          </a:p>
          <a:p>
            <a:pPr marL="0" marR="0" algn="l">
              <a:spcBef>
                <a:spcPts val="0"/>
              </a:spcBef>
              <a:spcAft>
                <a:spcPts val="0"/>
              </a:spcAft>
            </a:pPr>
            <a:r>
              <a:rPr lang="en-US" sz="1600" b="0" dirty="0">
                <a:latin typeface="Calibri" panose="020F0502020204030204" pitchFamily="34" charset="0"/>
              </a:rPr>
              <a:t>Increased recognition that </a:t>
            </a:r>
            <a:r>
              <a:rPr lang="en-US" sz="1600" dirty="0">
                <a:latin typeface="Calibri" panose="020F0502020204030204" pitchFamily="34" charset="0"/>
              </a:rPr>
              <a:t>progress can be made at a technical level and local systems can be supported and strengthened</a:t>
            </a:r>
            <a:r>
              <a:rPr lang="en-US" sz="1600" b="0" dirty="0">
                <a:latin typeface="Calibri" panose="020F0502020204030204" pitchFamily="34" charset="0"/>
              </a:rPr>
              <a:t> whilst ¨maintaining distance¨ from </a:t>
            </a:r>
            <a:r>
              <a:rPr lang="en-US" sz="1600" b="0" i="1" dirty="0">
                <a:latin typeface="Calibri" panose="020F0502020204030204" pitchFamily="34" charset="0"/>
              </a:rPr>
              <a:t>de facto </a:t>
            </a:r>
            <a:r>
              <a:rPr lang="en-US" sz="1600" b="0" dirty="0">
                <a:latin typeface="Calibri" panose="020F0502020204030204" pitchFamily="34" charset="0"/>
              </a:rPr>
              <a:t>political authorities. </a:t>
            </a:r>
          </a:p>
          <a:p>
            <a:pPr marL="0" marR="0" algn="l">
              <a:spcBef>
                <a:spcPts val="0"/>
              </a:spcBef>
              <a:spcAft>
                <a:spcPts val="0"/>
              </a:spcAft>
            </a:pPr>
            <a:endParaRPr lang="en-US" sz="1600" b="0" dirty="0">
              <a:latin typeface="Calibri" panose="020F0502020204030204" pitchFamily="34" charset="0"/>
            </a:endParaRPr>
          </a:p>
          <a:p>
            <a:pPr marL="0" marR="0" algn="l">
              <a:spcBef>
                <a:spcPts val="0"/>
              </a:spcBef>
              <a:spcAft>
                <a:spcPts val="0"/>
              </a:spcAft>
            </a:pPr>
            <a:r>
              <a:rPr lang="en-US" sz="1600" b="0" dirty="0">
                <a:latin typeface="Calibri" panose="020F0502020204030204" pitchFamily="34" charset="0"/>
              </a:rPr>
              <a:t>Nutrition is providing a </a:t>
            </a:r>
            <a:r>
              <a:rPr lang="en-US" sz="1600" dirty="0">
                <a:latin typeface="Calibri" panose="020F0502020204030204" pitchFamily="34" charset="0"/>
              </a:rPr>
              <a:t>focus for increased collaboration and trust between HDP actors</a:t>
            </a:r>
            <a:r>
              <a:rPr lang="en-US" sz="1600" b="0" dirty="0">
                <a:latin typeface="Calibri" panose="020F0502020204030204" pitchFamily="34" charset="0"/>
              </a:rPr>
              <a:t> (Line Ministries, Clusters, UN agencies, donors </a:t>
            </a:r>
            <a:r>
              <a:rPr lang="en-US" sz="1600" b="0" dirty="0" err="1">
                <a:latin typeface="Calibri" panose="020F0502020204030204" pitchFamily="34" charset="0"/>
              </a:rPr>
              <a:t>etc</a:t>
            </a:r>
            <a:r>
              <a:rPr lang="en-US" sz="1600" b="0" dirty="0">
                <a:latin typeface="Calibri" panose="020F0502020204030204" pitchFamily="34" charset="0"/>
              </a:rPr>
              <a:t>) – setting an example for a wider HDP Nexus approach. </a:t>
            </a:r>
          </a:p>
          <a:p>
            <a:pPr marL="0" marR="0" algn="l">
              <a:spcBef>
                <a:spcPts val="0"/>
              </a:spcBef>
              <a:spcAft>
                <a:spcPts val="0"/>
              </a:spcAft>
            </a:pPr>
            <a:endParaRPr lang="en-US" sz="1600" b="0" dirty="0">
              <a:latin typeface="Calibri" panose="020F0502020204030204" pitchFamily="34" charset="0"/>
            </a:endParaRPr>
          </a:p>
          <a:p>
            <a:pPr marL="0" marR="0" algn="l">
              <a:spcBef>
                <a:spcPts val="0"/>
              </a:spcBef>
              <a:spcAft>
                <a:spcPts val="0"/>
              </a:spcAft>
            </a:pPr>
            <a:r>
              <a:rPr lang="en-US" sz="1600" dirty="0">
                <a:latin typeface="Calibri" panose="020F0502020204030204" pitchFamily="34" charset="0"/>
              </a:rPr>
              <a:t>Key enabling factor</a:t>
            </a:r>
            <a:r>
              <a:rPr lang="en-US" sz="1600" b="0" dirty="0">
                <a:latin typeface="Calibri" panose="020F0502020204030204" pitchFamily="34" charset="0"/>
              </a:rPr>
              <a:t>: Intensive engagement by the SUN Yemen Secretariat with senior management of international partners (e.g. UN RC/HC, Heads of UN &amp; donor agencies) in order to raise awareness of its role and to build trust and confidence in its ability to withstand political interference. </a:t>
            </a:r>
          </a:p>
          <a:p>
            <a:pPr marL="0" marR="0" algn="l">
              <a:spcBef>
                <a:spcPts val="0"/>
              </a:spcBef>
              <a:spcAft>
                <a:spcPts val="0"/>
              </a:spcAft>
            </a:pPr>
            <a:endParaRPr lang="en-US" sz="1500" b="0" i="0" u="none" strike="noStrike" dirty="0">
              <a:solidFill>
                <a:srgbClr val="000000"/>
              </a:solidFill>
              <a:effectLst/>
              <a:latin typeface="Calibri" panose="020F0502020204030204" pitchFamily="34" charset="0"/>
            </a:endParaRPr>
          </a:p>
        </p:txBody>
      </p:sp>
      <p:sp>
        <p:nvSpPr>
          <p:cNvPr id="5" name="TextBox 4">
            <a:extLst>
              <a:ext uri="{FF2B5EF4-FFF2-40B4-BE49-F238E27FC236}">
                <a16:creationId xmlns:a16="http://schemas.microsoft.com/office/drawing/2014/main" id="{A92E33E4-621F-9C0A-7E14-6120DBEB592C}"/>
              </a:ext>
            </a:extLst>
          </p:cNvPr>
          <p:cNvSpPr txBox="1"/>
          <p:nvPr/>
        </p:nvSpPr>
        <p:spPr>
          <a:xfrm>
            <a:off x="1104162" y="267676"/>
            <a:ext cx="9431315" cy="1146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3600" dirty="0">
                <a:latin typeface="Calibri" panose="020F0502020204030204" pitchFamily="34" charset="0"/>
              </a:rPr>
              <a:t>A</a:t>
            </a:r>
            <a:r>
              <a:rPr lang="en-US" sz="3600" i="0" u="none" strike="noStrike" dirty="0">
                <a:solidFill>
                  <a:srgbClr val="000000"/>
                </a:solidFill>
                <a:effectLst/>
                <a:latin typeface="Calibri" panose="020F0502020204030204" pitchFamily="34" charset="0"/>
              </a:rPr>
              <a:t>chievements to date.  Factors contributing to progress</a:t>
            </a:r>
            <a:r>
              <a:rPr lang="en-US" sz="3600" dirty="0">
                <a:latin typeface="Calibri" panose="020F0502020204030204" pitchFamily="34" charset="0"/>
              </a:rPr>
              <a:t>. </a:t>
            </a:r>
            <a:endParaRPr lang="en-US" sz="360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0658146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2ACC0-3BF9-5861-9035-B6AC61AD9CF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FB846E7-9FFC-8DE3-F21E-9A8C58C9364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A3FF1543-D9FC-CC35-5B46-7AE0051C7834}"/>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34785DF0-C646-64AB-CCE5-6AC440C70230}"/>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BB3CD5AC-5F04-7767-1DCF-2BAA7A689388}"/>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42AA4D90-3A39-FC71-3080-2FF479EE776C}"/>
              </a:ext>
            </a:extLst>
          </p:cNvPr>
          <p:cNvPicPr>
            <a:picLocks noChangeAspect="1"/>
          </p:cNvPicPr>
          <p:nvPr/>
        </p:nvPicPr>
        <p:blipFill>
          <a:blip r:embed="rId3"/>
          <a:stretch>
            <a:fillRect/>
          </a:stretch>
        </p:blipFill>
        <p:spPr>
          <a:xfrm>
            <a:off x="9675628" y="6179617"/>
            <a:ext cx="1275893" cy="452120"/>
          </a:xfrm>
          <a:prstGeom prst="rect">
            <a:avLst/>
          </a:prstGeom>
        </p:spPr>
      </p:pic>
      <p:sp>
        <p:nvSpPr>
          <p:cNvPr id="2" name="TextBox 1">
            <a:extLst>
              <a:ext uri="{FF2B5EF4-FFF2-40B4-BE49-F238E27FC236}">
                <a16:creationId xmlns:a16="http://schemas.microsoft.com/office/drawing/2014/main" id="{FA50A00B-13FC-0220-CB77-900831828392}"/>
              </a:ext>
            </a:extLst>
          </p:cNvPr>
          <p:cNvSpPr txBox="1"/>
          <p:nvPr/>
        </p:nvSpPr>
        <p:spPr>
          <a:xfrm>
            <a:off x="975169" y="1311306"/>
            <a:ext cx="9971275" cy="474745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t">
            <a:spAutoFit/>
          </a:bodyPr>
          <a:lstStyle/>
          <a:p>
            <a:pPr marL="0" marR="0" algn="l">
              <a:spcBef>
                <a:spcPts val="0"/>
              </a:spcBef>
              <a:spcAft>
                <a:spcPts val="0"/>
              </a:spcAft>
            </a:pPr>
            <a:r>
              <a:rPr lang="en-US" sz="1800" b="0" i="0" u="none" strike="noStrike" dirty="0">
                <a:solidFill>
                  <a:srgbClr val="000000"/>
                </a:solidFill>
                <a:effectLst/>
                <a:latin typeface="Calibri" panose="020F0502020204030204" pitchFamily="34" charset="0"/>
              </a:rPr>
              <a:t>Despite achievements a lot remains to be done to turn commitments to a Nexus approach into action and improved nutrition outcomes for vulnerable people.  </a:t>
            </a:r>
          </a:p>
          <a:p>
            <a:pPr marL="0" marR="0" algn="l">
              <a:spcBef>
                <a:spcPts val="0"/>
              </a:spcBef>
              <a:spcAft>
                <a:spcPts val="0"/>
              </a:spcAft>
            </a:pPr>
            <a:endParaRPr lang="en-US" sz="1800" b="0" dirty="0">
              <a:latin typeface="Calibri" panose="020F0502020204030204" pitchFamily="34" charset="0"/>
            </a:endParaRPr>
          </a:p>
          <a:p>
            <a:pPr marL="0" marR="0" algn="l">
              <a:spcBef>
                <a:spcPts val="0"/>
              </a:spcBef>
              <a:spcAft>
                <a:spcPts val="0"/>
              </a:spcAft>
            </a:pPr>
            <a:r>
              <a:rPr lang="en-US" sz="1800" b="0" i="0" u="none" strike="noStrike" dirty="0">
                <a:solidFill>
                  <a:srgbClr val="000000"/>
                </a:solidFill>
                <a:effectLst/>
                <a:latin typeface="Calibri" panose="020F0502020204030204" pitchFamily="34" charset="0"/>
              </a:rPr>
              <a:t>Progress has been constrained by a </a:t>
            </a:r>
            <a:r>
              <a:rPr lang="en-US" sz="1800" i="0" u="none" strike="noStrike" dirty="0">
                <a:solidFill>
                  <a:srgbClr val="000000"/>
                </a:solidFill>
                <a:effectLst/>
                <a:latin typeface="Calibri" panose="020F0502020204030204" pitchFamily="34" charset="0"/>
              </a:rPr>
              <a:t>lack understanding </a:t>
            </a:r>
            <a:r>
              <a:rPr lang="en-US" sz="1800" b="0" i="0" u="none" strike="noStrike" dirty="0">
                <a:solidFill>
                  <a:srgbClr val="000000"/>
                </a:solidFill>
                <a:effectLst/>
                <a:latin typeface="Calibri" panose="020F0502020204030204" pitchFamily="34" charset="0"/>
              </a:rPr>
              <a:t>about the role of the SUN Yemen Secretariat &amp; the way in which it was trying to work across the political divide and across the country in order to facilitate and coordinate multisectoral nutrition actions. </a:t>
            </a:r>
          </a:p>
          <a:p>
            <a:pPr marL="0" marR="0" algn="l">
              <a:spcBef>
                <a:spcPts val="0"/>
              </a:spcBef>
              <a:spcAft>
                <a:spcPts val="0"/>
              </a:spcAft>
            </a:pPr>
            <a:endParaRPr lang="en-US" sz="1800" b="0" dirty="0">
              <a:latin typeface="Calibri" panose="020F0502020204030204" pitchFamily="34" charset="0"/>
            </a:endParaRPr>
          </a:p>
          <a:p>
            <a:pPr marL="285750" marR="0" indent="-285750" algn="l">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Better </a:t>
            </a:r>
            <a:r>
              <a:rPr lang="en-US" sz="1800" i="0" u="none" strike="noStrike" dirty="0">
                <a:solidFill>
                  <a:srgbClr val="000000"/>
                </a:solidFill>
                <a:effectLst/>
                <a:latin typeface="Calibri" panose="020F0502020204030204" pitchFamily="34" charset="0"/>
              </a:rPr>
              <a:t>political economy analysis</a:t>
            </a:r>
            <a:r>
              <a:rPr lang="en-US" sz="1800" b="0" i="0" u="none" strike="noStrike" dirty="0">
                <a:solidFill>
                  <a:srgbClr val="000000"/>
                </a:solidFill>
                <a:effectLst/>
                <a:latin typeface="Calibri" panose="020F0502020204030204" pitchFamily="34" charset="0"/>
              </a:rPr>
              <a:t> to identify existing national and local actors &amp; systems &amp; </a:t>
            </a:r>
            <a:r>
              <a:rPr lang="en-US" sz="1800" b="0" i="0" u="none" strike="noStrike" dirty="0" err="1">
                <a:solidFill>
                  <a:srgbClr val="000000"/>
                </a:solidFill>
                <a:effectLst/>
                <a:latin typeface="Calibri" panose="020F0502020204030204" pitchFamily="34" charset="0"/>
              </a:rPr>
              <a:t>analyse</a:t>
            </a:r>
            <a:r>
              <a:rPr lang="en-US" sz="1800" b="0" i="0" u="none" strike="noStrike" dirty="0">
                <a:solidFill>
                  <a:srgbClr val="000000"/>
                </a:solidFill>
                <a:effectLst/>
                <a:latin typeface="Calibri" panose="020F0502020204030204" pitchFamily="34" charset="0"/>
              </a:rPr>
              <a:t> their existing and potential roles and interests, their commitment to ensuring services reach the most vulnerable and how they can be supported to play their role and withstand political pressures. </a:t>
            </a:r>
            <a:endParaRPr lang="en-US" sz="1800" b="0" dirty="0">
              <a:latin typeface="Calibri" panose="020F0502020204030204" pitchFamily="34" charset="0"/>
            </a:endParaRPr>
          </a:p>
          <a:p>
            <a:pPr marL="285750" marR="0" indent="-285750" algn="l">
              <a:spcBef>
                <a:spcPts val="0"/>
              </a:spcBef>
              <a:spcAft>
                <a:spcPts val="0"/>
              </a:spcAft>
              <a:buFont typeface="Arial" panose="020B0604020202020204" pitchFamily="34" charset="0"/>
              <a:buChar char="•"/>
            </a:pPr>
            <a:endParaRPr lang="en-US" sz="1800" b="0" i="0" u="none" strike="noStrike" dirty="0">
              <a:solidFill>
                <a:srgbClr val="000000"/>
              </a:solidFill>
              <a:effectLst/>
              <a:latin typeface="Calibri" panose="020F0502020204030204" pitchFamily="34" charset="0"/>
            </a:endParaRPr>
          </a:p>
          <a:p>
            <a:pPr marL="285750" marR="0" indent="-285750" algn="l">
              <a:spcBef>
                <a:spcPts val="0"/>
              </a:spcBef>
              <a:spcAft>
                <a:spcPts val="0"/>
              </a:spcAft>
              <a:buFont typeface="Arial" panose="020B0604020202020204" pitchFamily="34" charset="0"/>
              <a:buChar char="•"/>
            </a:pPr>
            <a:r>
              <a:rPr lang="en-US" sz="1800" dirty="0">
                <a:latin typeface="Calibri" panose="020F0502020204030204" pitchFamily="34" charset="0"/>
              </a:rPr>
              <a:t>On-going engagement with partners </a:t>
            </a:r>
            <a:r>
              <a:rPr lang="en-US" sz="1800" b="0" dirty="0">
                <a:latin typeface="Calibri" panose="020F0502020204030204" pitchFamily="34" charset="0"/>
              </a:rPr>
              <a:t>with senior managers and technical specialists to encourage proactive participation and collaboration across the Nexus. </a:t>
            </a:r>
          </a:p>
          <a:p>
            <a:pPr marR="0" algn="l">
              <a:spcBef>
                <a:spcPts val="0"/>
              </a:spcBef>
              <a:spcAft>
                <a:spcPts val="0"/>
              </a:spcAft>
            </a:pPr>
            <a:endParaRPr lang="en-US" sz="1800" b="0" dirty="0">
              <a:latin typeface="Calibri" panose="020F0502020204030204" pitchFamily="34" charset="0"/>
            </a:endParaRPr>
          </a:p>
          <a:p>
            <a:pPr marL="285750" marR="0" indent="-285750" algn="l">
              <a:spcBef>
                <a:spcPts val="0"/>
              </a:spcBef>
              <a:spcAft>
                <a:spcPts val="0"/>
              </a:spcAft>
              <a:buFont typeface="Arial" panose="020B0604020202020204" pitchFamily="34" charset="0"/>
              <a:buChar char="•"/>
            </a:pPr>
            <a:r>
              <a:rPr lang="en-US" sz="1800" b="0" dirty="0">
                <a:latin typeface="Calibri" panose="020F0502020204030204" pitchFamily="34" charset="0"/>
              </a:rPr>
              <a:t>Need </a:t>
            </a:r>
            <a:r>
              <a:rPr lang="en-US" sz="1800" dirty="0">
                <a:latin typeface="Calibri" panose="020F0502020204030204" pitchFamily="34" charset="0"/>
              </a:rPr>
              <a:t>advocacy in donor capitals</a:t>
            </a:r>
            <a:r>
              <a:rPr lang="en-US" sz="1800" b="0" dirty="0">
                <a:latin typeface="Calibri" panose="020F0502020204030204" pitchFamily="34" charset="0"/>
              </a:rPr>
              <a:t> to raise awareness of opportunities to support and strengthen nationally led technical processes and scale up multisectoral development actions alongside humanitarian assistance. </a:t>
            </a:r>
            <a:endParaRPr lang="en-US" sz="1800" dirty="0">
              <a:latin typeface="Calibri" panose="020F0502020204030204" pitchFamily="34" charset="0"/>
            </a:endParaRPr>
          </a:p>
        </p:txBody>
      </p:sp>
      <p:sp>
        <p:nvSpPr>
          <p:cNvPr id="5" name="TextBox 4">
            <a:extLst>
              <a:ext uri="{FF2B5EF4-FFF2-40B4-BE49-F238E27FC236}">
                <a16:creationId xmlns:a16="http://schemas.microsoft.com/office/drawing/2014/main" id="{1F637CFA-6E37-1564-C6CD-7CF411EFFF86}"/>
              </a:ext>
            </a:extLst>
          </p:cNvPr>
          <p:cNvSpPr txBox="1"/>
          <p:nvPr/>
        </p:nvSpPr>
        <p:spPr>
          <a:xfrm>
            <a:off x="1104162" y="544675"/>
            <a:ext cx="9431315"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3600" b="1" i="0" u="none" strike="noStrike" dirty="0">
                <a:solidFill>
                  <a:srgbClr val="000000"/>
                </a:solidFill>
                <a:effectLst/>
                <a:latin typeface="Calibri" panose="020F0502020204030204" pitchFamily="34" charset="0"/>
              </a:rPr>
              <a:t>Key constraints and solutions.  </a:t>
            </a:r>
            <a:endParaRPr lang="en-US" sz="3600"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8015275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385B0-09F5-AFB5-37B7-C2BB9F23BDD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2F989B3-A889-2AEF-7AE6-E03C042566E1}"/>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516CAA12-464F-BF8B-A096-014A1C540F94}"/>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5FFA5FE4-B1BA-9410-48F0-03B6CE57D650}"/>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535449CD-4A83-1EC9-9020-B849A814D6FF}"/>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917F5144-CDD6-9183-6E54-793DF01B07D2}"/>
              </a:ext>
            </a:extLst>
          </p:cNvPr>
          <p:cNvPicPr>
            <a:picLocks noChangeAspect="1"/>
          </p:cNvPicPr>
          <p:nvPr/>
        </p:nvPicPr>
        <p:blipFill>
          <a:blip r:embed="rId3"/>
          <a:stretch>
            <a:fillRect/>
          </a:stretch>
        </p:blipFill>
        <p:spPr>
          <a:xfrm>
            <a:off x="9675628" y="6179617"/>
            <a:ext cx="1275893" cy="452120"/>
          </a:xfrm>
          <a:prstGeom prst="rect">
            <a:avLst/>
          </a:prstGeom>
        </p:spPr>
      </p:pic>
      <p:sp>
        <p:nvSpPr>
          <p:cNvPr id="2" name="TextBox 1">
            <a:extLst>
              <a:ext uri="{FF2B5EF4-FFF2-40B4-BE49-F238E27FC236}">
                <a16:creationId xmlns:a16="http://schemas.microsoft.com/office/drawing/2014/main" id="{EF38A21D-C048-91C1-4F4C-C0F4059E956E}"/>
              </a:ext>
            </a:extLst>
          </p:cNvPr>
          <p:cNvSpPr txBox="1"/>
          <p:nvPr/>
        </p:nvSpPr>
        <p:spPr>
          <a:xfrm>
            <a:off x="1078762" y="1700906"/>
            <a:ext cx="9971275" cy="44704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t">
            <a:spAutoFit/>
          </a:bodyPr>
          <a:lstStyle/>
          <a:p>
            <a:pPr marL="0" marR="0" algn="l">
              <a:spcBef>
                <a:spcPts val="0"/>
              </a:spcBef>
              <a:spcAft>
                <a:spcPts val="0"/>
              </a:spcAft>
            </a:pPr>
            <a:r>
              <a:rPr lang="en-US" sz="1800" i="0" u="none" strike="noStrike" dirty="0">
                <a:solidFill>
                  <a:srgbClr val="000000"/>
                </a:solidFill>
                <a:effectLst/>
                <a:latin typeface="Calibri" panose="020F0502020204030204" pitchFamily="34" charset="0"/>
              </a:rPr>
              <a:t>National Nutrition Cluster </a:t>
            </a:r>
          </a:p>
          <a:p>
            <a:pPr marL="285750" marR="0" indent="-285750" algn="l">
              <a:spcBef>
                <a:spcPts val="0"/>
              </a:spcBef>
              <a:spcAft>
                <a:spcPts val="0"/>
              </a:spcAft>
              <a:buFont typeface="Arial" panose="020B0604020202020204" pitchFamily="34" charset="0"/>
              <a:buChar char="•"/>
            </a:pPr>
            <a:r>
              <a:rPr lang="en-US" sz="1800" b="0" dirty="0">
                <a:latin typeface="Calibri" panose="020F0502020204030204" pitchFamily="34" charset="0"/>
              </a:rPr>
              <a:t>Share information on plans &amp; implementation under the HRP </a:t>
            </a:r>
          </a:p>
          <a:p>
            <a:pPr marL="285750" marR="0" indent="-285750" algn="l">
              <a:spcBef>
                <a:spcPts val="0"/>
              </a:spcBef>
              <a:spcAft>
                <a:spcPts val="0"/>
              </a:spcAft>
              <a:buFont typeface="Arial" panose="020B0604020202020204" pitchFamily="34" charset="0"/>
              <a:buChar char="•"/>
            </a:pPr>
            <a:r>
              <a:rPr lang="en-US" sz="1800" b="0" dirty="0">
                <a:latin typeface="Calibri" panose="020F0502020204030204" pitchFamily="34" charset="0"/>
              </a:rPr>
              <a:t>Support identification and targeting of non-HRP interventions under the MSNAP particularly on prevention and systems strengthening  </a:t>
            </a:r>
          </a:p>
          <a:p>
            <a:pPr marL="285750" marR="0" indent="-285750" algn="l">
              <a:spcBef>
                <a:spcPts val="0"/>
              </a:spcBef>
              <a:spcAft>
                <a:spcPts val="0"/>
              </a:spcAft>
              <a:buFont typeface="Arial" panose="020B0604020202020204" pitchFamily="34" charset="0"/>
              <a:buChar char="•"/>
            </a:pPr>
            <a:r>
              <a:rPr lang="en-US" sz="1800" b="0" dirty="0">
                <a:latin typeface="Calibri" panose="020F0502020204030204" pitchFamily="34" charset="0"/>
              </a:rPr>
              <a:t>Support strengthening of national Nutrition Information System building on Cluster information systems </a:t>
            </a:r>
          </a:p>
          <a:p>
            <a:pPr marL="285750" marR="0" indent="-285750" algn="l">
              <a:spcBef>
                <a:spcPts val="0"/>
              </a:spcBef>
              <a:spcAft>
                <a:spcPts val="0"/>
              </a:spcAft>
              <a:buFont typeface="Arial" panose="020B0604020202020204" pitchFamily="34" charset="0"/>
              <a:buChar char="•"/>
            </a:pPr>
            <a:r>
              <a:rPr lang="en-US" sz="1800" b="0" i="0" u="none" strike="noStrike" dirty="0" err="1">
                <a:solidFill>
                  <a:srgbClr val="000000"/>
                </a:solidFill>
                <a:effectLst/>
                <a:latin typeface="Calibri" panose="020F0502020204030204" pitchFamily="34" charset="0"/>
              </a:rPr>
              <a:t>Mobilise</a:t>
            </a:r>
            <a:r>
              <a:rPr lang="en-US" sz="1800" b="0" i="0" u="none" strike="noStrike" dirty="0">
                <a:solidFill>
                  <a:srgbClr val="000000"/>
                </a:solidFill>
                <a:effectLst/>
                <a:latin typeface="Calibri" panose="020F0502020204030204" pitchFamily="34" charset="0"/>
              </a:rPr>
              <a:t> other Clusters to engage and also do above  </a:t>
            </a:r>
          </a:p>
          <a:p>
            <a:pPr marR="0" algn="l">
              <a:spcBef>
                <a:spcPts val="0"/>
              </a:spcBef>
              <a:spcAft>
                <a:spcPts val="0"/>
              </a:spcAft>
            </a:pPr>
            <a:endParaRPr lang="en-US" sz="1800" b="0" i="0" u="none" strike="noStrike" dirty="0">
              <a:solidFill>
                <a:srgbClr val="000000"/>
              </a:solidFill>
              <a:effectLst/>
              <a:latin typeface="Calibri" panose="020F0502020204030204" pitchFamily="34" charset="0"/>
            </a:endParaRPr>
          </a:p>
          <a:p>
            <a:pPr marR="0" algn="l">
              <a:spcBef>
                <a:spcPts val="0"/>
              </a:spcBef>
              <a:spcAft>
                <a:spcPts val="0"/>
              </a:spcAft>
            </a:pPr>
            <a:r>
              <a:rPr lang="en-US" sz="1800" i="0" u="none" strike="noStrike" dirty="0">
                <a:solidFill>
                  <a:srgbClr val="000000"/>
                </a:solidFill>
                <a:effectLst/>
                <a:latin typeface="Calibri" panose="020F0502020204030204" pitchFamily="34" charset="0"/>
              </a:rPr>
              <a:t>Support from regional and global </a:t>
            </a:r>
            <a:r>
              <a:rPr lang="en-US" sz="1800" dirty="0">
                <a:latin typeface="Calibri" panose="020F0502020204030204" pitchFamily="34" charset="0"/>
              </a:rPr>
              <a:t>GNC</a:t>
            </a:r>
          </a:p>
          <a:p>
            <a:pPr marL="285750" marR="0" indent="-285750" algn="l">
              <a:spcBef>
                <a:spcPts val="0"/>
              </a:spcBef>
              <a:spcAft>
                <a:spcPts val="0"/>
              </a:spcAft>
              <a:buFont typeface="Arial" panose="020B0604020202020204" pitchFamily="34" charset="0"/>
              <a:buChar char="•"/>
            </a:pPr>
            <a:r>
              <a:rPr lang="en-US" sz="1800" b="0" dirty="0">
                <a:latin typeface="Calibri" panose="020F0502020204030204" pitchFamily="34" charset="0"/>
              </a:rPr>
              <a:t>Help countries capture and share learning</a:t>
            </a:r>
          </a:p>
          <a:p>
            <a:pPr marL="285750" marR="0" indent="-285750" algn="l">
              <a:spcBef>
                <a:spcPts val="0"/>
              </a:spcBef>
              <a:spcAft>
                <a:spcPts val="0"/>
              </a:spcAft>
              <a:buFont typeface="Arial" panose="020B0604020202020204" pitchFamily="34" charset="0"/>
              <a:buChar char="•"/>
            </a:pPr>
            <a:r>
              <a:rPr lang="en-US" sz="1800" b="0" dirty="0">
                <a:latin typeface="Calibri" panose="020F0502020204030204" pitchFamily="34" charset="0"/>
              </a:rPr>
              <a:t>Advice to National Nutrition Clusters on how to contribute to a Nexus approach whilst maintaining focus on core mandate </a:t>
            </a:r>
          </a:p>
          <a:p>
            <a:pPr marL="285750" marR="0" indent="-285750" algn="l">
              <a:spcBef>
                <a:spcPts val="0"/>
              </a:spcBef>
              <a:spcAft>
                <a:spcPts val="0"/>
              </a:spcAft>
              <a:buFont typeface="Arial" panose="020B0604020202020204" pitchFamily="34" charset="0"/>
              <a:buChar char="•"/>
            </a:pPr>
            <a:r>
              <a:rPr lang="en-US" sz="1800" b="0" dirty="0">
                <a:latin typeface="Calibri" panose="020F0502020204030204" pitchFamily="34" charset="0"/>
              </a:rPr>
              <a:t>Engagement with other Clusters at global and regional levels to agree a joined up approach to help advance the Nexus at country level. </a:t>
            </a:r>
          </a:p>
          <a:p>
            <a:pPr marL="0" marR="0" algn="l">
              <a:spcBef>
                <a:spcPts val="0"/>
              </a:spcBef>
              <a:spcAft>
                <a:spcPts val="0"/>
              </a:spcAft>
            </a:pP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pPr>
            <a:endParaRPr lang="en-US" sz="1800" b="0" i="0" u="none" strike="noStrike" dirty="0">
              <a:solidFill>
                <a:srgbClr val="000000"/>
              </a:solidFill>
              <a:effectLst/>
              <a:latin typeface="Calibri" panose="020F0502020204030204" pitchFamily="34" charset="0"/>
            </a:endParaRPr>
          </a:p>
        </p:txBody>
      </p:sp>
      <p:sp>
        <p:nvSpPr>
          <p:cNvPr id="5" name="TextBox 4">
            <a:extLst>
              <a:ext uri="{FF2B5EF4-FFF2-40B4-BE49-F238E27FC236}">
                <a16:creationId xmlns:a16="http://schemas.microsoft.com/office/drawing/2014/main" id="{0C8BE138-E12D-5C41-654C-6AFD91CA5BFE}"/>
              </a:ext>
            </a:extLst>
          </p:cNvPr>
          <p:cNvSpPr txBox="1"/>
          <p:nvPr/>
        </p:nvSpPr>
        <p:spPr>
          <a:xfrm>
            <a:off x="1104162" y="267676"/>
            <a:ext cx="9431315" cy="1146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3600" i="0" u="none" strike="noStrike" dirty="0">
                <a:solidFill>
                  <a:srgbClr val="000000"/>
                </a:solidFill>
                <a:effectLst/>
                <a:latin typeface="Calibri" panose="020F0502020204030204" pitchFamily="34" charset="0"/>
              </a:rPr>
              <a:t>What further support can the Nutrition Cluster provide?</a:t>
            </a:r>
            <a:r>
              <a:rPr lang="en-US" sz="3600" b="0" i="0" u="none" strike="noStrike" dirty="0">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22840937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01F17-011F-6DA2-3681-40CC4B3DC69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4DA13D5-5D81-3AC9-E677-4ED5B17A7787}"/>
              </a:ext>
            </a:extLst>
          </p:cNvPr>
          <p:cNvSpPr/>
          <p:nvPr/>
        </p:nvSpPr>
        <p:spPr>
          <a:xfrm>
            <a:off x="0" y="3572"/>
            <a:ext cx="12179300" cy="569727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96" dirty="0"/>
              <a:t>Madagascar, Kenya &amp; South Sudan </a:t>
            </a:r>
          </a:p>
          <a:p>
            <a:pPr algn="ctr"/>
            <a:endParaRPr lang="en-US" sz="3596" dirty="0"/>
          </a:p>
        </p:txBody>
      </p:sp>
      <p:pic>
        <p:nvPicPr>
          <p:cNvPr id="7" name="image2.png">
            <a:extLst>
              <a:ext uri="{FF2B5EF4-FFF2-40B4-BE49-F238E27FC236}">
                <a16:creationId xmlns:a16="http://schemas.microsoft.com/office/drawing/2014/main" id="{9DEBECDB-39CE-1898-1E0E-8CD931441D5B}"/>
              </a:ext>
            </a:extLst>
          </p:cNvPr>
          <p:cNvPicPr/>
          <p:nvPr/>
        </p:nvPicPr>
        <p:blipFill>
          <a:blip r:embed="rId3" cstate="print"/>
          <a:stretch>
            <a:fillRect/>
          </a:stretch>
        </p:blipFill>
        <p:spPr>
          <a:xfrm>
            <a:off x="124343" y="6167348"/>
            <a:ext cx="5725540" cy="234705"/>
          </a:xfrm>
          <a:prstGeom prst="rect">
            <a:avLst/>
          </a:prstGeom>
        </p:spPr>
      </p:pic>
    </p:spTree>
    <p:extLst>
      <p:ext uri="{BB962C8B-B14F-4D97-AF65-F5344CB8AC3E}">
        <p14:creationId xmlns:p14="http://schemas.microsoft.com/office/powerpoint/2010/main" val="359079979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5B2481-C553-98E1-0718-88CFB9EC454A}"/>
              </a:ext>
            </a:extLst>
          </p:cNvPr>
          <p:cNvSpPr/>
          <p:nvPr/>
        </p:nvSpPr>
        <p:spPr>
          <a:xfrm>
            <a:off x="638877" y="2481401"/>
            <a:ext cx="5340484" cy="3168000"/>
          </a:xfrm>
          <a:prstGeom prst="rect">
            <a:avLst/>
          </a:prstGeom>
          <a:solidFill>
            <a:schemeClr val="bg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fr-FR"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Rectangle 9">
            <a:extLst>
              <a:ext uri="{FF2B5EF4-FFF2-40B4-BE49-F238E27FC236}">
                <a16:creationId xmlns:a16="http://schemas.microsoft.com/office/drawing/2014/main" id="{FC91DEB9-DF16-CA76-FACF-303B5C4B9E8E}"/>
              </a:ext>
            </a:extLst>
          </p:cNvPr>
          <p:cNvSpPr/>
          <p:nvPr/>
        </p:nvSpPr>
        <p:spPr>
          <a:xfrm>
            <a:off x="6307830" y="1414747"/>
            <a:ext cx="5340484" cy="4248000"/>
          </a:xfrm>
          <a:prstGeom prst="rect">
            <a:avLst/>
          </a:prstGeom>
          <a:solidFill>
            <a:srgbClr val="9CCB38">
              <a:alpha val="69804"/>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fr-FR"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Box 17">
            <a:extLst>
              <a:ext uri="{FF2B5EF4-FFF2-40B4-BE49-F238E27FC236}">
                <a16:creationId xmlns:a16="http://schemas.microsoft.com/office/drawing/2014/main" id="{E009B7F7-F2BC-E558-3F5F-49DB83915097}"/>
              </a:ext>
            </a:extLst>
          </p:cNvPr>
          <p:cNvSpPr txBox="1"/>
          <p:nvPr/>
        </p:nvSpPr>
        <p:spPr>
          <a:xfrm>
            <a:off x="681661" y="6143330"/>
            <a:ext cx="4177837" cy="55399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a:t>
            </a:r>
            <a:r>
              <a:rPr lang="en-US" err="1">
                <a:solidFill>
                  <a:srgbClr val="808080"/>
                </a:solidFill>
              </a:rPr>
              <a:t>Localisation</a:t>
            </a:r>
            <a:r>
              <a:rPr lang="en-US">
                <a:solidFill>
                  <a:srgbClr val="808080"/>
                </a:solidFill>
              </a:rPr>
              <a:t> </a:t>
            </a:r>
            <a:r>
              <a:rPr>
                <a:solidFill>
                  <a:srgbClr val="808080"/>
                </a:solidFill>
              </a:rPr>
              <a:t> </a:t>
            </a:r>
            <a:br>
              <a:rPr/>
            </a:br>
            <a:r>
              <a:rPr>
                <a:solidFill>
                  <a:srgbClr val="808080"/>
                </a:solidFill>
              </a:rPr>
              <a:t>Date:</a:t>
            </a:r>
            <a:r>
              <a:rPr lang="en-US">
                <a:solidFill>
                  <a:srgbClr val="808080"/>
                </a:solidFill>
              </a:rPr>
              <a:t> 31 January 2024</a:t>
            </a:r>
            <a:endParaRPr lang="en-US" sz="18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2" name="TextBox 6">
            <a:extLst>
              <a:ext uri="{FF2B5EF4-FFF2-40B4-BE49-F238E27FC236}">
                <a16:creationId xmlns:a16="http://schemas.microsoft.com/office/drawing/2014/main" id="{9EFCB7DE-8514-F97C-5612-AED2C4DE8176}"/>
              </a:ext>
            </a:extLst>
          </p:cNvPr>
          <p:cNvSpPr txBox="1"/>
          <p:nvPr/>
        </p:nvSpPr>
        <p:spPr>
          <a:xfrm>
            <a:off x="447473" y="250257"/>
            <a:ext cx="7120647" cy="92882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4800" b="0" kern="1200">
                <a:solidFill>
                  <a:srgbClr val="455F51"/>
                </a:solidFill>
                <a:latin typeface="Open Sans"/>
                <a:ea typeface="Open Sans"/>
                <a:cs typeface="Open Sans"/>
              </a:rPr>
              <a:t>What is </a:t>
            </a:r>
            <a:r>
              <a:rPr lang="en-GB" sz="4800" b="0" kern="1200">
                <a:solidFill>
                  <a:srgbClr val="455F51"/>
                </a:solidFill>
                <a:latin typeface="Open Sans"/>
                <a:ea typeface="Open Sans"/>
                <a:cs typeface="Open Sans"/>
              </a:rPr>
              <a:t>localisation</a:t>
            </a:r>
            <a:r>
              <a:rPr lang="en-US" sz="4800" b="0" kern="1200">
                <a:solidFill>
                  <a:srgbClr val="455F51"/>
                </a:solidFill>
                <a:latin typeface="Open Sans"/>
                <a:ea typeface="Open Sans"/>
                <a:cs typeface="Open Sans"/>
              </a:rPr>
              <a:t>?</a:t>
            </a:r>
          </a:p>
        </p:txBody>
      </p:sp>
      <p:sp>
        <p:nvSpPr>
          <p:cNvPr id="9" name="TextBox 8">
            <a:extLst>
              <a:ext uri="{FF2B5EF4-FFF2-40B4-BE49-F238E27FC236}">
                <a16:creationId xmlns:a16="http://schemas.microsoft.com/office/drawing/2014/main" id="{C82C2A68-0D0A-8623-FF54-BC38B8873968}"/>
              </a:ext>
            </a:extLst>
          </p:cNvPr>
          <p:cNvSpPr txBox="1"/>
          <p:nvPr/>
        </p:nvSpPr>
        <p:spPr>
          <a:xfrm>
            <a:off x="6567005" y="1596854"/>
            <a:ext cx="4683906" cy="387029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1500" b="0">
                <a:solidFill>
                  <a:sysClr val="windowText" lastClr="000000"/>
                </a:solidFill>
                <a:latin typeface="Open Sans"/>
                <a:ea typeface="+mn-ea"/>
                <a:cs typeface="+mn-cs"/>
                <a:sym typeface="Helvetica Neue Medium"/>
              </a:rPr>
              <a:t>GNC Anti-racism &amp; Localisation Working Group: </a:t>
            </a:r>
            <a:endParaRPr lang="en-US" sz="15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US" b="0">
              <a:solidFill>
                <a:sysClr val="windowText" lastClr="000000"/>
              </a:solidFill>
              <a:latin typeface="Open Sans"/>
              <a:ea typeface="+mn-ea"/>
              <a:cs typeface="+mn-cs"/>
            </a:endParaRPr>
          </a:p>
          <a:p>
            <a:r>
              <a:rPr lang="en-US" sz="1600" b="0">
                <a:solidFill>
                  <a:sysClr val="windowText" lastClr="000000"/>
                </a:solidFill>
                <a:latin typeface="Open Sans"/>
                <a:ea typeface="+mn-ea"/>
                <a:cs typeface="+mn-cs"/>
                <a:sym typeface="Helvetica Neue Medium"/>
              </a:rPr>
              <a:t>“</a:t>
            </a:r>
            <a:r>
              <a:rPr lang="en-US" sz="1600">
                <a:solidFill>
                  <a:sysClr val="windowText" lastClr="000000"/>
                </a:solidFill>
                <a:latin typeface="Open Sans"/>
                <a:ea typeface="+mn-ea"/>
                <a:cs typeface="+mn-cs"/>
                <a:sym typeface="Helvetica Neue Medium"/>
              </a:rPr>
              <a:t>Localisation is based on the recognition of an imbalance of power between international actors and the communities that they serve. Localisation is a restorative process involving recognition, respect, appreciation, and investment in local and national humanitarian capacities, leadership, and local and national resources. The aim is to replace this imbalance with locally-driven, locally-led, and locally-owned response to better and more sustainably meet the needs of affected populations</a:t>
            </a:r>
            <a:r>
              <a:rPr lang="en-US" sz="1600" b="0">
                <a:solidFill>
                  <a:sysClr val="windowText" lastClr="000000"/>
                </a:solidFill>
                <a:latin typeface="Open Sans"/>
                <a:ea typeface="+mn-ea"/>
                <a:cs typeface="+mn-cs"/>
                <a:sym typeface="Helvetica Neue Medium"/>
              </a:rPr>
              <a:t>" </a:t>
            </a:r>
            <a:endParaRPr lang="en-US" sz="16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US"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r>
              <a:rPr lang="en-US" b="0" i="1">
                <a:solidFill>
                  <a:sysClr val="windowText" lastClr="000000"/>
                </a:solidFill>
                <a:latin typeface="Open Sans"/>
                <a:ea typeface="+mn-ea"/>
                <a:cs typeface="+mn-cs"/>
                <a:sym typeface="Helvetica Neue Medium"/>
              </a:rPr>
              <a:t>- Inspired by The Grand Bargain, Arbie </a:t>
            </a:r>
            <a:r>
              <a:rPr lang="en-US" b="0" i="1" err="1">
                <a:solidFill>
                  <a:sysClr val="windowText" lastClr="000000"/>
                </a:solidFill>
                <a:latin typeface="Open Sans"/>
                <a:ea typeface="+mn-ea"/>
                <a:cs typeface="+mn-cs"/>
                <a:sym typeface="Helvetica Neue Medium"/>
              </a:rPr>
              <a:t>Baguios</a:t>
            </a:r>
            <a:r>
              <a:rPr lang="en-US" b="0" i="1">
                <a:solidFill>
                  <a:sysClr val="windowText" lastClr="000000"/>
                </a:solidFill>
                <a:latin typeface="Open Sans"/>
                <a:ea typeface="+mn-ea"/>
                <a:cs typeface="+mn-cs"/>
                <a:sym typeface="Helvetica Neue Medium"/>
              </a:rPr>
              <a:t>, and Oxfam</a:t>
            </a:r>
            <a:endParaRPr lang="en-US" b="0" i="1">
              <a:solidFill>
                <a:sysClr val="windowText" lastClr="000000"/>
              </a:solidFill>
              <a:latin typeface="Open Sans"/>
              <a:ea typeface="+mn-ea"/>
              <a:cs typeface="+mn-cs"/>
            </a:endParaRPr>
          </a:p>
        </p:txBody>
      </p:sp>
      <p:sp>
        <p:nvSpPr>
          <p:cNvPr id="13" name="TextBox 12">
            <a:extLst>
              <a:ext uri="{FF2B5EF4-FFF2-40B4-BE49-F238E27FC236}">
                <a16:creationId xmlns:a16="http://schemas.microsoft.com/office/drawing/2014/main" id="{3B3DF78B-8B4C-F5CF-E75A-E6B156532C51}"/>
              </a:ext>
            </a:extLst>
          </p:cNvPr>
          <p:cNvSpPr txBox="1"/>
          <p:nvPr/>
        </p:nvSpPr>
        <p:spPr>
          <a:xfrm>
            <a:off x="924562" y="2640762"/>
            <a:ext cx="4683906" cy="285462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lang="en-US" sz="1500" b="0">
              <a:solidFill>
                <a:sysClr val="windowText" lastClr="000000"/>
              </a:solidFill>
              <a:latin typeface="Open Sans"/>
              <a:ea typeface="+mn-ea"/>
              <a:cs typeface="+mn-cs"/>
            </a:endParaRPr>
          </a:p>
          <a:p>
            <a:pPr marL="0" marR="0" indent="0" algn="l" defTabSz="412750" rtl="0" fontAlgn="auto" latinLnBrk="0" hangingPunct="0">
              <a:lnSpc>
                <a:spcPct val="100000"/>
              </a:lnSpc>
              <a:spcBef>
                <a:spcPts val="0"/>
              </a:spcBef>
              <a:spcAft>
                <a:spcPts val="0"/>
              </a:spcAft>
              <a:buClrTx/>
              <a:buSzTx/>
              <a:buFontTx/>
              <a:buNone/>
              <a:tabLst/>
            </a:pPr>
            <a:r>
              <a:rPr lang="en-US" sz="1500" b="0">
                <a:solidFill>
                  <a:sysClr val="windowText" lastClr="000000"/>
                </a:solidFill>
                <a:latin typeface="Open Sans"/>
                <a:ea typeface="+mn-ea"/>
                <a:cs typeface="+mn-cs"/>
                <a:sym typeface="Helvetica Neue Medium"/>
              </a:rPr>
              <a:t>The Grand Bargain frames </a:t>
            </a:r>
            <a:r>
              <a:rPr lang="en-US" sz="1500" b="0" err="1">
                <a:solidFill>
                  <a:sysClr val="windowText" lastClr="000000"/>
                </a:solidFill>
                <a:latin typeface="Open Sans"/>
                <a:ea typeface="+mn-ea"/>
                <a:cs typeface="+mn-cs"/>
                <a:sym typeface="Helvetica Neue Medium"/>
              </a:rPr>
              <a:t>localisation</a:t>
            </a:r>
            <a:r>
              <a:rPr lang="en-US" sz="1500" b="0">
                <a:solidFill>
                  <a:sysClr val="windowText" lastClr="000000"/>
                </a:solidFill>
                <a:latin typeface="Open Sans"/>
                <a:ea typeface="+mn-ea"/>
                <a:cs typeface="+mn-cs"/>
                <a:sym typeface="Helvetica Neue Medium"/>
              </a:rPr>
              <a:t> as being:</a:t>
            </a:r>
            <a:endParaRPr lang="en-US" sz="15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US" sz="16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r>
              <a:rPr lang="en-US" sz="1600" b="0">
                <a:solidFill>
                  <a:sysClr val="windowText" lastClr="000000"/>
                </a:solidFill>
                <a:latin typeface="Open Sans"/>
                <a:ea typeface="+mn-ea"/>
                <a:cs typeface="+mn-cs"/>
                <a:sym typeface="Helvetica Neue Medium"/>
              </a:rPr>
              <a:t>“</a:t>
            </a:r>
            <a:r>
              <a:rPr lang="en-US" sz="1600">
                <a:solidFill>
                  <a:sysClr val="windowText" lastClr="000000"/>
                </a:solidFill>
                <a:latin typeface="Open Sans"/>
                <a:ea typeface="+mn-ea"/>
                <a:cs typeface="+mn-cs"/>
                <a:sym typeface="Helvetica Neue Medium"/>
              </a:rPr>
              <a:t>as local as possible, as international as necessary</a:t>
            </a:r>
            <a:r>
              <a:rPr lang="en-US" sz="1600" b="0">
                <a:solidFill>
                  <a:sysClr val="windowText" lastClr="000000"/>
                </a:solidFill>
                <a:latin typeface="Open Sans"/>
                <a:ea typeface="+mn-ea"/>
                <a:cs typeface="+mn-cs"/>
                <a:sym typeface="Helvetica Neue Medium"/>
              </a:rPr>
              <a:t>”</a:t>
            </a:r>
            <a:endParaRPr lang="en-US" sz="16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US" sz="1500" b="0">
              <a:solidFill>
                <a:sysClr val="windowText" lastClr="000000"/>
              </a:solidFill>
              <a:latin typeface="Open Sans"/>
              <a:ea typeface="+mn-ea"/>
              <a:cs typeface="+mn-cs"/>
            </a:endParaRPr>
          </a:p>
          <a:p>
            <a:r>
              <a:rPr lang="en-US" sz="1500" b="0">
                <a:solidFill>
                  <a:sysClr val="windowText" lastClr="000000"/>
                </a:solidFill>
                <a:latin typeface="Open Sans"/>
                <a:ea typeface="+mn-ea"/>
                <a:cs typeface="+mn-cs"/>
                <a:sym typeface="Helvetica Neue Medium"/>
              </a:rPr>
              <a:t>Signatories have pledged to increase cash programming, strengthen the humanitarian-development nexus, promote greater participation of affected persons in decision-making, and provide more support to national and local responders. </a:t>
            </a:r>
            <a:endParaRPr lang="en-US" sz="1500" b="0">
              <a:solidFill>
                <a:sysClr val="windowText" lastClr="000000"/>
              </a:solidFill>
              <a:latin typeface="Open Sans"/>
              <a:ea typeface="+mn-ea"/>
              <a:cs typeface="+mn-cs"/>
            </a:endParaRPr>
          </a:p>
          <a:p>
            <a:pPr marL="0" marR="0" indent="0" algn="ctr" defTabSz="412750" rtl="0" fontAlgn="auto" latinLnBrk="0" hangingPunct="0">
              <a:lnSpc>
                <a:spcPct val="100000"/>
              </a:lnSpc>
              <a:spcBef>
                <a:spcPts val="0"/>
              </a:spcBef>
              <a:spcAft>
                <a:spcPts val="0"/>
              </a:spcAft>
              <a:buClrTx/>
              <a:buSzTx/>
              <a:buFontTx/>
              <a:buNone/>
              <a:tabLst/>
            </a:pPr>
            <a:endParaRPr lang="en-US" sz="1500" b="0">
              <a:solidFill>
                <a:sysClr val="windowText" lastClr="000000"/>
              </a:solidFill>
              <a:latin typeface="Open Sans"/>
              <a:ea typeface="+mn-ea"/>
              <a:cs typeface="+mn-cs"/>
            </a:endParaRPr>
          </a:p>
        </p:txBody>
      </p:sp>
      <p:sp>
        <p:nvSpPr>
          <p:cNvPr id="15" name="TextBox 14">
            <a:extLst>
              <a:ext uri="{FF2B5EF4-FFF2-40B4-BE49-F238E27FC236}">
                <a16:creationId xmlns:a16="http://schemas.microsoft.com/office/drawing/2014/main" id="{7269C838-00AA-E4E4-DC98-FC9A75A1E039}"/>
              </a:ext>
            </a:extLst>
          </p:cNvPr>
          <p:cNvSpPr txBox="1"/>
          <p:nvPr/>
        </p:nvSpPr>
        <p:spPr>
          <a:xfrm>
            <a:off x="743686" y="1335378"/>
            <a:ext cx="5042217" cy="1015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en-US" sz="2000" b="0">
                <a:latin typeface="Open Sans"/>
              </a:rPr>
              <a:t>There is no single definition and interpretations of the term “</a:t>
            </a:r>
            <a:r>
              <a:rPr lang="en-US" sz="2000" b="0" err="1">
                <a:latin typeface="Open Sans"/>
              </a:rPr>
              <a:t>localisation</a:t>
            </a:r>
            <a:r>
              <a:rPr lang="en-US" sz="2000" b="0">
                <a:latin typeface="Open Sans"/>
              </a:rPr>
              <a:t>” vary across stakeholders and contexts</a:t>
            </a:r>
            <a:endParaRPr lang="fr-FR" sz="2000" b="0">
              <a:latin typeface="Open Sans"/>
            </a:endParaRPr>
          </a:p>
        </p:txBody>
      </p:sp>
    </p:spTree>
    <p:extLst>
      <p:ext uri="{BB962C8B-B14F-4D97-AF65-F5344CB8AC3E}">
        <p14:creationId xmlns:p14="http://schemas.microsoft.com/office/powerpoint/2010/main" val="11601864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A3EFB-73E5-2722-54BC-6D051C82279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BB7681A-490B-9C50-A17B-12C8CB3EC5DC}"/>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CCDF504B-80DD-5C9C-D4D0-6A4BF73A5345}"/>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A21A730B-A131-F82A-0E8A-681010FE9D4A}"/>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A81AD9EA-2DE6-77EC-08F1-E1DF2F23901E}"/>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67520256-1115-737A-3F24-D9321166F4F5}"/>
              </a:ext>
            </a:extLst>
          </p:cNvPr>
          <p:cNvPicPr>
            <a:picLocks noChangeAspect="1"/>
          </p:cNvPicPr>
          <p:nvPr/>
        </p:nvPicPr>
        <p:blipFill>
          <a:blip r:embed="rId3"/>
          <a:stretch>
            <a:fillRect/>
          </a:stretch>
        </p:blipFill>
        <p:spPr>
          <a:xfrm>
            <a:off x="9675628" y="6179617"/>
            <a:ext cx="1275893" cy="452120"/>
          </a:xfrm>
          <a:prstGeom prst="rect">
            <a:avLst/>
          </a:prstGeom>
        </p:spPr>
      </p:pic>
      <p:sp>
        <p:nvSpPr>
          <p:cNvPr id="2" name="TextBox 1">
            <a:extLst>
              <a:ext uri="{FF2B5EF4-FFF2-40B4-BE49-F238E27FC236}">
                <a16:creationId xmlns:a16="http://schemas.microsoft.com/office/drawing/2014/main" id="{F30367D0-7861-3A2E-3DCD-D84A860FC4CA}"/>
              </a:ext>
            </a:extLst>
          </p:cNvPr>
          <p:cNvSpPr txBox="1"/>
          <p:nvPr/>
        </p:nvSpPr>
        <p:spPr>
          <a:xfrm>
            <a:off x="783805" y="1806760"/>
            <a:ext cx="9971275" cy="324447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1500" b="1" i="0" u="none" strike="noStrike" dirty="0">
                <a:solidFill>
                  <a:srgbClr val="000000"/>
                </a:solidFill>
                <a:effectLst/>
                <a:latin typeface="Calibri" panose="020F0502020204030204" pitchFamily="34" charset="0"/>
              </a:rPr>
              <a:t> </a:t>
            </a:r>
            <a:endParaRPr lang="en-US" sz="1500" b="0" i="0" u="none" strike="noStrike" dirty="0">
              <a:solidFill>
                <a:srgbClr val="000000"/>
              </a:solidFill>
              <a:effectLst/>
              <a:latin typeface="Calibri" panose="020F0502020204030204" pitchFamily="34" charset="0"/>
            </a:endParaRPr>
          </a:p>
          <a:p>
            <a:pPr marL="0" marR="0" algn="l">
              <a:spcBef>
                <a:spcPts val="0"/>
              </a:spcBef>
              <a:spcAft>
                <a:spcPts val="800"/>
              </a:spcAft>
            </a:pPr>
            <a:r>
              <a:rPr lang="en-US" sz="2000" i="0" u="none" strike="noStrike" dirty="0">
                <a:solidFill>
                  <a:srgbClr val="000000"/>
                </a:solidFill>
                <a:effectLst/>
                <a:latin typeface="Calibri" panose="020F0502020204030204" pitchFamily="34" charset="0"/>
              </a:rPr>
              <a:t>What is the National Nutrition Cluster</a:t>
            </a:r>
            <a:r>
              <a:rPr lang="en-US" sz="2000" dirty="0">
                <a:latin typeface="Calibri" panose="020F0502020204030204" pitchFamily="34" charset="0"/>
              </a:rPr>
              <a:t> doing to help advance a Nexus approach? </a:t>
            </a:r>
            <a:endParaRPr lang="en-US" sz="2000" i="0" u="none" strike="noStrike" dirty="0">
              <a:solidFill>
                <a:srgbClr val="000000"/>
              </a:solidFill>
              <a:effectLst/>
              <a:latin typeface="Calibri" panose="020F0502020204030204" pitchFamily="34" charset="0"/>
            </a:endParaRPr>
          </a:p>
          <a:p>
            <a:pPr marL="0" marR="0" algn="l">
              <a:spcBef>
                <a:spcPts val="0"/>
              </a:spcBef>
              <a:spcAft>
                <a:spcPts val="800"/>
              </a:spcAft>
            </a:pPr>
            <a:endParaRPr lang="en-US" sz="200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2000" b="1" i="0" u="none" strike="noStrike" dirty="0">
                <a:solidFill>
                  <a:srgbClr val="000000"/>
                </a:solidFill>
                <a:effectLst/>
                <a:latin typeface="Calibri" panose="020F0502020204030204" pitchFamily="34" charset="0"/>
              </a:rPr>
              <a:t>Main achievement to date and what contributed to success? </a:t>
            </a:r>
          </a:p>
          <a:p>
            <a:pPr marL="0" marR="0" algn="l">
              <a:spcBef>
                <a:spcPts val="0"/>
              </a:spcBef>
              <a:spcAft>
                <a:spcPts val="0"/>
              </a:spcAft>
            </a:pPr>
            <a:endParaRPr lang="en-US" sz="2000" b="0" i="0" u="none" strike="noStrike" dirty="0">
              <a:solidFill>
                <a:srgbClr val="000000"/>
              </a:solidFill>
              <a:effectLst/>
              <a:latin typeface="Calibri" panose="020F0502020204030204" pitchFamily="34" charset="0"/>
            </a:endParaRPr>
          </a:p>
          <a:p>
            <a:pPr marL="0" marR="0" algn="l">
              <a:spcBef>
                <a:spcPts val="0"/>
              </a:spcBef>
              <a:spcAft>
                <a:spcPts val="0"/>
              </a:spcAft>
            </a:pPr>
            <a:endParaRPr lang="en-US" sz="20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2000" b="1" i="0" u="none" strike="noStrike" dirty="0">
                <a:solidFill>
                  <a:srgbClr val="000000"/>
                </a:solidFill>
                <a:effectLst/>
                <a:latin typeface="Calibri" panose="020F0502020204030204" pitchFamily="34" charset="0"/>
              </a:rPr>
              <a:t>Main constraint to progress and what needs to be done to overcome that constraint ?</a:t>
            </a:r>
            <a:endParaRPr lang="en-US" sz="2000" b="0" i="0" u="none" strike="noStrike" dirty="0">
              <a:solidFill>
                <a:srgbClr val="000000"/>
              </a:solidFill>
              <a:effectLst/>
              <a:latin typeface="Calibri" panose="020F0502020204030204" pitchFamily="34" charset="0"/>
            </a:endParaRPr>
          </a:p>
          <a:p>
            <a:pPr marL="0" marR="0" algn="l">
              <a:spcBef>
                <a:spcPts val="0"/>
              </a:spcBef>
              <a:spcAft>
                <a:spcPts val="0"/>
              </a:spcAft>
            </a:pPr>
            <a:endParaRPr lang="en-US" sz="2000" b="1"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2000" b="1" i="0" u="none" strike="noStrike" dirty="0">
                <a:solidFill>
                  <a:srgbClr val="000000"/>
                </a:solidFill>
                <a:effectLst/>
                <a:latin typeface="Calibri" panose="020F0502020204030204" pitchFamily="34" charset="0"/>
              </a:rPr>
              <a:t> </a:t>
            </a:r>
            <a:endParaRPr lang="en-US" sz="20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2000" i="0" u="none" strike="noStrike" dirty="0">
                <a:solidFill>
                  <a:srgbClr val="000000"/>
                </a:solidFill>
                <a:effectLst/>
                <a:latin typeface="Calibri" panose="020F0502020204030204" pitchFamily="34" charset="0"/>
              </a:rPr>
              <a:t>What support has / can the GNC provide from regional or global level?</a:t>
            </a:r>
            <a:r>
              <a:rPr lang="en-US" sz="2000" b="0" i="0" u="none" strike="noStrike" dirty="0">
                <a:solidFill>
                  <a:srgbClr val="000000"/>
                </a:solidFill>
                <a:effectLst/>
                <a:latin typeface="Calibri" panose="020F0502020204030204" pitchFamily="34" charset="0"/>
              </a:rPr>
              <a:t>  </a:t>
            </a:r>
          </a:p>
        </p:txBody>
      </p:sp>
      <p:sp>
        <p:nvSpPr>
          <p:cNvPr id="5" name="TextBox 4">
            <a:extLst>
              <a:ext uri="{FF2B5EF4-FFF2-40B4-BE49-F238E27FC236}">
                <a16:creationId xmlns:a16="http://schemas.microsoft.com/office/drawing/2014/main" id="{789A7684-4587-E4B1-E5A5-E8A5DAAAEF6D}"/>
              </a:ext>
            </a:extLst>
          </p:cNvPr>
          <p:cNvSpPr txBox="1"/>
          <p:nvPr/>
        </p:nvSpPr>
        <p:spPr>
          <a:xfrm>
            <a:off x="1883229" y="425946"/>
            <a:ext cx="6727371"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Helvetica Neue"/>
                <a:ea typeface="Helvetica Neue"/>
                <a:cs typeface="Helvetica Neue"/>
                <a:sym typeface="Helvetica Neue"/>
              </a:rPr>
              <a:t>Questions </a:t>
            </a:r>
          </a:p>
        </p:txBody>
      </p:sp>
      <p:sp>
        <p:nvSpPr>
          <p:cNvPr id="3" name="AutoShape 2">
            <a:extLst>
              <a:ext uri="{FF2B5EF4-FFF2-40B4-BE49-F238E27FC236}">
                <a16:creationId xmlns:a16="http://schemas.microsoft.com/office/drawing/2014/main" id="{20740B7C-E463-BE03-3FD9-B2DDF68161C1}"/>
              </a:ext>
            </a:extLst>
          </p:cNvPr>
          <p:cNvSpPr>
            <a:spLocks noChangeAspect="1" noChangeArrowheads="1"/>
          </p:cNvSpPr>
          <p:nvPr/>
        </p:nvSpPr>
        <p:spPr bwMode="auto">
          <a:xfrm>
            <a:off x="593725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651422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iagram of a group of text&#10;&#10;Description automatically generated with medium confidence">
            <a:extLst>
              <a:ext uri="{FF2B5EF4-FFF2-40B4-BE49-F238E27FC236}">
                <a16:creationId xmlns:a16="http://schemas.microsoft.com/office/drawing/2014/main" id="{CB223D40-B99C-7A61-C472-FD75F9EA1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673" y="513013"/>
            <a:ext cx="10136035" cy="5701519"/>
          </a:xfrm>
          <a:prstGeom prst="rect">
            <a:avLst/>
          </a:prstGeom>
          <a:ln>
            <a:noFill/>
          </a:ln>
        </p:spPr>
      </p:pic>
    </p:spTree>
    <p:extLst>
      <p:ext uri="{BB962C8B-B14F-4D97-AF65-F5344CB8AC3E}">
        <p14:creationId xmlns:p14="http://schemas.microsoft.com/office/powerpoint/2010/main" val="133268818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75628" y="6179617"/>
            <a:ext cx="1275893" cy="452120"/>
          </a:xfrm>
          <a:prstGeom prst="rect">
            <a:avLst/>
          </a:prstGeom>
        </p:spPr>
      </p:pic>
      <p:sp>
        <p:nvSpPr>
          <p:cNvPr id="2" name="TextBox 1">
            <a:extLst>
              <a:ext uri="{FF2B5EF4-FFF2-40B4-BE49-F238E27FC236}">
                <a16:creationId xmlns:a16="http://schemas.microsoft.com/office/drawing/2014/main" id="{FA8AC7A1-640F-1B94-6E7C-D040E3782019}"/>
              </a:ext>
            </a:extLst>
          </p:cNvPr>
          <p:cNvSpPr txBox="1"/>
          <p:nvPr/>
        </p:nvSpPr>
        <p:spPr>
          <a:xfrm>
            <a:off x="783805" y="1280975"/>
            <a:ext cx="9971275" cy="429604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1500" b="1" i="0" u="none" strike="noStrike" dirty="0">
                <a:solidFill>
                  <a:srgbClr val="000000"/>
                </a:solidFill>
                <a:effectLst/>
                <a:latin typeface="Calibri" panose="020F0502020204030204" pitchFamily="34" charset="0"/>
              </a:rPr>
              <a:t> </a:t>
            </a:r>
            <a:endParaRPr lang="en-US" sz="1500" b="0" i="0" u="none" strike="noStrike" dirty="0">
              <a:solidFill>
                <a:srgbClr val="000000"/>
              </a:solidFill>
              <a:effectLst/>
              <a:latin typeface="Calibri" panose="020F0502020204030204" pitchFamily="34" charset="0"/>
            </a:endParaRPr>
          </a:p>
          <a:p>
            <a:pPr marL="0" marR="0" algn="l">
              <a:spcBef>
                <a:spcPts val="0"/>
              </a:spcBef>
              <a:spcAft>
                <a:spcPts val="0"/>
              </a:spcAft>
            </a:pPr>
            <a:endParaRPr lang="en-US" sz="1800" b="1"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800" b="1" i="0" u="none" strike="noStrike" dirty="0">
                <a:solidFill>
                  <a:srgbClr val="000000"/>
                </a:solidFill>
                <a:effectLst/>
                <a:latin typeface="Calibri" panose="020F0502020204030204" pitchFamily="34" charset="0"/>
              </a:rPr>
              <a:t>What is happening to advance a Nexus approach?</a:t>
            </a:r>
          </a:p>
          <a:p>
            <a:pPr algn="just">
              <a:lnSpc>
                <a:spcPct val="150000"/>
              </a:lnSpc>
            </a:pPr>
            <a:r>
              <a:rPr lang="en-US" sz="1800" b="0" dirty="0">
                <a:latin typeface="Calibri" panose="020F0502020204030204" pitchFamily="34" charset="0"/>
              </a:rPr>
              <a:t>Tr</a:t>
            </a:r>
            <a:r>
              <a:rPr lang="en-US" sz="1800" b="0" dirty="0"/>
              <a:t>ansition of the cluster to sectoral coordination / Nutrition Technical Group: hybrid approaches encompassing both development and humanitarian responses affecting the entire territory</a:t>
            </a:r>
            <a:r>
              <a:rPr lang="en-US" sz="1800" dirty="0"/>
              <a:t>.</a:t>
            </a:r>
            <a:r>
              <a:rPr lang="fr-FR" sz="1800" dirty="0"/>
              <a:t>. </a:t>
            </a:r>
            <a:endParaRPr lang="en-US" sz="1800" dirty="0"/>
          </a:p>
          <a:p>
            <a:pPr marL="285750" indent="-285750" algn="just">
              <a:lnSpc>
                <a:spcPct val="150000"/>
              </a:lnSpc>
              <a:buFont typeface="Arial" panose="020B0604020202020204" pitchFamily="34" charset="0"/>
              <a:buChar char="•"/>
            </a:pPr>
            <a:r>
              <a:rPr lang="en-US" sz="1800" b="0" dirty="0"/>
              <a:t>Implementing the Humanitarian  Development Nexus  through Technical working groups : Prevention and treatment of wasting ,</a:t>
            </a:r>
          </a:p>
          <a:p>
            <a:pPr marL="285750" indent="-285750" algn="just">
              <a:lnSpc>
                <a:spcPct val="150000"/>
              </a:lnSpc>
              <a:buFont typeface="Arial" panose="020B0604020202020204" pitchFamily="34" charset="0"/>
              <a:buChar char="•"/>
            </a:pPr>
            <a:r>
              <a:rPr lang="en-US" sz="1800" b="0" dirty="0"/>
              <a:t> GAS Committee – Supply for nutrition ,</a:t>
            </a:r>
          </a:p>
          <a:p>
            <a:pPr marL="285750" indent="-285750" algn="just">
              <a:lnSpc>
                <a:spcPct val="150000"/>
              </a:lnSpc>
              <a:buFont typeface="Arial" panose="020B0604020202020204" pitchFamily="34" charset="0"/>
              <a:buChar char="•"/>
            </a:pPr>
            <a:r>
              <a:rPr lang="en-US" sz="1800" b="0" dirty="0"/>
              <a:t> IYCF Task Force , </a:t>
            </a:r>
            <a:r>
              <a:rPr lang="fr-FR" sz="1800" b="0" dirty="0"/>
              <a:t>Nutrition information system, </a:t>
            </a:r>
          </a:p>
          <a:p>
            <a:pPr marL="285750" indent="-285750" algn="just">
              <a:lnSpc>
                <a:spcPct val="150000"/>
              </a:lnSpc>
              <a:buFont typeface="Arial" panose="020B0604020202020204" pitchFamily="34" charset="0"/>
              <a:buChar char="•"/>
            </a:pPr>
            <a:r>
              <a:rPr lang="en-US" sz="1800" b="0" dirty="0"/>
              <a:t>Accountability for affected population , </a:t>
            </a:r>
            <a:r>
              <a:rPr lang="fr-FR" sz="1800" b="0" dirty="0"/>
              <a:t>Adolescent girls and </a:t>
            </a:r>
            <a:r>
              <a:rPr lang="fr-FR" sz="1800" b="0" dirty="0" err="1"/>
              <a:t>women</a:t>
            </a:r>
            <a:r>
              <a:rPr lang="fr-FR" sz="1800" b="0" dirty="0"/>
              <a:t> nutrition</a:t>
            </a:r>
          </a:p>
          <a:p>
            <a:pPr marL="0" marR="0" algn="l">
              <a:spcBef>
                <a:spcPts val="0"/>
              </a:spcBef>
              <a:spcAft>
                <a:spcPts val="0"/>
              </a:spcAft>
            </a:pPr>
            <a:endParaRPr lang="en-US" sz="1500" b="0" i="0" u="none" strike="noStrike" dirty="0">
              <a:solidFill>
                <a:srgbClr val="000000"/>
              </a:solidFill>
              <a:effectLst/>
              <a:latin typeface="Calibri" panose="020F0502020204030204" pitchFamily="34" charset="0"/>
            </a:endParaRPr>
          </a:p>
          <a:p>
            <a:pPr marL="0" marR="0" algn="l">
              <a:spcBef>
                <a:spcPts val="0"/>
              </a:spcBef>
              <a:spcAft>
                <a:spcPts val="800"/>
              </a:spcAft>
            </a:pPr>
            <a:endParaRPr lang="en-US" sz="1500" b="0" dirty="0">
              <a:latin typeface="Calibri" panose="020F0502020204030204" pitchFamily="34" charset="0"/>
            </a:endParaRPr>
          </a:p>
        </p:txBody>
      </p:sp>
      <p:sp>
        <p:nvSpPr>
          <p:cNvPr id="5" name="TextBox 4">
            <a:extLst>
              <a:ext uri="{FF2B5EF4-FFF2-40B4-BE49-F238E27FC236}">
                <a16:creationId xmlns:a16="http://schemas.microsoft.com/office/drawing/2014/main" id="{AC542DF8-4FBA-6118-4831-1879A187FE30}"/>
              </a:ext>
            </a:extLst>
          </p:cNvPr>
          <p:cNvSpPr txBox="1"/>
          <p:nvPr/>
        </p:nvSpPr>
        <p:spPr>
          <a:xfrm>
            <a:off x="1883229" y="329693"/>
            <a:ext cx="6727371"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Helvetica Neue"/>
                <a:ea typeface="Helvetica Neue"/>
                <a:cs typeface="Helvetica Neue"/>
                <a:sym typeface="Helvetica Neue"/>
              </a:rPr>
              <a:t>Madagascar</a:t>
            </a:r>
          </a:p>
        </p:txBody>
      </p:sp>
    </p:spTree>
    <p:extLst>
      <p:ext uri="{BB962C8B-B14F-4D97-AF65-F5344CB8AC3E}">
        <p14:creationId xmlns:p14="http://schemas.microsoft.com/office/powerpoint/2010/main" val="6926830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0">
            <a:extLst>
              <a:ext uri="{FF2B5EF4-FFF2-40B4-BE49-F238E27FC236}">
                <a16:creationId xmlns:a16="http://schemas.microsoft.com/office/drawing/2014/main" id="{7CFDD0C7-B326-8BD5-E24A-CE39384662B3}"/>
              </a:ext>
            </a:extLst>
          </p:cNvPr>
          <p:cNvGraphicFramePr>
            <a:graphicFrameLocks noGrp="1"/>
          </p:cNvGraphicFramePr>
          <p:nvPr>
            <p:ph sz="half" idx="1"/>
          </p:nvPr>
        </p:nvGraphicFramePr>
        <p:xfrm>
          <a:off x="1008598" y="1849497"/>
          <a:ext cx="9984489" cy="4250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Table 2">
            <a:extLst>
              <a:ext uri="{FF2B5EF4-FFF2-40B4-BE49-F238E27FC236}">
                <a16:creationId xmlns:a16="http://schemas.microsoft.com/office/drawing/2014/main" id="{5E7F9B89-35DC-2A98-E7F3-89117C43528E}"/>
              </a:ext>
            </a:extLst>
          </p:cNvPr>
          <p:cNvGraphicFramePr>
            <a:graphicFrameLocks noGrp="1"/>
          </p:cNvGraphicFramePr>
          <p:nvPr/>
        </p:nvGraphicFramePr>
        <p:xfrm>
          <a:off x="388305" y="981136"/>
          <a:ext cx="11369677" cy="5120732"/>
        </p:xfrm>
        <a:graphic>
          <a:graphicData uri="http://schemas.openxmlformats.org/drawingml/2006/table">
            <a:tbl>
              <a:tblPr firstRow="1" bandRow="1">
                <a:tableStyleId>{5C22544A-7EE6-4342-B048-85BDC9FD1C3A}</a:tableStyleId>
              </a:tblPr>
              <a:tblGrid>
                <a:gridCol w="1686705">
                  <a:extLst>
                    <a:ext uri="{9D8B030D-6E8A-4147-A177-3AD203B41FA5}">
                      <a16:colId xmlns:a16="http://schemas.microsoft.com/office/drawing/2014/main" val="1101459182"/>
                    </a:ext>
                  </a:extLst>
                </a:gridCol>
                <a:gridCol w="9682972">
                  <a:extLst>
                    <a:ext uri="{9D8B030D-6E8A-4147-A177-3AD203B41FA5}">
                      <a16:colId xmlns:a16="http://schemas.microsoft.com/office/drawing/2014/main" val="1676816662"/>
                    </a:ext>
                  </a:extLst>
                </a:gridCol>
              </a:tblGrid>
              <a:tr h="421711">
                <a:tc>
                  <a:txBody>
                    <a:bodyPr/>
                    <a:lstStyle/>
                    <a:p>
                      <a:endParaRPr lang="fr-FR" sz="1100" dirty="0"/>
                    </a:p>
                  </a:txBody>
                  <a:tcPr marL="91345" marR="91345" marT="45672" marB="45672"/>
                </a:tc>
                <a:tc>
                  <a:txBody>
                    <a:bodyPr/>
                    <a:lstStyle/>
                    <a:p>
                      <a:pPr algn="ctr"/>
                      <a:r>
                        <a:rPr lang="en-US" sz="1100" dirty="0"/>
                        <a:t> Cluster /Sector nutrition</a:t>
                      </a:r>
                      <a:endParaRPr lang="fr-FR" sz="1100" dirty="0"/>
                    </a:p>
                  </a:txBody>
                  <a:tcPr marL="91345" marR="91345" marT="45672" marB="45672"/>
                </a:tc>
                <a:extLst>
                  <a:ext uri="{0D108BD9-81ED-4DB2-BD59-A6C34878D82A}">
                    <a16:rowId xmlns:a16="http://schemas.microsoft.com/office/drawing/2014/main" val="178195738"/>
                  </a:ext>
                </a:extLst>
              </a:tr>
              <a:tr h="852479">
                <a:tc>
                  <a:txBody>
                    <a:bodyPr/>
                    <a:lstStyle/>
                    <a:p>
                      <a:pPr marL="0" indent="0">
                        <a:buFontTx/>
                        <a:buNone/>
                      </a:pPr>
                      <a:r>
                        <a:rPr lang="fr-FR" sz="1400" dirty="0">
                          <a:latin typeface="Calibri" panose="020F0502020204030204" pitchFamily="34" charset="0"/>
                          <a:ea typeface="Calibri" panose="020F0502020204030204" pitchFamily="34" charset="0"/>
                          <a:cs typeface="Calibri" panose="020F0502020204030204" pitchFamily="34" charset="0"/>
                        </a:rPr>
                        <a:t>The rôle of  </a:t>
                      </a:r>
                      <a:r>
                        <a:rPr lang="fr-FR" sz="1400" dirty="0" err="1">
                          <a:latin typeface="Calibri" panose="020F0502020204030204" pitchFamily="34" charset="0"/>
                          <a:ea typeface="Calibri" panose="020F0502020204030204" pitchFamily="34" charset="0"/>
                          <a:cs typeface="Calibri" panose="020F0502020204030204" pitchFamily="34" charset="0"/>
                        </a:rPr>
                        <a:t>sectorial</a:t>
                      </a:r>
                      <a:r>
                        <a:rPr lang="fr-FR" sz="1400" dirty="0">
                          <a:latin typeface="Calibri" panose="020F0502020204030204" pitchFamily="34" charset="0"/>
                          <a:ea typeface="Calibri" panose="020F0502020204030204" pitchFamily="34" charset="0"/>
                          <a:cs typeface="Calibri" panose="020F0502020204030204" pitchFamily="34" charset="0"/>
                        </a:rPr>
                        <a:t> nutrition group</a:t>
                      </a:r>
                    </a:p>
                  </a:txBody>
                  <a:tcPr marL="91345" marR="91345" marT="45672" marB="45672"/>
                </a:tc>
                <a:tc>
                  <a:txBody>
                    <a:bodyPr/>
                    <a:lstStyle/>
                    <a:p>
                      <a:pPr marL="0" indent="0">
                        <a:buFontTx/>
                        <a:buNone/>
                      </a:pPr>
                      <a:r>
                        <a:rPr lang="en-US" sz="14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Strengthening local capacities and national systems for </a:t>
                      </a:r>
                      <a:r>
                        <a:rPr lang="en-US" sz="1400" b="1"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emergency preparedness and response</a:t>
                      </a:r>
                      <a:r>
                        <a:rPr lang="en-US" sz="14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 + </a:t>
                      </a:r>
                      <a:r>
                        <a:rPr lang="en-US" sz="1400" b="1"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Humanitarian-Development Nexus</a:t>
                      </a:r>
                      <a:r>
                        <a:rPr lang="en-US" sz="14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t>
                      </a:r>
                      <a:endParaRPr lang="fr-FR" sz="1400" dirty="0">
                        <a:latin typeface="Calibri" panose="020F0502020204030204" pitchFamily="34" charset="0"/>
                        <a:ea typeface="Calibri" panose="020F0502020204030204" pitchFamily="34" charset="0"/>
                        <a:cs typeface="Calibri" panose="020F0502020204030204" pitchFamily="34" charset="0"/>
                      </a:endParaRPr>
                    </a:p>
                  </a:txBody>
                  <a:tcPr marL="91345" marR="91345" marT="45672" marB="45672"/>
                </a:tc>
                <a:extLst>
                  <a:ext uri="{0D108BD9-81ED-4DB2-BD59-A6C34878D82A}">
                    <a16:rowId xmlns:a16="http://schemas.microsoft.com/office/drawing/2014/main" val="2607482320"/>
                  </a:ext>
                </a:extLst>
              </a:tr>
              <a:tr h="1187482">
                <a:tc rowSpan="3">
                  <a:txBody>
                    <a:bodyPr/>
                    <a:lstStyle/>
                    <a:p>
                      <a:pPr marL="0" indent="0" algn="ctr">
                        <a:buFontTx/>
                        <a:buNone/>
                      </a:pPr>
                      <a:r>
                        <a:rPr lang="en-US" sz="1400" b="0"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Who is leading</a:t>
                      </a:r>
                      <a:endParaRPr lang="fr-FR" sz="1400" dirty="0">
                        <a:latin typeface="Calibri" panose="020F0502020204030204" pitchFamily="34" charset="0"/>
                        <a:ea typeface="Calibri" panose="020F0502020204030204" pitchFamily="34" charset="0"/>
                        <a:cs typeface="Calibri" panose="020F0502020204030204" pitchFamily="34" charset="0"/>
                      </a:endParaRPr>
                    </a:p>
                  </a:txBody>
                  <a:tcPr marL="91345" marR="91345" marT="45672" marB="45672" anchor="ctr"/>
                </a:tc>
                <a:tc>
                  <a:txBody>
                    <a:bodyPr/>
                    <a:lstStyle/>
                    <a:p>
                      <a:pPr algn="ctr"/>
                      <a:r>
                        <a:rPr lang="en-US" sz="1400" b="1" i="0" u="none" strike="noStrike" kern="1200" baseline="0" dirty="0">
                          <a:solidFill>
                            <a:schemeClr val="dk1"/>
                          </a:solidFill>
                          <a:latin typeface="Calibri" panose="020F0502020204030204" pitchFamily="34" charset="0"/>
                          <a:ea typeface="Calibri" panose="020F0502020204030204" pitchFamily="34" charset="0"/>
                          <a:cs typeface="Calibri" panose="020F0502020204030204" pitchFamily="34" charset="0"/>
                        </a:rPr>
                        <a:t>National:</a:t>
                      </a:r>
                    </a:p>
                    <a:p>
                      <a:pPr algn="ctr"/>
                      <a:r>
                        <a:rPr lang="en-US" sz="1400" b="0" i="0" u="none" strike="noStrike" kern="1200" baseline="0" dirty="0">
                          <a:solidFill>
                            <a:schemeClr val="dk1"/>
                          </a:solidFill>
                          <a:latin typeface="Calibri" panose="020F0502020204030204" pitchFamily="34" charset="0"/>
                          <a:ea typeface="Calibri" panose="020F0502020204030204" pitchFamily="34" charset="0"/>
                          <a:cs typeface="Calibri" panose="020F0502020204030204" pitchFamily="34" charset="0"/>
                        </a:rPr>
                        <a:t>Lead: National Office of Nutrition (ONN)</a:t>
                      </a:r>
                    </a:p>
                    <a:p>
                      <a:pPr algn="ctr"/>
                      <a:r>
                        <a:rPr lang="en-US" sz="1400" b="0" i="0" u="none" strike="noStrike" kern="1200" baseline="0" dirty="0">
                          <a:solidFill>
                            <a:schemeClr val="dk1"/>
                          </a:solidFill>
                          <a:latin typeface="Calibri" panose="020F0502020204030204" pitchFamily="34" charset="0"/>
                          <a:ea typeface="Calibri" panose="020F0502020204030204" pitchFamily="34" charset="0"/>
                          <a:cs typeface="Calibri" panose="020F0502020204030204" pitchFamily="34" charset="0"/>
                        </a:rPr>
                        <a:t>Co-lead: Ministry of Health's Nutrition Service</a:t>
                      </a:r>
                    </a:p>
                    <a:p>
                      <a:pPr algn="ctr"/>
                      <a:r>
                        <a:rPr lang="en-US" sz="1400" b="0" i="0" u="none" strike="noStrike" kern="1200" baseline="0" dirty="0">
                          <a:solidFill>
                            <a:schemeClr val="dk1"/>
                          </a:solidFill>
                          <a:latin typeface="Calibri" panose="020F0502020204030204" pitchFamily="34" charset="0"/>
                          <a:ea typeface="Calibri" panose="020F0502020204030204" pitchFamily="34" charset="0"/>
                          <a:cs typeface="Calibri" panose="020F0502020204030204" pitchFamily="34" charset="0"/>
                        </a:rPr>
                        <a:t>Co-coordination: UNICEF</a:t>
                      </a:r>
                      <a:endParaRPr lang="fr-FR" sz="1400" b="0" i="0" u="none" strike="noStrike" kern="1200" baseline="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marL="91345" marR="91345" marT="45672" marB="45672"/>
                </a:tc>
                <a:extLst>
                  <a:ext uri="{0D108BD9-81ED-4DB2-BD59-A6C34878D82A}">
                    <a16:rowId xmlns:a16="http://schemas.microsoft.com/office/drawing/2014/main" val="297154986"/>
                  </a:ext>
                </a:extLst>
              </a:tr>
              <a:tr h="1329530">
                <a:tc vMerge="1">
                  <a:txBody>
                    <a:bodyPr/>
                    <a:lstStyle/>
                    <a:p>
                      <a:pPr marL="285750" indent="-285750">
                        <a:buFontTx/>
                        <a:buChar char="-"/>
                      </a:pPr>
                      <a:r>
                        <a:rPr lang="en-US" dirty="0"/>
                        <a:t>reunion</a:t>
                      </a:r>
                      <a:endParaRPr lang="fr-FR" dirty="0"/>
                    </a:p>
                  </a:txBody>
                  <a:tcPr/>
                </a:tc>
                <a:tc>
                  <a:txBody>
                    <a:bodyPr/>
                    <a:lstStyle/>
                    <a:p>
                      <a:pPr algn="ctr"/>
                      <a:r>
                        <a:rPr lang="en-US" sz="1400" b="1" i="0" u="none" strike="noStrike" kern="1200" baseline="0" dirty="0">
                          <a:solidFill>
                            <a:schemeClr val="dk1"/>
                          </a:solidFill>
                          <a:latin typeface="Calibri" panose="020F0502020204030204" pitchFamily="34" charset="0"/>
                          <a:ea typeface="Calibri" panose="020F0502020204030204" pitchFamily="34" charset="0"/>
                          <a:cs typeface="Calibri" panose="020F0502020204030204" pitchFamily="34" charset="0"/>
                        </a:rPr>
                        <a:t>Regional:</a:t>
                      </a:r>
                    </a:p>
                    <a:p>
                      <a:pPr algn="ctr"/>
                      <a:r>
                        <a:rPr lang="en-US" sz="1400" b="0" i="0" u="none" strike="noStrike" kern="1200" baseline="0" dirty="0">
                          <a:solidFill>
                            <a:schemeClr val="dk1"/>
                          </a:solidFill>
                          <a:latin typeface="Calibri" panose="020F0502020204030204" pitchFamily="34" charset="0"/>
                          <a:ea typeface="Calibri" panose="020F0502020204030204" pitchFamily="34" charset="0"/>
                          <a:cs typeface="Calibri" panose="020F0502020204030204" pitchFamily="34" charset="0"/>
                        </a:rPr>
                        <a:t>Lead: Regional Office of Nutrition (ORN)</a:t>
                      </a:r>
                    </a:p>
                    <a:p>
                      <a:pPr algn="ctr"/>
                      <a:r>
                        <a:rPr lang="en-US" sz="1400" b="0" i="0" u="none" strike="noStrike" kern="1200" baseline="0" dirty="0">
                          <a:solidFill>
                            <a:schemeClr val="dk1"/>
                          </a:solidFill>
                          <a:latin typeface="Calibri" panose="020F0502020204030204" pitchFamily="34" charset="0"/>
                          <a:ea typeface="Calibri" panose="020F0502020204030204" pitchFamily="34" charset="0"/>
                          <a:cs typeface="Calibri" panose="020F0502020204030204" pitchFamily="34" charset="0"/>
                        </a:rPr>
                        <a:t>Co-lead: Regional Health Directorate</a:t>
                      </a:r>
                    </a:p>
                    <a:p>
                      <a:pPr algn="ctr"/>
                      <a:r>
                        <a:rPr lang="en-US" sz="1400" b="0" i="0" u="none" strike="noStrike" kern="1200" baseline="0" dirty="0">
                          <a:solidFill>
                            <a:schemeClr val="dk1"/>
                          </a:solidFill>
                          <a:latin typeface="Calibri" panose="020F0502020204030204" pitchFamily="34" charset="0"/>
                          <a:ea typeface="Calibri" panose="020F0502020204030204" pitchFamily="34" charset="0"/>
                          <a:cs typeface="Calibri" panose="020F0502020204030204" pitchFamily="34" charset="0"/>
                        </a:rPr>
                        <a:t>Co-coordination: UNICEF or NGO</a:t>
                      </a:r>
                    </a:p>
                  </a:txBody>
                  <a:tcPr marL="91345" marR="91345" marT="45672" marB="45672"/>
                </a:tc>
                <a:extLst>
                  <a:ext uri="{0D108BD9-81ED-4DB2-BD59-A6C34878D82A}">
                    <a16:rowId xmlns:a16="http://schemas.microsoft.com/office/drawing/2014/main" val="3538754506"/>
                  </a:ext>
                </a:extLst>
              </a:tr>
              <a:tr h="1329530">
                <a:tc vMerge="1">
                  <a:txBody>
                    <a:bodyPr/>
                    <a:lstStyle/>
                    <a:p>
                      <a:pPr marL="285750" indent="-285750">
                        <a:buFontTx/>
                        <a:buChar char="-"/>
                      </a:pPr>
                      <a:endParaRPr lang="fr-FR" dirty="0"/>
                    </a:p>
                  </a:txBody>
                  <a:tcPr/>
                </a:tc>
                <a:tc>
                  <a:txBody>
                    <a:bodyPr/>
                    <a:lstStyle/>
                    <a:p>
                      <a:pPr algn="ctr"/>
                      <a:r>
                        <a:rPr lang="en-US" sz="1400" b="1" dirty="0">
                          <a:latin typeface="Calibri" panose="020F0502020204030204" pitchFamily="34" charset="0"/>
                          <a:ea typeface="Calibri" panose="020F0502020204030204" pitchFamily="34" charset="0"/>
                          <a:cs typeface="Calibri" panose="020F0502020204030204" pitchFamily="34" charset="0"/>
                        </a:rPr>
                        <a:t>District:</a:t>
                      </a:r>
                    </a:p>
                    <a:p>
                      <a:pPr algn="ctr"/>
                      <a:r>
                        <a:rPr lang="en-US" sz="1400" dirty="0">
                          <a:latin typeface="Calibri" panose="020F0502020204030204" pitchFamily="34" charset="0"/>
                          <a:ea typeface="Calibri" panose="020F0502020204030204" pitchFamily="34" charset="0"/>
                          <a:cs typeface="Calibri" panose="020F0502020204030204" pitchFamily="34" charset="0"/>
                        </a:rPr>
                        <a:t>Lead: District Health Service (Lead)</a:t>
                      </a:r>
                    </a:p>
                    <a:p>
                      <a:pPr algn="ctr"/>
                      <a:r>
                        <a:rPr lang="en-US" sz="1400" dirty="0">
                          <a:latin typeface="Calibri" panose="020F0502020204030204" pitchFamily="34" charset="0"/>
                          <a:ea typeface="Calibri" panose="020F0502020204030204" pitchFamily="34" charset="0"/>
                          <a:cs typeface="Calibri" panose="020F0502020204030204" pitchFamily="34" charset="0"/>
                        </a:rPr>
                        <a:t>Co-lead: Regional Office of Nutrition Supervisor (Co-lead)</a:t>
                      </a:r>
                    </a:p>
                    <a:p>
                      <a:pPr algn="ctr"/>
                      <a:r>
                        <a:rPr lang="en-US" sz="1400" dirty="0">
                          <a:latin typeface="Calibri" panose="020F0502020204030204" pitchFamily="34" charset="0"/>
                          <a:ea typeface="Calibri" panose="020F0502020204030204" pitchFamily="34" charset="0"/>
                          <a:cs typeface="Calibri" panose="020F0502020204030204" pitchFamily="34" charset="0"/>
                        </a:rPr>
                        <a:t>Co-coordination: UNICEF or another NGO</a:t>
                      </a:r>
                      <a:endParaRPr lang="fr-FR" sz="1400" dirty="0">
                        <a:latin typeface="Calibri" panose="020F0502020204030204" pitchFamily="34" charset="0"/>
                        <a:ea typeface="Calibri" panose="020F0502020204030204" pitchFamily="34" charset="0"/>
                        <a:cs typeface="Calibri" panose="020F0502020204030204" pitchFamily="34" charset="0"/>
                      </a:endParaRPr>
                    </a:p>
                  </a:txBody>
                  <a:tcPr marL="91345" marR="91345" marT="45672" marB="45672"/>
                </a:tc>
                <a:extLst>
                  <a:ext uri="{0D108BD9-81ED-4DB2-BD59-A6C34878D82A}">
                    <a16:rowId xmlns:a16="http://schemas.microsoft.com/office/drawing/2014/main" val="2895073225"/>
                  </a:ext>
                </a:extLst>
              </a:tr>
            </a:tbl>
          </a:graphicData>
        </a:graphic>
      </p:graphicFrame>
      <p:sp>
        <p:nvSpPr>
          <p:cNvPr id="3" name="Title 1">
            <a:extLst>
              <a:ext uri="{FF2B5EF4-FFF2-40B4-BE49-F238E27FC236}">
                <a16:creationId xmlns:a16="http://schemas.microsoft.com/office/drawing/2014/main" id="{85333317-0792-0855-7B9A-93F266C20B81}"/>
              </a:ext>
            </a:extLst>
          </p:cNvPr>
          <p:cNvSpPr>
            <a:spLocks noGrp="1"/>
          </p:cNvSpPr>
          <p:nvPr>
            <p:ph type="title"/>
          </p:nvPr>
        </p:nvSpPr>
        <p:spPr>
          <a:xfrm>
            <a:off x="1499481" y="122988"/>
            <a:ext cx="9177293" cy="563364"/>
          </a:xfrm>
        </p:spPr>
        <p:txBody>
          <a:bodyPr>
            <a:noAutofit/>
          </a:bodyPr>
          <a:lstStyle/>
          <a:p>
            <a:pPr algn="ctr"/>
            <a:br>
              <a:rPr lang="en-US" sz="3197" b="1" dirty="0">
                <a:solidFill>
                  <a:schemeClr val="accent6"/>
                </a:solidFill>
                <a:latin typeface="Söhne"/>
              </a:rPr>
            </a:br>
            <a:br>
              <a:rPr lang="en-US" sz="3197" b="1" dirty="0">
                <a:solidFill>
                  <a:schemeClr val="accent6"/>
                </a:solidFill>
                <a:latin typeface="Söhne"/>
              </a:rPr>
            </a:br>
            <a:br>
              <a:rPr lang="en-US" sz="3197" b="1" dirty="0">
                <a:solidFill>
                  <a:schemeClr val="accent6"/>
                </a:solidFill>
                <a:latin typeface="Söhne"/>
              </a:rPr>
            </a:br>
            <a:r>
              <a:rPr lang="en-US" sz="1600" b="1" dirty="0">
                <a:solidFill>
                  <a:schemeClr val="tx1"/>
                </a:solidFill>
                <a:latin typeface="Arial" panose="020B0604020202020204" pitchFamily="34" charset="0"/>
                <a:cs typeface="Arial" panose="020B0604020202020204" pitchFamily="34" charset="0"/>
              </a:rPr>
              <a:t>Role and lead of sectorial group nutrition</a:t>
            </a:r>
            <a:endParaRPr lang="fr-FR" sz="1600" b="1"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F02E62B-F5A5-C204-4276-D158F8F91F1E}"/>
              </a:ext>
            </a:extLst>
          </p:cNvPr>
          <p:cNvSpPr txBox="1"/>
          <p:nvPr/>
        </p:nvSpPr>
        <p:spPr>
          <a:xfrm>
            <a:off x="153495" y="6212178"/>
            <a:ext cx="11694695" cy="645658"/>
          </a:xfrm>
          <a:prstGeom prst="rect">
            <a:avLst/>
          </a:prstGeom>
          <a:noFill/>
        </p:spPr>
        <p:txBody>
          <a:bodyPr wrap="square">
            <a:spAutoFit/>
          </a:bodyPr>
          <a:lstStyle/>
          <a:p>
            <a:r>
              <a:rPr lang="en-US" sz="1798" b="0" kern="1200" dirty="0">
                <a:solidFill>
                  <a:schemeClr val="dk1"/>
                </a:solidFill>
                <a:latin typeface="+mn-lt"/>
                <a:ea typeface="+mn-ea"/>
                <a:cs typeface="+mn-cs"/>
              </a:rPr>
              <a:t>Nutrition Cluster is officially activated for 21 districts </a:t>
            </a:r>
            <a:r>
              <a:rPr lang="en-US" sz="1399" dirty="0">
                <a:solidFill>
                  <a:schemeClr val="dk1"/>
                </a:solidFill>
              </a:rPr>
              <a:t>and</a:t>
            </a:r>
            <a:r>
              <a:rPr lang="en-US" sz="1798" b="0" kern="1200" dirty="0">
                <a:solidFill>
                  <a:schemeClr val="dk1"/>
                </a:solidFill>
                <a:latin typeface="+mn-lt"/>
                <a:ea typeface="+mn-ea"/>
                <a:cs typeface="+mn-cs"/>
              </a:rPr>
              <a:t> 6 regions of the South and Southeast, but contingency planning at national level (for floods and cyclones)</a:t>
            </a:r>
            <a:endParaRPr lang="fr-FR" sz="1798" dirty="0">
              <a:solidFill>
                <a:schemeClr val="tx1"/>
              </a:solidFill>
            </a:endParaRPr>
          </a:p>
        </p:txBody>
      </p:sp>
    </p:spTree>
    <p:extLst>
      <p:ext uri="{BB962C8B-B14F-4D97-AF65-F5344CB8AC3E}">
        <p14:creationId xmlns:p14="http://schemas.microsoft.com/office/powerpoint/2010/main" val="16088131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DE76-6760-CDB4-E245-D5BAE73A68B4}"/>
              </a:ext>
            </a:extLst>
          </p:cNvPr>
          <p:cNvSpPr>
            <a:spLocks noGrp="1"/>
          </p:cNvSpPr>
          <p:nvPr>
            <p:ph type="title"/>
          </p:nvPr>
        </p:nvSpPr>
        <p:spPr>
          <a:xfrm>
            <a:off x="1650021" y="326196"/>
            <a:ext cx="7877177" cy="857251"/>
          </a:xfrm>
        </p:spPr>
        <p:txBody>
          <a:bodyPr>
            <a:noAutofit/>
          </a:bodyPr>
          <a:lstStyle/>
          <a:p>
            <a:r>
              <a:rPr lang="en-US" sz="2800" b="1" i="0" u="none" strike="noStrike" dirty="0">
                <a:solidFill>
                  <a:srgbClr val="000000"/>
                </a:solidFill>
                <a:effectLst/>
                <a:latin typeface="Calibri" panose="020F0502020204030204" pitchFamily="34" charset="0"/>
              </a:rPr>
              <a:t>One main achievement to date and most important factor contributing to progress</a:t>
            </a:r>
            <a:br>
              <a:rPr lang="en-US" sz="2800" b="0" i="0" u="none" strike="noStrike" dirty="0">
                <a:solidFill>
                  <a:srgbClr val="000000"/>
                </a:solidFill>
                <a:effectLst/>
                <a:latin typeface="Calibri" panose="020F0502020204030204" pitchFamily="34" charset="0"/>
              </a:rPr>
            </a:br>
            <a:endParaRPr lang="fr-FR" sz="2800" dirty="0"/>
          </a:p>
        </p:txBody>
      </p:sp>
      <p:graphicFrame>
        <p:nvGraphicFramePr>
          <p:cNvPr id="4" name="Table 4">
            <a:extLst>
              <a:ext uri="{FF2B5EF4-FFF2-40B4-BE49-F238E27FC236}">
                <a16:creationId xmlns:a16="http://schemas.microsoft.com/office/drawing/2014/main" id="{84EDCFB5-3B10-D025-810C-055872E7B43D}"/>
              </a:ext>
            </a:extLst>
          </p:cNvPr>
          <p:cNvGraphicFramePr>
            <a:graphicFrameLocks noGrp="1"/>
          </p:cNvGraphicFramePr>
          <p:nvPr/>
        </p:nvGraphicFramePr>
        <p:xfrm>
          <a:off x="889348" y="1453019"/>
          <a:ext cx="10647123" cy="4650159"/>
        </p:xfrm>
        <a:graphic>
          <a:graphicData uri="http://schemas.openxmlformats.org/drawingml/2006/table">
            <a:tbl>
              <a:tblPr firstRow="1" bandRow="1">
                <a:tableStyleId>{5940675A-B579-460E-94D1-54222C63F5DA}</a:tableStyleId>
              </a:tblPr>
              <a:tblGrid>
                <a:gridCol w="10647123">
                  <a:extLst>
                    <a:ext uri="{9D8B030D-6E8A-4147-A177-3AD203B41FA5}">
                      <a16:colId xmlns:a16="http://schemas.microsoft.com/office/drawing/2014/main" val="2779955181"/>
                    </a:ext>
                  </a:extLst>
                </a:gridCol>
              </a:tblGrid>
              <a:tr h="769767">
                <a:tc>
                  <a:txBody>
                    <a:bodyPr/>
                    <a:lstStyle/>
                    <a:p>
                      <a:r>
                        <a:rPr lang="en-US" sz="1800" b="1" i="0" u="none" strike="noStrike" kern="1200" cap="none" spc="0" baseline="0" dirty="0">
                          <a:solidFill>
                            <a:schemeClr val="tx1"/>
                          </a:solidFill>
                          <a:uFillTx/>
                          <a:latin typeface="+mn-lt"/>
                          <a:ea typeface="+mn-ea"/>
                          <a:cs typeface="+mn-cs"/>
                          <a:sym typeface="Helvetica Neue Light"/>
                        </a:rPr>
                        <a:t>IYCF Task Force</a:t>
                      </a:r>
                      <a:endParaRPr lang="fr-FR" sz="1800" dirty="0"/>
                    </a:p>
                  </a:txBody>
                  <a:tcPr/>
                </a:tc>
                <a:extLst>
                  <a:ext uri="{0D108BD9-81ED-4DB2-BD59-A6C34878D82A}">
                    <a16:rowId xmlns:a16="http://schemas.microsoft.com/office/drawing/2014/main" val="4029276795"/>
                  </a:ext>
                </a:extLst>
              </a:tr>
              <a:tr h="3880392">
                <a:tc>
                  <a:txBody>
                    <a:bodyPr/>
                    <a:lstStyle/>
                    <a:p>
                      <a:pPr lvl="0" algn="just">
                        <a:lnSpc>
                          <a:spcPct val="150000"/>
                        </a:lnSpc>
                      </a:pPr>
                      <a:r>
                        <a:rPr lang="en-US" dirty="0">
                          <a:solidFill>
                            <a:schemeClr val="tx1"/>
                          </a:solidFill>
                        </a:rPr>
                        <a:t>-</a:t>
                      </a:r>
                      <a:r>
                        <a:rPr lang="en-US" sz="1800" dirty="0">
                          <a:solidFill>
                            <a:schemeClr val="tx1"/>
                          </a:solidFill>
                        </a:rPr>
                        <a:t>Infant and Young Child Feeding in emergency contexts: capacity analysis, operational guidelines, donation management plan, and breast milk </a:t>
                      </a:r>
                      <a:r>
                        <a:rPr lang="en-US" sz="1800" b="1" dirty="0">
                          <a:solidFill>
                            <a:schemeClr val="tx1"/>
                          </a:solidFill>
                        </a:rPr>
                        <a:t>substitute (Support GNC-TA)</a:t>
                      </a:r>
                    </a:p>
                    <a:p>
                      <a:pPr lvl="0" algn="just">
                        <a:lnSpc>
                          <a:spcPct val="150000"/>
                        </a:lnSpc>
                      </a:pPr>
                      <a:r>
                        <a:rPr lang="en-US" sz="1800" dirty="0">
                          <a:solidFill>
                            <a:schemeClr val="tx1"/>
                          </a:solidFill>
                        </a:rPr>
                        <a:t>-Quality improvement of contingency planning for floods and cyclones, with a strong leadership of the ministry of health/ nutrition services; </a:t>
                      </a:r>
                    </a:p>
                    <a:p>
                      <a:pPr lvl="0" algn="just">
                        <a:lnSpc>
                          <a:spcPct val="150000"/>
                        </a:lnSpc>
                      </a:pPr>
                      <a:r>
                        <a:rPr lang="en-US" sz="1800" dirty="0">
                          <a:solidFill>
                            <a:schemeClr val="tx1"/>
                          </a:solidFill>
                        </a:rPr>
                        <a:t>-Extension of preparedness activities at national level </a:t>
                      </a:r>
                    </a:p>
                    <a:p>
                      <a:pPr lvl="0" algn="just">
                        <a:lnSpc>
                          <a:spcPct val="150000"/>
                        </a:lnSpc>
                      </a:pPr>
                      <a:r>
                        <a:rPr lang="en-US" sz="1800" dirty="0">
                          <a:solidFill>
                            <a:schemeClr val="tx1"/>
                          </a:solidFill>
                        </a:rPr>
                        <a:t>Scale up plan for IYCF, including IYCF-E </a:t>
                      </a:r>
                    </a:p>
                    <a:p>
                      <a:pPr lvl="0" algn="l">
                        <a:lnSpc>
                          <a:spcPct val="150000"/>
                        </a:lnSpc>
                      </a:pPr>
                      <a:endParaRPr lang="fr-FR" dirty="0"/>
                    </a:p>
                  </a:txBody>
                  <a:tcPr/>
                </a:tc>
                <a:extLst>
                  <a:ext uri="{0D108BD9-81ED-4DB2-BD59-A6C34878D82A}">
                    <a16:rowId xmlns:a16="http://schemas.microsoft.com/office/drawing/2014/main" val="371956841"/>
                  </a:ext>
                </a:extLst>
              </a:tr>
            </a:tbl>
          </a:graphicData>
        </a:graphic>
      </p:graphicFrame>
    </p:spTree>
    <p:extLst>
      <p:ext uri="{BB962C8B-B14F-4D97-AF65-F5344CB8AC3E}">
        <p14:creationId xmlns:p14="http://schemas.microsoft.com/office/powerpoint/2010/main" val="70162636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2" name="TextBox 1">
            <a:extLst>
              <a:ext uri="{FF2B5EF4-FFF2-40B4-BE49-F238E27FC236}">
                <a16:creationId xmlns:a16="http://schemas.microsoft.com/office/drawing/2014/main" id="{FA8AC7A1-640F-1B94-6E7C-D040E3782019}"/>
              </a:ext>
            </a:extLst>
          </p:cNvPr>
          <p:cNvSpPr txBox="1"/>
          <p:nvPr/>
        </p:nvSpPr>
        <p:spPr>
          <a:xfrm>
            <a:off x="538622" y="824442"/>
            <a:ext cx="11235839" cy="520911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just">
              <a:lnSpc>
                <a:spcPct val="150000"/>
              </a:lnSpc>
            </a:pPr>
            <a:endParaRPr lang="en-US" sz="2800" b="0" i="0" baseline="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en-US" sz="2800" b="0" i="0" baseline="0" dirty="0">
                <a:latin typeface="Calibri" panose="020F0502020204030204" pitchFamily="34" charset="0"/>
                <a:ea typeface="Calibri" panose="020F0502020204030204" pitchFamily="34" charset="0"/>
                <a:cs typeface="Calibri" panose="020F0502020204030204" pitchFamily="34" charset="0"/>
              </a:rPr>
              <a:t>Madagascar revised  </a:t>
            </a:r>
            <a:r>
              <a:rPr lang="en-US" sz="2800" b="0" dirty="0">
                <a:latin typeface="Calibri" panose="020F0502020204030204" pitchFamily="34" charset="0"/>
                <a:ea typeface="Calibri" panose="020F0502020204030204" pitchFamily="34" charset="0"/>
                <a:cs typeface="Calibri" panose="020F0502020204030204" pitchFamily="34" charset="0"/>
              </a:rPr>
              <a:t>his </a:t>
            </a:r>
            <a:r>
              <a:rPr lang="en-US" sz="2800" b="0" i="0" baseline="0" dirty="0">
                <a:latin typeface="Calibri" panose="020F0502020204030204" pitchFamily="34" charset="0"/>
                <a:ea typeface="Calibri" panose="020F0502020204030204" pitchFamily="34" charset="0"/>
                <a:cs typeface="Calibri" panose="020F0502020204030204" pitchFamily="34" charset="0"/>
              </a:rPr>
              <a:t>national nutrition policy and developed a new National Multisectoral Action Plan for Nutrition (2022-2026) in 2022 </a:t>
            </a:r>
            <a:r>
              <a:rPr lang="en-US" sz="2800" b="0" dirty="0">
                <a:latin typeface="Calibri" panose="020F0502020204030204" pitchFamily="34" charset="0"/>
                <a:ea typeface="Calibri" panose="020F0502020204030204" pitchFamily="34" charset="0"/>
                <a:cs typeface="Calibri" panose="020F0502020204030204" pitchFamily="34" charset="0"/>
              </a:rPr>
              <a:t>: this plan </a:t>
            </a:r>
            <a:r>
              <a:rPr lang="en-US" sz="2800" dirty="0">
                <a:latin typeface="Calibri" panose="020F0502020204030204" pitchFamily="34" charset="0"/>
                <a:ea typeface="Calibri" panose="020F0502020204030204" pitchFamily="34" charset="0"/>
                <a:cs typeface="Calibri" panose="020F0502020204030204" pitchFamily="34" charset="0"/>
              </a:rPr>
              <a:t>includes </a:t>
            </a:r>
            <a:r>
              <a:rPr lang="en-US" sz="2800" i="0" baseline="0" dirty="0">
                <a:latin typeface="Calibri" panose="020F0502020204030204" pitchFamily="34" charset="0"/>
                <a:ea typeface="Calibri" panose="020F0502020204030204" pitchFamily="34" charset="0"/>
                <a:cs typeface="Calibri" panose="020F0502020204030204" pitchFamily="34" charset="0"/>
              </a:rPr>
              <a:t>cross-cutting axis on emergency response</a:t>
            </a:r>
            <a:r>
              <a:rPr lang="en-US" sz="2800" b="0" i="0" baseline="0" dirty="0">
                <a:latin typeface="Calibri" panose="020F0502020204030204" pitchFamily="34" charset="0"/>
                <a:ea typeface="Calibri" panose="020F0502020204030204" pitchFamily="34" charset="0"/>
                <a:cs typeface="Calibri" panose="020F0502020204030204" pitchFamily="34" charset="0"/>
              </a:rPr>
              <a:t>.</a:t>
            </a:r>
            <a:endParaRPr lang="en-US" sz="2800" b="0" i="0" u="none" strike="noStrike" dirty="0">
              <a:solidFill>
                <a:srgbClr val="000000"/>
              </a:solidFill>
              <a:effectLst/>
              <a:latin typeface="Calibri" panose="020F0502020204030204" pitchFamily="34" charset="0"/>
            </a:endParaRPr>
          </a:p>
          <a:p>
            <a:pPr algn="just">
              <a:lnSpc>
                <a:spcPct val="150000"/>
              </a:lnSpc>
            </a:pPr>
            <a:r>
              <a:rPr lang="en-US" sz="2800" b="0" i="0" u="none" strike="noStrike" dirty="0">
                <a:solidFill>
                  <a:srgbClr val="000000"/>
                </a:solidFill>
                <a:effectLst/>
                <a:latin typeface="Calibri" panose="020F0502020204030204" pitchFamily="34" charset="0"/>
              </a:rPr>
              <a:t>The IYCF Task Force, led by the Ministry of Health, actively participates in the preparation and response to emergencies.</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en-US" sz="2800" b="0" dirty="0">
                <a:latin typeface="Calibri" panose="020F0502020204030204" pitchFamily="34" charset="0"/>
                <a:ea typeface="Calibri" panose="020F0502020204030204" pitchFamily="34" charset="0"/>
                <a:cs typeface="Calibri" panose="020F0502020204030204" pitchFamily="34" charset="0"/>
              </a:rPr>
              <a:t>The role of the Office of Nutrition as the lead of the nutrition sector group and the Ministry of Health's Service Nutrition as the co-lead.</a:t>
            </a:r>
            <a:endParaRPr lang="en-US"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C542DF8-4FBA-6118-4831-1879A187FE30}"/>
              </a:ext>
            </a:extLst>
          </p:cNvPr>
          <p:cNvSpPr txBox="1"/>
          <p:nvPr/>
        </p:nvSpPr>
        <p:spPr>
          <a:xfrm>
            <a:off x="1590807" y="40168"/>
            <a:ext cx="8455067" cy="1146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just">
              <a:spcBef>
                <a:spcPts val="0"/>
              </a:spcBef>
              <a:spcAft>
                <a:spcPts val="0"/>
              </a:spcAft>
            </a:pPr>
            <a:r>
              <a:rPr lang="en-US" sz="3600">
                <a:latin typeface="Calibri" panose="020F0502020204030204" pitchFamily="34" charset="0"/>
                <a:ea typeface="Calibri" panose="020F0502020204030204" pitchFamily="34" charset="0"/>
                <a:cs typeface="Calibri" panose="020F0502020204030204" pitchFamily="34" charset="0"/>
              </a:rPr>
              <a:t>M</a:t>
            </a:r>
            <a:r>
              <a:rPr lang="en-US" sz="360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ost important factor contributing to progress</a:t>
            </a:r>
            <a:endParaRPr lang="en-US" sz="360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87406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5" name="TextBox 4">
            <a:extLst>
              <a:ext uri="{FF2B5EF4-FFF2-40B4-BE49-F238E27FC236}">
                <a16:creationId xmlns:a16="http://schemas.microsoft.com/office/drawing/2014/main" id="{AC542DF8-4FBA-6118-4831-1879A187FE30}"/>
              </a:ext>
            </a:extLst>
          </p:cNvPr>
          <p:cNvSpPr txBox="1"/>
          <p:nvPr/>
        </p:nvSpPr>
        <p:spPr>
          <a:xfrm>
            <a:off x="187888" y="522242"/>
            <a:ext cx="11060483" cy="1146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sz="3600" b="1" i="0" u="none" strike="noStrike" dirty="0">
                <a:solidFill>
                  <a:srgbClr val="000000"/>
                </a:solidFill>
                <a:effectLst/>
                <a:latin typeface="Calibri" panose="020F0502020204030204" pitchFamily="34" charset="0"/>
              </a:rPr>
              <a:t>Main constraint to progress and what needs to be done to overcome that constraint </a:t>
            </a:r>
            <a:endParaRPr kumimoji="0" lang="en-US" sz="36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7" name="TextBox 6">
            <a:extLst>
              <a:ext uri="{FF2B5EF4-FFF2-40B4-BE49-F238E27FC236}">
                <a16:creationId xmlns:a16="http://schemas.microsoft.com/office/drawing/2014/main" id="{2DDBD866-09AF-0F92-0939-B52A83760E65}"/>
              </a:ext>
            </a:extLst>
          </p:cNvPr>
          <p:cNvSpPr txBox="1"/>
          <p:nvPr/>
        </p:nvSpPr>
        <p:spPr>
          <a:xfrm>
            <a:off x="590812" y="1845274"/>
            <a:ext cx="11246281" cy="445583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lnSpc>
                <a:spcPct val="150000"/>
              </a:lnSpc>
            </a:pPr>
            <a:r>
              <a:rPr lang="en-US" sz="2400" b="0" dirty="0"/>
              <a:t>Limitation of resources to implement the activities of the National Multisectoral Action Plan for Nutrition. </a:t>
            </a:r>
          </a:p>
          <a:p>
            <a:pPr algn="just">
              <a:lnSpc>
                <a:spcPct val="150000"/>
              </a:lnSpc>
            </a:pPr>
            <a:r>
              <a:rPr lang="en-US" sz="2400" b="0" dirty="0"/>
              <a:t>Many vulnerable regions in Madagascar are not covered by nutrition partners. </a:t>
            </a:r>
          </a:p>
          <a:p>
            <a:pPr algn="just">
              <a:lnSpc>
                <a:spcPct val="150000"/>
              </a:lnSpc>
            </a:pPr>
            <a:endParaRPr lang="en-US" sz="2400" dirty="0"/>
          </a:p>
          <a:p>
            <a:pPr algn="just">
              <a:lnSpc>
                <a:spcPct val="150000"/>
              </a:lnSpc>
            </a:pPr>
            <a:r>
              <a:rPr lang="en-US" sz="2400" dirty="0"/>
              <a:t>Recommendations ;</a:t>
            </a:r>
          </a:p>
          <a:p>
            <a:pPr algn="just">
              <a:lnSpc>
                <a:spcPct val="150000"/>
              </a:lnSpc>
            </a:pPr>
            <a:r>
              <a:rPr lang="en-US" sz="2400" b="0" dirty="0"/>
              <a:t>- Strengthening partner coordination. </a:t>
            </a:r>
          </a:p>
          <a:p>
            <a:pPr algn="just">
              <a:lnSpc>
                <a:spcPct val="150000"/>
              </a:lnSpc>
            </a:pPr>
            <a:r>
              <a:rPr lang="en-US" sz="2400" b="0"/>
              <a:t>-Prioritize </a:t>
            </a:r>
            <a:r>
              <a:rPr lang="en-US" sz="2400" b="0" dirty="0"/>
              <a:t>vulnerable areas in the implementation of development activities</a:t>
            </a:r>
            <a:r>
              <a:rPr lang="en-US" sz="2400" dirty="0"/>
              <a:t>.</a:t>
            </a:r>
          </a:p>
          <a:p>
            <a:pPr algn="just">
              <a:lnSpc>
                <a:spcPct val="150000"/>
              </a:lnSpc>
            </a:pPr>
            <a:endParaRPr lang="fr-FR" sz="2400" dirty="0"/>
          </a:p>
        </p:txBody>
      </p:sp>
    </p:spTree>
    <p:extLst>
      <p:ext uri="{BB962C8B-B14F-4D97-AF65-F5344CB8AC3E}">
        <p14:creationId xmlns:p14="http://schemas.microsoft.com/office/powerpoint/2010/main" val="39612008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40796F-06B0-8F8C-AC91-FE8F434846EC}"/>
              </a:ext>
            </a:extLst>
          </p:cNvPr>
          <p:cNvSpPr txBox="1"/>
          <p:nvPr/>
        </p:nvSpPr>
        <p:spPr>
          <a:xfrm>
            <a:off x="930928" y="422309"/>
            <a:ext cx="10129554" cy="46166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spcBef>
                <a:spcPts val="0"/>
              </a:spcBef>
              <a:spcAft>
                <a:spcPts val="800"/>
              </a:spcAft>
            </a:pPr>
            <a:r>
              <a:rPr lang="en-US" sz="2400" i="0" u="none" strike="noStrike" dirty="0">
                <a:solidFill>
                  <a:srgbClr val="000000"/>
                </a:solidFill>
                <a:effectLst/>
                <a:latin typeface="Calibri" panose="020F0502020204030204" pitchFamily="34" charset="0"/>
              </a:rPr>
              <a:t>What is the role of the National Nutrition Cluster?</a:t>
            </a:r>
          </a:p>
        </p:txBody>
      </p:sp>
      <p:sp>
        <p:nvSpPr>
          <p:cNvPr id="4" name="TextBox 3">
            <a:extLst>
              <a:ext uri="{FF2B5EF4-FFF2-40B4-BE49-F238E27FC236}">
                <a16:creationId xmlns:a16="http://schemas.microsoft.com/office/drawing/2014/main" id="{426992E0-3C6B-C3A8-6E76-71F8FF7C64FF}"/>
              </a:ext>
            </a:extLst>
          </p:cNvPr>
          <p:cNvSpPr txBox="1"/>
          <p:nvPr/>
        </p:nvSpPr>
        <p:spPr>
          <a:xfrm>
            <a:off x="613777" y="821756"/>
            <a:ext cx="10634596" cy="556383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50000"/>
              </a:lnSpc>
            </a:pPr>
            <a:r>
              <a:rPr lang="en-US" sz="2400" b="0" dirty="0"/>
              <a:t>1. Support the delivery of Nutrition services and contribute to ensuring their quality.</a:t>
            </a:r>
          </a:p>
          <a:p>
            <a:pPr algn="l">
              <a:lnSpc>
                <a:spcPct val="150000"/>
              </a:lnSpc>
            </a:pPr>
            <a:r>
              <a:rPr lang="en-US" sz="2400" b="0" dirty="0"/>
              <a:t>2. Guide the strategic decision-making for the Nutrition sector.</a:t>
            </a:r>
          </a:p>
          <a:p>
            <a:pPr algn="l">
              <a:lnSpc>
                <a:spcPct val="150000"/>
              </a:lnSpc>
            </a:pPr>
            <a:r>
              <a:rPr lang="en-US" sz="2400" b="0" dirty="0"/>
              <a:t>3. Plan/support the implementation of existing national sectoral strategies and contribute to the realization of the National Nutrition Policy in collaboration with all nutrition partners and Scaling up Nutrition (SUN) networks.</a:t>
            </a:r>
          </a:p>
          <a:p>
            <a:pPr algn="l">
              <a:lnSpc>
                <a:spcPct val="150000"/>
              </a:lnSpc>
            </a:pPr>
            <a:r>
              <a:rPr lang="en-US" sz="2400" b="0" dirty="0"/>
              <a:t>4. Contribute to monitoring and evaluating activities, interventions, and performance of specific Nutrition programs, as well as, in collaboration with the National Nutrition Observatory (ONN), sensitive programs.</a:t>
            </a:r>
            <a:endParaRPr lang="fr-FR" sz="2400" b="0" dirty="0"/>
          </a:p>
        </p:txBody>
      </p:sp>
    </p:spTree>
    <p:extLst>
      <p:ext uri="{BB962C8B-B14F-4D97-AF65-F5344CB8AC3E}">
        <p14:creationId xmlns:p14="http://schemas.microsoft.com/office/powerpoint/2010/main" val="402400714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5E9654-8E39-305A-4C08-D1101B1A47D1}"/>
              </a:ext>
            </a:extLst>
          </p:cNvPr>
          <p:cNvSpPr txBox="1"/>
          <p:nvPr/>
        </p:nvSpPr>
        <p:spPr>
          <a:xfrm>
            <a:off x="1891431" y="414795"/>
            <a:ext cx="6087648" cy="73866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spcBef>
                <a:spcPts val="0"/>
              </a:spcBef>
              <a:spcAft>
                <a:spcPts val="0"/>
              </a:spcAft>
            </a:pPr>
            <a:endParaRPr lang="en-US" sz="1400" b="0" i="0" u="none" strike="noStrike" dirty="0">
              <a:solidFill>
                <a:srgbClr val="000000"/>
              </a:solidFill>
              <a:effectLst/>
              <a:latin typeface="Calibri" panose="020F0502020204030204" pitchFamily="34" charset="0"/>
            </a:endParaRPr>
          </a:p>
          <a:p>
            <a:pPr marL="0" marR="0">
              <a:spcBef>
                <a:spcPts val="0"/>
              </a:spcBef>
              <a:spcAft>
                <a:spcPts val="0"/>
              </a:spcAft>
            </a:pPr>
            <a:r>
              <a:rPr lang="en-US" sz="2800" i="0" u="none" strike="noStrike" dirty="0">
                <a:solidFill>
                  <a:srgbClr val="000000"/>
                </a:solidFill>
                <a:effectLst/>
                <a:latin typeface="Calibri" panose="020F0502020204030204" pitchFamily="34" charset="0"/>
              </a:rPr>
              <a:t>What support has / can GNC provide?</a:t>
            </a:r>
            <a:r>
              <a:rPr lang="en-US" sz="2800" b="0" i="0" u="none" strike="noStrike" dirty="0">
                <a:solidFill>
                  <a:srgbClr val="000000"/>
                </a:solidFill>
                <a:effectLst/>
                <a:latin typeface="Calibri" panose="020F0502020204030204" pitchFamily="34" charset="0"/>
              </a:rPr>
              <a:t>  </a:t>
            </a:r>
            <a:endParaRPr lang="fr-FR" sz="2800" dirty="0"/>
          </a:p>
        </p:txBody>
      </p:sp>
      <p:sp>
        <p:nvSpPr>
          <p:cNvPr id="7" name="TextBox 6">
            <a:extLst>
              <a:ext uri="{FF2B5EF4-FFF2-40B4-BE49-F238E27FC236}">
                <a16:creationId xmlns:a16="http://schemas.microsoft.com/office/drawing/2014/main" id="{4886FBC1-D819-5DE7-2EC3-D96662638D16}"/>
              </a:ext>
            </a:extLst>
          </p:cNvPr>
          <p:cNvSpPr txBox="1"/>
          <p:nvPr/>
        </p:nvSpPr>
        <p:spPr>
          <a:xfrm>
            <a:off x="1114816" y="1524599"/>
            <a:ext cx="8141918" cy="46166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400" b="0" dirty="0"/>
              <a:t>Provide technical support technical</a:t>
            </a:r>
            <a:endParaRPr lang="fr-FR" sz="2400" b="0" dirty="0"/>
          </a:p>
        </p:txBody>
      </p:sp>
    </p:spTree>
    <p:extLst>
      <p:ext uri="{BB962C8B-B14F-4D97-AF65-F5344CB8AC3E}">
        <p14:creationId xmlns:p14="http://schemas.microsoft.com/office/powerpoint/2010/main" val="264439502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A2FB2-4FD0-2668-3397-7763BA0A374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A660952-3C78-C16E-B315-C933F24A68D7}"/>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8AE24C4E-9B5E-0BF0-A1FD-96311FB46E6F}"/>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8DAC8D9-ECB6-C057-B973-F9E539F7D3C3}"/>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9F788D65-47FA-FF4D-F9EE-15670866C668}"/>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C2F6DE1F-87E1-1B10-6A57-7A73FE932C69}"/>
              </a:ext>
            </a:extLst>
          </p:cNvPr>
          <p:cNvPicPr>
            <a:picLocks noChangeAspect="1"/>
          </p:cNvPicPr>
          <p:nvPr/>
        </p:nvPicPr>
        <p:blipFill>
          <a:blip r:embed="rId3"/>
          <a:stretch>
            <a:fillRect/>
          </a:stretch>
        </p:blipFill>
        <p:spPr>
          <a:xfrm>
            <a:off x="9675628" y="6179617"/>
            <a:ext cx="1275893" cy="452120"/>
          </a:xfrm>
          <a:prstGeom prst="rect">
            <a:avLst/>
          </a:prstGeom>
        </p:spPr>
      </p:pic>
      <p:sp>
        <p:nvSpPr>
          <p:cNvPr id="2" name="TextBox 1">
            <a:extLst>
              <a:ext uri="{FF2B5EF4-FFF2-40B4-BE49-F238E27FC236}">
                <a16:creationId xmlns:a16="http://schemas.microsoft.com/office/drawing/2014/main" id="{689A2422-E54E-A7F8-610E-26A63FBB4E3A}"/>
              </a:ext>
            </a:extLst>
          </p:cNvPr>
          <p:cNvSpPr txBox="1"/>
          <p:nvPr/>
        </p:nvSpPr>
        <p:spPr>
          <a:xfrm>
            <a:off x="783805" y="1806760"/>
            <a:ext cx="9971275" cy="324447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1500" b="1" i="0" u="none" strike="noStrike" dirty="0">
                <a:solidFill>
                  <a:srgbClr val="000000"/>
                </a:solidFill>
                <a:effectLst/>
                <a:latin typeface="Calibri" panose="020F0502020204030204" pitchFamily="34" charset="0"/>
              </a:rPr>
              <a:t> </a:t>
            </a:r>
            <a:endParaRPr lang="en-US" sz="1500" b="0" i="0" u="none" strike="noStrike" dirty="0">
              <a:solidFill>
                <a:srgbClr val="000000"/>
              </a:solidFill>
              <a:effectLst/>
              <a:latin typeface="Calibri" panose="020F0502020204030204" pitchFamily="34" charset="0"/>
            </a:endParaRPr>
          </a:p>
          <a:p>
            <a:pPr marL="0" marR="0" algn="l">
              <a:spcBef>
                <a:spcPts val="0"/>
              </a:spcBef>
              <a:spcAft>
                <a:spcPts val="800"/>
              </a:spcAft>
            </a:pPr>
            <a:r>
              <a:rPr lang="en-US" sz="2000" i="0" u="none" strike="noStrike" dirty="0">
                <a:solidFill>
                  <a:srgbClr val="000000"/>
                </a:solidFill>
                <a:effectLst/>
                <a:latin typeface="Calibri" panose="020F0502020204030204" pitchFamily="34" charset="0"/>
              </a:rPr>
              <a:t>What is the National Nutrition Cluster</a:t>
            </a:r>
            <a:r>
              <a:rPr lang="en-US" sz="2000" dirty="0">
                <a:latin typeface="Calibri" panose="020F0502020204030204" pitchFamily="34" charset="0"/>
              </a:rPr>
              <a:t> doing to help advance a Nexus approach? </a:t>
            </a:r>
            <a:endParaRPr lang="en-US" sz="2000" i="0" u="none" strike="noStrike" dirty="0">
              <a:solidFill>
                <a:srgbClr val="000000"/>
              </a:solidFill>
              <a:effectLst/>
              <a:latin typeface="Calibri" panose="020F0502020204030204" pitchFamily="34" charset="0"/>
            </a:endParaRPr>
          </a:p>
          <a:p>
            <a:pPr marL="0" marR="0" algn="l">
              <a:spcBef>
                <a:spcPts val="0"/>
              </a:spcBef>
              <a:spcAft>
                <a:spcPts val="800"/>
              </a:spcAft>
            </a:pPr>
            <a:endParaRPr lang="en-US" sz="200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2000" b="1" i="0" u="none" strike="noStrike" dirty="0">
                <a:solidFill>
                  <a:srgbClr val="000000"/>
                </a:solidFill>
                <a:effectLst/>
                <a:latin typeface="Calibri" panose="020F0502020204030204" pitchFamily="34" charset="0"/>
              </a:rPr>
              <a:t>Main achievement to date and what contributed to success? </a:t>
            </a:r>
          </a:p>
          <a:p>
            <a:pPr marL="0" marR="0" algn="l">
              <a:spcBef>
                <a:spcPts val="0"/>
              </a:spcBef>
              <a:spcAft>
                <a:spcPts val="0"/>
              </a:spcAft>
            </a:pPr>
            <a:endParaRPr lang="en-US" sz="2000" b="0" i="0" u="none" strike="noStrike" dirty="0">
              <a:solidFill>
                <a:srgbClr val="000000"/>
              </a:solidFill>
              <a:effectLst/>
              <a:latin typeface="Calibri" panose="020F0502020204030204" pitchFamily="34" charset="0"/>
            </a:endParaRPr>
          </a:p>
          <a:p>
            <a:pPr marL="0" marR="0" algn="l">
              <a:spcBef>
                <a:spcPts val="0"/>
              </a:spcBef>
              <a:spcAft>
                <a:spcPts val="0"/>
              </a:spcAft>
            </a:pPr>
            <a:endParaRPr lang="en-US" sz="20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2000" b="1" i="0" u="none" strike="noStrike" dirty="0">
                <a:solidFill>
                  <a:srgbClr val="000000"/>
                </a:solidFill>
                <a:effectLst/>
                <a:latin typeface="Calibri" panose="020F0502020204030204" pitchFamily="34" charset="0"/>
              </a:rPr>
              <a:t>Main constraint to progress and what needs to be done to overcome that constraint ?</a:t>
            </a:r>
            <a:endParaRPr lang="en-US" sz="2000" b="0" i="0" u="none" strike="noStrike" dirty="0">
              <a:solidFill>
                <a:srgbClr val="000000"/>
              </a:solidFill>
              <a:effectLst/>
              <a:latin typeface="Calibri" panose="020F0502020204030204" pitchFamily="34" charset="0"/>
            </a:endParaRPr>
          </a:p>
          <a:p>
            <a:pPr marL="0" marR="0" algn="l">
              <a:spcBef>
                <a:spcPts val="0"/>
              </a:spcBef>
              <a:spcAft>
                <a:spcPts val="0"/>
              </a:spcAft>
            </a:pPr>
            <a:endParaRPr lang="en-US" sz="2000" b="1"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2000" b="1" i="0" u="none" strike="noStrike" dirty="0">
                <a:solidFill>
                  <a:srgbClr val="000000"/>
                </a:solidFill>
                <a:effectLst/>
                <a:latin typeface="Calibri" panose="020F0502020204030204" pitchFamily="34" charset="0"/>
              </a:rPr>
              <a:t> </a:t>
            </a:r>
            <a:endParaRPr lang="en-US" sz="20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2000" i="0" u="none" strike="noStrike" dirty="0">
                <a:solidFill>
                  <a:srgbClr val="000000"/>
                </a:solidFill>
                <a:effectLst/>
                <a:latin typeface="Calibri" panose="020F0502020204030204" pitchFamily="34" charset="0"/>
              </a:rPr>
              <a:t>What support has / can the GNC provide from regional or global level?</a:t>
            </a:r>
            <a:r>
              <a:rPr lang="en-US" sz="2000" b="0" i="0" u="none" strike="noStrike" dirty="0">
                <a:solidFill>
                  <a:srgbClr val="000000"/>
                </a:solidFill>
                <a:effectLst/>
                <a:latin typeface="Calibri" panose="020F0502020204030204" pitchFamily="34" charset="0"/>
              </a:rPr>
              <a:t>  </a:t>
            </a:r>
          </a:p>
        </p:txBody>
      </p:sp>
      <p:sp>
        <p:nvSpPr>
          <p:cNvPr id="5" name="TextBox 4">
            <a:extLst>
              <a:ext uri="{FF2B5EF4-FFF2-40B4-BE49-F238E27FC236}">
                <a16:creationId xmlns:a16="http://schemas.microsoft.com/office/drawing/2014/main" id="{53C60813-5A53-BC52-FC46-CBC30F9B4567}"/>
              </a:ext>
            </a:extLst>
          </p:cNvPr>
          <p:cNvSpPr txBox="1"/>
          <p:nvPr/>
        </p:nvSpPr>
        <p:spPr>
          <a:xfrm>
            <a:off x="1883229" y="425946"/>
            <a:ext cx="6727371"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lang="en-US" sz="3600" dirty="0"/>
              <a:t>Kenya </a:t>
            </a:r>
            <a:r>
              <a:rPr kumimoji="0" lang="en-US" sz="3600" b="1" i="0" u="none" strike="noStrike" cap="none" spc="0" normalizeH="0" baseline="0" dirty="0">
                <a:ln>
                  <a:noFill/>
                </a:ln>
                <a:solidFill>
                  <a:srgbClr val="000000"/>
                </a:solidFill>
                <a:effectLst/>
                <a:uFillTx/>
                <a:latin typeface="Helvetica Neue"/>
                <a:ea typeface="Helvetica Neue"/>
                <a:cs typeface="Helvetica Neue"/>
                <a:sym typeface="Helvetica Neue"/>
              </a:rPr>
              <a:t> </a:t>
            </a:r>
          </a:p>
        </p:txBody>
      </p:sp>
      <p:sp>
        <p:nvSpPr>
          <p:cNvPr id="3" name="AutoShape 2">
            <a:extLst>
              <a:ext uri="{FF2B5EF4-FFF2-40B4-BE49-F238E27FC236}">
                <a16:creationId xmlns:a16="http://schemas.microsoft.com/office/drawing/2014/main" id="{C5E2ED54-7EFD-950D-35AC-CD04EE2F3255}"/>
              </a:ext>
            </a:extLst>
          </p:cNvPr>
          <p:cNvSpPr>
            <a:spLocks noChangeAspect="1" noChangeArrowheads="1"/>
          </p:cNvSpPr>
          <p:nvPr/>
        </p:nvSpPr>
        <p:spPr bwMode="auto">
          <a:xfrm>
            <a:off x="593725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461219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2" name="TextBox 17">
            <a:extLst>
              <a:ext uri="{FF2B5EF4-FFF2-40B4-BE49-F238E27FC236}">
                <a16:creationId xmlns:a16="http://schemas.microsoft.com/office/drawing/2014/main" id="{29C08FFD-8EEE-E0C6-3BCA-F44846E555C6}"/>
              </a:ext>
            </a:extLst>
          </p:cNvPr>
          <p:cNvSpPr txBox="1"/>
          <p:nvPr/>
        </p:nvSpPr>
        <p:spPr>
          <a:xfrm>
            <a:off x="681661" y="6143330"/>
            <a:ext cx="4177837" cy="55399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a:t>
            </a:r>
            <a:r>
              <a:rPr lang="en-US" err="1">
                <a:solidFill>
                  <a:srgbClr val="808080"/>
                </a:solidFill>
              </a:rPr>
              <a:t>Localisation</a:t>
            </a:r>
            <a:r>
              <a:rPr lang="en-US">
                <a:solidFill>
                  <a:srgbClr val="808080"/>
                </a:solidFill>
              </a:rPr>
              <a:t> </a:t>
            </a:r>
            <a:r>
              <a:rPr>
                <a:solidFill>
                  <a:srgbClr val="808080"/>
                </a:solidFill>
              </a:rPr>
              <a:t> </a:t>
            </a:r>
            <a:br>
              <a:rPr/>
            </a:br>
            <a:r>
              <a:rPr>
                <a:solidFill>
                  <a:srgbClr val="808080"/>
                </a:solidFill>
              </a:rPr>
              <a:t>Date:</a:t>
            </a:r>
            <a:r>
              <a:rPr lang="en-US">
                <a:solidFill>
                  <a:srgbClr val="808080"/>
                </a:solidFill>
              </a:rPr>
              <a:t> 31 January 2024</a:t>
            </a:r>
            <a:endParaRPr lang="en-US" sz="1800">
              <a:solidFill>
                <a:srgbClr val="808080"/>
              </a:solidFill>
            </a:endParaRPr>
          </a:p>
        </p:txBody>
      </p:sp>
      <p:sp>
        <p:nvSpPr>
          <p:cNvPr id="5" name="TextBox 6">
            <a:extLst>
              <a:ext uri="{FF2B5EF4-FFF2-40B4-BE49-F238E27FC236}">
                <a16:creationId xmlns:a16="http://schemas.microsoft.com/office/drawing/2014/main" id="{399FA51C-5F56-02DA-FCD1-C83284D3464A}"/>
              </a:ext>
            </a:extLst>
          </p:cNvPr>
          <p:cNvSpPr txBox="1"/>
          <p:nvPr/>
        </p:nvSpPr>
        <p:spPr>
          <a:xfrm>
            <a:off x="447473" y="250257"/>
            <a:ext cx="11313266" cy="93651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3500" b="0" kern="1200">
                <a:solidFill>
                  <a:srgbClr val="455F51"/>
                </a:solidFill>
                <a:latin typeface="Open Sans"/>
                <a:ea typeface="Open Sans"/>
                <a:cs typeface="Open Sans"/>
              </a:rPr>
              <a:t>How the GNC connects Anti-racism and </a:t>
            </a:r>
            <a:r>
              <a:rPr lang="en-US" sz="3500" b="0" kern="1200" err="1">
                <a:solidFill>
                  <a:srgbClr val="455F51"/>
                </a:solidFill>
                <a:latin typeface="Open Sans"/>
                <a:ea typeface="Open Sans"/>
                <a:cs typeface="Open Sans"/>
              </a:rPr>
              <a:t>Localisation</a:t>
            </a:r>
          </a:p>
        </p:txBody>
      </p:sp>
      <p:pic>
        <p:nvPicPr>
          <p:cNvPr id="7" name="Picture 6" descr="A close-up of a diagram&#10;&#10;Description automatically generated">
            <a:extLst>
              <a:ext uri="{FF2B5EF4-FFF2-40B4-BE49-F238E27FC236}">
                <a16:creationId xmlns:a16="http://schemas.microsoft.com/office/drawing/2014/main" id="{74D37CB4-7970-D8ED-F0CC-53544820FB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980" y="929423"/>
            <a:ext cx="10379339" cy="4999153"/>
          </a:xfrm>
          <a:prstGeom prst="rect">
            <a:avLst/>
          </a:prstGeom>
        </p:spPr>
      </p:pic>
    </p:spTree>
    <p:extLst>
      <p:ext uri="{BB962C8B-B14F-4D97-AF65-F5344CB8AC3E}">
        <p14:creationId xmlns:p14="http://schemas.microsoft.com/office/powerpoint/2010/main" val="22682000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D09C1-2C2F-B404-89DB-FDA60435A41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A705FBA-A887-ED40-5422-EE7669BDE5F5}"/>
              </a:ext>
            </a:extLst>
          </p:cNvPr>
          <p:cNvSpPr/>
          <p:nvPr/>
        </p:nvSpPr>
        <p:spPr>
          <a:xfrm>
            <a:off x="0" y="3572"/>
            <a:ext cx="12179300" cy="569727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96" dirty="0"/>
              <a:t>Plenary discussion</a:t>
            </a:r>
          </a:p>
          <a:p>
            <a:pPr algn="ctr"/>
            <a:endParaRPr lang="en-US" sz="3596" dirty="0"/>
          </a:p>
        </p:txBody>
      </p:sp>
      <p:pic>
        <p:nvPicPr>
          <p:cNvPr id="7" name="image2.png">
            <a:extLst>
              <a:ext uri="{FF2B5EF4-FFF2-40B4-BE49-F238E27FC236}">
                <a16:creationId xmlns:a16="http://schemas.microsoft.com/office/drawing/2014/main" id="{74C1BEB2-6195-526E-2CA7-AC7AE3C75C56}"/>
              </a:ext>
            </a:extLst>
          </p:cNvPr>
          <p:cNvPicPr/>
          <p:nvPr/>
        </p:nvPicPr>
        <p:blipFill>
          <a:blip r:embed="rId3" cstate="print"/>
          <a:stretch>
            <a:fillRect/>
          </a:stretch>
        </p:blipFill>
        <p:spPr>
          <a:xfrm>
            <a:off x="124343" y="6167348"/>
            <a:ext cx="5725540" cy="234705"/>
          </a:xfrm>
          <a:prstGeom prst="rect">
            <a:avLst/>
          </a:prstGeom>
        </p:spPr>
      </p:pic>
    </p:spTree>
    <p:extLst>
      <p:ext uri="{BB962C8B-B14F-4D97-AF65-F5344CB8AC3E}">
        <p14:creationId xmlns:p14="http://schemas.microsoft.com/office/powerpoint/2010/main" val="317867590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58104-03E4-1339-753C-370299A5728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214BC3B-6D18-9851-14EF-E208751A2866}"/>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C4F3769B-B3ED-C623-490E-1899ADB3B27A}"/>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9D75D9F3-B17B-5F93-0930-9B8AFD6728FB}"/>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538088AE-5331-767E-0CDD-37C3AE34BD89}"/>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537A63D8-330B-FC60-9F0D-C88B5D8585F8}"/>
              </a:ext>
            </a:extLst>
          </p:cNvPr>
          <p:cNvPicPr>
            <a:picLocks noChangeAspect="1"/>
          </p:cNvPicPr>
          <p:nvPr/>
        </p:nvPicPr>
        <p:blipFill>
          <a:blip r:embed="rId3"/>
          <a:stretch>
            <a:fillRect/>
          </a:stretch>
        </p:blipFill>
        <p:spPr>
          <a:xfrm>
            <a:off x="9675628" y="6179617"/>
            <a:ext cx="1275893" cy="452120"/>
          </a:xfrm>
          <a:prstGeom prst="rect">
            <a:avLst/>
          </a:prstGeom>
        </p:spPr>
      </p:pic>
      <p:sp>
        <p:nvSpPr>
          <p:cNvPr id="2" name="TextBox 1">
            <a:extLst>
              <a:ext uri="{FF2B5EF4-FFF2-40B4-BE49-F238E27FC236}">
                <a16:creationId xmlns:a16="http://schemas.microsoft.com/office/drawing/2014/main" id="{756D7AAB-F8F0-A766-DA04-84630A2730D2}"/>
              </a:ext>
            </a:extLst>
          </p:cNvPr>
          <p:cNvSpPr txBox="1"/>
          <p:nvPr/>
        </p:nvSpPr>
        <p:spPr>
          <a:xfrm>
            <a:off x="925319" y="1901659"/>
            <a:ext cx="9971275" cy="305468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endParaRPr lang="en-US" sz="28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2800" b="0" i="0" u="none" strike="noStrike" dirty="0">
                <a:solidFill>
                  <a:srgbClr val="000000"/>
                </a:solidFill>
                <a:effectLst/>
                <a:latin typeface="Calibri" panose="020F0502020204030204" pitchFamily="34" charset="0"/>
              </a:rPr>
              <a:t>What is the role of Nutrition Cluster at country level in advancing a Nexus approach to nutrition? </a:t>
            </a:r>
            <a:endParaRPr lang="en-US" sz="2800" b="0" dirty="0">
              <a:latin typeface="Calibri" panose="020F0502020204030204" pitchFamily="34" charset="0"/>
            </a:endParaRPr>
          </a:p>
          <a:p>
            <a:pPr marL="0" marR="0" algn="l">
              <a:spcBef>
                <a:spcPts val="0"/>
              </a:spcBef>
              <a:spcAft>
                <a:spcPts val="0"/>
              </a:spcAft>
            </a:pPr>
            <a:endParaRPr lang="en-US" sz="2800" b="0" dirty="0">
              <a:latin typeface="Calibri" panose="020F0502020204030204" pitchFamily="34" charset="0"/>
            </a:endParaRPr>
          </a:p>
          <a:p>
            <a:pPr marL="0" marR="0" algn="l">
              <a:spcBef>
                <a:spcPts val="0"/>
              </a:spcBef>
              <a:spcAft>
                <a:spcPts val="0"/>
              </a:spcAft>
            </a:pPr>
            <a:r>
              <a:rPr lang="en-US" sz="2800" b="0" i="0" u="none" strike="noStrike" dirty="0">
                <a:solidFill>
                  <a:srgbClr val="000000"/>
                </a:solidFill>
                <a:effectLst/>
                <a:latin typeface="Calibri" panose="020F0502020204030204" pitchFamily="34" charset="0"/>
              </a:rPr>
              <a:t>What support do National  Nutrition Clusters need from regional and global levels? </a:t>
            </a:r>
          </a:p>
          <a:p>
            <a:pPr marL="0" marR="0" algn="l">
              <a:spcBef>
                <a:spcPts val="0"/>
              </a:spcBef>
              <a:spcAft>
                <a:spcPts val="0"/>
              </a:spcAft>
            </a:pPr>
            <a:endParaRPr lang="en-US" sz="2800" b="0" i="0" u="none" strike="noStrike" dirty="0">
              <a:solidFill>
                <a:srgbClr val="000000"/>
              </a:solidFill>
              <a:effectLst/>
              <a:latin typeface="Calibri" panose="020F0502020204030204" pitchFamily="34" charset="0"/>
            </a:endParaRPr>
          </a:p>
        </p:txBody>
      </p:sp>
      <p:sp>
        <p:nvSpPr>
          <p:cNvPr id="5" name="TextBox 4">
            <a:extLst>
              <a:ext uri="{FF2B5EF4-FFF2-40B4-BE49-F238E27FC236}">
                <a16:creationId xmlns:a16="http://schemas.microsoft.com/office/drawing/2014/main" id="{8380E766-E214-9D0F-DFEB-CF7B758DA0D7}"/>
              </a:ext>
            </a:extLst>
          </p:cNvPr>
          <p:cNvSpPr txBox="1"/>
          <p:nvPr/>
        </p:nvSpPr>
        <p:spPr>
          <a:xfrm>
            <a:off x="2264229" y="492235"/>
            <a:ext cx="6727371"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Helvetica Neue"/>
                <a:ea typeface="Helvetica Neue"/>
                <a:cs typeface="Helvetica Neue"/>
                <a:sym typeface="Helvetica Neue"/>
              </a:rPr>
              <a:t>Questions for discussion</a:t>
            </a:r>
          </a:p>
        </p:txBody>
      </p:sp>
    </p:spTree>
    <p:extLst>
      <p:ext uri="{BB962C8B-B14F-4D97-AF65-F5344CB8AC3E}">
        <p14:creationId xmlns:p14="http://schemas.microsoft.com/office/powerpoint/2010/main" val="224993950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09FE3-6BA0-C36A-2468-17B9EA258AB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7D7CAE6-E324-34D2-39C3-09E398E9926E}"/>
              </a:ext>
            </a:extLst>
          </p:cNvPr>
          <p:cNvSpPr/>
          <p:nvPr/>
        </p:nvSpPr>
        <p:spPr>
          <a:xfrm>
            <a:off x="0" y="3572"/>
            <a:ext cx="12179300" cy="569727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96" dirty="0"/>
              <a:t>Final reflections</a:t>
            </a:r>
          </a:p>
          <a:p>
            <a:pPr algn="ctr"/>
            <a:endParaRPr lang="en-US" sz="3596" dirty="0"/>
          </a:p>
        </p:txBody>
      </p:sp>
      <p:pic>
        <p:nvPicPr>
          <p:cNvPr id="7" name="image2.png">
            <a:extLst>
              <a:ext uri="{FF2B5EF4-FFF2-40B4-BE49-F238E27FC236}">
                <a16:creationId xmlns:a16="http://schemas.microsoft.com/office/drawing/2014/main" id="{A123447C-0ABC-A6FC-5E78-5F6E9916199A}"/>
              </a:ext>
            </a:extLst>
          </p:cNvPr>
          <p:cNvPicPr/>
          <p:nvPr/>
        </p:nvPicPr>
        <p:blipFill>
          <a:blip r:embed="rId3" cstate="print"/>
          <a:stretch>
            <a:fillRect/>
          </a:stretch>
        </p:blipFill>
        <p:spPr>
          <a:xfrm>
            <a:off x="124343" y="6167348"/>
            <a:ext cx="5725540" cy="234705"/>
          </a:xfrm>
          <a:prstGeom prst="rect">
            <a:avLst/>
          </a:prstGeom>
        </p:spPr>
      </p:pic>
    </p:spTree>
    <p:extLst>
      <p:ext uri="{BB962C8B-B14F-4D97-AF65-F5344CB8AC3E}">
        <p14:creationId xmlns:p14="http://schemas.microsoft.com/office/powerpoint/2010/main" val="82523007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79254-5F97-5C00-B404-9C37FCD0349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5B6EA55-DAA1-4BCF-A5D7-71FEA236C2AE}"/>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BF414ADD-D36F-FA95-40C5-47E50E3F140E}"/>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1FE62624-35A3-DC2B-749E-579357583D2B}"/>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906A3EDB-C4C8-C45D-87A9-9FA1BDBE6216}"/>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1322485B-BF58-AC06-16D2-C35372A5353C}"/>
              </a:ext>
            </a:extLst>
          </p:cNvPr>
          <p:cNvPicPr>
            <a:picLocks noChangeAspect="1"/>
          </p:cNvPicPr>
          <p:nvPr/>
        </p:nvPicPr>
        <p:blipFill>
          <a:blip r:embed="rId3"/>
          <a:stretch>
            <a:fillRect/>
          </a:stretch>
        </p:blipFill>
        <p:spPr>
          <a:xfrm>
            <a:off x="9675628" y="6179617"/>
            <a:ext cx="1275893" cy="452120"/>
          </a:xfrm>
          <a:prstGeom prst="rect">
            <a:avLst/>
          </a:prstGeom>
        </p:spPr>
      </p:pic>
      <p:sp>
        <p:nvSpPr>
          <p:cNvPr id="2" name="TextBox 1">
            <a:extLst>
              <a:ext uri="{FF2B5EF4-FFF2-40B4-BE49-F238E27FC236}">
                <a16:creationId xmlns:a16="http://schemas.microsoft.com/office/drawing/2014/main" id="{CA7C0013-81AF-7E60-9B96-AB102A232FBE}"/>
              </a:ext>
            </a:extLst>
          </p:cNvPr>
          <p:cNvSpPr txBox="1"/>
          <p:nvPr/>
        </p:nvSpPr>
        <p:spPr>
          <a:xfrm>
            <a:off x="925318" y="1324405"/>
            <a:ext cx="9971275" cy="44704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algn="l">
              <a:spcBef>
                <a:spcPts val="0"/>
              </a:spcBef>
              <a:spcAft>
                <a:spcPts val="0"/>
              </a:spcAft>
            </a:pPr>
            <a:r>
              <a:rPr lang="en-US" sz="2400" b="0" i="0" u="none" strike="noStrike" dirty="0">
                <a:solidFill>
                  <a:srgbClr val="000000"/>
                </a:solidFill>
                <a:effectLst/>
                <a:latin typeface="Calibri" panose="020F0502020204030204" pitchFamily="34" charset="0"/>
              </a:rPr>
              <a:t>Do not silo a Nexus initiative. It is not a type of </a:t>
            </a:r>
            <a:r>
              <a:rPr lang="en-US" sz="2400" b="0" i="0" u="none" strike="noStrike" dirty="0" err="1">
                <a:solidFill>
                  <a:srgbClr val="000000"/>
                </a:solidFill>
                <a:effectLst/>
                <a:latin typeface="Calibri" panose="020F0502020204030204" pitchFamily="34" charset="0"/>
              </a:rPr>
              <a:t>programme</a:t>
            </a:r>
            <a:r>
              <a:rPr lang="en-US" sz="2400" b="0" dirty="0">
                <a:latin typeface="Calibri" panose="020F0502020204030204" pitchFamily="34" charset="0"/>
              </a:rPr>
              <a:t> requiring separate structures and processes. </a:t>
            </a:r>
            <a:r>
              <a:rPr lang="en-US" sz="2400" b="0" i="0" u="none" strike="noStrike" dirty="0">
                <a:solidFill>
                  <a:srgbClr val="000000"/>
                </a:solidFill>
                <a:effectLst/>
                <a:latin typeface="Calibri" panose="020F0502020204030204" pitchFamily="34" charset="0"/>
              </a:rPr>
              <a:t> </a:t>
            </a:r>
          </a:p>
          <a:p>
            <a:pPr marL="0" marR="0" algn="l">
              <a:spcBef>
                <a:spcPts val="0"/>
              </a:spcBef>
              <a:spcAft>
                <a:spcPts val="0"/>
              </a:spcAft>
            </a:pPr>
            <a:endParaRPr lang="en-US" sz="2400" b="0" dirty="0">
              <a:latin typeface="Calibri" panose="020F0502020204030204" pitchFamily="34" charset="0"/>
            </a:endParaRPr>
          </a:p>
          <a:p>
            <a:pPr marL="0" marR="0" algn="l">
              <a:spcBef>
                <a:spcPts val="0"/>
              </a:spcBef>
              <a:spcAft>
                <a:spcPts val="0"/>
              </a:spcAft>
            </a:pPr>
            <a:r>
              <a:rPr lang="en-US" sz="2400" b="0" i="0" u="none" strike="noStrike" dirty="0">
                <a:solidFill>
                  <a:srgbClr val="000000"/>
                </a:solidFill>
                <a:effectLst/>
                <a:latin typeface="Calibri" panose="020F0502020204030204" pitchFamily="34" charset="0"/>
              </a:rPr>
              <a:t>It is an approach &amp; a way of working to be integrated into existing coordination, planning and implementation mechanisms. </a:t>
            </a:r>
          </a:p>
          <a:p>
            <a:pPr marL="0" marR="0" algn="l">
              <a:spcBef>
                <a:spcPts val="0"/>
              </a:spcBef>
              <a:spcAft>
                <a:spcPts val="0"/>
              </a:spcAft>
            </a:pPr>
            <a:endParaRPr lang="en-US" sz="2400" b="0" dirty="0">
              <a:latin typeface="Calibri" panose="020F0502020204030204" pitchFamily="34" charset="0"/>
            </a:endParaRPr>
          </a:p>
          <a:p>
            <a:pPr marL="0" marR="0" algn="l">
              <a:spcBef>
                <a:spcPts val="0"/>
              </a:spcBef>
              <a:spcAft>
                <a:spcPts val="0"/>
              </a:spcAft>
            </a:pPr>
            <a:r>
              <a:rPr lang="en-US" sz="2400" b="0" dirty="0">
                <a:latin typeface="Calibri" panose="020F0502020204030204" pitchFamily="34" charset="0"/>
              </a:rPr>
              <a:t>Ensure a Nexus approach to nutrition is integrated into wider Nexus initiatives. </a:t>
            </a:r>
            <a:endParaRPr lang="en-US" sz="2400" b="0" i="0" u="none" strike="noStrike" dirty="0">
              <a:solidFill>
                <a:srgbClr val="000000"/>
              </a:solidFill>
              <a:effectLst/>
              <a:latin typeface="Calibri" panose="020F0502020204030204" pitchFamily="34" charset="0"/>
            </a:endParaRPr>
          </a:p>
          <a:p>
            <a:pPr marL="0" marR="0" algn="l">
              <a:spcBef>
                <a:spcPts val="0"/>
              </a:spcBef>
              <a:spcAft>
                <a:spcPts val="0"/>
              </a:spcAft>
            </a:pPr>
            <a:endParaRPr lang="en-US" sz="2400" b="0" dirty="0">
              <a:latin typeface="Calibri" panose="020F0502020204030204" pitchFamily="34" charset="0"/>
            </a:endParaRPr>
          </a:p>
          <a:p>
            <a:pPr marL="0" marR="0" algn="l">
              <a:spcBef>
                <a:spcPts val="0"/>
              </a:spcBef>
              <a:spcAft>
                <a:spcPts val="0"/>
              </a:spcAft>
            </a:pPr>
            <a:r>
              <a:rPr lang="en-US" sz="2400" b="0" dirty="0">
                <a:latin typeface="Calibri" panose="020F0502020204030204" pitchFamily="34" charset="0"/>
              </a:rPr>
              <a:t>Localization is fundamental to a Nexus approach. </a:t>
            </a:r>
          </a:p>
          <a:p>
            <a:pPr marL="0" marR="0" algn="l">
              <a:spcBef>
                <a:spcPts val="0"/>
              </a:spcBef>
              <a:spcAft>
                <a:spcPts val="0"/>
              </a:spcAft>
            </a:pPr>
            <a:endParaRPr lang="en-US" sz="2400" b="0" dirty="0">
              <a:latin typeface="Calibri" panose="020F0502020204030204" pitchFamily="34" charset="0"/>
            </a:endParaRPr>
          </a:p>
          <a:p>
            <a:pPr marL="0" marR="0" algn="l">
              <a:spcBef>
                <a:spcPts val="0"/>
              </a:spcBef>
              <a:spcAft>
                <a:spcPts val="0"/>
              </a:spcAft>
            </a:pPr>
            <a:r>
              <a:rPr lang="en-US" sz="2400" b="0" i="0" u="none" strike="noStrike" dirty="0">
                <a:solidFill>
                  <a:srgbClr val="000000"/>
                </a:solidFill>
                <a:effectLst/>
                <a:latin typeface="Calibri" panose="020F0502020204030204" pitchFamily="34" charset="0"/>
              </a:rPr>
              <a:t>Be proactive in identifying local and national actors that are committed to lead &amp; deliver multisectoral actions across the Nexus </a:t>
            </a:r>
          </a:p>
        </p:txBody>
      </p:sp>
      <p:sp>
        <p:nvSpPr>
          <p:cNvPr id="5" name="TextBox 4">
            <a:extLst>
              <a:ext uri="{FF2B5EF4-FFF2-40B4-BE49-F238E27FC236}">
                <a16:creationId xmlns:a16="http://schemas.microsoft.com/office/drawing/2014/main" id="{5FF4B22E-7D8E-968D-0DCA-B0F179550DAD}"/>
              </a:ext>
            </a:extLst>
          </p:cNvPr>
          <p:cNvSpPr txBox="1"/>
          <p:nvPr/>
        </p:nvSpPr>
        <p:spPr>
          <a:xfrm>
            <a:off x="2264229" y="492235"/>
            <a:ext cx="6727371"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Helvetica Neue"/>
                <a:ea typeface="Helvetica Neue"/>
                <a:cs typeface="Helvetica Neue"/>
                <a:sym typeface="Helvetica Neue"/>
              </a:rPr>
              <a:t>Some (not </a:t>
            </a:r>
            <a:r>
              <a:rPr lang="en-US" sz="3600" dirty="0"/>
              <a:t>all) </a:t>
            </a:r>
            <a:r>
              <a:rPr kumimoji="0" lang="en-US" sz="3600" b="1" i="0" u="none" strike="noStrike" cap="none" spc="0" normalizeH="0" baseline="0" dirty="0">
                <a:ln>
                  <a:noFill/>
                </a:ln>
                <a:solidFill>
                  <a:srgbClr val="000000"/>
                </a:solidFill>
                <a:effectLst/>
                <a:uFillTx/>
                <a:latin typeface="Helvetica Neue"/>
                <a:ea typeface="Helvetica Neue"/>
                <a:cs typeface="Helvetica Neue"/>
                <a:sym typeface="Helvetica Neue"/>
              </a:rPr>
              <a:t>takeaways</a:t>
            </a:r>
          </a:p>
        </p:txBody>
      </p:sp>
    </p:spTree>
    <p:extLst>
      <p:ext uri="{BB962C8B-B14F-4D97-AF65-F5344CB8AC3E}">
        <p14:creationId xmlns:p14="http://schemas.microsoft.com/office/powerpoint/2010/main" val="5192963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676385" y="2459433"/>
            <a:ext cx="12189609" cy="9144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a:solidFill>
                  <a:srgbClr val="455F51"/>
                </a:solidFill>
              </a:rPr>
              <a:t>Thank you</a:t>
            </a:r>
            <a:endParaRPr lang="en-US">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ESA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676562" y="4770666"/>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628481"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577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2584761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cup of coffee with steam and coffee beans&#10;&#10;Description automatically generated">
            <a:extLst>
              <a:ext uri="{FF2B5EF4-FFF2-40B4-BE49-F238E27FC236}">
                <a16:creationId xmlns:a16="http://schemas.microsoft.com/office/drawing/2014/main" id="{B7CBECD3-2388-EF5D-D518-0826A0E0CB25}"/>
              </a:ext>
            </a:extLst>
          </p:cNvPr>
          <p:cNvPicPr>
            <a:picLocks noChangeAspect="1" noChangeArrowheads="1"/>
          </p:cNvPicPr>
          <p:nvPr/>
        </p:nvPicPr>
        <p:blipFill rotWithShape="1">
          <a:blip r:embed="rId2"/>
          <a:srcRect t="9906" r="-1" b="-1"/>
          <a:stretch/>
        </p:blipFill>
        <p:spPr bwMode="auto">
          <a:xfrm>
            <a:off x="20" y="10"/>
            <a:ext cx="121792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222CAC-A6AE-E11B-3591-9110E298736F}"/>
              </a:ext>
            </a:extLst>
          </p:cNvPr>
          <p:cNvSpPr>
            <a:spLocks noGrp="1"/>
          </p:cNvSpPr>
          <p:nvPr>
            <p:ph type="ctrTitle"/>
          </p:nvPr>
        </p:nvSpPr>
        <p:spPr>
          <a:xfrm>
            <a:off x="639413" y="640080"/>
            <a:ext cx="2749487"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defTabSz="914400">
              <a:lnSpc>
                <a:spcPct val="90000"/>
              </a:lnSpc>
              <a:spcBef>
                <a:spcPct val="0"/>
              </a:spcBef>
            </a:pPr>
            <a:r>
              <a:rPr lang="en-US" sz="2800" b="1" kern="1200">
                <a:solidFill>
                  <a:srgbClr val="262626"/>
                </a:solidFill>
                <a:latin typeface="+mj-lt"/>
                <a:ea typeface="+mj-ea"/>
                <a:cs typeface="+mj-cs"/>
              </a:rPr>
              <a:t>Coffee Break</a:t>
            </a:r>
            <a:endParaRPr lang="en-US" sz="2800" kern="1200">
              <a:solidFill>
                <a:srgbClr val="262626"/>
              </a:solidFill>
              <a:latin typeface="+mj-lt"/>
              <a:ea typeface="+mj-ea"/>
              <a:cs typeface="+mj-cs"/>
            </a:endParaRPr>
          </a:p>
        </p:txBody>
      </p:sp>
    </p:spTree>
    <p:extLst>
      <p:ext uri="{BB962C8B-B14F-4D97-AF65-F5344CB8AC3E}">
        <p14:creationId xmlns:p14="http://schemas.microsoft.com/office/powerpoint/2010/main" val="28138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standing on a dirt road&#10;&#10;Description automatically generated">
            <a:extLst>
              <a:ext uri="{FF2B5EF4-FFF2-40B4-BE49-F238E27FC236}">
                <a16:creationId xmlns:a16="http://schemas.microsoft.com/office/drawing/2014/main" id="{CD1565A9-9BB7-A14A-E4C7-BCAB151AEB9E}"/>
              </a:ext>
            </a:extLst>
          </p:cNvPr>
          <p:cNvPicPr>
            <a:picLocks noChangeAspect="1"/>
          </p:cNvPicPr>
          <p:nvPr/>
        </p:nvPicPr>
        <p:blipFill rotWithShape="1">
          <a:blip r:embed="rId3"/>
          <a:srcRect l="1582" r="1582"/>
          <a:stretch/>
        </p:blipFill>
        <p:spPr>
          <a:xfrm>
            <a:off x="-269169" y="10"/>
            <a:ext cx="8854633" cy="6857990"/>
          </a:xfrm>
          <a:prstGeom prst="rect">
            <a:avLst/>
          </a:prstGeom>
        </p:spPr>
      </p:pic>
      <p:sp>
        <p:nvSpPr>
          <p:cNvPr id="151" name="Rectangle 15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6"/>
          <p:cNvSpPr txBox="1"/>
          <p:nvPr/>
        </p:nvSpPr>
        <p:spPr>
          <a:xfrm>
            <a:off x="7105103" y="1979079"/>
            <a:ext cx="4602922" cy="2432253"/>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rmAutofit/>
          </a:bodyPr>
          <a:lstStyle/>
          <a:p>
            <a:pPr defTabSz="914400">
              <a:lnSpc>
                <a:spcPct val="90000"/>
              </a:lnSpc>
              <a:spcBef>
                <a:spcPct val="0"/>
              </a:spcBef>
              <a:spcAft>
                <a:spcPts val="600"/>
              </a:spcAft>
              <a:defRPr sz="2400" b="0">
                <a:latin typeface="Arial"/>
                <a:ea typeface="Arial"/>
                <a:cs typeface="Arial"/>
                <a:sym typeface="Arial"/>
              </a:defRPr>
            </a:pPr>
            <a:r>
              <a:rPr lang="en-US" sz="4400" kern="1200" dirty="0">
                <a:solidFill>
                  <a:srgbClr val="455F51"/>
                </a:solidFill>
                <a:latin typeface="Calibri"/>
                <a:ea typeface="+mj-ea"/>
                <a:cs typeface="Calibri"/>
              </a:rPr>
              <a:t>Country Cluster / Sector Carousel</a:t>
            </a:r>
            <a:endParaRPr lang="en-US" dirty="0"/>
          </a:p>
        </p:txBody>
      </p:sp>
      <p:pic>
        <p:nvPicPr>
          <p:cNvPr id="8" name="Picture 7" descr="A picture containing graphical user interface&#10;&#10;Description automatically generated">
            <a:extLst>
              <a:ext uri="{FF2B5EF4-FFF2-40B4-BE49-F238E27FC236}">
                <a16:creationId xmlns:a16="http://schemas.microsoft.com/office/drawing/2014/main" id="{85DCCE61-A137-225C-71FA-49F43D200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9552" y="6260091"/>
            <a:ext cx="1076098" cy="378724"/>
          </a:xfrm>
          <a:prstGeom prst="rect">
            <a:avLst/>
          </a:prstGeom>
        </p:spPr>
      </p:pic>
      <p:sp>
        <p:nvSpPr>
          <p:cNvPr id="10" name="TextBox 3">
            <a:extLst>
              <a:ext uri="{FF2B5EF4-FFF2-40B4-BE49-F238E27FC236}">
                <a16:creationId xmlns:a16="http://schemas.microsoft.com/office/drawing/2014/main" id="{09D2BC61-589A-07A9-7C03-FE27CB4C9582}"/>
              </a:ext>
            </a:extLst>
          </p:cNvPr>
          <p:cNvSpPr txBox="1"/>
          <p:nvPr/>
        </p:nvSpPr>
        <p:spPr>
          <a:xfrm>
            <a:off x="11166934" y="6244864"/>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dirty="0">
                <a:solidFill>
                  <a:srgbClr val="808080"/>
                </a:solidFill>
                <a:latin typeface="Calibri"/>
                <a:cs typeface="Calibri"/>
              </a:rPr>
              <a:t>ESA Regional</a:t>
            </a:r>
            <a:endParaRPr lang="en-US" dirty="0">
              <a:cs typeface="Calibri"/>
            </a:endParaRPr>
          </a:p>
          <a:p>
            <a:pPr algn="l"/>
            <a:r>
              <a:rPr lang="en-US" sz="1200" b="0" spc="-100" dirty="0">
                <a:solidFill>
                  <a:srgbClr val="808080"/>
                </a:solidFill>
                <a:latin typeface="Calibri"/>
                <a:cs typeface="Calibri"/>
              </a:rPr>
              <a:t>Meeting</a:t>
            </a:r>
          </a:p>
        </p:txBody>
      </p:sp>
      <p:cxnSp>
        <p:nvCxnSpPr>
          <p:cNvPr id="12" name="Straight Connector 11">
            <a:extLst>
              <a:ext uri="{FF2B5EF4-FFF2-40B4-BE49-F238E27FC236}">
                <a16:creationId xmlns:a16="http://schemas.microsoft.com/office/drawing/2014/main" id="{7EA9D5C5-85E4-0559-E63E-CF100D3C03CB}"/>
              </a:ext>
            </a:extLst>
          </p:cNvPr>
          <p:cNvCxnSpPr>
            <a:cxnSpLocks/>
          </p:cNvCxnSpPr>
          <p:nvPr/>
        </p:nvCxnSpPr>
        <p:spPr>
          <a:xfrm flipH="1">
            <a:off x="11050037" y="6083723"/>
            <a:ext cx="1" cy="677592"/>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4" name="Picture 3" descr="A logo with text and blue text&#10;&#10;Description automatically generated">
            <a:extLst>
              <a:ext uri="{FF2B5EF4-FFF2-40B4-BE49-F238E27FC236}">
                <a16:creationId xmlns:a16="http://schemas.microsoft.com/office/drawing/2014/main" id="{2331B4C8-49E2-BD7A-8719-C080D19946D2}"/>
              </a:ext>
            </a:extLst>
          </p:cNvPr>
          <p:cNvPicPr>
            <a:picLocks noChangeAspect="1"/>
          </p:cNvPicPr>
          <p:nvPr/>
        </p:nvPicPr>
        <p:blipFill>
          <a:blip r:embed="rId5"/>
          <a:stretch>
            <a:fillRect/>
          </a:stretch>
        </p:blipFill>
        <p:spPr>
          <a:xfrm>
            <a:off x="8742495" y="6182727"/>
            <a:ext cx="880577" cy="532375"/>
          </a:xfrm>
          <a:prstGeom prst="rect">
            <a:avLst/>
          </a:prstGeom>
        </p:spPr>
      </p:pic>
      <p:cxnSp>
        <p:nvCxnSpPr>
          <p:cNvPr id="5" name="Straight Connector 4">
            <a:extLst>
              <a:ext uri="{FF2B5EF4-FFF2-40B4-BE49-F238E27FC236}">
                <a16:creationId xmlns:a16="http://schemas.microsoft.com/office/drawing/2014/main" id="{A7F45EE9-223D-F912-372A-E4E53EFF512D}"/>
              </a:ext>
            </a:extLst>
          </p:cNvPr>
          <p:cNvCxnSpPr>
            <a:cxnSpLocks/>
          </p:cNvCxnSpPr>
          <p:nvPr/>
        </p:nvCxnSpPr>
        <p:spPr>
          <a:xfrm flipH="1">
            <a:off x="9739772" y="6116981"/>
            <a:ext cx="1" cy="677592"/>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396966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E3C4AAEB-1470-5453-7909-0FAB089AD6D2}"/>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CB9733BE-30D0-ED75-B0B3-1DF01110300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3183" r="13706" b="1"/>
          <a:stretch/>
        </p:blipFill>
        <p:spPr bwMode="auto">
          <a:xfrm>
            <a:off x="20" y="3573"/>
            <a:ext cx="12179280" cy="68508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a:extLst>
              <a:ext uri="{FF2B5EF4-FFF2-40B4-BE49-F238E27FC236}">
                <a16:creationId xmlns:a16="http://schemas.microsoft.com/office/drawing/2014/main" id="{9246188B-F5E8-1AF0-DF23-46898E54FDF2}"/>
              </a:ext>
            </a:extLst>
          </p:cNvPr>
          <p:cNvSpPr txBox="1"/>
          <p:nvPr/>
        </p:nvSpPr>
        <p:spPr>
          <a:xfrm>
            <a:off x="2190385" y="2701916"/>
            <a:ext cx="7804744" cy="1453077"/>
          </a:xfrm>
          <a:prstGeom prst="rect">
            <a:avLst/>
          </a:prstGeom>
          <a:solidFill>
            <a:srgbClr val="FFFFFF">
              <a:alpha val="80000"/>
            </a:srgbClr>
          </a:solidFill>
          <a:ln w="38100" cap="sq">
            <a:solidFill>
              <a:srgbClr val="404040"/>
            </a:solidFill>
            <a:miter lim="800000"/>
          </a:ln>
        </p:spPr>
        <p:txBody>
          <a:bodyPr vert="horz" wrap="square" lIns="91345" tIns="45672" rIns="91345" bIns="45672" rtlCol="0" anchor="ctr">
            <a:normAutofit lnSpcReduction="10000"/>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sz="4800" dirty="0">
                <a:solidFill>
                  <a:srgbClr val="455F51"/>
                </a:solidFill>
              </a:rPr>
              <a:t>Somalia Nutrition Cluster - </a:t>
            </a:r>
            <a:r>
              <a:rPr lang="en-US" sz="4800" dirty="0" err="1">
                <a:solidFill>
                  <a:srgbClr val="455F51"/>
                </a:solidFill>
              </a:rPr>
              <a:t>Localisation</a:t>
            </a:r>
            <a:endParaRPr lang="en-US" dirty="0" err="1"/>
          </a:p>
        </p:txBody>
      </p:sp>
    </p:spTree>
    <p:extLst>
      <p:ext uri="{BB962C8B-B14F-4D97-AF65-F5344CB8AC3E}">
        <p14:creationId xmlns:p14="http://schemas.microsoft.com/office/powerpoint/2010/main" val="3956817539"/>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DBB75-1C11-1999-8869-627E08CA7D7E}"/>
              </a:ext>
            </a:extLst>
          </p:cNvPr>
          <p:cNvSpPr>
            <a:spLocks noGrp="1"/>
          </p:cNvSpPr>
          <p:nvPr>
            <p:ph type="title"/>
          </p:nvPr>
        </p:nvSpPr>
        <p:spPr>
          <a:xfrm>
            <a:off x="837327" y="-56"/>
            <a:ext cx="10504646" cy="1008967"/>
          </a:xfrm>
        </p:spPr>
        <p:txBody>
          <a:bodyPr/>
          <a:lstStyle/>
          <a:p>
            <a:pPr algn="ctr"/>
            <a:r>
              <a:rPr lang="en-US" b="1" dirty="0"/>
              <a:t>Objectives</a:t>
            </a:r>
          </a:p>
        </p:txBody>
      </p:sp>
      <p:sp>
        <p:nvSpPr>
          <p:cNvPr id="3" name="Content Placeholder 2">
            <a:extLst>
              <a:ext uri="{FF2B5EF4-FFF2-40B4-BE49-F238E27FC236}">
                <a16:creationId xmlns:a16="http://schemas.microsoft.com/office/drawing/2014/main" id="{8C0BB92A-CAAD-B976-C7F8-6C5399B3F2EB}"/>
              </a:ext>
            </a:extLst>
          </p:cNvPr>
          <p:cNvSpPr>
            <a:spLocks noGrp="1"/>
          </p:cNvSpPr>
          <p:nvPr>
            <p:ph idx="1"/>
          </p:nvPr>
        </p:nvSpPr>
        <p:spPr>
          <a:xfrm>
            <a:off x="837327" y="2118895"/>
            <a:ext cx="10504646" cy="3816653"/>
          </a:xfrm>
        </p:spPr>
        <p:txBody>
          <a:bodyPr/>
          <a:lstStyle/>
          <a:p>
            <a:pPr marL="513836" indent="-513836">
              <a:buFont typeface="+mj-lt"/>
              <a:buAutoNum type="arabicPeriod"/>
            </a:pPr>
            <a:r>
              <a:rPr lang="en-US" dirty="0"/>
              <a:t>Technical capacity building of national, regional and district level local actors (MOH and NNGOs) in nutrition programming</a:t>
            </a:r>
          </a:p>
          <a:p>
            <a:pPr marL="513836" indent="-513836">
              <a:buFont typeface="+mj-lt"/>
              <a:buAutoNum type="arabicPeriod"/>
            </a:pPr>
            <a:endParaRPr lang="en-US" dirty="0"/>
          </a:p>
          <a:p>
            <a:pPr marL="513836" indent="-513836">
              <a:buFont typeface="+mj-lt"/>
              <a:buAutoNum type="arabicPeriod"/>
            </a:pPr>
            <a:r>
              <a:rPr lang="en-US" dirty="0"/>
              <a:t>Support the operational capacity of local actors (FMOH and NNGOs)</a:t>
            </a:r>
          </a:p>
          <a:p>
            <a:pPr marL="513836" indent="-513836">
              <a:buFont typeface="+mj-lt"/>
              <a:buAutoNum type="arabicPeriod"/>
            </a:pPr>
            <a:endParaRPr lang="en-US" dirty="0"/>
          </a:p>
          <a:p>
            <a:pPr marL="513836" indent="-513836">
              <a:buFont typeface="+mj-lt"/>
              <a:buAutoNum type="arabicPeriod"/>
            </a:pPr>
            <a:r>
              <a:rPr lang="en-US" dirty="0"/>
              <a:t>Strengthen the participation, decision making, and leadership of local actors in nutrition</a:t>
            </a:r>
          </a:p>
        </p:txBody>
      </p:sp>
    </p:spTree>
    <p:extLst>
      <p:ext uri="{BB962C8B-B14F-4D97-AF65-F5344CB8AC3E}">
        <p14:creationId xmlns:p14="http://schemas.microsoft.com/office/powerpoint/2010/main" val="1146356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FAE9C-612D-FC04-FAD6-9ED188A52B62}"/>
              </a:ext>
            </a:extLst>
          </p:cNvPr>
          <p:cNvSpPr>
            <a:spLocks noGrp="1"/>
          </p:cNvSpPr>
          <p:nvPr>
            <p:ph type="title"/>
          </p:nvPr>
        </p:nvSpPr>
        <p:spPr>
          <a:xfrm>
            <a:off x="2341147" y="2803"/>
            <a:ext cx="7810502" cy="1743076"/>
          </a:xfrm>
        </p:spPr>
        <p:txBody>
          <a:bodyPr/>
          <a:lstStyle/>
          <a:p>
            <a:pPr algn="ctr"/>
            <a:r>
              <a:rPr lang="en-US" b="1" dirty="0"/>
              <a:t>Technical Capacity Building - </a:t>
            </a:r>
            <a:r>
              <a:rPr lang="en-US" b="1" dirty="0">
                <a:solidFill>
                  <a:srgbClr val="FF0000"/>
                </a:solidFill>
              </a:rPr>
              <a:t>Examples </a:t>
            </a:r>
          </a:p>
        </p:txBody>
      </p:sp>
      <p:sp>
        <p:nvSpPr>
          <p:cNvPr id="3" name="Content Placeholder 2">
            <a:extLst>
              <a:ext uri="{FF2B5EF4-FFF2-40B4-BE49-F238E27FC236}">
                <a16:creationId xmlns:a16="http://schemas.microsoft.com/office/drawing/2014/main" id="{8F7A86AE-5B5F-B357-06B7-EC7B4C1B2596}"/>
              </a:ext>
            </a:extLst>
          </p:cNvPr>
          <p:cNvSpPr>
            <a:spLocks noGrp="1"/>
          </p:cNvSpPr>
          <p:nvPr>
            <p:ph idx="1"/>
          </p:nvPr>
        </p:nvSpPr>
        <p:spPr>
          <a:xfrm>
            <a:off x="2184399" y="2208901"/>
            <a:ext cx="7810502" cy="595314"/>
          </a:xfrm>
        </p:spPr>
        <p:txBody>
          <a:bodyPr>
            <a:normAutofit/>
          </a:bodyPr>
          <a:lstStyle/>
          <a:p>
            <a:r>
              <a:rPr lang="en-US" dirty="0"/>
              <a:t>Prioritization of MOH/NNGOs in all technical capacity building initiatives </a:t>
            </a:r>
          </a:p>
          <a:p>
            <a:r>
              <a:rPr lang="en-US" dirty="0"/>
              <a:t>Training of inpatient care management targeting MOH/NNGOs managed Stabilization centre – </a:t>
            </a:r>
            <a:r>
              <a:rPr lang="en-US" dirty="0">
                <a:solidFill>
                  <a:srgbClr val="FF0000"/>
                </a:solidFill>
              </a:rPr>
              <a:t>in collaboration with GNC Technical Alliance</a:t>
            </a:r>
          </a:p>
          <a:p>
            <a:r>
              <a:rPr lang="en-US" dirty="0"/>
              <a:t>IYCF/E  - Frequent training targeting MOH/NNGOs </a:t>
            </a:r>
            <a:r>
              <a:rPr lang="en-US" dirty="0">
                <a:solidFill>
                  <a:srgbClr val="FF0000"/>
                </a:solidFill>
              </a:rPr>
              <a:t>(FMOH/UNICEF, SCI)</a:t>
            </a:r>
          </a:p>
          <a:p>
            <a:r>
              <a:rPr lang="en-US" dirty="0"/>
              <a:t>Mentoring of NNGOs by INGOs – on-jobs training</a:t>
            </a:r>
          </a:p>
          <a:p>
            <a:r>
              <a:rPr lang="en-US" dirty="0"/>
              <a:t>IPC AMN Training – MOH/NNGOs</a:t>
            </a:r>
          </a:p>
          <a:p>
            <a:endParaRPr lang="en-US" dirty="0">
              <a:solidFill>
                <a:srgbClr val="FF0000"/>
              </a:solidFill>
            </a:endParaRPr>
          </a:p>
          <a:p>
            <a:endParaRPr lang="en-US" dirty="0"/>
          </a:p>
        </p:txBody>
      </p:sp>
    </p:spTree>
    <p:extLst>
      <p:ext uri="{BB962C8B-B14F-4D97-AF65-F5344CB8AC3E}">
        <p14:creationId xmlns:p14="http://schemas.microsoft.com/office/powerpoint/2010/main" val="1054279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2" name="TextBox 17">
            <a:extLst>
              <a:ext uri="{FF2B5EF4-FFF2-40B4-BE49-F238E27FC236}">
                <a16:creationId xmlns:a16="http://schemas.microsoft.com/office/drawing/2014/main" id="{29C08FFD-8EEE-E0C6-3BCA-F44846E555C6}"/>
              </a:ext>
            </a:extLst>
          </p:cNvPr>
          <p:cNvSpPr txBox="1"/>
          <p:nvPr/>
        </p:nvSpPr>
        <p:spPr>
          <a:xfrm>
            <a:off x="681661" y="6143330"/>
            <a:ext cx="4177837" cy="55399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a:t>
            </a:r>
            <a:r>
              <a:rPr lang="en-US" err="1">
                <a:solidFill>
                  <a:srgbClr val="808080"/>
                </a:solidFill>
              </a:rPr>
              <a:t>Localisation</a:t>
            </a:r>
            <a:r>
              <a:rPr lang="en-US">
                <a:solidFill>
                  <a:srgbClr val="808080"/>
                </a:solidFill>
              </a:rPr>
              <a:t> </a:t>
            </a:r>
            <a:r>
              <a:rPr>
                <a:solidFill>
                  <a:srgbClr val="808080"/>
                </a:solidFill>
              </a:rPr>
              <a:t> </a:t>
            </a:r>
            <a:br>
              <a:rPr/>
            </a:br>
            <a:r>
              <a:rPr>
                <a:solidFill>
                  <a:srgbClr val="808080"/>
                </a:solidFill>
              </a:rPr>
              <a:t>Date:</a:t>
            </a:r>
            <a:r>
              <a:rPr lang="en-US">
                <a:solidFill>
                  <a:srgbClr val="808080"/>
                </a:solidFill>
              </a:rPr>
              <a:t> 31 January 2024</a:t>
            </a:r>
            <a:endParaRPr lang="en-US" sz="1800">
              <a:solidFill>
                <a:srgbClr val="808080"/>
              </a:solidFill>
            </a:endParaRPr>
          </a:p>
        </p:txBody>
      </p:sp>
      <p:sp>
        <p:nvSpPr>
          <p:cNvPr id="5" name="TextBox 6">
            <a:extLst>
              <a:ext uri="{FF2B5EF4-FFF2-40B4-BE49-F238E27FC236}">
                <a16:creationId xmlns:a16="http://schemas.microsoft.com/office/drawing/2014/main" id="{399FA51C-5F56-02DA-FCD1-C83284D3464A}"/>
              </a:ext>
            </a:extLst>
          </p:cNvPr>
          <p:cNvSpPr txBox="1"/>
          <p:nvPr/>
        </p:nvSpPr>
        <p:spPr>
          <a:xfrm>
            <a:off x="447473" y="250257"/>
            <a:ext cx="9805480" cy="92882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4800" b="0" kern="1200">
                <a:solidFill>
                  <a:srgbClr val="455F51"/>
                </a:solidFill>
                <a:latin typeface="Open Sans" panose="020B0606030504020204" pitchFamily="34" charset="0"/>
                <a:ea typeface="Open Sans" panose="020B0606030504020204" pitchFamily="34" charset="0"/>
                <a:cs typeface="Open Sans" panose="020B0606030504020204" pitchFamily="34" charset="0"/>
              </a:rPr>
              <a:t>Who is a local or national actor?</a:t>
            </a:r>
          </a:p>
        </p:txBody>
      </p:sp>
      <p:pic>
        <p:nvPicPr>
          <p:cNvPr id="14" name="Picture 13">
            <a:extLst>
              <a:ext uri="{FF2B5EF4-FFF2-40B4-BE49-F238E27FC236}">
                <a16:creationId xmlns:a16="http://schemas.microsoft.com/office/drawing/2014/main" id="{656B9C9B-13A9-8CBF-1CDA-4DE5A6A9E546}"/>
              </a:ext>
            </a:extLst>
          </p:cNvPr>
          <p:cNvPicPr>
            <a:picLocks noChangeAspect="1"/>
          </p:cNvPicPr>
          <p:nvPr/>
        </p:nvPicPr>
        <p:blipFill>
          <a:blip r:embed="rId5"/>
          <a:stretch>
            <a:fillRect/>
          </a:stretch>
        </p:blipFill>
        <p:spPr>
          <a:xfrm>
            <a:off x="3262409" y="1499746"/>
            <a:ext cx="7789013" cy="3608203"/>
          </a:xfrm>
          <a:prstGeom prst="rect">
            <a:avLst/>
          </a:prstGeom>
        </p:spPr>
      </p:pic>
      <p:sp>
        <p:nvSpPr>
          <p:cNvPr id="19" name="TextBox 18">
            <a:extLst>
              <a:ext uri="{FF2B5EF4-FFF2-40B4-BE49-F238E27FC236}">
                <a16:creationId xmlns:a16="http://schemas.microsoft.com/office/drawing/2014/main" id="{C0F46448-A99C-3724-28AF-D9365484D5EC}"/>
              </a:ext>
            </a:extLst>
          </p:cNvPr>
          <p:cNvSpPr txBox="1"/>
          <p:nvPr/>
        </p:nvSpPr>
        <p:spPr>
          <a:xfrm>
            <a:off x="550893" y="1713098"/>
            <a:ext cx="2604745" cy="317009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gn="l"/>
            <a:r>
              <a:rPr lang="en-US" sz="2500" b="0"/>
              <a:t>These are generally the types of actors that are considered local or national, depending on the context</a:t>
            </a:r>
            <a:endParaRPr lang="fr-FR" sz="2500" b="0"/>
          </a:p>
        </p:txBody>
      </p:sp>
    </p:spTree>
    <p:extLst>
      <p:ext uri="{BB962C8B-B14F-4D97-AF65-F5344CB8AC3E}">
        <p14:creationId xmlns:p14="http://schemas.microsoft.com/office/powerpoint/2010/main" val="10787550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F16D9-86AB-94CE-05ED-35D7FF9CB7A9}"/>
              </a:ext>
            </a:extLst>
          </p:cNvPr>
          <p:cNvSpPr>
            <a:spLocks noGrp="1"/>
          </p:cNvSpPr>
          <p:nvPr>
            <p:ph type="title"/>
          </p:nvPr>
        </p:nvSpPr>
        <p:spPr>
          <a:xfrm>
            <a:off x="837327" y="-55"/>
            <a:ext cx="10504646" cy="1164747"/>
          </a:xfrm>
        </p:spPr>
        <p:txBody>
          <a:bodyPr/>
          <a:lstStyle/>
          <a:p>
            <a:pPr algn="ctr"/>
            <a:r>
              <a:rPr lang="en-US" b="1" dirty="0"/>
              <a:t>Building Operation Capacity </a:t>
            </a:r>
          </a:p>
        </p:txBody>
      </p:sp>
      <p:sp>
        <p:nvSpPr>
          <p:cNvPr id="3" name="Content Placeholder 2">
            <a:extLst>
              <a:ext uri="{FF2B5EF4-FFF2-40B4-BE49-F238E27FC236}">
                <a16:creationId xmlns:a16="http://schemas.microsoft.com/office/drawing/2014/main" id="{B36F6473-1510-DCB5-E7CC-DD83EAED360C}"/>
              </a:ext>
            </a:extLst>
          </p:cNvPr>
          <p:cNvSpPr>
            <a:spLocks noGrp="1"/>
          </p:cNvSpPr>
          <p:nvPr>
            <p:ph idx="1"/>
          </p:nvPr>
        </p:nvSpPr>
        <p:spPr>
          <a:xfrm>
            <a:off x="837327" y="2097380"/>
            <a:ext cx="10504646" cy="4513577"/>
          </a:xfrm>
        </p:spPr>
        <p:txBody>
          <a:bodyPr>
            <a:normAutofit fontScale="92500" lnSpcReduction="10000"/>
          </a:bodyPr>
          <a:lstStyle/>
          <a:p>
            <a:r>
              <a:rPr lang="en-US" dirty="0"/>
              <a:t>In depth project management capacity building – </a:t>
            </a:r>
            <a:r>
              <a:rPr lang="en-US" dirty="0">
                <a:solidFill>
                  <a:srgbClr val="FF0000"/>
                </a:solidFill>
              </a:rPr>
              <a:t>GNC TA </a:t>
            </a:r>
          </a:p>
          <a:p>
            <a:pPr marL="0" indent="0">
              <a:buNone/>
            </a:pPr>
            <a:endParaRPr lang="en-US" dirty="0">
              <a:solidFill>
                <a:srgbClr val="FF0000"/>
              </a:solidFill>
            </a:endParaRPr>
          </a:p>
          <a:p>
            <a:r>
              <a:rPr lang="en-US" dirty="0"/>
              <a:t>Priority funding for Somalia Humanitarian Funds (SHF) –  &gt;70% of nutrition resources allocated to NNGOs. </a:t>
            </a:r>
          </a:p>
          <a:p>
            <a:pPr marL="0" indent="0">
              <a:buNone/>
            </a:pPr>
            <a:endParaRPr lang="en-US" dirty="0"/>
          </a:p>
          <a:p>
            <a:r>
              <a:rPr lang="en-US" dirty="0"/>
              <a:t>Annual workplan support to FMOH and SMOH – </a:t>
            </a:r>
            <a:r>
              <a:rPr lang="en-US" dirty="0">
                <a:solidFill>
                  <a:srgbClr val="FF0000"/>
                </a:solidFill>
              </a:rPr>
              <a:t>UNICEF, WFP, WHO</a:t>
            </a:r>
          </a:p>
          <a:p>
            <a:endParaRPr lang="en-US" dirty="0">
              <a:solidFill>
                <a:srgbClr val="FF0000"/>
              </a:solidFill>
            </a:endParaRPr>
          </a:p>
          <a:p>
            <a:r>
              <a:rPr lang="en-US" dirty="0"/>
              <a:t>NNGOs as priority for CLA (UNICEF, WFP) partnership - &gt;70 of PD, FLA  </a:t>
            </a:r>
          </a:p>
          <a:p>
            <a:endParaRPr lang="en-US" dirty="0">
              <a:solidFill>
                <a:srgbClr val="FF0000"/>
              </a:solidFill>
            </a:endParaRPr>
          </a:p>
          <a:p>
            <a:r>
              <a:rPr lang="en-US" dirty="0"/>
              <a:t>Advocacy INGO and NNGOs partnerships e.g. GREDO – WHH; ACF-WARDI</a:t>
            </a:r>
            <a:endParaRPr lang="en-US" dirty="0">
              <a:solidFill>
                <a:srgbClr val="FF0000"/>
              </a:solidFill>
            </a:endParaRPr>
          </a:p>
          <a:p>
            <a:endParaRPr lang="en-US" dirty="0">
              <a:solidFill>
                <a:srgbClr val="FF0000"/>
              </a:solidFill>
            </a:endParaRPr>
          </a:p>
          <a:p>
            <a:endParaRPr lang="en-US" dirty="0"/>
          </a:p>
        </p:txBody>
      </p:sp>
    </p:spTree>
    <p:extLst>
      <p:ext uri="{BB962C8B-B14F-4D97-AF65-F5344CB8AC3E}">
        <p14:creationId xmlns:p14="http://schemas.microsoft.com/office/powerpoint/2010/main" val="17024812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0A9D7-1D1B-519C-1295-B6DC9FBB8D2F}"/>
              </a:ext>
            </a:extLst>
          </p:cNvPr>
          <p:cNvSpPr>
            <a:spLocks noGrp="1"/>
          </p:cNvSpPr>
          <p:nvPr>
            <p:ph type="title"/>
          </p:nvPr>
        </p:nvSpPr>
        <p:spPr>
          <a:xfrm>
            <a:off x="837054" y="700489"/>
            <a:ext cx="10504646" cy="1079777"/>
          </a:xfrm>
        </p:spPr>
        <p:txBody>
          <a:bodyPr/>
          <a:lstStyle/>
          <a:p>
            <a:pPr algn="ctr"/>
            <a:r>
              <a:rPr lang="en-US" b="1" dirty="0"/>
              <a:t>Governance, Leadership and Coordination </a:t>
            </a:r>
          </a:p>
        </p:txBody>
      </p:sp>
      <p:sp>
        <p:nvSpPr>
          <p:cNvPr id="3" name="Content Placeholder 2">
            <a:extLst>
              <a:ext uri="{FF2B5EF4-FFF2-40B4-BE49-F238E27FC236}">
                <a16:creationId xmlns:a16="http://schemas.microsoft.com/office/drawing/2014/main" id="{C872289E-1701-72A5-59A6-B39B12DA04C9}"/>
              </a:ext>
            </a:extLst>
          </p:cNvPr>
          <p:cNvSpPr>
            <a:spLocks noGrp="1"/>
          </p:cNvSpPr>
          <p:nvPr>
            <p:ph idx="1"/>
          </p:nvPr>
        </p:nvSpPr>
        <p:spPr>
          <a:xfrm>
            <a:off x="837327" y="2415121"/>
            <a:ext cx="10504646" cy="4950313"/>
          </a:xfrm>
        </p:spPr>
        <p:txBody>
          <a:bodyPr/>
          <a:lstStyle/>
          <a:p>
            <a:r>
              <a:rPr lang="en-US" dirty="0"/>
              <a:t>FMOH and SMOH chair of all Cluster Coordination Forums. </a:t>
            </a:r>
          </a:p>
          <a:p>
            <a:r>
              <a:rPr lang="en-US" dirty="0"/>
              <a:t>Advocacy for Nationals for key positions in CLA and INGO – </a:t>
            </a:r>
            <a:r>
              <a:rPr lang="en-US" dirty="0">
                <a:solidFill>
                  <a:srgbClr val="FF0000"/>
                </a:solidFill>
              </a:rPr>
              <a:t>e.g. co-coordinator, dedicated subnational coordinators etc.</a:t>
            </a:r>
          </a:p>
          <a:p>
            <a:r>
              <a:rPr lang="en-US" dirty="0"/>
              <a:t>Strengthening integration of nutrition programming in the public health system supported by FMOH/SMOH - </a:t>
            </a:r>
            <a:r>
              <a:rPr lang="en-US" dirty="0">
                <a:solidFill>
                  <a:srgbClr val="FF0000"/>
                </a:solidFill>
              </a:rPr>
              <a:t>minimal NGO/external support or parallel service provision </a:t>
            </a:r>
          </a:p>
          <a:p>
            <a:r>
              <a:rPr lang="en-US" dirty="0"/>
              <a:t>Integrating nutrition programming reporting into the DHIS2.</a:t>
            </a:r>
          </a:p>
          <a:p>
            <a:r>
              <a:rPr lang="en-US" dirty="0"/>
              <a:t>Participation the Food Security, Nutrition and Climate Council </a:t>
            </a:r>
          </a:p>
        </p:txBody>
      </p:sp>
    </p:spTree>
    <p:extLst>
      <p:ext uri="{BB962C8B-B14F-4D97-AF65-F5344CB8AC3E}">
        <p14:creationId xmlns:p14="http://schemas.microsoft.com/office/powerpoint/2010/main" val="15020277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D3528-6420-1B7D-3F5E-3A94434955F2}"/>
              </a:ext>
            </a:extLst>
          </p:cNvPr>
          <p:cNvSpPr>
            <a:spLocks noGrp="1"/>
          </p:cNvSpPr>
          <p:nvPr>
            <p:ph type="title"/>
          </p:nvPr>
        </p:nvSpPr>
        <p:spPr>
          <a:xfrm>
            <a:off x="837327" y="187471"/>
            <a:ext cx="10504646" cy="992857"/>
          </a:xfrm>
        </p:spPr>
        <p:txBody>
          <a:bodyPr/>
          <a:lstStyle/>
          <a:p>
            <a:pPr algn="ctr"/>
            <a:r>
              <a:rPr lang="en-US" b="1" dirty="0"/>
              <a:t>Challenges </a:t>
            </a:r>
          </a:p>
        </p:txBody>
      </p:sp>
      <p:sp>
        <p:nvSpPr>
          <p:cNvPr id="3" name="Content Placeholder 2">
            <a:extLst>
              <a:ext uri="{FF2B5EF4-FFF2-40B4-BE49-F238E27FC236}">
                <a16:creationId xmlns:a16="http://schemas.microsoft.com/office/drawing/2014/main" id="{CB875C1F-9AA2-1543-8D32-BD76CD860A0A}"/>
              </a:ext>
            </a:extLst>
          </p:cNvPr>
          <p:cNvSpPr>
            <a:spLocks noGrp="1"/>
          </p:cNvSpPr>
          <p:nvPr>
            <p:ph idx="1"/>
          </p:nvPr>
        </p:nvSpPr>
        <p:spPr>
          <a:xfrm>
            <a:off x="837327" y="1714739"/>
            <a:ext cx="10504646" cy="5409874"/>
          </a:xfrm>
        </p:spPr>
        <p:txBody>
          <a:bodyPr>
            <a:normAutofit fontScale="92500" lnSpcReduction="10000"/>
          </a:bodyPr>
          <a:lstStyle/>
          <a:p>
            <a:r>
              <a:rPr lang="en-US" dirty="0"/>
              <a:t>Weak inclusion of localization agenda in the HNRP process </a:t>
            </a:r>
          </a:p>
          <a:p>
            <a:endParaRPr lang="en-US" dirty="0"/>
          </a:p>
          <a:p>
            <a:r>
              <a:rPr lang="en-US" dirty="0"/>
              <a:t>Proliferation of NNGOs – </a:t>
            </a:r>
            <a:r>
              <a:rPr lang="en-US" i="1" dirty="0">
                <a:solidFill>
                  <a:srgbClr val="FF0000"/>
                </a:solidFill>
              </a:rPr>
              <a:t>too many NNGOs, duplications  </a:t>
            </a:r>
          </a:p>
          <a:p>
            <a:endParaRPr lang="en-US" i="1" dirty="0">
              <a:solidFill>
                <a:srgbClr val="FF0000"/>
              </a:solidFill>
            </a:endParaRPr>
          </a:p>
          <a:p>
            <a:r>
              <a:rPr lang="en-US" dirty="0"/>
              <a:t>Verification of NNGOs legal status, operational capacity, field presence etc.</a:t>
            </a:r>
          </a:p>
          <a:p>
            <a:endParaRPr lang="en-US" dirty="0"/>
          </a:p>
          <a:p>
            <a:r>
              <a:rPr lang="en-US" dirty="0"/>
              <a:t>Over reliance on SHF and UNICE/WFP/WHO funding – </a:t>
            </a:r>
            <a:r>
              <a:rPr lang="en-US" dirty="0">
                <a:solidFill>
                  <a:srgbClr val="FF0000"/>
                </a:solidFill>
              </a:rPr>
              <a:t>limited alternative funding opportunities</a:t>
            </a:r>
          </a:p>
          <a:p>
            <a:endParaRPr lang="en-US" dirty="0">
              <a:solidFill>
                <a:srgbClr val="FF0000"/>
              </a:solidFill>
            </a:endParaRPr>
          </a:p>
          <a:p>
            <a:r>
              <a:rPr lang="en-US" dirty="0"/>
              <a:t>Low technical capacity of NNGOs – </a:t>
            </a:r>
            <a:r>
              <a:rPr lang="en-US" dirty="0">
                <a:solidFill>
                  <a:srgbClr val="FF0000"/>
                </a:solidFill>
              </a:rPr>
              <a:t>poor quality service provision</a:t>
            </a:r>
          </a:p>
          <a:p>
            <a:endParaRPr lang="en-US" dirty="0">
              <a:solidFill>
                <a:srgbClr val="FF0000"/>
              </a:solidFill>
            </a:endParaRPr>
          </a:p>
          <a:p>
            <a:r>
              <a:rPr lang="en-US" dirty="0"/>
              <a:t>Inadequate and unreliable  data on nutrition situation and programming </a:t>
            </a:r>
          </a:p>
          <a:p>
            <a:endParaRPr lang="en-US" dirty="0"/>
          </a:p>
          <a:p>
            <a:endParaRPr lang="en-US" dirty="0"/>
          </a:p>
        </p:txBody>
      </p:sp>
    </p:spTree>
    <p:extLst>
      <p:ext uri="{BB962C8B-B14F-4D97-AF65-F5344CB8AC3E}">
        <p14:creationId xmlns:p14="http://schemas.microsoft.com/office/powerpoint/2010/main" val="41144452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E2F02-03B6-DFE0-F971-0A15FB8CCA68}"/>
              </a:ext>
            </a:extLst>
          </p:cNvPr>
          <p:cNvSpPr>
            <a:spLocks noGrp="1"/>
          </p:cNvSpPr>
          <p:nvPr>
            <p:ph type="title"/>
          </p:nvPr>
        </p:nvSpPr>
        <p:spPr>
          <a:xfrm>
            <a:off x="837327" y="244327"/>
            <a:ext cx="10504646" cy="807232"/>
          </a:xfrm>
        </p:spPr>
        <p:txBody>
          <a:bodyPr/>
          <a:lstStyle/>
          <a:p>
            <a:pPr algn="ctr"/>
            <a:r>
              <a:rPr lang="en-US" b="1" dirty="0"/>
              <a:t>Way Forward</a:t>
            </a:r>
          </a:p>
        </p:txBody>
      </p:sp>
      <p:sp>
        <p:nvSpPr>
          <p:cNvPr id="3" name="Content Placeholder 2">
            <a:extLst>
              <a:ext uri="{FF2B5EF4-FFF2-40B4-BE49-F238E27FC236}">
                <a16:creationId xmlns:a16="http://schemas.microsoft.com/office/drawing/2014/main" id="{78F77507-A3C4-F5F1-31BC-81218F4975BA}"/>
              </a:ext>
            </a:extLst>
          </p:cNvPr>
          <p:cNvSpPr>
            <a:spLocks noGrp="1"/>
          </p:cNvSpPr>
          <p:nvPr>
            <p:ph idx="1"/>
          </p:nvPr>
        </p:nvSpPr>
        <p:spPr>
          <a:xfrm>
            <a:off x="837327" y="1714305"/>
            <a:ext cx="10504646" cy="4796818"/>
          </a:xfrm>
        </p:spPr>
        <p:txBody>
          <a:bodyPr>
            <a:normAutofit fontScale="85000" lnSpcReduction="20000"/>
          </a:bodyPr>
          <a:lstStyle/>
          <a:p>
            <a:r>
              <a:rPr lang="en-US" dirty="0"/>
              <a:t>Development of a cluster Localization strategy</a:t>
            </a:r>
          </a:p>
          <a:p>
            <a:endParaRPr lang="en-US" dirty="0"/>
          </a:p>
          <a:p>
            <a:r>
              <a:rPr lang="en-US" dirty="0"/>
              <a:t>Support FMOH to take lead in verification of legal and operation capacity status of NNGOs</a:t>
            </a:r>
          </a:p>
          <a:p>
            <a:endParaRPr lang="en-US" dirty="0"/>
          </a:p>
          <a:p>
            <a:r>
              <a:rPr lang="en-US" dirty="0"/>
              <a:t>Advocate for strengthening nutrition-sensitive (food-based approaches) to prevent acute malnutrition – strengthening local economy and community contribution </a:t>
            </a:r>
          </a:p>
          <a:p>
            <a:endParaRPr lang="en-US" dirty="0"/>
          </a:p>
          <a:p>
            <a:r>
              <a:rPr lang="en-US" dirty="0"/>
              <a:t>Advocate joint comprehensive risk management for local actors- NNGOs</a:t>
            </a:r>
          </a:p>
          <a:p>
            <a:endParaRPr lang="en-US" dirty="0"/>
          </a:p>
          <a:p>
            <a:r>
              <a:rPr lang="en-US" dirty="0"/>
              <a:t>Advocate predictable and flexible funding to local actors – consortiums, diaspora, bilateral/multi-lateral agencies </a:t>
            </a:r>
          </a:p>
          <a:p>
            <a:endParaRPr lang="en-US" dirty="0"/>
          </a:p>
          <a:p>
            <a:endParaRPr lang="en-US" dirty="0"/>
          </a:p>
        </p:txBody>
      </p:sp>
    </p:spTree>
    <p:extLst>
      <p:ext uri="{BB962C8B-B14F-4D97-AF65-F5344CB8AC3E}">
        <p14:creationId xmlns:p14="http://schemas.microsoft.com/office/powerpoint/2010/main" val="22824008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E2F02-03B6-DFE0-F971-0A15FB8CCA68}"/>
              </a:ext>
            </a:extLst>
          </p:cNvPr>
          <p:cNvSpPr>
            <a:spLocks noGrp="1"/>
          </p:cNvSpPr>
          <p:nvPr>
            <p:ph type="title"/>
          </p:nvPr>
        </p:nvSpPr>
        <p:spPr>
          <a:xfrm>
            <a:off x="837327" y="368318"/>
            <a:ext cx="10504646" cy="791730"/>
          </a:xfrm>
        </p:spPr>
        <p:txBody>
          <a:bodyPr/>
          <a:lstStyle/>
          <a:p>
            <a:pPr algn="ctr"/>
            <a:r>
              <a:rPr lang="en-US" b="1" dirty="0"/>
              <a:t>Way Forward</a:t>
            </a:r>
          </a:p>
        </p:txBody>
      </p:sp>
      <p:sp>
        <p:nvSpPr>
          <p:cNvPr id="3" name="Content Placeholder 2">
            <a:extLst>
              <a:ext uri="{FF2B5EF4-FFF2-40B4-BE49-F238E27FC236}">
                <a16:creationId xmlns:a16="http://schemas.microsoft.com/office/drawing/2014/main" id="{78F77507-A3C4-F5F1-31BC-81218F4975BA}"/>
              </a:ext>
            </a:extLst>
          </p:cNvPr>
          <p:cNvSpPr>
            <a:spLocks noGrp="1"/>
          </p:cNvSpPr>
          <p:nvPr>
            <p:ph idx="1"/>
          </p:nvPr>
        </p:nvSpPr>
        <p:spPr>
          <a:xfrm>
            <a:off x="837327" y="1536500"/>
            <a:ext cx="10504646" cy="5131377"/>
          </a:xfrm>
        </p:spPr>
        <p:txBody>
          <a:bodyPr>
            <a:normAutofit/>
          </a:bodyPr>
          <a:lstStyle/>
          <a:p>
            <a:r>
              <a:rPr lang="en-US" dirty="0"/>
              <a:t>Strengthen Nutrition Information System e</a:t>
            </a:r>
            <a:r>
              <a:rPr lang="en-US" dirty="0">
                <a:solidFill>
                  <a:srgbClr val="FF0000"/>
                </a:solidFill>
              </a:rPr>
              <a:t>.g. develop a nutrition surveillance dashboard – led FMOH</a:t>
            </a:r>
          </a:p>
          <a:p>
            <a:endParaRPr lang="en-US" dirty="0">
              <a:solidFill>
                <a:srgbClr val="FF0000"/>
              </a:solidFill>
            </a:endParaRPr>
          </a:p>
          <a:p>
            <a:r>
              <a:rPr lang="en-US" dirty="0"/>
              <a:t>Strengthen the involvement of local actors in  the Social Behavior Change and Communication. </a:t>
            </a:r>
          </a:p>
          <a:p>
            <a:endParaRPr lang="en-US" dirty="0"/>
          </a:p>
          <a:p>
            <a:r>
              <a:rPr lang="en-US" dirty="0"/>
              <a:t>Working with local actors to promote community engagement and including prevention of aid diversion.</a:t>
            </a:r>
          </a:p>
          <a:p>
            <a:endParaRPr lang="en-US" dirty="0"/>
          </a:p>
          <a:p>
            <a:r>
              <a:rPr lang="en-US" dirty="0"/>
              <a:t>Strengthening localized surge capacity – e.g. INGO partnering with NNGOs emergency response. </a:t>
            </a:r>
          </a:p>
          <a:p>
            <a:endParaRPr lang="en-US" dirty="0"/>
          </a:p>
        </p:txBody>
      </p:sp>
    </p:spTree>
    <p:extLst>
      <p:ext uri="{BB962C8B-B14F-4D97-AF65-F5344CB8AC3E}">
        <p14:creationId xmlns:p14="http://schemas.microsoft.com/office/powerpoint/2010/main" val="23690126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1F2C1812-1725-96CE-6026-FAED94007036}"/>
              </a:ext>
            </a:extLst>
          </p:cNvPr>
          <p:cNvSpPr/>
          <p:nvPr/>
        </p:nvSpPr>
        <p:spPr>
          <a:xfrm>
            <a:off x="-1052017" y="2377"/>
            <a:ext cx="10410311" cy="686323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20868" t="-62" b="-62"/>
            </a:stretch>
          </a:blipFill>
        </p:spPr>
      </p:sp>
      <p:sp>
        <p:nvSpPr>
          <p:cNvPr id="151" name="Rectangle 150">
            <a:extLst>
              <a:ext uri="{FF2B5EF4-FFF2-40B4-BE49-F238E27FC236}">
                <a16:creationId xmlns:a16="http://schemas.microsoft.com/office/drawing/2014/main" id="{BEB920FF-3545-7CE0-ABE9-AD011C423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EADBA9A9-5261-1E66-B862-B569ED148683}"/>
              </a:ext>
            </a:extLst>
          </p:cNvPr>
          <p:cNvSpPr txBox="1"/>
          <p:nvPr/>
        </p:nvSpPr>
        <p:spPr>
          <a:xfrm>
            <a:off x="8089376" y="1565276"/>
            <a:ext cx="3912989" cy="24586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endParaRPr lang="en-US" sz="4800" b="0" kern="1200" dirty="0">
              <a:solidFill>
                <a:srgbClr val="455F51"/>
              </a:solidFill>
              <a:latin typeface="Calibri"/>
              <a:ea typeface="+mj-ea"/>
              <a:cs typeface="Calibri"/>
            </a:endParaRPr>
          </a:p>
        </p:txBody>
      </p:sp>
      <p:sp>
        <p:nvSpPr>
          <p:cNvPr id="7" name="TextBox 6">
            <a:extLst>
              <a:ext uri="{FF2B5EF4-FFF2-40B4-BE49-F238E27FC236}">
                <a16:creationId xmlns:a16="http://schemas.microsoft.com/office/drawing/2014/main" id="{46F15353-574B-9729-C113-68EDE3D0273D}"/>
              </a:ext>
            </a:extLst>
          </p:cNvPr>
          <p:cNvSpPr txBox="1"/>
          <p:nvPr/>
        </p:nvSpPr>
        <p:spPr>
          <a:xfrm>
            <a:off x="6946187" y="5618674"/>
            <a:ext cx="5233113" cy="106178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2000" b="0" kern="1200" dirty="0">
                <a:solidFill>
                  <a:schemeClr val="accent3">
                    <a:lumMod val="50000"/>
                  </a:schemeClr>
                </a:solidFill>
                <a:latin typeface="Calibri"/>
                <a:ea typeface="+mj-ea"/>
                <a:cs typeface="Calibri"/>
              </a:rPr>
              <a:t>Judith Barroso Soto</a:t>
            </a:r>
          </a:p>
          <a:p>
            <a:pPr defTabSz="914400">
              <a:lnSpc>
                <a:spcPct val="90000"/>
              </a:lnSpc>
              <a:spcBef>
                <a:spcPct val="0"/>
              </a:spcBef>
              <a:spcAft>
                <a:spcPts val="600"/>
              </a:spcAft>
              <a:defRPr sz="2400" b="0">
                <a:latin typeface="Arial"/>
                <a:ea typeface="Arial"/>
                <a:cs typeface="Arial"/>
                <a:sym typeface="Arial"/>
              </a:defRPr>
            </a:pPr>
            <a:r>
              <a:rPr lang="en-US" sz="2000" b="0" kern="1200" dirty="0">
                <a:solidFill>
                  <a:schemeClr val="accent3">
                    <a:lumMod val="50000"/>
                  </a:schemeClr>
                </a:solidFill>
                <a:latin typeface="Calibri"/>
                <a:ea typeface="+mj-ea"/>
                <a:cs typeface="Calibri"/>
              </a:rPr>
              <a:t>Mozambique Nutrition Cluster Coordinator</a:t>
            </a:r>
          </a:p>
          <a:p>
            <a:pPr defTabSz="914400">
              <a:lnSpc>
                <a:spcPct val="90000"/>
              </a:lnSpc>
              <a:spcBef>
                <a:spcPct val="0"/>
              </a:spcBef>
              <a:spcAft>
                <a:spcPts val="600"/>
              </a:spcAft>
              <a:defRPr sz="2400" b="0">
                <a:latin typeface="Arial"/>
                <a:ea typeface="Arial"/>
                <a:cs typeface="Arial"/>
                <a:sym typeface="Arial"/>
              </a:defRPr>
            </a:pPr>
            <a:r>
              <a:rPr lang="en-US" sz="2000" b="0" kern="1200" dirty="0">
                <a:solidFill>
                  <a:schemeClr val="accent3">
                    <a:lumMod val="50000"/>
                  </a:schemeClr>
                </a:solidFill>
                <a:latin typeface="Calibri"/>
                <a:ea typeface="+mj-ea"/>
                <a:cs typeface="Calibri"/>
              </a:rPr>
              <a:t>Jan 31</a:t>
            </a:r>
            <a:r>
              <a:rPr lang="en-US" sz="2000" b="0" kern="1200" baseline="30000" dirty="0">
                <a:solidFill>
                  <a:schemeClr val="accent3">
                    <a:lumMod val="50000"/>
                  </a:schemeClr>
                </a:solidFill>
                <a:latin typeface="Calibri"/>
                <a:ea typeface="+mj-ea"/>
                <a:cs typeface="Calibri"/>
              </a:rPr>
              <a:t>st</a:t>
            </a:r>
            <a:r>
              <a:rPr lang="en-US" sz="2000" b="0" kern="1200" dirty="0">
                <a:solidFill>
                  <a:schemeClr val="accent3">
                    <a:lumMod val="50000"/>
                  </a:schemeClr>
                </a:solidFill>
                <a:latin typeface="Calibri"/>
                <a:ea typeface="+mj-ea"/>
                <a:cs typeface="Calibri"/>
              </a:rPr>
              <a:t> 2024</a:t>
            </a:r>
          </a:p>
        </p:txBody>
      </p:sp>
      <p:sp>
        <p:nvSpPr>
          <p:cNvPr id="6" name="TextBox 5">
            <a:extLst>
              <a:ext uri="{FF2B5EF4-FFF2-40B4-BE49-F238E27FC236}">
                <a16:creationId xmlns:a16="http://schemas.microsoft.com/office/drawing/2014/main" id="{170DCD13-D4FE-F22E-39C0-8EB79B600D82}"/>
              </a:ext>
            </a:extLst>
          </p:cNvPr>
          <p:cNvSpPr txBox="1"/>
          <p:nvPr/>
        </p:nvSpPr>
        <p:spPr>
          <a:xfrm>
            <a:off x="8042701" y="2218091"/>
            <a:ext cx="4011821" cy="120032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endParaRPr lang="en-US" sz="2400" dirty="0">
              <a:solidFill>
                <a:schemeClr val="accent3">
                  <a:lumMod val="50000"/>
                </a:schemeClr>
              </a:solidFill>
            </a:endParaRPr>
          </a:p>
          <a:p>
            <a:r>
              <a:rPr lang="en-US" sz="2400" dirty="0">
                <a:solidFill>
                  <a:schemeClr val="accent3">
                    <a:lumMod val="50000"/>
                  </a:schemeClr>
                </a:solidFill>
              </a:rPr>
              <a:t>Mozambique Nutrition Cluster</a:t>
            </a:r>
          </a:p>
        </p:txBody>
      </p:sp>
      <p:pic>
        <p:nvPicPr>
          <p:cNvPr id="4" name="Recorded Sound">
            <a:hlinkClick r:id="" action="ppaction://media"/>
            <a:extLst>
              <a:ext uri="{FF2B5EF4-FFF2-40B4-BE49-F238E27FC236}">
                <a16:creationId xmlns:a16="http://schemas.microsoft.com/office/drawing/2014/main" id="{D2CB24B5-B302-3184-287C-F250034418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8563" y="5616264"/>
            <a:ext cx="406400" cy="406400"/>
          </a:xfrm>
          <a:prstGeom prst="rect">
            <a:avLst/>
          </a:prstGeom>
        </p:spPr>
      </p:pic>
    </p:spTree>
    <p:extLst>
      <p:ext uri="{BB962C8B-B14F-4D97-AF65-F5344CB8AC3E}">
        <p14:creationId xmlns:p14="http://schemas.microsoft.com/office/powerpoint/2010/main" val="1691714489"/>
      </p:ext>
    </p:extLst>
  </p:cSld>
  <p:clrMapOvr>
    <a:masterClrMapping/>
  </p:clrMapOvr>
  <mc:AlternateContent xmlns:mc="http://schemas.openxmlformats.org/markup-compatibility/2006" xmlns:p14="http://schemas.microsoft.com/office/powerpoint/2010/main">
    <mc:Choice Requires="p14">
      <p:transition spd="slow" p14:dur="1500" advTm="10331">
        <p:fade/>
      </p:transition>
    </mc:Choice>
    <mc:Fallback xmlns="">
      <p:transition spd="slow" advTm="103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
            <a:extLst>
              <a:ext uri="{FF2B5EF4-FFF2-40B4-BE49-F238E27FC236}">
                <a16:creationId xmlns:a16="http://schemas.microsoft.com/office/drawing/2014/main" id="{2A8C9C0F-1CE1-BA1F-1C75-690CA0352F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484" y="3222188"/>
            <a:ext cx="1718535" cy="168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7">
            <a:extLst>
              <a:ext uri="{FF2B5EF4-FFF2-40B4-BE49-F238E27FC236}">
                <a16:creationId xmlns:a16="http://schemas.microsoft.com/office/drawing/2014/main" id="{E009B7F7-F2BC-E558-3F5F-49DB83915097}"/>
              </a:ext>
            </a:extLst>
          </p:cNvPr>
          <p:cNvSpPr txBox="1"/>
          <p:nvPr/>
        </p:nvSpPr>
        <p:spPr>
          <a:xfrm>
            <a:off x="614223" y="6331972"/>
            <a:ext cx="4942243" cy="338554"/>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p>
            <a:pPr algn="l" defTabSz="609492">
              <a:defRPr sz="1800">
                <a:latin typeface="Arial"/>
                <a:ea typeface="Arial"/>
                <a:cs typeface="Arial"/>
                <a:sym typeface="Arial"/>
              </a:defRPr>
            </a:pPr>
            <a:r>
              <a:rPr sz="1100" dirty="0">
                <a:solidFill>
                  <a:srgbClr val="808080"/>
                </a:solidFill>
              </a:rPr>
              <a:t>Session Title:</a:t>
            </a:r>
            <a:r>
              <a:rPr lang="en-US" sz="1100" dirty="0">
                <a:solidFill>
                  <a:srgbClr val="808080"/>
                </a:solidFill>
              </a:rPr>
              <a:t> Mozambique Nutrition Cluster </a:t>
            </a:r>
            <a:r>
              <a:rPr sz="1100" dirty="0">
                <a:solidFill>
                  <a:srgbClr val="808080"/>
                </a:solidFill>
              </a:rPr>
              <a:t> </a:t>
            </a:r>
            <a:br>
              <a:rPr sz="1100" dirty="0"/>
            </a:br>
            <a:r>
              <a:rPr sz="1100" dirty="0">
                <a:solidFill>
                  <a:srgbClr val="808080"/>
                </a:solidFill>
              </a:rPr>
              <a:t>Date:</a:t>
            </a:r>
            <a:r>
              <a:rPr lang="en-US" sz="1100" dirty="0">
                <a:solidFill>
                  <a:srgbClr val="808080"/>
                </a:solidFill>
              </a:rPr>
              <a:t> Jan 31</a:t>
            </a:r>
            <a:r>
              <a:rPr lang="en-US" sz="1100" baseline="30000" dirty="0">
                <a:solidFill>
                  <a:srgbClr val="808080"/>
                </a:solidFill>
              </a:rPr>
              <a:t>st</a:t>
            </a:r>
            <a:r>
              <a:rPr lang="en-US" sz="1100" dirty="0">
                <a:solidFill>
                  <a:srgbClr val="808080"/>
                </a:solidFill>
              </a:rPr>
              <a:t> 2023</a:t>
            </a:r>
            <a:endParaRPr lang="en-US" sz="110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7"/>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8"/>
          <a:stretch>
            <a:fillRect/>
          </a:stretch>
        </p:blipFill>
        <p:spPr>
          <a:xfrm>
            <a:off x="9675628" y="6179617"/>
            <a:ext cx="1275893" cy="452120"/>
          </a:xfrm>
          <a:prstGeom prst="rect">
            <a:avLst/>
          </a:prstGeom>
        </p:spPr>
      </p:pic>
      <p:pic>
        <p:nvPicPr>
          <p:cNvPr id="29" name="Picture 28">
            <a:extLst>
              <a:ext uri="{FF2B5EF4-FFF2-40B4-BE49-F238E27FC236}">
                <a16:creationId xmlns:a16="http://schemas.microsoft.com/office/drawing/2014/main" id="{36A4F554-44FA-86EE-51D8-BE190087D118}"/>
              </a:ext>
            </a:extLst>
          </p:cNvPr>
          <p:cNvPicPr>
            <a:picLocks noChangeAspect="1"/>
          </p:cNvPicPr>
          <p:nvPr/>
        </p:nvPicPr>
        <p:blipFill>
          <a:blip r:embed="rId9"/>
          <a:stretch>
            <a:fillRect/>
          </a:stretch>
        </p:blipFill>
        <p:spPr>
          <a:xfrm>
            <a:off x="1726005" y="985305"/>
            <a:ext cx="9225516" cy="4766358"/>
          </a:xfrm>
          <a:prstGeom prst="rect">
            <a:avLst/>
          </a:prstGeom>
        </p:spPr>
      </p:pic>
      <p:pic>
        <p:nvPicPr>
          <p:cNvPr id="32" name="Picture 6" descr="Food Security and Nutrition Information User Needs Assessment">
            <a:extLst>
              <a:ext uri="{FF2B5EF4-FFF2-40B4-BE49-F238E27FC236}">
                <a16:creationId xmlns:a16="http://schemas.microsoft.com/office/drawing/2014/main" id="{C1C014CB-96B3-F1CE-F1CC-C0A7B16038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108" y="779267"/>
            <a:ext cx="1243274" cy="132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Resultado de imagem para Emblema da República de Mocambique">
            <a:extLst>
              <a:ext uri="{FF2B5EF4-FFF2-40B4-BE49-F238E27FC236}">
                <a16:creationId xmlns:a16="http://schemas.microsoft.com/office/drawing/2014/main" id="{2417C6CF-5F04-2FF5-604C-67637205428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2075" y="2465488"/>
            <a:ext cx="1038200" cy="112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5CD308E3-0593-8215-D190-B19C2253037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86450" y="3225800"/>
            <a:ext cx="406400" cy="406400"/>
          </a:xfrm>
          <a:prstGeom prst="rect">
            <a:avLst/>
          </a:prstGeom>
        </p:spPr>
      </p:pic>
      <p:pic>
        <p:nvPicPr>
          <p:cNvPr id="5" name="Recorded Sound">
            <a:hlinkClick r:id="" action="ppaction://media"/>
            <a:extLst>
              <a:ext uri="{FF2B5EF4-FFF2-40B4-BE49-F238E27FC236}">
                <a16:creationId xmlns:a16="http://schemas.microsoft.com/office/drawing/2014/main" id="{6DF55227-F8B4-A860-D78C-7377E779D47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493166" y="5345263"/>
            <a:ext cx="406400" cy="406400"/>
          </a:xfrm>
          <a:prstGeom prst="rect">
            <a:avLst/>
          </a:prstGeom>
        </p:spPr>
      </p:pic>
    </p:spTree>
    <p:extLst>
      <p:ext uri="{BB962C8B-B14F-4D97-AF65-F5344CB8AC3E}">
        <p14:creationId xmlns:p14="http://schemas.microsoft.com/office/powerpoint/2010/main" val="599569505"/>
      </p:ext>
    </p:extLst>
  </p:cSld>
  <p:clrMapOvr>
    <a:masterClrMapping/>
  </p:clrMapOvr>
  <mc:AlternateContent xmlns:mc="http://schemas.openxmlformats.org/markup-compatibility/2006" xmlns:p14="http://schemas.microsoft.com/office/powerpoint/2010/main">
    <mc:Choice Requires="p14">
      <p:transition spd="slow" p14:dur="1500" advTm="39344">
        <p:fade/>
      </p:transition>
    </mc:Choice>
    <mc:Fallback xmlns="">
      <p:transition spd="slow" advTm="393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44" fill="hold"/>
                                        <p:tgtEl>
                                          <p:spTgt spid="2"/>
                                        </p:tgtEl>
                                      </p:cBhvr>
                                    </p:cmd>
                                  </p:childTnLst>
                                </p:cTn>
                              </p:par>
                            </p:childTnLst>
                          </p:cTn>
                        </p:par>
                        <p:par>
                          <p:cTn id="7" fill="hold">
                            <p:stCondLst>
                              <p:cond delay="39344"/>
                            </p:stCondLst>
                            <p:childTnLst>
                              <p:par>
                                <p:cTn id="8" presetID="1" presetClass="mediacall" presetSubtype="0" fill="hold" nodeType="afterEffect">
                                  <p:stCondLst>
                                    <p:cond delay="0"/>
                                  </p:stCondLst>
                                  <p:childTnLst>
                                    <p:cmd type="call" cmd="playFrom(0.0)">
                                      <p:cBhvr>
                                        <p:cTn id="9" dur="371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4"/>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5"/>
          <a:stretch>
            <a:fillRect/>
          </a:stretch>
        </p:blipFill>
        <p:spPr>
          <a:xfrm>
            <a:off x="9675628" y="6179617"/>
            <a:ext cx="1275893" cy="452120"/>
          </a:xfrm>
          <a:prstGeom prst="rect">
            <a:avLst/>
          </a:prstGeom>
        </p:spPr>
      </p:pic>
      <p:pic>
        <p:nvPicPr>
          <p:cNvPr id="2" name="Picture 1">
            <a:extLst>
              <a:ext uri="{FF2B5EF4-FFF2-40B4-BE49-F238E27FC236}">
                <a16:creationId xmlns:a16="http://schemas.microsoft.com/office/drawing/2014/main" id="{F4A92DE7-5FBF-D011-4EEC-CC60AB9D635C}"/>
              </a:ext>
            </a:extLst>
          </p:cNvPr>
          <p:cNvPicPr>
            <a:picLocks noChangeAspect="1"/>
          </p:cNvPicPr>
          <p:nvPr/>
        </p:nvPicPr>
        <p:blipFill>
          <a:blip r:embed="rId6"/>
          <a:stretch>
            <a:fillRect/>
          </a:stretch>
        </p:blipFill>
        <p:spPr>
          <a:xfrm>
            <a:off x="2770579" y="439479"/>
            <a:ext cx="6435313" cy="5195777"/>
          </a:xfrm>
          <a:prstGeom prst="rect">
            <a:avLst/>
          </a:prstGeom>
        </p:spPr>
      </p:pic>
      <p:pic>
        <p:nvPicPr>
          <p:cNvPr id="7" name="Recorded Sound">
            <a:hlinkClick r:id="" action="ppaction://media"/>
            <a:extLst>
              <a:ext uri="{FF2B5EF4-FFF2-40B4-BE49-F238E27FC236}">
                <a16:creationId xmlns:a16="http://schemas.microsoft.com/office/drawing/2014/main" id="{2B8E4783-79D5-6500-27AB-08A48DC21A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89966" y="5432056"/>
            <a:ext cx="406400" cy="406400"/>
          </a:xfrm>
          <a:prstGeom prst="rect">
            <a:avLst/>
          </a:prstGeom>
        </p:spPr>
      </p:pic>
      <p:sp>
        <p:nvSpPr>
          <p:cNvPr id="10" name="TextBox 17">
            <a:extLst>
              <a:ext uri="{FF2B5EF4-FFF2-40B4-BE49-F238E27FC236}">
                <a16:creationId xmlns:a16="http://schemas.microsoft.com/office/drawing/2014/main" id="{CC860072-BD16-E212-83CA-0E05FE30EE1E}"/>
              </a:ext>
            </a:extLst>
          </p:cNvPr>
          <p:cNvSpPr txBox="1"/>
          <p:nvPr/>
        </p:nvSpPr>
        <p:spPr>
          <a:xfrm>
            <a:off x="614223" y="6331972"/>
            <a:ext cx="4942243" cy="338554"/>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sz="1100" dirty="0">
                <a:solidFill>
                  <a:srgbClr val="808080"/>
                </a:solidFill>
              </a:rPr>
              <a:t>Session Title:</a:t>
            </a:r>
            <a:r>
              <a:rPr lang="en-US" sz="1100" dirty="0">
                <a:solidFill>
                  <a:srgbClr val="808080"/>
                </a:solidFill>
              </a:rPr>
              <a:t> Mozambique Nutrition Cluster </a:t>
            </a:r>
            <a:r>
              <a:rPr sz="1100" dirty="0">
                <a:solidFill>
                  <a:srgbClr val="808080"/>
                </a:solidFill>
              </a:rPr>
              <a:t> </a:t>
            </a:r>
            <a:br>
              <a:rPr sz="1100" dirty="0"/>
            </a:br>
            <a:r>
              <a:rPr sz="1100" dirty="0">
                <a:solidFill>
                  <a:srgbClr val="808080"/>
                </a:solidFill>
              </a:rPr>
              <a:t>Date:</a:t>
            </a:r>
            <a:r>
              <a:rPr lang="en-US" sz="1100" dirty="0">
                <a:solidFill>
                  <a:srgbClr val="808080"/>
                </a:solidFill>
              </a:rPr>
              <a:t> Jan 31</a:t>
            </a:r>
            <a:r>
              <a:rPr lang="en-US" sz="1100" baseline="30000" dirty="0">
                <a:solidFill>
                  <a:srgbClr val="808080"/>
                </a:solidFill>
              </a:rPr>
              <a:t>st</a:t>
            </a:r>
            <a:r>
              <a:rPr lang="en-US" sz="1100" dirty="0">
                <a:solidFill>
                  <a:srgbClr val="808080"/>
                </a:solidFill>
              </a:rPr>
              <a:t> 2023</a:t>
            </a:r>
            <a:endParaRPr lang="en-US" sz="1100">
              <a:solidFill>
                <a:srgbClr val="808080"/>
              </a:solidFill>
            </a:endParaRPr>
          </a:p>
        </p:txBody>
      </p:sp>
    </p:spTree>
    <p:extLst>
      <p:ext uri="{BB962C8B-B14F-4D97-AF65-F5344CB8AC3E}">
        <p14:creationId xmlns:p14="http://schemas.microsoft.com/office/powerpoint/2010/main" val="65241846"/>
      </p:ext>
    </p:extLst>
  </p:cSld>
  <p:clrMapOvr>
    <a:masterClrMapping/>
  </p:clrMapOvr>
  <mc:AlternateContent xmlns:mc="http://schemas.openxmlformats.org/markup-compatibility/2006" xmlns:p14="http://schemas.microsoft.com/office/powerpoint/2010/main">
    <mc:Choice Requires="p14">
      <p:transition spd="slow" p14:dur="1500" advTm="41457">
        <p:fade/>
      </p:transition>
    </mc:Choice>
    <mc:Fallback xmlns="">
      <p:transition spd="slow" advTm="414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5"/>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6"/>
          <a:stretch>
            <a:fillRect/>
          </a:stretch>
        </p:blipFill>
        <p:spPr>
          <a:xfrm>
            <a:off x="9675628" y="6179617"/>
            <a:ext cx="1275893" cy="452120"/>
          </a:xfrm>
          <a:prstGeom prst="rect">
            <a:avLst/>
          </a:prstGeom>
        </p:spPr>
      </p:pic>
      <p:sp>
        <p:nvSpPr>
          <p:cNvPr id="30" name="TextBox 29">
            <a:extLst>
              <a:ext uri="{FF2B5EF4-FFF2-40B4-BE49-F238E27FC236}">
                <a16:creationId xmlns:a16="http://schemas.microsoft.com/office/drawing/2014/main" id="{503BDBF7-60AD-334C-CBBA-DD87EB5BBB3F}"/>
              </a:ext>
            </a:extLst>
          </p:cNvPr>
          <p:cNvSpPr txBox="1"/>
          <p:nvPr/>
        </p:nvSpPr>
        <p:spPr>
          <a:xfrm>
            <a:off x="258336" y="244218"/>
            <a:ext cx="4088205" cy="540327"/>
          </a:xfrm>
          <a:prstGeom prst="rect">
            <a:avLst/>
          </a:prstGeom>
          <a:solidFill>
            <a:srgbClr val="FFC000"/>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defPPr>
              <a:defRPr lang="en-US"/>
            </a:defPPr>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en-US" sz="2801" b="1" kern="0" dirty="0">
                <a:solidFill>
                  <a:prstClr val="white"/>
                </a:solidFill>
                <a:latin typeface="Calibri"/>
                <a:sym typeface="Arial"/>
                <a:rtl val="0"/>
              </a:rPr>
              <a:t>Situation update</a:t>
            </a:r>
          </a:p>
        </p:txBody>
      </p:sp>
      <p:sp>
        <p:nvSpPr>
          <p:cNvPr id="32" name="TextBox 31">
            <a:extLst>
              <a:ext uri="{FF2B5EF4-FFF2-40B4-BE49-F238E27FC236}">
                <a16:creationId xmlns:a16="http://schemas.microsoft.com/office/drawing/2014/main" id="{2981D24D-0F5D-094F-3A89-A56F8F0F453D}"/>
              </a:ext>
            </a:extLst>
          </p:cNvPr>
          <p:cNvSpPr txBox="1"/>
          <p:nvPr/>
        </p:nvSpPr>
        <p:spPr>
          <a:xfrm>
            <a:off x="258336" y="1449625"/>
            <a:ext cx="3491413" cy="4493538"/>
          </a:xfrm>
          <a:prstGeom prst="rect">
            <a:avLst/>
          </a:prstGeom>
          <a:noFill/>
        </p:spPr>
        <p:txBody>
          <a:bodyPr wrap="square" rtlCol="0">
            <a:spAutoFit/>
          </a:bodyPr>
          <a:lstStyle/>
          <a:p>
            <a:pPr marL="257175" indent="-257175" algn="just" defTabSz="1371600">
              <a:buFont typeface="Wingdings" panose="05000000000000000000" pitchFamily="2" charset="2"/>
              <a:buChar char="§"/>
            </a:pPr>
            <a:r>
              <a:rPr lang="en-US" sz="1100" kern="0" dirty="0">
                <a:solidFill>
                  <a:srgbClr val="000000"/>
                </a:solidFill>
                <a:latin typeface="Arial"/>
                <a:cs typeface="Arial"/>
                <a:sym typeface="Arial"/>
                <a:rtl val="0"/>
              </a:rPr>
              <a:t>Mozambique is affected by the worst cholera outbreak the country has seen in 20 years. 30 districts (out of 161) in 7 provinces (out of 11) are affected</a:t>
            </a:r>
          </a:p>
          <a:p>
            <a:pPr marL="257175" indent="-257175" algn="just" defTabSz="1371600">
              <a:buFont typeface="Wingdings" panose="05000000000000000000" pitchFamily="2" charset="2"/>
              <a:buChar char="§"/>
            </a:pPr>
            <a:endParaRPr lang="en-US" sz="1100" kern="0" dirty="0">
              <a:solidFill>
                <a:srgbClr val="000000"/>
              </a:solidFill>
              <a:latin typeface="Arial"/>
              <a:cs typeface="Arial"/>
              <a:sym typeface="Arial"/>
              <a:rtl val="0"/>
            </a:endParaRPr>
          </a:p>
          <a:p>
            <a:pPr marL="257175" indent="-257175" algn="just" defTabSz="1371600">
              <a:buFont typeface="Wingdings" panose="05000000000000000000" pitchFamily="2" charset="2"/>
              <a:buChar char="§"/>
            </a:pPr>
            <a:r>
              <a:rPr lang="en-US" sz="1100" kern="0" dirty="0">
                <a:solidFill>
                  <a:srgbClr val="000000"/>
                </a:solidFill>
                <a:latin typeface="Arial"/>
                <a:cs typeface="Arial"/>
                <a:sym typeface="Arial"/>
                <a:rtl val="0"/>
              </a:rPr>
              <a:t>Cholera is overwhelming the health systems and limiting delivery of health and nutrition interventions at community level</a:t>
            </a:r>
          </a:p>
          <a:p>
            <a:pPr marL="257175" indent="-257175" algn="just" defTabSz="1371600">
              <a:buFont typeface="Wingdings" panose="05000000000000000000" pitchFamily="2" charset="2"/>
              <a:buChar char="§"/>
            </a:pPr>
            <a:endParaRPr lang="en-US" sz="1100" kern="0" dirty="0">
              <a:solidFill>
                <a:srgbClr val="000000"/>
              </a:solidFill>
              <a:latin typeface="Arial"/>
              <a:cs typeface="Arial"/>
              <a:sym typeface="Arial"/>
              <a:rtl val="0"/>
            </a:endParaRPr>
          </a:p>
          <a:p>
            <a:pPr marL="257175" indent="-257175" algn="just" defTabSz="1371600">
              <a:buFont typeface="Wingdings" panose="05000000000000000000" pitchFamily="2" charset="2"/>
              <a:buChar char="§"/>
            </a:pPr>
            <a:r>
              <a:rPr lang="en-US" sz="1100" kern="0" dirty="0">
                <a:solidFill>
                  <a:srgbClr val="000000"/>
                </a:solidFill>
                <a:latin typeface="Arial"/>
                <a:cs typeface="Arial"/>
                <a:sym typeface="Arial"/>
                <a:rtl val="0"/>
              </a:rPr>
              <a:t>Reduced coverage of food assistance in  quantity and type of food due to limited funding</a:t>
            </a:r>
          </a:p>
          <a:p>
            <a:pPr marL="257175" indent="-257175" algn="just" defTabSz="1371600">
              <a:buFont typeface="Wingdings" panose="05000000000000000000" pitchFamily="2" charset="2"/>
              <a:buChar char="§"/>
            </a:pPr>
            <a:endParaRPr lang="en-US" sz="1100" kern="0" dirty="0">
              <a:solidFill>
                <a:srgbClr val="000000"/>
              </a:solidFill>
              <a:latin typeface="Arial"/>
              <a:cs typeface="Arial"/>
              <a:sym typeface="Arial"/>
              <a:rtl val="0"/>
            </a:endParaRPr>
          </a:p>
          <a:p>
            <a:pPr marL="257175" indent="-257175" algn="just" defTabSz="1371600">
              <a:buFont typeface="Wingdings" panose="05000000000000000000" pitchFamily="2" charset="2"/>
              <a:buChar char="§"/>
            </a:pPr>
            <a:r>
              <a:rPr lang="en-US" sz="1100" kern="0" dirty="0">
                <a:solidFill>
                  <a:srgbClr val="000000"/>
                </a:solidFill>
                <a:latin typeface="Arial"/>
                <a:cs typeface="Arial"/>
                <a:sym typeface="Arial"/>
                <a:rtl val="0"/>
              </a:rPr>
              <a:t>Limited availability of therapeutic and supplementary nutritional products in the hard-to-reach districts due to challenges in delivery up to the last mile in conflict areas</a:t>
            </a:r>
          </a:p>
          <a:p>
            <a:pPr marL="257175" indent="-257175" algn="just" defTabSz="1371600">
              <a:buFont typeface="Wingdings" panose="05000000000000000000" pitchFamily="2" charset="2"/>
              <a:buChar char="§"/>
            </a:pPr>
            <a:endParaRPr lang="en-US" sz="1100" kern="0" dirty="0">
              <a:solidFill>
                <a:srgbClr val="000000"/>
              </a:solidFill>
              <a:latin typeface="Arial"/>
              <a:cs typeface="Arial"/>
              <a:sym typeface="Arial"/>
              <a:rtl val="0"/>
            </a:endParaRPr>
          </a:p>
          <a:p>
            <a:pPr marL="257175" indent="-257175" algn="just" defTabSz="1371600">
              <a:buFont typeface="Wingdings" panose="05000000000000000000" pitchFamily="2" charset="2"/>
              <a:buChar char="§"/>
            </a:pPr>
            <a:r>
              <a:rPr lang="en-US" sz="1100" kern="0" dirty="0">
                <a:solidFill>
                  <a:srgbClr val="000000"/>
                </a:solidFill>
                <a:latin typeface="Arial"/>
                <a:cs typeface="Arial"/>
                <a:sym typeface="Arial"/>
                <a:rtl val="0"/>
              </a:rPr>
              <a:t>Persistent residual needs from cyclone Freddy in Zambezia and </a:t>
            </a:r>
            <a:r>
              <a:rPr lang="en-US" sz="1100" kern="0" dirty="0" err="1">
                <a:solidFill>
                  <a:srgbClr val="000000"/>
                </a:solidFill>
                <a:latin typeface="Arial"/>
                <a:cs typeface="Arial"/>
                <a:sym typeface="Arial"/>
                <a:rtl val="0"/>
              </a:rPr>
              <a:t>Sofala</a:t>
            </a:r>
            <a:r>
              <a:rPr lang="en-US" sz="1100" kern="0" dirty="0">
                <a:solidFill>
                  <a:srgbClr val="000000"/>
                </a:solidFill>
                <a:latin typeface="Arial"/>
                <a:cs typeface="Arial"/>
                <a:sym typeface="Arial"/>
                <a:rtl val="0"/>
              </a:rPr>
              <a:t> requiring </a:t>
            </a:r>
            <a:r>
              <a:rPr lang="en-US" sz="1100" kern="0" dirty="0" err="1">
                <a:solidFill>
                  <a:srgbClr val="000000"/>
                </a:solidFill>
                <a:latin typeface="Arial"/>
                <a:cs typeface="Arial"/>
                <a:sym typeface="Arial"/>
                <a:rtl val="0"/>
              </a:rPr>
              <a:t>NiE</a:t>
            </a:r>
            <a:r>
              <a:rPr lang="en-US" sz="1100" kern="0" dirty="0">
                <a:solidFill>
                  <a:srgbClr val="000000"/>
                </a:solidFill>
                <a:latin typeface="Arial"/>
                <a:cs typeface="Arial"/>
                <a:sym typeface="Arial"/>
                <a:rtl val="0"/>
              </a:rPr>
              <a:t> support in 2024</a:t>
            </a:r>
          </a:p>
          <a:p>
            <a:pPr marL="257175" indent="-257175" algn="just" defTabSz="1371600">
              <a:buFont typeface="Wingdings" panose="05000000000000000000" pitchFamily="2" charset="2"/>
              <a:buChar char="§"/>
            </a:pPr>
            <a:endParaRPr lang="en-US" sz="1100" kern="0" dirty="0">
              <a:solidFill>
                <a:srgbClr val="000000"/>
              </a:solidFill>
              <a:latin typeface="Arial"/>
              <a:cs typeface="Arial"/>
              <a:sym typeface="Arial"/>
              <a:rtl val="0"/>
            </a:endParaRPr>
          </a:p>
          <a:p>
            <a:pPr marL="257175" indent="-257175" algn="just" defTabSz="1371600">
              <a:buFont typeface="Wingdings" panose="05000000000000000000" pitchFamily="2" charset="2"/>
              <a:buChar char="§"/>
            </a:pPr>
            <a:r>
              <a:rPr lang="en-US" sz="1100" kern="0" dirty="0">
                <a:solidFill>
                  <a:srgbClr val="000000"/>
                </a:solidFill>
                <a:latin typeface="Arial"/>
                <a:cs typeface="Arial"/>
                <a:sym typeface="Arial"/>
                <a:rtl val="0"/>
              </a:rPr>
              <a:t>El Nino already affecting Southern districts in Gaza – requires regular monitoring of drought impact in increase of wasting cases in CU5 and PBW</a:t>
            </a:r>
          </a:p>
        </p:txBody>
      </p:sp>
      <p:grpSp>
        <p:nvGrpSpPr>
          <p:cNvPr id="33" name="Group 32">
            <a:extLst>
              <a:ext uri="{FF2B5EF4-FFF2-40B4-BE49-F238E27FC236}">
                <a16:creationId xmlns:a16="http://schemas.microsoft.com/office/drawing/2014/main" id="{D95CFD5D-4177-0975-D98B-037A25590C16}"/>
              </a:ext>
            </a:extLst>
          </p:cNvPr>
          <p:cNvGrpSpPr/>
          <p:nvPr/>
        </p:nvGrpSpPr>
        <p:grpSpPr>
          <a:xfrm>
            <a:off x="3749749" y="1405105"/>
            <a:ext cx="4942242" cy="4377532"/>
            <a:chOff x="2992355" y="3498239"/>
            <a:chExt cx="4378642" cy="3385966"/>
          </a:xfrm>
        </p:grpSpPr>
        <p:pic>
          <p:nvPicPr>
            <p:cNvPr id="34" name="Picture 33">
              <a:extLst>
                <a:ext uri="{FF2B5EF4-FFF2-40B4-BE49-F238E27FC236}">
                  <a16:creationId xmlns:a16="http://schemas.microsoft.com/office/drawing/2014/main" id="{B8E928E1-113D-4FA0-2B2C-0AF937352BEA}"/>
                </a:ext>
              </a:extLst>
            </p:cNvPr>
            <p:cNvPicPr>
              <a:picLocks noChangeAspect="1"/>
            </p:cNvPicPr>
            <p:nvPr/>
          </p:nvPicPr>
          <p:blipFill rotWithShape="1">
            <a:blip r:embed="rId7"/>
            <a:srcRect l="68956" t="32540" r="10804" b="12064"/>
            <a:stretch/>
          </p:blipFill>
          <p:spPr>
            <a:xfrm>
              <a:off x="2992355" y="3498239"/>
              <a:ext cx="2182226" cy="3359761"/>
            </a:xfrm>
            <a:prstGeom prst="rect">
              <a:avLst/>
            </a:prstGeom>
          </p:spPr>
        </p:pic>
        <p:pic>
          <p:nvPicPr>
            <p:cNvPr id="35" name="Picture 34">
              <a:extLst>
                <a:ext uri="{FF2B5EF4-FFF2-40B4-BE49-F238E27FC236}">
                  <a16:creationId xmlns:a16="http://schemas.microsoft.com/office/drawing/2014/main" id="{008DBB58-A05B-8772-6B3B-9EF81C47A95C}"/>
                </a:ext>
              </a:extLst>
            </p:cNvPr>
            <p:cNvPicPr>
              <a:picLocks noChangeAspect="1"/>
            </p:cNvPicPr>
            <p:nvPr/>
          </p:nvPicPr>
          <p:blipFill rotWithShape="1">
            <a:blip r:embed="rId8"/>
            <a:srcRect l="69914" t="32490" r="10775" b="16015"/>
            <a:stretch/>
          </p:blipFill>
          <p:spPr>
            <a:xfrm>
              <a:off x="5131157" y="3524444"/>
              <a:ext cx="2239840" cy="3359761"/>
            </a:xfrm>
            <a:prstGeom prst="rect">
              <a:avLst/>
            </a:prstGeom>
          </p:spPr>
        </p:pic>
      </p:grpSp>
      <p:sp>
        <p:nvSpPr>
          <p:cNvPr id="37" name="TextBox 36">
            <a:extLst>
              <a:ext uri="{FF2B5EF4-FFF2-40B4-BE49-F238E27FC236}">
                <a16:creationId xmlns:a16="http://schemas.microsoft.com/office/drawing/2014/main" id="{4C555503-560E-387E-74EE-43FC2963F0B8}"/>
              </a:ext>
            </a:extLst>
          </p:cNvPr>
          <p:cNvSpPr txBox="1"/>
          <p:nvPr/>
        </p:nvSpPr>
        <p:spPr>
          <a:xfrm>
            <a:off x="445119" y="925548"/>
            <a:ext cx="11872346" cy="338554"/>
          </a:xfrm>
          <a:prstGeom prst="rect">
            <a:avLst/>
          </a:prstGeom>
          <a:noFill/>
        </p:spPr>
        <p:txBody>
          <a:bodyPr wrap="square" rtlCol="0">
            <a:spAutoFit/>
          </a:bodyPr>
          <a:lstStyle/>
          <a:p>
            <a:pPr defTabSz="1371600"/>
            <a:r>
              <a:rPr lang="en-US" sz="1600" b="1" kern="0" dirty="0">
                <a:solidFill>
                  <a:srgbClr val="145694"/>
                </a:solidFill>
                <a:latin typeface="Titillium Web" panose="020B0604020202020204" pitchFamily="2" charset="0"/>
                <a:cs typeface="Arial"/>
                <a:sym typeface="Arial"/>
                <a:rtl val="0"/>
              </a:rPr>
              <a:t>Food Security and Acute Malnutrition Situation - October 2023 - March 2024</a:t>
            </a:r>
            <a:endParaRPr lang="en-US" sz="1600" b="1" kern="0" dirty="0">
              <a:solidFill>
                <a:srgbClr val="000000"/>
              </a:solidFill>
              <a:latin typeface="Arial"/>
              <a:cs typeface="Arial"/>
              <a:sym typeface="Arial"/>
              <a:rtl val="0"/>
            </a:endParaRPr>
          </a:p>
        </p:txBody>
      </p:sp>
      <p:sp>
        <p:nvSpPr>
          <p:cNvPr id="39" name="TextBox 38">
            <a:extLst>
              <a:ext uri="{FF2B5EF4-FFF2-40B4-BE49-F238E27FC236}">
                <a16:creationId xmlns:a16="http://schemas.microsoft.com/office/drawing/2014/main" id="{FE2BAE7E-0A62-7750-D735-B34B3B451696}"/>
              </a:ext>
            </a:extLst>
          </p:cNvPr>
          <p:cNvSpPr txBox="1"/>
          <p:nvPr/>
        </p:nvSpPr>
        <p:spPr>
          <a:xfrm>
            <a:off x="8318488" y="2920680"/>
            <a:ext cx="3771757" cy="1107996"/>
          </a:xfrm>
          <a:prstGeom prst="rect">
            <a:avLst/>
          </a:prstGeom>
          <a:noFill/>
        </p:spPr>
        <p:txBody>
          <a:bodyPr wrap="square" rtlCol="0">
            <a:spAutoFit/>
          </a:bodyPr>
          <a:lstStyle/>
          <a:p>
            <a:pPr marL="514350" indent="-514350" algn="just" defTabSz="1371600">
              <a:buFont typeface="Arial" panose="020B0604020202020204" pitchFamily="34" charset="0"/>
              <a:buChar char="•"/>
            </a:pPr>
            <a:r>
              <a:rPr lang="en-US" sz="1100" kern="0" dirty="0">
                <a:solidFill>
                  <a:srgbClr val="000000"/>
                </a:solidFill>
                <a:latin typeface="Arial"/>
                <a:cs typeface="Arial"/>
                <a:sym typeface="Arial"/>
                <a:rtl val="0"/>
              </a:rPr>
              <a:t>3.3 million people food insecure (IPC3+), of which 220,000 people are in IPC Phase 4 to 2</a:t>
            </a:r>
          </a:p>
          <a:p>
            <a:pPr marL="514350" indent="-514350" algn="just" defTabSz="1371600">
              <a:buFont typeface="Arial" panose="020B0604020202020204" pitchFamily="34" charset="0"/>
              <a:buChar char="•"/>
            </a:pPr>
            <a:endParaRPr lang="en-US" sz="1100" kern="0" dirty="0">
              <a:solidFill>
                <a:srgbClr val="000000"/>
              </a:solidFill>
              <a:latin typeface="Arial"/>
              <a:cs typeface="Arial"/>
              <a:sym typeface="Arial"/>
              <a:rtl val="0"/>
            </a:endParaRPr>
          </a:p>
          <a:p>
            <a:pPr marL="514350" indent="-514350" algn="just" defTabSz="1371600">
              <a:buFont typeface="Arial" panose="020B0604020202020204" pitchFamily="34" charset="0"/>
              <a:buChar char="•"/>
            </a:pPr>
            <a:r>
              <a:rPr lang="en-US" sz="1100" kern="0" dirty="0">
                <a:solidFill>
                  <a:srgbClr val="000000"/>
                </a:solidFill>
                <a:latin typeface="Arial"/>
                <a:cs typeface="Arial"/>
                <a:sym typeface="Arial"/>
                <a:rtl val="0"/>
              </a:rPr>
              <a:t>2023/24 agricultural season was poor due to below-average rainfall and above-average temperatures.</a:t>
            </a:r>
          </a:p>
        </p:txBody>
      </p:sp>
      <p:pic>
        <p:nvPicPr>
          <p:cNvPr id="2" name="Recorded Sound">
            <a:hlinkClick r:id="" action="ppaction://media"/>
            <a:extLst>
              <a:ext uri="{FF2B5EF4-FFF2-40B4-BE49-F238E27FC236}">
                <a16:creationId xmlns:a16="http://schemas.microsoft.com/office/drawing/2014/main" id="{D897ADD1-79BC-616C-EA3C-2BE71AC490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48321" y="5342358"/>
            <a:ext cx="406400" cy="406400"/>
          </a:xfrm>
          <a:prstGeom prst="rect">
            <a:avLst/>
          </a:prstGeom>
        </p:spPr>
      </p:pic>
      <p:sp>
        <p:nvSpPr>
          <p:cNvPr id="9" name="TextBox 17">
            <a:extLst>
              <a:ext uri="{FF2B5EF4-FFF2-40B4-BE49-F238E27FC236}">
                <a16:creationId xmlns:a16="http://schemas.microsoft.com/office/drawing/2014/main" id="{6EC991A7-5143-277C-C459-18995B625C7C}"/>
              </a:ext>
            </a:extLst>
          </p:cNvPr>
          <p:cNvSpPr txBox="1"/>
          <p:nvPr/>
        </p:nvSpPr>
        <p:spPr>
          <a:xfrm>
            <a:off x="614223" y="6331972"/>
            <a:ext cx="4942243" cy="338554"/>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sz="1100" dirty="0">
                <a:solidFill>
                  <a:srgbClr val="808080"/>
                </a:solidFill>
              </a:rPr>
              <a:t>Session Title:</a:t>
            </a:r>
            <a:r>
              <a:rPr lang="en-US" sz="1100" dirty="0">
                <a:solidFill>
                  <a:srgbClr val="808080"/>
                </a:solidFill>
              </a:rPr>
              <a:t> Mozambique Nutrition Cluster </a:t>
            </a:r>
            <a:r>
              <a:rPr sz="1100" dirty="0">
                <a:solidFill>
                  <a:srgbClr val="808080"/>
                </a:solidFill>
              </a:rPr>
              <a:t> </a:t>
            </a:r>
            <a:br>
              <a:rPr sz="1100" dirty="0"/>
            </a:br>
            <a:r>
              <a:rPr sz="1100" dirty="0">
                <a:solidFill>
                  <a:srgbClr val="808080"/>
                </a:solidFill>
              </a:rPr>
              <a:t>Date:</a:t>
            </a:r>
            <a:r>
              <a:rPr lang="en-US" sz="1100" dirty="0">
                <a:solidFill>
                  <a:srgbClr val="808080"/>
                </a:solidFill>
              </a:rPr>
              <a:t> Jan 31</a:t>
            </a:r>
            <a:r>
              <a:rPr lang="en-US" sz="1100" baseline="30000" dirty="0">
                <a:solidFill>
                  <a:srgbClr val="808080"/>
                </a:solidFill>
              </a:rPr>
              <a:t>st</a:t>
            </a:r>
            <a:r>
              <a:rPr lang="en-US" sz="1100" dirty="0">
                <a:solidFill>
                  <a:srgbClr val="808080"/>
                </a:solidFill>
              </a:rPr>
              <a:t> 2023</a:t>
            </a:r>
            <a:endParaRPr lang="en-US" sz="1100">
              <a:solidFill>
                <a:srgbClr val="808080"/>
              </a:solidFill>
            </a:endParaRPr>
          </a:p>
        </p:txBody>
      </p:sp>
    </p:spTree>
    <p:extLst>
      <p:ext uri="{BB962C8B-B14F-4D97-AF65-F5344CB8AC3E}">
        <p14:creationId xmlns:p14="http://schemas.microsoft.com/office/powerpoint/2010/main" val="1864523893"/>
      </p:ext>
    </p:extLst>
  </p:cSld>
  <p:clrMapOvr>
    <a:masterClrMapping/>
  </p:clrMapOvr>
  <mc:AlternateContent xmlns:mc="http://schemas.openxmlformats.org/markup-compatibility/2006" xmlns:p14="http://schemas.microsoft.com/office/powerpoint/2010/main">
    <mc:Choice Requires="p14">
      <p:transition spd="slow" p14:dur="1500" advTm="133292">
        <p:fade/>
      </p:transition>
    </mc:Choice>
    <mc:Fallback xmlns="">
      <p:transition spd="slow" advTm="1332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2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4"/>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5"/>
          <a:stretch>
            <a:fillRect/>
          </a:stretch>
        </p:blipFill>
        <p:spPr>
          <a:xfrm>
            <a:off x="9675628" y="6179617"/>
            <a:ext cx="1275893" cy="452120"/>
          </a:xfrm>
          <a:prstGeom prst="rect">
            <a:avLst/>
          </a:prstGeom>
        </p:spPr>
      </p:pic>
      <p:sp>
        <p:nvSpPr>
          <p:cNvPr id="30" name="TextBox 29">
            <a:extLst>
              <a:ext uri="{FF2B5EF4-FFF2-40B4-BE49-F238E27FC236}">
                <a16:creationId xmlns:a16="http://schemas.microsoft.com/office/drawing/2014/main" id="{503BDBF7-60AD-334C-CBBA-DD87EB5BBB3F}"/>
              </a:ext>
            </a:extLst>
          </p:cNvPr>
          <p:cNvSpPr txBox="1"/>
          <p:nvPr/>
        </p:nvSpPr>
        <p:spPr>
          <a:xfrm>
            <a:off x="258336" y="244218"/>
            <a:ext cx="4088205" cy="540327"/>
          </a:xfrm>
          <a:prstGeom prst="rect">
            <a:avLst/>
          </a:prstGeom>
          <a:solidFill>
            <a:srgbClr val="FFC000"/>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defPPr>
              <a:defRPr lang="en-US"/>
            </a:defPPr>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en-US" sz="2801" b="1" kern="0" dirty="0">
                <a:solidFill>
                  <a:prstClr val="white"/>
                </a:solidFill>
                <a:latin typeface="Calibri"/>
                <a:sym typeface="Arial"/>
                <a:rtl val="0"/>
              </a:rPr>
              <a:t>Situation update</a:t>
            </a:r>
          </a:p>
        </p:txBody>
      </p:sp>
      <p:sp>
        <p:nvSpPr>
          <p:cNvPr id="37" name="TextBox 36">
            <a:extLst>
              <a:ext uri="{FF2B5EF4-FFF2-40B4-BE49-F238E27FC236}">
                <a16:creationId xmlns:a16="http://schemas.microsoft.com/office/drawing/2014/main" id="{4C555503-560E-387E-74EE-43FC2963F0B8}"/>
              </a:ext>
            </a:extLst>
          </p:cNvPr>
          <p:cNvSpPr txBox="1"/>
          <p:nvPr/>
        </p:nvSpPr>
        <p:spPr>
          <a:xfrm>
            <a:off x="445119" y="925548"/>
            <a:ext cx="11872346" cy="338554"/>
          </a:xfrm>
          <a:prstGeom prst="rect">
            <a:avLst/>
          </a:prstGeom>
          <a:noFill/>
        </p:spPr>
        <p:txBody>
          <a:bodyPr wrap="square" rtlCol="0">
            <a:spAutoFit/>
          </a:bodyPr>
          <a:lstStyle/>
          <a:p>
            <a:pPr defTabSz="1371600"/>
            <a:r>
              <a:rPr lang="en-US" sz="1600" b="1" kern="0" dirty="0">
                <a:solidFill>
                  <a:srgbClr val="145694"/>
                </a:solidFill>
                <a:latin typeface="Titillium Web" panose="020B0604020202020204" pitchFamily="2" charset="0"/>
                <a:cs typeface="Arial"/>
                <a:sym typeface="Arial"/>
                <a:rtl val="0"/>
              </a:rPr>
              <a:t>Food Security and Acute Malnutrition Situation - October 2023 - March 2024</a:t>
            </a:r>
            <a:endParaRPr lang="en-US" sz="1600" b="1" kern="0" dirty="0">
              <a:solidFill>
                <a:srgbClr val="000000"/>
              </a:solidFill>
              <a:latin typeface="Arial"/>
              <a:cs typeface="Arial"/>
              <a:sym typeface="Arial"/>
              <a:rtl val="0"/>
            </a:endParaRPr>
          </a:p>
        </p:txBody>
      </p:sp>
      <p:grpSp>
        <p:nvGrpSpPr>
          <p:cNvPr id="2" name="Group 1">
            <a:extLst>
              <a:ext uri="{FF2B5EF4-FFF2-40B4-BE49-F238E27FC236}">
                <a16:creationId xmlns:a16="http://schemas.microsoft.com/office/drawing/2014/main" id="{769798B1-5B22-9B88-62B0-396DF3093097}"/>
              </a:ext>
            </a:extLst>
          </p:cNvPr>
          <p:cNvGrpSpPr/>
          <p:nvPr/>
        </p:nvGrpSpPr>
        <p:grpSpPr>
          <a:xfrm>
            <a:off x="552892" y="1708298"/>
            <a:ext cx="4758059" cy="3793026"/>
            <a:chOff x="4050864" y="3657857"/>
            <a:chExt cx="3699092" cy="3171265"/>
          </a:xfrm>
        </p:grpSpPr>
        <p:pic>
          <p:nvPicPr>
            <p:cNvPr id="7" name="Picture 6">
              <a:extLst>
                <a:ext uri="{FF2B5EF4-FFF2-40B4-BE49-F238E27FC236}">
                  <a16:creationId xmlns:a16="http://schemas.microsoft.com/office/drawing/2014/main" id="{AC6FF08A-B509-4514-DBFF-A68136950076}"/>
                </a:ext>
              </a:extLst>
            </p:cNvPr>
            <p:cNvPicPr>
              <a:picLocks noChangeAspect="1"/>
            </p:cNvPicPr>
            <p:nvPr/>
          </p:nvPicPr>
          <p:blipFill rotWithShape="1">
            <a:blip r:embed="rId6"/>
            <a:srcRect l="50000" t="55397" r="15178" b="13809"/>
            <a:stretch/>
          </p:blipFill>
          <p:spPr>
            <a:xfrm>
              <a:off x="4130530" y="5278344"/>
              <a:ext cx="3117544" cy="1550778"/>
            </a:xfrm>
            <a:prstGeom prst="rect">
              <a:avLst/>
            </a:prstGeom>
          </p:spPr>
        </p:pic>
        <p:pic>
          <p:nvPicPr>
            <p:cNvPr id="9" name="Picture 8">
              <a:extLst>
                <a:ext uri="{FF2B5EF4-FFF2-40B4-BE49-F238E27FC236}">
                  <a16:creationId xmlns:a16="http://schemas.microsoft.com/office/drawing/2014/main" id="{D3E21B11-1035-E719-D179-D7EFA3A7C0B1}"/>
                </a:ext>
              </a:extLst>
            </p:cNvPr>
            <p:cNvPicPr>
              <a:picLocks noChangeAspect="1"/>
            </p:cNvPicPr>
            <p:nvPr/>
          </p:nvPicPr>
          <p:blipFill rotWithShape="1">
            <a:blip r:embed="rId7"/>
            <a:srcRect l="53393" t="62699" r="14553" b="13968"/>
            <a:stretch/>
          </p:blipFill>
          <p:spPr>
            <a:xfrm>
              <a:off x="4050864" y="3657857"/>
              <a:ext cx="3699092" cy="1514671"/>
            </a:xfrm>
            <a:prstGeom prst="rect">
              <a:avLst/>
            </a:prstGeom>
          </p:spPr>
        </p:pic>
      </p:grpSp>
      <p:sp>
        <p:nvSpPr>
          <p:cNvPr id="10" name="TextBox 9">
            <a:extLst>
              <a:ext uri="{FF2B5EF4-FFF2-40B4-BE49-F238E27FC236}">
                <a16:creationId xmlns:a16="http://schemas.microsoft.com/office/drawing/2014/main" id="{9AEE5C01-D78E-3301-DE8C-F463C43B6C6C}"/>
              </a:ext>
            </a:extLst>
          </p:cNvPr>
          <p:cNvSpPr txBox="1"/>
          <p:nvPr/>
        </p:nvSpPr>
        <p:spPr>
          <a:xfrm>
            <a:off x="6232125" y="3231473"/>
            <a:ext cx="5136787" cy="1615827"/>
          </a:xfrm>
          <a:prstGeom prst="rect">
            <a:avLst/>
          </a:prstGeom>
          <a:noFill/>
        </p:spPr>
        <p:txBody>
          <a:bodyPr wrap="square" rtlCol="0">
            <a:spAutoFit/>
          </a:bodyPr>
          <a:lstStyle/>
          <a:p>
            <a:pPr algn="just" defTabSz="1371600"/>
            <a:r>
              <a:rPr lang="en-US" sz="1100" b="1" kern="0" dirty="0">
                <a:solidFill>
                  <a:srgbClr val="145694"/>
                </a:solidFill>
                <a:latin typeface="Titillium Web" panose="020B0604020202020204" pitchFamily="2" charset="0"/>
                <a:cs typeface="Arial"/>
                <a:sym typeface="Arial"/>
                <a:rtl val="0"/>
              </a:rPr>
              <a:t>Trends in wasting and highlights:</a:t>
            </a:r>
          </a:p>
          <a:p>
            <a:pPr algn="just" defTabSz="1371600"/>
            <a:endParaRPr lang="en-US" sz="1100" kern="0" dirty="0">
              <a:solidFill>
                <a:srgbClr val="000000"/>
              </a:solidFill>
              <a:latin typeface="Arial"/>
              <a:cs typeface="Arial"/>
              <a:sym typeface="Arial"/>
              <a:rtl val="0"/>
            </a:endParaRPr>
          </a:p>
          <a:p>
            <a:pPr marL="514350" indent="-514350" algn="just" defTabSz="1371600">
              <a:buFont typeface="Arial" panose="020B0604020202020204" pitchFamily="34" charset="0"/>
              <a:buChar char="•"/>
            </a:pPr>
            <a:r>
              <a:rPr lang="en-US" sz="1100" kern="0" dirty="0">
                <a:solidFill>
                  <a:srgbClr val="000000"/>
                </a:solidFill>
                <a:latin typeface="Arial"/>
                <a:cs typeface="Arial"/>
                <a:sym typeface="Arial"/>
                <a:rtl val="0"/>
              </a:rPr>
              <a:t>SAM admissions faced a small decline in semester 1 due to the compounding effects of the nationwide cholera outbreak </a:t>
            </a:r>
          </a:p>
          <a:p>
            <a:pPr marL="514350" indent="-514350" algn="just" defTabSz="1371600">
              <a:buFont typeface="Arial" panose="020B0604020202020204" pitchFamily="34" charset="0"/>
              <a:buChar char="•"/>
            </a:pPr>
            <a:r>
              <a:rPr lang="en-US" sz="1100" kern="0" dirty="0">
                <a:solidFill>
                  <a:srgbClr val="000000"/>
                </a:solidFill>
                <a:latin typeface="Arial"/>
                <a:cs typeface="Arial"/>
                <a:sym typeface="Arial"/>
                <a:rtl val="0"/>
              </a:rPr>
              <a:t>Significant catch-up in SAM admissions in semester 2</a:t>
            </a:r>
          </a:p>
          <a:p>
            <a:pPr marL="514350" indent="-514350" algn="just" defTabSz="1371600">
              <a:buFont typeface="Arial" panose="020B0604020202020204" pitchFamily="34" charset="0"/>
              <a:buChar char="•"/>
            </a:pPr>
            <a:r>
              <a:rPr lang="en-US" sz="1100" kern="0" dirty="0">
                <a:solidFill>
                  <a:srgbClr val="000000"/>
                </a:solidFill>
                <a:latin typeface="Arial"/>
                <a:cs typeface="Arial"/>
                <a:sym typeface="Arial"/>
                <a:rtl val="0"/>
              </a:rPr>
              <a:t>Increase in coverage: 67,840 MAM admissions and 43,733 SAM admissions out of 99,029 SAM cases (&gt;40% coverage)</a:t>
            </a:r>
          </a:p>
          <a:p>
            <a:pPr marL="514350" indent="-514350" algn="just" defTabSz="1371600">
              <a:buFont typeface="Arial" panose="020B0604020202020204" pitchFamily="34" charset="0"/>
              <a:buChar char="•"/>
            </a:pPr>
            <a:r>
              <a:rPr lang="en-US" sz="1100" kern="0" dirty="0">
                <a:solidFill>
                  <a:srgbClr val="000000"/>
                </a:solidFill>
                <a:latin typeface="Arial"/>
                <a:cs typeface="Arial"/>
                <a:sym typeface="Arial"/>
                <a:rtl val="0"/>
              </a:rPr>
              <a:t>¾ SPHERE indicators met: 79.4% cure rate, 0.7% mortality rate, 5.6% defaulters</a:t>
            </a:r>
          </a:p>
        </p:txBody>
      </p:sp>
      <p:sp>
        <p:nvSpPr>
          <p:cNvPr id="12" name="TextBox 11">
            <a:extLst>
              <a:ext uri="{FF2B5EF4-FFF2-40B4-BE49-F238E27FC236}">
                <a16:creationId xmlns:a16="http://schemas.microsoft.com/office/drawing/2014/main" id="{9CAC28F8-D8CB-089F-A827-323CE57DCD70}"/>
              </a:ext>
            </a:extLst>
          </p:cNvPr>
          <p:cNvSpPr txBox="1"/>
          <p:nvPr/>
        </p:nvSpPr>
        <p:spPr>
          <a:xfrm>
            <a:off x="6232125" y="1899821"/>
            <a:ext cx="5136786" cy="600164"/>
          </a:xfrm>
          <a:prstGeom prst="rect">
            <a:avLst/>
          </a:prstGeom>
          <a:noFill/>
        </p:spPr>
        <p:txBody>
          <a:bodyPr wrap="square" rtlCol="0">
            <a:spAutoFit/>
          </a:bodyPr>
          <a:lstStyle/>
          <a:p>
            <a:pPr marL="514350" indent="-514350" algn="just" defTabSz="1371600">
              <a:buFont typeface="Arial" panose="020B0604020202020204" pitchFamily="34" charset="0"/>
              <a:buChar char="•"/>
            </a:pPr>
            <a:r>
              <a:rPr lang="en-US" sz="1100" kern="0" dirty="0">
                <a:solidFill>
                  <a:srgbClr val="000000"/>
                </a:solidFill>
                <a:latin typeface="Arial"/>
                <a:cs typeface="Arial"/>
                <a:sym typeface="Arial"/>
                <a:rtl val="0"/>
              </a:rPr>
              <a:t>211,938 U5 in need of lifesaving treatment for wasting (74, 025 SAM &amp; 135,225 MAM) and 72,199 PBW in need of treatment for wasting</a:t>
            </a:r>
          </a:p>
        </p:txBody>
      </p:sp>
      <p:pic>
        <p:nvPicPr>
          <p:cNvPr id="13" name="Recorded Sound">
            <a:hlinkClick r:id="" action="ppaction://media"/>
            <a:extLst>
              <a:ext uri="{FF2B5EF4-FFF2-40B4-BE49-F238E27FC236}">
                <a16:creationId xmlns:a16="http://schemas.microsoft.com/office/drawing/2014/main" id="{BB6D296D-A3F3-1700-306C-C7ADFB2893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0431" y="5310258"/>
            <a:ext cx="406400" cy="406400"/>
          </a:xfrm>
          <a:prstGeom prst="rect">
            <a:avLst/>
          </a:prstGeom>
        </p:spPr>
      </p:pic>
      <p:sp>
        <p:nvSpPr>
          <p:cNvPr id="15" name="TextBox 17">
            <a:extLst>
              <a:ext uri="{FF2B5EF4-FFF2-40B4-BE49-F238E27FC236}">
                <a16:creationId xmlns:a16="http://schemas.microsoft.com/office/drawing/2014/main" id="{E8D00942-98FD-EA0C-22EC-3D6BCC855549}"/>
              </a:ext>
            </a:extLst>
          </p:cNvPr>
          <p:cNvSpPr txBox="1"/>
          <p:nvPr/>
        </p:nvSpPr>
        <p:spPr>
          <a:xfrm>
            <a:off x="614223" y="6331972"/>
            <a:ext cx="4942243" cy="338554"/>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sz="1100" dirty="0">
                <a:solidFill>
                  <a:srgbClr val="808080"/>
                </a:solidFill>
              </a:rPr>
              <a:t>Session Title:</a:t>
            </a:r>
            <a:r>
              <a:rPr lang="en-US" sz="1100" dirty="0">
                <a:solidFill>
                  <a:srgbClr val="808080"/>
                </a:solidFill>
              </a:rPr>
              <a:t> Mozambique Nutrition Cluster </a:t>
            </a:r>
            <a:r>
              <a:rPr sz="1100" dirty="0">
                <a:solidFill>
                  <a:srgbClr val="808080"/>
                </a:solidFill>
              </a:rPr>
              <a:t> </a:t>
            </a:r>
            <a:br>
              <a:rPr sz="1100" dirty="0"/>
            </a:br>
            <a:r>
              <a:rPr sz="1100" dirty="0">
                <a:solidFill>
                  <a:srgbClr val="808080"/>
                </a:solidFill>
              </a:rPr>
              <a:t>Date:</a:t>
            </a:r>
            <a:r>
              <a:rPr lang="en-US" sz="1100" dirty="0">
                <a:solidFill>
                  <a:srgbClr val="808080"/>
                </a:solidFill>
              </a:rPr>
              <a:t> Jan 31</a:t>
            </a:r>
            <a:r>
              <a:rPr lang="en-US" sz="1100" baseline="30000" dirty="0">
                <a:solidFill>
                  <a:srgbClr val="808080"/>
                </a:solidFill>
              </a:rPr>
              <a:t>st</a:t>
            </a:r>
            <a:r>
              <a:rPr lang="en-US" sz="1100" dirty="0">
                <a:solidFill>
                  <a:srgbClr val="808080"/>
                </a:solidFill>
              </a:rPr>
              <a:t> 2023</a:t>
            </a:r>
            <a:endParaRPr lang="en-US" sz="1100">
              <a:solidFill>
                <a:srgbClr val="808080"/>
              </a:solidFill>
            </a:endParaRPr>
          </a:p>
        </p:txBody>
      </p:sp>
    </p:spTree>
    <p:extLst>
      <p:ext uri="{BB962C8B-B14F-4D97-AF65-F5344CB8AC3E}">
        <p14:creationId xmlns:p14="http://schemas.microsoft.com/office/powerpoint/2010/main" val="2790879707"/>
      </p:ext>
    </p:extLst>
  </p:cSld>
  <p:clrMapOvr>
    <a:masterClrMapping/>
  </p:clrMapOvr>
  <mc:AlternateContent xmlns:mc="http://schemas.openxmlformats.org/markup-compatibility/2006" xmlns:p14="http://schemas.microsoft.com/office/powerpoint/2010/main">
    <mc:Choice Requires="p14">
      <p:transition spd="slow" p14:dur="1500" advTm="68740">
        <p:fade/>
      </p:transition>
    </mc:Choice>
    <mc:Fallback xmlns="">
      <p:transition spd="slow" advTm="687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74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silhouette of a country&#10;&#10;Description automatically generated">
            <a:extLst>
              <a:ext uri="{FF2B5EF4-FFF2-40B4-BE49-F238E27FC236}">
                <a16:creationId xmlns:a16="http://schemas.microsoft.com/office/drawing/2014/main" id="{23B2CD85-3803-A855-E493-3EBF86A37A80}"/>
              </a:ext>
            </a:extLst>
          </p:cNvPr>
          <p:cNvPicPr>
            <a:picLocks noChangeAspect="1"/>
          </p:cNvPicPr>
          <p:nvPr/>
        </p:nvPicPr>
        <p:blipFill>
          <a:blip r:embed="rId2"/>
          <a:stretch>
            <a:fillRect/>
          </a:stretch>
        </p:blipFill>
        <p:spPr>
          <a:xfrm>
            <a:off x="8850771" y="406510"/>
            <a:ext cx="2306435" cy="3857625"/>
          </a:xfrm>
          <a:prstGeom prst="rect">
            <a:avLst/>
          </a:prstGeom>
        </p:spPr>
      </p:pic>
      <p:pic>
        <p:nvPicPr>
          <p:cNvPr id="8" name="Picture 7" descr="A black outline of a country&#10;&#10;Description automatically generated">
            <a:extLst>
              <a:ext uri="{FF2B5EF4-FFF2-40B4-BE49-F238E27FC236}">
                <a16:creationId xmlns:a16="http://schemas.microsoft.com/office/drawing/2014/main" id="{20DD99EB-DE81-815B-DE9D-4A1C8065F747}"/>
              </a:ext>
            </a:extLst>
          </p:cNvPr>
          <p:cNvPicPr>
            <a:picLocks noChangeAspect="1"/>
          </p:cNvPicPr>
          <p:nvPr/>
        </p:nvPicPr>
        <p:blipFill>
          <a:blip r:embed="rId3"/>
          <a:stretch>
            <a:fillRect/>
          </a:stretch>
        </p:blipFill>
        <p:spPr>
          <a:xfrm>
            <a:off x="3850832" y="548045"/>
            <a:ext cx="4298357" cy="3857625"/>
          </a:xfrm>
          <a:prstGeom prst="rect">
            <a:avLst/>
          </a:prstGeom>
        </p:spPr>
      </p:pic>
      <p:pic>
        <p:nvPicPr>
          <p:cNvPr id="4" name="Picture 3" descr="A black outline of a country&#10;&#10;Description automatically generated">
            <a:extLst>
              <a:ext uri="{FF2B5EF4-FFF2-40B4-BE49-F238E27FC236}">
                <a16:creationId xmlns:a16="http://schemas.microsoft.com/office/drawing/2014/main" id="{A0E568B9-F2A9-AB7D-86E0-34883C99C6A0}"/>
              </a:ext>
            </a:extLst>
          </p:cNvPr>
          <p:cNvPicPr>
            <a:picLocks noChangeAspect="1"/>
          </p:cNvPicPr>
          <p:nvPr/>
        </p:nvPicPr>
        <p:blipFill>
          <a:blip r:embed="rId4"/>
          <a:stretch>
            <a:fillRect/>
          </a:stretch>
        </p:blipFill>
        <p:spPr>
          <a:xfrm>
            <a:off x="384001" y="541700"/>
            <a:ext cx="3507307" cy="3381375"/>
          </a:xfrm>
          <a:prstGeom prst="rect">
            <a:avLst/>
          </a:prstGeom>
        </p:spPr>
      </p:pic>
      <p:sp>
        <p:nvSpPr>
          <p:cNvPr id="2" name="TextBox 17">
            <a:extLst>
              <a:ext uri="{FF2B5EF4-FFF2-40B4-BE49-F238E27FC236}">
                <a16:creationId xmlns:a16="http://schemas.microsoft.com/office/drawing/2014/main" id="{2F51752B-0BB5-95FF-9E5A-B94BC26FC416}"/>
              </a:ext>
            </a:extLst>
          </p:cNvPr>
          <p:cNvSpPr txBox="1"/>
          <p:nvPr/>
        </p:nvSpPr>
        <p:spPr>
          <a:xfrm>
            <a:off x="-2888" y="6378584"/>
            <a:ext cx="12178521" cy="5682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defTabSz="609492">
              <a:defRPr sz="1800">
                <a:latin typeface="Arial"/>
                <a:ea typeface="Arial"/>
                <a:cs typeface="Arial"/>
                <a:sym typeface="Arial"/>
              </a:defRPr>
            </a:pPr>
            <a:r>
              <a:rPr lang="en-US">
                <a:solidFill>
                  <a:srgbClr val="808080"/>
                </a:solidFill>
              </a:rPr>
              <a:t>       </a:t>
            </a:r>
            <a:r>
              <a:rPr>
                <a:solidFill>
                  <a:srgbClr val="808080"/>
                </a:solidFill>
              </a:rPr>
              <a:t>Session Title:</a:t>
            </a:r>
            <a:r>
              <a:rPr lang="en-US">
                <a:solidFill>
                  <a:srgbClr val="808080"/>
                </a:solidFill>
              </a:rPr>
              <a:t> </a:t>
            </a:r>
            <a:r>
              <a:rPr lang="en-US" err="1">
                <a:solidFill>
                  <a:srgbClr val="808080"/>
                </a:solidFill>
              </a:rPr>
              <a:t>Localisation</a:t>
            </a:r>
            <a:r>
              <a:rPr lang="en-US">
                <a:solidFill>
                  <a:srgbClr val="808080"/>
                </a:solidFill>
              </a:rPr>
              <a:t>                                                                                                Date: 31 January 2024                   </a:t>
            </a:r>
            <a:endParaRPr lang="en-US"/>
          </a:p>
        </p:txBody>
      </p:sp>
      <p:sp>
        <p:nvSpPr>
          <p:cNvPr id="5" name="TextBox 6">
            <a:extLst>
              <a:ext uri="{FF2B5EF4-FFF2-40B4-BE49-F238E27FC236}">
                <a16:creationId xmlns:a16="http://schemas.microsoft.com/office/drawing/2014/main" id="{DC933286-C156-C473-5153-B7E8E97AE32B}"/>
              </a:ext>
            </a:extLst>
          </p:cNvPr>
          <p:cNvSpPr txBox="1"/>
          <p:nvPr/>
        </p:nvSpPr>
        <p:spPr>
          <a:xfrm>
            <a:off x="447473" y="250257"/>
            <a:ext cx="11313266" cy="93651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3500" kern="1200" dirty="0">
                <a:solidFill>
                  <a:srgbClr val="455F51"/>
                </a:solidFill>
                <a:latin typeface="Open Sans"/>
                <a:ea typeface="Open Sans"/>
                <a:cs typeface="Open Sans"/>
              </a:rPr>
              <a:t>Panel Discussion</a:t>
            </a:r>
          </a:p>
        </p:txBody>
      </p:sp>
      <p:sp>
        <p:nvSpPr>
          <p:cNvPr id="14" name="TextBox 13">
            <a:extLst>
              <a:ext uri="{FF2B5EF4-FFF2-40B4-BE49-F238E27FC236}">
                <a16:creationId xmlns:a16="http://schemas.microsoft.com/office/drawing/2014/main" id="{57740AB8-6129-AE1A-5F27-A6203486DBF7}"/>
              </a:ext>
            </a:extLst>
          </p:cNvPr>
          <p:cNvSpPr txBox="1"/>
          <p:nvPr/>
        </p:nvSpPr>
        <p:spPr>
          <a:xfrm>
            <a:off x="346506" y="3025434"/>
            <a:ext cx="1830389" cy="90024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a:latin typeface="Open Sans"/>
                <a:ea typeface="Calibri"/>
                <a:cs typeface="Calibri"/>
              </a:rPr>
              <a:t>Linnet Achieng' </a:t>
            </a:r>
            <a:endParaRPr lang="en-US">
              <a:latin typeface="Open Sans"/>
            </a:endParaRPr>
          </a:p>
          <a:p>
            <a:r>
              <a:rPr lang="en-US">
                <a:solidFill>
                  <a:schemeClr val="tx1">
                    <a:lumMod val="50000"/>
                    <a:lumOff val="50000"/>
                  </a:schemeClr>
                </a:solidFill>
                <a:latin typeface="Open Sans"/>
              </a:rPr>
              <a:t>Nutrition Manager</a:t>
            </a:r>
          </a:p>
          <a:p>
            <a:r>
              <a:rPr lang="en-US">
                <a:latin typeface="Open Sans"/>
              </a:rPr>
              <a:t>Kenya Red Cross Society</a:t>
            </a:r>
            <a:endParaRPr lang="fr-FR" b="1" i="0" u="none" strike="noStrike" cap="none" spc="0" normalizeH="0" baseline="0">
              <a:ln>
                <a:noFill/>
              </a:ln>
              <a:solidFill>
                <a:srgbClr val="000000"/>
              </a:solidFill>
              <a:effectLst/>
              <a:uFillTx/>
              <a:latin typeface="Open Sans"/>
              <a:ea typeface="Helvetica Neue"/>
              <a:cs typeface="Helvetica Neue"/>
            </a:endParaRPr>
          </a:p>
        </p:txBody>
      </p:sp>
      <p:sp>
        <p:nvSpPr>
          <p:cNvPr id="15" name="TextBox 14">
            <a:extLst>
              <a:ext uri="{FF2B5EF4-FFF2-40B4-BE49-F238E27FC236}">
                <a16:creationId xmlns:a16="http://schemas.microsoft.com/office/drawing/2014/main" id="{1B9C4F7A-A0C5-DDF7-8398-0ED8A539BA56}"/>
              </a:ext>
            </a:extLst>
          </p:cNvPr>
          <p:cNvSpPr txBox="1"/>
          <p:nvPr/>
        </p:nvSpPr>
        <p:spPr>
          <a:xfrm>
            <a:off x="2255783" y="3025434"/>
            <a:ext cx="1825150" cy="111569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a:latin typeface="Open Sans"/>
              </a:rPr>
              <a:t>Abdi Omar</a:t>
            </a:r>
            <a:endParaRPr lang="en-US" sz="1400" b="1" i="0" u="none" strike="noStrike" cap="none" spc="0" normalizeH="0" baseline="0">
              <a:ln>
                <a:noFill/>
              </a:ln>
              <a:solidFill>
                <a:srgbClr val="000000"/>
              </a:solidFill>
              <a:effectLst/>
              <a:highlight>
                <a:srgbClr val="FFFF00"/>
              </a:highlight>
              <a:uFillTx/>
              <a:latin typeface="Open Sans"/>
              <a:ea typeface="Helvetica Neue"/>
              <a:cs typeface="Helvetica Neue"/>
            </a:endParaRPr>
          </a:p>
          <a:p>
            <a:r>
              <a:rPr lang="en-US">
                <a:solidFill>
                  <a:schemeClr val="tx1">
                    <a:lumMod val="50000"/>
                    <a:lumOff val="50000"/>
                  </a:schemeClr>
                </a:solidFill>
                <a:latin typeface="Open Sans"/>
              </a:rPr>
              <a:t>Program Manager</a:t>
            </a:r>
          </a:p>
          <a:p>
            <a:r>
              <a:rPr lang="en-US">
                <a:latin typeface="Open Sans"/>
              </a:rPr>
              <a:t>Waso Resource Development Agency</a:t>
            </a:r>
            <a:endParaRPr lang="fr-FR" sz="1400" b="1" i="0" u="none" strike="noStrike" cap="none" spc="0" normalizeH="0" baseline="0">
              <a:ln>
                <a:noFill/>
              </a:ln>
              <a:solidFill>
                <a:srgbClr val="000000"/>
              </a:solidFill>
              <a:effectLst/>
              <a:uFillTx/>
              <a:latin typeface="Open Sans"/>
              <a:ea typeface="Helvetica Neue"/>
              <a:cs typeface="Helvetica Neue"/>
            </a:endParaRPr>
          </a:p>
        </p:txBody>
      </p:sp>
      <p:sp>
        <p:nvSpPr>
          <p:cNvPr id="17" name="TextBox 16">
            <a:extLst>
              <a:ext uri="{FF2B5EF4-FFF2-40B4-BE49-F238E27FC236}">
                <a16:creationId xmlns:a16="http://schemas.microsoft.com/office/drawing/2014/main" id="{78BA4A79-2BBD-F46E-9EEA-B0C254354CC2}"/>
              </a:ext>
            </a:extLst>
          </p:cNvPr>
          <p:cNvSpPr txBox="1"/>
          <p:nvPr/>
        </p:nvSpPr>
        <p:spPr>
          <a:xfrm>
            <a:off x="4257239" y="3025434"/>
            <a:ext cx="1825150" cy="154657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err="1">
                <a:latin typeface="Open Sans Bold"/>
                <a:ea typeface="Open Sans Bold"/>
                <a:cs typeface="Open Sans Bold"/>
              </a:rPr>
              <a:t>Firaol</a:t>
            </a:r>
            <a:r>
              <a:rPr lang="en-US">
                <a:latin typeface="Open Sans Bold"/>
                <a:ea typeface="Open Sans Bold"/>
                <a:cs typeface="Open Sans Bold"/>
              </a:rPr>
              <a:t> Bekele </a:t>
            </a:r>
            <a:r>
              <a:rPr lang="en-US" err="1">
                <a:latin typeface="Open Sans Bold"/>
                <a:ea typeface="Open Sans Bold"/>
                <a:cs typeface="Open Sans Bold"/>
              </a:rPr>
              <a:t>Bayecha</a:t>
            </a:r>
            <a:endParaRPr lang="en-US" err="1"/>
          </a:p>
          <a:p>
            <a:r>
              <a:rPr lang="en-US">
                <a:solidFill>
                  <a:schemeClr val="tx1">
                    <a:lumMod val="50000"/>
                    <a:lumOff val="50000"/>
                  </a:schemeClr>
                </a:solidFill>
                <a:latin typeface="Open Sans Bold"/>
                <a:ea typeface="Open Sans Bold"/>
                <a:cs typeface="Open Sans Bold"/>
              </a:rPr>
              <a:t>Nutrition Focal Person</a:t>
            </a:r>
            <a:endParaRPr lang="en-US">
              <a:solidFill>
                <a:schemeClr val="tx1">
                  <a:lumMod val="50000"/>
                  <a:lumOff val="50000"/>
                </a:schemeClr>
              </a:solidFill>
            </a:endParaRPr>
          </a:p>
          <a:p>
            <a:r>
              <a:rPr lang="en-US">
                <a:latin typeface="Open Sans Bold"/>
                <a:ea typeface="Open Sans Bold"/>
                <a:cs typeface="Open Sans Bold"/>
              </a:rPr>
              <a:t>Ethiopian Disaster Risk Management Commission</a:t>
            </a:r>
            <a:endParaRPr lang="fr-FR"/>
          </a:p>
        </p:txBody>
      </p:sp>
      <p:sp>
        <p:nvSpPr>
          <p:cNvPr id="18" name="TextBox 17">
            <a:extLst>
              <a:ext uri="{FF2B5EF4-FFF2-40B4-BE49-F238E27FC236}">
                <a16:creationId xmlns:a16="http://schemas.microsoft.com/office/drawing/2014/main" id="{D3277F66-E062-AB89-EF7F-D1BA033DBE6A}"/>
              </a:ext>
            </a:extLst>
          </p:cNvPr>
          <p:cNvSpPr txBox="1"/>
          <p:nvPr/>
        </p:nvSpPr>
        <p:spPr>
          <a:xfrm>
            <a:off x="6131947" y="3025434"/>
            <a:ext cx="1826924" cy="90024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a:latin typeface="Open Sans"/>
                <a:ea typeface="Open Sans"/>
                <a:cs typeface="Open Sans"/>
              </a:rPr>
              <a:t>Ines Lezama</a:t>
            </a:r>
            <a:endParaRPr lang="en-US"/>
          </a:p>
          <a:p>
            <a:r>
              <a:rPr lang="en-US">
                <a:solidFill>
                  <a:schemeClr val="tx1">
                    <a:lumMod val="50000"/>
                    <a:lumOff val="50000"/>
                  </a:schemeClr>
                </a:solidFill>
                <a:latin typeface="Open Sans"/>
                <a:ea typeface="Open Sans"/>
                <a:cs typeface="Open Sans"/>
              </a:rPr>
              <a:t>Nutrition Cluster Coordinator</a:t>
            </a:r>
            <a:endParaRPr lang="en-US">
              <a:solidFill>
                <a:schemeClr val="tx1">
                  <a:lumMod val="50000"/>
                  <a:lumOff val="50000"/>
                </a:schemeClr>
              </a:solidFill>
            </a:endParaRPr>
          </a:p>
          <a:p>
            <a:pPr marL="0" marR="0" indent="0" algn="ctr" defTabSz="412750" rtl="0" fontAlgn="auto" latinLnBrk="0" hangingPunct="0">
              <a:lnSpc>
                <a:spcPct val="100000"/>
              </a:lnSpc>
              <a:spcBef>
                <a:spcPts val="0"/>
              </a:spcBef>
              <a:spcAft>
                <a:spcPts val="0"/>
              </a:spcAft>
              <a:buClrTx/>
              <a:buSzTx/>
              <a:buFontTx/>
              <a:buNone/>
              <a:tabLst/>
            </a:pPr>
            <a:r>
              <a:rPr lang="en-US">
                <a:latin typeface="Open Sans"/>
              </a:rPr>
              <a:t>UNICEF</a:t>
            </a:r>
            <a:endParaRPr lang="fr-FR" sz="1400" b="1" i="0" u="none" strike="noStrike" cap="none" spc="0" normalizeH="0" baseline="0">
              <a:ln>
                <a:noFill/>
              </a:ln>
              <a:solidFill>
                <a:srgbClr val="000000"/>
              </a:solidFill>
              <a:effectLst/>
              <a:uFillTx/>
              <a:latin typeface="Open Sans"/>
              <a:ea typeface="Helvetica Neue"/>
              <a:cs typeface="Helvetica Neue"/>
            </a:endParaRPr>
          </a:p>
        </p:txBody>
      </p:sp>
      <p:sp>
        <p:nvSpPr>
          <p:cNvPr id="19" name="TextBox 18">
            <a:extLst>
              <a:ext uri="{FF2B5EF4-FFF2-40B4-BE49-F238E27FC236}">
                <a16:creationId xmlns:a16="http://schemas.microsoft.com/office/drawing/2014/main" id="{53B4A6DF-40B8-4739-1FBE-AD474C20A497}"/>
              </a:ext>
            </a:extLst>
          </p:cNvPr>
          <p:cNvSpPr txBox="1"/>
          <p:nvPr/>
        </p:nvSpPr>
        <p:spPr>
          <a:xfrm>
            <a:off x="8087313" y="3020248"/>
            <a:ext cx="1826924" cy="111569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a:latin typeface="Open Sans"/>
              </a:rPr>
              <a:t>Blessings </a:t>
            </a:r>
            <a:r>
              <a:rPr lang="en-US" err="1">
                <a:latin typeface="Open Sans"/>
              </a:rPr>
              <a:t>Muwalo</a:t>
            </a:r>
            <a:endParaRPr lang="en-US" sz="1400" b="1" i="0" u="none" strike="noStrike" cap="none" spc="0" normalizeH="0" baseline="0">
              <a:ln>
                <a:noFill/>
              </a:ln>
              <a:solidFill>
                <a:srgbClr val="000000"/>
              </a:solidFill>
              <a:effectLst/>
              <a:uFillTx/>
              <a:latin typeface="Open Sans"/>
              <a:ea typeface="Helvetica Neue"/>
              <a:cs typeface="Helvetica Neue"/>
            </a:endParaRPr>
          </a:p>
          <a:p>
            <a:r>
              <a:rPr lang="en-US">
                <a:solidFill>
                  <a:schemeClr val="tx1">
                    <a:lumMod val="50000"/>
                    <a:lumOff val="50000"/>
                  </a:schemeClr>
                </a:solidFill>
                <a:latin typeface="Open Sans"/>
                <a:ea typeface="Open Sans"/>
                <a:cs typeface="Open Sans"/>
              </a:rPr>
              <a:t>Deputy Director of Nutrition</a:t>
            </a:r>
            <a:endParaRPr lang="en-US">
              <a:ea typeface="Open Sans"/>
              <a:cs typeface="Open Sans"/>
            </a:endParaRPr>
          </a:p>
          <a:p>
            <a:r>
              <a:rPr lang="en-US">
                <a:latin typeface="Open Sans"/>
              </a:rPr>
              <a:t>Malawi Ministry of Health</a:t>
            </a:r>
            <a:endParaRPr lang="fr-FR" sz="1400" b="1" i="0" u="none" strike="noStrike" cap="none" spc="0" normalizeH="0" baseline="0">
              <a:ln>
                <a:noFill/>
              </a:ln>
              <a:solidFill>
                <a:srgbClr val="000000"/>
              </a:solidFill>
              <a:effectLst/>
              <a:uFillTx/>
              <a:latin typeface="Open Sans"/>
              <a:ea typeface="Helvetica Neue"/>
              <a:cs typeface="Helvetica Neue"/>
            </a:endParaRPr>
          </a:p>
        </p:txBody>
      </p:sp>
      <p:pic>
        <p:nvPicPr>
          <p:cNvPr id="3" name="Picture 2" descr="Kenya Red Cross Society Logo | MHDay">
            <a:extLst>
              <a:ext uri="{FF2B5EF4-FFF2-40B4-BE49-F238E27FC236}">
                <a16:creationId xmlns:a16="http://schemas.microsoft.com/office/drawing/2014/main" id="{04E8FF31-6B20-BCC3-8F2E-BC8A2DDE5270}"/>
              </a:ext>
            </a:extLst>
          </p:cNvPr>
          <p:cNvPicPr>
            <a:picLocks noChangeAspect="1"/>
          </p:cNvPicPr>
          <p:nvPr/>
        </p:nvPicPr>
        <p:blipFill>
          <a:blip r:embed="rId5"/>
          <a:stretch>
            <a:fillRect/>
          </a:stretch>
        </p:blipFill>
        <p:spPr>
          <a:xfrm>
            <a:off x="394588" y="4800480"/>
            <a:ext cx="1646814" cy="902194"/>
          </a:xfrm>
          <a:prstGeom prst="rect">
            <a:avLst/>
          </a:prstGeom>
        </p:spPr>
      </p:pic>
      <p:sp>
        <p:nvSpPr>
          <p:cNvPr id="21" name="TextBox 20">
            <a:extLst>
              <a:ext uri="{FF2B5EF4-FFF2-40B4-BE49-F238E27FC236}">
                <a16:creationId xmlns:a16="http://schemas.microsoft.com/office/drawing/2014/main" id="{BBAED948-C00D-659B-F9E1-1B4E0409400E}"/>
              </a:ext>
            </a:extLst>
          </p:cNvPr>
          <p:cNvSpPr txBox="1"/>
          <p:nvPr/>
        </p:nvSpPr>
        <p:spPr>
          <a:xfrm>
            <a:off x="10031156" y="3025434"/>
            <a:ext cx="1826924" cy="68480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a:latin typeface="Open Sans"/>
                <a:ea typeface="Open Sans"/>
                <a:cs typeface="Open Sans"/>
              </a:rPr>
              <a:t>Stanley Mwase</a:t>
            </a:r>
            <a:endParaRPr lang="en-US"/>
          </a:p>
          <a:p>
            <a:r>
              <a:rPr lang="en-US">
                <a:solidFill>
                  <a:schemeClr val="tx1">
                    <a:lumMod val="50000"/>
                    <a:lumOff val="50000"/>
                  </a:schemeClr>
                </a:solidFill>
                <a:latin typeface="Open Sans"/>
                <a:ea typeface="Open Sans"/>
                <a:cs typeface="Open Sans"/>
              </a:rPr>
              <a:t>Nutrition Specialist</a:t>
            </a:r>
            <a:endParaRPr lang="en-US">
              <a:solidFill>
                <a:schemeClr val="tx1">
                  <a:lumMod val="50000"/>
                  <a:lumOff val="50000"/>
                </a:schemeClr>
              </a:solidFill>
            </a:endParaRPr>
          </a:p>
          <a:p>
            <a:pPr marL="0" marR="0" indent="0" algn="ctr" defTabSz="412750" rtl="0" fontAlgn="auto" latinLnBrk="0" hangingPunct="0">
              <a:lnSpc>
                <a:spcPct val="100000"/>
              </a:lnSpc>
              <a:spcBef>
                <a:spcPts val="0"/>
              </a:spcBef>
              <a:spcAft>
                <a:spcPts val="0"/>
              </a:spcAft>
              <a:buClrTx/>
              <a:buSzTx/>
              <a:buFontTx/>
              <a:buNone/>
              <a:tabLst/>
            </a:pPr>
            <a:r>
              <a:rPr lang="en-US">
                <a:latin typeface="Open Sans"/>
              </a:rPr>
              <a:t>UNICEF</a:t>
            </a:r>
            <a:endParaRPr lang="fr-FR" sz="1400" b="1" i="0" u="none" strike="noStrike" cap="none" spc="0" normalizeH="0" baseline="0">
              <a:ln>
                <a:noFill/>
              </a:ln>
              <a:solidFill>
                <a:srgbClr val="000000"/>
              </a:solidFill>
              <a:effectLst/>
              <a:uFillTx/>
              <a:latin typeface="Open Sans"/>
              <a:ea typeface="Helvetica Neue"/>
              <a:cs typeface="Helvetica Neue"/>
            </a:endParaRPr>
          </a:p>
        </p:txBody>
      </p:sp>
      <p:pic>
        <p:nvPicPr>
          <p:cNvPr id="26" name="Picture 25" descr="Commission Launches Digital Library, Website To Enhance Disaster Response  &amp;amp; amp; Preparedness Efforts - ENA English">
            <a:extLst>
              <a:ext uri="{FF2B5EF4-FFF2-40B4-BE49-F238E27FC236}">
                <a16:creationId xmlns:a16="http://schemas.microsoft.com/office/drawing/2014/main" id="{2345FC06-76C1-ECB6-B8D1-FCDF9EE2A213}"/>
              </a:ext>
            </a:extLst>
          </p:cNvPr>
          <p:cNvPicPr>
            <a:picLocks noChangeAspect="1"/>
          </p:cNvPicPr>
          <p:nvPr/>
        </p:nvPicPr>
        <p:blipFill>
          <a:blip r:embed="rId6"/>
          <a:stretch>
            <a:fillRect/>
          </a:stretch>
        </p:blipFill>
        <p:spPr>
          <a:xfrm>
            <a:off x="4509820" y="4696394"/>
            <a:ext cx="1329903" cy="1346124"/>
          </a:xfrm>
          <a:prstGeom prst="rect">
            <a:avLst/>
          </a:prstGeom>
        </p:spPr>
      </p:pic>
      <p:pic>
        <p:nvPicPr>
          <p:cNvPr id="33" name="Picture 32" descr="Stanley Mwase">
            <a:extLst>
              <a:ext uri="{FF2B5EF4-FFF2-40B4-BE49-F238E27FC236}">
                <a16:creationId xmlns:a16="http://schemas.microsoft.com/office/drawing/2014/main" id="{68611E7E-7878-7EE5-3B64-E9F758C841FA}"/>
              </a:ext>
            </a:extLst>
          </p:cNvPr>
          <p:cNvPicPr>
            <a:picLocks noChangeAspect="1"/>
          </p:cNvPicPr>
          <p:nvPr/>
        </p:nvPicPr>
        <p:blipFill>
          <a:blip r:embed="rId7"/>
          <a:stretch>
            <a:fillRect/>
          </a:stretch>
        </p:blipFill>
        <p:spPr>
          <a:xfrm>
            <a:off x="10214453" y="1254686"/>
            <a:ext cx="1455237" cy="1436882"/>
          </a:xfrm>
          <a:prstGeom prst="ellipse">
            <a:avLst/>
          </a:prstGeom>
        </p:spPr>
      </p:pic>
      <p:pic>
        <p:nvPicPr>
          <p:cNvPr id="34" name="Graphic 33" descr="Cabinet of Malawi - Wikipedia">
            <a:extLst>
              <a:ext uri="{FF2B5EF4-FFF2-40B4-BE49-F238E27FC236}">
                <a16:creationId xmlns:a16="http://schemas.microsoft.com/office/drawing/2014/main" id="{145A3A61-3084-B544-80AF-2A6C9CF3B3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97510" y="4681987"/>
            <a:ext cx="1202962" cy="1286601"/>
          </a:xfrm>
          <a:prstGeom prst="rect">
            <a:avLst/>
          </a:prstGeom>
        </p:spPr>
      </p:pic>
      <p:pic>
        <p:nvPicPr>
          <p:cNvPr id="35" name="Picture 34" descr="Ines Lezama">
            <a:extLst>
              <a:ext uri="{FF2B5EF4-FFF2-40B4-BE49-F238E27FC236}">
                <a16:creationId xmlns:a16="http://schemas.microsoft.com/office/drawing/2014/main" id="{1A4AAFB6-6E19-0148-D4E9-640184876454}"/>
              </a:ext>
            </a:extLst>
          </p:cNvPr>
          <p:cNvPicPr>
            <a:picLocks noChangeAspect="1"/>
          </p:cNvPicPr>
          <p:nvPr/>
        </p:nvPicPr>
        <p:blipFill>
          <a:blip r:embed="rId10"/>
          <a:stretch>
            <a:fillRect/>
          </a:stretch>
        </p:blipFill>
        <p:spPr>
          <a:xfrm>
            <a:off x="6329499" y="1254686"/>
            <a:ext cx="1440976" cy="1427054"/>
          </a:xfrm>
          <a:prstGeom prst="ellipse">
            <a:avLst/>
          </a:prstGeom>
        </p:spPr>
      </p:pic>
      <p:pic>
        <p:nvPicPr>
          <p:cNvPr id="37" name="Picture 36" descr="A logo with text and blue text&#10;&#10;Description automatically generated">
            <a:extLst>
              <a:ext uri="{FF2B5EF4-FFF2-40B4-BE49-F238E27FC236}">
                <a16:creationId xmlns:a16="http://schemas.microsoft.com/office/drawing/2014/main" id="{80822466-8AD9-D542-9F9E-538978F1173B}"/>
              </a:ext>
            </a:extLst>
          </p:cNvPr>
          <p:cNvPicPr>
            <a:picLocks noChangeAspect="1"/>
          </p:cNvPicPr>
          <p:nvPr/>
        </p:nvPicPr>
        <p:blipFill>
          <a:blip r:embed="rId11"/>
          <a:stretch>
            <a:fillRect/>
          </a:stretch>
        </p:blipFill>
        <p:spPr>
          <a:xfrm>
            <a:off x="6314729" y="4874191"/>
            <a:ext cx="1476765" cy="904556"/>
          </a:xfrm>
          <a:prstGeom prst="rect">
            <a:avLst/>
          </a:prstGeom>
        </p:spPr>
      </p:pic>
      <p:pic>
        <p:nvPicPr>
          <p:cNvPr id="39" name="Picture 38" descr="A logo with text and blue text&#10;&#10;Description automatically generated">
            <a:extLst>
              <a:ext uri="{FF2B5EF4-FFF2-40B4-BE49-F238E27FC236}">
                <a16:creationId xmlns:a16="http://schemas.microsoft.com/office/drawing/2014/main" id="{4D6F3D3A-5739-3EE1-8062-A92B271E998E}"/>
              </a:ext>
            </a:extLst>
          </p:cNvPr>
          <p:cNvPicPr>
            <a:picLocks noChangeAspect="1"/>
          </p:cNvPicPr>
          <p:nvPr/>
        </p:nvPicPr>
        <p:blipFill>
          <a:blip r:embed="rId11"/>
          <a:stretch>
            <a:fillRect/>
          </a:stretch>
        </p:blipFill>
        <p:spPr>
          <a:xfrm>
            <a:off x="10208111" y="4874191"/>
            <a:ext cx="1476765" cy="904556"/>
          </a:xfrm>
          <a:prstGeom prst="rect">
            <a:avLst/>
          </a:prstGeom>
        </p:spPr>
      </p:pic>
      <p:pic>
        <p:nvPicPr>
          <p:cNvPr id="6" name="Picture 5" descr="A person with a beard wearing a plaid shirt&#10;&#10;Description automatically generated">
            <a:extLst>
              <a:ext uri="{FF2B5EF4-FFF2-40B4-BE49-F238E27FC236}">
                <a16:creationId xmlns:a16="http://schemas.microsoft.com/office/drawing/2014/main" id="{558E6882-5AC6-E21E-6E7C-9118CB24BD12}"/>
              </a:ext>
            </a:extLst>
          </p:cNvPr>
          <p:cNvPicPr>
            <a:picLocks noChangeAspect="1"/>
          </p:cNvPicPr>
          <p:nvPr/>
        </p:nvPicPr>
        <p:blipFill>
          <a:blip r:embed="rId12"/>
          <a:stretch>
            <a:fillRect/>
          </a:stretch>
        </p:blipFill>
        <p:spPr>
          <a:xfrm>
            <a:off x="4454173" y="1256339"/>
            <a:ext cx="1435168" cy="1435609"/>
          </a:xfrm>
          <a:prstGeom prst="ellipse">
            <a:avLst/>
          </a:prstGeom>
        </p:spPr>
      </p:pic>
      <p:pic>
        <p:nvPicPr>
          <p:cNvPr id="10" name="Picture 9" descr="Waso Resource Development Agency (@warda_agency) / X">
            <a:extLst>
              <a:ext uri="{FF2B5EF4-FFF2-40B4-BE49-F238E27FC236}">
                <a16:creationId xmlns:a16="http://schemas.microsoft.com/office/drawing/2014/main" id="{85289783-D1C4-58C5-8FE2-3C6C1915EE7C}"/>
              </a:ext>
            </a:extLst>
          </p:cNvPr>
          <p:cNvPicPr>
            <a:picLocks noChangeAspect="1"/>
          </p:cNvPicPr>
          <p:nvPr/>
        </p:nvPicPr>
        <p:blipFill>
          <a:blip r:embed="rId13"/>
          <a:stretch>
            <a:fillRect/>
          </a:stretch>
        </p:blipFill>
        <p:spPr>
          <a:xfrm>
            <a:off x="2485475" y="4688151"/>
            <a:ext cx="1438393" cy="1342226"/>
          </a:xfrm>
          <a:prstGeom prst="rect">
            <a:avLst/>
          </a:prstGeom>
        </p:spPr>
      </p:pic>
      <p:pic>
        <p:nvPicPr>
          <p:cNvPr id="12" name="Picture 11" descr="A person in a suit and tie&#10;&#10;Description automatically generated">
            <a:extLst>
              <a:ext uri="{FF2B5EF4-FFF2-40B4-BE49-F238E27FC236}">
                <a16:creationId xmlns:a16="http://schemas.microsoft.com/office/drawing/2014/main" id="{6E2BE598-69F3-1460-1925-10AEDE27C8A7}"/>
              </a:ext>
            </a:extLst>
          </p:cNvPr>
          <p:cNvPicPr>
            <a:picLocks noChangeAspect="1"/>
          </p:cNvPicPr>
          <p:nvPr/>
        </p:nvPicPr>
        <p:blipFill rotWithShape="1">
          <a:blip r:embed="rId14"/>
          <a:srcRect l="4724" t="10029" r="6457" b="23422"/>
          <a:stretch/>
        </p:blipFill>
        <p:spPr>
          <a:xfrm>
            <a:off x="8275007" y="1250004"/>
            <a:ext cx="1431939" cy="1425118"/>
          </a:xfrm>
          <a:prstGeom prst="ellipse">
            <a:avLst/>
          </a:prstGeom>
        </p:spPr>
      </p:pic>
      <p:pic>
        <p:nvPicPr>
          <p:cNvPr id="20" name="Picture 19" descr="A person in a brown jacket&#10;&#10;Description automatically generated">
            <a:extLst>
              <a:ext uri="{FF2B5EF4-FFF2-40B4-BE49-F238E27FC236}">
                <a16:creationId xmlns:a16="http://schemas.microsoft.com/office/drawing/2014/main" id="{06FC1BF5-81C8-2AC4-8512-D2B3F1E18062}"/>
              </a:ext>
            </a:extLst>
          </p:cNvPr>
          <p:cNvPicPr>
            <a:picLocks noChangeAspect="1"/>
          </p:cNvPicPr>
          <p:nvPr/>
        </p:nvPicPr>
        <p:blipFill rotWithShape="1">
          <a:blip r:embed="rId15"/>
          <a:srcRect l="11908" t="14159" r="48663" b="42161"/>
          <a:stretch/>
        </p:blipFill>
        <p:spPr>
          <a:xfrm>
            <a:off x="2450734" y="1250004"/>
            <a:ext cx="1434495" cy="1444723"/>
          </a:xfrm>
          <a:prstGeom prst="ellipse">
            <a:avLst/>
          </a:prstGeom>
        </p:spPr>
      </p:pic>
      <p:pic>
        <p:nvPicPr>
          <p:cNvPr id="9" name="Picture 8" descr="A person smiling at the camera&#10;&#10;Description automatically generated">
            <a:extLst>
              <a:ext uri="{FF2B5EF4-FFF2-40B4-BE49-F238E27FC236}">
                <a16:creationId xmlns:a16="http://schemas.microsoft.com/office/drawing/2014/main" id="{093A730A-3F56-2755-EEDE-DF6E52D4ABCB}"/>
              </a:ext>
            </a:extLst>
          </p:cNvPr>
          <p:cNvPicPr>
            <a:picLocks noChangeAspect="1"/>
          </p:cNvPicPr>
          <p:nvPr/>
        </p:nvPicPr>
        <p:blipFill rotWithShape="1">
          <a:blip r:embed="rId16"/>
          <a:srcRect l="7037" r="17045" b="36177"/>
          <a:stretch/>
        </p:blipFill>
        <p:spPr>
          <a:xfrm>
            <a:off x="508570" y="1262164"/>
            <a:ext cx="1437080" cy="1446699"/>
          </a:xfrm>
          <a:prstGeom prst="ellipse">
            <a:avLst/>
          </a:prstGeom>
        </p:spPr>
      </p:pic>
    </p:spTree>
    <p:extLst>
      <p:ext uri="{BB962C8B-B14F-4D97-AF65-F5344CB8AC3E}">
        <p14:creationId xmlns:p14="http://schemas.microsoft.com/office/powerpoint/2010/main" val="16820967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4"/>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5"/>
          <a:stretch>
            <a:fillRect/>
          </a:stretch>
        </p:blipFill>
        <p:spPr>
          <a:xfrm>
            <a:off x="9675628" y="6179617"/>
            <a:ext cx="1275893" cy="452120"/>
          </a:xfrm>
          <a:prstGeom prst="rect">
            <a:avLst/>
          </a:prstGeom>
        </p:spPr>
      </p:pic>
      <p:sp>
        <p:nvSpPr>
          <p:cNvPr id="30" name="TextBox 29">
            <a:extLst>
              <a:ext uri="{FF2B5EF4-FFF2-40B4-BE49-F238E27FC236}">
                <a16:creationId xmlns:a16="http://schemas.microsoft.com/office/drawing/2014/main" id="{503BDBF7-60AD-334C-CBBA-DD87EB5BBB3F}"/>
              </a:ext>
            </a:extLst>
          </p:cNvPr>
          <p:cNvSpPr txBox="1"/>
          <p:nvPr/>
        </p:nvSpPr>
        <p:spPr>
          <a:xfrm>
            <a:off x="258336" y="244218"/>
            <a:ext cx="4088205" cy="540327"/>
          </a:xfrm>
          <a:prstGeom prst="rect">
            <a:avLst/>
          </a:prstGeom>
          <a:solidFill>
            <a:srgbClr val="FFC000"/>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defPPr>
              <a:defRPr lang="en-US"/>
            </a:defPPr>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en-US" sz="2801" dirty="0">
                <a:solidFill>
                  <a:prstClr val="white"/>
                </a:solidFill>
                <a:latin typeface="Calibri"/>
                <a:sym typeface="Arial"/>
                <a:rtl val="0"/>
              </a:rPr>
              <a:t>Response</a:t>
            </a:r>
            <a:endParaRPr lang="en-US" sz="2801" b="1" kern="0" dirty="0">
              <a:solidFill>
                <a:prstClr val="white"/>
              </a:solidFill>
              <a:latin typeface="Calibri"/>
              <a:sym typeface="Arial"/>
              <a:rtl val="0"/>
            </a:endParaRPr>
          </a:p>
        </p:txBody>
      </p:sp>
      <p:sp>
        <p:nvSpPr>
          <p:cNvPr id="13" name="TextBox 12">
            <a:extLst>
              <a:ext uri="{FF2B5EF4-FFF2-40B4-BE49-F238E27FC236}">
                <a16:creationId xmlns:a16="http://schemas.microsoft.com/office/drawing/2014/main" id="{F63B4D71-7B2A-11ED-185D-D7C5B96497B1}"/>
              </a:ext>
            </a:extLst>
          </p:cNvPr>
          <p:cNvSpPr txBox="1"/>
          <p:nvPr/>
        </p:nvSpPr>
        <p:spPr>
          <a:xfrm>
            <a:off x="397509" y="868543"/>
            <a:ext cx="4942243" cy="4755148"/>
          </a:xfrm>
          <a:prstGeom prst="rect">
            <a:avLst/>
          </a:prstGeom>
          <a:noFill/>
          <a:ln>
            <a:solidFill>
              <a:schemeClr val="bg1">
                <a:lumMod val="95000"/>
              </a:schemeClr>
            </a:solidFill>
          </a:ln>
        </p:spPr>
        <p:txBody>
          <a:bodyPr wrap="square" lIns="137160" tIns="68580" rIns="137160" bIns="68580" anchor="t">
            <a:spAutoFit/>
          </a:bodyPr>
          <a:lstStyle/>
          <a:p>
            <a:pPr marL="0" lvl="6" algn="just" defTabSz="1371600" fontAlgn="base">
              <a:spcBef>
                <a:spcPts val="900"/>
              </a:spcBef>
              <a:defRPr/>
            </a:pPr>
            <a:r>
              <a:rPr lang="en-US" sz="1200" b="1" u="sng" kern="0" dirty="0">
                <a:solidFill>
                  <a:srgbClr val="000000"/>
                </a:solidFill>
                <a:latin typeface="Arial"/>
                <a:cs typeface="Arial"/>
                <a:sym typeface="Arial"/>
                <a:rtl val="0"/>
              </a:rPr>
              <a:t>2023 achievements:</a:t>
            </a:r>
          </a:p>
          <a:p>
            <a:pPr marL="257175" lvl="6" indent="-257175" algn="just" defTabSz="1371600">
              <a:spcBef>
                <a:spcPts val="900"/>
              </a:spcBef>
              <a:buFont typeface="Arial" panose="020B0604020202020204" pitchFamily="34" charset="0"/>
              <a:buChar char="•"/>
              <a:defRPr/>
            </a:pPr>
            <a:r>
              <a:rPr lang="en-US" sz="1200" b="1" kern="0" dirty="0">
                <a:solidFill>
                  <a:srgbClr val="000000"/>
                </a:solidFill>
                <a:latin typeface="Arial"/>
                <a:cs typeface="Arial"/>
                <a:sym typeface="Arial"/>
                <a:rtl val="0"/>
              </a:rPr>
              <a:t>1,554,578 </a:t>
            </a:r>
            <a:r>
              <a:rPr lang="en-US" sz="1200" kern="0" dirty="0">
                <a:solidFill>
                  <a:srgbClr val="000000"/>
                </a:solidFill>
                <a:latin typeface="Arial"/>
                <a:cs typeface="Arial"/>
                <a:sym typeface="Arial"/>
                <a:rtl val="0"/>
              </a:rPr>
              <a:t>children under 5 (CU5) out of 1.39 million in need were screened for malnutrition – 111,8% coverage.</a:t>
            </a:r>
          </a:p>
          <a:p>
            <a:pPr marL="257175" lvl="6" indent="-257175" algn="just" defTabSz="1371600" fontAlgn="base">
              <a:spcBef>
                <a:spcPts val="900"/>
              </a:spcBef>
              <a:buFont typeface="Arial" panose="020B0604020202020204" pitchFamily="34" charset="0"/>
              <a:buChar char="•"/>
              <a:defRPr/>
            </a:pPr>
            <a:r>
              <a:rPr lang="en-US" sz="1200" b="1" kern="0" dirty="0">
                <a:solidFill>
                  <a:srgbClr val="000000"/>
                </a:solidFill>
                <a:latin typeface="Arial"/>
                <a:cs typeface="Arial"/>
                <a:sym typeface="Arial"/>
                <a:rtl val="0"/>
              </a:rPr>
              <a:t>57,449</a:t>
            </a:r>
            <a:r>
              <a:rPr lang="en-US" sz="1200" kern="0" dirty="0">
                <a:solidFill>
                  <a:srgbClr val="000000"/>
                </a:solidFill>
                <a:latin typeface="Arial"/>
                <a:cs typeface="Arial"/>
                <a:sym typeface="Arial"/>
                <a:rtl val="0"/>
              </a:rPr>
              <a:t> children out of 99,029 in need received treatment for SAM in community and facility-based platforms– 58% coverage.</a:t>
            </a:r>
          </a:p>
          <a:p>
            <a:pPr marL="257175" lvl="6" indent="-257175" algn="just" defTabSz="1371600" fontAlgn="base">
              <a:spcBef>
                <a:spcPts val="900"/>
              </a:spcBef>
              <a:buFont typeface="Arial" panose="020B0604020202020204" pitchFamily="34" charset="0"/>
              <a:buChar char="•"/>
              <a:defRPr/>
            </a:pPr>
            <a:r>
              <a:rPr lang="en-US" sz="1200" b="1" kern="0" dirty="0">
                <a:solidFill>
                  <a:srgbClr val="000000"/>
                </a:solidFill>
                <a:latin typeface="Arial"/>
                <a:cs typeface="Arial"/>
                <a:sym typeface="Arial"/>
                <a:rtl val="0"/>
              </a:rPr>
              <a:t>4.2</a:t>
            </a:r>
            <a:r>
              <a:rPr lang="en-US" sz="1200" kern="0" dirty="0">
                <a:solidFill>
                  <a:srgbClr val="000000"/>
                </a:solidFill>
                <a:latin typeface="Arial"/>
                <a:cs typeface="Arial"/>
                <a:sym typeface="Arial"/>
                <a:rtl val="0"/>
              </a:rPr>
              <a:t> million children under 5 out of 1,28 million in need received VAS in mobile brigades and integrated measles vaccination and VAS campaign.</a:t>
            </a:r>
          </a:p>
          <a:p>
            <a:pPr marL="257175" lvl="6" indent="-257175" algn="just" defTabSz="1371600">
              <a:spcBef>
                <a:spcPts val="900"/>
              </a:spcBef>
              <a:buFont typeface="Arial" panose="020B0604020202020204" pitchFamily="34" charset="0"/>
              <a:buChar char="•"/>
              <a:defRPr/>
            </a:pPr>
            <a:r>
              <a:rPr lang="en-GB" sz="1200" b="1" kern="0" dirty="0">
                <a:solidFill>
                  <a:srgbClr val="000000"/>
                </a:solidFill>
                <a:latin typeface="Arial"/>
                <a:ea typeface="Calibri"/>
                <a:cs typeface="Arial"/>
                <a:sym typeface="Arial"/>
                <a:rtl val="0"/>
              </a:rPr>
              <a:t>51,312 </a:t>
            </a:r>
            <a:r>
              <a:rPr lang="en-GB" sz="1200" kern="0" dirty="0">
                <a:solidFill>
                  <a:srgbClr val="000000"/>
                </a:solidFill>
                <a:latin typeface="Arial"/>
                <a:ea typeface="Calibri"/>
                <a:cs typeface="Arial"/>
                <a:sym typeface="Arial"/>
                <a:rtl val="0"/>
              </a:rPr>
              <a:t>out of 67,876 CU5 (56% coverage) and</a:t>
            </a:r>
            <a:r>
              <a:rPr lang="en-GB" sz="1200" b="1" kern="0" dirty="0">
                <a:solidFill>
                  <a:srgbClr val="000000"/>
                </a:solidFill>
                <a:latin typeface="Arial"/>
                <a:ea typeface="Calibri"/>
                <a:cs typeface="Arial"/>
                <a:sym typeface="Arial"/>
                <a:rtl val="0"/>
              </a:rPr>
              <a:t> 30,361 </a:t>
            </a:r>
            <a:r>
              <a:rPr lang="en-GB" sz="1200" kern="0" dirty="0">
                <a:solidFill>
                  <a:srgbClr val="000000"/>
                </a:solidFill>
                <a:latin typeface="Arial"/>
                <a:ea typeface="Calibri"/>
                <a:cs typeface="Arial"/>
                <a:sym typeface="Arial"/>
                <a:rtl val="0"/>
              </a:rPr>
              <a:t>out of 15,383 (197% coverage) pregnant and breastfeeding women enrolled in targeted supplementary feeding for moderate wasting. </a:t>
            </a:r>
          </a:p>
          <a:p>
            <a:pPr marL="257175" lvl="6" indent="-257175" algn="just" defTabSz="1371600">
              <a:spcBef>
                <a:spcPts val="900"/>
              </a:spcBef>
              <a:buFont typeface="Arial" panose="020B0604020202020204" pitchFamily="34" charset="0"/>
              <a:buChar char="•"/>
              <a:defRPr/>
            </a:pPr>
            <a:r>
              <a:rPr lang="en-GB" sz="1200" b="1" kern="0" dirty="0">
                <a:solidFill>
                  <a:srgbClr val="000000"/>
                </a:solidFill>
                <a:latin typeface="Arial"/>
                <a:ea typeface="Calibri"/>
                <a:cs typeface="Arial"/>
                <a:sym typeface="Arial"/>
                <a:rtl val="0"/>
              </a:rPr>
              <a:t>61,027</a:t>
            </a:r>
            <a:r>
              <a:rPr lang="en-GB" sz="1200" kern="0" dirty="0">
                <a:solidFill>
                  <a:srgbClr val="000000"/>
                </a:solidFill>
                <a:latin typeface="Arial"/>
                <a:ea typeface="Calibri"/>
                <a:cs typeface="Arial"/>
                <a:sym typeface="Arial"/>
                <a:rtl val="0"/>
              </a:rPr>
              <a:t> children under two enrolled in the Blanket Supplementary Feeding Programme in the districts of Cabo Delgado for prevention of acute malnutrition. </a:t>
            </a:r>
          </a:p>
          <a:p>
            <a:pPr marL="257175" lvl="6" indent="-257175" algn="just" defTabSz="1371600">
              <a:spcBef>
                <a:spcPts val="900"/>
              </a:spcBef>
              <a:buFont typeface="Arial" panose="020B0604020202020204" pitchFamily="34" charset="0"/>
              <a:buChar char="•"/>
              <a:defRPr/>
            </a:pPr>
            <a:r>
              <a:rPr lang="en-US" sz="1200" kern="0" dirty="0">
                <a:solidFill>
                  <a:srgbClr val="000000"/>
                </a:solidFill>
                <a:latin typeface="Arial"/>
                <a:ea typeface="Calibri"/>
                <a:cs typeface="Arial"/>
                <a:sym typeface="Arial"/>
                <a:rtl val="0"/>
              </a:rPr>
              <a:t>Technical s</a:t>
            </a:r>
            <a:r>
              <a:rPr lang="en-US" sz="1200" kern="0" dirty="0">
                <a:solidFill>
                  <a:srgbClr val="000000"/>
                </a:solidFill>
                <a:latin typeface="Arial"/>
                <a:cs typeface="Arial"/>
                <a:sym typeface="Arial"/>
                <a:rtl val="0"/>
              </a:rPr>
              <a:t>upport to SETSAN to roll out </a:t>
            </a:r>
            <a:r>
              <a:rPr lang="en-US" sz="1200" kern="0" dirty="0" err="1">
                <a:solidFill>
                  <a:srgbClr val="000000"/>
                </a:solidFill>
                <a:latin typeface="Arial"/>
                <a:cs typeface="Arial"/>
                <a:sym typeface="Arial"/>
                <a:rtl val="0"/>
              </a:rPr>
              <a:t>NuVAC</a:t>
            </a:r>
            <a:r>
              <a:rPr lang="en-US" sz="1200" kern="0" dirty="0">
                <a:solidFill>
                  <a:srgbClr val="000000"/>
                </a:solidFill>
                <a:latin typeface="Arial"/>
                <a:cs typeface="Arial"/>
                <a:sym typeface="Arial"/>
                <a:rtl val="0"/>
              </a:rPr>
              <a:t> in 2024 aligned with the Food and Nutrition Security Information System.</a:t>
            </a:r>
          </a:p>
          <a:p>
            <a:pPr marL="0" lvl="6" defTabSz="1371600">
              <a:spcBef>
                <a:spcPts val="900"/>
              </a:spcBef>
              <a:defRPr/>
            </a:pPr>
            <a:endParaRPr lang="en-US" sz="1950" kern="0" dirty="0">
              <a:solidFill>
                <a:srgbClr val="000000"/>
              </a:solidFill>
              <a:latin typeface="Arial"/>
              <a:cs typeface="Arial"/>
              <a:sym typeface="Arial"/>
              <a:rtl val="0"/>
            </a:endParaRPr>
          </a:p>
        </p:txBody>
      </p:sp>
      <p:pic>
        <p:nvPicPr>
          <p:cNvPr id="14" name="Picture 13">
            <a:extLst>
              <a:ext uri="{FF2B5EF4-FFF2-40B4-BE49-F238E27FC236}">
                <a16:creationId xmlns:a16="http://schemas.microsoft.com/office/drawing/2014/main" id="{C638E65D-3267-45DA-EB7A-FA58C6CDF3EC}"/>
              </a:ext>
            </a:extLst>
          </p:cNvPr>
          <p:cNvPicPr>
            <a:picLocks noChangeAspect="1"/>
          </p:cNvPicPr>
          <p:nvPr/>
        </p:nvPicPr>
        <p:blipFill rotWithShape="1">
          <a:blip r:embed="rId6"/>
          <a:srcRect l="19254" t="30308" r="63228" b="2633"/>
          <a:stretch/>
        </p:blipFill>
        <p:spPr>
          <a:xfrm>
            <a:off x="6802413" y="421993"/>
            <a:ext cx="4088204" cy="5661729"/>
          </a:xfrm>
          <a:prstGeom prst="rect">
            <a:avLst/>
          </a:prstGeom>
        </p:spPr>
      </p:pic>
      <p:pic>
        <p:nvPicPr>
          <p:cNvPr id="2" name="Recorded Sound">
            <a:hlinkClick r:id="" action="ppaction://media"/>
            <a:extLst>
              <a:ext uri="{FF2B5EF4-FFF2-40B4-BE49-F238E27FC236}">
                <a16:creationId xmlns:a16="http://schemas.microsoft.com/office/drawing/2014/main" id="{2F3B3AD3-1D11-39E6-6984-1B31D0547D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06465" y="5125621"/>
            <a:ext cx="406400" cy="406400"/>
          </a:xfrm>
          <a:prstGeom prst="rect">
            <a:avLst/>
          </a:prstGeom>
        </p:spPr>
      </p:pic>
      <p:sp>
        <p:nvSpPr>
          <p:cNvPr id="9" name="TextBox 17">
            <a:extLst>
              <a:ext uri="{FF2B5EF4-FFF2-40B4-BE49-F238E27FC236}">
                <a16:creationId xmlns:a16="http://schemas.microsoft.com/office/drawing/2014/main" id="{17159CFC-BC8B-EC39-8C2F-8954C535F167}"/>
              </a:ext>
            </a:extLst>
          </p:cNvPr>
          <p:cNvSpPr txBox="1"/>
          <p:nvPr/>
        </p:nvSpPr>
        <p:spPr>
          <a:xfrm>
            <a:off x="614223" y="6331972"/>
            <a:ext cx="4942243" cy="338554"/>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sz="1100" dirty="0">
                <a:solidFill>
                  <a:srgbClr val="808080"/>
                </a:solidFill>
              </a:rPr>
              <a:t>Session Title:</a:t>
            </a:r>
            <a:r>
              <a:rPr lang="en-US" sz="1100" dirty="0">
                <a:solidFill>
                  <a:srgbClr val="808080"/>
                </a:solidFill>
              </a:rPr>
              <a:t> Mozambique Nutrition Cluster </a:t>
            </a:r>
            <a:r>
              <a:rPr sz="1100" dirty="0">
                <a:solidFill>
                  <a:srgbClr val="808080"/>
                </a:solidFill>
              </a:rPr>
              <a:t> </a:t>
            </a:r>
            <a:br>
              <a:rPr sz="1100" dirty="0"/>
            </a:br>
            <a:r>
              <a:rPr sz="1100" dirty="0">
                <a:solidFill>
                  <a:srgbClr val="808080"/>
                </a:solidFill>
              </a:rPr>
              <a:t>Date:</a:t>
            </a:r>
            <a:r>
              <a:rPr lang="en-US" sz="1100" dirty="0">
                <a:solidFill>
                  <a:srgbClr val="808080"/>
                </a:solidFill>
              </a:rPr>
              <a:t> Jan 31</a:t>
            </a:r>
            <a:r>
              <a:rPr lang="en-US" sz="1100" baseline="30000" dirty="0">
                <a:solidFill>
                  <a:srgbClr val="808080"/>
                </a:solidFill>
              </a:rPr>
              <a:t>st</a:t>
            </a:r>
            <a:r>
              <a:rPr lang="en-US" sz="1100" dirty="0">
                <a:solidFill>
                  <a:srgbClr val="808080"/>
                </a:solidFill>
              </a:rPr>
              <a:t> 2023</a:t>
            </a:r>
            <a:endParaRPr lang="en-US" sz="1100">
              <a:solidFill>
                <a:srgbClr val="808080"/>
              </a:solidFill>
            </a:endParaRPr>
          </a:p>
        </p:txBody>
      </p:sp>
    </p:spTree>
    <p:extLst>
      <p:ext uri="{BB962C8B-B14F-4D97-AF65-F5344CB8AC3E}">
        <p14:creationId xmlns:p14="http://schemas.microsoft.com/office/powerpoint/2010/main" val="3697181804"/>
      </p:ext>
    </p:extLst>
  </p:cSld>
  <p:clrMapOvr>
    <a:masterClrMapping/>
  </p:clrMapOvr>
  <mc:AlternateContent xmlns:mc="http://schemas.openxmlformats.org/markup-compatibility/2006" xmlns:p14="http://schemas.microsoft.com/office/powerpoint/2010/main">
    <mc:Choice Requires="p14">
      <p:transition spd="slow" p14:dur="1500" advTm="101666">
        <p:fade/>
      </p:transition>
    </mc:Choice>
    <mc:Fallback xmlns="">
      <p:transition spd="slow" advTm="1016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4"/>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5"/>
          <a:stretch>
            <a:fillRect/>
          </a:stretch>
        </p:blipFill>
        <p:spPr>
          <a:xfrm>
            <a:off x="9675628" y="6179617"/>
            <a:ext cx="1275893" cy="452120"/>
          </a:xfrm>
          <a:prstGeom prst="rect">
            <a:avLst/>
          </a:prstGeom>
        </p:spPr>
      </p:pic>
      <p:sp>
        <p:nvSpPr>
          <p:cNvPr id="30" name="TextBox 29">
            <a:extLst>
              <a:ext uri="{FF2B5EF4-FFF2-40B4-BE49-F238E27FC236}">
                <a16:creationId xmlns:a16="http://schemas.microsoft.com/office/drawing/2014/main" id="{503BDBF7-60AD-334C-CBBA-DD87EB5BBB3F}"/>
              </a:ext>
            </a:extLst>
          </p:cNvPr>
          <p:cNvSpPr txBox="1"/>
          <p:nvPr/>
        </p:nvSpPr>
        <p:spPr>
          <a:xfrm>
            <a:off x="258336" y="244218"/>
            <a:ext cx="4088205" cy="540327"/>
          </a:xfrm>
          <a:prstGeom prst="rect">
            <a:avLst/>
          </a:prstGeom>
          <a:solidFill>
            <a:srgbClr val="FFC000"/>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defPPr>
              <a:defRPr lang="en-US"/>
            </a:defPPr>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en-US" sz="2801" dirty="0">
                <a:solidFill>
                  <a:prstClr val="white"/>
                </a:solidFill>
                <a:latin typeface="Calibri"/>
                <a:sym typeface="Arial"/>
                <a:rtl val="0"/>
              </a:rPr>
              <a:t>Response</a:t>
            </a:r>
            <a:endParaRPr lang="en-US" sz="2801" b="1" kern="0" dirty="0">
              <a:solidFill>
                <a:prstClr val="white"/>
              </a:solidFill>
              <a:latin typeface="Calibri"/>
              <a:sym typeface="Arial"/>
              <a:rtl val="0"/>
            </a:endParaRPr>
          </a:p>
        </p:txBody>
      </p:sp>
      <p:sp>
        <p:nvSpPr>
          <p:cNvPr id="2" name="TextBox 1">
            <a:extLst>
              <a:ext uri="{FF2B5EF4-FFF2-40B4-BE49-F238E27FC236}">
                <a16:creationId xmlns:a16="http://schemas.microsoft.com/office/drawing/2014/main" id="{2B74A6DF-E7FE-8F36-98C5-E8902214A4B3}"/>
              </a:ext>
            </a:extLst>
          </p:cNvPr>
          <p:cNvSpPr txBox="1"/>
          <p:nvPr/>
        </p:nvSpPr>
        <p:spPr>
          <a:xfrm>
            <a:off x="258335" y="713662"/>
            <a:ext cx="5724245" cy="5393784"/>
          </a:xfrm>
          <a:prstGeom prst="rect">
            <a:avLst/>
          </a:prstGeom>
          <a:noFill/>
          <a:ln>
            <a:solidFill>
              <a:schemeClr val="bg1">
                <a:lumMod val="95000"/>
              </a:schemeClr>
            </a:solidFill>
          </a:ln>
        </p:spPr>
        <p:txBody>
          <a:bodyPr wrap="square" lIns="137160" tIns="68580" rIns="137160" bIns="68580" anchor="t">
            <a:spAutoFit/>
          </a:bodyPr>
          <a:lstStyle/>
          <a:p>
            <a:pPr marL="0" lvl="6" algn="just" defTabSz="1371600" fontAlgn="base">
              <a:spcBef>
                <a:spcPts val="900"/>
              </a:spcBef>
              <a:defRPr/>
            </a:pPr>
            <a:r>
              <a:rPr lang="en-US" sz="1200" b="1" u="sng" kern="0" dirty="0">
                <a:solidFill>
                  <a:srgbClr val="000000"/>
                </a:solidFill>
                <a:latin typeface="Arial"/>
                <a:cs typeface="Arial"/>
                <a:sym typeface="Arial"/>
                <a:rtl val="0"/>
              </a:rPr>
              <a:t>Challenges</a:t>
            </a:r>
          </a:p>
          <a:p>
            <a:pPr marL="428625" lvl="6" indent="-428625" algn="just" defTabSz="1371600" fontAlgn="base">
              <a:spcBef>
                <a:spcPts val="900"/>
              </a:spcBef>
              <a:buFont typeface="Arial" panose="020B0604020202020204" pitchFamily="34" charset="0"/>
              <a:buChar char="•"/>
              <a:defRPr/>
            </a:pPr>
            <a:r>
              <a:rPr lang="en-US" sz="1100" kern="0" dirty="0">
                <a:solidFill>
                  <a:srgbClr val="000000"/>
                </a:solidFill>
                <a:latin typeface="Arial"/>
                <a:cs typeface="Arial"/>
                <a:sym typeface="Arial"/>
                <a:rtl val="0"/>
              </a:rPr>
              <a:t>Enhance the report data, in particular, regarding IDPs and returnees, as well as pregnant and breastfeeding women and children under 2. </a:t>
            </a:r>
          </a:p>
          <a:p>
            <a:pPr marL="885825" lvl="7" indent="-428625" algn="just" defTabSz="1371600" fontAlgn="base">
              <a:spcBef>
                <a:spcPts val="900"/>
              </a:spcBef>
              <a:buFont typeface="Arial" panose="020B0604020202020204" pitchFamily="34" charset="0"/>
              <a:buChar char="•"/>
              <a:defRPr/>
            </a:pPr>
            <a:r>
              <a:rPr lang="en-US" sz="1100" kern="0" dirty="0">
                <a:solidFill>
                  <a:srgbClr val="000000"/>
                </a:solidFill>
                <a:latin typeface="Arial"/>
                <a:cs typeface="Arial"/>
                <a:sym typeface="Arial"/>
                <a:rtl val="0"/>
              </a:rPr>
              <a:t>About 50% of the deliveries are outside health facilities and not all registered</a:t>
            </a:r>
          </a:p>
          <a:p>
            <a:pPr marL="885825" lvl="7" indent="-428625" algn="just" defTabSz="1371600" fontAlgn="base">
              <a:spcBef>
                <a:spcPts val="900"/>
              </a:spcBef>
              <a:buFont typeface="Arial" panose="020B0604020202020204" pitchFamily="34" charset="0"/>
              <a:buChar char="•"/>
              <a:defRPr/>
            </a:pPr>
            <a:r>
              <a:rPr lang="en-US" sz="1100" kern="0" dirty="0">
                <a:solidFill>
                  <a:srgbClr val="000000"/>
                </a:solidFill>
                <a:latin typeface="Arial"/>
                <a:cs typeface="Arial"/>
                <a:sym typeface="Arial"/>
                <a:rtl val="0"/>
              </a:rPr>
              <a:t>PLW and caregivers do not always speak Portuguese, thus obtaining information can be a challenge.</a:t>
            </a:r>
          </a:p>
          <a:p>
            <a:pPr marL="885825" lvl="7" indent="-428625" algn="just" defTabSz="1371600" fontAlgn="base">
              <a:spcBef>
                <a:spcPts val="900"/>
              </a:spcBef>
              <a:buFont typeface="Arial" panose="020B0604020202020204" pitchFamily="34" charset="0"/>
              <a:buChar char="•"/>
              <a:defRPr/>
            </a:pPr>
            <a:r>
              <a:rPr lang="en-US" sz="1100" kern="0" dirty="0">
                <a:solidFill>
                  <a:srgbClr val="000000"/>
                </a:solidFill>
                <a:latin typeface="Arial"/>
                <a:cs typeface="Arial"/>
                <a:sym typeface="Arial"/>
                <a:rtl val="0"/>
              </a:rPr>
              <a:t>Health workers not always disaggregate data for 5W.</a:t>
            </a:r>
          </a:p>
          <a:p>
            <a:pPr marL="428625" lvl="6" indent="-428625" algn="just" defTabSz="1371600" fontAlgn="base">
              <a:spcBef>
                <a:spcPts val="900"/>
              </a:spcBef>
              <a:buFont typeface="Arial" panose="020B0604020202020204" pitchFamily="34" charset="0"/>
              <a:buChar char="•"/>
              <a:defRPr/>
            </a:pPr>
            <a:r>
              <a:rPr lang="en-US" sz="1100" kern="0" dirty="0">
                <a:solidFill>
                  <a:srgbClr val="000000"/>
                </a:solidFill>
                <a:latin typeface="Arial"/>
                <a:cs typeface="Arial"/>
                <a:sym typeface="Arial"/>
                <a:rtl val="0"/>
              </a:rPr>
              <a:t>SMART survey uses mostly MUAC measurement that can underdiagnose acute malnutrition</a:t>
            </a:r>
          </a:p>
          <a:p>
            <a:pPr marL="885825" lvl="7" indent="-428625" algn="just" defTabSz="1371600" fontAlgn="base">
              <a:spcBef>
                <a:spcPts val="900"/>
              </a:spcBef>
              <a:buFont typeface="Arial" panose="020B0604020202020204" pitchFamily="34" charset="0"/>
              <a:buChar char="•"/>
              <a:defRPr/>
            </a:pPr>
            <a:r>
              <a:rPr lang="en-US" sz="1100" kern="0" dirty="0">
                <a:solidFill>
                  <a:srgbClr val="000000"/>
                </a:solidFill>
                <a:latin typeface="Arial"/>
                <a:cs typeface="Arial"/>
                <a:sym typeface="Arial"/>
                <a:rtl val="0"/>
              </a:rPr>
              <a:t>Yet, low weight in PLW is as high as 18% in the northern provinces.</a:t>
            </a:r>
          </a:p>
          <a:p>
            <a:pPr marL="885825" lvl="7" indent="-428625" algn="just" defTabSz="1371600" fontAlgn="base">
              <a:spcBef>
                <a:spcPts val="900"/>
              </a:spcBef>
              <a:buFont typeface="Arial" panose="020B0604020202020204" pitchFamily="34" charset="0"/>
              <a:buChar char="•"/>
              <a:defRPr/>
            </a:pPr>
            <a:r>
              <a:rPr lang="en-US" sz="1100" kern="0" dirty="0">
                <a:solidFill>
                  <a:srgbClr val="000000"/>
                </a:solidFill>
                <a:latin typeface="Arial"/>
                <a:cs typeface="Arial"/>
                <a:sym typeface="Arial"/>
                <a:rtl val="0"/>
              </a:rPr>
              <a:t>Some negative coping mechanisms regarding IYCF and dietary practice have a negative impact.</a:t>
            </a:r>
          </a:p>
          <a:p>
            <a:pPr marL="428625" lvl="6" indent="-428625" algn="just" defTabSz="1371600" fontAlgn="base">
              <a:spcBef>
                <a:spcPts val="900"/>
              </a:spcBef>
              <a:buFont typeface="Arial" panose="020B0604020202020204" pitchFamily="34" charset="0"/>
              <a:buChar char="•"/>
              <a:defRPr/>
            </a:pPr>
            <a:r>
              <a:rPr lang="en-US" sz="1100" kern="0" dirty="0">
                <a:solidFill>
                  <a:srgbClr val="000000"/>
                </a:solidFill>
                <a:latin typeface="Arial"/>
                <a:cs typeface="Arial"/>
                <a:sym typeface="Arial"/>
                <a:rtl val="0"/>
              </a:rPr>
              <a:t>Near 50% of pregnancies are in adolescents. Child marriage and pregnancy increase vulnerability for girls.</a:t>
            </a:r>
          </a:p>
          <a:p>
            <a:pPr marL="428625" lvl="6" indent="-428625" algn="just" defTabSz="1371600" fontAlgn="base">
              <a:spcBef>
                <a:spcPts val="900"/>
              </a:spcBef>
              <a:buFont typeface="Arial" panose="020B0604020202020204" pitchFamily="34" charset="0"/>
              <a:buChar char="•"/>
              <a:defRPr/>
            </a:pPr>
            <a:r>
              <a:rPr lang="en-US" sz="1100" kern="0" dirty="0">
                <a:solidFill>
                  <a:srgbClr val="000000"/>
                </a:solidFill>
                <a:latin typeface="Arial"/>
                <a:cs typeface="Arial"/>
                <a:sym typeface="Arial"/>
                <a:rtl val="0"/>
              </a:rPr>
              <a:t>Be able to deliver the best quality technical response with 41% of the funding requested in the HRP for 2023 and a decrease of funding request by 40% for 2024.</a:t>
            </a:r>
          </a:p>
          <a:p>
            <a:pPr marL="428625" lvl="6" indent="-428625" algn="just" defTabSz="1371600" fontAlgn="base">
              <a:spcBef>
                <a:spcPts val="900"/>
              </a:spcBef>
              <a:buFont typeface="Arial" panose="020B0604020202020204" pitchFamily="34" charset="0"/>
              <a:buChar char="•"/>
              <a:defRPr/>
            </a:pPr>
            <a:r>
              <a:rPr lang="en-US" sz="1100" kern="0" dirty="0">
                <a:solidFill>
                  <a:srgbClr val="000000"/>
                </a:solidFill>
                <a:latin typeface="Arial"/>
                <a:cs typeface="Arial"/>
                <a:sym typeface="Arial"/>
                <a:rtl val="0"/>
              </a:rPr>
              <a:t>Funding gap to procure ready-to-use therapeutic and supplementary food and therapeutic milks F-75 and F-100.</a:t>
            </a:r>
            <a:endParaRPr lang="en-US" sz="1100" b="1" u="sng" kern="0" dirty="0">
              <a:solidFill>
                <a:srgbClr val="000000"/>
              </a:solidFill>
              <a:latin typeface="Arial"/>
              <a:cs typeface="Arial"/>
              <a:sym typeface="Arial"/>
              <a:rtl val="0"/>
            </a:endParaRPr>
          </a:p>
          <a:p>
            <a:pPr marL="0" lvl="6" algn="just" defTabSz="1371600">
              <a:spcBef>
                <a:spcPts val="900"/>
              </a:spcBef>
              <a:defRPr/>
            </a:pPr>
            <a:endParaRPr lang="en-US" sz="1100" kern="0" dirty="0">
              <a:solidFill>
                <a:srgbClr val="000000"/>
              </a:solidFill>
              <a:latin typeface="Arial"/>
              <a:cs typeface="Arial"/>
              <a:sym typeface="Arial"/>
              <a:rtl val="0"/>
            </a:endParaRPr>
          </a:p>
          <a:p>
            <a:pPr marL="0" lvl="6" defTabSz="1371600">
              <a:spcBef>
                <a:spcPts val="900"/>
              </a:spcBef>
              <a:defRPr/>
            </a:pPr>
            <a:endParaRPr lang="en-US" sz="1950" kern="0" dirty="0">
              <a:solidFill>
                <a:srgbClr val="000000"/>
              </a:solidFill>
              <a:latin typeface="Arial"/>
              <a:cs typeface="Arial"/>
              <a:sym typeface="Arial"/>
              <a:rtl val="0"/>
            </a:endParaRPr>
          </a:p>
        </p:txBody>
      </p:sp>
      <p:pic>
        <p:nvPicPr>
          <p:cNvPr id="7" name="Picture 6">
            <a:extLst>
              <a:ext uri="{FF2B5EF4-FFF2-40B4-BE49-F238E27FC236}">
                <a16:creationId xmlns:a16="http://schemas.microsoft.com/office/drawing/2014/main" id="{9ABCABFA-19EF-42F9-53DC-9E2EF874F262}"/>
              </a:ext>
            </a:extLst>
          </p:cNvPr>
          <p:cNvPicPr>
            <a:picLocks noChangeAspect="1"/>
          </p:cNvPicPr>
          <p:nvPr/>
        </p:nvPicPr>
        <p:blipFill>
          <a:blip r:embed="rId6"/>
          <a:stretch>
            <a:fillRect/>
          </a:stretch>
        </p:blipFill>
        <p:spPr>
          <a:xfrm>
            <a:off x="6249709" y="635112"/>
            <a:ext cx="5671255" cy="2404754"/>
          </a:xfrm>
          <a:prstGeom prst="rect">
            <a:avLst/>
          </a:prstGeom>
        </p:spPr>
      </p:pic>
      <p:pic>
        <p:nvPicPr>
          <p:cNvPr id="9" name="Recorded Sound">
            <a:hlinkClick r:id="" action="ppaction://media"/>
            <a:extLst>
              <a:ext uri="{FF2B5EF4-FFF2-40B4-BE49-F238E27FC236}">
                <a16:creationId xmlns:a16="http://schemas.microsoft.com/office/drawing/2014/main" id="{691AF954-D7DC-7F30-E27E-072C543D88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2850" y="5312053"/>
            <a:ext cx="406400" cy="406400"/>
          </a:xfrm>
          <a:prstGeom prst="rect">
            <a:avLst/>
          </a:prstGeom>
        </p:spPr>
      </p:pic>
      <p:sp>
        <p:nvSpPr>
          <p:cNvPr id="14" name="TextBox 17">
            <a:extLst>
              <a:ext uri="{FF2B5EF4-FFF2-40B4-BE49-F238E27FC236}">
                <a16:creationId xmlns:a16="http://schemas.microsoft.com/office/drawing/2014/main" id="{639FFABF-71A3-B272-D4C3-EDD71B33F489}"/>
              </a:ext>
            </a:extLst>
          </p:cNvPr>
          <p:cNvSpPr txBox="1"/>
          <p:nvPr/>
        </p:nvSpPr>
        <p:spPr>
          <a:xfrm>
            <a:off x="614223" y="6331972"/>
            <a:ext cx="4942243" cy="338554"/>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sz="1100" dirty="0">
                <a:solidFill>
                  <a:srgbClr val="808080"/>
                </a:solidFill>
              </a:rPr>
              <a:t>Session Title:</a:t>
            </a:r>
            <a:r>
              <a:rPr lang="en-US" sz="1100" dirty="0">
                <a:solidFill>
                  <a:srgbClr val="808080"/>
                </a:solidFill>
              </a:rPr>
              <a:t> Mozambique Nutrition Cluster </a:t>
            </a:r>
            <a:r>
              <a:rPr sz="1100" dirty="0">
                <a:solidFill>
                  <a:srgbClr val="808080"/>
                </a:solidFill>
              </a:rPr>
              <a:t> </a:t>
            </a:r>
            <a:br>
              <a:rPr sz="1100" dirty="0"/>
            </a:br>
            <a:r>
              <a:rPr sz="1100" dirty="0">
                <a:solidFill>
                  <a:srgbClr val="808080"/>
                </a:solidFill>
              </a:rPr>
              <a:t>Date:</a:t>
            </a:r>
            <a:r>
              <a:rPr lang="en-US" sz="1100" dirty="0">
                <a:solidFill>
                  <a:srgbClr val="808080"/>
                </a:solidFill>
              </a:rPr>
              <a:t> Jan 31</a:t>
            </a:r>
            <a:r>
              <a:rPr lang="en-US" sz="1100" baseline="30000" dirty="0">
                <a:solidFill>
                  <a:srgbClr val="808080"/>
                </a:solidFill>
              </a:rPr>
              <a:t>st</a:t>
            </a:r>
            <a:r>
              <a:rPr lang="en-US" sz="1100" dirty="0">
                <a:solidFill>
                  <a:srgbClr val="808080"/>
                </a:solidFill>
              </a:rPr>
              <a:t> 2023</a:t>
            </a:r>
            <a:endParaRPr lang="en-US" sz="1100">
              <a:solidFill>
                <a:srgbClr val="808080"/>
              </a:solidFill>
            </a:endParaRPr>
          </a:p>
        </p:txBody>
      </p:sp>
    </p:spTree>
    <p:extLst>
      <p:ext uri="{BB962C8B-B14F-4D97-AF65-F5344CB8AC3E}">
        <p14:creationId xmlns:p14="http://schemas.microsoft.com/office/powerpoint/2010/main" val="957127615"/>
      </p:ext>
    </p:extLst>
  </p:cSld>
  <p:clrMapOvr>
    <a:masterClrMapping/>
  </p:clrMapOvr>
  <mc:AlternateContent xmlns:mc="http://schemas.openxmlformats.org/markup-compatibility/2006" xmlns:p14="http://schemas.microsoft.com/office/powerpoint/2010/main">
    <mc:Choice Requires="p14">
      <p:transition spd="slow" p14:dur="1500" advTm="140095">
        <p:fade/>
      </p:transition>
    </mc:Choice>
    <mc:Fallback xmlns="">
      <p:transition spd="slow" advTm="1400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9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4"/>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5"/>
          <a:stretch>
            <a:fillRect/>
          </a:stretch>
        </p:blipFill>
        <p:spPr>
          <a:xfrm>
            <a:off x="9675628" y="6179617"/>
            <a:ext cx="1275893" cy="452120"/>
          </a:xfrm>
          <a:prstGeom prst="rect">
            <a:avLst/>
          </a:prstGeom>
        </p:spPr>
      </p:pic>
      <p:sp>
        <p:nvSpPr>
          <p:cNvPr id="30" name="TextBox 29">
            <a:extLst>
              <a:ext uri="{FF2B5EF4-FFF2-40B4-BE49-F238E27FC236}">
                <a16:creationId xmlns:a16="http://schemas.microsoft.com/office/drawing/2014/main" id="{503BDBF7-60AD-334C-CBBA-DD87EB5BBB3F}"/>
              </a:ext>
            </a:extLst>
          </p:cNvPr>
          <p:cNvSpPr txBox="1"/>
          <p:nvPr/>
        </p:nvSpPr>
        <p:spPr>
          <a:xfrm>
            <a:off x="258336" y="244218"/>
            <a:ext cx="4088205" cy="540327"/>
          </a:xfrm>
          <a:prstGeom prst="rect">
            <a:avLst/>
          </a:prstGeom>
          <a:solidFill>
            <a:srgbClr val="FFC000"/>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defPPr>
              <a:defRPr lang="en-US"/>
            </a:defPPr>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en-US" sz="2801" dirty="0">
                <a:solidFill>
                  <a:prstClr val="white"/>
                </a:solidFill>
                <a:latin typeface="Calibri"/>
                <a:sym typeface="Arial"/>
                <a:rtl val="0"/>
              </a:rPr>
              <a:t>Response</a:t>
            </a:r>
            <a:endParaRPr lang="en-US" sz="2801" b="1" kern="0" dirty="0">
              <a:solidFill>
                <a:prstClr val="white"/>
              </a:solidFill>
              <a:latin typeface="Calibri"/>
              <a:sym typeface="Arial"/>
              <a:rtl val="0"/>
            </a:endParaRPr>
          </a:p>
        </p:txBody>
      </p:sp>
      <p:sp>
        <p:nvSpPr>
          <p:cNvPr id="9" name="TextBox 8">
            <a:extLst>
              <a:ext uri="{FF2B5EF4-FFF2-40B4-BE49-F238E27FC236}">
                <a16:creationId xmlns:a16="http://schemas.microsoft.com/office/drawing/2014/main" id="{8FE3F207-CD19-60F9-DB43-10F75727945A}"/>
              </a:ext>
            </a:extLst>
          </p:cNvPr>
          <p:cNvSpPr txBox="1"/>
          <p:nvPr/>
        </p:nvSpPr>
        <p:spPr>
          <a:xfrm>
            <a:off x="-13177" y="1078695"/>
            <a:ext cx="5521282" cy="5055230"/>
          </a:xfrm>
          <a:prstGeom prst="rect">
            <a:avLst/>
          </a:prstGeom>
          <a:noFill/>
          <a:ln>
            <a:solidFill>
              <a:schemeClr val="bg1">
                <a:lumMod val="95000"/>
              </a:schemeClr>
            </a:solidFill>
          </a:ln>
        </p:spPr>
        <p:txBody>
          <a:bodyPr wrap="square" lIns="137160" tIns="68580" rIns="137160" bIns="68580" anchor="t">
            <a:spAutoFit/>
          </a:bodyPr>
          <a:lstStyle/>
          <a:p>
            <a:pPr marL="0" lvl="6" algn="just" defTabSz="1371600" fontAlgn="base">
              <a:spcBef>
                <a:spcPts val="900"/>
              </a:spcBef>
              <a:defRPr/>
            </a:pPr>
            <a:r>
              <a:rPr lang="en-US" sz="1200" b="1" u="sng" kern="0" dirty="0">
                <a:solidFill>
                  <a:srgbClr val="000000"/>
                </a:solidFill>
                <a:latin typeface="Arial"/>
                <a:cs typeface="Arial"/>
                <a:sym typeface="Arial"/>
                <a:rtl val="0"/>
              </a:rPr>
              <a:t>Key priorities for 2024- strategy</a:t>
            </a:r>
            <a:endParaRPr lang="en-US" sz="1200" kern="0" dirty="0">
              <a:solidFill>
                <a:srgbClr val="000000"/>
              </a:solidFill>
              <a:latin typeface="Arial"/>
              <a:cs typeface="Arial"/>
              <a:sym typeface="Arial"/>
              <a:rtl val="0"/>
            </a:endParaRPr>
          </a:p>
          <a:p>
            <a:pPr marL="428625" lvl="6" indent="-428625" algn="just" defTabSz="1371600">
              <a:spcBef>
                <a:spcPts val="900"/>
              </a:spcBef>
              <a:buFont typeface="Arial" panose="020B0604020202020204" pitchFamily="34" charset="0"/>
              <a:buChar char="•"/>
              <a:defRPr/>
            </a:pPr>
            <a:r>
              <a:rPr lang="en-US" sz="1200" kern="0" dirty="0">
                <a:solidFill>
                  <a:srgbClr val="000000"/>
                </a:solidFill>
                <a:latin typeface="Arial"/>
                <a:cs typeface="Arial"/>
                <a:sym typeface="Arial"/>
                <a:rtl val="0"/>
              </a:rPr>
              <a:t>Enhance the nutrition surveillance and integrated nutrition package at a technical level, and support tracking tools for IDPs/ returnees' population as well as </a:t>
            </a:r>
            <a:r>
              <a:rPr lang="en-US" sz="1200" kern="0" dirty="0" err="1">
                <a:solidFill>
                  <a:srgbClr val="000000"/>
                </a:solidFill>
                <a:latin typeface="Arial"/>
                <a:cs typeface="Arial"/>
                <a:sym typeface="Arial"/>
                <a:rtl val="0"/>
              </a:rPr>
              <a:t>intersectorial</a:t>
            </a:r>
            <a:r>
              <a:rPr lang="en-US" sz="1200" kern="0" dirty="0">
                <a:solidFill>
                  <a:srgbClr val="000000"/>
                </a:solidFill>
                <a:latin typeface="Arial"/>
                <a:cs typeface="Arial"/>
                <a:sym typeface="Arial"/>
                <a:rtl val="0"/>
              </a:rPr>
              <a:t> networking for case management for conflict areas and those at risk of climate change.</a:t>
            </a:r>
          </a:p>
          <a:p>
            <a:pPr marL="428625" lvl="6" indent="-428625" algn="just" defTabSz="1371600">
              <a:spcBef>
                <a:spcPts val="900"/>
              </a:spcBef>
              <a:buFont typeface="Arial" panose="020B0604020202020204" pitchFamily="34" charset="0"/>
              <a:buChar char="•"/>
              <a:defRPr/>
            </a:pPr>
            <a:r>
              <a:rPr lang="en-US" sz="1200" kern="0" dirty="0">
                <a:solidFill>
                  <a:srgbClr val="000000"/>
                </a:solidFill>
                <a:latin typeface="Arial"/>
                <a:cs typeface="Arial"/>
                <a:sym typeface="Arial"/>
                <a:rtl val="0"/>
              </a:rPr>
              <a:t>Advocacy to ensure proper and timely nutrition therapeutic supplies and more accurate reports. </a:t>
            </a:r>
          </a:p>
          <a:p>
            <a:pPr marL="428625" lvl="6" indent="-428625" algn="just" defTabSz="1371600">
              <a:spcBef>
                <a:spcPts val="900"/>
              </a:spcBef>
              <a:buFont typeface="Arial" panose="020B0604020202020204" pitchFamily="34" charset="0"/>
              <a:buChar char="•"/>
              <a:defRPr/>
            </a:pPr>
            <a:r>
              <a:rPr lang="en-US" sz="1200" kern="0" dirty="0">
                <a:solidFill>
                  <a:srgbClr val="000000"/>
                </a:solidFill>
                <a:latin typeface="Arial"/>
                <a:cs typeface="Arial"/>
                <a:sym typeface="Arial"/>
                <a:rtl val="0"/>
              </a:rPr>
              <a:t>Ongoing fundraising for SMART survey in Cabo Delgado province by April 2024</a:t>
            </a:r>
          </a:p>
          <a:p>
            <a:pPr marL="428625" lvl="6" indent="-428625" algn="just" defTabSz="1371600">
              <a:spcBef>
                <a:spcPts val="900"/>
              </a:spcBef>
              <a:buFont typeface="Arial" panose="020B0604020202020204" pitchFamily="34" charset="0"/>
              <a:buChar char="•"/>
              <a:defRPr/>
            </a:pPr>
            <a:r>
              <a:rPr lang="en-US" sz="1200" kern="0" dirty="0">
                <a:solidFill>
                  <a:srgbClr val="000000"/>
                </a:solidFill>
                <a:latin typeface="Arial"/>
                <a:cs typeface="Arial"/>
                <a:sym typeface="Arial"/>
                <a:rtl val="0"/>
              </a:rPr>
              <a:t>Continue enhancing the partners’ response and intersectoral cluster response with Nutrition, Food Security, WASH, Protection, and Education for conflict and emergency areas.</a:t>
            </a:r>
          </a:p>
          <a:p>
            <a:pPr marL="885825" lvl="7" indent="-428625" algn="just" defTabSz="1371600">
              <a:spcBef>
                <a:spcPts val="900"/>
              </a:spcBef>
              <a:buFont typeface="Arial" panose="020B0604020202020204" pitchFamily="34" charset="0"/>
              <a:buChar char="•"/>
              <a:defRPr/>
            </a:pPr>
            <a:r>
              <a:rPr lang="en-US" sz="1200" dirty="0"/>
              <a:t>The capacity will depend on the human resources of UN, NGOs, and government and funding</a:t>
            </a:r>
            <a:endParaRPr lang="en-US" sz="1200" kern="0" dirty="0">
              <a:solidFill>
                <a:srgbClr val="000000"/>
              </a:solidFill>
              <a:latin typeface="Arial"/>
              <a:cs typeface="Arial"/>
              <a:sym typeface="Arial"/>
              <a:rtl val="0"/>
            </a:endParaRPr>
          </a:p>
          <a:p>
            <a:pPr marL="428625" lvl="6" indent="-428625" algn="just" defTabSz="1371600">
              <a:spcBef>
                <a:spcPts val="900"/>
              </a:spcBef>
              <a:buFont typeface="Arial" panose="020B0604020202020204" pitchFamily="34" charset="0"/>
              <a:buChar char="•"/>
              <a:defRPr/>
            </a:pPr>
            <a:r>
              <a:rPr lang="en-US" sz="1200" kern="0" dirty="0">
                <a:solidFill>
                  <a:srgbClr val="000000"/>
                </a:solidFill>
                <a:latin typeface="Arial"/>
                <a:cs typeface="Arial"/>
                <a:sym typeface="Arial"/>
                <a:rtl val="0"/>
              </a:rPr>
              <a:t>Technical support for the 2024 Emergency Plan of the Government of Mozambique.</a:t>
            </a:r>
          </a:p>
          <a:p>
            <a:pPr marL="428625" lvl="6" indent="-428625" algn="just" defTabSz="1371600">
              <a:spcBef>
                <a:spcPts val="900"/>
              </a:spcBef>
              <a:buFont typeface="Arial" panose="020B0604020202020204" pitchFamily="34" charset="0"/>
              <a:buChar char="•"/>
              <a:defRPr/>
            </a:pPr>
            <a:r>
              <a:rPr lang="en-US" sz="1200" kern="0" dirty="0">
                <a:solidFill>
                  <a:srgbClr val="000000"/>
                </a:solidFill>
                <a:latin typeface="Arial"/>
                <a:cs typeface="Arial"/>
                <a:sym typeface="Arial"/>
              </a:rPr>
              <a:t>Promotion of quality technical approach of acute malnutrition according to national and international guidelines. Due to the prioritized population, inclusive programming is a must.</a:t>
            </a:r>
            <a:endParaRPr lang="en-US" sz="1200" kern="0" dirty="0">
              <a:solidFill>
                <a:srgbClr val="000000"/>
              </a:solidFill>
              <a:latin typeface="Arial"/>
              <a:cs typeface="Arial"/>
            </a:endParaRPr>
          </a:p>
          <a:p>
            <a:pPr lvl="6" defTabSz="1371600">
              <a:spcBef>
                <a:spcPts val="900"/>
              </a:spcBef>
              <a:defRPr/>
            </a:pPr>
            <a:endParaRPr lang="en-US" sz="1950" kern="0" dirty="0">
              <a:solidFill>
                <a:srgbClr val="000000"/>
              </a:solidFill>
              <a:latin typeface="Arial"/>
              <a:cs typeface="Arial"/>
              <a:rtl val="0"/>
            </a:endParaRPr>
          </a:p>
        </p:txBody>
      </p:sp>
      <p:pic>
        <p:nvPicPr>
          <p:cNvPr id="10" name="Picture 9">
            <a:extLst>
              <a:ext uri="{FF2B5EF4-FFF2-40B4-BE49-F238E27FC236}">
                <a16:creationId xmlns:a16="http://schemas.microsoft.com/office/drawing/2014/main" id="{2C68F83E-A23F-7F9A-8382-B79F045EC84D}"/>
              </a:ext>
            </a:extLst>
          </p:cNvPr>
          <p:cNvPicPr>
            <a:picLocks noChangeAspect="1"/>
          </p:cNvPicPr>
          <p:nvPr/>
        </p:nvPicPr>
        <p:blipFill>
          <a:blip r:embed="rId6"/>
          <a:stretch>
            <a:fillRect/>
          </a:stretch>
        </p:blipFill>
        <p:spPr>
          <a:xfrm>
            <a:off x="6175084" y="1520910"/>
            <a:ext cx="5521282" cy="3816180"/>
          </a:xfrm>
          <a:prstGeom prst="rect">
            <a:avLst/>
          </a:prstGeom>
        </p:spPr>
      </p:pic>
      <p:pic>
        <p:nvPicPr>
          <p:cNvPr id="2" name="Recorded Sound">
            <a:hlinkClick r:id="" action="ppaction://media"/>
            <a:extLst>
              <a:ext uri="{FF2B5EF4-FFF2-40B4-BE49-F238E27FC236}">
                <a16:creationId xmlns:a16="http://schemas.microsoft.com/office/drawing/2014/main" id="{00B501E7-7BFE-2728-DFA8-11A2747919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51521" y="5663130"/>
            <a:ext cx="406400" cy="406400"/>
          </a:xfrm>
          <a:prstGeom prst="rect">
            <a:avLst/>
          </a:prstGeom>
        </p:spPr>
      </p:pic>
      <p:sp>
        <p:nvSpPr>
          <p:cNvPr id="12" name="TextBox 17">
            <a:extLst>
              <a:ext uri="{FF2B5EF4-FFF2-40B4-BE49-F238E27FC236}">
                <a16:creationId xmlns:a16="http://schemas.microsoft.com/office/drawing/2014/main" id="{DE964DC9-CD69-627C-19EA-8237705754F3}"/>
              </a:ext>
            </a:extLst>
          </p:cNvPr>
          <p:cNvSpPr txBox="1"/>
          <p:nvPr/>
        </p:nvSpPr>
        <p:spPr>
          <a:xfrm>
            <a:off x="614223" y="6331972"/>
            <a:ext cx="4942243" cy="338554"/>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ctr">
            <a:spAutoFit/>
          </a:bodyPr>
          <a:lstStyle/>
          <a:p>
            <a:pPr algn="l" defTabSz="609492">
              <a:defRPr sz="1800">
                <a:latin typeface="Arial"/>
                <a:ea typeface="Arial"/>
                <a:cs typeface="Arial"/>
                <a:sym typeface="Arial"/>
              </a:defRPr>
            </a:pPr>
            <a:r>
              <a:rPr sz="1100" dirty="0">
                <a:solidFill>
                  <a:srgbClr val="808080"/>
                </a:solidFill>
              </a:rPr>
              <a:t>Session Title:</a:t>
            </a:r>
            <a:r>
              <a:rPr lang="en-US" sz="1100" dirty="0">
                <a:solidFill>
                  <a:srgbClr val="808080"/>
                </a:solidFill>
              </a:rPr>
              <a:t> Mozambique Nutrition Cluster </a:t>
            </a:r>
            <a:r>
              <a:rPr sz="1100" dirty="0">
                <a:solidFill>
                  <a:srgbClr val="808080"/>
                </a:solidFill>
              </a:rPr>
              <a:t> </a:t>
            </a:r>
            <a:br>
              <a:rPr sz="1100" dirty="0"/>
            </a:br>
            <a:r>
              <a:rPr sz="1100" dirty="0">
                <a:solidFill>
                  <a:srgbClr val="808080"/>
                </a:solidFill>
              </a:rPr>
              <a:t>Date:</a:t>
            </a:r>
            <a:r>
              <a:rPr lang="en-US" sz="1100" dirty="0">
                <a:solidFill>
                  <a:srgbClr val="808080"/>
                </a:solidFill>
              </a:rPr>
              <a:t> Jan 31</a:t>
            </a:r>
            <a:r>
              <a:rPr lang="en-US" sz="1100" baseline="30000" dirty="0">
                <a:solidFill>
                  <a:srgbClr val="808080"/>
                </a:solidFill>
              </a:rPr>
              <a:t>st</a:t>
            </a:r>
            <a:r>
              <a:rPr lang="en-US" sz="1100" dirty="0">
                <a:solidFill>
                  <a:srgbClr val="808080"/>
                </a:solidFill>
              </a:rPr>
              <a:t> 2023</a:t>
            </a:r>
            <a:endParaRPr lang="en-US" sz="1100">
              <a:solidFill>
                <a:srgbClr val="808080"/>
              </a:solidFill>
            </a:endParaRPr>
          </a:p>
        </p:txBody>
      </p:sp>
    </p:spTree>
    <p:extLst>
      <p:ext uri="{BB962C8B-B14F-4D97-AF65-F5344CB8AC3E}">
        <p14:creationId xmlns:p14="http://schemas.microsoft.com/office/powerpoint/2010/main" val="213998516"/>
      </p:ext>
    </p:extLst>
  </p:cSld>
  <p:clrMapOvr>
    <a:masterClrMapping/>
  </p:clrMapOvr>
  <mc:AlternateContent xmlns:mc="http://schemas.openxmlformats.org/markup-compatibility/2006" xmlns:p14="http://schemas.microsoft.com/office/powerpoint/2010/main">
    <mc:Choice Requires="p14">
      <p:transition spd="slow" p14:dur="1500" advTm="121078">
        <p:fade/>
      </p:transition>
    </mc:Choice>
    <mc:Fallback xmlns="">
      <p:transition spd="slow" advTm="1210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0"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sz="1600"/>
          </a:p>
        </p:txBody>
      </p:sp>
      <p:sp>
        <p:nvSpPr>
          <p:cNvPr id="153" name="TextBox 6"/>
          <p:cNvSpPr txBox="1"/>
          <p:nvPr/>
        </p:nvSpPr>
        <p:spPr>
          <a:xfrm>
            <a:off x="676385" y="2459433"/>
            <a:ext cx="12189609" cy="9144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a:solidFill>
                  <a:srgbClr val="455F51"/>
                </a:solidFill>
              </a:rPr>
              <a:t>Thank you</a:t>
            </a:r>
            <a:endParaRPr lang="en-US">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ESA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5"/>
          <a:stretch>
            <a:fillRect/>
          </a:stretch>
        </p:blipFill>
        <p:spPr>
          <a:xfrm>
            <a:off x="676562" y="4770666"/>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6"/>
          <a:stretch>
            <a:fillRect/>
          </a:stretch>
        </p:blipFill>
        <p:spPr>
          <a:xfrm>
            <a:off x="6628481"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577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1032" name="Picture 8" descr="Roberto Atanasio Nhambire">
            <a:extLst>
              <a:ext uri="{FF2B5EF4-FFF2-40B4-BE49-F238E27FC236}">
                <a16:creationId xmlns:a16="http://schemas.microsoft.com/office/drawing/2014/main" id="{06942BE5-CCFC-A9B9-4953-C7AC7C7FFB5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1815" r="21401"/>
          <a:stretch/>
        </p:blipFill>
        <p:spPr bwMode="auto">
          <a:xfrm>
            <a:off x="4961202" y="3856274"/>
            <a:ext cx="1722106" cy="11734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BEAB457-B6FA-9166-DB40-69241F6BFB6F}"/>
              </a:ext>
            </a:extLst>
          </p:cNvPr>
          <p:cNvPicPr>
            <a:picLocks noChangeAspect="1"/>
          </p:cNvPicPr>
          <p:nvPr/>
        </p:nvPicPr>
        <p:blipFill>
          <a:blip r:embed="rId8"/>
          <a:stretch>
            <a:fillRect/>
          </a:stretch>
        </p:blipFill>
        <p:spPr>
          <a:xfrm>
            <a:off x="4961202" y="5212732"/>
            <a:ext cx="1690577" cy="1267933"/>
          </a:xfrm>
          <a:prstGeom prst="rect">
            <a:avLst/>
          </a:prstGeom>
        </p:spPr>
      </p:pic>
      <p:pic>
        <p:nvPicPr>
          <p:cNvPr id="12" name="Picture 11">
            <a:extLst>
              <a:ext uri="{FF2B5EF4-FFF2-40B4-BE49-F238E27FC236}">
                <a16:creationId xmlns:a16="http://schemas.microsoft.com/office/drawing/2014/main" id="{C5622084-4489-2E14-1B80-7681F3A114D8}"/>
              </a:ext>
            </a:extLst>
          </p:cNvPr>
          <p:cNvPicPr>
            <a:picLocks noChangeAspect="1"/>
          </p:cNvPicPr>
          <p:nvPr/>
        </p:nvPicPr>
        <p:blipFill>
          <a:blip r:embed="rId9"/>
          <a:stretch>
            <a:fillRect/>
          </a:stretch>
        </p:blipFill>
        <p:spPr>
          <a:xfrm>
            <a:off x="4961203" y="2799907"/>
            <a:ext cx="1690576" cy="976423"/>
          </a:xfrm>
          <a:prstGeom prst="rect">
            <a:avLst/>
          </a:prstGeom>
        </p:spPr>
      </p:pic>
      <p:sp>
        <p:nvSpPr>
          <p:cNvPr id="13" name="Freeform 16">
            <a:extLst>
              <a:ext uri="{FF2B5EF4-FFF2-40B4-BE49-F238E27FC236}">
                <a16:creationId xmlns:a16="http://schemas.microsoft.com/office/drawing/2014/main" id="{FAA6E224-ED1D-6BA0-67D1-489E0D542250}"/>
              </a:ext>
            </a:extLst>
          </p:cNvPr>
          <p:cNvSpPr/>
          <p:nvPr/>
        </p:nvSpPr>
        <p:spPr>
          <a:xfrm>
            <a:off x="4606478" y="499527"/>
            <a:ext cx="1705182" cy="704847"/>
          </a:xfrm>
          <a:custGeom>
            <a:avLst/>
            <a:gdLst/>
            <a:ahLst/>
            <a:cxnLst/>
            <a:rect l="l" t="t" r="r" b="b"/>
            <a:pathLst>
              <a:path w="5526987" h="2140328">
                <a:moveTo>
                  <a:pt x="0" y="0"/>
                </a:moveTo>
                <a:lnTo>
                  <a:pt x="5526987" y="0"/>
                </a:lnTo>
                <a:lnTo>
                  <a:pt x="5526987" y="2140328"/>
                </a:lnTo>
                <a:lnTo>
                  <a:pt x="0" y="2140328"/>
                </a:lnTo>
                <a:lnTo>
                  <a:pt x="0" y="0"/>
                </a:lnTo>
                <a:close/>
              </a:path>
            </a:pathLst>
          </a:custGeom>
          <a:blipFill>
            <a:blip r:embed="rId10"/>
            <a:stretch>
              <a:fillRect t="-3292"/>
            </a:stretch>
          </a:blipFill>
        </p:spPr>
      </p:sp>
      <p:sp>
        <p:nvSpPr>
          <p:cNvPr id="14" name="TextBox 13">
            <a:extLst>
              <a:ext uri="{FF2B5EF4-FFF2-40B4-BE49-F238E27FC236}">
                <a16:creationId xmlns:a16="http://schemas.microsoft.com/office/drawing/2014/main" id="{9F154183-789C-B6CF-0F76-F05651AB4D2C}"/>
              </a:ext>
            </a:extLst>
          </p:cNvPr>
          <p:cNvSpPr txBox="1"/>
          <p:nvPr/>
        </p:nvSpPr>
        <p:spPr>
          <a:xfrm>
            <a:off x="6771189" y="4015352"/>
            <a:ext cx="5233113" cy="106178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1600" b="0" kern="1200" dirty="0">
                <a:solidFill>
                  <a:schemeClr val="accent3">
                    <a:lumMod val="50000"/>
                  </a:schemeClr>
                </a:solidFill>
                <a:latin typeface="Calibri"/>
                <a:ea typeface="+mj-ea"/>
                <a:cs typeface="Calibri"/>
              </a:rPr>
              <a:t>Roberto Nhambire Cluster IMO </a:t>
            </a:r>
          </a:p>
          <a:p>
            <a:pPr defTabSz="914400">
              <a:lnSpc>
                <a:spcPct val="90000"/>
              </a:lnSpc>
              <a:spcBef>
                <a:spcPct val="0"/>
              </a:spcBef>
              <a:spcAft>
                <a:spcPts val="600"/>
              </a:spcAft>
              <a:defRPr sz="2400" b="0">
                <a:latin typeface="Arial"/>
                <a:ea typeface="Arial"/>
                <a:cs typeface="Arial"/>
                <a:sym typeface="Arial"/>
              </a:defRPr>
            </a:pPr>
            <a:r>
              <a:rPr lang="en-US" sz="1600" b="0" kern="1200" dirty="0">
                <a:solidFill>
                  <a:schemeClr val="accent3">
                    <a:lumMod val="50000"/>
                  </a:schemeClr>
                </a:solidFill>
                <a:latin typeface="Calibri"/>
                <a:ea typeface="+mj-ea"/>
                <a:cs typeface="Calibri"/>
                <a:hlinkClick r:id="rId11"/>
              </a:rPr>
              <a:t>rnhambire@unicef.org</a:t>
            </a:r>
            <a:r>
              <a:rPr lang="en-US" sz="1600" b="0" kern="1200" dirty="0">
                <a:solidFill>
                  <a:schemeClr val="accent3">
                    <a:lumMod val="50000"/>
                  </a:schemeClr>
                </a:solidFill>
                <a:latin typeface="Calibri"/>
                <a:ea typeface="+mj-ea"/>
                <a:cs typeface="Calibri"/>
              </a:rPr>
              <a:t> </a:t>
            </a:r>
          </a:p>
        </p:txBody>
      </p:sp>
      <p:sp>
        <p:nvSpPr>
          <p:cNvPr id="15" name="TextBox 14">
            <a:extLst>
              <a:ext uri="{FF2B5EF4-FFF2-40B4-BE49-F238E27FC236}">
                <a16:creationId xmlns:a16="http://schemas.microsoft.com/office/drawing/2014/main" id="{57B27C61-93B2-D80F-E390-3575356C9795}"/>
              </a:ext>
            </a:extLst>
          </p:cNvPr>
          <p:cNvSpPr txBox="1"/>
          <p:nvPr/>
        </p:nvSpPr>
        <p:spPr>
          <a:xfrm>
            <a:off x="6835708" y="2946745"/>
            <a:ext cx="5233113" cy="106178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1600" b="0" kern="1200" dirty="0">
                <a:solidFill>
                  <a:schemeClr val="accent3">
                    <a:lumMod val="50000"/>
                  </a:schemeClr>
                </a:solidFill>
                <a:latin typeface="Calibri"/>
                <a:ea typeface="+mj-ea"/>
                <a:cs typeface="Calibri"/>
              </a:rPr>
              <a:t>Judith Barroso Cluster Coordinator </a:t>
            </a:r>
          </a:p>
          <a:p>
            <a:pPr defTabSz="914400">
              <a:lnSpc>
                <a:spcPct val="90000"/>
              </a:lnSpc>
              <a:spcBef>
                <a:spcPct val="0"/>
              </a:spcBef>
              <a:spcAft>
                <a:spcPts val="600"/>
              </a:spcAft>
              <a:defRPr sz="2400" b="0">
                <a:latin typeface="Arial"/>
                <a:ea typeface="Arial"/>
                <a:cs typeface="Arial"/>
                <a:sym typeface="Arial"/>
              </a:defRPr>
            </a:pPr>
            <a:r>
              <a:rPr lang="en-US" sz="1600" b="0" kern="1200" dirty="0">
                <a:solidFill>
                  <a:schemeClr val="accent3">
                    <a:lumMod val="50000"/>
                  </a:schemeClr>
                </a:solidFill>
                <a:latin typeface="Calibri"/>
                <a:ea typeface="+mj-ea"/>
                <a:cs typeface="Calibri"/>
                <a:hlinkClick r:id="rId11"/>
              </a:rPr>
              <a:t>jbarroso@unicef.org</a:t>
            </a:r>
            <a:r>
              <a:rPr lang="en-US" sz="1600" b="0" kern="1200" dirty="0">
                <a:solidFill>
                  <a:schemeClr val="accent3">
                    <a:lumMod val="50000"/>
                  </a:schemeClr>
                </a:solidFill>
                <a:latin typeface="Calibri"/>
                <a:ea typeface="+mj-ea"/>
                <a:cs typeface="Calibri"/>
              </a:rPr>
              <a:t> </a:t>
            </a:r>
          </a:p>
        </p:txBody>
      </p:sp>
      <p:sp>
        <p:nvSpPr>
          <p:cNvPr id="16" name="TextBox 15">
            <a:extLst>
              <a:ext uri="{FF2B5EF4-FFF2-40B4-BE49-F238E27FC236}">
                <a16:creationId xmlns:a16="http://schemas.microsoft.com/office/drawing/2014/main" id="{AB80E723-43D1-9EA3-F9E5-56EB9FBB9870}"/>
              </a:ext>
            </a:extLst>
          </p:cNvPr>
          <p:cNvSpPr txBox="1"/>
          <p:nvPr/>
        </p:nvSpPr>
        <p:spPr>
          <a:xfrm>
            <a:off x="7021177" y="5315805"/>
            <a:ext cx="5233113" cy="106178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1600" b="0" kern="1200" dirty="0">
                <a:solidFill>
                  <a:schemeClr val="accent3">
                    <a:lumMod val="50000"/>
                  </a:schemeClr>
                </a:solidFill>
                <a:latin typeface="Calibri"/>
                <a:ea typeface="+mj-ea"/>
                <a:cs typeface="Calibri"/>
              </a:rPr>
              <a:t>Habiba Atify Upcoming Cluster IMO </a:t>
            </a:r>
          </a:p>
          <a:p>
            <a:pPr defTabSz="914400">
              <a:lnSpc>
                <a:spcPct val="90000"/>
              </a:lnSpc>
              <a:spcBef>
                <a:spcPct val="0"/>
              </a:spcBef>
              <a:spcAft>
                <a:spcPts val="600"/>
              </a:spcAft>
              <a:defRPr sz="2400" b="0">
                <a:latin typeface="Arial"/>
                <a:ea typeface="Arial"/>
                <a:cs typeface="Arial"/>
                <a:sym typeface="Arial"/>
              </a:defRPr>
            </a:pPr>
            <a:r>
              <a:rPr lang="en-US" sz="1600" b="0" kern="1200" dirty="0">
                <a:solidFill>
                  <a:schemeClr val="accent3">
                    <a:lumMod val="50000"/>
                  </a:schemeClr>
                </a:solidFill>
                <a:latin typeface="Calibri"/>
                <a:ea typeface="+mj-ea"/>
                <a:cs typeface="Calibri"/>
                <a:hlinkClick r:id="rId11"/>
              </a:rPr>
              <a:t>hatify@unicef.org</a:t>
            </a:r>
            <a:r>
              <a:rPr lang="en-US" sz="1600" b="0" kern="1200" dirty="0">
                <a:solidFill>
                  <a:schemeClr val="accent3">
                    <a:lumMod val="50000"/>
                  </a:schemeClr>
                </a:solidFill>
                <a:latin typeface="Calibri"/>
                <a:ea typeface="+mj-ea"/>
                <a:cs typeface="Calibri"/>
              </a:rPr>
              <a:t> </a:t>
            </a:r>
          </a:p>
        </p:txBody>
      </p:sp>
      <p:pic>
        <p:nvPicPr>
          <p:cNvPr id="5" name="Recorded Sound">
            <a:hlinkClick r:id="" action="ppaction://media"/>
            <a:extLst>
              <a:ext uri="{FF2B5EF4-FFF2-40B4-BE49-F238E27FC236}">
                <a16:creationId xmlns:a16="http://schemas.microsoft.com/office/drawing/2014/main" id="{7775BD17-C0EA-4BBF-CD3E-AC16D05F870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9382" y="6384412"/>
            <a:ext cx="406400" cy="406400"/>
          </a:xfrm>
          <a:prstGeom prst="rect">
            <a:avLst/>
          </a:prstGeom>
        </p:spPr>
      </p:pic>
    </p:spTree>
    <p:extLst>
      <p:ext uri="{BB962C8B-B14F-4D97-AF65-F5344CB8AC3E}">
        <p14:creationId xmlns:p14="http://schemas.microsoft.com/office/powerpoint/2010/main" val="1549969488"/>
      </p:ext>
    </p:extLst>
  </p:cSld>
  <p:clrMapOvr>
    <a:masterClrMapping/>
  </p:clrMapOvr>
  <mc:AlternateContent xmlns:mc="http://schemas.openxmlformats.org/markup-compatibility/2006" xmlns:p14="http://schemas.microsoft.com/office/powerpoint/2010/main">
    <mc:Choice Requires="p14">
      <p:transition spd="slow" p14:dur="1500" advTm="70342">
        <p:fade/>
      </p:transition>
    </mc:Choice>
    <mc:Fallback xmlns="">
      <p:transition spd="slow" advTm="703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339F2-87C1-2B96-80C4-3035CF09817E}"/>
            </a:ext>
          </a:extLst>
        </p:cNvPr>
        <p:cNvGrpSpPr/>
        <p:nvPr/>
      </p:nvGrpSpPr>
      <p:grpSpPr>
        <a:xfrm>
          <a:off x="0" y="0"/>
          <a:ext cx="0" cy="0"/>
          <a:chOff x="0" y="0"/>
          <a:chExt cx="0" cy="0"/>
        </a:xfrm>
      </p:grpSpPr>
      <p:sp>
        <p:nvSpPr>
          <p:cNvPr id="151" name="Rectangle 150">
            <a:extLst>
              <a:ext uri="{FF2B5EF4-FFF2-40B4-BE49-F238E27FC236}">
                <a16:creationId xmlns:a16="http://schemas.microsoft.com/office/drawing/2014/main" id="{EFE61FF5-2C69-B681-909A-0B907A598F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F6980202-4DDF-06CE-63ED-3E1BBD0DC9BC}"/>
              </a:ext>
            </a:extLst>
          </p:cNvPr>
          <p:cNvSpPr txBox="1"/>
          <p:nvPr/>
        </p:nvSpPr>
        <p:spPr>
          <a:xfrm>
            <a:off x="8089376" y="1565276"/>
            <a:ext cx="3912989" cy="24586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endParaRPr lang="en-US" sz="4800" b="0" kern="1200" dirty="0">
              <a:solidFill>
                <a:srgbClr val="455F51"/>
              </a:solidFill>
              <a:latin typeface="Calibri"/>
              <a:ea typeface="+mj-ea"/>
              <a:cs typeface="Calibri"/>
            </a:endParaRPr>
          </a:p>
        </p:txBody>
      </p:sp>
      <p:pic>
        <p:nvPicPr>
          <p:cNvPr id="8" name="Picture 7" descr="A child being given a shot&#10;&#10;Description automatically generated">
            <a:extLst>
              <a:ext uri="{FF2B5EF4-FFF2-40B4-BE49-F238E27FC236}">
                <a16:creationId xmlns:a16="http://schemas.microsoft.com/office/drawing/2014/main" id="{95A4F7B3-8935-7DDF-1DC4-E03AA79730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 y="-778453"/>
            <a:ext cx="12189286" cy="8651843"/>
          </a:xfrm>
          <a:prstGeom prst="rect">
            <a:avLst/>
          </a:prstGeom>
        </p:spPr>
      </p:pic>
      <p:sp>
        <p:nvSpPr>
          <p:cNvPr id="10" name="TextBox 9">
            <a:extLst>
              <a:ext uri="{FF2B5EF4-FFF2-40B4-BE49-F238E27FC236}">
                <a16:creationId xmlns:a16="http://schemas.microsoft.com/office/drawing/2014/main" id="{9AEE7AF4-1282-3BC5-793D-608751D28876}"/>
              </a:ext>
            </a:extLst>
          </p:cNvPr>
          <p:cNvSpPr txBox="1"/>
          <p:nvPr/>
        </p:nvSpPr>
        <p:spPr>
          <a:xfrm>
            <a:off x="2190385" y="2701916"/>
            <a:ext cx="7804744" cy="1453077"/>
          </a:xfrm>
          <a:prstGeom prst="rect">
            <a:avLst/>
          </a:prstGeom>
          <a:solidFill>
            <a:srgbClr val="FFFFFF">
              <a:alpha val="80000"/>
            </a:srgbClr>
          </a:solidFill>
          <a:ln w="38100" cap="sq">
            <a:solidFill>
              <a:srgbClr val="404040"/>
            </a:solidFill>
            <a:miter lim="800000"/>
          </a:ln>
        </p:spPr>
        <p:txBody>
          <a:bodyPr vert="horz" wrap="square" lIns="91345" tIns="45672" rIns="91345" bIns="45672"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US" sz="3200" b="0" dirty="0">
                <a:solidFill>
                  <a:srgbClr val="455F51"/>
                </a:solidFill>
                <a:latin typeface="Calibri"/>
                <a:cs typeface="Calibri"/>
              </a:rPr>
              <a:t>Learning Together – A moment to Reflect on the Rationalization Process in South Sudan</a:t>
            </a:r>
            <a:endParaRPr lang="en-US" dirty="0"/>
          </a:p>
        </p:txBody>
      </p:sp>
      <p:sp>
        <p:nvSpPr>
          <p:cNvPr id="12" name="TextBox 11">
            <a:extLst>
              <a:ext uri="{FF2B5EF4-FFF2-40B4-BE49-F238E27FC236}">
                <a16:creationId xmlns:a16="http://schemas.microsoft.com/office/drawing/2014/main" id="{9A237764-B5B8-3942-B25D-7596210E33C9}"/>
              </a:ext>
            </a:extLst>
          </p:cNvPr>
          <p:cNvSpPr txBox="1"/>
          <p:nvPr/>
        </p:nvSpPr>
        <p:spPr>
          <a:xfrm>
            <a:off x="3247101" y="6553588"/>
            <a:ext cx="5694037" cy="1090094"/>
          </a:xfrm>
          <a:prstGeom prst="rect">
            <a:avLst/>
          </a:prstGeom>
          <a:solidFill>
            <a:schemeClr val="bg1">
              <a:lumMod val="95000"/>
            </a:schemeClr>
          </a:solidFill>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2000" b="0" kern="1200" dirty="0">
                <a:solidFill>
                  <a:srgbClr val="455F51"/>
                </a:solidFill>
                <a:latin typeface="Calibri"/>
                <a:ea typeface="+mj-ea"/>
                <a:cs typeface="Calibri"/>
              </a:rPr>
              <a:t>Presenter: Mama Khamisa Ayoub -Director of Nutrition (Ministry of Health)</a:t>
            </a:r>
          </a:p>
          <a:p>
            <a:pPr defTabSz="914400">
              <a:lnSpc>
                <a:spcPct val="90000"/>
              </a:lnSpc>
              <a:spcBef>
                <a:spcPct val="0"/>
              </a:spcBef>
              <a:spcAft>
                <a:spcPts val="600"/>
              </a:spcAft>
              <a:defRPr sz="2400" b="0">
                <a:latin typeface="Arial"/>
                <a:ea typeface="Arial"/>
                <a:cs typeface="Arial"/>
                <a:sym typeface="Arial"/>
              </a:defRPr>
            </a:pPr>
            <a:r>
              <a:rPr lang="en-US" sz="2000" b="0" kern="1200" dirty="0">
                <a:solidFill>
                  <a:srgbClr val="455F51"/>
                </a:solidFill>
                <a:latin typeface="Calibri"/>
                <a:ea typeface="+mj-ea"/>
                <a:cs typeface="Calibri"/>
              </a:rPr>
              <a:t>Date:  31 January 2024</a:t>
            </a:r>
          </a:p>
        </p:txBody>
      </p:sp>
    </p:spTree>
    <p:extLst>
      <p:ext uri="{BB962C8B-B14F-4D97-AF65-F5344CB8AC3E}">
        <p14:creationId xmlns:p14="http://schemas.microsoft.com/office/powerpoint/2010/main" val="3115234492"/>
      </p:ext>
    </p:extLst>
  </p:cSld>
  <p:clrMapOvr>
    <a:masterClrMapping/>
  </p:clrMapOvr>
  <mc:AlternateContent xmlns:mc="http://schemas.openxmlformats.org/markup-compatibility/2006" xmlns:p14="http://schemas.microsoft.com/office/powerpoint/2010/main">
    <mc:Choice Requires="p14">
      <p:transition spd="slow" p14:dur="1500" advTm="10331">
        <p:fade/>
      </p:transition>
    </mc:Choice>
    <mc:Fallback xmlns="">
      <p:transition spd="slow" advTm="10331">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p:cNvSpPr txBox="1"/>
          <p:nvPr/>
        </p:nvSpPr>
        <p:spPr>
          <a:xfrm>
            <a:off x="151765" y="6084570"/>
            <a:ext cx="4025900" cy="830580"/>
          </a:xfrm>
          <a:prstGeom prst="rect">
            <a:avLst/>
          </a:prstGeom>
          <a:ln w="3175">
            <a:miter lim="400000"/>
          </a:ln>
        </p:spPr>
        <p:txBody>
          <a:bodyPr wrap="square" lIns="0" tIns="0" rIns="0" bIns="0" anchor="ctr">
            <a:spAutoFit/>
          </a:bodyPr>
          <a:lstStyle/>
          <a:p>
            <a:pPr algn="l" defTabSz="609600">
              <a:defRPr sz="1800">
                <a:latin typeface="Arial" panose="020B0604020202020204"/>
                <a:ea typeface="Arial" panose="020B0604020202020204"/>
                <a:cs typeface="Arial" panose="020B0604020202020204"/>
                <a:sym typeface="Arial" panose="020B0604020202020204"/>
              </a:defRPr>
            </a:pPr>
            <a:r>
              <a:rPr lang="en-US" dirty="0">
                <a:solidFill>
                  <a:srgbClr val="808080"/>
                </a:solidFill>
              </a:rPr>
              <a:t>   A moment to Reflect on the     Rationalization  </a:t>
            </a:r>
            <a:r>
              <a:rPr dirty="0">
                <a:solidFill>
                  <a:srgbClr val="808080"/>
                </a:solidFill>
              </a:rPr>
              <a:t> </a:t>
            </a:r>
            <a:br>
              <a:rPr dirty="0"/>
            </a:br>
            <a:r>
              <a:rPr dirty="0">
                <a:solidFill>
                  <a:srgbClr val="808080"/>
                </a:solidFill>
              </a:rPr>
              <a:t>Date:</a:t>
            </a:r>
            <a:r>
              <a:rPr lang="en-US" dirty="0">
                <a:solidFill>
                  <a:srgbClr val="808080"/>
                </a:solidFill>
              </a:rPr>
              <a:t> 30/01/2024</a:t>
            </a:r>
            <a:endParaRPr lang="en-US" sz="1800" dirty="0">
              <a:solidFill>
                <a:srgbClr val="808080"/>
              </a:solidFill>
            </a:endParaRPr>
          </a:p>
        </p:txBody>
      </p:sp>
      <p:sp>
        <p:nvSpPr>
          <p:cNvPr id="4" name="TextBox 3"/>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US" sz="1200" b="0" spc="-100">
                <a:solidFill>
                  <a:srgbClr val="D8D8D8"/>
                </a:solidFill>
                <a:latin typeface="Calibri" panose="020F0502020204030204"/>
                <a:cs typeface="Calibri" panose="020F0502020204030204"/>
              </a:rPr>
              <a:t>ESA Regional</a:t>
            </a:r>
            <a:endParaRPr lang="en-US">
              <a:solidFill>
                <a:srgbClr val="D8D8D8"/>
              </a:solidFill>
              <a:cs typeface="Calibri" panose="020F0502020204030204"/>
            </a:endParaRPr>
          </a:p>
          <a:p>
            <a:pPr algn="l"/>
            <a:r>
              <a:rPr lang="en-US" sz="1200" b="0" spc="-100">
                <a:solidFill>
                  <a:srgbClr val="D8D8D8"/>
                </a:solidFill>
                <a:latin typeface="Calibri" panose="020F0502020204030204"/>
                <a:cs typeface="Calibri" panose="020F0502020204030204"/>
              </a:rPr>
              <a:t>Meeting</a:t>
            </a:r>
          </a:p>
        </p:txBody>
      </p:sp>
      <p:cxnSp>
        <p:nvCxnSpPr>
          <p:cNvPr id="6" name="Straight Connector 5"/>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p:cNvPicPr>
            <a:picLocks noChangeAspect="1"/>
          </p:cNvPicPr>
          <p:nvPr/>
        </p:nvPicPr>
        <p:blipFill>
          <a:blip r:embed="rId2"/>
          <a:stretch>
            <a:fillRect/>
          </a:stretch>
        </p:blipFill>
        <p:spPr>
          <a:xfrm>
            <a:off x="8450058" y="6069530"/>
            <a:ext cx="1079649" cy="665642"/>
          </a:xfrm>
          <a:prstGeom prst="rect">
            <a:avLst/>
          </a:prstGeom>
        </p:spPr>
      </p:pic>
      <p:pic>
        <p:nvPicPr>
          <p:cNvPr id="16" name="Picture 15" descr="A black background with green text&#10;&#10;Description automatically generated"/>
          <p:cNvPicPr>
            <a:picLocks noChangeAspect="1"/>
          </p:cNvPicPr>
          <p:nvPr/>
        </p:nvPicPr>
        <p:blipFill>
          <a:blip r:embed="rId3"/>
          <a:stretch>
            <a:fillRect/>
          </a:stretch>
        </p:blipFill>
        <p:spPr>
          <a:xfrm>
            <a:off x="9675628" y="6179617"/>
            <a:ext cx="1275893" cy="452120"/>
          </a:xfrm>
          <a:prstGeom prst="rect">
            <a:avLst/>
          </a:prstGeom>
        </p:spPr>
      </p:pic>
      <p:sp>
        <p:nvSpPr>
          <p:cNvPr id="7" name="Content Placeholder 2"/>
          <p:cNvSpPr txBox="1"/>
          <p:nvPr/>
        </p:nvSpPr>
        <p:spPr>
          <a:xfrm>
            <a:off x="646887" y="1472617"/>
            <a:ext cx="9882567" cy="43740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ct val="0"/>
              </a:spcBef>
              <a:spcAft>
                <a:spcPts val="600"/>
              </a:spcAft>
              <a:buFont typeface="+mj-lt"/>
              <a:buAutoNum type="arabicPeriod"/>
            </a:pPr>
            <a:r>
              <a:rPr lang="en-US" altLang="en-US" dirty="0">
                <a:solidFill>
                  <a:prstClr val="black"/>
                </a:solidFill>
                <a:latin typeface="Calibri" panose="020F0502020204030204" pitchFamily="34" charset="0"/>
                <a:ea typeface="Calibri" panose="020F0502020204030204" pitchFamily="34" charset="0"/>
                <a:cs typeface="Calibri" panose="020F0502020204030204" pitchFamily="34" charset="0"/>
              </a:rPr>
              <a:t>South Sudan context-burden of  malnutrition and drivers </a:t>
            </a:r>
            <a:endParaRPr lang="en-US" altLang="en-US" dirty="0">
              <a:solidFill>
                <a:srgbClr val="70AD47"/>
              </a:solidFill>
              <a:latin typeface="Calibri" panose="020F0502020204030204" pitchFamily="34" charset="0"/>
              <a:ea typeface="Calibri" panose="020F0502020204030204" pitchFamily="34" charset="0"/>
              <a:cs typeface="Calibri" panose="020F0502020204030204" pitchFamily="34" charset="0"/>
            </a:endParaRPr>
          </a:p>
          <a:p>
            <a:pPr marL="457200" indent="-457200">
              <a:spcBef>
                <a:spcPct val="0"/>
              </a:spcBef>
              <a:spcAft>
                <a:spcPts val="600"/>
              </a:spcAft>
              <a:buFont typeface="+mj-lt"/>
              <a:buAutoNum type="arabicPeriod"/>
            </a:pPr>
            <a:r>
              <a:rPr lang="en-US" altLang="en-US" dirty="0">
                <a:solidFill>
                  <a:prstClr val="black"/>
                </a:solidFill>
                <a:latin typeface="Calibri" panose="020F0502020204030204" pitchFamily="34" charset="0"/>
                <a:ea typeface="Calibri" panose="020F0502020204030204" pitchFamily="34" charset="0"/>
                <a:cs typeface="Calibri" panose="020F0502020204030204" pitchFamily="34" charset="0"/>
              </a:rPr>
              <a:t>Why rationalization</a:t>
            </a:r>
          </a:p>
          <a:p>
            <a:pPr marL="457200" indent="-457200">
              <a:spcBef>
                <a:spcPct val="0"/>
              </a:spcBef>
              <a:spcAft>
                <a:spcPts val="600"/>
              </a:spcAft>
              <a:buFont typeface="+mj-lt"/>
              <a:buAutoNum type="arabicPeriod"/>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Rationalization Process</a:t>
            </a:r>
          </a:p>
          <a:p>
            <a:pPr marL="457200" indent="-457200">
              <a:spcBef>
                <a:spcPct val="0"/>
              </a:spcBef>
              <a:spcAft>
                <a:spcPts val="600"/>
              </a:spcAft>
              <a:buFont typeface="+mj-lt"/>
              <a:buAutoNum type="arabicPeriod"/>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Progress &amp; Results </a:t>
            </a:r>
          </a:p>
          <a:p>
            <a:pPr marL="457200" indent="-457200">
              <a:spcBef>
                <a:spcPct val="0"/>
              </a:spcBef>
              <a:spcAft>
                <a:spcPts val="600"/>
              </a:spcAft>
              <a:buFont typeface="+mj-lt"/>
              <a:buAutoNum type="arabicPeriod"/>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Lessons Learnt</a:t>
            </a:r>
          </a:p>
          <a:p>
            <a:pPr marL="457200" indent="-457200">
              <a:spcBef>
                <a:spcPct val="0"/>
              </a:spcBef>
              <a:spcAft>
                <a:spcPts val="600"/>
              </a:spcAft>
              <a:buFont typeface="+mj-lt"/>
              <a:buAutoNum type="arabicPeriod"/>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Recommendations and way forward</a:t>
            </a:r>
          </a:p>
          <a:p>
            <a:pPr marL="0" indent="0">
              <a:spcBef>
                <a:spcPct val="0"/>
              </a:spcBef>
              <a:spcAft>
                <a:spcPts val="600"/>
              </a:spcAft>
              <a:buNone/>
            </a:pPr>
            <a:endParaRPr lang="en-US" dirty="0">
              <a:solidFill>
                <a:prstClr val="black"/>
              </a:solidFill>
              <a:latin typeface="Arial Narrow" panose="020B0606020202030204" pitchFamily="34" charset="0"/>
            </a:endParaRPr>
          </a:p>
          <a:p>
            <a:pPr marL="457200" indent="-457200">
              <a:spcBef>
                <a:spcPct val="0"/>
              </a:spcBef>
              <a:spcAft>
                <a:spcPts val="600"/>
              </a:spcAft>
              <a:buFont typeface="+mj-lt"/>
              <a:buAutoNum type="arabicPeriod"/>
            </a:pPr>
            <a:endParaRPr lang="en-GB" sz="2400" dirty="0">
              <a:solidFill>
                <a:prstClr val="black"/>
              </a:solidFill>
              <a:latin typeface="Calibri" panose="020F0502020204030204"/>
            </a:endParaRPr>
          </a:p>
        </p:txBody>
      </p:sp>
      <p:sp>
        <p:nvSpPr>
          <p:cNvPr id="9" name="Title 1"/>
          <p:cNvSpPr txBox="1"/>
          <p:nvPr/>
        </p:nvSpPr>
        <p:spPr>
          <a:xfrm>
            <a:off x="0" y="245243"/>
            <a:ext cx="12179300" cy="645690"/>
          </a:xfrm>
          <a:prstGeom prst="rect">
            <a:avLst/>
          </a:prstGeom>
          <a:solidFill>
            <a:schemeClr val="accent6"/>
          </a:solidFill>
        </p:spPr>
        <p:txBody>
          <a:bodyPr wrap="square" rtlCol="0">
            <a:spAutoFit/>
          </a:bodyPr>
          <a:lstStyle>
            <a:lvl1pPr marL="0" marR="0" indent="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9pPr>
          </a:lstStyle>
          <a:p>
            <a:pPr hangingPunct="1"/>
            <a:r>
              <a:rPr lang="en-US" sz="3595" b="1" dirty="0">
                <a:solidFill>
                  <a:schemeClr val="bg1"/>
                </a:solidFill>
                <a:latin typeface="Arial Narrow" panose="020B0606020202030204" pitchFamily="34" charset="0"/>
              </a:rPr>
              <a:t>Presentation Outline </a:t>
            </a:r>
          </a:p>
        </p:txBody>
      </p:sp>
    </p:spTree>
    <p:extLst>
      <p:ext uri="{BB962C8B-B14F-4D97-AF65-F5344CB8AC3E}">
        <p14:creationId xmlns:p14="http://schemas.microsoft.com/office/powerpoint/2010/main" val="20361741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0712" y="534916"/>
            <a:ext cx="12179300" cy="6200025"/>
            <a:chOff x="675376" y="63432"/>
            <a:chExt cx="10844375" cy="6259329"/>
          </a:xfrm>
        </p:grpSpPr>
        <p:pic>
          <p:nvPicPr>
            <p:cNvPr id="5" name="Google Shape;876;p37"/>
            <p:cNvPicPr preferRelativeResize="0"/>
            <p:nvPr/>
          </p:nvPicPr>
          <p:blipFill rotWithShape="1">
            <a:blip r:embed="rId3"/>
            <a:srcRect/>
            <a:stretch>
              <a:fillRect/>
            </a:stretch>
          </p:blipFill>
          <p:spPr>
            <a:xfrm>
              <a:off x="675376" y="63432"/>
              <a:ext cx="10844375" cy="6259329"/>
            </a:xfrm>
            <a:prstGeom prst="rect">
              <a:avLst/>
            </a:prstGeom>
            <a:noFill/>
            <a:ln>
              <a:noFill/>
            </a:ln>
          </p:spPr>
        </p:pic>
        <p:sp>
          <p:nvSpPr>
            <p:cNvPr id="6" name="Google Shape;877;p37"/>
            <p:cNvSpPr/>
            <p:nvPr/>
          </p:nvSpPr>
          <p:spPr>
            <a:xfrm>
              <a:off x="1195306" y="933840"/>
              <a:ext cx="1464134" cy="914064"/>
            </a:xfrm>
            <a:custGeom>
              <a:avLst/>
              <a:gdLst/>
              <a:ahLst/>
              <a:cxnLst/>
              <a:rect l="l" t="t" r="r" b="b"/>
              <a:pathLst>
                <a:path w="1078" h="673" extrusionOk="0">
                  <a:moveTo>
                    <a:pt x="824" y="673"/>
                  </a:moveTo>
                  <a:lnTo>
                    <a:pt x="0" y="673"/>
                  </a:lnTo>
                  <a:lnTo>
                    <a:pt x="0" y="0"/>
                  </a:lnTo>
                  <a:lnTo>
                    <a:pt x="824" y="0"/>
                  </a:lnTo>
                  <a:lnTo>
                    <a:pt x="1078" y="337"/>
                  </a:lnTo>
                  <a:lnTo>
                    <a:pt x="824" y="673"/>
                  </a:lnTo>
                  <a:close/>
                </a:path>
              </a:pathLst>
            </a:custGeom>
            <a:solidFill>
              <a:schemeClr val="accent1"/>
            </a:solidFill>
            <a:ln>
              <a:noFill/>
            </a:ln>
          </p:spPr>
          <p:txBody>
            <a:bodyPr spcFirstLastPara="1" wrap="square" lIns="136995" tIns="68479" rIns="136995" bIns="68479" anchor="t" anchorCtr="0">
              <a:noAutofit/>
            </a:bodyPr>
            <a:lstStyle/>
            <a:p>
              <a:pPr algn="l" defTabSz="1370330" hangingPunct="1">
                <a:buClr>
                  <a:srgbClr val="000000"/>
                </a:buClr>
                <a:defRPr/>
              </a:pPr>
              <a:endParaRPr sz="1050" b="0">
                <a:latin typeface="Calibri" panose="020F0502020204030204"/>
                <a:ea typeface="Calibri" panose="020F0502020204030204"/>
                <a:cs typeface="Calibri" panose="020F0502020204030204"/>
                <a:sym typeface="Calibri" panose="020F0502020204030204"/>
              </a:endParaRPr>
            </a:p>
          </p:txBody>
        </p:sp>
        <p:sp>
          <p:nvSpPr>
            <p:cNvPr id="7" name="Google Shape;878;p37"/>
            <p:cNvSpPr/>
            <p:nvPr/>
          </p:nvSpPr>
          <p:spPr>
            <a:xfrm>
              <a:off x="4249072" y="933840"/>
              <a:ext cx="1464134" cy="914064"/>
            </a:xfrm>
            <a:custGeom>
              <a:avLst/>
              <a:gdLst/>
              <a:ahLst/>
              <a:cxnLst/>
              <a:rect l="l" t="t" r="r" b="b"/>
              <a:pathLst>
                <a:path w="1078" h="673" extrusionOk="0">
                  <a:moveTo>
                    <a:pt x="823" y="673"/>
                  </a:moveTo>
                  <a:lnTo>
                    <a:pt x="0" y="673"/>
                  </a:lnTo>
                  <a:lnTo>
                    <a:pt x="0" y="0"/>
                  </a:lnTo>
                  <a:lnTo>
                    <a:pt x="823" y="0"/>
                  </a:lnTo>
                  <a:lnTo>
                    <a:pt x="1078" y="337"/>
                  </a:lnTo>
                  <a:lnTo>
                    <a:pt x="823" y="673"/>
                  </a:lnTo>
                  <a:close/>
                </a:path>
              </a:pathLst>
            </a:custGeom>
            <a:solidFill>
              <a:schemeClr val="accent4"/>
            </a:solidFill>
            <a:ln>
              <a:noFill/>
            </a:ln>
          </p:spPr>
          <p:txBody>
            <a:bodyPr spcFirstLastPara="1" wrap="square" lIns="136995" tIns="68479" rIns="136995" bIns="68479" anchor="t" anchorCtr="0">
              <a:noAutofit/>
            </a:bodyPr>
            <a:lstStyle/>
            <a:p>
              <a:pPr algn="l" defTabSz="1370330" hangingPunct="1">
                <a:buClr>
                  <a:srgbClr val="000000"/>
                </a:buClr>
                <a:defRPr/>
              </a:pPr>
              <a:endParaRPr sz="1050" b="0">
                <a:latin typeface="Calibri" panose="020F0502020204030204"/>
                <a:ea typeface="Calibri" panose="020F0502020204030204"/>
                <a:cs typeface="Calibri" panose="020F0502020204030204"/>
                <a:sym typeface="Calibri" panose="020F0502020204030204"/>
              </a:endParaRPr>
            </a:p>
          </p:txBody>
        </p:sp>
        <p:sp>
          <p:nvSpPr>
            <p:cNvPr id="8" name="Google Shape;879;p37"/>
            <p:cNvSpPr/>
            <p:nvPr/>
          </p:nvSpPr>
          <p:spPr>
            <a:xfrm>
              <a:off x="6479357" y="876472"/>
              <a:ext cx="1464134" cy="914064"/>
            </a:xfrm>
            <a:custGeom>
              <a:avLst/>
              <a:gdLst/>
              <a:ahLst/>
              <a:cxnLst/>
              <a:rect l="l" t="t" r="r" b="b"/>
              <a:pathLst>
                <a:path w="1078" h="673" extrusionOk="0">
                  <a:moveTo>
                    <a:pt x="823" y="673"/>
                  </a:moveTo>
                  <a:lnTo>
                    <a:pt x="0" y="673"/>
                  </a:lnTo>
                  <a:lnTo>
                    <a:pt x="0" y="0"/>
                  </a:lnTo>
                  <a:lnTo>
                    <a:pt x="823" y="0"/>
                  </a:lnTo>
                  <a:lnTo>
                    <a:pt x="1078" y="337"/>
                  </a:lnTo>
                  <a:lnTo>
                    <a:pt x="823" y="673"/>
                  </a:lnTo>
                  <a:close/>
                </a:path>
              </a:pathLst>
            </a:custGeom>
            <a:solidFill>
              <a:schemeClr val="accent2"/>
            </a:solidFill>
            <a:ln>
              <a:noFill/>
            </a:ln>
          </p:spPr>
          <p:txBody>
            <a:bodyPr spcFirstLastPara="1" wrap="square" lIns="136995" tIns="68479" rIns="136995" bIns="68479" anchor="t" anchorCtr="0">
              <a:noAutofit/>
            </a:bodyPr>
            <a:lstStyle/>
            <a:p>
              <a:pPr algn="l" defTabSz="1370330" hangingPunct="1">
                <a:buClr>
                  <a:srgbClr val="000000"/>
                </a:buClr>
                <a:defRPr/>
              </a:pPr>
              <a:endParaRPr sz="1050" b="0">
                <a:latin typeface="Calibri" panose="020F0502020204030204"/>
                <a:ea typeface="Calibri" panose="020F0502020204030204"/>
                <a:cs typeface="Calibri" panose="020F0502020204030204"/>
                <a:sym typeface="Calibri" panose="020F0502020204030204"/>
              </a:endParaRPr>
            </a:p>
          </p:txBody>
        </p:sp>
        <p:sp>
          <p:nvSpPr>
            <p:cNvPr id="9" name="Google Shape;880;p37"/>
            <p:cNvSpPr/>
            <p:nvPr/>
          </p:nvSpPr>
          <p:spPr>
            <a:xfrm>
              <a:off x="9007223" y="939502"/>
              <a:ext cx="1462775" cy="914064"/>
            </a:xfrm>
            <a:custGeom>
              <a:avLst/>
              <a:gdLst/>
              <a:ahLst/>
              <a:cxnLst/>
              <a:rect l="l" t="t" r="r" b="b"/>
              <a:pathLst>
                <a:path w="1077" h="673" extrusionOk="0">
                  <a:moveTo>
                    <a:pt x="823" y="673"/>
                  </a:moveTo>
                  <a:lnTo>
                    <a:pt x="0" y="673"/>
                  </a:lnTo>
                  <a:lnTo>
                    <a:pt x="0" y="0"/>
                  </a:lnTo>
                  <a:lnTo>
                    <a:pt x="823" y="0"/>
                  </a:lnTo>
                  <a:lnTo>
                    <a:pt x="1077" y="337"/>
                  </a:lnTo>
                  <a:lnTo>
                    <a:pt x="823" y="673"/>
                  </a:lnTo>
                  <a:close/>
                </a:path>
              </a:pathLst>
            </a:custGeom>
            <a:solidFill>
              <a:schemeClr val="accent5"/>
            </a:solidFill>
            <a:ln>
              <a:noFill/>
            </a:ln>
          </p:spPr>
          <p:txBody>
            <a:bodyPr spcFirstLastPara="1" wrap="square" lIns="136995" tIns="68479" rIns="136995" bIns="68479" anchor="t" anchorCtr="0">
              <a:noAutofit/>
            </a:bodyPr>
            <a:lstStyle/>
            <a:p>
              <a:pPr algn="l" defTabSz="1370330" hangingPunct="1">
                <a:buClr>
                  <a:srgbClr val="000000"/>
                </a:buClr>
                <a:defRPr/>
              </a:pPr>
              <a:endParaRPr sz="1050" b="0">
                <a:latin typeface="Calibri" panose="020F0502020204030204"/>
                <a:ea typeface="Calibri" panose="020F0502020204030204"/>
                <a:cs typeface="Calibri" panose="020F0502020204030204"/>
                <a:sym typeface="Calibri" panose="020F0502020204030204"/>
              </a:endParaRPr>
            </a:p>
          </p:txBody>
        </p:sp>
        <p:sp>
          <p:nvSpPr>
            <p:cNvPr id="10" name="Google Shape;855;p35"/>
            <p:cNvSpPr txBox="1"/>
            <p:nvPr/>
          </p:nvSpPr>
          <p:spPr>
            <a:xfrm>
              <a:off x="1139004" y="2057172"/>
              <a:ext cx="2738233" cy="3730409"/>
            </a:xfrm>
            <a:prstGeom prst="rect">
              <a:avLst/>
            </a:prstGeom>
            <a:noFill/>
            <a:ln>
              <a:noFill/>
            </a:ln>
          </p:spPr>
          <p:txBody>
            <a:bodyPr spcFirstLastPara="1" wrap="square" lIns="136995" tIns="68479" rIns="136995" bIns="68479" anchor="t" anchorCtr="0">
              <a:noAutofit/>
            </a:bodyPr>
            <a:lstStyle/>
            <a:p>
              <a:pPr algn="l" defTabSz="685165" hangingPunct="1">
                <a:spcBef>
                  <a:spcPts val="450"/>
                </a:spcBef>
                <a:defRPr/>
              </a:pPr>
              <a:r>
                <a:rPr lang="en-US" sz="1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1600" b="0" dirty="0">
                  <a:solidFill>
                    <a:prstClr val="black"/>
                  </a:solidFill>
                  <a:latin typeface="Arial Black" panose="020B0A04020102020204" charset="0"/>
                  <a:ea typeface="Calibri" panose="020F0502020204030204" pitchFamily="34" charset="0"/>
                  <a:cs typeface="Arial Black" panose="020B0A04020102020204" charset="0"/>
                </a:rPr>
                <a:t>Persistent high levels of wasting nationally and in 46/80 Counties  above  the WHO emergency threshold of 15%. </a:t>
              </a:r>
            </a:p>
            <a:p>
              <a:pPr algn="l" defTabSz="685165" hangingPunct="1">
                <a:spcBef>
                  <a:spcPts val="450"/>
                </a:spcBef>
                <a:defRPr/>
              </a:pPr>
              <a:r>
                <a:rPr lang="en-US" sz="1600" b="0" dirty="0">
                  <a:solidFill>
                    <a:prstClr val="black"/>
                  </a:solidFill>
                  <a:latin typeface="Arial Black" panose="020B0A04020102020204" charset="0"/>
                  <a:ea typeface="Calibri" panose="020F0502020204030204" pitchFamily="34" charset="0"/>
                  <a:cs typeface="Arial Black" panose="020B0A04020102020204" charset="0"/>
                </a:rPr>
                <a:t>Further deterioration expected during the period April to June 2024(66 counties)*</a:t>
              </a:r>
            </a:p>
            <a:p>
              <a:pPr algn="l" defTabSz="685165" hangingPunct="1">
                <a:spcBef>
                  <a:spcPts val="450"/>
                </a:spcBef>
                <a:defRPr/>
              </a:pPr>
              <a:r>
                <a:rPr lang="en-US" sz="1600" b="0" dirty="0">
                  <a:solidFill>
                    <a:prstClr val="black"/>
                  </a:solidFill>
                  <a:latin typeface="Arial Black" panose="020B0A04020102020204" charset="0"/>
                  <a:ea typeface="Calibri" panose="020F0502020204030204" pitchFamily="34" charset="0"/>
                  <a:cs typeface="Arial Black" panose="020B0A04020102020204" charset="0"/>
                </a:rPr>
                <a:t>--18 Counties have high levels of multiple deprivation</a:t>
              </a:r>
              <a:r>
                <a:rPr lang="en-US" sz="1600" b="0" dirty="0">
                  <a:solidFill>
                    <a:prstClr val="black"/>
                  </a:solidFill>
                  <a:latin typeface="Calibri" panose="020F0502020204030204" pitchFamily="34" charset="0"/>
                  <a:ea typeface="Calibri" panose="020F0502020204030204" pitchFamily="34" charset="0"/>
                  <a:cs typeface="Calibri" panose="020F0502020204030204" pitchFamily="34" charset="0"/>
                </a:rPr>
                <a:t>s**</a:t>
              </a:r>
              <a:endParaRPr lang="en-US" sz="1800" b="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l" defTabSz="685165" hangingPunct="1">
                <a:spcBef>
                  <a:spcPts val="450"/>
                </a:spcBef>
                <a:defRPr/>
              </a:pPr>
              <a:endParaRPr lang="en-US" sz="1800" b="0" kern="1200" dirty="0">
                <a:solidFill>
                  <a:prstClr val="black"/>
                </a:solidFill>
                <a:latin typeface="Calibri" panose="020F0502020204030204"/>
                <a:ea typeface="+mn-ea"/>
                <a:cs typeface="+mn-cs"/>
              </a:endParaRPr>
            </a:p>
            <a:p>
              <a:pPr algn="l" defTabSz="685165" hangingPunct="1">
                <a:spcBef>
                  <a:spcPts val="450"/>
                </a:spcBef>
                <a:defRPr/>
              </a:pPr>
              <a:endParaRPr lang="en-US" sz="1800" kern="1200" dirty="0">
                <a:solidFill>
                  <a:prstClr val="black"/>
                </a:solidFill>
                <a:latin typeface="Calibri" panose="020F0502020204030204"/>
                <a:ea typeface="+mn-ea"/>
                <a:cs typeface="+mn-cs"/>
              </a:endParaRPr>
            </a:p>
            <a:p>
              <a:pPr algn="l" defTabSz="685165" hangingPunct="1">
                <a:spcBef>
                  <a:spcPts val="450"/>
                </a:spcBef>
                <a:defRPr/>
              </a:pPr>
              <a:r>
                <a:rPr lang="en-US" sz="1800" kern="1200" dirty="0">
                  <a:solidFill>
                    <a:prstClr val="black"/>
                  </a:solidFill>
                  <a:latin typeface="Calibri" panose="020F0502020204030204"/>
                  <a:ea typeface="+mn-ea"/>
                  <a:cs typeface="+mn-cs"/>
                </a:rPr>
                <a:t> </a:t>
              </a:r>
            </a:p>
          </p:txBody>
        </p:sp>
        <p:sp>
          <p:nvSpPr>
            <p:cNvPr id="11" name="Google Shape;855;p35"/>
            <p:cNvSpPr txBox="1"/>
            <p:nvPr/>
          </p:nvSpPr>
          <p:spPr>
            <a:xfrm>
              <a:off x="4072291" y="2266940"/>
              <a:ext cx="2025272" cy="3035856"/>
            </a:xfrm>
            <a:prstGeom prst="rect">
              <a:avLst/>
            </a:prstGeom>
            <a:noFill/>
            <a:ln>
              <a:noFill/>
            </a:ln>
          </p:spPr>
          <p:txBody>
            <a:bodyPr spcFirstLastPara="1" wrap="square" lIns="136995" tIns="68479" rIns="136995" bIns="68479" anchor="t" anchorCtr="0">
              <a:noAutofit/>
            </a:bodyPr>
            <a:lstStyle/>
            <a:p>
              <a:pPr algn="l" defTabSz="685165" hangingPunct="1">
                <a:spcBef>
                  <a:spcPts val="450"/>
                </a:spcBef>
                <a:defRPr/>
              </a:pP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Approximately 5.8 million are food insecure</a:t>
              </a:r>
            </a:p>
            <a:p>
              <a:pPr algn="l" defTabSz="685165" hangingPunct="1">
                <a:spcBef>
                  <a:spcPts val="450"/>
                </a:spcBef>
                <a:defRPr/>
              </a:pP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2.5 M children and women with Acute Malnutrition</a:t>
              </a:r>
              <a:r>
                <a:rPr lang="en-US" sz="1800" dirty="0">
                  <a:solidFill>
                    <a:prstClr val="black"/>
                  </a:solidFill>
                  <a:latin typeface="Arial Narrow" panose="020B0606020202030204" pitchFamily="34" charset="0"/>
                </a:rPr>
                <a:t>***</a:t>
              </a:r>
            </a:p>
          </p:txBody>
        </p:sp>
        <p:sp>
          <p:nvSpPr>
            <p:cNvPr id="12" name="Google Shape;855;p35"/>
            <p:cNvSpPr txBox="1"/>
            <p:nvPr/>
          </p:nvSpPr>
          <p:spPr>
            <a:xfrm>
              <a:off x="6233178" y="2266940"/>
              <a:ext cx="2186159" cy="3035856"/>
            </a:xfrm>
            <a:prstGeom prst="rect">
              <a:avLst/>
            </a:prstGeom>
            <a:noFill/>
            <a:ln>
              <a:noFill/>
            </a:ln>
          </p:spPr>
          <p:txBody>
            <a:bodyPr spcFirstLastPara="1" wrap="square" lIns="136995" tIns="68479" rIns="136995" bIns="68479" anchor="t" anchorCtr="0">
              <a:noAutofit/>
            </a:bodyPr>
            <a:lstStyle/>
            <a:p>
              <a:pPr algn="l" defTabSz="685165" hangingPunct="1">
                <a:spcBef>
                  <a:spcPts val="450"/>
                </a:spcBef>
                <a:defRPr/>
              </a:pP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50% of the population Lack of safe water and Sanitation</a:t>
              </a:r>
            </a:p>
            <a:p>
              <a:pPr algn="l" defTabSz="685165" hangingPunct="1">
                <a:spcBef>
                  <a:spcPts val="450"/>
                </a:spcBef>
                <a:defRPr/>
              </a:pPr>
              <a:r>
                <a:rPr lang="en-US" sz="2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High </a:t>
              </a: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2000" kern="1200" dirty="0" err="1">
                  <a:solidFill>
                    <a:prstClr val="black"/>
                  </a:solidFill>
                  <a:latin typeface="Calibri" panose="020F0502020204030204" pitchFamily="34" charset="0"/>
                  <a:ea typeface="Calibri" panose="020F0502020204030204" pitchFamily="34" charset="0"/>
                  <a:cs typeface="Calibri" panose="020F0502020204030204" pitchFamily="34" charset="0"/>
                </a:rPr>
                <a:t>hild</a:t>
              </a:r>
              <a:r>
                <a:rPr lang="en-US" sz="2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morbidity (Malaria , Diarrhea and Upper Respiratory Tract </a:t>
              </a: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I</a:t>
              </a:r>
              <a:r>
                <a:rPr lang="en-US" sz="2000" kern="1200" dirty="0" err="1">
                  <a:solidFill>
                    <a:prstClr val="black"/>
                  </a:solidFill>
                  <a:latin typeface="Calibri" panose="020F0502020204030204" pitchFamily="34" charset="0"/>
                  <a:ea typeface="Calibri" panose="020F0502020204030204" pitchFamily="34" charset="0"/>
                  <a:cs typeface="Calibri" panose="020F0502020204030204" pitchFamily="34" charset="0"/>
                </a:rPr>
                <a:t>nfections</a:t>
              </a:r>
              <a:r>
                <a:rPr lang="en-US" sz="2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algn="l" defTabSz="685165" hangingPunct="1">
                <a:spcBef>
                  <a:spcPts val="450"/>
                </a:spcBef>
                <a:defRPr/>
              </a:pP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5% Children get Minimum Acceptable diet</a:t>
              </a:r>
              <a:endParaRPr lang="en-US" sz="20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l" defTabSz="685165" hangingPunct="1">
                <a:spcBef>
                  <a:spcPts val="450"/>
                </a:spcBef>
                <a:defRPr/>
              </a:pPr>
              <a:endParaRPr lang="en-US" sz="1800" kern="1200" dirty="0">
                <a:solidFill>
                  <a:prstClr val="black"/>
                </a:solidFill>
                <a:latin typeface="Calibri" panose="020F0502020204030204"/>
                <a:ea typeface="+mn-ea"/>
                <a:cs typeface="+mn-cs"/>
              </a:endParaRPr>
            </a:p>
            <a:p>
              <a:pPr algn="l" defTabSz="685165" hangingPunct="1">
                <a:spcBef>
                  <a:spcPts val="450"/>
                </a:spcBef>
                <a:defRPr/>
              </a:pPr>
              <a:endParaRPr lang="en-US" sz="1800" kern="1200" dirty="0">
                <a:solidFill>
                  <a:prstClr val="black"/>
                </a:solidFill>
                <a:latin typeface="Calibri" panose="020F0502020204030204"/>
                <a:ea typeface="+mn-ea"/>
                <a:cs typeface="+mn-cs"/>
              </a:endParaRPr>
            </a:p>
            <a:p>
              <a:pPr algn="l" defTabSz="685165" hangingPunct="1">
                <a:spcBef>
                  <a:spcPts val="450"/>
                </a:spcBef>
                <a:defRPr/>
              </a:pPr>
              <a:endParaRPr lang="en-US" sz="1800" kern="1200" dirty="0">
                <a:solidFill>
                  <a:prstClr val="black"/>
                </a:solidFill>
                <a:latin typeface="Calibri" panose="020F0502020204030204"/>
                <a:ea typeface="+mn-ea"/>
                <a:cs typeface="+mn-cs"/>
              </a:endParaRPr>
            </a:p>
            <a:p>
              <a:pPr algn="l" defTabSz="685165" hangingPunct="1">
                <a:spcBef>
                  <a:spcPts val="450"/>
                </a:spcBef>
                <a:defRPr/>
              </a:pPr>
              <a:endParaRPr lang="en-US" sz="1050" kern="1200" dirty="0">
                <a:solidFill>
                  <a:prstClr val="black"/>
                </a:solidFill>
                <a:latin typeface="Calibri" panose="020F0502020204030204"/>
                <a:ea typeface="+mn-ea"/>
                <a:cs typeface="+mn-cs"/>
              </a:endParaRPr>
            </a:p>
          </p:txBody>
        </p:sp>
        <p:sp>
          <p:nvSpPr>
            <p:cNvPr id="13" name="Google Shape;855;p35"/>
            <p:cNvSpPr txBox="1"/>
            <p:nvPr/>
          </p:nvSpPr>
          <p:spPr>
            <a:xfrm>
              <a:off x="8588496" y="2224674"/>
              <a:ext cx="2638781" cy="2826728"/>
            </a:xfrm>
            <a:prstGeom prst="rect">
              <a:avLst/>
            </a:prstGeom>
            <a:noFill/>
            <a:ln>
              <a:noFill/>
            </a:ln>
          </p:spPr>
          <p:txBody>
            <a:bodyPr spcFirstLastPara="1" wrap="square" lIns="136995" tIns="68479" rIns="136995" bIns="68479" anchor="t" anchorCtr="0">
              <a:noAutofit/>
            </a:bodyPr>
            <a:lstStyle>
              <a:defPPr>
                <a:defRPr lang="en-US"/>
              </a:defPPr>
              <a:lvl1pPr defTabSz="685800">
                <a:spcBef>
                  <a:spcPts val="450"/>
                </a:spcBef>
                <a:defRPr b="1">
                  <a:solidFill>
                    <a:prstClr val="black"/>
                  </a:solidFill>
                  <a:latin typeface="Georgia" panose="02040502050405020303" pitchFamily="18" charset="0"/>
                </a:defRPr>
              </a:lvl1pPr>
            </a:lstStyle>
            <a:p>
              <a:pPr algn="l" defTabSz="685165" hangingPunct="1">
                <a:defRPr/>
              </a:pPr>
              <a:r>
                <a:rPr lang="en-US" sz="1800" b="0" kern="12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I</a:t>
              </a:r>
              <a:r>
                <a:rPr lang="en-US" sz="2400" kern="1200" dirty="0" err="1">
                  <a:latin typeface="Calibri" panose="020F0502020204030204" pitchFamily="34" charset="0"/>
                  <a:ea typeface="Calibri" panose="020F0502020204030204" pitchFamily="34" charset="0"/>
                  <a:cs typeface="Calibri" panose="020F0502020204030204" pitchFamily="34" charset="0"/>
                </a:rPr>
                <a:t>nflux</a:t>
              </a:r>
              <a:r>
                <a:rPr lang="en-US" sz="2400" kern="1200" dirty="0">
                  <a:latin typeface="Calibri" panose="020F0502020204030204" pitchFamily="34" charset="0"/>
                  <a:ea typeface="Calibri" panose="020F0502020204030204" pitchFamily="34" charset="0"/>
                  <a:cs typeface="Calibri" panose="020F0502020204030204" pitchFamily="34" charset="0"/>
                </a:rPr>
                <a:t> of Returnees and Refugees from IPC regions 3 and 4 of Sudan</a:t>
              </a:r>
            </a:p>
            <a:p>
              <a:pPr algn="l" defTabSz="685165" hangingPunct="1">
                <a:defRPr/>
              </a:pPr>
              <a:r>
                <a:rPr lang="en-US" sz="2400" dirty="0">
                  <a:latin typeface="Calibri" panose="020F0502020204030204" pitchFamily="34" charset="0"/>
                  <a:ea typeface="Calibri" panose="020F0502020204030204" pitchFamily="34" charset="0"/>
                  <a:cs typeface="Calibri" panose="020F0502020204030204" pitchFamily="34" charset="0"/>
                </a:rPr>
                <a:t>1/5 children entering South Sudan  from Sudan are  malnourished </a:t>
              </a:r>
              <a:endParaRPr lang="en-US" sz="2400" kern="1200" dirty="0">
                <a:latin typeface="Calibri" panose="020F0502020204030204" pitchFamily="34" charset="0"/>
                <a:ea typeface="Calibri" panose="020F0502020204030204" pitchFamily="34" charset="0"/>
                <a:cs typeface="Calibri" panose="020F0502020204030204" pitchFamily="34" charset="0"/>
              </a:endParaRPr>
            </a:p>
            <a:p>
              <a:pPr algn="l" defTabSz="685165" hangingPunct="1">
                <a:defRPr/>
              </a:pPr>
              <a:endParaRPr lang="en-US" sz="1800" kern="1200" dirty="0">
                <a:latin typeface="Arial Narrow" panose="020B0606020202030204" pitchFamily="34" charset="0"/>
              </a:endParaRPr>
            </a:p>
            <a:p>
              <a:pPr algn="l" defTabSz="685165" hangingPunct="1">
                <a:defRPr/>
              </a:pPr>
              <a:endParaRPr lang="en-US" sz="1800" kern="1200" dirty="0">
                <a:latin typeface="Calibri" panose="020F0502020204030204"/>
                <a:ea typeface="+mn-ea"/>
                <a:cs typeface="+mn-cs"/>
              </a:endParaRPr>
            </a:p>
          </p:txBody>
        </p:sp>
        <p:sp>
          <p:nvSpPr>
            <p:cNvPr id="14" name="TextBox 13"/>
            <p:cNvSpPr txBox="1"/>
            <p:nvPr/>
          </p:nvSpPr>
          <p:spPr>
            <a:xfrm>
              <a:off x="2205565" y="1847904"/>
              <a:ext cx="818766" cy="418713"/>
            </a:xfrm>
            <a:prstGeom prst="rect">
              <a:avLst/>
            </a:prstGeom>
            <a:noFill/>
          </p:spPr>
          <p:txBody>
            <a:bodyPr wrap="square" rtlCol="0">
              <a:spAutoFit/>
            </a:bodyPr>
            <a:lstStyle/>
            <a:p>
              <a:pPr defTabSz="685165" hangingPunct="1">
                <a:defRPr/>
              </a:pPr>
              <a:r>
                <a:rPr lang="en-US" sz="2100" kern="1200" dirty="0">
                  <a:solidFill>
                    <a:prstClr val="white"/>
                  </a:solidFill>
                  <a:effectLst>
                    <a:outerShdw blurRad="38100" dist="38100" dir="2700000" algn="tl">
                      <a:srgbClr val="000000">
                        <a:alpha val="43137"/>
                      </a:srgbClr>
                    </a:outerShdw>
                  </a:effectLst>
                  <a:latin typeface="Georgia Pro Cond" panose="02040506050405020303" pitchFamily="18" charset="0"/>
                  <a:ea typeface="+mn-ea"/>
                  <a:cs typeface="+mn-cs"/>
                </a:rPr>
                <a:t>01</a:t>
              </a:r>
            </a:p>
          </p:txBody>
        </p:sp>
        <p:sp>
          <p:nvSpPr>
            <p:cNvPr id="15" name="TextBox 14"/>
            <p:cNvSpPr txBox="1"/>
            <p:nvPr/>
          </p:nvSpPr>
          <p:spPr>
            <a:xfrm>
              <a:off x="4366452" y="1847904"/>
              <a:ext cx="818766" cy="418713"/>
            </a:xfrm>
            <a:prstGeom prst="rect">
              <a:avLst/>
            </a:prstGeom>
            <a:noFill/>
          </p:spPr>
          <p:txBody>
            <a:bodyPr wrap="square" rtlCol="0">
              <a:spAutoFit/>
            </a:bodyPr>
            <a:lstStyle/>
            <a:p>
              <a:pPr defTabSz="685165" hangingPunct="1">
                <a:defRPr/>
              </a:pPr>
              <a:r>
                <a:rPr lang="en-US" sz="2100" kern="1200" dirty="0">
                  <a:solidFill>
                    <a:prstClr val="white"/>
                  </a:solidFill>
                  <a:effectLst>
                    <a:outerShdw blurRad="38100" dist="38100" dir="2700000" algn="tl">
                      <a:srgbClr val="000000">
                        <a:alpha val="43137"/>
                      </a:srgbClr>
                    </a:outerShdw>
                  </a:effectLst>
                  <a:latin typeface="Georgia Pro Cond" panose="02040506050405020303" pitchFamily="18" charset="0"/>
                  <a:ea typeface="+mn-ea"/>
                  <a:cs typeface="+mn-cs"/>
                </a:rPr>
                <a:t>02</a:t>
              </a:r>
            </a:p>
          </p:txBody>
        </p:sp>
        <p:sp>
          <p:nvSpPr>
            <p:cNvPr id="16" name="TextBox 15"/>
            <p:cNvSpPr txBox="1"/>
            <p:nvPr/>
          </p:nvSpPr>
          <p:spPr>
            <a:xfrm>
              <a:off x="6490109" y="1847904"/>
              <a:ext cx="801983" cy="419035"/>
            </a:xfrm>
            <a:prstGeom prst="rect">
              <a:avLst/>
            </a:prstGeom>
            <a:noFill/>
          </p:spPr>
          <p:txBody>
            <a:bodyPr wrap="square" rtlCol="0">
              <a:spAutoFit/>
            </a:bodyPr>
            <a:lstStyle/>
            <a:p>
              <a:pPr defTabSz="685165" hangingPunct="1">
                <a:defRPr/>
              </a:pPr>
              <a:r>
                <a:rPr lang="en-US" sz="2100" kern="1200" dirty="0">
                  <a:solidFill>
                    <a:prstClr val="white"/>
                  </a:solidFill>
                  <a:effectLst>
                    <a:outerShdw blurRad="38100" dist="38100" dir="2700000" algn="tl">
                      <a:srgbClr val="000000">
                        <a:alpha val="43137"/>
                      </a:srgbClr>
                    </a:outerShdw>
                  </a:effectLst>
                  <a:latin typeface="Georgia Pro Cond" panose="02040506050405020303" pitchFamily="18" charset="0"/>
                  <a:ea typeface="+mn-ea"/>
                  <a:cs typeface="+mn-cs"/>
                </a:rPr>
                <a:t>03</a:t>
              </a:r>
            </a:p>
          </p:txBody>
        </p:sp>
        <p:sp>
          <p:nvSpPr>
            <p:cNvPr id="17" name="TextBox 16"/>
            <p:cNvSpPr txBox="1"/>
            <p:nvPr/>
          </p:nvSpPr>
          <p:spPr>
            <a:xfrm>
              <a:off x="8577846" y="1847904"/>
              <a:ext cx="818766" cy="418713"/>
            </a:xfrm>
            <a:prstGeom prst="rect">
              <a:avLst/>
            </a:prstGeom>
            <a:noFill/>
          </p:spPr>
          <p:txBody>
            <a:bodyPr wrap="square" rtlCol="0">
              <a:spAutoFit/>
            </a:bodyPr>
            <a:lstStyle/>
            <a:p>
              <a:pPr defTabSz="685165" hangingPunct="1">
                <a:defRPr/>
              </a:pPr>
              <a:r>
                <a:rPr lang="en-US" sz="2100" kern="1200" dirty="0">
                  <a:solidFill>
                    <a:prstClr val="white"/>
                  </a:solidFill>
                  <a:effectLst>
                    <a:outerShdw blurRad="38100" dist="38100" dir="2700000" algn="tl">
                      <a:srgbClr val="000000">
                        <a:alpha val="43137"/>
                      </a:srgbClr>
                    </a:outerShdw>
                  </a:effectLst>
                  <a:latin typeface="Georgia Pro Cond" panose="02040506050405020303" pitchFamily="18" charset="0"/>
                  <a:ea typeface="+mn-ea"/>
                  <a:cs typeface="+mn-cs"/>
                </a:rPr>
                <a:t>04</a:t>
              </a:r>
            </a:p>
          </p:txBody>
        </p:sp>
      </p:grpSp>
      <p:sp>
        <p:nvSpPr>
          <p:cNvPr id="18" name="Title 1"/>
          <p:cNvSpPr>
            <a:spLocks noGrp="1"/>
          </p:cNvSpPr>
          <p:nvPr>
            <p:ph type="title"/>
          </p:nvPr>
        </p:nvSpPr>
        <p:spPr>
          <a:xfrm>
            <a:off x="0" y="-55399"/>
            <a:ext cx="12179300" cy="590315"/>
          </a:xfrm>
          <a:solidFill>
            <a:schemeClr val="accent6"/>
          </a:solidFill>
        </p:spPr>
        <p:txBody>
          <a:bodyPr wrap="square" rtlCol="0">
            <a:spAutoFit/>
          </a:bodyPr>
          <a:lstStyle/>
          <a:p>
            <a:pPr algn="ctr"/>
            <a:r>
              <a:rPr lang="en-US" sz="3595" b="1" dirty="0">
                <a:solidFill>
                  <a:schemeClr val="bg1"/>
                </a:solidFill>
                <a:latin typeface="Arial Narrow" panose="020B0606020202030204" pitchFamily="34" charset="0"/>
              </a:rPr>
              <a:t>South Sudan Context </a:t>
            </a:r>
          </a:p>
        </p:txBody>
      </p:sp>
      <p:sp>
        <p:nvSpPr>
          <p:cNvPr id="2" name="TextBox 17"/>
          <p:cNvSpPr txBox="1"/>
          <p:nvPr/>
        </p:nvSpPr>
        <p:spPr>
          <a:xfrm>
            <a:off x="681661" y="6205064"/>
            <a:ext cx="4177837" cy="430530"/>
          </a:xfrm>
          <a:prstGeom prst="rect">
            <a:avLst/>
          </a:prstGeom>
          <a:ln w="3175">
            <a:miter lim="400000"/>
          </a:ln>
        </p:spPr>
        <p:txBody>
          <a:bodyPr lIns="0" tIns="0" rIns="0" bIns="0" anchor="ctr">
            <a:spAutoFit/>
          </a:bodyPr>
          <a:lstStyle/>
          <a:p>
            <a:pPr algn="l" defTabSz="609600">
              <a:defRPr sz="1800">
                <a:latin typeface="Arial" panose="020B0604020202020204"/>
                <a:ea typeface="Arial" panose="020B0604020202020204"/>
                <a:cs typeface="Arial" panose="020B0604020202020204"/>
                <a:sym typeface="Arial" panose="020B0604020202020204"/>
              </a:defRPr>
            </a:pPr>
            <a:r>
              <a:rPr lang="en-US" sz="1400" dirty="0">
                <a:solidFill>
                  <a:srgbClr val="808080"/>
                </a:solidFill>
              </a:rPr>
              <a:t>A moment to Reflect on the Rationalization  </a:t>
            </a:r>
            <a:r>
              <a:rPr sz="1400" dirty="0">
                <a:solidFill>
                  <a:srgbClr val="808080"/>
                </a:solidFill>
              </a:rPr>
              <a:t> </a:t>
            </a:r>
            <a:br>
              <a:rPr sz="1400" dirty="0"/>
            </a:br>
            <a:r>
              <a:rPr sz="1400" dirty="0">
                <a:solidFill>
                  <a:srgbClr val="808080"/>
                </a:solidFill>
              </a:rPr>
              <a:t>Date:</a:t>
            </a:r>
            <a:r>
              <a:rPr lang="en-US" sz="1400" dirty="0">
                <a:solidFill>
                  <a:srgbClr val="808080"/>
                </a:solidFill>
              </a:rPr>
              <a:t> 30/01/2024</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399"/>
            <a:ext cx="12179300" cy="590315"/>
          </a:xfrm>
          <a:solidFill>
            <a:schemeClr val="accent6"/>
          </a:solidFill>
        </p:spPr>
        <p:txBody>
          <a:bodyPr wrap="square" rtlCol="0">
            <a:spAutoFit/>
          </a:bodyPr>
          <a:lstStyle/>
          <a:p>
            <a:pPr algn="ctr"/>
            <a:r>
              <a:rPr lang="en-US" sz="3595" b="1" dirty="0">
                <a:solidFill>
                  <a:schemeClr val="bg1"/>
                </a:solidFill>
                <a:latin typeface="Calibri" panose="020F0502020204030204"/>
              </a:rPr>
              <a:t>Why Rationalization in Nutrition Service Delivery ?</a:t>
            </a:r>
          </a:p>
        </p:txBody>
      </p:sp>
      <p:grpSp>
        <p:nvGrpSpPr>
          <p:cNvPr id="3" name="Group 2"/>
          <p:cNvGrpSpPr/>
          <p:nvPr/>
        </p:nvGrpSpPr>
        <p:grpSpPr>
          <a:xfrm>
            <a:off x="1117774" y="692728"/>
            <a:ext cx="9521829" cy="5334000"/>
            <a:chOff x="2244694" y="1288696"/>
            <a:chExt cx="8948626" cy="5775208"/>
          </a:xfrm>
        </p:grpSpPr>
        <p:grpSp>
          <p:nvGrpSpPr>
            <p:cNvPr id="27" name="Group 26"/>
            <p:cNvGrpSpPr/>
            <p:nvPr/>
          </p:nvGrpSpPr>
          <p:grpSpPr>
            <a:xfrm>
              <a:off x="2244694" y="2272506"/>
              <a:ext cx="8948626" cy="4791398"/>
              <a:chOff x="982177" y="1946946"/>
              <a:chExt cx="9587678" cy="4842174"/>
            </a:xfrm>
          </p:grpSpPr>
          <p:sp>
            <p:nvSpPr>
              <p:cNvPr id="4" name="TextBox 3"/>
              <p:cNvSpPr txBox="1"/>
              <p:nvPr/>
            </p:nvSpPr>
            <p:spPr>
              <a:xfrm>
                <a:off x="982177" y="4130392"/>
                <a:ext cx="2763059" cy="2658728"/>
              </a:xfrm>
              <a:prstGeom prst="rect">
                <a:avLst/>
              </a:prstGeom>
              <a:noFill/>
            </p:spPr>
            <p:txBody>
              <a:bodyPr wrap="square" rtlCol="0">
                <a:spAutoFit/>
              </a:bodyPr>
              <a:lstStyle/>
              <a:p>
                <a:pPr>
                  <a:lnSpc>
                    <a:spcPts val="2300"/>
                  </a:lnSpc>
                  <a:spcAft>
                    <a:spcPts val="1200"/>
                  </a:spcAft>
                  <a:buClr>
                    <a:srgbClr val="FF6600"/>
                  </a:buClr>
                  <a:defRPr/>
                </a:pPr>
                <a:r>
                  <a:rPr lang="en-GB" sz="2000" dirty="0">
                    <a:solidFill>
                      <a:prstClr val="black"/>
                    </a:solidFill>
                    <a:latin typeface="Arial Narrow" panose="020B0606020202030204" pitchFamily="34" charset="0"/>
                  </a:rPr>
                  <a:t>Lack of standardised nutrition services provided in the nutrition sites SAM  and MAM  Services not Integrated at some sites</a:t>
                </a:r>
              </a:p>
              <a:p>
                <a:pPr defTabSz="913765" hangingPunct="1">
                  <a:defRPr/>
                </a:pPr>
                <a:endParaRPr lang="en-US" sz="2000" b="0" kern="1200" dirty="0">
                  <a:solidFill>
                    <a:prstClr val="black"/>
                  </a:solidFill>
                  <a:ea typeface="+mn-ea"/>
                  <a:cs typeface="+mn-cs"/>
                </a:endParaRPr>
              </a:p>
              <a:p>
                <a:pPr defTabSz="913765" hangingPunct="1">
                  <a:defRPr/>
                </a:pPr>
                <a:endParaRPr lang="en-US" sz="2000" kern="1200" dirty="0">
                  <a:solidFill>
                    <a:prstClr val="black"/>
                  </a:solidFill>
                  <a:ea typeface="+mn-ea"/>
                  <a:cs typeface="+mn-cs"/>
                </a:endParaRPr>
              </a:p>
            </p:txBody>
          </p:sp>
          <p:sp>
            <p:nvSpPr>
              <p:cNvPr id="5" name="TextBox 4"/>
              <p:cNvSpPr txBox="1"/>
              <p:nvPr/>
            </p:nvSpPr>
            <p:spPr>
              <a:xfrm>
                <a:off x="7448257" y="2009386"/>
                <a:ext cx="3121598" cy="2682903"/>
              </a:xfrm>
              <a:prstGeom prst="rect">
                <a:avLst/>
              </a:prstGeom>
              <a:noFill/>
            </p:spPr>
            <p:txBody>
              <a:bodyPr wrap="square" rtlCol="0">
                <a:spAutoFit/>
              </a:bodyPr>
              <a:lstStyle/>
              <a:p>
                <a:pPr>
                  <a:lnSpc>
                    <a:spcPts val="2300"/>
                  </a:lnSpc>
                  <a:spcAft>
                    <a:spcPts val="1200"/>
                  </a:spcAft>
                  <a:buClr>
                    <a:srgbClr val="FF6600"/>
                  </a:buClr>
                </a:pPr>
                <a:r>
                  <a:rPr lang="en-US" sz="2000" dirty="0">
                    <a:solidFill>
                      <a:prstClr val="black"/>
                    </a:solidFill>
                    <a:latin typeface="Arial Narrow" panose="020B0606020202030204" pitchFamily="34" charset="0"/>
                  </a:rPr>
                  <a:t>Inefficiency resulting from Inconsistences in distribution of partners Multiple sites within small coverage areas in counties 1300 nutrition sites,253 Stand alone sites, 50 Partners</a:t>
                </a:r>
              </a:p>
            </p:txBody>
          </p:sp>
          <p:sp>
            <p:nvSpPr>
              <p:cNvPr id="9" name="TextBox 8"/>
              <p:cNvSpPr txBox="1"/>
              <p:nvPr/>
            </p:nvSpPr>
            <p:spPr>
              <a:xfrm>
                <a:off x="1066890" y="1946946"/>
                <a:ext cx="2790501" cy="1583703"/>
              </a:xfrm>
              <a:prstGeom prst="rect">
                <a:avLst/>
              </a:prstGeom>
              <a:noFill/>
            </p:spPr>
            <p:txBody>
              <a:bodyPr wrap="square" rtlCol="0">
                <a:spAutoFit/>
              </a:bodyPr>
              <a:lstStyle/>
              <a:p>
                <a:pPr>
                  <a:lnSpc>
                    <a:spcPts val="2300"/>
                  </a:lnSpc>
                  <a:spcAft>
                    <a:spcPts val="1200"/>
                  </a:spcAft>
                  <a:buClr>
                    <a:srgbClr val="FF6600"/>
                  </a:buClr>
                </a:pPr>
                <a:r>
                  <a:rPr lang="en-US" sz="2000" dirty="0">
                    <a:solidFill>
                      <a:prstClr val="black"/>
                    </a:solidFill>
                    <a:latin typeface="Arial Narrow" panose="020B0606020202030204" pitchFamily="34" charset="0"/>
                  </a:rPr>
                  <a:t>Multiple partners in same location Difficult to coordinate, duplication of resources and possible double dipping</a:t>
                </a:r>
              </a:p>
            </p:txBody>
          </p:sp>
          <p:cxnSp>
            <p:nvCxnSpPr>
              <p:cNvPr id="11" name="Straight Connector 10"/>
              <p:cNvCxnSpPr/>
              <p:nvPr/>
            </p:nvCxnSpPr>
            <p:spPr>
              <a:xfrm flipV="1">
                <a:off x="6431627" y="2596466"/>
                <a:ext cx="1442774" cy="971453"/>
              </a:xfrm>
              <a:prstGeom prst="line">
                <a:avLst/>
              </a:prstGeom>
              <a:ln w="38100">
                <a:solidFill>
                  <a:srgbClr val="FF66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2850661" y="2804737"/>
                <a:ext cx="2560137" cy="971897"/>
              </a:xfrm>
              <a:prstGeom prst="line">
                <a:avLst/>
              </a:prstGeom>
              <a:ln w="38100">
                <a:solidFill>
                  <a:srgbClr val="FF66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342097" y="3828726"/>
                <a:ext cx="2068701" cy="849860"/>
              </a:xfrm>
              <a:prstGeom prst="line">
                <a:avLst/>
              </a:prstGeom>
              <a:ln w="38100">
                <a:solidFill>
                  <a:srgbClr val="FF6600"/>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141115" y="3404996"/>
                <a:ext cx="1683518" cy="777595"/>
              </a:xfrm>
              <a:prstGeom prst="rect">
                <a:avLst/>
              </a:prstGeom>
              <a:noFill/>
            </p:spPr>
            <p:txBody>
              <a:bodyPr wrap="square" rtlCol="0">
                <a:spAutoFit/>
              </a:bodyPr>
              <a:lstStyle/>
              <a:p>
                <a:pPr defTabSz="913765" hangingPunct="1">
                  <a:defRPr/>
                </a:pPr>
                <a:r>
                  <a:rPr lang="en-US" sz="4395" kern="1200" dirty="0">
                    <a:solidFill>
                      <a:srgbClr val="7CCA62">
                        <a:lumMod val="75000"/>
                      </a:srgbClr>
                    </a:solidFill>
                    <a:latin typeface="Arial Narrow" panose="020B0606020202030204" pitchFamily="34" charset="0"/>
                  </a:rPr>
                  <a:t>WHY</a:t>
                </a:r>
                <a:r>
                  <a:rPr lang="en-US" sz="4395" kern="1200" dirty="0">
                    <a:solidFill>
                      <a:srgbClr val="7CCA62">
                        <a:lumMod val="75000"/>
                      </a:srgbClr>
                    </a:solidFill>
                    <a:latin typeface="Calibri" panose="020F0502020204030204"/>
                    <a:ea typeface="+mn-ea"/>
                    <a:cs typeface="+mn-cs"/>
                  </a:rPr>
                  <a:t>  </a:t>
                </a:r>
              </a:p>
            </p:txBody>
          </p:sp>
        </p:grpSp>
        <p:sp>
          <p:nvSpPr>
            <p:cNvPr id="39" name="TextBox 38"/>
            <p:cNvSpPr txBox="1"/>
            <p:nvPr/>
          </p:nvSpPr>
          <p:spPr>
            <a:xfrm>
              <a:off x="5246533" y="1288696"/>
              <a:ext cx="2515794" cy="1272143"/>
            </a:xfrm>
            <a:prstGeom prst="rect">
              <a:avLst/>
            </a:prstGeom>
            <a:noFill/>
          </p:spPr>
          <p:txBody>
            <a:bodyPr wrap="square" rtlCol="0">
              <a:spAutoFit/>
            </a:bodyPr>
            <a:lstStyle/>
            <a:p>
              <a:pPr>
                <a:lnSpc>
                  <a:spcPts val="2300"/>
                </a:lnSpc>
                <a:spcAft>
                  <a:spcPts val="1200"/>
                </a:spcAft>
                <a:buClr>
                  <a:srgbClr val="FF6600"/>
                </a:buClr>
              </a:pPr>
              <a:r>
                <a:rPr lang="en-US" sz="2000" dirty="0">
                  <a:solidFill>
                    <a:prstClr val="black"/>
                  </a:solidFill>
                </a:rPr>
                <a:t> </a:t>
              </a:r>
              <a:r>
                <a:rPr lang="en-US" sz="2000" dirty="0">
                  <a:solidFill>
                    <a:prstClr val="black"/>
                  </a:solidFill>
                  <a:latin typeface="Arial Narrow" panose="020B0606020202030204" pitchFamily="34" charset="0"/>
                </a:rPr>
                <a:t>Reduction in Donor funding – need to Increase efficiency (doing more with </a:t>
              </a:r>
              <a:r>
                <a:rPr lang="en-US" sz="2000" dirty="0">
                  <a:solidFill>
                    <a:prstClr val="black"/>
                  </a:solidFill>
                </a:rPr>
                <a:t>less)</a:t>
              </a:r>
            </a:p>
          </p:txBody>
        </p:sp>
        <p:cxnSp>
          <p:nvCxnSpPr>
            <p:cNvPr id="40" name="Straight Connector 39"/>
            <p:cNvCxnSpPr/>
            <p:nvPr/>
          </p:nvCxnSpPr>
          <p:spPr>
            <a:xfrm flipH="1" flipV="1">
              <a:off x="6493238" y="2498449"/>
              <a:ext cx="255624" cy="1452046"/>
            </a:xfrm>
            <a:prstGeom prst="line">
              <a:avLst/>
            </a:prstGeom>
            <a:ln w="38100">
              <a:solidFill>
                <a:srgbClr val="FF6600"/>
              </a:solidFill>
              <a:prstDash val="sysDash"/>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4331631" y="5155042"/>
            <a:ext cx="4974450" cy="977191"/>
          </a:xfrm>
          <a:prstGeom prst="rect">
            <a:avLst/>
          </a:prstGeom>
          <a:noFill/>
        </p:spPr>
        <p:txBody>
          <a:bodyPr wrap="square" rtlCol="0">
            <a:spAutoFit/>
          </a:bodyPr>
          <a:lstStyle/>
          <a:p>
            <a:pPr>
              <a:lnSpc>
                <a:spcPts val="2300"/>
              </a:lnSpc>
              <a:spcAft>
                <a:spcPts val="1200"/>
              </a:spcAft>
              <a:buClr>
                <a:srgbClr val="FF6600"/>
              </a:buClr>
            </a:pPr>
            <a:r>
              <a:rPr lang="en-GB" sz="2000" dirty="0">
                <a:solidFill>
                  <a:prstClr val="black"/>
                </a:solidFill>
                <a:latin typeface="Arial Narrow" panose="020B0606020202030204" pitchFamily="34" charset="0"/>
              </a:rPr>
              <a:t>Limited transfer of capacity to support the transition of Nutrition  service delivery to government</a:t>
            </a:r>
          </a:p>
        </p:txBody>
      </p:sp>
      <p:cxnSp>
        <p:nvCxnSpPr>
          <p:cNvPr id="20" name="Straight Connector 19"/>
          <p:cNvCxnSpPr/>
          <p:nvPr/>
        </p:nvCxnSpPr>
        <p:spPr>
          <a:xfrm>
            <a:off x="5910456" y="3943663"/>
            <a:ext cx="45736" cy="1378366"/>
          </a:xfrm>
          <a:prstGeom prst="line">
            <a:avLst/>
          </a:prstGeom>
          <a:ln w="38100">
            <a:solidFill>
              <a:srgbClr val="FF6600"/>
            </a:solidFill>
            <a:prstDash val="sysDash"/>
          </a:ln>
        </p:spPr>
        <p:style>
          <a:lnRef idx="1">
            <a:schemeClr val="accent1"/>
          </a:lnRef>
          <a:fillRef idx="0">
            <a:schemeClr val="accent1"/>
          </a:fillRef>
          <a:effectRef idx="0">
            <a:schemeClr val="accent1"/>
          </a:effectRef>
          <a:fontRef idx="minor">
            <a:schemeClr val="tx1"/>
          </a:fontRef>
        </p:style>
      </p:cxnSp>
      <p:sp>
        <p:nvSpPr>
          <p:cNvPr id="6" name="TextBox 17"/>
          <p:cNvSpPr txBox="1"/>
          <p:nvPr/>
        </p:nvSpPr>
        <p:spPr>
          <a:xfrm>
            <a:off x="511810" y="6005195"/>
            <a:ext cx="4347210" cy="830580"/>
          </a:xfrm>
          <a:prstGeom prst="rect">
            <a:avLst/>
          </a:prstGeom>
          <a:ln w="3175">
            <a:miter lim="400000"/>
          </a:ln>
        </p:spPr>
        <p:txBody>
          <a:bodyPr wrap="square" lIns="0" tIns="0" rIns="0" bIns="0" anchor="ctr">
            <a:spAutoFit/>
          </a:bodyPr>
          <a:lstStyle/>
          <a:p>
            <a:pPr algn="l" defTabSz="609600">
              <a:defRPr sz="1800">
                <a:latin typeface="Arial" panose="020B0604020202020204"/>
                <a:ea typeface="Arial" panose="020B0604020202020204"/>
                <a:cs typeface="Arial" panose="020B0604020202020204"/>
                <a:sym typeface="Arial" panose="020B0604020202020204"/>
              </a:defRPr>
            </a:pPr>
            <a:r>
              <a:rPr lang="en-US" dirty="0">
                <a:solidFill>
                  <a:srgbClr val="808080"/>
                </a:solidFill>
              </a:rPr>
              <a:t> A moment to Reflect on the  </a:t>
            </a:r>
          </a:p>
          <a:p>
            <a:pPr algn="l" defTabSz="609600">
              <a:defRPr sz="1800">
                <a:latin typeface="Arial" panose="020B0604020202020204"/>
                <a:ea typeface="Arial" panose="020B0604020202020204"/>
                <a:cs typeface="Arial" panose="020B0604020202020204"/>
                <a:sym typeface="Arial" panose="020B0604020202020204"/>
              </a:defRPr>
            </a:pPr>
            <a:r>
              <a:rPr lang="en-US" dirty="0">
                <a:solidFill>
                  <a:srgbClr val="808080"/>
                </a:solidFill>
              </a:rPr>
              <a:t>Rationalization  </a:t>
            </a:r>
            <a:r>
              <a:rPr dirty="0">
                <a:solidFill>
                  <a:srgbClr val="808080"/>
                </a:solidFill>
              </a:rPr>
              <a:t> </a:t>
            </a:r>
            <a:br>
              <a:rPr dirty="0"/>
            </a:br>
            <a:r>
              <a:rPr dirty="0">
                <a:solidFill>
                  <a:srgbClr val="808080"/>
                </a:solidFill>
              </a:rPr>
              <a:t>Date:</a:t>
            </a:r>
            <a:r>
              <a:rPr lang="en-US" dirty="0">
                <a:solidFill>
                  <a:srgbClr val="808080"/>
                </a:solidFill>
              </a:rPr>
              <a:t> 30/01/2024</a:t>
            </a:r>
            <a:endParaRPr lang="en-US" sz="1800" dirty="0">
              <a:solidFill>
                <a:srgbClr val="808080"/>
              </a:solidFill>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794529">
            <a:off x="581726" y="4405757"/>
            <a:ext cx="1256047" cy="1648935"/>
          </a:xfrm>
          <a:prstGeom prst="rect">
            <a:avLst/>
          </a:prstGeom>
        </p:spPr>
      </p:pic>
      <p:grpSp>
        <p:nvGrpSpPr>
          <p:cNvPr id="5" name="Group 4"/>
          <p:cNvGrpSpPr/>
          <p:nvPr/>
        </p:nvGrpSpPr>
        <p:grpSpPr>
          <a:xfrm>
            <a:off x="1269845" y="1364956"/>
            <a:ext cx="9852983" cy="4509361"/>
            <a:chOff x="374266" y="1649305"/>
            <a:chExt cx="6246152" cy="3280659"/>
          </a:xfrm>
        </p:grpSpPr>
        <p:grpSp>
          <p:nvGrpSpPr>
            <p:cNvPr id="6" name="Group 5"/>
            <p:cNvGrpSpPr/>
            <p:nvPr/>
          </p:nvGrpSpPr>
          <p:grpSpPr>
            <a:xfrm>
              <a:off x="374266" y="1649305"/>
              <a:ext cx="6246152" cy="3280659"/>
              <a:chOff x="615271" y="1181472"/>
              <a:chExt cx="6246152" cy="3280659"/>
            </a:xfrm>
          </p:grpSpPr>
          <p:grpSp>
            <p:nvGrpSpPr>
              <p:cNvPr id="11" name="Group 10"/>
              <p:cNvGrpSpPr/>
              <p:nvPr/>
            </p:nvGrpSpPr>
            <p:grpSpPr>
              <a:xfrm>
                <a:off x="615271" y="1181472"/>
                <a:ext cx="6025896" cy="3280659"/>
                <a:chOff x="615271" y="933379"/>
                <a:chExt cx="6025896" cy="3280659"/>
              </a:xfrm>
            </p:grpSpPr>
            <p:cxnSp>
              <p:nvCxnSpPr>
                <p:cNvPr id="16" name="Straight Connector 15"/>
                <p:cNvCxnSpPr/>
                <p:nvPr/>
              </p:nvCxnSpPr>
              <p:spPr>
                <a:xfrm flipV="1">
                  <a:off x="4301898" y="1704222"/>
                  <a:ext cx="0" cy="649224"/>
                </a:xfrm>
                <a:prstGeom prst="line">
                  <a:avLst/>
                </a:prstGeom>
                <a:solidFill>
                  <a:srgbClr val="70AD47">
                    <a:lumMod val="75000"/>
                  </a:srgbClr>
                </a:solidFill>
                <a:ln w="38100" cap="flat" cmpd="sng" algn="ctr">
                  <a:solidFill>
                    <a:srgbClr val="70AD47">
                      <a:lumMod val="75000"/>
                    </a:srgbClr>
                  </a:solidFill>
                  <a:prstDash val="solid"/>
                  <a:miter lim="800000"/>
                </a:ln>
                <a:effectLst/>
              </p:spPr>
            </p:cxnSp>
            <p:grpSp>
              <p:nvGrpSpPr>
                <p:cNvPr id="17" name="Group 16"/>
                <p:cNvGrpSpPr/>
                <p:nvPr/>
              </p:nvGrpSpPr>
              <p:grpSpPr>
                <a:xfrm>
                  <a:off x="615271" y="933379"/>
                  <a:ext cx="6025896" cy="3280659"/>
                  <a:chOff x="204145" y="897937"/>
                  <a:chExt cx="6025896" cy="3280659"/>
                </a:xfrm>
              </p:grpSpPr>
              <p:cxnSp>
                <p:nvCxnSpPr>
                  <p:cNvPr id="18" name="Straight Connector 17"/>
                  <p:cNvCxnSpPr/>
                  <p:nvPr/>
                </p:nvCxnSpPr>
                <p:spPr>
                  <a:xfrm flipV="1">
                    <a:off x="2368296" y="2747772"/>
                    <a:ext cx="0" cy="649224"/>
                  </a:xfrm>
                  <a:prstGeom prst="line">
                    <a:avLst/>
                  </a:prstGeom>
                  <a:noFill/>
                  <a:ln w="38100" cap="flat" cmpd="sng" algn="ctr">
                    <a:solidFill>
                      <a:srgbClr val="ED7D31">
                        <a:lumMod val="75000"/>
                      </a:srgbClr>
                    </a:solidFill>
                    <a:prstDash val="solid"/>
                    <a:miter lim="800000"/>
                  </a:ln>
                  <a:effectLst/>
                </p:spPr>
              </p:cxnSp>
              <p:grpSp>
                <p:nvGrpSpPr>
                  <p:cNvPr id="19" name="Group 18"/>
                  <p:cNvGrpSpPr/>
                  <p:nvPr/>
                </p:nvGrpSpPr>
                <p:grpSpPr>
                  <a:xfrm>
                    <a:off x="204145" y="897937"/>
                    <a:ext cx="6025896" cy="3280659"/>
                    <a:chOff x="204145" y="897937"/>
                    <a:chExt cx="6025896" cy="3280659"/>
                  </a:xfrm>
                </p:grpSpPr>
                <p:sp>
                  <p:nvSpPr>
                    <p:cNvPr id="20" name="Rectangle 19"/>
                    <p:cNvSpPr/>
                    <p:nvPr/>
                  </p:nvSpPr>
                  <p:spPr>
                    <a:xfrm>
                      <a:off x="204145" y="2322576"/>
                      <a:ext cx="1435608" cy="429768"/>
                    </a:xfrm>
                    <a:prstGeom prst="rect">
                      <a:avLst/>
                    </a:prstGeom>
                    <a:solidFill>
                      <a:srgbClr val="5B9BD5"/>
                    </a:solidFill>
                    <a:ln w="12700" cap="flat" cmpd="sng" algn="ctr">
                      <a:noFill/>
                      <a:prstDash val="solid"/>
                      <a:miter lim="800000"/>
                    </a:ln>
                    <a:effectLst/>
                  </p:spPr>
                  <p:txBody>
                    <a:bodyPr rtlCol="0" anchor="ctr"/>
                    <a:lstStyle/>
                    <a:p>
                      <a:pPr defTabSz="685165" hangingPunct="1">
                        <a:defRPr/>
                      </a:pPr>
                      <a:endParaRPr lang="en-US" sz="1350" b="0">
                        <a:solidFill>
                          <a:prstClr val="white"/>
                        </a:solidFill>
                        <a:latin typeface="Calibri" panose="020F0502020204030204"/>
                        <a:ea typeface="+mn-ea"/>
                        <a:cs typeface="+mn-cs"/>
                      </a:endParaRPr>
                    </a:p>
                  </p:txBody>
                </p:sp>
                <p:sp>
                  <p:nvSpPr>
                    <p:cNvPr id="21" name="Rectangle 20"/>
                    <p:cNvSpPr/>
                    <p:nvPr/>
                  </p:nvSpPr>
                  <p:spPr>
                    <a:xfrm>
                      <a:off x="1639753" y="2318004"/>
                      <a:ext cx="1499616" cy="429768"/>
                    </a:xfrm>
                    <a:prstGeom prst="rect">
                      <a:avLst/>
                    </a:prstGeom>
                    <a:solidFill>
                      <a:srgbClr val="ED7D31"/>
                    </a:solidFill>
                    <a:ln w="12700" cap="flat" cmpd="sng" algn="ctr">
                      <a:noFill/>
                      <a:prstDash val="solid"/>
                      <a:miter lim="800000"/>
                    </a:ln>
                    <a:effectLst/>
                  </p:spPr>
                  <p:txBody>
                    <a:bodyPr rtlCol="0" anchor="ctr"/>
                    <a:lstStyle/>
                    <a:p>
                      <a:pPr defTabSz="685165" hangingPunct="1">
                        <a:defRPr/>
                      </a:pPr>
                      <a:endParaRPr lang="en-US" sz="1350" b="0">
                        <a:solidFill>
                          <a:prstClr val="white"/>
                        </a:solidFill>
                        <a:latin typeface="Calibri" panose="020F0502020204030204"/>
                        <a:ea typeface="+mn-ea"/>
                        <a:cs typeface="+mn-cs"/>
                      </a:endParaRPr>
                    </a:p>
                  </p:txBody>
                </p:sp>
                <p:sp>
                  <p:nvSpPr>
                    <p:cNvPr id="22" name="Rectangle 21"/>
                    <p:cNvSpPr/>
                    <p:nvPr/>
                  </p:nvSpPr>
                  <p:spPr>
                    <a:xfrm>
                      <a:off x="3139369" y="2318004"/>
                      <a:ext cx="1545336" cy="429768"/>
                    </a:xfrm>
                    <a:prstGeom prst="rect">
                      <a:avLst/>
                    </a:prstGeom>
                    <a:solidFill>
                      <a:srgbClr val="70AD47">
                        <a:lumMod val="75000"/>
                      </a:srgbClr>
                    </a:solidFill>
                    <a:ln w="12700" cap="flat" cmpd="sng" algn="ctr">
                      <a:noFill/>
                      <a:prstDash val="solid"/>
                      <a:miter lim="800000"/>
                    </a:ln>
                    <a:effectLst/>
                  </p:spPr>
                  <p:txBody>
                    <a:bodyPr rtlCol="0" anchor="ctr"/>
                    <a:lstStyle/>
                    <a:p>
                      <a:pPr defTabSz="685165" hangingPunct="1">
                        <a:defRPr/>
                      </a:pPr>
                      <a:endParaRPr lang="en-US" sz="1350" b="0">
                        <a:solidFill>
                          <a:prstClr val="white"/>
                        </a:solidFill>
                        <a:latin typeface="Calibri" panose="020F0502020204030204"/>
                        <a:ea typeface="+mn-ea"/>
                        <a:cs typeface="+mn-cs"/>
                      </a:endParaRPr>
                    </a:p>
                  </p:txBody>
                </p:sp>
                <p:sp>
                  <p:nvSpPr>
                    <p:cNvPr id="23" name="Rectangle 22"/>
                    <p:cNvSpPr/>
                    <p:nvPr/>
                  </p:nvSpPr>
                  <p:spPr>
                    <a:xfrm>
                      <a:off x="4684705" y="2318004"/>
                      <a:ext cx="1545336" cy="429768"/>
                    </a:xfrm>
                    <a:prstGeom prst="rect">
                      <a:avLst/>
                    </a:prstGeom>
                    <a:solidFill>
                      <a:srgbClr val="7030A0"/>
                    </a:solidFill>
                    <a:ln w="12700" cap="flat" cmpd="sng" algn="ctr">
                      <a:noFill/>
                      <a:prstDash val="solid"/>
                      <a:miter lim="800000"/>
                    </a:ln>
                    <a:effectLst/>
                  </p:spPr>
                  <p:txBody>
                    <a:bodyPr rtlCol="0" anchor="ctr"/>
                    <a:lstStyle/>
                    <a:p>
                      <a:pPr defTabSz="685165" hangingPunct="1">
                        <a:defRPr/>
                      </a:pPr>
                      <a:endParaRPr lang="en-US" sz="1350" b="0">
                        <a:solidFill>
                          <a:prstClr val="white"/>
                        </a:solidFill>
                        <a:latin typeface="Calibri" panose="020F0502020204030204"/>
                        <a:ea typeface="+mn-ea"/>
                        <a:cs typeface="+mn-cs"/>
                      </a:endParaRPr>
                    </a:p>
                  </p:txBody>
                </p:sp>
                <p:cxnSp>
                  <p:nvCxnSpPr>
                    <p:cNvPr id="24" name="Straight Connector 23"/>
                    <p:cNvCxnSpPr>
                      <a:stCxn id="20" idx="0"/>
                    </p:cNvCxnSpPr>
                    <p:nvPr/>
                  </p:nvCxnSpPr>
                  <p:spPr>
                    <a:xfrm flipV="1">
                      <a:off x="921949" y="1673352"/>
                      <a:ext cx="0" cy="649224"/>
                    </a:xfrm>
                    <a:prstGeom prst="line">
                      <a:avLst/>
                    </a:prstGeom>
                    <a:noFill/>
                    <a:ln w="38100" cap="flat" cmpd="sng" algn="ctr">
                      <a:solidFill>
                        <a:srgbClr val="5B9BD5"/>
                      </a:solidFill>
                      <a:prstDash val="solid"/>
                      <a:miter lim="800000"/>
                    </a:ln>
                    <a:effectLst/>
                  </p:spPr>
                </p:cxnSp>
                <p:cxnSp>
                  <p:nvCxnSpPr>
                    <p:cNvPr id="25" name="Straight Connector 24"/>
                    <p:cNvCxnSpPr/>
                    <p:nvPr/>
                  </p:nvCxnSpPr>
                  <p:spPr>
                    <a:xfrm flipV="1">
                      <a:off x="5542935" y="2735368"/>
                      <a:ext cx="0" cy="649224"/>
                    </a:xfrm>
                    <a:prstGeom prst="line">
                      <a:avLst/>
                    </a:prstGeom>
                    <a:solidFill>
                      <a:srgbClr val="7030A0"/>
                    </a:solidFill>
                    <a:ln w="38100" cap="flat" cmpd="sng" algn="ctr">
                      <a:solidFill>
                        <a:srgbClr val="8D42C6"/>
                      </a:solidFill>
                      <a:prstDash val="solid"/>
                      <a:miter lim="800000"/>
                    </a:ln>
                    <a:effectLst/>
                  </p:spPr>
                </p:cxnSp>
                <p:sp>
                  <p:nvSpPr>
                    <p:cNvPr id="26" name="Oval 25"/>
                    <p:cNvSpPr/>
                    <p:nvPr/>
                  </p:nvSpPr>
                  <p:spPr>
                    <a:xfrm>
                      <a:off x="512651" y="897937"/>
                      <a:ext cx="818596" cy="770843"/>
                    </a:xfrm>
                    <a:prstGeom prst="ellipse">
                      <a:avLst/>
                    </a:prstGeom>
                    <a:solidFill>
                      <a:srgbClr val="5B9BD5"/>
                    </a:solidFill>
                    <a:ln w="12700" cap="flat" cmpd="sng" algn="ctr">
                      <a:noFill/>
                      <a:prstDash val="solid"/>
                      <a:miter lim="800000"/>
                    </a:ln>
                    <a:effectLst/>
                  </p:spPr>
                  <p:txBody>
                    <a:bodyPr rtlCol="0" anchor="ctr"/>
                    <a:lstStyle/>
                    <a:p>
                      <a:pPr defTabSz="685165" hangingPunct="1">
                        <a:defRPr/>
                      </a:pPr>
                      <a:r>
                        <a:rPr lang="en-US" sz="1350" dirty="0">
                          <a:solidFill>
                            <a:prstClr val="white"/>
                          </a:solidFill>
                          <a:latin typeface="Calibri" panose="020F0502020204030204"/>
                          <a:ea typeface="+mn-ea"/>
                          <a:cs typeface="+mn-cs"/>
                        </a:rPr>
                        <a:t>Aug 2022</a:t>
                      </a:r>
                      <a:endParaRPr lang="en-US" sz="1350" b="0" dirty="0">
                        <a:solidFill>
                          <a:prstClr val="white"/>
                        </a:solidFill>
                        <a:latin typeface="Calibri" panose="020F0502020204030204"/>
                        <a:ea typeface="+mn-ea"/>
                        <a:cs typeface="+mn-cs"/>
                      </a:endParaRPr>
                    </a:p>
                  </p:txBody>
                </p:sp>
                <p:sp>
                  <p:nvSpPr>
                    <p:cNvPr id="27" name="Oval 26"/>
                    <p:cNvSpPr/>
                    <p:nvPr/>
                  </p:nvSpPr>
                  <p:spPr>
                    <a:xfrm>
                      <a:off x="1958998" y="3396996"/>
                      <a:ext cx="818596" cy="770843"/>
                    </a:xfrm>
                    <a:prstGeom prst="ellipse">
                      <a:avLst/>
                    </a:prstGeom>
                    <a:solidFill>
                      <a:srgbClr val="ED7D31"/>
                    </a:solidFill>
                    <a:ln w="12700" cap="flat" cmpd="sng" algn="ctr">
                      <a:noFill/>
                      <a:prstDash val="solid"/>
                      <a:miter lim="800000"/>
                    </a:ln>
                    <a:effectLst/>
                  </p:spPr>
                  <p:txBody>
                    <a:bodyPr rtlCol="0" anchor="ctr"/>
                    <a:lstStyle/>
                    <a:p>
                      <a:pPr defTabSz="685165" hangingPunct="1">
                        <a:defRPr/>
                      </a:pPr>
                      <a:r>
                        <a:rPr lang="en-US" sz="1350" dirty="0">
                          <a:solidFill>
                            <a:prstClr val="white"/>
                          </a:solidFill>
                          <a:latin typeface="Calibri" panose="020F0502020204030204"/>
                          <a:ea typeface="+mn-ea"/>
                          <a:cs typeface="+mn-cs"/>
                        </a:rPr>
                        <a:t>Sept – Dec 2022</a:t>
                      </a:r>
                    </a:p>
                  </p:txBody>
                </p:sp>
                <p:sp>
                  <p:nvSpPr>
                    <p:cNvPr id="28" name="Oval 27"/>
                    <p:cNvSpPr/>
                    <p:nvPr/>
                  </p:nvSpPr>
                  <p:spPr>
                    <a:xfrm>
                      <a:off x="3481474" y="900223"/>
                      <a:ext cx="818596" cy="770843"/>
                    </a:xfrm>
                    <a:prstGeom prst="ellipse">
                      <a:avLst/>
                    </a:prstGeom>
                    <a:solidFill>
                      <a:srgbClr val="70AD47">
                        <a:lumMod val="75000"/>
                      </a:srgbClr>
                    </a:solidFill>
                    <a:ln w="12700" cap="flat" cmpd="sng" algn="ctr">
                      <a:noFill/>
                      <a:prstDash val="solid"/>
                      <a:miter lim="800000"/>
                    </a:ln>
                    <a:effectLst/>
                  </p:spPr>
                  <p:txBody>
                    <a:bodyPr rtlCol="0" anchor="ctr"/>
                    <a:lstStyle/>
                    <a:p>
                      <a:pPr defTabSz="685165" hangingPunct="1">
                        <a:defRPr/>
                      </a:pPr>
                      <a:r>
                        <a:rPr lang="en-US" sz="1350" dirty="0">
                          <a:solidFill>
                            <a:prstClr val="white"/>
                          </a:solidFill>
                          <a:latin typeface="Calibri" panose="020F0502020204030204"/>
                          <a:ea typeface="+mn-ea"/>
                          <a:cs typeface="+mn-cs"/>
                        </a:rPr>
                        <a:t>Jan –April 2023</a:t>
                      </a:r>
                      <a:endParaRPr lang="en-US" sz="1350" b="0" dirty="0">
                        <a:solidFill>
                          <a:prstClr val="white"/>
                        </a:solidFill>
                        <a:latin typeface="Calibri" panose="020F0502020204030204"/>
                        <a:ea typeface="+mn-ea"/>
                        <a:cs typeface="+mn-cs"/>
                      </a:endParaRPr>
                    </a:p>
                  </p:txBody>
                </p:sp>
                <p:sp>
                  <p:nvSpPr>
                    <p:cNvPr id="29" name="Oval 28"/>
                    <p:cNvSpPr/>
                    <p:nvPr/>
                  </p:nvSpPr>
                  <p:spPr>
                    <a:xfrm>
                      <a:off x="5157984" y="3407753"/>
                      <a:ext cx="818596" cy="770843"/>
                    </a:xfrm>
                    <a:prstGeom prst="ellipse">
                      <a:avLst/>
                    </a:prstGeom>
                    <a:solidFill>
                      <a:srgbClr val="7030A0"/>
                    </a:solidFill>
                    <a:ln w="12700" cap="flat" cmpd="sng" algn="ctr">
                      <a:noFill/>
                      <a:prstDash val="solid"/>
                      <a:miter lim="800000"/>
                    </a:ln>
                    <a:effectLst/>
                  </p:spPr>
                  <p:txBody>
                    <a:bodyPr rtlCol="0" anchor="ctr"/>
                    <a:lstStyle/>
                    <a:p>
                      <a:pPr defTabSz="685165" hangingPunct="1">
                        <a:defRPr/>
                      </a:pPr>
                      <a:r>
                        <a:rPr lang="en-US" sz="1350" dirty="0">
                          <a:solidFill>
                            <a:prstClr val="white"/>
                          </a:solidFill>
                          <a:latin typeface="Calibri" panose="020F0502020204030204"/>
                          <a:ea typeface="+mn-ea"/>
                          <a:cs typeface="+mn-cs"/>
                        </a:rPr>
                        <a:t>May- Sept 2023 </a:t>
                      </a:r>
                    </a:p>
                  </p:txBody>
                </p:sp>
              </p:grpSp>
            </p:grpSp>
          </p:grpSp>
          <p:sp>
            <p:nvSpPr>
              <p:cNvPr id="12" name="Rectangle 11"/>
              <p:cNvSpPr/>
              <p:nvPr/>
            </p:nvSpPr>
            <p:spPr>
              <a:xfrm>
                <a:off x="635512" y="3243960"/>
                <a:ext cx="1570967" cy="201313"/>
              </a:xfrm>
              <a:prstGeom prst="rect">
                <a:avLst/>
              </a:prstGeom>
            </p:spPr>
            <p:txBody>
              <a:bodyPr wrap="square">
                <a:spAutoFit/>
              </a:bodyPr>
              <a:lstStyle/>
              <a:p>
                <a:pPr marL="171450" indent="-171450" defTabSz="685165" hangingPunct="1">
                  <a:buFont typeface="Wingdings" panose="05000000000000000000" pitchFamily="2" charset="2"/>
                  <a:buChar char="v"/>
                  <a:defRPr/>
                </a:pPr>
                <a:r>
                  <a:rPr lang="en-US" sz="1200" dirty="0">
                    <a:solidFill>
                      <a:schemeClr val="accent5">
                        <a:lumMod val="75000"/>
                      </a:schemeClr>
                    </a:solidFill>
                    <a:latin typeface="Calibri" panose="020F0502020204030204" pitchFamily="34" charset="0"/>
                    <a:ea typeface="Calibri" panose="020F0502020204030204" pitchFamily="34" charset="0"/>
                  </a:rPr>
                  <a:t>Guiding Documents/ Tools</a:t>
                </a:r>
                <a:endParaRPr lang="en-GB" sz="500" dirty="0">
                  <a:solidFill>
                    <a:schemeClr val="accent5">
                      <a:lumMod val="75000"/>
                    </a:schemeClr>
                  </a:solidFill>
                </a:endParaRPr>
              </a:p>
            </p:txBody>
          </p:sp>
          <p:sp>
            <p:nvSpPr>
              <p:cNvPr id="13" name="Rectangle 12"/>
              <p:cNvSpPr/>
              <p:nvPr/>
            </p:nvSpPr>
            <p:spPr>
              <a:xfrm>
                <a:off x="2063253" y="1731511"/>
                <a:ext cx="1623466" cy="603939"/>
              </a:xfrm>
              <a:prstGeom prst="rect">
                <a:avLst/>
              </a:prstGeom>
            </p:spPr>
            <p:txBody>
              <a:bodyPr wrap="square">
                <a:spAutoFit/>
              </a:bodyPr>
              <a:lstStyle/>
              <a:p>
                <a:pPr marL="171450" indent="-171450" defTabSz="685165">
                  <a:buFont typeface="Wingdings" panose="05000000000000000000" pitchFamily="2" charset="2"/>
                  <a:buChar char="v"/>
                  <a:defRPr/>
                </a:pPr>
                <a:r>
                  <a:rPr lang="en-US" sz="1200" dirty="0">
                    <a:solidFill>
                      <a:srgbClr val="ED7D31">
                        <a:lumMod val="75000"/>
                      </a:srgbClr>
                    </a:solidFill>
                  </a:rPr>
                  <a:t>Partners per county</a:t>
                </a:r>
              </a:p>
              <a:p>
                <a:pPr defTabSz="685165">
                  <a:defRPr/>
                </a:pPr>
                <a:endParaRPr lang="en-US" sz="1200" dirty="0">
                  <a:solidFill>
                    <a:srgbClr val="ED7D31">
                      <a:lumMod val="75000"/>
                    </a:srgbClr>
                  </a:solidFill>
                </a:endParaRPr>
              </a:p>
              <a:p>
                <a:pPr marL="171450" indent="-171450" defTabSz="685165">
                  <a:buFont typeface="Wingdings" panose="05000000000000000000" pitchFamily="2" charset="2"/>
                  <a:buChar char="v"/>
                </a:pPr>
                <a:r>
                  <a:rPr lang="en-US" sz="1200" dirty="0">
                    <a:solidFill>
                      <a:srgbClr val="ED7D31">
                        <a:lumMod val="75000"/>
                      </a:srgbClr>
                    </a:solidFill>
                  </a:rPr>
                  <a:t>Co- location of health and Nutrition Services</a:t>
                </a:r>
              </a:p>
            </p:txBody>
          </p:sp>
          <p:sp>
            <p:nvSpPr>
              <p:cNvPr id="14" name="Rectangle 13"/>
              <p:cNvSpPr/>
              <p:nvPr/>
            </p:nvSpPr>
            <p:spPr>
              <a:xfrm>
                <a:off x="3707782" y="3207925"/>
                <a:ext cx="1587099" cy="871796"/>
              </a:xfrm>
              <a:prstGeom prst="rect">
                <a:avLst/>
              </a:prstGeom>
            </p:spPr>
            <p:txBody>
              <a:bodyPr wrap="square">
                <a:spAutoFit/>
              </a:bodyPr>
              <a:lstStyle/>
              <a:p>
                <a:pPr marL="171450" indent="-171450" defTabSz="685165" hangingPunct="1">
                  <a:buFont typeface="Wingdings" panose="05000000000000000000" pitchFamily="2" charset="2"/>
                  <a:buChar char="v"/>
                  <a:defRPr/>
                </a:pPr>
                <a:r>
                  <a:rPr lang="en-US" sz="1200" dirty="0">
                    <a:solidFill>
                      <a:srgbClr val="70AD47">
                        <a:lumMod val="50000"/>
                      </a:srgbClr>
                    </a:solidFill>
                  </a:rPr>
                  <a:t>Partner transitions</a:t>
                </a:r>
              </a:p>
              <a:p>
                <a:pPr marL="171450" indent="-171450" defTabSz="685165" hangingPunct="1">
                  <a:buFont typeface="Wingdings" panose="05000000000000000000" pitchFamily="2" charset="2"/>
                  <a:buChar char="v"/>
                  <a:defRPr/>
                </a:pPr>
                <a:endParaRPr lang="en-US" sz="1200" dirty="0">
                  <a:solidFill>
                    <a:srgbClr val="70AD47">
                      <a:lumMod val="50000"/>
                    </a:srgbClr>
                  </a:solidFill>
                </a:endParaRPr>
              </a:p>
              <a:p>
                <a:pPr marL="171450" indent="-171450" defTabSz="685165" hangingPunct="1">
                  <a:buFont typeface="Wingdings" panose="05000000000000000000" pitchFamily="2" charset="2"/>
                  <a:buChar char="v"/>
                  <a:defRPr/>
                </a:pPr>
                <a:r>
                  <a:rPr lang="en-US" sz="1200" dirty="0">
                    <a:solidFill>
                      <a:srgbClr val="70AD47">
                        <a:lumMod val="50000"/>
                      </a:srgbClr>
                    </a:solidFill>
                  </a:rPr>
                  <a:t>Geolocations for nutrition sites</a:t>
                </a:r>
              </a:p>
              <a:p>
                <a:pPr marL="171450" indent="-171450" defTabSz="685165" hangingPunct="1">
                  <a:buFont typeface="Wingdings" panose="05000000000000000000" pitchFamily="2" charset="2"/>
                  <a:buChar char="v"/>
                  <a:defRPr/>
                </a:pPr>
                <a:endParaRPr lang="en-US" sz="1200" dirty="0">
                  <a:solidFill>
                    <a:srgbClr val="70AD47">
                      <a:lumMod val="50000"/>
                    </a:srgbClr>
                  </a:solidFill>
                </a:endParaRPr>
              </a:p>
              <a:p>
                <a:pPr marL="171450" indent="-171450" defTabSz="685165" hangingPunct="1">
                  <a:buFont typeface="Wingdings" panose="05000000000000000000" pitchFamily="2" charset="2"/>
                  <a:buChar char="v"/>
                  <a:defRPr/>
                </a:pPr>
                <a:r>
                  <a:rPr lang="en-US" sz="1200" dirty="0">
                    <a:solidFill>
                      <a:srgbClr val="70AD47">
                        <a:lumMod val="50000"/>
                      </a:srgbClr>
                    </a:solidFill>
                  </a:rPr>
                  <a:t>Lessons Learnt</a:t>
                </a:r>
                <a:endParaRPr lang="en-GB" sz="500" dirty="0">
                  <a:solidFill>
                    <a:srgbClr val="70AD47">
                      <a:lumMod val="50000"/>
                    </a:srgbClr>
                  </a:solidFill>
                </a:endParaRPr>
              </a:p>
            </p:txBody>
          </p:sp>
          <p:sp>
            <p:nvSpPr>
              <p:cNvPr id="15" name="Rectangle 14"/>
              <p:cNvSpPr/>
              <p:nvPr/>
            </p:nvSpPr>
            <p:spPr>
              <a:xfrm>
                <a:off x="5218309" y="1633394"/>
                <a:ext cx="1643114" cy="1005912"/>
              </a:xfrm>
              <a:prstGeom prst="rect">
                <a:avLst/>
              </a:prstGeom>
            </p:spPr>
            <p:txBody>
              <a:bodyPr wrap="square">
                <a:spAutoFit/>
              </a:bodyPr>
              <a:lstStyle/>
              <a:p>
                <a:pPr marL="171450" indent="-171450" defTabSz="685165">
                  <a:buFont typeface="Wingdings" panose="05000000000000000000" pitchFamily="2" charset="2"/>
                  <a:buChar char="v"/>
                </a:pPr>
                <a:endParaRPr lang="en-US" sz="1200" dirty="0">
                  <a:solidFill>
                    <a:srgbClr val="7030A0"/>
                  </a:solidFill>
                </a:endParaRPr>
              </a:p>
              <a:p>
                <a:pPr marL="171450" indent="-171450" defTabSz="685165">
                  <a:buFont typeface="Wingdings" panose="05000000000000000000" pitchFamily="2" charset="2"/>
                  <a:buChar char="v"/>
                </a:pPr>
                <a:r>
                  <a:rPr lang="en-US" sz="1200" dirty="0">
                    <a:solidFill>
                      <a:srgbClr val="7030A0"/>
                    </a:solidFill>
                  </a:rPr>
                  <a:t>Review Nutrition Sites per county</a:t>
                </a:r>
              </a:p>
              <a:p>
                <a:pPr marL="171450" indent="-171450" defTabSz="685165">
                  <a:buFont typeface="Wingdings" panose="05000000000000000000" pitchFamily="2" charset="2"/>
                  <a:buChar char="v"/>
                </a:pPr>
                <a:endParaRPr lang="en-US" sz="1200" dirty="0">
                  <a:solidFill>
                    <a:srgbClr val="7030A0"/>
                  </a:solidFill>
                </a:endParaRPr>
              </a:p>
              <a:p>
                <a:pPr marL="171450" indent="-171450" defTabSz="685165">
                  <a:buFont typeface="Wingdings" panose="05000000000000000000" pitchFamily="2" charset="2"/>
                  <a:buChar char="v"/>
                </a:pPr>
                <a:r>
                  <a:rPr lang="en-US" sz="1200" dirty="0">
                    <a:solidFill>
                      <a:srgbClr val="7030A0"/>
                    </a:solidFill>
                  </a:rPr>
                  <a:t>Standardize Staffing –quantity &amp; quality  + alignment of incentives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Flowchart: Merge 6"/>
            <p:cNvSpPr/>
            <p:nvPr/>
          </p:nvSpPr>
          <p:spPr>
            <a:xfrm>
              <a:off x="921005" y="3499140"/>
              <a:ext cx="304800" cy="224028"/>
            </a:xfrm>
            <a:prstGeom prst="flowChartMerge">
              <a:avLst/>
            </a:prstGeom>
            <a:solidFill>
              <a:srgbClr val="5B9BD5"/>
            </a:solidFill>
            <a:ln w="12700" cap="flat" cmpd="sng" algn="ctr">
              <a:noFill/>
              <a:prstDash val="solid"/>
              <a:miter lim="800000"/>
            </a:ln>
            <a:effectLst/>
          </p:spPr>
          <p:txBody>
            <a:bodyPr rtlCol="0" anchor="ctr"/>
            <a:lstStyle/>
            <a:p>
              <a:pPr defTabSz="685165" hangingPunct="1">
                <a:defRPr/>
              </a:pPr>
              <a:endParaRPr lang="en-US" sz="1350" b="0" dirty="0">
                <a:solidFill>
                  <a:prstClr val="white"/>
                </a:solidFill>
                <a:latin typeface="Calibri" panose="020F0502020204030204"/>
                <a:ea typeface="+mn-ea"/>
                <a:cs typeface="+mn-cs"/>
              </a:endParaRPr>
            </a:p>
          </p:txBody>
        </p:sp>
        <p:sp>
          <p:nvSpPr>
            <p:cNvPr id="8" name="Flowchart: Merge 7"/>
            <p:cNvSpPr/>
            <p:nvPr/>
          </p:nvSpPr>
          <p:spPr>
            <a:xfrm flipV="1">
              <a:off x="2392841" y="2849916"/>
              <a:ext cx="304800" cy="238152"/>
            </a:xfrm>
            <a:prstGeom prst="flowChartMerge">
              <a:avLst/>
            </a:prstGeom>
            <a:solidFill>
              <a:srgbClr val="ED7D31"/>
            </a:solidFill>
            <a:ln w="12700" cap="flat" cmpd="sng" algn="ctr">
              <a:noFill/>
              <a:prstDash val="solid"/>
              <a:miter lim="800000"/>
            </a:ln>
            <a:effectLst/>
          </p:spPr>
          <p:txBody>
            <a:bodyPr rtlCol="0" anchor="ctr"/>
            <a:lstStyle/>
            <a:p>
              <a:pPr defTabSz="685165" hangingPunct="1">
                <a:defRPr/>
              </a:pPr>
              <a:endParaRPr lang="en-US" sz="1350" b="0" dirty="0">
                <a:solidFill>
                  <a:prstClr val="white"/>
                </a:solidFill>
                <a:latin typeface="Calibri" panose="020F0502020204030204"/>
                <a:ea typeface="+mn-ea"/>
                <a:cs typeface="+mn-cs"/>
              </a:endParaRPr>
            </a:p>
          </p:txBody>
        </p:sp>
        <p:sp>
          <p:nvSpPr>
            <p:cNvPr id="9" name="Flowchart: Merge 8"/>
            <p:cNvSpPr/>
            <p:nvPr/>
          </p:nvSpPr>
          <p:spPr>
            <a:xfrm flipV="1">
              <a:off x="5585004" y="2862536"/>
              <a:ext cx="304800" cy="238152"/>
            </a:xfrm>
            <a:prstGeom prst="flowChartMerge">
              <a:avLst/>
            </a:prstGeom>
            <a:solidFill>
              <a:srgbClr val="7030A0"/>
            </a:solidFill>
            <a:ln w="12700" cap="flat" cmpd="sng" algn="ctr">
              <a:noFill/>
              <a:prstDash val="solid"/>
              <a:miter lim="800000"/>
            </a:ln>
            <a:effectLst/>
          </p:spPr>
          <p:txBody>
            <a:bodyPr rtlCol="0" anchor="ctr"/>
            <a:lstStyle/>
            <a:p>
              <a:pPr defTabSz="685165" hangingPunct="1">
                <a:defRPr/>
              </a:pPr>
              <a:endParaRPr lang="en-US" sz="1350" b="0" dirty="0">
                <a:solidFill>
                  <a:prstClr val="white"/>
                </a:solidFill>
                <a:latin typeface="Calibri" panose="020F0502020204030204"/>
                <a:ea typeface="+mn-ea"/>
                <a:cs typeface="+mn-cs"/>
              </a:endParaRPr>
            </a:p>
          </p:txBody>
        </p:sp>
        <p:sp>
          <p:nvSpPr>
            <p:cNvPr id="10" name="Flowchart: Merge 9"/>
            <p:cNvSpPr/>
            <p:nvPr/>
          </p:nvSpPr>
          <p:spPr>
            <a:xfrm>
              <a:off x="3965957" y="3486736"/>
              <a:ext cx="304800" cy="225056"/>
            </a:xfrm>
            <a:prstGeom prst="flowChartMerge">
              <a:avLst/>
            </a:prstGeom>
            <a:solidFill>
              <a:srgbClr val="70AD47">
                <a:lumMod val="75000"/>
              </a:srgbClr>
            </a:solidFill>
            <a:ln w="12700" cap="flat" cmpd="sng" algn="ctr">
              <a:noFill/>
              <a:prstDash val="solid"/>
              <a:miter lim="800000"/>
            </a:ln>
            <a:effectLst/>
          </p:spPr>
          <p:txBody>
            <a:bodyPr rtlCol="0" anchor="ctr"/>
            <a:lstStyle/>
            <a:p>
              <a:pPr defTabSz="685165" hangingPunct="1">
                <a:defRPr/>
              </a:pPr>
              <a:endParaRPr lang="en-US" sz="1350" b="0" dirty="0">
                <a:solidFill>
                  <a:prstClr val="white"/>
                </a:solidFill>
                <a:latin typeface="Calibri" panose="020F0502020204030204"/>
                <a:ea typeface="+mn-ea"/>
                <a:cs typeface="+mn-cs"/>
              </a:endParaRPr>
            </a:p>
          </p:txBody>
        </p:sp>
      </p:grpSp>
      <p:pic>
        <p:nvPicPr>
          <p:cNvPr id="4" name="Picture 3"/>
          <p:cNvPicPr>
            <a:picLocks noChangeAspect="1"/>
          </p:cNvPicPr>
          <p:nvPr/>
        </p:nvPicPr>
        <p:blipFill>
          <a:blip r:embed="rId3"/>
          <a:stretch>
            <a:fillRect/>
          </a:stretch>
        </p:blipFill>
        <p:spPr>
          <a:xfrm>
            <a:off x="6032284" y="5196607"/>
            <a:ext cx="2524492" cy="1657821"/>
          </a:xfrm>
          <a:prstGeom prst="rect">
            <a:avLst/>
          </a:prstGeom>
        </p:spPr>
      </p:pic>
      <p:sp>
        <p:nvSpPr>
          <p:cNvPr id="2" name="Title 1"/>
          <p:cNvSpPr txBox="1"/>
          <p:nvPr/>
        </p:nvSpPr>
        <p:spPr>
          <a:xfrm>
            <a:off x="0" y="-55399"/>
            <a:ext cx="12179300" cy="645690"/>
          </a:xfrm>
          <a:prstGeom prst="rect">
            <a:avLst/>
          </a:prstGeom>
          <a:solidFill>
            <a:schemeClr val="accent6"/>
          </a:solidFill>
        </p:spPr>
        <p:txBody>
          <a:bodyPr wrap="square" rtlCol="0">
            <a:spAutoFit/>
          </a:bodyPr>
          <a:lstStyle>
            <a:lvl1pPr marL="0" marR="0" indent="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9pPr>
          </a:lstStyle>
          <a:p>
            <a:pPr hangingPunct="1"/>
            <a:r>
              <a:rPr lang="en-US" sz="3595" b="1" dirty="0">
                <a:solidFill>
                  <a:schemeClr val="bg1"/>
                </a:solidFill>
                <a:latin typeface="Arial Narrow" panose="020B0606020202030204" pitchFamily="34" charset="0"/>
              </a:rPr>
              <a:t>Our Journey…. </a:t>
            </a:r>
          </a:p>
        </p:txBody>
      </p:sp>
      <p:sp>
        <p:nvSpPr>
          <p:cNvPr id="30" name="TextBox 17"/>
          <p:cNvSpPr txBox="1"/>
          <p:nvPr/>
        </p:nvSpPr>
        <p:spPr>
          <a:xfrm>
            <a:off x="681355" y="6120130"/>
            <a:ext cx="4177665" cy="617220"/>
          </a:xfrm>
          <a:prstGeom prst="rect">
            <a:avLst/>
          </a:prstGeom>
          <a:ln w="3175">
            <a:miter lim="400000"/>
          </a:ln>
        </p:spPr>
        <p:txBody>
          <a:bodyPr lIns="0" tIns="0" rIns="0" bIns="0" anchor="ctr">
            <a:noAutofit/>
          </a:bodyPr>
          <a:lstStyle/>
          <a:p>
            <a:pPr algn="l" defTabSz="609600">
              <a:defRPr sz="1800">
                <a:latin typeface="Arial" panose="020B0604020202020204"/>
                <a:ea typeface="Arial" panose="020B0604020202020204"/>
                <a:cs typeface="Arial" panose="020B0604020202020204"/>
                <a:sym typeface="Arial" panose="020B0604020202020204"/>
              </a:defRPr>
            </a:pPr>
            <a:r>
              <a:rPr lang="en-US" dirty="0">
                <a:solidFill>
                  <a:srgbClr val="808080"/>
                </a:solidFill>
              </a:rPr>
              <a:t>A moment to Reflect on the Rationalization  </a:t>
            </a:r>
            <a:r>
              <a:rPr dirty="0">
                <a:solidFill>
                  <a:srgbClr val="808080"/>
                </a:solidFill>
              </a:rPr>
              <a:t> </a:t>
            </a:r>
            <a:br>
              <a:rPr dirty="0"/>
            </a:br>
            <a:r>
              <a:rPr dirty="0">
                <a:solidFill>
                  <a:srgbClr val="808080"/>
                </a:solidFill>
              </a:rPr>
              <a:t>Date:</a:t>
            </a:r>
            <a:r>
              <a:rPr lang="en-US" dirty="0">
                <a:solidFill>
                  <a:srgbClr val="808080"/>
                </a:solidFill>
              </a:rPr>
              <a:t> 30/01/2024</a:t>
            </a:r>
            <a:endParaRPr lang="en-US" sz="1800" dirty="0">
              <a:solidFill>
                <a:srgbClr val="808080"/>
              </a:solidFill>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1117" y="858982"/>
            <a:ext cx="10308665" cy="5347959"/>
            <a:chOff x="448130" y="298438"/>
            <a:chExt cx="12251681" cy="7006656"/>
          </a:xfrm>
        </p:grpSpPr>
        <p:grpSp>
          <p:nvGrpSpPr>
            <p:cNvPr id="3" name="Group 2"/>
            <p:cNvGrpSpPr/>
            <p:nvPr/>
          </p:nvGrpSpPr>
          <p:grpSpPr>
            <a:xfrm>
              <a:off x="3500274" y="1111782"/>
              <a:ext cx="2545615" cy="4412839"/>
              <a:chOff x="3572944" y="1271233"/>
              <a:chExt cx="2284577" cy="3775592"/>
            </a:xfrm>
          </p:grpSpPr>
          <p:sp>
            <p:nvSpPr>
              <p:cNvPr id="34" name="Rectangle 33"/>
              <p:cNvSpPr/>
              <p:nvPr/>
            </p:nvSpPr>
            <p:spPr>
              <a:xfrm>
                <a:off x="3664073" y="2285981"/>
                <a:ext cx="1890000" cy="27000"/>
              </a:xfrm>
              <a:prstGeom prst="rect">
                <a:avLst/>
              </a:prstGeom>
              <a:gradFill flip="none" rotWithShape="1">
                <a:gsLst>
                  <a:gs pos="0">
                    <a:schemeClr val="bg1"/>
                  </a:gs>
                  <a:gs pos="75000">
                    <a:schemeClr val="accent3">
                      <a:lumMod val="50000"/>
                    </a:schemeClr>
                  </a:gs>
                  <a:gs pos="25000">
                    <a:schemeClr val="accent3">
                      <a:lumMod val="5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grpSp>
            <p:nvGrpSpPr>
              <p:cNvPr id="35" name="Group 34"/>
              <p:cNvGrpSpPr/>
              <p:nvPr/>
            </p:nvGrpSpPr>
            <p:grpSpPr>
              <a:xfrm>
                <a:off x="3572944" y="1271233"/>
                <a:ext cx="2284577" cy="3775592"/>
                <a:chOff x="3623972" y="1285287"/>
                <a:chExt cx="2284577" cy="3775592"/>
              </a:xfrm>
            </p:grpSpPr>
            <p:sp>
              <p:nvSpPr>
                <p:cNvPr id="36" name="Freeform: Shape 35"/>
                <p:cNvSpPr/>
                <p:nvPr/>
              </p:nvSpPr>
              <p:spPr>
                <a:xfrm>
                  <a:off x="4178093" y="3015935"/>
                  <a:ext cx="1080000" cy="1080000"/>
                </a:xfrm>
                <a:custGeom>
                  <a:avLst/>
                  <a:gdLst>
                    <a:gd name="connsiteX0" fmla="*/ 540000 w 1413013"/>
                    <a:gd name="connsiteY0" fmla="*/ 0 h 1413012"/>
                    <a:gd name="connsiteX1" fmla="*/ 720000 w 1413013"/>
                    <a:gd name="connsiteY1" fmla="*/ 180000 h 1413012"/>
                    <a:gd name="connsiteX2" fmla="*/ 667279 w 1413013"/>
                    <a:gd name="connsiteY2" fmla="*/ 307279 h 1413012"/>
                    <a:gd name="connsiteX3" fmla="*/ 629112 w 1413013"/>
                    <a:gd name="connsiteY3" fmla="*/ 333012 h 1413012"/>
                    <a:gd name="connsiteX4" fmla="*/ 1000577 w 1413013"/>
                    <a:gd name="connsiteY4" fmla="*/ 333012 h 1413012"/>
                    <a:gd name="connsiteX5" fmla="*/ 1080000 w 1413013"/>
                    <a:gd name="connsiteY5" fmla="*/ 412435 h 1413012"/>
                    <a:gd name="connsiteX6" fmla="*/ 1080000 w 1413013"/>
                    <a:gd name="connsiteY6" fmla="*/ 783902 h 1413012"/>
                    <a:gd name="connsiteX7" fmla="*/ 1105734 w 1413013"/>
                    <a:gd name="connsiteY7" fmla="*/ 745734 h 1413012"/>
                    <a:gd name="connsiteX8" fmla="*/ 1233013 w 1413013"/>
                    <a:gd name="connsiteY8" fmla="*/ 693013 h 1413012"/>
                    <a:gd name="connsiteX9" fmla="*/ 1413013 w 1413013"/>
                    <a:gd name="connsiteY9" fmla="*/ 873013 h 1413012"/>
                    <a:gd name="connsiteX10" fmla="*/ 1233013 w 1413013"/>
                    <a:gd name="connsiteY10" fmla="*/ 1053013 h 1413012"/>
                    <a:gd name="connsiteX11" fmla="*/ 1105734 w 1413013"/>
                    <a:gd name="connsiteY11" fmla="*/ 1000292 h 1413012"/>
                    <a:gd name="connsiteX12" fmla="*/ 1080000 w 1413013"/>
                    <a:gd name="connsiteY12" fmla="*/ 962124 h 1413012"/>
                    <a:gd name="connsiteX13" fmla="*/ 1080000 w 1413013"/>
                    <a:gd name="connsiteY13" fmla="*/ 1333589 h 1413012"/>
                    <a:gd name="connsiteX14" fmla="*/ 1000577 w 1413013"/>
                    <a:gd name="connsiteY14" fmla="*/ 1413012 h 1413012"/>
                    <a:gd name="connsiteX15" fmla="*/ 620065 w 1413013"/>
                    <a:gd name="connsiteY15" fmla="*/ 1413012 h 1413012"/>
                    <a:gd name="connsiteX16" fmla="*/ 667279 w 1413013"/>
                    <a:gd name="connsiteY16" fmla="*/ 1381179 h 1413012"/>
                    <a:gd name="connsiteX17" fmla="*/ 720000 w 1413013"/>
                    <a:gd name="connsiteY17" fmla="*/ 1253900 h 1413012"/>
                    <a:gd name="connsiteX18" fmla="*/ 540000 w 1413013"/>
                    <a:gd name="connsiteY18" fmla="*/ 1073900 h 1413012"/>
                    <a:gd name="connsiteX19" fmla="*/ 360000 w 1413013"/>
                    <a:gd name="connsiteY19" fmla="*/ 1253900 h 1413012"/>
                    <a:gd name="connsiteX20" fmla="*/ 412721 w 1413013"/>
                    <a:gd name="connsiteY20" fmla="*/ 1381179 h 1413012"/>
                    <a:gd name="connsiteX21" fmla="*/ 459935 w 1413013"/>
                    <a:gd name="connsiteY21" fmla="*/ 1413012 h 1413012"/>
                    <a:gd name="connsiteX22" fmla="*/ 79423 w 1413013"/>
                    <a:gd name="connsiteY22" fmla="*/ 1413012 h 1413012"/>
                    <a:gd name="connsiteX23" fmla="*/ 0 w 1413013"/>
                    <a:gd name="connsiteY23" fmla="*/ 1333589 h 1413012"/>
                    <a:gd name="connsiteX24" fmla="*/ 0 w 1413013"/>
                    <a:gd name="connsiteY24" fmla="*/ 956237 h 1413012"/>
                    <a:gd name="connsiteX25" fmla="*/ 29703 w 1413013"/>
                    <a:gd name="connsiteY25" fmla="*/ 1000292 h 1413012"/>
                    <a:gd name="connsiteX26" fmla="*/ 156982 w 1413013"/>
                    <a:gd name="connsiteY26" fmla="*/ 1053013 h 1413012"/>
                    <a:gd name="connsiteX27" fmla="*/ 336982 w 1413013"/>
                    <a:gd name="connsiteY27" fmla="*/ 873013 h 1413012"/>
                    <a:gd name="connsiteX28" fmla="*/ 156982 w 1413013"/>
                    <a:gd name="connsiteY28" fmla="*/ 693013 h 1413012"/>
                    <a:gd name="connsiteX29" fmla="*/ 29703 w 1413013"/>
                    <a:gd name="connsiteY29" fmla="*/ 745734 h 1413012"/>
                    <a:gd name="connsiteX30" fmla="*/ 0 w 1413013"/>
                    <a:gd name="connsiteY30" fmla="*/ 789789 h 1413012"/>
                    <a:gd name="connsiteX31" fmla="*/ 0 w 1413013"/>
                    <a:gd name="connsiteY31" fmla="*/ 412435 h 1413012"/>
                    <a:gd name="connsiteX32" fmla="*/ 79423 w 1413013"/>
                    <a:gd name="connsiteY32" fmla="*/ 333012 h 1413012"/>
                    <a:gd name="connsiteX33" fmla="*/ 450888 w 1413013"/>
                    <a:gd name="connsiteY33" fmla="*/ 333012 h 1413012"/>
                    <a:gd name="connsiteX34" fmla="*/ 412721 w 1413013"/>
                    <a:gd name="connsiteY34" fmla="*/ 307279 h 1413012"/>
                    <a:gd name="connsiteX35" fmla="*/ 360000 w 1413013"/>
                    <a:gd name="connsiteY35" fmla="*/ 180000 h 1413012"/>
                    <a:gd name="connsiteX36" fmla="*/ 540000 w 1413013"/>
                    <a:gd name="connsiteY36" fmla="*/ 0 h 141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13013" h="1413012">
                      <a:moveTo>
                        <a:pt x="540000" y="0"/>
                      </a:moveTo>
                      <a:cubicBezTo>
                        <a:pt x="639411" y="0"/>
                        <a:pt x="720000" y="80589"/>
                        <a:pt x="720000" y="180000"/>
                      </a:cubicBezTo>
                      <a:cubicBezTo>
                        <a:pt x="720000" y="229706"/>
                        <a:pt x="699853" y="274706"/>
                        <a:pt x="667279" y="307279"/>
                      </a:cubicBezTo>
                      <a:lnTo>
                        <a:pt x="629112" y="333012"/>
                      </a:lnTo>
                      <a:lnTo>
                        <a:pt x="1000577" y="333012"/>
                      </a:lnTo>
                      <a:cubicBezTo>
                        <a:pt x="1044441" y="333012"/>
                        <a:pt x="1080000" y="368571"/>
                        <a:pt x="1080000" y="412435"/>
                      </a:cubicBezTo>
                      <a:lnTo>
                        <a:pt x="1080000" y="783902"/>
                      </a:lnTo>
                      <a:lnTo>
                        <a:pt x="1105734" y="745734"/>
                      </a:lnTo>
                      <a:cubicBezTo>
                        <a:pt x="1138308" y="713160"/>
                        <a:pt x="1183308" y="693013"/>
                        <a:pt x="1233013" y="693013"/>
                      </a:cubicBezTo>
                      <a:cubicBezTo>
                        <a:pt x="1332424" y="693013"/>
                        <a:pt x="1413013" y="773602"/>
                        <a:pt x="1413013" y="873013"/>
                      </a:cubicBezTo>
                      <a:cubicBezTo>
                        <a:pt x="1413013" y="972424"/>
                        <a:pt x="1332424" y="1053013"/>
                        <a:pt x="1233013" y="1053013"/>
                      </a:cubicBezTo>
                      <a:cubicBezTo>
                        <a:pt x="1183308" y="1053013"/>
                        <a:pt x="1138308" y="1032866"/>
                        <a:pt x="1105734" y="1000292"/>
                      </a:cubicBezTo>
                      <a:lnTo>
                        <a:pt x="1080000" y="962124"/>
                      </a:lnTo>
                      <a:lnTo>
                        <a:pt x="1080000" y="1333589"/>
                      </a:lnTo>
                      <a:cubicBezTo>
                        <a:pt x="1080000" y="1377453"/>
                        <a:pt x="1044441" y="1413012"/>
                        <a:pt x="1000577" y="1413012"/>
                      </a:cubicBezTo>
                      <a:lnTo>
                        <a:pt x="620065" y="1413012"/>
                      </a:lnTo>
                      <a:lnTo>
                        <a:pt x="667279" y="1381179"/>
                      </a:lnTo>
                      <a:cubicBezTo>
                        <a:pt x="699853" y="1348606"/>
                        <a:pt x="720000" y="1303606"/>
                        <a:pt x="720000" y="1253900"/>
                      </a:cubicBezTo>
                      <a:cubicBezTo>
                        <a:pt x="720000" y="1154489"/>
                        <a:pt x="639411" y="1073900"/>
                        <a:pt x="540000" y="1073900"/>
                      </a:cubicBezTo>
                      <a:cubicBezTo>
                        <a:pt x="440589" y="1073900"/>
                        <a:pt x="360000" y="1154489"/>
                        <a:pt x="360000" y="1253900"/>
                      </a:cubicBezTo>
                      <a:cubicBezTo>
                        <a:pt x="360000" y="1303606"/>
                        <a:pt x="380147" y="1348606"/>
                        <a:pt x="412721" y="1381179"/>
                      </a:cubicBezTo>
                      <a:lnTo>
                        <a:pt x="459935" y="1413012"/>
                      </a:lnTo>
                      <a:lnTo>
                        <a:pt x="79423" y="1413012"/>
                      </a:lnTo>
                      <a:cubicBezTo>
                        <a:pt x="35559" y="1413012"/>
                        <a:pt x="0" y="1377453"/>
                        <a:pt x="0" y="1333589"/>
                      </a:cubicBezTo>
                      <a:lnTo>
                        <a:pt x="0" y="956237"/>
                      </a:lnTo>
                      <a:lnTo>
                        <a:pt x="29703" y="1000292"/>
                      </a:lnTo>
                      <a:cubicBezTo>
                        <a:pt x="62276" y="1032866"/>
                        <a:pt x="107276" y="1053013"/>
                        <a:pt x="156982" y="1053013"/>
                      </a:cubicBezTo>
                      <a:cubicBezTo>
                        <a:pt x="256393" y="1053013"/>
                        <a:pt x="336982" y="972424"/>
                        <a:pt x="336982" y="873013"/>
                      </a:cubicBezTo>
                      <a:cubicBezTo>
                        <a:pt x="336982" y="773602"/>
                        <a:pt x="256393" y="693013"/>
                        <a:pt x="156982" y="693013"/>
                      </a:cubicBezTo>
                      <a:cubicBezTo>
                        <a:pt x="107276" y="693013"/>
                        <a:pt x="62276" y="713160"/>
                        <a:pt x="29703" y="745734"/>
                      </a:cubicBezTo>
                      <a:lnTo>
                        <a:pt x="0" y="789789"/>
                      </a:lnTo>
                      <a:lnTo>
                        <a:pt x="0" y="412435"/>
                      </a:lnTo>
                      <a:cubicBezTo>
                        <a:pt x="0" y="368571"/>
                        <a:pt x="35559" y="333012"/>
                        <a:pt x="79423" y="333012"/>
                      </a:cubicBezTo>
                      <a:lnTo>
                        <a:pt x="450888" y="333012"/>
                      </a:lnTo>
                      <a:lnTo>
                        <a:pt x="412721" y="307279"/>
                      </a:lnTo>
                      <a:cubicBezTo>
                        <a:pt x="380147" y="274706"/>
                        <a:pt x="360000" y="229706"/>
                        <a:pt x="360000" y="180000"/>
                      </a:cubicBezTo>
                      <a:cubicBezTo>
                        <a:pt x="360000" y="80589"/>
                        <a:pt x="440589" y="0"/>
                        <a:pt x="540000" y="0"/>
                      </a:cubicBezTo>
                      <a:close/>
                    </a:path>
                  </a:pathLst>
                </a:custGeom>
                <a:solidFill>
                  <a:schemeClr val="accent3">
                    <a:lumMod val="75000"/>
                  </a:schemeClr>
                </a:solidFill>
                <a:ln>
                  <a:noFill/>
                </a:ln>
                <a:scene3d>
                  <a:camera prst="perspectiveRelaxedModerately"/>
                  <a:lightRig rig="threePt" dir="t"/>
                </a:scene3d>
                <a:sp3d extrusionH="6350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37" name="Rectangle 36"/>
                <p:cNvSpPr/>
                <p:nvPr/>
              </p:nvSpPr>
              <p:spPr>
                <a:xfrm>
                  <a:off x="3623972" y="2311198"/>
                  <a:ext cx="1865194" cy="303541"/>
                </a:xfrm>
                <a:prstGeom prst="rect">
                  <a:avLst/>
                </a:prstGeom>
              </p:spPr>
              <p:txBody>
                <a:bodyPr wrap="none">
                  <a:spAutoFit/>
                </a:bodyPr>
                <a:lstStyle/>
                <a:p>
                  <a:pPr defTabSz="685165">
                    <a:spcBef>
                      <a:spcPts val="450"/>
                    </a:spcBef>
                  </a:pPr>
                  <a:r>
                    <a:rPr lang="en-US" sz="1000" dirty="0">
                      <a:solidFill>
                        <a:prstClr val="black"/>
                      </a:solidFill>
                      <a:latin typeface="Georgia" panose="02040502050405020303" pitchFamily="18" charset="0"/>
                    </a:rPr>
                    <a:t>Partners per county</a:t>
                  </a:r>
                </a:p>
              </p:txBody>
            </p:sp>
            <p:sp>
              <p:nvSpPr>
                <p:cNvPr id="38" name="Rectangle 37"/>
                <p:cNvSpPr/>
                <p:nvPr/>
              </p:nvSpPr>
              <p:spPr>
                <a:xfrm>
                  <a:off x="3707244" y="1285287"/>
                  <a:ext cx="2201305" cy="1343895"/>
                </a:xfrm>
                <a:prstGeom prst="rect">
                  <a:avLst/>
                </a:prstGeom>
              </p:spPr>
              <p:txBody>
                <a:bodyPr wrap="square">
                  <a:spAutoFit/>
                </a:bodyPr>
                <a:lstStyle/>
                <a:p>
                  <a:pPr marL="171450" indent="-171450" defTabSz="685165">
                    <a:spcBef>
                      <a:spcPts val="450"/>
                    </a:spcBef>
                    <a:spcAft>
                      <a:spcPts val="1200"/>
                    </a:spcAft>
                    <a:buClr>
                      <a:schemeClr val="tx1"/>
                    </a:buClr>
                    <a:buFont typeface="Wingdings" panose="05000000000000000000" pitchFamily="2" charset="2"/>
                    <a:buChar char="§"/>
                  </a:pPr>
                  <a:r>
                    <a:rPr lang="en-US" sz="1200" dirty="0">
                      <a:solidFill>
                        <a:prstClr val="black"/>
                      </a:solidFill>
                    </a:rPr>
                    <a:t>Consolidate efforts of partners to few partners per county. Aim for one nutrition per county as relevant. </a:t>
                  </a:r>
                  <a:endParaRPr lang="en-US" sz="1200" dirty="0">
                    <a:solidFill>
                      <a:prstClr val="black"/>
                    </a:solidFill>
                    <a:latin typeface="Franklin Gothic Medium" panose="020B0603020102020204"/>
                  </a:endParaRPr>
                </a:p>
              </p:txBody>
            </p:sp>
            <p:cxnSp>
              <p:nvCxnSpPr>
                <p:cNvPr id="39" name="Straight Connector 38"/>
                <p:cNvCxnSpPr/>
                <p:nvPr/>
              </p:nvCxnSpPr>
              <p:spPr>
                <a:xfrm>
                  <a:off x="4609073" y="2642588"/>
                  <a:ext cx="0" cy="427199"/>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4339073" y="4520879"/>
                  <a:ext cx="540000" cy="540000"/>
                  <a:chOff x="3754320" y="4611588"/>
                  <a:chExt cx="720000" cy="720000"/>
                </a:xfrm>
                <a:effectLst>
                  <a:outerShdw blurRad="63500" sx="105000" sy="105000" algn="ctr" rotWithShape="0">
                    <a:prstClr val="black">
                      <a:alpha val="70000"/>
                    </a:prstClr>
                  </a:outerShdw>
                </a:effectLst>
                <a:scene3d>
                  <a:camera prst="perspectiveRelaxedModerately"/>
                  <a:lightRig rig="threePt" dir="t"/>
                </a:scene3d>
              </p:grpSpPr>
              <p:sp>
                <p:nvSpPr>
                  <p:cNvPr id="41" name="Oval 40"/>
                  <p:cNvSpPr/>
                  <p:nvPr/>
                </p:nvSpPr>
                <p:spPr>
                  <a:xfrm>
                    <a:off x="3754320" y="4611588"/>
                    <a:ext cx="720000" cy="720000"/>
                  </a:xfrm>
                  <a:prstGeom prst="ellipse">
                    <a:avLst/>
                  </a:prstGeom>
                  <a:solidFill>
                    <a:schemeClr val="bg1"/>
                  </a:solid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42" name="TextBox 41"/>
                  <p:cNvSpPr txBox="1"/>
                  <p:nvPr/>
                </p:nvSpPr>
                <p:spPr>
                  <a:xfrm>
                    <a:off x="3864469" y="4771532"/>
                    <a:ext cx="555128" cy="404721"/>
                  </a:xfrm>
                  <a:prstGeom prst="rect">
                    <a:avLst/>
                  </a:prstGeom>
                  <a:noFill/>
                </p:spPr>
                <p:txBody>
                  <a:bodyPr wrap="none" rtlCol="0">
                    <a:spAutoFit/>
                  </a:bodyPr>
                  <a:lstStyle/>
                  <a:p>
                    <a:r>
                      <a:rPr lang="en-US" sz="1000" dirty="0">
                        <a:latin typeface="Cambria" panose="02040503050406030204" pitchFamily="18" charset="0"/>
                        <a:ea typeface="Cambria" panose="02040503050406030204" pitchFamily="18" charset="0"/>
                      </a:rPr>
                      <a:t>02</a:t>
                    </a:r>
                    <a:endParaRPr lang="en-IN" sz="1000" dirty="0">
                      <a:latin typeface="Cambria" panose="02040503050406030204" pitchFamily="18" charset="0"/>
                      <a:ea typeface="Cambria" panose="02040503050406030204" pitchFamily="18" charset="0"/>
                    </a:endParaRPr>
                  </a:p>
                </p:txBody>
              </p:sp>
            </p:grpSp>
          </p:grpSp>
        </p:grpSp>
        <p:grpSp>
          <p:nvGrpSpPr>
            <p:cNvPr id="4" name="Group 3"/>
            <p:cNvGrpSpPr/>
            <p:nvPr/>
          </p:nvGrpSpPr>
          <p:grpSpPr>
            <a:xfrm>
              <a:off x="9599616" y="298438"/>
              <a:ext cx="3100195" cy="4570622"/>
              <a:chOff x="6313232" y="490257"/>
              <a:chExt cx="3100195" cy="4570622"/>
            </a:xfrm>
          </p:grpSpPr>
          <p:sp>
            <p:nvSpPr>
              <p:cNvPr id="25" name="Freeform: Shape 24"/>
              <p:cNvSpPr/>
              <p:nvPr/>
            </p:nvSpPr>
            <p:spPr>
              <a:xfrm>
                <a:off x="7173582" y="3108058"/>
                <a:ext cx="1080000" cy="1080000"/>
              </a:xfrm>
              <a:custGeom>
                <a:avLst/>
                <a:gdLst>
                  <a:gd name="connsiteX0" fmla="*/ 540000 w 1413013"/>
                  <a:gd name="connsiteY0" fmla="*/ 0 h 1413012"/>
                  <a:gd name="connsiteX1" fmla="*/ 720000 w 1413013"/>
                  <a:gd name="connsiteY1" fmla="*/ 180000 h 1413012"/>
                  <a:gd name="connsiteX2" fmla="*/ 667279 w 1413013"/>
                  <a:gd name="connsiteY2" fmla="*/ 307279 h 1413012"/>
                  <a:gd name="connsiteX3" fmla="*/ 629112 w 1413013"/>
                  <a:gd name="connsiteY3" fmla="*/ 333012 h 1413012"/>
                  <a:gd name="connsiteX4" fmla="*/ 1000577 w 1413013"/>
                  <a:gd name="connsiteY4" fmla="*/ 333012 h 1413012"/>
                  <a:gd name="connsiteX5" fmla="*/ 1080000 w 1413013"/>
                  <a:gd name="connsiteY5" fmla="*/ 412435 h 1413012"/>
                  <a:gd name="connsiteX6" fmla="*/ 1080000 w 1413013"/>
                  <a:gd name="connsiteY6" fmla="*/ 783902 h 1413012"/>
                  <a:gd name="connsiteX7" fmla="*/ 1105734 w 1413013"/>
                  <a:gd name="connsiteY7" fmla="*/ 745734 h 1413012"/>
                  <a:gd name="connsiteX8" fmla="*/ 1233013 w 1413013"/>
                  <a:gd name="connsiteY8" fmla="*/ 693013 h 1413012"/>
                  <a:gd name="connsiteX9" fmla="*/ 1413013 w 1413013"/>
                  <a:gd name="connsiteY9" fmla="*/ 873013 h 1413012"/>
                  <a:gd name="connsiteX10" fmla="*/ 1233013 w 1413013"/>
                  <a:gd name="connsiteY10" fmla="*/ 1053013 h 1413012"/>
                  <a:gd name="connsiteX11" fmla="*/ 1105734 w 1413013"/>
                  <a:gd name="connsiteY11" fmla="*/ 1000292 h 1413012"/>
                  <a:gd name="connsiteX12" fmla="*/ 1080000 w 1413013"/>
                  <a:gd name="connsiteY12" fmla="*/ 962124 h 1413012"/>
                  <a:gd name="connsiteX13" fmla="*/ 1080000 w 1413013"/>
                  <a:gd name="connsiteY13" fmla="*/ 1333589 h 1413012"/>
                  <a:gd name="connsiteX14" fmla="*/ 1000577 w 1413013"/>
                  <a:gd name="connsiteY14" fmla="*/ 1413012 h 1413012"/>
                  <a:gd name="connsiteX15" fmla="*/ 620065 w 1413013"/>
                  <a:gd name="connsiteY15" fmla="*/ 1413012 h 1413012"/>
                  <a:gd name="connsiteX16" fmla="*/ 667279 w 1413013"/>
                  <a:gd name="connsiteY16" fmla="*/ 1381179 h 1413012"/>
                  <a:gd name="connsiteX17" fmla="*/ 720000 w 1413013"/>
                  <a:gd name="connsiteY17" fmla="*/ 1253900 h 1413012"/>
                  <a:gd name="connsiteX18" fmla="*/ 540000 w 1413013"/>
                  <a:gd name="connsiteY18" fmla="*/ 1073900 h 1413012"/>
                  <a:gd name="connsiteX19" fmla="*/ 360000 w 1413013"/>
                  <a:gd name="connsiteY19" fmla="*/ 1253900 h 1413012"/>
                  <a:gd name="connsiteX20" fmla="*/ 412721 w 1413013"/>
                  <a:gd name="connsiteY20" fmla="*/ 1381179 h 1413012"/>
                  <a:gd name="connsiteX21" fmla="*/ 459935 w 1413013"/>
                  <a:gd name="connsiteY21" fmla="*/ 1413012 h 1413012"/>
                  <a:gd name="connsiteX22" fmla="*/ 79423 w 1413013"/>
                  <a:gd name="connsiteY22" fmla="*/ 1413012 h 1413012"/>
                  <a:gd name="connsiteX23" fmla="*/ 0 w 1413013"/>
                  <a:gd name="connsiteY23" fmla="*/ 1333589 h 1413012"/>
                  <a:gd name="connsiteX24" fmla="*/ 0 w 1413013"/>
                  <a:gd name="connsiteY24" fmla="*/ 956237 h 1413012"/>
                  <a:gd name="connsiteX25" fmla="*/ 29703 w 1413013"/>
                  <a:gd name="connsiteY25" fmla="*/ 1000292 h 1413012"/>
                  <a:gd name="connsiteX26" fmla="*/ 156982 w 1413013"/>
                  <a:gd name="connsiteY26" fmla="*/ 1053013 h 1413012"/>
                  <a:gd name="connsiteX27" fmla="*/ 336982 w 1413013"/>
                  <a:gd name="connsiteY27" fmla="*/ 873013 h 1413012"/>
                  <a:gd name="connsiteX28" fmla="*/ 156982 w 1413013"/>
                  <a:gd name="connsiteY28" fmla="*/ 693013 h 1413012"/>
                  <a:gd name="connsiteX29" fmla="*/ 29703 w 1413013"/>
                  <a:gd name="connsiteY29" fmla="*/ 745734 h 1413012"/>
                  <a:gd name="connsiteX30" fmla="*/ 0 w 1413013"/>
                  <a:gd name="connsiteY30" fmla="*/ 789789 h 1413012"/>
                  <a:gd name="connsiteX31" fmla="*/ 0 w 1413013"/>
                  <a:gd name="connsiteY31" fmla="*/ 412435 h 1413012"/>
                  <a:gd name="connsiteX32" fmla="*/ 79423 w 1413013"/>
                  <a:gd name="connsiteY32" fmla="*/ 333012 h 1413012"/>
                  <a:gd name="connsiteX33" fmla="*/ 450888 w 1413013"/>
                  <a:gd name="connsiteY33" fmla="*/ 333012 h 1413012"/>
                  <a:gd name="connsiteX34" fmla="*/ 412721 w 1413013"/>
                  <a:gd name="connsiteY34" fmla="*/ 307279 h 1413012"/>
                  <a:gd name="connsiteX35" fmla="*/ 360000 w 1413013"/>
                  <a:gd name="connsiteY35" fmla="*/ 180000 h 1413012"/>
                  <a:gd name="connsiteX36" fmla="*/ 540000 w 1413013"/>
                  <a:gd name="connsiteY36" fmla="*/ 0 h 141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13013" h="1413012">
                    <a:moveTo>
                      <a:pt x="540000" y="0"/>
                    </a:moveTo>
                    <a:cubicBezTo>
                      <a:pt x="639411" y="0"/>
                      <a:pt x="720000" y="80589"/>
                      <a:pt x="720000" y="180000"/>
                    </a:cubicBezTo>
                    <a:cubicBezTo>
                      <a:pt x="720000" y="229706"/>
                      <a:pt x="699853" y="274706"/>
                      <a:pt x="667279" y="307279"/>
                    </a:cubicBezTo>
                    <a:lnTo>
                      <a:pt x="629112" y="333012"/>
                    </a:lnTo>
                    <a:lnTo>
                      <a:pt x="1000577" y="333012"/>
                    </a:lnTo>
                    <a:cubicBezTo>
                      <a:pt x="1044441" y="333012"/>
                      <a:pt x="1080000" y="368571"/>
                      <a:pt x="1080000" y="412435"/>
                    </a:cubicBezTo>
                    <a:lnTo>
                      <a:pt x="1080000" y="783902"/>
                    </a:lnTo>
                    <a:lnTo>
                      <a:pt x="1105734" y="745734"/>
                    </a:lnTo>
                    <a:cubicBezTo>
                      <a:pt x="1138308" y="713160"/>
                      <a:pt x="1183308" y="693013"/>
                      <a:pt x="1233013" y="693013"/>
                    </a:cubicBezTo>
                    <a:cubicBezTo>
                      <a:pt x="1332424" y="693013"/>
                      <a:pt x="1413013" y="773602"/>
                      <a:pt x="1413013" y="873013"/>
                    </a:cubicBezTo>
                    <a:cubicBezTo>
                      <a:pt x="1413013" y="972424"/>
                      <a:pt x="1332424" y="1053013"/>
                      <a:pt x="1233013" y="1053013"/>
                    </a:cubicBezTo>
                    <a:cubicBezTo>
                      <a:pt x="1183308" y="1053013"/>
                      <a:pt x="1138308" y="1032866"/>
                      <a:pt x="1105734" y="1000292"/>
                    </a:cubicBezTo>
                    <a:lnTo>
                      <a:pt x="1080000" y="962124"/>
                    </a:lnTo>
                    <a:lnTo>
                      <a:pt x="1080000" y="1333589"/>
                    </a:lnTo>
                    <a:cubicBezTo>
                      <a:pt x="1080000" y="1377453"/>
                      <a:pt x="1044441" y="1413012"/>
                      <a:pt x="1000577" y="1413012"/>
                    </a:cubicBezTo>
                    <a:lnTo>
                      <a:pt x="620065" y="1413012"/>
                    </a:lnTo>
                    <a:lnTo>
                      <a:pt x="667279" y="1381179"/>
                    </a:lnTo>
                    <a:cubicBezTo>
                      <a:pt x="699853" y="1348606"/>
                      <a:pt x="720000" y="1303606"/>
                      <a:pt x="720000" y="1253900"/>
                    </a:cubicBezTo>
                    <a:cubicBezTo>
                      <a:pt x="720000" y="1154489"/>
                      <a:pt x="639411" y="1073900"/>
                      <a:pt x="540000" y="1073900"/>
                    </a:cubicBezTo>
                    <a:cubicBezTo>
                      <a:pt x="440589" y="1073900"/>
                      <a:pt x="360000" y="1154489"/>
                      <a:pt x="360000" y="1253900"/>
                    </a:cubicBezTo>
                    <a:cubicBezTo>
                      <a:pt x="360000" y="1303606"/>
                      <a:pt x="380147" y="1348606"/>
                      <a:pt x="412721" y="1381179"/>
                    </a:cubicBezTo>
                    <a:lnTo>
                      <a:pt x="459935" y="1413012"/>
                    </a:lnTo>
                    <a:lnTo>
                      <a:pt x="79423" y="1413012"/>
                    </a:lnTo>
                    <a:cubicBezTo>
                      <a:pt x="35559" y="1413012"/>
                      <a:pt x="0" y="1377453"/>
                      <a:pt x="0" y="1333589"/>
                    </a:cubicBezTo>
                    <a:lnTo>
                      <a:pt x="0" y="956237"/>
                    </a:lnTo>
                    <a:lnTo>
                      <a:pt x="29703" y="1000292"/>
                    </a:lnTo>
                    <a:cubicBezTo>
                      <a:pt x="62276" y="1032866"/>
                      <a:pt x="107276" y="1053013"/>
                      <a:pt x="156982" y="1053013"/>
                    </a:cubicBezTo>
                    <a:cubicBezTo>
                      <a:pt x="256393" y="1053013"/>
                      <a:pt x="336982" y="972424"/>
                      <a:pt x="336982" y="873013"/>
                    </a:cubicBezTo>
                    <a:cubicBezTo>
                      <a:pt x="336982" y="773602"/>
                      <a:pt x="256393" y="693013"/>
                      <a:pt x="156982" y="693013"/>
                    </a:cubicBezTo>
                    <a:cubicBezTo>
                      <a:pt x="107276" y="693013"/>
                      <a:pt x="62276" y="713160"/>
                      <a:pt x="29703" y="745734"/>
                    </a:cubicBezTo>
                    <a:lnTo>
                      <a:pt x="0" y="789789"/>
                    </a:lnTo>
                    <a:lnTo>
                      <a:pt x="0" y="412435"/>
                    </a:lnTo>
                    <a:cubicBezTo>
                      <a:pt x="0" y="368571"/>
                      <a:pt x="35559" y="333012"/>
                      <a:pt x="79423" y="333012"/>
                    </a:cubicBezTo>
                    <a:lnTo>
                      <a:pt x="450888" y="333012"/>
                    </a:lnTo>
                    <a:lnTo>
                      <a:pt x="412721" y="307279"/>
                    </a:lnTo>
                    <a:cubicBezTo>
                      <a:pt x="380147" y="274706"/>
                      <a:pt x="360000" y="229706"/>
                      <a:pt x="360000" y="180000"/>
                    </a:cubicBezTo>
                    <a:cubicBezTo>
                      <a:pt x="360000" y="80589"/>
                      <a:pt x="440589" y="0"/>
                      <a:pt x="540000" y="0"/>
                    </a:cubicBezTo>
                    <a:close/>
                  </a:path>
                </a:pathLst>
              </a:custGeom>
              <a:solidFill>
                <a:schemeClr val="accent4">
                  <a:lumMod val="75000"/>
                </a:schemeClr>
              </a:solidFill>
              <a:ln>
                <a:noFill/>
              </a:ln>
              <a:scene3d>
                <a:camera prst="perspectiveRelaxedModerately"/>
                <a:lightRig rig="threePt" dir="t"/>
              </a:scene3d>
              <a:sp3d extrusionH="3810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26" name="Rectangle 25"/>
              <p:cNvSpPr/>
              <p:nvPr/>
            </p:nvSpPr>
            <p:spPr>
              <a:xfrm>
                <a:off x="6637928" y="2285981"/>
                <a:ext cx="1890000" cy="27000"/>
              </a:xfrm>
              <a:prstGeom prst="rect">
                <a:avLst/>
              </a:prstGeom>
              <a:gradFill flip="none" rotWithShape="1">
                <a:gsLst>
                  <a:gs pos="0">
                    <a:schemeClr val="bg1"/>
                  </a:gs>
                  <a:gs pos="75000">
                    <a:schemeClr val="accent4">
                      <a:lumMod val="50000"/>
                    </a:schemeClr>
                  </a:gs>
                  <a:gs pos="25000">
                    <a:schemeClr val="accent4">
                      <a:lumMod val="5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27" name="Rectangle 26"/>
              <p:cNvSpPr/>
              <p:nvPr/>
            </p:nvSpPr>
            <p:spPr>
              <a:xfrm>
                <a:off x="6631320" y="2953229"/>
                <a:ext cx="1890000" cy="13499"/>
              </a:xfrm>
              <a:prstGeom prst="rect">
                <a:avLst/>
              </a:prstGeom>
              <a:gradFill flip="none" rotWithShape="1">
                <a:gsLst>
                  <a:gs pos="0">
                    <a:schemeClr val="bg1"/>
                  </a:gs>
                  <a:gs pos="75000">
                    <a:schemeClr val="accent4">
                      <a:lumMod val="50000"/>
                    </a:schemeClr>
                  </a:gs>
                  <a:gs pos="25000">
                    <a:schemeClr val="accent4">
                      <a:lumMod val="5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28" name="Rectangle 27"/>
              <p:cNvSpPr/>
              <p:nvPr/>
            </p:nvSpPr>
            <p:spPr>
              <a:xfrm>
                <a:off x="6313232" y="2297977"/>
                <a:ext cx="3100195" cy="669243"/>
              </a:xfrm>
              <a:prstGeom prst="rect">
                <a:avLst/>
              </a:prstGeom>
            </p:spPr>
            <p:txBody>
              <a:bodyPr wrap="square">
                <a:spAutoFit/>
              </a:bodyPr>
              <a:lstStyle/>
              <a:p>
                <a:pPr defTabSz="685165">
                  <a:spcBef>
                    <a:spcPts val="450"/>
                  </a:spcBef>
                </a:pPr>
                <a:r>
                  <a:rPr lang="en-US" sz="1000" dirty="0">
                    <a:solidFill>
                      <a:schemeClr val="accent4">
                        <a:lumMod val="75000"/>
                      </a:schemeClr>
                    </a:solidFill>
                    <a:latin typeface="Georgia" panose="02040502050405020303" pitchFamily="18" charset="0"/>
                  </a:rPr>
                  <a:t>Staffing –quantity &amp; quality &amp; </a:t>
                </a:r>
              </a:p>
              <a:p>
                <a:pPr defTabSz="685165">
                  <a:spcBef>
                    <a:spcPts val="450"/>
                  </a:spcBef>
                </a:pPr>
                <a:r>
                  <a:rPr lang="en-US" sz="1000" dirty="0">
                    <a:solidFill>
                      <a:schemeClr val="accent4">
                        <a:lumMod val="75000"/>
                      </a:schemeClr>
                    </a:solidFill>
                    <a:latin typeface="Georgia" panose="02040502050405020303" pitchFamily="18" charset="0"/>
                  </a:rPr>
                  <a:t>alignment of incentives  </a:t>
                </a:r>
              </a:p>
            </p:txBody>
          </p:sp>
          <p:sp>
            <p:nvSpPr>
              <p:cNvPr id="29" name="Rectangle 28"/>
              <p:cNvSpPr/>
              <p:nvPr/>
            </p:nvSpPr>
            <p:spPr>
              <a:xfrm>
                <a:off x="6573212" y="490257"/>
                <a:ext cx="2580236" cy="1812816"/>
              </a:xfrm>
              <a:prstGeom prst="rect">
                <a:avLst/>
              </a:prstGeom>
            </p:spPr>
            <p:txBody>
              <a:bodyPr wrap="square">
                <a:spAutoFit/>
              </a:bodyPr>
              <a:lstStyle/>
              <a:p>
                <a:pPr marL="285750" indent="-285750">
                  <a:buFont typeface="Wingdings" panose="05000000000000000000" pitchFamily="2" charset="2"/>
                  <a:buChar char="§"/>
                </a:pPr>
                <a:r>
                  <a:rPr lang="en-US" sz="1200" dirty="0">
                    <a:solidFill>
                      <a:sysClr val="windowText" lastClr="000000"/>
                    </a:solidFill>
                    <a:ea typeface="Cambria" panose="02040503050406030204" pitchFamily="18" charset="0"/>
                    <a:cs typeface="Cardo" panose="02020600000000000000" pitchFamily="18" charset="-79"/>
                  </a:rPr>
                  <a:t>How many staff/ site are required to ensure quality services? </a:t>
                </a:r>
                <a:endParaRPr lang="en-US" sz="1200" dirty="0">
                  <a:solidFill>
                    <a:sysClr val="windowText" lastClr="000000"/>
                  </a:solidFill>
                  <a:latin typeface="Cambria" panose="02040503050406030204" pitchFamily="18" charset="0"/>
                  <a:ea typeface="Cambria" panose="02040503050406030204" pitchFamily="18" charset="0"/>
                  <a:cs typeface="Cardo" panose="02020600000000000000" pitchFamily="18" charset="-79"/>
                </a:endParaRPr>
              </a:p>
              <a:p>
                <a:pPr marL="285750" indent="-285750">
                  <a:buFont typeface="Wingdings" panose="05000000000000000000" pitchFamily="2" charset="2"/>
                  <a:buChar char="§"/>
                </a:pPr>
                <a:r>
                  <a:rPr lang="en-US" sz="1200" dirty="0">
                    <a:solidFill>
                      <a:sysClr val="windowText" lastClr="000000"/>
                    </a:solidFill>
                    <a:ea typeface="Cambria" panose="02040503050406030204" pitchFamily="18" charset="0"/>
                    <a:cs typeface="Cardo" panose="02020600000000000000" pitchFamily="18" charset="-79"/>
                  </a:rPr>
                  <a:t>How are the norms guided by SS Basic Service Health Package being implemented?  </a:t>
                </a:r>
              </a:p>
            </p:txBody>
          </p:sp>
          <p:cxnSp>
            <p:nvCxnSpPr>
              <p:cNvPr id="30" name="Straight Connector 29"/>
              <p:cNvCxnSpPr>
                <a:endCxn id="27" idx="2"/>
              </p:cNvCxnSpPr>
              <p:nvPr/>
            </p:nvCxnSpPr>
            <p:spPr>
              <a:xfrm flipV="1">
                <a:off x="7576320" y="2966730"/>
                <a:ext cx="0" cy="46547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7312931" y="4520879"/>
                <a:ext cx="545254" cy="540000"/>
                <a:chOff x="7717682" y="4611588"/>
                <a:chExt cx="727005" cy="720000"/>
              </a:xfrm>
              <a:effectLst>
                <a:outerShdw blurRad="63500" sx="105000" sy="105000" algn="ctr" rotWithShape="0">
                  <a:prstClr val="black">
                    <a:alpha val="70000"/>
                  </a:prstClr>
                </a:outerShdw>
              </a:effectLst>
              <a:scene3d>
                <a:camera prst="perspectiveRelaxedModerately"/>
                <a:lightRig rig="threePt" dir="t"/>
              </a:scene3d>
            </p:grpSpPr>
            <p:sp>
              <p:nvSpPr>
                <p:cNvPr id="32" name="Oval 31"/>
                <p:cNvSpPr/>
                <p:nvPr/>
              </p:nvSpPr>
              <p:spPr>
                <a:xfrm>
                  <a:off x="7717682" y="4611588"/>
                  <a:ext cx="720000" cy="720000"/>
                </a:xfrm>
                <a:prstGeom prst="ellipse">
                  <a:avLst/>
                </a:prstGeom>
                <a:solidFill>
                  <a:schemeClr val="bg1"/>
                </a:solid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33" name="TextBox 32"/>
                <p:cNvSpPr txBox="1"/>
                <p:nvPr/>
              </p:nvSpPr>
              <p:spPr>
                <a:xfrm>
                  <a:off x="7826130" y="4771535"/>
                  <a:ext cx="618557" cy="473030"/>
                </a:xfrm>
                <a:prstGeom prst="rect">
                  <a:avLst/>
                </a:prstGeom>
                <a:noFill/>
              </p:spPr>
              <p:txBody>
                <a:bodyPr wrap="none" rtlCol="0">
                  <a:spAutoFit/>
                </a:bodyPr>
                <a:lstStyle/>
                <a:p>
                  <a:r>
                    <a:rPr lang="en-US" sz="1000" dirty="0">
                      <a:latin typeface="Cambria" panose="02040503050406030204" pitchFamily="18" charset="0"/>
                      <a:ea typeface="Cambria" panose="02040503050406030204" pitchFamily="18" charset="0"/>
                    </a:rPr>
                    <a:t>04</a:t>
                  </a:r>
                  <a:endParaRPr lang="en-IN" sz="1000" dirty="0">
                    <a:latin typeface="Cambria" panose="02040503050406030204" pitchFamily="18" charset="0"/>
                    <a:ea typeface="Cambria" panose="02040503050406030204" pitchFamily="18" charset="0"/>
                  </a:endParaRPr>
                </a:p>
              </p:txBody>
            </p:sp>
          </p:grpSp>
        </p:grpSp>
        <p:grpSp>
          <p:nvGrpSpPr>
            <p:cNvPr id="5" name="Group 4"/>
            <p:cNvGrpSpPr/>
            <p:nvPr/>
          </p:nvGrpSpPr>
          <p:grpSpPr>
            <a:xfrm>
              <a:off x="6418220" y="1392026"/>
              <a:ext cx="2725780" cy="4977854"/>
              <a:chOff x="6005541" y="2033532"/>
              <a:chExt cx="2725780" cy="4977854"/>
            </a:xfrm>
          </p:grpSpPr>
          <p:sp>
            <p:nvSpPr>
              <p:cNvPr id="16" name="Freeform: Shape 15"/>
              <p:cNvSpPr/>
              <p:nvPr/>
            </p:nvSpPr>
            <p:spPr>
              <a:xfrm>
                <a:off x="6782724" y="3193711"/>
                <a:ext cx="1080000" cy="1080000"/>
              </a:xfrm>
              <a:custGeom>
                <a:avLst/>
                <a:gdLst>
                  <a:gd name="connsiteX0" fmla="*/ 540000 w 1413013"/>
                  <a:gd name="connsiteY0" fmla="*/ 0 h 1413012"/>
                  <a:gd name="connsiteX1" fmla="*/ 720000 w 1413013"/>
                  <a:gd name="connsiteY1" fmla="*/ 180000 h 1413012"/>
                  <a:gd name="connsiteX2" fmla="*/ 667279 w 1413013"/>
                  <a:gd name="connsiteY2" fmla="*/ 307279 h 1413012"/>
                  <a:gd name="connsiteX3" fmla="*/ 629112 w 1413013"/>
                  <a:gd name="connsiteY3" fmla="*/ 333012 h 1413012"/>
                  <a:gd name="connsiteX4" fmla="*/ 1000577 w 1413013"/>
                  <a:gd name="connsiteY4" fmla="*/ 333012 h 1413012"/>
                  <a:gd name="connsiteX5" fmla="*/ 1080000 w 1413013"/>
                  <a:gd name="connsiteY5" fmla="*/ 412435 h 1413012"/>
                  <a:gd name="connsiteX6" fmla="*/ 1080000 w 1413013"/>
                  <a:gd name="connsiteY6" fmla="*/ 783902 h 1413012"/>
                  <a:gd name="connsiteX7" fmla="*/ 1105734 w 1413013"/>
                  <a:gd name="connsiteY7" fmla="*/ 745734 h 1413012"/>
                  <a:gd name="connsiteX8" fmla="*/ 1233013 w 1413013"/>
                  <a:gd name="connsiteY8" fmla="*/ 693013 h 1413012"/>
                  <a:gd name="connsiteX9" fmla="*/ 1413013 w 1413013"/>
                  <a:gd name="connsiteY9" fmla="*/ 873013 h 1413012"/>
                  <a:gd name="connsiteX10" fmla="*/ 1233013 w 1413013"/>
                  <a:gd name="connsiteY10" fmla="*/ 1053013 h 1413012"/>
                  <a:gd name="connsiteX11" fmla="*/ 1105734 w 1413013"/>
                  <a:gd name="connsiteY11" fmla="*/ 1000292 h 1413012"/>
                  <a:gd name="connsiteX12" fmla="*/ 1080000 w 1413013"/>
                  <a:gd name="connsiteY12" fmla="*/ 962124 h 1413012"/>
                  <a:gd name="connsiteX13" fmla="*/ 1080000 w 1413013"/>
                  <a:gd name="connsiteY13" fmla="*/ 1333589 h 1413012"/>
                  <a:gd name="connsiteX14" fmla="*/ 1000577 w 1413013"/>
                  <a:gd name="connsiteY14" fmla="*/ 1413012 h 1413012"/>
                  <a:gd name="connsiteX15" fmla="*/ 620065 w 1413013"/>
                  <a:gd name="connsiteY15" fmla="*/ 1413012 h 1413012"/>
                  <a:gd name="connsiteX16" fmla="*/ 667279 w 1413013"/>
                  <a:gd name="connsiteY16" fmla="*/ 1381179 h 1413012"/>
                  <a:gd name="connsiteX17" fmla="*/ 720000 w 1413013"/>
                  <a:gd name="connsiteY17" fmla="*/ 1253900 h 1413012"/>
                  <a:gd name="connsiteX18" fmla="*/ 540000 w 1413013"/>
                  <a:gd name="connsiteY18" fmla="*/ 1073900 h 1413012"/>
                  <a:gd name="connsiteX19" fmla="*/ 360000 w 1413013"/>
                  <a:gd name="connsiteY19" fmla="*/ 1253900 h 1413012"/>
                  <a:gd name="connsiteX20" fmla="*/ 412721 w 1413013"/>
                  <a:gd name="connsiteY20" fmla="*/ 1381179 h 1413012"/>
                  <a:gd name="connsiteX21" fmla="*/ 459935 w 1413013"/>
                  <a:gd name="connsiteY21" fmla="*/ 1413012 h 1413012"/>
                  <a:gd name="connsiteX22" fmla="*/ 79423 w 1413013"/>
                  <a:gd name="connsiteY22" fmla="*/ 1413012 h 1413012"/>
                  <a:gd name="connsiteX23" fmla="*/ 0 w 1413013"/>
                  <a:gd name="connsiteY23" fmla="*/ 1333589 h 1413012"/>
                  <a:gd name="connsiteX24" fmla="*/ 0 w 1413013"/>
                  <a:gd name="connsiteY24" fmla="*/ 956237 h 1413012"/>
                  <a:gd name="connsiteX25" fmla="*/ 29703 w 1413013"/>
                  <a:gd name="connsiteY25" fmla="*/ 1000292 h 1413012"/>
                  <a:gd name="connsiteX26" fmla="*/ 156982 w 1413013"/>
                  <a:gd name="connsiteY26" fmla="*/ 1053013 h 1413012"/>
                  <a:gd name="connsiteX27" fmla="*/ 336982 w 1413013"/>
                  <a:gd name="connsiteY27" fmla="*/ 873013 h 1413012"/>
                  <a:gd name="connsiteX28" fmla="*/ 156982 w 1413013"/>
                  <a:gd name="connsiteY28" fmla="*/ 693013 h 1413012"/>
                  <a:gd name="connsiteX29" fmla="*/ 29703 w 1413013"/>
                  <a:gd name="connsiteY29" fmla="*/ 745734 h 1413012"/>
                  <a:gd name="connsiteX30" fmla="*/ 0 w 1413013"/>
                  <a:gd name="connsiteY30" fmla="*/ 789789 h 1413012"/>
                  <a:gd name="connsiteX31" fmla="*/ 0 w 1413013"/>
                  <a:gd name="connsiteY31" fmla="*/ 412435 h 1413012"/>
                  <a:gd name="connsiteX32" fmla="*/ 79423 w 1413013"/>
                  <a:gd name="connsiteY32" fmla="*/ 333012 h 1413012"/>
                  <a:gd name="connsiteX33" fmla="*/ 450888 w 1413013"/>
                  <a:gd name="connsiteY33" fmla="*/ 333012 h 1413012"/>
                  <a:gd name="connsiteX34" fmla="*/ 412721 w 1413013"/>
                  <a:gd name="connsiteY34" fmla="*/ 307279 h 1413012"/>
                  <a:gd name="connsiteX35" fmla="*/ 360000 w 1413013"/>
                  <a:gd name="connsiteY35" fmla="*/ 180000 h 1413012"/>
                  <a:gd name="connsiteX36" fmla="*/ 540000 w 1413013"/>
                  <a:gd name="connsiteY36" fmla="*/ 0 h 141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13013" h="1413012">
                    <a:moveTo>
                      <a:pt x="540000" y="0"/>
                    </a:moveTo>
                    <a:cubicBezTo>
                      <a:pt x="639411" y="0"/>
                      <a:pt x="720000" y="80589"/>
                      <a:pt x="720000" y="180000"/>
                    </a:cubicBezTo>
                    <a:cubicBezTo>
                      <a:pt x="720000" y="229706"/>
                      <a:pt x="699853" y="274706"/>
                      <a:pt x="667279" y="307279"/>
                    </a:cubicBezTo>
                    <a:lnTo>
                      <a:pt x="629112" y="333012"/>
                    </a:lnTo>
                    <a:lnTo>
                      <a:pt x="1000577" y="333012"/>
                    </a:lnTo>
                    <a:cubicBezTo>
                      <a:pt x="1044441" y="333012"/>
                      <a:pt x="1080000" y="368571"/>
                      <a:pt x="1080000" y="412435"/>
                    </a:cubicBezTo>
                    <a:lnTo>
                      <a:pt x="1080000" y="783902"/>
                    </a:lnTo>
                    <a:lnTo>
                      <a:pt x="1105734" y="745734"/>
                    </a:lnTo>
                    <a:cubicBezTo>
                      <a:pt x="1138308" y="713160"/>
                      <a:pt x="1183308" y="693013"/>
                      <a:pt x="1233013" y="693013"/>
                    </a:cubicBezTo>
                    <a:cubicBezTo>
                      <a:pt x="1332424" y="693013"/>
                      <a:pt x="1413013" y="773602"/>
                      <a:pt x="1413013" y="873013"/>
                    </a:cubicBezTo>
                    <a:cubicBezTo>
                      <a:pt x="1413013" y="972424"/>
                      <a:pt x="1332424" y="1053013"/>
                      <a:pt x="1233013" y="1053013"/>
                    </a:cubicBezTo>
                    <a:cubicBezTo>
                      <a:pt x="1183308" y="1053013"/>
                      <a:pt x="1138308" y="1032866"/>
                      <a:pt x="1105734" y="1000292"/>
                    </a:cubicBezTo>
                    <a:lnTo>
                      <a:pt x="1080000" y="962124"/>
                    </a:lnTo>
                    <a:lnTo>
                      <a:pt x="1080000" y="1333589"/>
                    </a:lnTo>
                    <a:cubicBezTo>
                      <a:pt x="1080000" y="1377453"/>
                      <a:pt x="1044441" y="1413012"/>
                      <a:pt x="1000577" y="1413012"/>
                    </a:cubicBezTo>
                    <a:lnTo>
                      <a:pt x="620065" y="1413012"/>
                    </a:lnTo>
                    <a:lnTo>
                      <a:pt x="667279" y="1381179"/>
                    </a:lnTo>
                    <a:cubicBezTo>
                      <a:pt x="699853" y="1348606"/>
                      <a:pt x="720000" y="1303606"/>
                      <a:pt x="720000" y="1253900"/>
                    </a:cubicBezTo>
                    <a:cubicBezTo>
                      <a:pt x="720000" y="1154489"/>
                      <a:pt x="639411" y="1073900"/>
                      <a:pt x="540000" y="1073900"/>
                    </a:cubicBezTo>
                    <a:cubicBezTo>
                      <a:pt x="440589" y="1073900"/>
                      <a:pt x="360000" y="1154489"/>
                      <a:pt x="360000" y="1253900"/>
                    </a:cubicBezTo>
                    <a:cubicBezTo>
                      <a:pt x="360000" y="1303606"/>
                      <a:pt x="380147" y="1348606"/>
                      <a:pt x="412721" y="1381179"/>
                    </a:cubicBezTo>
                    <a:lnTo>
                      <a:pt x="459935" y="1413012"/>
                    </a:lnTo>
                    <a:lnTo>
                      <a:pt x="79423" y="1413012"/>
                    </a:lnTo>
                    <a:cubicBezTo>
                      <a:pt x="35559" y="1413012"/>
                      <a:pt x="0" y="1377453"/>
                      <a:pt x="0" y="1333589"/>
                    </a:cubicBezTo>
                    <a:lnTo>
                      <a:pt x="0" y="956237"/>
                    </a:lnTo>
                    <a:lnTo>
                      <a:pt x="29703" y="1000292"/>
                    </a:lnTo>
                    <a:cubicBezTo>
                      <a:pt x="62276" y="1032866"/>
                      <a:pt x="107276" y="1053013"/>
                      <a:pt x="156982" y="1053013"/>
                    </a:cubicBezTo>
                    <a:cubicBezTo>
                      <a:pt x="256393" y="1053013"/>
                      <a:pt x="336982" y="972424"/>
                      <a:pt x="336982" y="873013"/>
                    </a:cubicBezTo>
                    <a:cubicBezTo>
                      <a:pt x="336982" y="773602"/>
                      <a:pt x="256393" y="693013"/>
                      <a:pt x="156982" y="693013"/>
                    </a:cubicBezTo>
                    <a:cubicBezTo>
                      <a:pt x="107276" y="693013"/>
                      <a:pt x="62276" y="713160"/>
                      <a:pt x="29703" y="745734"/>
                    </a:cubicBezTo>
                    <a:lnTo>
                      <a:pt x="0" y="789789"/>
                    </a:lnTo>
                    <a:lnTo>
                      <a:pt x="0" y="412435"/>
                    </a:lnTo>
                    <a:cubicBezTo>
                      <a:pt x="0" y="368571"/>
                      <a:pt x="35559" y="333012"/>
                      <a:pt x="79423" y="333012"/>
                    </a:cubicBezTo>
                    <a:lnTo>
                      <a:pt x="450888" y="333012"/>
                    </a:lnTo>
                    <a:lnTo>
                      <a:pt x="412721" y="307279"/>
                    </a:lnTo>
                    <a:cubicBezTo>
                      <a:pt x="380147" y="274706"/>
                      <a:pt x="360000" y="229706"/>
                      <a:pt x="360000" y="180000"/>
                    </a:cubicBezTo>
                    <a:cubicBezTo>
                      <a:pt x="360000" y="80589"/>
                      <a:pt x="440589" y="0"/>
                      <a:pt x="540000" y="0"/>
                    </a:cubicBezTo>
                    <a:close/>
                  </a:path>
                </a:pathLst>
              </a:custGeom>
              <a:solidFill>
                <a:schemeClr val="accent5">
                  <a:lumMod val="75000"/>
                </a:schemeClr>
              </a:solidFill>
              <a:ln>
                <a:noFill/>
              </a:ln>
              <a:scene3d>
                <a:camera prst="perspectiveRelaxedModerately"/>
                <a:lightRig rig="threePt" dir="t"/>
              </a:scene3d>
              <a:sp3d extrusionH="1270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grpSp>
            <p:nvGrpSpPr>
              <p:cNvPr id="17" name="Group 16"/>
              <p:cNvGrpSpPr/>
              <p:nvPr/>
            </p:nvGrpSpPr>
            <p:grpSpPr>
              <a:xfrm>
                <a:off x="6927431" y="2033532"/>
                <a:ext cx="545254" cy="542616"/>
                <a:chOff x="5736001" y="1435900"/>
                <a:chExt cx="727005" cy="723488"/>
              </a:xfrm>
              <a:effectLst>
                <a:outerShdw blurRad="63500" sx="105000" sy="105000" algn="ctr" rotWithShape="0">
                  <a:prstClr val="black">
                    <a:alpha val="70000"/>
                  </a:prstClr>
                </a:outerShdw>
              </a:effectLst>
              <a:scene3d>
                <a:camera prst="perspectiveRelaxedModerately"/>
                <a:lightRig rig="threePt" dir="t"/>
              </a:scene3d>
            </p:grpSpPr>
            <p:sp>
              <p:nvSpPr>
                <p:cNvPr id="23" name="Oval 22"/>
                <p:cNvSpPr/>
                <p:nvPr/>
              </p:nvSpPr>
              <p:spPr>
                <a:xfrm>
                  <a:off x="5736001" y="1435900"/>
                  <a:ext cx="720000" cy="720000"/>
                </a:xfrm>
                <a:prstGeom prst="ellipse">
                  <a:avLst/>
                </a:prstGeom>
                <a:solidFill>
                  <a:schemeClr val="bg1"/>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24" name="TextBox 23"/>
                <p:cNvSpPr txBox="1"/>
                <p:nvPr/>
              </p:nvSpPr>
              <p:spPr>
                <a:xfrm>
                  <a:off x="5844449" y="1686358"/>
                  <a:ext cx="618557" cy="473030"/>
                </a:xfrm>
                <a:prstGeom prst="rect">
                  <a:avLst/>
                </a:prstGeom>
                <a:noFill/>
              </p:spPr>
              <p:txBody>
                <a:bodyPr wrap="none" rtlCol="0">
                  <a:spAutoFit/>
                </a:bodyPr>
                <a:lstStyle/>
                <a:p>
                  <a:r>
                    <a:rPr lang="en-US" sz="1000" dirty="0">
                      <a:latin typeface="Cambria" panose="02040503050406030204" pitchFamily="18" charset="0"/>
                      <a:ea typeface="Cambria" panose="02040503050406030204" pitchFamily="18" charset="0"/>
                    </a:rPr>
                    <a:t>03</a:t>
                  </a:r>
                  <a:endParaRPr lang="en-IN" sz="1000" dirty="0">
                    <a:latin typeface="Cambria" panose="02040503050406030204" pitchFamily="18" charset="0"/>
                    <a:ea typeface="Cambria" panose="02040503050406030204" pitchFamily="18" charset="0"/>
                  </a:endParaRPr>
                </a:p>
              </p:txBody>
            </p:sp>
          </p:grpSp>
          <p:sp>
            <p:nvSpPr>
              <p:cNvPr id="18" name="Rectangle 17"/>
              <p:cNvSpPr/>
              <p:nvPr/>
            </p:nvSpPr>
            <p:spPr>
              <a:xfrm>
                <a:off x="6252429" y="4918370"/>
                <a:ext cx="1890000" cy="27000"/>
              </a:xfrm>
              <a:prstGeom prst="rect">
                <a:avLst/>
              </a:prstGeom>
              <a:gradFill flip="none" rotWithShape="1">
                <a:gsLst>
                  <a:gs pos="0">
                    <a:schemeClr val="bg1"/>
                  </a:gs>
                  <a:gs pos="75000">
                    <a:schemeClr val="accent5">
                      <a:lumMod val="50000"/>
                    </a:schemeClr>
                  </a:gs>
                  <a:gs pos="25000">
                    <a:schemeClr val="accent5">
                      <a:lumMod val="5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19" name="Rectangle 18"/>
              <p:cNvSpPr/>
              <p:nvPr/>
            </p:nvSpPr>
            <p:spPr>
              <a:xfrm>
                <a:off x="6252429" y="4520879"/>
                <a:ext cx="1890000" cy="13500"/>
              </a:xfrm>
              <a:prstGeom prst="rect">
                <a:avLst/>
              </a:prstGeom>
              <a:gradFill flip="none" rotWithShape="1">
                <a:gsLst>
                  <a:gs pos="0">
                    <a:schemeClr val="bg1"/>
                  </a:gs>
                  <a:gs pos="75000">
                    <a:schemeClr val="accent5">
                      <a:lumMod val="50000"/>
                    </a:schemeClr>
                  </a:gs>
                  <a:gs pos="25000">
                    <a:schemeClr val="accent5">
                      <a:lumMod val="5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20" name="Rectangle 19"/>
              <p:cNvSpPr/>
              <p:nvPr/>
            </p:nvSpPr>
            <p:spPr>
              <a:xfrm>
                <a:off x="6005541" y="4542340"/>
                <a:ext cx="2623838" cy="354773"/>
              </a:xfrm>
              <a:prstGeom prst="rect">
                <a:avLst/>
              </a:prstGeom>
            </p:spPr>
            <p:txBody>
              <a:bodyPr wrap="none">
                <a:spAutoFit/>
              </a:bodyPr>
              <a:lstStyle/>
              <a:p>
                <a:r>
                  <a:rPr lang="en-US" sz="1000" dirty="0">
                    <a:solidFill>
                      <a:schemeClr val="accent5">
                        <a:lumMod val="75000"/>
                      </a:schemeClr>
                    </a:solidFill>
                    <a:latin typeface="Georgia" panose="02040502050405020303" pitchFamily="18" charset="0"/>
                  </a:rPr>
                  <a:t>Nutrition Sites per county</a:t>
                </a:r>
                <a:endParaRPr lang="en-IN" sz="1000" dirty="0">
                  <a:solidFill>
                    <a:schemeClr val="accent5">
                      <a:lumMod val="75000"/>
                    </a:schemeClr>
                  </a:solidFill>
                  <a:latin typeface="Cambria" panose="02040503050406030204" pitchFamily="18" charset="0"/>
                  <a:ea typeface="Cambria" panose="02040503050406030204" pitchFamily="18" charset="0"/>
                </a:endParaRPr>
              </a:p>
            </p:txBody>
          </p:sp>
          <p:sp>
            <p:nvSpPr>
              <p:cNvPr id="21" name="Rectangle 20"/>
              <p:cNvSpPr/>
              <p:nvPr/>
            </p:nvSpPr>
            <p:spPr>
              <a:xfrm>
                <a:off x="6037997" y="5047156"/>
                <a:ext cx="2693324" cy="1964230"/>
              </a:xfrm>
              <a:prstGeom prst="rect">
                <a:avLst/>
              </a:prstGeom>
            </p:spPr>
            <p:txBody>
              <a:bodyPr wrap="square">
                <a:spAutoFit/>
              </a:bodyPr>
              <a:lstStyle/>
              <a:p>
                <a:pPr marL="285750" indent="-285750">
                  <a:spcBef>
                    <a:spcPts val="450"/>
                  </a:spcBef>
                  <a:buFont typeface="Wingdings" panose="05000000000000000000" pitchFamily="2" charset="2"/>
                  <a:buChar char="§"/>
                </a:pPr>
                <a:r>
                  <a:rPr lang="en-US" sz="1200" dirty="0">
                    <a:solidFill>
                      <a:sysClr val="windowText" lastClr="000000"/>
                    </a:solidFill>
                    <a:ea typeface="Cambria" panose="02040503050406030204" pitchFamily="18" charset="0"/>
                    <a:cs typeface="Cardo" panose="02020600000000000000" pitchFamily="18" charset="-79"/>
                  </a:rPr>
                  <a:t>How many sites are required to maintain high&amp; quality coverage</a:t>
                </a:r>
                <a:r>
                  <a:rPr lang="en-GB" sz="1200" dirty="0">
                    <a:solidFill>
                      <a:sysClr val="windowText" lastClr="000000"/>
                    </a:solidFill>
                    <a:ea typeface="Cambria" panose="02040503050406030204" pitchFamily="18" charset="0"/>
                    <a:cs typeface="Cardo" panose="02020600000000000000" pitchFamily="18" charset="-79"/>
                  </a:rPr>
                  <a:t>.</a:t>
                </a:r>
              </a:p>
              <a:p>
                <a:pPr marL="285750" indent="-285750">
                  <a:spcBef>
                    <a:spcPts val="450"/>
                  </a:spcBef>
                  <a:buFont typeface="Wingdings" panose="05000000000000000000" pitchFamily="2" charset="2"/>
                  <a:buChar char="§"/>
                </a:pPr>
                <a:r>
                  <a:rPr lang="en-US" sz="1200" dirty="0">
                    <a:solidFill>
                      <a:sysClr val="windowText" lastClr="000000"/>
                    </a:solidFill>
                    <a:ea typeface="Cambria" panose="02040503050406030204" pitchFamily="18" charset="0"/>
                    <a:cs typeface="Cardo" panose="02020600000000000000" pitchFamily="18" charset="-79"/>
                  </a:rPr>
                  <a:t>How do we ensure integration?</a:t>
                </a:r>
              </a:p>
              <a:p>
                <a:pPr marL="285750" indent="-285750">
                  <a:spcBef>
                    <a:spcPts val="450"/>
                  </a:spcBef>
                  <a:buFont typeface="Wingdings" panose="05000000000000000000" pitchFamily="2" charset="2"/>
                  <a:buChar char="§"/>
                </a:pPr>
                <a:r>
                  <a:rPr lang="en-US" sz="1200" dirty="0">
                    <a:solidFill>
                      <a:sysClr val="windowText" lastClr="000000"/>
                    </a:solidFill>
                    <a:ea typeface="Cambria" panose="02040503050406030204" pitchFamily="18" charset="0"/>
                    <a:cs typeface="Cardo" panose="02020600000000000000" pitchFamily="18" charset="-79"/>
                  </a:rPr>
                  <a:t>When do we need mobile/ static/ outreach?</a:t>
                </a:r>
              </a:p>
            </p:txBody>
          </p:sp>
          <p:cxnSp>
            <p:nvCxnSpPr>
              <p:cNvPr id="22" name="Straight Connector 21"/>
              <p:cNvCxnSpPr>
                <a:stCxn id="19" idx="0"/>
              </p:cNvCxnSpPr>
              <p:nvPr/>
            </p:nvCxnSpPr>
            <p:spPr>
              <a:xfrm flipV="1">
                <a:off x="7197429" y="4265554"/>
                <a:ext cx="0" cy="255326"/>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448130" y="1392026"/>
              <a:ext cx="2753410" cy="5913068"/>
              <a:chOff x="530070" y="2101413"/>
              <a:chExt cx="2753410" cy="5913068"/>
            </a:xfrm>
          </p:grpSpPr>
          <p:sp>
            <p:nvSpPr>
              <p:cNvPr id="7" name="Freeform: Shape 6"/>
              <p:cNvSpPr/>
              <p:nvPr/>
            </p:nvSpPr>
            <p:spPr>
              <a:xfrm>
                <a:off x="1038731" y="3182972"/>
                <a:ext cx="1080000" cy="1080000"/>
              </a:xfrm>
              <a:custGeom>
                <a:avLst/>
                <a:gdLst>
                  <a:gd name="connsiteX0" fmla="*/ 540000 w 1413013"/>
                  <a:gd name="connsiteY0" fmla="*/ 0 h 1413012"/>
                  <a:gd name="connsiteX1" fmla="*/ 720000 w 1413013"/>
                  <a:gd name="connsiteY1" fmla="*/ 180000 h 1413012"/>
                  <a:gd name="connsiteX2" fmla="*/ 667279 w 1413013"/>
                  <a:gd name="connsiteY2" fmla="*/ 307279 h 1413012"/>
                  <a:gd name="connsiteX3" fmla="*/ 629112 w 1413013"/>
                  <a:gd name="connsiteY3" fmla="*/ 333012 h 1413012"/>
                  <a:gd name="connsiteX4" fmla="*/ 1000577 w 1413013"/>
                  <a:gd name="connsiteY4" fmla="*/ 333012 h 1413012"/>
                  <a:gd name="connsiteX5" fmla="*/ 1080000 w 1413013"/>
                  <a:gd name="connsiteY5" fmla="*/ 412435 h 1413012"/>
                  <a:gd name="connsiteX6" fmla="*/ 1080000 w 1413013"/>
                  <a:gd name="connsiteY6" fmla="*/ 783902 h 1413012"/>
                  <a:gd name="connsiteX7" fmla="*/ 1105734 w 1413013"/>
                  <a:gd name="connsiteY7" fmla="*/ 745734 h 1413012"/>
                  <a:gd name="connsiteX8" fmla="*/ 1233013 w 1413013"/>
                  <a:gd name="connsiteY8" fmla="*/ 693013 h 1413012"/>
                  <a:gd name="connsiteX9" fmla="*/ 1413013 w 1413013"/>
                  <a:gd name="connsiteY9" fmla="*/ 873013 h 1413012"/>
                  <a:gd name="connsiteX10" fmla="*/ 1233013 w 1413013"/>
                  <a:gd name="connsiteY10" fmla="*/ 1053013 h 1413012"/>
                  <a:gd name="connsiteX11" fmla="*/ 1105734 w 1413013"/>
                  <a:gd name="connsiteY11" fmla="*/ 1000292 h 1413012"/>
                  <a:gd name="connsiteX12" fmla="*/ 1080000 w 1413013"/>
                  <a:gd name="connsiteY12" fmla="*/ 962124 h 1413012"/>
                  <a:gd name="connsiteX13" fmla="*/ 1080000 w 1413013"/>
                  <a:gd name="connsiteY13" fmla="*/ 1333589 h 1413012"/>
                  <a:gd name="connsiteX14" fmla="*/ 1000577 w 1413013"/>
                  <a:gd name="connsiteY14" fmla="*/ 1413012 h 1413012"/>
                  <a:gd name="connsiteX15" fmla="*/ 620065 w 1413013"/>
                  <a:gd name="connsiteY15" fmla="*/ 1413012 h 1413012"/>
                  <a:gd name="connsiteX16" fmla="*/ 667279 w 1413013"/>
                  <a:gd name="connsiteY16" fmla="*/ 1381179 h 1413012"/>
                  <a:gd name="connsiteX17" fmla="*/ 720000 w 1413013"/>
                  <a:gd name="connsiteY17" fmla="*/ 1253900 h 1413012"/>
                  <a:gd name="connsiteX18" fmla="*/ 540000 w 1413013"/>
                  <a:gd name="connsiteY18" fmla="*/ 1073900 h 1413012"/>
                  <a:gd name="connsiteX19" fmla="*/ 360000 w 1413013"/>
                  <a:gd name="connsiteY19" fmla="*/ 1253900 h 1413012"/>
                  <a:gd name="connsiteX20" fmla="*/ 412721 w 1413013"/>
                  <a:gd name="connsiteY20" fmla="*/ 1381179 h 1413012"/>
                  <a:gd name="connsiteX21" fmla="*/ 459935 w 1413013"/>
                  <a:gd name="connsiteY21" fmla="*/ 1413012 h 1413012"/>
                  <a:gd name="connsiteX22" fmla="*/ 79423 w 1413013"/>
                  <a:gd name="connsiteY22" fmla="*/ 1413012 h 1413012"/>
                  <a:gd name="connsiteX23" fmla="*/ 0 w 1413013"/>
                  <a:gd name="connsiteY23" fmla="*/ 1333589 h 1413012"/>
                  <a:gd name="connsiteX24" fmla="*/ 0 w 1413013"/>
                  <a:gd name="connsiteY24" fmla="*/ 956237 h 1413012"/>
                  <a:gd name="connsiteX25" fmla="*/ 29703 w 1413013"/>
                  <a:gd name="connsiteY25" fmla="*/ 1000292 h 1413012"/>
                  <a:gd name="connsiteX26" fmla="*/ 156982 w 1413013"/>
                  <a:gd name="connsiteY26" fmla="*/ 1053013 h 1413012"/>
                  <a:gd name="connsiteX27" fmla="*/ 336982 w 1413013"/>
                  <a:gd name="connsiteY27" fmla="*/ 873013 h 1413012"/>
                  <a:gd name="connsiteX28" fmla="*/ 156982 w 1413013"/>
                  <a:gd name="connsiteY28" fmla="*/ 693013 h 1413012"/>
                  <a:gd name="connsiteX29" fmla="*/ 29703 w 1413013"/>
                  <a:gd name="connsiteY29" fmla="*/ 745734 h 1413012"/>
                  <a:gd name="connsiteX30" fmla="*/ 0 w 1413013"/>
                  <a:gd name="connsiteY30" fmla="*/ 789789 h 1413012"/>
                  <a:gd name="connsiteX31" fmla="*/ 0 w 1413013"/>
                  <a:gd name="connsiteY31" fmla="*/ 412435 h 1413012"/>
                  <a:gd name="connsiteX32" fmla="*/ 79423 w 1413013"/>
                  <a:gd name="connsiteY32" fmla="*/ 333012 h 1413012"/>
                  <a:gd name="connsiteX33" fmla="*/ 450888 w 1413013"/>
                  <a:gd name="connsiteY33" fmla="*/ 333012 h 1413012"/>
                  <a:gd name="connsiteX34" fmla="*/ 412721 w 1413013"/>
                  <a:gd name="connsiteY34" fmla="*/ 307279 h 1413012"/>
                  <a:gd name="connsiteX35" fmla="*/ 360000 w 1413013"/>
                  <a:gd name="connsiteY35" fmla="*/ 180000 h 1413012"/>
                  <a:gd name="connsiteX36" fmla="*/ 540000 w 1413013"/>
                  <a:gd name="connsiteY36" fmla="*/ 0 h 141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13013" h="1413012">
                    <a:moveTo>
                      <a:pt x="540000" y="0"/>
                    </a:moveTo>
                    <a:cubicBezTo>
                      <a:pt x="639411" y="0"/>
                      <a:pt x="720000" y="80589"/>
                      <a:pt x="720000" y="180000"/>
                    </a:cubicBezTo>
                    <a:cubicBezTo>
                      <a:pt x="720000" y="229706"/>
                      <a:pt x="699853" y="274706"/>
                      <a:pt x="667279" y="307279"/>
                    </a:cubicBezTo>
                    <a:lnTo>
                      <a:pt x="629112" y="333012"/>
                    </a:lnTo>
                    <a:lnTo>
                      <a:pt x="1000577" y="333012"/>
                    </a:lnTo>
                    <a:cubicBezTo>
                      <a:pt x="1044441" y="333012"/>
                      <a:pt x="1080000" y="368571"/>
                      <a:pt x="1080000" y="412435"/>
                    </a:cubicBezTo>
                    <a:lnTo>
                      <a:pt x="1080000" y="783902"/>
                    </a:lnTo>
                    <a:lnTo>
                      <a:pt x="1105734" y="745734"/>
                    </a:lnTo>
                    <a:cubicBezTo>
                      <a:pt x="1138308" y="713160"/>
                      <a:pt x="1183308" y="693013"/>
                      <a:pt x="1233013" y="693013"/>
                    </a:cubicBezTo>
                    <a:cubicBezTo>
                      <a:pt x="1332424" y="693013"/>
                      <a:pt x="1413013" y="773602"/>
                      <a:pt x="1413013" y="873013"/>
                    </a:cubicBezTo>
                    <a:cubicBezTo>
                      <a:pt x="1413013" y="972424"/>
                      <a:pt x="1332424" y="1053013"/>
                      <a:pt x="1233013" y="1053013"/>
                    </a:cubicBezTo>
                    <a:cubicBezTo>
                      <a:pt x="1183308" y="1053013"/>
                      <a:pt x="1138308" y="1032866"/>
                      <a:pt x="1105734" y="1000292"/>
                    </a:cubicBezTo>
                    <a:lnTo>
                      <a:pt x="1080000" y="962124"/>
                    </a:lnTo>
                    <a:lnTo>
                      <a:pt x="1080000" y="1333589"/>
                    </a:lnTo>
                    <a:cubicBezTo>
                      <a:pt x="1080000" y="1377453"/>
                      <a:pt x="1044441" y="1413012"/>
                      <a:pt x="1000577" y="1413012"/>
                    </a:cubicBezTo>
                    <a:lnTo>
                      <a:pt x="620065" y="1413012"/>
                    </a:lnTo>
                    <a:lnTo>
                      <a:pt x="667279" y="1381179"/>
                    </a:lnTo>
                    <a:cubicBezTo>
                      <a:pt x="699853" y="1348606"/>
                      <a:pt x="720000" y="1303606"/>
                      <a:pt x="720000" y="1253900"/>
                    </a:cubicBezTo>
                    <a:cubicBezTo>
                      <a:pt x="720000" y="1154489"/>
                      <a:pt x="639411" y="1073900"/>
                      <a:pt x="540000" y="1073900"/>
                    </a:cubicBezTo>
                    <a:cubicBezTo>
                      <a:pt x="440589" y="1073900"/>
                      <a:pt x="360000" y="1154489"/>
                      <a:pt x="360000" y="1253900"/>
                    </a:cubicBezTo>
                    <a:cubicBezTo>
                      <a:pt x="360000" y="1303606"/>
                      <a:pt x="380147" y="1348606"/>
                      <a:pt x="412721" y="1381179"/>
                    </a:cubicBezTo>
                    <a:lnTo>
                      <a:pt x="459935" y="1413012"/>
                    </a:lnTo>
                    <a:lnTo>
                      <a:pt x="79423" y="1413012"/>
                    </a:lnTo>
                    <a:cubicBezTo>
                      <a:pt x="35559" y="1413012"/>
                      <a:pt x="0" y="1377453"/>
                      <a:pt x="0" y="1333589"/>
                    </a:cubicBezTo>
                    <a:lnTo>
                      <a:pt x="0" y="956237"/>
                    </a:lnTo>
                    <a:lnTo>
                      <a:pt x="29703" y="1000292"/>
                    </a:lnTo>
                    <a:cubicBezTo>
                      <a:pt x="62276" y="1032866"/>
                      <a:pt x="107276" y="1053013"/>
                      <a:pt x="156982" y="1053013"/>
                    </a:cubicBezTo>
                    <a:cubicBezTo>
                      <a:pt x="256393" y="1053013"/>
                      <a:pt x="336982" y="972424"/>
                      <a:pt x="336982" y="873013"/>
                    </a:cubicBezTo>
                    <a:cubicBezTo>
                      <a:pt x="336982" y="773602"/>
                      <a:pt x="256393" y="693013"/>
                      <a:pt x="156982" y="693013"/>
                    </a:cubicBezTo>
                    <a:cubicBezTo>
                      <a:pt x="107276" y="693013"/>
                      <a:pt x="62276" y="713160"/>
                      <a:pt x="29703" y="745734"/>
                    </a:cubicBezTo>
                    <a:lnTo>
                      <a:pt x="0" y="789789"/>
                    </a:lnTo>
                    <a:lnTo>
                      <a:pt x="0" y="412435"/>
                    </a:lnTo>
                    <a:cubicBezTo>
                      <a:pt x="0" y="368571"/>
                      <a:pt x="35559" y="333012"/>
                      <a:pt x="79423" y="333012"/>
                    </a:cubicBezTo>
                    <a:lnTo>
                      <a:pt x="450888" y="333012"/>
                    </a:lnTo>
                    <a:lnTo>
                      <a:pt x="412721" y="307279"/>
                    </a:lnTo>
                    <a:cubicBezTo>
                      <a:pt x="380147" y="274706"/>
                      <a:pt x="360000" y="229706"/>
                      <a:pt x="360000" y="180000"/>
                    </a:cubicBezTo>
                    <a:cubicBezTo>
                      <a:pt x="360000" y="80589"/>
                      <a:pt x="440589" y="0"/>
                      <a:pt x="540000" y="0"/>
                    </a:cubicBezTo>
                    <a:close/>
                  </a:path>
                </a:pathLst>
              </a:custGeom>
              <a:solidFill>
                <a:schemeClr val="accent2">
                  <a:lumMod val="75000"/>
                </a:schemeClr>
              </a:solidFill>
              <a:ln>
                <a:noFill/>
              </a:ln>
              <a:scene3d>
                <a:camera prst="perspectiveRelaxedModerately"/>
                <a:lightRig rig="threePt" dir="t"/>
              </a:scene3d>
              <a:sp3d extrusionH="2540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dirty="0"/>
              </a:p>
            </p:txBody>
          </p:sp>
          <p:grpSp>
            <p:nvGrpSpPr>
              <p:cNvPr id="8" name="Group 7"/>
              <p:cNvGrpSpPr/>
              <p:nvPr/>
            </p:nvGrpSpPr>
            <p:grpSpPr>
              <a:xfrm>
                <a:off x="1205071" y="2101413"/>
                <a:ext cx="545254" cy="540000"/>
                <a:chOff x="1772639" y="1526412"/>
                <a:chExt cx="727005" cy="720001"/>
              </a:xfrm>
              <a:effectLst>
                <a:outerShdw blurRad="63500" sx="105000" sy="105000" algn="ctr" rotWithShape="0">
                  <a:prstClr val="black">
                    <a:alpha val="70000"/>
                  </a:prstClr>
                </a:outerShdw>
              </a:effectLst>
              <a:scene3d>
                <a:camera prst="perspectiveRelaxedModerately"/>
                <a:lightRig rig="threePt" dir="t"/>
              </a:scene3d>
            </p:grpSpPr>
            <p:sp>
              <p:nvSpPr>
                <p:cNvPr id="14" name="Oval 13"/>
                <p:cNvSpPr/>
                <p:nvPr/>
              </p:nvSpPr>
              <p:spPr>
                <a:xfrm>
                  <a:off x="1772639" y="1526412"/>
                  <a:ext cx="720000" cy="720001"/>
                </a:xfrm>
                <a:prstGeom prst="ellipse">
                  <a:avLst/>
                </a:prstGeom>
                <a:solidFill>
                  <a:schemeClr val="bg1"/>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dirty="0"/>
                </a:p>
              </p:txBody>
            </p:sp>
            <p:sp>
              <p:nvSpPr>
                <p:cNvPr id="15" name="TextBox 14"/>
                <p:cNvSpPr txBox="1"/>
                <p:nvPr/>
              </p:nvSpPr>
              <p:spPr>
                <a:xfrm>
                  <a:off x="1881087" y="1686359"/>
                  <a:ext cx="618557" cy="473031"/>
                </a:xfrm>
                <a:prstGeom prst="rect">
                  <a:avLst/>
                </a:prstGeom>
                <a:noFill/>
              </p:spPr>
              <p:txBody>
                <a:bodyPr wrap="none" rtlCol="0">
                  <a:spAutoFit/>
                </a:bodyPr>
                <a:lstStyle/>
                <a:p>
                  <a:r>
                    <a:rPr lang="en-US" sz="1000" dirty="0">
                      <a:latin typeface="Cambria" panose="02040503050406030204" pitchFamily="18" charset="0"/>
                      <a:ea typeface="Cambria" panose="02040503050406030204" pitchFamily="18" charset="0"/>
                    </a:rPr>
                    <a:t>01</a:t>
                  </a:r>
                  <a:endParaRPr lang="en-IN" sz="1000" dirty="0">
                    <a:latin typeface="Cambria" panose="02040503050406030204" pitchFamily="18" charset="0"/>
                    <a:ea typeface="Cambria" panose="02040503050406030204" pitchFamily="18" charset="0"/>
                  </a:endParaRPr>
                </a:p>
              </p:txBody>
            </p:sp>
          </p:grpSp>
          <p:sp>
            <p:nvSpPr>
              <p:cNvPr id="9" name="Rectangle 8"/>
              <p:cNvSpPr/>
              <p:nvPr/>
            </p:nvSpPr>
            <p:spPr>
              <a:xfrm>
                <a:off x="590156" y="5158408"/>
                <a:ext cx="1890000" cy="27000"/>
              </a:xfrm>
              <a:prstGeom prst="rect">
                <a:avLst/>
              </a:prstGeom>
              <a:gradFill flip="none" rotWithShape="1">
                <a:gsLst>
                  <a:gs pos="0">
                    <a:schemeClr val="bg1"/>
                  </a:gs>
                  <a:gs pos="75000">
                    <a:schemeClr val="accent2">
                      <a:lumMod val="50000"/>
                    </a:schemeClr>
                  </a:gs>
                  <a:gs pos="25000">
                    <a:schemeClr val="accent2">
                      <a:lumMod val="5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10" name="Rectangle 9"/>
              <p:cNvSpPr/>
              <p:nvPr/>
            </p:nvSpPr>
            <p:spPr>
              <a:xfrm>
                <a:off x="530070" y="4588763"/>
                <a:ext cx="1890000" cy="13500"/>
              </a:xfrm>
              <a:prstGeom prst="rect">
                <a:avLst/>
              </a:prstGeom>
              <a:gradFill flip="none" rotWithShape="1">
                <a:gsLst>
                  <a:gs pos="0">
                    <a:schemeClr val="bg1"/>
                  </a:gs>
                  <a:gs pos="75000">
                    <a:schemeClr val="accent2">
                      <a:lumMod val="50000"/>
                    </a:schemeClr>
                  </a:gs>
                  <a:gs pos="25000">
                    <a:schemeClr val="accent2">
                      <a:lumMod val="5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11" name="Rectangle 10"/>
              <p:cNvSpPr/>
              <p:nvPr/>
            </p:nvSpPr>
            <p:spPr>
              <a:xfrm>
                <a:off x="590156" y="5475374"/>
                <a:ext cx="2693324" cy="2539107"/>
              </a:xfrm>
              <a:prstGeom prst="rect">
                <a:avLst/>
              </a:prstGeom>
            </p:spPr>
            <p:txBody>
              <a:bodyPr wrap="square">
                <a:spAutoFit/>
              </a:bodyPr>
              <a:lstStyle/>
              <a:p>
                <a:pPr marL="285750" indent="-285750">
                  <a:buFont typeface="Wingdings" panose="05000000000000000000" pitchFamily="2" charset="2"/>
                  <a:buChar char="§"/>
                </a:pPr>
                <a:r>
                  <a:rPr lang="en-IN" sz="1200" dirty="0">
                    <a:solidFill>
                      <a:sysClr val="windowText" lastClr="000000"/>
                    </a:solidFill>
                    <a:ea typeface="Cambria" panose="02040503050406030204" pitchFamily="18" charset="0"/>
                    <a:cs typeface="Cardo" panose="02020600000000000000" pitchFamily="18" charset="-79"/>
                  </a:rPr>
                  <a:t>Ensure implementation of  The Basic  Package of Health and Nutrition  Services in Primary Health Care</a:t>
                </a:r>
                <a:endParaRPr lang="en-US" sz="1200" dirty="0">
                  <a:solidFill>
                    <a:sysClr val="windowText" lastClr="000000"/>
                  </a:solidFill>
                  <a:ea typeface="Cambria" panose="02040503050406030204" pitchFamily="18" charset="0"/>
                  <a:cs typeface="Cardo" panose="02020600000000000000" pitchFamily="18" charset="-79"/>
                </a:endParaRPr>
              </a:p>
              <a:p>
                <a:pPr marL="285750" indent="-285750">
                  <a:buFont typeface="Wingdings" panose="05000000000000000000" pitchFamily="2" charset="2"/>
                  <a:buChar char="§"/>
                </a:pPr>
                <a:r>
                  <a:rPr lang="en-US" sz="1200" dirty="0">
                    <a:solidFill>
                      <a:sysClr val="windowText" lastClr="000000"/>
                    </a:solidFill>
                    <a:ea typeface="Cambria" panose="02040503050406030204" pitchFamily="18" charset="0"/>
                    <a:cs typeface="Cardo" panose="02020600000000000000" pitchFamily="18" charset="-79"/>
                  </a:rPr>
                  <a:t>How do we ensure  continuum of care ? </a:t>
                </a:r>
              </a:p>
              <a:p>
                <a:pPr marL="285750" indent="-285750">
                  <a:buFont typeface="Wingdings" panose="05000000000000000000" pitchFamily="2" charset="2"/>
                  <a:buChar char="§"/>
                </a:pPr>
                <a:r>
                  <a:rPr lang="en-US" sz="1200" dirty="0">
                    <a:solidFill>
                      <a:sysClr val="windowText" lastClr="000000"/>
                    </a:solidFill>
                    <a:ea typeface="Cambria" panose="02040503050406030204" pitchFamily="18" charset="0"/>
                    <a:cs typeface="Cardo" panose="02020600000000000000" pitchFamily="18" charset="-79"/>
                  </a:rPr>
                  <a:t>How do we ensure integration with health services?  </a:t>
                </a:r>
                <a:r>
                  <a:rPr lang="en-IN" sz="1000" dirty="0">
                    <a:solidFill>
                      <a:sysClr val="windowText" lastClr="000000"/>
                    </a:solidFill>
                    <a:ea typeface="Cambria" panose="02040503050406030204" pitchFamily="18" charset="0"/>
                    <a:cs typeface="Cardo" panose="02020600000000000000" pitchFamily="18" charset="-79"/>
                  </a:rPr>
                  <a:t> </a:t>
                </a:r>
                <a:endParaRPr lang="en-IN" sz="1000" dirty="0">
                  <a:solidFill>
                    <a:sysClr val="windowText" lastClr="000000"/>
                  </a:solidFill>
                  <a:ea typeface="Cambria" panose="02040503050406030204" pitchFamily="18" charset="0"/>
                </a:endParaRPr>
              </a:p>
            </p:txBody>
          </p:sp>
          <p:sp>
            <p:nvSpPr>
              <p:cNvPr id="12" name="Rectangle 11"/>
              <p:cNvSpPr/>
              <p:nvPr/>
            </p:nvSpPr>
            <p:spPr>
              <a:xfrm>
                <a:off x="664737" y="4572184"/>
                <a:ext cx="2358757" cy="354957"/>
              </a:xfrm>
              <a:prstGeom prst="rect">
                <a:avLst/>
              </a:prstGeom>
            </p:spPr>
            <p:txBody>
              <a:bodyPr wrap="square">
                <a:spAutoFit/>
              </a:bodyPr>
              <a:lstStyle/>
              <a:p>
                <a:r>
                  <a:rPr lang="en-IN" sz="1000" dirty="0">
                    <a:solidFill>
                      <a:schemeClr val="accent2">
                        <a:lumMod val="75000"/>
                      </a:schemeClr>
                    </a:solidFill>
                    <a:latin typeface="Cambria" panose="02040503050406030204" pitchFamily="18" charset="0"/>
                    <a:ea typeface="Cambria" panose="02040503050406030204" pitchFamily="18" charset="0"/>
                  </a:rPr>
                  <a:t>Co-location of  Services</a:t>
                </a:r>
              </a:p>
            </p:txBody>
          </p:sp>
          <p:cxnSp>
            <p:nvCxnSpPr>
              <p:cNvPr id="13" name="Straight Connector 12"/>
              <p:cNvCxnSpPr>
                <a:stCxn id="10" idx="2"/>
              </p:cNvCxnSpPr>
              <p:nvPr/>
            </p:nvCxnSpPr>
            <p:spPr>
              <a:xfrm flipV="1">
                <a:off x="1475070" y="4333438"/>
                <a:ext cx="0" cy="268826"/>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sp>
        <p:nvSpPr>
          <p:cNvPr id="47" name="TextBox 46"/>
          <p:cNvSpPr txBox="1"/>
          <p:nvPr/>
        </p:nvSpPr>
        <p:spPr>
          <a:xfrm rot="19773362">
            <a:off x="8658742" y="4305525"/>
            <a:ext cx="2788067" cy="645658"/>
          </a:xfrm>
          <a:prstGeom prst="rect">
            <a:avLst/>
          </a:prstGeom>
          <a:solidFill>
            <a:srgbClr val="FF0000"/>
          </a:solidFill>
        </p:spPr>
        <p:txBody>
          <a:bodyPr wrap="square" rtlCol="0">
            <a:spAutoFit/>
          </a:bodyPr>
          <a:lstStyle/>
          <a:p>
            <a:pPr algn="ctr"/>
            <a:r>
              <a:rPr lang="en-US" sz="3595" dirty="0">
                <a:solidFill>
                  <a:schemeClr val="bg1"/>
                </a:solidFill>
              </a:rPr>
              <a:t>Pending </a:t>
            </a:r>
          </a:p>
        </p:txBody>
      </p:sp>
      <p:sp>
        <p:nvSpPr>
          <p:cNvPr id="48" name="TextBox 47"/>
          <p:cNvSpPr txBox="1"/>
          <p:nvPr/>
        </p:nvSpPr>
        <p:spPr>
          <a:xfrm rot="19773362">
            <a:off x="5786120" y="5748020"/>
            <a:ext cx="2788285" cy="658495"/>
          </a:xfrm>
          <a:prstGeom prst="rect">
            <a:avLst/>
          </a:prstGeom>
          <a:solidFill>
            <a:schemeClr val="accent4"/>
          </a:solidFill>
        </p:spPr>
        <p:txBody>
          <a:bodyPr wrap="square" rtlCol="0">
            <a:noAutofit/>
          </a:bodyPr>
          <a:lstStyle/>
          <a:p>
            <a:pPr algn="ctr"/>
            <a:r>
              <a:rPr lang="en-US" sz="2800" dirty="0">
                <a:solidFill>
                  <a:schemeClr val="bg1"/>
                </a:solidFill>
              </a:rPr>
              <a:t>Ongoing</a:t>
            </a:r>
            <a:r>
              <a:rPr lang="en-US" sz="3595" dirty="0">
                <a:solidFill>
                  <a:schemeClr val="bg1"/>
                </a:solidFill>
              </a:rPr>
              <a:t> </a:t>
            </a:r>
          </a:p>
        </p:txBody>
      </p:sp>
      <p:sp>
        <p:nvSpPr>
          <p:cNvPr id="49" name="TextBox 48"/>
          <p:cNvSpPr txBox="1"/>
          <p:nvPr/>
        </p:nvSpPr>
        <p:spPr>
          <a:xfrm rot="19773362">
            <a:off x="1949414" y="5017375"/>
            <a:ext cx="4245311" cy="657219"/>
          </a:xfrm>
          <a:prstGeom prst="rect">
            <a:avLst/>
          </a:prstGeom>
          <a:solidFill>
            <a:srgbClr val="92D050"/>
          </a:solidFill>
        </p:spPr>
        <p:txBody>
          <a:bodyPr wrap="square" rtlCol="0">
            <a:spAutoFit/>
          </a:bodyPr>
          <a:lstStyle>
            <a:defPPr>
              <a:defRPr lang="en-US"/>
            </a:defPPr>
            <a:lvl1pPr algn="ctr">
              <a:defRPr sz="3600" b="1">
                <a:solidFill>
                  <a:schemeClr val="bg1"/>
                </a:solidFill>
              </a:defRPr>
            </a:lvl1pPr>
          </a:lstStyle>
          <a:p>
            <a:r>
              <a:rPr lang="en-US" sz="3595" dirty="0"/>
              <a:t>Completed </a:t>
            </a:r>
          </a:p>
        </p:txBody>
      </p:sp>
      <p:sp>
        <p:nvSpPr>
          <p:cNvPr id="43" name="Title 1"/>
          <p:cNvSpPr txBox="1"/>
          <p:nvPr/>
        </p:nvSpPr>
        <p:spPr>
          <a:xfrm>
            <a:off x="0" y="-55399"/>
            <a:ext cx="12179300" cy="645690"/>
          </a:xfrm>
          <a:prstGeom prst="rect">
            <a:avLst/>
          </a:prstGeom>
          <a:solidFill>
            <a:schemeClr val="accent6"/>
          </a:solidFill>
        </p:spPr>
        <p:txBody>
          <a:bodyPr wrap="square" rtlCol="0">
            <a:spAutoFit/>
          </a:bodyPr>
          <a:lstStyle>
            <a:lvl1pPr marL="0" marR="0" indent="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9pPr>
          </a:lstStyle>
          <a:p>
            <a:pPr hangingPunct="1"/>
            <a:r>
              <a:rPr lang="en-US" sz="3595" b="1" dirty="0">
                <a:solidFill>
                  <a:schemeClr val="bg1"/>
                </a:solidFill>
                <a:latin typeface="Calibri" panose="020F0502020204030204"/>
              </a:rPr>
              <a:t> Rationalization Process</a:t>
            </a:r>
          </a:p>
        </p:txBody>
      </p:sp>
      <p:sp>
        <p:nvSpPr>
          <p:cNvPr id="44" name="TextBox 17"/>
          <p:cNvSpPr txBox="1"/>
          <p:nvPr/>
        </p:nvSpPr>
        <p:spPr>
          <a:xfrm>
            <a:off x="681355" y="6062980"/>
            <a:ext cx="4177665" cy="772795"/>
          </a:xfrm>
          <a:prstGeom prst="rect">
            <a:avLst/>
          </a:prstGeom>
          <a:ln w="3175">
            <a:miter lim="400000"/>
          </a:ln>
        </p:spPr>
        <p:txBody>
          <a:bodyPr lIns="0" tIns="0" rIns="0" bIns="0" anchor="ctr">
            <a:noAutofit/>
          </a:bodyPr>
          <a:lstStyle/>
          <a:p>
            <a:pPr algn="l" defTabSz="609600">
              <a:defRPr sz="1800">
                <a:latin typeface="Arial" panose="020B0604020202020204"/>
                <a:ea typeface="Arial" panose="020B0604020202020204"/>
                <a:cs typeface="Arial" panose="020B0604020202020204"/>
                <a:sym typeface="Arial" panose="020B0604020202020204"/>
              </a:defRPr>
            </a:pPr>
            <a:r>
              <a:rPr lang="en-US" sz="1200" dirty="0">
                <a:solidFill>
                  <a:srgbClr val="808080"/>
                </a:solidFill>
              </a:rPr>
              <a:t>A moment to Reflect on the Rationalization  </a:t>
            </a:r>
            <a:r>
              <a:rPr sz="1200" dirty="0">
                <a:solidFill>
                  <a:srgbClr val="808080"/>
                </a:solidFill>
              </a:rPr>
              <a:t> </a:t>
            </a:r>
            <a:br>
              <a:rPr sz="1200" dirty="0"/>
            </a:br>
            <a:r>
              <a:rPr sz="1200" dirty="0">
                <a:solidFill>
                  <a:srgbClr val="808080"/>
                </a:solidFill>
              </a:rPr>
              <a:t>Date:</a:t>
            </a:r>
            <a:r>
              <a:rPr lang="en-US" sz="1200" dirty="0">
                <a:solidFill>
                  <a:srgbClr val="808080"/>
                </a:solidFill>
              </a:rPr>
              <a:t> 30/01/2024</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bldLvl="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C808A99-29D1-0264-92F4-2D030C2CC1ED}"/>
              </a:ext>
            </a:extLst>
          </p:cNvPr>
          <p:cNvSpPr/>
          <p:nvPr/>
        </p:nvSpPr>
        <p:spPr>
          <a:xfrm>
            <a:off x="6359453" y="1561130"/>
            <a:ext cx="4494030" cy="1698578"/>
          </a:xfrm>
          <a:prstGeom prst="rect">
            <a:avLst/>
          </a:prstGeom>
          <a:solidFill>
            <a:srgbClr val="9CCB38">
              <a:alpha val="3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75628" y="6179617"/>
            <a:ext cx="1275893" cy="452120"/>
          </a:xfrm>
          <a:prstGeom prst="rect">
            <a:avLst/>
          </a:prstGeom>
        </p:spPr>
      </p:pic>
      <p:sp>
        <p:nvSpPr>
          <p:cNvPr id="2" name="TextBox 17">
            <a:extLst>
              <a:ext uri="{FF2B5EF4-FFF2-40B4-BE49-F238E27FC236}">
                <a16:creationId xmlns:a16="http://schemas.microsoft.com/office/drawing/2014/main" id="{2F51752B-0BB5-95FF-9E5A-B94BC26FC416}"/>
              </a:ext>
            </a:extLst>
          </p:cNvPr>
          <p:cNvSpPr txBox="1"/>
          <p:nvPr/>
        </p:nvSpPr>
        <p:spPr>
          <a:xfrm>
            <a:off x="681661" y="6143330"/>
            <a:ext cx="4177837" cy="55399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p>
            <a:pPr algn="l" defTabSz="609492">
              <a:defRPr sz="1800">
                <a:latin typeface="Arial"/>
                <a:ea typeface="Arial"/>
                <a:cs typeface="Arial"/>
                <a:sym typeface="Arial"/>
              </a:defRPr>
            </a:pPr>
            <a:r>
              <a:rPr>
                <a:solidFill>
                  <a:srgbClr val="808080"/>
                </a:solidFill>
              </a:rPr>
              <a:t>Session Title:</a:t>
            </a:r>
            <a:r>
              <a:rPr lang="en-US">
                <a:solidFill>
                  <a:srgbClr val="808080"/>
                </a:solidFill>
              </a:rPr>
              <a:t> </a:t>
            </a:r>
            <a:r>
              <a:rPr lang="en-US" err="1">
                <a:solidFill>
                  <a:srgbClr val="808080"/>
                </a:solidFill>
              </a:rPr>
              <a:t>Localisation</a:t>
            </a:r>
            <a:r>
              <a:rPr lang="en-US">
                <a:solidFill>
                  <a:srgbClr val="808080"/>
                </a:solidFill>
              </a:rPr>
              <a:t> </a:t>
            </a:r>
            <a:r>
              <a:rPr>
                <a:solidFill>
                  <a:srgbClr val="808080"/>
                </a:solidFill>
              </a:rPr>
              <a:t> </a:t>
            </a:r>
            <a:br>
              <a:rPr/>
            </a:br>
            <a:r>
              <a:rPr>
                <a:solidFill>
                  <a:srgbClr val="808080"/>
                </a:solidFill>
              </a:rPr>
              <a:t>Date:</a:t>
            </a:r>
            <a:r>
              <a:rPr lang="en-US">
                <a:solidFill>
                  <a:srgbClr val="808080"/>
                </a:solidFill>
              </a:rPr>
              <a:t> 31 January 2024</a:t>
            </a:r>
            <a:endParaRPr lang="en-US" sz="1800">
              <a:solidFill>
                <a:srgbClr val="808080"/>
              </a:solidFill>
            </a:endParaRPr>
          </a:p>
        </p:txBody>
      </p:sp>
      <p:sp>
        <p:nvSpPr>
          <p:cNvPr id="3" name="TextBox 6">
            <a:extLst>
              <a:ext uri="{FF2B5EF4-FFF2-40B4-BE49-F238E27FC236}">
                <a16:creationId xmlns:a16="http://schemas.microsoft.com/office/drawing/2014/main" id="{4C20D24D-72EF-53B7-C086-FABB3503E60F}"/>
              </a:ext>
            </a:extLst>
          </p:cNvPr>
          <p:cNvSpPr txBox="1"/>
          <p:nvPr/>
        </p:nvSpPr>
        <p:spPr>
          <a:xfrm>
            <a:off x="447473" y="250257"/>
            <a:ext cx="11108985" cy="92882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4800" b="0" kern="1200">
                <a:solidFill>
                  <a:srgbClr val="455F51"/>
                </a:solidFill>
                <a:latin typeface="Open Sans"/>
                <a:ea typeface="Open Sans"/>
                <a:cs typeface="Open Sans"/>
              </a:rPr>
              <a:t>Support and resources for </a:t>
            </a:r>
            <a:r>
              <a:rPr lang="en-US" sz="4800" b="0" kern="1200" err="1">
                <a:solidFill>
                  <a:srgbClr val="455F51"/>
                </a:solidFill>
                <a:latin typeface="Open Sans"/>
                <a:ea typeface="Open Sans"/>
                <a:cs typeface="Open Sans"/>
              </a:rPr>
              <a:t>localisation</a:t>
            </a:r>
            <a:endParaRPr lang="en-US" sz="4800" b="0" kern="1200" err="1">
              <a:solidFill>
                <a:srgbClr val="455F5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D549273A-5F6A-D34B-1ABE-4E302C37D2A7}"/>
              </a:ext>
            </a:extLst>
          </p:cNvPr>
          <p:cNvSpPr/>
          <p:nvPr/>
        </p:nvSpPr>
        <p:spPr>
          <a:xfrm>
            <a:off x="1140085" y="3885152"/>
            <a:ext cx="4494030" cy="1698578"/>
          </a:xfrm>
          <a:prstGeom prst="rect">
            <a:avLst/>
          </a:prstGeom>
          <a:solidFill>
            <a:srgbClr val="9CCB38">
              <a:alpha val="3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TextBox 13">
            <a:extLst>
              <a:ext uri="{FF2B5EF4-FFF2-40B4-BE49-F238E27FC236}">
                <a16:creationId xmlns:a16="http://schemas.microsoft.com/office/drawing/2014/main" id="{FE838ECA-A81A-AA58-F00A-612BB9EBA364}"/>
              </a:ext>
            </a:extLst>
          </p:cNvPr>
          <p:cNvSpPr txBox="1"/>
          <p:nvPr/>
        </p:nvSpPr>
        <p:spPr>
          <a:xfrm>
            <a:off x="7253341" y="2040047"/>
            <a:ext cx="2472597" cy="7309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b="0">
                <a:solidFill>
                  <a:schemeClr val="tx1"/>
                </a:solidFill>
              </a:rPr>
              <a:t>Inter-Agency </a:t>
            </a:r>
            <a:r>
              <a:rPr lang="en-US" sz="1500">
                <a:solidFill>
                  <a:schemeClr val="tx1"/>
                </a:solidFill>
              </a:rPr>
              <a:t>Toolkit on </a:t>
            </a:r>
            <a:r>
              <a:rPr lang="en-US" sz="1500" err="1">
                <a:solidFill>
                  <a:schemeClr val="tx1"/>
                </a:solidFill>
              </a:rPr>
              <a:t>Localisation</a:t>
            </a:r>
            <a:r>
              <a:rPr lang="en-US" sz="1500" b="0">
                <a:solidFill>
                  <a:schemeClr val="tx1"/>
                </a:solidFill>
              </a:rPr>
              <a:t> in Humanitarian Coordination</a:t>
            </a:r>
            <a:endParaRPr lang="en-US" sz="1500">
              <a:solidFill>
                <a:schemeClr val="tx1"/>
              </a:solidFill>
            </a:endParaRPr>
          </a:p>
        </p:txBody>
      </p:sp>
      <p:sp>
        <p:nvSpPr>
          <p:cNvPr id="17" name="TextBox 16">
            <a:extLst>
              <a:ext uri="{FF2B5EF4-FFF2-40B4-BE49-F238E27FC236}">
                <a16:creationId xmlns:a16="http://schemas.microsoft.com/office/drawing/2014/main" id="{8A7AF1BF-2F0C-1252-FD93-DF9D3E14DBC4}"/>
              </a:ext>
            </a:extLst>
          </p:cNvPr>
          <p:cNvSpPr txBox="1"/>
          <p:nvPr/>
        </p:nvSpPr>
        <p:spPr>
          <a:xfrm>
            <a:off x="1899763" y="2159028"/>
            <a:ext cx="2686519" cy="50013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b="0">
                <a:solidFill>
                  <a:schemeClr val="tx1"/>
                </a:solidFill>
              </a:rPr>
              <a:t>Newly established </a:t>
            </a:r>
            <a:r>
              <a:rPr lang="en-US" sz="1500" err="1">
                <a:solidFill>
                  <a:schemeClr val="tx1"/>
                </a:solidFill>
              </a:rPr>
              <a:t>Localisation</a:t>
            </a:r>
            <a:r>
              <a:rPr lang="en-US" sz="1500">
                <a:solidFill>
                  <a:schemeClr val="tx1"/>
                </a:solidFill>
              </a:rPr>
              <a:t> Helpdesk</a:t>
            </a:r>
            <a:endParaRPr lang="en-US" sz="1500" b="0">
              <a:solidFill>
                <a:schemeClr val="tx1"/>
              </a:solidFill>
            </a:endParaRPr>
          </a:p>
        </p:txBody>
      </p:sp>
      <p:sp>
        <p:nvSpPr>
          <p:cNvPr id="18" name="Rectangle 17">
            <a:extLst>
              <a:ext uri="{FF2B5EF4-FFF2-40B4-BE49-F238E27FC236}">
                <a16:creationId xmlns:a16="http://schemas.microsoft.com/office/drawing/2014/main" id="{6614DF4C-45A8-BCD1-404E-49200C2CBCC4}"/>
              </a:ext>
            </a:extLst>
          </p:cNvPr>
          <p:cNvSpPr/>
          <p:nvPr/>
        </p:nvSpPr>
        <p:spPr>
          <a:xfrm>
            <a:off x="6357775" y="3885151"/>
            <a:ext cx="4494030" cy="1698578"/>
          </a:xfrm>
          <a:prstGeom prst="rect">
            <a:avLst/>
          </a:prstGeom>
          <a:solidFill>
            <a:srgbClr val="9CCB38">
              <a:alpha val="3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TextBox 21">
            <a:extLst>
              <a:ext uri="{FF2B5EF4-FFF2-40B4-BE49-F238E27FC236}">
                <a16:creationId xmlns:a16="http://schemas.microsoft.com/office/drawing/2014/main" id="{D847DE6E-F5F3-3A8B-76F4-13CCFAC498FC}"/>
              </a:ext>
            </a:extLst>
          </p:cNvPr>
          <p:cNvSpPr txBox="1"/>
          <p:nvPr/>
        </p:nvSpPr>
        <p:spPr>
          <a:xfrm>
            <a:off x="1912587" y="4136800"/>
            <a:ext cx="2943225" cy="119263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b="0" dirty="0">
                <a:solidFill>
                  <a:schemeClr val="tx1"/>
                </a:solidFill>
              </a:rPr>
              <a:t>The Ops Team is partnering with various actors to provide </a:t>
            </a:r>
            <a:r>
              <a:rPr lang="en-US" sz="1500" dirty="0">
                <a:solidFill>
                  <a:schemeClr val="tx1"/>
                </a:solidFill>
              </a:rPr>
              <a:t>on demand organizational capacity strengthening</a:t>
            </a:r>
            <a:r>
              <a:rPr lang="en-US" sz="1500" b="0" dirty="0">
                <a:solidFill>
                  <a:schemeClr val="tx1"/>
                </a:solidFill>
              </a:rPr>
              <a:t> opportunities for LNAs </a:t>
            </a:r>
            <a:r>
              <a:rPr lang="en-US" sz="1500" b="0" i="1" dirty="0">
                <a:solidFill>
                  <a:schemeClr val="tx1"/>
                </a:solidFill>
              </a:rPr>
              <a:t>(funding dependent)</a:t>
            </a:r>
            <a:endParaRPr lang="en-US" i="1" dirty="0">
              <a:solidFill>
                <a:schemeClr val="tx1"/>
              </a:solidFill>
            </a:endParaRPr>
          </a:p>
        </p:txBody>
      </p:sp>
      <p:sp>
        <p:nvSpPr>
          <p:cNvPr id="23" name="Rectangle 22">
            <a:extLst>
              <a:ext uri="{FF2B5EF4-FFF2-40B4-BE49-F238E27FC236}">
                <a16:creationId xmlns:a16="http://schemas.microsoft.com/office/drawing/2014/main" id="{998DA113-DDAC-DFC9-74E5-EBD6668C4231}"/>
              </a:ext>
            </a:extLst>
          </p:cNvPr>
          <p:cNvSpPr/>
          <p:nvPr/>
        </p:nvSpPr>
        <p:spPr>
          <a:xfrm>
            <a:off x="1138075" y="1561130"/>
            <a:ext cx="4494030" cy="1698578"/>
          </a:xfrm>
          <a:prstGeom prst="rect">
            <a:avLst/>
          </a:prstGeom>
          <a:solidFill>
            <a:srgbClr val="9CCB38">
              <a:alpha val="30000"/>
            </a:srgb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TextBox 23">
            <a:extLst>
              <a:ext uri="{FF2B5EF4-FFF2-40B4-BE49-F238E27FC236}">
                <a16:creationId xmlns:a16="http://schemas.microsoft.com/office/drawing/2014/main" id="{71C9F557-C837-43D9-5831-E5B3443B9874}"/>
              </a:ext>
            </a:extLst>
          </p:cNvPr>
          <p:cNvSpPr txBox="1"/>
          <p:nvPr/>
        </p:nvSpPr>
        <p:spPr>
          <a:xfrm>
            <a:off x="7266390" y="4364004"/>
            <a:ext cx="2686519" cy="7309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fromWordArt="0" anchor="ctr" anchorCtr="0" forceAA="0" compatLnSpc="1">
            <a:prstTxWarp prst="textNoShape">
              <a:avLst/>
            </a:prstTxWarp>
            <a:spAutoFit/>
          </a:bodyPr>
          <a:lstStyle/>
          <a:p>
            <a:r>
              <a:rPr lang="en-US" sz="1500" b="0" i="1">
                <a:solidFill>
                  <a:schemeClr val="tx1"/>
                </a:solidFill>
              </a:rPr>
              <a:t>Coming soon</a:t>
            </a:r>
            <a:r>
              <a:rPr lang="en-US" sz="1500" b="0">
                <a:solidFill>
                  <a:schemeClr val="tx1"/>
                </a:solidFill>
              </a:rPr>
              <a:t> </a:t>
            </a:r>
            <a:r>
              <a:rPr lang="en-US" sz="1500" err="1">
                <a:solidFill>
                  <a:schemeClr val="tx1"/>
                </a:solidFill>
              </a:rPr>
              <a:t>Localisation</a:t>
            </a:r>
            <a:r>
              <a:rPr lang="en-US" sz="1500">
                <a:solidFill>
                  <a:schemeClr val="tx1"/>
                </a:solidFill>
              </a:rPr>
              <a:t> </a:t>
            </a:r>
            <a:endParaRPr lang="en-US">
              <a:solidFill>
                <a:schemeClr val="tx1"/>
              </a:solidFill>
            </a:endParaRPr>
          </a:p>
          <a:p>
            <a:r>
              <a:rPr lang="en-US" sz="1500">
                <a:solidFill>
                  <a:schemeClr val="tx1"/>
                </a:solidFill>
              </a:rPr>
              <a:t>e-learning module</a:t>
            </a:r>
            <a:r>
              <a:rPr lang="en-US" sz="1500" b="0">
                <a:solidFill>
                  <a:schemeClr val="tx1"/>
                </a:solidFill>
              </a:rPr>
              <a:t> targeting cluster coordination groups</a:t>
            </a:r>
            <a:endParaRPr lang="en-US">
              <a:solidFill>
                <a:schemeClr val="tx1"/>
              </a:solidFill>
            </a:endParaRPr>
          </a:p>
        </p:txBody>
      </p:sp>
      <p:pic>
        <p:nvPicPr>
          <p:cNvPr id="5" name="Picture 4" descr="A green rectangle with white text&#10;&#10;Description automatically generated">
            <a:extLst>
              <a:ext uri="{FF2B5EF4-FFF2-40B4-BE49-F238E27FC236}">
                <a16:creationId xmlns:a16="http://schemas.microsoft.com/office/drawing/2014/main" id="{18D6380C-AAB7-0741-4063-960442DDCFA6}"/>
              </a:ext>
            </a:extLst>
          </p:cNvPr>
          <p:cNvPicPr>
            <a:picLocks noChangeAspect="1"/>
          </p:cNvPicPr>
          <p:nvPr/>
        </p:nvPicPr>
        <p:blipFill>
          <a:blip r:embed="rId4"/>
          <a:stretch>
            <a:fillRect/>
          </a:stretch>
        </p:blipFill>
        <p:spPr>
          <a:xfrm>
            <a:off x="4238511" y="2949461"/>
            <a:ext cx="1753052" cy="619125"/>
          </a:xfrm>
          <a:prstGeom prst="rect">
            <a:avLst/>
          </a:prstGeom>
        </p:spPr>
      </p:pic>
      <p:pic>
        <p:nvPicPr>
          <p:cNvPr id="7" name="Picture 6" descr="A green rectangle with white text&#10;&#10;Description automatically generated">
            <a:extLst>
              <a:ext uri="{FF2B5EF4-FFF2-40B4-BE49-F238E27FC236}">
                <a16:creationId xmlns:a16="http://schemas.microsoft.com/office/drawing/2014/main" id="{A128C9C0-8B71-362B-8A7C-D876C5DD642F}"/>
              </a:ext>
            </a:extLst>
          </p:cNvPr>
          <p:cNvPicPr>
            <a:picLocks noChangeAspect="1"/>
          </p:cNvPicPr>
          <p:nvPr/>
        </p:nvPicPr>
        <p:blipFill>
          <a:blip r:embed="rId4"/>
          <a:stretch>
            <a:fillRect/>
          </a:stretch>
        </p:blipFill>
        <p:spPr>
          <a:xfrm>
            <a:off x="4236007" y="5330447"/>
            <a:ext cx="1753052" cy="619125"/>
          </a:xfrm>
          <a:prstGeom prst="rect">
            <a:avLst/>
          </a:prstGeom>
        </p:spPr>
      </p:pic>
      <p:pic>
        <p:nvPicPr>
          <p:cNvPr id="13" name="Picture 12" descr="A collage of people&amp;#39;s faces&#10;&#10;Description automatically generated">
            <a:extLst>
              <a:ext uri="{FF2B5EF4-FFF2-40B4-BE49-F238E27FC236}">
                <a16:creationId xmlns:a16="http://schemas.microsoft.com/office/drawing/2014/main" id="{81C4B8C4-8B73-7ECD-0439-7E28F5AB8870}"/>
              </a:ext>
            </a:extLst>
          </p:cNvPr>
          <p:cNvPicPr>
            <a:picLocks noChangeAspect="1"/>
          </p:cNvPicPr>
          <p:nvPr/>
        </p:nvPicPr>
        <p:blipFill>
          <a:blip r:embed="rId5"/>
          <a:stretch>
            <a:fillRect/>
          </a:stretch>
        </p:blipFill>
        <p:spPr>
          <a:xfrm>
            <a:off x="9700794" y="1193210"/>
            <a:ext cx="1689019" cy="2364478"/>
          </a:xfrm>
          <a:prstGeom prst="rect">
            <a:avLst/>
          </a:prstGeom>
          <a:ln>
            <a:solidFill>
              <a:schemeClr val="tx1"/>
            </a:solidFill>
          </a:ln>
        </p:spPr>
      </p:pic>
      <p:pic>
        <p:nvPicPr>
          <p:cNvPr id="20" name="Picture 19" descr="A hand holding a megaphone&#10;&#10;Description automatically generated">
            <a:extLst>
              <a:ext uri="{FF2B5EF4-FFF2-40B4-BE49-F238E27FC236}">
                <a16:creationId xmlns:a16="http://schemas.microsoft.com/office/drawing/2014/main" id="{B928D113-7577-C022-1EA8-770C62B9ABFF}"/>
              </a:ext>
            </a:extLst>
          </p:cNvPr>
          <p:cNvPicPr>
            <a:picLocks noChangeAspect="1"/>
          </p:cNvPicPr>
          <p:nvPr/>
        </p:nvPicPr>
        <p:blipFill>
          <a:blip r:embed="rId6"/>
          <a:stretch>
            <a:fillRect/>
          </a:stretch>
        </p:blipFill>
        <p:spPr>
          <a:xfrm flipH="1">
            <a:off x="10070024" y="4772352"/>
            <a:ext cx="1081907" cy="1027559"/>
          </a:xfrm>
          <a:prstGeom prst="rect">
            <a:avLst/>
          </a:prstGeom>
        </p:spPr>
      </p:pic>
    </p:spTree>
    <p:extLst>
      <p:ext uri="{BB962C8B-B14F-4D97-AF65-F5344CB8AC3E}">
        <p14:creationId xmlns:p14="http://schemas.microsoft.com/office/powerpoint/2010/main" val="14678334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16" t="2151" r="2315" b="2710"/>
          <a:stretch>
            <a:fillRect/>
          </a:stretch>
        </p:blipFill>
        <p:spPr>
          <a:xfrm>
            <a:off x="6539345" y="2027919"/>
            <a:ext cx="4992929" cy="3289003"/>
          </a:xfrm>
          <a:prstGeom prst="rect">
            <a:avLst/>
          </a:prstGeom>
        </p:spPr>
      </p:pic>
      <p:pic>
        <p:nvPicPr>
          <p:cNvPr id="6" name="Picture 5"/>
          <p:cNvPicPr>
            <a:picLocks noChangeAspect="1"/>
          </p:cNvPicPr>
          <p:nvPr/>
        </p:nvPicPr>
        <p:blipFill rotWithShape="1">
          <a:blip r:embed="rId3"/>
          <a:srcRect l="1887" t="2384" r="1179"/>
          <a:stretch>
            <a:fillRect/>
          </a:stretch>
        </p:blipFill>
        <p:spPr>
          <a:xfrm>
            <a:off x="36869" y="2027918"/>
            <a:ext cx="4424511" cy="3421428"/>
          </a:xfrm>
          <a:prstGeom prst="rect">
            <a:avLst/>
          </a:prstGeom>
        </p:spPr>
      </p:pic>
      <p:sp>
        <p:nvSpPr>
          <p:cNvPr id="7" name="Arrow: Right 6"/>
          <p:cNvSpPr/>
          <p:nvPr/>
        </p:nvSpPr>
        <p:spPr>
          <a:xfrm>
            <a:off x="4629094" y="2858184"/>
            <a:ext cx="1771706" cy="970379"/>
          </a:xfrm>
          <a:prstGeom prst="rightArrow">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p>
        </p:txBody>
      </p:sp>
      <p:sp>
        <p:nvSpPr>
          <p:cNvPr id="9" name="TextBox 8"/>
          <p:cNvSpPr txBox="1"/>
          <p:nvPr/>
        </p:nvSpPr>
        <p:spPr>
          <a:xfrm>
            <a:off x="1371361" y="1526600"/>
            <a:ext cx="2576205" cy="386883"/>
          </a:xfrm>
          <a:prstGeom prst="rect">
            <a:avLst/>
          </a:prstGeom>
          <a:noFill/>
        </p:spPr>
        <p:txBody>
          <a:bodyPr wrap="square" rtlCol="0">
            <a:spAutoFit/>
          </a:bodyPr>
          <a:lstStyle/>
          <a:p>
            <a:pPr>
              <a:lnSpc>
                <a:spcPts val="2300"/>
              </a:lnSpc>
              <a:spcAft>
                <a:spcPts val="1200"/>
              </a:spcAft>
              <a:buClr>
                <a:srgbClr val="FF6600"/>
              </a:buClr>
              <a:defRPr/>
            </a:pPr>
            <a:r>
              <a:rPr lang="en-GB" sz="2000" dirty="0">
                <a:solidFill>
                  <a:prstClr val="black"/>
                </a:solidFill>
              </a:rPr>
              <a:t>2022</a:t>
            </a:r>
            <a:endParaRPr lang="en-US" sz="2000" kern="1200" dirty="0">
              <a:solidFill>
                <a:prstClr val="black"/>
              </a:solidFill>
              <a:ea typeface="+mn-ea"/>
              <a:cs typeface="+mn-cs"/>
            </a:endParaRPr>
          </a:p>
        </p:txBody>
      </p:sp>
      <p:sp>
        <p:nvSpPr>
          <p:cNvPr id="10" name="TextBox 9"/>
          <p:cNvSpPr txBox="1"/>
          <p:nvPr/>
        </p:nvSpPr>
        <p:spPr>
          <a:xfrm>
            <a:off x="8355429" y="1508610"/>
            <a:ext cx="2576205" cy="386883"/>
          </a:xfrm>
          <a:prstGeom prst="rect">
            <a:avLst/>
          </a:prstGeom>
          <a:noFill/>
        </p:spPr>
        <p:txBody>
          <a:bodyPr wrap="square" rtlCol="0">
            <a:spAutoFit/>
          </a:bodyPr>
          <a:lstStyle/>
          <a:p>
            <a:pPr>
              <a:lnSpc>
                <a:spcPts val="2300"/>
              </a:lnSpc>
              <a:spcAft>
                <a:spcPts val="1200"/>
              </a:spcAft>
              <a:buClr>
                <a:srgbClr val="FF6600"/>
              </a:buClr>
              <a:defRPr/>
            </a:pPr>
            <a:r>
              <a:rPr lang="en-GB" sz="2000" dirty="0">
                <a:solidFill>
                  <a:prstClr val="black"/>
                </a:solidFill>
              </a:rPr>
              <a:t>2023</a:t>
            </a:r>
            <a:endParaRPr lang="en-US" sz="2000" kern="1200" dirty="0">
              <a:solidFill>
                <a:prstClr val="black"/>
              </a:solidFill>
              <a:ea typeface="+mn-ea"/>
              <a:cs typeface="+mn-cs"/>
            </a:endParaRPr>
          </a:p>
        </p:txBody>
      </p:sp>
      <p:sp>
        <p:nvSpPr>
          <p:cNvPr id="12" name="TextBox 11"/>
          <p:cNvSpPr txBox="1"/>
          <p:nvPr/>
        </p:nvSpPr>
        <p:spPr>
          <a:xfrm>
            <a:off x="6884188" y="5449346"/>
            <a:ext cx="5266566" cy="952601"/>
          </a:xfrm>
          <a:prstGeom prst="rect">
            <a:avLst/>
          </a:prstGeom>
          <a:noFill/>
        </p:spPr>
        <p:txBody>
          <a:bodyPr wrap="square">
            <a:spAutoFit/>
          </a:bodyPr>
          <a:lstStyle/>
          <a:p>
            <a:pPr marL="285750" indent="-285750">
              <a:buFont typeface="Wingdings" panose="05000000000000000000" pitchFamily="2" charset="2"/>
              <a:buChar char="§"/>
            </a:pPr>
            <a:r>
              <a:rPr lang="en-US" sz="1400" dirty="0"/>
              <a:t>100% colocation and alignment of UNICEF &amp; WFP partners</a:t>
            </a:r>
          </a:p>
          <a:p>
            <a:pPr marL="285750" indent="-285750">
              <a:buFont typeface="Wingdings" panose="05000000000000000000" pitchFamily="2" charset="2"/>
              <a:buChar char="§"/>
            </a:pPr>
            <a:r>
              <a:rPr lang="en-US" sz="1400" dirty="0"/>
              <a:t>Majority of  Counties have 1 – 2 partners . Only 4 counties have more than 2</a:t>
            </a:r>
          </a:p>
        </p:txBody>
      </p:sp>
      <p:sp>
        <p:nvSpPr>
          <p:cNvPr id="2" name="Title 1"/>
          <p:cNvSpPr txBox="1"/>
          <p:nvPr/>
        </p:nvSpPr>
        <p:spPr>
          <a:xfrm>
            <a:off x="36869" y="133208"/>
            <a:ext cx="12179300" cy="645690"/>
          </a:xfrm>
          <a:prstGeom prst="rect">
            <a:avLst/>
          </a:prstGeom>
          <a:solidFill>
            <a:schemeClr val="accent6"/>
          </a:solidFill>
        </p:spPr>
        <p:txBody>
          <a:bodyPr wrap="square" rtlCol="0">
            <a:spAutoFit/>
          </a:bodyPr>
          <a:lstStyle>
            <a:lvl1pPr marL="0" marR="0" indent="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defRPr sz="5400" b="0" i="0" u="none" strike="noStrike" cap="none" spc="0" baseline="0">
                <a:solidFill>
                  <a:srgbClr val="000000"/>
                </a:solidFill>
                <a:uFillTx/>
                <a:latin typeface="+mn-lt"/>
                <a:ea typeface="+mn-ea"/>
                <a:cs typeface="+mn-cs"/>
                <a:sym typeface="Helvetica Neue Medium"/>
              </a:defRPr>
            </a:lvl9pPr>
          </a:lstStyle>
          <a:p>
            <a:pPr hangingPunct="1"/>
            <a:r>
              <a:rPr lang="en-US" sz="3595" b="1" dirty="0">
                <a:solidFill>
                  <a:schemeClr val="bg1"/>
                </a:solidFill>
                <a:latin typeface="Arial Narrow" panose="020B0606020202030204" pitchFamily="34" charset="0"/>
              </a:rPr>
              <a:t>Results-Co-location of service and reduction in # of partners </a:t>
            </a:r>
          </a:p>
        </p:txBody>
      </p:sp>
      <p:sp>
        <p:nvSpPr>
          <p:cNvPr id="3" name="TextBox 17"/>
          <p:cNvSpPr txBox="1"/>
          <p:nvPr/>
        </p:nvSpPr>
        <p:spPr>
          <a:xfrm>
            <a:off x="681661" y="6004831"/>
            <a:ext cx="4177837" cy="830997"/>
          </a:xfrm>
          <a:prstGeom prst="rect">
            <a:avLst/>
          </a:prstGeom>
          <a:ln w="3175">
            <a:miter lim="400000"/>
          </a:ln>
        </p:spPr>
        <p:txBody>
          <a:bodyPr lIns="0" tIns="0" rIns="0" bIns="0" anchor="ctr">
            <a:spAutoFit/>
          </a:bodyPr>
          <a:lstStyle/>
          <a:p>
            <a:pPr algn="l" defTabSz="609600">
              <a:defRPr sz="1800">
                <a:latin typeface="Arial" panose="020B0604020202020204"/>
                <a:ea typeface="Arial" panose="020B0604020202020204"/>
                <a:cs typeface="Arial" panose="020B0604020202020204"/>
                <a:sym typeface="Arial" panose="020B0604020202020204"/>
              </a:defRPr>
            </a:pPr>
            <a:r>
              <a:rPr lang="en-US" dirty="0">
                <a:solidFill>
                  <a:srgbClr val="808080"/>
                </a:solidFill>
              </a:rPr>
              <a:t>A moment to Reflect on the Rationalization  </a:t>
            </a:r>
            <a:r>
              <a:rPr dirty="0">
                <a:solidFill>
                  <a:srgbClr val="808080"/>
                </a:solidFill>
              </a:rPr>
              <a:t> </a:t>
            </a:r>
            <a:br>
              <a:rPr dirty="0"/>
            </a:br>
            <a:r>
              <a:rPr dirty="0">
                <a:solidFill>
                  <a:srgbClr val="808080"/>
                </a:solidFill>
              </a:rPr>
              <a:t>Date:</a:t>
            </a:r>
            <a:r>
              <a:rPr lang="en-US" dirty="0">
                <a:solidFill>
                  <a:srgbClr val="808080"/>
                </a:solidFill>
              </a:rPr>
              <a:t> 30/01/2024</a:t>
            </a:r>
            <a:endParaRPr lang="en-US" sz="1800" dirty="0">
              <a:solidFill>
                <a:srgbClr val="808080"/>
              </a:solidFill>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16325" y="810720"/>
            <a:ext cx="10897268" cy="4958657"/>
            <a:chOff x="1524000" y="857250"/>
            <a:chExt cx="9305010" cy="5143500"/>
          </a:xfrm>
        </p:grpSpPr>
        <p:sp>
          <p:nvSpPr>
            <p:cNvPr id="73" name="Rectangle 72"/>
            <p:cNvSpPr/>
            <p:nvPr/>
          </p:nvSpPr>
          <p:spPr>
            <a:xfrm>
              <a:off x="1524000" y="857250"/>
              <a:ext cx="81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09" tIns="34254" rIns="68509" bIns="34254" numCol="1" spcCol="0" rtlCol="0" fromWordArt="0" anchor="ctr" anchorCtr="0" forceAA="0" compatLnSpc="1">
              <a:noAutofit/>
            </a:bodyPr>
            <a:lstStyle/>
            <a:p>
              <a:pPr algn="ctr"/>
              <a:endParaRPr lang="en-IN" sz="1350"/>
            </a:p>
          </p:txBody>
        </p:sp>
        <p:grpSp>
          <p:nvGrpSpPr>
            <p:cNvPr id="3" name="Group 2"/>
            <p:cNvGrpSpPr/>
            <p:nvPr/>
          </p:nvGrpSpPr>
          <p:grpSpPr>
            <a:xfrm>
              <a:off x="1685010" y="857250"/>
              <a:ext cx="9144000" cy="5143500"/>
              <a:chOff x="1524000" y="857250"/>
              <a:chExt cx="9144000" cy="5143500"/>
            </a:xfrm>
          </p:grpSpPr>
          <p:sp>
            <p:nvSpPr>
              <p:cNvPr id="5" name="Rectangle 4"/>
              <p:cNvSpPr/>
              <p:nvPr/>
            </p:nvSpPr>
            <p:spPr>
              <a:xfrm>
                <a:off x="1524000" y="857250"/>
                <a:ext cx="9144000" cy="5143500"/>
              </a:xfrm>
              <a:prstGeom prst="rect">
                <a:avLst/>
              </a:prstGeom>
              <a:solidFill>
                <a:schemeClr val="bg1">
                  <a:lumMod val="95000"/>
                </a:schemeClr>
              </a:solidFill>
              <a:ln>
                <a:noFill/>
              </a:ln>
              <a:effectLst>
                <a:outerShdw blurRad="254000" sx="102000" sy="102000" algn="ctr"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09" tIns="34254" rIns="68509" bIns="34254" numCol="1" spcCol="0" rtlCol="0" fromWordArt="0" anchor="ctr" anchorCtr="0" forceAA="0" compatLnSpc="1">
                <a:noAutofit/>
              </a:bodyPr>
              <a:lstStyle/>
              <a:p>
                <a:pPr algn="ctr"/>
                <a:endParaRPr lang="en-IN" sz="1350"/>
              </a:p>
            </p:txBody>
          </p:sp>
          <p:sp>
            <p:nvSpPr>
              <p:cNvPr id="6" name="Rectangle 5"/>
              <p:cNvSpPr/>
              <p:nvPr/>
            </p:nvSpPr>
            <p:spPr>
              <a:xfrm>
                <a:off x="1911000" y="857250"/>
                <a:ext cx="8370000" cy="5143500"/>
              </a:xfrm>
              <a:prstGeom prst="rect">
                <a:avLst/>
              </a:prstGeom>
              <a:solidFill>
                <a:schemeClr val="bg1">
                  <a:lumMod val="95000"/>
                </a:schemeClr>
              </a:solidFill>
              <a:ln>
                <a:noFill/>
              </a:ln>
              <a:effectLst>
                <a:outerShdw blurRad="254000" sx="102000" sy="102000" algn="ctr"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09" tIns="34254" rIns="68509" bIns="34254" numCol="1" spcCol="0" rtlCol="0" fromWordArt="0" anchor="ctr" anchorCtr="0" forceAA="0" compatLnSpc="1">
                <a:noAutofit/>
              </a:bodyPr>
              <a:lstStyle/>
              <a:p>
                <a:pPr algn="ctr"/>
                <a:endParaRPr lang="en-IN" sz="1350"/>
              </a:p>
            </p:txBody>
          </p:sp>
          <p:sp>
            <p:nvSpPr>
              <p:cNvPr id="4" name="Rectangle 3"/>
              <p:cNvSpPr/>
              <p:nvPr/>
            </p:nvSpPr>
            <p:spPr>
              <a:xfrm>
                <a:off x="2044711" y="2591300"/>
                <a:ext cx="2739869" cy="1128966"/>
              </a:xfrm>
              <a:prstGeom prst="rect">
                <a:avLst/>
              </a:prstGeom>
            </p:spPr>
            <p:txBody>
              <a:bodyPr wrap="square">
                <a:spAutoFit/>
              </a:bodyPr>
              <a:lstStyle/>
              <a:p>
                <a:pPr defTabSz="913765" hangingPunct="1">
                  <a:lnSpc>
                    <a:spcPct val="90000"/>
                  </a:lnSpc>
                  <a:spcBef>
                    <a:spcPct val="0"/>
                  </a:spcBef>
                  <a:defRPr/>
                </a:pPr>
                <a:r>
                  <a:rPr lang="en-US" sz="3595" dirty="0">
                    <a:solidFill>
                      <a:prstClr val="black"/>
                    </a:solidFill>
                    <a:latin typeface="Calibri" panose="020F0502020204030204"/>
                  </a:rPr>
                  <a:t>Reduction in unit costs</a:t>
                </a:r>
                <a:endParaRPr lang="en-US" sz="3595" kern="1200" dirty="0">
                  <a:solidFill>
                    <a:prstClr val="black"/>
                  </a:solidFill>
                  <a:latin typeface="Calibri" panose="020F0502020204030204"/>
                  <a:ea typeface="+mn-ea"/>
                  <a:cs typeface="+mn-cs"/>
                </a:endParaRPr>
              </a:p>
            </p:txBody>
          </p:sp>
          <p:sp>
            <p:nvSpPr>
              <p:cNvPr id="72" name="Isosceles Triangle 71"/>
              <p:cNvSpPr/>
              <p:nvPr/>
            </p:nvSpPr>
            <p:spPr>
              <a:xfrm rot="16200000" flipH="1">
                <a:off x="9066000" y="5190750"/>
                <a:ext cx="810000" cy="810000"/>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09" tIns="34254" rIns="68509" bIns="34254" numCol="1" spcCol="0" rtlCol="0" fromWordArt="0" anchor="ctr" anchorCtr="0" forceAA="0" compatLnSpc="1">
                <a:noAutofit/>
              </a:bodyPr>
              <a:lstStyle/>
              <a:p>
                <a:pPr algn="ctr"/>
                <a:endParaRPr lang="en-IN" sz="1350"/>
              </a:p>
            </p:txBody>
          </p:sp>
          <p:sp>
            <p:nvSpPr>
              <p:cNvPr id="79" name="Rectangle 78"/>
              <p:cNvSpPr/>
              <p:nvPr/>
            </p:nvSpPr>
            <p:spPr>
              <a:xfrm>
                <a:off x="10587000" y="857250"/>
                <a:ext cx="81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09" tIns="34254" rIns="68509" bIns="34254" numCol="1" spcCol="0" rtlCol="0" fromWordArt="0" anchor="ctr" anchorCtr="0" forceAA="0" compatLnSpc="1">
                <a:noAutofit/>
              </a:bodyPr>
              <a:lstStyle/>
              <a:p>
                <a:pPr algn="ctr"/>
                <a:endParaRPr lang="en-IN" sz="1350"/>
              </a:p>
            </p:txBody>
          </p:sp>
        </p:grpSp>
      </p:grpSp>
      <p:sp>
        <p:nvSpPr>
          <p:cNvPr id="69" name="Title 1"/>
          <p:cNvSpPr txBox="1"/>
          <p:nvPr/>
        </p:nvSpPr>
        <p:spPr>
          <a:xfrm>
            <a:off x="0" y="3573"/>
            <a:ext cx="12179300" cy="590315"/>
          </a:xfrm>
          <a:prstGeom prst="rect">
            <a:avLst/>
          </a:prstGeom>
          <a:solidFill>
            <a:schemeClr val="accent6"/>
          </a:solid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95" dirty="0">
                <a:solidFill>
                  <a:schemeClr val="bg1"/>
                </a:solidFill>
                <a:latin typeface="Calibri" panose="020F0502020204030204"/>
                <a:ea typeface="+mn-ea"/>
                <a:cs typeface="+mn-cs"/>
              </a:rPr>
              <a:t>Progress &amp; Results </a:t>
            </a:r>
          </a:p>
        </p:txBody>
      </p:sp>
      <p:sp>
        <p:nvSpPr>
          <p:cNvPr id="67" name="TextBox 66"/>
          <p:cNvSpPr txBox="1"/>
          <p:nvPr/>
        </p:nvSpPr>
        <p:spPr>
          <a:xfrm>
            <a:off x="5438708" y="1642100"/>
            <a:ext cx="4815826" cy="360557"/>
          </a:xfrm>
          <a:prstGeom prst="rect">
            <a:avLst/>
          </a:prstGeom>
          <a:noFill/>
        </p:spPr>
        <p:txBody>
          <a:bodyPr wrap="square">
            <a:spAutoFit/>
          </a:bodyPr>
          <a:lstStyle/>
          <a:p>
            <a:pPr marL="285750" indent="-285750" algn="l" defTabSz="913765" hangingPunct="1">
              <a:lnSpc>
                <a:spcPts val="2300"/>
              </a:lnSpc>
              <a:spcAft>
                <a:spcPts val="1200"/>
              </a:spcAft>
              <a:buClr>
                <a:srgbClr val="FF6600"/>
              </a:buClr>
              <a:buFont typeface="Wingdings" panose="05000000000000000000" pitchFamily="2" charset="2"/>
              <a:buChar char="§"/>
              <a:tabLst>
                <a:tab pos="456565" algn="l"/>
              </a:tabLst>
              <a:defRPr/>
            </a:pPr>
            <a:endParaRPr lang="en-US" sz="1400" b="0" kern="1200" dirty="0">
              <a:solidFill>
                <a:prstClr val="black"/>
              </a:solidFill>
              <a:ea typeface="+mn-ea"/>
              <a:cs typeface="+mn-cs"/>
            </a:endParaRPr>
          </a:p>
        </p:txBody>
      </p:sp>
      <p:graphicFrame>
        <p:nvGraphicFramePr>
          <p:cNvPr id="2" name="Table 1"/>
          <p:cNvGraphicFramePr>
            <a:graphicFrameLocks noGrp="1"/>
          </p:cNvGraphicFramePr>
          <p:nvPr/>
        </p:nvGraphicFramePr>
        <p:xfrm>
          <a:off x="4161578" y="734855"/>
          <a:ext cx="7085159" cy="4453816"/>
        </p:xfrm>
        <a:graphic>
          <a:graphicData uri="http://schemas.openxmlformats.org/drawingml/2006/table">
            <a:tbl>
              <a:tblPr/>
              <a:tblGrid>
                <a:gridCol w="1308723">
                  <a:extLst>
                    <a:ext uri="{9D8B030D-6E8A-4147-A177-3AD203B41FA5}">
                      <a16:colId xmlns:a16="http://schemas.microsoft.com/office/drawing/2014/main" val="20000"/>
                    </a:ext>
                  </a:extLst>
                </a:gridCol>
                <a:gridCol w="2391806">
                  <a:extLst>
                    <a:ext uri="{9D8B030D-6E8A-4147-A177-3AD203B41FA5}">
                      <a16:colId xmlns:a16="http://schemas.microsoft.com/office/drawing/2014/main" val="20001"/>
                    </a:ext>
                  </a:extLst>
                </a:gridCol>
                <a:gridCol w="2256420">
                  <a:extLst>
                    <a:ext uri="{9D8B030D-6E8A-4147-A177-3AD203B41FA5}">
                      <a16:colId xmlns:a16="http://schemas.microsoft.com/office/drawing/2014/main" val="20002"/>
                    </a:ext>
                  </a:extLst>
                </a:gridCol>
                <a:gridCol w="1128210">
                  <a:extLst>
                    <a:ext uri="{9D8B030D-6E8A-4147-A177-3AD203B41FA5}">
                      <a16:colId xmlns:a16="http://schemas.microsoft.com/office/drawing/2014/main" val="20003"/>
                    </a:ext>
                  </a:extLst>
                </a:gridCol>
              </a:tblGrid>
              <a:tr h="1246345">
                <a:tc>
                  <a:txBody>
                    <a:bodyPr/>
                    <a:lstStyle/>
                    <a:p>
                      <a:pPr algn="l" fontAlgn="b"/>
                      <a:r>
                        <a:rPr lang="en-US" sz="2800" b="1" i="0" u="none" strike="noStrike" dirty="0">
                          <a:solidFill>
                            <a:srgbClr val="FFFFFF"/>
                          </a:solidFill>
                          <a:effectLst/>
                          <a:latin typeface="Calibri" panose="020F0502020204030204" pitchFamily="34" charset="0"/>
                        </a:rPr>
                        <a:t>Program </a:t>
                      </a:r>
                    </a:p>
                  </a:txBody>
                  <a:tcPr marL="9515" marR="9515" marT="951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gn="l" fontAlgn="b"/>
                      <a:r>
                        <a:rPr lang="en-US" sz="2800" b="1" i="0" u="none" strike="noStrike" dirty="0">
                          <a:solidFill>
                            <a:srgbClr val="FFFFFF"/>
                          </a:solidFill>
                          <a:effectLst/>
                          <a:latin typeface="Calibri" panose="020F0502020204030204" pitchFamily="34" charset="0"/>
                        </a:rPr>
                        <a:t>Unit Cost ($) in 2022</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gn="l" fontAlgn="b"/>
                      <a:r>
                        <a:rPr lang="en-US" sz="2800" b="1" i="0" u="none" strike="noStrike" dirty="0">
                          <a:solidFill>
                            <a:srgbClr val="FFFFFF"/>
                          </a:solidFill>
                          <a:effectLst/>
                          <a:latin typeface="Calibri" panose="020F0502020204030204" pitchFamily="34" charset="0"/>
                        </a:rPr>
                        <a:t>Unit Cost </a:t>
                      </a:r>
                      <a:r>
                        <a:rPr lang="en-US" sz="2800" b="1" dirty="0">
                          <a:solidFill>
                            <a:srgbClr val="FFFFFF"/>
                          </a:solidFill>
                          <a:effectLst/>
                          <a:latin typeface="Calibri" panose="020F0502020204030204" pitchFamily="34" charset="0"/>
                          <a:sym typeface="+mn-ea"/>
                        </a:rPr>
                        <a:t>($) </a:t>
                      </a:r>
                      <a:r>
                        <a:rPr lang="en-US" sz="2800" b="1" i="0" u="none" strike="noStrike" dirty="0">
                          <a:solidFill>
                            <a:srgbClr val="FFFFFF"/>
                          </a:solidFill>
                          <a:effectLst/>
                          <a:latin typeface="Calibri" panose="020F0502020204030204" pitchFamily="34" charset="0"/>
                        </a:rPr>
                        <a:t> in 2023</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gn="l" fontAlgn="b"/>
                      <a:r>
                        <a:rPr lang="en-US" sz="2800" b="1" i="0" u="none" strike="noStrike" dirty="0">
                          <a:solidFill>
                            <a:srgbClr val="FFFFFF"/>
                          </a:solidFill>
                          <a:effectLst/>
                          <a:latin typeface="Calibri" panose="020F0502020204030204" pitchFamily="34" charset="0"/>
                        </a:rPr>
                        <a:t>change</a:t>
                      </a:r>
                    </a:p>
                  </a:txBody>
                  <a:tcPr marL="9515" marR="9515" marT="951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586129">
                <a:tc>
                  <a:txBody>
                    <a:bodyPr/>
                    <a:lstStyle/>
                    <a:p>
                      <a:pPr algn="l" fontAlgn="b"/>
                      <a:r>
                        <a:rPr lang="en-US" sz="2800" b="1" i="0" u="none" strike="noStrike" dirty="0">
                          <a:solidFill>
                            <a:srgbClr val="000000"/>
                          </a:solidFill>
                          <a:effectLst/>
                          <a:latin typeface="Calibri" panose="020F0502020204030204" pitchFamily="34" charset="0"/>
                        </a:rPr>
                        <a:t>SAM</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2800" b="0" i="0" u="none" strike="noStrike">
                          <a:solidFill>
                            <a:srgbClr val="000000"/>
                          </a:solidFill>
                          <a:effectLst/>
                          <a:latin typeface="Calibri" panose="020F0502020204030204" pitchFamily="34" charset="0"/>
                        </a:rPr>
                        <a:t>358</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2800" b="0" i="0" u="none" strike="noStrike" dirty="0">
                          <a:solidFill>
                            <a:srgbClr val="000000"/>
                          </a:solidFill>
                          <a:effectLst/>
                          <a:latin typeface="Calibri" panose="020F0502020204030204" pitchFamily="34" charset="0"/>
                        </a:rPr>
                        <a:t>193</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2800" b="0" i="0" u="none" strike="noStrike">
                          <a:solidFill>
                            <a:srgbClr val="000000"/>
                          </a:solidFill>
                          <a:effectLst/>
                          <a:latin typeface="Calibri" panose="020F0502020204030204" pitchFamily="34" charset="0"/>
                        </a:rPr>
                        <a:t>165</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1"/>
                  </a:ext>
                </a:extLst>
              </a:tr>
              <a:tr h="586129">
                <a:tc>
                  <a:txBody>
                    <a:bodyPr/>
                    <a:lstStyle/>
                    <a:p>
                      <a:pPr algn="l" fontAlgn="b"/>
                      <a:r>
                        <a:rPr lang="en-US" sz="2800" b="1" i="0" u="none" strike="noStrike">
                          <a:solidFill>
                            <a:srgbClr val="000000"/>
                          </a:solidFill>
                          <a:effectLst/>
                          <a:latin typeface="Calibri" panose="020F0502020204030204" pitchFamily="34" charset="0"/>
                        </a:rPr>
                        <a:t>MAM</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2800" b="0" i="0" u="none" strike="noStrike" dirty="0">
                          <a:solidFill>
                            <a:srgbClr val="000000"/>
                          </a:solidFill>
                          <a:effectLst/>
                          <a:latin typeface="Calibri" panose="020F0502020204030204" pitchFamily="34" charset="0"/>
                        </a:rPr>
                        <a:t>58</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2800" b="0" i="0" u="none" strike="noStrike" dirty="0">
                          <a:solidFill>
                            <a:srgbClr val="000000"/>
                          </a:solidFill>
                          <a:effectLst/>
                          <a:latin typeface="Calibri" panose="020F0502020204030204" pitchFamily="34" charset="0"/>
                        </a:rPr>
                        <a:t>51</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2800" b="0" i="0" u="none" strike="noStrike">
                          <a:solidFill>
                            <a:srgbClr val="000000"/>
                          </a:solidFill>
                          <a:effectLst/>
                          <a:latin typeface="Calibri" panose="020F0502020204030204" pitchFamily="34" charset="0"/>
                        </a:rPr>
                        <a:t>7</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002"/>
                  </a:ext>
                </a:extLst>
              </a:tr>
              <a:tr h="586129">
                <a:tc>
                  <a:txBody>
                    <a:bodyPr/>
                    <a:lstStyle/>
                    <a:p>
                      <a:pPr algn="l" fontAlgn="b"/>
                      <a:r>
                        <a:rPr lang="en-US" sz="2800" b="1" i="0" u="none" strike="noStrike">
                          <a:solidFill>
                            <a:srgbClr val="000000"/>
                          </a:solidFill>
                          <a:effectLst/>
                          <a:latin typeface="Calibri" panose="020F0502020204030204" pitchFamily="34" charset="0"/>
                        </a:rPr>
                        <a:t>PLW</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2800" b="0" i="0" u="none" strike="noStrike">
                          <a:solidFill>
                            <a:srgbClr val="000000"/>
                          </a:solidFill>
                          <a:effectLst/>
                          <a:latin typeface="Calibri" panose="020F0502020204030204" pitchFamily="34" charset="0"/>
                        </a:rPr>
                        <a:t>76</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2800" b="0" i="0" u="none" strike="noStrike" dirty="0">
                          <a:solidFill>
                            <a:srgbClr val="000000"/>
                          </a:solidFill>
                          <a:effectLst/>
                          <a:latin typeface="Calibri" panose="020F0502020204030204" pitchFamily="34" charset="0"/>
                        </a:rPr>
                        <a:t>72</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2800" b="0" i="0" u="none" strike="noStrike">
                          <a:solidFill>
                            <a:srgbClr val="000000"/>
                          </a:solidFill>
                          <a:effectLst/>
                          <a:latin typeface="Calibri" panose="020F0502020204030204" pitchFamily="34" charset="0"/>
                        </a:rPr>
                        <a:t>4</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3"/>
                  </a:ext>
                </a:extLst>
              </a:tr>
              <a:tr h="586129">
                <a:tc>
                  <a:txBody>
                    <a:bodyPr/>
                    <a:lstStyle/>
                    <a:p>
                      <a:pPr algn="l" fontAlgn="b"/>
                      <a:r>
                        <a:rPr lang="en-US" sz="2800" b="1" i="0" u="none" strike="noStrike">
                          <a:solidFill>
                            <a:srgbClr val="000000"/>
                          </a:solidFill>
                          <a:effectLst/>
                          <a:latin typeface="Calibri" panose="020F0502020204030204" pitchFamily="34" charset="0"/>
                        </a:rPr>
                        <a:t>BSFP U5</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2800" b="0" i="0" u="none" strike="noStrike">
                          <a:solidFill>
                            <a:srgbClr val="000000"/>
                          </a:solidFill>
                          <a:effectLst/>
                          <a:latin typeface="Calibri" panose="020F0502020204030204" pitchFamily="34" charset="0"/>
                        </a:rPr>
                        <a:t>151</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2800" b="0" i="0" u="none" strike="noStrike" dirty="0">
                          <a:solidFill>
                            <a:srgbClr val="000000"/>
                          </a:solidFill>
                          <a:effectLst/>
                          <a:latin typeface="Calibri" panose="020F0502020204030204" pitchFamily="34" charset="0"/>
                        </a:rPr>
                        <a:t>62</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2800" b="0" i="0" u="none" strike="noStrike">
                          <a:solidFill>
                            <a:srgbClr val="000000"/>
                          </a:solidFill>
                          <a:effectLst/>
                          <a:latin typeface="Calibri" panose="020F0502020204030204" pitchFamily="34" charset="0"/>
                        </a:rPr>
                        <a:t>89</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004"/>
                  </a:ext>
                </a:extLst>
              </a:tr>
              <a:tr h="862066">
                <a:tc>
                  <a:txBody>
                    <a:bodyPr/>
                    <a:lstStyle/>
                    <a:p>
                      <a:pPr algn="l" fontAlgn="b"/>
                      <a:r>
                        <a:rPr lang="en-US" sz="2800" b="1" i="0" u="none" strike="noStrike">
                          <a:solidFill>
                            <a:srgbClr val="000000"/>
                          </a:solidFill>
                          <a:effectLst/>
                          <a:latin typeface="Calibri" panose="020F0502020204030204" pitchFamily="34" charset="0"/>
                        </a:rPr>
                        <a:t>BSFP PLW</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2800" b="0" i="0" u="none" strike="noStrike">
                          <a:solidFill>
                            <a:srgbClr val="000000"/>
                          </a:solidFill>
                          <a:effectLst/>
                          <a:latin typeface="Calibri" panose="020F0502020204030204" pitchFamily="34" charset="0"/>
                        </a:rPr>
                        <a:t>151</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2800" b="0" i="0" u="none" strike="noStrike" dirty="0">
                          <a:solidFill>
                            <a:srgbClr val="000000"/>
                          </a:solidFill>
                          <a:effectLst/>
                          <a:latin typeface="Calibri" panose="020F0502020204030204" pitchFamily="34" charset="0"/>
                        </a:rPr>
                        <a:t>118</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2800" b="0" i="0" u="none" strike="noStrike" dirty="0">
                          <a:solidFill>
                            <a:srgbClr val="000000"/>
                          </a:solidFill>
                          <a:effectLst/>
                          <a:latin typeface="Calibri" panose="020F0502020204030204" pitchFamily="34" charset="0"/>
                        </a:rPr>
                        <a:t>33</a:t>
                      </a:r>
                    </a:p>
                  </a:txBody>
                  <a:tcPr marL="9515" marR="9515" marT="95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5"/>
                  </a:ext>
                </a:extLst>
              </a:tr>
            </a:tbl>
          </a:graphicData>
        </a:graphic>
      </p:graphicFrame>
      <p:sp>
        <p:nvSpPr>
          <p:cNvPr id="7" name="TextBox 17"/>
          <p:cNvSpPr txBox="1"/>
          <p:nvPr/>
        </p:nvSpPr>
        <p:spPr>
          <a:xfrm>
            <a:off x="681661" y="6004831"/>
            <a:ext cx="4177837" cy="830997"/>
          </a:xfrm>
          <a:prstGeom prst="rect">
            <a:avLst/>
          </a:prstGeom>
          <a:ln w="3175">
            <a:miter lim="400000"/>
          </a:ln>
        </p:spPr>
        <p:txBody>
          <a:bodyPr lIns="0" tIns="0" rIns="0" bIns="0" anchor="ctr">
            <a:spAutoFit/>
          </a:bodyPr>
          <a:lstStyle/>
          <a:p>
            <a:pPr algn="l" defTabSz="609600">
              <a:defRPr sz="1800">
                <a:latin typeface="Arial" panose="020B0604020202020204"/>
                <a:ea typeface="Arial" panose="020B0604020202020204"/>
                <a:cs typeface="Arial" panose="020B0604020202020204"/>
                <a:sym typeface="Arial" panose="020B0604020202020204"/>
              </a:defRPr>
            </a:pPr>
            <a:r>
              <a:rPr lang="en-US" dirty="0">
                <a:solidFill>
                  <a:srgbClr val="808080"/>
                </a:solidFill>
              </a:rPr>
              <a:t>A moment to Reflect on the Rationalization  </a:t>
            </a:r>
            <a:r>
              <a:rPr dirty="0">
                <a:solidFill>
                  <a:srgbClr val="808080"/>
                </a:solidFill>
              </a:rPr>
              <a:t> </a:t>
            </a:r>
            <a:br>
              <a:rPr dirty="0"/>
            </a:br>
            <a:r>
              <a:rPr dirty="0">
                <a:solidFill>
                  <a:srgbClr val="808080"/>
                </a:solidFill>
              </a:rPr>
              <a:t>Date:</a:t>
            </a:r>
            <a:r>
              <a:rPr lang="en-US" dirty="0">
                <a:solidFill>
                  <a:srgbClr val="808080"/>
                </a:solidFill>
              </a:rPr>
              <a:t> 30/01/2024</a:t>
            </a:r>
            <a:endParaRPr lang="en-US" sz="1800" dirty="0">
              <a:solidFill>
                <a:srgbClr val="808080"/>
              </a:solidFill>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730" y="353695"/>
            <a:ext cx="6835140" cy="1014095"/>
          </a:xfrm>
          <a:solidFill>
            <a:schemeClr val="accent6"/>
          </a:solidFill>
        </p:spPr>
        <p:txBody>
          <a:bodyPr anchor="ctr">
            <a:normAutofit fontScale="90000"/>
          </a:bodyPr>
          <a:lstStyle/>
          <a:p>
            <a:pPr>
              <a:buClr>
                <a:srgbClr val="009999"/>
              </a:buClr>
            </a:pPr>
            <a:r>
              <a:rPr lang="en-US" sz="3695" b="1" dirty="0">
                <a:latin typeface="Arial Narrow" panose="020B0606020202030204"/>
                <a:ea typeface="+mn-lt"/>
                <a:cs typeface="+mn-lt"/>
              </a:rPr>
              <a:t>Reported Challenges During Rationalization Process</a:t>
            </a:r>
          </a:p>
        </p:txBody>
      </p:sp>
      <p:sp>
        <p:nvSpPr>
          <p:cNvPr id="3" name="Content Placeholder 2"/>
          <p:cNvSpPr>
            <a:spLocks noGrp="1"/>
          </p:cNvSpPr>
          <p:nvPr>
            <p:ph idx="1"/>
          </p:nvPr>
        </p:nvSpPr>
        <p:spPr>
          <a:xfrm>
            <a:off x="0" y="1707515"/>
            <a:ext cx="7595870" cy="4313555"/>
          </a:xfrm>
        </p:spPr>
        <p:txBody>
          <a:bodyPr anchor="ctr">
            <a:normAutofit fontScale="92500" lnSpcReduction="20000"/>
          </a:bodyPr>
          <a:lstStyle/>
          <a:p>
            <a:pPr marL="342265" indent="-342265" algn="l">
              <a:buFont typeface="+mj-lt"/>
              <a:buAutoNum type="arabicPeriod"/>
            </a:pPr>
            <a:r>
              <a:rPr lang="en-US" kern="100" dirty="0">
                <a:effectLst/>
                <a:latin typeface="Arial" panose="020B0604020202020204" pitchFamily="34" charset="0"/>
                <a:ea typeface="Aptos" panose="020B0004020202020204" pitchFamily="34" charset="0"/>
                <a:cs typeface="Arial" panose="020B0604020202020204" pitchFamily="34" charset="0"/>
              </a:rPr>
              <a:t>Mixed understanding and communication about the rationalization exercise among stakeholders leading to confusion between national and subnational stakeholders - this resulted to delayed transition of partners in some locations negatively affecting the provision of nutrition services.</a:t>
            </a:r>
          </a:p>
          <a:p>
            <a:pPr algn="l">
              <a:buFont typeface="+mj-lt"/>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algn="l">
              <a:buFont typeface="+mj-lt"/>
            </a:pPr>
            <a:r>
              <a:rPr lang="en-US" kern="100" dirty="0">
                <a:effectLst/>
                <a:latin typeface="Arial" panose="020B0604020202020204" pitchFamily="34" charset="0"/>
                <a:ea typeface="Aptos" panose="020B0004020202020204" pitchFamily="34" charset="0"/>
                <a:cs typeface="Arial" panose="020B0604020202020204" pitchFamily="34" charset="0"/>
              </a:rPr>
              <a:t>  2. In other locations, the County Health Department demanded a letter from WFP/UNICEF directing the partner change.</a:t>
            </a:r>
          </a:p>
          <a:p>
            <a:pPr algn="l">
              <a:buFont typeface="+mj-lt"/>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algn="l">
              <a:buFont typeface="+mj-lt"/>
            </a:pPr>
            <a:r>
              <a:rPr lang="en-US" kern="100" dirty="0">
                <a:effectLst/>
                <a:latin typeface="Arial" panose="020B0604020202020204" pitchFamily="34" charset="0"/>
                <a:ea typeface="Aptos" panose="020B0004020202020204" pitchFamily="34" charset="0"/>
                <a:cs typeface="Arial" panose="020B0604020202020204" pitchFamily="34" charset="0"/>
              </a:rPr>
              <a:t>  3. The timing of transition of partners was too short and unfavorable (during the December festive season).</a:t>
            </a:r>
          </a:p>
          <a:p>
            <a:endParaRPr lang="en-US" sz="1400" dirty="0">
              <a:latin typeface="Arial" panose="020B0604020202020204" pitchFamily="34" charset="0"/>
            </a:endParaRPr>
          </a:p>
        </p:txBody>
      </p:sp>
      <p:pic>
        <p:nvPicPr>
          <p:cNvPr id="5" name="Picture 4" descr="Puzzle pieces"/>
          <p:cNvPicPr>
            <a:picLocks noChangeAspect="1"/>
          </p:cNvPicPr>
          <p:nvPr/>
        </p:nvPicPr>
        <p:blipFill rotWithShape="1">
          <a:blip r:embed="rId2"/>
          <a:srcRect l="24220" r="16603"/>
          <a:stretch>
            <a:fillRect/>
          </a:stretch>
        </p:blipFill>
        <p:spPr>
          <a:xfrm>
            <a:off x="7756292" y="628562"/>
            <a:ext cx="4262754" cy="4390959"/>
          </a:xfrm>
          <a:prstGeom prst="rect">
            <a:avLst/>
          </a:prstGeom>
          <a:solidFill>
            <a:srgbClr val="00B0F0"/>
          </a:solidFill>
        </p:spPr>
      </p:pic>
      <p:sp>
        <p:nvSpPr>
          <p:cNvPr id="4" name="TextBox 17"/>
          <p:cNvSpPr txBox="1"/>
          <p:nvPr/>
        </p:nvSpPr>
        <p:spPr>
          <a:xfrm>
            <a:off x="681661" y="6205064"/>
            <a:ext cx="4177837" cy="430530"/>
          </a:xfrm>
          <a:prstGeom prst="rect">
            <a:avLst/>
          </a:prstGeom>
          <a:ln w="3175">
            <a:miter lim="400000"/>
          </a:ln>
        </p:spPr>
        <p:txBody>
          <a:bodyPr lIns="0" tIns="0" rIns="0" bIns="0" anchor="ctr">
            <a:spAutoFit/>
          </a:bodyPr>
          <a:lstStyle/>
          <a:p>
            <a:pPr algn="l" defTabSz="609600">
              <a:defRPr sz="1800">
                <a:latin typeface="Arial" panose="020B0604020202020204"/>
                <a:ea typeface="Arial" panose="020B0604020202020204"/>
                <a:cs typeface="Arial" panose="020B0604020202020204"/>
                <a:sym typeface="Arial" panose="020B0604020202020204"/>
              </a:defRPr>
            </a:pPr>
            <a:r>
              <a:rPr lang="en-US" sz="1400" dirty="0">
                <a:solidFill>
                  <a:srgbClr val="808080"/>
                </a:solidFill>
              </a:rPr>
              <a:t>A moment to Reflect on the Rationalization  </a:t>
            </a:r>
            <a:r>
              <a:rPr sz="1400" dirty="0">
                <a:solidFill>
                  <a:srgbClr val="808080"/>
                </a:solidFill>
              </a:rPr>
              <a:t> </a:t>
            </a:r>
            <a:br>
              <a:rPr sz="1400" dirty="0"/>
            </a:br>
            <a:r>
              <a:rPr sz="1400" dirty="0">
                <a:solidFill>
                  <a:srgbClr val="808080"/>
                </a:solidFill>
              </a:rPr>
              <a:t>Date:</a:t>
            </a:r>
            <a:r>
              <a:rPr lang="en-US" sz="1400" dirty="0">
                <a:solidFill>
                  <a:srgbClr val="808080"/>
                </a:solidFill>
              </a:rPr>
              <a:t> 30/01/2024</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244" y="332413"/>
            <a:ext cx="6244598" cy="1781223"/>
          </a:xfrm>
          <a:solidFill>
            <a:schemeClr val="accent6"/>
          </a:solidFill>
        </p:spPr>
        <p:txBody>
          <a:bodyPr anchor="b">
            <a:normAutofit/>
          </a:bodyPr>
          <a:lstStyle/>
          <a:p>
            <a:pPr>
              <a:buClr>
                <a:srgbClr val="009999"/>
              </a:buClr>
            </a:pPr>
            <a:r>
              <a:rPr lang="en-US" sz="3795" b="1" dirty="0">
                <a:latin typeface="Arial Narrow" panose="020B0606020202030204"/>
                <a:ea typeface="+mn-lt"/>
                <a:cs typeface="+mn-lt"/>
              </a:rPr>
              <a:t>Reported Challenges During Rationalization Process </a:t>
            </a:r>
            <a:r>
              <a:rPr lang="en-US" sz="3795" dirty="0">
                <a:latin typeface="Arial Narrow" panose="020B0606020202030204"/>
                <a:ea typeface="+mn-lt"/>
                <a:cs typeface="+mn-lt"/>
              </a:rPr>
              <a:t>continued</a:t>
            </a:r>
          </a:p>
        </p:txBody>
      </p:sp>
      <p:pic>
        <p:nvPicPr>
          <p:cNvPr id="18" name="Picture 17" descr="Puzzle pieces"/>
          <p:cNvPicPr>
            <a:picLocks noChangeAspect="1"/>
          </p:cNvPicPr>
          <p:nvPr/>
        </p:nvPicPr>
        <p:blipFill rotWithShape="1">
          <a:blip r:embed="rId2"/>
          <a:srcRect l="31228" r="23611"/>
          <a:stretch>
            <a:fillRect/>
          </a:stretch>
        </p:blipFill>
        <p:spPr>
          <a:xfrm>
            <a:off x="1" y="3582"/>
            <a:ext cx="4652493" cy="6850846"/>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0" name="Content Placeholder 2"/>
          <p:cNvSpPr>
            <a:spLocks noGrp="1"/>
          </p:cNvSpPr>
          <p:nvPr>
            <p:ph idx="1"/>
          </p:nvPr>
        </p:nvSpPr>
        <p:spPr>
          <a:xfrm>
            <a:off x="4652494" y="2707376"/>
            <a:ext cx="7238349" cy="3781673"/>
          </a:xfrm>
        </p:spPr>
        <p:txBody>
          <a:bodyPr>
            <a:normAutofit/>
          </a:bodyPr>
          <a:lstStyle/>
          <a:p>
            <a:pPr algn="l"/>
            <a:r>
              <a:rPr lang="en-US" kern="100" dirty="0">
                <a:ea typeface="Aptos" panose="020B0004020202020204" pitchFamily="34" charset="0"/>
                <a:cs typeface="Arial" panose="020B0604020202020204" pitchFamily="34" charset="0"/>
              </a:rPr>
              <a:t>1.</a:t>
            </a:r>
            <a:r>
              <a:rPr lang="en-US" kern="100" dirty="0">
                <a:latin typeface="Arial" panose="020B0604020202020204" pitchFamily="34" charset="0"/>
                <a:ea typeface="Aptos" panose="020B0004020202020204" pitchFamily="34" charset="0"/>
                <a:cs typeface="Arial" panose="020B0604020202020204" pitchFamily="34" charset="0"/>
              </a:rPr>
              <a:t> R</a:t>
            </a:r>
            <a:r>
              <a:rPr lang="en-US" kern="100" dirty="0">
                <a:effectLst/>
                <a:latin typeface="Arial" panose="020B0604020202020204" pitchFamily="34" charset="0"/>
                <a:ea typeface="Aptos" panose="020B0004020202020204" pitchFamily="34" charset="0"/>
                <a:cs typeface="Arial" panose="020B0604020202020204" pitchFamily="34" charset="0"/>
              </a:rPr>
              <a:t>ationalization exercise largely focused on the nutrition component and there were no resources to integrate with health and WASH. </a:t>
            </a:r>
          </a:p>
          <a:p>
            <a:pPr algn="l"/>
            <a:r>
              <a:rPr lang="en-US" kern="100" dirty="0">
                <a:effectLst/>
                <a:ea typeface="Aptos" panose="020B0004020202020204" pitchFamily="34" charset="0"/>
                <a:cs typeface="Arial" panose="020B0604020202020204" pitchFamily="34" charset="0"/>
              </a:rPr>
              <a:t>.</a:t>
            </a:r>
          </a:p>
          <a:p>
            <a:endParaRPr lang="en-US" sz="2200" dirty="0">
              <a:latin typeface="Arial Narrow" panose="020B0606020202030204" pitchFamily="34" charset="0"/>
            </a:endParaRPr>
          </a:p>
        </p:txBody>
      </p:sp>
      <p:sp>
        <p:nvSpPr>
          <p:cNvPr id="3" name="TextBox 17"/>
          <p:cNvSpPr txBox="1"/>
          <p:nvPr/>
        </p:nvSpPr>
        <p:spPr>
          <a:xfrm>
            <a:off x="681661" y="6004831"/>
            <a:ext cx="4177837" cy="830997"/>
          </a:xfrm>
          <a:prstGeom prst="rect">
            <a:avLst/>
          </a:prstGeom>
          <a:ln w="3175">
            <a:miter lim="400000"/>
          </a:ln>
        </p:spPr>
        <p:txBody>
          <a:bodyPr lIns="0" tIns="0" rIns="0" bIns="0" anchor="ctr">
            <a:spAutoFit/>
          </a:bodyPr>
          <a:lstStyle/>
          <a:p>
            <a:pPr algn="l" defTabSz="609600">
              <a:defRPr sz="1800">
                <a:latin typeface="Arial" panose="020B0604020202020204"/>
                <a:ea typeface="Arial" panose="020B0604020202020204"/>
                <a:cs typeface="Arial" panose="020B0604020202020204"/>
                <a:sym typeface="Arial" panose="020B0604020202020204"/>
              </a:defRPr>
            </a:pPr>
            <a:r>
              <a:rPr lang="en-US" dirty="0">
                <a:solidFill>
                  <a:srgbClr val="808080"/>
                </a:solidFill>
              </a:rPr>
              <a:t>A moment to Reflect on the Rationalization  </a:t>
            </a:r>
            <a:r>
              <a:rPr dirty="0">
                <a:solidFill>
                  <a:srgbClr val="808080"/>
                </a:solidFill>
              </a:rPr>
              <a:t> </a:t>
            </a:r>
            <a:br>
              <a:rPr dirty="0"/>
            </a:br>
            <a:r>
              <a:rPr dirty="0">
                <a:solidFill>
                  <a:srgbClr val="808080"/>
                </a:solidFill>
              </a:rPr>
              <a:t>Date:</a:t>
            </a:r>
            <a:r>
              <a:rPr lang="en-US" dirty="0">
                <a:solidFill>
                  <a:srgbClr val="808080"/>
                </a:solidFill>
              </a:rPr>
              <a:t> 30/01/2024</a:t>
            </a:r>
            <a:endParaRPr lang="en-US" sz="1800" dirty="0">
              <a:solidFill>
                <a:srgbClr val="808080"/>
              </a:solidFill>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565" y="368300"/>
            <a:ext cx="10504805" cy="661670"/>
          </a:xfrm>
          <a:solidFill>
            <a:schemeClr val="accent6"/>
          </a:solidFill>
        </p:spPr>
        <p:txBody>
          <a:bodyPr>
            <a:normAutofit fontScale="90000"/>
          </a:bodyPr>
          <a:lstStyle/>
          <a:p>
            <a:pPr algn="ctr"/>
            <a:br>
              <a:rPr lang="en-US" kern="100" dirty="0">
                <a:effectLst/>
                <a:latin typeface="Calibri" panose="020F0502020204030204" pitchFamily="34" charset="0"/>
                <a:ea typeface="Calibri" panose="020F0502020204030204" pitchFamily="34" charset="0"/>
                <a:cs typeface="Calibri" panose="020F0502020204030204" pitchFamily="34" charset="0"/>
              </a:rPr>
            </a:br>
            <a:r>
              <a:rPr lang="en-US" kern="100" dirty="0">
                <a:effectLst/>
                <a:latin typeface="Calibri" panose="020F0502020204030204" pitchFamily="34" charset="0"/>
                <a:ea typeface="Calibri" panose="020F0502020204030204" pitchFamily="34" charset="0"/>
                <a:cs typeface="Calibri" panose="020F0502020204030204" pitchFamily="34" charset="0"/>
              </a:rPr>
              <a:t>Recommendations</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927100" y="1157605"/>
            <a:ext cx="10415270" cy="4765675"/>
          </a:xfrm>
        </p:spPr>
        <p:txBody>
          <a:bodyPr>
            <a:normAutofit lnSpcReduction="20000"/>
          </a:bodyPr>
          <a:lstStyle/>
          <a:p>
            <a:pPr marL="457200" indent="-457200" algn="l">
              <a:buFont typeface="Arial" panose="020B0604020202020204" pitchFamily="34" charset="0"/>
              <a:buChar char="•"/>
            </a:pPr>
            <a:r>
              <a:rPr lang="en-US" dirty="0">
                <a:latin typeface="Arial" panose="020B0604020202020204" pitchFamily="34" charset="0"/>
                <a:cs typeface="Arial" panose="020B0604020202020204" pitchFamily="34" charset="0"/>
              </a:rPr>
              <a:t>Strengthen integration of nutrition into the health system pillars, integrate wasting treatment within routine primary health-care services, focusing on the most vulnerable children and monitoring implementation.</a:t>
            </a:r>
          </a:p>
          <a:p>
            <a:pPr marL="457200" indent="-45720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7200" lvl="1" indent="-457200" algn="l">
              <a:buFont typeface="Arial" panose="020B0604020202020204" pitchFamily="34" charset="0"/>
              <a:buChar char="•"/>
            </a:pPr>
            <a:r>
              <a:rPr lang="en-US" dirty="0">
                <a:latin typeface="Arial" panose="020B0604020202020204" pitchFamily="34" charset="0"/>
                <a:cs typeface="Arial" panose="020B0604020202020204" pitchFamily="34" charset="0"/>
              </a:rPr>
              <a:t>Harmonize incentives for nutrition human resources with other cadres in the health sector/system – with clear job descriptions, functions, and responsibilities, and reporting structure.</a:t>
            </a:r>
          </a:p>
          <a:p>
            <a:pPr marL="457200" lvl="1" indent="-45720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7200" lvl="1" indent="-457200" algn="l">
              <a:buFont typeface="Arial" panose="020B0604020202020204" pitchFamily="34" charset="0"/>
              <a:buChar char="•"/>
            </a:pPr>
            <a:r>
              <a:rPr lang="en-US" dirty="0">
                <a:latin typeface="Arial" panose="020B0604020202020204" pitchFamily="34" charset="0"/>
                <a:cs typeface="Arial" panose="020B0604020202020204" pitchFamily="34" charset="0"/>
              </a:rPr>
              <a:t> Have CHD lead the hand-over; joint selection and recruitment of </a:t>
            </a:r>
          </a:p>
          <a:p>
            <a:pPr lvl="1" algn="l">
              <a:buFont typeface="Arial" panose="020B0604020202020204" pitchFamily="34" charset="0"/>
            </a:pPr>
            <a:r>
              <a:rPr lang="en-US" dirty="0">
                <a:latin typeface="Arial" panose="020B0604020202020204" pitchFamily="34" charset="0"/>
                <a:cs typeface="Arial" panose="020B0604020202020204" pitchFamily="34" charset="0"/>
              </a:rPr>
              <a:t>human resources.</a:t>
            </a:r>
          </a:p>
          <a:p>
            <a:pPr lvl="1" algn="l">
              <a:buFont typeface="Arial" panose="020B0604020202020204" pitchFamily="34" charset="0"/>
            </a:pPr>
            <a:r>
              <a:rPr lang="en-US" dirty="0">
                <a:latin typeface="Arial" panose="020B0604020202020204" pitchFamily="34" charset="0"/>
                <a:cs typeface="Arial" panose="020B0604020202020204" pitchFamily="34" charset="0"/>
              </a:rPr>
              <a:t> </a:t>
            </a:r>
          </a:p>
          <a:p>
            <a:pPr marL="457200" lvl="1" indent="-457200" algn="l">
              <a:buFont typeface="Arial" panose="020B0604020202020204" pitchFamily="34" charset="0"/>
              <a:buChar char="•"/>
            </a:pPr>
            <a:r>
              <a:rPr lang="en-US" dirty="0">
                <a:latin typeface="Arial" panose="020B0604020202020204" pitchFamily="34" charset="0"/>
                <a:cs typeface="Arial" panose="020B0604020202020204" pitchFamily="34" charset="0"/>
              </a:rPr>
              <a:t>integrated reporting; harmonized payment schedule (for both health and nutrition personnel – BHWs and CNVs)</a:t>
            </a:r>
          </a:p>
          <a:p>
            <a:pPr marL="457200" lvl="1" indent="-457200" algn="l">
              <a:buFont typeface="Arial" panose="020B0604020202020204" pitchFamily="34" charset="0"/>
              <a:buChar char="•"/>
            </a:pPr>
            <a:endParaRPr lang="en-US" dirty="0"/>
          </a:p>
          <a:p>
            <a:endParaRPr lang="en-US" dirty="0"/>
          </a:p>
          <a:p>
            <a:endParaRPr lang="en-US" dirty="0"/>
          </a:p>
          <a:p>
            <a:endParaRPr lang="en-US" dirty="0"/>
          </a:p>
          <a:p>
            <a:endParaRPr lang="en-US" dirty="0"/>
          </a:p>
        </p:txBody>
      </p:sp>
      <p:sp>
        <p:nvSpPr>
          <p:cNvPr id="4" name="TextBox 17"/>
          <p:cNvSpPr txBox="1"/>
          <p:nvPr/>
        </p:nvSpPr>
        <p:spPr>
          <a:xfrm>
            <a:off x="306" y="6189507"/>
            <a:ext cx="4177837" cy="461645"/>
          </a:xfrm>
          <a:prstGeom prst="rect">
            <a:avLst/>
          </a:prstGeom>
          <a:ln w="3175">
            <a:miter lim="400000"/>
          </a:ln>
        </p:spPr>
        <p:txBody>
          <a:bodyPr lIns="0" tIns="0" rIns="0" bIns="0" anchor="ctr">
            <a:spAutoFit/>
          </a:bodyPr>
          <a:lstStyle/>
          <a:p>
            <a:pPr algn="l" defTabSz="609600">
              <a:defRPr sz="1800">
                <a:latin typeface="Arial" panose="020B0604020202020204"/>
                <a:ea typeface="Arial" panose="020B0604020202020204"/>
                <a:cs typeface="Arial" panose="020B0604020202020204"/>
                <a:sym typeface="Arial" panose="020B0604020202020204"/>
              </a:defRPr>
            </a:pPr>
            <a:r>
              <a:rPr lang="en-US" sz="1600" dirty="0">
                <a:solidFill>
                  <a:srgbClr val="808080"/>
                </a:solidFill>
              </a:rPr>
              <a:t>A</a:t>
            </a:r>
            <a:r>
              <a:rPr lang="en-US" sz="1400" dirty="0">
                <a:solidFill>
                  <a:srgbClr val="808080"/>
                </a:solidFill>
              </a:rPr>
              <a:t> moment to Reflect on the Rationalization  </a:t>
            </a:r>
            <a:r>
              <a:rPr sz="1400" dirty="0">
                <a:solidFill>
                  <a:srgbClr val="808080"/>
                </a:solidFill>
              </a:rPr>
              <a:t> </a:t>
            </a:r>
            <a:br>
              <a:rPr sz="1400" dirty="0"/>
            </a:br>
            <a:r>
              <a:rPr sz="1400" dirty="0">
                <a:solidFill>
                  <a:srgbClr val="808080"/>
                </a:solidFill>
              </a:rPr>
              <a:t>Date:</a:t>
            </a:r>
            <a:r>
              <a:rPr lang="en-US" sz="1400" dirty="0">
                <a:solidFill>
                  <a:srgbClr val="808080"/>
                </a:solidFill>
              </a:rPr>
              <a:t> 30/01/2024</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327" y="368317"/>
            <a:ext cx="10504646" cy="789084"/>
          </a:xfrm>
          <a:solidFill>
            <a:schemeClr val="accent6"/>
          </a:solidFill>
        </p:spPr>
        <p:txBody>
          <a:bodyPr>
            <a:normAutofit fontScale="90000"/>
          </a:bodyPr>
          <a:lstStyle/>
          <a:p>
            <a:pPr algn="ctr"/>
            <a:br>
              <a:rPr lang="en-US" kern="100" dirty="0">
                <a:effectLst/>
                <a:latin typeface="Calibri" panose="020F0502020204030204" pitchFamily="34" charset="0"/>
                <a:ea typeface="Calibri" panose="020F0502020204030204" pitchFamily="34" charset="0"/>
                <a:cs typeface="Calibri" panose="020F0502020204030204" pitchFamily="34" charset="0"/>
              </a:rPr>
            </a:br>
            <a:r>
              <a:rPr lang="en-US" kern="100" dirty="0">
                <a:effectLst/>
                <a:latin typeface="Calibri" panose="020F0502020204030204" pitchFamily="34" charset="0"/>
                <a:ea typeface="Calibri" panose="020F0502020204030204" pitchFamily="34" charset="0"/>
                <a:cs typeface="Calibri" panose="020F0502020204030204" pitchFamily="34" charset="0"/>
              </a:rPr>
              <a:t>Recommendations</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37565" y="1157605"/>
            <a:ext cx="10504805" cy="4926330"/>
          </a:xfrm>
        </p:spPr>
        <p:txBody>
          <a:bodyPr>
            <a:normAutofit lnSpcReduction="20000"/>
          </a:bodyPr>
          <a:lstStyle/>
          <a:p>
            <a:pPr marL="457200" indent="-457200" algn="l">
              <a:buFont typeface="Arial" panose="020B0604020202020204" pitchFamily="34" charset="0"/>
              <a:buChar char="•"/>
            </a:pPr>
            <a:r>
              <a:rPr lang="en-US" dirty="0">
                <a:latin typeface="Arial" panose="020B0604020202020204" pitchFamily="34" charset="0"/>
                <a:cs typeface="Arial" panose="020B0604020202020204" pitchFamily="34" charset="0"/>
              </a:rPr>
              <a:t>Improve partner transition processes and communication to ensure continuity of services when undertaking changes/ reduction of partners in the counties</a:t>
            </a:r>
          </a:p>
          <a:p>
            <a:pPr marL="457200" indent="-45720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7200" lvl="1" indent="-457200" algn="l">
              <a:buFont typeface="Arial" panose="020B0604020202020204" pitchFamily="34" charset="0"/>
              <a:buChar char="•"/>
            </a:pPr>
            <a:r>
              <a:rPr lang="en-US" dirty="0">
                <a:latin typeface="Arial" panose="020B0604020202020204" pitchFamily="34" charset="0"/>
                <a:cs typeface="Arial" panose="020B0604020202020204" pitchFamily="34" charset="0"/>
              </a:rPr>
              <a:t>Develop a SOP for communication during the transition process to have a clear communication protocol – with clear chain from the national to the  field offices; from cluster to IPs, and between the IPs themselves; and  between IPs and the local authorities.</a:t>
            </a:r>
          </a:p>
          <a:p>
            <a:pPr marL="457200" lvl="1" indent="-45720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7200" lvl="1" indent="-457200" algn="l">
              <a:buFont typeface="Arial" panose="020B0604020202020204" pitchFamily="34" charset="0"/>
              <a:buChar char="•"/>
            </a:pPr>
            <a:r>
              <a:rPr lang="en-US" dirty="0">
                <a:latin typeface="Arial" panose="020B0604020202020204" pitchFamily="34" charset="0"/>
                <a:cs typeface="Arial" panose="020B0604020202020204" pitchFamily="34" charset="0"/>
              </a:rPr>
              <a:t>Put the community – (beneficiaries) at the center of the rationalization exercise , ensure one-step, achieving efficiency and thus benefits/profits by bringing all the needed services at one place to the beneficiaries</a:t>
            </a:r>
          </a:p>
          <a:p>
            <a:pPr marL="457200" lvl="1" indent="-45720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lgn="l"/>
            <a:endParaRPr lang="en-US" dirty="0"/>
          </a:p>
          <a:p>
            <a:endParaRPr lang="en-US" dirty="0"/>
          </a:p>
          <a:p>
            <a:endParaRPr lang="en-US" dirty="0"/>
          </a:p>
          <a:p>
            <a:endParaRPr lang="en-US" dirty="0"/>
          </a:p>
          <a:p>
            <a:endParaRPr lang="en-US" dirty="0"/>
          </a:p>
          <a:p>
            <a:endParaRPr lang="en-US" dirty="0"/>
          </a:p>
        </p:txBody>
      </p:sp>
      <p:sp>
        <p:nvSpPr>
          <p:cNvPr id="4" name="TextBox 17"/>
          <p:cNvSpPr txBox="1"/>
          <p:nvPr/>
        </p:nvSpPr>
        <p:spPr>
          <a:xfrm>
            <a:off x="681661" y="6205064"/>
            <a:ext cx="4177837" cy="430530"/>
          </a:xfrm>
          <a:prstGeom prst="rect">
            <a:avLst/>
          </a:prstGeom>
          <a:ln w="3175">
            <a:miter lim="400000"/>
          </a:ln>
        </p:spPr>
        <p:txBody>
          <a:bodyPr lIns="0" tIns="0" rIns="0" bIns="0" anchor="ctr">
            <a:spAutoFit/>
          </a:bodyPr>
          <a:lstStyle/>
          <a:p>
            <a:pPr algn="l" defTabSz="609600">
              <a:defRPr sz="1800">
                <a:latin typeface="Arial" panose="020B0604020202020204"/>
                <a:ea typeface="Arial" panose="020B0604020202020204"/>
                <a:cs typeface="Arial" panose="020B0604020202020204"/>
                <a:sym typeface="Arial" panose="020B0604020202020204"/>
              </a:defRPr>
            </a:pPr>
            <a:r>
              <a:rPr lang="en-US" sz="1400" dirty="0">
                <a:solidFill>
                  <a:srgbClr val="808080"/>
                </a:solidFill>
              </a:rPr>
              <a:t>A moment to Reflect on the Rationalization  </a:t>
            </a:r>
            <a:r>
              <a:rPr sz="1400" dirty="0">
                <a:solidFill>
                  <a:srgbClr val="808080"/>
                </a:solidFill>
              </a:rPr>
              <a:t> </a:t>
            </a:r>
            <a:br>
              <a:rPr sz="1400" dirty="0"/>
            </a:br>
            <a:r>
              <a:rPr sz="1400" dirty="0">
                <a:solidFill>
                  <a:srgbClr val="808080"/>
                </a:solidFill>
              </a:rPr>
              <a:t>Date:</a:t>
            </a:r>
            <a:r>
              <a:rPr lang="en-US" sz="1400" dirty="0">
                <a:solidFill>
                  <a:srgbClr val="808080"/>
                </a:solidFill>
              </a:rPr>
              <a:t> 30/01/2024</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0712" y="534916"/>
            <a:ext cx="12179300" cy="6200025"/>
            <a:chOff x="675376" y="63432"/>
            <a:chExt cx="10844375" cy="6259329"/>
          </a:xfrm>
        </p:grpSpPr>
        <p:pic>
          <p:nvPicPr>
            <p:cNvPr id="5" name="Google Shape;876;p37"/>
            <p:cNvPicPr preferRelativeResize="0"/>
            <p:nvPr/>
          </p:nvPicPr>
          <p:blipFill rotWithShape="1">
            <a:blip r:embed="rId2"/>
            <a:srcRect/>
            <a:stretch>
              <a:fillRect/>
            </a:stretch>
          </p:blipFill>
          <p:spPr>
            <a:xfrm>
              <a:off x="675376" y="63432"/>
              <a:ext cx="10844375" cy="6259329"/>
            </a:xfrm>
            <a:prstGeom prst="rect">
              <a:avLst/>
            </a:prstGeom>
            <a:noFill/>
            <a:ln>
              <a:noFill/>
            </a:ln>
          </p:spPr>
        </p:pic>
        <p:sp>
          <p:nvSpPr>
            <p:cNvPr id="6" name="Google Shape;877;p37"/>
            <p:cNvSpPr/>
            <p:nvPr/>
          </p:nvSpPr>
          <p:spPr>
            <a:xfrm>
              <a:off x="1914120" y="1652482"/>
              <a:ext cx="1464134" cy="914064"/>
            </a:xfrm>
            <a:custGeom>
              <a:avLst/>
              <a:gdLst/>
              <a:ahLst/>
              <a:cxnLst/>
              <a:rect l="l" t="t" r="r" b="b"/>
              <a:pathLst>
                <a:path w="1078" h="673" extrusionOk="0">
                  <a:moveTo>
                    <a:pt x="824" y="673"/>
                  </a:moveTo>
                  <a:lnTo>
                    <a:pt x="0" y="673"/>
                  </a:lnTo>
                  <a:lnTo>
                    <a:pt x="0" y="0"/>
                  </a:lnTo>
                  <a:lnTo>
                    <a:pt x="824" y="0"/>
                  </a:lnTo>
                  <a:lnTo>
                    <a:pt x="1078" y="337"/>
                  </a:lnTo>
                  <a:lnTo>
                    <a:pt x="824" y="673"/>
                  </a:lnTo>
                  <a:close/>
                </a:path>
              </a:pathLst>
            </a:custGeom>
            <a:solidFill>
              <a:schemeClr val="accent1"/>
            </a:solidFill>
            <a:ln>
              <a:noFill/>
            </a:ln>
          </p:spPr>
          <p:txBody>
            <a:bodyPr spcFirstLastPara="1" wrap="square" lIns="136995" tIns="68479" rIns="136995" bIns="68479" anchor="t" anchorCtr="0">
              <a:noAutofit/>
            </a:bodyPr>
            <a:lstStyle/>
            <a:p>
              <a:pPr defTabSz="1370330">
                <a:buClr>
                  <a:srgbClr val="000000"/>
                </a:buClr>
              </a:pPr>
              <a:endParaRPr sz="1050">
                <a:latin typeface="Calibri" panose="020F0502020204030204"/>
                <a:ea typeface="Calibri" panose="020F0502020204030204"/>
                <a:cs typeface="Calibri" panose="020F0502020204030204"/>
                <a:sym typeface="Calibri" panose="020F0502020204030204"/>
              </a:endParaRPr>
            </a:p>
          </p:txBody>
        </p:sp>
        <p:sp>
          <p:nvSpPr>
            <p:cNvPr id="7" name="Google Shape;878;p37"/>
            <p:cNvSpPr/>
            <p:nvPr/>
          </p:nvSpPr>
          <p:spPr>
            <a:xfrm>
              <a:off x="4072291" y="1652482"/>
              <a:ext cx="1464134" cy="914064"/>
            </a:xfrm>
            <a:custGeom>
              <a:avLst/>
              <a:gdLst/>
              <a:ahLst/>
              <a:cxnLst/>
              <a:rect l="l" t="t" r="r" b="b"/>
              <a:pathLst>
                <a:path w="1078" h="673" extrusionOk="0">
                  <a:moveTo>
                    <a:pt x="823" y="673"/>
                  </a:moveTo>
                  <a:lnTo>
                    <a:pt x="0" y="673"/>
                  </a:lnTo>
                  <a:lnTo>
                    <a:pt x="0" y="0"/>
                  </a:lnTo>
                  <a:lnTo>
                    <a:pt x="823" y="0"/>
                  </a:lnTo>
                  <a:lnTo>
                    <a:pt x="1078" y="337"/>
                  </a:lnTo>
                  <a:lnTo>
                    <a:pt x="823" y="673"/>
                  </a:lnTo>
                  <a:close/>
                </a:path>
              </a:pathLst>
            </a:custGeom>
            <a:solidFill>
              <a:schemeClr val="accent4"/>
            </a:solidFill>
            <a:ln>
              <a:noFill/>
            </a:ln>
          </p:spPr>
          <p:txBody>
            <a:bodyPr spcFirstLastPara="1" wrap="square" lIns="136995" tIns="68479" rIns="136995" bIns="68479" anchor="t" anchorCtr="0">
              <a:noAutofit/>
            </a:bodyPr>
            <a:lstStyle/>
            <a:p>
              <a:pPr defTabSz="1370330">
                <a:buClr>
                  <a:srgbClr val="000000"/>
                </a:buClr>
              </a:pPr>
              <a:endParaRPr sz="1050">
                <a:latin typeface="Calibri" panose="020F0502020204030204"/>
                <a:ea typeface="Calibri" panose="020F0502020204030204"/>
                <a:cs typeface="Calibri" panose="020F0502020204030204"/>
                <a:sym typeface="Calibri" panose="020F0502020204030204"/>
              </a:endParaRPr>
            </a:p>
          </p:txBody>
        </p:sp>
        <p:sp>
          <p:nvSpPr>
            <p:cNvPr id="8" name="Google Shape;879;p37"/>
            <p:cNvSpPr/>
            <p:nvPr/>
          </p:nvSpPr>
          <p:spPr>
            <a:xfrm>
              <a:off x="6233178" y="1652482"/>
              <a:ext cx="1464134" cy="914064"/>
            </a:xfrm>
            <a:custGeom>
              <a:avLst/>
              <a:gdLst/>
              <a:ahLst/>
              <a:cxnLst/>
              <a:rect l="l" t="t" r="r" b="b"/>
              <a:pathLst>
                <a:path w="1078" h="673" extrusionOk="0">
                  <a:moveTo>
                    <a:pt x="823" y="673"/>
                  </a:moveTo>
                  <a:lnTo>
                    <a:pt x="0" y="673"/>
                  </a:lnTo>
                  <a:lnTo>
                    <a:pt x="0" y="0"/>
                  </a:lnTo>
                  <a:lnTo>
                    <a:pt x="823" y="0"/>
                  </a:lnTo>
                  <a:lnTo>
                    <a:pt x="1078" y="337"/>
                  </a:lnTo>
                  <a:lnTo>
                    <a:pt x="823" y="673"/>
                  </a:lnTo>
                  <a:close/>
                </a:path>
              </a:pathLst>
            </a:custGeom>
            <a:solidFill>
              <a:schemeClr val="accent2"/>
            </a:solidFill>
            <a:ln>
              <a:noFill/>
            </a:ln>
          </p:spPr>
          <p:txBody>
            <a:bodyPr spcFirstLastPara="1" wrap="square" lIns="136995" tIns="68479" rIns="136995" bIns="68479" anchor="t" anchorCtr="0">
              <a:noAutofit/>
            </a:bodyPr>
            <a:lstStyle/>
            <a:p>
              <a:pPr defTabSz="1370330">
                <a:buClr>
                  <a:srgbClr val="000000"/>
                </a:buClr>
              </a:pPr>
              <a:endParaRPr sz="1050">
                <a:latin typeface="Calibri" panose="020F0502020204030204"/>
                <a:ea typeface="Calibri" panose="020F0502020204030204"/>
                <a:cs typeface="Calibri" panose="020F0502020204030204"/>
                <a:sym typeface="Calibri" panose="020F0502020204030204"/>
              </a:endParaRPr>
            </a:p>
          </p:txBody>
        </p:sp>
        <p:sp>
          <p:nvSpPr>
            <p:cNvPr id="9" name="Google Shape;880;p37"/>
            <p:cNvSpPr/>
            <p:nvPr/>
          </p:nvSpPr>
          <p:spPr>
            <a:xfrm>
              <a:off x="8391349" y="1652482"/>
              <a:ext cx="1462775" cy="914064"/>
            </a:xfrm>
            <a:custGeom>
              <a:avLst/>
              <a:gdLst/>
              <a:ahLst/>
              <a:cxnLst/>
              <a:rect l="l" t="t" r="r" b="b"/>
              <a:pathLst>
                <a:path w="1077" h="673" extrusionOk="0">
                  <a:moveTo>
                    <a:pt x="823" y="673"/>
                  </a:moveTo>
                  <a:lnTo>
                    <a:pt x="0" y="673"/>
                  </a:lnTo>
                  <a:lnTo>
                    <a:pt x="0" y="0"/>
                  </a:lnTo>
                  <a:lnTo>
                    <a:pt x="823" y="0"/>
                  </a:lnTo>
                  <a:lnTo>
                    <a:pt x="1077" y="337"/>
                  </a:lnTo>
                  <a:lnTo>
                    <a:pt x="823" y="673"/>
                  </a:lnTo>
                  <a:close/>
                </a:path>
              </a:pathLst>
            </a:custGeom>
            <a:solidFill>
              <a:schemeClr val="accent5"/>
            </a:solidFill>
            <a:ln>
              <a:noFill/>
            </a:ln>
          </p:spPr>
          <p:txBody>
            <a:bodyPr spcFirstLastPara="1" wrap="square" lIns="136995" tIns="68479" rIns="136995" bIns="68479" anchor="t" anchorCtr="0">
              <a:noAutofit/>
            </a:bodyPr>
            <a:lstStyle/>
            <a:p>
              <a:pPr defTabSz="1370330">
                <a:buClr>
                  <a:srgbClr val="000000"/>
                </a:buClr>
              </a:pPr>
              <a:endParaRPr sz="1050">
                <a:latin typeface="Calibri" panose="020F0502020204030204"/>
                <a:ea typeface="Calibri" panose="020F0502020204030204"/>
                <a:cs typeface="Calibri" panose="020F0502020204030204"/>
                <a:sym typeface="Calibri" panose="020F0502020204030204"/>
              </a:endParaRPr>
            </a:p>
          </p:txBody>
        </p:sp>
        <p:sp>
          <p:nvSpPr>
            <p:cNvPr id="10" name="Google Shape;855;p35"/>
            <p:cNvSpPr txBox="1"/>
            <p:nvPr/>
          </p:nvSpPr>
          <p:spPr>
            <a:xfrm>
              <a:off x="1633645" y="2845162"/>
              <a:ext cx="1962590" cy="1375620"/>
            </a:xfrm>
            <a:prstGeom prst="rect">
              <a:avLst/>
            </a:prstGeom>
            <a:noFill/>
            <a:ln>
              <a:noFill/>
            </a:ln>
          </p:spPr>
          <p:txBody>
            <a:bodyPr spcFirstLastPara="1" wrap="square" lIns="136995" tIns="68479" rIns="136995" bIns="68479" anchor="t" anchorCtr="0">
              <a:noAutofit/>
            </a:bodyPr>
            <a:lstStyle/>
            <a:p>
              <a:pPr defTabSz="685165">
                <a:spcBef>
                  <a:spcPts val="450"/>
                </a:spcBef>
              </a:pPr>
              <a:r>
                <a:rPr lang="en-US" sz="2400" dirty="0">
                  <a:solidFill>
                    <a:prstClr val="black"/>
                  </a:solidFill>
                  <a:latin typeface="Arial" panose="020B0604020202020204" pitchFamily="34" charset="0"/>
                  <a:cs typeface="Arial" panose="020B0604020202020204" pitchFamily="34" charset="0"/>
                </a:rPr>
                <a:t>Complete the Geo-tagging exercise-taking GPS coorinates.</a:t>
              </a:r>
              <a:endParaRPr lang="en-US" sz="1800" dirty="0">
                <a:solidFill>
                  <a:prstClr val="black"/>
                </a:solidFill>
                <a:latin typeface="Arial" panose="020B0604020202020204" pitchFamily="34" charset="0"/>
                <a:cs typeface="Arial" panose="020B0604020202020204" pitchFamily="34" charset="0"/>
              </a:endParaRPr>
            </a:p>
            <a:p>
              <a:pPr defTabSz="685165">
                <a:spcBef>
                  <a:spcPts val="450"/>
                </a:spcBef>
              </a:pPr>
              <a:endParaRPr lang="en-US" sz="1400" dirty="0">
                <a:solidFill>
                  <a:prstClr val="black"/>
                </a:solidFill>
                <a:latin typeface="Arial" panose="020B0604020202020204" pitchFamily="34" charset="0"/>
                <a:cs typeface="Arial" panose="020B0604020202020204" pitchFamily="34" charset="0"/>
              </a:endParaRPr>
            </a:p>
            <a:p>
              <a:pPr defTabSz="685165">
                <a:spcBef>
                  <a:spcPts val="450"/>
                </a:spcBef>
              </a:pPr>
              <a:r>
                <a:rPr lang="en-US" sz="1400" dirty="0">
                  <a:solidFill>
                    <a:prstClr val="black"/>
                  </a:solidFill>
                </a:rPr>
                <a:t> </a:t>
              </a:r>
            </a:p>
          </p:txBody>
        </p:sp>
        <p:sp>
          <p:nvSpPr>
            <p:cNvPr id="11" name="Google Shape;855;p35"/>
            <p:cNvSpPr txBox="1"/>
            <p:nvPr/>
          </p:nvSpPr>
          <p:spPr>
            <a:xfrm>
              <a:off x="4072300" y="2901466"/>
              <a:ext cx="2025263" cy="2761105"/>
            </a:xfrm>
            <a:prstGeom prst="rect">
              <a:avLst/>
            </a:prstGeom>
            <a:noFill/>
            <a:ln>
              <a:noFill/>
            </a:ln>
          </p:spPr>
          <p:txBody>
            <a:bodyPr spcFirstLastPara="1" wrap="square" lIns="136995" tIns="68479" rIns="136995" bIns="68479" anchor="t" anchorCtr="0">
              <a:noAutofit/>
            </a:bodyPr>
            <a:lstStyle/>
            <a:p>
              <a:pPr defTabSz="685165">
                <a:spcBef>
                  <a:spcPts val="450"/>
                </a:spcBef>
              </a:pPr>
              <a:r>
                <a:rPr lang="en-US" sz="1600" dirty="0">
                  <a:solidFill>
                    <a:prstClr val="black"/>
                  </a:solidFill>
                  <a:latin typeface="Arial Black" panose="020B0A04020102020204" charset="0"/>
                  <a:cs typeface="Arial Black" panose="020B0A04020102020204" charset="0"/>
                </a:rPr>
                <a:t>Produce county level  maps  with health &amp; nutrition sites, partners, catchment</a:t>
              </a:r>
            </a:p>
            <a:p>
              <a:pPr defTabSz="685165">
                <a:spcBef>
                  <a:spcPts val="450"/>
                </a:spcBef>
              </a:pPr>
              <a:r>
                <a:rPr lang="en-US" sz="1600" dirty="0">
                  <a:solidFill>
                    <a:prstClr val="black"/>
                  </a:solidFill>
                  <a:latin typeface="Arial Black" panose="020B0A04020102020204" charset="0"/>
                  <a:cs typeface="Arial Black" panose="020B0A04020102020204" charset="0"/>
                </a:rPr>
                <a:t>population, nutrition needs at  community level and distance to other site</a:t>
              </a:r>
              <a:r>
                <a:rPr lang="en-US" sz="1400" dirty="0">
                  <a:solidFill>
                    <a:prstClr val="black"/>
                  </a:solidFill>
                </a:rPr>
                <a:t> </a:t>
              </a:r>
              <a:endParaRPr lang="en-GB" sz="1400" dirty="0">
                <a:solidFill>
                  <a:prstClr val="black"/>
                </a:solidFill>
              </a:endParaRPr>
            </a:p>
          </p:txBody>
        </p:sp>
        <p:sp>
          <p:nvSpPr>
            <p:cNvPr id="12" name="Google Shape;855;p35"/>
            <p:cNvSpPr txBox="1"/>
            <p:nvPr/>
          </p:nvSpPr>
          <p:spPr>
            <a:xfrm>
              <a:off x="6233178" y="2901222"/>
              <a:ext cx="2025272" cy="1375620"/>
            </a:xfrm>
            <a:prstGeom prst="rect">
              <a:avLst/>
            </a:prstGeom>
            <a:noFill/>
            <a:ln>
              <a:noFill/>
            </a:ln>
          </p:spPr>
          <p:txBody>
            <a:bodyPr spcFirstLastPara="1" wrap="square" lIns="136995" tIns="68479" rIns="136995" bIns="68479" anchor="t" anchorCtr="0">
              <a:noAutofit/>
            </a:bodyPr>
            <a:lstStyle/>
            <a:p>
              <a:pPr defTabSz="685165">
                <a:spcBef>
                  <a:spcPts val="450"/>
                </a:spcBef>
              </a:pPr>
              <a:endParaRPr lang="en-US" sz="1400" dirty="0">
                <a:solidFill>
                  <a:prstClr val="black"/>
                </a:solidFill>
              </a:endParaRPr>
            </a:p>
            <a:p>
              <a:pPr defTabSz="685165">
                <a:spcBef>
                  <a:spcPts val="450"/>
                </a:spcBef>
              </a:pPr>
              <a:r>
                <a:rPr lang="en-US" sz="2000" dirty="0">
                  <a:solidFill>
                    <a:prstClr val="black"/>
                  </a:solidFill>
                  <a:latin typeface="Arial Black" panose="020B0A04020102020204" charset="0"/>
                  <a:cs typeface="Arial Black" panose="020B0A04020102020204" charset="0"/>
                </a:rPr>
                <a:t>Update the rationalization  guidance</a:t>
              </a:r>
              <a:r>
                <a:rPr lang="en-US" sz="2000" dirty="0">
                  <a:solidFill>
                    <a:prstClr val="black"/>
                  </a:solidFill>
                </a:rPr>
                <a:t>  </a:t>
              </a:r>
            </a:p>
            <a:p>
              <a:pPr defTabSz="685165">
                <a:spcBef>
                  <a:spcPts val="450"/>
                </a:spcBef>
              </a:pPr>
              <a:endParaRPr lang="en-US" sz="2000" dirty="0">
                <a:solidFill>
                  <a:prstClr val="black"/>
                </a:solidFill>
              </a:endParaRPr>
            </a:p>
          </p:txBody>
        </p:sp>
        <p:sp>
          <p:nvSpPr>
            <p:cNvPr id="13" name="Google Shape;855;p35"/>
            <p:cNvSpPr txBox="1"/>
            <p:nvPr/>
          </p:nvSpPr>
          <p:spPr>
            <a:xfrm>
              <a:off x="8577846" y="2901222"/>
              <a:ext cx="2638781" cy="2192446"/>
            </a:xfrm>
            <a:prstGeom prst="rect">
              <a:avLst/>
            </a:prstGeom>
            <a:noFill/>
            <a:ln>
              <a:noFill/>
            </a:ln>
          </p:spPr>
          <p:txBody>
            <a:bodyPr spcFirstLastPara="1" wrap="square" lIns="136995" tIns="68479" rIns="136995" bIns="68479" anchor="t" anchorCtr="0">
              <a:noAutofit/>
            </a:bodyPr>
            <a:lstStyle>
              <a:defPPr>
                <a:defRPr lang="en-US"/>
              </a:defPPr>
              <a:lvl1pPr defTabSz="685800">
                <a:spcBef>
                  <a:spcPts val="450"/>
                </a:spcBef>
                <a:defRPr b="1">
                  <a:solidFill>
                    <a:prstClr val="black"/>
                  </a:solidFill>
                  <a:latin typeface="Georgia" panose="02040502050405020303" pitchFamily="18" charset="0"/>
                </a:defRPr>
              </a:lvl1pPr>
            </a:lstStyle>
            <a:p>
              <a:r>
                <a:rPr lang="en-US" sz="1800" dirty="0">
                  <a:latin typeface="Arial Black" panose="020B0A04020102020204" charset="0"/>
                  <a:cs typeface="Arial Black" panose="020B0A04020102020204" charset="0"/>
                </a:rPr>
                <a:t>Roll-out the rationalization of sites and staffing by State using phased approach</a:t>
              </a:r>
              <a:endParaRPr lang="en-US" sz="1400" dirty="0">
                <a:latin typeface="+mn-lt"/>
              </a:endParaRPr>
            </a:p>
            <a:p>
              <a:endParaRPr lang="en-US" sz="1400" dirty="0">
                <a:latin typeface="+mn-lt"/>
              </a:endParaRPr>
            </a:p>
          </p:txBody>
        </p:sp>
        <p:sp>
          <p:nvSpPr>
            <p:cNvPr id="14" name="TextBox 13"/>
            <p:cNvSpPr txBox="1"/>
            <p:nvPr/>
          </p:nvSpPr>
          <p:spPr>
            <a:xfrm>
              <a:off x="2205565" y="1847904"/>
              <a:ext cx="818766" cy="418713"/>
            </a:xfrm>
            <a:prstGeom prst="rect">
              <a:avLst/>
            </a:prstGeom>
            <a:noFill/>
          </p:spPr>
          <p:txBody>
            <a:bodyPr wrap="square" rtlCol="0">
              <a:spAutoFit/>
            </a:bodyPr>
            <a:lstStyle/>
            <a:p>
              <a:pPr defTabSz="685165"/>
              <a:r>
                <a:rPr lang="en-US" sz="2100" dirty="0">
                  <a:solidFill>
                    <a:prstClr val="white"/>
                  </a:solidFill>
                  <a:effectLst>
                    <a:outerShdw blurRad="38100" dist="38100" dir="2700000" algn="tl">
                      <a:srgbClr val="000000">
                        <a:alpha val="43137"/>
                      </a:srgbClr>
                    </a:outerShdw>
                  </a:effectLst>
                  <a:latin typeface="Georgia Pro Cond" panose="02040506050405020303" pitchFamily="18" charset="0"/>
                </a:rPr>
                <a:t>01</a:t>
              </a:r>
            </a:p>
          </p:txBody>
        </p:sp>
        <p:sp>
          <p:nvSpPr>
            <p:cNvPr id="15" name="TextBox 14"/>
            <p:cNvSpPr txBox="1"/>
            <p:nvPr/>
          </p:nvSpPr>
          <p:spPr>
            <a:xfrm>
              <a:off x="4366452" y="1847904"/>
              <a:ext cx="818766" cy="418713"/>
            </a:xfrm>
            <a:prstGeom prst="rect">
              <a:avLst/>
            </a:prstGeom>
            <a:noFill/>
          </p:spPr>
          <p:txBody>
            <a:bodyPr wrap="square" rtlCol="0">
              <a:spAutoFit/>
            </a:bodyPr>
            <a:lstStyle/>
            <a:p>
              <a:pPr defTabSz="685165"/>
              <a:r>
                <a:rPr lang="en-US" sz="2100" dirty="0">
                  <a:solidFill>
                    <a:prstClr val="white"/>
                  </a:solidFill>
                  <a:effectLst>
                    <a:outerShdw blurRad="38100" dist="38100" dir="2700000" algn="tl">
                      <a:srgbClr val="000000">
                        <a:alpha val="43137"/>
                      </a:srgbClr>
                    </a:outerShdw>
                  </a:effectLst>
                  <a:latin typeface="Georgia Pro Cond" panose="02040506050405020303" pitchFamily="18" charset="0"/>
                </a:rPr>
                <a:t>02</a:t>
              </a:r>
            </a:p>
          </p:txBody>
        </p:sp>
        <p:sp>
          <p:nvSpPr>
            <p:cNvPr id="16" name="TextBox 15"/>
            <p:cNvSpPr txBox="1"/>
            <p:nvPr/>
          </p:nvSpPr>
          <p:spPr>
            <a:xfrm>
              <a:off x="6490109" y="1847904"/>
              <a:ext cx="818766" cy="418713"/>
            </a:xfrm>
            <a:prstGeom prst="rect">
              <a:avLst/>
            </a:prstGeom>
            <a:noFill/>
          </p:spPr>
          <p:txBody>
            <a:bodyPr wrap="square" rtlCol="0">
              <a:spAutoFit/>
            </a:bodyPr>
            <a:lstStyle/>
            <a:p>
              <a:pPr defTabSz="685165"/>
              <a:r>
                <a:rPr lang="en-US" sz="2100" dirty="0">
                  <a:solidFill>
                    <a:prstClr val="white"/>
                  </a:solidFill>
                  <a:effectLst>
                    <a:outerShdw blurRad="38100" dist="38100" dir="2700000" algn="tl">
                      <a:srgbClr val="000000">
                        <a:alpha val="43137"/>
                      </a:srgbClr>
                    </a:outerShdw>
                  </a:effectLst>
                  <a:latin typeface="Georgia Pro Cond" panose="02040506050405020303" pitchFamily="18" charset="0"/>
                </a:rPr>
                <a:t>03</a:t>
              </a:r>
            </a:p>
          </p:txBody>
        </p:sp>
        <p:sp>
          <p:nvSpPr>
            <p:cNvPr id="17" name="TextBox 16"/>
            <p:cNvSpPr txBox="1"/>
            <p:nvPr/>
          </p:nvSpPr>
          <p:spPr>
            <a:xfrm>
              <a:off x="8577846" y="1847904"/>
              <a:ext cx="818766" cy="418713"/>
            </a:xfrm>
            <a:prstGeom prst="rect">
              <a:avLst/>
            </a:prstGeom>
            <a:noFill/>
          </p:spPr>
          <p:txBody>
            <a:bodyPr wrap="square" rtlCol="0">
              <a:spAutoFit/>
            </a:bodyPr>
            <a:lstStyle/>
            <a:p>
              <a:pPr defTabSz="685165"/>
              <a:r>
                <a:rPr lang="en-US" sz="2100" dirty="0">
                  <a:solidFill>
                    <a:prstClr val="white"/>
                  </a:solidFill>
                  <a:effectLst>
                    <a:outerShdw blurRad="38100" dist="38100" dir="2700000" algn="tl">
                      <a:srgbClr val="000000">
                        <a:alpha val="43137"/>
                      </a:srgbClr>
                    </a:outerShdw>
                  </a:effectLst>
                  <a:latin typeface="Georgia Pro Cond" panose="02040506050405020303" pitchFamily="18" charset="0"/>
                </a:rPr>
                <a:t>04</a:t>
              </a:r>
            </a:p>
          </p:txBody>
        </p:sp>
      </p:grpSp>
      <p:sp>
        <p:nvSpPr>
          <p:cNvPr id="18" name="Title 1"/>
          <p:cNvSpPr>
            <a:spLocks noGrp="1"/>
          </p:cNvSpPr>
          <p:nvPr>
            <p:ph type="title"/>
          </p:nvPr>
        </p:nvSpPr>
        <p:spPr>
          <a:xfrm>
            <a:off x="0" y="-55399"/>
            <a:ext cx="12179300" cy="590315"/>
          </a:xfrm>
          <a:solidFill>
            <a:schemeClr val="accent6"/>
          </a:solidFill>
        </p:spPr>
        <p:txBody>
          <a:bodyPr wrap="square" rtlCol="0">
            <a:spAutoFit/>
          </a:bodyPr>
          <a:lstStyle/>
          <a:p>
            <a:pPr algn="ctr"/>
            <a:r>
              <a:rPr lang="en-US" sz="3595" b="1" dirty="0">
                <a:solidFill>
                  <a:schemeClr val="bg1"/>
                </a:solidFill>
                <a:latin typeface="Calibri" panose="020F0502020204030204"/>
              </a:rPr>
              <a:t>What Next? </a:t>
            </a:r>
          </a:p>
        </p:txBody>
      </p:sp>
      <p:sp>
        <p:nvSpPr>
          <p:cNvPr id="2" name="TextBox 17"/>
          <p:cNvSpPr txBox="1"/>
          <p:nvPr/>
        </p:nvSpPr>
        <p:spPr>
          <a:xfrm>
            <a:off x="681661" y="6174267"/>
            <a:ext cx="4177837" cy="492125"/>
          </a:xfrm>
          <a:prstGeom prst="rect">
            <a:avLst/>
          </a:prstGeom>
          <a:ln w="3175">
            <a:miter lim="400000"/>
          </a:ln>
        </p:spPr>
        <p:txBody>
          <a:bodyPr lIns="0" tIns="0" rIns="0" bIns="0" anchor="ctr">
            <a:spAutoFit/>
          </a:bodyPr>
          <a:lstStyle/>
          <a:p>
            <a:pPr algn="l" defTabSz="609600">
              <a:defRPr sz="1800">
                <a:latin typeface="Arial" panose="020B0604020202020204"/>
                <a:ea typeface="Arial" panose="020B0604020202020204"/>
                <a:cs typeface="Arial" panose="020B0604020202020204"/>
                <a:sym typeface="Arial" panose="020B0604020202020204"/>
              </a:defRPr>
            </a:pPr>
            <a:r>
              <a:rPr lang="en-US" dirty="0">
                <a:solidFill>
                  <a:srgbClr val="808080"/>
                </a:solidFill>
              </a:rPr>
              <a:t>A</a:t>
            </a:r>
            <a:r>
              <a:rPr lang="en-US" sz="1400" dirty="0">
                <a:solidFill>
                  <a:srgbClr val="808080"/>
                </a:solidFill>
              </a:rPr>
              <a:t> moment to Reflect on the Rationalization  </a:t>
            </a:r>
            <a:r>
              <a:rPr sz="1400" dirty="0">
                <a:solidFill>
                  <a:srgbClr val="808080"/>
                </a:solidFill>
              </a:rPr>
              <a:t> </a:t>
            </a:r>
            <a:br>
              <a:rPr sz="1400" dirty="0"/>
            </a:br>
            <a:r>
              <a:rPr sz="1400" dirty="0">
                <a:solidFill>
                  <a:srgbClr val="808080"/>
                </a:solidFill>
              </a:rPr>
              <a:t>Date:</a:t>
            </a:r>
            <a:r>
              <a:rPr lang="en-US" sz="1400" dirty="0">
                <a:solidFill>
                  <a:srgbClr val="808080"/>
                </a:solidFill>
              </a:rPr>
              <a:t> 30/01/2024</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6"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676385" y="2459433"/>
            <a:ext cx="12189609" cy="91440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r>
              <a:rPr>
                <a:solidFill>
                  <a:srgbClr val="455F51"/>
                </a:solidFill>
              </a:rPr>
              <a:t>Thank you</a:t>
            </a:r>
            <a:endParaRPr lang="en-US">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ESA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676562" y="4770666"/>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628481"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577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9907120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B4C1E-599A-1F11-9E95-94298A0FFAE0}"/>
            </a:ext>
          </a:extLst>
        </p:cNvPr>
        <p:cNvGrpSpPr/>
        <p:nvPr/>
      </p:nvGrpSpPr>
      <p:grpSpPr>
        <a:xfrm>
          <a:off x="0" y="0"/>
          <a:ext cx="0" cy="0"/>
          <a:chOff x="0" y="0"/>
          <a:chExt cx="0" cy="0"/>
        </a:xfrm>
      </p:grpSpPr>
      <p:sp>
        <p:nvSpPr>
          <p:cNvPr id="151" name="Rectangle 150">
            <a:extLst>
              <a:ext uri="{FF2B5EF4-FFF2-40B4-BE49-F238E27FC236}">
                <a16:creationId xmlns:a16="http://schemas.microsoft.com/office/drawing/2014/main" id="{FEE1068B-713E-572E-6DE3-E5EFF267E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E39FEF2E-80BD-62ED-BB94-6450D45CC38F}"/>
              </a:ext>
            </a:extLst>
          </p:cNvPr>
          <p:cNvSpPr txBox="1"/>
          <p:nvPr/>
        </p:nvSpPr>
        <p:spPr>
          <a:xfrm>
            <a:off x="8089376" y="1565276"/>
            <a:ext cx="3912989" cy="24586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endParaRPr lang="en-US" sz="4800" b="0" kern="1200" dirty="0">
              <a:solidFill>
                <a:srgbClr val="455F51"/>
              </a:solidFill>
              <a:latin typeface="Calibri"/>
              <a:ea typeface="+mj-ea"/>
              <a:cs typeface="Calibri"/>
            </a:endParaRPr>
          </a:p>
        </p:txBody>
      </p:sp>
      <p:pic>
        <p:nvPicPr>
          <p:cNvPr id="8" name="Picture 7">
            <a:extLst>
              <a:ext uri="{FF2B5EF4-FFF2-40B4-BE49-F238E27FC236}">
                <a16:creationId xmlns:a16="http://schemas.microsoft.com/office/drawing/2014/main" id="{ED6D5B24-7CE0-BF2B-CBD1-3FA4A7B725E1}"/>
              </a:ext>
            </a:extLst>
          </p:cNvPr>
          <p:cNvPicPr>
            <a:picLocks noChangeAspect="1"/>
          </p:cNvPicPr>
          <p:nvPr/>
        </p:nvPicPr>
        <p:blipFill>
          <a:blip r:embed="rId3"/>
          <a:stretch>
            <a:fillRect/>
          </a:stretch>
        </p:blipFill>
        <p:spPr>
          <a:xfrm>
            <a:off x="-1074" y="-515627"/>
            <a:ext cx="12189286" cy="8126190"/>
          </a:xfrm>
          <a:prstGeom prst="rect">
            <a:avLst/>
          </a:prstGeom>
        </p:spPr>
      </p:pic>
      <p:sp>
        <p:nvSpPr>
          <p:cNvPr id="10" name="TextBox 9">
            <a:extLst>
              <a:ext uri="{FF2B5EF4-FFF2-40B4-BE49-F238E27FC236}">
                <a16:creationId xmlns:a16="http://schemas.microsoft.com/office/drawing/2014/main" id="{0F3D643A-B8DF-4F26-0382-3C707779B487}"/>
              </a:ext>
            </a:extLst>
          </p:cNvPr>
          <p:cNvSpPr txBox="1"/>
          <p:nvPr/>
        </p:nvSpPr>
        <p:spPr>
          <a:xfrm>
            <a:off x="2190385" y="2701916"/>
            <a:ext cx="7804744" cy="1453077"/>
          </a:xfrm>
          <a:prstGeom prst="rect">
            <a:avLst/>
          </a:prstGeom>
          <a:solidFill>
            <a:srgbClr val="FFFFFF">
              <a:alpha val="80000"/>
            </a:srgbClr>
          </a:solidFill>
          <a:ln w="38100" cap="sq">
            <a:solidFill>
              <a:srgbClr val="404040"/>
            </a:solidFill>
            <a:miter lim="800000"/>
          </a:ln>
        </p:spPr>
        <p:txBody>
          <a:bodyPr vert="horz" wrap="square" lIns="91345" tIns="45672" rIns="91345" bIns="45672" rtlCol="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endParaRPr lang="en-US" sz="4800" dirty="0">
              <a:solidFill>
                <a:srgbClr val="455F51"/>
              </a:solidFill>
              <a:latin typeface="Arial"/>
              <a:cs typeface="Arial"/>
            </a:endParaRPr>
          </a:p>
          <a:p>
            <a:r>
              <a:rPr lang="en-US" sz="4000" dirty="0">
                <a:solidFill>
                  <a:srgbClr val="455F51"/>
                </a:solidFill>
                <a:latin typeface="Arial"/>
                <a:cs typeface="Arial"/>
              </a:rPr>
              <a:t>MADAGASCAR NUTRITION CLUSTER</a:t>
            </a:r>
            <a:br>
              <a:rPr lang="en-US" sz="4000" dirty="0">
                <a:latin typeface="Arial"/>
                <a:cs typeface="Arial"/>
              </a:rPr>
            </a:br>
            <a:endParaRPr lang="en-US" sz="4000" b="0">
              <a:solidFill>
                <a:srgbClr val="455F51"/>
              </a:solidFill>
              <a:latin typeface="Arial"/>
              <a:cs typeface="Arial"/>
            </a:endParaRPr>
          </a:p>
        </p:txBody>
      </p:sp>
    </p:spTree>
    <p:extLst>
      <p:ext uri="{BB962C8B-B14F-4D97-AF65-F5344CB8AC3E}">
        <p14:creationId xmlns:p14="http://schemas.microsoft.com/office/powerpoint/2010/main" val="4152329595"/>
      </p:ext>
    </p:extLst>
  </p:cSld>
  <p:clrMapOvr>
    <a:masterClrMapping/>
  </p:clrMapOvr>
  <mc:AlternateContent xmlns:mc="http://schemas.openxmlformats.org/markup-compatibility/2006" xmlns:p14="http://schemas.microsoft.com/office/powerpoint/2010/main">
    <mc:Choice Requires="p14">
      <p:transition spd="slow" p14:dur="1500" advTm="10331">
        <p:fade/>
      </p:transition>
    </mc:Choice>
    <mc:Fallback xmlns="">
      <p:transition spd="slow" advTm="10331">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A0F9A-419D-CC0E-6116-86EED821E4B5}"/>
              </a:ext>
            </a:extLst>
          </p:cNvPr>
          <p:cNvSpPr>
            <a:spLocks noGrp="1"/>
          </p:cNvSpPr>
          <p:nvPr>
            <p:ph type="title"/>
          </p:nvPr>
        </p:nvSpPr>
        <p:spPr>
          <a:xfrm>
            <a:off x="569230" y="475593"/>
            <a:ext cx="11040841" cy="665201"/>
          </a:xfrm>
        </p:spPr>
        <p:txBody>
          <a:bodyPr lIns="19050" tIns="19050" rIns="19050" bIns="19050" anchor="t">
            <a:noAutofit/>
          </a:bodyPr>
          <a:lstStyle/>
          <a:p>
            <a:pPr algn="ctr"/>
            <a:r>
              <a:rPr lang="en-US" sz="3600" b="1" i="0" dirty="0">
                <a:solidFill>
                  <a:srgbClr val="455F51"/>
                </a:solidFill>
                <a:effectLst/>
                <a:latin typeface="Söhne"/>
              </a:rPr>
              <a:t>NUTRITION CLUSTER/SECTOR IN MADAGASCAR</a:t>
            </a:r>
            <a:endParaRPr lang="fr-FR" sz="3600" b="1">
              <a:solidFill>
                <a:srgbClr val="455F51"/>
              </a:solidFill>
              <a:latin typeface="Arial" panose="020B0604020202020204" pitchFamily="34" charset="0"/>
              <a:cs typeface="Arial" panose="020B0604020202020204" pitchFamily="34" charset="0"/>
            </a:endParaRPr>
          </a:p>
        </p:txBody>
      </p:sp>
      <p:sp>
        <p:nvSpPr>
          <p:cNvPr id="4" name="Arrow: Right 3">
            <a:extLst>
              <a:ext uri="{FF2B5EF4-FFF2-40B4-BE49-F238E27FC236}">
                <a16:creationId xmlns:a16="http://schemas.microsoft.com/office/drawing/2014/main" id="{FCC1CE98-4CC4-1647-4632-88BB5315F9A3}"/>
              </a:ext>
            </a:extLst>
          </p:cNvPr>
          <p:cNvSpPr/>
          <p:nvPr/>
        </p:nvSpPr>
        <p:spPr>
          <a:xfrm>
            <a:off x="1109977" y="5560838"/>
            <a:ext cx="572056" cy="249123"/>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98" dirty="0">
              <a:highlight>
                <a:srgbClr val="008000"/>
              </a:highlight>
            </a:endParaRPr>
          </a:p>
        </p:txBody>
      </p:sp>
      <p:graphicFrame>
        <p:nvGraphicFramePr>
          <p:cNvPr id="8" name="Content Placeholder 2">
            <a:extLst>
              <a:ext uri="{FF2B5EF4-FFF2-40B4-BE49-F238E27FC236}">
                <a16:creationId xmlns:a16="http://schemas.microsoft.com/office/drawing/2014/main" id="{2A7D3AC1-6EDF-803E-B980-38C4BD0CB8AA}"/>
              </a:ext>
            </a:extLst>
          </p:cNvPr>
          <p:cNvGraphicFramePr>
            <a:graphicFrameLocks noGrp="1"/>
          </p:cNvGraphicFramePr>
          <p:nvPr>
            <p:ph idx="1"/>
            <p:extLst>
              <p:ext uri="{D42A27DB-BD31-4B8C-83A1-F6EECF244321}">
                <p14:modId xmlns:p14="http://schemas.microsoft.com/office/powerpoint/2010/main" val="3120319001"/>
              </p:ext>
            </p:extLst>
          </p:nvPr>
        </p:nvGraphicFramePr>
        <p:xfrm>
          <a:off x="492631" y="1459492"/>
          <a:ext cx="11191455" cy="4699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2436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7" y="1798017"/>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a:p>
        </p:txBody>
      </p:sp>
      <p:sp>
        <p:nvSpPr>
          <p:cNvPr id="153" name="TextBox 6"/>
          <p:cNvSpPr txBox="1"/>
          <p:nvPr/>
        </p:nvSpPr>
        <p:spPr>
          <a:xfrm>
            <a:off x="354699" y="2011474"/>
            <a:ext cx="4200255" cy="461664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pPr algn="ctr"/>
            <a:r>
              <a:rPr lang="fr-FR" sz="5000" err="1">
                <a:solidFill>
                  <a:srgbClr val="455F51"/>
                </a:solidFill>
              </a:rPr>
              <a:t>asante</a:t>
            </a:r>
            <a:endParaRPr lang="fr-FR" sz="5000">
              <a:solidFill>
                <a:srgbClr val="455F51"/>
              </a:solidFill>
            </a:endParaRPr>
          </a:p>
          <a:p>
            <a:pPr algn="ctr"/>
            <a:r>
              <a:rPr lang="fr-FR" sz="5000" err="1">
                <a:solidFill>
                  <a:srgbClr val="455F51"/>
                </a:solidFill>
              </a:rPr>
              <a:t>Mwebale</a:t>
            </a:r>
            <a:endParaRPr lang="fr-FR" sz="5000">
              <a:solidFill>
                <a:srgbClr val="455F51"/>
              </a:solidFill>
            </a:endParaRPr>
          </a:p>
          <a:p>
            <a:pPr algn="ctr"/>
            <a:r>
              <a:rPr lang="fr-FR" sz="5000" err="1">
                <a:solidFill>
                  <a:srgbClr val="455F51"/>
                </a:solidFill>
              </a:rPr>
              <a:t>አመሰግናለሁ</a:t>
            </a:r>
            <a:endParaRPr lang="fr-FR" sz="5000"/>
          </a:p>
          <a:p>
            <a:pPr algn="ctr"/>
            <a:r>
              <a:rPr lang="fr-FR" sz="5000" err="1">
                <a:solidFill>
                  <a:srgbClr val="455F51"/>
                </a:solidFill>
              </a:rPr>
              <a:t>Zikomo</a:t>
            </a:r>
            <a:r>
              <a:rPr lang="fr-FR" sz="5000" dirty="0">
                <a:solidFill>
                  <a:srgbClr val="455F51"/>
                </a:solidFill>
              </a:rPr>
              <a:t> </a:t>
            </a:r>
            <a:r>
              <a:rPr lang="fr-FR" sz="5000" err="1">
                <a:solidFill>
                  <a:srgbClr val="455F51"/>
                </a:solidFill>
              </a:rPr>
              <a:t>kwambiRi</a:t>
            </a:r>
            <a:endParaRPr lang="fr-FR" sz="5000"/>
          </a:p>
          <a:p>
            <a:pPr algn="ctr"/>
            <a:r>
              <a:rPr lang="en-US" sz="5000" dirty="0">
                <a:solidFill>
                  <a:srgbClr val="455F51"/>
                </a:solidFill>
              </a:rPr>
              <a:t>Gracias</a:t>
            </a:r>
          </a:p>
          <a:p>
            <a:pPr algn="ctr"/>
            <a:r>
              <a:rPr sz="5000" dirty="0">
                <a:solidFill>
                  <a:srgbClr val="455F51"/>
                </a:solidFill>
              </a:rPr>
              <a:t>Thank you</a:t>
            </a:r>
            <a:endParaRPr lang="en-US" sz="5000" dirty="0">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ESA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10209669" y="2015551"/>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628481"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577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C191CD8F-6BA1-052F-999B-32C1E2B5A564}"/>
              </a:ext>
            </a:extLst>
          </p:cNvPr>
          <p:cNvSpPr txBox="1"/>
          <p:nvPr/>
        </p:nvSpPr>
        <p:spPr>
          <a:xfrm>
            <a:off x="5274882" y="3769902"/>
            <a:ext cx="5495120" cy="2231968"/>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ctr">
            <a:noAutofit/>
          </a:bodyPr>
          <a:lstStyle/>
          <a:p>
            <a:pPr algn="l" defTabSz="914400">
              <a:lnSpc>
                <a:spcPct val="90000"/>
              </a:lnSpc>
              <a:spcBef>
                <a:spcPct val="0"/>
              </a:spcBef>
              <a:spcAft>
                <a:spcPts val="600"/>
              </a:spcAft>
              <a:defRPr sz="2400" b="0">
                <a:latin typeface="Arial"/>
                <a:ea typeface="Arial"/>
                <a:cs typeface="Arial"/>
                <a:sym typeface="Arial"/>
              </a:defRPr>
            </a:pPr>
            <a:r>
              <a:rPr lang="en-US" sz="1800" kern="1200">
                <a:solidFill>
                  <a:schemeClr val="tx1"/>
                </a:solidFill>
                <a:latin typeface="Open Sans"/>
                <a:ea typeface="+mj-ea"/>
                <a:cs typeface="Calibri"/>
              </a:rPr>
              <a:t>Denis Kioko Matheka</a:t>
            </a:r>
            <a:r>
              <a:rPr lang="en-US" sz="1800" b="0" kern="1200">
                <a:solidFill>
                  <a:schemeClr val="tx1"/>
                </a:solidFill>
                <a:latin typeface="Open Sans"/>
                <a:ea typeface="+mj-ea"/>
                <a:cs typeface="Calibri"/>
              </a:rPr>
              <a:t> </a:t>
            </a:r>
            <a:endParaRPr lang="en-US">
              <a:solidFill>
                <a:schemeClr val="tx1"/>
              </a:solidFill>
            </a:endParaRPr>
          </a:p>
          <a:p>
            <a:pPr algn="l" defTabSz="914400">
              <a:lnSpc>
                <a:spcPct val="90000"/>
              </a:lnSpc>
              <a:spcBef>
                <a:spcPct val="0"/>
              </a:spcBef>
              <a:spcAft>
                <a:spcPts val="600"/>
              </a:spcAft>
              <a:defRPr sz="2400" b="0">
                <a:latin typeface="Arial"/>
                <a:ea typeface="Arial"/>
                <a:cs typeface="Arial"/>
                <a:sym typeface="Arial"/>
              </a:defRPr>
            </a:pPr>
            <a:r>
              <a:rPr lang="en-US" sz="1800" b="0" kern="1200">
                <a:solidFill>
                  <a:schemeClr val="tx1"/>
                </a:solidFill>
                <a:latin typeface="Open Sans"/>
                <a:ea typeface="+mj-ea"/>
                <a:cs typeface="Calibri"/>
                <a:hlinkClick r:id="rId5">
                  <a:extLst>
                    <a:ext uri="{A12FA001-AC4F-418D-AE19-62706E023703}">
                      <ahyp:hlinkClr xmlns:ahyp="http://schemas.microsoft.com/office/drawing/2018/hyperlinkcolor" val="tx"/>
                    </a:ext>
                  </a:extLst>
                </a:hlinkClick>
              </a:rPr>
              <a:t>dmatheka@unicef.org</a:t>
            </a:r>
            <a:r>
              <a:rPr lang="en-US" sz="1800" b="0" kern="1200">
                <a:solidFill>
                  <a:schemeClr val="tx1"/>
                </a:solidFill>
                <a:latin typeface="Open Sans"/>
                <a:ea typeface="+mj-ea"/>
                <a:cs typeface="Calibri"/>
              </a:rPr>
              <a:t> </a:t>
            </a:r>
            <a:endParaRPr lang="en-US">
              <a:solidFill>
                <a:schemeClr val="tx1"/>
              </a:solidFill>
            </a:endParaRPr>
          </a:p>
          <a:p>
            <a:pPr algn="l" defTabSz="914400">
              <a:lnSpc>
                <a:spcPct val="90000"/>
              </a:lnSpc>
              <a:spcBef>
                <a:spcPct val="0"/>
              </a:spcBef>
              <a:spcAft>
                <a:spcPts val="600"/>
              </a:spcAft>
              <a:defRPr sz="2400" b="0">
                <a:latin typeface="Arial"/>
                <a:ea typeface="Arial"/>
                <a:cs typeface="Arial"/>
                <a:sym typeface="Arial"/>
              </a:defRPr>
            </a:pPr>
            <a:r>
              <a:rPr lang="en-US" sz="1800" kern="1200">
                <a:solidFill>
                  <a:schemeClr val="tx1"/>
                </a:solidFill>
                <a:latin typeface="Open Sans"/>
                <a:ea typeface="+mj-ea"/>
                <a:cs typeface="Calibri"/>
              </a:rPr>
              <a:t>Martha Nakakande </a:t>
            </a:r>
            <a:endParaRPr lang="en-US" sz="1800" b="0" kern="1200">
              <a:solidFill>
                <a:schemeClr val="tx1"/>
              </a:solidFill>
              <a:latin typeface="Open Sans"/>
              <a:ea typeface="+mj-ea"/>
              <a:cs typeface="Calibri"/>
            </a:endParaRPr>
          </a:p>
          <a:p>
            <a:pPr algn="l" defTabSz="914400">
              <a:lnSpc>
                <a:spcPct val="90000"/>
              </a:lnSpc>
              <a:spcBef>
                <a:spcPct val="0"/>
              </a:spcBef>
              <a:spcAft>
                <a:spcPts val="600"/>
              </a:spcAft>
              <a:defRPr sz="2400" b="0">
                <a:latin typeface="Arial"/>
                <a:ea typeface="Arial"/>
                <a:cs typeface="Arial"/>
                <a:sym typeface="Arial"/>
              </a:defRPr>
            </a:pPr>
            <a:r>
              <a:rPr lang="en-US" sz="1800" b="0" kern="1200">
                <a:solidFill>
                  <a:schemeClr val="tx1"/>
                </a:solidFill>
                <a:latin typeface="Open Sans"/>
                <a:ea typeface="+mj-ea"/>
                <a:cs typeface="Calibri"/>
                <a:hlinkClick r:id="rId6">
                  <a:extLst>
                    <a:ext uri="{A12FA001-AC4F-418D-AE19-62706E023703}">
                      <ahyp:hlinkClr xmlns:ahyp="http://schemas.microsoft.com/office/drawing/2018/hyperlinkcolor" val="tx"/>
                    </a:ext>
                  </a:extLst>
                </a:hlinkClick>
              </a:rPr>
              <a:t>mnakakande@internationalmedicalcorps.org</a:t>
            </a:r>
            <a:r>
              <a:rPr lang="en-US" sz="1800" b="0" kern="1200">
                <a:solidFill>
                  <a:schemeClr val="tx1"/>
                </a:solidFill>
                <a:latin typeface="Open Sans"/>
                <a:ea typeface="+mj-ea"/>
                <a:cs typeface="Calibri"/>
              </a:rPr>
              <a:t> </a:t>
            </a:r>
            <a:endParaRPr lang="en-US">
              <a:solidFill>
                <a:schemeClr val="tx1"/>
              </a:solidFill>
            </a:endParaRPr>
          </a:p>
          <a:p>
            <a:pPr algn="l" defTabSz="914400">
              <a:lnSpc>
                <a:spcPct val="90000"/>
              </a:lnSpc>
              <a:spcBef>
                <a:spcPct val="0"/>
              </a:spcBef>
              <a:spcAft>
                <a:spcPts val="600"/>
              </a:spcAft>
              <a:defRPr sz="2400" b="0">
                <a:latin typeface="Arial"/>
                <a:ea typeface="Arial"/>
                <a:cs typeface="Arial"/>
                <a:sym typeface="Arial"/>
              </a:defRPr>
            </a:pPr>
            <a:r>
              <a:rPr lang="en-US" sz="1800" kern="1200">
                <a:solidFill>
                  <a:schemeClr val="tx1"/>
                </a:solidFill>
                <a:latin typeface="Open Sans"/>
                <a:ea typeface="+mj-ea"/>
                <a:cs typeface="Calibri"/>
              </a:rPr>
              <a:t>Alexa Humphreys</a:t>
            </a:r>
            <a:r>
              <a:rPr lang="en-US" sz="1800" b="0" kern="1200">
                <a:solidFill>
                  <a:schemeClr val="tx1"/>
                </a:solidFill>
                <a:latin typeface="Open Sans"/>
                <a:ea typeface="+mj-ea"/>
                <a:cs typeface="Calibri"/>
              </a:rPr>
              <a:t> </a:t>
            </a:r>
            <a:endParaRPr lang="en-US" sz="1800" b="0">
              <a:solidFill>
                <a:schemeClr val="tx1"/>
              </a:solidFill>
              <a:latin typeface="Open Sans"/>
              <a:ea typeface="+mj-ea"/>
              <a:cs typeface="Arial"/>
            </a:endParaRPr>
          </a:p>
          <a:p>
            <a:pPr algn="l" defTabSz="914400">
              <a:lnSpc>
                <a:spcPct val="90000"/>
              </a:lnSpc>
              <a:spcBef>
                <a:spcPct val="0"/>
              </a:spcBef>
              <a:spcAft>
                <a:spcPts val="600"/>
              </a:spcAft>
              <a:defRPr sz="2400" b="0">
                <a:latin typeface="Arial"/>
                <a:ea typeface="Arial"/>
                <a:cs typeface="Arial"/>
                <a:sym typeface="Arial"/>
              </a:defRPr>
            </a:pPr>
            <a:r>
              <a:rPr lang="en-US" sz="1800" b="0" kern="1200">
                <a:solidFill>
                  <a:schemeClr val="tx1"/>
                </a:solidFill>
                <a:latin typeface="Open Sans"/>
                <a:ea typeface="+mj-ea"/>
                <a:cs typeface="Calibri"/>
                <a:hlinkClick r:id="rId7">
                  <a:extLst>
                    <a:ext uri="{A12FA001-AC4F-418D-AE19-62706E023703}">
                      <ahyp:hlinkClr xmlns:ahyp="http://schemas.microsoft.com/office/drawing/2018/hyperlinkcolor" val="tx"/>
                    </a:ext>
                  </a:extLst>
                </a:hlinkClick>
              </a:rPr>
              <a:t>ahumphreys@actionagainsthunger.ca</a:t>
            </a:r>
            <a:r>
              <a:rPr lang="en-US" sz="1800" b="0" kern="1200">
                <a:solidFill>
                  <a:schemeClr val="tx1"/>
                </a:solidFill>
                <a:latin typeface="Open Sans"/>
                <a:ea typeface="+mj-ea"/>
                <a:cs typeface="Calibri"/>
              </a:rPr>
              <a:t> </a:t>
            </a:r>
            <a:endParaRPr lang="en-US" sz="1800">
              <a:solidFill>
                <a:schemeClr val="tx1"/>
              </a:solidFill>
              <a:latin typeface="Open Sans"/>
            </a:endParaRPr>
          </a:p>
        </p:txBody>
      </p:sp>
    </p:spTree>
    <p:extLst>
      <p:ext uri="{BB962C8B-B14F-4D97-AF65-F5344CB8AC3E}">
        <p14:creationId xmlns:p14="http://schemas.microsoft.com/office/powerpoint/2010/main" val="40256137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3" name="Content Placeholder 10">
            <a:extLst>
              <a:ext uri="{FF2B5EF4-FFF2-40B4-BE49-F238E27FC236}">
                <a16:creationId xmlns:a16="http://schemas.microsoft.com/office/drawing/2014/main" id="{7CFDD0C7-B326-8BD5-E24A-CE39384662B3}"/>
              </a:ext>
            </a:extLst>
          </p:cNvPr>
          <p:cNvGraphicFramePr>
            <a:graphicFrameLocks noGrp="1"/>
          </p:cNvGraphicFramePr>
          <p:nvPr>
            <p:ph sz="half" idx="1"/>
          </p:nvPr>
        </p:nvGraphicFramePr>
        <p:xfrm>
          <a:off x="1008598" y="1849497"/>
          <a:ext cx="9984489" cy="4250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Table 2">
            <a:extLst>
              <a:ext uri="{FF2B5EF4-FFF2-40B4-BE49-F238E27FC236}">
                <a16:creationId xmlns:a16="http://schemas.microsoft.com/office/drawing/2014/main" id="{5E7F9B89-35DC-2A98-E7F3-89117C43528E}"/>
              </a:ext>
            </a:extLst>
          </p:cNvPr>
          <p:cNvGraphicFramePr>
            <a:graphicFrameLocks noGrp="1"/>
          </p:cNvGraphicFramePr>
          <p:nvPr/>
        </p:nvGraphicFramePr>
        <p:xfrm>
          <a:off x="388305" y="981136"/>
          <a:ext cx="11369677" cy="5121874"/>
        </p:xfrm>
        <a:graphic>
          <a:graphicData uri="http://schemas.openxmlformats.org/drawingml/2006/table">
            <a:tbl>
              <a:tblPr firstRow="1" bandRow="1">
                <a:tableStyleId>{5C22544A-7EE6-4342-B048-85BDC9FD1C3A}</a:tableStyleId>
              </a:tblPr>
              <a:tblGrid>
                <a:gridCol w="1686705">
                  <a:extLst>
                    <a:ext uri="{9D8B030D-6E8A-4147-A177-3AD203B41FA5}">
                      <a16:colId xmlns:a16="http://schemas.microsoft.com/office/drawing/2014/main" val="1101459182"/>
                    </a:ext>
                  </a:extLst>
                </a:gridCol>
                <a:gridCol w="9682972">
                  <a:extLst>
                    <a:ext uri="{9D8B030D-6E8A-4147-A177-3AD203B41FA5}">
                      <a16:colId xmlns:a16="http://schemas.microsoft.com/office/drawing/2014/main" val="1676816662"/>
                    </a:ext>
                  </a:extLst>
                </a:gridCol>
              </a:tblGrid>
              <a:tr h="421711">
                <a:tc>
                  <a:txBody>
                    <a:bodyPr/>
                    <a:lstStyle/>
                    <a:p>
                      <a:endParaRPr lang="fr-FR" sz="1800" dirty="0"/>
                    </a:p>
                  </a:txBody>
                  <a:tcPr marL="91345" marR="91345" marT="45672" marB="45672"/>
                </a:tc>
                <a:tc>
                  <a:txBody>
                    <a:bodyPr/>
                    <a:lstStyle/>
                    <a:p>
                      <a:pPr algn="ctr"/>
                      <a:r>
                        <a:rPr lang="en-US" sz="1800" dirty="0"/>
                        <a:t> Cluster /Sector nutrition</a:t>
                      </a:r>
                      <a:endParaRPr lang="fr-FR" sz="1800" dirty="0"/>
                    </a:p>
                  </a:txBody>
                  <a:tcPr marL="91345" marR="91345" marT="45672" marB="45672"/>
                </a:tc>
                <a:extLst>
                  <a:ext uri="{0D108BD9-81ED-4DB2-BD59-A6C34878D82A}">
                    <a16:rowId xmlns:a16="http://schemas.microsoft.com/office/drawing/2014/main" val="178195738"/>
                  </a:ext>
                </a:extLst>
              </a:tr>
              <a:tr h="852479">
                <a:tc>
                  <a:txBody>
                    <a:bodyPr/>
                    <a:lstStyle/>
                    <a:p>
                      <a:pPr marL="0" indent="0">
                        <a:buFontTx/>
                        <a:buNone/>
                      </a:pPr>
                      <a:r>
                        <a:rPr lang="fr-FR" sz="1800" dirty="0" err="1"/>
                        <a:t>Terms</a:t>
                      </a:r>
                      <a:r>
                        <a:rPr lang="fr-FR" sz="1800" dirty="0"/>
                        <a:t> of Reference</a:t>
                      </a:r>
                    </a:p>
                  </a:txBody>
                  <a:tcPr marL="91345" marR="91345" marT="45672" marB="45672"/>
                </a:tc>
                <a:tc>
                  <a:txBody>
                    <a:bodyPr/>
                    <a:lstStyle/>
                    <a:p>
                      <a:pPr marL="0" indent="0">
                        <a:buFontTx/>
                        <a:buNone/>
                      </a:pPr>
                      <a:r>
                        <a:rPr lang="en-US" sz="1800" b="0" i="0" kern="1200" dirty="0">
                          <a:solidFill>
                            <a:schemeClr val="dk1"/>
                          </a:solidFill>
                          <a:effectLst/>
                          <a:latin typeface="+mn-lt"/>
                          <a:ea typeface="+mn-ea"/>
                          <a:cs typeface="+mn-cs"/>
                        </a:rPr>
                        <a:t>Strengthening local capacities and national systems for </a:t>
                      </a:r>
                      <a:r>
                        <a:rPr lang="en-US" sz="1800" b="1" i="0" kern="1200" dirty="0">
                          <a:solidFill>
                            <a:schemeClr val="dk1"/>
                          </a:solidFill>
                          <a:effectLst/>
                          <a:latin typeface="+mn-lt"/>
                          <a:ea typeface="+mn-ea"/>
                          <a:cs typeface="+mn-cs"/>
                        </a:rPr>
                        <a:t>emergency preparedness and response</a:t>
                      </a:r>
                      <a:r>
                        <a:rPr lang="en-US" sz="1800" b="0" i="0" kern="1200" dirty="0">
                          <a:solidFill>
                            <a:schemeClr val="dk1"/>
                          </a:solidFill>
                          <a:effectLst/>
                          <a:latin typeface="+mn-lt"/>
                          <a:ea typeface="+mn-ea"/>
                          <a:cs typeface="+mn-cs"/>
                        </a:rPr>
                        <a:t>, + </a:t>
                      </a:r>
                      <a:r>
                        <a:rPr lang="en-US" sz="1800" b="1" i="0" kern="1200" dirty="0">
                          <a:solidFill>
                            <a:schemeClr val="dk1"/>
                          </a:solidFill>
                          <a:effectLst/>
                          <a:latin typeface="+mn-lt"/>
                          <a:ea typeface="+mn-ea"/>
                          <a:cs typeface="+mn-cs"/>
                        </a:rPr>
                        <a:t>Humanitarian-Development Nexus</a:t>
                      </a:r>
                      <a:r>
                        <a:rPr lang="en-US" sz="1800" b="0" i="0" kern="1200" dirty="0">
                          <a:solidFill>
                            <a:schemeClr val="dk1"/>
                          </a:solidFill>
                          <a:effectLst/>
                          <a:latin typeface="+mn-lt"/>
                          <a:ea typeface="+mn-ea"/>
                          <a:cs typeface="+mn-cs"/>
                        </a:rPr>
                        <a:t>.</a:t>
                      </a:r>
                      <a:endParaRPr lang="fr-FR" sz="1800" dirty="0"/>
                    </a:p>
                  </a:txBody>
                  <a:tcPr marL="91345" marR="91345" marT="45672" marB="45672"/>
                </a:tc>
                <a:extLst>
                  <a:ext uri="{0D108BD9-81ED-4DB2-BD59-A6C34878D82A}">
                    <a16:rowId xmlns:a16="http://schemas.microsoft.com/office/drawing/2014/main" val="2607482320"/>
                  </a:ext>
                </a:extLst>
              </a:tr>
              <a:tr h="1187482">
                <a:tc rowSpan="3">
                  <a:txBody>
                    <a:bodyPr/>
                    <a:lstStyle/>
                    <a:p>
                      <a:pPr marL="0" indent="0" algn="ctr">
                        <a:buFontTx/>
                        <a:buNone/>
                      </a:pPr>
                      <a:r>
                        <a:rPr lang="fr-FR" sz="1800" b="0" i="0" kern="1200" dirty="0">
                          <a:solidFill>
                            <a:schemeClr val="dk1"/>
                          </a:solidFill>
                          <a:effectLst/>
                          <a:latin typeface="+mn-lt"/>
                          <a:ea typeface="+mn-ea"/>
                          <a:cs typeface="+mn-cs"/>
                        </a:rPr>
                        <a:t>Structure and </a:t>
                      </a:r>
                      <a:r>
                        <a:rPr lang="fr-FR" sz="1800" b="0" i="0" kern="1200" dirty="0" err="1">
                          <a:solidFill>
                            <a:schemeClr val="dk1"/>
                          </a:solidFill>
                          <a:effectLst/>
                          <a:latin typeface="+mn-lt"/>
                          <a:ea typeface="+mn-ea"/>
                          <a:cs typeface="+mn-cs"/>
                        </a:rPr>
                        <a:t>Governance</a:t>
                      </a:r>
                      <a:r>
                        <a:rPr lang="fr-FR" sz="1800" b="0" i="0" kern="1200" dirty="0">
                          <a:solidFill>
                            <a:schemeClr val="dk1"/>
                          </a:solidFill>
                          <a:effectLst/>
                          <a:latin typeface="+mn-lt"/>
                          <a:ea typeface="+mn-ea"/>
                          <a:cs typeface="+mn-cs"/>
                        </a:rPr>
                        <a:t>.</a:t>
                      </a:r>
                      <a:endParaRPr lang="fr-FR" sz="1800" dirty="0"/>
                    </a:p>
                  </a:txBody>
                  <a:tcPr marL="91345" marR="91345" marT="45672" marB="45672" anchor="ctr"/>
                </a:tc>
                <a:tc>
                  <a:txBody>
                    <a:bodyPr/>
                    <a:lstStyle/>
                    <a:p>
                      <a:pPr algn="ctr"/>
                      <a:r>
                        <a:rPr lang="en-US" sz="1800" b="1" i="0" u="none" strike="noStrike" kern="1200" baseline="0" dirty="0">
                          <a:solidFill>
                            <a:schemeClr val="dk1"/>
                          </a:solidFill>
                          <a:latin typeface="+mn-lt"/>
                          <a:ea typeface="+mn-ea"/>
                          <a:cs typeface="+mn-cs"/>
                        </a:rPr>
                        <a:t>National:</a:t>
                      </a:r>
                    </a:p>
                    <a:p>
                      <a:pPr algn="ctr"/>
                      <a:r>
                        <a:rPr lang="en-US" sz="1800" b="0" i="0" u="none" strike="noStrike" kern="1200" baseline="0" dirty="0">
                          <a:solidFill>
                            <a:schemeClr val="dk1"/>
                          </a:solidFill>
                          <a:latin typeface="+mn-lt"/>
                          <a:ea typeface="+mn-ea"/>
                          <a:cs typeface="+mn-cs"/>
                        </a:rPr>
                        <a:t>Lead: National Office of Nutrition (ONN)</a:t>
                      </a:r>
                    </a:p>
                    <a:p>
                      <a:pPr algn="ctr"/>
                      <a:r>
                        <a:rPr lang="en-US" sz="1800" b="0" i="0" u="none" strike="noStrike" kern="1200" baseline="0" dirty="0">
                          <a:solidFill>
                            <a:schemeClr val="dk1"/>
                          </a:solidFill>
                          <a:latin typeface="+mn-lt"/>
                          <a:ea typeface="+mn-ea"/>
                          <a:cs typeface="+mn-cs"/>
                        </a:rPr>
                        <a:t>Co-lead: Ministry of Health's Nutrition Service</a:t>
                      </a:r>
                    </a:p>
                    <a:p>
                      <a:pPr algn="ctr"/>
                      <a:r>
                        <a:rPr lang="en-US" sz="1800" b="0" i="0" u="none" strike="noStrike" kern="1200" baseline="0" dirty="0">
                          <a:solidFill>
                            <a:schemeClr val="dk1"/>
                          </a:solidFill>
                          <a:latin typeface="+mn-lt"/>
                          <a:ea typeface="+mn-ea"/>
                          <a:cs typeface="+mn-cs"/>
                        </a:rPr>
                        <a:t>Co-coordination: UNICEF</a:t>
                      </a:r>
                      <a:endParaRPr lang="fr-FR" sz="1800" b="0" i="0" u="none" strike="noStrike" kern="1200" baseline="0" dirty="0">
                        <a:solidFill>
                          <a:schemeClr val="dk1"/>
                        </a:solidFill>
                        <a:latin typeface="+mn-lt"/>
                        <a:ea typeface="+mn-ea"/>
                        <a:cs typeface="+mn-cs"/>
                      </a:endParaRPr>
                    </a:p>
                  </a:txBody>
                  <a:tcPr marL="91345" marR="91345" marT="45672" marB="45672"/>
                </a:tc>
                <a:extLst>
                  <a:ext uri="{0D108BD9-81ED-4DB2-BD59-A6C34878D82A}">
                    <a16:rowId xmlns:a16="http://schemas.microsoft.com/office/drawing/2014/main" val="297154986"/>
                  </a:ext>
                </a:extLst>
              </a:tr>
              <a:tr h="1329530">
                <a:tc vMerge="1">
                  <a:txBody>
                    <a:bodyPr/>
                    <a:lstStyle/>
                    <a:p>
                      <a:pPr marL="285750" indent="-285750">
                        <a:buFontTx/>
                        <a:buChar char="-"/>
                      </a:pPr>
                      <a:r>
                        <a:rPr lang="en-US" dirty="0"/>
                        <a:t>reunion</a:t>
                      </a:r>
                      <a:endParaRPr lang="fr-FR" dirty="0"/>
                    </a:p>
                  </a:txBody>
                  <a:tcPr/>
                </a:tc>
                <a:tc>
                  <a:txBody>
                    <a:bodyPr/>
                    <a:lstStyle/>
                    <a:p>
                      <a:pPr algn="ctr"/>
                      <a:r>
                        <a:rPr lang="en-US" sz="1800" b="1" i="0" u="none" strike="noStrike" kern="1200" baseline="0" dirty="0">
                          <a:solidFill>
                            <a:schemeClr val="dk1"/>
                          </a:solidFill>
                          <a:latin typeface="+mn-lt"/>
                          <a:ea typeface="+mn-ea"/>
                          <a:cs typeface="+mn-cs"/>
                        </a:rPr>
                        <a:t>Regional:</a:t>
                      </a:r>
                    </a:p>
                    <a:p>
                      <a:pPr algn="ctr"/>
                      <a:r>
                        <a:rPr lang="en-US" sz="1800" b="0" i="0" u="none" strike="noStrike" kern="1200" baseline="0" dirty="0">
                          <a:solidFill>
                            <a:schemeClr val="dk1"/>
                          </a:solidFill>
                          <a:latin typeface="+mn-lt"/>
                          <a:ea typeface="+mn-ea"/>
                          <a:cs typeface="+mn-cs"/>
                        </a:rPr>
                        <a:t>Lead: Regional Office of Nutrition (ORN)</a:t>
                      </a:r>
                    </a:p>
                    <a:p>
                      <a:pPr algn="ctr"/>
                      <a:r>
                        <a:rPr lang="en-US" sz="1800" b="0" i="0" u="none" strike="noStrike" kern="1200" baseline="0" dirty="0">
                          <a:solidFill>
                            <a:schemeClr val="dk1"/>
                          </a:solidFill>
                          <a:latin typeface="+mn-lt"/>
                          <a:ea typeface="+mn-ea"/>
                          <a:cs typeface="+mn-cs"/>
                        </a:rPr>
                        <a:t>Co-lead: Regional Health Directorate</a:t>
                      </a:r>
                    </a:p>
                    <a:p>
                      <a:pPr algn="ctr"/>
                      <a:r>
                        <a:rPr lang="en-US" sz="1800" b="0" i="0" u="none" strike="noStrike" kern="1200" baseline="0" dirty="0">
                          <a:solidFill>
                            <a:schemeClr val="dk1"/>
                          </a:solidFill>
                          <a:latin typeface="+mn-lt"/>
                          <a:ea typeface="+mn-ea"/>
                          <a:cs typeface="+mn-cs"/>
                        </a:rPr>
                        <a:t>Co-coordination: UNICEF or NGO</a:t>
                      </a:r>
                    </a:p>
                  </a:txBody>
                  <a:tcPr marL="91345" marR="91345" marT="45672" marB="45672"/>
                </a:tc>
                <a:extLst>
                  <a:ext uri="{0D108BD9-81ED-4DB2-BD59-A6C34878D82A}">
                    <a16:rowId xmlns:a16="http://schemas.microsoft.com/office/drawing/2014/main" val="3538754506"/>
                  </a:ext>
                </a:extLst>
              </a:tr>
              <a:tr h="1329530">
                <a:tc vMerge="1">
                  <a:txBody>
                    <a:bodyPr/>
                    <a:lstStyle/>
                    <a:p>
                      <a:pPr marL="285750" indent="-285750">
                        <a:buFontTx/>
                        <a:buChar char="-"/>
                      </a:pPr>
                      <a:endParaRPr lang="fr-FR" dirty="0"/>
                    </a:p>
                  </a:txBody>
                  <a:tcPr/>
                </a:tc>
                <a:tc>
                  <a:txBody>
                    <a:bodyPr/>
                    <a:lstStyle/>
                    <a:p>
                      <a:pPr algn="ctr"/>
                      <a:r>
                        <a:rPr lang="en-US" sz="1800" b="1" dirty="0"/>
                        <a:t>District:</a:t>
                      </a:r>
                    </a:p>
                    <a:p>
                      <a:pPr algn="ctr"/>
                      <a:r>
                        <a:rPr lang="en-US" sz="1800" dirty="0"/>
                        <a:t>Lead: District Health Service (Lead)</a:t>
                      </a:r>
                    </a:p>
                    <a:p>
                      <a:pPr algn="ctr"/>
                      <a:r>
                        <a:rPr lang="en-US" sz="1800" dirty="0"/>
                        <a:t>Co-lead: Regional Office of Nutrition Supervisor (Co-lead)</a:t>
                      </a:r>
                    </a:p>
                    <a:p>
                      <a:pPr algn="ctr"/>
                      <a:r>
                        <a:rPr lang="en-US" sz="1800" dirty="0"/>
                        <a:t>Co-coordination: UNICEF or another NGO</a:t>
                      </a:r>
                      <a:endParaRPr lang="fr-FR" sz="1800" dirty="0"/>
                    </a:p>
                  </a:txBody>
                  <a:tcPr marL="91345" marR="91345" marT="45672" marB="45672"/>
                </a:tc>
                <a:extLst>
                  <a:ext uri="{0D108BD9-81ED-4DB2-BD59-A6C34878D82A}">
                    <a16:rowId xmlns:a16="http://schemas.microsoft.com/office/drawing/2014/main" val="2895073225"/>
                  </a:ext>
                </a:extLst>
              </a:tr>
            </a:tbl>
          </a:graphicData>
        </a:graphic>
      </p:graphicFrame>
      <p:sp>
        <p:nvSpPr>
          <p:cNvPr id="5" name="TextBox 4">
            <a:extLst>
              <a:ext uri="{FF2B5EF4-FFF2-40B4-BE49-F238E27FC236}">
                <a16:creationId xmlns:a16="http://schemas.microsoft.com/office/drawing/2014/main" id="{0F02E62B-F5A5-C204-4276-D158F8F91F1E}"/>
              </a:ext>
            </a:extLst>
          </p:cNvPr>
          <p:cNvSpPr txBox="1"/>
          <p:nvPr/>
        </p:nvSpPr>
        <p:spPr>
          <a:xfrm>
            <a:off x="153495" y="6212178"/>
            <a:ext cx="11694695" cy="645658"/>
          </a:xfrm>
          <a:prstGeom prst="rect">
            <a:avLst/>
          </a:prstGeom>
          <a:noFill/>
        </p:spPr>
        <p:txBody>
          <a:bodyPr wrap="square">
            <a:spAutoFit/>
          </a:bodyPr>
          <a:lstStyle/>
          <a:p>
            <a:pPr marL="0" indent="0">
              <a:buFontTx/>
              <a:buNone/>
            </a:pPr>
            <a:r>
              <a:rPr lang="en-US" sz="1798" b="0" i="0" kern="1200" dirty="0">
                <a:solidFill>
                  <a:schemeClr val="dk1"/>
                </a:solidFill>
                <a:effectLst/>
                <a:latin typeface="+mn-lt"/>
                <a:ea typeface="+mn-ea"/>
                <a:cs typeface="+mn-cs"/>
              </a:rPr>
              <a:t>Nutrition Cluster is officially activated for 21 districts </a:t>
            </a:r>
            <a:r>
              <a:rPr lang="en-US" sz="1798" dirty="0">
                <a:solidFill>
                  <a:schemeClr val="dk1"/>
                </a:solidFill>
              </a:rPr>
              <a:t>and</a:t>
            </a:r>
            <a:r>
              <a:rPr lang="en-US" sz="1798" b="0" i="0" kern="1200" dirty="0">
                <a:solidFill>
                  <a:schemeClr val="dk1"/>
                </a:solidFill>
                <a:effectLst/>
                <a:latin typeface="+mn-lt"/>
                <a:ea typeface="+mn-ea"/>
                <a:cs typeface="+mn-cs"/>
              </a:rPr>
              <a:t> 6 regions of the South and Southeast, but contingency planning at national level (for floods and cyclones)</a:t>
            </a:r>
            <a:endParaRPr lang="fr-FR" sz="1798" cap="none" spc="0" dirty="0">
              <a:solidFill>
                <a:schemeClr val="tx1"/>
              </a:solidFill>
            </a:endParaRPr>
          </a:p>
        </p:txBody>
      </p:sp>
      <p:sp>
        <p:nvSpPr>
          <p:cNvPr id="18" name="Title 1">
            <a:extLst>
              <a:ext uri="{FF2B5EF4-FFF2-40B4-BE49-F238E27FC236}">
                <a16:creationId xmlns:a16="http://schemas.microsoft.com/office/drawing/2014/main" id="{9EBE3508-0BDE-C813-F90E-A7219E5E131D}"/>
              </a:ext>
            </a:extLst>
          </p:cNvPr>
          <p:cNvSpPr txBox="1">
            <a:spLocks/>
          </p:cNvSpPr>
          <p:nvPr/>
        </p:nvSpPr>
        <p:spPr>
          <a:xfrm>
            <a:off x="569230" y="261041"/>
            <a:ext cx="11040841" cy="66520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9050" tIns="19050" rIns="19050" bIns="19050" anchor="t">
            <a:noAutofit/>
          </a:bodyPr>
          <a:lstStyle>
            <a:lvl1pPr marL="0" marR="0" indent="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9pPr>
          </a:lstStyle>
          <a:p>
            <a:pPr hangingPunct="1"/>
            <a:r>
              <a:rPr lang="en-US" sz="3600" b="1" dirty="0">
                <a:solidFill>
                  <a:srgbClr val="455F51"/>
                </a:solidFill>
                <a:latin typeface="Söhne"/>
              </a:rPr>
              <a:t>NUTRITION CLUSTER/SECTOR IN MADAGASCAR</a:t>
            </a:r>
            <a:endParaRPr lang="fr-FR" sz="3600" b="1">
              <a:solidFill>
                <a:srgbClr val="455F5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4909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B0EC331-14AD-4094-B4DD-7F792DBB4084}"/>
              </a:ext>
            </a:extLst>
          </p:cNvPr>
          <p:cNvSpPr>
            <a:spLocks noGrp="1"/>
          </p:cNvSpPr>
          <p:nvPr>
            <p:ph type="title"/>
          </p:nvPr>
        </p:nvSpPr>
        <p:spPr>
          <a:xfrm>
            <a:off x="392995" y="350861"/>
            <a:ext cx="11556173" cy="1479606"/>
          </a:xfrm>
          <a:prstGeom prst="ellipse">
            <a:avLst/>
          </a:prstGeom>
          <a:solidFill>
            <a:srgbClr val="92D050"/>
          </a:solidFill>
        </p:spPr>
        <p:txBody>
          <a:bodyPr vert="horz" lIns="91345" tIns="45672" rIns="91345" bIns="45672" rtlCol="0" anchor="ctr">
            <a:noAutofit/>
          </a:bodyPr>
          <a:lstStyle/>
          <a:p>
            <a:pPr algn="ctr"/>
            <a:r>
              <a:rPr lang="en-US" sz="2797" b="1" kern="1200" dirty="0">
                <a:solidFill>
                  <a:schemeClr val="bg1"/>
                </a:solidFill>
                <a:latin typeface="+mj-lt"/>
                <a:ea typeface="+mj-ea"/>
                <a:cs typeface="+mj-cs"/>
              </a:rPr>
              <a:t>Implementing the Humanitarian  Development Nexus </a:t>
            </a:r>
            <a:br>
              <a:rPr lang="en-US" sz="2797" b="1" kern="1200" dirty="0">
                <a:solidFill>
                  <a:schemeClr val="bg1"/>
                </a:solidFill>
                <a:latin typeface="+mj-lt"/>
                <a:ea typeface="+mj-ea"/>
                <a:cs typeface="+mj-cs"/>
              </a:rPr>
            </a:br>
            <a:r>
              <a:rPr lang="en-US" sz="2797" b="1" kern="1200" dirty="0">
                <a:solidFill>
                  <a:schemeClr val="bg1"/>
                </a:solidFill>
                <a:latin typeface="+mj-lt"/>
                <a:ea typeface="+mj-ea"/>
                <a:cs typeface="+mj-cs"/>
              </a:rPr>
              <a:t>through Technical working groups</a:t>
            </a:r>
          </a:p>
        </p:txBody>
      </p:sp>
      <p:graphicFrame>
        <p:nvGraphicFramePr>
          <p:cNvPr id="13" name="Content Placeholder 10">
            <a:extLst>
              <a:ext uri="{FF2B5EF4-FFF2-40B4-BE49-F238E27FC236}">
                <a16:creationId xmlns:a16="http://schemas.microsoft.com/office/drawing/2014/main" id="{7CFDD0C7-B326-8BD5-E24A-CE39384662B3}"/>
              </a:ext>
            </a:extLst>
          </p:cNvPr>
          <p:cNvGraphicFramePr>
            <a:graphicFrameLocks noGrp="1"/>
          </p:cNvGraphicFramePr>
          <p:nvPr>
            <p:ph sz="half" idx="1"/>
          </p:nvPr>
        </p:nvGraphicFramePr>
        <p:xfrm>
          <a:off x="837327" y="1830467"/>
          <a:ext cx="10504646" cy="43480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9">
            <a:extLst>
              <a:ext uri="{FF2B5EF4-FFF2-40B4-BE49-F238E27FC236}">
                <a16:creationId xmlns:a16="http://schemas.microsoft.com/office/drawing/2014/main" id="{04575262-E947-CAA1-5853-CCB13933638A}"/>
              </a:ext>
            </a:extLst>
          </p:cNvPr>
          <p:cNvSpPr txBox="1">
            <a:spLocks/>
          </p:cNvSpPr>
          <p:nvPr/>
        </p:nvSpPr>
        <p:spPr>
          <a:xfrm>
            <a:off x="835804" y="1082973"/>
            <a:ext cx="10504646" cy="1132318"/>
          </a:xfrm>
          <a:prstGeom prst="ellipse">
            <a:avLst/>
          </a:prstGeom>
        </p:spPr>
        <p:txBody>
          <a:bodyPr vert="horz" lIns="91345" tIns="45672" rIns="91345" bIns="4567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3486" rtl="0" eaLnBrk="1" fontAlgn="auto" latinLnBrk="0" hangingPunct="1">
              <a:lnSpc>
                <a:spcPct val="90000"/>
              </a:lnSpc>
              <a:spcBef>
                <a:spcPct val="0"/>
              </a:spcBef>
              <a:spcAft>
                <a:spcPts val="0"/>
              </a:spcAft>
              <a:buClrTx/>
              <a:buSzTx/>
              <a:buFontTx/>
              <a:buNone/>
              <a:tabLst/>
              <a:defRPr/>
            </a:pPr>
            <a:endParaRPr kumimoji="0" lang="en-US" sz="4795"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6" name="TextBox 5">
            <a:extLst>
              <a:ext uri="{FF2B5EF4-FFF2-40B4-BE49-F238E27FC236}">
                <a16:creationId xmlns:a16="http://schemas.microsoft.com/office/drawing/2014/main" id="{7BACC3CF-A234-8F44-CD8E-D245C6DEBD71}"/>
              </a:ext>
            </a:extLst>
          </p:cNvPr>
          <p:cNvSpPr txBox="1"/>
          <p:nvPr/>
        </p:nvSpPr>
        <p:spPr>
          <a:xfrm>
            <a:off x="1641513" y="6105557"/>
            <a:ext cx="9444221" cy="368947"/>
          </a:xfrm>
          <a:prstGeom prst="rect">
            <a:avLst/>
          </a:prstGeom>
          <a:noFill/>
        </p:spPr>
        <p:txBody>
          <a:bodyPr wrap="square">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lang="en-US" sz="1798" dirty="0">
                <a:solidFill>
                  <a:prstClr val="black"/>
                </a:solidFill>
                <a:latin typeface="Calibri" panose="020F0502020204030204"/>
              </a:rPr>
              <a:t>Monthly meetings and ad hoc workshops – updates from each group during the cluster meeting </a:t>
            </a:r>
            <a:endParaRPr kumimoji="0" lang="fr-FR" sz="179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5970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B0EC331-14AD-4094-B4DD-7F792DBB4084}"/>
              </a:ext>
            </a:extLst>
          </p:cNvPr>
          <p:cNvSpPr>
            <a:spLocks noGrp="1"/>
          </p:cNvSpPr>
          <p:nvPr>
            <p:ph type="title"/>
          </p:nvPr>
        </p:nvSpPr>
        <p:spPr>
          <a:xfrm>
            <a:off x="636716" y="312608"/>
            <a:ext cx="2749487" cy="2706453"/>
          </a:xfrm>
          <a:prstGeom prst="ellipse">
            <a:avLst/>
          </a:prstGeom>
          <a:solidFill>
            <a:srgbClr val="262626"/>
          </a:solidFill>
          <a:ln w="174625" cmpd="thinThick">
            <a:solidFill>
              <a:srgbClr val="262626"/>
            </a:solidFill>
          </a:ln>
        </p:spPr>
        <p:txBody>
          <a:bodyPr vert="horz" lIns="91345" tIns="45672" rIns="91345" bIns="45672" rtlCol="0" anchor="ctr">
            <a:normAutofit/>
          </a:bodyPr>
          <a:lstStyle/>
          <a:p>
            <a:pPr lvl="0"/>
            <a:r>
              <a:rPr lang="fr-FR" sz="2398" b="1" dirty="0">
                <a:solidFill>
                  <a:schemeClr val="bg1"/>
                </a:solidFill>
              </a:rPr>
              <a:t>Prevention and </a:t>
            </a:r>
            <a:r>
              <a:rPr lang="fr-FR" sz="2398" b="1" dirty="0" err="1">
                <a:solidFill>
                  <a:schemeClr val="bg1"/>
                </a:solidFill>
              </a:rPr>
              <a:t>treatment</a:t>
            </a:r>
            <a:r>
              <a:rPr lang="fr-FR" sz="2398" b="1" dirty="0">
                <a:solidFill>
                  <a:schemeClr val="bg1"/>
                </a:solidFill>
              </a:rPr>
              <a:t> of wasting</a:t>
            </a:r>
          </a:p>
        </p:txBody>
      </p:sp>
      <p:graphicFrame>
        <p:nvGraphicFramePr>
          <p:cNvPr id="13" name="Content Placeholder 10">
            <a:extLst>
              <a:ext uri="{FF2B5EF4-FFF2-40B4-BE49-F238E27FC236}">
                <a16:creationId xmlns:a16="http://schemas.microsoft.com/office/drawing/2014/main" id="{7CFDD0C7-B326-8BD5-E24A-CE39384662B3}"/>
              </a:ext>
            </a:extLst>
          </p:cNvPr>
          <p:cNvGraphicFramePr>
            <a:graphicFrameLocks noGrp="1"/>
          </p:cNvGraphicFramePr>
          <p:nvPr>
            <p:ph sz="half" idx="1"/>
          </p:nvPr>
        </p:nvGraphicFramePr>
        <p:xfrm>
          <a:off x="3763613" y="141652"/>
          <a:ext cx="8018039" cy="6712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Table 2">
            <a:extLst>
              <a:ext uri="{FF2B5EF4-FFF2-40B4-BE49-F238E27FC236}">
                <a16:creationId xmlns:a16="http://schemas.microsoft.com/office/drawing/2014/main" id="{F2EFA728-F2C0-AD0E-4DFF-5A071C778A3A}"/>
              </a:ext>
            </a:extLst>
          </p:cNvPr>
          <p:cNvGraphicFramePr>
            <a:graphicFrameLocks noGrp="1"/>
          </p:cNvGraphicFramePr>
          <p:nvPr/>
        </p:nvGraphicFramePr>
        <p:xfrm>
          <a:off x="0" y="5372613"/>
          <a:ext cx="2011460" cy="1481816"/>
        </p:xfrm>
        <a:graphic>
          <a:graphicData uri="http://schemas.openxmlformats.org/drawingml/2006/table">
            <a:tbl>
              <a:tblPr>
                <a:tableStyleId>{5C22544A-7EE6-4342-B048-85BDC9FD1C3A}</a:tableStyleId>
              </a:tblPr>
              <a:tblGrid>
                <a:gridCol w="2011460">
                  <a:extLst>
                    <a:ext uri="{9D8B030D-6E8A-4147-A177-3AD203B41FA5}">
                      <a16:colId xmlns:a16="http://schemas.microsoft.com/office/drawing/2014/main" val="3477378603"/>
                    </a:ext>
                  </a:extLst>
                </a:gridCol>
              </a:tblGrid>
              <a:tr h="370454">
                <a:tc>
                  <a:txBody>
                    <a:bodyPr/>
                    <a:lstStyle/>
                    <a:p>
                      <a:r>
                        <a:rPr lang="fr-FR" sz="1800" dirty="0">
                          <a:solidFill>
                            <a:schemeClr val="bg1"/>
                          </a:solidFill>
                        </a:rPr>
                        <a:t>TOR / Objectives</a:t>
                      </a:r>
                    </a:p>
                  </a:txBody>
                  <a:tcPr marL="91345" marR="91345" marT="45672" marB="45672">
                    <a:solidFill>
                      <a:srgbClr val="4472C4"/>
                    </a:solidFill>
                  </a:tcPr>
                </a:tc>
                <a:extLst>
                  <a:ext uri="{0D108BD9-81ED-4DB2-BD59-A6C34878D82A}">
                    <a16:rowId xmlns:a16="http://schemas.microsoft.com/office/drawing/2014/main" val="865439194"/>
                  </a:ext>
                </a:extLst>
              </a:tr>
              <a:tr h="370454">
                <a:tc>
                  <a:txBody>
                    <a:bodyPr/>
                    <a:lstStyle/>
                    <a:p>
                      <a:r>
                        <a:rPr lang="fr-FR" sz="1800" dirty="0">
                          <a:solidFill>
                            <a:schemeClr val="bg1"/>
                          </a:solidFill>
                        </a:rPr>
                        <a:t>Organisation</a:t>
                      </a:r>
                    </a:p>
                  </a:txBody>
                  <a:tcPr marL="91345" marR="91345" marT="45672" marB="45672">
                    <a:solidFill>
                      <a:srgbClr val="43BEB9"/>
                    </a:solidFill>
                  </a:tcPr>
                </a:tc>
                <a:extLst>
                  <a:ext uri="{0D108BD9-81ED-4DB2-BD59-A6C34878D82A}">
                    <a16:rowId xmlns:a16="http://schemas.microsoft.com/office/drawing/2014/main" val="539218316"/>
                  </a:ext>
                </a:extLst>
              </a:tr>
              <a:tr h="370454">
                <a:tc>
                  <a:txBody>
                    <a:bodyPr/>
                    <a:lstStyle/>
                    <a:p>
                      <a:r>
                        <a:rPr lang="fr-FR" sz="1800" dirty="0">
                          <a:solidFill>
                            <a:schemeClr val="bg1"/>
                          </a:solidFill>
                        </a:rPr>
                        <a:t>Main </a:t>
                      </a:r>
                      <a:r>
                        <a:rPr lang="fr-FR" sz="1800" dirty="0" err="1">
                          <a:solidFill>
                            <a:schemeClr val="bg1"/>
                          </a:solidFill>
                        </a:rPr>
                        <a:t>realization</a:t>
                      </a:r>
                      <a:endParaRPr lang="fr-FR" sz="1800" dirty="0">
                        <a:solidFill>
                          <a:schemeClr val="bg1"/>
                        </a:solidFill>
                      </a:endParaRPr>
                    </a:p>
                  </a:txBody>
                  <a:tcPr marL="91345" marR="91345" marT="45672" marB="45672">
                    <a:solidFill>
                      <a:srgbClr val="45B664"/>
                    </a:solidFill>
                  </a:tcPr>
                </a:tc>
                <a:extLst>
                  <a:ext uri="{0D108BD9-81ED-4DB2-BD59-A6C34878D82A}">
                    <a16:rowId xmlns:a16="http://schemas.microsoft.com/office/drawing/2014/main" val="785203972"/>
                  </a:ext>
                </a:extLst>
              </a:tr>
              <a:tr h="370454">
                <a:tc>
                  <a:txBody>
                    <a:bodyPr/>
                    <a:lstStyle/>
                    <a:p>
                      <a:r>
                        <a:rPr lang="fr-FR" sz="1800" dirty="0">
                          <a:solidFill>
                            <a:schemeClr val="tx1"/>
                          </a:solidFill>
                        </a:rPr>
                        <a:t>Nexus type</a:t>
                      </a:r>
                    </a:p>
                  </a:txBody>
                  <a:tcPr marL="91345" marR="91345" marT="45672" marB="45672">
                    <a:solidFill>
                      <a:schemeClr val="accent2">
                        <a:lumMod val="40000"/>
                        <a:lumOff val="60000"/>
                      </a:schemeClr>
                    </a:solidFill>
                  </a:tcPr>
                </a:tc>
                <a:extLst>
                  <a:ext uri="{0D108BD9-81ED-4DB2-BD59-A6C34878D82A}">
                    <a16:rowId xmlns:a16="http://schemas.microsoft.com/office/drawing/2014/main" val="1526793137"/>
                  </a:ext>
                </a:extLst>
              </a:tr>
            </a:tbl>
          </a:graphicData>
        </a:graphic>
      </p:graphicFrame>
    </p:spTree>
    <p:extLst>
      <p:ext uri="{BB962C8B-B14F-4D97-AF65-F5344CB8AC3E}">
        <p14:creationId xmlns:p14="http://schemas.microsoft.com/office/powerpoint/2010/main" val="667931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B0EC331-14AD-4094-B4DD-7F792DBB4084}"/>
              </a:ext>
            </a:extLst>
          </p:cNvPr>
          <p:cNvSpPr>
            <a:spLocks noGrp="1"/>
          </p:cNvSpPr>
          <p:nvPr>
            <p:ph type="title"/>
          </p:nvPr>
        </p:nvSpPr>
        <p:spPr>
          <a:xfrm>
            <a:off x="636716" y="354081"/>
            <a:ext cx="2749487" cy="2706453"/>
          </a:xfrm>
          <a:prstGeom prst="ellipse">
            <a:avLst/>
          </a:prstGeom>
          <a:solidFill>
            <a:srgbClr val="262626"/>
          </a:solidFill>
          <a:ln w="174625" cmpd="thinThick">
            <a:solidFill>
              <a:srgbClr val="262626"/>
            </a:solidFill>
          </a:ln>
        </p:spPr>
        <p:txBody>
          <a:bodyPr vert="horz" lIns="91345" tIns="45672" rIns="91345" bIns="45672" rtlCol="0" anchor="ctr">
            <a:normAutofit/>
          </a:bodyPr>
          <a:lstStyle/>
          <a:p>
            <a:pPr lvl="0"/>
            <a:r>
              <a:rPr lang="en-US" sz="2398" b="1" dirty="0">
                <a:solidFill>
                  <a:schemeClr val="bg1"/>
                </a:solidFill>
              </a:rPr>
              <a:t>IYCF Task Force</a:t>
            </a:r>
            <a:endParaRPr lang="fr-FR" sz="2398" b="1" dirty="0">
              <a:solidFill>
                <a:srgbClr val="63A537"/>
              </a:solidFill>
            </a:endParaRPr>
          </a:p>
        </p:txBody>
      </p:sp>
      <p:graphicFrame>
        <p:nvGraphicFramePr>
          <p:cNvPr id="13" name="Content Placeholder 10">
            <a:extLst>
              <a:ext uri="{FF2B5EF4-FFF2-40B4-BE49-F238E27FC236}">
                <a16:creationId xmlns:a16="http://schemas.microsoft.com/office/drawing/2014/main" id="{7CFDD0C7-B326-8BD5-E24A-CE39384662B3}"/>
              </a:ext>
            </a:extLst>
          </p:cNvPr>
          <p:cNvGraphicFramePr>
            <a:graphicFrameLocks noGrp="1"/>
          </p:cNvGraphicFramePr>
          <p:nvPr>
            <p:ph sz="half" idx="1"/>
          </p:nvPr>
        </p:nvGraphicFramePr>
        <p:xfrm>
          <a:off x="3745135" y="109788"/>
          <a:ext cx="8018039" cy="6489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Table 2">
            <a:extLst>
              <a:ext uri="{FF2B5EF4-FFF2-40B4-BE49-F238E27FC236}">
                <a16:creationId xmlns:a16="http://schemas.microsoft.com/office/drawing/2014/main" id="{DA9C55C6-7FF4-5C74-EBA7-EBC4EDCF3E53}"/>
              </a:ext>
            </a:extLst>
          </p:cNvPr>
          <p:cNvGraphicFramePr>
            <a:graphicFrameLocks noGrp="1"/>
          </p:cNvGraphicFramePr>
          <p:nvPr/>
        </p:nvGraphicFramePr>
        <p:xfrm>
          <a:off x="0" y="5372613"/>
          <a:ext cx="2011460" cy="1481816"/>
        </p:xfrm>
        <a:graphic>
          <a:graphicData uri="http://schemas.openxmlformats.org/drawingml/2006/table">
            <a:tbl>
              <a:tblPr>
                <a:tableStyleId>{5C22544A-7EE6-4342-B048-85BDC9FD1C3A}</a:tableStyleId>
              </a:tblPr>
              <a:tblGrid>
                <a:gridCol w="2011460">
                  <a:extLst>
                    <a:ext uri="{9D8B030D-6E8A-4147-A177-3AD203B41FA5}">
                      <a16:colId xmlns:a16="http://schemas.microsoft.com/office/drawing/2014/main" val="3477378603"/>
                    </a:ext>
                  </a:extLst>
                </a:gridCol>
              </a:tblGrid>
              <a:tr h="370454">
                <a:tc>
                  <a:txBody>
                    <a:bodyPr/>
                    <a:lstStyle/>
                    <a:p>
                      <a:r>
                        <a:rPr lang="fr-FR" sz="1800" dirty="0">
                          <a:solidFill>
                            <a:schemeClr val="bg1"/>
                          </a:solidFill>
                        </a:rPr>
                        <a:t>TOR / Objectives</a:t>
                      </a:r>
                    </a:p>
                  </a:txBody>
                  <a:tcPr marL="91345" marR="91345" marT="45672" marB="45672">
                    <a:solidFill>
                      <a:srgbClr val="4472C4"/>
                    </a:solidFill>
                  </a:tcPr>
                </a:tc>
                <a:extLst>
                  <a:ext uri="{0D108BD9-81ED-4DB2-BD59-A6C34878D82A}">
                    <a16:rowId xmlns:a16="http://schemas.microsoft.com/office/drawing/2014/main" val="865439194"/>
                  </a:ext>
                </a:extLst>
              </a:tr>
              <a:tr h="370454">
                <a:tc>
                  <a:txBody>
                    <a:bodyPr/>
                    <a:lstStyle/>
                    <a:p>
                      <a:r>
                        <a:rPr lang="fr-FR" sz="1800" dirty="0">
                          <a:solidFill>
                            <a:schemeClr val="bg1"/>
                          </a:solidFill>
                        </a:rPr>
                        <a:t>Organisation</a:t>
                      </a:r>
                    </a:p>
                  </a:txBody>
                  <a:tcPr marL="91345" marR="91345" marT="45672" marB="45672">
                    <a:solidFill>
                      <a:srgbClr val="43BEB9"/>
                    </a:solidFill>
                  </a:tcPr>
                </a:tc>
                <a:extLst>
                  <a:ext uri="{0D108BD9-81ED-4DB2-BD59-A6C34878D82A}">
                    <a16:rowId xmlns:a16="http://schemas.microsoft.com/office/drawing/2014/main" val="539218316"/>
                  </a:ext>
                </a:extLst>
              </a:tr>
              <a:tr h="370454">
                <a:tc>
                  <a:txBody>
                    <a:bodyPr/>
                    <a:lstStyle/>
                    <a:p>
                      <a:r>
                        <a:rPr lang="fr-FR" sz="1800" dirty="0">
                          <a:solidFill>
                            <a:schemeClr val="bg1"/>
                          </a:solidFill>
                        </a:rPr>
                        <a:t>Main </a:t>
                      </a:r>
                      <a:r>
                        <a:rPr lang="fr-FR" sz="1800" dirty="0" err="1">
                          <a:solidFill>
                            <a:schemeClr val="bg1"/>
                          </a:solidFill>
                        </a:rPr>
                        <a:t>realization</a:t>
                      </a:r>
                      <a:endParaRPr lang="fr-FR" sz="1800" dirty="0">
                        <a:solidFill>
                          <a:schemeClr val="bg1"/>
                        </a:solidFill>
                      </a:endParaRPr>
                    </a:p>
                  </a:txBody>
                  <a:tcPr marL="91345" marR="91345" marT="45672" marB="45672">
                    <a:solidFill>
                      <a:srgbClr val="45B664"/>
                    </a:solidFill>
                  </a:tcPr>
                </a:tc>
                <a:extLst>
                  <a:ext uri="{0D108BD9-81ED-4DB2-BD59-A6C34878D82A}">
                    <a16:rowId xmlns:a16="http://schemas.microsoft.com/office/drawing/2014/main" val="785203972"/>
                  </a:ext>
                </a:extLst>
              </a:tr>
              <a:tr h="370454">
                <a:tc>
                  <a:txBody>
                    <a:bodyPr/>
                    <a:lstStyle/>
                    <a:p>
                      <a:r>
                        <a:rPr lang="fr-FR" sz="1800" dirty="0">
                          <a:solidFill>
                            <a:schemeClr val="tx1"/>
                          </a:solidFill>
                        </a:rPr>
                        <a:t>Nexus type</a:t>
                      </a:r>
                    </a:p>
                  </a:txBody>
                  <a:tcPr marL="91345" marR="91345" marT="45672" marB="45672">
                    <a:solidFill>
                      <a:schemeClr val="accent2">
                        <a:lumMod val="40000"/>
                        <a:lumOff val="60000"/>
                      </a:schemeClr>
                    </a:solidFill>
                  </a:tcPr>
                </a:tc>
                <a:extLst>
                  <a:ext uri="{0D108BD9-81ED-4DB2-BD59-A6C34878D82A}">
                    <a16:rowId xmlns:a16="http://schemas.microsoft.com/office/drawing/2014/main" val="1526793137"/>
                  </a:ext>
                </a:extLst>
              </a:tr>
            </a:tbl>
          </a:graphicData>
        </a:graphic>
      </p:graphicFrame>
    </p:spTree>
    <p:extLst>
      <p:ext uri="{BB962C8B-B14F-4D97-AF65-F5344CB8AC3E}">
        <p14:creationId xmlns:p14="http://schemas.microsoft.com/office/powerpoint/2010/main" val="36408688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B0EC331-14AD-4094-B4DD-7F792DBB4084}"/>
              </a:ext>
            </a:extLst>
          </p:cNvPr>
          <p:cNvSpPr>
            <a:spLocks noGrp="1"/>
          </p:cNvSpPr>
          <p:nvPr>
            <p:ph type="title"/>
          </p:nvPr>
        </p:nvSpPr>
        <p:spPr>
          <a:xfrm>
            <a:off x="579522" y="450687"/>
            <a:ext cx="2749487" cy="2706453"/>
          </a:xfrm>
          <a:prstGeom prst="ellipse">
            <a:avLst/>
          </a:prstGeom>
          <a:solidFill>
            <a:srgbClr val="262626"/>
          </a:solidFill>
          <a:ln w="174625" cmpd="thinThick">
            <a:solidFill>
              <a:srgbClr val="262626"/>
            </a:solidFill>
          </a:ln>
        </p:spPr>
        <p:txBody>
          <a:bodyPr vert="horz" lIns="91345" tIns="45672" rIns="91345" bIns="45672" rtlCol="0" anchor="ctr">
            <a:normAutofit/>
          </a:bodyPr>
          <a:lstStyle/>
          <a:p>
            <a:pPr lvl="0"/>
            <a:r>
              <a:rPr lang="fr-FR" sz="2398" b="1" dirty="0">
                <a:solidFill>
                  <a:schemeClr val="bg1"/>
                </a:solidFill>
              </a:rPr>
              <a:t>Nutrition Information System</a:t>
            </a:r>
          </a:p>
        </p:txBody>
      </p:sp>
      <p:graphicFrame>
        <p:nvGraphicFramePr>
          <p:cNvPr id="13" name="Content Placeholder 10">
            <a:extLst>
              <a:ext uri="{FF2B5EF4-FFF2-40B4-BE49-F238E27FC236}">
                <a16:creationId xmlns:a16="http://schemas.microsoft.com/office/drawing/2014/main" id="{7CFDD0C7-B326-8BD5-E24A-CE39384662B3}"/>
              </a:ext>
            </a:extLst>
          </p:cNvPr>
          <p:cNvGraphicFramePr>
            <a:graphicFrameLocks noGrp="1"/>
          </p:cNvGraphicFramePr>
          <p:nvPr>
            <p:ph sz="half" idx="1"/>
          </p:nvPr>
        </p:nvGraphicFramePr>
        <p:xfrm>
          <a:off x="3745135" y="3572"/>
          <a:ext cx="8018039" cy="6850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Table 2">
            <a:extLst>
              <a:ext uri="{FF2B5EF4-FFF2-40B4-BE49-F238E27FC236}">
                <a16:creationId xmlns:a16="http://schemas.microsoft.com/office/drawing/2014/main" id="{16A75CDD-3E42-ED14-8F83-F1623A9D6682}"/>
              </a:ext>
            </a:extLst>
          </p:cNvPr>
          <p:cNvGraphicFramePr>
            <a:graphicFrameLocks noGrp="1"/>
          </p:cNvGraphicFramePr>
          <p:nvPr/>
        </p:nvGraphicFramePr>
        <p:xfrm>
          <a:off x="0" y="5372613"/>
          <a:ext cx="2011460" cy="1481816"/>
        </p:xfrm>
        <a:graphic>
          <a:graphicData uri="http://schemas.openxmlformats.org/drawingml/2006/table">
            <a:tbl>
              <a:tblPr>
                <a:tableStyleId>{5C22544A-7EE6-4342-B048-85BDC9FD1C3A}</a:tableStyleId>
              </a:tblPr>
              <a:tblGrid>
                <a:gridCol w="2011460">
                  <a:extLst>
                    <a:ext uri="{9D8B030D-6E8A-4147-A177-3AD203B41FA5}">
                      <a16:colId xmlns:a16="http://schemas.microsoft.com/office/drawing/2014/main" val="3477378603"/>
                    </a:ext>
                  </a:extLst>
                </a:gridCol>
              </a:tblGrid>
              <a:tr h="370454">
                <a:tc>
                  <a:txBody>
                    <a:bodyPr/>
                    <a:lstStyle/>
                    <a:p>
                      <a:r>
                        <a:rPr lang="fr-FR" sz="1800" dirty="0">
                          <a:solidFill>
                            <a:schemeClr val="bg1"/>
                          </a:solidFill>
                        </a:rPr>
                        <a:t>TOR / Objectives</a:t>
                      </a:r>
                    </a:p>
                  </a:txBody>
                  <a:tcPr marL="91345" marR="91345" marT="45672" marB="45672">
                    <a:solidFill>
                      <a:srgbClr val="4472C4"/>
                    </a:solidFill>
                  </a:tcPr>
                </a:tc>
                <a:extLst>
                  <a:ext uri="{0D108BD9-81ED-4DB2-BD59-A6C34878D82A}">
                    <a16:rowId xmlns:a16="http://schemas.microsoft.com/office/drawing/2014/main" val="865439194"/>
                  </a:ext>
                </a:extLst>
              </a:tr>
              <a:tr h="370454">
                <a:tc>
                  <a:txBody>
                    <a:bodyPr/>
                    <a:lstStyle/>
                    <a:p>
                      <a:r>
                        <a:rPr lang="fr-FR" sz="1800" dirty="0">
                          <a:solidFill>
                            <a:schemeClr val="bg1"/>
                          </a:solidFill>
                        </a:rPr>
                        <a:t>Organisation</a:t>
                      </a:r>
                    </a:p>
                  </a:txBody>
                  <a:tcPr marL="91345" marR="91345" marT="45672" marB="45672">
                    <a:solidFill>
                      <a:srgbClr val="43BEB9"/>
                    </a:solidFill>
                  </a:tcPr>
                </a:tc>
                <a:extLst>
                  <a:ext uri="{0D108BD9-81ED-4DB2-BD59-A6C34878D82A}">
                    <a16:rowId xmlns:a16="http://schemas.microsoft.com/office/drawing/2014/main" val="539218316"/>
                  </a:ext>
                </a:extLst>
              </a:tr>
              <a:tr h="370454">
                <a:tc>
                  <a:txBody>
                    <a:bodyPr/>
                    <a:lstStyle/>
                    <a:p>
                      <a:r>
                        <a:rPr lang="fr-FR" sz="1800" dirty="0">
                          <a:solidFill>
                            <a:schemeClr val="bg1"/>
                          </a:solidFill>
                        </a:rPr>
                        <a:t>Main </a:t>
                      </a:r>
                      <a:r>
                        <a:rPr lang="fr-FR" sz="1800" dirty="0" err="1">
                          <a:solidFill>
                            <a:schemeClr val="bg1"/>
                          </a:solidFill>
                        </a:rPr>
                        <a:t>realization</a:t>
                      </a:r>
                      <a:endParaRPr lang="fr-FR" sz="1800" dirty="0">
                        <a:solidFill>
                          <a:schemeClr val="bg1"/>
                        </a:solidFill>
                      </a:endParaRPr>
                    </a:p>
                  </a:txBody>
                  <a:tcPr marL="91345" marR="91345" marT="45672" marB="45672">
                    <a:solidFill>
                      <a:srgbClr val="45B664"/>
                    </a:solidFill>
                  </a:tcPr>
                </a:tc>
                <a:extLst>
                  <a:ext uri="{0D108BD9-81ED-4DB2-BD59-A6C34878D82A}">
                    <a16:rowId xmlns:a16="http://schemas.microsoft.com/office/drawing/2014/main" val="785203972"/>
                  </a:ext>
                </a:extLst>
              </a:tr>
              <a:tr h="370454">
                <a:tc>
                  <a:txBody>
                    <a:bodyPr/>
                    <a:lstStyle/>
                    <a:p>
                      <a:r>
                        <a:rPr lang="fr-FR" sz="1800" dirty="0">
                          <a:solidFill>
                            <a:schemeClr val="tx1"/>
                          </a:solidFill>
                        </a:rPr>
                        <a:t>Nexus type</a:t>
                      </a:r>
                    </a:p>
                  </a:txBody>
                  <a:tcPr marL="91345" marR="91345" marT="45672" marB="45672">
                    <a:solidFill>
                      <a:schemeClr val="accent2">
                        <a:lumMod val="40000"/>
                        <a:lumOff val="60000"/>
                      </a:schemeClr>
                    </a:solidFill>
                  </a:tcPr>
                </a:tc>
                <a:extLst>
                  <a:ext uri="{0D108BD9-81ED-4DB2-BD59-A6C34878D82A}">
                    <a16:rowId xmlns:a16="http://schemas.microsoft.com/office/drawing/2014/main" val="1526793137"/>
                  </a:ext>
                </a:extLst>
              </a:tr>
            </a:tbl>
          </a:graphicData>
        </a:graphic>
      </p:graphicFrame>
    </p:spTree>
    <p:extLst>
      <p:ext uri="{BB962C8B-B14F-4D97-AF65-F5344CB8AC3E}">
        <p14:creationId xmlns:p14="http://schemas.microsoft.com/office/powerpoint/2010/main" val="79904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B0EC331-14AD-4094-B4DD-7F792DBB4084}"/>
              </a:ext>
            </a:extLst>
          </p:cNvPr>
          <p:cNvSpPr>
            <a:spLocks noGrp="1"/>
          </p:cNvSpPr>
          <p:nvPr>
            <p:ph type="title"/>
          </p:nvPr>
        </p:nvSpPr>
        <p:spPr>
          <a:xfrm>
            <a:off x="579522" y="279732"/>
            <a:ext cx="2749487" cy="2706453"/>
          </a:xfrm>
          <a:prstGeom prst="ellipse">
            <a:avLst/>
          </a:prstGeom>
          <a:solidFill>
            <a:srgbClr val="262626"/>
          </a:solidFill>
          <a:ln w="174625" cmpd="thinThick">
            <a:solidFill>
              <a:srgbClr val="262626"/>
            </a:solidFill>
          </a:ln>
        </p:spPr>
        <p:txBody>
          <a:bodyPr vert="horz" lIns="91345" tIns="45672" rIns="91345" bIns="45672" rtlCol="0" anchor="ctr">
            <a:normAutofit/>
          </a:bodyPr>
          <a:lstStyle/>
          <a:p>
            <a:pPr lvl="0"/>
            <a:r>
              <a:rPr lang="fr-FR" sz="2398" b="1" dirty="0">
                <a:solidFill>
                  <a:schemeClr val="bg1"/>
                </a:solidFill>
              </a:rPr>
              <a:t>Nutrition Supply Management</a:t>
            </a:r>
          </a:p>
        </p:txBody>
      </p:sp>
      <p:graphicFrame>
        <p:nvGraphicFramePr>
          <p:cNvPr id="13" name="Content Placeholder 10">
            <a:extLst>
              <a:ext uri="{FF2B5EF4-FFF2-40B4-BE49-F238E27FC236}">
                <a16:creationId xmlns:a16="http://schemas.microsoft.com/office/drawing/2014/main" id="{7CFDD0C7-B326-8BD5-E24A-CE39384662B3}"/>
              </a:ext>
            </a:extLst>
          </p:cNvPr>
          <p:cNvGraphicFramePr>
            <a:graphicFrameLocks noGrp="1"/>
          </p:cNvGraphicFramePr>
          <p:nvPr>
            <p:ph sz="half" idx="1"/>
          </p:nvPr>
        </p:nvGraphicFramePr>
        <p:xfrm>
          <a:off x="3745135" y="3572"/>
          <a:ext cx="8018039" cy="6850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Table 2">
            <a:extLst>
              <a:ext uri="{FF2B5EF4-FFF2-40B4-BE49-F238E27FC236}">
                <a16:creationId xmlns:a16="http://schemas.microsoft.com/office/drawing/2014/main" id="{05F2F2C0-E0B1-E6BA-E1CD-DBBE506903BC}"/>
              </a:ext>
            </a:extLst>
          </p:cNvPr>
          <p:cNvGraphicFramePr>
            <a:graphicFrameLocks noGrp="1"/>
          </p:cNvGraphicFramePr>
          <p:nvPr/>
        </p:nvGraphicFramePr>
        <p:xfrm>
          <a:off x="0" y="5372613"/>
          <a:ext cx="2011460" cy="1481816"/>
        </p:xfrm>
        <a:graphic>
          <a:graphicData uri="http://schemas.openxmlformats.org/drawingml/2006/table">
            <a:tbl>
              <a:tblPr>
                <a:tableStyleId>{5C22544A-7EE6-4342-B048-85BDC9FD1C3A}</a:tableStyleId>
              </a:tblPr>
              <a:tblGrid>
                <a:gridCol w="2011460">
                  <a:extLst>
                    <a:ext uri="{9D8B030D-6E8A-4147-A177-3AD203B41FA5}">
                      <a16:colId xmlns:a16="http://schemas.microsoft.com/office/drawing/2014/main" val="3477378603"/>
                    </a:ext>
                  </a:extLst>
                </a:gridCol>
              </a:tblGrid>
              <a:tr h="370454">
                <a:tc>
                  <a:txBody>
                    <a:bodyPr/>
                    <a:lstStyle/>
                    <a:p>
                      <a:r>
                        <a:rPr lang="fr-FR" sz="1800" dirty="0">
                          <a:solidFill>
                            <a:schemeClr val="bg1"/>
                          </a:solidFill>
                        </a:rPr>
                        <a:t>TOR / Objectives</a:t>
                      </a:r>
                    </a:p>
                  </a:txBody>
                  <a:tcPr marL="91345" marR="91345" marT="45672" marB="45672">
                    <a:solidFill>
                      <a:srgbClr val="4472C4"/>
                    </a:solidFill>
                  </a:tcPr>
                </a:tc>
                <a:extLst>
                  <a:ext uri="{0D108BD9-81ED-4DB2-BD59-A6C34878D82A}">
                    <a16:rowId xmlns:a16="http://schemas.microsoft.com/office/drawing/2014/main" val="865439194"/>
                  </a:ext>
                </a:extLst>
              </a:tr>
              <a:tr h="370454">
                <a:tc>
                  <a:txBody>
                    <a:bodyPr/>
                    <a:lstStyle/>
                    <a:p>
                      <a:r>
                        <a:rPr lang="fr-FR" sz="1800" dirty="0">
                          <a:solidFill>
                            <a:schemeClr val="bg1"/>
                          </a:solidFill>
                        </a:rPr>
                        <a:t>Organisation</a:t>
                      </a:r>
                    </a:p>
                  </a:txBody>
                  <a:tcPr marL="91345" marR="91345" marT="45672" marB="45672">
                    <a:solidFill>
                      <a:srgbClr val="43BEB9"/>
                    </a:solidFill>
                  </a:tcPr>
                </a:tc>
                <a:extLst>
                  <a:ext uri="{0D108BD9-81ED-4DB2-BD59-A6C34878D82A}">
                    <a16:rowId xmlns:a16="http://schemas.microsoft.com/office/drawing/2014/main" val="539218316"/>
                  </a:ext>
                </a:extLst>
              </a:tr>
              <a:tr h="370454">
                <a:tc>
                  <a:txBody>
                    <a:bodyPr/>
                    <a:lstStyle/>
                    <a:p>
                      <a:r>
                        <a:rPr lang="fr-FR" sz="1800" dirty="0">
                          <a:solidFill>
                            <a:schemeClr val="bg1"/>
                          </a:solidFill>
                        </a:rPr>
                        <a:t>Main </a:t>
                      </a:r>
                      <a:r>
                        <a:rPr lang="fr-FR" sz="1800" dirty="0" err="1">
                          <a:solidFill>
                            <a:schemeClr val="bg1"/>
                          </a:solidFill>
                        </a:rPr>
                        <a:t>realization</a:t>
                      </a:r>
                      <a:endParaRPr lang="fr-FR" sz="1800" dirty="0">
                        <a:solidFill>
                          <a:schemeClr val="bg1"/>
                        </a:solidFill>
                      </a:endParaRPr>
                    </a:p>
                  </a:txBody>
                  <a:tcPr marL="91345" marR="91345" marT="45672" marB="45672">
                    <a:solidFill>
                      <a:srgbClr val="45B664"/>
                    </a:solidFill>
                  </a:tcPr>
                </a:tc>
                <a:extLst>
                  <a:ext uri="{0D108BD9-81ED-4DB2-BD59-A6C34878D82A}">
                    <a16:rowId xmlns:a16="http://schemas.microsoft.com/office/drawing/2014/main" val="785203972"/>
                  </a:ext>
                </a:extLst>
              </a:tr>
              <a:tr h="370454">
                <a:tc>
                  <a:txBody>
                    <a:bodyPr/>
                    <a:lstStyle/>
                    <a:p>
                      <a:r>
                        <a:rPr lang="fr-FR" sz="1800" dirty="0">
                          <a:solidFill>
                            <a:schemeClr val="tx1"/>
                          </a:solidFill>
                        </a:rPr>
                        <a:t>Nexus type</a:t>
                      </a:r>
                    </a:p>
                  </a:txBody>
                  <a:tcPr marL="91345" marR="91345" marT="45672" marB="45672">
                    <a:solidFill>
                      <a:schemeClr val="accent2">
                        <a:lumMod val="40000"/>
                        <a:lumOff val="60000"/>
                      </a:schemeClr>
                    </a:solidFill>
                  </a:tcPr>
                </a:tc>
                <a:extLst>
                  <a:ext uri="{0D108BD9-81ED-4DB2-BD59-A6C34878D82A}">
                    <a16:rowId xmlns:a16="http://schemas.microsoft.com/office/drawing/2014/main" val="1526793137"/>
                  </a:ext>
                </a:extLst>
              </a:tr>
            </a:tbl>
          </a:graphicData>
        </a:graphic>
      </p:graphicFrame>
    </p:spTree>
    <p:extLst>
      <p:ext uri="{BB962C8B-B14F-4D97-AF65-F5344CB8AC3E}">
        <p14:creationId xmlns:p14="http://schemas.microsoft.com/office/powerpoint/2010/main" val="34838966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B0EC331-14AD-4094-B4DD-7F792DBB4084}"/>
              </a:ext>
            </a:extLst>
          </p:cNvPr>
          <p:cNvSpPr>
            <a:spLocks noGrp="1"/>
          </p:cNvSpPr>
          <p:nvPr>
            <p:ph type="title"/>
          </p:nvPr>
        </p:nvSpPr>
        <p:spPr>
          <a:xfrm>
            <a:off x="636716" y="397579"/>
            <a:ext cx="2749487" cy="2706453"/>
          </a:xfrm>
          <a:prstGeom prst="ellipse">
            <a:avLst/>
          </a:prstGeom>
          <a:solidFill>
            <a:srgbClr val="262626"/>
          </a:solidFill>
          <a:ln w="174625" cmpd="thinThick">
            <a:solidFill>
              <a:srgbClr val="262626"/>
            </a:solidFill>
          </a:ln>
        </p:spPr>
        <p:txBody>
          <a:bodyPr vert="horz" lIns="91345" tIns="45672" rIns="91345" bIns="45672" rtlCol="0" anchor="ctr">
            <a:normAutofit/>
          </a:bodyPr>
          <a:lstStyle/>
          <a:p>
            <a:pPr lvl="0"/>
            <a:r>
              <a:rPr lang="fr-FR" sz="2398" b="1" dirty="0" err="1">
                <a:solidFill>
                  <a:schemeClr val="bg1"/>
                </a:solidFill>
              </a:rPr>
              <a:t>Accountability</a:t>
            </a:r>
            <a:r>
              <a:rPr lang="fr-FR" sz="2398" b="1" dirty="0">
                <a:solidFill>
                  <a:schemeClr val="bg1"/>
                </a:solidFill>
              </a:rPr>
              <a:t> to </a:t>
            </a:r>
            <a:r>
              <a:rPr lang="fr-FR" sz="2398" b="1" dirty="0" err="1">
                <a:solidFill>
                  <a:schemeClr val="bg1"/>
                </a:solidFill>
              </a:rPr>
              <a:t>affected</a:t>
            </a:r>
            <a:r>
              <a:rPr lang="fr-FR" sz="2398" b="1" dirty="0">
                <a:solidFill>
                  <a:schemeClr val="bg1"/>
                </a:solidFill>
              </a:rPr>
              <a:t> population</a:t>
            </a:r>
          </a:p>
        </p:txBody>
      </p:sp>
      <p:graphicFrame>
        <p:nvGraphicFramePr>
          <p:cNvPr id="13" name="Content Placeholder 10">
            <a:extLst>
              <a:ext uri="{FF2B5EF4-FFF2-40B4-BE49-F238E27FC236}">
                <a16:creationId xmlns:a16="http://schemas.microsoft.com/office/drawing/2014/main" id="{7CFDD0C7-B326-8BD5-E24A-CE39384662B3}"/>
              </a:ext>
            </a:extLst>
          </p:cNvPr>
          <p:cNvGraphicFramePr>
            <a:graphicFrameLocks noGrp="1"/>
          </p:cNvGraphicFramePr>
          <p:nvPr>
            <p:ph sz="half" idx="1"/>
          </p:nvPr>
        </p:nvGraphicFramePr>
        <p:xfrm>
          <a:off x="3745135" y="279731"/>
          <a:ext cx="8018039" cy="6447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Table 2">
            <a:extLst>
              <a:ext uri="{FF2B5EF4-FFF2-40B4-BE49-F238E27FC236}">
                <a16:creationId xmlns:a16="http://schemas.microsoft.com/office/drawing/2014/main" id="{07D3F3ED-CE4C-E54D-548F-741E5903A8AC}"/>
              </a:ext>
            </a:extLst>
          </p:cNvPr>
          <p:cNvGraphicFramePr>
            <a:graphicFrameLocks noGrp="1"/>
          </p:cNvGraphicFramePr>
          <p:nvPr/>
        </p:nvGraphicFramePr>
        <p:xfrm>
          <a:off x="0" y="5372613"/>
          <a:ext cx="2011460" cy="1481816"/>
        </p:xfrm>
        <a:graphic>
          <a:graphicData uri="http://schemas.openxmlformats.org/drawingml/2006/table">
            <a:tbl>
              <a:tblPr>
                <a:tableStyleId>{5C22544A-7EE6-4342-B048-85BDC9FD1C3A}</a:tableStyleId>
              </a:tblPr>
              <a:tblGrid>
                <a:gridCol w="2011460">
                  <a:extLst>
                    <a:ext uri="{9D8B030D-6E8A-4147-A177-3AD203B41FA5}">
                      <a16:colId xmlns:a16="http://schemas.microsoft.com/office/drawing/2014/main" val="3477378603"/>
                    </a:ext>
                  </a:extLst>
                </a:gridCol>
              </a:tblGrid>
              <a:tr h="370454">
                <a:tc>
                  <a:txBody>
                    <a:bodyPr/>
                    <a:lstStyle/>
                    <a:p>
                      <a:r>
                        <a:rPr lang="fr-FR" sz="1800" dirty="0">
                          <a:solidFill>
                            <a:schemeClr val="bg1"/>
                          </a:solidFill>
                        </a:rPr>
                        <a:t>TOR / Objectives</a:t>
                      </a:r>
                    </a:p>
                  </a:txBody>
                  <a:tcPr marL="91345" marR="91345" marT="45672" marB="45672">
                    <a:solidFill>
                      <a:srgbClr val="4472C4"/>
                    </a:solidFill>
                  </a:tcPr>
                </a:tc>
                <a:extLst>
                  <a:ext uri="{0D108BD9-81ED-4DB2-BD59-A6C34878D82A}">
                    <a16:rowId xmlns:a16="http://schemas.microsoft.com/office/drawing/2014/main" val="865439194"/>
                  </a:ext>
                </a:extLst>
              </a:tr>
              <a:tr h="370454">
                <a:tc>
                  <a:txBody>
                    <a:bodyPr/>
                    <a:lstStyle/>
                    <a:p>
                      <a:r>
                        <a:rPr lang="fr-FR" sz="1800" dirty="0">
                          <a:solidFill>
                            <a:schemeClr val="bg1"/>
                          </a:solidFill>
                        </a:rPr>
                        <a:t>Organisation</a:t>
                      </a:r>
                    </a:p>
                  </a:txBody>
                  <a:tcPr marL="91345" marR="91345" marT="45672" marB="45672">
                    <a:solidFill>
                      <a:srgbClr val="43BEB9"/>
                    </a:solidFill>
                  </a:tcPr>
                </a:tc>
                <a:extLst>
                  <a:ext uri="{0D108BD9-81ED-4DB2-BD59-A6C34878D82A}">
                    <a16:rowId xmlns:a16="http://schemas.microsoft.com/office/drawing/2014/main" val="539218316"/>
                  </a:ext>
                </a:extLst>
              </a:tr>
              <a:tr h="370454">
                <a:tc>
                  <a:txBody>
                    <a:bodyPr/>
                    <a:lstStyle/>
                    <a:p>
                      <a:r>
                        <a:rPr lang="fr-FR" sz="1800" dirty="0">
                          <a:solidFill>
                            <a:schemeClr val="bg1"/>
                          </a:solidFill>
                        </a:rPr>
                        <a:t>Main </a:t>
                      </a:r>
                      <a:r>
                        <a:rPr lang="fr-FR" sz="1800" dirty="0" err="1">
                          <a:solidFill>
                            <a:schemeClr val="bg1"/>
                          </a:solidFill>
                        </a:rPr>
                        <a:t>realization</a:t>
                      </a:r>
                      <a:endParaRPr lang="fr-FR" sz="1800" dirty="0">
                        <a:solidFill>
                          <a:schemeClr val="bg1"/>
                        </a:solidFill>
                      </a:endParaRPr>
                    </a:p>
                  </a:txBody>
                  <a:tcPr marL="91345" marR="91345" marT="45672" marB="45672">
                    <a:solidFill>
                      <a:srgbClr val="45B664"/>
                    </a:solidFill>
                  </a:tcPr>
                </a:tc>
                <a:extLst>
                  <a:ext uri="{0D108BD9-81ED-4DB2-BD59-A6C34878D82A}">
                    <a16:rowId xmlns:a16="http://schemas.microsoft.com/office/drawing/2014/main" val="785203972"/>
                  </a:ext>
                </a:extLst>
              </a:tr>
              <a:tr h="370454">
                <a:tc>
                  <a:txBody>
                    <a:bodyPr/>
                    <a:lstStyle/>
                    <a:p>
                      <a:r>
                        <a:rPr lang="fr-FR" sz="1800" dirty="0">
                          <a:solidFill>
                            <a:schemeClr val="tx1"/>
                          </a:solidFill>
                        </a:rPr>
                        <a:t>Nexus type</a:t>
                      </a:r>
                    </a:p>
                  </a:txBody>
                  <a:tcPr marL="91345" marR="91345" marT="45672" marB="45672">
                    <a:solidFill>
                      <a:schemeClr val="accent2">
                        <a:lumMod val="40000"/>
                        <a:lumOff val="60000"/>
                      </a:schemeClr>
                    </a:solidFill>
                  </a:tcPr>
                </a:tc>
                <a:extLst>
                  <a:ext uri="{0D108BD9-81ED-4DB2-BD59-A6C34878D82A}">
                    <a16:rowId xmlns:a16="http://schemas.microsoft.com/office/drawing/2014/main" val="1526793137"/>
                  </a:ext>
                </a:extLst>
              </a:tr>
            </a:tbl>
          </a:graphicData>
        </a:graphic>
      </p:graphicFrame>
    </p:spTree>
    <p:extLst>
      <p:ext uri="{BB962C8B-B14F-4D97-AF65-F5344CB8AC3E}">
        <p14:creationId xmlns:p14="http://schemas.microsoft.com/office/powerpoint/2010/main" val="31427971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B0EC331-14AD-4094-B4DD-7F792DBB4084}"/>
              </a:ext>
            </a:extLst>
          </p:cNvPr>
          <p:cNvSpPr>
            <a:spLocks noGrp="1"/>
          </p:cNvSpPr>
          <p:nvPr>
            <p:ph type="title"/>
          </p:nvPr>
        </p:nvSpPr>
        <p:spPr>
          <a:xfrm>
            <a:off x="636716" y="397579"/>
            <a:ext cx="2749487" cy="2706453"/>
          </a:xfrm>
          <a:prstGeom prst="ellipse">
            <a:avLst/>
          </a:prstGeom>
          <a:solidFill>
            <a:srgbClr val="262626"/>
          </a:solidFill>
          <a:ln w="174625" cmpd="thinThick">
            <a:solidFill>
              <a:srgbClr val="262626"/>
            </a:solidFill>
          </a:ln>
        </p:spPr>
        <p:txBody>
          <a:bodyPr vert="horz" lIns="91345" tIns="45672" rIns="91345" bIns="45672" rtlCol="0" anchor="ctr">
            <a:normAutofit/>
          </a:bodyPr>
          <a:lstStyle/>
          <a:p>
            <a:pPr lvl="0"/>
            <a:r>
              <a:rPr lang="fr-FR" sz="2398" b="1" dirty="0">
                <a:solidFill>
                  <a:schemeClr val="bg1"/>
                </a:solidFill>
              </a:rPr>
              <a:t>Adolescent girls and </a:t>
            </a:r>
            <a:r>
              <a:rPr lang="fr-FR" sz="2398" b="1" dirty="0" err="1">
                <a:solidFill>
                  <a:schemeClr val="bg1"/>
                </a:solidFill>
              </a:rPr>
              <a:t>women’s</a:t>
            </a:r>
            <a:r>
              <a:rPr lang="fr-FR" sz="2398" b="1" dirty="0">
                <a:solidFill>
                  <a:schemeClr val="bg1"/>
                </a:solidFill>
              </a:rPr>
              <a:t> nutrition</a:t>
            </a:r>
          </a:p>
        </p:txBody>
      </p:sp>
      <p:graphicFrame>
        <p:nvGraphicFramePr>
          <p:cNvPr id="13" name="Content Placeholder 10">
            <a:extLst>
              <a:ext uri="{FF2B5EF4-FFF2-40B4-BE49-F238E27FC236}">
                <a16:creationId xmlns:a16="http://schemas.microsoft.com/office/drawing/2014/main" id="{7CFDD0C7-B326-8BD5-E24A-CE39384662B3}"/>
              </a:ext>
            </a:extLst>
          </p:cNvPr>
          <p:cNvGraphicFramePr>
            <a:graphicFrameLocks noGrp="1"/>
          </p:cNvGraphicFramePr>
          <p:nvPr>
            <p:ph sz="half" idx="1"/>
          </p:nvPr>
        </p:nvGraphicFramePr>
        <p:xfrm>
          <a:off x="3745135" y="643727"/>
          <a:ext cx="8018039" cy="5530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Table 2">
            <a:extLst>
              <a:ext uri="{FF2B5EF4-FFF2-40B4-BE49-F238E27FC236}">
                <a16:creationId xmlns:a16="http://schemas.microsoft.com/office/drawing/2014/main" id="{CEBBF9D9-C728-451F-F9A2-BA6FB7487BD3}"/>
              </a:ext>
            </a:extLst>
          </p:cNvPr>
          <p:cNvGraphicFramePr>
            <a:graphicFrameLocks noGrp="1"/>
          </p:cNvGraphicFramePr>
          <p:nvPr/>
        </p:nvGraphicFramePr>
        <p:xfrm>
          <a:off x="0" y="5372613"/>
          <a:ext cx="2011460" cy="1481816"/>
        </p:xfrm>
        <a:graphic>
          <a:graphicData uri="http://schemas.openxmlformats.org/drawingml/2006/table">
            <a:tbl>
              <a:tblPr>
                <a:tableStyleId>{5C22544A-7EE6-4342-B048-85BDC9FD1C3A}</a:tableStyleId>
              </a:tblPr>
              <a:tblGrid>
                <a:gridCol w="2011460">
                  <a:extLst>
                    <a:ext uri="{9D8B030D-6E8A-4147-A177-3AD203B41FA5}">
                      <a16:colId xmlns:a16="http://schemas.microsoft.com/office/drawing/2014/main" val="3477378603"/>
                    </a:ext>
                  </a:extLst>
                </a:gridCol>
              </a:tblGrid>
              <a:tr h="370454">
                <a:tc>
                  <a:txBody>
                    <a:bodyPr/>
                    <a:lstStyle/>
                    <a:p>
                      <a:r>
                        <a:rPr lang="fr-FR" sz="1800" dirty="0">
                          <a:solidFill>
                            <a:schemeClr val="bg1"/>
                          </a:solidFill>
                        </a:rPr>
                        <a:t>TOR / Objectives</a:t>
                      </a:r>
                    </a:p>
                  </a:txBody>
                  <a:tcPr marL="91345" marR="91345" marT="45672" marB="45672">
                    <a:solidFill>
                      <a:srgbClr val="4472C4"/>
                    </a:solidFill>
                  </a:tcPr>
                </a:tc>
                <a:extLst>
                  <a:ext uri="{0D108BD9-81ED-4DB2-BD59-A6C34878D82A}">
                    <a16:rowId xmlns:a16="http://schemas.microsoft.com/office/drawing/2014/main" val="865439194"/>
                  </a:ext>
                </a:extLst>
              </a:tr>
              <a:tr h="370454">
                <a:tc>
                  <a:txBody>
                    <a:bodyPr/>
                    <a:lstStyle/>
                    <a:p>
                      <a:r>
                        <a:rPr lang="fr-FR" sz="1800" dirty="0">
                          <a:solidFill>
                            <a:schemeClr val="bg1"/>
                          </a:solidFill>
                        </a:rPr>
                        <a:t>Organisation</a:t>
                      </a:r>
                    </a:p>
                  </a:txBody>
                  <a:tcPr marL="91345" marR="91345" marT="45672" marB="45672">
                    <a:solidFill>
                      <a:srgbClr val="43BEB9"/>
                    </a:solidFill>
                  </a:tcPr>
                </a:tc>
                <a:extLst>
                  <a:ext uri="{0D108BD9-81ED-4DB2-BD59-A6C34878D82A}">
                    <a16:rowId xmlns:a16="http://schemas.microsoft.com/office/drawing/2014/main" val="539218316"/>
                  </a:ext>
                </a:extLst>
              </a:tr>
              <a:tr h="370454">
                <a:tc>
                  <a:txBody>
                    <a:bodyPr/>
                    <a:lstStyle/>
                    <a:p>
                      <a:r>
                        <a:rPr lang="fr-FR" sz="1800" dirty="0">
                          <a:solidFill>
                            <a:schemeClr val="bg1"/>
                          </a:solidFill>
                        </a:rPr>
                        <a:t>Main </a:t>
                      </a:r>
                      <a:r>
                        <a:rPr lang="fr-FR" sz="1800" dirty="0" err="1">
                          <a:solidFill>
                            <a:schemeClr val="bg1"/>
                          </a:solidFill>
                        </a:rPr>
                        <a:t>realization</a:t>
                      </a:r>
                      <a:endParaRPr lang="fr-FR" sz="1800" dirty="0">
                        <a:solidFill>
                          <a:schemeClr val="bg1"/>
                        </a:solidFill>
                      </a:endParaRPr>
                    </a:p>
                  </a:txBody>
                  <a:tcPr marL="91345" marR="91345" marT="45672" marB="45672">
                    <a:solidFill>
                      <a:srgbClr val="45B664"/>
                    </a:solidFill>
                  </a:tcPr>
                </a:tc>
                <a:extLst>
                  <a:ext uri="{0D108BD9-81ED-4DB2-BD59-A6C34878D82A}">
                    <a16:rowId xmlns:a16="http://schemas.microsoft.com/office/drawing/2014/main" val="785203972"/>
                  </a:ext>
                </a:extLst>
              </a:tr>
              <a:tr h="370454">
                <a:tc>
                  <a:txBody>
                    <a:bodyPr/>
                    <a:lstStyle/>
                    <a:p>
                      <a:r>
                        <a:rPr lang="fr-FR" sz="1800" dirty="0">
                          <a:solidFill>
                            <a:schemeClr val="tx1"/>
                          </a:solidFill>
                        </a:rPr>
                        <a:t>Nexus type</a:t>
                      </a:r>
                    </a:p>
                  </a:txBody>
                  <a:tcPr marL="91345" marR="91345" marT="45672" marB="45672">
                    <a:solidFill>
                      <a:schemeClr val="accent2">
                        <a:lumMod val="40000"/>
                        <a:lumOff val="60000"/>
                      </a:schemeClr>
                    </a:solidFill>
                  </a:tcPr>
                </a:tc>
                <a:extLst>
                  <a:ext uri="{0D108BD9-81ED-4DB2-BD59-A6C34878D82A}">
                    <a16:rowId xmlns:a16="http://schemas.microsoft.com/office/drawing/2014/main" val="1526793137"/>
                  </a:ext>
                </a:extLst>
              </a:tr>
            </a:tbl>
          </a:graphicData>
        </a:graphic>
      </p:graphicFrame>
    </p:spTree>
    <p:extLst>
      <p:ext uri="{BB962C8B-B14F-4D97-AF65-F5344CB8AC3E}">
        <p14:creationId xmlns:p14="http://schemas.microsoft.com/office/powerpoint/2010/main" val="12371514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A7141-A40A-B82D-A9B9-A07DBB13FB47}"/>
              </a:ext>
            </a:extLst>
          </p:cNvPr>
          <p:cNvSpPr>
            <a:spLocks noGrp="1"/>
          </p:cNvSpPr>
          <p:nvPr>
            <p:ph type="title"/>
          </p:nvPr>
        </p:nvSpPr>
        <p:spPr>
          <a:xfrm>
            <a:off x="1594584" y="378312"/>
            <a:ext cx="8990132" cy="992145"/>
          </a:xfrm>
        </p:spPr>
        <p:txBody>
          <a:bodyPr lIns="19050" tIns="19050" rIns="19050" bIns="19050" anchor="t">
            <a:normAutofit/>
          </a:bodyPr>
          <a:lstStyle/>
          <a:p>
            <a:r>
              <a:rPr lang="fr-FR" sz="4000" b="1" dirty="0">
                <a:solidFill>
                  <a:srgbClr val="455F51"/>
                </a:solidFill>
              </a:rPr>
              <a:t>NEXT STEPS / PRIORITIES</a:t>
            </a:r>
          </a:p>
        </p:txBody>
      </p:sp>
      <p:sp>
        <p:nvSpPr>
          <p:cNvPr id="3" name="Content Placeholder 2">
            <a:extLst>
              <a:ext uri="{FF2B5EF4-FFF2-40B4-BE49-F238E27FC236}">
                <a16:creationId xmlns:a16="http://schemas.microsoft.com/office/drawing/2014/main" id="{FE6A56B0-DC97-DE96-0D7E-C092593D7D01}"/>
              </a:ext>
            </a:extLst>
          </p:cNvPr>
          <p:cNvSpPr>
            <a:spLocks noGrp="1"/>
          </p:cNvSpPr>
          <p:nvPr>
            <p:ph idx="1"/>
          </p:nvPr>
        </p:nvSpPr>
        <p:spPr>
          <a:xfrm>
            <a:off x="837327" y="1372417"/>
            <a:ext cx="10504646" cy="4740384"/>
          </a:xfrm>
        </p:spPr>
        <p:txBody>
          <a:bodyPr lIns="19050" tIns="19050" rIns="19050" bIns="19050" anchor="t">
            <a:normAutofit fontScale="92500" lnSpcReduction="10000"/>
          </a:bodyPr>
          <a:lstStyle/>
          <a:p>
            <a:pPr marL="457200" indent="-457200" algn="just">
              <a:lnSpc>
                <a:spcPct val="150000"/>
              </a:lnSpc>
              <a:buFont typeface="Arial"/>
              <a:buChar char="•"/>
            </a:pPr>
            <a:r>
              <a:rPr lang="en-US" dirty="0"/>
              <a:t>Update the terms of references of each group to better reflect the humanitarian-development continuity</a:t>
            </a:r>
            <a:endParaRPr lang="en-US"/>
          </a:p>
          <a:p>
            <a:pPr marL="457200" indent="-457200" algn="just">
              <a:lnSpc>
                <a:spcPct val="150000"/>
              </a:lnSpc>
              <a:buFont typeface="Arial"/>
              <a:buChar char="•"/>
            </a:pPr>
            <a:r>
              <a:rPr lang="en-US" dirty="0"/>
              <a:t>Development of a joint work plan for all thematic working groups to help monitor the implementation of various roadmaps: Women's Nutrition, MAS MAM Continuum of Care, with the technical groups.</a:t>
            </a:r>
          </a:p>
          <a:p>
            <a:pPr marL="457200" indent="-457200" algn="just">
              <a:lnSpc>
                <a:spcPct val="150000"/>
              </a:lnSpc>
              <a:buFont typeface="Arial"/>
              <a:buChar char="•"/>
            </a:pPr>
            <a:r>
              <a:rPr lang="en-US" dirty="0"/>
              <a:t>(Online)Training on cluster/sector coordination and nutritional emergencies for other districts frequently affected by cyclones and floods.</a:t>
            </a:r>
          </a:p>
          <a:p>
            <a:pPr marL="457200" indent="-457200" algn="just">
              <a:lnSpc>
                <a:spcPct val="150000"/>
              </a:lnSpc>
              <a:buFont typeface="Arial"/>
              <a:buChar char="•"/>
            </a:pPr>
            <a:r>
              <a:rPr lang="en-US" dirty="0"/>
              <a:t>Preservation of the transition between the cluster- sector : real time adaptation of the structure to the needs</a:t>
            </a:r>
            <a:endParaRPr lang="fr-FR" dirty="0"/>
          </a:p>
        </p:txBody>
      </p:sp>
    </p:spTree>
    <p:extLst>
      <p:ext uri="{BB962C8B-B14F-4D97-AF65-F5344CB8AC3E}">
        <p14:creationId xmlns:p14="http://schemas.microsoft.com/office/powerpoint/2010/main" val="22758413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9156" y="1799718"/>
            <a:ext cx="12182113" cy="5054712"/>
          </a:xfrm>
          <a:prstGeom prst="rect">
            <a:avLst/>
          </a:prstGeom>
          <a:solidFill>
            <a:srgbClr val="808080">
              <a:alpha val="30000"/>
            </a:srgbClr>
          </a:solidFill>
          <a:ln w="3175">
            <a:noFill/>
            <a:miter lim="400000"/>
          </a:ln>
        </p:spPr>
        <p:txBody>
          <a:bodyPr lIns="0" tIns="0" rIns="0" bIns="0" anchor="ctr"/>
          <a:lstStyle/>
          <a:p>
            <a:pPr algn="ctr" defTabSz="412337" hangingPunct="0">
              <a:defRPr b="0">
                <a:solidFill>
                  <a:srgbClr val="A4D233"/>
                </a:solidFill>
                <a:latin typeface="+mn-lt"/>
                <a:ea typeface="+mn-ea"/>
                <a:cs typeface="+mn-cs"/>
                <a:sym typeface="Helvetica Neue Medium"/>
              </a:defRPr>
            </a:pPr>
            <a:endParaRPr sz="1399" kern="0">
              <a:solidFill>
                <a:srgbClr val="A4D233"/>
              </a:solidFill>
              <a:latin typeface="Helvetica Neue Medium"/>
              <a:sym typeface="Helvetica Neue Medium"/>
            </a:endParaRPr>
          </a:p>
        </p:txBody>
      </p:sp>
      <p:sp>
        <p:nvSpPr>
          <p:cNvPr id="153" name="TextBox 6"/>
          <p:cNvSpPr txBox="1"/>
          <p:nvPr/>
        </p:nvSpPr>
        <p:spPr>
          <a:xfrm>
            <a:off x="682026" y="2460445"/>
            <a:ext cx="12176911" cy="922432"/>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pPr hangingPunct="0"/>
            <a:r>
              <a:rPr sz="5994" kern="0">
                <a:solidFill>
                  <a:srgbClr val="455F51"/>
                </a:solidFill>
              </a:rPr>
              <a:t>Thank you</a:t>
            </a:r>
            <a:endParaRPr lang="en-US" sz="5994" kern="0">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1375" y="634751"/>
            <a:ext cx="1492793" cy="525376"/>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3291" y="261337"/>
            <a:ext cx="0" cy="1116099"/>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48165" y="586139"/>
            <a:ext cx="1699705" cy="59185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30" tIns="19030" rIns="19030" bIns="1903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798" b="0" kern="0" spc="-100">
                <a:solidFill>
                  <a:srgbClr val="808080"/>
                </a:solidFill>
                <a:latin typeface="Calibri"/>
                <a:cs typeface="Calibri"/>
              </a:rPr>
              <a:t>ESA Regional</a:t>
            </a:r>
            <a:endParaRPr lang="en-US" sz="1399" kern="0">
              <a:cs typeface="Calibri"/>
            </a:endParaRPr>
          </a:p>
          <a:p>
            <a:pPr algn="l"/>
            <a:r>
              <a:rPr lang="en-NL" sz="1798" b="0" kern="0" spc="-100">
                <a:solidFill>
                  <a:srgbClr val="808080"/>
                </a:solidFill>
                <a:latin typeface="Calibri"/>
                <a:cs typeface="Calibri"/>
              </a:rPr>
              <a:t>Meeting</a:t>
            </a:r>
            <a:endParaRPr lang="en-US" sz="1798" b="0" kern="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682202" y="4769270"/>
            <a:ext cx="1638606" cy="1638624"/>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627921" y="428887"/>
            <a:ext cx="1475227" cy="903614"/>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3394" y="261337"/>
            <a:ext cx="0" cy="1116099"/>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130C-A216-CEBC-5A45-85F9A62540F1}"/>
            </a:ext>
          </a:extLst>
        </p:cNvPr>
        <p:cNvGrpSpPr/>
        <p:nvPr/>
      </p:nvGrpSpPr>
      <p:grpSpPr>
        <a:xfrm>
          <a:off x="0" y="0"/>
          <a:ext cx="0" cy="0"/>
          <a:chOff x="0" y="0"/>
          <a:chExt cx="0" cy="0"/>
        </a:xfrm>
      </p:grpSpPr>
      <p:pic>
        <p:nvPicPr>
          <p:cNvPr id="16" name="Picture 15" descr="A person carrying a baby&#10;&#10;Description automatically generated with medium confidence">
            <a:extLst>
              <a:ext uri="{FF2B5EF4-FFF2-40B4-BE49-F238E27FC236}">
                <a16:creationId xmlns:a16="http://schemas.microsoft.com/office/drawing/2014/main" id="{7A6455D0-7F4F-E497-692A-367177664544}"/>
              </a:ext>
            </a:extLst>
          </p:cNvPr>
          <p:cNvPicPr>
            <a:picLocks noChangeAspect="1"/>
          </p:cNvPicPr>
          <p:nvPr/>
        </p:nvPicPr>
        <p:blipFill rotWithShape="1">
          <a:blip r:embed="rId3">
            <a:extLst>
              <a:ext uri="{28A0092B-C50C-407E-A947-70E740481C1C}">
                <a14:useLocalDpi xmlns:a14="http://schemas.microsoft.com/office/drawing/2010/main" val="0"/>
              </a:ext>
            </a:extLst>
          </a:blip>
          <a:srcRect l="12833" t="-1" r="981" b="-1"/>
          <a:stretch/>
        </p:blipFill>
        <p:spPr>
          <a:xfrm>
            <a:off x="-539" y="-251"/>
            <a:ext cx="8854633" cy="6857990"/>
          </a:xfrm>
          <a:prstGeom prst="rect">
            <a:avLst/>
          </a:prstGeom>
        </p:spPr>
      </p:pic>
      <p:sp>
        <p:nvSpPr>
          <p:cNvPr id="151" name="Rectangle 150">
            <a:extLst>
              <a:ext uri="{FF2B5EF4-FFF2-40B4-BE49-F238E27FC236}">
                <a16:creationId xmlns:a16="http://schemas.microsoft.com/office/drawing/2014/main" id="{BEB920FF-3545-7CE0-ABE9-AD011C423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EADBA9A9-5261-1E66-B862-B569ED148683}"/>
              </a:ext>
            </a:extLst>
          </p:cNvPr>
          <p:cNvSpPr txBox="1"/>
          <p:nvPr/>
        </p:nvSpPr>
        <p:spPr>
          <a:xfrm>
            <a:off x="8089376" y="1565276"/>
            <a:ext cx="3912989" cy="28598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t">
            <a:noAutofit/>
          </a:bodyPr>
          <a:lstStyle/>
          <a:p>
            <a:pPr defTabSz="914400">
              <a:lnSpc>
                <a:spcPct val="90000"/>
              </a:lnSpc>
              <a:spcBef>
                <a:spcPct val="0"/>
              </a:spcBef>
              <a:spcAft>
                <a:spcPts val="600"/>
              </a:spcAft>
              <a:defRPr sz="2400" b="0">
                <a:latin typeface="Arial"/>
                <a:ea typeface="Arial"/>
                <a:cs typeface="Arial"/>
                <a:sym typeface="Arial"/>
              </a:defRPr>
            </a:pPr>
            <a:r>
              <a:rPr lang="en-US" sz="4800" b="0" kern="1200" dirty="0">
                <a:solidFill>
                  <a:srgbClr val="455F51"/>
                </a:solidFill>
                <a:latin typeface="Calibri"/>
                <a:ea typeface="+mj-ea"/>
                <a:cs typeface="Calibri"/>
              </a:rPr>
              <a:t>Advancing a HDP Nexus approach to nutrition</a:t>
            </a:r>
          </a:p>
        </p:txBody>
      </p:sp>
      <p:sp>
        <p:nvSpPr>
          <p:cNvPr id="7" name="TextBox 6">
            <a:extLst>
              <a:ext uri="{FF2B5EF4-FFF2-40B4-BE49-F238E27FC236}">
                <a16:creationId xmlns:a16="http://schemas.microsoft.com/office/drawing/2014/main" id="{46F15353-574B-9729-C113-68EDE3D0273D}"/>
              </a:ext>
            </a:extLst>
          </p:cNvPr>
          <p:cNvSpPr txBox="1"/>
          <p:nvPr/>
        </p:nvSpPr>
        <p:spPr>
          <a:xfrm>
            <a:off x="8814505" y="5110681"/>
            <a:ext cx="2462914" cy="106178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r>
              <a:rPr lang="en-US" sz="2000" kern="1200" dirty="0">
                <a:solidFill>
                  <a:srgbClr val="455F51"/>
                </a:solidFill>
                <a:latin typeface="Calibri"/>
                <a:cs typeface="Calibri"/>
              </a:rPr>
              <a:t>31</a:t>
            </a:r>
            <a:r>
              <a:rPr lang="en-US" sz="2000" kern="1200" baseline="30000" dirty="0">
                <a:solidFill>
                  <a:srgbClr val="455F51"/>
                </a:solidFill>
                <a:latin typeface="Calibri"/>
                <a:cs typeface="Calibri"/>
              </a:rPr>
              <a:t>st</a:t>
            </a:r>
            <a:r>
              <a:rPr lang="en-US" sz="2000" kern="1200" dirty="0">
                <a:solidFill>
                  <a:srgbClr val="455F51"/>
                </a:solidFill>
                <a:latin typeface="Calibri"/>
                <a:cs typeface="Calibri"/>
              </a:rPr>
              <a:t> January 2024</a:t>
            </a:r>
            <a:endParaRPr lang="en-US" dirty="0"/>
          </a:p>
        </p:txBody>
      </p:sp>
    </p:spTree>
    <p:extLst>
      <p:ext uri="{BB962C8B-B14F-4D97-AF65-F5344CB8AC3E}">
        <p14:creationId xmlns:p14="http://schemas.microsoft.com/office/powerpoint/2010/main" val="24920961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0275-2C5F-EE9B-747B-68EE1BE2EC62}"/>
              </a:ext>
            </a:extLst>
          </p:cNvPr>
          <p:cNvSpPr>
            <a:spLocks noGrp="1"/>
          </p:cNvSpPr>
          <p:nvPr>
            <p:ph type="ctrTitle"/>
          </p:nvPr>
        </p:nvSpPr>
        <p:spPr>
          <a:xfrm>
            <a:off x="1430769" y="5117384"/>
            <a:ext cx="8559784" cy="985174"/>
          </a:xfrm>
        </p:spPr>
        <p:txBody>
          <a:bodyPr>
            <a:normAutofit/>
          </a:bodyPr>
          <a:lstStyle/>
          <a:p>
            <a:r>
              <a:rPr lang="en-US" sz="2797" dirty="0">
                <a:latin typeface="Calibri" panose="020F0502020204030204" pitchFamily="34" charset="0"/>
                <a:ea typeface="Calibri" panose="020F0502020204030204" pitchFamily="34" charset="0"/>
                <a:cs typeface="Times New Roman" panose="02020603050405020304" pitchFamily="18" charset="0"/>
              </a:rPr>
              <a:t>Ethiopia Emergency Nutrition Coordination Unit (ENCU)/ Nutrition Cluster</a:t>
            </a:r>
            <a:endParaRPr lang="en-US" sz="5994" dirty="0"/>
          </a:p>
        </p:txBody>
      </p:sp>
      <p:pic>
        <p:nvPicPr>
          <p:cNvPr id="15" name="Picture Placeholder 14" descr="A baby sucking on a person's breast&#10;&#10;Description automatically generated">
            <a:extLst>
              <a:ext uri="{FF2B5EF4-FFF2-40B4-BE49-F238E27FC236}">
                <a16:creationId xmlns:a16="http://schemas.microsoft.com/office/drawing/2014/main" id="{A6F4C963-F115-E8C4-4310-724F1B985DC4}"/>
              </a:ext>
            </a:extLst>
          </p:cNvPr>
          <p:cNvPicPr>
            <a:picLocks noGrp="1" noChangeAspect="1"/>
          </p:cNvPicPr>
          <p:nvPr>
            <p:ph type="pic" idx="12"/>
          </p:nvPr>
        </p:nvPicPr>
        <p:blipFill>
          <a:blip r:embed="rId2">
            <a:extLst>
              <a:ext uri="{28A0092B-C50C-407E-A947-70E740481C1C}">
                <a14:useLocalDpi xmlns:a14="http://schemas.microsoft.com/office/drawing/2010/main" val="0"/>
              </a:ext>
            </a:extLst>
          </a:blip>
          <a:srcRect l="21727" r="21727"/>
          <a:stretch>
            <a:fillRect/>
          </a:stretch>
        </p:blipFill>
        <p:spPr>
          <a:xfrm>
            <a:off x="8160131" y="0"/>
            <a:ext cx="4019169" cy="4745736"/>
          </a:xfrm>
        </p:spPr>
      </p:pic>
      <p:sp>
        <p:nvSpPr>
          <p:cNvPr id="6" name="Subtitle 5">
            <a:extLst>
              <a:ext uri="{FF2B5EF4-FFF2-40B4-BE49-F238E27FC236}">
                <a16:creationId xmlns:a16="http://schemas.microsoft.com/office/drawing/2014/main" id="{283395DF-F30D-5EDC-C145-7A22AAA70773}"/>
              </a:ext>
            </a:extLst>
          </p:cNvPr>
          <p:cNvSpPr>
            <a:spLocks noGrp="1"/>
          </p:cNvSpPr>
          <p:nvPr>
            <p:ph type="subTitle" idx="1"/>
          </p:nvPr>
        </p:nvSpPr>
        <p:spPr>
          <a:xfrm>
            <a:off x="1227509" y="6088066"/>
            <a:ext cx="8559784" cy="696724"/>
          </a:xfrm>
        </p:spPr>
        <p:txBody>
          <a:bodyPr>
            <a:norm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Nairobi 30-31 January 2024</a:t>
            </a:r>
          </a:p>
        </p:txBody>
      </p:sp>
      <p:pic>
        <p:nvPicPr>
          <p:cNvPr id="13" name="Picture Placeholder 12" descr="A person holding a baby's leg&#10;&#10;Description automatically generated">
            <a:extLst>
              <a:ext uri="{FF2B5EF4-FFF2-40B4-BE49-F238E27FC236}">
                <a16:creationId xmlns:a16="http://schemas.microsoft.com/office/drawing/2014/main" id="{4D8AF7E0-D9F0-BC7F-A942-41F7A5499B65}"/>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21727" r="21727"/>
          <a:stretch>
            <a:fillRect/>
          </a:stretch>
        </p:blipFill>
        <p:spPr>
          <a:xfrm>
            <a:off x="1" y="1"/>
            <a:ext cx="4019169" cy="4745736"/>
          </a:xfrm>
        </p:spPr>
      </p:pic>
      <p:pic>
        <p:nvPicPr>
          <p:cNvPr id="5" name="Picture Placeholder 4" descr="A baby being fed by a hand&#10;&#10;Description automatically generated with low confidence">
            <a:extLst>
              <a:ext uri="{FF2B5EF4-FFF2-40B4-BE49-F238E27FC236}">
                <a16:creationId xmlns:a16="http://schemas.microsoft.com/office/drawing/2014/main" id="{74AAEE47-33E2-F349-218F-F3109864F4A0}"/>
              </a:ext>
            </a:extLst>
          </p:cNvPr>
          <p:cNvPicPr>
            <a:picLocks noGrp="1" noChangeAspect="1"/>
          </p:cNvPicPr>
          <p:nvPr>
            <p:ph type="pic" idx="10"/>
          </p:nvPr>
        </p:nvPicPr>
        <p:blipFill rotWithShape="1">
          <a:blip r:embed="rId4">
            <a:extLst>
              <a:ext uri="{28A0092B-C50C-407E-A947-70E740481C1C}">
                <a14:useLocalDpi xmlns:a14="http://schemas.microsoft.com/office/drawing/2010/main" val="0"/>
              </a:ext>
            </a:extLst>
          </a:blip>
          <a:srcRect l="21749" r="21749"/>
          <a:stretch/>
        </p:blipFill>
        <p:spPr>
          <a:xfrm>
            <a:off x="4093218" y="0"/>
            <a:ext cx="4019169" cy="4772271"/>
          </a:xfrm>
          <a:prstGeom prst="rect">
            <a:avLst/>
          </a:prstGeom>
          <a:noFill/>
        </p:spPr>
      </p:pic>
      <p:pic>
        <p:nvPicPr>
          <p:cNvPr id="7" name="Picture 6">
            <a:extLst>
              <a:ext uri="{FF2B5EF4-FFF2-40B4-BE49-F238E27FC236}">
                <a16:creationId xmlns:a16="http://schemas.microsoft.com/office/drawing/2014/main" id="{0F1936D6-6196-B138-2676-2CC3C6518CB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990553" y="5361582"/>
            <a:ext cx="2176428" cy="1029903"/>
          </a:xfrm>
          <a:prstGeom prst="rect">
            <a:avLst/>
          </a:prstGeom>
          <a:noFill/>
          <a:ln>
            <a:noFill/>
          </a:ln>
        </p:spPr>
      </p:pic>
      <p:pic>
        <p:nvPicPr>
          <p:cNvPr id="8" name="Picture 6" descr="LOGO 4">
            <a:extLst>
              <a:ext uri="{FF2B5EF4-FFF2-40B4-BE49-F238E27FC236}">
                <a16:creationId xmlns:a16="http://schemas.microsoft.com/office/drawing/2014/main" id="{31B03124-9A9A-07DF-64D3-2FD6F4AF99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18" y="5156953"/>
            <a:ext cx="1439591" cy="131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301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E9392A-41F9-33C8-9F27-B97C488AB2DA}"/>
              </a:ext>
            </a:extLst>
          </p:cNvPr>
          <p:cNvGrpSpPr/>
          <p:nvPr/>
        </p:nvGrpSpPr>
        <p:grpSpPr>
          <a:xfrm>
            <a:off x="89648" y="77903"/>
            <a:ext cx="12089652" cy="6780097"/>
            <a:chOff x="31145" y="77904"/>
            <a:chExt cx="12241048" cy="6639582"/>
          </a:xfrm>
        </p:grpSpPr>
        <p:sp>
          <p:nvSpPr>
            <p:cNvPr id="3" name="Oval 2">
              <a:extLst>
                <a:ext uri="{FF2B5EF4-FFF2-40B4-BE49-F238E27FC236}">
                  <a16:creationId xmlns:a16="http://schemas.microsoft.com/office/drawing/2014/main" id="{FC2BABEF-C058-1CD6-8263-04324EB79EFE}"/>
                </a:ext>
              </a:extLst>
            </p:cNvPr>
            <p:cNvSpPr/>
            <p:nvPr/>
          </p:nvSpPr>
          <p:spPr>
            <a:xfrm>
              <a:off x="3739429" y="4497116"/>
              <a:ext cx="1767741" cy="1503093"/>
            </a:xfrm>
            <a:prstGeom prst="ellipse">
              <a:avLst/>
            </a:prstGeom>
            <a:solidFill>
              <a:srgbClr val="70AD47">
                <a:lumMod val="20000"/>
                <a:lumOff val="80000"/>
              </a:srgbClr>
            </a:solidFill>
            <a:ln w="19050">
              <a:solidFill>
                <a:srgbClr val="70AD47"/>
              </a:solidFill>
              <a:prstDash val="lgDash"/>
            </a:ln>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Rectangle: Rounded Corners 3">
              <a:extLst>
                <a:ext uri="{FF2B5EF4-FFF2-40B4-BE49-F238E27FC236}">
                  <a16:creationId xmlns:a16="http://schemas.microsoft.com/office/drawing/2014/main" id="{896ABA18-0FCC-D8DB-CC34-F9ED60EB80A7}"/>
                </a:ext>
              </a:extLst>
            </p:cNvPr>
            <p:cNvSpPr/>
            <p:nvPr/>
          </p:nvSpPr>
          <p:spPr>
            <a:xfrm>
              <a:off x="63859" y="3996494"/>
              <a:ext cx="2875372" cy="1059998"/>
            </a:xfrm>
            <a:prstGeom prst="roundRect">
              <a:avLst/>
            </a:prstGeom>
            <a:solidFill>
              <a:srgbClr val="92D050"/>
            </a:soli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5" name="Picture 4" descr="A map of the country&#10;&#10;Description automatically generated">
              <a:extLst>
                <a:ext uri="{FF2B5EF4-FFF2-40B4-BE49-F238E27FC236}">
                  <a16:creationId xmlns:a16="http://schemas.microsoft.com/office/drawing/2014/main" id="{31130FA4-597E-6754-5061-1311A66935C7}"/>
                </a:ext>
              </a:extLst>
            </p:cNvPr>
            <p:cNvPicPr>
              <a:picLocks noChangeAspect="1"/>
            </p:cNvPicPr>
            <p:nvPr/>
          </p:nvPicPr>
          <p:blipFill rotWithShape="1">
            <a:blip r:embed="rId3">
              <a:extLst>
                <a:ext uri="{28A0092B-C50C-407E-A947-70E740481C1C}">
                  <a14:useLocalDpi xmlns:a14="http://schemas.microsoft.com/office/drawing/2010/main" val="0"/>
                </a:ext>
              </a:extLst>
            </a:blip>
            <a:srcRect l="2344" t="9742" r="3029" b="9090"/>
            <a:stretch/>
          </p:blipFill>
          <p:spPr>
            <a:xfrm>
              <a:off x="2881790" y="1546888"/>
              <a:ext cx="6453044" cy="5170598"/>
            </a:xfrm>
            <a:prstGeom prst="rect">
              <a:avLst/>
            </a:prstGeom>
          </p:spPr>
        </p:pic>
        <p:sp>
          <p:nvSpPr>
            <p:cNvPr id="6" name="Rectangle: Rounded Corners 5">
              <a:extLst>
                <a:ext uri="{FF2B5EF4-FFF2-40B4-BE49-F238E27FC236}">
                  <a16:creationId xmlns:a16="http://schemas.microsoft.com/office/drawing/2014/main" id="{34BBE417-B131-9020-A46F-032E7DBD27C1}"/>
                </a:ext>
              </a:extLst>
            </p:cNvPr>
            <p:cNvSpPr/>
            <p:nvPr/>
          </p:nvSpPr>
          <p:spPr>
            <a:xfrm>
              <a:off x="9377761" y="4810550"/>
              <a:ext cx="2714893" cy="1300784"/>
            </a:xfrm>
            <a:prstGeom prst="roundRect">
              <a:avLst/>
            </a:prstGeom>
            <a:solidFill>
              <a:srgbClr val="92D050"/>
            </a:soli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 name="Rectangle: Rounded Corners 6">
              <a:extLst>
                <a:ext uri="{FF2B5EF4-FFF2-40B4-BE49-F238E27FC236}">
                  <a16:creationId xmlns:a16="http://schemas.microsoft.com/office/drawing/2014/main" id="{BDF1AD1A-002B-75FE-19B3-42C8ADAD4446}"/>
                </a:ext>
              </a:extLst>
            </p:cNvPr>
            <p:cNvSpPr/>
            <p:nvPr/>
          </p:nvSpPr>
          <p:spPr>
            <a:xfrm>
              <a:off x="2865978" y="579067"/>
              <a:ext cx="6453044" cy="999634"/>
            </a:xfrm>
            <a:prstGeom prst="roundRect">
              <a:avLst/>
            </a:prstGeom>
            <a:solidFill>
              <a:srgbClr val="92D050"/>
            </a:soli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59C2CC5B-A26F-5EA7-05D3-1AE7AEC3022E}"/>
                </a:ext>
              </a:extLst>
            </p:cNvPr>
            <p:cNvSpPr txBox="1"/>
            <p:nvPr/>
          </p:nvSpPr>
          <p:spPr>
            <a:xfrm>
              <a:off x="3430648" y="558966"/>
              <a:ext cx="5823485" cy="338201"/>
            </a:xfrm>
            <a:prstGeom prst="rect">
              <a:avLst/>
            </a:prstGeom>
            <a:noFill/>
            <a:ln>
              <a:noFill/>
            </a:ln>
          </p:spPr>
          <p:txBody>
            <a:bodyPr wrap="square">
              <a:spAutoFit/>
            </a:bodyPr>
            <a:lstStyle/>
            <a:p>
              <a:pPr marL="285464" marR="0" lvl="0" indent="-285464" algn="l" defTabSz="913486"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598"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National ENCU Nutrition Cluster Team | Addis Ababa</a:t>
              </a:r>
            </a:p>
          </p:txBody>
        </p:sp>
        <p:sp>
          <p:nvSpPr>
            <p:cNvPr id="9" name="TextBox 8">
              <a:extLst>
                <a:ext uri="{FF2B5EF4-FFF2-40B4-BE49-F238E27FC236}">
                  <a16:creationId xmlns:a16="http://schemas.microsoft.com/office/drawing/2014/main" id="{6E71370C-18F1-30ED-9D0A-AA339D80EA0C}"/>
                </a:ext>
              </a:extLst>
            </p:cNvPr>
            <p:cNvSpPr txBox="1"/>
            <p:nvPr/>
          </p:nvSpPr>
          <p:spPr>
            <a:xfrm>
              <a:off x="9414890" y="4832322"/>
              <a:ext cx="2635527" cy="338201"/>
            </a:xfrm>
            <a:prstGeom prst="rect">
              <a:avLst/>
            </a:prstGeom>
            <a:noFill/>
          </p:spPr>
          <p:txBody>
            <a:bodyPr wrap="square">
              <a:spAutoFit/>
            </a:bodyPr>
            <a:lstStyle/>
            <a:p>
              <a:pPr marL="285464" marR="0" lvl="0" indent="-285464" algn="l" defTabSz="913486"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598"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Somali</a:t>
              </a:r>
              <a:r>
                <a:rPr kumimoji="0" lang="en-US" sz="1598"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899" b="0" i="0" u="none" strike="noStrike" kern="1200" cap="none" spc="0" normalizeH="0" baseline="0" noProof="0" dirty="0">
                  <a:ln>
                    <a:noFill/>
                  </a:ln>
                  <a:solidFill>
                    <a:srgbClr val="4472C4"/>
                  </a:solidFill>
                  <a:effectLst/>
                  <a:uLnTx/>
                  <a:uFillTx/>
                  <a:latin typeface="Roboto" panose="02000000000000000000" pitchFamily="2" charset="0"/>
                  <a:ea typeface="Roboto" panose="02000000000000000000" pitchFamily="2" charset="0"/>
                  <a:cs typeface="Roboto" panose="02000000000000000000" pitchFamily="2" charset="0"/>
                </a:rPr>
                <a:t>(UNICEF/Govt/DRMB</a:t>
              </a:r>
              <a:r>
                <a:rPr kumimoji="0" lang="en-US" sz="799" b="0" i="0" u="none" strike="noStrike" kern="1200" cap="none" spc="0" normalizeH="0" baseline="0" noProof="0" dirty="0">
                  <a:ln>
                    <a:noFill/>
                  </a:ln>
                  <a:solidFill>
                    <a:srgbClr val="4472C4"/>
                  </a:solidFill>
                  <a:effectLst/>
                  <a:uLnTx/>
                  <a:uFillTx/>
                  <a:latin typeface="Roboto" panose="02000000000000000000" pitchFamily="2" charset="0"/>
                  <a:ea typeface="Roboto" panose="02000000000000000000" pitchFamily="2" charset="0"/>
                  <a:cs typeface="Roboto" panose="02000000000000000000" pitchFamily="2" charset="0"/>
                </a:rPr>
                <a:t>)</a:t>
              </a:r>
            </a:p>
          </p:txBody>
        </p:sp>
        <p:sp>
          <p:nvSpPr>
            <p:cNvPr id="10" name="TextBox 9">
              <a:extLst>
                <a:ext uri="{FF2B5EF4-FFF2-40B4-BE49-F238E27FC236}">
                  <a16:creationId xmlns:a16="http://schemas.microsoft.com/office/drawing/2014/main" id="{FFE75F19-ED12-5698-60A8-DFB24D38EAFD}"/>
                </a:ext>
              </a:extLst>
            </p:cNvPr>
            <p:cNvSpPr txBox="1"/>
            <p:nvPr/>
          </p:nvSpPr>
          <p:spPr>
            <a:xfrm>
              <a:off x="1158011" y="77905"/>
              <a:ext cx="8945442" cy="461184"/>
            </a:xfrm>
            <a:prstGeom prst="rect">
              <a:avLst/>
            </a:prstGeom>
            <a:noFill/>
          </p:spPr>
          <p:txBody>
            <a:bodyPr wrap="square">
              <a:spAutoFit/>
            </a:bodyPr>
            <a:lstStyle/>
            <a:p>
              <a:pPr marL="0" marR="0" lvl="0" indent="0" defTabSz="913486" eaLnBrk="1" fontAlgn="auto" latinLnBrk="0" hangingPunct="1">
                <a:lnSpc>
                  <a:spcPct val="100000"/>
                </a:lnSpc>
                <a:spcBef>
                  <a:spcPts val="0"/>
                </a:spcBef>
                <a:spcAft>
                  <a:spcPts val="0"/>
                </a:spcAft>
                <a:buClrTx/>
                <a:buSzTx/>
                <a:buFontTx/>
                <a:buNone/>
                <a:tabLst/>
                <a:defRPr/>
              </a:pPr>
              <a:r>
                <a:rPr kumimoji="0" lang="en-US" sz="2398" b="0" i="0" u="none" strike="noStrike" kern="1200" cap="none" spc="0" normalizeH="0" baseline="0" noProof="0" dirty="0">
                  <a:ln>
                    <a:noFill/>
                  </a:ln>
                  <a:solidFill>
                    <a:srgbClr val="4B662F"/>
                  </a:solidFill>
                  <a:effectLst/>
                  <a:uLnTx/>
                  <a:uFillTx/>
                  <a:latin typeface="Roboto" panose="02000000000000000000" pitchFamily="2" charset="0"/>
                  <a:ea typeface="Roboto" panose="02000000000000000000" pitchFamily="2" charset="0"/>
                  <a:cs typeface="Roboto" panose="02000000000000000000" pitchFamily="2" charset="0"/>
                </a:rPr>
                <a:t>Ethiopia | ENCU/ Nutrition Cluster Coordination MAP | </a:t>
              </a:r>
              <a:r>
                <a:rPr kumimoji="0" lang="en-US" sz="1598" b="0" i="0" u="none" strike="noStrike" kern="1200" cap="none" spc="0" normalizeH="0" baseline="0" noProof="0" dirty="0">
                  <a:ln>
                    <a:noFill/>
                  </a:ln>
                  <a:solidFill>
                    <a:srgbClr val="4B662F"/>
                  </a:solidFill>
                  <a:effectLst/>
                  <a:uLnTx/>
                  <a:uFillTx/>
                  <a:latin typeface="Roboto" panose="02000000000000000000" pitchFamily="2" charset="0"/>
                  <a:ea typeface="Roboto" panose="02000000000000000000" pitchFamily="2" charset="0"/>
                  <a:cs typeface="Roboto" panose="02000000000000000000" pitchFamily="2" charset="0"/>
                </a:rPr>
                <a:t>January 2024</a:t>
              </a:r>
              <a:endParaRPr kumimoji="0" lang="en-US" sz="1598"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1" name="Picture 10" descr="A green and grey text on a black background&#10;&#10;Description automatically generated">
              <a:extLst>
                <a:ext uri="{FF2B5EF4-FFF2-40B4-BE49-F238E27FC236}">
                  <a16:creationId xmlns:a16="http://schemas.microsoft.com/office/drawing/2014/main" id="{DFDE3F12-30DE-A707-C930-A9BA457554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0476" y="77904"/>
              <a:ext cx="1373280" cy="522100"/>
            </a:xfrm>
            <a:prstGeom prst="rect">
              <a:avLst/>
            </a:prstGeom>
          </p:spPr>
        </p:pic>
        <p:pic>
          <p:nvPicPr>
            <p:cNvPr id="12" name="Picture 11" descr="A circular image of a disaster risk management company&#10;&#10;Description automatically generated">
              <a:extLst>
                <a:ext uri="{FF2B5EF4-FFF2-40B4-BE49-F238E27FC236}">
                  <a16:creationId xmlns:a16="http://schemas.microsoft.com/office/drawing/2014/main" id="{CE4DCED2-FA5A-4EA5-FF1C-60F48AE7D5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179" y="200889"/>
              <a:ext cx="831117" cy="809017"/>
            </a:xfrm>
            <a:prstGeom prst="rect">
              <a:avLst/>
            </a:prstGeom>
          </p:spPr>
        </p:pic>
        <p:sp>
          <p:nvSpPr>
            <p:cNvPr id="13" name="TextBox 12">
              <a:extLst>
                <a:ext uri="{FF2B5EF4-FFF2-40B4-BE49-F238E27FC236}">
                  <a16:creationId xmlns:a16="http://schemas.microsoft.com/office/drawing/2014/main" id="{C63E2AB5-91F5-0671-3A87-62B7F15C43E0}"/>
                </a:ext>
              </a:extLst>
            </p:cNvPr>
            <p:cNvSpPr txBox="1"/>
            <p:nvPr/>
          </p:nvSpPr>
          <p:spPr>
            <a:xfrm>
              <a:off x="10049193" y="1230294"/>
              <a:ext cx="1973262" cy="399693"/>
            </a:xfrm>
            <a:prstGeom prst="rect">
              <a:avLst/>
            </a:prstGeom>
            <a:noFill/>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ED7D31"/>
                  </a:solidFill>
                  <a:effectLst/>
                  <a:uLnTx/>
                  <a:uFillTx/>
                  <a:latin typeface="Roboto" panose="02000000000000000000" pitchFamily="2" charset="0"/>
                  <a:ea typeface="Roboto" panose="02000000000000000000" pitchFamily="2" charset="0"/>
                  <a:cs typeface="Roboto" panose="02000000000000000000" pitchFamily="2" charset="0"/>
                </a:rPr>
                <a:t>Govt/DRMB Supported Regions </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ED7D31"/>
                  </a:solidFill>
                  <a:effectLst/>
                  <a:uLnTx/>
                  <a:uFillTx/>
                  <a:latin typeface="Roboto" panose="02000000000000000000" pitchFamily="2" charset="0"/>
                  <a:ea typeface="Roboto" panose="02000000000000000000" pitchFamily="2" charset="0"/>
                  <a:cs typeface="Roboto" panose="02000000000000000000" pitchFamily="2" charset="0"/>
                </a:rPr>
                <a:t> RENCU</a:t>
              </a:r>
            </a:p>
          </p:txBody>
        </p:sp>
        <p:sp>
          <p:nvSpPr>
            <p:cNvPr id="14" name="TextBox 13">
              <a:extLst>
                <a:ext uri="{FF2B5EF4-FFF2-40B4-BE49-F238E27FC236}">
                  <a16:creationId xmlns:a16="http://schemas.microsoft.com/office/drawing/2014/main" id="{166D33F1-26F7-A00C-5B16-DEF381FB52A1}"/>
                </a:ext>
              </a:extLst>
            </p:cNvPr>
            <p:cNvSpPr txBox="1"/>
            <p:nvPr/>
          </p:nvSpPr>
          <p:spPr>
            <a:xfrm>
              <a:off x="10049192" y="1600993"/>
              <a:ext cx="2126308" cy="553421"/>
            </a:xfrm>
            <a:prstGeom prst="rect">
              <a:avLst/>
            </a:prstGeom>
            <a:noFill/>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4472C4"/>
                  </a:solidFill>
                  <a:effectLst/>
                  <a:uLnTx/>
                  <a:uFillTx/>
                  <a:latin typeface="Roboto" panose="02000000000000000000" pitchFamily="2" charset="0"/>
                  <a:ea typeface="Roboto" panose="02000000000000000000" pitchFamily="2" charset="0"/>
                  <a:cs typeface="Roboto" panose="02000000000000000000" pitchFamily="2" charset="0"/>
                </a:rPr>
                <a:t>UNICEF dedicated staff for coordination in collaboration with Govt/DRMB </a:t>
              </a:r>
            </a:p>
          </p:txBody>
        </p:sp>
        <p:sp>
          <p:nvSpPr>
            <p:cNvPr id="15" name="Sun 14">
              <a:extLst>
                <a:ext uri="{FF2B5EF4-FFF2-40B4-BE49-F238E27FC236}">
                  <a16:creationId xmlns:a16="http://schemas.microsoft.com/office/drawing/2014/main" id="{98A93FA6-D869-4C84-88FA-7F9E186003CA}"/>
                </a:ext>
              </a:extLst>
            </p:cNvPr>
            <p:cNvSpPr/>
            <p:nvPr/>
          </p:nvSpPr>
          <p:spPr>
            <a:xfrm>
              <a:off x="9658303" y="1308611"/>
              <a:ext cx="273316" cy="243060"/>
            </a:xfrm>
            <a:prstGeom prst="sun">
              <a:avLst/>
            </a:prstGeom>
            <a:solidFill>
              <a:srgbClr val="ED7D31"/>
            </a:solidFill>
            <a:ln w="12700" cap="flat" cmpd="sng" algn="ctr">
              <a:solidFill>
                <a:srgbClr val="ED7D31"/>
              </a:solidFill>
              <a:prstDash val="solid"/>
              <a:miter lim="800000"/>
            </a:ln>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999"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 name="Pentagon 16">
              <a:extLst>
                <a:ext uri="{FF2B5EF4-FFF2-40B4-BE49-F238E27FC236}">
                  <a16:creationId xmlns:a16="http://schemas.microsoft.com/office/drawing/2014/main" id="{DF583F4E-541A-B39E-2ED6-ABA401DD12C8}"/>
                </a:ext>
              </a:extLst>
            </p:cNvPr>
            <p:cNvSpPr/>
            <p:nvPr/>
          </p:nvSpPr>
          <p:spPr>
            <a:xfrm>
              <a:off x="9654345" y="1724529"/>
              <a:ext cx="273316" cy="243060"/>
            </a:xfrm>
            <a:prstGeom prst="pentagon">
              <a:avLst/>
            </a:prstGeom>
            <a:solidFill>
              <a:srgbClr val="4472C4"/>
            </a:solidFill>
            <a:ln w="12700" cap="flat" cmpd="sng" algn="ctr">
              <a:solidFill>
                <a:srgbClr val="00B0F0"/>
              </a:solidFill>
              <a:prstDash val="solid"/>
              <a:miter lim="800000"/>
            </a:ln>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999" b="0" i="0" u="none" strike="noStrike" kern="1200" cap="none" spc="0" normalizeH="0" baseline="0" noProof="0">
                <a:ln>
                  <a:noFill/>
                </a:ln>
                <a:solidFill>
                  <a:srgbClr val="4472C4"/>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73D48AC0-EBB8-089E-6653-61E9AFC1626A}"/>
                </a:ext>
              </a:extLst>
            </p:cNvPr>
            <p:cNvSpPr txBox="1"/>
            <p:nvPr/>
          </p:nvSpPr>
          <p:spPr>
            <a:xfrm>
              <a:off x="4910435" y="852280"/>
              <a:ext cx="1529562" cy="645658"/>
            </a:xfrm>
            <a:prstGeom prst="rect">
              <a:avLst/>
            </a:prstGeom>
            <a:noFill/>
            <a:ln>
              <a:noFill/>
            </a:ln>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10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Ines Lezama P-5</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Cluster Coordination Lead </a:t>
              </a:r>
              <a:br>
                <a:rPr kumimoji="0" lang="en-US" sz="8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hlinkClick r:id="rId6">
                    <a:extLst>
                      <a:ext uri="{A12FA001-AC4F-418D-AE19-62706E023703}">
                        <ahyp:hlinkClr xmlns:ahyp="http://schemas.microsoft.com/office/drawing/2018/hyperlinkcolor" val="tx"/>
                      </a:ext>
                    </a:extLst>
                  </a:hlinkClick>
                </a:rPr>
                <a:t>ilezama@unicef.org</a:t>
              </a:r>
              <a:endPar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hlinkClick r:id="rId7">
                    <a:extLst>
                      <a:ext uri="{A12FA001-AC4F-418D-AE19-62706E023703}">
                        <ahyp:hlinkClr xmlns:ahyp="http://schemas.microsoft.com/office/drawing/2018/hyperlinkcolor" val="tx"/>
                      </a:ext>
                    </a:extLst>
                  </a:hlinkClick>
                </a:rPr>
                <a:t>encu.addis@gmail.com</a:t>
              </a: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19" name="TextBox 18">
              <a:extLst>
                <a:ext uri="{FF2B5EF4-FFF2-40B4-BE49-F238E27FC236}">
                  <a16:creationId xmlns:a16="http://schemas.microsoft.com/office/drawing/2014/main" id="{3407BE4C-4384-E837-AD8F-EAD66AB56D11}"/>
                </a:ext>
              </a:extLst>
            </p:cNvPr>
            <p:cNvSpPr txBox="1"/>
            <p:nvPr/>
          </p:nvSpPr>
          <p:spPr>
            <a:xfrm>
              <a:off x="7648061" y="852280"/>
              <a:ext cx="1590961" cy="661031"/>
            </a:xfrm>
            <a:prstGeom prst="rect">
              <a:avLst/>
            </a:prstGeom>
            <a:noFill/>
            <a:ln>
              <a:noFill/>
            </a:ln>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10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Sultan Ahmed P-3</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Information Management </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Specialist</a:t>
              </a:r>
              <a:br>
                <a:rPr kumimoji="0" lang="en-US" sz="8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hlinkClick r:id="rId8">
                    <a:extLst>
                      <a:ext uri="{A12FA001-AC4F-418D-AE19-62706E023703}">
                        <ahyp:hlinkClr xmlns:ahyp="http://schemas.microsoft.com/office/drawing/2018/hyperlinkcolor" val="tx"/>
                      </a:ext>
                    </a:extLst>
                  </a:hlinkClick>
                </a:rPr>
                <a:t>shamed@unicef.org</a:t>
              </a: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en-US" sz="8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0" name="Rectangle: Rounded Corners 19">
              <a:extLst>
                <a:ext uri="{FF2B5EF4-FFF2-40B4-BE49-F238E27FC236}">
                  <a16:creationId xmlns:a16="http://schemas.microsoft.com/office/drawing/2014/main" id="{95014DF8-9C58-597E-DA4A-7ABC4459887C}"/>
                </a:ext>
              </a:extLst>
            </p:cNvPr>
            <p:cNvSpPr/>
            <p:nvPr/>
          </p:nvSpPr>
          <p:spPr>
            <a:xfrm>
              <a:off x="9367321" y="2419048"/>
              <a:ext cx="2714893" cy="1028567"/>
            </a:xfrm>
            <a:prstGeom prst="roundRect">
              <a:avLst/>
            </a:prstGeom>
            <a:solidFill>
              <a:srgbClr val="92D050"/>
            </a:soli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 name="TextBox 20">
              <a:extLst>
                <a:ext uri="{FF2B5EF4-FFF2-40B4-BE49-F238E27FC236}">
                  <a16:creationId xmlns:a16="http://schemas.microsoft.com/office/drawing/2014/main" id="{61F6969E-8511-B989-2867-1B1C383B85C7}"/>
                </a:ext>
              </a:extLst>
            </p:cNvPr>
            <p:cNvSpPr txBox="1"/>
            <p:nvPr/>
          </p:nvSpPr>
          <p:spPr>
            <a:xfrm>
              <a:off x="9414890" y="2436695"/>
              <a:ext cx="2635527" cy="338201"/>
            </a:xfrm>
            <a:prstGeom prst="rect">
              <a:avLst/>
            </a:prstGeom>
            <a:noFill/>
          </p:spPr>
          <p:txBody>
            <a:bodyPr wrap="square">
              <a:spAutoFit/>
            </a:bodyPr>
            <a:lstStyle/>
            <a:p>
              <a:pPr marL="285464" marR="0" lvl="0" indent="-285464" algn="l" defTabSz="913486"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598"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Afar</a:t>
              </a:r>
              <a:r>
                <a:rPr kumimoji="0" lang="en-US" sz="1598"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8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(Govt/DRMB)</a:t>
              </a:r>
              <a:endParaRPr kumimoji="0" lang="en-US" sz="7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 name="Rectangle: Rounded Corners 21">
              <a:extLst>
                <a:ext uri="{FF2B5EF4-FFF2-40B4-BE49-F238E27FC236}">
                  <a16:creationId xmlns:a16="http://schemas.microsoft.com/office/drawing/2014/main" id="{40BFEDDB-3823-2588-36F2-763CCC0B9BAE}"/>
                </a:ext>
              </a:extLst>
            </p:cNvPr>
            <p:cNvSpPr/>
            <p:nvPr/>
          </p:nvSpPr>
          <p:spPr>
            <a:xfrm>
              <a:off x="49311" y="2831121"/>
              <a:ext cx="2827863" cy="1027849"/>
            </a:xfrm>
            <a:prstGeom prst="roundRect">
              <a:avLst/>
            </a:prstGeom>
            <a:solidFill>
              <a:srgbClr val="92D050"/>
            </a:soli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5B2E0FE7-6A12-DD2B-1353-71A60B23BB1B}"/>
                </a:ext>
              </a:extLst>
            </p:cNvPr>
            <p:cNvSpPr txBox="1"/>
            <p:nvPr/>
          </p:nvSpPr>
          <p:spPr>
            <a:xfrm>
              <a:off x="156619" y="2024574"/>
              <a:ext cx="2635527" cy="338201"/>
            </a:xfrm>
            <a:prstGeom prst="rect">
              <a:avLst/>
            </a:prstGeom>
            <a:noFill/>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1598"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Amhara</a:t>
              </a:r>
            </a:p>
          </p:txBody>
        </p:sp>
        <p:sp>
          <p:nvSpPr>
            <p:cNvPr id="24" name="TextBox 23">
              <a:extLst>
                <a:ext uri="{FF2B5EF4-FFF2-40B4-BE49-F238E27FC236}">
                  <a16:creationId xmlns:a16="http://schemas.microsoft.com/office/drawing/2014/main" id="{787B1443-E86C-6CA3-E2B6-17D8D22CAFE9}"/>
                </a:ext>
              </a:extLst>
            </p:cNvPr>
            <p:cNvSpPr txBox="1"/>
            <p:nvPr/>
          </p:nvSpPr>
          <p:spPr>
            <a:xfrm>
              <a:off x="31145" y="4009221"/>
              <a:ext cx="2943333" cy="476557"/>
            </a:xfrm>
            <a:prstGeom prst="rect">
              <a:avLst/>
            </a:prstGeom>
            <a:noFill/>
          </p:spPr>
          <p:txBody>
            <a:bodyPr wrap="square">
              <a:spAutoFit/>
            </a:bodyPr>
            <a:lstStyle/>
            <a:p>
              <a:pPr marL="285464" marR="0" lvl="0" indent="-285464" algn="l" defTabSz="913486"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598"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Central/South/SW/Sidama</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          (Govt/DRMB)</a:t>
              </a:r>
              <a:endParaRPr kumimoji="0" lang="en-US" sz="1798"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 name="Rectangle: Rounded Corners 24">
              <a:extLst>
                <a:ext uri="{FF2B5EF4-FFF2-40B4-BE49-F238E27FC236}">
                  <a16:creationId xmlns:a16="http://schemas.microsoft.com/office/drawing/2014/main" id="{989FA357-589D-7E3D-FD5E-70271B32DC11}"/>
                </a:ext>
              </a:extLst>
            </p:cNvPr>
            <p:cNvSpPr/>
            <p:nvPr/>
          </p:nvSpPr>
          <p:spPr>
            <a:xfrm>
              <a:off x="9375207" y="3661256"/>
              <a:ext cx="2714893" cy="982668"/>
            </a:xfrm>
            <a:prstGeom prst="roundRect">
              <a:avLst/>
            </a:prstGeom>
            <a:solidFill>
              <a:srgbClr val="92D050"/>
            </a:soli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 name="TextBox 25">
              <a:extLst>
                <a:ext uri="{FF2B5EF4-FFF2-40B4-BE49-F238E27FC236}">
                  <a16:creationId xmlns:a16="http://schemas.microsoft.com/office/drawing/2014/main" id="{BEF5A66C-5255-08B2-D780-AC60EAB0CFE5}"/>
                </a:ext>
              </a:extLst>
            </p:cNvPr>
            <p:cNvSpPr txBox="1"/>
            <p:nvPr/>
          </p:nvSpPr>
          <p:spPr>
            <a:xfrm>
              <a:off x="31145" y="2844864"/>
              <a:ext cx="2635527" cy="338201"/>
            </a:xfrm>
            <a:prstGeom prst="rect">
              <a:avLst/>
            </a:prstGeom>
            <a:noFill/>
          </p:spPr>
          <p:txBody>
            <a:bodyPr wrap="square">
              <a:spAutoFit/>
            </a:bodyPr>
            <a:lstStyle/>
            <a:p>
              <a:pPr marL="285464" marR="0" lvl="0" indent="-285464" algn="l" defTabSz="913486"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598"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Amhara</a:t>
              </a:r>
              <a:r>
                <a:rPr kumimoji="0" lang="en-US" sz="1598"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8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(Govt/DRMB)</a:t>
              </a:r>
              <a:endParaRPr kumimoji="0" lang="en-US" sz="1598"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7" name="Rectangle: Rounded Corners 26">
              <a:extLst>
                <a:ext uri="{FF2B5EF4-FFF2-40B4-BE49-F238E27FC236}">
                  <a16:creationId xmlns:a16="http://schemas.microsoft.com/office/drawing/2014/main" id="{ACDD1078-B2C7-D41E-B234-ADB5F4B31E11}"/>
                </a:ext>
              </a:extLst>
            </p:cNvPr>
            <p:cNvSpPr/>
            <p:nvPr/>
          </p:nvSpPr>
          <p:spPr>
            <a:xfrm>
              <a:off x="66952" y="1496229"/>
              <a:ext cx="2810223" cy="1230574"/>
            </a:xfrm>
            <a:prstGeom prst="roundRect">
              <a:avLst/>
            </a:prstGeom>
            <a:solidFill>
              <a:srgbClr val="92D050"/>
            </a:solidFill>
            <a:ln>
              <a:noFill/>
            </a:ln>
            <a:effectLst>
              <a:outerShdw blurRad="57150" dist="19050" dir="5400000" algn="ctr" rotWithShape="0">
                <a:srgbClr val="000000">
                  <a:alpha val="63000"/>
                </a:srgbClr>
              </a:outerShdw>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 name="TextBox 27">
              <a:extLst>
                <a:ext uri="{FF2B5EF4-FFF2-40B4-BE49-F238E27FC236}">
                  <a16:creationId xmlns:a16="http://schemas.microsoft.com/office/drawing/2014/main" id="{75017A38-215A-7815-47E2-8F1BA6C51666}"/>
                </a:ext>
              </a:extLst>
            </p:cNvPr>
            <p:cNvSpPr txBox="1"/>
            <p:nvPr/>
          </p:nvSpPr>
          <p:spPr>
            <a:xfrm>
              <a:off x="31145" y="1510436"/>
              <a:ext cx="2635527" cy="338201"/>
            </a:xfrm>
            <a:prstGeom prst="rect">
              <a:avLst/>
            </a:prstGeom>
            <a:noFill/>
          </p:spPr>
          <p:txBody>
            <a:bodyPr wrap="square">
              <a:spAutoFit/>
            </a:bodyPr>
            <a:lstStyle/>
            <a:p>
              <a:pPr marL="285464" marR="0" lvl="0" indent="-285464" algn="l" defTabSz="913486"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598"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Tigray</a:t>
              </a:r>
              <a:r>
                <a:rPr kumimoji="0" lang="en-US" sz="1598"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899" b="0" i="0" u="none" strike="noStrike" kern="1200" cap="none" spc="0" normalizeH="0" baseline="0" noProof="0" dirty="0">
                  <a:ln>
                    <a:noFill/>
                  </a:ln>
                  <a:solidFill>
                    <a:srgbClr val="4472C4"/>
                  </a:solidFill>
                  <a:effectLst/>
                  <a:uLnTx/>
                  <a:uFillTx/>
                  <a:latin typeface="Roboto" panose="02000000000000000000" pitchFamily="2" charset="0"/>
                  <a:ea typeface="Roboto" panose="02000000000000000000" pitchFamily="2" charset="0"/>
                  <a:cs typeface="Roboto" panose="02000000000000000000" pitchFamily="2" charset="0"/>
                </a:rPr>
                <a:t>(UNICEF /Govt/DRMB)</a:t>
              </a:r>
              <a:endParaRPr kumimoji="0" lang="en-US" sz="799" b="0" i="0" u="none" strike="noStrike" kern="1200" cap="none" spc="0" normalizeH="0" baseline="0" noProof="0" dirty="0">
                <a:ln>
                  <a:noFill/>
                </a:ln>
                <a:solidFill>
                  <a:srgbClr val="4472C4"/>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9" name="TextBox 28">
              <a:extLst>
                <a:ext uri="{FF2B5EF4-FFF2-40B4-BE49-F238E27FC236}">
                  <a16:creationId xmlns:a16="http://schemas.microsoft.com/office/drawing/2014/main" id="{CED81F92-7F19-9BE2-1201-D1BD30020758}"/>
                </a:ext>
              </a:extLst>
            </p:cNvPr>
            <p:cNvSpPr txBox="1"/>
            <p:nvPr/>
          </p:nvSpPr>
          <p:spPr>
            <a:xfrm>
              <a:off x="9414890" y="3713720"/>
              <a:ext cx="2635527" cy="338201"/>
            </a:xfrm>
            <a:prstGeom prst="rect">
              <a:avLst/>
            </a:prstGeom>
            <a:noFill/>
          </p:spPr>
          <p:txBody>
            <a:bodyPr wrap="square">
              <a:spAutoFit/>
            </a:bodyPr>
            <a:lstStyle/>
            <a:p>
              <a:pPr marL="285464" marR="0" lvl="0" indent="-285464" algn="l" defTabSz="913486"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598"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Oromia</a:t>
              </a:r>
              <a:r>
                <a:rPr kumimoji="0" lang="en-US" sz="1598"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8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(Govt/DRMB)</a:t>
              </a:r>
              <a:endParaRPr kumimoji="0" lang="en-US" sz="7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0" name="TextBox 29">
              <a:extLst>
                <a:ext uri="{FF2B5EF4-FFF2-40B4-BE49-F238E27FC236}">
                  <a16:creationId xmlns:a16="http://schemas.microsoft.com/office/drawing/2014/main" id="{744EEEB4-142C-670D-4BD0-E6484CC2E6EB}"/>
                </a:ext>
              </a:extLst>
            </p:cNvPr>
            <p:cNvSpPr txBox="1"/>
            <p:nvPr/>
          </p:nvSpPr>
          <p:spPr>
            <a:xfrm>
              <a:off x="82492" y="1826557"/>
              <a:ext cx="1852932" cy="368947"/>
            </a:xfrm>
            <a:prstGeom prst="rect">
              <a:avLst/>
            </a:prstGeom>
            <a:noFill/>
            <a:ln>
              <a:noFill/>
            </a:ln>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Reuel Kirathi Mungai (P-4)  </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Cluster Coordination Lead –UNICEF </a:t>
              </a:r>
            </a:p>
          </p:txBody>
        </p:sp>
        <p:sp>
          <p:nvSpPr>
            <p:cNvPr id="31" name="TextBox 30">
              <a:extLst>
                <a:ext uri="{FF2B5EF4-FFF2-40B4-BE49-F238E27FC236}">
                  <a16:creationId xmlns:a16="http://schemas.microsoft.com/office/drawing/2014/main" id="{5FA4B6AB-E0C1-6BEB-58D1-C48A44833226}"/>
                </a:ext>
              </a:extLst>
            </p:cNvPr>
            <p:cNvSpPr txBox="1"/>
            <p:nvPr/>
          </p:nvSpPr>
          <p:spPr>
            <a:xfrm>
              <a:off x="82492" y="3162820"/>
              <a:ext cx="1225993" cy="368947"/>
            </a:xfrm>
            <a:prstGeom prst="rect">
              <a:avLst/>
            </a:prstGeom>
            <a:noFill/>
            <a:ln>
              <a:noFill/>
            </a:ln>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Jemberu Dessie </a:t>
              </a: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RENCU Coordination </a:t>
              </a:r>
              <a:endParaRPr kumimoji="0" lang="en-US" sz="6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 name="TextBox 31">
              <a:extLst>
                <a:ext uri="{FF2B5EF4-FFF2-40B4-BE49-F238E27FC236}">
                  <a16:creationId xmlns:a16="http://schemas.microsoft.com/office/drawing/2014/main" id="{57479D46-787D-D3EC-7D2F-C7A74937F072}"/>
                </a:ext>
              </a:extLst>
            </p:cNvPr>
            <p:cNvSpPr txBox="1"/>
            <p:nvPr/>
          </p:nvSpPr>
          <p:spPr>
            <a:xfrm>
              <a:off x="1422932" y="3162819"/>
              <a:ext cx="1544004" cy="368947"/>
            </a:xfrm>
            <a:prstGeom prst="rect">
              <a:avLst/>
            </a:prstGeom>
            <a:noFill/>
            <a:ln>
              <a:noFill/>
            </a:ln>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Derbew Ayele </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IMO Dedicated (Govt/DRMB</a:t>
              </a:r>
              <a:r>
                <a:rPr kumimoji="0" lang="en-US" sz="6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p:txBody>
        </p:sp>
        <p:sp>
          <p:nvSpPr>
            <p:cNvPr id="33" name="TextBox 32">
              <a:extLst>
                <a:ext uri="{FF2B5EF4-FFF2-40B4-BE49-F238E27FC236}">
                  <a16:creationId xmlns:a16="http://schemas.microsoft.com/office/drawing/2014/main" id="{6A1C9CC1-421C-568D-88D9-6C150F88BDC6}"/>
                </a:ext>
              </a:extLst>
            </p:cNvPr>
            <p:cNvSpPr txBox="1"/>
            <p:nvPr/>
          </p:nvSpPr>
          <p:spPr>
            <a:xfrm>
              <a:off x="82492" y="2181928"/>
              <a:ext cx="1438691" cy="491930"/>
            </a:xfrm>
            <a:prstGeom prst="rect">
              <a:avLst/>
            </a:prstGeom>
            <a:noFill/>
            <a:ln>
              <a:noFill/>
            </a:ln>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Nakai Munikwa (P-3)</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Info Management Office </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Dedicated - UNICEF</a:t>
              </a:r>
            </a:p>
          </p:txBody>
        </p:sp>
        <p:grpSp>
          <p:nvGrpSpPr>
            <p:cNvPr id="34" name="Group 33">
              <a:extLst>
                <a:ext uri="{FF2B5EF4-FFF2-40B4-BE49-F238E27FC236}">
                  <a16:creationId xmlns:a16="http://schemas.microsoft.com/office/drawing/2014/main" id="{4E771867-A8B2-4E99-1A74-AA9506333819}"/>
                </a:ext>
              </a:extLst>
            </p:cNvPr>
            <p:cNvGrpSpPr/>
            <p:nvPr/>
          </p:nvGrpSpPr>
          <p:grpSpPr>
            <a:xfrm>
              <a:off x="2966936" y="2868953"/>
              <a:ext cx="6330575" cy="2174657"/>
              <a:chOff x="2827186" y="2834590"/>
              <a:chExt cx="6478949" cy="2094636"/>
            </a:xfrm>
          </p:grpSpPr>
          <p:cxnSp>
            <p:nvCxnSpPr>
              <p:cNvPr id="70" name="Straight Arrow Connector 69">
                <a:extLst>
                  <a:ext uri="{FF2B5EF4-FFF2-40B4-BE49-F238E27FC236}">
                    <a16:creationId xmlns:a16="http://schemas.microsoft.com/office/drawing/2014/main" id="{26B3EDF2-9725-8A9C-5B01-AE6438E39B8A}"/>
                  </a:ext>
                </a:extLst>
              </p:cNvPr>
              <p:cNvCxnSpPr>
                <a:cxnSpLocks/>
              </p:cNvCxnSpPr>
              <p:nvPr/>
            </p:nvCxnSpPr>
            <p:spPr>
              <a:xfrm>
                <a:off x="2827186" y="3031251"/>
                <a:ext cx="2008049" cy="7567"/>
              </a:xfrm>
              <a:prstGeom prst="straightConnector1">
                <a:avLst/>
              </a:prstGeom>
              <a:noFill/>
              <a:ln w="28575" cap="flat" cmpd="sng" algn="ctr">
                <a:solidFill>
                  <a:srgbClr val="70AD47"/>
                </a:solidFill>
                <a:prstDash val="sysDash"/>
                <a:miter lim="800000"/>
                <a:headEnd type="none" w="med" len="med"/>
                <a:tailEnd type="arrow" w="med" len="med"/>
              </a:ln>
              <a:effectLst/>
            </p:spPr>
          </p:cxnSp>
          <p:cxnSp>
            <p:nvCxnSpPr>
              <p:cNvPr id="71" name="Straight Arrow Connector 70">
                <a:extLst>
                  <a:ext uri="{FF2B5EF4-FFF2-40B4-BE49-F238E27FC236}">
                    <a16:creationId xmlns:a16="http://schemas.microsoft.com/office/drawing/2014/main" id="{ED1FABCF-0994-A140-AC40-F4DA66132753}"/>
                  </a:ext>
                </a:extLst>
              </p:cNvPr>
              <p:cNvCxnSpPr>
                <a:cxnSpLocks/>
              </p:cNvCxnSpPr>
              <p:nvPr/>
            </p:nvCxnSpPr>
            <p:spPr>
              <a:xfrm flipH="1" flipV="1">
                <a:off x="6482804" y="2834590"/>
                <a:ext cx="2823331" cy="19749"/>
              </a:xfrm>
              <a:prstGeom prst="straightConnector1">
                <a:avLst/>
              </a:prstGeom>
              <a:noFill/>
              <a:ln w="28575" cap="flat" cmpd="sng" algn="ctr">
                <a:solidFill>
                  <a:srgbClr val="70AD47"/>
                </a:solidFill>
                <a:prstDash val="sysDash"/>
                <a:miter lim="800000"/>
                <a:headEnd type="none" w="med" len="med"/>
                <a:tailEnd type="arrow" w="med" len="med"/>
              </a:ln>
              <a:effectLst/>
            </p:spPr>
          </p:cxnSp>
          <p:cxnSp>
            <p:nvCxnSpPr>
              <p:cNvPr id="72" name="Straight Arrow Connector 71">
                <a:extLst>
                  <a:ext uri="{FF2B5EF4-FFF2-40B4-BE49-F238E27FC236}">
                    <a16:creationId xmlns:a16="http://schemas.microsoft.com/office/drawing/2014/main" id="{C53FC102-A3B9-CD75-AA29-B3EBA1CB4BF8}"/>
                  </a:ext>
                </a:extLst>
              </p:cNvPr>
              <p:cNvCxnSpPr>
                <a:cxnSpLocks/>
              </p:cNvCxnSpPr>
              <p:nvPr/>
            </p:nvCxnSpPr>
            <p:spPr>
              <a:xfrm flipH="1">
                <a:off x="7973021" y="4929226"/>
                <a:ext cx="1274327" cy="0"/>
              </a:xfrm>
              <a:prstGeom prst="straightConnector1">
                <a:avLst/>
              </a:prstGeom>
              <a:noFill/>
              <a:ln w="28575" cap="flat" cmpd="sng" algn="ctr">
                <a:solidFill>
                  <a:srgbClr val="70AD47"/>
                </a:solidFill>
                <a:prstDash val="sysDash"/>
                <a:miter lim="800000"/>
                <a:headEnd type="none" w="med" len="med"/>
                <a:tailEnd type="arrow" w="med" len="med"/>
              </a:ln>
              <a:effectLst/>
            </p:spPr>
          </p:cxnSp>
        </p:grpSp>
        <p:sp>
          <p:nvSpPr>
            <p:cNvPr id="35" name="Sun 34">
              <a:extLst>
                <a:ext uri="{FF2B5EF4-FFF2-40B4-BE49-F238E27FC236}">
                  <a16:creationId xmlns:a16="http://schemas.microsoft.com/office/drawing/2014/main" id="{02AB306A-4F5E-FBDA-12F2-CEDF9ECDB1B4}"/>
                </a:ext>
              </a:extLst>
            </p:cNvPr>
            <p:cNvSpPr/>
            <p:nvPr/>
          </p:nvSpPr>
          <p:spPr>
            <a:xfrm>
              <a:off x="5103281" y="3196052"/>
              <a:ext cx="189779" cy="160375"/>
            </a:xfrm>
            <a:prstGeom prst="sun">
              <a:avLst/>
            </a:prstGeom>
            <a:solidFill>
              <a:srgbClr val="ED7D31"/>
            </a:solidFill>
            <a:ln w="12700" cap="flat" cmpd="sng" algn="ctr">
              <a:solidFill>
                <a:srgbClr val="ED7D31"/>
              </a:solidFill>
              <a:prstDash val="solid"/>
              <a:miter lim="800000"/>
            </a:ln>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999"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6" name="Sun 35">
              <a:extLst>
                <a:ext uri="{FF2B5EF4-FFF2-40B4-BE49-F238E27FC236}">
                  <a16:creationId xmlns:a16="http://schemas.microsoft.com/office/drawing/2014/main" id="{0F53B5C6-CFFF-90F1-EB05-631E6F839EC4}"/>
                </a:ext>
              </a:extLst>
            </p:cNvPr>
            <p:cNvSpPr/>
            <p:nvPr/>
          </p:nvSpPr>
          <p:spPr>
            <a:xfrm>
              <a:off x="4484843" y="5216520"/>
              <a:ext cx="189779" cy="160375"/>
            </a:xfrm>
            <a:prstGeom prst="sun">
              <a:avLst/>
            </a:prstGeom>
            <a:solidFill>
              <a:srgbClr val="ED7D31"/>
            </a:solidFill>
            <a:ln w="12700" cap="flat" cmpd="sng" algn="ctr">
              <a:solidFill>
                <a:srgbClr val="ED7D31"/>
              </a:solidFill>
              <a:prstDash val="solid"/>
              <a:miter lim="800000"/>
            </a:ln>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999"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 name="Sun 36">
              <a:extLst>
                <a:ext uri="{FF2B5EF4-FFF2-40B4-BE49-F238E27FC236}">
                  <a16:creationId xmlns:a16="http://schemas.microsoft.com/office/drawing/2014/main" id="{26D770E0-5009-7A09-DBDA-1D6C3CD79BB7}"/>
                </a:ext>
              </a:extLst>
            </p:cNvPr>
            <p:cNvSpPr/>
            <p:nvPr/>
          </p:nvSpPr>
          <p:spPr>
            <a:xfrm>
              <a:off x="6249062" y="2981349"/>
              <a:ext cx="189779" cy="160375"/>
            </a:xfrm>
            <a:prstGeom prst="sun">
              <a:avLst/>
            </a:prstGeom>
            <a:solidFill>
              <a:srgbClr val="ED7D31"/>
            </a:solidFill>
            <a:ln w="12700" cap="flat" cmpd="sng" algn="ctr">
              <a:solidFill>
                <a:srgbClr val="ED7D31"/>
              </a:solidFill>
              <a:prstDash val="solid"/>
              <a:miter lim="800000"/>
            </a:ln>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999"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8" name="Sun 37">
              <a:extLst>
                <a:ext uri="{FF2B5EF4-FFF2-40B4-BE49-F238E27FC236}">
                  <a16:creationId xmlns:a16="http://schemas.microsoft.com/office/drawing/2014/main" id="{D4E9F778-7C9B-27E2-C726-C65A9FEF25AC}"/>
                </a:ext>
              </a:extLst>
            </p:cNvPr>
            <p:cNvSpPr/>
            <p:nvPr/>
          </p:nvSpPr>
          <p:spPr>
            <a:xfrm>
              <a:off x="5918869" y="4909916"/>
              <a:ext cx="189779" cy="160375"/>
            </a:xfrm>
            <a:prstGeom prst="sun">
              <a:avLst/>
            </a:prstGeom>
            <a:solidFill>
              <a:srgbClr val="ED7D31"/>
            </a:solidFill>
            <a:ln w="12700" cap="flat" cmpd="sng" algn="ctr">
              <a:solidFill>
                <a:srgbClr val="ED7D31"/>
              </a:solidFill>
              <a:prstDash val="solid"/>
              <a:miter lim="800000"/>
            </a:ln>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999"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9" name="Pentagon 38">
              <a:extLst>
                <a:ext uri="{FF2B5EF4-FFF2-40B4-BE49-F238E27FC236}">
                  <a16:creationId xmlns:a16="http://schemas.microsoft.com/office/drawing/2014/main" id="{C1A3D795-78BC-9440-BAC3-4720C935D6BB}"/>
                </a:ext>
              </a:extLst>
            </p:cNvPr>
            <p:cNvSpPr/>
            <p:nvPr/>
          </p:nvSpPr>
          <p:spPr>
            <a:xfrm>
              <a:off x="5014470" y="1771024"/>
              <a:ext cx="165760" cy="164978"/>
            </a:xfrm>
            <a:prstGeom prst="pentagon">
              <a:avLst/>
            </a:prstGeom>
            <a:solidFill>
              <a:srgbClr val="4472C4"/>
            </a:solidFill>
            <a:ln w="12700" cap="flat" cmpd="sng" algn="ctr">
              <a:solidFill>
                <a:srgbClr val="00B0F0"/>
              </a:solidFill>
              <a:prstDash val="solid"/>
              <a:miter lim="800000"/>
            </a:ln>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999"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0" name="Pentagon 39">
              <a:extLst>
                <a:ext uri="{FF2B5EF4-FFF2-40B4-BE49-F238E27FC236}">
                  <a16:creationId xmlns:a16="http://schemas.microsoft.com/office/drawing/2014/main" id="{5E15C0CE-4529-5C69-8F1A-29B80A187DFF}"/>
                </a:ext>
              </a:extLst>
            </p:cNvPr>
            <p:cNvSpPr/>
            <p:nvPr/>
          </p:nvSpPr>
          <p:spPr>
            <a:xfrm>
              <a:off x="7719897" y="5134334"/>
              <a:ext cx="165760" cy="164978"/>
            </a:xfrm>
            <a:prstGeom prst="pentagon">
              <a:avLst/>
            </a:prstGeom>
            <a:solidFill>
              <a:srgbClr val="4472C4"/>
            </a:solidFill>
            <a:ln w="12700" cap="flat" cmpd="sng" algn="ctr">
              <a:solidFill>
                <a:srgbClr val="00B0F0"/>
              </a:solidFill>
              <a:prstDash val="solid"/>
              <a:miter lim="800000"/>
            </a:ln>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999"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 name="TextBox 40">
              <a:extLst>
                <a:ext uri="{FF2B5EF4-FFF2-40B4-BE49-F238E27FC236}">
                  <a16:creationId xmlns:a16="http://schemas.microsoft.com/office/drawing/2014/main" id="{080AC0B8-8B12-44FF-07BC-51FF27C7BB3F}"/>
                </a:ext>
              </a:extLst>
            </p:cNvPr>
            <p:cNvSpPr txBox="1"/>
            <p:nvPr/>
          </p:nvSpPr>
          <p:spPr>
            <a:xfrm>
              <a:off x="9397364" y="4036971"/>
              <a:ext cx="1225993" cy="368947"/>
            </a:xfrm>
            <a:prstGeom prst="rect">
              <a:avLst/>
            </a:prstGeom>
            <a:noFill/>
            <a:ln>
              <a:noFill/>
            </a:ln>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Kelbesse Beyene </a:t>
              </a: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RENCU Coordination </a:t>
              </a:r>
              <a:endParaRPr kumimoji="0" lang="en-US" sz="6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2" name="TextBox 41">
              <a:extLst>
                <a:ext uri="{FF2B5EF4-FFF2-40B4-BE49-F238E27FC236}">
                  <a16:creationId xmlns:a16="http://schemas.microsoft.com/office/drawing/2014/main" id="{5CE28591-F446-578F-B05D-DE9B2CB9BD4F}"/>
                </a:ext>
              </a:extLst>
            </p:cNvPr>
            <p:cNvSpPr txBox="1"/>
            <p:nvPr/>
          </p:nvSpPr>
          <p:spPr>
            <a:xfrm>
              <a:off x="10663040" y="4036971"/>
              <a:ext cx="1512459" cy="368947"/>
            </a:xfrm>
            <a:prstGeom prst="rect">
              <a:avLst/>
            </a:prstGeom>
            <a:noFill/>
            <a:ln>
              <a:noFill/>
            </a:ln>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Abbas Kadir</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IMO Dedicated (Govt/DRMB</a:t>
              </a:r>
              <a:r>
                <a:rPr kumimoji="0" lang="en-US" sz="6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p:txBody>
        </p:sp>
        <p:sp>
          <p:nvSpPr>
            <p:cNvPr id="43" name="TextBox 42">
              <a:extLst>
                <a:ext uri="{FF2B5EF4-FFF2-40B4-BE49-F238E27FC236}">
                  <a16:creationId xmlns:a16="http://schemas.microsoft.com/office/drawing/2014/main" id="{32D61768-1477-76BC-F0A3-E2F1575C3FAE}"/>
                </a:ext>
              </a:extLst>
            </p:cNvPr>
            <p:cNvSpPr txBox="1"/>
            <p:nvPr/>
          </p:nvSpPr>
          <p:spPr>
            <a:xfrm>
              <a:off x="1648376" y="2237597"/>
              <a:ext cx="1179739" cy="368947"/>
            </a:xfrm>
            <a:prstGeom prst="rect">
              <a:avLst/>
            </a:prstGeom>
            <a:noFill/>
            <a:ln>
              <a:noFill/>
            </a:ln>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Ermias Amare</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RENCU Coordination </a:t>
              </a:r>
            </a:p>
          </p:txBody>
        </p:sp>
        <p:sp>
          <p:nvSpPr>
            <p:cNvPr id="44" name="TextBox 43">
              <a:extLst>
                <a:ext uri="{FF2B5EF4-FFF2-40B4-BE49-F238E27FC236}">
                  <a16:creationId xmlns:a16="http://schemas.microsoft.com/office/drawing/2014/main" id="{95EA702E-E24C-B4DB-5379-4DCECFDB73E1}"/>
                </a:ext>
              </a:extLst>
            </p:cNvPr>
            <p:cNvSpPr txBox="1"/>
            <p:nvPr/>
          </p:nvSpPr>
          <p:spPr>
            <a:xfrm>
              <a:off x="9397364" y="5179459"/>
              <a:ext cx="1887107" cy="368947"/>
            </a:xfrm>
            <a:prstGeom prst="rect">
              <a:avLst/>
            </a:prstGeom>
            <a:noFill/>
            <a:ln>
              <a:noFill/>
            </a:ln>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Komborero Chirenda (P-3)</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Cluster Coordination Lead – UNICEF</a:t>
              </a:r>
            </a:p>
          </p:txBody>
        </p:sp>
        <p:sp>
          <p:nvSpPr>
            <p:cNvPr id="45" name="TextBox 44">
              <a:extLst>
                <a:ext uri="{FF2B5EF4-FFF2-40B4-BE49-F238E27FC236}">
                  <a16:creationId xmlns:a16="http://schemas.microsoft.com/office/drawing/2014/main" id="{18B521C5-8496-07BC-D53F-B85AA4160060}"/>
                </a:ext>
              </a:extLst>
            </p:cNvPr>
            <p:cNvSpPr txBox="1"/>
            <p:nvPr/>
          </p:nvSpPr>
          <p:spPr>
            <a:xfrm>
              <a:off x="9362227" y="5614127"/>
              <a:ext cx="1448965" cy="491930"/>
            </a:xfrm>
            <a:prstGeom prst="rect">
              <a:avLst/>
            </a:prstGeom>
            <a:noFill/>
            <a:ln>
              <a:noFill/>
            </a:ln>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Muhyadin Ahmed</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IMO Dedicated (Govt/DRMB</a:t>
              </a:r>
              <a:r>
                <a:rPr kumimoji="0" lang="en-US" sz="6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p:txBody>
        </p:sp>
        <p:sp>
          <p:nvSpPr>
            <p:cNvPr id="46" name="TextBox 45">
              <a:extLst>
                <a:ext uri="{FF2B5EF4-FFF2-40B4-BE49-F238E27FC236}">
                  <a16:creationId xmlns:a16="http://schemas.microsoft.com/office/drawing/2014/main" id="{7E969EFC-52E1-5EAA-981B-A0CC59A88972}"/>
                </a:ext>
              </a:extLst>
            </p:cNvPr>
            <p:cNvSpPr txBox="1"/>
            <p:nvPr/>
          </p:nvSpPr>
          <p:spPr>
            <a:xfrm>
              <a:off x="10675031" y="5614127"/>
              <a:ext cx="1433159" cy="368947"/>
            </a:xfrm>
            <a:prstGeom prst="rect">
              <a:avLst/>
            </a:prstGeom>
            <a:noFill/>
            <a:ln>
              <a:noFill/>
            </a:ln>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Muhyadin Mohamed  </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RENCU Coordination </a:t>
              </a:r>
            </a:p>
          </p:txBody>
        </p:sp>
        <p:sp>
          <p:nvSpPr>
            <p:cNvPr id="47" name="TextBox 46">
              <a:extLst>
                <a:ext uri="{FF2B5EF4-FFF2-40B4-BE49-F238E27FC236}">
                  <a16:creationId xmlns:a16="http://schemas.microsoft.com/office/drawing/2014/main" id="{FB1BD513-90CD-4F9B-CA4A-BF19D770766D}"/>
                </a:ext>
              </a:extLst>
            </p:cNvPr>
            <p:cNvSpPr txBox="1"/>
            <p:nvPr/>
          </p:nvSpPr>
          <p:spPr>
            <a:xfrm>
              <a:off x="9397364" y="2771529"/>
              <a:ext cx="1225993" cy="399693"/>
            </a:xfrm>
            <a:prstGeom prst="rect">
              <a:avLst/>
            </a:prstGeom>
            <a:noFill/>
            <a:ln>
              <a:noFill/>
            </a:ln>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Kadir Laale </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RENCU Coordination </a:t>
              </a:r>
              <a:endParaRPr kumimoji="0" lang="en-US" sz="6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 name="TextBox 47">
              <a:extLst>
                <a:ext uri="{FF2B5EF4-FFF2-40B4-BE49-F238E27FC236}">
                  <a16:creationId xmlns:a16="http://schemas.microsoft.com/office/drawing/2014/main" id="{A9EAFCC5-98D9-9634-AA67-7537043BE3E3}"/>
                </a:ext>
              </a:extLst>
            </p:cNvPr>
            <p:cNvSpPr txBox="1"/>
            <p:nvPr/>
          </p:nvSpPr>
          <p:spPr>
            <a:xfrm>
              <a:off x="10772476" y="2771529"/>
              <a:ext cx="1309739" cy="368947"/>
            </a:xfrm>
            <a:prstGeom prst="rect">
              <a:avLst/>
            </a:prstGeom>
            <a:noFill/>
            <a:ln>
              <a:noFill/>
            </a:ln>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Position Vacant </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Info Management Office </a:t>
              </a:r>
            </a:p>
          </p:txBody>
        </p:sp>
        <p:sp>
          <p:nvSpPr>
            <p:cNvPr id="49" name="TextBox 48">
              <a:extLst>
                <a:ext uri="{FF2B5EF4-FFF2-40B4-BE49-F238E27FC236}">
                  <a16:creationId xmlns:a16="http://schemas.microsoft.com/office/drawing/2014/main" id="{88DB7AC1-3941-020C-D4D1-AE0BFDF44D7F}"/>
                </a:ext>
              </a:extLst>
            </p:cNvPr>
            <p:cNvSpPr txBox="1"/>
            <p:nvPr/>
          </p:nvSpPr>
          <p:spPr>
            <a:xfrm>
              <a:off x="82492" y="4521210"/>
              <a:ext cx="1230871" cy="368947"/>
            </a:xfrm>
            <a:prstGeom prst="rect">
              <a:avLst/>
            </a:prstGeom>
            <a:noFill/>
            <a:ln>
              <a:noFill/>
            </a:ln>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Tadele Kibru </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RENCU Coordination </a:t>
              </a:r>
            </a:p>
          </p:txBody>
        </p:sp>
        <p:sp>
          <p:nvSpPr>
            <p:cNvPr id="50" name="TextBox 49">
              <a:extLst>
                <a:ext uri="{FF2B5EF4-FFF2-40B4-BE49-F238E27FC236}">
                  <a16:creationId xmlns:a16="http://schemas.microsoft.com/office/drawing/2014/main" id="{DEAD142D-E708-61CB-CA97-9596DE943FA6}"/>
                </a:ext>
              </a:extLst>
            </p:cNvPr>
            <p:cNvSpPr txBox="1"/>
            <p:nvPr/>
          </p:nvSpPr>
          <p:spPr>
            <a:xfrm>
              <a:off x="1546314" y="4531673"/>
              <a:ext cx="1486634" cy="368947"/>
            </a:xfrm>
            <a:prstGeom prst="rect">
              <a:avLst/>
            </a:prstGeom>
            <a:noFill/>
            <a:ln>
              <a:noFill/>
            </a:ln>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Getu Alemu</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7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IMO Dedicated (Govt/DRMB</a:t>
              </a:r>
              <a:r>
                <a:rPr kumimoji="0" lang="en-US" sz="6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p>
          </p:txBody>
        </p:sp>
        <p:pic>
          <p:nvPicPr>
            <p:cNvPr id="51" name="Picture 50" descr="A green and grey text on a black background&#10;&#10;Description automatically generated">
              <a:extLst>
                <a:ext uri="{FF2B5EF4-FFF2-40B4-BE49-F238E27FC236}">
                  <a16:creationId xmlns:a16="http://schemas.microsoft.com/office/drawing/2014/main" id="{BA8CC906-78F0-A339-BAC3-4BF25B63EDA1}"/>
                </a:ext>
              </a:extLst>
            </p:cNvPr>
            <p:cNvPicPr>
              <a:picLocks noChangeAspect="1"/>
            </p:cNvPicPr>
            <p:nvPr/>
          </p:nvPicPr>
          <p:blipFill rotWithShape="1">
            <a:blip r:embed="rId9" cstate="print">
              <a:duotone>
                <a:prstClr val="black"/>
                <a:srgbClr val="70AD47">
                  <a:tint val="45000"/>
                  <a:satMod val="400000"/>
                </a:srgbClr>
              </a:duotone>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r="74620"/>
            <a:stretch/>
          </p:blipFill>
          <p:spPr>
            <a:xfrm>
              <a:off x="4834690" y="3942246"/>
              <a:ext cx="320134" cy="479543"/>
            </a:xfrm>
            <a:prstGeom prst="rect">
              <a:avLst/>
            </a:prstGeom>
            <a:ln>
              <a:noFill/>
            </a:ln>
          </p:spPr>
        </p:pic>
        <p:pic>
          <p:nvPicPr>
            <p:cNvPr id="52" name="Picture 51" descr="A green and grey text on a black background&#10;&#10;Description automatically generated">
              <a:extLst>
                <a:ext uri="{FF2B5EF4-FFF2-40B4-BE49-F238E27FC236}">
                  <a16:creationId xmlns:a16="http://schemas.microsoft.com/office/drawing/2014/main" id="{D1670F00-5A66-69FD-01A8-78DEAB2CCEAE}"/>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rcRect r="74620"/>
            <a:stretch/>
          </p:blipFill>
          <p:spPr>
            <a:xfrm>
              <a:off x="2925167" y="706845"/>
              <a:ext cx="461470" cy="691256"/>
            </a:xfrm>
            <a:prstGeom prst="rect">
              <a:avLst/>
            </a:prstGeom>
          </p:spPr>
        </p:pic>
        <p:pic>
          <p:nvPicPr>
            <p:cNvPr id="53" name="Picture 52" descr="A green and grey text on a black background&#10;&#10;Description automatically generated">
              <a:extLst>
                <a:ext uri="{FF2B5EF4-FFF2-40B4-BE49-F238E27FC236}">
                  <a16:creationId xmlns:a16="http://schemas.microsoft.com/office/drawing/2014/main" id="{7C796CFC-EBB8-6D40-09D8-687A44D63A75}"/>
                </a:ext>
              </a:extLst>
            </p:cNvPr>
            <p:cNvPicPr>
              <a:picLocks noChangeAspect="1"/>
            </p:cNvPicPr>
            <p:nvPr/>
          </p:nvPicPr>
          <p:blipFill rotWithShape="1">
            <a:blip r:embed="rId13" cstate="print">
              <a:duotone>
                <a:prstClr val="black"/>
                <a:srgbClr val="70AD47">
                  <a:tint val="45000"/>
                  <a:satMod val="400000"/>
                </a:srgbClr>
              </a:duotone>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val="0"/>
                </a:ext>
              </a:extLst>
            </a:blip>
            <a:srcRect r="74620"/>
            <a:stretch/>
          </p:blipFill>
          <p:spPr>
            <a:xfrm>
              <a:off x="9634893" y="823465"/>
              <a:ext cx="287107" cy="430070"/>
            </a:xfrm>
            <a:prstGeom prst="rect">
              <a:avLst/>
            </a:prstGeom>
            <a:ln>
              <a:noFill/>
            </a:ln>
          </p:spPr>
        </p:pic>
        <p:sp>
          <p:nvSpPr>
            <p:cNvPr id="54" name="TextBox 53">
              <a:extLst>
                <a:ext uri="{FF2B5EF4-FFF2-40B4-BE49-F238E27FC236}">
                  <a16:creationId xmlns:a16="http://schemas.microsoft.com/office/drawing/2014/main" id="{71324462-EE7D-CDB6-6E82-62CEE8F235D2}"/>
                </a:ext>
              </a:extLst>
            </p:cNvPr>
            <p:cNvSpPr txBox="1"/>
            <p:nvPr/>
          </p:nvSpPr>
          <p:spPr>
            <a:xfrm>
              <a:off x="10049192" y="949297"/>
              <a:ext cx="2050678" cy="245965"/>
            </a:xfrm>
            <a:prstGeom prst="rect">
              <a:avLst/>
            </a:prstGeom>
            <a:noFill/>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srgbClr val="70AD47"/>
                  </a:solidFill>
                  <a:effectLst/>
                  <a:uLnTx/>
                  <a:uFillTx/>
                  <a:latin typeface="Roboto" panose="02000000000000000000" pitchFamily="2" charset="0"/>
                  <a:ea typeface="Roboto" panose="02000000000000000000" pitchFamily="2" charset="0"/>
                  <a:cs typeface="Roboto" panose="02000000000000000000" pitchFamily="2" charset="0"/>
                </a:rPr>
                <a:t>National Nutrition Cluster/ENCU </a:t>
              </a:r>
            </a:p>
          </p:txBody>
        </p:sp>
        <p:sp>
          <p:nvSpPr>
            <p:cNvPr id="55" name="Rectangle: Rounded Corners 54">
              <a:extLst>
                <a:ext uri="{FF2B5EF4-FFF2-40B4-BE49-F238E27FC236}">
                  <a16:creationId xmlns:a16="http://schemas.microsoft.com/office/drawing/2014/main" id="{96262C6F-7E93-50DB-2CE8-5198CBACB84E}"/>
                </a:ext>
              </a:extLst>
            </p:cNvPr>
            <p:cNvSpPr/>
            <p:nvPr/>
          </p:nvSpPr>
          <p:spPr>
            <a:xfrm>
              <a:off x="9555658" y="813644"/>
              <a:ext cx="2546226" cy="1322684"/>
            </a:xfrm>
            <a:prstGeom prst="roundRect">
              <a:avLst/>
            </a:prstGeom>
            <a:noFill/>
            <a:ln w="12700" cap="flat" cmpd="sng" algn="ctr">
              <a:solidFill>
                <a:srgbClr val="70AD47"/>
              </a:solidFill>
              <a:prstDash val="sysDash"/>
              <a:miter lim="800000"/>
            </a:ln>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6" name="TextBox 55">
              <a:extLst>
                <a:ext uri="{FF2B5EF4-FFF2-40B4-BE49-F238E27FC236}">
                  <a16:creationId xmlns:a16="http://schemas.microsoft.com/office/drawing/2014/main" id="{8E161AA3-4E3E-A010-AE8E-C6CC79E0CDE1}"/>
                </a:ext>
              </a:extLst>
            </p:cNvPr>
            <p:cNvSpPr txBox="1"/>
            <p:nvPr/>
          </p:nvSpPr>
          <p:spPr>
            <a:xfrm>
              <a:off x="3564272" y="852280"/>
              <a:ext cx="1380957" cy="614912"/>
            </a:xfrm>
            <a:prstGeom prst="rect">
              <a:avLst/>
            </a:prstGeom>
            <a:noFill/>
            <a:ln>
              <a:noFill/>
            </a:ln>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Firaol Bekele (Govt/EDRMC)</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Nutrition Focal Point   </a:t>
              </a:r>
            </a:p>
          </p:txBody>
        </p:sp>
        <p:sp>
          <p:nvSpPr>
            <p:cNvPr id="57" name="Rectangle: Rounded Corners 56">
              <a:extLst>
                <a:ext uri="{FF2B5EF4-FFF2-40B4-BE49-F238E27FC236}">
                  <a16:creationId xmlns:a16="http://schemas.microsoft.com/office/drawing/2014/main" id="{2B59377E-6267-CD94-D0CA-DFB99B9A0A8F}"/>
                </a:ext>
              </a:extLst>
            </p:cNvPr>
            <p:cNvSpPr/>
            <p:nvPr/>
          </p:nvSpPr>
          <p:spPr>
            <a:xfrm>
              <a:off x="7461330" y="1774857"/>
              <a:ext cx="1848066" cy="489953"/>
            </a:xfrm>
            <a:prstGeom prst="roundRect">
              <a:avLst/>
            </a:prstGeom>
            <a:noFill/>
            <a:ln w="12700" cap="flat" cmpd="sng" algn="ctr">
              <a:noFill/>
              <a:prstDash val="solid"/>
              <a:miter lim="800000"/>
            </a:ln>
            <a:effectLst/>
          </p:spPr>
          <p:txBody>
            <a:bodyPr rtlCol="0" anchor="ctr"/>
            <a:lstStyle/>
            <a:p>
              <a:pPr marL="0" marR="0" lvl="0" indent="0" defTabSz="913486"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58" name="Picture 57">
              <a:extLst>
                <a:ext uri="{FF2B5EF4-FFF2-40B4-BE49-F238E27FC236}">
                  <a16:creationId xmlns:a16="http://schemas.microsoft.com/office/drawing/2014/main" id="{A7B1AF74-922F-9DF4-F73F-C02B2DF515B7}"/>
                </a:ext>
              </a:extLst>
            </p:cNvPr>
            <p:cNvPicPr>
              <a:picLocks noChangeAspect="1"/>
            </p:cNvPicPr>
            <p:nvPr/>
          </p:nvPicPr>
          <p:blipFill>
            <a:blip r:embed="rId15"/>
            <a:stretch>
              <a:fillRect/>
            </a:stretch>
          </p:blipFill>
          <p:spPr>
            <a:xfrm>
              <a:off x="104830" y="5980374"/>
              <a:ext cx="549175" cy="560684"/>
            </a:xfrm>
            <a:prstGeom prst="rect">
              <a:avLst/>
            </a:prstGeom>
            <a:noFill/>
          </p:spPr>
        </p:pic>
        <p:sp>
          <p:nvSpPr>
            <p:cNvPr id="59" name="TextBox 58">
              <a:extLst>
                <a:ext uri="{FF2B5EF4-FFF2-40B4-BE49-F238E27FC236}">
                  <a16:creationId xmlns:a16="http://schemas.microsoft.com/office/drawing/2014/main" id="{338F2FF3-7E9E-C4B3-27F2-06B60ACBE84B}"/>
                </a:ext>
              </a:extLst>
            </p:cNvPr>
            <p:cNvSpPr txBox="1"/>
            <p:nvPr/>
          </p:nvSpPr>
          <p:spPr>
            <a:xfrm>
              <a:off x="609737" y="6091615"/>
              <a:ext cx="2423211" cy="338201"/>
            </a:xfrm>
            <a:prstGeom prst="rect">
              <a:avLst/>
            </a:prstGeom>
            <a:noFill/>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799" b="0" i="0" u="none" strike="noStrike" kern="1200" cap="none" spc="0" normalizeH="0" baseline="0" noProof="0" dirty="0">
                  <a:ln>
                    <a:noFill/>
                  </a:ln>
                  <a:solidFill>
                    <a:prstClr val="white">
                      <a:lumMod val="50000"/>
                    </a:prstClr>
                  </a:solidFill>
                  <a:effectLst/>
                  <a:uLnTx/>
                  <a:uFillTx/>
                  <a:latin typeface="Roboto" panose="02000000000000000000" pitchFamily="2" charset="0"/>
                  <a:ea typeface="Roboto" panose="02000000000000000000" pitchFamily="2" charset="0"/>
                  <a:cs typeface="Roboto" panose="02000000000000000000" pitchFamily="2" charset="0"/>
                </a:rPr>
                <a:t>National Nutrition Cluster Webpage:</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799" b="0" i="0" u="none" strike="noStrike" kern="1200" cap="none" spc="0" normalizeH="0" baseline="0" noProof="0" dirty="0">
                  <a:ln>
                    <a:noFill/>
                  </a:ln>
                  <a:solidFill>
                    <a:prstClr val="white">
                      <a:lumMod val="50000"/>
                    </a:prstClr>
                  </a:solidFill>
                  <a:effectLst/>
                  <a:uLnTx/>
                  <a:uFillTx/>
                  <a:latin typeface="Roboto" panose="02000000000000000000" pitchFamily="2" charset="0"/>
                  <a:ea typeface="Roboto" panose="02000000000000000000" pitchFamily="2" charset="0"/>
                  <a:cs typeface="Roboto" panose="02000000000000000000" pitchFamily="2" charset="0"/>
                  <a:hlinkClick r:id="rId16"/>
                </a:rPr>
                <a:t>https://response.reliefweb.int/ethiopia/nutrition</a:t>
              </a:r>
              <a:endParaRPr kumimoji="0" lang="en-US" sz="799" b="0" i="0" u="none" strike="noStrike" kern="1200" cap="none" spc="0" normalizeH="0" baseline="0" noProof="0" dirty="0">
                <a:ln>
                  <a:noFill/>
                </a:ln>
                <a:solidFill>
                  <a:prstClr val="white">
                    <a:lumMod val="50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0" name="TextBox 59">
              <a:extLst>
                <a:ext uri="{FF2B5EF4-FFF2-40B4-BE49-F238E27FC236}">
                  <a16:creationId xmlns:a16="http://schemas.microsoft.com/office/drawing/2014/main" id="{5D206657-6A79-B961-8A79-70DDB2FCF6C4}"/>
                </a:ext>
              </a:extLst>
            </p:cNvPr>
            <p:cNvSpPr txBox="1"/>
            <p:nvPr/>
          </p:nvSpPr>
          <p:spPr>
            <a:xfrm>
              <a:off x="9367266" y="6276310"/>
              <a:ext cx="2904927" cy="415065"/>
            </a:xfrm>
            <a:prstGeom prst="rect">
              <a:avLst/>
            </a:prstGeom>
            <a:noFill/>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6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Disclaimer: </a:t>
              </a:r>
              <a:r>
                <a:rPr kumimoji="0" lang="en-US" sz="699" b="0" i="0" u="none" strike="noStrike" kern="1200" cap="none" spc="0" normalizeH="0" baseline="0" noProof="0" dirty="0">
                  <a:ln>
                    <a:noFill/>
                  </a:ln>
                  <a:solidFill>
                    <a:srgbClr val="9D9D9D"/>
                  </a:solidFill>
                  <a:effectLst/>
                  <a:uLnTx/>
                  <a:uFillTx/>
                  <a:latin typeface="Roboto" panose="02000000000000000000" pitchFamily="2" charset="0"/>
                  <a:ea typeface="Roboto" panose="02000000000000000000" pitchFamily="2" charset="0"/>
                  <a:cs typeface="Roboto" panose="02000000000000000000" pitchFamily="2" charset="0"/>
                </a:rPr>
                <a:t>The administrative boundaries and name shows and designate used on this map to not imply official endorsement or acceptance by the United nation. </a:t>
              </a:r>
              <a:endParaRPr kumimoji="0" lang="en-US" sz="6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1" name="TextBox 60">
              <a:extLst>
                <a:ext uri="{FF2B5EF4-FFF2-40B4-BE49-F238E27FC236}">
                  <a16:creationId xmlns:a16="http://schemas.microsoft.com/office/drawing/2014/main" id="{20CCC70C-CACA-0668-7D66-47910C37F359}"/>
                </a:ext>
              </a:extLst>
            </p:cNvPr>
            <p:cNvSpPr txBox="1"/>
            <p:nvPr/>
          </p:nvSpPr>
          <p:spPr>
            <a:xfrm>
              <a:off x="6441900" y="852280"/>
              <a:ext cx="1135382" cy="568794"/>
            </a:xfrm>
            <a:prstGeom prst="rect">
              <a:avLst/>
            </a:prstGeom>
            <a:noFill/>
            <a:ln>
              <a:noFill/>
            </a:ln>
          </p:spPr>
          <p:txBody>
            <a:bodyPr wrap="square">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10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Dept Cluster </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1099"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Coordinator</a:t>
              </a:r>
            </a:p>
            <a:p>
              <a:pPr marL="0" marR="0" lvl="0" indent="0" algn="l" defTabSz="913486"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Position Vacant </a:t>
              </a:r>
            </a:p>
          </p:txBody>
        </p:sp>
        <p:sp>
          <p:nvSpPr>
            <p:cNvPr id="62" name="TextBox 61">
              <a:extLst>
                <a:ext uri="{FF2B5EF4-FFF2-40B4-BE49-F238E27FC236}">
                  <a16:creationId xmlns:a16="http://schemas.microsoft.com/office/drawing/2014/main" id="{A24F5ABC-CE58-28B3-1DE1-04856E28BAF7}"/>
                </a:ext>
              </a:extLst>
            </p:cNvPr>
            <p:cNvSpPr txBox="1"/>
            <p:nvPr/>
          </p:nvSpPr>
          <p:spPr>
            <a:xfrm>
              <a:off x="88996" y="5216520"/>
              <a:ext cx="2875372" cy="645658"/>
            </a:xfrm>
            <a:prstGeom prst="rect">
              <a:avLst/>
            </a:prstGeom>
            <a:noFill/>
            <a:ln w="12700" cap="flat" cmpd="sng" algn="ctr">
              <a:solidFill>
                <a:srgbClr val="70AD47"/>
              </a:solidFill>
              <a:prstDash val="sysDash"/>
              <a:miter lim="800000"/>
            </a:ln>
            <a:effectLst/>
          </p:spPr>
          <p:txBody>
            <a:bodyPr wrap="square" rtlCol="0">
              <a:spAutoFit/>
            </a:bodyPr>
            <a:lstStyle/>
            <a:p>
              <a:pPr marL="0" marR="0" lvl="0" indent="0" algn="l" defTabSz="913486"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70AD47"/>
                  </a:solidFill>
                  <a:effectLst/>
                  <a:uLnTx/>
                  <a:uFillTx/>
                  <a:latin typeface="Roboto" panose="02000000000000000000" pitchFamily="2" charset="0"/>
                  <a:ea typeface="Roboto" panose="02000000000000000000" pitchFamily="2" charset="0"/>
                  <a:cs typeface="Roboto" panose="02000000000000000000" pitchFamily="2" charset="0"/>
                </a:rPr>
                <a:t>UNICEF Nutrition staff in field offices in supporting DRMB for AWP –Annual work plan. </a:t>
              </a:r>
            </a:p>
          </p:txBody>
        </p:sp>
        <p:cxnSp>
          <p:nvCxnSpPr>
            <p:cNvPr id="63" name="Straight Arrow Connector 62">
              <a:extLst>
                <a:ext uri="{FF2B5EF4-FFF2-40B4-BE49-F238E27FC236}">
                  <a16:creationId xmlns:a16="http://schemas.microsoft.com/office/drawing/2014/main" id="{C7599991-F369-E661-B8E6-42F7F5DEFE71}"/>
                </a:ext>
              </a:extLst>
            </p:cNvPr>
            <p:cNvCxnSpPr>
              <a:cxnSpLocks/>
            </p:cNvCxnSpPr>
            <p:nvPr/>
          </p:nvCxnSpPr>
          <p:spPr>
            <a:xfrm flipV="1">
              <a:off x="2975862" y="2048888"/>
              <a:ext cx="1953138" cy="18179"/>
            </a:xfrm>
            <a:prstGeom prst="straightConnector1">
              <a:avLst/>
            </a:prstGeom>
            <a:noFill/>
            <a:ln w="28575" cap="flat" cmpd="sng" algn="ctr">
              <a:solidFill>
                <a:srgbClr val="70AD47"/>
              </a:solidFill>
              <a:prstDash val="sysDash"/>
              <a:miter lim="800000"/>
              <a:headEnd type="none" w="med" len="med"/>
              <a:tailEnd type="arrow" w="med" len="med"/>
            </a:ln>
            <a:effectLst/>
          </p:spPr>
        </p:cxnSp>
        <p:cxnSp>
          <p:nvCxnSpPr>
            <p:cNvPr id="64" name="Straight Connector 63">
              <a:extLst>
                <a:ext uri="{FF2B5EF4-FFF2-40B4-BE49-F238E27FC236}">
                  <a16:creationId xmlns:a16="http://schemas.microsoft.com/office/drawing/2014/main" id="{EAEEAAAC-8777-CBF1-72B3-36DCEBE11553}"/>
                </a:ext>
              </a:extLst>
            </p:cNvPr>
            <p:cNvCxnSpPr>
              <a:cxnSpLocks/>
            </p:cNvCxnSpPr>
            <p:nvPr/>
          </p:nvCxnSpPr>
          <p:spPr>
            <a:xfrm>
              <a:off x="4900521" y="841890"/>
              <a:ext cx="0" cy="601252"/>
            </a:xfrm>
            <a:prstGeom prst="line">
              <a:avLst/>
            </a:prstGeom>
            <a:noFill/>
            <a:ln w="9525" cap="flat" cmpd="sng" algn="ctr">
              <a:solidFill>
                <a:sysClr val="window" lastClr="FFFFFF"/>
              </a:solidFill>
              <a:prstDash val="dash"/>
              <a:round/>
              <a:headEnd type="none" w="med" len="med"/>
              <a:tailEnd type="none" w="med" len="med"/>
            </a:ln>
            <a:effectLst/>
          </p:spPr>
        </p:cxnSp>
        <p:cxnSp>
          <p:nvCxnSpPr>
            <p:cNvPr id="65" name="Straight Connector 64">
              <a:extLst>
                <a:ext uri="{FF2B5EF4-FFF2-40B4-BE49-F238E27FC236}">
                  <a16:creationId xmlns:a16="http://schemas.microsoft.com/office/drawing/2014/main" id="{D72F4FA7-88EB-719B-81F6-50F37068398F}"/>
                </a:ext>
              </a:extLst>
            </p:cNvPr>
            <p:cNvCxnSpPr>
              <a:cxnSpLocks/>
            </p:cNvCxnSpPr>
            <p:nvPr/>
          </p:nvCxnSpPr>
          <p:spPr>
            <a:xfrm>
              <a:off x="7633748" y="841890"/>
              <a:ext cx="0" cy="601252"/>
            </a:xfrm>
            <a:prstGeom prst="line">
              <a:avLst/>
            </a:prstGeom>
            <a:noFill/>
            <a:ln w="9525" cap="flat" cmpd="sng" algn="ctr">
              <a:solidFill>
                <a:sysClr val="window" lastClr="FFFFFF"/>
              </a:solidFill>
              <a:prstDash val="dash"/>
              <a:round/>
              <a:headEnd type="none" w="med" len="med"/>
              <a:tailEnd type="none" w="med" len="med"/>
            </a:ln>
            <a:effectLst/>
          </p:spPr>
        </p:cxnSp>
        <p:cxnSp>
          <p:nvCxnSpPr>
            <p:cNvPr id="66" name="Straight Connector 65">
              <a:extLst>
                <a:ext uri="{FF2B5EF4-FFF2-40B4-BE49-F238E27FC236}">
                  <a16:creationId xmlns:a16="http://schemas.microsoft.com/office/drawing/2014/main" id="{E9E15FBA-6CE4-5ADD-08B2-73F3227BF650}"/>
                </a:ext>
              </a:extLst>
            </p:cNvPr>
            <p:cNvCxnSpPr>
              <a:cxnSpLocks/>
            </p:cNvCxnSpPr>
            <p:nvPr/>
          </p:nvCxnSpPr>
          <p:spPr>
            <a:xfrm>
              <a:off x="6427139" y="841890"/>
              <a:ext cx="0" cy="601252"/>
            </a:xfrm>
            <a:prstGeom prst="line">
              <a:avLst/>
            </a:prstGeom>
            <a:noFill/>
            <a:ln w="9525" cap="flat" cmpd="sng" algn="ctr">
              <a:solidFill>
                <a:sysClr val="window" lastClr="FFFFFF"/>
              </a:solidFill>
              <a:prstDash val="dash"/>
              <a:round/>
              <a:headEnd type="none" w="med" len="med"/>
              <a:tailEnd type="none" w="med" len="med"/>
            </a:ln>
            <a:effectLst/>
          </p:spPr>
        </p:cxnSp>
        <p:cxnSp>
          <p:nvCxnSpPr>
            <p:cNvPr id="67" name="Straight Connector 66">
              <a:extLst>
                <a:ext uri="{FF2B5EF4-FFF2-40B4-BE49-F238E27FC236}">
                  <a16:creationId xmlns:a16="http://schemas.microsoft.com/office/drawing/2014/main" id="{1E0767DD-683A-8F99-6FD1-CB45576DF5CF}"/>
                </a:ext>
              </a:extLst>
            </p:cNvPr>
            <p:cNvCxnSpPr>
              <a:cxnSpLocks/>
            </p:cNvCxnSpPr>
            <p:nvPr/>
          </p:nvCxnSpPr>
          <p:spPr>
            <a:xfrm flipH="1" flipV="1">
              <a:off x="6108647" y="4253401"/>
              <a:ext cx="3226186" cy="14439"/>
            </a:xfrm>
            <a:prstGeom prst="line">
              <a:avLst/>
            </a:prstGeom>
            <a:noFill/>
            <a:ln w="28575" cap="flat" cmpd="sng" algn="ctr">
              <a:solidFill>
                <a:srgbClr val="70AD47"/>
              </a:solidFill>
              <a:prstDash val="sysDash"/>
              <a:miter lim="800000"/>
            </a:ln>
            <a:effectLst/>
          </p:spPr>
        </p:cxnSp>
        <p:cxnSp>
          <p:nvCxnSpPr>
            <p:cNvPr id="68" name="Straight Arrow Connector 67">
              <a:extLst>
                <a:ext uri="{FF2B5EF4-FFF2-40B4-BE49-F238E27FC236}">
                  <a16:creationId xmlns:a16="http://schemas.microsoft.com/office/drawing/2014/main" id="{642AB340-8EC3-DA7C-E5BA-B1C86C58CA7A}"/>
                </a:ext>
              </a:extLst>
            </p:cNvPr>
            <p:cNvCxnSpPr>
              <a:cxnSpLocks/>
            </p:cNvCxnSpPr>
            <p:nvPr/>
          </p:nvCxnSpPr>
          <p:spPr>
            <a:xfrm>
              <a:off x="6098694" y="4267841"/>
              <a:ext cx="18997" cy="465761"/>
            </a:xfrm>
            <a:prstGeom prst="straightConnector1">
              <a:avLst/>
            </a:prstGeom>
            <a:noFill/>
            <a:ln w="28575" cap="flat" cmpd="sng" algn="ctr">
              <a:solidFill>
                <a:srgbClr val="70AD47"/>
              </a:solidFill>
              <a:prstDash val="sysDash"/>
              <a:miter lim="800000"/>
              <a:headEnd type="none" w="med" len="med"/>
              <a:tailEnd type="arrow" w="med" len="med"/>
            </a:ln>
            <a:effectLst/>
          </p:spPr>
        </p:cxnSp>
        <p:cxnSp>
          <p:nvCxnSpPr>
            <p:cNvPr id="69" name="Straight Arrow Connector 68">
              <a:extLst>
                <a:ext uri="{FF2B5EF4-FFF2-40B4-BE49-F238E27FC236}">
                  <a16:creationId xmlns:a16="http://schemas.microsoft.com/office/drawing/2014/main" id="{0649E2D9-E697-88E7-A924-4C2B9FC912A9}"/>
                </a:ext>
              </a:extLst>
            </p:cNvPr>
            <p:cNvCxnSpPr>
              <a:cxnSpLocks/>
            </p:cNvCxnSpPr>
            <p:nvPr/>
          </p:nvCxnSpPr>
          <p:spPr>
            <a:xfrm>
              <a:off x="2974478" y="4789987"/>
              <a:ext cx="884299" cy="24224"/>
            </a:xfrm>
            <a:prstGeom prst="straightConnector1">
              <a:avLst/>
            </a:prstGeom>
            <a:noFill/>
            <a:ln w="28575" cap="flat" cmpd="sng" algn="ctr">
              <a:solidFill>
                <a:srgbClr val="70AD47"/>
              </a:solidFill>
              <a:prstDash val="sysDash"/>
              <a:miter lim="800000"/>
              <a:headEnd type="none" w="med" len="med"/>
              <a:tailEnd type="arrow" w="med" len="med"/>
            </a:ln>
            <a:effectLst/>
          </p:spPr>
        </p:cxnSp>
      </p:grpSp>
    </p:spTree>
    <p:extLst>
      <p:ext uri="{BB962C8B-B14F-4D97-AF65-F5344CB8AC3E}">
        <p14:creationId xmlns:p14="http://schemas.microsoft.com/office/powerpoint/2010/main" val="13169370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85761" y="6284875"/>
            <a:ext cx="4177837" cy="55399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l" defTabSz="609492">
              <a:defRPr sz="1800">
                <a:latin typeface="Arial"/>
                <a:ea typeface="Arial"/>
                <a:cs typeface="Arial"/>
                <a:sym typeface="Arial"/>
              </a:defRPr>
            </a:pPr>
            <a:r>
              <a:rPr lang="en-US" dirty="0">
                <a:solidFill>
                  <a:srgbClr val="808080"/>
                </a:solidFill>
              </a:rPr>
              <a:t>ENCU </a:t>
            </a:r>
            <a:r>
              <a:rPr dirty="0">
                <a:solidFill>
                  <a:srgbClr val="808080"/>
                </a:solidFill>
              </a:rPr>
              <a:t> </a:t>
            </a:r>
            <a:br>
              <a:rPr dirty="0"/>
            </a:br>
            <a:r>
              <a:rPr lang="en-US" dirty="0">
                <a:solidFill>
                  <a:srgbClr val="808080"/>
                </a:solidFill>
              </a:rPr>
              <a:t>30-31-Jan 2024</a:t>
            </a:r>
            <a:endParaRPr lang="en-US" sz="1800" dirty="0">
              <a:solidFill>
                <a:srgbClr val="808080"/>
              </a:solidFill>
            </a:endParaRP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9" name="Title 1">
            <a:extLst>
              <a:ext uri="{FF2B5EF4-FFF2-40B4-BE49-F238E27FC236}">
                <a16:creationId xmlns:a16="http://schemas.microsoft.com/office/drawing/2014/main" id="{5F3379DB-BB51-3FD2-9BC2-FB9D975682A5}"/>
              </a:ext>
            </a:extLst>
          </p:cNvPr>
          <p:cNvSpPr txBox="1">
            <a:spLocks/>
          </p:cNvSpPr>
          <p:nvPr/>
        </p:nvSpPr>
        <p:spPr>
          <a:xfrm>
            <a:off x="0" y="99753"/>
            <a:ext cx="12179300" cy="55399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cap="all" baseline="0">
                <a:solidFill>
                  <a:srgbClr val="92D050"/>
                </a:solidFill>
                <a:latin typeface="+mj-lt"/>
                <a:ea typeface="+mj-ea"/>
                <a:cs typeface="+mj-cs"/>
              </a:defRPr>
            </a:lvl1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000" b="1" i="0" u="none" strike="noStrike" kern="1200" cap="all" spc="0" normalizeH="0" baseline="0" noProof="0" dirty="0">
                <a:ln>
                  <a:noFill/>
                </a:ln>
                <a:solidFill>
                  <a:srgbClr val="00B050"/>
                </a:solidFill>
                <a:effectLst/>
                <a:uLnTx/>
                <a:uFillTx/>
                <a:latin typeface="Calibri"/>
                <a:ea typeface="+mj-ea"/>
                <a:cs typeface="+mj-cs"/>
              </a:rPr>
              <a:t>2023 Achievements RELATED TO CLUSTER CORE Functions</a:t>
            </a:r>
            <a:endParaRPr kumimoji="0" lang="en-US" sz="3000" b="1" i="0" u="none" strike="noStrike" kern="1200" cap="all"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461269EA-9830-CDC8-4ECD-7F577AD41B2C}"/>
              </a:ext>
            </a:extLst>
          </p:cNvPr>
          <p:cNvGraphicFramePr>
            <a:graphicFrameLocks noGrp="1"/>
          </p:cNvGraphicFramePr>
          <p:nvPr/>
        </p:nvGraphicFramePr>
        <p:xfrm>
          <a:off x="85760" y="540351"/>
          <a:ext cx="12093540" cy="6298522"/>
        </p:xfrm>
        <a:graphic>
          <a:graphicData uri="http://schemas.openxmlformats.org/drawingml/2006/table">
            <a:tbl>
              <a:tblPr firstRow="1" bandRow="1">
                <a:tableStyleId>{F5AB1C69-6EDB-4FF4-983F-18BD219EF322}</a:tableStyleId>
              </a:tblPr>
              <a:tblGrid>
                <a:gridCol w="472682">
                  <a:extLst>
                    <a:ext uri="{9D8B030D-6E8A-4147-A177-3AD203B41FA5}">
                      <a16:colId xmlns:a16="http://schemas.microsoft.com/office/drawing/2014/main" val="1104977943"/>
                    </a:ext>
                  </a:extLst>
                </a:gridCol>
                <a:gridCol w="2500694">
                  <a:extLst>
                    <a:ext uri="{9D8B030D-6E8A-4147-A177-3AD203B41FA5}">
                      <a16:colId xmlns:a16="http://schemas.microsoft.com/office/drawing/2014/main" val="1723603532"/>
                    </a:ext>
                  </a:extLst>
                </a:gridCol>
                <a:gridCol w="9120164">
                  <a:extLst>
                    <a:ext uri="{9D8B030D-6E8A-4147-A177-3AD203B41FA5}">
                      <a16:colId xmlns:a16="http://schemas.microsoft.com/office/drawing/2014/main" val="3760604576"/>
                    </a:ext>
                  </a:extLst>
                </a:gridCol>
              </a:tblGrid>
              <a:tr h="688122">
                <a:tc>
                  <a:txBody>
                    <a:bodyPr/>
                    <a:lstStyle/>
                    <a:p>
                      <a:r>
                        <a:rPr lang="en-US" sz="1800" b="1" dirty="0">
                          <a:latin typeface="Calibri Light" panose="020F0302020204030204" pitchFamily="34" charset="0"/>
                          <a:cs typeface="Calibri Light" panose="020F0302020204030204" pitchFamily="34" charset="0"/>
                        </a:rPr>
                        <a:t>SN</a:t>
                      </a:r>
                    </a:p>
                  </a:txBody>
                  <a:tcPr/>
                </a:tc>
                <a:tc>
                  <a:txBody>
                    <a:bodyPr/>
                    <a:lstStyle/>
                    <a:p>
                      <a:r>
                        <a:rPr lang="en-US" sz="2000" b="1" dirty="0">
                          <a:latin typeface="Calibri Light" panose="020F0302020204030204" pitchFamily="34" charset="0"/>
                          <a:cs typeface="Calibri Light" panose="020F0302020204030204" pitchFamily="34" charset="0"/>
                        </a:rPr>
                        <a:t>Cluster Core Functions</a:t>
                      </a:r>
                    </a:p>
                  </a:txBody>
                  <a:tcPr/>
                </a:tc>
                <a:tc>
                  <a:txBody>
                    <a:bodyPr/>
                    <a:lstStyle/>
                    <a:p>
                      <a:r>
                        <a:rPr lang="en-US" sz="2000" b="1" dirty="0">
                          <a:latin typeface="Calibri Light" panose="020F0302020204030204" pitchFamily="34" charset="0"/>
                          <a:cs typeface="Calibri Light" panose="020F0302020204030204" pitchFamily="34" charset="0"/>
                        </a:rPr>
                        <a:t>Achievements</a:t>
                      </a:r>
                    </a:p>
                  </a:txBody>
                  <a:tcPr/>
                </a:tc>
                <a:extLst>
                  <a:ext uri="{0D108BD9-81ED-4DB2-BD59-A6C34878D82A}">
                    <a16:rowId xmlns:a16="http://schemas.microsoft.com/office/drawing/2014/main" val="381717652"/>
                  </a:ext>
                </a:extLst>
              </a:tr>
              <a:tr h="1049963">
                <a:tc>
                  <a:txBody>
                    <a:bodyPr/>
                    <a:lstStyle/>
                    <a:p>
                      <a:r>
                        <a:rPr lang="en-US" sz="1400" b="1" dirty="0">
                          <a:latin typeface="Calibri Light" panose="020F0302020204030204" pitchFamily="34" charset="0"/>
                          <a:cs typeface="Calibri Light" panose="020F0302020204030204" pitchFamily="34" charset="0"/>
                        </a:rPr>
                        <a:t>1</a:t>
                      </a:r>
                    </a:p>
                  </a:txBody>
                  <a:tcPr/>
                </a:tc>
                <a:tc>
                  <a:txBody>
                    <a:bodyPr/>
                    <a:lstStyle/>
                    <a:p>
                      <a:pPr algn="l"/>
                      <a:r>
                        <a:rPr lang="en-US" sz="1400" b="1" dirty="0">
                          <a:latin typeface="Calibri Light" panose="020F0302020204030204" pitchFamily="34" charset="0"/>
                          <a:cs typeface="Calibri Light" panose="020F0302020204030204" pitchFamily="34" charset="0"/>
                        </a:rPr>
                        <a:t>Supporting service delivery </a:t>
                      </a:r>
                    </a:p>
                  </a:txBody>
                  <a:tcPr/>
                </a:tc>
                <a:tc>
                  <a:txBody>
                    <a:bodyPr/>
                    <a:lstStyle/>
                    <a:p>
                      <a:pPr marL="285750" indent="-285750" algn="just">
                        <a:buFont typeface="Arial" panose="020B0604020202020204" pitchFamily="34" charset="0"/>
                        <a:buChar char="•"/>
                      </a:pPr>
                      <a:r>
                        <a:rPr kumimoji="0" lang="en-US" sz="1600" b="1"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Functional coordination structures with defined TORs and ENCU guidelines at national and 6 regions- active </a:t>
                      </a:r>
                      <a:r>
                        <a:rPr lang="en-GB" sz="1600" b="1" dirty="0">
                          <a:effectLst/>
                          <a:latin typeface="Calibri Light" panose="020F0302020204030204" pitchFamily="34" charset="0"/>
                          <a:cs typeface="Calibri Light" panose="020F0302020204030204" pitchFamily="34" charset="0"/>
                        </a:rPr>
                        <a:t>technical working groups (TWG) </a:t>
                      </a:r>
                    </a:p>
                    <a:p>
                      <a:pPr marL="285750" indent="-285750" algn="just">
                        <a:buFont typeface="Arial" panose="020B0604020202020204" pitchFamily="34" charset="0"/>
                        <a:buChar char="•"/>
                      </a:pPr>
                      <a:r>
                        <a:rPr lang="en-US" sz="1600" b="1" u="none" strike="noStrike" cap="none" spc="0" baseline="0" dirty="0">
                          <a:solidFill>
                            <a:srgbClr val="000000"/>
                          </a:solidFill>
                          <a:effectLst/>
                          <a:uFillTx/>
                          <a:latin typeface="Calibri Light" panose="020F0302020204030204" pitchFamily="34" charset="0"/>
                          <a:cs typeface="Calibri Light" panose="020F0302020204030204" pitchFamily="34" charset="0"/>
                          <a:sym typeface="Helvetica Neue Light"/>
                        </a:rPr>
                        <a:t>Promoted and delivered adaptable modalities </a:t>
                      </a:r>
                    </a:p>
                    <a:p>
                      <a:pPr marL="285750" indent="-285750" algn="just">
                        <a:buFont typeface="Arial" panose="020B0604020202020204" pitchFamily="34" charset="0"/>
                        <a:buChar char="•"/>
                      </a:pPr>
                      <a:r>
                        <a:rPr lang="en-US" sz="1600" b="1" dirty="0">
                          <a:latin typeface="Calibri Light" panose="020F0302020204030204" pitchFamily="34" charset="0"/>
                          <a:cs typeface="Calibri Light" panose="020F0302020204030204" pitchFamily="34" charset="0"/>
                        </a:rPr>
                        <a:t>Inter-Cluster Sectoral Collaboration (ICSC) </a:t>
                      </a:r>
                      <a:endParaRPr lang="en-US" sz="1600" b="1" kern="1200" baseline="0" dirty="0">
                        <a:solidFill>
                          <a:schemeClr val="dk1"/>
                        </a:solidFill>
                        <a:latin typeface="Calibri Light" panose="020F0302020204030204" pitchFamily="34" charset="0"/>
                        <a:ea typeface="+mn-ea"/>
                        <a:cs typeface="Calibri Light" panose="020F0302020204030204" pitchFamily="34" charset="0"/>
                      </a:endParaRPr>
                    </a:p>
                  </a:txBody>
                  <a:tcPr/>
                </a:tc>
                <a:extLst>
                  <a:ext uri="{0D108BD9-81ED-4DB2-BD59-A6C34878D82A}">
                    <a16:rowId xmlns:a16="http://schemas.microsoft.com/office/drawing/2014/main" val="2505944862"/>
                  </a:ext>
                </a:extLst>
              </a:tr>
              <a:tr h="809971">
                <a:tc>
                  <a:txBody>
                    <a:bodyPr/>
                    <a:lstStyle/>
                    <a:p>
                      <a:r>
                        <a:rPr lang="en-US" sz="1400" b="1" dirty="0">
                          <a:latin typeface="Calibri Light" panose="020F0302020204030204" pitchFamily="34" charset="0"/>
                          <a:cs typeface="Calibri Light" panose="020F0302020204030204" pitchFamily="34" charset="0"/>
                        </a:rPr>
                        <a:t>2</a:t>
                      </a:r>
                    </a:p>
                  </a:txBody>
                  <a:tcPr/>
                </a:tc>
                <a:tc>
                  <a:txBody>
                    <a:bodyPr/>
                    <a:lstStyle/>
                    <a:p>
                      <a:pPr algn="l"/>
                      <a:r>
                        <a:rPr lang="en-US" sz="1400" b="1" dirty="0">
                          <a:latin typeface="Calibri Light" panose="020F0302020204030204" pitchFamily="34" charset="0"/>
                          <a:cs typeface="Calibri Light" panose="020F0302020204030204" pitchFamily="34" charset="0"/>
                        </a:rPr>
                        <a:t>Informing strategic decisions </a:t>
                      </a:r>
                    </a:p>
                  </a:txBody>
                  <a:tcPr/>
                </a:tc>
                <a:tc>
                  <a:txBody>
                    <a:bodyPr/>
                    <a:lstStyle/>
                    <a:p>
                      <a:pPr marL="285750" indent="-285750" algn="just">
                        <a:buFont typeface="Arial" panose="020B0604020202020204" pitchFamily="34" charset="0"/>
                        <a:buChar char="•"/>
                      </a:pPr>
                      <a:r>
                        <a:rPr lang="en-GB" sz="1600" b="1" kern="1200" dirty="0">
                          <a:solidFill>
                            <a:schemeClr val="tx1"/>
                          </a:solidFill>
                          <a:latin typeface="Calibri Light" panose="020F0302020204030204" pitchFamily="34" charset="0"/>
                          <a:cs typeface="Calibri Light" panose="020F0302020204030204" pitchFamily="34" charset="0"/>
                        </a:rPr>
                        <a:t>Information sharing on guidelines, new strategies, response indicators, gaps, resources, availability, etc</a:t>
                      </a:r>
                    </a:p>
                    <a:p>
                      <a:pPr marL="285750" indent="-285750" algn="just">
                        <a:buFont typeface="Arial" panose="020B0604020202020204" pitchFamily="34" charset="0"/>
                        <a:buChar char="•"/>
                      </a:pPr>
                      <a:r>
                        <a:rPr lang="en-US" sz="1600" b="1" kern="1200" dirty="0">
                          <a:solidFill>
                            <a:schemeClr val="tx1"/>
                          </a:solidFill>
                          <a:latin typeface="Calibri Light" panose="020F0302020204030204" pitchFamily="34" charset="0"/>
                          <a:cs typeface="Calibri Light" panose="020F0302020204030204" pitchFamily="34" charset="0"/>
                        </a:rPr>
                        <a:t>Conducted surveys &amp; </a:t>
                      </a:r>
                      <a:r>
                        <a:rPr lang="en-US" sz="1600" b="1" kern="1200" noProof="0" dirty="0">
                          <a:solidFill>
                            <a:schemeClr val="tx1"/>
                          </a:solidFill>
                          <a:latin typeface="Calibri Light" panose="020F0302020204030204" pitchFamily="34" charset="0"/>
                          <a:cs typeface="Calibri Light" panose="020F0302020204030204" pitchFamily="34" charset="0"/>
                        </a:rPr>
                        <a:t>Mehel and Belg assessments </a:t>
                      </a:r>
                    </a:p>
                    <a:p>
                      <a:pPr marL="285750" indent="-285750" algn="just">
                        <a:buFont typeface="Arial" panose="020B0604020202020204" pitchFamily="34" charset="0"/>
                        <a:buChar char="•"/>
                      </a:pPr>
                      <a:r>
                        <a:rPr lang="en-US" sz="1600" b="1" kern="1200" dirty="0">
                          <a:solidFill>
                            <a:schemeClr val="tx1"/>
                          </a:solidFill>
                          <a:latin typeface="Calibri Light" panose="020F0302020204030204" pitchFamily="34" charset="0"/>
                          <a:cs typeface="Calibri Light" panose="020F0302020204030204" pitchFamily="34" charset="0"/>
                        </a:rPr>
                        <a:t>Use of nutrition surveys and Enhanced Outreach Strategy data for decision-making</a:t>
                      </a:r>
                      <a:endParaRPr lang="en-US" sz="1600" b="1" kern="1200" dirty="0">
                        <a:solidFill>
                          <a:schemeClr val="tx1"/>
                        </a:solidFill>
                        <a:latin typeface="Calibri Light" panose="020F0302020204030204" pitchFamily="34" charset="0"/>
                        <a:ea typeface="+mn-ea"/>
                        <a:cs typeface="Calibri Light" panose="020F0302020204030204" pitchFamily="34" charset="0"/>
                      </a:endParaRPr>
                    </a:p>
                  </a:txBody>
                  <a:tcPr/>
                </a:tc>
                <a:extLst>
                  <a:ext uri="{0D108BD9-81ED-4DB2-BD59-A6C34878D82A}">
                    <a16:rowId xmlns:a16="http://schemas.microsoft.com/office/drawing/2014/main" val="1393338896"/>
                  </a:ext>
                </a:extLst>
              </a:tr>
              <a:tr h="809971">
                <a:tc>
                  <a:txBody>
                    <a:bodyPr/>
                    <a:lstStyle/>
                    <a:p>
                      <a:r>
                        <a:rPr lang="en-US" sz="1400" b="1" dirty="0">
                          <a:latin typeface="Calibri Light" panose="020F0302020204030204" pitchFamily="34" charset="0"/>
                          <a:cs typeface="Calibri Light" panose="020F0302020204030204" pitchFamily="34" charset="0"/>
                        </a:rPr>
                        <a:t>3</a:t>
                      </a:r>
                    </a:p>
                  </a:txBody>
                  <a:tcPr/>
                </a:tc>
                <a:tc>
                  <a:txBody>
                    <a:bodyPr/>
                    <a:lstStyle/>
                    <a:p>
                      <a:pPr algn="l"/>
                      <a:r>
                        <a:rPr lang="en-US" sz="1400" b="1" kern="1200" dirty="0">
                          <a:solidFill>
                            <a:schemeClr val="dk1"/>
                          </a:solidFill>
                          <a:latin typeface="Calibri Light" panose="020F0302020204030204" pitchFamily="34" charset="0"/>
                          <a:cs typeface="Calibri Light" panose="020F0302020204030204" pitchFamily="34" charset="0"/>
                        </a:rPr>
                        <a:t>Planning and implementing Cluster strategies </a:t>
                      </a:r>
                      <a:endParaRPr lang="en-US" sz="1400" b="1" dirty="0">
                        <a:latin typeface="Calibri Light" panose="020F0302020204030204" pitchFamily="34" charset="0"/>
                        <a:cs typeface="Calibri Light" panose="020F0302020204030204" pitchFamily="34" charset="0"/>
                      </a:endParaRPr>
                    </a:p>
                  </a:txBody>
                  <a:tcPr/>
                </a:tc>
                <a:tc>
                  <a:txBody>
                    <a:bodyPr/>
                    <a:lstStyle/>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sym typeface="Helvetica Neue Light"/>
                        </a:rPr>
                        <a:t>2023 Ethiopia Nutrition Strategic Plan/ HRP</a:t>
                      </a:r>
                    </a:p>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baseline="0" dirty="0">
                          <a:latin typeface="Calibri Light" panose="020F0302020204030204" pitchFamily="34" charset="0"/>
                          <a:cs typeface="Calibri Light" panose="020F0302020204030204" pitchFamily="34" charset="0"/>
                        </a:rPr>
                        <a:t>Development of guidelines: RRM, Simplified Approaches, CVA &amp; Nutrition</a:t>
                      </a:r>
                    </a:p>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sym typeface="Helvetica Neue Light"/>
                        </a:rPr>
                        <a:t>Defined </a:t>
                      </a:r>
                      <a:r>
                        <a:rPr kumimoji="0" lang="en-US" sz="1600" b="1"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sym typeface="Helvetica Neue Light"/>
                        </a:rPr>
                        <a:t>community-based approaches and local solutions for nutrition </a:t>
                      </a:r>
                      <a:endParaRPr lang="en-US" sz="1600" b="1" baseline="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488869107"/>
                  </a:ext>
                </a:extLst>
              </a:tr>
              <a:tr h="809971">
                <a:tc>
                  <a:txBody>
                    <a:bodyPr/>
                    <a:lstStyle/>
                    <a:p>
                      <a:r>
                        <a:rPr lang="en-US" sz="1400" b="1" dirty="0">
                          <a:latin typeface="Calibri Light" panose="020F0302020204030204" pitchFamily="34" charset="0"/>
                          <a:cs typeface="Calibri Light" panose="020F0302020204030204" pitchFamily="34" charset="0"/>
                        </a:rPr>
                        <a:t>4</a:t>
                      </a:r>
                    </a:p>
                  </a:txBody>
                  <a:tcPr/>
                </a:tc>
                <a:tc>
                  <a:txBody>
                    <a:bodyPr/>
                    <a:lstStyle/>
                    <a:p>
                      <a:pPr algn="l"/>
                      <a:r>
                        <a:rPr lang="en-US" sz="1400" b="1" kern="1200" dirty="0">
                          <a:solidFill>
                            <a:schemeClr val="dk1"/>
                          </a:solidFill>
                          <a:latin typeface="Calibri Light" panose="020F0302020204030204" pitchFamily="34" charset="0"/>
                          <a:cs typeface="Calibri Light" panose="020F0302020204030204" pitchFamily="34" charset="0"/>
                        </a:rPr>
                        <a:t>Monitoring and evaluating performance </a:t>
                      </a:r>
                      <a:endParaRPr lang="en-US" sz="1400" b="1" dirty="0">
                        <a:latin typeface="Calibri Light" panose="020F0302020204030204" pitchFamily="34" charset="0"/>
                        <a:cs typeface="Calibri Light" panose="020F0302020204030204" pitchFamily="34" charset="0"/>
                      </a:endParaRPr>
                    </a:p>
                  </a:txBody>
                  <a:tcPr/>
                </a:tc>
                <a:tc>
                  <a:txBody>
                    <a:bodyPr/>
                    <a:lstStyle/>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rPr>
                        <a:t>ENCU/ RENCU/ Partners/ Government Joint supportive monitoring and  Supervision </a:t>
                      </a:r>
                    </a:p>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rPr>
                        <a:t>Regional ICCGs joint missions</a:t>
                      </a:r>
                    </a:p>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rPr>
                        <a:t>Documentation of best practices i.e. ICSC and use of Simplified Approach</a:t>
                      </a:r>
                      <a:endParaRPr kumimoji="0" lang="en-US" sz="1600" b="1" i="0" u="none" strike="noStrike" kern="1200" cap="none" spc="0" normalizeH="0" baseline="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txBody>
                  <a:tcPr/>
                </a:tc>
                <a:extLst>
                  <a:ext uri="{0D108BD9-81ED-4DB2-BD59-A6C34878D82A}">
                    <a16:rowId xmlns:a16="http://schemas.microsoft.com/office/drawing/2014/main" val="843179214"/>
                  </a:ext>
                </a:extLst>
              </a:tr>
              <a:tr h="809971">
                <a:tc>
                  <a:txBody>
                    <a:bodyPr/>
                    <a:lstStyle/>
                    <a:p>
                      <a:r>
                        <a:rPr lang="en-US" sz="1400" b="1" dirty="0">
                          <a:latin typeface="Calibri Light" panose="020F0302020204030204" pitchFamily="34" charset="0"/>
                          <a:cs typeface="Calibri Light" panose="020F0302020204030204" pitchFamily="34" charset="0"/>
                        </a:rPr>
                        <a:t>5</a:t>
                      </a:r>
                    </a:p>
                  </a:txBody>
                  <a:tcPr/>
                </a:tc>
                <a:tc>
                  <a:txBody>
                    <a:bodyPr/>
                    <a:lstStyle/>
                    <a:p>
                      <a:pPr algn="l"/>
                      <a:r>
                        <a:rPr lang="en-US" sz="1400" b="1" kern="1200" dirty="0">
                          <a:solidFill>
                            <a:schemeClr val="dk1"/>
                          </a:solidFill>
                          <a:latin typeface="Calibri Light" panose="020F0302020204030204" pitchFamily="34" charset="0"/>
                          <a:cs typeface="Calibri Light" panose="020F0302020204030204" pitchFamily="34" charset="0"/>
                        </a:rPr>
                        <a:t>Preparedness and contingency planning </a:t>
                      </a:r>
                      <a:endParaRPr lang="en-US" sz="1400" b="1" dirty="0">
                        <a:latin typeface="Calibri Light" panose="020F0302020204030204" pitchFamily="34" charset="0"/>
                        <a:cs typeface="Calibri Light" panose="020F0302020204030204" pitchFamily="34" charset="0"/>
                      </a:endParaRPr>
                    </a:p>
                  </a:txBody>
                  <a:tcPr/>
                </a:tc>
                <a:tc>
                  <a:txBody>
                    <a:bodyPr/>
                    <a:lstStyle/>
                    <a:p>
                      <a:pPr marL="285750" indent="-285750" algn="just">
                        <a:buFont typeface="Arial" panose="020B0604020202020204" pitchFamily="34" charset="0"/>
                        <a:buChar char="•"/>
                      </a:pPr>
                      <a:r>
                        <a:rPr lang="en-GB" sz="1600" b="1" dirty="0">
                          <a:effectLst/>
                          <a:latin typeface="Calibri Light" panose="020F0302020204030204" pitchFamily="34" charset="0"/>
                          <a:cs typeface="Calibri Light" panose="020F0302020204030204" pitchFamily="34" charset="0"/>
                        </a:rPr>
                        <a:t>ENCU identified capacity gaps, supported needs and facilitated technical nutrition training </a:t>
                      </a:r>
                    </a:p>
                    <a:p>
                      <a:pPr marL="285750" indent="-285750" algn="just">
                        <a:buFont typeface="Arial" panose="020B0604020202020204" pitchFamily="34" charset="0"/>
                        <a:buChar char="•"/>
                      </a:pPr>
                      <a:r>
                        <a:rPr lang="en-US" sz="1600" b="1" dirty="0">
                          <a:latin typeface="Calibri Light" panose="020F0302020204030204" pitchFamily="34" charset="0"/>
                          <a:cs typeface="Calibri Light" panose="020F0302020204030204" pitchFamily="34" charset="0"/>
                        </a:rPr>
                        <a:t>Developed and updated Emergency Preparedness and Response Plans (EPRP) </a:t>
                      </a:r>
                    </a:p>
                    <a:p>
                      <a:pPr marL="285750" indent="-285750" algn="just">
                        <a:buFont typeface="Arial" panose="020B0604020202020204" pitchFamily="34" charset="0"/>
                        <a:buChar char="•"/>
                      </a:pPr>
                      <a:r>
                        <a:rPr lang="en-US" sz="1600" b="1" dirty="0">
                          <a:latin typeface="Calibri Light" panose="020F0302020204030204" pitchFamily="34" charset="0"/>
                          <a:cs typeface="Calibri Light" panose="020F0302020204030204" pitchFamily="34" charset="0"/>
                        </a:rPr>
                        <a:t>ENCU/RENCU in collaboration with EDRMC/ DRMB  developed monthly Early Warning reports </a:t>
                      </a:r>
                    </a:p>
                  </a:txBody>
                  <a:tcPr/>
                </a:tc>
                <a:extLst>
                  <a:ext uri="{0D108BD9-81ED-4DB2-BD59-A6C34878D82A}">
                    <a16:rowId xmlns:a16="http://schemas.microsoft.com/office/drawing/2014/main" val="234562290"/>
                  </a:ext>
                </a:extLst>
              </a:tr>
              <a:tr h="569980">
                <a:tc>
                  <a:txBody>
                    <a:bodyPr/>
                    <a:lstStyle/>
                    <a:p>
                      <a:r>
                        <a:rPr lang="en-US" sz="1400" b="1" dirty="0">
                          <a:latin typeface="Calibri Light" panose="020F0302020204030204" pitchFamily="34" charset="0"/>
                          <a:cs typeface="Calibri Light" panose="020F0302020204030204" pitchFamily="34" charset="0"/>
                        </a:rPr>
                        <a:t>6</a:t>
                      </a:r>
                    </a:p>
                  </a:txBody>
                  <a:tcPr/>
                </a:tc>
                <a:tc>
                  <a:txBody>
                    <a:bodyPr/>
                    <a:lstStyle/>
                    <a:p>
                      <a:pPr algn="l"/>
                      <a:r>
                        <a:rPr lang="en-US" sz="1400" b="1" dirty="0">
                          <a:latin typeface="Calibri Light" panose="020F0302020204030204" pitchFamily="34" charset="0"/>
                          <a:cs typeface="Calibri Light" panose="020F0302020204030204" pitchFamily="34" charset="0"/>
                        </a:rPr>
                        <a:t>Advocacy</a:t>
                      </a:r>
                    </a:p>
                  </a:txBody>
                  <a:tcPr/>
                </a:tc>
                <a:tc>
                  <a:txBody>
                    <a:bodyPr/>
                    <a:lstStyle/>
                    <a:p>
                      <a:pPr marL="285750" indent="-285750" algn="just">
                        <a:buFont typeface="Arial" panose="020B0604020202020204" pitchFamily="34" charset="0"/>
                        <a:buChar char="•"/>
                      </a:pPr>
                      <a:r>
                        <a:rPr lang="en-US" sz="1600" b="1" u="none" strike="noStrike" cap="none" spc="0" baseline="0" dirty="0">
                          <a:solidFill>
                            <a:schemeClr val="dk1"/>
                          </a:solidFill>
                          <a:effectLst/>
                          <a:uFillTx/>
                          <a:latin typeface="Calibri Light" panose="020F0302020204030204" pitchFamily="34" charset="0"/>
                          <a:cs typeface="Calibri Light" panose="020F0302020204030204" pitchFamily="34" charset="0"/>
                          <a:sym typeface="Helvetica Neue Light"/>
                        </a:rPr>
                        <a:t>A</a:t>
                      </a:r>
                      <a:r>
                        <a:rPr lang="en-GB" sz="1600" b="1" u="none" strike="noStrike" cap="none" spc="0" baseline="0" dirty="0">
                          <a:solidFill>
                            <a:schemeClr val="dk1"/>
                          </a:solidFill>
                          <a:effectLst/>
                          <a:uFillTx/>
                          <a:latin typeface="Calibri Light" panose="020F0302020204030204" pitchFamily="34" charset="0"/>
                          <a:cs typeface="Calibri Light" panose="020F0302020204030204" pitchFamily="34" charset="0"/>
                          <a:sym typeface="Helvetica Neue Light"/>
                        </a:rPr>
                        <a:t>advocacy papers was developed for a scaled-up nutrition response and for enhancing intersectoral collaboration </a:t>
                      </a:r>
                      <a:endParaRPr lang="en-US" sz="1600" b="1"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539859534"/>
                  </a:ext>
                </a:extLst>
              </a:tr>
              <a:tr h="672640">
                <a:tc>
                  <a:txBody>
                    <a:bodyPr/>
                    <a:lstStyle/>
                    <a:p>
                      <a:r>
                        <a:rPr lang="en-US" sz="1400" b="1" dirty="0">
                          <a:latin typeface="Calibri Light" panose="020F0302020204030204" pitchFamily="34" charset="0"/>
                          <a:cs typeface="Calibri Light" panose="020F0302020204030204" pitchFamily="34" charset="0"/>
                        </a:rPr>
                        <a:t>7</a:t>
                      </a:r>
                    </a:p>
                  </a:txBody>
                  <a:tcPr/>
                </a:tc>
                <a:tc>
                  <a:txBody>
                    <a:bodyPr/>
                    <a:lstStyle/>
                    <a:p>
                      <a:pPr algn="l"/>
                      <a:r>
                        <a:rPr lang="en-US" sz="1400" b="1" dirty="0">
                          <a:latin typeface="Calibri Light" panose="020F0302020204030204" pitchFamily="34" charset="0"/>
                          <a:cs typeface="Calibri Light" panose="020F0302020204030204" pitchFamily="34" charset="0"/>
                        </a:rPr>
                        <a:t>Accountability to affected people </a:t>
                      </a:r>
                    </a:p>
                  </a:txBody>
                  <a:tcPr/>
                </a:tc>
                <a:tc>
                  <a:txBody>
                    <a:bodyPr/>
                    <a:lstStyle/>
                    <a:p>
                      <a:pPr marL="171450" indent="-171450" algn="just">
                        <a:buFont typeface="Arial" panose="020B0604020202020204" pitchFamily="34" charset="0"/>
                        <a:buChar char="•"/>
                      </a:pPr>
                      <a:r>
                        <a:rPr kumimoji="0" lang="en-US" sz="1600" b="1"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sym typeface="Helvetica Neue Light"/>
                        </a:rPr>
                        <a:t>AAP </a:t>
                      </a:r>
                      <a:r>
                        <a:rPr kumimoji="0" lang="en-US" sz="1600" b="1"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sym typeface="Helvetica Neue Light"/>
                        </a:rPr>
                        <a:t>feedback mechanism are used by organization and promoted by ENCU </a:t>
                      </a:r>
                      <a:endParaRPr lang="en-US" sz="1600" b="1" baseline="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034352173"/>
                  </a:ext>
                </a:extLst>
              </a:tr>
            </a:tbl>
          </a:graphicData>
        </a:graphic>
      </p:graphicFrame>
    </p:spTree>
    <p:extLst>
      <p:ext uri="{BB962C8B-B14F-4D97-AF65-F5344CB8AC3E}">
        <p14:creationId xmlns:p14="http://schemas.microsoft.com/office/powerpoint/2010/main" val="4661882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7">
            <a:extLst>
              <a:ext uri="{FF2B5EF4-FFF2-40B4-BE49-F238E27FC236}">
                <a16:creationId xmlns:a16="http://schemas.microsoft.com/office/drawing/2014/main" id="{E009B7F7-F2BC-E558-3F5F-49DB83915097}"/>
              </a:ext>
            </a:extLst>
          </p:cNvPr>
          <p:cNvSpPr txBox="1"/>
          <p:nvPr/>
        </p:nvSpPr>
        <p:spPr>
          <a:xfrm>
            <a:off x="85761" y="6392598"/>
            <a:ext cx="4177837" cy="338554"/>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l" defTabSz="609492">
              <a:defRPr sz="1800">
                <a:latin typeface="Arial"/>
                <a:ea typeface="Arial"/>
                <a:cs typeface="Arial"/>
                <a:sym typeface="Arial"/>
              </a:defRPr>
            </a:pPr>
            <a:r>
              <a:rPr lang="en-US" sz="1100" dirty="0">
                <a:solidFill>
                  <a:srgbClr val="808080"/>
                </a:solidFill>
              </a:rPr>
              <a:t>ENCU </a:t>
            </a:r>
            <a:r>
              <a:rPr sz="1100" dirty="0">
                <a:solidFill>
                  <a:srgbClr val="808080"/>
                </a:solidFill>
              </a:rPr>
              <a:t> </a:t>
            </a:r>
            <a:br>
              <a:rPr sz="1100" dirty="0"/>
            </a:br>
            <a:r>
              <a:rPr lang="en-US" sz="1100" dirty="0">
                <a:solidFill>
                  <a:srgbClr val="808080"/>
                </a:solidFill>
              </a:rPr>
              <a:t>30-31-Jan 2024</a:t>
            </a:r>
          </a:p>
        </p:txBody>
      </p:sp>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5" name="Rectangle 4">
            <a:extLst>
              <a:ext uri="{FF2B5EF4-FFF2-40B4-BE49-F238E27FC236}">
                <a16:creationId xmlns:a16="http://schemas.microsoft.com/office/drawing/2014/main" id="{4132920D-2354-A216-D40C-0EA91FE98FE2}"/>
              </a:ext>
            </a:extLst>
          </p:cNvPr>
          <p:cNvSpPr/>
          <p:nvPr/>
        </p:nvSpPr>
        <p:spPr>
          <a:xfrm>
            <a:off x="0" y="-30650"/>
            <a:ext cx="12192000" cy="2390775"/>
          </a:xfrm>
          <a:prstGeom prst="rect">
            <a:avLst/>
          </a:prstGeom>
          <a:solidFill>
            <a:srgbClr val="A4D2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400" dirty="0"/>
          </a:p>
          <a:p>
            <a:pPr algn="r"/>
            <a:r>
              <a:rPr lang="en-US" sz="2200" b="1" dirty="0">
                <a:latin typeface="Bierstadt Display" panose="020B0004020202020204" pitchFamily="34" charset="0"/>
              </a:rPr>
              <a:t>Locally Produced Supplementary Foods in Mekelle </a:t>
            </a:r>
          </a:p>
        </p:txBody>
      </p:sp>
      <p:pic>
        <p:nvPicPr>
          <p:cNvPr id="7" name="Picture 2">
            <a:extLst>
              <a:ext uri="{FF2B5EF4-FFF2-40B4-BE49-F238E27FC236}">
                <a16:creationId xmlns:a16="http://schemas.microsoft.com/office/drawing/2014/main" id="{76BFCAAB-A73E-7ACF-CBD2-5114C9017E3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15" b="97530" l="1717" r="89986">
                        <a14:foregroundMark x1="35765" y1="15360" x2="35408" y2="4834"/>
                        <a14:foregroundMark x1="34209" y1="1233" x2="33906" y2="322"/>
                        <a14:foregroundMark x1="35408" y1="4834" x2="34370" y2="1716"/>
                        <a14:foregroundMark x1="3577" y1="11600" x2="6438" y2="59398"/>
                        <a14:foregroundMark x1="6438" y1="59398" x2="11803" y2="80881"/>
                        <a14:foregroundMark x1="11803" y1="80881" x2="37554" y2="78088"/>
                        <a14:foregroundMark x1="37554" y1="78088" x2="41774" y2="85177"/>
                        <a14:foregroundMark x1="41774" y1="85177" x2="49499" y2="91407"/>
                        <a14:foregroundMark x1="49499" y1="91407" x2="62160" y2="95381"/>
                        <a14:foregroundMark x1="62160" y1="95381" x2="65021" y2="94952"/>
                        <a14:foregroundMark x1="7439" y1="25027" x2="7010" y2="89581"/>
                        <a14:foregroundMark x1="7010" y1="89581" x2="7010" y2="89581"/>
                        <a14:foregroundMark x1="2146" y1="6982" x2="5365" y2="84211"/>
                        <a14:foregroundMark x1="5365" y1="84211" x2="7368" y2="91837"/>
                        <a14:foregroundMark x1="7368" y1="91837" x2="30472" y2="97530"/>
                        <a14:foregroundMark x1="1717" y1="2256" x2="2146" y2="94415"/>
                        <a14:foregroundMark x1="54721" y1="68099" x2="62303" y2="73255"/>
                        <a14:foregroundMark x1="62303" y1="73255" x2="56223" y2="68636"/>
                        <a14:foregroundMark x1="56223" y1="68636" x2="55150" y2="68851"/>
                        <a14:foregroundMark x1="74249" y1="57680" x2="69027" y2="52954"/>
                        <a14:foregroundMark x1="69027" y1="52954" x2="66166" y2="52309"/>
                        <a14:foregroundMark x1="73462" y1="56821" x2="69671" y2="53383"/>
                        <a14:foregroundMark x1="73891" y1="55532" x2="73891" y2="55532"/>
                        <a14:foregroundMark x1="73247" y1="54995" x2="73247" y2="54995"/>
                        <a14:backgroundMark x1="35408" y1="430" x2="39127" y2="5585"/>
                        <a14:backgroundMark x1="39127" y1="5585" x2="46853" y2="7734"/>
                        <a14:backgroundMark x1="46853" y1="7734" x2="51788" y2="7197"/>
                        <a14:backgroundMark x1="51788" y1="7197" x2="56509" y2="7519"/>
                        <a14:backgroundMark x1="56509" y1="7519" x2="61016" y2="10634"/>
                        <a14:backgroundMark x1="61016" y1="10634" x2="63734" y2="18045"/>
                        <a14:backgroundMark x1="63734" y1="18045" x2="65379" y2="38346"/>
                        <a14:backgroundMark x1="65379" y1="38346" x2="70315" y2="45542"/>
                      </a14:backgroundRemoval>
                    </a14:imgEffect>
                  </a14:imgLayer>
                </a14:imgProps>
              </a:ext>
              <a:ext uri="{28A0092B-C50C-407E-A947-70E740481C1C}">
                <a14:useLocalDpi xmlns:a14="http://schemas.microsoft.com/office/drawing/2010/main" val="0"/>
              </a:ext>
            </a:extLst>
          </a:blip>
          <a:srcRect r="24483"/>
          <a:stretch/>
        </p:blipFill>
        <p:spPr bwMode="auto">
          <a:xfrm>
            <a:off x="0" y="0"/>
            <a:ext cx="7036297" cy="6204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062E85-3085-2810-63D0-8BA21E4D013E}"/>
              </a:ext>
            </a:extLst>
          </p:cNvPr>
          <p:cNvSpPr txBox="1"/>
          <p:nvPr/>
        </p:nvSpPr>
        <p:spPr>
          <a:xfrm>
            <a:off x="5885242" y="413819"/>
            <a:ext cx="6204154" cy="58477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b="1" dirty="0">
                <a:solidFill>
                  <a:schemeClr val="bg1"/>
                </a:solidFill>
              </a:rPr>
              <a:t>Ethiopia New Innovations</a:t>
            </a:r>
            <a:endParaRPr lang="en-US" sz="3200" dirty="0">
              <a:solidFill>
                <a:schemeClr val="bg1"/>
              </a:solidFill>
            </a:endParaRPr>
          </a:p>
        </p:txBody>
      </p:sp>
    </p:spTree>
    <p:extLst>
      <p:ext uri="{BB962C8B-B14F-4D97-AF65-F5344CB8AC3E}">
        <p14:creationId xmlns:p14="http://schemas.microsoft.com/office/powerpoint/2010/main" val="10921204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75628" y="6179617"/>
            <a:ext cx="1275893" cy="452120"/>
          </a:xfrm>
          <a:prstGeom prst="rect">
            <a:avLst/>
          </a:prstGeom>
        </p:spPr>
      </p:pic>
      <p:sp>
        <p:nvSpPr>
          <p:cNvPr id="2" name="Title 1">
            <a:extLst>
              <a:ext uri="{FF2B5EF4-FFF2-40B4-BE49-F238E27FC236}">
                <a16:creationId xmlns:a16="http://schemas.microsoft.com/office/drawing/2014/main" id="{48DBFFF4-474D-843B-59F7-519C8D50E303}"/>
              </a:ext>
            </a:extLst>
          </p:cNvPr>
          <p:cNvSpPr txBox="1">
            <a:spLocks/>
          </p:cNvSpPr>
          <p:nvPr/>
        </p:nvSpPr>
        <p:spPr>
          <a:xfrm>
            <a:off x="82192" y="67360"/>
            <a:ext cx="12097107" cy="553998"/>
          </a:xfrm>
          <a:prstGeom prst="rect">
            <a:avLst/>
          </a:prstGeom>
        </p:spPr>
        <p:txBody>
          <a:bodyPr lIns="91440" tIns="45720" rIns="91440" bIns="45720" anchor="t">
            <a:normAutofit/>
          </a:bodyPr>
          <a:lstStyle>
            <a:lvl1pPr marL="0" marR="0" indent="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9pPr>
          </a:lstStyle>
          <a:p>
            <a:pPr hangingPunct="1">
              <a:lnSpc>
                <a:spcPct val="107000"/>
              </a:lnSpc>
            </a:pPr>
            <a:r>
              <a:rPr lang="en-US" sz="2400" b="1" dirty="0">
                <a:solidFill>
                  <a:srgbClr val="455F51"/>
                </a:solidFill>
              </a:rPr>
              <a:t>Ethiopia New Innovations: SCALING UP of Local based food Solutions</a:t>
            </a:r>
            <a:endParaRPr lang="en-US" sz="2400">
              <a:solidFill>
                <a:srgbClr val="455F5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FF66C6D-496E-506B-39F0-E340A2C3A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06" y="855962"/>
            <a:ext cx="3220157" cy="2414874"/>
          </a:xfrm>
          <a:prstGeom prst="rect">
            <a:avLst/>
          </a:prstGeom>
        </p:spPr>
      </p:pic>
      <p:pic>
        <p:nvPicPr>
          <p:cNvPr id="5" name="Picture 4">
            <a:extLst>
              <a:ext uri="{FF2B5EF4-FFF2-40B4-BE49-F238E27FC236}">
                <a16:creationId xmlns:a16="http://schemas.microsoft.com/office/drawing/2014/main" id="{F54DA44D-5C66-8965-2E2E-7DFD448644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3777923" y="-31126"/>
            <a:ext cx="2226345" cy="3531312"/>
          </a:xfrm>
          <a:prstGeom prst="rect">
            <a:avLst/>
          </a:prstGeom>
          <a:ln w="76200">
            <a:solidFill>
              <a:schemeClr val="bg1"/>
            </a:solidFill>
          </a:ln>
        </p:spPr>
      </p:pic>
      <p:pic>
        <p:nvPicPr>
          <p:cNvPr id="14" name="Picture 13" descr="A picture containing flour, brick, bread, stone&#10;&#10;Description automatically generated">
            <a:extLst>
              <a:ext uri="{FF2B5EF4-FFF2-40B4-BE49-F238E27FC236}">
                <a16:creationId xmlns:a16="http://schemas.microsoft.com/office/drawing/2014/main" id="{8CCD4504-BBE0-426C-1382-5E7906B874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51379" y="3325045"/>
            <a:ext cx="2810449" cy="2898695"/>
          </a:xfrm>
          <a:prstGeom prst="rect">
            <a:avLst/>
          </a:prstGeom>
        </p:spPr>
      </p:pic>
      <p:pic>
        <p:nvPicPr>
          <p:cNvPr id="15" name="Picture 14" descr="A picture containing indoor, bedclothes&#10;&#10;Description automatically generated">
            <a:extLst>
              <a:ext uri="{FF2B5EF4-FFF2-40B4-BE49-F238E27FC236}">
                <a16:creationId xmlns:a16="http://schemas.microsoft.com/office/drawing/2014/main" id="{07098572-5015-7744-9B2A-CC75883624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5439" y="2848493"/>
            <a:ext cx="3869149" cy="2226346"/>
          </a:xfrm>
          <a:prstGeom prst="rect">
            <a:avLst/>
          </a:prstGeom>
        </p:spPr>
      </p:pic>
      <p:pic>
        <p:nvPicPr>
          <p:cNvPr id="17" name="Picture 16" descr="A picture containing cup, table, coffee, food&#10;&#10;Description automatically generated">
            <a:extLst>
              <a:ext uri="{FF2B5EF4-FFF2-40B4-BE49-F238E27FC236}">
                <a16:creationId xmlns:a16="http://schemas.microsoft.com/office/drawing/2014/main" id="{8886A216-2DFD-46E7-2EF0-C7215964089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56394" y1="42505" x2="56394" y2="42505"/>
                        <a14:foregroundMark x1="56303" y1="43596" x2="56303" y2="43596"/>
                        <a14:foregroundMark x1="59242" y1="36525" x2="59242" y2="36525"/>
                        <a14:foregroundMark x1="69152" y1="32242" x2="69152" y2="32242"/>
                        <a14:backgroundMark x1="56121" y1="37616" x2="56121" y2="37616"/>
                        <a14:backgroundMark x1="51424" y1="32242" x2="51424" y2="32242"/>
                      </a14:backgroundRemoval>
                    </a14:imgEffect>
                  </a14:imgLayer>
                </a14:imgProps>
              </a:ext>
              <a:ext uri="{28A0092B-C50C-407E-A947-70E740481C1C}">
                <a14:useLocalDpi xmlns:a14="http://schemas.microsoft.com/office/drawing/2010/main" val="0"/>
              </a:ext>
            </a:extLst>
          </a:blip>
          <a:srcRect l="20450" t="27819" r="8909" b="22377"/>
          <a:stretch/>
        </p:blipFill>
        <p:spPr>
          <a:xfrm rot="10800000">
            <a:off x="1496167" y="4762680"/>
            <a:ext cx="3648878" cy="1929386"/>
          </a:xfrm>
          <a:custGeom>
            <a:avLst/>
            <a:gdLst>
              <a:gd name="connsiteX0" fmla="*/ 0 w 3648878"/>
              <a:gd name="connsiteY0" fmla="*/ 0 h 1929386"/>
              <a:gd name="connsiteX1" fmla="*/ 557757 w 3648878"/>
              <a:gd name="connsiteY1" fmla="*/ 0 h 1929386"/>
              <a:gd name="connsiteX2" fmla="*/ 969559 w 3648878"/>
              <a:gd name="connsiteY2" fmla="*/ 0 h 1929386"/>
              <a:gd name="connsiteX3" fmla="*/ 1417850 w 3648878"/>
              <a:gd name="connsiteY3" fmla="*/ 0 h 1929386"/>
              <a:gd name="connsiteX4" fmla="*/ 1866140 w 3648878"/>
              <a:gd name="connsiteY4" fmla="*/ 0 h 1929386"/>
              <a:gd name="connsiteX5" fmla="*/ 2387409 w 3648878"/>
              <a:gd name="connsiteY5" fmla="*/ 0 h 1929386"/>
              <a:gd name="connsiteX6" fmla="*/ 2908677 w 3648878"/>
              <a:gd name="connsiteY6" fmla="*/ 0 h 1929386"/>
              <a:gd name="connsiteX7" fmla="*/ 3648878 w 3648878"/>
              <a:gd name="connsiteY7" fmla="*/ 0 h 1929386"/>
              <a:gd name="connsiteX8" fmla="*/ 3648878 w 3648878"/>
              <a:gd name="connsiteY8" fmla="*/ 463053 h 1929386"/>
              <a:gd name="connsiteX9" fmla="*/ 3648878 w 3648878"/>
              <a:gd name="connsiteY9" fmla="*/ 983987 h 1929386"/>
              <a:gd name="connsiteX10" fmla="*/ 3648878 w 3648878"/>
              <a:gd name="connsiteY10" fmla="*/ 1466333 h 1929386"/>
              <a:gd name="connsiteX11" fmla="*/ 3648878 w 3648878"/>
              <a:gd name="connsiteY11" fmla="*/ 1929386 h 1929386"/>
              <a:gd name="connsiteX12" fmla="*/ 3237076 w 3648878"/>
              <a:gd name="connsiteY12" fmla="*/ 1929386 h 1929386"/>
              <a:gd name="connsiteX13" fmla="*/ 2825274 w 3648878"/>
              <a:gd name="connsiteY13" fmla="*/ 1929386 h 1929386"/>
              <a:gd name="connsiteX14" fmla="*/ 2231028 w 3648878"/>
              <a:gd name="connsiteY14" fmla="*/ 1929386 h 1929386"/>
              <a:gd name="connsiteX15" fmla="*/ 1636782 w 3648878"/>
              <a:gd name="connsiteY15" fmla="*/ 1929386 h 1929386"/>
              <a:gd name="connsiteX16" fmla="*/ 1079025 w 3648878"/>
              <a:gd name="connsiteY16" fmla="*/ 1929386 h 1929386"/>
              <a:gd name="connsiteX17" fmla="*/ 630735 w 3648878"/>
              <a:gd name="connsiteY17" fmla="*/ 1929386 h 1929386"/>
              <a:gd name="connsiteX18" fmla="*/ 0 w 3648878"/>
              <a:gd name="connsiteY18" fmla="*/ 1929386 h 1929386"/>
              <a:gd name="connsiteX19" fmla="*/ 0 w 3648878"/>
              <a:gd name="connsiteY19" fmla="*/ 1408452 h 1929386"/>
              <a:gd name="connsiteX20" fmla="*/ 0 w 3648878"/>
              <a:gd name="connsiteY20" fmla="*/ 983987 h 1929386"/>
              <a:gd name="connsiteX21" fmla="*/ 0 w 3648878"/>
              <a:gd name="connsiteY21" fmla="*/ 559522 h 1929386"/>
              <a:gd name="connsiteX22" fmla="*/ 0 w 3648878"/>
              <a:gd name="connsiteY22" fmla="*/ 0 h 192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8878" h="1929386" fill="none" extrusionOk="0">
                <a:moveTo>
                  <a:pt x="0" y="0"/>
                </a:moveTo>
                <a:cubicBezTo>
                  <a:pt x="276219" y="-57281"/>
                  <a:pt x="400210" y="45471"/>
                  <a:pt x="557757" y="0"/>
                </a:cubicBezTo>
                <a:cubicBezTo>
                  <a:pt x="715304" y="-45471"/>
                  <a:pt x="799463" y="43867"/>
                  <a:pt x="969559" y="0"/>
                </a:cubicBezTo>
                <a:cubicBezTo>
                  <a:pt x="1139655" y="-43867"/>
                  <a:pt x="1201012" y="16989"/>
                  <a:pt x="1417850" y="0"/>
                </a:cubicBezTo>
                <a:cubicBezTo>
                  <a:pt x="1634688" y="-16989"/>
                  <a:pt x="1701918" y="45253"/>
                  <a:pt x="1866140" y="0"/>
                </a:cubicBezTo>
                <a:cubicBezTo>
                  <a:pt x="2030362" y="-45253"/>
                  <a:pt x="2193206" y="26034"/>
                  <a:pt x="2387409" y="0"/>
                </a:cubicBezTo>
                <a:cubicBezTo>
                  <a:pt x="2581612" y="-26034"/>
                  <a:pt x="2766587" y="45015"/>
                  <a:pt x="2908677" y="0"/>
                </a:cubicBezTo>
                <a:cubicBezTo>
                  <a:pt x="3050767" y="-45015"/>
                  <a:pt x="3470116" y="1145"/>
                  <a:pt x="3648878" y="0"/>
                </a:cubicBezTo>
                <a:cubicBezTo>
                  <a:pt x="3650053" y="195660"/>
                  <a:pt x="3622041" y="296883"/>
                  <a:pt x="3648878" y="463053"/>
                </a:cubicBezTo>
                <a:cubicBezTo>
                  <a:pt x="3675715" y="629223"/>
                  <a:pt x="3613939" y="834218"/>
                  <a:pt x="3648878" y="983987"/>
                </a:cubicBezTo>
                <a:cubicBezTo>
                  <a:pt x="3683817" y="1133756"/>
                  <a:pt x="3625322" y="1314649"/>
                  <a:pt x="3648878" y="1466333"/>
                </a:cubicBezTo>
                <a:cubicBezTo>
                  <a:pt x="3672434" y="1618017"/>
                  <a:pt x="3632999" y="1758069"/>
                  <a:pt x="3648878" y="1929386"/>
                </a:cubicBezTo>
                <a:cubicBezTo>
                  <a:pt x="3557893" y="1929911"/>
                  <a:pt x="3414144" y="1880085"/>
                  <a:pt x="3237076" y="1929386"/>
                </a:cubicBezTo>
                <a:cubicBezTo>
                  <a:pt x="3060008" y="1978687"/>
                  <a:pt x="3014464" y="1902972"/>
                  <a:pt x="2825274" y="1929386"/>
                </a:cubicBezTo>
                <a:cubicBezTo>
                  <a:pt x="2636084" y="1955800"/>
                  <a:pt x="2371938" y="1892448"/>
                  <a:pt x="2231028" y="1929386"/>
                </a:cubicBezTo>
                <a:cubicBezTo>
                  <a:pt x="2090118" y="1966324"/>
                  <a:pt x="1891801" y="1875982"/>
                  <a:pt x="1636782" y="1929386"/>
                </a:cubicBezTo>
                <a:cubicBezTo>
                  <a:pt x="1381763" y="1982790"/>
                  <a:pt x="1273039" y="1878744"/>
                  <a:pt x="1079025" y="1929386"/>
                </a:cubicBezTo>
                <a:cubicBezTo>
                  <a:pt x="885011" y="1980028"/>
                  <a:pt x="797971" y="1918291"/>
                  <a:pt x="630735" y="1929386"/>
                </a:cubicBezTo>
                <a:cubicBezTo>
                  <a:pt x="463499" y="1940481"/>
                  <a:pt x="137641" y="1858580"/>
                  <a:pt x="0" y="1929386"/>
                </a:cubicBezTo>
                <a:cubicBezTo>
                  <a:pt x="-13487" y="1775340"/>
                  <a:pt x="34360" y="1617387"/>
                  <a:pt x="0" y="1408452"/>
                </a:cubicBezTo>
                <a:cubicBezTo>
                  <a:pt x="-34360" y="1199517"/>
                  <a:pt x="15961" y="1137369"/>
                  <a:pt x="0" y="983987"/>
                </a:cubicBezTo>
                <a:cubicBezTo>
                  <a:pt x="-15961" y="830606"/>
                  <a:pt x="36314" y="763505"/>
                  <a:pt x="0" y="559522"/>
                </a:cubicBezTo>
                <a:cubicBezTo>
                  <a:pt x="-36314" y="355540"/>
                  <a:pt x="37833" y="249685"/>
                  <a:pt x="0" y="0"/>
                </a:cubicBezTo>
                <a:close/>
              </a:path>
              <a:path w="3648878" h="1929386" stroke="0" extrusionOk="0">
                <a:moveTo>
                  <a:pt x="0" y="0"/>
                </a:moveTo>
                <a:cubicBezTo>
                  <a:pt x="174022" y="-39436"/>
                  <a:pt x="316476" y="43448"/>
                  <a:pt x="484780" y="0"/>
                </a:cubicBezTo>
                <a:cubicBezTo>
                  <a:pt x="653084" y="-43448"/>
                  <a:pt x="830796" y="6218"/>
                  <a:pt x="933070" y="0"/>
                </a:cubicBezTo>
                <a:cubicBezTo>
                  <a:pt x="1035344" y="-6218"/>
                  <a:pt x="1317303" y="47680"/>
                  <a:pt x="1527316" y="0"/>
                </a:cubicBezTo>
                <a:cubicBezTo>
                  <a:pt x="1737329" y="-47680"/>
                  <a:pt x="1902834" y="53297"/>
                  <a:pt x="2048584" y="0"/>
                </a:cubicBezTo>
                <a:cubicBezTo>
                  <a:pt x="2194334" y="-53297"/>
                  <a:pt x="2434257" y="21298"/>
                  <a:pt x="2606341" y="0"/>
                </a:cubicBezTo>
                <a:cubicBezTo>
                  <a:pt x="2778425" y="-21298"/>
                  <a:pt x="2834403" y="44506"/>
                  <a:pt x="3054632" y="0"/>
                </a:cubicBezTo>
                <a:cubicBezTo>
                  <a:pt x="3274861" y="-44506"/>
                  <a:pt x="3383693" y="14202"/>
                  <a:pt x="3648878" y="0"/>
                </a:cubicBezTo>
                <a:cubicBezTo>
                  <a:pt x="3664896" y="155142"/>
                  <a:pt x="3638706" y="252958"/>
                  <a:pt x="3648878" y="463053"/>
                </a:cubicBezTo>
                <a:cubicBezTo>
                  <a:pt x="3659050" y="673148"/>
                  <a:pt x="3647168" y="759019"/>
                  <a:pt x="3648878" y="964693"/>
                </a:cubicBezTo>
                <a:cubicBezTo>
                  <a:pt x="3650588" y="1170367"/>
                  <a:pt x="3593715" y="1277872"/>
                  <a:pt x="3648878" y="1485627"/>
                </a:cubicBezTo>
                <a:cubicBezTo>
                  <a:pt x="3704041" y="1693382"/>
                  <a:pt x="3632821" y="1766811"/>
                  <a:pt x="3648878" y="1929386"/>
                </a:cubicBezTo>
                <a:cubicBezTo>
                  <a:pt x="3426361" y="1979383"/>
                  <a:pt x="3324942" y="1925628"/>
                  <a:pt x="3200587" y="1929386"/>
                </a:cubicBezTo>
                <a:cubicBezTo>
                  <a:pt x="3076232" y="1933144"/>
                  <a:pt x="2894097" y="1904414"/>
                  <a:pt x="2715808" y="1929386"/>
                </a:cubicBezTo>
                <a:cubicBezTo>
                  <a:pt x="2537519" y="1954358"/>
                  <a:pt x="2444287" y="1900682"/>
                  <a:pt x="2194539" y="1929386"/>
                </a:cubicBezTo>
                <a:cubicBezTo>
                  <a:pt x="1944791" y="1958090"/>
                  <a:pt x="1839500" y="1880499"/>
                  <a:pt x="1709760" y="1929386"/>
                </a:cubicBezTo>
                <a:cubicBezTo>
                  <a:pt x="1580020" y="1978273"/>
                  <a:pt x="1445609" y="1925802"/>
                  <a:pt x="1224980" y="1929386"/>
                </a:cubicBezTo>
                <a:cubicBezTo>
                  <a:pt x="1004351" y="1932970"/>
                  <a:pt x="868404" y="1923247"/>
                  <a:pt x="703712" y="1929386"/>
                </a:cubicBezTo>
                <a:cubicBezTo>
                  <a:pt x="539020" y="1935525"/>
                  <a:pt x="150610" y="1874109"/>
                  <a:pt x="0" y="1929386"/>
                </a:cubicBezTo>
                <a:cubicBezTo>
                  <a:pt x="-46841" y="1813016"/>
                  <a:pt x="25806" y="1661424"/>
                  <a:pt x="0" y="1408452"/>
                </a:cubicBezTo>
                <a:cubicBezTo>
                  <a:pt x="-25806" y="1155480"/>
                  <a:pt x="44817" y="1162561"/>
                  <a:pt x="0" y="926105"/>
                </a:cubicBezTo>
                <a:cubicBezTo>
                  <a:pt x="-44817" y="689649"/>
                  <a:pt x="4622" y="666959"/>
                  <a:pt x="0" y="501640"/>
                </a:cubicBezTo>
                <a:cubicBezTo>
                  <a:pt x="-4622" y="336321"/>
                  <a:pt x="36086" y="132074"/>
                  <a:pt x="0" y="0"/>
                </a:cubicBezTo>
                <a:close/>
              </a:path>
            </a:pathLst>
          </a:custGeom>
          <a:ln>
            <a:noFill/>
            <a:extLst>
              <a:ext uri="{C807C97D-BFC1-408E-A445-0C87EB9F89A2}">
                <ask:lineSketchStyleProps xmlns:ask="http://schemas.microsoft.com/office/drawing/2018/sketchyshapes" sd="29320926">
                  <a:prstGeom prst="rect">
                    <a:avLst/>
                  </a:prstGeom>
                  <ask:type>
                    <ask:lineSketchScribble/>
                  </ask:type>
                </ask:lineSketchStyleProps>
              </a:ext>
            </a:extLst>
          </a:ln>
        </p:spPr>
      </p:pic>
      <p:sp>
        <p:nvSpPr>
          <p:cNvPr id="18" name="Rectangle 17">
            <a:extLst>
              <a:ext uri="{FF2B5EF4-FFF2-40B4-BE49-F238E27FC236}">
                <a16:creationId xmlns:a16="http://schemas.microsoft.com/office/drawing/2014/main" id="{4569A138-3E07-4182-3AED-6A00B28109F9}"/>
              </a:ext>
            </a:extLst>
          </p:cNvPr>
          <p:cNvSpPr/>
          <p:nvPr/>
        </p:nvSpPr>
        <p:spPr>
          <a:xfrm>
            <a:off x="6010382" y="487180"/>
            <a:ext cx="6086727" cy="5640262"/>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p>
            <a:pPr algn="just" defTabSz="914400" hangingPunct="1">
              <a:lnSpc>
                <a:spcPct val="150000"/>
              </a:lnSpc>
            </a:pPr>
            <a:r>
              <a:rPr lang="en-US" sz="1800" b="1" u="sng" kern="1200" dirty="0">
                <a:solidFill>
                  <a:schemeClr val="dk1"/>
                </a:solidFill>
                <a:latin typeface="Calibri Light" panose="020F0302020204030204" pitchFamily="34" charset="0"/>
                <a:ea typeface="+mn-ea"/>
                <a:cs typeface="Calibri Light" panose="020F0302020204030204" pitchFamily="34" charset="0"/>
              </a:rPr>
              <a:t>Simplified Hydroponics </a:t>
            </a:r>
            <a:r>
              <a:rPr lang="en-US" sz="1800" u="sng" kern="1200" dirty="0">
                <a:latin typeface="Calibri Light" panose="020F0302020204030204" pitchFamily="34" charset="0"/>
                <a:cs typeface="Calibri Light" panose="020F0302020204030204" pitchFamily="34" charset="0"/>
              </a:rPr>
              <a:t>F</a:t>
            </a:r>
            <a:r>
              <a:rPr lang="en-US" sz="1800" b="1" u="sng" kern="1200" dirty="0">
                <a:solidFill>
                  <a:schemeClr val="dk1"/>
                </a:solidFill>
                <a:latin typeface="Calibri Light" panose="020F0302020204030204" pitchFamily="34" charset="0"/>
                <a:ea typeface="+mn-ea"/>
                <a:cs typeface="Calibri Light" panose="020F0302020204030204" pitchFamily="34" charset="0"/>
              </a:rPr>
              <a:t>arming and Locally </a:t>
            </a:r>
            <a:r>
              <a:rPr lang="en-US" sz="1800" u="sng" kern="1200" dirty="0">
                <a:latin typeface="Calibri Light" panose="020F0302020204030204" pitchFamily="34" charset="0"/>
                <a:cs typeface="Calibri Light" panose="020F0302020204030204" pitchFamily="34" charset="0"/>
              </a:rPr>
              <a:t>P</a:t>
            </a:r>
            <a:r>
              <a:rPr lang="en-US" sz="1800" b="1" u="sng" kern="1200" dirty="0">
                <a:solidFill>
                  <a:schemeClr val="dk1"/>
                </a:solidFill>
                <a:latin typeface="Calibri Light" panose="020F0302020204030204" pitchFamily="34" charset="0"/>
                <a:ea typeface="+mn-ea"/>
                <a:cs typeface="Calibri Light" panose="020F0302020204030204" pitchFamily="34" charset="0"/>
              </a:rPr>
              <a:t>roduced Bahgina</a:t>
            </a:r>
            <a:endParaRPr lang="en-US" sz="1800" b="1" u="sng" dirty="0">
              <a:latin typeface="Calibri Light" panose="020F0302020204030204" pitchFamily="34" charset="0"/>
              <a:cs typeface="Calibri Light" panose="020F0302020204030204" pitchFamily="34" charset="0"/>
            </a:endParaRPr>
          </a:p>
          <a:p>
            <a:pPr marL="285750" indent="-285750" algn="just" defTabSz="914400" hangingPunct="1">
              <a:lnSpc>
                <a:spcPct val="150000"/>
              </a:lnSpc>
              <a:buFont typeface="Arial" panose="020B0604020202020204" pitchFamily="34" charset="0"/>
              <a:buChar char="•"/>
            </a:pPr>
            <a:r>
              <a:rPr lang="en-US" sz="1600" kern="1200" dirty="0">
                <a:solidFill>
                  <a:prstClr val="black"/>
                </a:solidFill>
                <a:latin typeface="Calibri Light"/>
                <a:ea typeface="+mn-ea"/>
                <a:cs typeface="+mn-cs"/>
              </a:rPr>
              <a:t>UNICEF, in collaboration with Mekelle University, Regional Health Bureau, Regional Research Institute, and partners, is piloting local solutions to improve household diet diversity in Tigray.</a:t>
            </a:r>
          </a:p>
          <a:p>
            <a:pPr marL="285750" indent="-285750" algn="just" defTabSz="914400" hangingPunct="1">
              <a:lnSpc>
                <a:spcPct val="150000"/>
              </a:lnSpc>
              <a:buFont typeface="Arial" panose="020B0604020202020204" pitchFamily="34" charset="0"/>
              <a:buChar char="•"/>
            </a:pPr>
            <a:r>
              <a:rPr lang="en-US" sz="1600" kern="1200" dirty="0">
                <a:solidFill>
                  <a:prstClr val="black"/>
                </a:solidFill>
                <a:latin typeface="Calibri Light"/>
                <a:ea typeface="+mn-ea"/>
                <a:cs typeface="+mn-cs"/>
              </a:rPr>
              <a:t>These solutions include simplified hydroponics farming and locally produced Bahgina.</a:t>
            </a:r>
          </a:p>
          <a:p>
            <a:pPr marL="285750" indent="-285750" algn="just" defTabSz="914400" hangingPunct="1">
              <a:lnSpc>
                <a:spcPct val="150000"/>
              </a:lnSpc>
              <a:buFont typeface="Arial" panose="020B0604020202020204" pitchFamily="34" charset="0"/>
              <a:buChar char="•"/>
            </a:pPr>
            <a:r>
              <a:rPr lang="en-US" sz="1600" kern="1200" dirty="0">
                <a:solidFill>
                  <a:prstClr val="black"/>
                </a:solidFill>
                <a:latin typeface="Calibri Light"/>
              </a:rPr>
              <a:t>Currently </a:t>
            </a:r>
            <a:r>
              <a:rPr lang="en-US" sz="1600" kern="1200" dirty="0">
                <a:solidFill>
                  <a:prstClr val="black"/>
                </a:solidFill>
                <a:latin typeface="Calibri Light"/>
                <a:ea typeface="+mn-ea"/>
                <a:cs typeface="+mn-cs"/>
              </a:rPr>
              <a:t>being delivered in only five woredas, but there is a plan to scale up in Q1 2024.</a:t>
            </a:r>
            <a:r>
              <a:rPr lang="en-US" sz="1600" kern="1200" dirty="0">
                <a:solidFill>
                  <a:prstClr val="black"/>
                </a:solidFill>
                <a:latin typeface="Calibri Light"/>
              </a:rPr>
              <a:t> </a:t>
            </a:r>
            <a:endParaRPr lang="en-US" sz="1600" kern="1200" dirty="0">
              <a:solidFill>
                <a:prstClr val="black"/>
              </a:solidFill>
              <a:latin typeface="Calibri Light"/>
              <a:ea typeface="+mn-ea"/>
              <a:cs typeface="+mn-cs"/>
            </a:endParaRPr>
          </a:p>
          <a:p>
            <a:pPr marL="285750" indent="-285750" algn="just" defTabSz="914400">
              <a:lnSpc>
                <a:spcPct val="150000"/>
              </a:lnSpc>
              <a:buFont typeface="Arial" panose="020B0604020202020204" pitchFamily="34" charset="0"/>
              <a:buChar char="•"/>
            </a:pPr>
            <a:r>
              <a:rPr lang="en-US" sz="1600" kern="1200">
                <a:solidFill>
                  <a:prstClr val="black"/>
                </a:solidFill>
                <a:latin typeface="Calibri Light"/>
              </a:rPr>
              <a:t>The plan also includes creating demand for the technology, building institutional capacity, and promoting diverse diets and vegetable consumption.</a:t>
            </a:r>
            <a:endParaRPr lang="en-US" sz="1600" kern="1200" dirty="0">
              <a:solidFill>
                <a:prstClr val="black"/>
              </a:solidFill>
              <a:latin typeface="Calibri Light"/>
            </a:endParaRPr>
          </a:p>
          <a:p>
            <a:pPr marL="285750" indent="-285750" algn="just" defTabSz="914400">
              <a:lnSpc>
                <a:spcPct val="150000"/>
              </a:lnSpc>
              <a:buFont typeface="Arial" panose="020B0604020202020204" pitchFamily="34" charset="0"/>
              <a:buChar char="•"/>
            </a:pPr>
            <a:r>
              <a:rPr lang="en-US" sz="1600" kern="1200" dirty="0">
                <a:solidFill>
                  <a:prstClr val="black"/>
                </a:solidFill>
                <a:latin typeface="Calibri Light"/>
              </a:rPr>
              <a:t>Scale-up plan includes rolling out the hydroponics technology to more households, schools, and farmers' training centers.</a:t>
            </a:r>
          </a:p>
          <a:p>
            <a:pPr marL="285750" indent="-285750" algn="just" defTabSz="914400" hangingPunct="1">
              <a:lnSpc>
                <a:spcPct val="150000"/>
              </a:lnSpc>
              <a:buFont typeface="Arial" panose="020B0604020202020204" pitchFamily="34" charset="0"/>
              <a:buChar char="•"/>
            </a:pPr>
            <a:r>
              <a:rPr lang="en-US" sz="1600" kern="1200" dirty="0">
                <a:solidFill>
                  <a:prstClr val="black"/>
                </a:solidFill>
                <a:latin typeface="Calibri Light"/>
                <a:ea typeface="+mn-ea"/>
                <a:cs typeface="+mn-cs"/>
              </a:rPr>
              <a:t>Bahgina is also being used to reduce stunting in selected woredas with high stunting rates- </a:t>
            </a:r>
            <a:r>
              <a:rPr lang="en-US" sz="1600" kern="1200" dirty="0" err="1">
                <a:solidFill>
                  <a:prstClr val="black"/>
                </a:solidFill>
                <a:latin typeface="Calibri Light"/>
                <a:ea typeface="+mn-ea"/>
                <a:cs typeface="+mn-cs"/>
              </a:rPr>
              <a:t>Seqota</a:t>
            </a:r>
            <a:r>
              <a:rPr lang="en-US" sz="1600" kern="1200" dirty="0">
                <a:solidFill>
                  <a:prstClr val="black"/>
                </a:solidFill>
                <a:latin typeface="Calibri Light"/>
                <a:ea typeface="+mn-ea"/>
                <a:cs typeface="+mn-cs"/>
              </a:rPr>
              <a:t> declaration</a:t>
            </a:r>
            <a:r>
              <a:rPr lang="en-US" sz="1600" kern="1200" dirty="0">
                <a:solidFill>
                  <a:prstClr val="black"/>
                </a:solidFill>
                <a:latin typeface="Calibri Light"/>
              </a:rPr>
              <a:t> </a:t>
            </a:r>
            <a:r>
              <a:rPr lang="en-US" sz="1600" kern="1200" dirty="0">
                <a:solidFill>
                  <a:prstClr val="black"/>
                </a:solidFill>
                <a:latin typeface="Calibri Light"/>
                <a:ea typeface="+mn-ea"/>
                <a:cs typeface="+mn-cs"/>
              </a:rPr>
              <a:t>Commitment</a:t>
            </a:r>
            <a:r>
              <a:rPr lang="en-US" sz="1600" kern="1200" dirty="0">
                <a:solidFill>
                  <a:prstClr val="black"/>
                </a:solidFill>
                <a:latin typeface="Calibri Light"/>
              </a:rPr>
              <a:t>.</a:t>
            </a:r>
            <a:endParaRPr lang="en-US" sz="1600" kern="1200" dirty="0">
              <a:solidFill>
                <a:prstClr val="black"/>
              </a:solidFill>
              <a:latin typeface="Calibri Light"/>
              <a:ea typeface="+mn-ea"/>
              <a:cs typeface="+mn-cs"/>
            </a:endParaRPr>
          </a:p>
        </p:txBody>
      </p:sp>
      <p:sp>
        <p:nvSpPr>
          <p:cNvPr id="22" name="TextBox 21">
            <a:extLst>
              <a:ext uri="{FF2B5EF4-FFF2-40B4-BE49-F238E27FC236}">
                <a16:creationId xmlns:a16="http://schemas.microsoft.com/office/drawing/2014/main" id="{61C52A67-349B-61C4-5CB4-F52BD8DBC636}"/>
              </a:ext>
            </a:extLst>
          </p:cNvPr>
          <p:cNvSpPr txBox="1"/>
          <p:nvPr/>
        </p:nvSpPr>
        <p:spPr>
          <a:xfrm>
            <a:off x="250263" y="567803"/>
            <a:ext cx="2365542" cy="25391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lang="en-US" u="sng" kern="1200" dirty="0">
                <a:solidFill>
                  <a:prstClr val="black"/>
                </a:solidFill>
                <a:latin typeface="Calibri Light"/>
                <a:ea typeface="+mn-ea"/>
                <a:cs typeface="+mn-cs"/>
              </a:rPr>
              <a:t>S</a:t>
            </a:r>
            <a:r>
              <a:rPr lang="en-US" sz="1400" u="sng" kern="1200" dirty="0">
                <a:solidFill>
                  <a:prstClr val="black"/>
                </a:solidFill>
                <a:latin typeface="Calibri Light"/>
                <a:ea typeface="+mn-ea"/>
                <a:cs typeface="+mn-cs"/>
              </a:rPr>
              <a:t>implified hydroponics farming</a:t>
            </a:r>
            <a:endParaRPr kumimoji="0" lang="en-US" sz="1400" b="1" i="0" u="sng"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23" name="TextBox 22">
            <a:extLst>
              <a:ext uri="{FF2B5EF4-FFF2-40B4-BE49-F238E27FC236}">
                <a16:creationId xmlns:a16="http://schemas.microsoft.com/office/drawing/2014/main" id="{A9172A40-4CEF-A189-235E-4219B20FD0AA}"/>
              </a:ext>
            </a:extLst>
          </p:cNvPr>
          <p:cNvSpPr txBox="1"/>
          <p:nvPr/>
        </p:nvSpPr>
        <p:spPr>
          <a:xfrm>
            <a:off x="1957921" y="5351136"/>
            <a:ext cx="2609990" cy="4693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r>
              <a:rPr lang="en-US" sz="1400" b="1" u="sng" kern="1200" dirty="0">
                <a:solidFill>
                  <a:schemeClr val="dk1"/>
                </a:solidFill>
                <a:latin typeface="Calibri Light" panose="020F0302020204030204" pitchFamily="34" charset="0"/>
                <a:ea typeface="+mn-ea"/>
                <a:cs typeface="Calibri Light" panose="020F0302020204030204" pitchFamily="34" charset="0"/>
              </a:rPr>
              <a:t>Locally </a:t>
            </a:r>
            <a:r>
              <a:rPr lang="en-US" sz="1400" u="sng" kern="1200" dirty="0">
                <a:latin typeface="Calibri Light" panose="020F0302020204030204" pitchFamily="34" charset="0"/>
                <a:cs typeface="Calibri Light" panose="020F0302020204030204" pitchFamily="34" charset="0"/>
              </a:rPr>
              <a:t>P</a:t>
            </a:r>
            <a:r>
              <a:rPr lang="en-US" sz="1400" b="1" u="sng" kern="1200" dirty="0">
                <a:solidFill>
                  <a:schemeClr val="dk1"/>
                </a:solidFill>
                <a:latin typeface="Calibri Light" panose="020F0302020204030204" pitchFamily="34" charset="0"/>
                <a:ea typeface="+mn-ea"/>
                <a:cs typeface="Calibri Light" panose="020F0302020204030204" pitchFamily="34" charset="0"/>
              </a:rPr>
              <a:t>roduced Bahgina</a:t>
            </a:r>
            <a:endParaRPr lang="en-US" sz="1400" b="1" u="sng" dirty="0">
              <a:latin typeface="Calibri Light" panose="020F0302020204030204" pitchFamily="34" charset="0"/>
              <a:cs typeface="Calibri Light" panose="020F0302020204030204" pitchFamily="34" charset="0"/>
            </a:endParaRPr>
          </a:p>
          <a:p>
            <a:pPr marL="0" marR="0" indent="0" algn="ctr" defTabSz="41275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9" name="TextBox 17">
            <a:extLst>
              <a:ext uri="{FF2B5EF4-FFF2-40B4-BE49-F238E27FC236}">
                <a16:creationId xmlns:a16="http://schemas.microsoft.com/office/drawing/2014/main" id="{B56DF923-E307-DF22-1CBB-0E49EFC2E1BC}"/>
              </a:ext>
            </a:extLst>
          </p:cNvPr>
          <p:cNvSpPr txBox="1"/>
          <p:nvPr/>
        </p:nvSpPr>
        <p:spPr>
          <a:xfrm>
            <a:off x="85761" y="6392598"/>
            <a:ext cx="4177837" cy="338554"/>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p>
            <a:pPr algn="l" defTabSz="609492">
              <a:defRPr sz="1800">
                <a:latin typeface="Arial"/>
                <a:ea typeface="Arial"/>
                <a:cs typeface="Arial"/>
                <a:sym typeface="Arial"/>
              </a:defRPr>
            </a:pPr>
            <a:r>
              <a:rPr lang="en-US" sz="1100" dirty="0">
                <a:solidFill>
                  <a:srgbClr val="808080"/>
                </a:solidFill>
              </a:rPr>
              <a:t>ENCU </a:t>
            </a:r>
            <a:r>
              <a:rPr sz="1100" dirty="0">
                <a:solidFill>
                  <a:srgbClr val="808080"/>
                </a:solidFill>
              </a:rPr>
              <a:t> </a:t>
            </a:r>
            <a:br>
              <a:rPr sz="1100" dirty="0"/>
            </a:br>
            <a:r>
              <a:rPr lang="en-US" sz="1100" dirty="0">
                <a:solidFill>
                  <a:srgbClr val="808080"/>
                </a:solidFill>
              </a:rPr>
              <a:t>30-31-Jan 2024</a:t>
            </a:r>
          </a:p>
        </p:txBody>
      </p:sp>
    </p:spTree>
    <p:extLst>
      <p:ext uri="{BB962C8B-B14F-4D97-AF65-F5344CB8AC3E}">
        <p14:creationId xmlns:p14="http://schemas.microsoft.com/office/powerpoint/2010/main" val="31916280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38403" y="1009021"/>
            <a:ext cx="3122531" cy="2877260"/>
          </a:xfrm>
        </p:spPr>
        <p:txBody>
          <a:bodyPr anchor="b">
            <a:normAutofit/>
          </a:bodyPr>
          <a:lstStyle/>
          <a:p>
            <a:r>
              <a:rPr lang="en-US" sz="3600" dirty="0">
                <a:latin typeface="+mn-lt"/>
              </a:rPr>
              <a:t>Way forward</a:t>
            </a:r>
          </a:p>
        </p:txBody>
      </p:sp>
      <p:pic>
        <p:nvPicPr>
          <p:cNvPr id="3" name="Picture 2" descr="A picture containing outdoor, sky, beach, sandy&#10;&#10;Description automatically generated">
            <a:extLst>
              <a:ext uri="{FF2B5EF4-FFF2-40B4-BE49-F238E27FC236}">
                <a16:creationId xmlns:a16="http://schemas.microsoft.com/office/drawing/2014/main" id="{0B5EEAB6-9CDC-4D93-B7E3-ED7517CAD8D3}"/>
              </a:ext>
            </a:extLst>
          </p:cNvPr>
          <p:cNvPicPr>
            <a:picLocks noChangeAspect="1"/>
          </p:cNvPicPr>
          <p:nvPr/>
        </p:nvPicPr>
        <p:blipFill rotWithShape="1">
          <a:blip r:embed="rId2">
            <a:extLst>
              <a:ext uri="{28A0092B-C50C-407E-A947-70E740481C1C}">
                <a14:useLocalDpi xmlns:a14="http://schemas.microsoft.com/office/drawing/2010/main" val="0"/>
              </a:ext>
            </a:extLst>
          </a:blip>
          <a:srcRect l="21146" r="-1" b="-1"/>
          <a:stretch/>
        </p:blipFill>
        <p:spPr>
          <a:xfrm>
            <a:off x="20" y="-371883"/>
            <a:ext cx="8529741" cy="7226310"/>
          </a:xfrm>
          <a:prstGeom prst="rect">
            <a:avLst/>
          </a:prstGeom>
          <a:noFill/>
        </p:spPr>
      </p:pic>
    </p:spTree>
    <p:extLst>
      <p:ext uri="{BB962C8B-B14F-4D97-AF65-F5344CB8AC3E}">
        <p14:creationId xmlns:p14="http://schemas.microsoft.com/office/powerpoint/2010/main" val="307898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2"/>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3"/>
          <a:stretch>
            <a:fillRect/>
          </a:stretch>
        </p:blipFill>
        <p:spPr>
          <a:xfrm>
            <a:off x="9675628" y="6179617"/>
            <a:ext cx="1275893" cy="452120"/>
          </a:xfrm>
          <a:prstGeom prst="rect">
            <a:avLst/>
          </a:prstGeom>
        </p:spPr>
      </p:pic>
      <p:graphicFrame>
        <p:nvGraphicFramePr>
          <p:cNvPr id="5" name="Table 4">
            <a:extLst>
              <a:ext uri="{FF2B5EF4-FFF2-40B4-BE49-F238E27FC236}">
                <a16:creationId xmlns:a16="http://schemas.microsoft.com/office/drawing/2014/main" id="{DD89599A-16E4-8DF3-6324-71F1BC184955}"/>
              </a:ext>
            </a:extLst>
          </p:cNvPr>
          <p:cNvGraphicFramePr>
            <a:graphicFrameLocks noGrp="1"/>
          </p:cNvGraphicFramePr>
          <p:nvPr/>
        </p:nvGraphicFramePr>
        <p:xfrm>
          <a:off x="-1" y="430895"/>
          <a:ext cx="12179297" cy="5774057"/>
        </p:xfrm>
        <a:graphic>
          <a:graphicData uri="http://schemas.openxmlformats.org/drawingml/2006/table">
            <a:tbl>
              <a:tblPr firstRow="1" bandRow="1"/>
              <a:tblGrid>
                <a:gridCol w="487975">
                  <a:extLst>
                    <a:ext uri="{9D8B030D-6E8A-4147-A177-3AD203B41FA5}">
                      <a16:colId xmlns:a16="http://schemas.microsoft.com/office/drawing/2014/main" val="1104977943"/>
                    </a:ext>
                  </a:extLst>
                </a:gridCol>
                <a:gridCol w="11691322">
                  <a:extLst>
                    <a:ext uri="{9D8B030D-6E8A-4147-A177-3AD203B41FA5}">
                      <a16:colId xmlns:a16="http://schemas.microsoft.com/office/drawing/2014/main" val="1723603532"/>
                    </a:ext>
                  </a:extLst>
                </a:gridCol>
              </a:tblGrid>
              <a:tr h="374730">
                <a:tc>
                  <a:txBody>
                    <a:bodyPr/>
                    <a:lstStyle>
                      <a:lvl1pPr marL="0" marR="0" indent="0" algn="ctr" defTabSz="412750" rtl="0" latinLnBrk="0">
                        <a:lnSpc>
                          <a:spcPct val="100000"/>
                        </a:lnSpc>
                        <a:spcBef>
                          <a:spcPts val="0"/>
                        </a:spcBef>
                        <a:spcAft>
                          <a:spcPts val="0"/>
                        </a:spcAft>
                        <a:buClrTx/>
                        <a:buSzTx/>
                        <a:buFontTx/>
                        <a:buNone/>
                        <a:tabLst/>
                        <a:defRPr sz="1100" b="1" i="0" u="none" strike="noStrike" cap="none" spc="0" baseline="0">
                          <a:solidFill>
                            <a:schemeClr val="lt1"/>
                          </a:solidFill>
                          <a:uFillTx/>
                          <a:latin typeface="Calibri"/>
                          <a:sym typeface="Helvetica Neue Light"/>
                        </a:defRPr>
                      </a:lvl1pPr>
                      <a:lvl2pPr marL="0" marR="0" indent="457200" algn="ctr" defTabSz="412750" rtl="0" latinLnBrk="0">
                        <a:lnSpc>
                          <a:spcPct val="100000"/>
                        </a:lnSpc>
                        <a:spcBef>
                          <a:spcPts val="0"/>
                        </a:spcBef>
                        <a:spcAft>
                          <a:spcPts val="0"/>
                        </a:spcAft>
                        <a:buClrTx/>
                        <a:buSzTx/>
                        <a:buFontTx/>
                        <a:buNone/>
                        <a:tabLst/>
                        <a:defRPr sz="1100" b="1" i="0" u="none" strike="noStrike" cap="none" spc="0" baseline="0">
                          <a:solidFill>
                            <a:schemeClr val="lt1"/>
                          </a:solidFill>
                          <a:uFillTx/>
                          <a:latin typeface="Calibri"/>
                          <a:sym typeface="Helvetica Neue Light"/>
                        </a:defRPr>
                      </a:lvl2pPr>
                      <a:lvl3pPr marL="0" marR="0" indent="914400" algn="ctr" defTabSz="412750" rtl="0" latinLnBrk="0">
                        <a:lnSpc>
                          <a:spcPct val="100000"/>
                        </a:lnSpc>
                        <a:spcBef>
                          <a:spcPts val="0"/>
                        </a:spcBef>
                        <a:spcAft>
                          <a:spcPts val="0"/>
                        </a:spcAft>
                        <a:buClrTx/>
                        <a:buSzTx/>
                        <a:buFontTx/>
                        <a:buNone/>
                        <a:tabLst/>
                        <a:defRPr sz="1100" b="1" i="0" u="none" strike="noStrike" cap="none" spc="0" baseline="0">
                          <a:solidFill>
                            <a:schemeClr val="lt1"/>
                          </a:solidFill>
                          <a:uFillTx/>
                          <a:latin typeface="Calibri"/>
                          <a:sym typeface="Helvetica Neue Light"/>
                        </a:defRPr>
                      </a:lvl3pPr>
                      <a:lvl4pPr marL="0" marR="0" indent="1371600" algn="ctr" defTabSz="412750" rtl="0" latinLnBrk="0">
                        <a:lnSpc>
                          <a:spcPct val="100000"/>
                        </a:lnSpc>
                        <a:spcBef>
                          <a:spcPts val="0"/>
                        </a:spcBef>
                        <a:spcAft>
                          <a:spcPts val="0"/>
                        </a:spcAft>
                        <a:buClrTx/>
                        <a:buSzTx/>
                        <a:buFontTx/>
                        <a:buNone/>
                        <a:tabLst/>
                        <a:defRPr sz="1100" b="1" i="0" u="none" strike="noStrike" cap="none" spc="0" baseline="0">
                          <a:solidFill>
                            <a:schemeClr val="lt1"/>
                          </a:solidFill>
                          <a:uFillTx/>
                          <a:latin typeface="Calibri"/>
                          <a:sym typeface="Helvetica Neue Light"/>
                        </a:defRPr>
                      </a:lvl4pPr>
                      <a:lvl5pPr marL="0" marR="0" indent="1828800" algn="ctr" defTabSz="412750" rtl="0" latinLnBrk="0">
                        <a:lnSpc>
                          <a:spcPct val="100000"/>
                        </a:lnSpc>
                        <a:spcBef>
                          <a:spcPts val="0"/>
                        </a:spcBef>
                        <a:spcAft>
                          <a:spcPts val="0"/>
                        </a:spcAft>
                        <a:buClrTx/>
                        <a:buSzTx/>
                        <a:buFontTx/>
                        <a:buNone/>
                        <a:tabLst/>
                        <a:defRPr sz="1100" b="1" i="0" u="none" strike="noStrike" cap="none" spc="0" baseline="0">
                          <a:solidFill>
                            <a:schemeClr val="lt1"/>
                          </a:solidFill>
                          <a:uFillTx/>
                          <a:latin typeface="Calibri"/>
                          <a:sym typeface="Helvetica Neue Light"/>
                        </a:defRPr>
                      </a:lvl5pPr>
                      <a:lvl6pPr marL="0" marR="0" indent="2286000" algn="ctr" defTabSz="412750" rtl="0" latinLnBrk="0">
                        <a:lnSpc>
                          <a:spcPct val="100000"/>
                        </a:lnSpc>
                        <a:spcBef>
                          <a:spcPts val="0"/>
                        </a:spcBef>
                        <a:spcAft>
                          <a:spcPts val="0"/>
                        </a:spcAft>
                        <a:buClrTx/>
                        <a:buSzTx/>
                        <a:buFontTx/>
                        <a:buNone/>
                        <a:tabLst/>
                        <a:defRPr sz="1100" b="1" i="0" u="none" strike="noStrike" cap="none" spc="0" baseline="0">
                          <a:solidFill>
                            <a:schemeClr val="lt1"/>
                          </a:solidFill>
                          <a:uFillTx/>
                          <a:latin typeface="Calibri"/>
                          <a:sym typeface="Helvetica Neue Light"/>
                        </a:defRPr>
                      </a:lvl6pPr>
                      <a:lvl7pPr marL="0" marR="0" indent="2743200" algn="ctr" defTabSz="412750" rtl="0" latinLnBrk="0">
                        <a:lnSpc>
                          <a:spcPct val="100000"/>
                        </a:lnSpc>
                        <a:spcBef>
                          <a:spcPts val="0"/>
                        </a:spcBef>
                        <a:spcAft>
                          <a:spcPts val="0"/>
                        </a:spcAft>
                        <a:buClrTx/>
                        <a:buSzTx/>
                        <a:buFontTx/>
                        <a:buNone/>
                        <a:tabLst/>
                        <a:defRPr sz="1100" b="1" i="0" u="none" strike="noStrike" cap="none" spc="0" baseline="0">
                          <a:solidFill>
                            <a:schemeClr val="lt1"/>
                          </a:solidFill>
                          <a:uFillTx/>
                          <a:latin typeface="Calibri"/>
                          <a:sym typeface="Helvetica Neue Light"/>
                        </a:defRPr>
                      </a:lvl7pPr>
                      <a:lvl8pPr marL="0" marR="0" indent="3200400" algn="ctr" defTabSz="412750" rtl="0" latinLnBrk="0">
                        <a:lnSpc>
                          <a:spcPct val="100000"/>
                        </a:lnSpc>
                        <a:spcBef>
                          <a:spcPts val="0"/>
                        </a:spcBef>
                        <a:spcAft>
                          <a:spcPts val="0"/>
                        </a:spcAft>
                        <a:buClrTx/>
                        <a:buSzTx/>
                        <a:buFontTx/>
                        <a:buNone/>
                        <a:tabLst/>
                        <a:defRPr sz="1100" b="1" i="0" u="none" strike="noStrike" cap="none" spc="0" baseline="0">
                          <a:solidFill>
                            <a:schemeClr val="lt1"/>
                          </a:solidFill>
                          <a:uFillTx/>
                          <a:latin typeface="Calibri"/>
                          <a:sym typeface="Helvetica Neue Light"/>
                        </a:defRPr>
                      </a:lvl8pPr>
                      <a:lvl9pPr marL="0" marR="0" indent="3657600" algn="ctr" defTabSz="412750" rtl="0" latinLnBrk="0">
                        <a:lnSpc>
                          <a:spcPct val="100000"/>
                        </a:lnSpc>
                        <a:spcBef>
                          <a:spcPts val="0"/>
                        </a:spcBef>
                        <a:spcAft>
                          <a:spcPts val="0"/>
                        </a:spcAft>
                        <a:buClrTx/>
                        <a:buSzTx/>
                        <a:buFontTx/>
                        <a:buNone/>
                        <a:tabLst/>
                        <a:defRPr sz="1100" b="1" i="0" u="none" strike="noStrike" cap="none" spc="0" baseline="0">
                          <a:solidFill>
                            <a:schemeClr val="lt1"/>
                          </a:solidFill>
                          <a:uFillTx/>
                          <a:latin typeface="Calibri"/>
                          <a:sym typeface="Helvetica Neue Light"/>
                        </a:defRPr>
                      </a:lvl9pPr>
                    </a:lstStyle>
                    <a:p>
                      <a:r>
                        <a:rPr lang="en-US" sz="1800" dirty="0"/>
                        <a:t>SN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3A537"/>
                    </a:solidFill>
                  </a:tcPr>
                </a:tc>
                <a:tc>
                  <a:txBody>
                    <a:bodyPr/>
                    <a:lstStyle>
                      <a:lvl1pPr marL="0" marR="0" indent="0" algn="ctr" defTabSz="412750" rtl="0" latinLnBrk="0">
                        <a:lnSpc>
                          <a:spcPct val="100000"/>
                        </a:lnSpc>
                        <a:spcBef>
                          <a:spcPts val="0"/>
                        </a:spcBef>
                        <a:spcAft>
                          <a:spcPts val="0"/>
                        </a:spcAft>
                        <a:buClrTx/>
                        <a:buSzTx/>
                        <a:buFontTx/>
                        <a:buNone/>
                        <a:tabLst/>
                        <a:defRPr sz="1100" b="1" i="0" u="none" strike="noStrike" cap="none" spc="0" baseline="0">
                          <a:solidFill>
                            <a:schemeClr val="lt1"/>
                          </a:solidFill>
                          <a:uFillTx/>
                          <a:latin typeface="Calibri"/>
                          <a:sym typeface="Helvetica Neue Light"/>
                        </a:defRPr>
                      </a:lvl1pPr>
                      <a:lvl2pPr marL="0" marR="0" indent="457200" algn="ctr" defTabSz="412750" rtl="0" latinLnBrk="0">
                        <a:lnSpc>
                          <a:spcPct val="100000"/>
                        </a:lnSpc>
                        <a:spcBef>
                          <a:spcPts val="0"/>
                        </a:spcBef>
                        <a:spcAft>
                          <a:spcPts val="0"/>
                        </a:spcAft>
                        <a:buClrTx/>
                        <a:buSzTx/>
                        <a:buFontTx/>
                        <a:buNone/>
                        <a:tabLst/>
                        <a:defRPr sz="1100" b="1" i="0" u="none" strike="noStrike" cap="none" spc="0" baseline="0">
                          <a:solidFill>
                            <a:schemeClr val="lt1"/>
                          </a:solidFill>
                          <a:uFillTx/>
                          <a:latin typeface="Calibri"/>
                          <a:sym typeface="Helvetica Neue Light"/>
                        </a:defRPr>
                      </a:lvl2pPr>
                      <a:lvl3pPr marL="0" marR="0" indent="914400" algn="ctr" defTabSz="412750" rtl="0" latinLnBrk="0">
                        <a:lnSpc>
                          <a:spcPct val="100000"/>
                        </a:lnSpc>
                        <a:spcBef>
                          <a:spcPts val="0"/>
                        </a:spcBef>
                        <a:spcAft>
                          <a:spcPts val="0"/>
                        </a:spcAft>
                        <a:buClrTx/>
                        <a:buSzTx/>
                        <a:buFontTx/>
                        <a:buNone/>
                        <a:tabLst/>
                        <a:defRPr sz="1100" b="1" i="0" u="none" strike="noStrike" cap="none" spc="0" baseline="0">
                          <a:solidFill>
                            <a:schemeClr val="lt1"/>
                          </a:solidFill>
                          <a:uFillTx/>
                          <a:latin typeface="Calibri"/>
                          <a:sym typeface="Helvetica Neue Light"/>
                        </a:defRPr>
                      </a:lvl3pPr>
                      <a:lvl4pPr marL="0" marR="0" indent="1371600" algn="ctr" defTabSz="412750" rtl="0" latinLnBrk="0">
                        <a:lnSpc>
                          <a:spcPct val="100000"/>
                        </a:lnSpc>
                        <a:spcBef>
                          <a:spcPts val="0"/>
                        </a:spcBef>
                        <a:spcAft>
                          <a:spcPts val="0"/>
                        </a:spcAft>
                        <a:buClrTx/>
                        <a:buSzTx/>
                        <a:buFontTx/>
                        <a:buNone/>
                        <a:tabLst/>
                        <a:defRPr sz="1100" b="1" i="0" u="none" strike="noStrike" cap="none" spc="0" baseline="0">
                          <a:solidFill>
                            <a:schemeClr val="lt1"/>
                          </a:solidFill>
                          <a:uFillTx/>
                          <a:latin typeface="Calibri"/>
                          <a:sym typeface="Helvetica Neue Light"/>
                        </a:defRPr>
                      </a:lvl4pPr>
                      <a:lvl5pPr marL="0" marR="0" indent="1828800" algn="ctr" defTabSz="412750" rtl="0" latinLnBrk="0">
                        <a:lnSpc>
                          <a:spcPct val="100000"/>
                        </a:lnSpc>
                        <a:spcBef>
                          <a:spcPts val="0"/>
                        </a:spcBef>
                        <a:spcAft>
                          <a:spcPts val="0"/>
                        </a:spcAft>
                        <a:buClrTx/>
                        <a:buSzTx/>
                        <a:buFontTx/>
                        <a:buNone/>
                        <a:tabLst/>
                        <a:defRPr sz="1100" b="1" i="0" u="none" strike="noStrike" cap="none" spc="0" baseline="0">
                          <a:solidFill>
                            <a:schemeClr val="lt1"/>
                          </a:solidFill>
                          <a:uFillTx/>
                          <a:latin typeface="Calibri"/>
                          <a:sym typeface="Helvetica Neue Light"/>
                        </a:defRPr>
                      </a:lvl5pPr>
                      <a:lvl6pPr marL="0" marR="0" indent="2286000" algn="ctr" defTabSz="412750" rtl="0" latinLnBrk="0">
                        <a:lnSpc>
                          <a:spcPct val="100000"/>
                        </a:lnSpc>
                        <a:spcBef>
                          <a:spcPts val="0"/>
                        </a:spcBef>
                        <a:spcAft>
                          <a:spcPts val="0"/>
                        </a:spcAft>
                        <a:buClrTx/>
                        <a:buSzTx/>
                        <a:buFontTx/>
                        <a:buNone/>
                        <a:tabLst/>
                        <a:defRPr sz="1100" b="1" i="0" u="none" strike="noStrike" cap="none" spc="0" baseline="0">
                          <a:solidFill>
                            <a:schemeClr val="lt1"/>
                          </a:solidFill>
                          <a:uFillTx/>
                          <a:latin typeface="Calibri"/>
                          <a:sym typeface="Helvetica Neue Light"/>
                        </a:defRPr>
                      </a:lvl6pPr>
                      <a:lvl7pPr marL="0" marR="0" indent="2743200" algn="ctr" defTabSz="412750" rtl="0" latinLnBrk="0">
                        <a:lnSpc>
                          <a:spcPct val="100000"/>
                        </a:lnSpc>
                        <a:spcBef>
                          <a:spcPts val="0"/>
                        </a:spcBef>
                        <a:spcAft>
                          <a:spcPts val="0"/>
                        </a:spcAft>
                        <a:buClrTx/>
                        <a:buSzTx/>
                        <a:buFontTx/>
                        <a:buNone/>
                        <a:tabLst/>
                        <a:defRPr sz="1100" b="1" i="0" u="none" strike="noStrike" cap="none" spc="0" baseline="0">
                          <a:solidFill>
                            <a:schemeClr val="lt1"/>
                          </a:solidFill>
                          <a:uFillTx/>
                          <a:latin typeface="Calibri"/>
                          <a:sym typeface="Helvetica Neue Light"/>
                        </a:defRPr>
                      </a:lvl7pPr>
                      <a:lvl8pPr marL="0" marR="0" indent="3200400" algn="ctr" defTabSz="412750" rtl="0" latinLnBrk="0">
                        <a:lnSpc>
                          <a:spcPct val="100000"/>
                        </a:lnSpc>
                        <a:spcBef>
                          <a:spcPts val="0"/>
                        </a:spcBef>
                        <a:spcAft>
                          <a:spcPts val="0"/>
                        </a:spcAft>
                        <a:buClrTx/>
                        <a:buSzTx/>
                        <a:buFontTx/>
                        <a:buNone/>
                        <a:tabLst/>
                        <a:defRPr sz="1100" b="1" i="0" u="none" strike="noStrike" cap="none" spc="0" baseline="0">
                          <a:solidFill>
                            <a:schemeClr val="lt1"/>
                          </a:solidFill>
                          <a:uFillTx/>
                          <a:latin typeface="Calibri"/>
                          <a:sym typeface="Helvetica Neue Light"/>
                        </a:defRPr>
                      </a:lvl8pPr>
                      <a:lvl9pPr marL="0" marR="0" indent="3657600" algn="ctr" defTabSz="412750" rtl="0" latinLnBrk="0">
                        <a:lnSpc>
                          <a:spcPct val="100000"/>
                        </a:lnSpc>
                        <a:spcBef>
                          <a:spcPts val="0"/>
                        </a:spcBef>
                        <a:spcAft>
                          <a:spcPts val="0"/>
                        </a:spcAft>
                        <a:buClrTx/>
                        <a:buSzTx/>
                        <a:buFontTx/>
                        <a:buNone/>
                        <a:tabLst/>
                        <a:defRPr sz="1100" b="1" i="0" u="none" strike="noStrike" cap="none" spc="0" baseline="0">
                          <a:solidFill>
                            <a:schemeClr val="lt1"/>
                          </a:solidFill>
                          <a:uFillTx/>
                          <a:latin typeface="Calibri"/>
                          <a:sym typeface="Helvetica Neue Light"/>
                        </a:defRPr>
                      </a:lvl9pPr>
                    </a:lstStyle>
                    <a:p>
                      <a:r>
                        <a:rPr lang="en-US" sz="1800" dirty="0"/>
                        <a:t>Key Priorities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3A537"/>
                    </a:solidFill>
                  </a:tcPr>
                </a:tc>
                <a:extLst>
                  <a:ext uri="{0D108BD9-81ED-4DB2-BD59-A6C34878D82A}">
                    <a16:rowId xmlns:a16="http://schemas.microsoft.com/office/drawing/2014/main" val="381717652"/>
                  </a:ext>
                </a:extLst>
              </a:tr>
              <a:tr h="1092963">
                <a:tc>
                  <a:txBody>
                    <a:bodyPr/>
                    <a:lstStyle>
                      <a:lvl1pPr marL="0" marR="0" indent="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1pPr>
                      <a:lvl2pPr marL="0" marR="0" indent="457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2pPr>
                      <a:lvl3pPr marL="0" marR="0" indent="914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3pPr>
                      <a:lvl4pPr marL="0" marR="0" indent="1371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4pPr>
                      <a:lvl5pPr marL="0" marR="0" indent="18288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5pPr>
                      <a:lvl6pPr marL="0" marR="0" indent="22860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6pPr>
                      <a:lvl7pPr marL="0" marR="0" indent="2743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7pPr>
                      <a:lvl8pPr marL="0" marR="0" indent="3200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8pPr>
                      <a:lvl9pPr marL="0" marR="0" indent="3657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9pPr>
                    </a:lstStyle>
                    <a:p>
                      <a:r>
                        <a:rPr lang="en-US" sz="1800" b="1" dirty="0"/>
                        <a:t>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3A537">
                        <a:tint val="40000"/>
                      </a:srgbClr>
                    </a:solidFill>
                  </a:tcPr>
                </a:tc>
                <a:tc>
                  <a:txBody>
                    <a:bodyPr/>
                    <a:lstStyle>
                      <a:lvl1pPr marL="0" marR="0" indent="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1pPr>
                      <a:lvl2pPr marL="0" marR="0" indent="457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2pPr>
                      <a:lvl3pPr marL="0" marR="0" indent="914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3pPr>
                      <a:lvl4pPr marL="0" marR="0" indent="1371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4pPr>
                      <a:lvl5pPr marL="0" marR="0" indent="18288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5pPr>
                      <a:lvl6pPr marL="0" marR="0" indent="22860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6pPr>
                      <a:lvl7pPr marL="0" marR="0" indent="2743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7pPr>
                      <a:lvl8pPr marL="0" marR="0" indent="3200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8pPr>
                      <a:lvl9pPr marL="0" marR="0" indent="3657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dirty="0">
                          <a:latin typeface="Calibri Light" panose="020F0302020204030204" pitchFamily="34" charset="0"/>
                          <a:cs typeface="Calibri Light" panose="020F0302020204030204" pitchFamily="34" charset="0"/>
                        </a:rPr>
                        <a:t>Influential &amp; strategic leadership: </a:t>
                      </a:r>
                      <a:r>
                        <a:rPr lang="en-US" sz="1600" dirty="0">
                          <a:latin typeface="Calibri Light" panose="020F0302020204030204" pitchFamily="34" charset="0"/>
                          <a:cs typeface="Calibri Light" panose="020F0302020204030204" pitchFamily="34" charset="0"/>
                        </a:rPr>
                        <a:t>EDRMC direction and vision is to empower the affected communities to lead and participate in the emergency response and prevention interventions. EDRMC aims to achieve this by strengthening its country-level leadership, fostering a common understanding of the community’s role, identifying and exchanging best practices, and promoting local and climate-sensitive solutions that integrate humanitarian and resilience aspects for nutrition outcomes.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3A537">
                        <a:tint val="40000"/>
                      </a:srgbClr>
                    </a:solidFill>
                  </a:tcPr>
                </a:tc>
                <a:extLst>
                  <a:ext uri="{0D108BD9-81ED-4DB2-BD59-A6C34878D82A}">
                    <a16:rowId xmlns:a16="http://schemas.microsoft.com/office/drawing/2014/main" val="2505944862"/>
                  </a:ext>
                </a:extLst>
              </a:tr>
              <a:tr h="1342783">
                <a:tc>
                  <a:txBody>
                    <a:bodyPr/>
                    <a:lstStyle>
                      <a:lvl1pPr marL="0" marR="0" indent="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1pPr>
                      <a:lvl2pPr marL="0" marR="0" indent="457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2pPr>
                      <a:lvl3pPr marL="0" marR="0" indent="914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3pPr>
                      <a:lvl4pPr marL="0" marR="0" indent="1371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4pPr>
                      <a:lvl5pPr marL="0" marR="0" indent="18288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5pPr>
                      <a:lvl6pPr marL="0" marR="0" indent="22860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6pPr>
                      <a:lvl7pPr marL="0" marR="0" indent="2743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7pPr>
                      <a:lvl8pPr marL="0" marR="0" indent="3200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8pPr>
                      <a:lvl9pPr marL="0" marR="0" indent="3657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9pPr>
                    </a:lstStyle>
                    <a:p>
                      <a:r>
                        <a:rPr lang="en-US" sz="1800" b="1" dirty="0"/>
                        <a:t>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3A537">
                        <a:tint val="20000"/>
                      </a:srgbClr>
                    </a:solidFill>
                  </a:tcPr>
                </a:tc>
                <a:tc>
                  <a:txBody>
                    <a:bodyPr/>
                    <a:lstStyle>
                      <a:lvl1pPr marL="0" marR="0" indent="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1pPr>
                      <a:lvl2pPr marL="0" marR="0" indent="457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2pPr>
                      <a:lvl3pPr marL="0" marR="0" indent="914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3pPr>
                      <a:lvl4pPr marL="0" marR="0" indent="1371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4pPr>
                      <a:lvl5pPr marL="0" marR="0" indent="18288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5pPr>
                      <a:lvl6pPr marL="0" marR="0" indent="22860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6pPr>
                      <a:lvl7pPr marL="0" marR="0" indent="2743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7pPr>
                      <a:lvl8pPr marL="0" marR="0" indent="3200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8pPr>
                      <a:lvl9pPr marL="0" marR="0" indent="3657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9pPr>
                    </a:lstStyle>
                    <a:p>
                      <a:pPr algn="just"/>
                      <a:r>
                        <a:rPr lang="en-US" sz="1600" b="1" kern="1200" dirty="0">
                          <a:solidFill>
                            <a:schemeClr val="dk1"/>
                          </a:solidFill>
                          <a:latin typeface="Calibri Light" panose="020F0302020204030204" pitchFamily="34" charset="0"/>
                          <a:ea typeface="+mn-ea"/>
                          <a:cs typeface="Calibri Light" panose="020F0302020204030204" pitchFamily="34" charset="0"/>
                        </a:rPr>
                        <a:t>Analysis &amp; communication of information</a:t>
                      </a:r>
                      <a:r>
                        <a:rPr lang="en-US" sz="1600" kern="1200" dirty="0">
                          <a:solidFill>
                            <a:schemeClr val="dk1"/>
                          </a:solidFill>
                          <a:latin typeface="Calibri Light" panose="020F0302020204030204" pitchFamily="34" charset="0"/>
                          <a:ea typeface="+mn-ea"/>
                          <a:cs typeface="Calibri Light" panose="020F0302020204030204" pitchFamily="34" charset="0"/>
                        </a:rPr>
                        <a:t>: </a:t>
                      </a:r>
                      <a:r>
                        <a:rPr lang="en-US" sz="1600" b="1" kern="1200" dirty="0">
                          <a:solidFill>
                            <a:schemeClr val="dk1"/>
                          </a:solidFill>
                          <a:latin typeface="Calibri Light" panose="020F0302020204030204" pitchFamily="34" charset="0"/>
                          <a:ea typeface="+mn-ea"/>
                          <a:cs typeface="Calibri Light" panose="020F0302020204030204" pitchFamily="34" charset="0"/>
                        </a:rPr>
                        <a:t>(i) </a:t>
                      </a:r>
                      <a:r>
                        <a:rPr lang="en-US" sz="1600" kern="1200" dirty="0">
                          <a:solidFill>
                            <a:schemeClr val="dk1"/>
                          </a:solidFill>
                          <a:latin typeface="Calibri Light" panose="020F0302020204030204" pitchFamily="34" charset="0"/>
                          <a:ea typeface="+mn-ea"/>
                          <a:cs typeface="Calibri Light" panose="020F0302020204030204" pitchFamily="34" charset="0"/>
                        </a:rPr>
                        <a:t>ENCU/Nutrition cluster is focused on enhancing the quality and effectiveness of nutrition assessments through the implementation of SMART Plus and an enhanced SOP, </a:t>
                      </a:r>
                      <a:r>
                        <a:rPr lang="en-US" sz="1600" b="1" kern="1200" dirty="0">
                          <a:solidFill>
                            <a:schemeClr val="dk1"/>
                          </a:solidFill>
                          <a:latin typeface="Calibri Light" panose="020F0302020204030204" pitchFamily="34" charset="0"/>
                          <a:ea typeface="+mn-ea"/>
                          <a:cs typeface="Calibri Light" panose="020F0302020204030204" pitchFamily="34" charset="0"/>
                        </a:rPr>
                        <a:t>(ii)  </a:t>
                      </a:r>
                      <a:r>
                        <a:rPr lang="en-US" sz="1600" kern="1200" dirty="0">
                          <a:solidFill>
                            <a:schemeClr val="dk1"/>
                          </a:solidFill>
                          <a:latin typeface="Calibri Light" panose="020F0302020204030204" pitchFamily="34" charset="0"/>
                          <a:ea typeface="+mn-ea"/>
                          <a:cs typeface="Calibri Light" panose="020F0302020204030204" pitchFamily="34" charset="0"/>
                        </a:rPr>
                        <a:t>Develop methodology for multisectoral nutrition centered risk analysis, emphasizing consensus on the interpretation and utilization of key nutrition (plus) data to inform decisions, </a:t>
                      </a:r>
                      <a:r>
                        <a:rPr lang="en-US" sz="1600" b="1" kern="1200" dirty="0">
                          <a:solidFill>
                            <a:schemeClr val="dk1"/>
                          </a:solidFill>
                          <a:latin typeface="Calibri Light" panose="020F0302020204030204" pitchFamily="34" charset="0"/>
                          <a:ea typeface="+mn-ea"/>
                          <a:cs typeface="Calibri Light" panose="020F0302020204030204" pitchFamily="34" charset="0"/>
                        </a:rPr>
                        <a:t>(iii) </a:t>
                      </a:r>
                      <a:r>
                        <a:rPr lang="en-US" sz="1600" kern="1200" dirty="0">
                          <a:solidFill>
                            <a:schemeClr val="dk1"/>
                          </a:solidFill>
                          <a:latin typeface="Calibri Light" panose="020F0302020204030204" pitchFamily="34" charset="0"/>
                          <a:ea typeface="+mn-ea"/>
                          <a:cs typeface="Calibri Light" panose="020F0302020204030204" pitchFamily="34" charset="0"/>
                        </a:rPr>
                        <a:t>Optimized the use of CDC proposed tools and data (prioritization and identification of HRMAM) and AI/Machine learning, modeling, ensuring that information communication and analysis are both efficient and impactful.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3A537">
                        <a:tint val="20000"/>
                      </a:srgbClr>
                    </a:solidFill>
                  </a:tcPr>
                </a:tc>
                <a:extLst>
                  <a:ext uri="{0D108BD9-81ED-4DB2-BD59-A6C34878D82A}">
                    <a16:rowId xmlns:a16="http://schemas.microsoft.com/office/drawing/2014/main" val="1393338896"/>
                  </a:ext>
                </a:extLst>
              </a:tr>
              <a:tr h="593323">
                <a:tc>
                  <a:txBody>
                    <a:bodyPr/>
                    <a:lstStyle>
                      <a:lvl1pPr marL="0" marR="0" indent="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1pPr>
                      <a:lvl2pPr marL="0" marR="0" indent="457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2pPr>
                      <a:lvl3pPr marL="0" marR="0" indent="914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3pPr>
                      <a:lvl4pPr marL="0" marR="0" indent="1371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4pPr>
                      <a:lvl5pPr marL="0" marR="0" indent="18288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5pPr>
                      <a:lvl6pPr marL="0" marR="0" indent="22860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6pPr>
                      <a:lvl7pPr marL="0" marR="0" indent="2743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7pPr>
                      <a:lvl8pPr marL="0" marR="0" indent="3200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8pPr>
                      <a:lvl9pPr marL="0" marR="0" indent="3657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9pPr>
                    </a:lstStyle>
                    <a:p>
                      <a:r>
                        <a:rPr lang="en-US" sz="1800" b="1" dirty="0"/>
                        <a:t>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3A537">
                        <a:tint val="40000"/>
                      </a:srgbClr>
                    </a:solidFill>
                  </a:tcPr>
                </a:tc>
                <a:tc>
                  <a:txBody>
                    <a:bodyPr/>
                    <a:lstStyle>
                      <a:lvl1pPr marL="0" marR="0" indent="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1pPr>
                      <a:lvl2pPr marL="0" marR="0" indent="457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2pPr>
                      <a:lvl3pPr marL="0" marR="0" indent="914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3pPr>
                      <a:lvl4pPr marL="0" marR="0" indent="1371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4pPr>
                      <a:lvl5pPr marL="0" marR="0" indent="18288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5pPr>
                      <a:lvl6pPr marL="0" marR="0" indent="22860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6pPr>
                      <a:lvl7pPr marL="0" marR="0" indent="2743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7pPr>
                      <a:lvl8pPr marL="0" marR="0" indent="3200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8pPr>
                      <a:lvl9pPr marL="0" marR="0" indent="3657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latin typeface="Calibri Light" panose="020F0302020204030204" pitchFamily="34" charset="0"/>
                          <a:ea typeface="+mn-ea"/>
                          <a:cs typeface="Calibri Light" panose="020F0302020204030204" pitchFamily="34" charset="0"/>
                        </a:rPr>
                        <a:t>Advocacy for improved humanitarian outcomes and support resource mobilization</a:t>
                      </a:r>
                      <a:r>
                        <a:rPr lang="en-US" sz="1600" kern="1200" dirty="0">
                          <a:solidFill>
                            <a:schemeClr val="dk1"/>
                          </a:solidFill>
                          <a:latin typeface="Calibri Light" panose="020F0302020204030204" pitchFamily="34" charset="0"/>
                          <a:ea typeface="+mn-ea"/>
                          <a:cs typeface="Calibri Light" panose="020F0302020204030204" pitchFamily="34" charset="0"/>
                        </a:rPr>
                        <a:t>: including nexus. Advocacy road map for 2024 –SAG to define advocacy priorities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3A537">
                        <a:tint val="40000"/>
                      </a:srgbClr>
                    </a:solidFill>
                  </a:tcPr>
                </a:tc>
                <a:extLst>
                  <a:ext uri="{0D108BD9-81ED-4DB2-BD59-A6C34878D82A}">
                    <a16:rowId xmlns:a16="http://schemas.microsoft.com/office/drawing/2014/main" val="125208135"/>
                  </a:ext>
                </a:extLst>
              </a:tr>
              <a:tr h="1342783">
                <a:tc>
                  <a:txBody>
                    <a:bodyPr/>
                    <a:lstStyle>
                      <a:lvl1pPr marL="0" marR="0" indent="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1pPr>
                      <a:lvl2pPr marL="0" marR="0" indent="457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2pPr>
                      <a:lvl3pPr marL="0" marR="0" indent="914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3pPr>
                      <a:lvl4pPr marL="0" marR="0" indent="1371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4pPr>
                      <a:lvl5pPr marL="0" marR="0" indent="18288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5pPr>
                      <a:lvl6pPr marL="0" marR="0" indent="22860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6pPr>
                      <a:lvl7pPr marL="0" marR="0" indent="2743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7pPr>
                      <a:lvl8pPr marL="0" marR="0" indent="3200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8pPr>
                      <a:lvl9pPr marL="0" marR="0" indent="3657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9pPr>
                    </a:lstStyle>
                    <a:p>
                      <a:r>
                        <a:rPr lang="en-US" sz="1800" b="1" dirty="0"/>
                        <a:t>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3A537">
                        <a:tint val="20000"/>
                      </a:srgbClr>
                    </a:solidFill>
                  </a:tcPr>
                </a:tc>
                <a:tc>
                  <a:txBody>
                    <a:bodyPr/>
                    <a:lstStyle>
                      <a:lvl1pPr marL="0" marR="0" indent="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1pPr>
                      <a:lvl2pPr marL="0" marR="0" indent="457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2pPr>
                      <a:lvl3pPr marL="0" marR="0" indent="914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3pPr>
                      <a:lvl4pPr marL="0" marR="0" indent="1371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4pPr>
                      <a:lvl5pPr marL="0" marR="0" indent="18288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5pPr>
                      <a:lvl6pPr marL="0" marR="0" indent="22860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6pPr>
                      <a:lvl7pPr marL="0" marR="0" indent="2743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7pPr>
                      <a:lvl8pPr marL="0" marR="0" indent="3200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8pPr>
                      <a:lvl9pPr marL="0" marR="0" indent="3657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latin typeface="Calibri Light" panose="020F0302020204030204" pitchFamily="34" charset="0"/>
                          <a:ea typeface="+mn-ea"/>
                          <a:cs typeface="Calibri Light" panose="020F0302020204030204" pitchFamily="34" charset="0"/>
                        </a:rPr>
                        <a:t>Monitoring of the response</a:t>
                      </a:r>
                      <a:r>
                        <a:rPr lang="en-US" sz="1600" kern="1200" dirty="0">
                          <a:solidFill>
                            <a:schemeClr val="dk1"/>
                          </a:solidFill>
                          <a:latin typeface="Calibri Light" panose="020F0302020204030204" pitchFamily="34" charset="0"/>
                          <a:ea typeface="+mn-ea"/>
                          <a:cs typeface="Calibri Light" panose="020F0302020204030204" pitchFamily="34" charset="0"/>
                        </a:rPr>
                        <a:t>: Development and optimization of an IM tool kit, development of the systematization of the AAP and its monitoring (focus on the participation of the affected population), regional operational plans and micro-plans at woreda level, cost analysis of CMAM interventions, promotion of guidelines for the use of CVA for nutrition, gender and nutrition approach, promotion of the inter-cluster sectoral approach and collaboration of 5 Plus clusters, mainstreaming of the nutrition response in the multi-sectoral rapid response mechanisms and surge capacity.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3A537">
                        <a:tint val="20000"/>
                      </a:srgbClr>
                    </a:solidFill>
                  </a:tcPr>
                </a:tc>
                <a:extLst>
                  <a:ext uri="{0D108BD9-81ED-4DB2-BD59-A6C34878D82A}">
                    <a16:rowId xmlns:a16="http://schemas.microsoft.com/office/drawing/2014/main" val="488869107"/>
                  </a:ext>
                </a:extLst>
              </a:tr>
              <a:tr h="1027475">
                <a:tc>
                  <a:txBody>
                    <a:bodyPr/>
                    <a:lstStyle>
                      <a:lvl1pPr marL="0" marR="0" indent="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1pPr>
                      <a:lvl2pPr marL="0" marR="0" indent="457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2pPr>
                      <a:lvl3pPr marL="0" marR="0" indent="914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3pPr>
                      <a:lvl4pPr marL="0" marR="0" indent="1371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4pPr>
                      <a:lvl5pPr marL="0" marR="0" indent="18288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5pPr>
                      <a:lvl6pPr marL="0" marR="0" indent="22860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6pPr>
                      <a:lvl7pPr marL="0" marR="0" indent="2743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7pPr>
                      <a:lvl8pPr marL="0" marR="0" indent="3200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8pPr>
                      <a:lvl9pPr marL="0" marR="0" indent="3657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9pPr>
                    </a:lstStyle>
                    <a:p>
                      <a:r>
                        <a:rPr lang="en-US" sz="1800" b="1" dirty="0"/>
                        <a:t>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3A537">
                        <a:tint val="40000"/>
                      </a:srgbClr>
                    </a:solidFill>
                  </a:tcPr>
                </a:tc>
                <a:tc>
                  <a:txBody>
                    <a:bodyPr/>
                    <a:lstStyle>
                      <a:lvl1pPr marL="0" marR="0" indent="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1pPr>
                      <a:lvl2pPr marL="0" marR="0" indent="457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2pPr>
                      <a:lvl3pPr marL="0" marR="0" indent="914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3pPr>
                      <a:lvl4pPr marL="0" marR="0" indent="1371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4pPr>
                      <a:lvl5pPr marL="0" marR="0" indent="18288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5pPr>
                      <a:lvl6pPr marL="0" marR="0" indent="22860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6pPr>
                      <a:lvl7pPr marL="0" marR="0" indent="27432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7pPr>
                      <a:lvl8pPr marL="0" marR="0" indent="32004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8pPr>
                      <a:lvl9pPr marL="0" marR="0" indent="3657600" algn="ctr" defTabSz="412750" rtl="0" latinLnBrk="0">
                        <a:lnSpc>
                          <a:spcPct val="100000"/>
                        </a:lnSpc>
                        <a:spcBef>
                          <a:spcPts val="0"/>
                        </a:spcBef>
                        <a:spcAft>
                          <a:spcPts val="0"/>
                        </a:spcAft>
                        <a:buClrTx/>
                        <a:buSzTx/>
                        <a:buFontTx/>
                        <a:buNone/>
                        <a:tabLst/>
                        <a:defRPr sz="1100" b="0" i="0" u="none" strike="noStrike" cap="none" spc="0" baseline="0">
                          <a:solidFill>
                            <a:schemeClr val="dk1"/>
                          </a:solidFill>
                          <a:uFillTx/>
                          <a:latin typeface="Calibri"/>
                          <a:sym typeface="Helvetica Neue Light"/>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latin typeface="Calibri Light" panose="020F0302020204030204" pitchFamily="34" charset="0"/>
                          <a:ea typeface="+mn-ea"/>
                          <a:cs typeface="Calibri Light" panose="020F0302020204030204" pitchFamily="34" charset="0"/>
                        </a:rPr>
                        <a:t>Strengthening of local capacity to be prepared, respond and lead: </a:t>
                      </a:r>
                      <a:r>
                        <a:rPr lang="en-US" sz="1600" kern="1200" dirty="0">
                          <a:solidFill>
                            <a:schemeClr val="dk1"/>
                          </a:solidFill>
                          <a:latin typeface="Calibri Light" panose="020F0302020204030204" pitchFamily="34" charset="0"/>
                          <a:ea typeface="+mn-ea"/>
                          <a:cs typeface="Calibri Light" panose="020F0302020204030204" pitchFamily="34" charset="0"/>
                        </a:rPr>
                        <a:t>Provide autonomy, leadership and tools for the necessary anticipation, preparedness and response actions. Focus on transition towards new CMAM guidelines and exceptional response with simplified approaches and to unify and promote guidelines (ENCU guidelines, Gov bodies coordination...).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3A537">
                        <a:tint val="40000"/>
                      </a:srgbClr>
                    </a:solidFill>
                  </a:tcPr>
                </a:tc>
                <a:extLst>
                  <a:ext uri="{0D108BD9-81ED-4DB2-BD59-A6C34878D82A}">
                    <a16:rowId xmlns:a16="http://schemas.microsoft.com/office/drawing/2014/main" val="234562290"/>
                  </a:ext>
                </a:extLst>
              </a:tr>
            </a:tbl>
          </a:graphicData>
        </a:graphic>
      </p:graphicFrame>
      <p:sp>
        <p:nvSpPr>
          <p:cNvPr id="7" name="Title 1">
            <a:extLst>
              <a:ext uri="{FF2B5EF4-FFF2-40B4-BE49-F238E27FC236}">
                <a16:creationId xmlns:a16="http://schemas.microsoft.com/office/drawing/2014/main" id="{590A44B4-75B7-F5E5-A5BF-B4307F0EECAF}"/>
              </a:ext>
            </a:extLst>
          </p:cNvPr>
          <p:cNvSpPr txBox="1">
            <a:spLocks/>
          </p:cNvSpPr>
          <p:nvPr/>
        </p:nvSpPr>
        <p:spPr>
          <a:xfrm>
            <a:off x="0" y="-1616"/>
            <a:ext cx="12179300" cy="490272"/>
          </a:xfrm>
          <a:prstGeom prst="rect">
            <a:avLst/>
          </a:prstGeom>
        </p:spPr>
        <p:txBody>
          <a:bodyPr>
            <a:normAutofit fontScale="90000" lnSpcReduction="20000"/>
          </a:bodyPr>
          <a:lstStyle>
            <a:lvl1pPr marL="0" marR="0" indent="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9pPr>
          </a:lstStyle>
          <a:p>
            <a:pPr hangingPunct="1"/>
            <a:r>
              <a:rPr lang="en-US" sz="3600" b="1" dirty="0">
                <a:solidFill>
                  <a:srgbClr val="00B050"/>
                </a:solidFill>
              </a:rPr>
              <a:t>2024 Strategic Area/ Priorities</a:t>
            </a:r>
            <a:endParaRPr lang="en-US" sz="3600" dirty="0">
              <a:solidFill>
                <a:srgbClr val="00B050"/>
              </a:solidFill>
            </a:endParaRPr>
          </a:p>
        </p:txBody>
      </p:sp>
      <p:sp>
        <p:nvSpPr>
          <p:cNvPr id="3" name="TextBox 17">
            <a:extLst>
              <a:ext uri="{FF2B5EF4-FFF2-40B4-BE49-F238E27FC236}">
                <a16:creationId xmlns:a16="http://schemas.microsoft.com/office/drawing/2014/main" id="{C7B2218F-C81C-DE30-6626-43E27109471E}"/>
              </a:ext>
            </a:extLst>
          </p:cNvPr>
          <p:cNvSpPr txBox="1"/>
          <p:nvPr/>
        </p:nvSpPr>
        <p:spPr>
          <a:xfrm>
            <a:off x="85761" y="6392598"/>
            <a:ext cx="4177837" cy="338554"/>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p>
            <a:pPr algn="l" defTabSz="609492">
              <a:defRPr sz="1800">
                <a:latin typeface="Arial"/>
                <a:ea typeface="Arial"/>
                <a:cs typeface="Arial"/>
                <a:sym typeface="Arial"/>
              </a:defRPr>
            </a:pPr>
            <a:r>
              <a:rPr lang="en-US" sz="1100" dirty="0">
                <a:solidFill>
                  <a:srgbClr val="808080"/>
                </a:solidFill>
              </a:rPr>
              <a:t>ENCU </a:t>
            </a:r>
            <a:r>
              <a:rPr sz="1100" dirty="0">
                <a:solidFill>
                  <a:srgbClr val="808080"/>
                </a:solidFill>
              </a:rPr>
              <a:t> </a:t>
            </a:r>
            <a:br>
              <a:rPr sz="1100" dirty="0"/>
            </a:br>
            <a:r>
              <a:rPr lang="en-US" sz="1100" dirty="0">
                <a:solidFill>
                  <a:srgbClr val="808080"/>
                </a:solidFill>
              </a:rPr>
              <a:t>30-31-Jan 2024</a:t>
            </a:r>
          </a:p>
        </p:txBody>
      </p:sp>
    </p:spTree>
    <p:extLst>
      <p:ext uri="{BB962C8B-B14F-4D97-AF65-F5344CB8AC3E}">
        <p14:creationId xmlns:p14="http://schemas.microsoft.com/office/powerpoint/2010/main" val="12530661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8E42-10C6-26C0-C95B-40B06D006324}"/>
              </a:ext>
            </a:extLst>
          </p:cNvPr>
          <p:cNvSpPr txBox="1"/>
          <p:nvPr/>
        </p:nvSpPr>
        <p:spPr>
          <a:xfrm>
            <a:off x="11153631" y="6204953"/>
            <a:ext cx="1085470" cy="4078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200" b="0" spc="-100">
                <a:solidFill>
                  <a:srgbClr val="D8D8D8"/>
                </a:solidFill>
                <a:latin typeface="Calibri"/>
                <a:cs typeface="Calibri"/>
              </a:rPr>
              <a:t>ESA Regional</a:t>
            </a:r>
            <a:endParaRPr lang="en-US">
              <a:solidFill>
                <a:srgbClr val="D8D8D8"/>
              </a:solidFill>
              <a:cs typeface="Calibri"/>
            </a:endParaRPr>
          </a:p>
          <a:p>
            <a:pPr algn="l"/>
            <a:r>
              <a:rPr lang="en-US" sz="1200" b="0" spc="-100">
                <a:solidFill>
                  <a:srgbClr val="D8D8D8"/>
                </a:solidFill>
                <a:latin typeface="Calibri"/>
                <a:cs typeface="Calibri"/>
              </a:rPr>
              <a:t>Meeting</a:t>
            </a:r>
          </a:p>
        </p:txBody>
      </p:sp>
      <p:cxnSp>
        <p:nvCxnSpPr>
          <p:cNvPr id="6" name="Straight Connector 5">
            <a:extLst>
              <a:ext uri="{FF2B5EF4-FFF2-40B4-BE49-F238E27FC236}">
                <a16:creationId xmlns:a16="http://schemas.microsoft.com/office/drawing/2014/main" id="{2228D5E9-5A81-029D-5C37-9592A737B007}"/>
              </a:ext>
            </a:extLst>
          </p:cNvPr>
          <p:cNvCxnSpPr>
            <a:cxnSpLocks/>
          </p:cNvCxnSpPr>
          <p:nvPr/>
        </p:nvCxnSpPr>
        <p:spPr>
          <a:xfrm flipH="1">
            <a:off x="11050037" y="6083723"/>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55E84E4-9068-BEC5-AAE5-8B70F4E64805}"/>
              </a:ext>
            </a:extLst>
          </p:cNvPr>
          <p:cNvCxnSpPr>
            <a:cxnSpLocks/>
          </p:cNvCxnSpPr>
          <p:nvPr/>
        </p:nvCxnSpPr>
        <p:spPr>
          <a:xfrm flipH="1">
            <a:off x="9566827" y="6083722"/>
            <a:ext cx="1" cy="677592"/>
          </a:xfrm>
          <a:prstGeom prst="line">
            <a:avLst/>
          </a:prstGeom>
          <a:noFill/>
          <a:ln w="127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Picture 10" descr="A grey rectangular sign with blue text&#10;&#10;Description automatically generated">
            <a:extLst>
              <a:ext uri="{FF2B5EF4-FFF2-40B4-BE49-F238E27FC236}">
                <a16:creationId xmlns:a16="http://schemas.microsoft.com/office/drawing/2014/main" id="{F95188EE-5598-9417-61CD-B10518740B3F}"/>
              </a:ext>
            </a:extLst>
          </p:cNvPr>
          <p:cNvPicPr>
            <a:picLocks noChangeAspect="1"/>
          </p:cNvPicPr>
          <p:nvPr/>
        </p:nvPicPr>
        <p:blipFill>
          <a:blip r:embed="rId3"/>
          <a:stretch>
            <a:fillRect/>
          </a:stretch>
        </p:blipFill>
        <p:spPr>
          <a:xfrm>
            <a:off x="8450058" y="6069530"/>
            <a:ext cx="1079649" cy="665642"/>
          </a:xfrm>
          <a:prstGeom prst="rect">
            <a:avLst/>
          </a:prstGeom>
        </p:spPr>
      </p:pic>
      <p:pic>
        <p:nvPicPr>
          <p:cNvPr id="16" name="Picture 15" descr="A black background with green text&#10;&#10;Description automatically generated">
            <a:extLst>
              <a:ext uri="{FF2B5EF4-FFF2-40B4-BE49-F238E27FC236}">
                <a16:creationId xmlns:a16="http://schemas.microsoft.com/office/drawing/2014/main" id="{25077E36-7DAE-D56C-E30D-7CD0AFFA11D1}"/>
              </a:ext>
            </a:extLst>
          </p:cNvPr>
          <p:cNvPicPr>
            <a:picLocks noChangeAspect="1"/>
          </p:cNvPicPr>
          <p:nvPr/>
        </p:nvPicPr>
        <p:blipFill>
          <a:blip r:embed="rId4"/>
          <a:stretch>
            <a:fillRect/>
          </a:stretch>
        </p:blipFill>
        <p:spPr>
          <a:xfrm>
            <a:off x="9675628" y="6179617"/>
            <a:ext cx="1275893" cy="452120"/>
          </a:xfrm>
          <a:prstGeom prst="rect">
            <a:avLst/>
          </a:prstGeom>
        </p:spPr>
      </p:pic>
      <p:sp>
        <p:nvSpPr>
          <p:cNvPr id="7" name="Title 1">
            <a:extLst>
              <a:ext uri="{FF2B5EF4-FFF2-40B4-BE49-F238E27FC236}">
                <a16:creationId xmlns:a16="http://schemas.microsoft.com/office/drawing/2014/main" id="{590A44B4-75B7-F5E5-A5BF-B4307F0EECAF}"/>
              </a:ext>
            </a:extLst>
          </p:cNvPr>
          <p:cNvSpPr txBox="1">
            <a:spLocks/>
          </p:cNvSpPr>
          <p:nvPr/>
        </p:nvSpPr>
        <p:spPr>
          <a:xfrm>
            <a:off x="0" y="-1616"/>
            <a:ext cx="12179300" cy="490272"/>
          </a:xfrm>
          <a:prstGeom prst="rect">
            <a:avLst/>
          </a:prstGeom>
        </p:spPr>
        <p:txBody>
          <a:bodyPr>
            <a:normAutofit fontScale="52500" lnSpcReduction="20000"/>
          </a:bodyPr>
          <a:lstStyle>
            <a:lvl1pPr marL="0" marR="0" indent="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1pPr>
            <a:lvl2pPr marL="0" marR="0" indent="457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2pPr>
            <a:lvl3pPr marL="0" marR="0" indent="914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3pPr>
            <a:lvl4pPr marL="0" marR="0" indent="1371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4pPr>
            <a:lvl5pPr marL="0" marR="0" indent="18288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5pPr>
            <a:lvl6pPr marL="0" marR="0" indent="22860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6pPr>
            <a:lvl7pPr marL="0" marR="0" indent="27432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7pPr>
            <a:lvl8pPr marL="0" marR="0" indent="32004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8pPr>
            <a:lvl9pPr marL="0" marR="0" indent="3657600" algn="ctr" defTabSz="41275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Medium"/>
              </a:defRPr>
            </a:lvl9pPr>
          </a:lstStyle>
          <a:p>
            <a:pPr hangingPunct="1"/>
            <a:r>
              <a:rPr kumimoji="0" lang="en-US" sz="3600" b="1" i="0" u="none" strike="noStrike" kern="1200" cap="all" spc="0" normalizeH="0" baseline="0" noProof="0" dirty="0">
                <a:ln>
                  <a:noFill/>
                </a:ln>
                <a:solidFill>
                  <a:srgbClr val="00B050"/>
                </a:solidFill>
                <a:effectLst/>
                <a:uLnTx/>
                <a:uFillTx/>
                <a:latin typeface="Calibri"/>
                <a:ea typeface="+mn-ea"/>
                <a:cs typeface="+mn-cs"/>
              </a:rPr>
              <a:t>Development of an appropriate community-led response to the nutrition challenge in Ethiopia</a:t>
            </a:r>
          </a:p>
          <a:p>
            <a:pPr hangingPunct="1"/>
            <a:endParaRPr lang="en-US" sz="3600" dirty="0"/>
          </a:p>
        </p:txBody>
      </p:sp>
      <p:sp>
        <p:nvSpPr>
          <p:cNvPr id="3" name="Text Placeholder 1">
            <a:extLst>
              <a:ext uri="{FF2B5EF4-FFF2-40B4-BE49-F238E27FC236}">
                <a16:creationId xmlns:a16="http://schemas.microsoft.com/office/drawing/2014/main" id="{F1180E75-CCFB-95A8-BC5F-38D356DD2784}"/>
              </a:ext>
            </a:extLst>
          </p:cNvPr>
          <p:cNvSpPr txBox="1">
            <a:spLocks/>
          </p:cNvSpPr>
          <p:nvPr/>
        </p:nvSpPr>
        <p:spPr>
          <a:xfrm>
            <a:off x="85761" y="488656"/>
            <a:ext cx="6003888" cy="570196"/>
          </a:xfrm>
          <a:prstGeom prst="rect">
            <a:avLst/>
          </a:prstGeom>
          <a:solidFill>
            <a:srgbClr val="63A537">
              <a:lumMod val="20000"/>
              <a:lumOff val="80000"/>
            </a:srgbClr>
          </a:solidFill>
          <a:ln>
            <a:solidFill>
              <a:srgbClr val="92D050"/>
            </a:solidFill>
          </a:ln>
        </p:spPr>
        <p:txBody>
          <a:bodyPr vert="horz" lIns="91440" tIns="45720" rIns="91440" bIns="45720" rtlCol="0" anchor="b">
            <a:normAutofit/>
          </a:bodyPr>
          <a:lstStyle>
            <a:lvl1pPr marL="0" indent="0" algn="l" defTabSz="914400" rtl="0" eaLnBrk="1" latinLnBrk="0" hangingPunct="1">
              <a:lnSpc>
                <a:spcPct val="90000"/>
              </a:lnSpc>
              <a:spcBef>
                <a:spcPts val="0"/>
              </a:spcBef>
              <a:buClr>
                <a:schemeClr val="accent1">
                  <a:lumMod val="50000"/>
                </a:schemeClr>
              </a:buClr>
              <a:buSzPct val="100000"/>
              <a:buFont typeface="Arial" pitchFamily="34" charset="0"/>
              <a:buNone/>
              <a:defRPr sz="1800" b="1" kern="1200" cap="all" baseline="0">
                <a:solidFill>
                  <a:schemeClr val="tx1">
                    <a:lumMod val="50000"/>
                    <a:lumOff val="50000"/>
                  </a:schemeClr>
                </a:solidFill>
                <a:latin typeface="+mj-lt"/>
                <a:ea typeface="+mn-ea"/>
                <a:cs typeface="+mn-cs"/>
              </a:defRPr>
            </a:lvl1pPr>
            <a:lvl2pPr marL="4572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63A537">
                  <a:lumMod val="50000"/>
                </a:srgbClr>
              </a:buClr>
              <a:buSzPct val="100000"/>
              <a:buFont typeface="Arial" pitchFamily="34" charset="0"/>
              <a:buNone/>
              <a:tabLst/>
              <a:defRPr/>
            </a:pPr>
            <a:r>
              <a:rPr kumimoji="0" lang="en-US" sz="1400" b="1" i="0" u="none" strike="noStrike" kern="1200" cap="all" spc="0" normalizeH="0" baseline="0" noProof="0" dirty="0">
                <a:ln>
                  <a:noFill/>
                </a:ln>
                <a:solidFill>
                  <a:schemeClr val="tx1"/>
                </a:solidFill>
                <a:effectLst/>
                <a:uLnTx/>
                <a:uFillTx/>
                <a:latin typeface="Calibri"/>
                <a:ea typeface="+mn-ea"/>
                <a:cs typeface="+mn-cs"/>
              </a:rPr>
              <a:t>1. Extend the coverage of the nutrition response- </a:t>
            </a:r>
            <a:r>
              <a:rPr kumimoji="0" lang="en-US" sz="1400" b="1" i="0" u="none" strike="noStrike" kern="1200" cap="all" spc="0" normalizeH="0" baseline="0" noProof="0" dirty="0">
                <a:ln>
                  <a:noFill/>
                </a:ln>
                <a:solidFill>
                  <a:schemeClr val="accent4">
                    <a:lumMod val="50000"/>
                  </a:schemeClr>
                </a:solidFill>
                <a:effectLst/>
                <a:uLnTx/>
                <a:uFillTx/>
                <a:latin typeface="Calibri"/>
                <a:ea typeface="+mn-ea"/>
                <a:cs typeface="+mn-cs"/>
              </a:rPr>
              <a:t>Reaching the population targeted</a:t>
            </a:r>
          </a:p>
        </p:txBody>
      </p:sp>
      <p:sp>
        <p:nvSpPr>
          <p:cNvPr id="10" name="Text Placeholder 3">
            <a:extLst>
              <a:ext uri="{FF2B5EF4-FFF2-40B4-BE49-F238E27FC236}">
                <a16:creationId xmlns:a16="http://schemas.microsoft.com/office/drawing/2014/main" id="{70273B67-4638-AC46-A023-A32A2EAE0A14}"/>
              </a:ext>
            </a:extLst>
          </p:cNvPr>
          <p:cNvSpPr txBox="1">
            <a:spLocks/>
          </p:cNvSpPr>
          <p:nvPr/>
        </p:nvSpPr>
        <p:spPr>
          <a:xfrm>
            <a:off x="6473498" y="579694"/>
            <a:ext cx="5705802" cy="479158"/>
          </a:xfrm>
          <a:prstGeom prst="rect">
            <a:avLst/>
          </a:prstGeom>
          <a:solidFill>
            <a:srgbClr val="63A537">
              <a:lumMod val="20000"/>
              <a:lumOff val="80000"/>
            </a:srgbClr>
          </a:solidFill>
          <a:ln>
            <a:solidFill>
              <a:srgbClr val="92D050"/>
            </a:solidFill>
          </a:ln>
        </p:spPr>
        <p:txBody>
          <a:bodyPr vert="horz" lIns="91440" tIns="45720" rIns="91440" bIns="45720" rtlCol="0" anchor="b">
            <a:normAutofit/>
          </a:bodyPr>
          <a:lstStyle>
            <a:lvl1pPr marL="0" indent="0" algn="l" defTabSz="914400" rtl="0" eaLnBrk="1" latinLnBrk="0" hangingPunct="1">
              <a:lnSpc>
                <a:spcPct val="90000"/>
              </a:lnSpc>
              <a:spcBef>
                <a:spcPts val="0"/>
              </a:spcBef>
              <a:buClr>
                <a:schemeClr val="accent1">
                  <a:lumMod val="50000"/>
                </a:schemeClr>
              </a:buClr>
              <a:buSzPct val="100000"/>
              <a:buFont typeface="Arial" pitchFamily="34" charset="0"/>
              <a:buNone/>
              <a:defRPr sz="1800" b="1" kern="1200" cap="all" baseline="0">
                <a:solidFill>
                  <a:schemeClr val="tx1">
                    <a:lumMod val="50000"/>
                    <a:lumOff val="50000"/>
                  </a:schemeClr>
                </a:solidFill>
                <a:latin typeface="+mj-lt"/>
                <a:ea typeface="+mn-ea"/>
                <a:cs typeface="+mn-cs"/>
              </a:defRPr>
            </a:lvl1pPr>
            <a:lvl2pPr marL="4572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63A537">
                  <a:lumMod val="50000"/>
                </a:srgbClr>
              </a:buClr>
              <a:buSzPct val="100000"/>
              <a:buFont typeface="Arial" pitchFamily="34" charset="0"/>
              <a:buNone/>
              <a:tabLst/>
              <a:defRPr/>
            </a:pPr>
            <a:r>
              <a:rPr kumimoji="0" lang="en-US" sz="1400" b="1" i="0" u="none" strike="noStrike" kern="1200" cap="all" spc="0" normalizeH="0" baseline="0" noProof="0" dirty="0">
                <a:ln>
                  <a:noFill/>
                </a:ln>
                <a:solidFill>
                  <a:schemeClr val="tx1"/>
                </a:solidFill>
                <a:effectLst/>
                <a:uLnTx/>
                <a:uFillTx/>
                <a:latin typeface="Calibri"/>
                <a:ea typeface="+mn-ea"/>
                <a:cs typeface="+mn-cs"/>
              </a:rPr>
              <a:t>2. ADAPT the response of nutrition- </a:t>
            </a:r>
            <a:r>
              <a:rPr kumimoji="0" lang="en-US" sz="1400" b="1" i="0" u="none" strike="noStrike" kern="1200" cap="all" spc="0" normalizeH="0" baseline="0" noProof="0" dirty="0">
                <a:ln>
                  <a:noFill/>
                </a:ln>
                <a:solidFill>
                  <a:schemeClr val="accent4">
                    <a:lumMod val="50000"/>
                  </a:schemeClr>
                </a:solidFill>
                <a:effectLst/>
                <a:uLnTx/>
                <a:uFillTx/>
                <a:latin typeface="Calibri"/>
                <a:ea typeface="+mn-ea"/>
                <a:cs typeface="+mn-cs"/>
              </a:rPr>
              <a:t>Reaching people in greatest need</a:t>
            </a:r>
          </a:p>
        </p:txBody>
      </p:sp>
      <p:sp>
        <p:nvSpPr>
          <p:cNvPr id="12" name="Content Placeholder 2">
            <a:extLst>
              <a:ext uri="{FF2B5EF4-FFF2-40B4-BE49-F238E27FC236}">
                <a16:creationId xmlns:a16="http://schemas.microsoft.com/office/drawing/2014/main" id="{8B82384B-3740-FEF3-9863-E42AFDBAF749}"/>
              </a:ext>
            </a:extLst>
          </p:cNvPr>
          <p:cNvSpPr txBox="1">
            <a:spLocks/>
          </p:cNvSpPr>
          <p:nvPr/>
        </p:nvSpPr>
        <p:spPr>
          <a:xfrm>
            <a:off x="135996" y="1271424"/>
            <a:ext cx="5953653" cy="2332271"/>
          </a:xfrm>
          <a:prstGeom prst="rect">
            <a:avLst/>
          </a:prstGeom>
          <a:ln>
            <a:solidFill>
              <a:srgbClr val="92D050"/>
            </a:solidFill>
          </a:ln>
        </p:spPr>
        <p:txBody>
          <a:bodyPr vert="horz" lIns="91440" tIns="45720" rIns="91440" bIns="45720" rtlCol="0">
            <a:normAutofit fontScale="92500" lnSpcReduction="20000"/>
          </a:bodyPr>
          <a:lstStyle>
            <a:lvl1pPr marL="274320" indent="-228600" algn="l" defTabSz="914400" rtl="0" eaLnBrk="1" latinLnBrk="0" hangingPunct="1">
              <a:lnSpc>
                <a:spcPct val="90000"/>
              </a:lnSpc>
              <a:spcBef>
                <a:spcPts val="1800"/>
              </a:spcBef>
              <a:buClr>
                <a:schemeClr val="accent1">
                  <a:lumMod val="50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9pPr>
          </a:lstStyle>
          <a:p>
            <a:pPr marL="274320" marR="0" lvl="0" indent="-228600" algn="l" defTabSz="914400" rtl="0" eaLnBrk="1" fontAlgn="auto" latinLnBrk="0" hangingPunct="1">
              <a:lnSpc>
                <a:spcPct val="120000"/>
              </a:lnSpc>
              <a:spcBef>
                <a:spcPts val="0"/>
              </a:spcBef>
              <a:spcAft>
                <a:spcPts val="0"/>
              </a:spcAft>
              <a:buClr>
                <a:srgbClr val="63A537">
                  <a:lumMod val="50000"/>
                </a:srgbClr>
              </a:buClr>
              <a:buSzPct val="100000"/>
              <a:buFont typeface="Arial"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Ensure enough </a:t>
            </a:r>
            <a:r>
              <a:rPr kumimoji="0" lang="en-US" sz="1600" b="1" i="0" u="none" strike="noStrike" kern="1200" cap="none" spc="0" normalizeH="0" baseline="0" noProof="0" dirty="0">
                <a:ln>
                  <a:noFill/>
                </a:ln>
                <a:solidFill>
                  <a:sysClr val="windowText" lastClr="000000"/>
                </a:solidFill>
                <a:effectLst/>
                <a:uLnTx/>
                <a:uFillTx/>
                <a:latin typeface="Calibri"/>
                <a:ea typeface="+mn-ea"/>
                <a:cs typeface="+mn-cs"/>
              </a:rPr>
              <a:t>inputs for covering all </a:t>
            </a: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the population targeted (buffer and enough quantities)- </a:t>
            </a:r>
            <a:r>
              <a:rPr kumimoji="0" lang="en-US" sz="1600" b="0" i="0" u="none" strike="noStrike" kern="1200" cap="none" spc="0" normalizeH="0" baseline="0" noProof="0" dirty="0">
                <a:ln>
                  <a:noFill/>
                </a:ln>
                <a:solidFill>
                  <a:srgbClr val="FF0000"/>
                </a:solidFill>
                <a:effectLst/>
                <a:uLnTx/>
                <a:uFillTx/>
                <a:latin typeface="Calibri"/>
                <a:ea typeface="+mn-ea"/>
                <a:cs typeface="+mn-cs"/>
              </a:rPr>
              <a:t>Urges</a:t>
            </a:r>
          </a:p>
          <a:p>
            <a:pPr marL="274320" marR="0" lvl="0" indent="-228600" algn="l" defTabSz="914400" rtl="0" eaLnBrk="1" fontAlgn="auto" latinLnBrk="0" hangingPunct="1">
              <a:lnSpc>
                <a:spcPct val="120000"/>
              </a:lnSpc>
              <a:spcBef>
                <a:spcPts val="0"/>
              </a:spcBef>
              <a:spcAft>
                <a:spcPts val="0"/>
              </a:spcAft>
              <a:buClr>
                <a:srgbClr val="63A537">
                  <a:lumMod val="50000"/>
                </a:srgbClr>
              </a:buClr>
              <a:buSzPct val="100000"/>
              <a:buFont typeface="Arial" pitchFamily="34" charset="0"/>
              <a:buChar char="▪"/>
              <a:tabLst/>
              <a:defRPr/>
            </a:pPr>
            <a:r>
              <a:rPr kumimoji="0" lang="en-US" sz="1600" b="1" i="0" u="none" strike="noStrike" kern="1200" cap="none" spc="0" normalizeH="0" baseline="0" noProof="0" dirty="0">
                <a:ln>
                  <a:noFill/>
                </a:ln>
                <a:solidFill>
                  <a:sysClr val="windowText" lastClr="000000"/>
                </a:solidFill>
                <a:effectLst/>
                <a:uLnTx/>
                <a:uFillTx/>
                <a:latin typeface="Calibri"/>
                <a:ea typeface="+mn-ea"/>
                <a:cs typeface="+mn-cs"/>
              </a:rPr>
              <a:t>Health facilities functioning with nut services- </a:t>
            </a: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static and outreach (HR and geographical access)</a:t>
            </a:r>
          </a:p>
          <a:p>
            <a:pPr marL="274320" marR="0" lvl="0" indent="-228600" algn="l" defTabSz="914400" rtl="0" eaLnBrk="1" fontAlgn="auto" latinLnBrk="0" hangingPunct="1">
              <a:lnSpc>
                <a:spcPct val="120000"/>
              </a:lnSpc>
              <a:spcBef>
                <a:spcPts val="0"/>
              </a:spcBef>
              <a:spcAft>
                <a:spcPts val="0"/>
              </a:spcAft>
              <a:buClr>
                <a:srgbClr val="63A537">
                  <a:lumMod val="50000"/>
                </a:srgbClr>
              </a:buClr>
              <a:buSzPct val="100000"/>
              <a:buFont typeface="Arial"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Bottlenecks for access to nutrition services </a:t>
            </a:r>
            <a:r>
              <a:rPr kumimoji="0" lang="en-US" sz="1600" b="1" i="0" u="none" strike="noStrike" kern="1200" cap="none" spc="0" normalizeH="0" baseline="0" noProof="0" dirty="0">
                <a:ln>
                  <a:noFill/>
                </a:ln>
                <a:solidFill>
                  <a:sysClr val="windowText" lastClr="000000"/>
                </a:solidFill>
                <a:effectLst/>
                <a:uLnTx/>
                <a:uFillTx/>
                <a:latin typeface="Calibri"/>
                <a:ea typeface="+mn-ea"/>
                <a:cs typeface="+mn-cs"/>
              </a:rPr>
              <a:t>(effective coverage) </a:t>
            </a: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are lifted (women workload, distance, awareness, defaulter rates,…)- </a:t>
            </a:r>
            <a:r>
              <a:rPr kumimoji="0" lang="en-US" sz="1600" b="0" i="1" u="none" strike="noStrike" kern="1200" cap="none" spc="0" normalizeH="0" baseline="0" noProof="0" dirty="0">
                <a:ln>
                  <a:noFill/>
                </a:ln>
                <a:solidFill>
                  <a:srgbClr val="0070C0"/>
                </a:solidFill>
                <a:effectLst/>
                <a:uLnTx/>
                <a:uFillTx/>
                <a:latin typeface="Calibri"/>
                <a:ea typeface="+mn-ea"/>
                <a:cs typeface="+mn-cs"/>
              </a:rPr>
              <a:t>BNA analysis?</a:t>
            </a:r>
          </a:p>
          <a:p>
            <a:pPr marL="274320" marR="0" lvl="0" indent="-228600" algn="l" defTabSz="914400" rtl="0" eaLnBrk="1" fontAlgn="auto" latinLnBrk="0" hangingPunct="1">
              <a:lnSpc>
                <a:spcPct val="120000"/>
              </a:lnSpc>
              <a:spcBef>
                <a:spcPts val="0"/>
              </a:spcBef>
              <a:spcAft>
                <a:spcPts val="0"/>
              </a:spcAft>
              <a:buClr>
                <a:srgbClr val="63A537">
                  <a:lumMod val="50000"/>
                </a:srgbClr>
              </a:buClr>
              <a:buSzPct val="100000"/>
              <a:buFont typeface="Arial"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Massive actions for </a:t>
            </a:r>
            <a:r>
              <a:rPr kumimoji="0" lang="en-US" sz="1600" b="1" i="0" u="none" strike="noStrike" kern="1200" cap="none" spc="0" normalizeH="0" baseline="0" noProof="0" dirty="0">
                <a:ln>
                  <a:noFill/>
                </a:ln>
                <a:solidFill>
                  <a:sysClr val="windowText" lastClr="000000"/>
                </a:solidFill>
                <a:effectLst/>
                <a:uLnTx/>
                <a:uFillTx/>
                <a:latin typeface="Calibri"/>
                <a:ea typeface="+mn-ea"/>
                <a:cs typeface="+mn-cs"/>
              </a:rPr>
              <a:t>early detection </a:t>
            </a: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and early care- </a:t>
            </a:r>
            <a:r>
              <a:rPr kumimoji="0" lang="en-US" sz="1600" b="0" i="0" u="none" strike="noStrike" kern="1200" cap="none" spc="0" normalizeH="0" baseline="0" noProof="0" dirty="0">
                <a:ln>
                  <a:noFill/>
                </a:ln>
                <a:solidFill>
                  <a:srgbClr val="FF0000"/>
                </a:solidFill>
                <a:effectLst/>
                <a:uLnTx/>
                <a:uFillTx/>
                <a:latin typeface="Calibri"/>
                <a:ea typeface="+mn-ea"/>
                <a:cs typeface="+mn-cs"/>
              </a:rPr>
              <a:t>Urges</a:t>
            </a:r>
          </a:p>
          <a:p>
            <a:pPr marL="274320" marR="0" lvl="0" indent="-228600" algn="l" defTabSz="914400" rtl="0" eaLnBrk="1" fontAlgn="auto" latinLnBrk="0" hangingPunct="1">
              <a:lnSpc>
                <a:spcPct val="120000"/>
              </a:lnSpc>
              <a:spcBef>
                <a:spcPts val="0"/>
              </a:spcBef>
              <a:spcAft>
                <a:spcPts val="0"/>
              </a:spcAft>
              <a:buClr>
                <a:srgbClr val="63A537">
                  <a:lumMod val="50000"/>
                </a:srgbClr>
              </a:buClr>
              <a:buSzPct val="100000"/>
              <a:buFont typeface="Arial"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Expansion of quality IMAM services-continuum of care</a:t>
            </a:r>
          </a:p>
          <a:p>
            <a:pPr marL="45720" marR="0" lvl="0" indent="0" algn="l" defTabSz="914400" rtl="0" eaLnBrk="1" fontAlgn="auto" latinLnBrk="0" hangingPunct="1">
              <a:lnSpc>
                <a:spcPct val="120000"/>
              </a:lnSpc>
              <a:spcBef>
                <a:spcPts val="1800"/>
              </a:spcBef>
              <a:spcAft>
                <a:spcPts val="0"/>
              </a:spcAft>
              <a:buClr>
                <a:srgbClr val="63A537">
                  <a:lumMod val="50000"/>
                </a:srgbClr>
              </a:buClr>
              <a:buSzPct val="100000"/>
              <a:buNone/>
              <a:tabLst/>
              <a:defRPr/>
            </a:pP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3" name="Content Placeholder 6">
            <a:extLst>
              <a:ext uri="{FF2B5EF4-FFF2-40B4-BE49-F238E27FC236}">
                <a16:creationId xmlns:a16="http://schemas.microsoft.com/office/drawing/2014/main" id="{724CE615-781A-4421-4500-D38BE3609AD5}"/>
              </a:ext>
            </a:extLst>
          </p:cNvPr>
          <p:cNvSpPr txBox="1">
            <a:spLocks/>
          </p:cNvSpPr>
          <p:nvPr/>
        </p:nvSpPr>
        <p:spPr>
          <a:xfrm>
            <a:off x="6496152" y="1271423"/>
            <a:ext cx="5499342" cy="2263185"/>
          </a:xfrm>
          <a:prstGeom prst="rect">
            <a:avLst/>
          </a:prstGeom>
          <a:ln>
            <a:solidFill>
              <a:srgbClr val="92D050"/>
            </a:solidFill>
          </a:ln>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accent1">
                  <a:lumMod val="50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9pPr>
          </a:lstStyle>
          <a:p>
            <a:pPr marL="274320" marR="0" lvl="0" indent="-228600" algn="l" defTabSz="914400" rtl="0" eaLnBrk="1" fontAlgn="auto" latinLnBrk="0" hangingPunct="1">
              <a:lnSpc>
                <a:spcPct val="130000"/>
              </a:lnSpc>
              <a:spcBef>
                <a:spcPts val="0"/>
              </a:spcBef>
              <a:spcAft>
                <a:spcPts val="0"/>
              </a:spcAft>
              <a:buClr>
                <a:srgbClr val="63A537">
                  <a:lumMod val="50000"/>
                </a:srgbClr>
              </a:buClr>
              <a:buSzPct val="100000"/>
              <a:buFont typeface="Arial" pitchFamily="34" charset="0"/>
              <a:buChar char="▪"/>
              <a:tabLst/>
              <a:defRPr/>
            </a:pPr>
            <a:r>
              <a:rPr kumimoji="0" lang="en-US" sz="1400" b="1" i="0" u="none" strike="noStrike" kern="1200" cap="none" spc="0" normalizeH="0" baseline="0" noProof="0" dirty="0">
                <a:ln>
                  <a:noFill/>
                </a:ln>
                <a:solidFill>
                  <a:sysClr val="windowText" lastClr="000000"/>
                </a:solidFill>
                <a:effectLst/>
                <a:uLnTx/>
                <a:uFillTx/>
                <a:latin typeface="Calibri"/>
                <a:ea typeface="+mn-ea"/>
                <a:cs typeface="+mn-cs"/>
              </a:rPr>
              <a:t>Simplified approaches- implementing </a:t>
            </a:r>
            <a:r>
              <a:rPr kumimoji="0" lang="en-US" sz="1400" b="0" i="0" u="none" strike="noStrike" kern="1200" cap="none" spc="0" normalizeH="0" baseline="0" noProof="0" dirty="0">
                <a:ln>
                  <a:noFill/>
                </a:ln>
                <a:solidFill>
                  <a:sysClr val="windowText" lastClr="000000"/>
                </a:solidFill>
                <a:effectLst/>
                <a:uLnTx/>
                <a:uFillTx/>
                <a:latin typeface="Calibri"/>
                <a:ea typeface="+mn-ea"/>
                <a:cs typeface="+mn-cs"/>
              </a:rPr>
              <a:t>and monitoring the protocol for simplified approaches in exceptional circumstances- </a:t>
            </a:r>
            <a:r>
              <a:rPr kumimoji="0" lang="en-US" sz="1400" b="0" i="0" u="none" strike="noStrike" kern="1200" cap="none" spc="0" normalizeH="0" baseline="0" noProof="0" dirty="0">
                <a:ln>
                  <a:noFill/>
                </a:ln>
                <a:solidFill>
                  <a:srgbClr val="FF0000"/>
                </a:solidFill>
                <a:effectLst/>
                <a:uLnTx/>
                <a:uFillTx/>
                <a:latin typeface="Calibri"/>
                <a:ea typeface="+mn-ea"/>
                <a:cs typeface="+mn-cs"/>
              </a:rPr>
              <a:t>Urges</a:t>
            </a:r>
          </a:p>
          <a:p>
            <a:pPr marL="274320" marR="0" lvl="0" indent="-228600" algn="l" defTabSz="914400" rtl="0" eaLnBrk="1" fontAlgn="auto" latinLnBrk="0" hangingPunct="1">
              <a:lnSpc>
                <a:spcPct val="130000"/>
              </a:lnSpc>
              <a:spcBef>
                <a:spcPts val="0"/>
              </a:spcBef>
              <a:spcAft>
                <a:spcPts val="0"/>
              </a:spcAft>
              <a:buClr>
                <a:srgbClr val="63A537">
                  <a:lumMod val="50000"/>
                </a:srgbClr>
              </a:buClr>
              <a:buSzPct val="100000"/>
              <a:buFont typeface="Arial" pitchFamily="34" charset="0"/>
              <a:buChar char="▪"/>
              <a:tabLst/>
              <a:defRPr/>
            </a:pPr>
            <a:r>
              <a:rPr kumimoji="0" lang="en-US" sz="1400" b="1" i="0" u="none" strike="noStrike" kern="1200" cap="none" spc="0" normalizeH="0" baseline="0" noProof="0" dirty="0">
                <a:ln>
                  <a:noFill/>
                </a:ln>
                <a:solidFill>
                  <a:sysClr val="windowText" lastClr="000000"/>
                </a:solidFill>
                <a:effectLst/>
                <a:uLnTx/>
                <a:uFillTx/>
                <a:latin typeface="Calibri"/>
                <a:ea typeface="+mn-ea"/>
                <a:cs typeface="+mn-cs"/>
              </a:rPr>
              <a:t>Rapid response mechanisms for nutrition </a:t>
            </a:r>
            <a:r>
              <a:rPr kumimoji="0" lang="en-US" sz="1400" b="0" i="0" u="none" strike="noStrike" kern="1200" cap="none" spc="0" normalizeH="0" baseline="0" noProof="0" dirty="0">
                <a:ln>
                  <a:noFill/>
                </a:ln>
                <a:solidFill>
                  <a:sysClr val="windowText" lastClr="000000"/>
                </a:solidFill>
                <a:effectLst/>
                <a:uLnTx/>
                <a:uFillTx/>
                <a:latin typeface="Calibri"/>
                <a:ea typeface="+mn-ea"/>
                <a:cs typeface="+mn-cs"/>
              </a:rPr>
              <a:t>in areas of concern- </a:t>
            </a:r>
            <a:r>
              <a:rPr kumimoji="0" lang="en-US" sz="1400" b="0" i="0" u="none" strike="noStrike" kern="1200" cap="none" spc="0" normalizeH="0" baseline="0" noProof="0" dirty="0">
                <a:ln>
                  <a:noFill/>
                </a:ln>
                <a:solidFill>
                  <a:srgbClr val="FF0000"/>
                </a:solidFill>
                <a:effectLst/>
                <a:uLnTx/>
                <a:uFillTx/>
                <a:latin typeface="Calibri"/>
                <a:ea typeface="+mn-ea"/>
                <a:cs typeface="+mn-cs"/>
              </a:rPr>
              <a:t>Urges</a:t>
            </a:r>
          </a:p>
          <a:p>
            <a:pPr marL="274320" marR="0" lvl="0" indent="-228600" algn="l" defTabSz="914400" rtl="0" eaLnBrk="1" fontAlgn="auto" latinLnBrk="0" hangingPunct="1">
              <a:lnSpc>
                <a:spcPct val="130000"/>
              </a:lnSpc>
              <a:spcBef>
                <a:spcPts val="0"/>
              </a:spcBef>
              <a:spcAft>
                <a:spcPts val="0"/>
              </a:spcAft>
              <a:buClr>
                <a:srgbClr val="63A537">
                  <a:lumMod val="50000"/>
                </a:srgbClr>
              </a:buClr>
              <a:buSzPct val="100000"/>
              <a:buFont typeface="Arial" pitchFamily="34" charset="0"/>
              <a:buChar char="▪"/>
              <a:tabLst/>
              <a:defRPr/>
            </a:pPr>
            <a:r>
              <a:rPr kumimoji="0" lang="en-US" sz="1400" b="0" i="0" u="none" strike="noStrike" kern="1200" cap="none" spc="0" normalizeH="0" baseline="0" noProof="0" dirty="0">
                <a:ln>
                  <a:noFill/>
                </a:ln>
                <a:solidFill>
                  <a:sysClr val="windowText" lastClr="000000"/>
                </a:solidFill>
                <a:effectLst/>
                <a:uLnTx/>
                <a:uFillTx/>
                <a:latin typeface="Calibri"/>
                <a:ea typeface="+mn-ea"/>
                <a:cs typeface="+mn-cs"/>
              </a:rPr>
              <a:t>Adaptation of the response to the needs </a:t>
            </a:r>
            <a:r>
              <a:rPr kumimoji="0" lang="en-US" sz="1400" b="1" i="0" u="none" strike="noStrike" kern="1200" cap="none" spc="0" normalizeH="0" baseline="0" noProof="0" dirty="0">
                <a:ln>
                  <a:noFill/>
                </a:ln>
                <a:solidFill>
                  <a:sysClr val="windowText" lastClr="000000"/>
                </a:solidFill>
                <a:effectLst/>
                <a:uLnTx/>
                <a:uFillTx/>
                <a:latin typeface="Calibri"/>
                <a:ea typeface="+mn-ea"/>
                <a:cs typeface="+mn-cs"/>
              </a:rPr>
              <a:t>of pregnant and lactating women (care, psychosocial support..)</a:t>
            </a:r>
            <a:r>
              <a:rPr kumimoji="0" lang="en-US" sz="1400" b="0" i="0" u="none" strike="noStrike" kern="1200" cap="none" spc="0" normalizeH="0" baseline="0" noProof="0" dirty="0">
                <a:ln>
                  <a:noFill/>
                </a:ln>
                <a:solidFill>
                  <a:sysClr val="windowText" lastClr="000000"/>
                </a:solidFill>
                <a:effectLst/>
                <a:uLnTx/>
                <a:uFillTx/>
                <a:latin typeface="Calibri"/>
                <a:ea typeface="+mn-ea"/>
                <a:cs typeface="+mn-cs"/>
              </a:rPr>
              <a:t> Adaptation of the response to </a:t>
            </a:r>
            <a:r>
              <a:rPr kumimoji="0" lang="en-US" sz="1400" b="1" i="0" u="none" strike="noStrike" kern="1200" cap="none" spc="0" normalizeH="0" baseline="0" noProof="0" dirty="0">
                <a:ln>
                  <a:noFill/>
                </a:ln>
                <a:solidFill>
                  <a:sysClr val="windowText" lastClr="000000"/>
                </a:solidFill>
                <a:effectLst/>
                <a:uLnTx/>
                <a:uFillTx/>
                <a:latin typeface="Calibri"/>
                <a:ea typeface="+mn-ea"/>
                <a:cs typeface="+mn-cs"/>
              </a:rPr>
              <a:t>infants, improving the feeding </a:t>
            </a:r>
            <a:r>
              <a:rPr kumimoji="0" lang="en-US" sz="1400" b="0" i="0" u="none" strike="noStrike" kern="1200" cap="none" spc="0" normalizeH="0" baseline="0" noProof="0" dirty="0">
                <a:ln>
                  <a:noFill/>
                </a:ln>
                <a:solidFill>
                  <a:sysClr val="windowText" lastClr="000000"/>
                </a:solidFill>
                <a:effectLst/>
                <a:uLnTx/>
                <a:uFillTx/>
                <a:latin typeface="Calibri"/>
                <a:ea typeface="+mn-ea"/>
                <a:cs typeface="+mn-cs"/>
              </a:rPr>
              <a:t>practices </a:t>
            </a:r>
          </a:p>
        </p:txBody>
      </p:sp>
      <p:sp>
        <p:nvSpPr>
          <p:cNvPr id="15" name="Text Placeholder 1">
            <a:extLst>
              <a:ext uri="{FF2B5EF4-FFF2-40B4-BE49-F238E27FC236}">
                <a16:creationId xmlns:a16="http://schemas.microsoft.com/office/drawing/2014/main" id="{C859D407-266C-16AD-4F42-B8863096D7AF}"/>
              </a:ext>
            </a:extLst>
          </p:cNvPr>
          <p:cNvSpPr txBox="1">
            <a:spLocks/>
          </p:cNvSpPr>
          <p:nvPr/>
        </p:nvSpPr>
        <p:spPr>
          <a:xfrm>
            <a:off x="183798" y="3724093"/>
            <a:ext cx="5905851" cy="490272"/>
          </a:xfrm>
          <a:prstGeom prst="rect">
            <a:avLst/>
          </a:prstGeom>
          <a:solidFill>
            <a:srgbClr val="63A537">
              <a:lumMod val="20000"/>
              <a:lumOff val="80000"/>
            </a:srgbClr>
          </a:solidFill>
          <a:ln>
            <a:solidFill>
              <a:srgbClr val="92D050"/>
            </a:solidFill>
          </a:ln>
        </p:spPr>
        <p:txBody>
          <a:bodyPr vert="horz" lIns="91440" tIns="45720" rIns="91440" bIns="45720" rtlCol="0" anchor="b">
            <a:normAutofit/>
          </a:bodyPr>
          <a:lstStyle>
            <a:lvl1pPr marL="0" indent="0" algn="l" defTabSz="914400" rtl="0" eaLnBrk="1" latinLnBrk="0" hangingPunct="1">
              <a:lnSpc>
                <a:spcPct val="90000"/>
              </a:lnSpc>
              <a:spcBef>
                <a:spcPts val="0"/>
              </a:spcBef>
              <a:buClr>
                <a:schemeClr val="accent1">
                  <a:lumMod val="50000"/>
                </a:schemeClr>
              </a:buClr>
              <a:buSzPct val="100000"/>
              <a:buFont typeface="Arial" pitchFamily="34" charset="0"/>
              <a:buNone/>
              <a:defRPr sz="1800" b="1" kern="1200" cap="all" baseline="0">
                <a:solidFill>
                  <a:schemeClr val="tx1">
                    <a:lumMod val="50000"/>
                    <a:lumOff val="50000"/>
                  </a:schemeClr>
                </a:solidFill>
                <a:latin typeface="+mj-lt"/>
                <a:ea typeface="+mn-ea"/>
                <a:cs typeface="+mn-cs"/>
              </a:defRPr>
            </a:lvl1pPr>
            <a:lvl2pPr marL="4572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63A537">
                  <a:lumMod val="50000"/>
                </a:srgbClr>
              </a:buClr>
              <a:buSzPct val="100000"/>
              <a:buFont typeface="Arial" pitchFamily="34" charset="0"/>
              <a:buNone/>
              <a:tabLst/>
              <a:defRPr/>
            </a:pPr>
            <a:r>
              <a:rPr kumimoji="0" lang="en-US" sz="1400" b="1" i="0" u="none" strike="noStrike" kern="1200" cap="all" spc="0" normalizeH="0" baseline="0" noProof="0" dirty="0">
                <a:ln>
                  <a:noFill/>
                </a:ln>
                <a:solidFill>
                  <a:schemeClr val="tx1"/>
                </a:solidFill>
                <a:effectLst/>
                <a:uLnTx/>
                <a:uFillTx/>
                <a:latin typeface="Calibri"/>
                <a:ea typeface="+mn-ea"/>
                <a:cs typeface="+mn-cs"/>
              </a:rPr>
              <a:t>3. anticipate with evidence-based decision making- </a:t>
            </a:r>
            <a:r>
              <a:rPr kumimoji="0" lang="en-US" sz="1400" b="1" i="0" u="none" strike="noStrike" kern="1200" cap="all" spc="0" normalizeH="0" baseline="0" noProof="0" dirty="0">
                <a:ln>
                  <a:noFill/>
                </a:ln>
                <a:solidFill>
                  <a:schemeClr val="accent4">
                    <a:lumMod val="50000"/>
                  </a:schemeClr>
                </a:solidFill>
                <a:effectLst/>
                <a:uLnTx/>
                <a:uFillTx/>
                <a:latin typeface="Calibri"/>
                <a:ea typeface="+mn-ea"/>
                <a:cs typeface="+mn-cs"/>
              </a:rPr>
              <a:t>Strengthening systems to alert and early response</a:t>
            </a:r>
          </a:p>
        </p:txBody>
      </p:sp>
      <p:sp>
        <p:nvSpPr>
          <p:cNvPr id="17" name="Text Placeholder 3">
            <a:extLst>
              <a:ext uri="{FF2B5EF4-FFF2-40B4-BE49-F238E27FC236}">
                <a16:creationId xmlns:a16="http://schemas.microsoft.com/office/drawing/2014/main" id="{DF28D036-2B44-CDCE-B73C-329659F47FB9}"/>
              </a:ext>
            </a:extLst>
          </p:cNvPr>
          <p:cNvSpPr txBox="1">
            <a:spLocks/>
          </p:cNvSpPr>
          <p:nvPr/>
        </p:nvSpPr>
        <p:spPr>
          <a:xfrm>
            <a:off x="6473498" y="3603696"/>
            <a:ext cx="5705802" cy="610670"/>
          </a:xfrm>
          <a:prstGeom prst="rect">
            <a:avLst/>
          </a:prstGeom>
          <a:solidFill>
            <a:srgbClr val="63A537">
              <a:lumMod val="20000"/>
              <a:lumOff val="80000"/>
            </a:srgbClr>
          </a:solidFill>
          <a:ln>
            <a:solidFill>
              <a:srgbClr val="92D050"/>
            </a:solidFill>
          </a:ln>
        </p:spPr>
        <p:txBody>
          <a:bodyPr vert="horz" lIns="91440" tIns="45720" rIns="91440" bIns="45720" rtlCol="0" anchor="b">
            <a:noAutofit/>
          </a:bodyPr>
          <a:lstStyle>
            <a:lvl1pPr marL="0" indent="0" algn="l" defTabSz="914400" rtl="0" eaLnBrk="1" latinLnBrk="0" hangingPunct="1">
              <a:lnSpc>
                <a:spcPct val="90000"/>
              </a:lnSpc>
              <a:spcBef>
                <a:spcPts val="0"/>
              </a:spcBef>
              <a:buClr>
                <a:schemeClr val="accent1">
                  <a:lumMod val="50000"/>
                </a:schemeClr>
              </a:buClr>
              <a:buSzPct val="100000"/>
              <a:buFont typeface="Arial" pitchFamily="34" charset="0"/>
              <a:buNone/>
              <a:defRPr sz="1800" b="1" kern="1200" cap="all" baseline="0">
                <a:solidFill>
                  <a:schemeClr val="tx1">
                    <a:lumMod val="50000"/>
                    <a:lumOff val="50000"/>
                  </a:schemeClr>
                </a:solidFill>
                <a:latin typeface="+mj-lt"/>
                <a:ea typeface="+mn-ea"/>
                <a:cs typeface="+mn-cs"/>
              </a:defRPr>
            </a:lvl1pPr>
            <a:lvl2pPr marL="4572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800"/>
              </a:spcBef>
              <a:buClr>
                <a:schemeClr val="accent1">
                  <a:lumMod val="50000"/>
                </a:schemeClr>
              </a:buClr>
              <a:buSzPct val="100000"/>
              <a:buFont typeface="Arial"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63A537">
                  <a:lumMod val="50000"/>
                </a:srgbClr>
              </a:buClr>
              <a:buSzPct val="100000"/>
              <a:buFont typeface="Arial" pitchFamily="34" charset="0"/>
              <a:buNone/>
              <a:tabLst/>
              <a:defRPr/>
            </a:pPr>
            <a:r>
              <a:rPr kumimoji="0" lang="en-US" sz="1400" b="1" i="0" u="none" strike="noStrike" kern="1200" cap="all" spc="0" normalizeH="0" baseline="0" noProof="0" dirty="0">
                <a:ln>
                  <a:noFill/>
                </a:ln>
                <a:solidFill>
                  <a:schemeClr val="tx1"/>
                </a:solidFill>
                <a:effectLst/>
                <a:uLnTx/>
                <a:uFillTx/>
                <a:latin typeface="Calibri"/>
                <a:ea typeface="+mn-ea"/>
                <a:cs typeface="+mn-cs"/>
              </a:rPr>
              <a:t>4. Prevent cases of acute malnutrition in children and pregnant and lactating women - </a:t>
            </a:r>
            <a:r>
              <a:rPr kumimoji="0" lang="en-US" sz="1400" b="1" i="0" u="none" strike="noStrike" kern="1200" cap="all" spc="0" normalizeH="0" baseline="0" noProof="0" dirty="0">
                <a:ln>
                  <a:noFill/>
                </a:ln>
                <a:solidFill>
                  <a:schemeClr val="accent4">
                    <a:lumMod val="50000"/>
                  </a:schemeClr>
                </a:solidFill>
                <a:effectLst/>
                <a:uLnTx/>
                <a:uFillTx/>
                <a:latin typeface="Calibri"/>
                <a:ea typeface="+mn-ea"/>
                <a:cs typeface="+mn-cs"/>
              </a:rPr>
              <a:t>Incorporating integrated local solutions and interventions</a:t>
            </a:r>
          </a:p>
        </p:txBody>
      </p:sp>
      <p:sp>
        <p:nvSpPr>
          <p:cNvPr id="18" name="Content Placeholder 2">
            <a:extLst>
              <a:ext uri="{FF2B5EF4-FFF2-40B4-BE49-F238E27FC236}">
                <a16:creationId xmlns:a16="http://schemas.microsoft.com/office/drawing/2014/main" id="{20ED4A3B-FE91-65EF-9736-6E427831819A}"/>
              </a:ext>
            </a:extLst>
          </p:cNvPr>
          <p:cNvSpPr txBox="1">
            <a:spLocks/>
          </p:cNvSpPr>
          <p:nvPr/>
        </p:nvSpPr>
        <p:spPr>
          <a:xfrm>
            <a:off x="149248" y="4426937"/>
            <a:ext cx="5940402" cy="1778016"/>
          </a:xfrm>
          <a:prstGeom prst="rect">
            <a:avLst/>
          </a:prstGeom>
          <a:ln>
            <a:solidFill>
              <a:srgbClr val="92D050"/>
            </a:solidFill>
          </a:ln>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accent1">
                  <a:lumMod val="50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9pPr>
          </a:lstStyle>
          <a:p>
            <a:pPr algn="just">
              <a:lnSpc>
                <a:spcPct val="130000"/>
              </a:lnSpc>
              <a:spcBef>
                <a:spcPts val="0"/>
              </a:spcBef>
              <a:buClr>
                <a:srgbClr val="63A537">
                  <a:lumMod val="50000"/>
                </a:srgbClr>
              </a:buClr>
              <a:defRPr/>
            </a:pPr>
            <a:r>
              <a:rPr lang="en-US" sz="1400" dirty="0">
                <a:solidFill>
                  <a:prstClr val="black"/>
                </a:solidFill>
                <a:latin typeface="Calibri"/>
              </a:rPr>
              <a:t>Unify nutrition monitoring system of </a:t>
            </a:r>
            <a:r>
              <a:rPr lang="en-US" sz="1400" b="0" dirty="0">
                <a:solidFill>
                  <a:prstClr val="black"/>
                </a:solidFill>
                <a:latin typeface="Calibri"/>
              </a:rPr>
              <a:t>all partners and propose transitional mechanisms- DHIS2 nutrition data and TFP dataset -</a:t>
            </a:r>
            <a:r>
              <a:rPr lang="en-US" sz="1400" b="0" dirty="0">
                <a:solidFill>
                  <a:srgbClr val="FF0000"/>
                </a:solidFill>
                <a:latin typeface="Calibri"/>
              </a:rPr>
              <a:t>Urges</a:t>
            </a:r>
          </a:p>
          <a:p>
            <a:pPr algn="just">
              <a:lnSpc>
                <a:spcPct val="130000"/>
              </a:lnSpc>
              <a:spcBef>
                <a:spcPts val="0"/>
              </a:spcBef>
              <a:buClr>
                <a:srgbClr val="63A537">
                  <a:lumMod val="50000"/>
                </a:srgbClr>
              </a:buClr>
              <a:defRPr/>
            </a:pPr>
            <a:r>
              <a:rPr lang="en-US" sz="1400" dirty="0">
                <a:solidFill>
                  <a:prstClr val="black"/>
                </a:solidFill>
                <a:latin typeface="Calibri"/>
              </a:rPr>
              <a:t>Regular and reliant data- </a:t>
            </a:r>
            <a:r>
              <a:rPr lang="en-US" sz="1400" b="0" dirty="0">
                <a:solidFill>
                  <a:prstClr val="black"/>
                </a:solidFill>
                <a:latin typeface="Calibri"/>
              </a:rPr>
              <a:t>decentralized decisions</a:t>
            </a:r>
          </a:p>
          <a:p>
            <a:pPr algn="just">
              <a:lnSpc>
                <a:spcPct val="130000"/>
              </a:lnSpc>
              <a:spcBef>
                <a:spcPts val="0"/>
              </a:spcBef>
              <a:buClr>
                <a:srgbClr val="63A537">
                  <a:lumMod val="50000"/>
                </a:srgbClr>
              </a:buClr>
              <a:defRPr/>
            </a:pPr>
            <a:r>
              <a:rPr lang="en-US" sz="1400" dirty="0">
                <a:solidFill>
                  <a:prstClr val="black"/>
                </a:solidFill>
                <a:latin typeface="Calibri"/>
              </a:rPr>
              <a:t>Early warning system for anticipatory actions on nutrition </a:t>
            </a:r>
            <a:r>
              <a:rPr lang="en-US" sz="1400" b="0" dirty="0">
                <a:solidFill>
                  <a:prstClr val="black"/>
                </a:solidFill>
                <a:latin typeface="Calibri"/>
              </a:rPr>
              <a:t>(readiness and preparedness to be included)- based on enhanced surveillance available and community early warning systems</a:t>
            </a:r>
          </a:p>
          <a:p>
            <a:pPr>
              <a:lnSpc>
                <a:spcPct val="130000"/>
              </a:lnSpc>
              <a:buClr>
                <a:srgbClr val="63A537">
                  <a:lumMod val="50000"/>
                </a:srgbClr>
              </a:buClr>
              <a:defRPr/>
            </a:pPr>
            <a:endParaRPr lang="en-US" sz="1200" b="0" dirty="0">
              <a:solidFill>
                <a:prstClr val="black"/>
              </a:solidFill>
              <a:latin typeface="Calibri"/>
            </a:endParaRPr>
          </a:p>
        </p:txBody>
      </p:sp>
      <p:sp>
        <p:nvSpPr>
          <p:cNvPr id="19" name="Content Placeholder 2">
            <a:extLst>
              <a:ext uri="{FF2B5EF4-FFF2-40B4-BE49-F238E27FC236}">
                <a16:creationId xmlns:a16="http://schemas.microsoft.com/office/drawing/2014/main" id="{EB1FC95C-42E9-EADE-BD0C-FD4DCCC90CE2}"/>
              </a:ext>
            </a:extLst>
          </p:cNvPr>
          <p:cNvSpPr txBox="1">
            <a:spLocks/>
          </p:cNvSpPr>
          <p:nvPr/>
        </p:nvSpPr>
        <p:spPr>
          <a:xfrm>
            <a:off x="6473498" y="4345968"/>
            <a:ext cx="5521996" cy="1833647"/>
          </a:xfrm>
          <a:prstGeom prst="rect">
            <a:avLst/>
          </a:prstGeom>
          <a:ln>
            <a:solidFill>
              <a:srgbClr val="92D050"/>
            </a:solidFill>
          </a:ln>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accent1">
                  <a:lumMod val="50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9pPr>
          </a:lstStyle>
          <a:p>
            <a:pPr>
              <a:lnSpc>
                <a:spcPct val="120000"/>
              </a:lnSpc>
              <a:spcBef>
                <a:spcPts val="0"/>
              </a:spcBef>
              <a:buClr>
                <a:srgbClr val="63A537">
                  <a:lumMod val="50000"/>
                </a:srgbClr>
              </a:buClr>
              <a:defRPr/>
            </a:pPr>
            <a:r>
              <a:rPr lang="en-US" sz="1400" dirty="0">
                <a:solidFill>
                  <a:prstClr val="black"/>
                </a:solidFill>
                <a:latin typeface="Calibri"/>
              </a:rPr>
              <a:t>Scalable and affordable options and package </a:t>
            </a:r>
            <a:r>
              <a:rPr lang="en-US" sz="1400" b="0" dirty="0">
                <a:solidFill>
                  <a:prstClr val="black"/>
                </a:solidFill>
                <a:latin typeface="Calibri"/>
              </a:rPr>
              <a:t>of interventions to be defined and implemented at </a:t>
            </a:r>
            <a:r>
              <a:rPr lang="en-US" sz="1400" dirty="0">
                <a:solidFill>
                  <a:prstClr val="black"/>
                </a:solidFill>
                <a:latin typeface="Calibri"/>
              </a:rPr>
              <a:t>community level (Family MUAC, Gardens, Community awareness..)-</a:t>
            </a:r>
            <a:r>
              <a:rPr lang="en-US" sz="1400" b="0" dirty="0">
                <a:solidFill>
                  <a:srgbClr val="FF0000"/>
                </a:solidFill>
                <a:latin typeface="Calibri"/>
              </a:rPr>
              <a:t>Urges</a:t>
            </a:r>
          </a:p>
          <a:p>
            <a:pPr>
              <a:lnSpc>
                <a:spcPct val="120000"/>
              </a:lnSpc>
              <a:spcBef>
                <a:spcPts val="0"/>
              </a:spcBef>
              <a:buClr>
                <a:srgbClr val="63A537">
                  <a:lumMod val="50000"/>
                </a:srgbClr>
              </a:buClr>
              <a:defRPr/>
            </a:pPr>
            <a:r>
              <a:rPr lang="en-US" sz="1400" dirty="0">
                <a:solidFill>
                  <a:prstClr val="black"/>
                </a:solidFill>
                <a:latin typeface="Calibri"/>
              </a:rPr>
              <a:t>Intersectoral collaboration </a:t>
            </a:r>
            <a:r>
              <a:rPr lang="en-US" sz="1400" b="0" dirty="0">
                <a:solidFill>
                  <a:prstClr val="black"/>
                </a:solidFill>
                <a:latin typeface="Calibri"/>
              </a:rPr>
              <a:t>promotion (Health, nutrition, WASH, food, Agriculture..)</a:t>
            </a:r>
          </a:p>
          <a:p>
            <a:pPr>
              <a:lnSpc>
                <a:spcPct val="120000"/>
              </a:lnSpc>
              <a:spcBef>
                <a:spcPts val="0"/>
              </a:spcBef>
              <a:buClr>
                <a:srgbClr val="63A537">
                  <a:lumMod val="50000"/>
                </a:srgbClr>
              </a:buClr>
              <a:defRPr/>
            </a:pPr>
            <a:r>
              <a:rPr lang="en-US" sz="1400" b="0" dirty="0">
                <a:solidFill>
                  <a:prstClr val="black"/>
                </a:solidFill>
                <a:latin typeface="Calibri"/>
              </a:rPr>
              <a:t>Social accountability in nutrition –</a:t>
            </a:r>
            <a:r>
              <a:rPr lang="en-US" sz="1400" dirty="0">
                <a:solidFill>
                  <a:srgbClr val="0070C0"/>
                </a:solidFill>
                <a:latin typeface="Calibri"/>
              </a:rPr>
              <a:t>model of accountability for nutrition</a:t>
            </a:r>
            <a:endParaRPr lang="en-US" sz="1400" b="0" dirty="0">
              <a:solidFill>
                <a:srgbClr val="0070C0"/>
              </a:solidFill>
              <a:latin typeface="Calibri"/>
            </a:endParaRPr>
          </a:p>
        </p:txBody>
      </p:sp>
      <p:sp>
        <p:nvSpPr>
          <p:cNvPr id="5" name="TextBox 17">
            <a:extLst>
              <a:ext uri="{FF2B5EF4-FFF2-40B4-BE49-F238E27FC236}">
                <a16:creationId xmlns:a16="http://schemas.microsoft.com/office/drawing/2014/main" id="{779A7017-594C-D729-69E5-BFE018DF9EB4}"/>
              </a:ext>
            </a:extLst>
          </p:cNvPr>
          <p:cNvSpPr txBox="1"/>
          <p:nvPr/>
        </p:nvSpPr>
        <p:spPr>
          <a:xfrm>
            <a:off x="85761" y="6392598"/>
            <a:ext cx="4177837" cy="338554"/>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p>
            <a:pPr algn="l" defTabSz="609492">
              <a:defRPr sz="1800">
                <a:latin typeface="Arial"/>
                <a:ea typeface="Arial"/>
                <a:cs typeface="Arial"/>
                <a:sym typeface="Arial"/>
              </a:defRPr>
            </a:pPr>
            <a:r>
              <a:rPr lang="en-US" sz="1100" dirty="0">
                <a:solidFill>
                  <a:srgbClr val="808080"/>
                </a:solidFill>
              </a:rPr>
              <a:t>ENCU </a:t>
            </a:r>
            <a:r>
              <a:rPr sz="1100" dirty="0">
                <a:solidFill>
                  <a:srgbClr val="808080"/>
                </a:solidFill>
              </a:rPr>
              <a:t> </a:t>
            </a:r>
            <a:br>
              <a:rPr sz="1100" dirty="0"/>
            </a:br>
            <a:r>
              <a:rPr lang="en-US" sz="1100" dirty="0">
                <a:solidFill>
                  <a:srgbClr val="808080"/>
                </a:solidFill>
              </a:rPr>
              <a:t>30-31-Jan 2024</a:t>
            </a:r>
          </a:p>
        </p:txBody>
      </p:sp>
    </p:spTree>
    <p:extLst>
      <p:ext uri="{BB962C8B-B14F-4D97-AF65-F5344CB8AC3E}">
        <p14:creationId xmlns:p14="http://schemas.microsoft.com/office/powerpoint/2010/main" val="30663264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77832B8A-4DCA-310E-7771-E323E5DC6C49}"/>
              </a:ext>
            </a:extLst>
          </p:cNvPr>
          <p:cNvSpPr/>
          <p:nvPr/>
        </p:nvSpPr>
        <p:spPr>
          <a:xfrm>
            <a:off x="-15516" y="1800704"/>
            <a:ext cx="12194816" cy="5059983"/>
          </a:xfrm>
          <a:prstGeom prst="rect">
            <a:avLst/>
          </a:prstGeom>
          <a:solidFill>
            <a:srgbClr val="808080">
              <a:alpha val="30000"/>
            </a:srgbClr>
          </a:solidFill>
          <a:ln w="3175">
            <a:noFill/>
            <a:miter lim="400000"/>
          </a:ln>
        </p:spPr>
        <p:txBody>
          <a:bodyPr lIns="0" tIns="0" rIns="0" bIns="0" anchor="ctr"/>
          <a:lstStyle/>
          <a:p>
            <a:pPr>
              <a:defRPr b="0">
                <a:solidFill>
                  <a:srgbClr val="A4D233"/>
                </a:solidFill>
                <a:latin typeface="+mn-lt"/>
                <a:ea typeface="+mn-ea"/>
                <a:cs typeface="+mn-cs"/>
                <a:sym typeface="Helvetica Neue Medium"/>
              </a:defRPr>
            </a:pPr>
            <a:endParaRPr lang="en-US"/>
          </a:p>
        </p:txBody>
      </p:sp>
      <p:sp>
        <p:nvSpPr>
          <p:cNvPr id="153" name="TextBox 6"/>
          <p:cNvSpPr txBox="1"/>
          <p:nvPr/>
        </p:nvSpPr>
        <p:spPr>
          <a:xfrm>
            <a:off x="676385" y="2459433"/>
            <a:ext cx="5580577" cy="923330"/>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nchor="t">
            <a:spAutoFit/>
          </a:bodyPr>
          <a:lstStyle>
            <a:lvl1pPr algn="l" defTabSz="609492">
              <a:defRPr sz="6000" b="0">
                <a:solidFill>
                  <a:srgbClr val="FFFFFF"/>
                </a:solidFill>
                <a:latin typeface="Bebas Neue Regular"/>
                <a:ea typeface="Bebas Neue Regular"/>
                <a:cs typeface="Bebas Neue Regular"/>
                <a:sym typeface="Bebas Neue Regular"/>
              </a:defRPr>
            </a:lvl1pPr>
          </a:lstStyle>
          <a:p>
            <a:pPr algn="ctr"/>
            <a:r>
              <a:rPr dirty="0">
                <a:solidFill>
                  <a:srgbClr val="455F51"/>
                </a:solidFill>
              </a:rPr>
              <a:t>Thank you</a:t>
            </a:r>
            <a:endParaRPr lang="en-US" dirty="0">
              <a:solidFill>
                <a:srgbClr val="455F5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0C1AC9B-0938-4626-36EB-D0DE91401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4036" y="631837"/>
            <a:ext cx="1494350" cy="525924"/>
          </a:xfrm>
          <a:prstGeom prst="rect">
            <a:avLst/>
          </a:prstGeom>
        </p:spPr>
      </p:pic>
      <p:cxnSp>
        <p:nvCxnSpPr>
          <p:cNvPr id="7" name="Straight Connector 6">
            <a:extLst>
              <a:ext uri="{FF2B5EF4-FFF2-40B4-BE49-F238E27FC236}">
                <a16:creationId xmlns:a16="http://schemas.microsoft.com/office/drawing/2014/main" id="{34E5E997-1437-8F01-F85E-D7F34537849D}"/>
              </a:ext>
            </a:extLst>
          </p:cNvPr>
          <p:cNvCxnSpPr/>
          <p:nvPr/>
        </p:nvCxnSpPr>
        <p:spPr>
          <a:xfrm>
            <a:off x="10397779"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46EE187C-AF11-0CEE-872C-6AEE0E4AD737}"/>
              </a:ext>
            </a:extLst>
          </p:cNvPr>
          <p:cNvSpPr txBox="1"/>
          <p:nvPr/>
        </p:nvSpPr>
        <p:spPr>
          <a:xfrm>
            <a:off x="10552813" y="583175"/>
            <a:ext cx="1701477" cy="5924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19050" tIns="19050" rIns="19050" bIns="1905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en-NL" sz="1800" b="0" spc="-100">
                <a:solidFill>
                  <a:srgbClr val="808080"/>
                </a:solidFill>
                <a:latin typeface="Calibri"/>
                <a:cs typeface="Calibri"/>
              </a:rPr>
              <a:t>ESA Regional</a:t>
            </a:r>
            <a:endParaRPr lang="en-US">
              <a:cs typeface="Calibri"/>
            </a:endParaRPr>
          </a:p>
          <a:p>
            <a:pPr algn="l"/>
            <a:r>
              <a:rPr lang="en-NL" sz="1800" b="0" spc="-100">
                <a:solidFill>
                  <a:srgbClr val="808080"/>
                </a:solidFill>
                <a:latin typeface="Calibri"/>
                <a:cs typeface="Calibri"/>
              </a:rPr>
              <a:t>Meeting</a:t>
            </a:r>
            <a:endParaRPr lang="en-US" sz="1800" b="0" spc="-100">
              <a:solidFill>
                <a:srgbClr val="808080"/>
              </a:solidFill>
              <a:latin typeface="Calibri"/>
              <a:cs typeface="Calibri"/>
            </a:endParaRPr>
          </a:p>
        </p:txBody>
      </p:sp>
      <p:pic>
        <p:nvPicPr>
          <p:cNvPr id="2" name="Picture 1" descr="A qr code with a baby and a logo&#10;&#10;Description automatically generated">
            <a:extLst>
              <a:ext uri="{FF2B5EF4-FFF2-40B4-BE49-F238E27FC236}">
                <a16:creationId xmlns:a16="http://schemas.microsoft.com/office/drawing/2014/main" id="{A20FBB37-B049-7DC4-8D83-3FEC26A2ADDE}"/>
              </a:ext>
            </a:extLst>
          </p:cNvPr>
          <p:cNvPicPr>
            <a:picLocks noChangeAspect="1"/>
          </p:cNvPicPr>
          <p:nvPr/>
        </p:nvPicPr>
        <p:blipFill>
          <a:blip r:embed="rId3"/>
          <a:stretch>
            <a:fillRect/>
          </a:stretch>
        </p:blipFill>
        <p:spPr>
          <a:xfrm>
            <a:off x="-15516" y="3475238"/>
            <a:ext cx="1640315" cy="1640333"/>
          </a:xfrm>
          <a:prstGeom prst="rect">
            <a:avLst/>
          </a:prstGeom>
        </p:spPr>
      </p:pic>
      <p:pic>
        <p:nvPicPr>
          <p:cNvPr id="6" name="Picture 5" descr="A logo with text and blue text&#10;&#10;Description automatically generated">
            <a:extLst>
              <a:ext uri="{FF2B5EF4-FFF2-40B4-BE49-F238E27FC236}">
                <a16:creationId xmlns:a16="http://schemas.microsoft.com/office/drawing/2014/main" id="{3AB51729-72D6-4208-9933-800A975B4B2C}"/>
              </a:ext>
            </a:extLst>
          </p:cNvPr>
          <p:cNvPicPr>
            <a:picLocks noChangeAspect="1"/>
          </p:cNvPicPr>
          <p:nvPr/>
        </p:nvPicPr>
        <p:blipFill>
          <a:blip r:embed="rId4"/>
          <a:stretch>
            <a:fillRect/>
          </a:stretch>
        </p:blipFill>
        <p:spPr>
          <a:xfrm>
            <a:off x="6628481" y="425759"/>
            <a:ext cx="1476765" cy="904556"/>
          </a:xfrm>
          <a:prstGeom prst="rect">
            <a:avLst/>
          </a:prstGeom>
        </p:spPr>
      </p:pic>
      <p:cxnSp>
        <p:nvCxnSpPr>
          <p:cNvPr id="9" name="Straight Connector 8">
            <a:extLst>
              <a:ext uri="{FF2B5EF4-FFF2-40B4-BE49-F238E27FC236}">
                <a16:creationId xmlns:a16="http://schemas.microsoft.com/office/drawing/2014/main" id="{99F9FAEF-CFED-12CE-4EE0-0B5D7F8C94CA}"/>
              </a:ext>
            </a:extLst>
          </p:cNvPr>
          <p:cNvCxnSpPr>
            <a:cxnSpLocks/>
          </p:cNvCxnSpPr>
          <p:nvPr/>
        </p:nvCxnSpPr>
        <p:spPr>
          <a:xfrm>
            <a:off x="8375775" y="258032"/>
            <a:ext cx="0" cy="1117263"/>
          </a:xfrm>
          <a:prstGeom prst="line">
            <a:avLst/>
          </a:prstGeom>
          <a:noFill/>
          <a:ln w="12700" cap="flat">
            <a:solidFill>
              <a:srgbClr val="808080"/>
            </a:solidFill>
            <a:prstDash val="solid"/>
            <a:miter lim="400000"/>
          </a:ln>
          <a:effectLst/>
          <a:sp3d/>
        </p:spPr>
        <p:style>
          <a:lnRef idx="0">
            <a:scrgbClr r="0" g="0" b="0"/>
          </a:lnRef>
          <a:fillRef idx="0">
            <a:scrgbClr r="0" g="0" b="0"/>
          </a:fillRef>
          <a:effectRef idx="0">
            <a:scrgbClr r="0" g="0" b="0"/>
          </a:effectRef>
          <a:fontRef idx="none"/>
        </p:style>
      </p:cxnSp>
      <p:pic>
        <p:nvPicPr>
          <p:cNvPr id="5" name="Picture 4">
            <a:extLst>
              <a:ext uri="{FF2B5EF4-FFF2-40B4-BE49-F238E27FC236}">
                <a16:creationId xmlns:a16="http://schemas.microsoft.com/office/drawing/2014/main" id="{A0B901E6-DD07-A251-34C4-771AE159FC6C}"/>
              </a:ext>
            </a:extLst>
          </p:cNvPr>
          <p:cNvPicPr>
            <a:picLocks noChangeAspect="1"/>
          </p:cNvPicPr>
          <p:nvPr/>
        </p:nvPicPr>
        <p:blipFill rotWithShape="1">
          <a:blip r:embed="rId5"/>
          <a:srcRect l="20816" t="16136" r="44130" b="4058"/>
          <a:stretch/>
        </p:blipFill>
        <p:spPr>
          <a:xfrm>
            <a:off x="7957470" y="1529004"/>
            <a:ext cx="4273826" cy="5473148"/>
          </a:xfrm>
          <a:prstGeom prst="rect">
            <a:avLst/>
          </a:prstGeom>
        </p:spPr>
      </p:pic>
      <p:sp>
        <p:nvSpPr>
          <p:cNvPr id="13" name="TextBox 12">
            <a:extLst>
              <a:ext uri="{FF2B5EF4-FFF2-40B4-BE49-F238E27FC236}">
                <a16:creationId xmlns:a16="http://schemas.microsoft.com/office/drawing/2014/main" id="{4AB5B4F6-7984-A9FD-C30B-190B2B9E03A0}"/>
              </a:ext>
            </a:extLst>
          </p:cNvPr>
          <p:cNvSpPr txBox="1"/>
          <p:nvPr/>
        </p:nvSpPr>
        <p:spPr>
          <a:xfrm>
            <a:off x="960120" y="5968238"/>
            <a:ext cx="6135188" cy="30777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6"/>
              </a:rPr>
              <a:t>https://twitter.com/UNICEFEthiopia/status/1700053592491573681</a:t>
            </a:r>
            <a:r>
              <a:rPr lang="en-US" dirty="0"/>
              <a:t> </a:t>
            </a:r>
          </a:p>
        </p:txBody>
      </p:sp>
    </p:spTree>
    <p:extLst>
      <p:ext uri="{BB962C8B-B14F-4D97-AF65-F5344CB8AC3E}">
        <p14:creationId xmlns:p14="http://schemas.microsoft.com/office/powerpoint/2010/main" val="26488348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353E9-CAA0-DC0F-1576-AA96AA8BBA69}"/>
            </a:ext>
          </a:extLst>
        </p:cNvPr>
        <p:cNvGrpSpPr/>
        <p:nvPr/>
      </p:nvGrpSpPr>
      <p:grpSpPr>
        <a:xfrm>
          <a:off x="0" y="0"/>
          <a:ext cx="0" cy="0"/>
          <a:chOff x="0" y="0"/>
          <a:chExt cx="0" cy="0"/>
        </a:xfrm>
      </p:grpSpPr>
      <p:sp>
        <p:nvSpPr>
          <p:cNvPr id="151" name="Rectangle 150">
            <a:extLst>
              <a:ext uri="{FF2B5EF4-FFF2-40B4-BE49-F238E27FC236}">
                <a16:creationId xmlns:a16="http://schemas.microsoft.com/office/drawing/2014/main" id="{FDACB017-C2B4-AD6B-7A3B-6C6148730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19680" y="0"/>
            <a:ext cx="705961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6">
            <a:extLst>
              <a:ext uri="{FF2B5EF4-FFF2-40B4-BE49-F238E27FC236}">
                <a16:creationId xmlns:a16="http://schemas.microsoft.com/office/drawing/2014/main" id="{6352BEEE-3618-4D3B-CF64-B6C9E7F3A524}"/>
              </a:ext>
            </a:extLst>
          </p:cNvPr>
          <p:cNvSpPr txBox="1"/>
          <p:nvPr/>
        </p:nvSpPr>
        <p:spPr>
          <a:xfrm>
            <a:off x="8089376" y="1565276"/>
            <a:ext cx="3912989" cy="24586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p>
            <a:pPr defTabSz="914400">
              <a:lnSpc>
                <a:spcPct val="90000"/>
              </a:lnSpc>
              <a:spcBef>
                <a:spcPct val="0"/>
              </a:spcBef>
              <a:spcAft>
                <a:spcPts val="600"/>
              </a:spcAft>
              <a:defRPr sz="2400" b="0">
                <a:latin typeface="Arial"/>
                <a:ea typeface="Arial"/>
                <a:cs typeface="Arial"/>
                <a:sym typeface="Arial"/>
              </a:defRPr>
            </a:pPr>
            <a:endParaRPr lang="en-US" sz="4800" b="0" kern="1200" dirty="0">
              <a:solidFill>
                <a:srgbClr val="455F51"/>
              </a:solidFill>
              <a:latin typeface="Calibri"/>
              <a:ea typeface="+mj-ea"/>
              <a:cs typeface="Calibri"/>
            </a:endParaRPr>
          </a:p>
        </p:txBody>
      </p:sp>
      <p:pic>
        <p:nvPicPr>
          <p:cNvPr id="8" name="Picture 7">
            <a:extLst>
              <a:ext uri="{FF2B5EF4-FFF2-40B4-BE49-F238E27FC236}">
                <a16:creationId xmlns:a16="http://schemas.microsoft.com/office/drawing/2014/main" id="{3870095D-019E-BBBD-030C-FD93A5C34165}"/>
              </a:ext>
            </a:extLst>
          </p:cNvPr>
          <p:cNvPicPr>
            <a:picLocks noChangeAspect="1"/>
          </p:cNvPicPr>
          <p:nvPr/>
        </p:nvPicPr>
        <p:blipFill>
          <a:blip r:embed="rId3"/>
          <a:stretch>
            <a:fillRect/>
          </a:stretch>
        </p:blipFill>
        <p:spPr>
          <a:xfrm>
            <a:off x="3587" y="-1320197"/>
            <a:ext cx="12179962" cy="9750653"/>
          </a:xfrm>
          <a:prstGeom prst="rect">
            <a:avLst/>
          </a:prstGeom>
        </p:spPr>
      </p:pic>
      <p:sp>
        <p:nvSpPr>
          <p:cNvPr id="10" name="TextBox 9">
            <a:extLst>
              <a:ext uri="{FF2B5EF4-FFF2-40B4-BE49-F238E27FC236}">
                <a16:creationId xmlns:a16="http://schemas.microsoft.com/office/drawing/2014/main" id="{DF950EDF-60FD-B6F1-5EDD-B87CF86D33A2}"/>
              </a:ext>
            </a:extLst>
          </p:cNvPr>
          <p:cNvSpPr txBox="1"/>
          <p:nvPr/>
        </p:nvSpPr>
        <p:spPr>
          <a:xfrm>
            <a:off x="2190385" y="2701916"/>
            <a:ext cx="7804744" cy="1453077"/>
          </a:xfrm>
          <a:prstGeom prst="rect">
            <a:avLst/>
          </a:prstGeom>
          <a:solidFill>
            <a:srgbClr val="FFFFFF">
              <a:alpha val="80000"/>
            </a:srgbClr>
          </a:solidFill>
          <a:ln w="38100" cap="sq">
            <a:solidFill>
              <a:srgbClr val="404040"/>
            </a:solidFill>
            <a:miter lim="800000"/>
          </a:ln>
        </p:spPr>
        <p:txBody>
          <a:bodyPr vert="horz" wrap="square" lIns="91345" tIns="45672" rIns="91345" bIns="45672" rtlCol="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endParaRPr lang="en-US" sz="4800" dirty="0">
              <a:solidFill>
                <a:srgbClr val="455F51"/>
              </a:solidFill>
              <a:latin typeface="Arial"/>
              <a:cs typeface="Arial"/>
            </a:endParaRPr>
          </a:p>
          <a:p>
            <a:r>
              <a:rPr lang="en-US" sz="4000" dirty="0">
                <a:solidFill>
                  <a:srgbClr val="455F51"/>
                </a:solidFill>
                <a:latin typeface="Arial"/>
                <a:cs typeface="Arial"/>
              </a:rPr>
              <a:t>MALAWI NUTRITION SECTOR</a:t>
            </a:r>
            <a:br>
              <a:rPr lang="en-US" sz="4000" dirty="0">
                <a:latin typeface="Arial"/>
                <a:cs typeface="Arial"/>
              </a:rPr>
            </a:br>
            <a:endParaRPr lang="en-US" sz="4000" b="0">
              <a:solidFill>
                <a:srgbClr val="455F51"/>
              </a:solidFill>
              <a:latin typeface="Arial"/>
              <a:cs typeface="Arial"/>
            </a:endParaRPr>
          </a:p>
        </p:txBody>
      </p:sp>
    </p:spTree>
    <p:extLst>
      <p:ext uri="{BB962C8B-B14F-4D97-AF65-F5344CB8AC3E}">
        <p14:creationId xmlns:p14="http://schemas.microsoft.com/office/powerpoint/2010/main" val="2913255238"/>
      </p:ext>
    </p:extLst>
  </p:cSld>
  <p:clrMapOvr>
    <a:masterClrMapping/>
  </p:clrMapOvr>
  <mc:AlternateContent xmlns:mc="http://schemas.openxmlformats.org/markup-compatibility/2006" xmlns:p14="http://schemas.microsoft.com/office/powerpoint/2010/main">
    <mc:Choice Requires="p14">
      <p:transition spd="slow" p14:dur="1500" advTm="10331">
        <p:fade/>
      </p:transition>
    </mc:Choice>
    <mc:Fallback xmlns="">
      <p:transition spd="slow" advTm="10331">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9050" tIns="19050" rIns="19050" bIns="1905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19050" tIns="19050" rIns="19050" bIns="19050" numCol="1" spcCol="38100" rtlCol="0" anchor="ctr">
        <a:spAutoFit/>
      </a:bodyPr>
      <a:lstStyle>
        <a:defPPr marL="0" marR="0" indent="0" algn="ctr" defTabSz="412750" rtl="0" fontAlgn="auto" latinLnBrk="0" hangingPunct="0">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haredContentType xmlns="Microsoft.SharePoint.Taxonomy.ContentTypeSync" SourceId="73f51738-d318-4883-9d64-4f0bd0ccc55e" ContentTypeId="0x0101009BA85F8052A6DA4FA3E31FF9F74C6970" PreviousValue="false"/>
</file>

<file path=customXml/item2.xml><?xml version="1.0" encoding="utf-8"?>
<p:properties xmlns:p="http://schemas.microsoft.com/office/2006/metadata/properties" xmlns:xsi="http://www.w3.org/2001/XMLSchema-instance" xmlns:pc="http://schemas.microsoft.com/office/infopath/2007/PartnerControls">
  <documentManagement>
    <mda26ace941f4791a7314a339fee829c xmlns="ca283e0b-db31-4043-a2ef-b80661bf084a">
      <Terms xmlns="http://schemas.microsoft.com/office/infopath/2007/PartnerControls"/>
    </mda26ace941f4791a7314a339fee829c>
    <h6a71f3e574e4344bc34f3fc9dd20054 xmlns="ca283e0b-db31-4043-a2ef-b80661bf084a">
      <Terms xmlns="http://schemas.microsoft.com/office/infopath/2007/PartnerControls"/>
    </h6a71f3e574e4344bc34f3fc9dd20054>
    <CategoryDescription xmlns="http://schemas.microsoft.com/sharepoint.v3" xsi:nil="true"/>
    <ga975397408f43e4b84ec8e5a598e523 xmlns="ca283e0b-db31-4043-a2ef-b80661bf084a">
      <Terms xmlns="http://schemas.microsoft.com/office/infopath/2007/PartnerControls">
        <TermInfo xmlns="http://schemas.microsoft.com/office/infopath/2007/PartnerControls">
          <TermName xmlns="http://schemas.microsoft.com/office/infopath/2007/PartnerControls">Office of Emergency Prog.-456F</TermName>
          <TermId xmlns="http://schemas.microsoft.com/office/infopath/2007/PartnerControls">98de697e-6403-48a0-9bce-654c90399d04</TermId>
        </TermInfo>
      </Terms>
    </ga975397408f43e4b84ec8e5a598e523>
    <_dlc_DocId xmlns="5858627f-d058-4b92-9b52-677b5fd7d454">EMOPSGCCU-1435067120-60153</_dlc_DocId>
    <TaxCatchAll xmlns="ca283e0b-db31-4043-a2ef-b80661bf084a">
      <Value>3</Value>
    </TaxCatchAll>
    <SemaphoreItemMetadata xmlns="5858627f-d058-4b92-9b52-677b5fd7d454" xsi:nil="true"/>
    <j169e817e0ee4eb8974e6fc4a2762909 xmlns="ca283e0b-db31-4043-a2ef-b80661bf084a">
      <Terms xmlns="http://schemas.microsoft.com/office/infopath/2007/PartnerControls"/>
    </j169e817e0ee4eb8974e6fc4a2762909>
    <WrittenBy xmlns="ca283e0b-db31-4043-a2ef-b80661bf084a">
      <UserInfo>
        <DisplayName/>
        <AccountId xsi:nil="true"/>
        <AccountType/>
      </UserInfo>
    </WrittenBy>
    <k8c968e8c72a4eda96b7e8fdbe192be2 xmlns="ca283e0b-db31-4043-a2ef-b80661bf084a">
      <Terms xmlns="http://schemas.microsoft.com/office/infopath/2007/PartnerControls"/>
    </k8c968e8c72a4eda96b7e8fdbe192be2>
    <ContentLanguage xmlns="ca283e0b-db31-4043-a2ef-b80661bf084a">English</ContentLanguage>
    <TaxKeywordTaxHTField xmlns="5858627f-d058-4b92-9b52-677b5fd7d454">
      <Terms xmlns="http://schemas.microsoft.com/office/infopath/2007/PartnerControls"/>
    </TaxKeywordTaxHTField>
    <DateTransmittedEmail xmlns="ca283e0b-db31-4043-a2ef-b80661bf084a" xsi:nil="true"/>
    <j048a4f9aaad4a8990a1d5e5f53cb451 xmlns="ca283e0b-db31-4043-a2ef-b80661bf084a">
      <Terms xmlns="http://schemas.microsoft.com/office/infopath/2007/PartnerControls"/>
    </j048a4f9aaad4a8990a1d5e5f53cb451>
    <IconOverlay xmlns="http://schemas.microsoft.com/sharepoint/v4" xsi:nil="true"/>
    <ContentStatus xmlns="ca283e0b-db31-4043-a2ef-b80661bf084a" xsi:nil="true"/>
    <_dlc_DocIdUrl xmlns="5858627f-d058-4b92-9b52-677b5fd7d454">
      <Url>https://unicef.sharepoint.com/teams/EMOPS-GCCU/_layouts/15/DocIdRedir.aspx?ID=EMOPSGCCU-1435067120-60153</Url>
      <Description>EMOPSGCCU-1435067120-60153</Description>
    </_dlc_DocIdUrl>
    <SenderEmail xmlns="ca283e0b-db31-4043-a2ef-b80661bf084a" xsi:nil="true"/>
    <RecipientsEmail xmlns="ca283e0b-db31-4043-a2ef-b80661bf084a" xsi:nil="true"/>
    <lcf76f155ced4ddcb4097134ff3c332f xmlns="a438dd15-07ca-4cdc-82a3-f2206b92025e">
      <Terms xmlns="http://schemas.microsoft.com/office/infopath/2007/PartnerControls"/>
    </lcf76f155ced4ddcb4097134ff3c332f>
    <FocalPoint xmlns="a438dd15-07ca-4cdc-82a3-f2206b92025e">
      <UserInfo>
        <DisplayName/>
        <AccountId xsi:nil="true"/>
        <AccountType/>
      </UserInfo>
    </FocalPoint>
    <Status xmlns="a438dd15-07ca-4cdc-82a3-f2206b92025e"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UNICEF Document" ma:contentTypeID="0x0101009BA85F8052A6DA4FA3E31FF9F74C6970006192CA8317E1FF49B6A7FEB870A3A8D6" ma:contentTypeVersion="282" ma:contentTypeDescription="" ma:contentTypeScope="" ma:versionID="6c3d448edc1dbbfc8da377c15b53d8a3">
  <xsd:schema xmlns:xsd="http://www.w3.org/2001/XMLSchema" xmlns:xs="http://www.w3.org/2001/XMLSchema" xmlns:p="http://schemas.microsoft.com/office/2006/metadata/properties" xmlns:ns1="http://schemas.microsoft.com/sharepoint/v3" xmlns:ns2="ca283e0b-db31-4043-a2ef-b80661bf084a" xmlns:ns3="http://schemas.microsoft.com/sharepoint.v3" xmlns:ns4="5858627f-d058-4b92-9b52-677b5fd7d454" xmlns:ns5="a438dd15-07ca-4cdc-82a3-f2206b92025e" xmlns:ns6="http://schemas.microsoft.com/sharepoint/v4" targetNamespace="http://schemas.microsoft.com/office/2006/metadata/properties" ma:root="true" ma:fieldsID="31b0dd133639f26f20ac89ef9ddc1c00" ns1:_="" ns2:_="" ns3:_="" ns4:_="" ns5:_="" ns6:_="">
    <xsd:import namespace="http://schemas.microsoft.com/sharepoint/v3"/>
    <xsd:import namespace="ca283e0b-db31-4043-a2ef-b80661bf084a"/>
    <xsd:import namespace="http://schemas.microsoft.com/sharepoint.v3"/>
    <xsd:import namespace="5858627f-d058-4b92-9b52-677b5fd7d454"/>
    <xsd:import namespace="a438dd15-07ca-4cdc-82a3-f2206b92025e"/>
    <xsd:import namespace="http://schemas.microsoft.com/sharepoint/v4"/>
    <xsd:element name="properties">
      <xsd:complexType>
        <xsd:sequence>
          <xsd:element name="documentManagement">
            <xsd:complexType>
              <xsd:all>
                <xsd:element ref="ns2:WrittenBy" minOccurs="0"/>
                <xsd:element ref="ns2:ContentLanguage" minOccurs="0"/>
                <xsd:element ref="ns3:CategoryDescription" minOccurs="0"/>
                <xsd:element ref="ns2:RecipientsEmail" minOccurs="0"/>
                <xsd:element ref="ns2:SenderEmail" minOccurs="0"/>
                <xsd:element ref="ns2:DateTransmittedEmail" minOccurs="0"/>
                <xsd:element ref="ns2:k8c968e8c72a4eda96b7e8fdbe192be2" minOccurs="0"/>
                <xsd:element ref="ns2:ga975397408f43e4b84ec8e5a598e523" minOccurs="0"/>
                <xsd:element ref="ns2:mda26ace941f4791a7314a339fee829c" minOccurs="0"/>
                <xsd:element ref="ns2:TaxCatchAllLabel" minOccurs="0"/>
                <xsd:element ref="ns2:TaxCatchAll" minOccurs="0"/>
                <xsd:element ref="ns2:h6a71f3e574e4344bc34f3fc9dd20054" minOccurs="0"/>
                <xsd:element ref="ns2:ContentStatus" minOccurs="0"/>
                <xsd:element ref="ns2:j169e817e0ee4eb8974e6fc4a2762909" minOccurs="0"/>
                <xsd:element ref="ns2:j048a4f9aaad4a8990a1d5e5f53cb451" minOccurs="0"/>
                <xsd:element ref="ns5:MediaServiceMetadata" minOccurs="0"/>
                <xsd:element ref="ns5:MediaServiceFastMetadata" minOccurs="0"/>
                <xsd:element ref="ns5:MediaServiceDateTaken" minOccurs="0"/>
                <xsd:element ref="ns5:MediaServiceGenerationTime" minOccurs="0"/>
                <xsd:element ref="ns5:MediaServiceEventHashCode" minOccurs="0"/>
                <xsd:element ref="ns5:MediaServiceOCR" minOccurs="0"/>
                <xsd:element ref="ns4:SharedWithUsers" minOccurs="0"/>
                <xsd:element ref="ns4:SharedWithDetails" minOccurs="0"/>
                <xsd:element ref="ns5:MediaServiceLocation" minOccurs="0"/>
                <xsd:element ref="ns5:MediaServiceAutoKeyPoints" minOccurs="0"/>
                <xsd:element ref="ns5:MediaServiceKeyPoints" minOccurs="0"/>
                <xsd:element ref="ns6:IconOverlay" minOccurs="0"/>
                <xsd:element ref="ns1:_vti_ItemDeclaredRecord" minOccurs="0"/>
                <xsd:element ref="ns1:_vti_ItemHoldRecordStatus" minOccurs="0"/>
                <xsd:element ref="ns4:TaxKeywordTaxHTField" minOccurs="0"/>
                <xsd:element ref="ns4:_dlc_DocId" minOccurs="0"/>
                <xsd:element ref="ns4:_dlc_DocIdUrl" minOccurs="0"/>
                <xsd:element ref="ns4:_dlc_DocIdPersistId" minOccurs="0"/>
                <xsd:element ref="ns4:SemaphoreItemMetadata" minOccurs="0"/>
                <xsd:element ref="ns5:MediaLengthInSeconds" minOccurs="0"/>
                <xsd:element ref="ns5:lcf76f155ced4ddcb4097134ff3c332f" minOccurs="0"/>
                <xsd:element ref="ns5:FocalPoint" minOccurs="0"/>
                <xsd:element ref="ns5:Status"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43" nillable="true" ma:displayName="Declared Record" ma:hidden="true" ma:internalName="_vti_ItemDeclaredRecord" ma:readOnly="true">
      <xsd:simpleType>
        <xsd:restriction base="dms:DateTime"/>
      </xsd:simpleType>
    </xsd:element>
    <xsd:element name="_vti_ItemHoldRecordStatus" ma:index="44"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WrittenBy" ma:index="3" nillable="true" ma:displayName="Written By" ma:description="‘Written By’ is auto-completed with the name of the uploader, but can be edited if you are uploading on behalf of someone else." ma:list="UserInfo" ma:SharePointGroup="0" ma:internalName="Written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Language" ma:index="4" nillable="true" ma:displayName="Content Language *" ma:default="English" ma:format="RadioButtons" ma:indexed="true" ma:internalName="ContentLanguage" ma:readOnly="fals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RecipientsEmail" ma:index="9" nillable="true" ma:displayName="Recipients (email)" ma:hidden="true" ma:internalName="RecipientsEmail" ma:readOnly="false">
      <xsd:simpleType>
        <xsd:restriction base="dms:Text">
          <xsd:maxLength value="255"/>
        </xsd:restriction>
      </xsd:simpleType>
    </xsd:element>
    <xsd:element name="SenderEmail" ma:index="10" nillable="true" ma:displayName="Sender (email)" ma:hidden="true" ma:internalName="SenderEmail" ma:readOnly="false">
      <xsd:simpleType>
        <xsd:restriction base="dms:Text">
          <xsd:maxLength value="255"/>
        </xsd:restriction>
      </xsd:simpleType>
    </xsd:element>
    <xsd:element name="DateTransmittedEmail" ma:index="11" nillable="true" ma:displayName="Date transmitted (email)" ma:format="DateTime" ma:hidden="true" ma:internalName="DateTransmittedEmail" ma:readOnly="false">
      <xsd:simpleType>
        <xsd:restriction base="dms:DateTime"/>
      </xsd:simpleType>
    </xsd:element>
    <xsd:element name="k8c968e8c72a4eda96b7e8fdbe192be2" ma:index="12" nillable="true" ma:taxonomy="true" ma:internalName="k8c968e8c72a4eda96b7e8fdbe192be2" ma:taxonomyFieldName="GeographicScope" ma:displayName="Geographic Scope" ma:default="" ma:fieldId="{48c968e8-c72a-4eda-96b7-e8fdbe192be2}" ma:taxonomyMulti="true" ma:sspId="73f51738-d318-4883-9d64-4f0bd0ccc55e" ma:termSetId="0a00fedf-defc-4fe3-a3bf-9929b29a638e" ma:anchorId="00000000-0000-0000-0000-000000000000" ma:open="false" ma:isKeyword="false">
      <xsd:complexType>
        <xsd:sequence>
          <xsd:element ref="pc:Terms" minOccurs="0" maxOccurs="1"/>
        </xsd:sequence>
      </xsd:complexType>
    </xsd:element>
    <xsd:element name="ga975397408f43e4b84ec8e5a598e523" ma:index="16" nillable="true" ma:taxonomy="true" ma:internalName="ga975397408f43e4b84ec8e5a598e523" ma:taxonomyFieldName="OfficeDivision" ma:displayName="Office/Division *" ma:default="32;#Office of Emergency Prog.-456F|98de697e-6403-48a0-9bce-654c90399d04" ma:fieldId="{0a975397-408f-43e4-b84e-c8e5a598e523}" ma:sspId="73f51738-d318-4883-9d64-4f0bd0ccc55e" ma:termSetId="1761a25e-44f4-4213-964a-f96c515e12cb" ma:anchorId="00000000-0000-0000-0000-000000000000" ma:open="false" ma:isKeyword="false">
      <xsd:complexType>
        <xsd:sequence>
          <xsd:element ref="pc:Terms" minOccurs="0" maxOccurs="1"/>
        </xsd:sequence>
      </xsd:complexType>
    </xsd:element>
    <xsd:element name="mda26ace941f4791a7314a339fee829c" ma:index="17" nillable="true" ma:taxonomy="true" ma:internalName="mda26ace941f4791a7314a339fee829c" ma:taxonomyFieldName="DocumentType" ma:displayName="Document Type *" ma:indexed="true" ma:readOnly="fals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
        </xsd:sequence>
      </xsd:complexType>
    </xsd:element>
    <xsd:element name="TaxCatchAllLabel" ma:index="18" nillable="true" ma:displayName="Taxonomy Catch All Column1" ma:hidden="true" ma:list="{e129f4a5-dc42-4d6e-b210-548907d0accc}" ma:internalName="TaxCatchAllLabel" ma:readOnly="true" ma:showField="CatchAllDataLabel"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TaxCatchAll" ma:index="22" nillable="true" ma:displayName="Taxonomy Catch All Column" ma:hidden="true" ma:list="{e129f4a5-dc42-4d6e-b210-548907d0accc}" ma:internalName="TaxCatchAll" ma:showField="CatchAllData" ma:web="5858627f-d058-4b92-9b52-677b5fd7d454">
      <xsd:complexType>
        <xsd:complexContent>
          <xsd:extension base="dms:MultiChoiceLookup">
            <xsd:sequence>
              <xsd:element name="Value" type="dms:Lookup" maxOccurs="unbounded" minOccurs="0" nillable="true"/>
            </xsd:sequence>
          </xsd:extension>
        </xsd:complexContent>
      </xsd:complexType>
    </xsd:element>
    <xsd:element name="h6a71f3e574e4344bc34f3fc9dd20054" ma:index="23" nillable="true" ma:taxonomy="true" ma:internalName="h6a71f3e574e4344bc34f3fc9dd20054" ma:taxonomyFieldName="Topic" ma:displayName="Topic *" ma:readOnly="false"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
        </xsd:sequence>
      </xsd:complexType>
    </xsd:element>
    <xsd:element name="ContentStatus" ma:index="25" nillable="true" ma:displayName="Content Status" ma:description="Optional column to indicate document status: no status, draft, final or expired.​" ma:format="RadioButtons" ma:internalName="ContentStatus">
      <xsd:simpleType>
        <xsd:restriction base="dms:Choice">
          <xsd:enumeration value="­"/>
          <xsd:enumeration value="Draft"/>
          <xsd:enumeration value="Final"/>
          <xsd:enumeration value="Expired"/>
        </xsd:restriction>
      </xsd:simpleType>
    </xsd:element>
    <xsd:element name="j169e817e0ee4eb8974e6fc4a2762909" ma:index="26" nillable="true" ma:taxonomy="true" ma:internalName="j169e817e0ee4eb8974e6fc4a2762909" ma:taxonomyFieldName="CriticalForLongTermRetention" ma:displayName="Critical for long-term retention?" ma:default="" ma:fieldId="{3169e817-e0ee-4eb8-974e-6fc4a2762909}" ma:sspId="73f51738-d318-4883-9d64-4f0bd0ccc55e" ma:termSetId="59f85175-3dbf-4592-9c1d-453af9da4e8b" ma:anchorId="00000000-0000-0000-0000-000000000000" ma:open="false" ma:isKeyword="false">
      <xsd:complexType>
        <xsd:sequence>
          <xsd:element ref="pc:Terms" minOccurs="0" maxOccurs="1"/>
        </xsd:sequence>
      </xsd:complexType>
    </xsd:element>
    <xsd:element name="j048a4f9aaad4a8990a1d5e5f53cb451" ma:index="28" nillable="true" ma:taxonomy="true" ma:internalName="j048a4f9aaad4a8990a1d5e5f53cb451" ma:taxonomyFieldName="SystemDTAC" ma:displayName="System-DT-AC" ma:default="" ma:fieldId="{3048a4f9-aaad-4a89-90a1-d5e5f53cb451}" ma:sspId="73f51738-d318-4883-9d64-4f0bd0ccc55e" ma:termSetId="1e3381f3-a35f-499a-9a3c-017e5423e02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internalName="Category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58627f-d058-4b92-9b52-677b5fd7d454" elementFormDefault="qualified">
    <xsd:import namespace="http://schemas.microsoft.com/office/2006/documentManagement/types"/>
    <xsd:import namespace="http://schemas.microsoft.com/office/infopath/2007/PartnerControls"/>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internalName="SharedWithDetails" ma:readOnly="true">
      <xsd:simpleType>
        <xsd:restriction base="dms:Note">
          <xsd:maxLength value="255"/>
        </xsd:restriction>
      </xsd:simpleType>
    </xsd:element>
    <xsd:element name="TaxKeywordTaxHTField" ma:index="45" nillable="true" ma:taxonomy="true" ma:internalName="TaxKeywordTaxHTField" ma:taxonomyFieldName="TaxKeyword" ma:displayName="Enterprise Keywords"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
        </xsd:sequence>
      </xsd:complexType>
    </xsd:element>
    <xsd:element name="_dlc_DocId" ma:index="46" nillable="true" ma:displayName="Document ID Value" ma:description="The value of the document ID assigned to this item." ma:internalName="_dlc_DocId" ma:readOnly="true">
      <xsd:simpleType>
        <xsd:restriction base="dms:Text"/>
      </xsd:simpleType>
    </xsd:element>
    <xsd:element name="_dlc_DocIdUrl" ma:index="4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8" nillable="true" ma:displayName="Persist ID" ma:description="Keep ID on add." ma:hidden="true" ma:internalName="_dlc_DocIdPersistId" ma:readOnly="true">
      <xsd:simpleType>
        <xsd:restriction base="dms:Boolean"/>
      </xsd:simpleType>
    </xsd:element>
    <xsd:element name="SemaphoreItemMetadata" ma:index="49" nillable="true" ma:displayName="Semaphore Status" ma:hidden="true" ma:internalName="SemaphoreItemMeta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38dd15-07ca-4cdc-82a3-f2206b92025e"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DateTaken" ma:index="33" nillable="true" ma:displayName="MediaServiceDateTaken" ma:hidden="true" ma:internalName="MediaServiceDateTaken"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Location" ma:index="39" nillable="true" ma:displayName="Location" ma:internalName="MediaServiceLocation"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element name="MediaLengthInSeconds" ma:index="50" nillable="true" ma:displayName="Length (seconds)" ma:internalName="MediaLengthInSeconds" ma:readOnly="true">
      <xsd:simpleType>
        <xsd:restriction base="dms:Unknown"/>
      </xsd:simpleType>
    </xsd:element>
    <xsd:element name="lcf76f155ced4ddcb4097134ff3c332f" ma:index="52" nillable="true" ma:taxonomy="true" ma:internalName="lcf76f155ced4ddcb4097134ff3c332f" ma:taxonomyFieldName="MediaServiceImageTags" ma:displayName="Image Tags" ma:readOnly="false" ma:fieldId="{5cf76f15-5ced-4ddc-b409-7134ff3c332f}" ma:taxonomyMulti="true" ma:sspId="73f51738-d318-4883-9d64-4f0bd0ccc55e" ma:termSetId="09814cd3-568e-fe90-9814-8d621ff8fb84" ma:anchorId="fba54fb3-c3e1-fe81-a776-ca4b69148c4d" ma:open="true" ma:isKeyword="false">
      <xsd:complexType>
        <xsd:sequence>
          <xsd:element ref="pc:Terms" minOccurs="0" maxOccurs="1"/>
        </xsd:sequence>
      </xsd:complexType>
    </xsd:element>
    <xsd:element name="FocalPoint" ma:index="53" nillable="true" ma:displayName="Focal Point" ma:format="Dropdown" ma:list="UserInfo" ma:SharePointGroup="0" ma:internalName="FocalPoint">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54" nillable="true" ma:displayName="Status" ma:format="Dropdown" ma:internalName="Status">
      <xsd:simpleType>
        <xsd:restriction base="dms:Choice">
          <xsd:enumeration value="Final"/>
          <xsd:enumeration value="Draft"/>
        </xsd:restriction>
      </xsd:simpleType>
    </xsd:element>
    <xsd:element name="MediaServiceObjectDetectorVersions" ma:index="5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5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4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customXsn xmlns="http://schemas.microsoft.com/office/2006/metadata/customXsn">
  <xsnLocation/>
  <cached>True</cached>
  <openByDefault>True</openByDefault>
  <xsnScope/>
</customXsn>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54866B-6A1A-42CE-ABB8-2180409629A8}">
  <ds:schemaRefs>
    <ds:schemaRef ds:uri="Microsoft.SharePoint.Taxonomy.ContentTypeSync"/>
  </ds:schemaRefs>
</ds:datastoreItem>
</file>

<file path=customXml/itemProps2.xml><?xml version="1.0" encoding="utf-8"?>
<ds:datastoreItem xmlns:ds="http://schemas.openxmlformats.org/officeDocument/2006/customXml" ds:itemID="{A9623AFE-FA6E-45A2-AE38-76EFE0ECD2CA}">
  <ds:schemaRefs>
    <ds:schemaRef ds:uri="5858627f-d058-4b92-9b52-677b5fd7d454"/>
    <ds:schemaRef ds:uri="a438dd15-07ca-4cdc-82a3-f2206b92025e"/>
    <ds:schemaRef ds:uri="ca283e0b-db31-4043-a2ef-b80661bf084a"/>
    <ds:schemaRef ds:uri="http://schemas.microsoft.com/office/2006/metadata/properties"/>
    <ds:schemaRef ds:uri="http://schemas.microsoft.com/office/infopath/2007/PartnerControls"/>
    <ds:schemaRef ds:uri="http://schemas.microsoft.com/sharepoint.v3"/>
    <ds:schemaRef ds:uri="http://schemas.microsoft.com/sharepoint/v4"/>
  </ds:schemaRefs>
</ds:datastoreItem>
</file>

<file path=customXml/itemProps3.xml><?xml version="1.0" encoding="utf-8"?>
<ds:datastoreItem xmlns:ds="http://schemas.openxmlformats.org/officeDocument/2006/customXml" ds:itemID="{06DB9B27-9242-4733-9CAD-FC200B59201C}">
  <ds:schemaRefs>
    <ds:schemaRef ds:uri="http://schemas.microsoft.com/sharepoint/events"/>
  </ds:schemaRefs>
</ds:datastoreItem>
</file>

<file path=customXml/itemProps4.xml><?xml version="1.0" encoding="utf-8"?>
<ds:datastoreItem xmlns:ds="http://schemas.openxmlformats.org/officeDocument/2006/customXml" ds:itemID="{ABD9503A-C8CD-4365-8C69-BC475EA25A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a283e0b-db31-4043-a2ef-b80661bf084a"/>
    <ds:schemaRef ds:uri="http://schemas.microsoft.com/sharepoint.v3"/>
    <ds:schemaRef ds:uri="5858627f-d058-4b92-9b52-677b5fd7d454"/>
    <ds:schemaRef ds:uri="a438dd15-07ca-4cdc-82a3-f2206b92025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A62E7584-64C7-4FB7-BF91-0FB65DFFDCBA}">
  <ds:schemaRefs>
    <ds:schemaRef ds:uri="http://schemas.microsoft.com/office/2006/metadata/customXsn"/>
  </ds:schemaRefs>
</ds:datastoreItem>
</file>

<file path=customXml/itemProps6.xml><?xml version="1.0" encoding="utf-8"?>
<ds:datastoreItem xmlns:ds="http://schemas.openxmlformats.org/officeDocument/2006/customXml" ds:itemID="{39CD847D-4A29-4F3F-BDE9-811EDDAB09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135</Slides>
  <Notes>48</Notes>
  <HiddenSlides>0</HiddenSlides>
  <ScaleCrop>false</ScaleCrop>
  <HeadingPairs>
    <vt:vector size="4" baseType="variant">
      <vt:variant>
        <vt:lpstr>Theme</vt:lpstr>
      </vt:variant>
      <vt:variant>
        <vt:i4>1</vt:i4>
      </vt:variant>
      <vt:variant>
        <vt:lpstr>Slide Titles</vt:lpstr>
      </vt:variant>
      <vt:variant>
        <vt:i4>135</vt:i4>
      </vt:variant>
    </vt:vector>
  </HeadingPairs>
  <TitlesOfParts>
    <vt:vector size="136"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HDP Challenges in Ethiopia</vt:lpstr>
      <vt:lpstr>DPG-HCT Nexus Priorities in Ethiopia</vt:lpstr>
      <vt:lpstr> Ministry of Health (MoH) and Action Against Hunger (ACF)</vt:lpstr>
      <vt:lpstr>Background </vt:lpstr>
      <vt:lpstr>Milestones/Phases</vt:lpstr>
      <vt:lpstr>Stakeholders for NC-HDPTN </vt:lpstr>
      <vt:lpstr>Looking ahead </vt:lpstr>
      <vt:lpstr>Some key considerations for Nutrition HDP initiative</vt:lpstr>
      <vt:lpstr>N4D activities and reflections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Role and lead of sectorial group nutrition</vt:lpstr>
      <vt:lpstr>One main achievement to date and most important factor contributing to progress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Coffee Break</vt:lpstr>
      <vt:lpstr>PowerPoint Presentation</vt:lpstr>
      <vt:lpstr>PowerPoint Presentation</vt:lpstr>
      <vt:lpstr>Objectives</vt:lpstr>
      <vt:lpstr>Technical Capacity Building - Examples </vt:lpstr>
      <vt:lpstr>Building Operation Capacity </vt:lpstr>
      <vt:lpstr>Governance, Leadership and Coordination </vt:lpstr>
      <vt:lpstr>Challenges </vt:lpstr>
      <vt:lpstr>Way Forward</vt:lpstr>
      <vt:lpstr>Way Forward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South Sudan Context </vt:lpstr>
      <vt:lpstr>Why Rationalization in Nutrition Service Delivery ?</vt:lpstr>
      <vt:lpstr>PowerPoint Presentation</vt:lpstr>
      <vt:lpstr>PowerPoint Presentation</vt:lpstr>
      <vt:lpstr>PowerPoint Presentation</vt:lpstr>
      <vt:lpstr>PowerPoint Presentation</vt:lpstr>
      <vt:lpstr>Reported Challenges During Rationalization Process</vt:lpstr>
      <vt:lpstr>Reported Challenges During Rationalization Process continued</vt:lpstr>
      <vt:lpstr> Recommendations</vt:lpstr>
      <vt:lpstr> Recommendations</vt:lpstr>
      <vt:lpstr>What Next? </vt:lpstr>
      <vt:lpstr>PowerPoint Presentation</vt:lpstr>
      <vt:lpstr>PowerPoint Presentation</vt:lpstr>
      <vt:lpstr>NUTRITION CLUSTER/SECTOR IN MADAGASCAR</vt:lpstr>
      <vt:lpstr>PowerPoint Presentation</vt:lpstr>
      <vt:lpstr>Implementing the Humanitarian  Development Nexus  through Technical working groups</vt:lpstr>
      <vt:lpstr>Prevention and treatment of wasting</vt:lpstr>
      <vt:lpstr>IYCF Task Force</vt:lpstr>
      <vt:lpstr>Nutrition Information System</vt:lpstr>
      <vt:lpstr>Nutrition Supply Management</vt:lpstr>
      <vt:lpstr>Accountability to affected population</vt:lpstr>
      <vt:lpstr>Adolescent girls and women’s nutrition</vt:lpstr>
      <vt:lpstr>NEXT STEPS / PRIORITIES</vt:lpstr>
      <vt:lpstr>PowerPoint Presentation</vt:lpstr>
      <vt:lpstr>Ethiopia Emergency Nutrition Coordination Unit (ENCU)/ Nutrition Cluster</vt:lpstr>
      <vt:lpstr>PowerPoint Presentation</vt:lpstr>
      <vt:lpstr>PowerPoint Presentation</vt:lpstr>
      <vt:lpstr>PowerPoint Presentation</vt:lpstr>
      <vt:lpstr>PowerPoint Presentation</vt:lpstr>
      <vt:lpstr>Way forward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Context: GAM/Stunting prevalence</vt:lpstr>
      <vt:lpstr>Context : GAM &amp; Stunting prevalence trend</vt:lpstr>
      <vt:lpstr>Context : Infant and young child feeding practices</vt:lpstr>
      <vt:lpstr> Key interventions </vt:lpstr>
      <vt:lpstr>PowerPoint Presentation</vt:lpstr>
      <vt:lpstr>Key achievements : SAM reached vis a vis targets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Constitution/SDGs</vt:lpstr>
      <vt:lpstr>Policy Environment in Kenya </vt:lpstr>
      <vt:lpstr>PowerPoint Presentation</vt:lpstr>
      <vt:lpstr>PowerPoint Presentation</vt:lpstr>
      <vt:lpstr>Multisectoral Nutrition as a System</vt:lpstr>
      <vt:lpstr>PowerPoint Presentation</vt:lpstr>
      <vt:lpstr>PowerPoint Presentation</vt:lpstr>
      <vt:lpstr>PowerPoint Presentation</vt:lpstr>
      <vt:lpstr>PowerPoint Presentation</vt:lpstr>
      <vt:lpstr>PowerPoint Presentation</vt:lpstr>
      <vt:lpstr>PowerPoint Presentation</vt:lpstr>
      <vt:lpstr>Background</vt:lpstr>
      <vt:lpstr>Background</vt:lpstr>
      <vt:lpstr>IRC’s approach</vt:lpstr>
      <vt:lpstr>What have we learned?</vt:lpstr>
      <vt:lpstr>What have we done?</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662</cp:revision>
  <dcterms:modified xsi:type="dcterms:W3CDTF">2024-02-06T09:09:46Z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0x0101009BA85F8052A6DA4FA3E31FF9F74C6970006192CA8317E1FF49B6A7FEB870A3A8D6</vt:lpwstr>
  </property>
  <property fmtid="{D5CDD505-2E9C-101B-9397-08002B2CF9AE}" pid="3" name="OfficeDivision">
    <vt:lpwstr>3;#Office of Emergency Prog.-456F|98de697e-6403-48a0-9bce-654c90399d04</vt:lpwstr>
  </property>
  <property fmtid="{D5CDD505-2E9C-101B-9397-08002B2CF9AE}" pid="4" name="_dlc_DocIdItemGuid">
    <vt:lpwstr>60679803-9f78-464c-97dc-47b0e89339bf</vt:lpwstr>
  </property>
  <property fmtid="{D5CDD505-2E9C-101B-9397-08002B2CF9AE}" pid="5" name="TaxKeyword">
    <vt:lpwstr/>
  </property>
  <property fmtid="{D5CDD505-2E9C-101B-9397-08002B2CF9AE}" pid="6" name="SystemDTAC">
    <vt:lpwstr/>
  </property>
  <property fmtid="{D5CDD505-2E9C-101B-9397-08002B2CF9AE}" pid="7" name="Topic">
    <vt:lpwstr/>
  </property>
  <property fmtid="{D5CDD505-2E9C-101B-9397-08002B2CF9AE}" pid="8" name="MediaServiceImageTags">
    <vt:lpwstr/>
  </property>
  <property fmtid="{D5CDD505-2E9C-101B-9397-08002B2CF9AE}" pid="9" name="CriticalForLongTermRetention">
    <vt:lpwstr/>
  </property>
  <property fmtid="{D5CDD505-2E9C-101B-9397-08002B2CF9AE}" pid="10" name="DocumentType">
    <vt:lpwstr/>
  </property>
  <property fmtid="{D5CDD505-2E9C-101B-9397-08002B2CF9AE}" pid="11" name="GeographicScope">
    <vt:lpwstr/>
  </property>
</Properties>
</file>