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customXml/itemProps6.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ags/tag1.xml" ContentType="application/vnd.openxmlformats-officedocument.presentationml.tags+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tags/tag2.xml" ContentType="application/vnd.openxmlformats-officedocument.presentationml.tags+xml"/>
  <Override PartName="/ppt/notesSlides/notesSlide25.xml" ContentType="application/vnd.openxmlformats-officedocument.presentationml.notesSlide+xml"/>
  <Override PartName="/ppt/tags/tag3.xml" ContentType="application/vnd.openxmlformats-officedocument.presentationml.tags+xml"/>
  <Override PartName="/ppt/notesSlides/notesSlide26.xml" ContentType="application/vnd.openxmlformats-officedocument.presentationml.notesSlide+xml"/>
  <Override PartName="/ppt/tags/tag4.xml" ContentType="application/vnd.openxmlformats-officedocument.presentationml.tags+xml"/>
  <Override PartName="/ppt/notesSlides/notesSlide27.xml" ContentType="application/vnd.openxmlformats-officedocument.presentationml.notesSlide+xml"/>
  <Override PartName="/ppt/tags/tag5.xml" ContentType="application/vnd.openxmlformats-officedocument.presentationml.tags+xml"/>
  <Override PartName="/ppt/notesSlides/notesSlide28.xml" ContentType="application/vnd.openxmlformats-officedocument.presentationml.notesSlide+xml"/>
  <Override PartName="/ppt/tags/tag6.xml" ContentType="application/vnd.openxmlformats-officedocument.presentationml.tags+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tags/tag7.xml" ContentType="application/vnd.openxmlformats-officedocument.presentationml.tags+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tags/tag8.xml" ContentType="application/vnd.openxmlformats-officedocument.presentationml.tags+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7"/>
  </p:sldMasterIdLst>
  <p:notesMasterIdLst>
    <p:notesMasterId r:id="rId124"/>
  </p:notesMasterIdLst>
  <p:sldIdLst>
    <p:sldId id="256" r:id="rId8"/>
    <p:sldId id="263" r:id="rId9"/>
    <p:sldId id="2147473702" r:id="rId10"/>
    <p:sldId id="2147473703" r:id="rId11"/>
    <p:sldId id="262" r:id="rId12"/>
    <p:sldId id="2147473701" r:id="rId13"/>
    <p:sldId id="2147473700" r:id="rId14"/>
    <p:sldId id="2147473699" r:id="rId15"/>
    <p:sldId id="2147473698" r:id="rId16"/>
    <p:sldId id="2147473697" r:id="rId17"/>
    <p:sldId id="2147473704" r:id="rId18"/>
    <p:sldId id="2147473696" r:id="rId19"/>
    <p:sldId id="2147473705" r:id="rId20"/>
    <p:sldId id="2147473695" r:id="rId21"/>
    <p:sldId id="2147473694" r:id="rId22"/>
    <p:sldId id="2147473706" r:id="rId23"/>
    <p:sldId id="2147472115" r:id="rId24"/>
    <p:sldId id="2147375930" r:id="rId25"/>
    <p:sldId id="4519" r:id="rId26"/>
    <p:sldId id="2147472119" r:id="rId27"/>
    <p:sldId id="2147472120" r:id="rId28"/>
    <p:sldId id="2147472118" r:id="rId29"/>
    <p:sldId id="2147469498" r:id="rId30"/>
    <p:sldId id="3587" r:id="rId31"/>
    <p:sldId id="3608" r:id="rId32"/>
    <p:sldId id="2147472117" r:id="rId33"/>
    <p:sldId id="2147469497" r:id="rId34"/>
    <p:sldId id="2147469496" r:id="rId35"/>
    <p:sldId id="2147472121" r:id="rId36"/>
    <p:sldId id="4242" r:id="rId37"/>
    <p:sldId id="2147472122" r:id="rId38"/>
    <p:sldId id="2147472123" r:id="rId39"/>
    <p:sldId id="2147472126" r:id="rId40"/>
    <p:sldId id="2147472124" r:id="rId41"/>
    <p:sldId id="2147472114" r:id="rId42"/>
    <p:sldId id="2147472125" r:id="rId43"/>
    <p:sldId id="2147469487" r:id="rId44"/>
    <p:sldId id="293" r:id="rId45"/>
    <p:sldId id="268" r:id="rId46"/>
    <p:sldId id="4232" r:id="rId47"/>
    <p:sldId id="4233" r:id="rId48"/>
    <p:sldId id="4251" r:id="rId49"/>
    <p:sldId id="4248" r:id="rId50"/>
    <p:sldId id="257" r:id="rId51"/>
    <p:sldId id="2147473722" r:id="rId52"/>
    <p:sldId id="4249" r:id="rId53"/>
    <p:sldId id="2147376005" r:id="rId54"/>
    <p:sldId id="2147375985" r:id="rId55"/>
    <p:sldId id="259" r:id="rId56"/>
    <p:sldId id="2147376020" r:id="rId57"/>
    <p:sldId id="260" r:id="rId58"/>
    <p:sldId id="2147473707" r:id="rId59"/>
    <p:sldId id="4504" r:id="rId60"/>
    <p:sldId id="5737" r:id="rId61"/>
    <p:sldId id="2147375986" r:id="rId62"/>
    <p:sldId id="4408" r:id="rId63"/>
    <p:sldId id="2147375962" r:id="rId64"/>
    <p:sldId id="2147375973" r:id="rId65"/>
    <p:sldId id="2147375974" r:id="rId66"/>
    <p:sldId id="2147375978" r:id="rId67"/>
    <p:sldId id="2147376018" r:id="rId68"/>
    <p:sldId id="2147375997" r:id="rId69"/>
    <p:sldId id="2147375996" r:id="rId70"/>
    <p:sldId id="2147375998" r:id="rId71"/>
    <p:sldId id="261" r:id="rId72"/>
    <p:sldId id="2147375934" r:id="rId73"/>
    <p:sldId id="4500" r:id="rId74"/>
    <p:sldId id="4501" r:id="rId75"/>
    <p:sldId id="4502" r:id="rId76"/>
    <p:sldId id="4155" r:id="rId77"/>
    <p:sldId id="2147473708" r:id="rId78"/>
    <p:sldId id="294" r:id="rId79"/>
    <p:sldId id="2147473710" r:id="rId80"/>
    <p:sldId id="271" r:id="rId81"/>
    <p:sldId id="276" r:id="rId82"/>
    <p:sldId id="277" r:id="rId83"/>
    <p:sldId id="273" r:id="rId84"/>
    <p:sldId id="1054" r:id="rId85"/>
    <p:sldId id="1052" r:id="rId86"/>
    <p:sldId id="275" r:id="rId87"/>
    <p:sldId id="272" r:id="rId88"/>
    <p:sldId id="2147473709" r:id="rId89"/>
    <p:sldId id="2147473721" r:id="rId90"/>
    <p:sldId id="336" r:id="rId91"/>
    <p:sldId id="2147472097" r:id="rId92"/>
    <p:sldId id="337" r:id="rId93"/>
    <p:sldId id="349" r:id="rId94"/>
    <p:sldId id="2147472098" r:id="rId95"/>
    <p:sldId id="2147473720" r:id="rId96"/>
    <p:sldId id="2147472099" r:id="rId97"/>
    <p:sldId id="739" r:id="rId98"/>
    <p:sldId id="291" r:id="rId99"/>
    <p:sldId id="270" r:id="rId100"/>
    <p:sldId id="288" r:id="rId101"/>
    <p:sldId id="2147473719" r:id="rId102"/>
    <p:sldId id="2147472101" r:id="rId103"/>
    <p:sldId id="2147472103" r:id="rId104"/>
    <p:sldId id="2147472102" r:id="rId105"/>
    <p:sldId id="2147473718" r:id="rId106"/>
    <p:sldId id="2147473712" r:id="rId107"/>
    <p:sldId id="2147375853" r:id="rId108"/>
    <p:sldId id="2147375832" r:id="rId109"/>
    <p:sldId id="2147375847" r:id="rId110"/>
    <p:sldId id="2147375834" r:id="rId111"/>
    <p:sldId id="282" r:id="rId112"/>
    <p:sldId id="2147375856" r:id="rId113"/>
    <p:sldId id="2147375839" r:id="rId114"/>
    <p:sldId id="2147375855" r:id="rId115"/>
    <p:sldId id="2147375854" r:id="rId116"/>
    <p:sldId id="2147473711" r:id="rId117"/>
    <p:sldId id="2147473713" r:id="rId118"/>
    <p:sldId id="274" r:id="rId119"/>
    <p:sldId id="2147473716" r:id="rId120"/>
    <p:sldId id="2147473715" r:id="rId121"/>
    <p:sldId id="2147473714" r:id="rId122"/>
    <p:sldId id="2147473717" r:id="rId123"/>
  </p:sldIdLst>
  <p:sldSz cx="12179300" cy="6858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1pPr>
    <a:lvl2pPr marL="0" marR="0" indent="4572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2pPr>
    <a:lvl3pPr marL="0" marR="0" indent="9144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3pPr>
    <a:lvl4pPr marL="0" marR="0" indent="13716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4pPr>
    <a:lvl5pPr marL="0" marR="0" indent="18288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5pPr>
    <a:lvl6pPr marL="0" marR="0" indent="22860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6pPr>
    <a:lvl7pPr marL="0" marR="0" indent="27432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7pPr>
    <a:lvl8pPr marL="0" marR="0" indent="32004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8pPr>
    <a:lvl9pPr marL="0" marR="0" indent="36576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55F51"/>
    <a:srgbClr val="808080"/>
    <a:srgbClr val="9CCB38"/>
    <a:srgbClr val="A4D2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65891F1-86D7-6A7C-D7F1-F533AFE7CD72}" v="11" dt="2024-02-19T12:12:09.842"/>
    <p1510:client id="{0BC6E53F-66EA-9ED9-88F2-30F6E5CE1A34}" v="1" dt="2024-02-18T22:17:42.704"/>
    <p1510:client id="{6409FE67-0DCC-9B6D-248F-671BDEC7F79A}" v="24" dt="2024-02-18T22:20:13.209"/>
  </p1510:revLst>
</p1510:revInfo>
</file>

<file path=ppt/tableStyles.xml><?xml version="1.0" encoding="utf-8"?>
<a:tblStyleLst xmlns:a="http://schemas.openxmlformats.org/drawingml/2006/main" def="{5940675A-B579-460E-94D1-54222C63F5DA}">
  <a:tblStyle styleId="{4C3C2611-4C71-4FC5-86AE-919BDF0F9419}" styleName="">
    <a:tblBg/>
    <a:wholeTbl>
      <a:tcTxStyle b="off" i="off">
        <a:font>
          <a:latin typeface="Helvetica Neue"/>
          <a:ea typeface="Helvetica Neue"/>
          <a:cs typeface="Helvetica Neue"/>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a:tcStyle>
        <a:tcBdr/>
        <a:fill>
          <a:solidFill>
            <a:srgbClr val="E3E5E8"/>
          </a:solidFill>
        </a:fill>
      </a:tcStyle>
    </a:band2H>
    <a:firstCol>
      <a:tcTxStyle b="on" i="off">
        <a:font>
          <a:latin typeface="Helvetica Neue"/>
          <a:ea typeface="Helvetica Neue"/>
          <a:cs typeface="Helvetica Neue"/>
        </a:font>
        <a:srgbClr val="FFFFFF"/>
      </a:tcTxStyle>
      <a:tcStyle>
        <a:tcBdr>
          <a:left>
            <a:ln w="12700" cap="flat">
              <a:noFill/>
              <a:miter lim="400000"/>
            </a:ln>
          </a:left>
          <a:right>
            <a:ln w="3175" cap="flat">
              <a:noFill/>
              <a:miter lim="400000"/>
            </a:ln>
          </a:right>
          <a:top>
            <a:ln w="12700" cap="flat">
              <a:noFill/>
              <a:miter lim="400000"/>
            </a:ln>
          </a:top>
          <a:bottom>
            <a:ln w="12700" cap="flat">
              <a:noFill/>
              <a:miter lim="400000"/>
            </a:ln>
          </a:bottom>
          <a:insideH>
            <a:ln w="12700" cap="flat">
              <a:noFill/>
              <a:miter lim="400000"/>
            </a:ln>
          </a:insideH>
          <a:insideV>
            <a:ln w="3175" cap="flat">
              <a:noFill/>
              <a:miter lim="400000"/>
            </a:ln>
          </a:insideV>
        </a:tcBdr>
        <a:fill>
          <a:solidFill>
            <a:schemeClr val="accent1">
              <a:lumOff val="-13575"/>
            </a:schemeClr>
          </a:solidFill>
        </a:fill>
      </a:tcStyle>
    </a:firstCol>
    <a:lastRow>
      <a:tcTxStyle b="off" i="off">
        <a:font>
          <a:latin typeface="Helvetica Neue"/>
          <a:ea typeface="Helvetica Neue"/>
          <a:cs typeface="Helvetica Neue"/>
        </a:font>
        <a:srgbClr val="000000"/>
      </a:tcTxStyle>
      <a:tcStyle>
        <a:tcBdr>
          <a:left>
            <a:ln w="12700" cap="flat">
              <a:noFill/>
              <a:miter lim="400000"/>
            </a:ln>
          </a:left>
          <a:right>
            <a:ln w="12700" cap="flat">
              <a:noFill/>
              <a:miter lim="400000"/>
            </a:ln>
          </a:right>
          <a:top>
            <a:ln w="3175" cap="flat">
              <a:solidFill>
                <a:srgbClr val="3797C6"/>
              </a:solidFill>
              <a:prstDash val="solid"/>
              <a:miter lim="400000"/>
            </a:ln>
          </a:top>
          <a:bottom>
            <a:ln w="12700" cap="flat">
              <a:noFill/>
              <a:miter lim="400000"/>
            </a:ln>
          </a:bottom>
          <a:insideH>
            <a:ln w="3175" cap="flat">
              <a:noFill/>
              <a:miter lim="400000"/>
            </a:ln>
          </a:insideH>
          <a:insideV>
            <a:ln w="12700" cap="flat">
              <a:noFill/>
              <a:miter lim="400000"/>
            </a:ln>
          </a:insideV>
        </a:tcBdr>
        <a:fill>
          <a:solidFill>
            <a:srgbClr val="FFFFFF"/>
          </a:solidFill>
        </a:fill>
      </a:tcStyle>
    </a:lastRow>
    <a:firstRow>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3175" cap="flat">
              <a:noFill/>
              <a:miter lim="400000"/>
            </a:ln>
          </a:bottom>
          <a:insideH>
            <a:ln w="3175" cap="flat">
              <a:noFill/>
              <a:miter lim="400000"/>
            </a:ln>
          </a:insideH>
          <a:insideV>
            <a:ln w="12700" cap="flat">
              <a:noFill/>
              <a:miter lim="400000"/>
            </a:ln>
          </a:insideV>
        </a:tcBdr>
        <a:fill>
          <a:solidFill>
            <a:schemeClr val="accent1">
              <a:hueOff val="114395"/>
              <a:lumOff val="-24975"/>
            </a:schemeClr>
          </a:solidFill>
        </a:fill>
      </a:tcStyle>
    </a:firstRow>
  </a:tblStyle>
  <a:tblStyle styleId="{C7B018BB-80A7-4F77-B60F-C8B233D01FF8}" styleName="">
    <a:tblBg/>
    <a:wholeTbl>
      <a:tcTxStyle b="off" i="off">
        <a:font>
          <a:latin typeface="Helvetica Neue"/>
          <a:ea typeface="Helvetica Neue"/>
          <a:cs typeface="Helvetica Neue"/>
        </a:font>
        <a:srgbClr val="000000"/>
      </a:tcTxStyle>
      <a:tcStyle>
        <a:tcBdr>
          <a:left>
            <a:ln w="3175" cap="flat">
              <a:solidFill>
                <a:srgbClr val="B8B8B8"/>
              </a:solidFill>
              <a:prstDash val="solid"/>
              <a:miter lim="400000"/>
            </a:ln>
          </a:left>
          <a:right>
            <a:ln w="3175" cap="flat">
              <a:solidFill>
                <a:srgbClr val="B8B8B8"/>
              </a:solidFill>
              <a:prstDash val="solid"/>
              <a:miter lim="400000"/>
            </a:ln>
          </a:right>
          <a:top>
            <a:ln w="3175" cap="flat">
              <a:solidFill>
                <a:srgbClr val="B8B8B8"/>
              </a:solidFill>
              <a:prstDash val="solid"/>
              <a:miter lim="400000"/>
            </a:ln>
          </a:top>
          <a:bottom>
            <a:ln w="3175" cap="flat">
              <a:solidFill>
                <a:srgbClr val="B8B8B8"/>
              </a:solidFill>
              <a:prstDash val="solid"/>
              <a:miter lim="400000"/>
            </a:ln>
          </a:bottom>
          <a:insideH>
            <a:ln w="3175" cap="flat">
              <a:solidFill>
                <a:srgbClr val="B8B8B8"/>
              </a:solidFill>
              <a:prstDash val="solid"/>
              <a:miter lim="400000"/>
            </a:ln>
          </a:insideH>
          <a:insideV>
            <a:ln w="3175" cap="flat">
              <a:solidFill>
                <a:srgbClr val="B8B8B8"/>
              </a:solidFill>
              <a:prstDash val="solid"/>
              <a:miter lim="400000"/>
            </a:ln>
          </a:insideV>
        </a:tcBdr>
        <a:fill>
          <a:solidFill>
            <a:srgbClr val="EBEBEB"/>
          </a:solidFill>
        </a:fill>
      </a:tcStyle>
    </a:wholeTbl>
    <a:band2H>
      <a:tcTxStyle/>
      <a:tcStyle>
        <a:tcBdr/>
        <a:fill>
          <a:solidFill>
            <a:srgbClr val="E1E0DA"/>
          </a:solidFill>
        </a:fill>
      </a:tcStyle>
    </a:band2H>
    <a:firstCol>
      <a:tcTxStyle b="off" i="off">
        <a:fontRef idx="minor">
          <a:srgbClr val="FFFFFF"/>
        </a:fontRef>
        <a:srgbClr val="FFFFFF"/>
      </a:tcTxStyle>
      <a:tcStyle>
        <a:tcBdr>
          <a:left>
            <a:ln w="3175" cap="flat">
              <a:solidFill>
                <a:srgbClr val="606060"/>
              </a:solidFill>
              <a:prstDash val="solid"/>
              <a:miter lim="400000"/>
            </a:ln>
          </a:left>
          <a:right>
            <a:ln w="3175" cap="flat">
              <a:solidFill>
                <a:srgbClr val="606060"/>
              </a:solidFill>
              <a:prstDash val="solid"/>
              <a:miter lim="400000"/>
            </a:ln>
          </a:right>
          <a:top>
            <a:ln w="3175" cap="flat">
              <a:solidFill>
                <a:srgbClr val="606060"/>
              </a:solidFill>
              <a:prstDash val="solid"/>
              <a:miter lim="400000"/>
            </a:ln>
          </a:top>
          <a:bottom>
            <a:ln w="3175" cap="flat">
              <a:solidFill>
                <a:srgbClr val="606060"/>
              </a:solidFill>
              <a:prstDash val="solid"/>
              <a:miter lim="400000"/>
            </a:ln>
          </a:bottom>
          <a:insideH>
            <a:ln w="3175" cap="flat">
              <a:solidFill>
                <a:srgbClr val="606060"/>
              </a:solidFill>
              <a:prstDash val="solid"/>
              <a:miter lim="400000"/>
            </a:ln>
          </a:insideH>
          <a:insideV>
            <a:ln w="3175" cap="flat">
              <a:solidFill>
                <a:srgbClr val="606060"/>
              </a:solidFill>
              <a:prstDash val="solid"/>
              <a:miter lim="400000"/>
            </a:ln>
          </a:insideV>
        </a:tcBdr>
        <a:fill>
          <a:solidFill>
            <a:schemeClr val="accent3">
              <a:hueOff val="362282"/>
              <a:satOff val="31803"/>
              <a:lumOff val="-18242"/>
            </a:schemeClr>
          </a:solidFill>
        </a:fill>
      </a:tcStyle>
    </a:firstCol>
    <a:lastRow>
      <a:tcTxStyle b="off" i="off">
        <a:font>
          <a:latin typeface="Helvetica Neue"/>
          <a:ea typeface="Helvetica Neue"/>
          <a:cs typeface="Helvetica Neue"/>
        </a:font>
        <a:srgbClr val="000000"/>
      </a:tcTxStyle>
      <a:tcStyle>
        <a:tcBdr>
          <a:left>
            <a:ln w="3175" cap="flat">
              <a:solidFill>
                <a:srgbClr val="606060"/>
              </a:solidFill>
              <a:prstDash val="solid"/>
              <a:miter lim="400000"/>
            </a:ln>
          </a:left>
          <a:right>
            <a:ln w="3175" cap="flat">
              <a:solidFill>
                <a:srgbClr val="606060"/>
              </a:solidFill>
              <a:prstDash val="solid"/>
              <a:miter lim="400000"/>
            </a:ln>
          </a:right>
          <a:top>
            <a:ln w="3175" cap="flat">
              <a:solidFill>
                <a:srgbClr val="606060"/>
              </a:solidFill>
              <a:prstDash val="solid"/>
              <a:miter lim="400000"/>
            </a:ln>
          </a:top>
          <a:bottom>
            <a:ln w="3175" cap="flat">
              <a:solidFill>
                <a:srgbClr val="606060"/>
              </a:solidFill>
              <a:prstDash val="solid"/>
              <a:miter lim="400000"/>
            </a:ln>
          </a:bottom>
          <a:insideH>
            <a:ln w="3175" cap="flat">
              <a:solidFill>
                <a:srgbClr val="606060"/>
              </a:solidFill>
              <a:prstDash val="solid"/>
              <a:miter lim="400000"/>
            </a:ln>
          </a:insideH>
          <a:insideV>
            <a:ln w="3175" cap="flat">
              <a:solidFill>
                <a:srgbClr val="606060"/>
              </a:solidFill>
              <a:prstDash val="solid"/>
              <a:miter lim="400000"/>
            </a:ln>
          </a:insideV>
        </a:tcBdr>
        <a:fill>
          <a:solidFill>
            <a:srgbClr val="EBEBEB"/>
          </a:solidFill>
        </a:fill>
      </a:tcStyle>
    </a:lastRow>
    <a:firstRow>
      <a:tcTxStyle b="off" i="off">
        <a:fontRef idx="minor">
          <a:srgbClr val="FFFFFF"/>
        </a:fontRef>
        <a:srgbClr val="FFFFFF"/>
      </a:tcTxStyle>
      <a:tcStyle>
        <a:tcBdr>
          <a:left>
            <a:ln w="3175" cap="flat">
              <a:solidFill>
                <a:srgbClr val="929292"/>
              </a:solidFill>
              <a:prstDash val="solid"/>
              <a:miter lim="400000"/>
            </a:ln>
          </a:left>
          <a:right>
            <a:ln w="3175" cap="flat">
              <a:solidFill>
                <a:srgbClr val="929292"/>
              </a:solidFill>
              <a:prstDash val="solid"/>
              <a:miter lim="400000"/>
            </a:ln>
          </a:right>
          <a:top>
            <a:ln w="3175" cap="flat">
              <a:solidFill>
                <a:srgbClr val="606060"/>
              </a:solidFill>
              <a:prstDash val="solid"/>
              <a:miter lim="400000"/>
            </a:ln>
          </a:top>
          <a:bottom>
            <a:ln w="3175" cap="flat">
              <a:solidFill>
                <a:srgbClr val="606060"/>
              </a:solidFill>
              <a:prstDash val="solid"/>
              <a:miter lim="400000"/>
            </a:ln>
          </a:bottom>
          <a:insideH>
            <a:ln w="3175" cap="flat">
              <a:solidFill>
                <a:srgbClr val="929292"/>
              </a:solidFill>
              <a:prstDash val="solid"/>
              <a:miter lim="400000"/>
            </a:ln>
          </a:insideH>
          <a:insideV>
            <a:ln w="3175" cap="flat">
              <a:solidFill>
                <a:srgbClr val="929292"/>
              </a:solidFill>
              <a:prstDash val="solid"/>
              <a:miter lim="400000"/>
            </a:ln>
          </a:insideV>
        </a:tcBdr>
        <a:fill>
          <a:solidFill>
            <a:srgbClr val="017101"/>
          </a:solidFill>
        </a:fill>
      </a:tcStyle>
    </a:firstRow>
  </a:tblStyle>
  <a:tblStyle styleId="{EEE7283C-3CF3-47DC-8721-378D4A62B228}" styleName="">
    <a:tblBg/>
    <a:wholeTbl>
      <a:tcTxStyle b="off" i="off">
        <a:font>
          <a:latin typeface="Helvetica Neue Light"/>
          <a:ea typeface="Helvetica Neue Light"/>
          <a:cs typeface="Helvetica Neue Light"/>
        </a:font>
        <a:srgbClr val="000000"/>
      </a:tcTxStyle>
      <a:tcStyle>
        <a:tcBdr>
          <a:left>
            <a:ln w="3175" cap="flat">
              <a:solidFill>
                <a:srgbClr val="5D5D5D"/>
              </a:solidFill>
              <a:custDash>
                <a:ds d="200000" sp="200000"/>
              </a:custDash>
              <a:miter lim="400000"/>
            </a:ln>
          </a:left>
          <a:right>
            <a:ln w="3175" cap="flat">
              <a:solidFill>
                <a:srgbClr val="5D5D5D"/>
              </a:solidFill>
              <a:custDash>
                <a:ds d="200000" sp="200000"/>
              </a:custDash>
              <a:miter lim="400000"/>
            </a:ln>
          </a:right>
          <a:top>
            <a:ln w="3175" cap="flat">
              <a:solidFill>
                <a:srgbClr val="5D5D5D"/>
              </a:solidFill>
              <a:custDash>
                <a:ds d="200000" sp="200000"/>
              </a:custDash>
              <a:miter lim="400000"/>
            </a:ln>
          </a:top>
          <a:bottom>
            <a:ln w="3175" cap="flat">
              <a:solidFill>
                <a:srgbClr val="5D5D5D"/>
              </a:solidFill>
              <a:custDash>
                <a:ds d="200000" sp="200000"/>
              </a:custDash>
              <a:miter lim="400000"/>
            </a:ln>
          </a:bottom>
          <a:insideH>
            <a:ln w="3175" cap="flat">
              <a:solidFill>
                <a:srgbClr val="5D5D5D"/>
              </a:solidFill>
              <a:custDash>
                <a:ds d="200000" sp="200000"/>
              </a:custDash>
              <a:miter lim="400000"/>
            </a:ln>
          </a:insideH>
          <a:insideV>
            <a:ln w="3175" cap="flat">
              <a:solidFill>
                <a:srgbClr val="5D5D5D"/>
              </a:solidFill>
              <a:custDash>
                <a:ds d="200000" sp="200000"/>
              </a:custDash>
              <a:miter lim="400000"/>
            </a:ln>
          </a:insideV>
        </a:tcBdr>
        <a:fill>
          <a:solidFill>
            <a:srgbClr val="FAF7E9"/>
          </a:solidFill>
        </a:fill>
      </a:tcStyle>
    </a:wholeTbl>
    <a:band2H>
      <a:tcTxStyle/>
      <a:tcStyle>
        <a:tcBdr/>
        <a:fill>
          <a:solidFill>
            <a:srgbClr val="EDEADD"/>
          </a:solidFill>
        </a:fill>
      </a:tcStyle>
    </a:band2H>
    <a:firstCol>
      <a:tcTxStyle b="off" i="off">
        <a:fontRef idx="minor">
          <a:srgbClr val="FFFFFF"/>
        </a:fontRef>
        <a:srgbClr val="FFFFFF"/>
      </a:tcTxStyle>
      <a:tcStyle>
        <a:tcBdr>
          <a:left>
            <a:ln w="3175" cap="flat">
              <a:solidFill>
                <a:srgbClr val="5D5D5D"/>
              </a:solidFill>
              <a:prstDash val="solid"/>
              <a:miter lim="400000"/>
            </a:ln>
          </a:left>
          <a:right>
            <a:ln w="3175" cap="flat">
              <a:solidFill>
                <a:srgbClr val="5D5D5D"/>
              </a:solidFill>
              <a:prstDash val="solid"/>
              <a:miter lim="400000"/>
            </a:ln>
          </a:right>
          <a:top>
            <a:ln w="3175" cap="flat">
              <a:solidFill>
                <a:srgbClr val="5D5D5D"/>
              </a:solidFill>
              <a:prstDash val="solid"/>
              <a:miter lim="400000"/>
            </a:ln>
          </a:top>
          <a:bottom>
            <a:ln w="3175" cap="flat">
              <a:solidFill>
                <a:srgbClr val="5D5D5D"/>
              </a:solidFill>
              <a:prstDash val="solid"/>
              <a:miter lim="400000"/>
            </a:ln>
          </a:bottom>
          <a:insideH>
            <a:ln w="3175" cap="flat">
              <a:solidFill>
                <a:srgbClr val="5D5D5D"/>
              </a:solidFill>
              <a:prstDash val="solid"/>
              <a:miter lim="400000"/>
            </a:ln>
          </a:insideH>
          <a:insideV>
            <a:ln w="3175" cap="flat">
              <a:solidFill>
                <a:srgbClr val="5D5D5D"/>
              </a:solidFill>
              <a:prstDash val="solid"/>
              <a:miter lim="400000"/>
            </a:ln>
          </a:insideV>
        </a:tcBdr>
        <a:fill>
          <a:solidFill>
            <a:srgbClr val="F9BA00"/>
          </a:solidFill>
        </a:fill>
      </a:tcStyle>
    </a:firstCol>
    <a:lastRow>
      <a:tcTxStyle b="off" i="off">
        <a:fontRef idx="minor">
          <a:srgbClr val="FFFFFF"/>
        </a:fontRef>
        <a:srgbClr val="FFFFFF"/>
      </a:tcTxStyle>
      <a:tcStyle>
        <a:tcBdr>
          <a:left>
            <a:ln w="3175" cap="flat">
              <a:solidFill>
                <a:srgbClr val="5D5D5D"/>
              </a:solidFill>
              <a:prstDash val="solid"/>
              <a:miter lim="400000"/>
            </a:ln>
          </a:left>
          <a:right>
            <a:ln w="3175" cap="flat">
              <a:solidFill>
                <a:srgbClr val="5D5D5D"/>
              </a:solidFill>
              <a:prstDash val="solid"/>
              <a:miter lim="400000"/>
            </a:ln>
          </a:right>
          <a:top>
            <a:ln w="3175" cap="flat">
              <a:solidFill>
                <a:srgbClr val="5D5D5D"/>
              </a:solidFill>
              <a:prstDash val="solid"/>
              <a:miter lim="400000"/>
            </a:ln>
          </a:top>
          <a:bottom>
            <a:ln w="3175" cap="flat">
              <a:solidFill>
                <a:srgbClr val="5D5D5D"/>
              </a:solidFill>
              <a:prstDash val="solid"/>
              <a:miter lim="400000"/>
            </a:ln>
          </a:bottom>
          <a:insideH>
            <a:ln w="3175" cap="flat">
              <a:solidFill>
                <a:srgbClr val="5D5D5D"/>
              </a:solidFill>
              <a:prstDash val="solid"/>
              <a:miter lim="400000"/>
            </a:ln>
          </a:insideH>
          <a:insideV>
            <a:ln w="3175" cap="flat">
              <a:solidFill>
                <a:srgbClr val="5D5D5D"/>
              </a:solidFill>
              <a:prstDash val="solid"/>
              <a:miter lim="400000"/>
            </a:ln>
          </a:insideV>
        </a:tcBdr>
        <a:fill>
          <a:solidFill>
            <a:srgbClr val="FF9400"/>
          </a:solidFill>
        </a:fill>
      </a:tcStyle>
    </a:lastRow>
    <a:firstRow>
      <a:tcTxStyle b="off" i="off">
        <a:fontRef idx="minor">
          <a:srgbClr val="FFFFFF"/>
        </a:fontRef>
        <a:srgbClr val="FFFFFF"/>
      </a:tcTxStyle>
      <a:tcStyle>
        <a:tcBdr>
          <a:left>
            <a:ln w="3175" cap="flat">
              <a:solidFill>
                <a:srgbClr val="5D5D5D"/>
              </a:solidFill>
              <a:prstDash val="solid"/>
              <a:miter lim="400000"/>
            </a:ln>
          </a:left>
          <a:right>
            <a:ln w="3175" cap="flat">
              <a:solidFill>
                <a:srgbClr val="5D5D5D"/>
              </a:solidFill>
              <a:prstDash val="solid"/>
              <a:miter lim="400000"/>
            </a:ln>
          </a:right>
          <a:top>
            <a:ln w="3175" cap="flat">
              <a:solidFill>
                <a:srgbClr val="5D5D5D"/>
              </a:solidFill>
              <a:prstDash val="solid"/>
              <a:miter lim="400000"/>
            </a:ln>
          </a:top>
          <a:bottom>
            <a:ln w="3175" cap="flat">
              <a:solidFill>
                <a:srgbClr val="5D5D5D"/>
              </a:solidFill>
              <a:prstDash val="solid"/>
              <a:miter lim="400000"/>
            </a:ln>
          </a:bottom>
          <a:insideH>
            <a:ln w="3175" cap="flat">
              <a:solidFill>
                <a:srgbClr val="5D5D5D"/>
              </a:solidFill>
              <a:prstDash val="solid"/>
              <a:miter lim="400000"/>
            </a:ln>
          </a:insideH>
          <a:insideV>
            <a:ln w="3175" cap="flat">
              <a:solidFill>
                <a:srgbClr val="5D5D5D"/>
              </a:solidFill>
              <a:prstDash val="solid"/>
              <a:miter lim="400000"/>
            </a:ln>
          </a:insideV>
        </a:tcBdr>
        <a:fill>
          <a:solidFill>
            <a:srgbClr val="FF9400"/>
          </a:solidFill>
        </a:fill>
      </a:tcStyle>
    </a:firstRow>
  </a:tblStyle>
  <a:tblStyle styleId="{CF821DB8-F4EB-4A41-A1BA-3FCAFE7338EE}" styleName="">
    <a:tblBg/>
    <a:wholeTbl>
      <a:tcTxStyle b="off" i="off">
        <a:font>
          <a:latin typeface="Helvetica Neue"/>
          <a:ea typeface="Helvetica Neue"/>
          <a:cs typeface="Helvetica Neue"/>
        </a:font>
        <a:srgbClr val="000000"/>
      </a:tcTxStyle>
      <a:tcStyle>
        <a:tcBdr>
          <a:left>
            <a:ln w="3175" cap="flat">
              <a:solidFill>
                <a:srgbClr val="A6AAA9"/>
              </a:solidFill>
              <a:prstDash val="solid"/>
              <a:miter lim="400000"/>
            </a:ln>
          </a:left>
          <a:right>
            <a:ln w="3175" cap="flat">
              <a:solidFill>
                <a:srgbClr val="A6AAA9"/>
              </a:solidFill>
              <a:prstDash val="solid"/>
              <a:miter lim="400000"/>
            </a:ln>
          </a:right>
          <a:top>
            <a:ln w="3175" cap="flat">
              <a:solidFill>
                <a:srgbClr val="A6AAA9"/>
              </a:solidFill>
              <a:prstDash val="solid"/>
              <a:miter lim="400000"/>
            </a:ln>
          </a:top>
          <a:bottom>
            <a:ln w="3175" cap="flat">
              <a:solidFill>
                <a:srgbClr val="A6AAA9"/>
              </a:solidFill>
              <a:prstDash val="solid"/>
              <a:miter lim="400000"/>
            </a:ln>
          </a:bottom>
          <a:insideH>
            <a:ln w="3175" cap="flat">
              <a:solidFill>
                <a:srgbClr val="A6AAA9"/>
              </a:solidFill>
              <a:prstDash val="solid"/>
              <a:miter lim="400000"/>
            </a:ln>
          </a:insideH>
          <a:insideV>
            <a:ln w="3175" cap="flat">
              <a:solidFill>
                <a:srgbClr val="A6AAA9"/>
              </a:solidFill>
              <a:prstDash val="solid"/>
              <a:miter lim="400000"/>
            </a:ln>
          </a:insideV>
        </a:tcBdr>
        <a:fill>
          <a:solidFill>
            <a:srgbClr val="EBEBEB"/>
          </a:solidFill>
        </a:fill>
      </a:tcStyle>
    </a:wholeTbl>
    <a:band2H>
      <a:tcTxStyle/>
      <a:tcStyle>
        <a:tcBdr/>
        <a:fill>
          <a:solidFill>
            <a:srgbClr val="DADBDA"/>
          </a:solidFill>
        </a:fill>
      </a:tcStyle>
    </a:band2H>
    <a:firstCol>
      <a:tcTxStyle b="on" i="off">
        <a:font>
          <a:latin typeface="Helvetica Neue"/>
          <a:ea typeface="Helvetica Neue"/>
          <a:cs typeface="Helvetica Neue"/>
        </a:font>
        <a:srgbClr val="FFFFFF"/>
      </a:tcTxStyle>
      <a:tcStyle>
        <a:tcBdr>
          <a:left>
            <a:ln w="3175" cap="flat">
              <a:solidFill>
                <a:srgbClr val="A6AAA9"/>
              </a:solidFill>
              <a:prstDash val="solid"/>
              <a:miter lim="400000"/>
            </a:ln>
          </a:left>
          <a:right>
            <a:ln w="3175" cap="flat">
              <a:solidFill>
                <a:srgbClr val="A6AAA9"/>
              </a:solidFill>
              <a:prstDash val="solid"/>
              <a:miter lim="400000"/>
            </a:ln>
          </a:right>
          <a:top>
            <a:ln w="3175" cap="flat">
              <a:solidFill>
                <a:srgbClr val="A6AAA9"/>
              </a:solidFill>
              <a:prstDash val="solid"/>
              <a:miter lim="400000"/>
            </a:ln>
          </a:top>
          <a:bottom>
            <a:ln w="3175" cap="flat">
              <a:solidFill>
                <a:srgbClr val="A6AAA9"/>
              </a:solidFill>
              <a:prstDash val="solid"/>
              <a:miter lim="400000"/>
            </a:ln>
          </a:bottom>
          <a:insideH>
            <a:ln w="3175" cap="flat">
              <a:solidFill>
                <a:srgbClr val="A6AAA9"/>
              </a:solidFill>
              <a:prstDash val="solid"/>
              <a:miter lim="400000"/>
            </a:ln>
          </a:insideH>
          <a:insideV>
            <a:ln w="3175" cap="flat">
              <a:solidFill>
                <a:srgbClr val="A6AAA9"/>
              </a:solidFill>
              <a:prstDash val="solid"/>
              <a:miter lim="400000"/>
            </a:ln>
          </a:insideV>
        </a:tcBdr>
        <a:fill>
          <a:solidFill>
            <a:schemeClr val="accent6">
              <a:hueOff val="-146070"/>
              <a:satOff val="-10048"/>
              <a:lumOff val="-30626"/>
            </a:schemeClr>
          </a:solidFill>
        </a:fill>
      </a:tcStyle>
    </a:firstCol>
    <a:lastRow>
      <a:tcTxStyle b="on" i="off">
        <a:font>
          <a:latin typeface="Helvetica Neue"/>
          <a:ea typeface="Helvetica Neue"/>
          <a:cs typeface="Helvetica Neue"/>
        </a:font>
        <a:srgbClr val="FFFFFF"/>
      </a:tcTxStyle>
      <a:tcStyle>
        <a:tcBdr>
          <a:left>
            <a:ln w="3175" cap="flat">
              <a:solidFill>
                <a:srgbClr val="A6AAA9"/>
              </a:solidFill>
              <a:prstDash val="solid"/>
              <a:miter lim="400000"/>
            </a:ln>
          </a:left>
          <a:right>
            <a:ln w="3175" cap="flat">
              <a:solidFill>
                <a:srgbClr val="A6AAA9"/>
              </a:solidFill>
              <a:prstDash val="solid"/>
              <a:miter lim="400000"/>
            </a:ln>
          </a:right>
          <a:top>
            <a:ln w="3175" cap="flat">
              <a:solidFill>
                <a:srgbClr val="A6AAA9"/>
              </a:solidFill>
              <a:prstDash val="solid"/>
              <a:miter lim="400000"/>
            </a:ln>
          </a:top>
          <a:bottom>
            <a:ln w="3175" cap="flat">
              <a:solidFill>
                <a:srgbClr val="A6AAA9"/>
              </a:solidFill>
              <a:prstDash val="solid"/>
              <a:miter lim="400000"/>
            </a:ln>
          </a:bottom>
          <a:insideH>
            <a:ln w="3175" cap="flat">
              <a:solidFill>
                <a:srgbClr val="A6AAA9"/>
              </a:solidFill>
              <a:prstDash val="solid"/>
              <a:miter lim="400000"/>
            </a:ln>
          </a:insideH>
          <a:insideV>
            <a:ln w="3175" cap="flat">
              <a:solidFill>
                <a:srgbClr val="A6AAA9"/>
              </a:solidFill>
              <a:prstDash val="solid"/>
              <a:miter lim="400000"/>
            </a:ln>
          </a:insideV>
        </a:tcBdr>
        <a:fill>
          <a:solidFill>
            <a:srgbClr val="C24785"/>
          </a:solidFill>
        </a:fill>
      </a:tcStyle>
    </a:lastRow>
    <a:firstRow>
      <a:tcTxStyle b="on" i="off">
        <a:font>
          <a:latin typeface="Helvetica Neue"/>
          <a:ea typeface="Helvetica Neue"/>
          <a:cs typeface="Helvetica Neue"/>
        </a:font>
        <a:srgbClr val="FFFFFF"/>
      </a:tcTxStyle>
      <a:tcStyle>
        <a:tcBdr>
          <a:left>
            <a:ln w="3175" cap="flat">
              <a:solidFill>
                <a:srgbClr val="A6AAA9"/>
              </a:solidFill>
              <a:prstDash val="solid"/>
              <a:miter lim="400000"/>
            </a:ln>
          </a:left>
          <a:right>
            <a:ln w="3175" cap="flat">
              <a:solidFill>
                <a:srgbClr val="A6AAA9"/>
              </a:solidFill>
              <a:prstDash val="solid"/>
              <a:miter lim="400000"/>
            </a:ln>
          </a:right>
          <a:top>
            <a:ln w="3175" cap="flat">
              <a:solidFill>
                <a:srgbClr val="A6AAA9"/>
              </a:solidFill>
              <a:prstDash val="solid"/>
              <a:miter lim="400000"/>
            </a:ln>
          </a:top>
          <a:bottom>
            <a:ln w="3175" cap="flat">
              <a:solidFill>
                <a:srgbClr val="A6AAA9"/>
              </a:solidFill>
              <a:prstDash val="solid"/>
              <a:miter lim="400000"/>
            </a:ln>
          </a:bottom>
          <a:insideH>
            <a:ln w="3175" cap="flat">
              <a:solidFill>
                <a:srgbClr val="A6AAA9"/>
              </a:solidFill>
              <a:prstDash val="solid"/>
              <a:miter lim="400000"/>
            </a:ln>
          </a:insideH>
          <a:insideV>
            <a:ln w="3175" cap="flat">
              <a:solidFill>
                <a:srgbClr val="A6AAA9"/>
              </a:solidFill>
              <a:prstDash val="solid"/>
              <a:miter lim="400000"/>
            </a:ln>
          </a:insideV>
        </a:tcBdr>
        <a:fill>
          <a:solidFill>
            <a:srgbClr val="C24785"/>
          </a:solidFill>
        </a:fill>
      </a:tcStyle>
    </a:firstRow>
  </a:tblStyle>
  <a:tblStyle styleId="{33BA23B1-9221-436E-865A-0063620EA4FD}" styleName="">
    <a:tblBg/>
    <a:wholeTbl>
      <a:tcTxStyle b="off" i="off">
        <a:font>
          <a:latin typeface="Helvetica Neue"/>
          <a:ea typeface="Helvetica Neue"/>
          <a:cs typeface="Helvetica Neue"/>
        </a:font>
        <a:srgbClr val="000000"/>
      </a:tcTxStyle>
      <a:tcStyle>
        <a:tcBdr>
          <a:left>
            <a:ln w="3175" cap="flat">
              <a:solidFill>
                <a:srgbClr val="FFFFFF"/>
              </a:solidFill>
              <a:prstDash val="solid"/>
              <a:miter lim="400000"/>
            </a:ln>
          </a:left>
          <a:right>
            <a:ln w="3175" cap="flat">
              <a:solidFill>
                <a:srgbClr val="FFFFFF"/>
              </a:solidFill>
              <a:prstDash val="solid"/>
              <a:miter lim="400000"/>
            </a:ln>
          </a:right>
          <a:top>
            <a:ln w="3175" cap="flat">
              <a:solidFill>
                <a:srgbClr val="FFFFFF"/>
              </a:solidFill>
              <a:prstDash val="solid"/>
              <a:miter lim="400000"/>
            </a:ln>
          </a:top>
          <a:bottom>
            <a:ln w="3175" cap="flat">
              <a:solidFill>
                <a:srgbClr val="FFFFFF"/>
              </a:solidFill>
              <a:prstDash val="solid"/>
              <a:miter lim="400000"/>
            </a:ln>
          </a:bottom>
          <a:insideH>
            <a:ln w="3175" cap="flat">
              <a:solidFill>
                <a:srgbClr val="FFFFFF"/>
              </a:solidFill>
              <a:prstDash val="solid"/>
              <a:miter lim="400000"/>
            </a:ln>
          </a:insideH>
          <a:insideV>
            <a:ln w="3175" cap="flat">
              <a:solidFill>
                <a:srgbClr val="FFFFFF"/>
              </a:solidFill>
              <a:prstDash val="solid"/>
              <a:miter lim="400000"/>
            </a:ln>
          </a:insideV>
        </a:tcBdr>
        <a:fill>
          <a:solidFill>
            <a:srgbClr val="B5B5C1"/>
          </a:solidFill>
        </a:fill>
      </a:tcStyle>
    </a:wholeTbl>
    <a:band2H>
      <a:tcTxStyle/>
      <a:tcStyle>
        <a:tcBdr/>
        <a:fill>
          <a:solidFill>
            <a:srgbClr val="9A9AA5"/>
          </a:solidFill>
        </a:fill>
      </a:tcStyle>
    </a:band2H>
    <a:firstCol>
      <a:tcTxStyle b="on" i="off">
        <a:font>
          <a:latin typeface="Helvetica Neue"/>
          <a:ea typeface="Helvetica Neue"/>
          <a:cs typeface="Helvetica Neue"/>
        </a:font>
        <a:srgbClr val="FFFFFF"/>
      </a:tcTxStyle>
      <a:tcStyle>
        <a:tcBdr>
          <a:left>
            <a:ln w="3175" cap="flat">
              <a:solidFill>
                <a:srgbClr val="FFFFFF"/>
              </a:solidFill>
              <a:prstDash val="solid"/>
              <a:miter lim="400000"/>
            </a:ln>
          </a:left>
          <a:right>
            <a:ln w="3175" cap="flat">
              <a:solidFill>
                <a:srgbClr val="FFFFFF"/>
              </a:solidFill>
              <a:prstDash val="solid"/>
              <a:miter lim="400000"/>
            </a:ln>
          </a:right>
          <a:top>
            <a:ln w="3175" cap="flat">
              <a:solidFill>
                <a:srgbClr val="FFFFFF"/>
              </a:solidFill>
              <a:prstDash val="solid"/>
              <a:miter lim="400000"/>
            </a:ln>
          </a:top>
          <a:bottom>
            <a:ln w="3175" cap="flat">
              <a:solidFill>
                <a:srgbClr val="FFFFFF"/>
              </a:solidFill>
              <a:prstDash val="solid"/>
              <a:miter lim="400000"/>
            </a:ln>
          </a:bottom>
          <a:insideH>
            <a:ln w="3175" cap="flat">
              <a:solidFill>
                <a:srgbClr val="FFFFFF"/>
              </a:solidFill>
              <a:prstDash val="solid"/>
              <a:miter lim="400000"/>
            </a:ln>
          </a:insideH>
          <a:insideV>
            <a:ln w="3175" cap="flat">
              <a:solidFill>
                <a:srgbClr val="FFFFFF"/>
              </a:solidFill>
              <a:prstDash val="solid"/>
              <a:miter lim="400000"/>
            </a:ln>
          </a:insideV>
        </a:tcBdr>
        <a:fill>
          <a:solidFill>
            <a:srgbClr val="53585F"/>
          </a:solidFill>
        </a:fill>
      </a:tcStyle>
    </a:firstCol>
    <a:lastRow>
      <a:tcTxStyle b="on" i="off">
        <a:font>
          <a:latin typeface="Helvetica Neue"/>
          <a:ea typeface="Helvetica Neue"/>
          <a:cs typeface="Helvetica Neue"/>
        </a:font>
        <a:srgbClr val="FFFFFF"/>
      </a:tcTxStyle>
      <a:tcStyle>
        <a:tcBdr>
          <a:left>
            <a:ln w="3175" cap="flat">
              <a:solidFill>
                <a:srgbClr val="FFFFFF"/>
              </a:solidFill>
              <a:prstDash val="solid"/>
              <a:miter lim="400000"/>
            </a:ln>
          </a:left>
          <a:right>
            <a:ln w="3175" cap="flat">
              <a:solidFill>
                <a:srgbClr val="FFFFFF"/>
              </a:solidFill>
              <a:prstDash val="solid"/>
              <a:miter lim="400000"/>
            </a:ln>
          </a:right>
          <a:top>
            <a:ln w="3175" cap="flat">
              <a:solidFill>
                <a:srgbClr val="FFFFFF"/>
              </a:solidFill>
              <a:prstDash val="solid"/>
              <a:miter lim="400000"/>
            </a:ln>
          </a:top>
          <a:bottom>
            <a:ln w="3175" cap="flat">
              <a:solidFill>
                <a:srgbClr val="FFFFFF"/>
              </a:solidFill>
              <a:prstDash val="solid"/>
              <a:miter lim="400000"/>
            </a:ln>
          </a:bottom>
          <a:insideH>
            <a:ln w="3175" cap="flat">
              <a:solidFill>
                <a:srgbClr val="FFFFFF"/>
              </a:solidFill>
              <a:prstDash val="solid"/>
              <a:miter lim="400000"/>
            </a:ln>
          </a:insideH>
          <a:insideV>
            <a:ln w="3175" cap="flat">
              <a:solidFill>
                <a:srgbClr val="FFFFFF"/>
              </a:solidFill>
              <a:prstDash val="solid"/>
              <a:miter lim="400000"/>
            </a:ln>
          </a:insideV>
        </a:tcBdr>
        <a:fill>
          <a:solidFill>
            <a:srgbClr val="798089"/>
          </a:solidFill>
        </a:fill>
      </a:tcStyle>
    </a:lastRow>
    <a:firstRow>
      <a:tcTxStyle b="on" i="off">
        <a:font>
          <a:latin typeface="Helvetica Neue"/>
          <a:ea typeface="Helvetica Neue"/>
          <a:cs typeface="Helvetica Neue"/>
        </a:font>
        <a:srgbClr val="FFFFFF"/>
      </a:tcTxStyle>
      <a:tcStyle>
        <a:tcBdr>
          <a:left>
            <a:ln w="3175" cap="flat">
              <a:solidFill>
                <a:srgbClr val="FFFFFF"/>
              </a:solidFill>
              <a:prstDash val="solid"/>
              <a:miter lim="400000"/>
            </a:ln>
          </a:left>
          <a:right>
            <a:ln w="3175" cap="flat">
              <a:solidFill>
                <a:srgbClr val="FFFFFF"/>
              </a:solidFill>
              <a:prstDash val="solid"/>
              <a:miter lim="400000"/>
            </a:ln>
          </a:right>
          <a:top>
            <a:ln w="3175" cap="flat">
              <a:solidFill>
                <a:srgbClr val="FFFFFF"/>
              </a:solidFill>
              <a:prstDash val="solid"/>
              <a:miter lim="400000"/>
            </a:ln>
          </a:top>
          <a:bottom>
            <a:ln w="3175" cap="flat">
              <a:solidFill>
                <a:srgbClr val="FFFFFF"/>
              </a:solidFill>
              <a:prstDash val="solid"/>
              <a:miter lim="400000"/>
            </a:ln>
          </a:bottom>
          <a:insideH>
            <a:ln w="3175" cap="flat">
              <a:solidFill>
                <a:srgbClr val="FFFFFF"/>
              </a:solidFill>
              <a:prstDash val="solid"/>
              <a:miter lim="400000"/>
            </a:ln>
          </a:insideH>
          <a:insideV>
            <a:ln w="3175" cap="flat">
              <a:solidFill>
                <a:srgbClr val="FFFFFF"/>
              </a:solidFill>
              <a:prstDash val="solid"/>
              <a:miter lim="400000"/>
            </a:ln>
          </a:insideV>
        </a:tcBdr>
        <a:fill>
          <a:solidFill>
            <a:srgbClr val="798089"/>
          </a:solidFill>
        </a:fill>
      </a:tcStyle>
    </a:firstRow>
  </a:tblStyle>
  <a:tblStyle styleId="{2708684C-4D16-4618-839F-0558EEFCDFE6}" styleName="">
    <a:tblBg/>
    <a:wholeTbl>
      <a:tcTxStyle b="off" i="off">
        <a:font>
          <a:latin typeface="Helvetica Neue"/>
          <a:ea typeface="Helvetica Neue"/>
          <a:cs typeface="Helvetica Neue"/>
        </a:font>
        <a:srgbClr val="000000"/>
      </a:tcTxStyle>
      <a:tcStyle>
        <a:tcBdr>
          <a:left>
            <a:ln w="3175" cap="flat">
              <a:solidFill>
                <a:srgbClr val="000000"/>
              </a:solidFill>
              <a:custDash>
                <a:ds d="200000" sp="200000"/>
              </a:custDash>
              <a:miter lim="400000"/>
            </a:ln>
          </a:left>
          <a:right>
            <a:ln w="3175" cap="flat">
              <a:solidFill>
                <a:srgbClr val="000000"/>
              </a:solidFill>
              <a:custDash>
                <a:ds d="200000" sp="200000"/>
              </a:custDash>
              <a:miter lim="400000"/>
            </a:ln>
          </a:right>
          <a:top>
            <a:ln w="3175" cap="flat">
              <a:solidFill>
                <a:srgbClr val="000000"/>
              </a:solidFill>
              <a:custDash>
                <a:ds d="200000" sp="200000"/>
              </a:custDash>
              <a:miter lim="400000"/>
            </a:ln>
          </a:top>
          <a:bottom>
            <a:ln w="3175" cap="flat">
              <a:solidFill>
                <a:srgbClr val="000000"/>
              </a:solidFill>
              <a:custDash>
                <a:ds d="200000" sp="200000"/>
              </a:custDash>
              <a:miter lim="400000"/>
            </a:ln>
          </a:bottom>
          <a:insideH>
            <a:ln w="3175" cap="flat">
              <a:solidFill>
                <a:srgbClr val="000000"/>
              </a:solidFill>
              <a:custDash>
                <a:ds d="200000" sp="200000"/>
              </a:custDash>
              <a:miter lim="400000"/>
            </a:ln>
          </a:insideH>
          <a:insideV>
            <a:ln w="3175" cap="flat">
              <a:solidFill>
                <a:srgbClr val="000000"/>
              </a:solidFill>
              <a:custDash>
                <a:ds d="200000" sp="200000"/>
              </a:custDash>
              <a:miter lim="400000"/>
            </a:ln>
          </a:insideV>
        </a:tcBdr>
        <a:fill>
          <a:noFill/>
        </a:fill>
      </a:tcStyle>
    </a:wholeTbl>
    <a:band2H>
      <a:tcTxStyle/>
      <a:tcStyle>
        <a:tcBdr/>
        <a:fill>
          <a:solidFill>
            <a:srgbClr val="EDEEEE"/>
          </a:solidFill>
        </a:fill>
      </a:tcStyle>
    </a:band2H>
    <a:firstCol>
      <a:tcTxStyle b="on" i="off">
        <a:font>
          <a:latin typeface="Helvetica Neue"/>
          <a:ea typeface="Helvetica Neue"/>
          <a:cs typeface="Helvetica Neue"/>
        </a:font>
        <a:srgbClr val="000000"/>
      </a:tcTxStyle>
      <a:tcStyle>
        <a:tcBdr>
          <a:left>
            <a:ln w="12700" cap="flat">
              <a:noFill/>
              <a:miter lim="400000"/>
            </a:ln>
          </a:left>
          <a:right>
            <a:ln w="3175" cap="flat">
              <a:solidFill>
                <a:srgbClr val="000000"/>
              </a:solidFill>
              <a:prstDash val="solid"/>
              <a:miter lim="400000"/>
            </a:ln>
          </a:right>
          <a:top>
            <a:ln w="3175" cap="flat">
              <a:solidFill>
                <a:srgbClr val="000000"/>
              </a:solidFill>
              <a:custDash>
                <a:ds d="200000" sp="200000"/>
              </a:custDash>
              <a:miter lim="400000"/>
            </a:ln>
          </a:top>
          <a:bottom>
            <a:ln w="3175" cap="flat">
              <a:solidFill>
                <a:srgbClr val="000000"/>
              </a:solidFill>
              <a:custDash>
                <a:ds d="200000" sp="200000"/>
              </a:custDash>
              <a:miter lim="400000"/>
            </a:ln>
          </a:bottom>
          <a:insideH>
            <a:ln w="3175" cap="flat">
              <a:solidFill>
                <a:srgbClr val="000000"/>
              </a:solidFill>
              <a:custDash>
                <a:ds d="200000" sp="200000"/>
              </a:custDash>
              <a:miter lim="400000"/>
            </a:ln>
          </a:insideH>
          <a:insideV>
            <a:ln w="3175" cap="flat">
              <a:solidFill>
                <a:srgbClr val="000000"/>
              </a:solidFill>
              <a:custDash>
                <a:ds d="200000" sp="200000"/>
              </a:custDash>
              <a:miter lim="400000"/>
            </a:ln>
          </a:insideV>
        </a:tcBdr>
        <a:fill>
          <a:noFill/>
        </a:fill>
      </a:tcStyle>
    </a:firstCol>
    <a:lastRow>
      <a:tcTxStyle b="on" i="off">
        <a:font>
          <a:latin typeface="Helvetica Neue"/>
          <a:ea typeface="Helvetica Neue"/>
          <a:cs typeface="Helvetica Neue"/>
        </a:font>
        <a:srgbClr val="000000"/>
      </a:tcTxStyle>
      <a:tcStyle>
        <a:tcBdr>
          <a:left>
            <a:ln w="3175" cap="flat">
              <a:solidFill>
                <a:srgbClr val="000000"/>
              </a:solidFill>
              <a:custDash>
                <a:ds d="200000" sp="200000"/>
              </a:custDash>
              <a:miter lim="400000"/>
            </a:ln>
          </a:left>
          <a:right>
            <a:ln w="3175" cap="flat">
              <a:solidFill>
                <a:srgbClr val="000000"/>
              </a:solidFill>
              <a:custDash>
                <a:ds d="200000" sp="200000"/>
              </a:custDash>
              <a:miter lim="400000"/>
            </a:ln>
          </a:right>
          <a:top>
            <a:ln w="3175" cap="flat">
              <a:solidFill>
                <a:srgbClr val="000000"/>
              </a:solidFill>
              <a:prstDash val="solid"/>
              <a:miter lim="400000"/>
            </a:ln>
          </a:top>
          <a:bottom>
            <a:ln w="12700" cap="flat">
              <a:noFill/>
              <a:miter lim="400000"/>
            </a:ln>
          </a:bottom>
          <a:insideH>
            <a:ln w="3175" cap="flat">
              <a:solidFill>
                <a:srgbClr val="000000"/>
              </a:solidFill>
              <a:custDash>
                <a:ds d="200000" sp="200000"/>
              </a:custDash>
              <a:miter lim="400000"/>
            </a:ln>
          </a:insideH>
          <a:insideV>
            <a:ln w="3175" cap="flat">
              <a:solidFill>
                <a:srgbClr val="000000"/>
              </a:solidFill>
              <a:custDash>
                <a:ds d="200000" sp="200000"/>
              </a:custDash>
              <a:miter lim="400000"/>
            </a:ln>
          </a:insideV>
        </a:tcBdr>
        <a:fill>
          <a:noFill/>
        </a:fill>
      </a:tcStyle>
    </a:lastRow>
    <a:firstRow>
      <a:tcTxStyle b="on" i="off">
        <a:font>
          <a:latin typeface="Helvetica Neue"/>
          <a:ea typeface="Helvetica Neue"/>
          <a:cs typeface="Helvetica Neue"/>
        </a:font>
        <a:srgbClr val="000000"/>
      </a:tcTxStyle>
      <a:tcStyle>
        <a:tcBdr>
          <a:left>
            <a:ln w="3175" cap="flat">
              <a:solidFill>
                <a:srgbClr val="000000"/>
              </a:solidFill>
              <a:custDash>
                <a:ds d="200000" sp="200000"/>
              </a:custDash>
              <a:miter lim="400000"/>
            </a:ln>
          </a:left>
          <a:right>
            <a:ln w="3175" cap="flat">
              <a:solidFill>
                <a:srgbClr val="000000"/>
              </a:solidFill>
              <a:custDash>
                <a:ds d="200000" sp="200000"/>
              </a:custDash>
              <a:miter lim="400000"/>
            </a:ln>
          </a:right>
          <a:top>
            <a:ln w="12700" cap="flat">
              <a:noFill/>
              <a:miter lim="400000"/>
            </a:ln>
          </a:top>
          <a:bottom>
            <a:ln w="3175" cap="flat">
              <a:solidFill>
                <a:srgbClr val="000000"/>
              </a:solidFill>
              <a:prstDash val="solid"/>
              <a:miter lim="400000"/>
            </a:ln>
          </a:bottom>
          <a:insideH>
            <a:ln w="3175" cap="flat">
              <a:solidFill>
                <a:srgbClr val="000000"/>
              </a:solidFill>
              <a:custDash>
                <a:ds d="200000" sp="200000"/>
              </a:custDash>
              <a:miter lim="400000"/>
            </a:ln>
          </a:insideH>
          <a:insideV>
            <a:ln w="3175" cap="flat">
              <a:solidFill>
                <a:srgbClr val="000000"/>
              </a:solidFill>
              <a:custDash>
                <a:ds d="200000" sp="200000"/>
              </a:custDash>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0.xml"/><Relationship Id="rId21" Type="http://schemas.openxmlformats.org/officeDocument/2006/relationships/slide" Target="slides/slide14.xml"/><Relationship Id="rId42" Type="http://schemas.openxmlformats.org/officeDocument/2006/relationships/slide" Target="slides/slide35.xml"/><Relationship Id="rId47" Type="http://schemas.openxmlformats.org/officeDocument/2006/relationships/slide" Target="slides/slide40.xml"/><Relationship Id="rId63" Type="http://schemas.openxmlformats.org/officeDocument/2006/relationships/slide" Target="slides/slide56.xml"/><Relationship Id="rId68" Type="http://schemas.openxmlformats.org/officeDocument/2006/relationships/slide" Target="slides/slide61.xml"/><Relationship Id="rId84" Type="http://schemas.openxmlformats.org/officeDocument/2006/relationships/slide" Target="slides/slide77.xml"/><Relationship Id="rId89" Type="http://schemas.openxmlformats.org/officeDocument/2006/relationships/slide" Target="slides/slide82.xml"/><Relationship Id="rId112" Type="http://schemas.openxmlformats.org/officeDocument/2006/relationships/slide" Target="slides/slide105.xml"/><Relationship Id="rId16" Type="http://schemas.openxmlformats.org/officeDocument/2006/relationships/slide" Target="slides/slide9.xml"/><Relationship Id="rId107" Type="http://schemas.openxmlformats.org/officeDocument/2006/relationships/slide" Target="slides/slide100.xml"/><Relationship Id="rId11" Type="http://schemas.openxmlformats.org/officeDocument/2006/relationships/slide" Target="slides/slide4.xml"/><Relationship Id="rId32" Type="http://schemas.openxmlformats.org/officeDocument/2006/relationships/slide" Target="slides/slide25.xml"/><Relationship Id="rId37" Type="http://schemas.openxmlformats.org/officeDocument/2006/relationships/slide" Target="slides/slide30.xml"/><Relationship Id="rId53" Type="http://schemas.openxmlformats.org/officeDocument/2006/relationships/slide" Target="slides/slide46.xml"/><Relationship Id="rId58" Type="http://schemas.openxmlformats.org/officeDocument/2006/relationships/slide" Target="slides/slide51.xml"/><Relationship Id="rId74" Type="http://schemas.openxmlformats.org/officeDocument/2006/relationships/slide" Target="slides/slide67.xml"/><Relationship Id="rId79" Type="http://schemas.openxmlformats.org/officeDocument/2006/relationships/slide" Target="slides/slide72.xml"/><Relationship Id="rId102" Type="http://schemas.openxmlformats.org/officeDocument/2006/relationships/slide" Target="slides/slide95.xml"/><Relationship Id="rId123" Type="http://schemas.openxmlformats.org/officeDocument/2006/relationships/slide" Target="slides/slide116.xml"/><Relationship Id="rId128" Type="http://schemas.openxmlformats.org/officeDocument/2006/relationships/tableStyles" Target="tableStyles.xml"/><Relationship Id="rId5" Type="http://schemas.openxmlformats.org/officeDocument/2006/relationships/customXml" Target="../customXml/item5.xml"/><Relationship Id="rId90" Type="http://schemas.openxmlformats.org/officeDocument/2006/relationships/slide" Target="slides/slide83.xml"/><Relationship Id="rId95" Type="http://schemas.openxmlformats.org/officeDocument/2006/relationships/slide" Target="slides/slide88.xml"/><Relationship Id="rId22" Type="http://schemas.openxmlformats.org/officeDocument/2006/relationships/slide" Target="slides/slide15.xml"/><Relationship Id="rId27" Type="http://schemas.openxmlformats.org/officeDocument/2006/relationships/slide" Target="slides/slide20.xml"/><Relationship Id="rId43" Type="http://schemas.openxmlformats.org/officeDocument/2006/relationships/slide" Target="slides/slide36.xml"/><Relationship Id="rId48" Type="http://schemas.openxmlformats.org/officeDocument/2006/relationships/slide" Target="slides/slide41.xml"/><Relationship Id="rId64" Type="http://schemas.openxmlformats.org/officeDocument/2006/relationships/slide" Target="slides/slide57.xml"/><Relationship Id="rId69" Type="http://schemas.openxmlformats.org/officeDocument/2006/relationships/slide" Target="slides/slide62.xml"/><Relationship Id="rId113" Type="http://schemas.openxmlformats.org/officeDocument/2006/relationships/slide" Target="slides/slide106.xml"/><Relationship Id="rId118" Type="http://schemas.openxmlformats.org/officeDocument/2006/relationships/slide" Target="slides/slide111.xml"/><Relationship Id="rId80" Type="http://schemas.openxmlformats.org/officeDocument/2006/relationships/slide" Target="slides/slide73.xml"/><Relationship Id="rId85" Type="http://schemas.openxmlformats.org/officeDocument/2006/relationships/slide" Target="slides/slide78.xml"/><Relationship Id="rId12" Type="http://schemas.openxmlformats.org/officeDocument/2006/relationships/slide" Target="slides/slide5.xml"/><Relationship Id="rId17" Type="http://schemas.openxmlformats.org/officeDocument/2006/relationships/slide" Target="slides/slide10.xml"/><Relationship Id="rId33" Type="http://schemas.openxmlformats.org/officeDocument/2006/relationships/slide" Target="slides/slide26.xml"/><Relationship Id="rId38" Type="http://schemas.openxmlformats.org/officeDocument/2006/relationships/slide" Target="slides/slide31.xml"/><Relationship Id="rId59" Type="http://schemas.openxmlformats.org/officeDocument/2006/relationships/slide" Target="slides/slide52.xml"/><Relationship Id="rId103" Type="http://schemas.openxmlformats.org/officeDocument/2006/relationships/slide" Target="slides/slide96.xml"/><Relationship Id="rId108" Type="http://schemas.openxmlformats.org/officeDocument/2006/relationships/slide" Target="slides/slide101.xml"/><Relationship Id="rId124" Type="http://schemas.openxmlformats.org/officeDocument/2006/relationships/notesMaster" Target="notesMasters/notesMaster1.xml"/><Relationship Id="rId129" Type="http://schemas.microsoft.com/office/2015/10/relationships/revisionInfo" Target="revisionInfo.xml"/><Relationship Id="rId54" Type="http://schemas.openxmlformats.org/officeDocument/2006/relationships/slide" Target="slides/slide47.xml"/><Relationship Id="rId70" Type="http://schemas.openxmlformats.org/officeDocument/2006/relationships/slide" Target="slides/slide63.xml"/><Relationship Id="rId75" Type="http://schemas.openxmlformats.org/officeDocument/2006/relationships/slide" Target="slides/slide68.xml"/><Relationship Id="rId91" Type="http://schemas.openxmlformats.org/officeDocument/2006/relationships/slide" Target="slides/slide84.xml"/><Relationship Id="rId96" Type="http://schemas.openxmlformats.org/officeDocument/2006/relationships/slide" Target="slides/slide89.xml"/><Relationship Id="rId1" Type="http://schemas.openxmlformats.org/officeDocument/2006/relationships/customXml" Target="../customXml/item1.xml"/><Relationship Id="rId6" Type="http://schemas.openxmlformats.org/officeDocument/2006/relationships/customXml" Target="../customXml/item6.xml"/><Relationship Id="rId23" Type="http://schemas.openxmlformats.org/officeDocument/2006/relationships/slide" Target="slides/slide16.xml"/><Relationship Id="rId28" Type="http://schemas.openxmlformats.org/officeDocument/2006/relationships/slide" Target="slides/slide21.xml"/><Relationship Id="rId49" Type="http://schemas.openxmlformats.org/officeDocument/2006/relationships/slide" Target="slides/slide42.xml"/><Relationship Id="rId114" Type="http://schemas.openxmlformats.org/officeDocument/2006/relationships/slide" Target="slides/slide107.xml"/><Relationship Id="rId119" Type="http://schemas.openxmlformats.org/officeDocument/2006/relationships/slide" Target="slides/slide112.xml"/><Relationship Id="rId44" Type="http://schemas.openxmlformats.org/officeDocument/2006/relationships/slide" Target="slides/slide37.xml"/><Relationship Id="rId60" Type="http://schemas.openxmlformats.org/officeDocument/2006/relationships/slide" Target="slides/slide53.xml"/><Relationship Id="rId65" Type="http://schemas.openxmlformats.org/officeDocument/2006/relationships/slide" Target="slides/slide58.xml"/><Relationship Id="rId81" Type="http://schemas.openxmlformats.org/officeDocument/2006/relationships/slide" Target="slides/slide74.xml"/><Relationship Id="rId86" Type="http://schemas.openxmlformats.org/officeDocument/2006/relationships/slide" Target="slides/slide79.xml"/><Relationship Id="rId13" Type="http://schemas.openxmlformats.org/officeDocument/2006/relationships/slide" Target="slides/slide6.xml"/><Relationship Id="rId18" Type="http://schemas.openxmlformats.org/officeDocument/2006/relationships/slide" Target="slides/slide11.xml"/><Relationship Id="rId39" Type="http://schemas.openxmlformats.org/officeDocument/2006/relationships/slide" Target="slides/slide32.xml"/><Relationship Id="rId109" Type="http://schemas.openxmlformats.org/officeDocument/2006/relationships/slide" Target="slides/slide102.xml"/><Relationship Id="rId34" Type="http://schemas.openxmlformats.org/officeDocument/2006/relationships/slide" Target="slides/slide27.xml"/><Relationship Id="rId50" Type="http://schemas.openxmlformats.org/officeDocument/2006/relationships/slide" Target="slides/slide43.xml"/><Relationship Id="rId55" Type="http://schemas.openxmlformats.org/officeDocument/2006/relationships/slide" Target="slides/slide48.xml"/><Relationship Id="rId76" Type="http://schemas.openxmlformats.org/officeDocument/2006/relationships/slide" Target="slides/slide69.xml"/><Relationship Id="rId97" Type="http://schemas.openxmlformats.org/officeDocument/2006/relationships/slide" Target="slides/slide90.xml"/><Relationship Id="rId104" Type="http://schemas.openxmlformats.org/officeDocument/2006/relationships/slide" Target="slides/slide97.xml"/><Relationship Id="rId120" Type="http://schemas.openxmlformats.org/officeDocument/2006/relationships/slide" Target="slides/slide113.xml"/><Relationship Id="rId125" Type="http://schemas.openxmlformats.org/officeDocument/2006/relationships/presProps" Target="presProps.xml"/><Relationship Id="rId7" Type="http://schemas.openxmlformats.org/officeDocument/2006/relationships/slideMaster" Target="slideMasters/slideMaster1.xml"/><Relationship Id="rId71" Type="http://schemas.openxmlformats.org/officeDocument/2006/relationships/slide" Target="slides/slide64.xml"/><Relationship Id="rId92" Type="http://schemas.openxmlformats.org/officeDocument/2006/relationships/slide" Target="slides/slide85.xml"/><Relationship Id="rId2" Type="http://schemas.openxmlformats.org/officeDocument/2006/relationships/customXml" Target="../customXml/item2.xml"/><Relationship Id="rId29" Type="http://schemas.openxmlformats.org/officeDocument/2006/relationships/slide" Target="slides/slide22.xml"/><Relationship Id="rId24" Type="http://schemas.openxmlformats.org/officeDocument/2006/relationships/slide" Target="slides/slide17.xml"/><Relationship Id="rId40" Type="http://schemas.openxmlformats.org/officeDocument/2006/relationships/slide" Target="slides/slide33.xml"/><Relationship Id="rId45" Type="http://schemas.openxmlformats.org/officeDocument/2006/relationships/slide" Target="slides/slide38.xml"/><Relationship Id="rId66" Type="http://schemas.openxmlformats.org/officeDocument/2006/relationships/slide" Target="slides/slide59.xml"/><Relationship Id="rId87" Type="http://schemas.openxmlformats.org/officeDocument/2006/relationships/slide" Target="slides/slide80.xml"/><Relationship Id="rId110" Type="http://schemas.openxmlformats.org/officeDocument/2006/relationships/slide" Target="slides/slide103.xml"/><Relationship Id="rId115" Type="http://schemas.openxmlformats.org/officeDocument/2006/relationships/slide" Target="slides/slide108.xml"/><Relationship Id="rId61" Type="http://schemas.openxmlformats.org/officeDocument/2006/relationships/slide" Target="slides/slide54.xml"/><Relationship Id="rId82" Type="http://schemas.openxmlformats.org/officeDocument/2006/relationships/slide" Target="slides/slide75.xml"/><Relationship Id="rId19" Type="http://schemas.openxmlformats.org/officeDocument/2006/relationships/slide" Target="slides/slide12.xml"/><Relationship Id="rId14" Type="http://schemas.openxmlformats.org/officeDocument/2006/relationships/slide" Target="slides/slide7.xml"/><Relationship Id="rId30" Type="http://schemas.openxmlformats.org/officeDocument/2006/relationships/slide" Target="slides/slide23.xml"/><Relationship Id="rId35" Type="http://schemas.openxmlformats.org/officeDocument/2006/relationships/slide" Target="slides/slide28.xml"/><Relationship Id="rId56" Type="http://schemas.openxmlformats.org/officeDocument/2006/relationships/slide" Target="slides/slide49.xml"/><Relationship Id="rId77" Type="http://schemas.openxmlformats.org/officeDocument/2006/relationships/slide" Target="slides/slide70.xml"/><Relationship Id="rId100" Type="http://schemas.openxmlformats.org/officeDocument/2006/relationships/slide" Target="slides/slide93.xml"/><Relationship Id="rId105" Type="http://schemas.openxmlformats.org/officeDocument/2006/relationships/slide" Target="slides/slide98.xml"/><Relationship Id="rId126" Type="http://schemas.openxmlformats.org/officeDocument/2006/relationships/viewProps" Target="viewProps.xml"/><Relationship Id="rId8" Type="http://schemas.openxmlformats.org/officeDocument/2006/relationships/slide" Target="slides/slide1.xml"/><Relationship Id="rId51" Type="http://schemas.openxmlformats.org/officeDocument/2006/relationships/slide" Target="slides/slide44.xml"/><Relationship Id="rId72" Type="http://schemas.openxmlformats.org/officeDocument/2006/relationships/slide" Target="slides/slide65.xml"/><Relationship Id="rId93" Type="http://schemas.openxmlformats.org/officeDocument/2006/relationships/slide" Target="slides/slide86.xml"/><Relationship Id="rId98" Type="http://schemas.openxmlformats.org/officeDocument/2006/relationships/slide" Target="slides/slide91.xml"/><Relationship Id="rId121" Type="http://schemas.openxmlformats.org/officeDocument/2006/relationships/slide" Target="slides/slide114.xml"/><Relationship Id="rId3" Type="http://schemas.openxmlformats.org/officeDocument/2006/relationships/customXml" Target="../customXml/item3.xml"/><Relationship Id="rId25" Type="http://schemas.openxmlformats.org/officeDocument/2006/relationships/slide" Target="slides/slide18.xml"/><Relationship Id="rId46" Type="http://schemas.openxmlformats.org/officeDocument/2006/relationships/slide" Target="slides/slide39.xml"/><Relationship Id="rId67" Type="http://schemas.openxmlformats.org/officeDocument/2006/relationships/slide" Target="slides/slide60.xml"/><Relationship Id="rId116" Type="http://schemas.openxmlformats.org/officeDocument/2006/relationships/slide" Target="slides/slide109.xml"/><Relationship Id="rId20" Type="http://schemas.openxmlformats.org/officeDocument/2006/relationships/slide" Target="slides/slide13.xml"/><Relationship Id="rId41" Type="http://schemas.openxmlformats.org/officeDocument/2006/relationships/slide" Target="slides/slide34.xml"/><Relationship Id="rId62" Type="http://schemas.openxmlformats.org/officeDocument/2006/relationships/slide" Target="slides/slide55.xml"/><Relationship Id="rId83" Type="http://schemas.openxmlformats.org/officeDocument/2006/relationships/slide" Target="slides/slide76.xml"/><Relationship Id="rId88" Type="http://schemas.openxmlformats.org/officeDocument/2006/relationships/slide" Target="slides/slide81.xml"/><Relationship Id="rId111" Type="http://schemas.openxmlformats.org/officeDocument/2006/relationships/slide" Target="slides/slide104.xml"/><Relationship Id="rId15" Type="http://schemas.openxmlformats.org/officeDocument/2006/relationships/slide" Target="slides/slide8.xml"/><Relationship Id="rId36" Type="http://schemas.openxmlformats.org/officeDocument/2006/relationships/slide" Target="slides/slide29.xml"/><Relationship Id="rId57" Type="http://schemas.openxmlformats.org/officeDocument/2006/relationships/slide" Target="slides/slide50.xml"/><Relationship Id="rId106" Type="http://schemas.openxmlformats.org/officeDocument/2006/relationships/slide" Target="slides/slide99.xml"/><Relationship Id="rId127" Type="http://schemas.openxmlformats.org/officeDocument/2006/relationships/theme" Target="theme/theme1.xml"/><Relationship Id="rId10" Type="http://schemas.openxmlformats.org/officeDocument/2006/relationships/slide" Target="slides/slide3.xml"/><Relationship Id="rId31" Type="http://schemas.openxmlformats.org/officeDocument/2006/relationships/slide" Target="slides/slide24.xml"/><Relationship Id="rId52" Type="http://schemas.openxmlformats.org/officeDocument/2006/relationships/slide" Target="slides/slide45.xml"/><Relationship Id="rId73" Type="http://schemas.openxmlformats.org/officeDocument/2006/relationships/slide" Target="slides/slide66.xml"/><Relationship Id="rId78" Type="http://schemas.openxmlformats.org/officeDocument/2006/relationships/slide" Target="slides/slide71.xml"/><Relationship Id="rId94" Type="http://schemas.openxmlformats.org/officeDocument/2006/relationships/slide" Target="slides/slide87.xml"/><Relationship Id="rId99" Type="http://schemas.openxmlformats.org/officeDocument/2006/relationships/slide" Target="slides/slide92.xml"/><Relationship Id="rId101" Type="http://schemas.openxmlformats.org/officeDocument/2006/relationships/slide" Target="slides/slide94.xml"/><Relationship Id="rId122" Type="http://schemas.openxmlformats.org/officeDocument/2006/relationships/slide" Target="slides/slide115.xml"/><Relationship Id="rId4" Type="http://schemas.openxmlformats.org/officeDocument/2006/relationships/customXml" Target="../customXml/item4.xml"/><Relationship Id="rId9" Type="http://schemas.openxmlformats.org/officeDocument/2006/relationships/slide" Target="slides/slide2.xml"/><Relationship Id="rId26" Type="http://schemas.openxmlformats.org/officeDocument/2006/relationships/slide" Target="slides/slide19.xml"/></Relationships>
</file>

<file path=ppt/diagrams/_rels/data1.xml.rels><?xml version="1.0" encoding="UTF-8" standalone="yes"?>
<Relationships xmlns="http://schemas.openxmlformats.org/package/2006/relationships"><Relationship Id="rId8" Type="http://schemas.openxmlformats.org/officeDocument/2006/relationships/image" Target="../media/image79.svg"/><Relationship Id="rId3" Type="http://schemas.openxmlformats.org/officeDocument/2006/relationships/image" Target="../media/image74.png"/><Relationship Id="rId7" Type="http://schemas.openxmlformats.org/officeDocument/2006/relationships/image" Target="../media/image78.png"/><Relationship Id="rId2" Type="http://schemas.openxmlformats.org/officeDocument/2006/relationships/image" Target="../media/image73.svg"/><Relationship Id="rId1" Type="http://schemas.openxmlformats.org/officeDocument/2006/relationships/image" Target="../media/image72.png"/><Relationship Id="rId6" Type="http://schemas.openxmlformats.org/officeDocument/2006/relationships/image" Target="../media/image77.svg"/><Relationship Id="rId5" Type="http://schemas.openxmlformats.org/officeDocument/2006/relationships/image" Target="../media/image76.png"/><Relationship Id="rId10" Type="http://schemas.openxmlformats.org/officeDocument/2006/relationships/image" Target="../media/image81.svg"/><Relationship Id="rId4" Type="http://schemas.openxmlformats.org/officeDocument/2006/relationships/image" Target="../media/image75.svg"/><Relationship Id="rId9" Type="http://schemas.openxmlformats.org/officeDocument/2006/relationships/image" Target="../media/image80.png"/></Relationships>
</file>

<file path=ppt/diagrams/_rels/data5.xml.rels><?xml version="1.0" encoding="UTF-8" standalone="yes"?>
<Relationships xmlns="http://schemas.openxmlformats.org/package/2006/relationships"><Relationship Id="rId8" Type="http://schemas.openxmlformats.org/officeDocument/2006/relationships/image" Target="../media/image149.svg"/><Relationship Id="rId3" Type="http://schemas.openxmlformats.org/officeDocument/2006/relationships/image" Target="../media/image144.png"/><Relationship Id="rId7" Type="http://schemas.openxmlformats.org/officeDocument/2006/relationships/image" Target="../media/image148.png"/><Relationship Id="rId2" Type="http://schemas.openxmlformats.org/officeDocument/2006/relationships/image" Target="../media/image143.svg"/><Relationship Id="rId1" Type="http://schemas.openxmlformats.org/officeDocument/2006/relationships/image" Target="../media/image142.png"/><Relationship Id="rId6" Type="http://schemas.openxmlformats.org/officeDocument/2006/relationships/image" Target="../media/image147.svg"/><Relationship Id="rId5" Type="http://schemas.openxmlformats.org/officeDocument/2006/relationships/image" Target="../media/image146.png"/><Relationship Id="rId4" Type="http://schemas.openxmlformats.org/officeDocument/2006/relationships/image" Target="../media/image145.svg"/></Relationships>
</file>

<file path=ppt/diagrams/_rels/drawing1.xml.rels><?xml version="1.0" encoding="UTF-8" standalone="yes"?>
<Relationships xmlns="http://schemas.openxmlformats.org/package/2006/relationships"><Relationship Id="rId8" Type="http://schemas.openxmlformats.org/officeDocument/2006/relationships/image" Target="../media/image79.svg"/><Relationship Id="rId3" Type="http://schemas.openxmlformats.org/officeDocument/2006/relationships/image" Target="../media/image74.png"/><Relationship Id="rId7" Type="http://schemas.openxmlformats.org/officeDocument/2006/relationships/image" Target="../media/image78.png"/><Relationship Id="rId2" Type="http://schemas.openxmlformats.org/officeDocument/2006/relationships/image" Target="../media/image73.svg"/><Relationship Id="rId1" Type="http://schemas.openxmlformats.org/officeDocument/2006/relationships/image" Target="../media/image72.png"/><Relationship Id="rId6" Type="http://schemas.openxmlformats.org/officeDocument/2006/relationships/image" Target="../media/image77.svg"/><Relationship Id="rId5" Type="http://schemas.openxmlformats.org/officeDocument/2006/relationships/image" Target="../media/image76.png"/><Relationship Id="rId10" Type="http://schemas.openxmlformats.org/officeDocument/2006/relationships/image" Target="../media/image81.svg"/><Relationship Id="rId4" Type="http://schemas.openxmlformats.org/officeDocument/2006/relationships/image" Target="../media/image75.svg"/><Relationship Id="rId9" Type="http://schemas.openxmlformats.org/officeDocument/2006/relationships/image" Target="../media/image80.png"/></Relationships>
</file>

<file path=ppt/diagrams/_rels/drawing5.xml.rels><?xml version="1.0" encoding="UTF-8" standalone="yes"?>
<Relationships xmlns="http://schemas.openxmlformats.org/package/2006/relationships"><Relationship Id="rId8" Type="http://schemas.openxmlformats.org/officeDocument/2006/relationships/image" Target="../media/image149.svg"/><Relationship Id="rId3" Type="http://schemas.openxmlformats.org/officeDocument/2006/relationships/image" Target="../media/image144.png"/><Relationship Id="rId7" Type="http://schemas.openxmlformats.org/officeDocument/2006/relationships/image" Target="../media/image148.png"/><Relationship Id="rId2" Type="http://schemas.openxmlformats.org/officeDocument/2006/relationships/image" Target="../media/image143.svg"/><Relationship Id="rId1" Type="http://schemas.openxmlformats.org/officeDocument/2006/relationships/image" Target="../media/image142.png"/><Relationship Id="rId6" Type="http://schemas.openxmlformats.org/officeDocument/2006/relationships/image" Target="../media/image147.svg"/><Relationship Id="rId5" Type="http://schemas.openxmlformats.org/officeDocument/2006/relationships/image" Target="../media/image146.png"/><Relationship Id="rId4" Type="http://schemas.openxmlformats.org/officeDocument/2006/relationships/image" Target="../media/image145.svg"/></Relationships>
</file>

<file path=ppt/diagrams/colors1.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A2DA81D-39BE-41C6-8A39-EECDC81200D6}"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EB211690-359F-4103-9416-31A7801AC423}">
      <dgm:prSet/>
      <dgm:spPr/>
      <dgm:t>
        <a:bodyPr/>
        <a:lstStyle/>
        <a:p>
          <a:pPr>
            <a:lnSpc>
              <a:spcPct val="100000"/>
            </a:lnSpc>
          </a:pPr>
          <a:r>
            <a:rPr lang="en-US" b="1" dirty="0">
              <a:latin typeface="Arial"/>
              <a:ea typeface="Open Sans ExtraBold"/>
              <a:cs typeface="Arial"/>
            </a:rPr>
            <a:t>Support conjoint aux pays en transition </a:t>
          </a:r>
        </a:p>
      </dgm:t>
    </dgm:pt>
    <dgm:pt modelId="{1E7EEA2D-0748-488F-BB08-1184FF8BC002}" type="parTrans" cxnId="{57AADBCD-D0B3-4B57-91FD-80129CBFCA9E}">
      <dgm:prSet/>
      <dgm:spPr/>
      <dgm:t>
        <a:bodyPr/>
        <a:lstStyle/>
        <a:p>
          <a:endParaRPr lang="en-US" sz="1800">
            <a:latin typeface="Open Sans ExtraBold" panose="020B0906030804020204" pitchFamily="34" charset="0"/>
            <a:ea typeface="Open Sans ExtraBold" panose="020B0906030804020204" pitchFamily="34" charset="0"/>
            <a:cs typeface="Open Sans ExtraBold" panose="020B0906030804020204" pitchFamily="34" charset="0"/>
          </a:endParaRPr>
        </a:p>
      </dgm:t>
    </dgm:pt>
    <dgm:pt modelId="{7E9F2AC3-64CA-43C0-98C8-BEF7C45383CD}" type="sibTrans" cxnId="{57AADBCD-D0B3-4B57-91FD-80129CBFCA9E}">
      <dgm:prSet/>
      <dgm:spPr/>
      <dgm:t>
        <a:bodyPr/>
        <a:lstStyle/>
        <a:p>
          <a:endParaRPr lang="en-US">
            <a:latin typeface="Open Sans ExtraBold" panose="020B0906030804020204" pitchFamily="34" charset="0"/>
            <a:ea typeface="Open Sans ExtraBold" panose="020B0906030804020204" pitchFamily="34" charset="0"/>
            <a:cs typeface="Open Sans ExtraBold" panose="020B0906030804020204" pitchFamily="34" charset="0"/>
          </a:endParaRPr>
        </a:p>
      </dgm:t>
    </dgm:pt>
    <dgm:pt modelId="{2F9D0CA2-B72D-4AA7-AF7F-3870E4CB5C77}">
      <dgm:prSet/>
      <dgm:spPr/>
      <dgm:t>
        <a:bodyPr/>
        <a:lstStyle/>
        <a:p>
          <a:pPr>
            <a:lnSpc>
              <a:spcPct val="100000"/>
            </a:lnSpc>
          </a:pPr>
          <a:r>
            <a:rPr lang="fr-FR" b="1" noProof="0" dirty="0">
              <a:latin typeface="Arial"/>
              <a:ea typeface="Open Sans ExtraBold"/>
              <a:cs typeface="Arial"/>
            </a:rPr>
            <a:t>Information Nutrition – données et analyses (affiner la vulnérabilité, les indicateurs et les personnes dans le besoin)</a:t>
          </a:r>
        </a:p>
      </dgm:t>
    </dgm:pt>
    <dgm:pt modelId="{EC7CC296-DB56-499D-99FF-5F7811570374}" type="parTrans" cxnId="{FEECCE44-42FD-499F-8F6C-4874E8435EFD}">
      <dgm:prSet/>
      <dgm:spPr/>
      <dgm:t>
        <a:bodyPr/>
        <a:lstStyle/>
        <a:p>
          <a:endParaRPr lang="en-US" sz="1800">
            <a:latin typeface="Open Sans ExtraBold" panose="020B0906030804020204" pitchFamily="34" charset="0"/>
            <a:ea typeface="Open Sans ExtraBold" panose="020B0906030804020204" pitchFamily="34" charset="0"/>
            <a:cs typeface="Open Sans ExtraBold" panose="020B0906030804020204" pitchFamily="34" charset="0"/>
          </a:endParaRPr>
        </a:p>
      </dgm:t>
    </dgm:pt>
    <dgm:pt modelId="{DAFE222E-0694-46A8-9929-85421DB83543}" type="sibTrans" cxnId="{FEECCE44-42FD-499F-8F6C-4874E8435EFD}">
      <dgm:prSet/>
      <dgm:spPr/>
      <dgm:t>
        <a:bodyPr/>
        <a:lstStyle/>
        <a:p>
          <a:endParaRPr lang="en-US">
            <a:latin typeface="Open Sans ExtraBold" panose="020B0906030804020204" pitchFamily="34" charset="0"/>
            <a:ea typeface="Open Sans ExtraBold" panose="020B0906030804020204" pitchFamily="34" charset="0"/>
            <a:cs typeface="Open Sans ExtraBold" panose="020B0906030804020204" pitchFamily="34" charset="0"/>
          </a:endParaRPr>
        </a:p>
      </dgm:t>
    </dgm:pt>
    <dgm:pt modelId="{A9013060-31B3-4D73-B1FE-C32BB5C75294}">
      <dgm:prSet/>
      <dgm:spPr/>
      <dgm:t>
        <a:bodyPr/>
        <a:lstStyle/>
        <a:p>
          <a:pPr>
            <a:lnSpc>
              <a:spcPct val="100000"/>
            </a:lnSpc>
          </a:pPr>
          <a:r>
            <a:rPr lang="fr-FR" b="1" noProof="0" dirty="0">
              <a:latin typeface="Arial"/>
              <a:ea typeface="Open Sans ExtraBold"/>
              <a:cs typeface="Arial"/>
            </a:rPr>
            <a:t>Suivi de programme, génération d’ évidence et apprentissage (aliments locaux ou faits maison; risques/succès avec la transition; rôle ASC)</a:t>
          </a:r>
        </a:p>
      </dgm:t>
    </dgm:pt>
    <dgm:pt modelId="{6C3CB851-19B2-4E8F-8214-940FBB5189F5}" type="parTrans" cxnId="{1BCFFBB7-5021-4723-A185-4A9B631BB0EE}">
      <dgm:prSet/>
      <dgm:spPr/>
      <dgm:t>
        <a:bodyPr/>
        <a:lstStyle/>
        <a:p>
          <a:endParaRPr lang="en-US" sz="1800">
            <a:latin typeface="Open Sans ExtraBold" panose="020B0906030804020204" pitchFamily="34" charset="0"/>
            <a:ea typeface="Open Sans ExtraBold" panose="020B0906030804020204" pitchFamily="34" charset="0"/>
            <a:cs typeface="Open Sans ExtraBold" panose="020B0906030804020204" pitchFamily="34" charset="0"/>
          </a:endParaRPr>
        </a:p>
      </dgm:t>
    </dgm:pt>
    <dgm:pt modelId="{93F53014-C01E-4CB5-AC6D-785BE09BBBB9}" type="sibTrans" cxnId="{1BCFFBB7-5021-4723-A185-4A9B631BB0EE}">
      <dgm:prSet/>
      <dgm:spPr/>
      <dgm:t>
        <a:bodyPr/>
        <a:lstStyle/>
        <a:p>
          <a:endParaRPr lang="en-US">
            <a:latin typeface="Open Sans ExtraBold" panose="020B0906030804020204" pitchFamily="34" charset="0"/>
            <a:ea typeface="Open Sans ExtraBold" panose="020B0906030804020204" pitchFamily="34" charset="0"/>
            <a:cs typeface="Open Sans ExtraBold" panose="020B0906030804020204" pitchFamily="34" charset="0"/>
          </a:endParaRPr>
        </a:p>
      </dgm:t>
    </dgm:pt>
    <dgm:pt modelId="{8E77C7F3-8234-420C-8D36-11520F6C04A0}">
      <dgm:prSet/>
      <dgm:spPr/>
      <dgm:t>
        <a:bodyPr/>
        <a:lstStyle/>
        <a:p>
          <a:pPr>
            <a:lnSpc>
              <a:spcPct val="100000"/>
            </a:lnSpc>
          </a:pPr>
          <a:r>
            <a:rPr lang="fr-FR" b="1" noProof="0" dirty="0">
              <a:latin typeface="Arial"/>
              <a:ea typeface="Open Sans ExtraBold"/>
              <a:cs typeface="Arial"/>
            </a:rPr>
            <a:t>Renforcement de la chaine d’approvisionnement (prévision, préparation et réactivité, livraison du dernier kilomètre)</a:t>
          </a:r>
        </a:p>
      </dgm:t>
    </dgm:pt>
    <dgm:pt modelId="{0F56C897-03CF-4F14-85DE-ACF4A0B27AB6}" type="parTrans" cxnId="{09D4E061-1F8D-439C-8BCA-F22FF7E54FF4}">
      <dgm:prSet/>
      <dgm:spPr/>
      <dgm:t>
        <a:bodyPr/>
        <a:lstStyle/>
        <a:p>
          <a:endParaRPr lang="en-US" sz="1800">
            <a:latin typeface="Open Sans ExtraBold" panose="020B0906030804020204" pitchFamily="34" charset="0"/>
            <a:ea typeface="Open Sans ExtraBold" panose="020B0906030804020204" pitchFamily="34" charset="0"/>
            <a:cs typeface="Open Sans ExtraBold" panose="020B0906030804020204" pitchFamily="34" charset="0"/>
          </a:endParaRPr>
        </a:p>
      </dgm:t>
    </dgm:pt>
    <dgm:pt modelId="{538911CF-B928-4908-B505-B24F5EDF9C31}" type="sibTrans" cxnId="{09D4E061-1F8D-439C-8BCA-F22FF7E54FF4}">
      <dgm:prSet/>
      <dgm:spPr/>
      <dgm:t>
        <a:bodyPr/>
        <a:lstStyle/>
        <a:p>
          <a:endParaRPr lang="en-US">
            <a:latin typeface="Open Sans ExtraBold" panose="020B0906030804020204" pitchFamily="34" charset="0"/>
            <a:ea typeface="Open Sans ExtraBold" panose="020B0906030804020204" pitchFamily="34" charset="0"/>
            <a:cs typeface="Open Sans ExtraBold" panose="020B0906030804020204" pitchFamily="34" charset="0"/>
          </a:endParaRPr>
        </a:p>
      </dgm:t>
    </dgm:pt>
    <dgm:pt modelId="{06F860D2-A67A-4FE0-8162-9900A1F9E5AB}">
      <dgm:prSet/>
      <dgm:spPr/>
      <dgm:t>
        <a:bodyPr/>
        <a:lstStyle/>
        <a:p>
          <a:pPr>
            <a:lnSpc>
              <a:spcPct val="100000"/>
            </a:lnSpc>
          </a:pPr>
          <a:r>
            <a:rPr lang="fr-FR" b="1" noProof="0" dirty="0">
              <a:latin typeface="Arial"/>
              <a:ea typeface="Open Sans ExtraBold"/>
              <a:cs typeface="Arial"/>
            </a:rPr>
            <a:t>Plaidoyer et mobilisation des ressources</a:t>
          </a:r>
        </a:p>
      </dgm:t>
    </dgm:pt>
    <dgm:pt modelId="{BE252184-0419-400B-A1EE-91BE97404780}" type="parTrans" cxnId="{DA006A06-3307-4D8C-B930-A6ED2941E867}">
      <dgm:prSet/>
      <dgm:spPr/>
      <dgm:t>
        <a:bodyPr/>
        <a:lstStyle/>
        <a:p>
          <a:endParaRPr lang="en-US" sz="1800">
            <a:latin typeface="Open Sans ExtraBold" panose="020B0906030804020204" pitchFamily="34" charset="0"/>
            <a:ea typeface="Open Sans ExtraBold" panose="020B0906030804020204" pitchFamily="34" charset="0"/>
            <a:cs typeface="Open Sans ExtraBold" panose="020B0906030804020204" pitchFamily="34" charset="0"/>
          </a:endParaRPr>
        </a:p>
      </dgm:t>
    </dgm:pt>
    <dgm:pt modelId="{BE1D4B47-44D1-4A13-9F11-E1845F95200E}" type="sibTrans" cxnId="{DA006A06-3307-4D8C-B930-A6ED2941E867}">
      <dgm:prSet/>
      <dgm:spPr/>
      <dgm:t>
        <a:bodyPr/>
        <a:lstStyle/>
        <a:p>
          <a:endParaRPr lang="en-US">
            <a:latin typeface="Open Sans ExtraBold" panose="020B0906030804020204" pitchFamily="34" charset="0"/>
            <a:ea typeface="Open Sans ExtraBold" panose="020B0906030804020204" pitchFamily="34" charset="0"/>
            <a:cs typeface="Open Sans ExtraBold" panose="020B0906030804020204" pitchFamily="34" charset="0"/>
          </a:endParaRPr>
        </a:p>
      </dgm:t>
    </dgm:pt>
    <dgm:pt modelId="{4F7CF47D-D172-4C28-AC14-E4D70D482D45}" type="pres">
      <dgm:prSet presAssocID="{DA2DA81D-39BE-41C6-8A39-EECDC81200D6}" presName="root" presStyleCnt="0">
        <dgm:presLayoutVars>
          <dgm:dir/>
          <dgm:resizeHandles val="exact"/>
        </dgm:presLayoutVars>
      </dgm:prSet>
      <dgm:spPr/>
    </dgm:pt>
    <dgm:pt modelId="{33B7B3BD-C9C5-4E44-8EAC-F3C074EE632A}" type="pres">
      <dgm:prSet presAssocID="{EB211690-359F-4103-9416-31A7801AC423}" presName="compNode" presStyleCnt="0"/>
      <dgm:spPr/>
    </dgm:pt>
    <dgm:pt modelId="{066412F5-061D-486D-8E42-EFC53FBC5C4A}" type="pres">
      <dgm:prSet presAssocID="{EB211690-359F-4103-9416-31A7801AC423}" presName="bgRect" presStyleLbl="bgShp" presStyleIdx="0" presStyleCnt="5"/>
      <dgm:spPr/>
    </dgm:pt>
    <dgm:pt modelId="{59A76171-CA66-414E-B49E-616AE44F89E8}" type="pres">
      <dgm:prSet presAssocID="{EB211690-359F-4103-9416-31A7801AC423}" presName="iconRect" presStyleLbl="node1" presStyleIdx="0"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Handshake"/>
        </a:ext>
      </dgm:extLst>
    </dgm:pt>
    <dgm:pt modelId="{C0E12E7A-85AA-4348-9A66-4A8B8A919A82}" type="pres">
      <dgm:prSet presAssocID="{EB211690-359F-4103-9416-31A7801AC423}" presName="spaceRect" presStyleCnt="0"/>
      <dgm:spPr/>
    </dgm:pt>
    <dgm:pt modelId="{26191B0C-5370-4C9F-9FEE-90A2F89F75F6}" type="pres">
      <dgm:prSet presAssocID="{EB211690-359F-4103-9416-31A7801AC423}" presName="parTx" presStyleLbl="revTx" presStyleIdx="0" presStyleCnt="5">
        <dgm:presLayoutVars>
          <dgm:chMax val="0"/>
          <dgm:chPref val="0"/>
        </dgm:presLayoutVars>
      </dgm:prSet>
      <dgm:spPr/>
    </dgm:pt>
    <dgm:pt modelId="{7E44140F-F08C-4EF8-9DC7-2038FF84359A}" type="pres">
      <dgm:prSet presAssocID="{7E9F2AC3-64CA-43C0-98C8-BEF7C45383CD}" presName="sibTrans" presStyleCnt="0"/>
      <dgm:spPr/>
    </dgm:pt>
    <dgm:pt modelId="{00AC78C5-AA65-4C93-A87C-DB921D465EDE}" type="pres">
      <dgm:prSet presAssocID="{2F9D0CA2-B72D-4AA7-AF7F-3870E4CB5C77}" presName="compNode" presStyleCnt="0"/>
      <dgm:spPr/>
    </dgm:pt>
    <dgm:pt modelId="{CCF0E58A-567F-4E01-91A4-7340AB1F4522}" type="pres">
      <dgm:prSet presAssocID="{2F9D0CA2-B72D-4AA7-AF7F-3870E4CB5C77}" presName="bgRect" presStyleLbl="bgShp" presStyleIdx="1" presStyleCnt="5"/>
      <dgm:spPr/>
    </dgm:pt>
    <dgm:pt modelId="{29DC4650-F82D-4743-8C41-F8453B2455B8}" type="pres">
      <dgm:prSet presAssocID="{2F9D0CA2-B72D-4AA7-AF7F-3870E4CB5C77}" presName="iconRect" presStyleLbl="node1" presStyleIdx="1"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Pin"/>
        </a:ext>
      </dgm:extLst>
    </dgm:pt>
    <dgm:pt modelId="{DBABD1E7-CFF7-4269-B40E-D80E25B52CC7}" type="pres">
      <dgm:prSet presAssocID="{2F9D0CA2-B72D-4AA7-AF7F-3870E4CB5C77}" presName="spaceRect" presStyleCnt="0"/>
      <dgm:spPr/>
    </dgm:pt>
    <dgm:pt modelId="{99F4B9A1-8BE1-4512-9056-125D0A7B61CA}" type="pres">
      <dgm:prSet presAssocID="{2F9D0CA2-B72D-4AA7-AF7F-3870E4CB5C77}" presName="parTx" presStyleLbl="revTx" presStyleIdx="1" presStyleCnt="5">
        <dgm:presLayoutVars>
          <dgm:chMax val="0"/>
          <dgm:chPref val="0"/>
        </dgm:presLayoutVars>
      </dgm:prSet>
      <dgm:spPr/>
    </dgm:pt>
    <dgm:pt modelId="{FB42F931-1811-4ADC-B4FE-C38557AC75BC}" type="pres">
      <dgm:prSet presAssocID="{DAFE222E-0694-46A8-9929-85421DB83543}" presName="sibTrans" presStyleCnt="0"/>
      <dgm:spPr/>
    </dgm:pt>
    <dgm:pt modelId="{B63B3902-03CF-4008-9077-F6C20C135B8C}" type="pres">
      <dgm:prSet presAssocID="{A9013060-31B3-4D73-B1FE-C32BB5C75294}" presName="compNode" presStyleCnt="0"/>
      <dgm:spPr/>
    </dgm:pt>
    <dgm:pt modelId="{9343F72F-0611-444F-96A4-48B8240691C4}" type="pres">
      <dgm:prSet presAssocID="{A9013060-31B3-4D73-B1FE-C32BB5C75294}" presName="bgRect" presStyleLbl="bgShp" presStyleIdx="2" presStyleCnt="5"/>
      <dgm:spPr/>
    </dgm:pt>
    <dgm:pt modelId="{AC1780AA-DFEC-4B02-91C0-D9940DC4716E}" type="pres">
      <dgm:prSet presAssocID="{A9013060-31B3-4D73-B1FE-C32BB5C75294}" presName="iconRect" presStyleLbl="node1" presStyleIdx="2"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Cycle with People"/>
        </a:ext>
      </dgm:extLst>
    </dgm:pt>
    <dgm:pt modelId="{BA79CD7B-C23A-4C63-9448-316D6B5B6467}" type="pres">
      <dgm:prSet presAssocID="{A9013060-31B3-4D73-B1FE-C32BB5C75294}" presName="spaceRect" presStyleCnt="0"/>
      <dgm:spPr/>
    </dgm:pt>
    <dgm:pt modelId="{68938275-00AF-4837-A1C3-92C17B763309}" type="pres">
      <dgm:prSet presAssocID="{A9013060-31B3-4D73-B1FE-C32BB5C75294}" presName="parTx" presStyleLbl="revTx" presStyleIdx="2" presStyleCnt="5" custScaleX="99691">
        <dgm:presLayoutVars>
          <dgm:chMax val="0"/>
          <dgm:chPref val="0"/>
        </dgm:presLayoutVars>
      </dgm:prSet>
      <dgm:spPr/>
    </dgm:pt>
    <dgm:pt modelId="{DB5CA94F-9934-4FD5-AE76-8D73F2D53755}" type="pres">
      <dgm:prSet presAssocID="{93F53014-C01E-4CB5-AC6D-785BE09BBBB9}" presName="sibTrans" presStyleCnt="0"/>
      <dgm:spPr/>
    </dgm:pt>
    <dgm:pt modelId="{999A6B29-B666-49AC-9B34-60182379F179}" type="pres">
      <dgm:prSet presAssocID="{8E77C7F3-8234-420C-8D36-11520F6C04A0}" presName="compNode" presStyleCnt="0"/>
      <dgm:spPr/>
    </dgm:pt>
    <dgm:pt modelId="{199CBFFF-D375-4870-A092-2A6766D0A7F3}" type="pres">
      <dgm:prSet presAssocID="{8E77C7F3-8234-420C-8D36-11520F6C04A0}" presName="bgRect" presStyleLbl="bgShp" presStyleIdx="3" presStyleCnt="5"/>
      <dgm:spPr/>
    </dgm:pt>
    <dgm:pt modelId="{B14764DE-CAF7-40E9-864D-63E257A3610F}" type="pres">
      <dgm:prSet presAssocID="{8E77C7F3-8234-420C-8D36-11520F6C04A0}" presName="iconRect" presStyleLbl="node1" presStyleIdx="3" presStyleCnt="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Box trolley"/>
        </a:ext>
      </dgm:extLst>
    </dgm:pt>
    <dgm:pt modelId="{9FA24AF3-F609-450E-8335-C6F49C821719}" type="pres">
      <dgm:prSet presAssocID="{8E77C7F3-8234-420C-8D36-11520F6C04A0}" presName="spaceRect" presStyleCnt="0"/>
      <dgm:spPr/>
    </dgm:pt>
    <dgm:pt modelId="{DE43EADB-1D13-4F76-8E27-62F24E547362}" type="pres">
      <dgm:prSet presAssocID="{8E77C7F3-8234-420C-8D36-11520F6C04A0}" presName="parTx" presStyleLbl="revTx" presStyleIdx="3" presStyleCnt="5">
        <dgm:presLayoutVars>
          <dgm:chMax val="0"/>
          <dgm:chPref val="0"/>
        </dgm:presLayoutVars>
      </dgm:prSet>
      <dgm:spPr/>
    </dgm:pt>
    <dgm:pt modelId="{AD7AED3B-53B4-4118-AAC3-9A1CD93D98E5}" type="pres">
      <dgm:prSet presAssocID="{538911CF-B928-4908-B505-B24F5EDF9C31}" presName="sibTrans" presStyleCnt="0"/>
      <dgm:spPr/>
    </dgm:pt>
    <dgm:pt modelId="{8A9A0739-1B8D-4A6A-AC98-9C12201F4302}" type="pres">
      <dgm:prSet presAssocID="{06F860D2-A67A-4FE0-8162-9900A1F9E5AB}" presName="compNode" presStyleCnt="0"/>
      <dgm:spPr/>
    </dgm:pt>
    <dgm:pt modelId="{A7061F32-3E9F-4438-91B0-58D39AA1A96E}" type="pres">
      <dgm:prSet presAssocID="{06F860D2-A67A-4FE0-8162-9900A1F9E5AB}" presName="bgRect" presStyleLbl="bgShp" presStyleIdx="4" presStyleCnt="5"/>
      <dgm:spPr/>
    </dgm:pt>
    <dgm:pt modelId="{AD4AB15E-23FF-440E-B035-9C6755D26F12}" type="pres">
      <dgm:prSet presAssocID="{06F860D2-A67A-4FE0-8162-9900A1F9E5AB}" presName="iconRect" presStyleLbl="node1" presStyleIdx="4" presStyleCnt="5"/>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Megaphone"/>
        </a:ext>
      </dgm:extLst>
    </dgm:pt>
    <dgm:pt modelId="{515577B7-8B20-4EA9-87E7-EEF78F0DE650}" type="pres">
      <dgm:prSet presAssocID="{06F860D2-A67A-4FE0-8162-9900A1F9E5AB}" presName="spaceRect" presStyleCnt="0"/>
      <dgm:spPr/>
    </dgm:pt>
    <dgm:pt modelId="{F96D9182-3673-4CDC-AB5F-4688F713DDE7}" type="pres">
      <dgm:prSet presAssocID="{06F860D2-A67A-4FE0-8162-9900A1F9E5AB}" presName="parTx" presStyleLbl="revTx" presStyleIdx="4" presStyleCnt="5" custScaleX="98809" custLinFactNeighborX="5082">
        <dgm:presLayoutVars>
          <dgm:chMax val="0"/>
          <dgm:chPref val="0"/>
        </dgm:presLayoutVars>
      </dgm:prSet>
      <dgm:spPr/>
    </dgm:pt>
  </dgm:ptLst>
  <dgm:cxnLst>
    <dgm:cxn modelId="{DA006A06-3307-4D8C-B930-A6ED2941E867}" srcId="{DA2DA81D-39BE-41C6-8A39-EECDC81200D6}" destId="{06F860D2-A67A-4FE0-8162-9900A1F9E5AB}" srcOrd="4" destOrd="0" parTransId="{BE252184-0419-400B-A1EE-91BE97404780}" sibTransId="{BE1D4B47-44D1-4A13-9F11-E1845F95200E}"/>
    <dgm:cxn modelId="{D0399B2A-572D-41A1-8471-7136724B881E}" type="presOf" srcId="{A9013060-31B3-4D73-B1FE-C32BB5C75294}" destId="{68938275-00AF-4837-A1C3-92C17B763309}" srcOrd="0" destOrd="0" presId="urn:microsoft.com/office/officeart/2018/2/layout/IconVerticalSolidList"/>
    <dgm:cxn modelId="{2E6D6332-A2FD-4870-9BE4-237FF4083DAF}" type="presOf" srcId="{2F9D0CA2-B72D-4AA7-AF7F-3870E4CB5C77}" destId="{99F4B9A1-8BE1-4512-9056-125D0A7B61CA}" srcOrd="0" destOrd="0" presId="urn:microsoft.com/office/officeart/2018/2/layout/IconVerticalSolidList"/>
    <dgm:cxn modelId="{09D4E061-1F8D-439C-8BCA-F22FF7E54FF4}" srcId="{DA2DA81D-39BE-41C6-8A39-EECDC81200D6}" destId="{8E77C7F3-8234-420C-8D36-11520F6C04A0}" srcOrd="3" destOrd="0" parTransId="{0F56C897-03CF-4F14-85DE-ACF4A0B27AB6}" sibTransId="{538911CF-B928-4908-B505-B24F5EDF9C31}"/>
    <dgm:cxn modelId="{FEECCE44-42FD-499F-8F6C-4874E8435EFD}" srcId="{DA2DA81D-39BE-41C6-8A39-EECDC81200D6}" destId="{2F9D0CA2-B72D-4AA7-AF7F-3870E4CB5C77}" srcOrd="1" destOrd="0" parTransId="{EC7CC296-DB56-499D-99FF-5F7811570374}" sibTransId="{DAFE222E-0694-46A8-9929-85421DB83543}"/>
    <dgm:cxn modelId="{1BCFFBB7-5021-4723-A185-4A9B631BB0EE}" srcId="{DA2DA81D-39BE-41C6-8A39-EECDC81200D6}" destId="{A9013060-31B3-4D73-B1FE-C32BB5C75294}" srcOrd="2" destOrd="0" parTransId="{6C3CB851-19B2-4E8F-8214-940FBB5189F5}" sibTransId="{93F53014-C01E-4CB5-AC6D-785BE09BBBB9}"/>
    <dgm:cxn modelId="{A91103BC-9646-4329-8B84-6D4C99DED799}" type="presOf" srcId="{8E77C7F3-8234-420C-8D36-11520F6C04A0}" destId="{DE43EADB-1D13-4F76-8E27-62F24E547362}" srcOrd="0" destOrd="0" presId="urn:microsoft.com/office/officeart/2018/2/layout/IconVerticalSolidList"/>
    <dgm:cxn modelId="{57AADBCD-D0B3-4B57-91FD-80129CBFCA9E}" srcId="{DA2DA81D-39BE-41C6-8A39-EECDC81200D6}" destId="{EB211690-359F-4103-9416-31A7801AC423}" srcOrd="0" destOrd="0" parTransId="{1E7EEA2D-0748-488F-BB08-1184FF8BC002}" sibTransId="{7E9F2AC3-64CA-43C0-98C8-BEF7C45383CD}"/>
    <dgm:cxn modelId="{EBB8B0D9-BEBE-4F3B-8EE6-16E6E5D569C6}" type="presOf" srcId="{DA2DA81D-39BE-41C6-8A39-EECDC81200D6}" destId="{4F7CF47D-D172-4C28-AC14-E4D70D482D45}" srcOrd="0" destOrd="0" presId="urn:microsoft.com/office/officeart/2018/2/layout/IconVerticalSolidList"/>
    <dgm:cxn modelId="{71CA9EDA-2D8A-4098-BF46-3DC786E83576}" type="presOf" srcId="{EB211690-359F-4103-9416-31A7801AC423}" destId="{26191B0C-5370-4C9F-9FEE-90A2F89F75F6}" srcOrd="0" destOrd="0" presId="urn:microsoft.com/office/officeart/2018/2/layout/IconVerticalSolidList"/>
    <dgm:cxn modelId="{D884FAEA-704B-49C4-ACAF-FC39134E1E79}" type="presOf" srcId="{06F860D2-A67A-4FE0-8162-9900A1F9E5AB}" destId="{F96D9182-3673-4CDC-AB5F-4688F713DDE7}" srcOrd="0" destOrd="0" presId="urn:microsoft.com/office/officeart/2018/2/layout/IconVerticalSolidList"/>
    <dgm:cxn modelId="{20343CC2-0F6D-4C48-88CF-345ED4107EAE}" type="presParOf" srcId="{4F7CF47D-D172-4C28-AC14-E4D70D482D45}" destId="{33B7B3BD-C9C5-4E44-8EAC-F3C074EE632A}" srcOrd="0" destOrd="0" presId="urn:microsoft.com/office/officeart/2018/2/layout/IconVerticalSolidList"/>
    <dgm:cxn modelId="{6188411B-84C2-4B3E-86BF-08A75E384721}" type="presParOf" srcId="{33B7B3BD-C9C5-4E44-8EAC-F3C074EE632A}" destId="{066412F5-061D-486D-8E42-EFC53FBC5C4A}" srcOrd="0" destOrd="0" presId="urn:microsoft.com/office/officeart/2018/2/layout/IconVerticalSolidList"/>
    <dgm:cxn modelId="{B6F970C8-BC0A-410A-964F-32E9FB9685EE}" type="presParOf" srcId="{33B7B3BD-C9C5-4E44-8EAC-F3C074EE632A}" destId="{59A76171-CA66-414E-B49E-616AE44F89E8}" srcOrd="1" destOrd="0" presId="urn:microsoft.com/office/officeart/2018/2/layout/IconVerticalSolidList"/>
    <dgm:cxn modelId="{2F0B8F52-7A3B-4043-8AFB-F7F92EF67596}" type="presParOf" srcId="{33B7B3BD-C9C5-4E44-8EAC-F3C074EE632A}" destId="{C0E12E7A-85AA-4348-9A66-4A8B8A919A82}" srcOrd="2" destOrd="0" presId="urn:microsoft.com/office/officeart/2018/2/layout/IconVerticalSolidList"/>
    <dgm:cxn modelId="{5BC2680C-EBE3-4EF1-9438-198FC3B8464D}" type="presParOf" srcId="{33B7B3BD-C9C5-4E44-8EAC-F3C074EE632A}" destId="{26191B0C-5370-4C9F-9FEE-90A2F89F75F6}" srcOrd="3" destOrd="0" presId="urn:microsoft.com/office/officeart/2018/2/layout/IconVerticalSolidList"/>
    <dgm:cxn modelId="{E265623B-400F-4C65-B8AD-85C658F2FF86}" type="presParOf" srcId="{4F7CF47D-D172-4C28-AC14-E4D70D482D45}" destId="{7E44140F-F08C-4EF8-9DC7-2038FF84359A}" srcOrd="1" destOrd="0" presId="urn:microsoft.com/office/officeart/2018/2/layout/IconVerticalSolidList"/>
    <dgm:cxn modelId="{543D2EDF-64FD-4B54-85AE-5214DE3D3C9F}" type="presParOf" srcId="{4F7CF47D-D172-4C28-AC14-E4D70D482D45}" destId="{00AC78C5-AA65-4C93-A87C-DB921D465EDE}" srcOrd="2" destOrd="0" presId="urn:microsoft.com/office/officeart/2018/2/layout/IconVerticalSolidList"/>
    <dgm:cxn modelId="{65DF867E-B47F-4E3E-AC06-28CFBDFC4E45}" type="presParOf" srcId="{00AC78C5-AA65-4C93-A87C-DB921D465EDE}" destId="{CCF0E58A-567F-4E01-91A4-7340AB1F4522}" srcOrd="0" destOrd="0" presId="urn:microsoft.com/office/officeart/2018/2/layout/IconVerticalSolidList"/>
    <dgm:cxn modelId="{C7A4B599-B760-41F5-B4C0-903A4B69CA71}" type="presParOf" srcId="{00AC78C5-AA65-4C93-A87C-DB921D465EDE}" destId="{29DC4650-F82D-4743-8C41-F8453B2455B8}" srcOrd="1" destOrd="0" presId="urn:microsoft.com/office/officeart/2018/2/layout/IconVerticalSolidList"/>
    <dgm:cxn modelId="{01D090DC-77A2-4757-B789-7D83BE058E9C}" type="presParOf" srcId="{00AC78C5-AA65-4C93-A87C-DB921D465EDE}" destId="{DBABD1E7-CFF7-4269-B40E-D80E25B52CC7}" srcOrd="2" destOrd="0" presId="urn:microsoft.com/office/officeart/2018/2/layout/IconVerticalSolidList"/>
    <dgm:cxn modelId="{4E343ADA-26B5-4D63-9D12-F553416916C0}" type="presParOf" srcId="{00AC78C5-AA65-4C93-A87C-DB921D465EDE}" destId="{99F4B9A1-8BE1-4512-9056-125D0A7B61CA}" srcOrd="3" destOrd="0" presId="urn:microsoft.com/office/officeart/2018/2/layout/IconVerticalSolidList"/>
    <dgm:cxn modelId="{9D71830F-AECD-4B89-B4D8-825B779CA141}" type="presParOf" srcId="{4F7CF47D-D172-4C28-AC14-E4D70D482D45}" destId="{FB42F931-1811-4ADC-B4FE-C38557AC75BC}" srcOrd="3" destOrd="0" presId="urn:microsoft.com/office/officeart/2018/2/layout/IconVerticalSolidList"/>
    <dgm:cxn modelId="{22FAC809-7451-446C-BB2F-6F7DECA76B08}" type="presParOf" srcId="{4F7CF47D-D172-4C28-AC14-E4D70D482D45}" destId="{B63B3902-03CF-4008-9077-F6C20C135B8C}" srcOrd="4" destOrd="0" presId="urn:microsoft.com/office/officeart/2018/2/layout/IconVerticalSolidList"/>
    <dgm:cxn modelId="{C555D740-CA40-4C39-821A-CCB9D83864F2}" type="presParOf" srcId="{B63B3902-03CF-4008-9077-F6C20C135B8C}" destId="{9343F72F-0611-444F-96A4-48B8240691C4}" srcOrd="0" destOrd="0" presId="urn:microsoft.com/office/officeart/2018/2/layout/IconVerticalSolidList"/>
    <dgm:cxn modelId="{BB812B50-A935-463B-98C1-838A2ED33D3F}" type="presParOf" srcId="{B63B3902-03CF-4008-9077-F6C20C135B8C}" destId="{AC1780AA-DFEC-4B02-91C0-D9940DC4716E}" srcOrd="1" destOrd="0" presId="urn:microsoft.com/office/officeart/2018/2/layout/IconVerticalSolidList"/>
    <dgm:cxn modelId="{F5825FE6-90DF-4045-8220-6D14449DEE3B}" type="presParOf" srcId="{B63B3902-03CF-4008-9077-F6C20C135B8C}" destId="{BA79CD7B-C23A-4C63-9448-316D6B5B6467}" srcOrd="2" destOrd="0" presId="urn:microsoft.com/office/officeart/2018/2/layout/IconVerticalSolidList"/>
    <dgm:cxn modelId="{08971595-5A68-49DC-A036-B59C9AA9A9BF}" type="presParOf" srcId="{B63B3902-03CF-4008-9077-F6C20C135B8C}" destId="{68938275-00AF-4837-A1C3-92C17B763309}" srcOrd="3" destOrd="0" presId="urn:microsoft.com/office/officeart/2018/2/layout/IconVerticalSolidList"/>
    <dgm:cxn modelId="{C6ED3544-C8E9-49C2-89FA-0B4FE85CF076}" type="presParOf" srcId="{4F7CF47D-D172-4C28-AC14-E4D70D482D45}" destId="{DB5CA94F-9934-4FD5-AE76-8D73F2D53755}" srcOrd="5" destOrd="0" presId="urn:microsoft.com/office/officeart/2018/2/layout/IconVerticalSolidList"/>
    <dgm:cxn modelId="{5F5B63D7-1A7E-4D96-A159-0C8534C278F8}" type="presParOf" srcId="{4F7CF47D-D172-4C28-AC14-E4D70D482D45}" destId="{999A6B29-B666-49AC-9B34-60182379F179}" srcOrd="6" destOrd="0" presId="urn:microsoft.com/office/officeart/2018/2/layout/IconVerticalSolidList"/>
    <dgm:cxn modelId="{9F7C3E57-4090-4E5D-835C-A43E0CCCBAA6}" type="presParOf" srcId="{999A6B29-B666-49AC-9B34-60182379F179}" destId="{199CBFFF-D375-4870-A092-2A6766D0A7F3}" srcOrd="0" destOrd="0" presId="urn:microsoft.com/office/officeart/2018/2/layout/IconVerticalSolidList"/>
    <dgm:cxn modelId="{F23610B5-9A10-4C98-BF58-CEF6F3B90477}" type="presParOf" srcId="{999A6B29-B666-49AC-9B34-60182379F179}" destId="{B14764DE-CAF7-40E9-864D-63E257A3610F}" srcOrd="1" destOrd="0" presId="urn:microsoft.com/office/officeart/2018/2/layout/IconVerticalSolidList"/>
    <dgm:cxn modelId="{839FCE31-EE0B-4B82-88DE-2A0BF11BFBB4}" type="presParOf" srcId="{999A6B29-B666-49AC-9B34-60182379F179}" destId="{9FA24AF3-F609-450E-8335-C6F49C821719}" srcOrd="2" destOrd="0" presId="urn:microsoft.com/office/officeart/2018/2/layout/IconVerticalSolidList"/>
    <dgm:cxn modelId="{766F0E44-177F-4F5F-8BF2-A1E754ADE054}" type="presParOf" srcId="{999A6B29-B666-49AC-9B34-60182379F179}" destId="{DE43EADB-1D13-4F76-8E27-62F24E547362}" srcOrd="3" destOrd="0" presId="urn:microsoft.com/office/officeart/2018/2/layout/IconVerticalSolidList"/>
    <dgm:cxn modelId="{FCBE7E6B-CB29-4A73-AD04-B228FB1808CD}" type="presParOf" srcId="{4F7CF47D-D172-4C28-AC14-E4D70D482D45}" destId="{AD7AED3B-53B4-4118-AAC3-9A1CD93D98E5}" srcOrd="7" destOrd="0" presId="urn:microsoft.com/office/officeart/2018/2/layout/IconVerticalSolidList"/>
    <dgm:cxn modelId="{5400AEAB-75CA-4323-A018-90810E510FFC}" type="presParOf" srcId="{4F7CF47D-D172-4C28-AC14-E4D70D482D45}" destId="{8A9A0739-1B8D-4A6A-AC98-9C12201F4302}" srcOrd="8" destOrd="0" presId="urn:microsoft.com/office/officeart/2018/2/layout/IconVerticalSolidList"/>
    <dgm:cxn modelId="{29D22B88-0A1E-4D0A-B524-0A2DC952CC0C}" type="presParOf" srcId="{8A9A0739-1B8D-4A6A-AC98-9C12201F4302}" destId="{A7061F32-3E9F-4438-91B0-58D39AA1A96E}" srcOrd="0" destOrd="0" presId="urn:microsoft.com/office/officeart/2018/2/layout/IconVerticalSolidList"/>
    <dgm:cxn modelId="{D4AE2243-6500-4FD4-8BF5-4EFA1056575D}" type="presParOf" srcId="{8A9A0739-1B8D-4A6A-AC98-9C12201F4302}" destId="{AD4AB15E-23FF-440E-B035-9C6755D26F12}" srcOrd="1" destOrd="0" presId="urn:microsoft.com/office/officeart/2018/2/layout/IconVerticalSolidList"/>
    <dgm:cxn modelId="{21E88CDD-8F03-44BE-89C0-993166E7BB8A}" type="presParOf" srcId="{8A9A0739-1B8D-4A6A-AC98-9C12201F4302}" destId="{515577B7-8B20-4EA9-87E7-EEF78F0DE650}" srcOrd="2" destOrd="0" presId="urn:microsoft.com/office/officeart/2018/2/layout/IconVerticalSolidList"/>
    <dgm:cxn modelId="{12C102B8-BE6B-4FEB-A4B6-6EB2B312A43A}" type="presParOf" srcId="{8A9A0739-1B8D-4A6A-AC98-9C12201F4302}" destId="{F96D9182-3673-4CDC-AB5F-4688F713DDE7}"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246DD9B-FF61-47DD-A03F-5CC3D6D59A1F}" type="doc">
      <dgm:prSet loTypeId="urn:microsoft.com/office/officeart/2005/8/layout/arrow2" loCatId="process" qsTypeId="urn:microsoft.com/office/officeart/2005/8/quickstyle/simple1" qsCatId="simple" csTypeId="urn:microsoft.com/office/officeart/2005/8/colors/colorful3" csCatId="colorful" phldr="1"/>
      <dgm:spPr/>
      <dgm:t>
        <a:bodyPr/>
        <a:lstStyle/>
        <a:p>
          <a:endParaRPr lang="en-US"/>
        </a:p>
      </dgm:t>
    </dgm:pt>
    <dgm:pt modelId="{C7FCF8A1-0FCA-4832-939B-F6A36E5B53E2}">
      <dgm:prSet phldrT="[Text]" phldr="0"/>
      <dgm:spPr/>
      <dgm:t>
        <a:bodyPr/>
        <a:lstStyle/>
        <a:p>
          <a:pPr rtl="0"/>
          <a:r>
            <a:rPr lang="fr-FR" noProof="0" dirty="0">
              <a:solidFill>
                <a:schemeClr val="tx1"/>
              </a:solidFill>
              <a:latin typeface="Open Sans"/>
              <a:ea typeface="Open Sans"/>
              <a:cs typeface="Open Sans"/>
            </a:rPr>
            <a:t>Enfants MAM dans les contextes à haut risque</a:t>
          </a:r>
        </a:p>
      </dgm:t>
    </dgm:pt>
    <dgm:pt modelId="{E9B3A259-9EE4-4FD5-B5F4-6CE0B4B35201}" type="parTrans" cxnId="{CD00C4A0-FEC7-45C6-9BA5-BCC2CACB5950}">
      <dgm:prSet/>
      <dgm:spPr/>
      <dgm:t>
        <a:bodyPr/>
        <a:lstStyle/>
        <a:p>
          <a:endParaRPr lang="en-US"/>
        </a:p>
      </dgm:t>
    </dgm:pt>
    <dgm:pt modelId="{1445DF9C-8540-41F7-B94F-634D25A754D8}" type="sibTrans" cxnId="{CD00C4A0-FEC7-45C6-9BA5-BCC2CACB5950}">
      <dgm:prSet/>
      <dgm:spPr/>
      <dgm:t>
        <a:bodyPr/>
        <a:lstStyle/>
        <a:p>
          <a:endParaRPr lang="en-US"/>
        </a:p>
      </dgm:t>
    </dgm:pt>
    <dgm:pt modelId="{24A76823-5285-4E1F-B49F-42C040A2CE5A}">
      <dgm:prSet phldr="0"/>
      <dgm:spPr/>
      <dgm:t>
        <a:bodyPr/>
        <a:lstStyle/>
        <a:p>
          <a:pPr rtl="0"/>
          <a:r>
            <a:rPr lang="fr-FR" noProof="0" dirty="0">
              <a:solidFill>
                <a:schemeClr val="tx1"/>
              </a:solidFill>
              <a:latin typeface="Open Sans"/>
              <a:ea typeface="Open Sans"/>
              <a:cs typeface="Open Sans"/>
            </a:rPr>
            <a:t>Enfants MAM à haut risque</a:t>
          </a:r>
        </a:p>
      </dgm:t>
    </dgm:pt>
    <dgm:pt modelId="{BD0F6A6E-E5CB-4A62-9CA3-E04A299EEACD}" type="parTrans" cxnId="{479F51E9-902A-42E4-9106-B808C59973E4}">
      <dgm:prSet/>
      <dgm:spPr/>
      <dgm:t>
        <a:bodyPr/>
        <a:lstStyle/>
        <a:p>
          <a:endParaRPr lang="en-US"/>
        </a:p>
      </dgm:t>
    </dgm:pt>
    <dgm:pt modelId="{9C67BF2C-DD11-4E9E-A216-F4B6CBB875C9}" type="sibTrans" cxnId="{479F51E9-902A-42E4-9106-B808C59973E4}">
      <dgm:prSet/>
      <dgm:spPr/>
      <dgm:t>
        <a:bodyPr/>
        <a:lstStyle/>
        <a:p>
          <a:endParaRPr lang="en-US"/>
        </a:p>
      </dgm:t>
    </dgm:pt>
    <dgm:pt modelId="{487B5D14-7E24-4939-B6BB-6176A93BFCDD}">
      <dgm:prSet phldr="0"/>
      <dgm:spPr/>
      <dgm:t>
        <a:bodyPr/>
        <a:lstStyle/>
        <a:p>
          <a:pPr rtl="0"/>
          <a:r>
            <a:rPr lang="en-US" dirty="0">
              <a:solidFill>
                <a:schemeClr val="tx1"/>
              </a:solidFill>
              <a:latin typeface="Open Sans"/>
              <a:ea typeface="Open Sans"/>
              <a:cs typeface="Open Sans"/>
            </a:rPr>
            <a:t>Enfants MAM</a:t>
          </a:r>
        </a:p>
      </dgm:t>
    </dgm:pt>
    <dgm:pt modelId="{5602E147-613F-4B61-89EC-41769015CCFC}" type="parTrans" cxnId="{144547C7-F9B7-43D6-95E4-B38934DD2AD7}">
      <dgm:prSet/>
      <dgm:spPr/>
      <dgm:t>
        <a:bodyPr/>
        <a:lstStyle/>
        <a:p>
          <a:endParaRPr lang="en-US"/>
        </a:p>
      </dgm:t>
    </dgm:pt>
    <dgm:pt modelId="{EF181A3E-1D42-4B37-BC47-28A0F96B5E10}" type="sibTrans" cxnId="{144547C7-F9B7-43D6-95E4-B38934DD2AD7}">
      <dgm:prSet/>
      <dgm:spPr/>
      <dgm:t>
        <a:bodyPr/>
        <a:lstStyle/>
        <a:p>
          <a:endParaRPr lang="en-US"/>
        </a:p>
      </dgm:t>
    </dgm:pt>
    <dgm:pt modelId="{84708950-A9A6-425E-933D-3C82CB0A6015}" type="pres">
      <dgm:prSet presAssocID="{8246DD9B-FF61-47DD-A03F-5CC3D6D59A1F}" presName="arrowDiagram" presStyleCnt="0">
        <dgm:presLayoutVars>
          <dgm:chMax val="5"/>
          <dgm:dir/>
          <dgm:resizeHandles val="exact"/>
        </dgm:presLayoutVars>
      </dgm:prSet>
      <dgm:spPr/>
    </dgm:pt>
    <dgm:pt modelId="{49BB3508-A828-498A-B037-86A9FC72F963}" type="pres">
      <dgm:prSet presAssocID="{8246DD9B-FF61-47DD-A03F-5CC3D6D59A1F}" presName="arrow" presStyleLbl="bgShp" presStyleIdx="0" presStyleCnt="1"/>
      <dgm:spPr/>
    </dgm:pt>
    <dgm:pt modelId="{DD6EA85C-EE1F-42E8-9717-4F00DFC0CC1D}" type="pres">
      <dgm:prSet presAssocID="{8246DD9B-FF61-47DD-A03F-5CC3D6D59A1F}" presName="arrowDiagram3" presStyleCnt="0"/>
      <dgm:spPr/>
    </dgm:pt>
    <dgm:pt modelId="{7CB6FB0F-8F3B-4978-B55E-C8562FB7D94D}" type="pres">
      <dgm:prSet presAssocID="{24A76823-5285-4E1F-B49F-42C040A2CE5A}" presName="bullet3a" presStyleLbl="node1" presStyleIdx="0" presStyleCnt="3"/>
      <dgm:spPr/>
    </dgm:pt>
    <dgm:pt modelId="{88B2873C-0BBC-4632-8AA5-D0CC0806E0B0}" type="pres">
      <dgm:prSet presAssocID="{24A76823-5285-4E1F-B49F-42C040A2CE5A}" presName="textBox3a" presStyleLbl="revTx" presStyleIdx="0" presStyleCnt="3">
        <dgm:presLayoutVars>
          <dgm:bulletEnabled val="1"/>
        </dgm:presLayoutVars>
      </dgm:prSet>
      <dgm:spPr/>
    </dgm:pt>
    <dgm:pt modelId="{669A3406-011E-4EFF-89D4-6DD27808AE79}" type="pres">
      <dgm:prSet presAssocID="{C7FCF8A1-0FCA-4832-939B-F6A36E5B53E2}" presName="bullet3b" presStyleLbl="node1" presStyleIdx="1" presStyleCnt="3"/>
      <dgm:spPr/>
    </dgm:pt>
    <dgm:pt modelId="{A69A6B86-5A0F-44A3-B4FE-7E9786B2FE28}" type="pres">
      <dgm:prSet presAssocID="{C7FCF8A1-0FCA-4832-939B-F6A36E5B53E2}" presName="textBox3b" presStyleLbl="revTx" presStyleIdx="1" presStyleCnt="3">
        <dgm:presLayoutVars>
          <dgm:bulletEnabled val="1"/>
        </dgm:presLayoutVars>
      </dgm:prSet>
      <dgm:spPr/>
    </dgm:pt>
    <dgm:pt modelId="{49FB8659-1197-4BD0-9BB4-4BE5C57163EA}" type="pres">
      <dgm:prSet presAssocID="{487B5D14-7E24-4939-B6BB-6176A93BFCDD}" presName="bullet3c" presStyleLbl="node1" presStyleIdx="2" presStyleCnt="3"/>
      <dgm:spPr/>
    </dgm:pt>
    <dgm:pt modelId="{CF580987-AB5E-43F1-9A61-512ACEE863B3}" type="pres">
      <dgm:prSet presAssocID="{487B5D14-7E24-4939-B6BB-6176A93BFCDD}" presName="textBox3c" presStyleLbl="revTx" presStyleIdx="2" presStyleCnt="3">
        <dgm:presLayoutVars>
          <dgm:bulletEnabled val="1"/>
        </dgm:presLayoutVars>
      </dgm:prSet>
      <dgm:spPr/>
    </dgm:pt>
  </dgm:ptLst>
  <dgm:cxnLst>
    <dgm:cxn modelId="{3F553B02-E24E-4A53-8D68-0BC7F85C6987}" type="presOf" srcId="{24A76823-5285-4E1F-B49F-42C040A2CE5A}" destId="{88B2873C-0BBC-4632-8AA5-D0CC0806E0B0}" srcOrd="0" destOrd="0" presId="urn:microsoft.com/office/officeart/2005/8/layout/arrow2"/>
    <dgm:cxn modelId="{FAD3271E-53EE-46B6-84FE-022F668307C6}" type="presOf" srcId="{8246DD9B-FF61-47DD-A03F-5CC3D6D59A1F}" destId="{84708950-A9A6-425E-933D-3C82CB0A6015}" srcOrd="0" destOrd="0" presId="urn:microsoft.com/office/officeart/2005/8/layout/arrow2"/>
    <dgm:cxn modelId="{46D5285F-FFD1-481E-81A4-FA1901766C15}" type="presOf" srcId="{487B5D14-7E24-4939-B6BB-6176A93BFCDD}" destId="{CF580987-AB5E-43F1-9A61-512ACEE863B3}" srcOrd="0" destOrd="0" presId="urn:microsoft.com/office/officeart/2005/8/layout/arrow2"/>
    <dgm:cxn modelId="{CD00C4A0-FEC7-45C6-9BA5-BCC2CACB5950}" srcId="{8246DD9B-FF61-47DD-A03F-5CC3D6D59A1F}" destId="{C7FCF8A1-0FCA-4832-939B-F6A36E5B53E2}" srcOrd="1" destOrd="0" parTransId="{E9B3A259-9EE4-4FD5-B5F4-6CE0B4B35201}" sibTransId="{1445DF9C-8540-41F7-B94F-634D25A754D8}"/>
    <dgm:cxn modelId="{144547C7-F9B7-43D6-95E4-B38934DD2AD7}" srcId="{8246DD9B-FF61-47DD-A03F-5CC3D6D59A1F}" destId="{487B5D14-7E24-4939-B6BB-6176A93BFCDD}" srcOrd="2" destOrd="0" parTransId="{5602E147-613F-4B61-89EC-41769015CCFC}" sibTransId="{EF181A3E-1D42-4B37-BC47-28A0F96B5E10}"/>
    <dgm:cxn modelId="{479F51E9-902A-42E4-9106-B808C59973E4}" srcId="{8246DD9B-FF61-47DD-A03F-5CC3D6D59A1F}" destId="{24A76823-5285-4E1F-B49F-42C040A2CE5A}" srcOrd="0" destOrd="0" parTransId="{BD0F6A6E-E5CB-4A62-9CA3-E04A299EEACD}" sibTransId="{9C67BF2C-DD11-4E9E-A216-F4B6CBB875C9}"/>
    <dgm:cxn modelId="{DC49F4FE-61BB-4AD6-ACAC-B69C4E788AF5}" type="presOf" srcId="{C7FCF8A1-0FCA-4832-939B-F6A36E5B53E2}" destId="{A69A6B86-5A0F-44A3-B4FE-7E9786B2FE28}" srcOrd="0" destOrd="0" presId="urn:microsoft.com/office/officeart/2005/8/layout/arrow2"/>
    <dgm:cxn modelId="{4246325A-8CFD-4260-B3C5-6CAD008F12D0}" type="presParOf" srcId="{84708950-A9A6-425E-933D-3C82CB0A6015}" destId="{49BB3508-A828-498A-B037-86A9FC72F963}" srcOrd="0" destOrd="0" presId="urn:microsoft.com/office/officeart/2005/8/layout/arrow2"/>
    <dgm:cxn modelId="{DB420217-AF60-4F3A-AFCC-B3D7D8F15098}" type="presParOf" srcId="{84708950-A9A6-425E-933D-3C82CB0A6015}" destId="{DD6EA85C-EE1F-42E8-9717-4F00DFC0CC1D}" srcOrd="1" destOrd="0" presId="urn:microsoft.com/office/officeart/2005/8/layout/arrow2"/>
    <dgm:cxn modelId="{120F4D4C-7756-4BF2-9933-0490D3AB17D0}" type="presParOf" srcId="{DD6EA85C-EE1F-42E8-9717-4F00DFC0CC1D}" destId="{7CB6FB0F-8F3B-4978-B55E-C8562FB7D94D}" srcOrd="0" destOrd="0" presId="urn:microsoft.com/office/officeart/2005/8/layout/arrow2"/>
    <dgm:cxn modelId="{CE4C4624-7668-4159-A109-F727F0432740}" type="presParOf" srcId="{DD6EA85C-EE1F-42E8-9717-4F00DFC0CC1D}" destId="{88B2873C-0BBC-4632-8AA5-D0CC0806E0B0}" srcOrd="1" destOrd="0" presId="urn:microsoft.com/office/officeart/2005/8/layout/arrow2"/>
    <dgm:cxn modelId="{A174228F-AE5F-42A0-A0DA-686D8B870B52}" type="presParOf" srcId="{DD6EA85C-EE1F-42E8-9717-4F00DFC0CC1D}" destId="{669A3406-011E-4EFF-89D4-6DD27808AE79}" srcOrd="2" destOrd="0" presId="urn:microsoft.com/office/officeart/2005/8/layout/arrow2"/>
    <dgm:cxn modelId="{F9DC0FE4-EC66-49A0-B26C-630422081CF4}" type="presParOf" srcId="{DD6EA85C-EE1F-42E8-9717-4F00DFC0CC1D}" destId="{A69A6B86-5A0F-44A3-B4FE-7E9786B2FE28}" srcOrd="3" destOrd="0" presId="urn:microsoft.com/office/officeart/2005/8/layout/arrow2"/>
    <dgm:cxn modelId="{2B04CAFE-E0B3-4E8E-9239-89B039AA2D67}" type="presParOf" srcId="{DD6EA85C-EE1F-42E8-9717-4F00DFC0CC1D}" destId="{49FB8659-1197-4BD0-9BB4-4BE5C57163EA}" srcOrd="4" destOrd="0" presId="urn:microsoft.com/office/officeart/2005/8/layout/arrow2"/>
    <dgm:cxn modelId="{69515D64-E037-413C-995B-D6ABE5BF0493}" type="presParOf" srcId="{DD6EA85C-EE1F-42E8-9717-4F00DFC0CC1D}" destId="{CF580987-AB5E-43F1-9A61-512ACEE863B3}" srcOrd="5" destOrd="0" presId="urn:microsoft.com/office/officeart/2005/8/layout/arrow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2835EEE8-F17D-4584-A198-69365A1518F8}" type="doc">
      <dgm:prSet loTypeId="urn:microsoft.com/office/officeart/2005/8/layout/vList5" loCatId="list" qsTypeId="urn:microsoft.com/office/officeart/2005/8/quickstyle/simple1" qsCatId="simple" csTypeId="urn:microsoft.com/office/officeart/2005/8/colors/colorful1" csCatId="colorful" phldr="1"/>
      <dgm:spPr/>
      <dgm:t>
        <a:bodyPr/>
        <a:lstStyle/>
        <a:p>
          <a:endParaRPr lang="en-US"/>
        </a:p>
      </dgm:t>
    </dgm:pt>
    <dgm:pt modelId="{D3E20E32-0030-4405-87A0-CAD28EF7F5F2}">
      <dgm:prSet custT="1"/>
      <dgm:spPr/>
      <dgm:t>
        <a:bodyPr/>
        <a:lstStyle/>
        <a:p>
          <a:r>
            <a:rPr lang="en-US" sz="2800" b="1" dirty="0"/>
            <a:t>QUELS ENFANTS</a:t>
          </a:r>
          <a:endParaRPr lang="en-US" sz="3200" b="1" dirty="0"/>
        </a:p>
        <a:p>
          <a:r>
            <a:rPr lang="en-US" sz="1600" dirty="0"/>
            <a:t>Recommendation forte</a:t>
          </a:r>
        </a:p>
        <a:p>
          <a:r>
            <a:rPr lang="en-US" sz="1600" dirty="0"/>
            <a:t>(B13 and B14)</a:t>
          </a:r>
        </a:p>
      </dgm:t>
    </dgm:pt>
    <dgm:pt modelId="{BBB0EDCE-E9B6-4AD3-96F5-054D47C93110}" type="parTrans" cxnId="{6D9454A8-0FDA-45D2-B700-FC45ED6EF4E7}">
      <dgm:prSet/>
      <dgm:spPr/>
      <dgm:t>
        <a:bodyPr/>
        <a:lstStyle/>
        <a:p>
          <a:endParaRPr lang="en-US"/>
        </a:p>
      </dgm:t>
    </dgm:pt>
    <dgm:pt modelId="{8FB34E3C-FC87-4968-8435-5FF9E64614E7}" type="sibTrans" cxnId="{6D9454A8-0FDA-45D2-B700-FC45ED6EF4E7}">
      <dgm:prSet/>
      <dgm:spPr/>
      <dgm:t>
        <a:bodyPr/>
        <a:lstStyle/>
        <a:p>
          <a:endParaRPr lang="en-US"/>
        </a:p>
      </dgm:t>
    </dgm:pt>
    <dgm:pt modelId="{146ED8EA-3B98-40F7-A891-A7F9511E4ABC}">
      <dgm:prSet/>
      <dgm:spPr/>
      <dgm:t>
        <a:bodyPr/>
        <a:lstStyle/>
        <a:p>
          <a:pPr>
            <a:buNone/>
          </a:pPr>
          <a:r>
            <a:rPr lang="fr-FR" dirty="0"/>
            <a:t>Enfants présentant des </a:t>
          </a:r>
          <a:r>
            <a:rPr lang="fr-FR" b="1" dirty="0"/>
            <a:t>facteurs individuels, des facteurs de risque sociaux </a:t>
          </a:r>
          <a:r>
            <a:rPr lang="fr-FR" dirty="0"/>
            <a:t>et des enfants vivant dans un </a:t>
          </a:r>
          <a:r>
            <a:rPr lang="fr-FR" b="1" dirty="0"/>
            <a:t>contexte à haut risque</a:t>
          </a:r>
          <a:endParaRPr lang="en-US" b="1" dirty="0"/>
        </a:p>
      </dgm:t>
    </dgm:pt>
    <dgm:pt modelId="{7B2F7B3A-578E-4A3A-A899-B356A95B1FD6}" type="parTrans" cxnId="{1FF6702C-D317-4D4C-BDB3-8FCDC3733508}">
      <dgm:prSet/>
      <dgm:spPr/>
      <dgm:t>
        <a:bodyPr/>
        <a:lstStyle/>
        <a:p>
          <a:endParaRPr lang="en-US"/>
        </a:p>
      </dgm:t>
    </dgm:pt>
    <dgm:pt modelId="{3F26EED1-0726-412A-8CE5-CA593EBCFC5C}" type="sibTrans" cxnId="{1FF6702C-D317-4D4C-BDB3-8FCDC3733508}">
      <dgm:prSet/>
      <dgm:spPr/>
      <dgm:t>
        <a:bodyPr/>
        <a:lstStyle/>
        <a:p>
          <a:endParaRPr lang="en-US"/>
        </a:p>
      </dgm:t>
    </dgm:pt>
    <dgm:pt modelId="{9B4B4EC5-42A2-4C51-B1B4-FC6F8AA031EB}">
      <dgm:prSet custT="1"/>
      <dgm:spPr/>
      <dgm:t>
        <a:bodyPr/>
        <a:lstStyle/>
        <a:p>
          <a:r>
            <a:rPr lang="en-US" sz="2800" b="1" dirty="0"/>
            <a:t>QUEL SFF</a:t>
          </a:r>
        </a:p>
        <a:p>
          <a:r>
            <a:rPr lang="en-US" sz="1600" dirty="0"/>
            <a:t>Recommendation </a:t>
          </a:r>
          <a:r>
            <a:rPr lang="en-US" sz="1600" dirty="0" err="1"/>
            <a:t>conditionnelle</a:t>
          </a:r>
          <a:r>
            <a:rPr lang="en-US" sz="1600" dirty="0"/>
            <a:t> </a:t>
          </a:r>
        </a:p>
        <a:p>
          <a:r>
            <a:rPr lang="en-US" sz="1600" dirty="0"/>
            <a:t>B15</a:t>
          </a:r>
        </a:p>
      </dgm:t>
    </dgm:pt>
    <dgm:pt modelId="{ACFEFA14-4E4F-48CD-A339-F9FFEA344B8E}" type="parTrans" cxnId="{24F4A2D0-5448-49C2-9540-9552EAFAA534}">
      <dgm:prSet/>
      <dgm:spPr/>
      <dgm:t>
        <a:bodyPr/>
        <a:lstStyle/>
        <a:p>
          <a:endParaRPr lang="en-US"/>
        </a:p>
      </dgm:t>
    </dgm:pt>
    <dgm:pt modelId="{70718C74-0F32-480C-8F8A-A083BAA5A13C}" type="sibTrans" cxnId="{24F4A2D0-5448-49C2-9540-9552EAFAA534}">
      <dgm:prSet/>
      <dgm:spPr/>
      <dgm:t>
        <a:bodyPr/>
        <a:lstStyle/>
        <a:p>
          <a:endParaRPr lang="en-US"/>
        </a:p>
      </dgm:t>
    </dgm:pt>
    <dgm:pt modelId="{619132E1-9F6B-4492-8D06-55DD6D8D27F5}">
      <dgm:prSet/>
      <dgm:spPr/>
      <dgm:t>
        <a:bodyPr/>
        <a:lstStyle/>
        <a:p>
          <a:pPr>
            <a:buNone/>
          </a:pPr>
          <a:r>
            <a:rPr lang="fr-FR" dirty="0"/>
            <a:t>Suppléments nutritionnels à base de lipides (RUTF, RUSF) et aliments mélangés enrichis améliorés (type Supercereal Plus)</a:t>
          </a:r>
          <a:endParaRPr lang="en-US" dirty="0"/>
        </a:p>
      </dgm:t>
    </dgm:pt>
    <dgm:pt modelId="{7743C30D-3333-4CF1-BF16-2AD97472A277}" type="parTrans" cxnId="{3A9A0409-76F0-4DB6-8575-C9EA45516F21}">
      <dgm:prSet/>
      <dgm:spPr/>
      <dgm:t>
        <a:bodyPr/>
        <a:lstStyle/>
        <a:p>
          <a:endParaRPr lang="en-US"/>
        </a:p>
      </dgm:t>
    </dgm:pt>
    <dgm:pt modelId="{0A557C70-8105-4B84-8D2D-A257E34D9862}" type="sibTrans" cxnId="{3A9A0409-76F0-4DB6-8575-C9EA45516F21}">
      <dgm:prSet/>
      <dgm:spPr/>
      <dgm:t>
        <a:bodyPr/>
        <a:lstStyle/>
        <a:p>
          <a:endParaRPr lang="en-US"/>
        </a:p>
      </dgm:t>
    </dgm:pt>
    <dgm:pt modelId="{E20435C8-8669-4949-93BA-96C0DDD6F811}">
      <dgm:prSet custT="1"/>
      <dgm:spPr/>
      <dgm:t>
        <a:bodyPr/>
        <a:lstStyle/>
        <a:p>
          <a:r>
            <a:rPr lang="en-US" sz="2800" b="1" dirty="0"/>
            <a:t>COMBIEN</a:t>
          </a:r>
        </a:p>
        <a:p>
          <a:r>
            <a:rPr lang="en-US" sz="1600" dirty="0"/>
            <a:t>Recommendation </a:t>
          </a:r>
          <a:r>
            <a:rPr lang="en-US" sz="1600" dirty="0" err="1"/>
            <a:t>conditionnelle</a:t>
          </a:r>
          <a:r>
            <a:rPr lang="en-US" sz="1600" dirty="0"/>
            <a:t> </a:t>
          </a:r>
        </a:p>
        <a:p>
          <a:r>
            <a:rPr lang="en-US" sz="1600" dirty="0"/>
            <a:t>B16</a:t>
          </a:r>
        </a:p>
      </dgm:t>
    </dgm:pt>
    <dgm:pt modelId="{F53C2BED-B132-4BCA-A80A-71538B8D456B}" type="parTrans" cxnId="{4AC5779F-DB08-4FD2-BE59-9A778E232C1D}">
      <dgm:prSet/>
      <dgm:spPr/>
      <dgm:t>
        <a:bodyPr/>
        <a:lstStyle/>
        <a:p>
          <a:endParaRPr lang="en-US"/>
        </a:p>
      </dgm:t>
    </dgm:pt>
    <dgm:pt modelId="{6E97D2AC-51C6-476E-BF01-71A06C255166}" type="sibTrans" cxnId="{4AC5779F-DB08-4FD2-BE59-9A778E232C1D}">
      <dgm:prSet/>
      <dgm:spPr/>
      <dgm:t>
        <a:bodyPr/>
        <a:lstStyle/>
        <a:p>
          <a:endParaRPr lang="en-US"/>
        </a:p>
      </dgm:t>
    </dgm:pt>
    <dgm:pt modelId="{68A228FD-8547-4EA5-BA46-0BC94DEEBBB2}">
      <dgm:prSet/>
      <dgm:spPr/>
      <dgm:t>
        <a:bodyPr/>
        <a:lstStyle/>
        <a:p>
          <a:pPr>
            <a:buNone/>
          </a:pPr>
          <a:r>
            <a:rPr lang="fr-FR" dirty="0"/>
            <a:t>40-60% de 100-130Kcal/kg/jour</a:t>
          </a:r>
          <a:endParaRPr lang="en-US" dirty="0"/>
        </a:p>
      </dgm:t>
    </dgm:pt>
    <dgm:pt modelId="{3E60263B-A8C7-43C0-8A69-16BF5B9B712F}" type="parTrans" cxnId="{E779B980-E738-4CA6-9A13-68DA4D21A749}">
      <dgm:prSet/>
      <dgm:spPr/>
      <dgm:t>
        <a:bodyPr/>
        <a:lstStyle/>
        <a:p>
          <a:endParaRPr lang="en-US"/>
        </a:p>
      </dgm:t>
    </dgm:pt>
    <dgm:pt modelId="{64C0659B-0773-4D5A-A0D4-8D6F1AC3992B}" type="sibTrans" cxnId="{E779B980-E738-4CA6-9A13-68DA4D21A749}">
      <dgm:prSet/>
      <dgm:spPr/>
      <dgm:t>
        <a:bodyPr/>
        <a:lstStyle/>
        <a:p>
          <a:endParaRPr lang="en-US"/>
        </a:p>
      </dgm:t>
    </dgm:pt>
    <dgm:pt modelId="{D774D174-E26E-41F0-B00E-4D07DE54BB37}" type="pres">
      <dgm:prSet presAssocID="{2835EEE8-F17D-4584-A198-69365A1518F8}" presName="Name0" presStyleCnt="0">
        <dgm:presLayoutVars>
          <dgm:dir/>
          <dgm:animLvl val="lvl"/>
          <dgm:resizeHandles val="exact"/>
        </dgm:presLayoutVars>
      </dgm:prSet>
      <dgm:spPr/>
    </dgm:pt>
    <dgm:pt modelId="{CAD1CDA0-1C5F-4B21-A5B7-28670A403D09}" type="pres">
      <dgm:prSet presAssocID="{D3E20E32-0030-4405-87A0-CAD28EF7F5F2}" presName="linNode" presStyleCnt="0"/>
      <dgm:spPr/>
    </dgm:pt>
    <dgm:pt modelId="{62D98E2C-AEA8-4315-98EA-3B146C4C6D5F}" type="pres">
      <dgm:prSet presAssocID="{D3E20E32-0030-4405-87A0-CAD28EF7F5F2}" presName="parentText" presStyleLbl="node1" presStyleIdx="0" presStyleCnt="3" custLinFactNeighborX="0">
        <dgm:presLayoutVars>
          <dgm:chMax val="1"/>
          <dgm:bulletEnabled val="1"/>
        </dgm:presLayoutVars>
      </dgm:prSet>
      <dgm:spPr/>
    </dgm:pt>
    <dgm:pt modelId="{A9F391CC-7970-4BB1-AD52-82DD567188E4}" type="pres">
      <dgm:prSet presAssocID="{D3E20E32-0030-4405-87A0-CAD28EF7F5F2}" presName="descendantText" presStyleLbl="alignAccFollowNode1" presStyleIdx="0" presStyleCnt="3">
        <dgm:presLayoutVars>
          <dgm:bulletEnabled val="1"/>
        </dgm:presLayoutVars>
      </dgm:prSet>
      <dgm:spPr/>
    </dgm:pt>
    <dgm:pt modelId="{06087371-6DD9-42CC-B0F1-1A0CC4DCBF74}" type="pres">
      <dgm:prSet presAssocID="{8FB34E3C-FC87-4968-8435-5FF9E64614E7}" presName="sp" presStyleCnt="0"/>
      <dgm:spPr/>
    </dgm:pt>
    <dgm:pt modelId="{456991A5-22FA-42DE-AA59-9A20A8857380}" type="pres">
      <dgm:prSet presAssocID="{9B4B4EC5-42A2-4C51-B1B4-FC6F8AA031EB}" presName="linNode" presStyleCnt="0"/>
      <dgm:spPr/>
    </dgm:pt>
    <dgm:pt modelId="{E94A125D-D3F1-4FB3-BD4E-071883AFAEA9}" type="pres">
      <dgm:prSet presAssocID="{9B4B4EC5-42A2-4C51-B1B4-FC6F8AA031EB}" presName="parentText" presStyleLbl="node1" presStyleIdx="1" presStyleCnt="3">
        <dgm:presLayoutVars>
          <dgm:chMax val="1"/>
          <dgm:bulletEnabled val="1"/>
        </dgm:presLayoutVars>
      </dgm:prSet>
      <dgm:spPr/>
    </dgm:pt>
    <dgm:pt modelId="{200C5B13-B144-4210-9AB2-8B0BFF427E76}" type="pres">
      <dgm:prSet presAssocID="{9B4B4EC5-42A2-4C51-B1B4-FC6F8AA031EB}" presName="descendantText" presStyleLbl="alignAccFollowNode1" presStyleIdx="1" presStyleCnt="3">
        <dgm:presLayoutVars>
          <dgm:bulletEnabled val="1"/>
        </dgm:presLayoutVars>
      </dgm:prSet>
      <dgm:spPr/>
    </dgm:pt>
    <dgm:pt modelId="{2DC0A395-9C20-493E-85FD-1CBB746F9C5D}" type="pres">
      <dgm:prSet presAssocID="{70718C74-0F32-480C-8F8A-A083BAA5A13C}" presName="sp" presStyleCnt="0"/>
      <dgm:spPr/>
    </dgm:pt>
    <dgm:pt modelId="{578C9482-74FB-4A83-A72B-6BAADC7713DB}" type="pres">
      <dgm:prSet presAssocID="{E20435C8-8669-4949-93BA-96C0DDD6F811}" presName="linNode" presStyleCnt="0"/>
      <dgm:spPr/>
    </dgm:pt>
    <dgm:pt modelId="{81ED2510-305E-45A2-8E8C-DE151B4CD1AC}" type="pres">
      <dgm:prSet presAssocID="{E20435C8-8669-4949-93BA-96C0DDD6F811}" presName="parentText" presStyleLbl="node1" presStyleIdx="2" presStyleCnt="3">
        <dgm:presLayoutVars>
          <dgm:chMax val="1"/>
          <dgm:bulletEnabled val="1"/>
        </dgm:presLayoutVars>
      </dgm:prSet>
      <dgm:spPr/>
    </dgm:pt>
    <dgm:pt modelId="{97B961D7-D0FF-4864-A303-245F8B39C3D5}" type="pres">
      <dgm:prSet presAssocID="{E20435C8-8669-4949-93BA-96C0DDD6F811}" presName="descendantText" presStyleLbl="alignAccFollowNode1" presStyleIdx="2" presStyleCnt="3">
        <dgm:presLayoutVars>
          <dgm:bulletEnabled val="1"/>
        </dgm:presLayoutVars>
      </dgm:prSet>
      <dgm:spPr/>
    </dgm:pt>
  </dgm:ptLst>
  <dgm:cxnLst>
    <dgm:cxn modelId="{3A9A0409-76F0-4DB6-8575-C9EA45516F21}" srcId="{9B4B4EC5-42A2-4C51-B1B4-FC6F8AA031EB}" destId="{619132E1-9F6B-4492-8D06-55DD6D8D27F5}" srcOrd="0" destOrd="0" parTransId="{7743C30D-3333-4CF1-BF16-2AD97472A277}" sibTransId="{0A557C70-8105-4B84-8D2D-A257E34D9862}"/>
    <dgm:cxn modelId="{CFC6EB1F-8994-411A-BF91-A2A7EC6C132A}" type="presOf" srcId="{D3E20E32-0030-4405-87A0-CAD28EF7F5F2}" destId="{62D98E2C-AEA8-4315-98EA-3B146C4C6D5F}" srcOrd="0" destOrd="0" presId="urn:microsoft.com/office/officeart/2005/8/layout/vList5"/>
    <dgm:cxn modelId="{35A85022-58B3-4DD4-B393-28ED066D61C6}" type="presOf" srcId="{9B4B4EC5-42A2-4C51-B1B4-FC6F8AA031EB}" destId="{E94A125D-D3F1-4FB3-BD4E-071883AFAEA9}" srcOrd="0" destOrd="0" presId="urn:microsoft.com/office/officeart/2005/8/layout/vList5"/>
    <dgm:cxn modelId="{1FF6702C-D317-4D4C-BDB3-8FCDC3733508}" srcId="{D3E20E32-0030-4405-87A0-CAD28EF7F5F2}" destId="{146ED8EA-3B98-40F7-A891-A7F9511E4ABC}" srcOrd="0" destOrd="0" parTransId="{7B2F7B3A-578E-4A3A-A899-B356A95B1FD6}" sibTransId="{3F26EED1-0726-412A-8CE5-CA593EBCFC5C}"/>
    <dgm:cxn modelId="{E779B980-E738-4CA6-9A13-68DA4D21A749}" srcId="{E20435C8-8669-4949-93BA-96C0DDD6F811}" destId="{68A228FD-8547-4EA5-BA46-0BC94DEEBBB2}" srcOrd="0" destOrd="0" parTransId="{3E60263B-A8C7-43C0-8A69-16BF5B9B712F}" sibTransId="{64C0659B-0773-4D5A-A0D4-8D6F1AC3992B}"/>
    <dgm:cxn modelId="{04285D84-8700-4E8B-81AF-43A941C602DA}" type="presOf" srcId="{68A228FD-8547-4EA5-BA46-0BC94DEEBBB2}" destId="{97B961D7-D0FF-4864-A303-245F8B39C3D5}" srcOrd="0" destOrd="0" presId="urn:microsoft.com/office/officeart/2005/8/layout/vList5"/>
    <dgm:cxn modelId="{9EE75E8E-C6FB-4297-8A15-D55C7256AFB3}" type="presOf" srcId="{2835EEE8-F17D-4584-A198-69365A1518F8}" destId="{D774D174-E26E-41F0-B00E-4D07DE54BB37}" srcOrd="0" destOrd="0" presId="urn:microsoft.com/office/officeart/2005/8/layout/vList5"/>
    <dgm:cxn modelId="{4AC5779F-DB08-4FD2-BE59-9A778E232C1D}" srcId="{2835EEE8-F17D-4584-A198-69365A1518F8}" destId="{E20435C8-8669-4949-93BA-96C0DDD6F811}" srcOrd="2" destOrd="0" parTransId="{F53C2BED-B132-4BCA-A80A-71538B8D456B}" sibTransId="{6E97D2AC-51C6-476E-BF01-71A06C255166}"/>
    <dgm:cxn modelId="{6D9454A8-0FDA-45D2-B700-FC45ED6EF4E7}" srcId="{2835EEE8-F17D-4584-A198-69365A1518F8}" destId="{D3E20E32-0030-4405-87A0-CAD28EF7F5F2}" srcOrd="0" destOrd="0" parTransId="{BBB0EDCE-E9B6-4AD3-96F5-054D47C93110}" sibTransId="{8FB34E3C-FC87-4968-8435-5FF9E64614E7}"/>
    <dgm:cxn modelId="{F9C30BBD-D08B-481C-BC2A-96A74E2D82EC}" type="presOf" srcId="{146ED8EA-3B98-40F7-A891-A7F9511E4ABC}" destId="{A9F391CC-7970-4BB1-AD52-82DD567188E4}" srcOrd="0" destOrd="0" presId="urn:microsoft.com/office/officeart/2005/8/layout/vList5"/>
    <dgm:cxn modelId="{D4E19ABE-C6A9-45E0-8904-3A150BF826EE}" type="presOf" srcId="{E20435C8-8669-4949-93BA-96C0DDD6F811}" destId="{81ED2510-305E-45A2-8E8C-DE151B4CD1AC}" srcOrd="0" destOrd="0" presId="urn:microsoft.com/office/officeart/2005/8/layout/vList5"/>
    <dgm:cxn modelId="{24F4A2D0-5448-49C2-9540-9552EAFAA534}" srcId="{2835EEE8-F17D-4584-A198-69365A1518F8}" destId="{9B4B4EC5-42A2-4C51-B1B4-FC6F8AA031EB}" srcOrd="1" destOrd="0" parTransId="{ACFEFA14-4E4F-48CD-A339-F9FFEA344B8E}" sibTransId="{70718C74-0F32-480C-8F8A-A083BAA5A13C}"/>
    <dgm:cxn modelId="{49CB07FD-4060-4797-8E64-4F29B54683B9}" type="presOf" srcId="{619132E1-9F6B-4492-8D06-55DD6D8D27F5}" destId="{200C5B13-B144-4210-9AB2-8B0BFF427E76}" srcOrd="0" destOrd="0" presId="urn:microsoft.com/office/officeart/2005/8/layout/vList5"/>
    <dgm:cxn modelId="{8C724625-FB0D-490D-93EA-71CA023E7416}" type="presParOf" srcId="{D774D174-E26E-41F0-B00E-4D07DE54BB37}" destId="{CAD1CDA0-1C5F-4B21-A5B7-28670A403D09}" srcOrd="0" destOrd="0" presId="urn:microsoft.com/office/officeart/2005/8/layout/vList5"/>
    <dgm:cxn modelId="{28FB2449-9904-408E-BE48-6D412F6ABEE8}" type="presParOf" srcId="{CAD1CDA0-1C5F-4B21-A5B7-28670A403D09}" destId="{62D98E2C-AEA8-4315-98EA-3B146C4C6D5F}" srcOrd="0" destOrd="0" presId="urn:microsoft.com/office/officeart/2005/8/layout/vList5"/>
    <dgm:cxn modelId="{CF542C53-F031-4BD8-8016-EB7868813C36}" type="presParOf" srcId="{CAD1CDA0-1C5F-4B21-A5B7-28670A403D09}" destId="{A9F391CC-7970-4BB1-AD52-82DD567188E4}" srcOrd="1" destOrd="0" presId="urn:microsoft.com/office/officeart/2005/8/layout/vList5"/>
    <dgm:cxn modelId="{A738340C-BF24-4084-9F8D-536A271E5437}" type="presParOf" srcId="{D774D174-E26E-41F0-B00E-4D07DE54BB37}" destId="{06087371-6DD9-42CC-B0F1-1A0CC4DCBF74}" srcOrd="1" destOrd="0" presId="urn:microsoft.com/office/officeart/2005/8/layout/vList5"/>
    <dgm:cxn modelId="{8576C8A3-BEA9-4B8F-9B91-FCFAFC1CD0B2}" type="presParOf" srcId="{D774D174-E26E-41F0-B00E-4D07DE54BB37}" destId="{456991A5-22FA-42DE-AA59-9A20A8857380}" srcOrd="2" destOrd="0" presId="urn:microsoft.com/office/officeart/2005/8/layout/vList5"/>
    <dgm:cxn modelId="{CCEFDD56-DDE8-48CE-A134-D3081B5C1832}" type="presParOf" srcId="{456991A5-22FA-42DE-AA59-9A20A8857380}" destId="{E94A125D-D3F1-4FB3-BD4E-071883AFAEA9}" srcOrd="0" destOrd="0" presId="urn:microsoft.com/office/officeart/2005/8/layout/vList5"/>
    <dgm:cxn modelId="{7DCD734F-2E7A-4083-89D6-AAFBA799515C}" type="presParOf" srcId="{456991A5-22FA-42DE-AA59-9A20A8857380}" destId="{200C5B13-B144-4210-9AB2-8B0BFF427E76}" srcOrd="1" destOrd="0" presId="urn:microsoft.com/office/officeart/2005/8/layout/vList5"/>
    <dgm:cxn modelId="{9CF48203-0EA9-4D28-8AD1-6CF77025C7AD}" type="presParOf" srcId="{D774D174-E26E-41F0-B00E-4D07DE54BB37}" destId="{2DC0A395-9C20-493E-85FD-1CBB746F9C5D}" srcOrd="3" destOrd="0" presId="urn:microsoft.com/office/officeart/2005/8/layout/vList5"/>
    <dgm:cxn modelId="{86ABADF8-BB3F-4073-B8AC-27B564597980}" type="presParOf" srcId="{D774D174-E26E-41F0-B00E-4D07DE54BB37}" destId="{578C9482-74FB-4A83-A72B-6BAADC7713DB}" srcOrd="4" destOrd="0" presId="urn:microsoft.com/office/officeart/2005/8/layout/vList5"/>
    <dgm:cxn modelId="{701310C5-D01D-4ECB-972A-E6E22F723974}" type="presParOf" srcId="{578C9482-74FB-4A83-A72B-6BAADC7713DB}" destId="{81ED2510-305E-45A2-8E8C-DE151B4CD1AC}" srcOrd="0" destOrd="0" presId="urn:microsoft.com/office/officeart/2005/8/layout/vList5"/>
    <dgm:cxn modelId="{9EE12E60-AA9A-40BF-90FF-61051C15529D}" type="presParOf" srcId="{578C9482-74FB-4A83-A72B-6BAADC7713DB}" destId="{97B961D7-D0FF-4864-A303-245F8B39C3D5}"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D02BD9AA-12F6-4504-9FB9-DD423BDF052F}" type="doc">
      <dgm:prSet loTypeId="urn:microsoft.com/office/officeart/2005/8/layout/hProcess7" loCatId="process" qsTypeId="urn:microsoft.com/office/officeart/2005/8/quickstyle/simple1" qsCatId="simple" csTypeId="urn:microsoft.com/office/officeart/2005/8/colors/accent1_2" csCatId="accent1" phldr="1"/>
      <dgm:spPr/>
      <dgm:t>
        <a:bodyPr/>
        <a:lstStyle/>
        <a:p>
          <a:endParaRPr lang="en-US"/>
        </a:p>
      </dgm:t>
    </dgm:pt>
    <dgm:pt modelId="{381FEC66-10DC-4C8E-9611-911DF08411FF}">
      <dgm:prSet phldrT="[Text]" phldr="0"/>
      <dgm:spPr/>
      <dgm:t>
        <a:bodyPr/>
        <a:lstStyle/>
        <a:p>
          <a:pPr rtl="0"/>
          <a:r>
            <a:rPr lang="en-US" dirty="0">
              <a:latin typeface="Calibri Light" panose="020F0302020204030204"/>
            </a:rPr>
            <a:t> </a:t>
          </a:r>
          <a:r>
            <a:rPr lang="en-US" b="1" dirty="0">
              <a:solidFill>
                <a:schemeClr val="bg1"/>
              </a:solidFill>
              <a:latin typeface="Calibri Light" panose="020F0302020204030204"/>
            </a:rPr>
            <a:t>Step 1: </a:t>
          </a:r>
          <a:r>
            <a:rPr lang="en-US" b="1" dirty="0" err="1">
              <a:solidFill>
                <a:schemeClr val="bg1"/>
              </a:solidFill>
              <a:latin typeface="Calibri Light" panose="020F0302020204030204"/>
            </a:rPr>
            <a:t>Calculer</a:t>
          </a:r>
          <a:r>
            <a:rPr lang="en-US" b="1" dirty="0">
              <a:solidFill>
                <a:schemeClr val="bg1"/>
              </a:solidFill>
              <a:latin typeface="Calibri Light" panose="020F0302020204030204"/>
            </a:rPr>
            <a:t> les proportions</a:t>
          </a:r>
          <a:endParaRPr lang="en-US" b="1" dirty="0">
            <a:solidFill>
              <a:schemeClr val="bg1"/>
            </a:solidFill>
          </a:endParaRPr>
        </a:p>
      </dgm:t>
    </dgm:pt>
    <dgm:pt modelId="{0811FA3C-E449-4DF8-BB17-6961F95B459C}" type="parTrans" cxnId="{9268B3B8-A577-471D-BD46-65434BC57526}">
      <dgm:prSet/>
      <dgm:spPr/>
      <dgm:t>
        <a:bodyPr/>
        <a:lstStyle/>
        <a:p>
          <a:endParaRPr lang="en-US"/>
        </a:p>
      </dgm:t>
    </dgm:pt>
    <dgm:pt modelId="{F8052E60-C5C2-4874-8A83-BAF06E576E43}" type="sibTrans" cxnId="{9268B3B8-A577-471D-BD46-65434BC57526}">
      <dgm:prSet/>
      <dgm:spPr/>
      <dgm:t>
        <a:bodyPr/>
        <a:lstStyle/>
        <a:p>
          <a:endParaRPr lang="en-US"/>
        </a:p>
      </dgm:t>
    </dgm:pt>
    <dgm:pt modelId="{751BE667-36F1-4F51-BCC5-3F8C1EF2ACC1}">
      <dgm:prSet phldrT="[Text]" phldr="0"/>
      <dgm:spPr/>
      <dgm:t>
        <a:bodyPr/>
        <a:lstStyle/>
        <a:p>
          <a:pPr rtl="0"/>
          <a:r>
            <a:rPr lang="en-US" dirty="0">
              <a:latin typeface="Calibri Light" panose="020F0302020204030204"/>
            </a:rPr>
            <a:t> </a:t>
          </a:r>
          <a:r>
            <a:rPr lang="fr-FR" dirty="0">
              <a:latin typeface="Calibri Light" panose="020F0302020204030204"/>
            </a:rPr>
            <a:t>Utiliser les données les plus récentes des enquêtes SMART
 Sélectionner tous les enfants MAM de 6 à 59 m sur la base du MUAC et/ou du WHZ (définition de l'OMS)
 Exclure les œdèmes, des flags de l'OMS, les PB manquants</a:t>
          </a:r>
          <a:endParaRPr lang="en-US" dirty="0"/>
        </a:p>
      </dgm:t>
    </dgm:pt>
    <dgm:pt modelId="{E303AE9F-E0FF-414F-AF0B-3EC94FAFFF5D}" type="parTrans" cxnId="{3ED3BE56-FB88-4A49-8DDE-F6BAD4612378}">
      <dgm:prSet/>
      <dgm:spPr/>
      <dgm:t>
        <a:bodyPr/>
        <a:lstStyle/>
        <a:p>
          <a:endParaRPr lang="en-US"/>
        </a:p>
      </dgm:t>
    </dgm:pt>
    <dgm:pt modelId="{8E4E1543-6E4C-45A9-B1C0-50FE1945744B}" type="sibTrans" cxnId="{3ED3BE56-FB88-4A49-8DDE-F6BAD4612378}">
      <dgm:prSet/>
      <dgm:spPr/>
      <dgm:t>
        <a:bodyPr/>
        <a:lstStyle/>
        <a:p>
          <a:endParaRPr lang="en-US"/>
        </a:p>
      </dgm:t>
    </dgm:pt>
    <dgm:pt modelId="{87D79E43-D11D-4B7A-B289-0D26EF6D4C5B}">
      <dgm:prSet phldrT="[Text]" phldr="0"/>
      <dgm:spPr/>
      <dgm:t>
        <a:bodyPr/>
        <a:lstStyle/>
        <a:p>
          <a:pPr rtl="0"/>
          <a:r>
            <a:rPr lang="en-US" dirty="0">
              <a:latin typeface="Calibri Light" panose="020F0302020204030204"/>
            </a:rPr>
            <a:t> </a:t>
          </a:r>
          <a:r>
            <a:rPr lang="en-US" b="1" dirty="0">
              <a:latin typeface="Calibri Light" panose="020F0302020204030204"/>
            </a:rPr>
            <a:t>Step 2: Appliquer au burden MAM</a:t>
          </a:r>
          <a:endParaRPr lang="en-US" b="1" dirty="0"/>
        </a:p>
      </dgm:t>
    </dgm:pt>
    <dgm:pt modelId="{6BE9E10B-286A-4677-A218-E3B446C71C98}" type="parTrans" cxnId="{C4AC5CCD-8D83-4768-84A1-807420532748}">
      <dgm:prSet/>
      <dgm:spPr/>
      <dgm:t>
        <a:bodyPr/>
        <a:lstStyle/>
        <a:p>
          <a:endParaRPr lang="en-US"/>
        </a:p>
      </dgm:t>
    </dgm:pt>
    <dgm:pt modelId="{E7932FCB-5717-402B-9D50-E04F870BBCBC}" type="sibTrans" cxnId="{C4AC5CCD-8D83-4768-84A1-807420532748}">
      <dgm:prSet/>
      <dgm:spPr/>
      <dgm:t>
        <a:bodyPr/>
        <a:lstStyle/>
        <a:p>
          <a:endParaRPr lang="en-US"/>
        </a:p>
      </dgm:t>
    </dgm:pt>
    <dgm:pt modelId="{24CB7FD1-9FF7-4D43-89C2-73EFE9402AC8}">
      <dgm:prSet phldrT="[Text]" phldr="0"/>
      <dgm:spPr/>
      <dgm:t>
        <a:bodyPr/>
        <a:lstStyle/>
        <a:p>
          <a:pPr rtl="0"/>
          <a:r>
            <a:rPr lang="en-US" dirty="0">
              <a:latin typeface="Calibri Light" panose="020F0302020204030204"/>
            </a:rPr>
            <a:t> </a:t>
          </a:r>
          <a:r>
            <a:rPr lang="fr-FR" dirty="0">
              <a:latin typeface="Calibri Light" panose="020F0302020204030204"/>
            </a:rPr>
            <a:t>Utiliser les estimations de </a:t>
          </a:r>
          <a:r>
            <a:rPr lang="fr-FR" dirty="0" err="1">
              <a:latin typeface="Calibri Light" panose="020F0302020204030204"/>
            </a:rPr>
            <a:t>burden</a:t>
          </a:r>
          <a:r>
            <a:rPr lang="fr-FR" dirty="0">
              <a:latin typeface="Calibri Light" panose="020F0302020204030204"/>
            </a:rPr>
            <a:t> au niveau national et/ou dans les zones prioritaires 
 Appliquer les proportions respectives au </a:t>
          </a:r>
          <a:r>
            <a:rPr lang="fr-FR" dirty="0" err="1">
              <a:latin typeface="Calibri Light" panose="020F0302020204030204"/>
            </a:rPr>
            <a:t>burden</a:t>
          </a:r>
          <a:endParaRPr lang="fr-FR" dirty="0">
            <a:latin typeface="Calibri Light" panose="020F0302020204030204"/>
          </a:endParaRPr>
        </a:p>
      </dgm:t>
    </dgm:pt>
    <dgm:pt modelId="{A3336732-86B2-4306-AE84-6EA645B84F86}" type="parTrans" cxnId="{6A30E705-112F-4154-8F98-D1ABAC93220D}">
      <dgm:prSet/>
      <dgm:spPr/>
      <dgm:t>
        <a:bodyPr/>
        <a:lstStyle/>
        <a:p>
          <a:endParaRPr lang="en-US"/>
        </a:p>
      </dgm:t>
    </dgm:pt>
    <dgm:pt modelId="{89FDC84F-B9B8-4C8F-BFCF-24E149D59DE3}" type="sibTrans" cxnId="{6A30E705-112F-4154-8F98-D1ABAC93220D}">
      <dgm:prSet/>
      <dgm:spPr/>
      <dgm:t>
        <a:bodyPr/>
        <a:lstStyle/>
        <a:p>
          <a:endParaRPr lang="en-US"/>
        </a:p>
      </dgm:t>
    </dgm:pt>
    <dgm:pt modelId="{48C1C5CA-A418-4AF2-8E04-C33BFEE5E68A}">
      <dgm:prSet phldrT="[Text]" phldr="0"/>
      <dgm:spPr/>
      <dgm:t>
        <a:bodyPr/>
        <a:lstStyle/>
        <a:p>
          <a:pPr rtl="0"/>
          <a:r>
            <a:rPr lang="en-US" dirty="0">
              <a:latin typeface="Calibri Light" panose="020F0302020204030204"/>
            </a:rPr>
            <a:t> </a:t>
          </a:r>
          <a:r>
            <a:rPr lang="en-US" b="1" dirty="0">
              <a:latin typeface="Calibri Light" panose="020F0302020204030204"/>
            </a:rPr>
            <a:t>Step 3: </a:t>
          </a:r>
          <a:r>
            <a:rPr lang="en-US" b="1" dirty="0" err="1">
              <a:latin typeface="Calibri Light" panose="020F0302020204030204"/>
            </a:rPr>
            <a:t>Estimer</a:t>
          </a:r>
          <a:r>
            <a:rPr lang="en-US" b="1" dirty="0">
              <a:latin typeface="Calibri Light" panose="020F0302020204030204"/>
            </a:rPr>
            <a:t> les </a:t>
          </a:r>
          <a:r>
            <a:rPr lang="en-US" b="1" dirty="0" err="1">
              <a:latin typeface="Calibri Light" panose="020F0302020204030204"/>
            </a:rPr>
            <a:t>couts</a:t>
          </a:r>
          <a:endParaRPr lang="en-US" b="1" dirty="0"/>
        </a:p>
      </dgm:t>
    </dgm:pt>
    <dgm:pt modelId="{288B4525-C73A-4407-982F-78578FF722FA}" type="parTrans" cxnId="{14EF5FDA-2CE2-4B3B-BA12-D5DE6CDE08BE}">
      <dgm:prSet/>
      <dgm:spPr/>
      <dgm:t>
        <a:bodyPr/>
        <a:lstStyle/>
        <a:p>
          <a:endParaRPr lang="en-US"/>
        </a:p>
      </dgm:t>
    </dgm:pt>
    <dgm:pt modelId="{4AAAE984-3BC7-4A39-BA79-EA095E0B6BD4}" type="sibTrans" cxnId="{14EF5FDA-2CE2-4B3B-BA12-D5DE6CDE08BE}">
      <dgm:prSet/>
      <dgm:spPr/>
      <dgm:t>
        <a:bodyPr/>
        <a:lstStyle/>
        <a:p>
          <a:endParaRPr lang="en-US"/>
        </a:p>
      </dgm:t>
    </dgm:pt>
    <dgm:pt modelId="{D1CA0F52-BAB2-448C-B5F9-12046D4F01AE}">
      <dgm:prSet phldrT="[Text]" phldr="0"/>
      <dgm:spPr/>
      <dgm:t>
        <a:bodyPr/>
        <a:lstStyle/>
        <a:p>
          <a:pPr rtl="0"/>
          <a:r>
            <a:rPr lang="en-US" dirty="0">
              <a:latin typeface="Calibri Light" panose="020F0302020204030204"/>
            </a:rPr>
            <a:t> </a:t>
          </a:r>
          <a:r>
            <a:rPr lang="fr-FR" dirty="0">
              <a:latin typeface="Calibri Light" panose="020F0302020204030204"/>
            </a:rPr>
            <a:t>Utilisation du coût standard de l’ATPE (62 $)
 Déterminer le coût du traitement MAS par enfant
 Appliquer 75% du coût du traitement MAS comme coût de la MAM par enfant</a:t>
          </a:r>
        </a:p>
        <a:p>
          <a:pPr rtl="0"/>
          <a:r>
            <a:rPr lang="en-US" dirty="0">
              <a:latin typeface="Calibri Light" panose="020F0302020204030204"/>
            </a:rPr>
            <a:t> </a:t>
          </a:r>
          <a:endParaRPr lang="fr-FR" dirty="0">
            <a:latin typeface="Calibri Light" panose="020F0302020204030204"/>
          </a:endParaRPr>
        </a:p>
      </dgm:t>
    </dgm:pt>
    <dgm:pt modelId="{201E5FFF-B9DA-4EB6-9D22-7343638B36F3}" type="parTrans" cxnId="{511389CC-D9A6-4C72-9FC3-437E5BFEB57C}">
      <dgm:prSet/>
      <dgm:spPr/>
      <dgm:t>
        <a:bodyPr/>
        <a:lstStyle/>
        <a:p>
          <a:endParaRPr lang="en-US"/>
        </a:p>
      </dgm:t>
    </dgm:pt>
    <dgm:pt modelId="{340F06B9-7191-4283-9067-874EE5A08512}" type="sibTrans" cxnId="{511389CC-D9A6-4C72-9FC3-437E5BFEB57C}">
      <dgm:prSet/>
      <dgm:spPr/>
      <dgm:t>
        <a:bodyPr/>
        <a:lstStyle/>
        <a:p>
          <a:endParaRPr lang="en-US"/>
        </a:p>
      </dgm:t>
    </dgm:pt>
    <dgm:pt modelId="{14B6985E-8361-4508-8B21-A60AB6A5ABF6}" type="pres">
      <dgm:prSet presAssocID="{D02BD9AA-12F6-4504-9FB9-DD423BDF052F}" presName="Name0" presStyleCnt="0">
        <dgm:presLayoutVars>
          <dgm:dir/>
          <dgm:animLvl val="lvl"/>
          <dgm:resizeHandles val="exact"/>
        </dgm:presLayoutVars>
      </dgm:prSet>
      <dgm:spPr/>
    </dgm:pt>
    <dgm:pt modelId="{F68F24FB-B772-4F66-8E8F-9D2D1C18A9A4}" type="pres">
      <dgm:prSet presAssocID="{381FEC66-10DC-4C8E-9611-911DF08411FF}" presName="compositeNode" presStyleCnt="0">
        <dgm:presLayoutVars>
          <dgm:bulletEnabled val="1"/>
        </dgm:presLayoutVars>
      </dgm:prSet>
      <dgm:spPr/>
    </dgm:pt>
    <dgm:pt modelId="{C9AC4712-60BB-40D2-AF71-37648CAD1190}" type="pres">
      <dgm:prSet presAssocID="{381FEC66-10DC-4C8E-9611-911DF08411FF}" presName="bgRect" presStyleLbl="node1" presStyleIdx="0" presStyleCnt="3" custScaleY="114748"/>
      <dgm:spPr/>
    </dgm:pt>
    <dgm:pt modelId="{6EE9132D-3118-4243-AF02-23397C0837A3}" type="pres">
      <dgm:prSet presAssocID="{381FEC66-10DC-4C8E-9611-911DF08411FF}" presName="parentNode" presStyleLbl="node1" presStyleIdx="0" presStyleCnt="3">
        <dgm:presLayoutVars>
          <dgm:chMax val="0"/>
          <dgm:bulletEnabled val="1"/>
        </dgm:presLayoutVars>
      </dgm:prSet>
      <dgm:spPr/>
    </dgm:pt>
    <dgm:pt modelId="{B631D5C7-A660-4EE9-AE63-DADF1357CEE7}" type="pres">
      <dgm:prSet presAssocID="{381FEC66-10DC-4C8E-9611-911DF08411FF}" presName="childNode" presStyleLbl="node1" presStyleIdx="0" presStyleCnt="3">
        <dgm:presLayoutVars>
          <dgm:bulletEnabled val="1"/>
        </dgm:presLayoutVars>
      </dgm:prSet>
      <dgm:spPr/>
    </dgm:pt>
    <dgm:pt modelId="{B4DEF7BE-BDF2-4B03-A4C9-9C4297E0274A}" type="pres">
      <dgm:prSet presAssocID="{F8052E60-C5C2-4874-8A83-BAF06E576E43}" presName="hSp" presStyleCnt="0"/>
      <dgm:spPr/>
    </dgm:pt>
    <dgm:pt modelId="{218DA538-97A8-45EA-BE32-097DCB840E0E}" type="pres">
      <dgm:prSet presAssocID="{F8052E60-C5C2-4874-8A83-BAF06E576E43}" presName="vProcSp" presStyleCnt="0"/>
      <dgm:spPr/>
    </dgm:pt>
    <dgm:pt modelId="{DEDA18E2-42E2-4FDE-8162-5785C6846D36}" type="pres">
      <dgm:prSet presAssocID="{F8052E60-C5C2-4874-8A83-BAF06E576E43}" presName="vSp1" presStyleCnt="0"/>
      <dgm:spPr/>
    </dgm:pt>
    <dgm:pt modelId="{24FA2CC5-78AE-4952-8233-710EEEE86483}" type="pres">
      <dgm:prSet presAssocID="{F8052E60-C5C2-4874-8A83-BAF06E576E43}" presName="simulatedConn" presStyleLbl="solidFgAcc1" presStyleIdx="0" presStyleCnt="2" custLinFactY="79538" custLinFactNeighborX="-6846" custLinFactNeighborY="100000"/>
      <dgm:spPr/>
    </dgm:pt>
    <dgm:pt modelId="{5A5C8DCD-7A0E-45FB-A4FA-CBB6512CBFDA}" type="pres">
      <dgm:prSet presAssocID="{F8052E60-C5C2-4874-8A83-BAF06E576E43}" presName="vSp2" presStyleCnt="0"/>
      <dgm:spPr/>
    </dgm:pt>
    <dgm:pt modelId="{FF7AB07E-F2BD-49E5-B4FE-0036E59D33C0}" type="pres">
      <dgm:prSet presAssocID="{F8052E60-C5C2-4874-8A83-BAF06E576E43}" presName="sibTrans" presStyleCnt="0"/>
      <dgm:spPr/>
    </dgm:pt>
    <dgm:pt modelId="{694BE2B1-D506-48CE-B466-14286C73906D}" type="pres">
      <dgm:prSet presAssocID="{87D79E43-D11D-4B7A-B289-0D26EF6D4C5B}" presName="compositeNode" presStyleCnt="0">
        <dgm:presLayoutVars>
          <dgm:bulletEnabled val="1"/>
        </dgm:presLayoutVars>
      </dgm:prSet>
      <dgm:spPr/>
    </dgm:pt>
    <dgm:pt modelId="{A5DB2D27-A83B-4107-B22F-8957333CADB7}" type="pres">
      <dgm:prSet presAssocID="{87D79E43-D11D-4B7A-B289-0D26EF6D4C5B}" presName="bgRect" presStyleLbl="node1" presStyleIdx="1" presStyleCnt="3" custScaleY="115890" custLinFactNeighborY="285"/>
      <dgm:spPr/>
    </dgm:pt>
    <dgm:pt modelId="{66398E6B-756A-4C77-A9F9-186FAFE9D8D8}" type="pres">
      <dgm:prSet presAssocID="{87D79E43-D11D-4B7A-B289-0D26EF6D4C5B}" presName="parentNode" presStyleLbl="node1" presStyleIdx="1" presStyleCnt="3">
        <dgm:presLayoutVars>
          <dgm:chMax val="0"/>
          <dgm:bulletEnabled val="1"/>
        </dgm:presLayoutVars>
      </dgm:prSet>
      <dgm:spPr/>
    </dgm:pt>
    <dgm:pt modelId="{E65B0AB6-287D-4E52-B4CD-15E0492DA5A7}" type="pres">
      <dgm:prSet presAssocID="{87D79E43-D11D-4B7A-B289-0D26EF6D4C5B}" presName="childNode" presStyleLbl="node1" presStyleIdx="1" presStyleCnt="3">
        <dgm:presLayoutVars>
          <dgm:bulletEnabled val="1"/>
        </dgm:presLayoutVars>
      </dgm:prSet>
      <dgm:spPr/>
    </dgm:pt>
    <dgm:pt modelId="{9D379E9B-46AB-4539-9EB7-B7DC03C95A42}" type="pres">
      <dgm:prSet presAssocID="{E7932FCB-5717-402B-9D50-E04F870BBCBC}" presName="hSp" presStyleCnt="0"/>
      <dgm:spPr/>
    </dgm:pt>
    <dgm:pt modelId="{D45EEDAA-4636-4B54-9F39-7A034CBAA22D}" type="pres">
      <dgm:prSet presAssocID="{E7932FCB-5717-402B-9D50-E04F870BBCBC}" presName="vProcSp" presStyleCnt="0"/>
      <dgm:spPr/>
    </dgm:pt>
    <dgm:pt modelId="{0AD0E2DA-0AFA-4F80-A2F5-FAC8B7E8F582}" type="pres">
      <dgm:prSet presAssocID="{E7932FCB-5717-402B-9D50-E04F870BBCBC}" presName="vSp1" presStyleCnt="0"/>
      <dgm:spPr/>
    </dgm:pt>
    <dgm:pt modelId="{BB5B4582-93D3-4405-8184-CE9ECE600B5F}" type="pres">
      <dgm:prSet presAssocID="{E7932FCB-5717-402B-9D50-E04F870BBCBC}" presName="simulatedConn" presStyleLbl="solidFgAcc1" presStyleIdx="1" presStyleCnt="2" custLinFactY="79538" custLinFactNeighborX="4564" custLinFactNeighborY="100000"/>
      <dgm:spPr/>
    </dgm:pt>
    <dgm:pt modelId="{68D81550-2B9C-4AB6-B4DA-A936F4394A9F}" type="pres">
      <dgm:prSet presAssocID="{E7932FCB-5717-402B-9D50-E04F870BBCBC}" presName="vSp2" presStyleCnt="0"/>
      <dgm:spPr/>
    </dgm:pt>
    <dgm:pt modelId="{C5E22B8C-52B8-43AF-98F0-9ABC16F4B81F}" type="pres">
      <dgm:prSet presAssocID="{E7932FCB-5717-402B-9D50-E04F870BBCBC}" presName="sibTrans" presStyleCnt="0"/>
      <dgm:spPr/>
    </dgm:pt>
    <dgm:pt modelId="{4083A453-76D3-4558-A16A-14A7F1249BF3}" type="pres">
      <dgm:prSet presAssocID="{48C1C5CA-A418-4AF2-8E04-C33BFEE5E68A}" presName="compositeNode" presStyleCnt="0">
        <dgm:presLayoutVars>
          <dgm:bulletEnabled val="1"/>
        </dgm:presLayoutVars>
      </dgm:prSet>
      <dgm:spPr/>
    </dgm:pt>
    <dgm:pt modelId="{0D44C94A-9C7C-40BB-89C5-F9FFAF453F17}" type="pres">
      <dgm:prSet presAssocID="{48C1C5CA-A418-4AF2-8E04-C33BFEE5E68A}" presName="bgRect" presStyleLbl="node1" presStyleIdx="2" presStyleCnt="3" custScaleY="114749"/>
      <dgm:spPr/>
    </dgm:pt>
    <dgm:pt modelId="{E31BEA3D-CB55-4018-B3EE-48D5F1F3B674}" type="pres">
      <dgm:prSet presAssocID="{48C1C5CA-A418-4AF2-8E04-C33BFEE5E68A}" presName="parentNode" presStyleLbl="node1" presStyleIdx="2" presStyleCnt="3">
        <dgm:presLayoutVars>
          <dgm:chMax val="0"/>
          <dgm:bulletEnabled val="1"/>
        </dgm:presLayoutVars>
      </dgm:prSet>
      <dgm:spPr/>
    </dgm:pt>
    <dgm:pt modelId="{8FFCA683-E818-4A17-8806-0BD8CD8BDDBC}" type="pres">
      <dgm:prSet presAssocID="{48C1C5CA-A418-4AF2-8E04-C33BFEE5E68A}" presName="childNode" presStyleLbl="node1" presStyleIdx="2" presStyleCnt="3">
        <dgm:presLayoutVars>
          <dgm:bulletEnabled val="1"/>
        </dgm:presLayoutVars>
      </dgm:prSet>
      <dgm:spPr/>
    </dgm:pt>
  </dgm:ptLst>
  <dgm:cxnLst>
    <dgm:cxn modelId="{C9552800-E696-411E-AB2A-58D6235384C1}" type="presOf" srcId="{24CB7FD1-9FF7-4D43-89C2-73EFE9402AC8}" destId="{E65B0AB6-287D-4E52-B4CD-15E0492DA5A7}" srcOrd="0" destOrd="0" presId="urn:microsoft.com/office/officeart/2005/8/layout/hProcess7"/>
    <dgm:cxn modelId="{6A30E705-112F-4154-8F98-D1ABAC93220D}" srcId="{87D79E43-D11D-4B7A-B289-0D26EF6D4C5B}" destId="{24CB7FD1-9FF7-4D43-89C2-73EFE9402AC8}" srcOrd="0" destOrd="0" parTransId="{A3336732-86B2-4306-AE84-6EA645B84F86}" sibTransId="{89FDC84F-B9B8-4C8F-BFCF-24E149D59DE3}"/>
    <dgm:cxn modelId="{5B6F7A5E-817E-4B47-A431-82986E1CBAC1}" type="presOf" srcId="{87D79E43-D11D-4B7A-B289-0D26EF6D4C5B}" destId="{A5DB2D27-A83B-4107-B22F-8957333CADB7}" srcOrd="0" destOrd="0" presId="urn:microsoft.com/office/officeart/2005/8/layout/hProcess7"/>
    <dgm:cxn modelId="{3ED3BE56-FB88-4A49-8DDE-F6BAD4612378}" srcId="{381FEC66-10DC-4C8E-9611-911DF08411FF}" destId="{751BE667-36F1-4F51-BCC5-3F8C1EF2ACC1}" srcOrd="0" destOrd="0" parTransId="{E303AE9F-E0FF-414F-AF0B-3EC94FAFFF5D}" sibTransId="{8E4E1543-6E4C-45A9-B1C0-50FE1945744B}"/>
    <dgm:cxn modelId="{1FC7497F-7EF7-476C-B597-B2FE070CBB05}" type="presOf" srcId="{381FEC66-10DC-4C8E-9611-911DF08411FF}" destId="{C9AC4712-60BB-40D2-AF71-37648CAD1190}" srcOrd="0" destOrd="0" presId="urn:microsoft.com/office/officeart/2005/8/layout/hProcess7"/>
    <dgm:cxn modelId="{C2AA9296-3902-4CED-98AE-92D0FBD75F84}" type="presOf" srcId="{48C1C5CA-A418-4AF2-8E04-C33BFEE5E68A}" destId="{E31BEA3D-CB55-4018-B3EE-48D5F1F3B674}" srcOrd="1" destOrd="0" presId="urn:microsoft.com/office/officeart/2005/8/layout/hProcess7"/>
    <dgm:cxn modelId="{9268B3B8-A577-471D-BD46-65434BC57526}" srcId="{D02BD9AA-12F6-4504-9FB9-DD423BDF052F}" destId="{381FEC66-10DC-4C8E-9611-911DF08411FF}" srcOrd="0" destOrd="0" parTransId="{0811FA3C-E449-4DF8-BB17-6961F95B459C}" sibTransId="{F8052E60-C5C2-4874-8A83-BAF06E576E43}"/>
    <dgm:cxn modelId="{511389CC-D9A6-4C72-9FC3-437E5BFEB57C}" srcId="{48C1C5CA-A418-4AF2-8E04-C33BFEE5E68A}" destId="{D1CA0F52-BAB2-448C-B5F9-12046D4F01AE}" srcOrd="0" destOrd="0" parTransId="{201E5FFF-B9DA-4EB6-9D22-7343638B36F3}" sibTransId="{340F06B9-7191-4283-9067-874EE5A08512}"/>
    <dgm:cxn modelId="{67A2B6CC-3D3A-4141-B7E1-055582536DA5}" type="presOf" srcId="{D02BD9AA-12F6-4504-9FB9-DD423BDF052F}" destId="{14B6985E-8361-4508-8B21-A60AB6A5ABF6}" srcOrd="0" destOrd="0" presId="urn:microsoft.com/office/officeart/2005/8/layout/hProcess7"/>
    <dgm:cxn modelId="{C4AC5CCD-8D83-4768-84A1-807420532748}" srcId="{D02BD9AA-12F6-4504-9FB9-DD423BDF052F}" destId="{87D79E43-D11D-4B7A-B289-0D26EF6D4C5B}" srcOrd="1" destOrd="0" parTransId="{6BE9E10B-286A-4677-A218-E3B446C71C98}" sibTransId="{E7932FCB-5717-402B-9D50-E04F870BBCBC}"/>
    <dgm:cxn modelId="{F677A1CF-ABE9-4B0D-B44E-97F1F6C70F9F}" type="presOf" srcId="{48C1C5CA-A418-4AF2-8E04-C33BFEE5E68A}" destId="{0D44C94A-9C7C-40BB-89C5-F9FFAF453F17}" srcOrd="0" destOrd="0" presId="urn:microsoft.com/office/officeart/2005/8/layout/hProcess7"/>
    <dgm:cxn modelId="{01D4D1D1-1205-4AFD-8ED0-690218C82621}" type="presOf" srcId="{D1CA0F52-BAB2-448C-B5F9-12046D4F01AE}" destId="{8FFCA683-E818-4A17-8806-0BD8CD8BDDBC}" srcOrd="0" destOrd="0" presId="urn:microsoft.com/office/officeart/2005/8/layout/hProcess7"/>
    <dgm:cxn modelId="{DCC93DD3-0BD5-4444-8F29-CF5ADDA9D8FC}" type="presOf" srcId="{87D79E43-D11D-4B7A-B289-0D26EF6D4C5B}" destId="{66398E6B-756A-4C77-A9F9-186FAFE9D8D8}" srcOrd="1" destOrd="0" presId="urn:microsoft.com/office/officeart/2005/8/layout/hProcess7"/>
    <dgm:cxn modelId="{14EF5FDA-2CE2-4B3B-BA12-D5DE6CDE08BE}" srcId="{D02BD9AA-12F6-4504-9FB9-DD423BDF052F}" destId="{48C1C5CA-A418-4AF2-8E04-C33BFEE5E68A}" srcOrd="2" destOrd="0" parTransId="{288B4525-C73A-4407-982F-78578FF722FA}" sibTransId="{4AAAE984-3BC7-4A39-BA79-EA095E0B6BD4}"/>
    <dgm:cxn modelId="{9B11A0E5-6521-4C72-8795-D0082996243E}" type="presOf" srcId="{381FEC66-10DC-4C8E-9611-911DF08411FF}" destId="{6EE9132D-3118-4243-AF02-23397C0837A3}" srcOrd="1" destOrd="0" presId="urn:microsoft.com/office/officeart/2005/8/layout/hProcess7"/>
    <dgm:cxn modelId="{286A43FE-7C03-4B95-BAE6-12B7455DE260}" type="presOf" srcId="{751BE667-36F1-4F51-BCC5-3F8C1EF2ACC1}" destId="{B631D5C7-A660-4EE9-AE63-DADF1357CEE7}" srcOrd="0" destOrd="0" presId="urn:microsoft.com/office/officeart/2005/8/layout/hProcess7"/>
    <dgm:cxn modelId="{202DEEC4-9A55-46C6-B060-4473F7EE57D2}" type="presParOf" srcId="{14B6985E-8361-4508-8B21-A60AB6A5ABF6}" destId="{F68F24FB-B772-4F66-8E8F-9D2D1C18A9A4}" srcOrd="0" destOrd="0" presId="urn:microsoft.com/office/officeart/2005/8/layout/hProcess7"/>
    <dgm:cxn modelId="{AD6B46E4-060F-463B-A8B7-02983DACCAD4}" type="presParOf" srcId="{F68F24FB-B772-4F66-8E8F-9D2D1C18A9A4}" destId="{C9AC4712-60BB-40D2-AF71-37648CAD1190}" srcOrd="0" destOrd="0" presId="urn:microsoft.com/office/officeart/2005/8/layout/hProcess7"/>
    <dgm:cxn modelId="{D45BEF16-CBA2-4C06-95A4-968F6E6B9898}" type="presParOf" srcId="{F68F24FB-B772-4F66-8E8F-9D2D1C18A9A4}" destId="{6EE9132D-3118-4243-AF02-23397C0837A3}" srcOrd="1" destOrd="0" presId="urn:microsoft.com/office/officeart/2005/8/layout/hProcess7"/>
    <dgm:cxn modelId="{2274BAAD-D13F-4684-80E8-2A72FBC37290}" type="presParOf" srcId="{F68F24FB-B772-4F66-8E8F-9D2D1C18A9A4}" destId="{B631D5C7-A660-4EE9-AE63-DADF1357CEE7}" srcOrd="2" destOrd="0" presId="urn:microsoft.com/office/officeart/2005/8/layout/hProcess7"/>
    <dgm:cxn modelId="{E3E1F248-0118-4051-921D-9FB20151F2EF}" type="presParOf" srcId="{14B6985E-8361-4508-8B21-A60AB6A5ABF6}" destId="{B4DEF7BE-BDF2-4B03-A4C9-9C4297E0274A}" srcOrd="1" destOrd="0" presId="urn:microsoft.com/office/officeart/2005/8/layout/hProcess7"/>
    <dgm:cxn modelId="{5DCB48A3-12FD-4A5A-AEE4-7F79BA1181AE}" type="presParOf" srcId="{14B6985E-8361-4508-8B21-A60AB6A5ABF6}" destId="{218DA538-97A8-45EA-BE32-097DCB840E0E}" srcOrd="2" destOrd="0" presId="urn:microsoft.com/office/officeart/2005/8/layout/hProcess7"/>
    <dgm:cxn modelId="{E2F4073A-7F1F-4CD9-B393-9323A26FD545}" type="presParOf" srcId="{218DA538-97A8-45EA-BE32-097DCB840E0E}" destId="{DEDA18E2-42E2-4FDE-8162-5785C6846D36}" srcOrd="0" destOrd="0" presId="urn:microsoft.com/office/officeart/2005/8/layout/hProcess7"/>
    <dgm:cxn modelId="{1D2B5844-4519-42B0-AB25-3EAFA6F42EE6}" type="presParOf" srcId="{218DA538-97A8-45EA-BE32-097DCB840E0E}" destId="{24FA2CC5-78AE-4952-8233-710EEEE86483}" srcOrd="1" destOrd="0" presId="urn:microsoft.com/office/officeart/2005/8/layout/hProcess7"/>
    <dgm:cxn modelId="{9D258F49-3D22-40F4-8E15-F4A8672EE37F}" type="presParOf" srcId="{218DA538-97A8-45EA-BE32-097DCB840E0E}" destId="{5A5C8DCD-7A0E-45FB-A4FA-CBB6512CBFDA}" srcOrd="2" destOrd="0" presId="urn:microsoft.com/office/officeart/2005/8/layout/hProcess7"/>
    <dgm:cxn modelId="{27873097-2FDA-4CA2-95D5-BA502E3392D1}" type="presParOf" srcId="{14B6985E-8361-4508-8B21-A60AB6A5ABF6}" destId="{FF7AB07E-F2BD-49E5-B4FE-0036E59D33C0}" srcOrd="3" destOrd="0" presId="urn:microsoft.com/office/officeart/2005/8/layout/hProcess7"/>
    <dgm:cxn modelId="{CEE501EA-9D28-493E-B643-71F733C60F94}" type="presParOf" srcId="{14B6985E-8361-4508-8B21-A60AB6A5ABF6}" destId="{694BE2B1-D506-48CE-B466-14286C73906D}" srcOrd="4" destOrd="0" presId="urn:microsoft.com/office/officeart/2005/8/layout/hProcess7"/>
    <dgm:cxn modelId="{5FB5EB36-FADC-457E-9C9B-02DF31751387}" type="presParOf" srcId="{694BE2B1-D506-48CE-B466-14286C73906D}" destId="{A5DB2D27-A83B-4107-B22F-8957333CADB7}" srcOrd="0" destOrd="0" presId="urn:microsoft.com/office/officeart/2005/8/layout/hProcess7"/>
    <dgm:cxn modelId="{12CBC4CE-EAD2-425E-A38B-1FEAC1A2AAE6}" type="presParOf" srcId="{694BE2B1-D506-48CE-B466-14286C73906D}" destId="{66398E6B-756A-4C77-A9F9-186FAFE9D8D8}" srcOrd="1" destOrd="0" presId="urn:microsoft.com/office/officeart/2005/8/layout/hProcess7"/>
    <dgm:cxn modelId="{65B36A3C-7BE8-4A14-9586-F8EFF4C4BBF4}" type="presParOf" srcId="{694BE2B1-D506-48CE-B466-14286C73906D}" destId="{E65B0AB6-287D-4E52-B4CD-15E0492DA5A7}" srcOrd="2" destOrd="0" presId="urn:microsoft.com/office/officeart/2005/8/layout/hProcess7"/>
    <dgm:cxn modelId="{561A0822-2314-409D-BA27-5604BEF0820A}" type="presParOf" srcId="{14B6985E-8361-4508-8B21-A60AB6A5ABF6}" destId="{9D379E9B-46AB-4539-9EB7-B7DC03C95A42}" srcOrd="5" destOrd="0" presId="urn:microsoft.com/office/officeart/2005/8/layout/hProcess7"/>
    <dgm:cxn modelId="{1A0E3EA0-7991-4C13-A97E-125182D0CF63}" type="presParOf" srcId="{14B6985E-8361-4508-8B21-A60AB6A5ABF6}" destId="{D45EEDAA-4636-4B54-9F39-7A034CBAA22D}" srcOrd="6" destOrd="0" presId="urn:microsoft.com/office/officeart/2005/8/layout/hProcess7"/>
    <dgm:cxn modelId="{4BEA9159-5EC6-47DA-8DD2-E8D0C592ACE2}" type="presParOf" srcId="{D45EEDAA-4636-4B54-9F39-7A034CBAA22D}" destId="{0AD0E2DA-0AFA-4F80-A2F5-FAC8B7E8F582}" srcOrd="0" destOrd="0" presId="urn:microsoft.com/office/officeart/2005/8/layout/hProcess7"/>
    <dgm:cxn modelId="{A8D971CA-3FAF-42E0-9023-9709E8BDAD15}" type="presParOf" srcId="{D45EEDAA-4636-4B54-9F39-7A034CBAA22D}" destId="{BB5B4582-93D3-4405-8184-CE9ECE600B5F}" srcOrd="1" destOrd="0" presId="urn:microsoft.com/office/officeart/2005/8/layout/hProcess7"/>
    <dgm:cxn modelId="{20ED45CD-AD7A-4E83-B9DD-F4E04DE4DD91}" type="presParOf" srcId="{D45EEDAA-4636-4B54-9F39-7A034CBAA22D}" destId="{68D81550-2B9C-4AB6-B4DA-A936F4394A9F}" srcOrd="2" destOrd="0" presId="urn:microsoft.com/office/officeart/2005/8/layout/hProcess7"/>
    <dgm:cxn modelId="{2CC8DC3B-0BC6-4055-A373-DAAF26D95E7F}" type="presParOf" srcId="{14B6985E-8361-4508-8B21-A60AB6A5ABF6}" destId="{C5E22B8C-52B8-43AF-98F0-9ABC16F4B81F}" srcOrd="7" destOrd="0" presId="urn:microsoft.com/office/officeart/2005/8/layout/hProcess7"/>
    <dgm:cxn modelId="{EF9C105C-C543-4683-8CA9-AA85F006087F}" type="presParOf" srcId="{14B6985E-8361-4508-8B21-A60AB6A5ABF6}" destId="{4083A453-76D3-4558-A16A-14A7F1249BF3}" srcOrd="8" destOrd="0" presId="urn:microsoft.com/office/officeart/2005/8/layout/hProcess7"/>
    <dgm:cxn modelId="{B79D57A6-EF46-46C5-9C22-A28BAAE75F81}" type="presParOf" srcId="{4083A453-76D3-4558-A16A-14A7F1249BF3}" destId="{0D44C94A-9C7C-40BB-89C5-F9FFAF453F17}" srcOrd="0" destOrd="0" presId="urn:microsoft.com/office/officeart/2005/8/layout/hProcess7"/>
    <dgm:cxn modelId="{9A0085B1-AF59-4BDA-A685-997FE7E68783}" type="presParOf" srcId="{4083A453-76D3-4558-A16A-14A7F1249BF3}" destId="{E31BEA3D-CB55-4018-B3EE-48D5F1F3B674}" srcOrd="1" destOrd="0" presId="urn:microsoft.com/office/officeart/2005/8/layout/hProcess7"/>
    <dgm:cxn modelId="{A486ADBC-4922-4664-9258-FCEDB875424F}" type="presParOf" srcId="{4083A453-76D3-4558-A16A-14A7F1249BF3}" destId="{8FFCA683-E818-4A17-8806-0BD8CD8BDDBC}" srcOrd="2" destOrd="0" presId="urn:microsoft.com/office/officeart/2005/8/layout/hProcess7"/>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801BA2A7-E6AE-42C1-A21C-9F0C675E51CE}" type="doc">
      <dgm:prSet loTypeId="urn:microsoft.com/office/officeart/2018/2/layout/IconVerticalSolidList" loCatId="icon" qsTypeId="urn:microsoft.com/office/officeart/2005/8/quickstyle/3d3" qsCatId="3D" csTypeId="urn:microsoft.com/office/officeart/2005/8/colors/accent1_2" csCatId="accent1" phldr="1"/>
      <dgm:spPr/>
      <dgm:t>
        <a:bodyPr/>
        <a:lstStyle/>
        <a:p>
          <a:endParaRPr lang="en-US"/>
        </a:p>
      </dgm:t>
    </dgm:pt>
    <dgm:pt modelId="{23396688-FCAD-4683-BB77-287DD5D7B88B}">
      <dgm:prSet/>
      <dgm:spPr/>
      <dgm:t>
        <a:bodyPr/>
        <a:lstStyle/>
        <a:p>
          <a:pPr>
            <a:lnSpc>
              <a:spcPct val="100000"/>
            </a:lnSpc>
          </a:pPr>
          <a:r>
            <a:rPr lang="fr-FR" noProof="0" dirty="0"/>
            <a:t>Définition et caractéristiques clés </a:t>
          </a:r>
        </a:p>
      </dgm:t>
    </dgm:pt>
    <dgm:pt modelId="{D4DD4DD9-C801-4AAB-AAAD-11A0C3D29D8F}" type="parTrans" cxnId="{1C3EA203-E2DA-414F-B966-6DA1B4ADBF93}">
      <dgm:prSet/>
      <dgm:spPr/>
      <dgm:t>
        <a:bodyPr/>
        <a:lstStyle/>
        <a:p>
          <a:endParaRPr lang="en-US"/>
        </a:p>
      </dgm:t>
    </dgm:pt>
    <dgm:pt modelId="{47C6AFE5-C649-43BF-94B1-A5AD2BAD6E02}" type="sibTrans" cxnId="{1C3EA203-E2DA-414F-B966-6DA1B4ADBF93}">
      <dgm:prSet/>
      <dgm:spPr/>
      <dgm:t>
        <a:bodyPr/>
        <a:lstStyle/>
        <a:p>
          <a:endParaRPr lang="en-US"/>
        </a:p>
      </dgm:t>
    </dgm:pt>
    <dgm:pt modelId="{5D0EBEC1-6415-4F63-9111-848E0521818A}">
      <dgm:prSet/>
      <dgm:spPr/>
      <dgm:t>
        <a:bodyPr/>
        <a:lstStyle/>
        <a:p>
          <a:pPr>
            <a:lnSpc>
              <a:spcPct val="100000"/>
            </a:lnSpc>
          </a:pPr>
          <a:r>
            <a:rPr lang="fr-FR" noProof="0" dirty="0"/>
            <a:t>Aperçu global</a:t>
          </a:r>
        </a:p>
      </dgm:t>
    </dgm:pt>
    <dgm:pt modelId="{C24172FE-EF70-4FF9-A3CC-A5247DB3E001}" type="parTrans" cxnId="{8F9E566C-17D5-4E83-BEE0-6A2C580B2D75}">
      <dgm:prSet/>
      <dgm:spPr/>
      <dgm:t>
        <a:bodyPr/>
        <a:lstStyle/>
        <a:p>
          <a:endParaRPr lang="en-US"/>
        </a:p>
      </dgm:t>
    </dgm:pt>
    <dgm:pt modelId="{88402A7C-A0EC-48AE-9FBF-A2548A61F02A}" type="sibTrans" cxnId="{8F9E566C-17D5-4E83-BEE0-6A2C580B2D75}">
      <dgm:prSet/>
      <dgm:spPr/>
      <dgm:t>
        <a:bodyPr/>
        <a:lstStyle/>
        <a:p>
          <a:endParaRPr lang="en-US"/>
        </a:p>
      </dgm:t>
    </dgm:pt>
    <dgm:pt modelId="{F24BF6AF-2D28-441C-843A-F0D191C6C4BC}">
      <dgm:prSet/>
      <dgm:spPr/>
      <dgm:t>
        <a:bodyPr/>
        <a:lstStyle/>
        <a:p>
          <a:pPr>
            <a:lnSpc>
              <a:spcPct val="100000"/>
            </a:lnSpc>
          </a:pPr>
          <a:r>
            <a:rPr lang="fr-FR" noProof="0" dirty="0"/>
            <a:t>Actions Anticipatoires et Nutrition</a:t>
          </a:r>
        </a:p>
      </dgm:t>
    </dgm:pt>
    <dgm:pt modelId="{10DED08C-C5CE-418E-8F6C-6674977B7C6C}" type="parTrans" cxnId="{80F92D70-170C-4E69-BB23-2A739A810CF6}">
      <dgm:prSet/>
      <dgm:spPr/>
      <dgm:t>
        <a:bodyPr/>
        <a:lstStyle/>
        <a:p>
          <a:endParaRPr lang="en-US"/>
        </a:p>
      </dgm:t>
    </dgm:pt>
    <dgm:pt modelId="{14C247AC-847B-41B8-9722-E2C15AE72C94}" type="sibTrans" cxnId="{80F92D70-170C-4E69-BB23-2A739A810CF6}">
      <dgm:prSet/>
      <dgm:spPr/>
      <dgm:t>
        <a:bodyPr/>
        <a:lstStyle/>
        <a:p>
          <a:endParaRPr lang="en-US"/>
        </a:p>
      </dgm:t>
    </dgm:pt>
    <dgm:pt modelId="{C7D1BC59-8161-4C8B-BE66-96EDFB954F55}">
      <dgm:prSet/>
      <dgm:spPr/>
      <dgm:t>
        <a:bodyPr/>
        <a:lstStyle/>
        <a:p>
          <a:pPr>
            <a:lnSpc>
              <a:spcPct val="100000"/>
            </a:lnSpc>
          </a:pPr>
          <a:r>
            <a:rPr lang="fr-FR" noProof="0" dirty="0"/>
            <a:t>Expérience </a:t>
          </a:r>
          <a:r>
            <a:rPr lang="fr-FR" noProof="0" dirty="0" err="1"/>
            <a:t>Regionale</a:t>
          </a:r>
          <a:r>
            <a:rPr lang="fr-FR" noProof="0" dirty="0"/>
            <a:t> </a:t>
          </a:r>
        </a:p>
      </dgm:t>
    </dgm:pt>
    <dgm:pt modelId="{4EA5DC23-03A3-4C18-BC7E-E5560145D814}" type="parTrans" cxnId="{5D9F8999-A962-40AF-92FB-D03D7DC69F8C}">
      <dgm:prSet/>
      <dgm:spPr/>
      <dgm:t>
        <a:bodyPr/>
        <a:lstStyle/>
        <a:p>
          <a:endParaRPr lang="en-US"/>
        </a:p>
      </dgm:t>
    </dgm:pt>
    <dgm:pt modelId="{82890B91-66E4-44E0-A437-3ED30D3B6969}" type="sibTrans" cxnId="{5D9F8999-A962-40AF-92FB-D03D7DC69F8C}">
      <dgm:prSet/>
      <dgm:spPr/>
      <dgm:t>
        <a:bodyPr/>
        <a:lstStyle/>
        <a:p>
          <a:endParaRPr lang="en-US"/>
        </a:p>
      </dgm:t>
    </dgm:pt>
    <dgm:pt modelId="{4C6D0508-5D10-4AF2-B14C-F58A55CF0EE7}" type="pres">
      <dgm:prSet presAssocID="{801BA2A7-E6AE-42C1-A21C-9F0C675E51CE}" presName="root" presStyleCnt="0">
        <dgm:presLayoutVars>
          <dgm:dir/>
          <dgm:resizeHandles val="exact"/>
        </dgm:presLayoutVars>
      </dgm:prSet>
      <dgm:spPr/>
    </dgm:pt>
    <dgm:pt modelId="{1A8D1023-CCFB-4531-B7FC-274812BE5579}" type="pres">
      <dgm:prSet presAssocID="{23396688-FCAD-4683-BB77-287DD5D7B88B}" presName="compNode" presStyleCnt="0"/>
      <dgm:spPr/>
    </dgm:pt>
    <dgm:pt modelId="{47A98415-1841-4BCA-9352-8BBEAD9D370F}" type="pres">
      <dgm:prSet presAssocID="{23396688-FCAD-4683-BB77-287DD5D7B88B}" presName="bgRect" presStyleLbl="bgShp" presStyleIdx="0" presStyleCnt="4" custLinFactNeighborX="-113"/>
      <dgm:spPr/>
    </dgm:pt>
    <dgm:pt modelId="{C8F57DAB-DCF6-4101-A556-99701C7625EF}" type="pres">
      <dgm:prSet presAssocID="{23396688-FCAD-4683-BB77-287DD5D7B88B}" presName="iconRect" presStyleLbl="node1" presStyleIdx="0" presStyleCnt="4"/>
      <dgm:spPr>
        <a:blipFill>
          <a:blip xmlns:r="http://schemas.openxmlformats.org/officeDocument/2006/relationships" r:embed="rId1" cstate="email">
            <a:extLst>
              <a:ext uri="{28A0092B-C50C-407E-A947-70E740481C1C}">
                <a14:useLocalDpi xmlns:a14="http://schemas.microsoft.com/office/drawing/2010/main"/>
              </a:ex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Scientific Thought outline"/>
        </a:ext>
      </dgm:extLst>
    </dgm:pt>
    <dgm:pt modelId="{DFD20DAB-AB12-4932-980D-DEE7B475D76B}" type="pres">
      <dgm:prSet presAssocID="{23396688-FCAD-4683-BB77-287DD5D7B88B}" presName="spaceRect" presStyleCnt="0"/>
      <dgm:spPr/>
    </dgm:pt>
    <dgm:pt modelId="{93AF01E9-7C75-43D3-9F56-981828E6E71B}" type="pres">
      <dgm:prSet presAssocID="{23396688-FCAD-4683-BB77-287DD5D7B88B}" presName="parTx" presStyleLbl="revTx" presStyleIdx="0" presStyleCnt="4">
        <dgm:presLayoutVars>
          <dgm:chMax val="0"/>
          <dgm:chPref val="0"/>
        </dgm:presLayoutVars>
      </dgm:prSet>
      <dgm:spPr/>
    </dgm:pt>
    <dgm:pt modelId="{FEA6A4E3-03A0-4413-9BD5-BD76D0DA59B1}" type="pres">
      <dgm:prSet presAssocID="{47C6AFE5-C649-43BF-94B1-A5AD2BAD6E02}" presName="sibTrans" presStyleCnt="0"/>
      <dgm:spPr/>
    </dgm:pt>
    <dgm:pt modelId="{A38761DA-8D7A-4271-8CD7-EF3732561BF5}" type="pres">
      <dgm:prSet presAssocID="{5D0EBEC1-6415-4F63-9111-848E0521818A}" presName="compNode" presStyleCnt="0"/>
      <dgm:spPr/>
    </dgm:pt>
    <dgm:pt modelId="{D8B57424-115E-435C-A7DC-F61947C79845}" type="pres">
      <dgm:prSet presAssocID="{5D0EBEC1-6415-4F63-9111-848E0521818A}" presName="bgRect" presStyleLbl="bgShp" presStyleIdx="1" presStyleCnt="4"/>
      <dgm:spPr/>
    </dgm:pt>
    <dgm:pt modelId="{FBC07871-6932-4310-ACEF-A6740ED06BAD}" type="pres">
      <dgm:prSet presAssocID="{5D0EBEC1-6415-4F63-9111-848E0521818A}"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dgm:spPr>
      <dgm:extLst>
        <a:ext uri="{E40237B7-FDA0-4F09-8148-C483321AD2D9}">
          <dgm14:cNvPr xmlns:dgm14="http://schemas.microsoft.com/office/drawing/2010/diagram" id="0" name="" descr="Monde avec un remplissage uni"/>
        </a:ext>
      </dgm:extLst>
    </dgm:pt>
    <dgm:pt modelId="{A5F7EA3F-C1B6-42CD-BBF9-BEB055314143}" type="pres">
      <dgm:prSet presAssocID="{5D0EBEC1-6415-4F63-9111-848E0521818A}" presName="spaceRect" presStyleCnt="0"/>
      <dgm:spPr/>
    </dgm:pt>
    <dgm:pt modelId="{4B239AC9-FB91-409C-81EC-22FB06D0CE49}" type="pres">
      <dgm:prSet presAssocID="{5D0EBEC1-6415-4F63-9111-848E0521818A}" presName="parTx" presStyleLbl="revTx" presStyleIdx="1" presStyleCnt="4">
        <dgm:presLayoutVars>
          <dgm:chMax val="0"/>
          <dgm:chPref val="0"/>
        </dgm:presLayoutVars>
      </dgm:prSet>
      <dgm:spPr/>
    </dgm:pt>
    <dgm:pt modelId="{64F1D203-7E33-4413-9D86-4F104CFB5139}" type="pres">
      <dgm:prSet presAssocID="{88402A7C-A0EC-48AE-9FBF-A2548A61F02A}" presName="sibTrans" presStyleCnt="0"/>
      <dgm:spPr/>
    </dgm:pt>
    <dgm:pt modelId="{B65F4F1A-F4D9-4C70-8AE7-72E2C74E4571}" type="pres">
      <dgm:prSet presAssocID="{F24BF6AF-2D28-441C-843A-F0D191C6C4BC}" presName="compNode" presStyleCnt="0"/>
      <dgm:spPr/>
    </dgm:pt>
    <dgm:pt modelId="{A768C496-C706-4313-837C-C9B79327F4ED}" type="pres">
      <dgm:prSet presAssocID="{F24BF6AF-2D28-441C-843A-F0D191C6C4BC}" presName="bgRect" presStyleLbl="bgShp" presStyleIdx="2" presStyleCnt="4"/>
      <dgm:spPr/>
    </dgm:pt>
    <dgm:pt modelId="{CBC742FF-44C3-448A-9C8F-5270A3A58E8C}" type="pres">
      <dgm:prSet presAssocID="{F24BF6AF-2D28-441C-843A-F0D191C6C4BC}" presName="iconRect" presStyleLbl="node1" presStyleIdx="2" presStyleCnt="4"/>
      <dgm:spPr>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dgm:spPr>
      <dgm:extLst>
        <a:ext uri="{E40237B7-FDA0-4F09-8148-C483321AD2D9}">
          <dgm14:cNvPr xmlns:dgm14="http://schemas.microsoft.com/office/drawing/2010/diagram" id="0" name="" descr="Corbeille de fruits avec un remplissage uni"/>
        </a:ext>
      </dgm:extLst>
    </dgm:pt>
    <dgm:pt modelId="{DCCCBF91-37E0-44E7-9C46-45B0EEC788D0}" type="pres">
      <dgm:prSet presAssocID="{F24BF6AF-2D28-441C-843A-F0D191C6C4BC}" presName="spaceRect" presStyleCnt="0"/>
      <dgm:spPr/>
    </dgm:pt>
    <dgm:pt modelId="{5ED971D9-483A-4F58-9818-E9BFB7B5DC31}" type="pres">
      <dgm:prSet presAssocID="{F24BF6AF-2D28-441C-843A-F0D191C6C4BC}" presName="parTx" presStyleLbl="revTx" presStyleIdx="2" presStyleCnt="4">
        <dgm:presLayoutVars>
          <dgm:chMax val="0"/>
          <dgm:chPref val="0"/>
        </dgm:presLayoutVars>
      </dgm:prSet>
      <dgm:spPr/>
    </dgm:pt>
    <dgm:pt modelId="{DEA9F349-8187-4019-9B6A-098B1D236FD6}" type="pres">
      <dgm:prSet presAssocID="{14C247AC-847B-41B8-9722-E2C15AE72C94}" presName="sibTrans" presStyleCnt="0"/>
      <dgm:spPr/>
    </dgm:pt>
    <dgm:pt modelId="{C9DABA38-A5CF-4C34-963D-45AA1F348C37}" type="pres">
      <dgm:prSet presAssocID="{C7D1BC59-8161-4C8B-BE66-96EDFB954F55}" presName="compNode" presStyleCnt="0"/>
      <dgm:spPr/>
    </dgm:pt>
    <dgm:pt modelId="{A2020F77-E736-46FB-8BD3-FEF861C30F79}" type="pres">
      <dgm:prSet presAssocID="{C7D1BC59-8161-4C8B-BE66-96EDFB954F55}" presName="bgRect" presStyleLbl="bgShp" presStyleIdx="3" presStyleCnt="4"/>
      <dgm:spPr/>
    </dgm:pt>
    <dgm:pt modelId="{07EEE77F-79D6-447C-9EA9-B52C67B70D53}" type="pres">
      <dgm:prSet presAssocID="{C7D1BC59-8161-4C8B-BE66-96EDFB954F55}" presName="iconRect" presStyleLbl="node1" presStyleIdx="3" presStyleCnt="4"/>
      <dgm:spPr>
        <a:blipFill>
          <a:blip xmlns:r="http://schemas.openxmlformats.org/officeDocument/2006/relationships" r:embed="rId7">
            <a:extLst>
              <a:ext uri="{96DAC541-7B7A-43D3-8B79-37D633B846F1}">
                <asvg:svgBlip xmlns:asvg="http://schemas.microsoft.com/office/drawing/2016/SVG/main" r:embed="rId8"/>
              </a:ext>
            </a:extLst>
          </a:blip>
          <a:srcRect/>
          <a:stretch>
            <a:fillRect/>
          </a:stretch>
        </a:blipFill>
      </dgm:spPr>
      <dgm:extLst>
        <a:ext uri="{E40237B7-FDA0-4F09-8148-C483321AD2D9}">
          <dgm14:cNvPr xmlns:dgm14="http://schemas.microsoft.com/office/drawing/2010/diagram" id="0" name="" descr="Afrique avec un remplissage uni"/>
        </a:ext>
      </dgm:extLst>
    </dgm:pt>
    <dgm:pt modelId="{D8F3400A-62D3-4F05-A662-9426815EA504}" type="pres">
      <dgm:prSet presAssocID="{C7D1BC59-8161-4C8B-BE66-96EDFB954F55}" presName="spaceRect" presStyleCnt="0"/>
      <dgm:spPr/>
    </dgm:pt>
    <dgm:pt modelId="{917C54E9-1189-495A-8980-1F8755AB7833}" type="pres">
      <dgm:prSet presAssocID="{C7D1BC59-8161-4C8B-BE66-96EDFB954F55}" presName="parTx" presStyleLbl="revTx" presStyleIdx="3" presStyleCnt="4">
        <dgm:presLayoutVars>
          <dgm:chMax val="0"/>
          <dgm:chPref val="0"/>
        </dgm:presLayoutVars>
      </dgm:prSet>
      <dgm:spPr/>
    </dgm:pt>
  </dgm:ptLst>
  <dgm:cxnLst>
    <dgm:cxn modelId="{1C3EA203-E2DA-414F-B966-6DA1B4ADBF93}" srcId="{801BA2A7-E6AE-42C1-A21C-9F0C675E51CE}" destId="{23396688-FCAD-4683-BB77-287DD5D7B88B}" srcOrd="0" destOrd="0" parTransId="{D4DD4DD9-C801-4AAB-AAAD-11A0C3D29D8F}" sibTransId="{47C6AFE5-C649-43BF-94B1-A5AD2BAD6E02}"/>
    <dgm:cxn modelId="{2F16C731-86F0-4629-ACF7-18EC1E8F89E8}" type="presOf" srcId="{801BA2A7-E6AE-42C1-A21C-9F0C675E51CE}" destId="{4C6D0508-5D10-4AF2-B14C-F58A55CF0EE7}" srcOrd="0" destOrd="0" presId="urn:microsoft.com/office/officeart/2018/2/layout/IconVerticalSolidList"/>
    <dgm:cxn modelId="{8F9E566C-17D5-4E83-BEE0-6A2C580B2D75}" srcId="{801BA2A7-E6AE-42C1-A21C-9F0C675E51CE}" destId="{5D0EBEC1-6415-4F63-9111-848E0521818A}" srcOrd="1" destOrd="0" parTransId="{C24172FE-EF70-4FF9-A3CC-A5247DB3E001}" sibTransId="{88402A7C-A0EC-48AE-9FBF-A2548A61F02A}"/>
    <dgm:cxn modelId="{58E71650-56DA-4633-BBD8-276AC4CE0925}" type="presOf" srcId="{F24BF6AF-2D28-441C-843A-F0D191C6C4BC}" destId="{5ED971D9-483A-4F58-9818-E9BFB7B5DC31}" srcOrd="0" destOrd="0" presId="urn:microsoft.com/office/officeart/2018/2/layout/IconVerticalSolidList"/>
    <dgm:cxn modelId="{80F92D70-170C-4E69-BB23-2A739A810CF6}" srcId="{801BA2A7-E6AE-42C1-A21C-9F0C675E51CE}" destId="{F24BF6AF-2D28-441C-843A-F0D191C6C4BC}" srcOrd="2" destOrd="0" parTransId="{10DED08C-C5CE-418E-8F6C-6674977B7C6C}" sibTransId="{14C247AC-847B-41B8-9722-E2C15AE72C94}"/>
    <dgm:cxn modelId="{78792D81-3542-448D-B018-07C475F56DE1}" type="presOf" srcId="{5D0EBEC1-6415-4F63-9111-848E0521818A}" destId="{4B239AC9-FB91-409C-81EC-22FB06D0CE49}" srcOrd="0" destOrd="0" presId="urn:microsoft.com/office/officeart/2018/2/layout/IconVerticalSolidList"/>
    <dgm:cxn modelId="{D4B34488-91C8-4BD9-9A03-0A8B3C86CF69}" type="presOf" srcId="{C7D1BC59-8161-4C8B-BE66-96EDFB954F55}" destId="{917C54E9-1189-495A-8980-1F8755AB7833}" srcOrd="0" destOrd="0" presId="urn:microsoft.com/office/officeart/2018/2/layout/IconVerticalSolidList"/>
    <dgm:cxn modelId="{5D9F8999-A962-40AF-92FB-D03D7DC69F8C}" srcId="{801BA2A7-E6AE-42C1-A21C-9F0C675E51CE}" destId="{C7D1BC59-8161-4C8B-BE66-96EDFB954F55}" srcOrd="3" destOrd="0" parTransId="{4EA5DC23-03A3-4C18-BC7E-E5560145D814}" sibTransId="{82890B91-66E4-44E0-A437-3ED30D3B6969}"/>
    <dgm:cxn modelId="{6EFD68C8-6925-4417-95C1-5DBCDE601AB3}" type="presOf" srcId="{23396688-FCAD-4683-BB77-287DD5D7B88B}" destId="{93AF01E9-7C75-43D3-9F56-981828E6E71B}" srcOrd="0" destOrd="0" presId="urn:microsoft.com/office/officeart/2018/2/layout/IconVerticalSolidList"/>
    <dgm:cxn modelId="{D4CBFCA0-1BCB-4414-97A6-8C901E37B6EA}" type="presParOf" srcId="{4C6D0508-5D10-4AF2-B14C-F58A55CF0EE7}" destId="{1A8D1023-CCFB-4531-B7FC-274812BE5579}" srcOrd="0" destOrd="0" presId="urn:microsoft.com/office/officeart/2018/2/layout/IconVerticalSolidList"/>
    <dgm:cxn modelId="{A6DA092B-D743-4B62-BFA2-234B49D29BEC}" type="presParOf" srcId="{1A8D1023-CCFB-4531-B7FC-274812BE5579}" destId="{47A98415-1841-4BCA-9352-8BBEAD9D370F}" srcOrd="0" destOrd="0" presId="urn:microsoft.com/office/officeart/2018/2/layout/IconVerticalSolidList"/>
    <dgm:cxn modelId="{C305D170-D674-4196-8E90-1F0F384557B5}" type="presParOf" srcId="{1A8D1023-CCFB-4531-B7FC-274812BE5579}" destId="{C8F57DAB-DCF6-4101-A556-99701C7625EF}" srcOrd="1" destOrd="0" presId="urn:microsoft.com/office/officeart/2018/2/layout/IconVerticalSolidList"/>
    <dgm:cxn modelId="{627ADB90-ED43-4A07-B85A-15F2D26D8286}" type="presParOf" srcId="{1A8D1023-CCFB-4531-B7FC-274812BE5579}" destId="{DFD20DAB-AB12-4932-980D-DEE7B475D76B}" srcOrd="2" destOrd="0" presId="urn:microsoft.com/office/officeart/2018/2/layout/IconVerticalSolidList"/>
    <dgm:cxn modelId="{9CC33E10-3FAF-40E9-9336-E7E890D54994}" type="presParOf" srcId="{1A8D1023-CCFB-4531-B7FC-274812BE5579}" destId="{93AF01E9-7C75-43D3-9F56-981828E6E71B}" srcOrd="3" destOrd="0" presId="urn:microsoft.com/office/officeart/2018/2/layout/IconVerticalSolidList"/>
    <dgm:cxn modelId="{AF84CDBA-7DF4-4287-9CC6-ECA4A79EFD35}" type="presParOf" srcId="{4C6D0508-5D10-4AF2-B14C-F58A55CF0EE7}" destId="{FEA6A4E3-03A0-4413-9BD5-BD76D0DA59B1}" srcOrd="1" destOrd="0" presId="urn:microsoft.com/office/officeart/2018/2/layout/IconVerticalSolidList"/>
    <dgm:cxn modelId="{D12DFBF2-DC4B-40B9-82E3-66C43F1A82BC}" type="presParOf" srcId="{4C6D0508-5D10-4AF2-B14C-F58A55CF0EE7}" destId="{A38761DA-8D7A-4271-8CD7-EF3732561BF5}" srcOrd="2" destOrd="0" presId="urn:microsoft.com/office/officeart/2018/2/layout/IconVerticalSolidList"/>
    <dgm:cxn modelId="{315A813A-4CCF-40AD-A39B-85D7B1E95B79}" type="presParOf" srcId="{A38761DA-8D7A-4271-8CD7-EF3732561BF5}" destId="{D8B57424-115E-435C-A7DC-F61947C79845}" srcOrd="0" destOrd="0" presId="urn:microsoft.com/office/officeart/2018/2/layout/IconVerticalSolidList"/>
    <dgm:cxn modelId="{8B24C710-2498-4AE9-A79C-78154817620D}" type="presParOf" srcId="{A38761DA-8D7A-4271-8CD7-EF3732561BF5}" destId="{FBC07871-6932-4310-ACEF-A6740ED06BAD}" srcOrd="1" destOrd="0" presId="urn:microsoft.com/office/officeart/2018/2/layout/IconVerticalSolidList"/>
    <dgm:cxn modelId="{729B411F-8BE4-4540-BF7C-BAF30DD7300D}" type="presParOf" srcId="{A38761DA-8D7A-4271-8CD7-EF3732561BF5}" destId="{A5F7EA3F-C1B6-42CD-BBF9-BEB055314143}" srcOrd="2" destOrd="0" presId="urn:microsoft.com/office/officeart/2018/2/layout/IconVerticalSolidList"/>
    <dgm:cxn modelId="{DF79F60E-CF7C-456E-8CA1-E04532D12E3E}" type="presParOf" srcId="{A38761DA-8D7A-4271-8CD7-EF3732561BF5}" destId="{4B239AC9-FB91-409C-81EC-22FB06D0CE49}" srcOrd="3" destOrd="0" presId="urn:microsoft.com/office/officeart/2018/2/layout/IconVerticalSolidList"/>
    <dgm:cxn modelId="{F6F15FC3-B297-4C11-B4D8-95498082B2A6}" type="presParOf" srcId="{4C6D0508-5D10-4AF2-B14C-F58A55CF0EE7}" destId="{64F1D203-7E33-4413-9D86-4F104CFB5139}" srcOrd="3" destOrd="0" presId="urn:microsoft.com/office/officeart/2018/2/layout/IconVerticalSolidList"/>
    <dgm:cxn modelId="{0AB972B0-14E3-4D52-B271-913E0F90034D}" type="presParOf" srcId="{4C6D0508-5D10-4AF2-B14C-F58A55CF0EE7}" destId="{B65F4F1A-F4D9-4C70-8AE7-72E2C74E4571}" srcOrd="4" destOrd="0" presId="urn:microsoft.com/office/officeart/2018/2/layout/IconVerticalSolidList"/>
    <dgm:cxn modelId="{B22FA2F2-CDE3-4DD3-92C3-E665B1B7E1CB}" type="presParOf" srcId="{B65F4F1A-F4D9-4C70-8AE7-72E2C74E4571}" destId="{A768C496-C706-4313-837C-C9B79327F4ED}" srcOrd="0" destOrd="0" presId="urn:microsoft.com/office/officeart/2018/2/layout/IconVerticalSolidList"/>
    <dgm:cxn modelId="{9DD7C460-E81C-4B70-81F5-49E47852133B}" type="presParOf" srcId="{B65F4F1A-F4D9-4C70-8AE7-72E2C74E4571}" destId="{CBC742FF-44C3-448A-9C8F-5270A3A58E8C}" srcOrd="1" destOrd="0" presId="urn:microsoft.com/office/officeart/2018/2/layout/IconVerticalSolidList"/>
    <dgm:cxn modelId="{109D8A81-4E87-4655-AD11-6993A0176D4B}" type="presParOf" srcId="{B65F4F1A-F4D9-4C70-8AE7-72E2C74E4571}" destId="{DCCCBF91-37E0-44E7-9C46-45B0EEC788D0}" srcOrd="2" destOrd="0" presId="urn:microsoft.com/office/officeart/2018/2/layout/IconVerticalSolidList"/>
    <dgm:cxn modelId="{16AB4295-B450-4F80-9623-B46A8ACE964C}" type="presParOf" srcId="{B65F4F1A-F4D9-4C70-8AE7-72E2C74E4571}" destId="{5ED971D9-483A-4F58-9818-E9BFB7B5DC31}" srcOrd="3" destOrd="0" presId="urn:microsoft.com/office/officeart/2018/2/layout/IconVerticalSolidList"/>
    <dgm:cxn modelId="{DC0BA9D9-BF35-41B9-B716-F80100FB9E1D}" type="presParOf" srcId="{4C6D0508-5D10-4AF2-B14C-F58A55CF0EE7}" destId="{DEA9F349-8187-4019-9B6A-098B1D236FD6}" srcOrd="5" destOrd="0" presId="urn:microsoft.com/office/officeart/2018/2/layout/IconVerticalSolidList"/>
    <dgm:cxn modelId="{A4BD631E-9210-4FF7-9B08-3C92CE1EFEAD}" type="presParOf" srcId="{4C6D0508-5D10-4AF2-B14C-F58A55CF0EE7}" destId="{C9DABA38-A5CF-4C34-963D-45AA1F348C37}" srcOrd="6" destOrd="0" presId="urn:microsoft.com/office/officeart/2018/2/layout/IconVerticalSolidList"/>
    <dgm:cxn modelId="{6DF0F6E1-8B5B-4EB0-B96A-BE574BA7E805}" type="presParOf" srcId="{C9DABA38-A5CF-4C34-963D-45AA1F348C37}" destId="{A2020F77-E736-46FB-8BD3-FEF861C30F79}" srcOrd="0" destOrd="0" presId="urn:microsoft.com/office/officeart/2018/2/layout/IconVerticalSolidList"/>
    <dgm:cxn modelId="{D23225ED-662A-4102-8FD6-11DF6F18DE87}" type="presParOf" srcId="{C9DABA38-A5CF-4C34-963D-45AA1F348C37}" destId="{07EEE77F-79D6-447C-9EA9-B52C67B70D53}" srcOrd="1" destOrd="0" presId="urn:microsoft.com/office/officeart/2018/2/layout/IconVerticalSolidList"/>
    <dgm:cxn modelId="{3B7F6A15-5775-4498-82EE-D8077E6A5803}" type="presParOf" srcId="{C9DABA38-A5CF-4C34-963D-45AA1F348C37}" destId="{D8F3400A-62D3-4F05-A662-9426815EA504}" srcOrd="2" destOrd="0" presId="urn:microsoft.com/office/officeart/2018/2/layout/IconVerticalSolidList"/>
    <dgm:cxn modelId="{EAC26479-01A5-4A7E-8DA1-1C4C4B977CEA}" type="presParOf" srcId="{C9DABA38-A5CF-4C34-963D-45AA1F348C37}" destId="{917C54E9-1189-495A-8980-1F8755AB7833}"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C8B1BE93-7D74-4A67-9EF7-2195B9874E70}" type="doc">
      <dgm:prSet loTypeId="urn:microsoft.com/office/officeart/2005/8/layout/hProcess9" loCatId="process" qsTypeId="urn:microsoft.com/office/officeart/2005/8/quickstyle/simple1" qsCatId="simple" csTypeId="urn:microsoft.com/office/officeart/2005/8/colors/accent1_2" csCatId="accent1" phldr="1"/>
      <dgm:spPr/>
    </dgm:pt>
    <dgm:pt modelId="{2212DED6-A00B-405C-9CAA-4E63EC3C757A}">
      <dgm:prSet phldrT="[Text]"/>
      <dgm:spPr/>
      <dgm:t>
        <a:bodyPr/>
        <a:lstStyle/>
        <a:p>
          <a:pPr rtl="0"/>
          <a:r>
            <a:rPr lang="en-US" dirty="0">
              <a:latin typeface="Helvetica Neue Medium"/>
            </a:rPr>
            <a:t>Une </a:t>
          </a:r>
          <a:r>
            <a:rPr lang="en-US" dirty="0" err="1">
              <a:latin typeface="Helvetica Neue Medium"/>
            </a:rPr>
            <a:t>analyse</a:t>
          </a:r>
          <a:r>
            <a:rPr lang="en-US" dirty="0">
              <a:latin typeface="Helvetica Neue Medium"/>
            </a:rPr>
            <a:t>: nutrition </a:t>
          </a:r>
          <a:r>
            <a:rPr lang="en-US" dirty="0" err="1">
              <a:latin typeface="Helvetica Neue Medium"/>
            </a:rPr>
            <a:t>en</a:t>
          </a:r>
          <a:r>
            <a:rPr lang="en-US" dirty="0">
              <a:latin typeface="Helvetica Neue Medium"/>
            </a:rPr>
            <a:t> urgence dans le </a:t>
          </a:r>
          <a:r>
            <a:rPr lang="en-US" dirty="0" err="1">
              <a:latin typeface="Helvetica Neue Medium"/>
            </a:rPr>
            <a:t>contexte</a:t>
          </a:r>
          <a:r>
            <a:rPr lang="en-US" dirty="0">
              <a:latin typeface="Helvetica Neue Medium"/>
            </a:rPr>
            <a:t> de la crise </a:t>
          </a:r>
          <a:r>
            <a:rPr lang="en-US" dirty="0" err="1">
              <a:latin typeface="Helvetica Neue Medium"/>
            </a:rPr>
            <a:t>climatique</a:t>
          </a:r>
          <a:endParaRPr lang="en-US" dirty="0"/>
        </a:p>
      </dgm:t>
    </dgm:pt>
    <dgm:pt modelId="{736470B4-5A5F-4232-BB41-1019321C9776}" type="parTrans" cxnId="{B07407AA-0A73-4B73-9985-BF73679B090A}">
      <dgm:prSet/>
      <dgm:spPr/>
      <dgm:t>
        <a:bodyPr/>
        <a:lstStyle/>
        <a:p>
          <a:endParaRPr lang="en-US"/>
        </a:p>
      </dgm:t>
    </dgm:pt>
    <dgm:pt modelId="{8A2FA20F-E2FC-4D63-8858-3BDB15D3275C}" type="sibTrans" cxnId="{B07407AA-0A73-4B73-9985-BF73679B090A}">
      <dgm:prSet/>
      <dgm:spPr/>
      <dgm:t>
        <a:bodyPr/>
        <a:lstStyle/>
        <a:p>
          <a:endParaRPr lang="en-US"/>
        </a:p>
      </dgm:t>
    </dgm:pt>
    <dgm:pt modelId="{1A8E0E8B-D19B-4086-A034-9A0F22B11CDF}">
      <dgm:prSet phldrT="[Text]"/>
      <dgm:spPr/>
      <dgm:t>
        <a:bodyPr/>
        <a:lstStyle/>
        <a:p>
          <a:pPr rtl="0"/>
          <a:r>
            <a:rPr lang="en-US" dirty="0"/>
            <a:t>Exposé de position</a:t>
          </a:r>
        </a:p>
        <a:p>
          <a:r>
            <a:rPr lang="en-US" dirty="0"/>
            <a:t>études de cas</a:t>
          </a:r>
        </a:p>
        <a:p>
          <a:r>
            <a:rPr lang="en-US" dirty="0"/>
            <a:t>matériel de communication</a:t>
          </a:r>
        </a:p>
      </dgm:t>
    </dgm:pt>
    <dgm:pt modelId="{0F628141-5A92-4B5C-8391-A457A04162AA}" type="parTrans" cxnId="{E5F2AB77-D930-43A3-8E16-245B97AA9706}">
      <dgm:prSet/>
      <dgm:spPr/>
      <dgm:t>
        <a:bodyPr/>
        <a:lstStyle/>
        <a:p>
          <a:endParaRPr lang="en-US"/>
        </a:p>
      </dgm:t>
    </dgm:pt>
    <dgm:pt modelId="{9D5FE054-BC2E-458F-B932-4144775E60FD}" type="sibTrans" cxnId="{E5F2AB77-D930-43A3-8E16-245B97AA9706}">
      <dgm:prSet/>
      <dgm:spPr/>
      <dgm:t>
        <a:bodyPr/>
        <a:lstStyle/>
        <a:p>
          <a:endParaRPr lang="en-US"/>
        </a:p>
      </dgm:t>
    </dgm:pt>
    <dgm:pt modelId="{4EEA5C71-359D-4753-898A-01913D5FAABD}">
      <dgm:prSet phldrT="[Text]"/>
      <dgm:spPr/>
      <dgm:t>
        <a:bodyPr/>
        <a:lstStyle/>
        <a:p>
          <a:r>
            <a:rPr lang="en-US" dirty="0"/>
            <a:t>Conversation amplifiée</a:t>
          </a:r>
        </a:p>
        <a:p>
          <a:r>
            <a:rPr lang="en-US" dirty="0"/>
            <a:t>Identification des actions prioritaires</a:t>
          </a:r>
        </a:p>
        <a:p>
          <a:pPr rtl="0"/>
          <a:r>
            <a:rPr lang="en-US" dirty="0"/>
            <a:t>Un </a:t>
          </a:r>
          <a:r>
            <a:rPr lang="en-US" dirty="0" err="1"/>
            <a:t>positionnement</a:t>
          </a:r>
          <a:r>
            <a:rPr lang="en-US" dirty="0"/>
            <a:t>, </a:t>
          </a:r>
          <a:r>
            <a:rPr lang="en-US" dirty="0" err="1"/>
            <a:t>une</a:t>
          </a:r>
          <a:r>
            <a:rPr lang="en-US" dirty="0"/>
            <a:t> légitimité et des ressources améliorés</a:t>
          </a:r>
          <a:r>
            <a:rPr lang="en-US" dirty="0">
              <a:latin typeface="Helvetica Neue Medium"/>
            </a:rPr>
            <a:t> </a:t>
          </a:r>
          <a:endParaRPr lang="en-US" dirty="0"/>
        </a:p>
      </dgm:t>
    </dgm:pt>
    <dgm:pt modelId="{B5FF426D-41A3-48BD-8FC5-CBAD1727E177}" type="parTrans" cxnId="{C9B17808-B5AD-4F60-9483-F58010CBD505}">
      <dgm:prSet/>
      <dgm:spPr/>
      <dgm:t>
        <a:bodyPr/>
        <a:lstStyle/>
        <a:p>
          <a:endParaRPr lang="en-US"/>
        </a:p>
      </dgm:t>
    </dgm:pt>
    <dgm:pt modelId="{C4672C49-5050-4864-86D2-3489EF9881B9}" type="sibTrans" cxnId="{C9B17808-B5AD-4F60-9483-F58010CBD505}">
      <dgm:prSet/>
      <dgm:spPr/>
      <dgm:t>
        <a:bodyPr/>
        <a:lstStyle/>
        <a:p>
          <a:endParaRPr lang="en-US"/>
        </a:p>
      </dgm:t>
    </dgm:pt>
    <dgm:pt modelId="{3B23363E-1D31-45FA-9A43-E53B8A599AC7}" type="pres">
      <dgm:prSet presAssocID="{C8B1BE93-7D74-4A67-9EF7-2195B9874E70}" presName="CompostProcess" presStyleCnt="0">
        <dgm:presLayoutVars>
          <dgm:dir/>
          <dgm:resizeHandles val="exact"/>
        </dgm:presLayoutVars>
      </dgm:prSet>
      <dgm:spPr/>
    </dgm:pt>
    <dgm:pt modelId="{1C0DD077-E4F6-4C7F-BB69-6AE71ABF7180}" type="pres">
      <dgm:prSet presAssocID="{C8B1BE93-7D74-4A67-9EF7-2195B9874E70}" presName="arrow" presStyleLbl="bgShp" presStyleIdx="0" presStyleCnt="1" custLinFactNeighborX="-40" custLinFactNeighborY="-792"/>
      <dgm:spPr/>
    </dgm:pt>
    <dgm:pt modelId="{42F029A9-6605-434B-8659-01932D1A3D41}" type="pres">
      <dgm:prSet presAssocID="{C8B1BE93-7D74-4A67-9EF7-2195B9874E70}" presName="linearProcess" presStyleCnt="0"/>
      <dgm:spPr/>
    </dgm:pt>
    <dgm:pt modelId="{D255B801-D55F-4D6E-BC1D-3FC3558D13E9}" type="pres">
      <dgm:prSet presAssocID="{2212DED6-A00B-405C-9CAA-4E63EC3C757A}" presName="textNode" presStyleLbl="node1" presStyleIdx="0" presStyleCnt="3" custLinFactNeighborX="-34714" custLinFactNeighborY="4942">
        <dgm:presLayoutVars>
          <dgm:bulletEnabled val="1"/>
        </dgm:presLayoutVars>
      </dgm:prSet>
      <dgm:spPr/>
    </dgm:pt>
    <dgm:pt modelId="{515C316C-9068-47E1-883A-3FA47C6746B9}" type="pres">
      <dgm:prSet presAssocID="{8A2FA20F-E2FC-4D63-8858-3BDB15D3275C}" presName="sibTrans" presStyleCnt="0"/>
      <dgm:spPr/>
    </dgm:pt>
    <dgm:pt modelId="{E5602421-DF2E-4259-BFEB-2DC9C022ABDA}" type="pres">
      <dgm:prSet presAssocID="{1A8E0E8B-D19B-4086-A034-9A0F22B11CDF}" presName="textNode" presStyleLbl="node1" presStyleIdx="1" presStyleCnt="3">
        <dgm:presLayoutVars>
          <dgm:bulletEnabled val="1"/>
        </dgm:presLayoutVars>
      </dgm:prSet>
      <dgm:spPr/>
    </dgm:pt>
    <dgm:pt modelId="{E7F612E6-6632-4108-9325-B8D2AB05EDB4}" type="pres">
      <dgm:prSet presAssocID="{9D5FE054-BC2E-458F-B932-4144775E60FD}" presName="sibTrans" presStyleCnt="0"/>
      <dgm:spPr/>
    </dgm:pt>
    <dgm:pt modelId="{D2FAF9CF-6B80-4EB2-BC50-46BC1C726109}" type="pres">
      <dgm:prSet presAssocID="{4EEA5C71-359D-4753-898A-01913D5FAABD}" presName="textNode" presStyleLbl="node1" presStyleIdx="2" presStyleCnt="3">
        <dgm:presLayoutVars>
          <dgm:bulletEnabled val="1"/>
        </dgm:presLayoutVars>
      </dgm:prSet>
      <dgm:spPr/>
    </dgm:pt>
  </dgm:ptLst>
  <dgm:cxnLst>
    <dgm:cxn modelId="{C9B17808-B5AD-4F60-9483-F58010CBD505}" srcId="{C8B1BE93-7D74-4A67-9EF7-2195B9874E70}" destId="{4EEA5C71-359D-4753-898A-01913D5FAABD}" srcOrd="2" destOrd="0" parTransId="{B5FF426D-41A3-48BD-8FC5-CBAD1727E177}" sibTransId="{C4672C49-5050-4864-86D2-3489EF9881B9}"/>
    <dgm:cxn modelId="{C3332235-E818-47B1-BCF4-E9BF589A14A7}" type="presOf" srcId="{1A8E0E8B-D19B-4086-A034-9A0F22B11CDF}" destId="{E5602421-DF2E-4259-BFEB-2DC9C022ABDA}" srcOrd="0" destOrd="0" presId="urn:microsoft.com/office/officeart/2005/8/layout/hProcess9"/>
    <dgm:cxn modelId="{B959E954-2531-4973-9035-03BC45011764}" type="presOf" srcId="{2212DED6-A00B-405C-9CAA-4E63EC3C757A}" destId="{D255B801-D55F-4D6E-BC1D-3FC3558D13E9}" srcOrd="0" destOrd="0" presId="urn:microsoft.com/office/officeart/2005/8/layout/hProcess9"/>
    <dgm:cxn modelId="{E5F2AB77-D930-43A3-8E16-245B97AA9706}" srcId="{C8B1BE93-7D74-4A67-9EF7-2195B9874E70}" destId="{1A8E0E8B-D19B-4086-A034-9A0F22B11CDF}" srcOrd="1" destOrd="0" parTransId="{0F628141-5A92-4B5C-8391-A457A04162AA}" sibTransId="{9D5FE054-BC2E-458F-B932-4144775E60FD}"/>
    <dgm:cxn modelId="{12BE1F8D-B433-49D1-BDD8-3229D947E4DA}" type="presOf" srcId="{4EEA5C71-359D-4753-898A-01913D5FAABD}" destId="{D2FAF9CF-6B80-4EB2-BC50-46BC1C726109}" srcOrd="0" destOrd="0" presId="urn:microsoft.com/office/officeart/2005/8/layout/hProcess9"/>
    <dgm:cxn modelId="{B07407AA-0A73-4B73-9985-BF73679B090A}" srcId="{C8B1BE93-7D74-4A67-9EF7-2195B9874E70}" destId="{2212DED6-A00B-405C-9CAA-4E63EC3C757A}" srcOrd="0" destOrd="0" parTransId="{736470B4-5A5F-4232-BB41-1019321C9776}" sibTransId="{8A2FA20F-E2FC-4D63-8858-3BDB15D3275C}"/>
    <dgm:cxn modelId="{D2FE42FE-82C4-4E1E-AC50-9C36EEFDB7D8}" type="presOf" srcId="{C8B1BE93-7D74-4A67-9EF7-2195B9874E70}" destId="{3B23363E-1D31-45FA-9A43-E53B8A599AC7}" srcOrd="0" destOrd="0" presId="urn:microsoft.com/office/officeart/2005/8/layout/hProcess9"/>
    <dgm:cxn modelId="{67E738E2-521D-46D4-B0E5-0350A59517E0}" type="presParOf" srcId="{3B23363E-1D31-45FA-9A43-E53B8A599AC7}" destId="{1C0DD077-E4F6-4C7F-BB69-6AE71ABF7180}" srcOrd="0" destOrd="0" presId="urn:microsoft.com/office/officeart/2005/8/layout/hProcess9"/>
    <dgm:cxn modelId="{A851E77A-186D-4CC3-94D0-ED08E059D0B5}" type="presParOf" srcId="{3B23363E-1D31-45FA-9A43-E53B8A599AC7}" destId="{42F029A9-6605-434B-8659-01932D1A3D41}" srcOrd="1" destOrd="0" presId="urn:microsoft.com/office/officeart/2005/8/layout/hProcess9"/>
    <dgm:cxn modelId="{148A3DC0-E2DC-4B95-9CDF-A22A1923D0C6}" type="presParOf" srcId="{42F029A9-6605-434B-8659-01932D1A3D41}" destId="{D255B801-D55F-4D6E-BC1D-3FC3558D13E9}" srcOrd="0" destOrd="0" presId="urn:microsoft.com/office/officeart/2005/8/layout/hProcess9"/>
    <dgm:cxn modelId="{9FD5470F-28A2-48AA-A1C7-D7A4C4900F04}" type="presParOf" srcId="{42F029A9-6605-434B-8659-01932D1A3D41}" destId="{515C316C-9068-47E1-883A-3FA47C6746B9}" srcOrd="1" destOrd="0" presId="urn:microsoft.com/office/officeart/2005/8/layout/hProcess9"/>
    <dgm:cxn modelId="{EE965057-CD96-4C8C-A290-CA8EC56E6714}" type="presParOf" srcId="{42F029A9-6605-434B-8659-01932D1A3D41}" destId="{E5602421-DF2E-4259-BFEB-2DC9C022ABDA}" srcOrd="2" destOrd="0" presId="urn:microsoft.com/office/officeart/2005/8/layout/hProcess9"/>
    <dgm:cxn modelId="{4B4893ED-A72F-40BB-AC67-FAD071A47BFF}" type="presParOf" srcId="{42F029A9-6605-434B-8659-01932D1A3D41}" destId="{E7F612E6-6632-4108-9325-B8D2AB05EDB4}" srcOrd="3" destOrd="0" presId="urn:microsoft.com/office/officeart/2005/8/layout/hProcess9"/>
    <dgm:cxn modelId="{070AD81C-A0BE-49CD-B2D7-D03BAF19C598}" type="presParOf" srcId="{42F029A9-6605-434B-8659-01932D1A3D41}" destId="{D2FAF9CF-6B80-4EB2-BC50-46BC1C726109}" srcOrd="4" destOrd="0" presId="urn:microsoft.com/office/officeart/2005/8/layout/hProcess9"/>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66412F5-061D-486D-8E42-EFC53FBC5C4A}">
      <dsp:nvSpPr>
        <dsp:cNvPr id="0" name=""/>
        <dsp:cNvSpPr/>
      </dsp:nvSpPr>
      <dsp:spPr>
        <a:xfrm>
          <a:off x="0" y="4369"/>
          <a:ext cx="6981035" cy="930787"/>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9A76171-CA66-414E-B49E-616AE44F89E8}">
      <dsp:nvSpPr>
        <dsp:cNvPr id="0" name=""/>
        <dsp:cNvSpPr/>
      </dsp:nvSpPr>
      <dsp:spPr>
        <a:xfrm>
          <a:off x="281563" y="213797"/>
          <a:ext cx="511933" cy="511933"/>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26191B0C-5370-4C9F-9FEE-90A2F89F75F6}">
      <dsp:nvSpPr>
        <dsp:cNvPr id="0" name=""/>
        <dsp:cNvSpPr/>
      </dsp:nvSpPr>
      <dsp:spPr>
        <a:xfrm>
          <a:off x="1075059" y="4369"/>
          <a:ext cx="5905975" cy="9307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8508" tIns="98508" rIns="98508" bIns="98508" numCol="1" spcCol="1270" anchor="ctr" anchorCtr="0">
          <a:noAutofit/>
        </a:bodyPr>
        <a:lstStyle/>
        <a:p>
          <a:pPr marL="0" lvl="0" indent="0" algn="l" defTabSz="711200">
            <a:lnSpc>
              <a:spcPct val="100000"/>
            </a:lnSpc>
            <a:spcBef>
              <a:spcPct val="0"/>
            </a:spcBef>
            <a:spcAft>
              <a:spcPct val="35000"/>
            </a:spcAft>
            <a:buNone/>
          </a:pPr>
          <a:r>
            <a:rPr lang="en-US" sz="1600" b="1" kern="1200" dirty="0">
              <a:latin typeface="Arial"/>
              <a:ea typeface="Open Sans ExtraBold"/>
              <a:cs typeface="Arial"/>
            </a:rPr>
            <a:t>Support conjoint aux pays en transition </a:t>
          </a:r>
        </a:p>
      </dsp:txBody>
      <dsp:txXfrm>
        <a:off x="1075059" y="4369"/>
        <a:ext cx="5905975" cy="930787"/>
      </dsp:txXfrm>
    </dsp:sp>
    <dsp:sp modelId="{CCF0E58A-567F-4E01-91A4-7340AB1F4522}">
      <dsp:nvSpPr>
        <dsp:cNvPr id="0" name=""/>
        <dsp:cNvSpPr/>
      </dsp:nvSpPr>
      <dsp:spPr>
        <a:xfrm>
          <a:off x="0" y="1167854"/>
          <a:ext cx="6981035" cy="930787"/>
        </a:xfrm>
        <a:prstGeom prst="roundRect">
          <a:avLst>
            <a:gd name="adj" fmla="val 1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9DC4650-F82D-4743-8C41-F8453B2455B8}">
      <dsp:nvSpPr>
        <dsp:cNvPr id="0" name=""/>
        <dsp:cNvSpPr/>
      </dsp:nvSpPr>
      <dsp:spPr>
        <a:xfrm>
          <a:off x="281563" y="1377282"/>
          <a:ext cx="511933" cy="511933"/>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99F4B9A1-8BE1-4512-9056-125D0A7B61CA}">
      <dsp:nvSpPr>
        <dsp:cNvPr id="0" name=""/>
        <dsp:cNvSpPr/>
      </dsp:nvSpPr>
      <dsp:spPr>
        <a:xfrm>
          <a:off x="1075059" y="1167854"/>
          <a:ext cx="5905975" cy="9307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8508" tIns="98508" rIns="98508" bIns="98508" numCol="1" spcCol="1270" anchor="ctr" anchorCtr="0">
          <a:noAutofit/>
        </a:bodyPr>
        <a:lstStyle/>
        <a:p>
          <a:pPr marL="0" lvl="0" indent="0" algn="l" defTabSz="711200">
            <a:lnSpc>
              <a:spcPct val="100000"/>
            </a:lnSpc>
            <a:spcBef>
              <a:spcPct val="0"/>
            </a:spcBef>
            <a:spcAft>
              <a:spcPct val="35000"/>
            </a:spcAft>
            <a:buNone/>
          </a:pPr>
          <a:r>
            <a:rPr lang="fr-FR" sz="1600" b="1" kern="1200" noProof="0" dirty="0">
              <a:latin typeface="Arial"/>
              <a:ea typeface="Open Sans ExtraBold"/>
              <a:cs typeface="Arial"/>
            </a:rPr>
            <a:t>Information Nutrition – données et analyses (affiner la vulnérabilité, les indicateurs et les personnes dans le besoin)</a:t>
          </a:r>
        </a:p>
      </dsp:txBody>
      <dsp:txXfrm>
        <a:off x="1075059" y="1167854"/>
        <a:ext cx="5905975" cy="930787"/>
      </dsp:txXfrm>
    </dsp:sp>
    <dsp:sp modelId="{9343F72F-0611-444F-96A4-48B8240691C4}">
      <dsp:nvSpPr>
        <dsp:cNvPr id="0" name=""/>
        <dsp:cNvSpPr/>
      </dsp:nvSpPr>
      <dsp:spPr>
        <a:xfrm>
          <a:off x="0" y="2331339"/>
          <a:ext cx="6981035" cy="930787"/>
        </a:xfrm>
        <a:prstGeom prst="roundRect">
          <a:avLst>
            <a:gd name="adj" fmla="val 1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C1780AA-DFEC-4B02-91C0-D9940DC4716E}">
      <dsp:nvSpPr>
        <dsp:cNvPr id="0" name=""/>
        <dsp:cNvSpPr/>
      </dsp:nvSpPr>
      <dsp:spPr>
        <a:xfrm>
          <a:off x="281563" y="2540766"/>
          <a:ext cx="511933" cy="511933"/>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68938275-00AF-4837-A1C3-92C17B763309}">
      <dsp:nvSpPr>
        <dsp:cNvPr id="0" name=""/>
        <dsp:cNvSpPr/>
      </dsp:nvSpPr>
      <dsp:spPr>
        <a:xfrm>
          <a:off x="1084184" y="2331339"/>
          <a:ext cx="5887725" cy="9307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8508" tIns="98508" rIns="98508" bIns="98508" numCol="1" spcCol="1270" anchor="ctr" anchorCtr="0">
          <a:noAutofit/>
        </a:bodyPr>
        <a:lstStyle/>
        <a:p>
          <a:pPr marL="0" lvl="0" indent="0" algn="l" defTabSz="711200">
            <a:lnSpc>
              <a:spcPct val="100000"/>
            </a:lnSpc>
            <a:spcBef>
              <a:spcPct val="0"/>
            </a:spcBef>
            <a:spcAft>
              <a:spcPct val="35000"/>
            </a:spcAft>
            <a:buNone/>
          </a:pPr>
          <a:r>
            <a:rPr lang="fr-FR" sz="1600" b="1" kern="1200" noProof="0" dirty="0">
              <a:latin typeface="Arial"/>
              <a:ea typeface="Open Sans ExtraBold"/>
              <a:cs typeface="Arial"/>
            </a:rPr>
            <a:t>Suivi de programme, génération d’ évidence et apprentissage (aliments locaux ou faits maison; risques/succès avec la transition; rôle ASC)</a:t>
          </a:r>
        </a:p>
      </dsp:txBody>
      <dsp:txXfrm>
        <a:off x="1084184" y="2331339"/>
        <a:ext cx="5887725" cy="930787"/>
      </dsp:txXfrm>
    </dsp:sp>
    <dsp:sp modelId="{199CBFFF-D375-4870-A092-2A6766D0A7F3}">
      <dsp:nvSpPr>
        <dsp:cNvPr id="0" name=""/>
        <dsp:cNvSpPr/>
      </dsp:nvSpPr>
      <dsp:spPr>
        <a:xfrm>
          <a:off x="0" y="3494824"/>
          <a:ext cx="6981035" cy="930787"/>
        </a:xfrm>
        <a:prstGeom prst="roundRect">
          <a:avLst>
            <a:gd name="adj" fmla="val 1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14764DE-CAF7-40E9-864D-63E257A3610F}">
      <dsp:nvSpPr>
        <dsp:cNvPr id="0" name=""/>
        <dsp:cNvSpPr/>
      </dsp:nvSpPr>
      <dsp:spPr>
        <a:xfrm>
          <a:off x="281563" y="3704251"/>
          <a:ext cx="511933" cy="511933"/>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DE43EADB-1D13-4F76-8E27-62F24E547362}">
      <dsp:nvSpPr>
        <dsp:cNvPr id="0" name=""/>
        <dsp:cNvSpPr/>
      </dsp:nvSpPr>
      <dsp:spPr>
        <a:xfrm>
          <a:off x="1075059" y="3494824"/>
          <a:ext cx="5905975" cy="9307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8508" tIns="98508" rIns="98508" bIns="98508" numCol="1" spcCol="1270" anchor="ctr" anchorCtr="0">
          <a:noAutofit/>
        </a:bodyPr>
        <a:lstStyle/>
        <a:p>
          <a:pPr marL="0" lvl="0" indent="0" algn="l" defTabSz="711200">
            <a:lnSpc>
              <a:spcPct val="100000"/>
            </a:lnSpc>
            <a:spcBef>
              <a:spcPct val="0"/>
            </a:spcBef>
            <a:spcAft>
              <a:spcPct val="35000"/>
            </a:spcAft>
            <a:buNone/>
          </a:pPr>
          <a:r>
            <a:rPr lang="fr-FR" sz="1600" b="1" kern="1200" noProof="0" dirty="0">
              <a:latin typeface="Arial"/>
              <a:ea typeface="Open Sans ExtraBold"/>
              <a:cs typeface="Arial"/>
            </a:rPr>
            <a:t>Renforcement de la chaine d’approvisionnement (prévision, préparation et réactivité, livraison du dernier kilomètre)</a:t>
          </a:r>
        </a:p>
      </dsp:txBody>
      <dsp:txXfrm>
        <a:off x="1075059" y="3494824"/>
        <a:ext cx="5905975" cy="930787"/>
      </dsp:txXfrm>
    </dsp:sp>
    <dsp:sp modelId="{A7061F32-3E9F-4438-91B0-58D39AA1A96E}">
      <dsp:nvSpPr>
        <dsp:cNvPr id="0" name=""/>
        <dsp:cNvSpPr/>
      </dsp:nvSpPr>
      <dsp:spPr>
        <a:xfrm>
          <a:off x="0" y="4658309"/>
          <a:ext cx="6981035" cy="930787"/>
        </a:xfrm>
        <a:prstGeom prst="roundRect">
          <a:avLst>
            <a:gd name="adj" fmla="val 10000"/>
          </a:avLst>
        </a:prstGeom>
        <a:solidFill>
          <a:schemeClr val="accent6">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D4AB15E-23FF-440E-B035-9C6755D26F12}">
      <dsp:nvSpPr>
        <dsp:cNvPr id="0" name=""/>
        <dsp:cNvSpPr/>
      </dsp:nvSpPr>
      <dsp:spPr>
        <a:xfrm>
          <a:off x="281563" y="4867736"/>
          <a:ext cx="511933" cy="511933"/>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F96D9182-3673-4CDC-AB5F-4688F713DDE7}">
      <dsp:nvSpPr>
        <dsp:cNvPr id="0" name=""/>
        <dsp:cNvSpPr/>
      </dsp:nvSpPr>
      <dsp:spPr>
        <a:xfrm>
          <a:off x="1145400" y="4658309"/>
          <a:ext cx="5835634" cy="9307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8508" tIns="98508" rIns="98508" bIns="98508" numCol="1" spcCol="1270" anchor="ctr" anchorCtr="0">
          <a:noAutofit/>
        </a:bodyPr>
        <a:lstStyle/>
        <a:p>
          <a:pPr marL="0" lvl="0" indent="0" algn="l" defTabSz="711200">
            <a:lnSpc>
              <a:spcPct val="100000"/>
            </a:lnSpc>
            <a:spcBef>
              <a:spcPct val="0"/>
            </a:spcBef>
            <a:spcAft>
              <a:spcPct val="35000"/>
            </a:spcAft>
            <a:buNone/>
          </a:pPr>
          <a:r>
            <a:rPr lang="fr-FR" sz="1600" b="1" kern="1200" noProof="0" dirty="0">
              <a:latin typeface="Arial"/>
              <a:ea typeface="Open Sans ExtraBold"/>
              <a:cs typeface="Arial"/>
            </a:rPr>
            <a:t>Plaidoyer et mobilisation des ressources</a:t>
          </a:r>
        </a:p>
      </dsp:txBody>
      <dsp:txXfrm>
        <a:off x="1145400" y="4658309"/>
        <a:ext cx="5835634" cy="93078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9BB3508-A828-498A-B037-86A9FC72F963}">
      <dsp:nvSpPr>
        <dsp:cNvPr id="0" name=""/>
        <dsp:cNvSpPr/>
      </dsp:nvSpPr>
      <dsp:spPr>
        <a:xfrm>
          <a:off x="2286203" y="0"/>
          <a:ext cx="6673334" cy="4170834"/>
        </a:xfrm>
        <a:prstGeom prst="swooshArrow">
          <a:avLst>
            <a:gd name="adj1" fmla="val 25000"/>
            <a:gd name="adj2" fmla="val 25000"/>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CB6FB0F-8F3B-4978-B55E-C8562FB7D94D}">
      <dsp:nvSpPr>
        <dsp:cNvPr id="0" name=""/>
        <dsp:cNvSpPr/>
      </dsp:nvSpPr>
      <dsp:spPr>
        <a:xfrm>
          <a:off x="3133716" y="2878709"/>
          <a:ext cx="173506" cy="173506"/>
        </a:xfrm>
        <a:prstGeom prst="ellipse">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8B2873C-0BBC-4632-8AA5-D0CC0806E0B0}">
      <dsp:nvSpPr>
        <dsp:cNvPr id="0" name=""/>
        <dsp:cNvSpPr/>
      </dsp:nvSpPr>
      <dsp:spPr>
        <a:xfrm>
          <a:off x="3220470" y="2965462"/>
          <a:ext cx="1554886" cy="12053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938" tIns="0" rIns="0" bIns="0" numCol="1" spcCol="1270" anchor="t" anchorCtr="0">
          <a:noAutofit/>
        </a:bodyPr>
        <a:lstStyle/>
        <a:p>
          <a:pPr marL="0" lvl="0" indent="0" algn="l" defTabSz="933450" rtl="0">
            <a:lnSpc>
              <a:spcPct val="90000"/>
            </a:lnSpc>
            <a:spcBef>
              <a:spcPct val="0"/>
            </a:spcBef>
            <a:spcAft>
              <a:spcPct val="35000"/>
            </a:spcAft>
            <a:buNone/>
          </a:pPr>
          <a:r>
            <a:rPr lang="fr-FR" sz="2100" kern="1200" noProof="0" dirty="0">
              <a:solidFill>
                <a:schemeClr val="tx1"/>
              </a:solidFill>
              <a:latin typeface="Open Sans"/>
              <a:ea typeface="Open Sans"/>
              <a:cs typeface="Open Sans"/>
            </a:rPr>
            <a:t>Enfants MAM à haut risque</a:t>
          </a:r>
        </a:p>
      </dsp:txBody>
      <dsp:txXfrm>
        <a:off x="3220470" y="2965462"/>
        <a:ext cx="1554886" cy="1205371"/>
      </dsp:txXfrm>
    </dsp:sp>
    <dsp:sp modelId="{669A3406-011E-4EFF-89D4-6DD27808AE79}">
      <dsp:nvSpPr>
        <dsp:cNvPr id="0" name=""/>
        <dsp:cNvSpPr/>
      </dsp:nvSpPr>
      <dsp:spPr>
        <a:xfrm>
          <a:off x="4665247" y="1745076"/>
          <a:ext cx="313646" cy="313646"/>
        </a:xfrm>
        <a:prstGeom prst="ellipse">
          <a:avLst/>
        </a:prstGeom>
        <a:solidFill>
          <a:schemeClr val="accent3">
            <a:hueOff val="-1538226"/>
            <a:satOff val="13869"/>
            <a:lumOff val="2942"/>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69A6B86-5A0F-44A3-B4FE-7E9786B2FE28}">
      <dsp:nvSpPr>
        <dsp:cNvPr id="0" name=""/>
        <dsp:cNvSpPr/>
      </dsp:nvSpPr>
      <dsp:spPr>
        <a:xfrm>
          <a:off x="4822070" y="1901900"/>
          <a:ext cx="1601600" cy="22689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6195" tIns="0" rIns="0" bIns="0" numCol="1" spcCol="1270" anchor="t" anchorCtr="0">
          <a:noAutofit/>
        </a:bodyPr>
        <a:lstStyle/>
        <a:p>
          <a:pPr marL="0" lvl="0" indent="0" algn="l" defTabSz="933450" rtl="0">
            <a:lnSpc>
              <a:spcPct val="90000"/>
            </a:lnSpc>
            <a:spcBef>
              <a:spcPct val="0"/>
            </a:spcBef>
            <a:spcAft>
              <a:spcPct val="35000"/>
            </a:spcAft>
            <a:buNone/>
          </a:pPr>
          <a:r>
            <a:rPr lang="fr-FR" sz="2100" kern="1200" noProof="0" dirty="0">
              <a:solidFill>
                <a:schemeClr val="tx1"/>
              </a:solidFill>
              <a:latin typeface="Open Sans"/>
              <a:ea typeface="Open Sans"/>
              <a:cs typeface="Open Sans"/>
            </a:rPr>
            <a:t>Enfants MAM dans les contextes à haut risque</a:t>
          </a:r>
        </a:p>
      </dsp:txBody>
      <dsp:txXfrm>
        <a:off x="4822070" y="1901900"/>
        <a:ext cx="1601600" cy="2268933"/>
      </dsp:txXfrm>
    </dsp:sp>
    <dsp:sp modelId="{49FB8659-1197-4BD0-9BB4-4BE5C57163EA}">
      <dsp:nvSpPr>
        <dsp:cNvPr id="0" name=""/>
        <dsp:cNvSpPr/>
      </dsp:nvSpPr>
      <dsp:spPr>
        <a:xfrm>
          <a:off x="6507087" y="1055221"/>
          <a:ext cx="433766" cy="433766"/>
        </a:xfrm>
        <a:prstGeom prst="ellipse">
          <a:avLst/>
        </a:prstGeom>
        <a:solidFill>
          <a:schemeClr val="accent3">
            <a:hueOff val="-3076452"/>
            <a:satOff val="27738"/>
            <a:lumOff val="588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F580987-AB5E-43F1-9A61-512ACEE863B3}">
      <dsp:nvSpPr>
        <dsp:cNvPr id="0" name=""/>
        <dsp:cNvSpPr/>
      </dsp:nvSpPr>
      <dsp:spPr>
        <a:xfrm>
          <a:off x="6723970" y="1272104"/>
          <a:ext cx="1601600" cy="28987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9844" tIns="0" rIns="0" bIns="0" numCol="1" spcCol="1270" anchor="t" anchorCtr="0">
          <a:noAutofit/>
        </a:bodyPr>
        <a:lstStyle/>
        <a:p>
          <a:pPr marL="0" lvl="0" indent="0" algn="l" defTabSz="933450" rtl="0">
            <a:lnSpc>
              <a:spcPct val="90000"/>
            </a:lnSpc>
            <a:spcBef>
              <a:spcPct val="0"/>
            </a:spcBef>
            <a:spcAft>
              <a:spcPct val="35000"/>
            </a:spcAft>
            <a:buNone/>
          </a:pPr>
          <a:r>
            <a:rPr lang="en-US" sz="2100" kern="1200" dirty="0">
              <a:solidFill>
                <a:schemeClr val="tx1"/>
              </a:solidFill>
              <a:latin typeface="Open Sans"/>
              <a:ea typeface="Open Sans"/>
              <a:cs typeface="Open Sans"/>
            </a:rPr>
            <a:t>Enfants MAM</a:t>
          </a:r>
        </a:p>
      </dsp:txBody>
      <dsp:txXfrm>
        <a:off x="6723970" y="1272104"/>
        <a:ext cx="1601600" cy="289872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9F391CC-7970-4BB1-AD52-82DD567188E4}">
      <dsp:nvSpPr>
        <dsp:cNvPr id="0" name=""/>
        <dsp:cNvSpPr/>
      </dsp:nvSpPr>
      <dsp:spPr>
        <a:xfrm rot="5400000">
          <a:off x="6681125" y="-2782194"/>
          <a:ext cx="924067" cy="6722973"/>
        </a:xfrm>
        <a:prstGeom prst="round2SameRect">
          <a:avLst/>
        </a:prstGeom>
        <a:solidFill>
          <a:schemeClr val="accent2">
            <a:tint val="40000"/>
            <a:alpha val="90000"/>
            <a:hueOff val="0"/>
            <a:satOff val="0"/>
            <a:lumOff val="0"/>
            <a:alphaOff val="0"/>
          </a:schemeClr>
        </a:solidFill>
        <a:ln w="25400" cap="flat"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2390" tIns="36195" rIns="72390" bIns="36195" numCol="1" spcCol="1270" anchor="ctr" anchorCtr="0">
          <a:noAutofit/>
        </a:bodyPr>
        <a:lstStyle/>
        <a:p>
          <a:pPr marL="171450" lvl="1" indent="-171450" algn="l" defTabSz="844550">
            <a:lnSpc>
              <a:spcPct val="90000"/>
            </a:lnSpc>
            <a:spcBef>
              <a:spcPct val="0"/>
            </a:spcBef>
            <a:spcAft>
              <a:spcPct val="15000"/>
            </a:spcAft>
            <a:buNone/>
          </a:pPr>
          <a:r>
            <a:rPr lang="fr-FR" sz="1900" kern="1200" dirty="0"/>
            <a:t>Enfants présentant des </a:t>
          </a:r>
          <a:r>
            <a:rPr lang="fr-FR" sz="1900" b="1" kern="1200" dirty="0"/>
            <a:t>facteurs individuels, des facteurs de risque sociaux </a:t>
          </a:r>
          <a:r>
            <a:rPr lang="fr-FR" sz="1900" kern="1200" dirty="0"/>
            <a:t>et des enfants vivant dans un </a:t>
          </a:r>
          <a:r>
            <a:rPr lang="fr-FR" sz="1900" b="1" kern="1200" dirty="0"/>
            <a:t>contexte à haut risque</a:t>
          </a:r>
          <a:endParaRPr lang="en-US" sz="1900" b="1" kern="1200" dirty="0"/>
        </a:p>
      </dsp:txBody>
      <dsp:txXfrm rot="-5400000">
        <a:off x="3781673" y="162367"/>
        <a:ext cx="6677864" cy="833849"/>
      </dsp:txXfrm>
    </dsp:sp>
    <dsp:sp modelId="{62D98E2C-AEA8-4315-98EA-3B146C4C6D5F}">
      <dsp:nvSpPr>
        <dsp:cNvPr id="0" name=""/>
        <dsp:cNvSpPr/>
      </dsp:nvSpPr>
      <dsp:spPr>
        <a:xfrm>
          <a:off x="0" y="1750"/>
          <a:ext cx="3781672" cy="1155084"/>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53340" rIns="106680" bIns="53340" numCol="1" spcCol="1270" anchor="ctr" anchorCtr="0">
          <a:noAutofit/>
        </a:bodyPr>
        <a:lstStyle/>
        <a:p>
          <a:pPr marL="0" lvl="0" indent="0" algn="ctr" defTabSz="1244600">
            <a:lnSpc>
              <a:spcPct val="90000"/>
            </a:lnSpc>
            <a:spcBef>
              <a:spcPct val="0"/>
            </a:spcBef>
            <a:spcAft>
              <a:spcPct val="35000"/>
            </a:spcAft>
            <a:buNone/>
          </a:pPr>
          <a:r>
            <a:rPr lang="en-US" sz="2800" b="1" kern="1200" dirty="0"/>
            <a:t>QUELS ENFANTS</a:t>
          </a:r>
          <a:endParaRPr lang="en-US" sz="3200" b="1" kern="1200" dirty="0"/>
        </a:p>
        <a:p>
          <a:pPr marL="0" lvl="0" indent="0" algn="ctr" defTabSz="1244600">
            <a:lnSpc>
              <a:spcPct val="90000"/>
            </a:lnSpc>
            <a:spcBef>
              <a:spcPct val="0"/>
            </a:spcBef>
            <a:spcAft>
              <a:spcPct val="35000"/>
            </a:spcAft>
            <a:buNone/>
          </a:pPr>
          <a:r>
            <a:rPr lang="en-US" sz="1600" kern="1200" dirty="0"/>
            <a:t>Recommendation forte</a:t>
          </a:r>
        </a:p>
        <a:p>
          <a:pPr marL="0" lvl="0" indent="0" algn="ctr" defTabSz="1244600">
            <a:lnSpc>
              <a:spcPct val="90000"/>
            </a:lnSpc>
            <a:spcBef>
              <a:spcPct val="0"/>
            </a:spcBef>
            <a:spcAft>
              <a:spcPct val="35000"/>
            </a:spcAft>
            <a:buNone/>
          </a:pPr>
          <a:r>
            <a:rPr lang="en-US" sz="1600" kern="1200" dirty="0"/>
            <a:t>(B13 and B14)</a:t>
          </a:r>
        </a:p>
      </dsp:txBody>
      <dsp:txXfrm>
        <a:off x="56387" y="58137"/>
        <a:ext cx="3668898" cy="1042310"/>
      </dsp:txXfrm>
    </dsp:sp>
    <dsp:sp modelId="{200C5B13-B144-4210-9AB2-8B0BFF427E76}">
      <dsp:nvSpPr>
        <dsp:cNvPr id="0" name=""/>
        <dsp:cNvSpPr/>
      </dsp:nvSpPr>
      <dsp:spPr>
        <a:xfrm rot="5400000">
          <a:off x="6681125" y="-1569355"/>
          <a:ext cx="924067" cy="6722973"/>
        </a:xfrm>
        <a:prstGeom prst="round2SameRect">
          <a:avLst/>
        </a:prstGeom>
        <a:solidFill>
          <a:schemeClr val="accent3">
            <a:tint val="40000"/>
            <a:alpha val="90000"/>
            <a:hueOff val="0"/>
            <a:satOff val="0"/>
            <a:lumOff val="0"/>
            <a:alphaOff val="0"/>
          </a:schemeClr>
        </a:solidFill>
        <a:ln w="25400" cap="flat" cmpd="sng" algn="ctr">
          <a:solidFill>
            <a:schemeClr val="accent3">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2390" tIns="36195" rIns="72390" bIns="36195" numCol="1" spcCol="1270" anchor="ctr" anchorCtr="0">
          <a:noAutofit/>
        </a:bodyPr>
        <a:lstStyle/>
        <a:p>
          <a:pPr marL="171450" lvl="1" indent="-171450" algn="l" defTabSz="844550">
            <a:lnSpc>
              <a:spcPct val="90000"/>
            </a:lnSpc>
            <a:spcBef>
              <a:spcPct val="0"/>
            </a:spcBef>
            <a:spcAft>
              <a:spcPct val="15000"/>
            </a:spcAft>
            <a:buNone/>
          </a:pPr>
          <a:r>
            <a:rPr lang="fr-FR" sz="1900" kern="1200" dirty="0"/>
            <a:t>Suppléments nutritionnels à base de lipides (RUTF, RUSF) et aliments mélangés enrichis améliorés (type Supercereal Plus)</a:t>
          </a:r>
          <a:endParaRPr lang="en-US" sz="1900" kern="1200" dirty="0"/>
        </a:p>
      </dsp:txBody>
      <dsp:txXfrm rot="-5400000">
        <a:off x="3781673" y="1375206"/>
        <a:ext cx="6677864" cy="833849"/>
      </dsp:txXfrm>
    </dsp:sp>
    <dsp:sp modelId="{E94A125D-D3F1-4FB3-BD4E-071883AFAEA9}">
      <dsp:nvSpPr>
        <dsp:cNvPr id="0" name=""/>
        <dsp:cNvSpPr/>
      </dsp:nvSpPr>
      <dsp:spPr>
        <a:xfrm>
          <a:off x="0" y="1214588"/>
          <a:ext cx="3781672" cy="1155084"/>
        </a:xfrm>
        <a:prstGeom prst="round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53340" rIns="106680" bIns="53340" numCol="1" spcCol="1270" anchor="ctr" anchorCtr="0">
          <a:noAutofit/>
        </a:bodyPr>
        <a:lstStyle/>
        <a:p>
          <a:pPr marL="0" lvl="0" indent="0" algn="ctr" defTabSz="1244600">
            <a:lnSpc>
              <a:spcPct val="90000"/>
            </a:lnSpc>
            <a:spcBef>
              <a:spcPct val="0"/>
            </a:spcBef>
            <a:spcAft>
              <a:spcPct val="35000"/>
            </a:spcAft>
            <a:buNone/>
          </a:pPr>
          <a:r>
            <a:rPr lang="en-US" sz="2800" b="1" kern="1200" dirty="0"/>
            <a:t>QUEL SFF</a:t>
          </a:r>
        </a:p>
        <a:p>
          <a:pPr marL="0" lvl="0" indent="0" algn="ctr" defTabSz="1244600">
            <a:lnSpc>
              <a:spcPct val="90000"/>
            </a:lnSpc>
            <a:spcBef>
              <a:spcPct val="0"/>
            </a:spcBef>
            <a:spcAft>
              <a:spcPct val="35000"/>
            </a:spcAft>
            <a:buNone/>
          </a:pPr>
          <a:r>
            <a:rPr lang="en-US" sz="1600" kern="1200" dirty="0"/>
            <a:t>Recommendation </a:t>
          </a:r>
          <a:r>
            <a:rPr lang="en-US" sz="1600" kern="1200" dirty="0" err="1"/>
            <a:t>conditionnelle</a:t>
          </a:r>
          <a:r>
            <a:rPr lang="en-US" sz="1600" kern="1200" dirty="0"/>
            <a:t> </a:t>
          </a:r>
        </a:p>
        <a:p>
          <a:pPr marL="0" lvl="0" indent="0" algn="ctr" defTabSz="1244600">
            <a:lnSpc>
              <a:spcPct val="90000"/>
            </a:lnSpc>
            <a:spcBef>
              <a:spcPct val="0"/>
            </a:spcBef>
            <a:spcAft>
              <a:spcPct val="35000"/>
            </a:spcAft>
            <a:buNone/>
          </a:pPr>
          <a:r>
            <a:rPr lang="en-US" sz="1600" kern="1200" dirty="0"/>
            <a:t>B15</a:t>
          </a:r>
        </a:p>
      </dsp:txBody>
      <dsp:txXfrm>
        <a:off x="56387" y="1270975"/>
        <a:ext cx="3668898" cy="1042310"/>
      </dsp:txXfrm>
    </dsp:sp>
    <dsp:sp modelId="{97B961D7-D0FF-4864-A303-245F8B39C3D5}">
      <dsp:nvSpPr>
        <dsp:cNvPr id="0" name=""/>
        <dsp:cNvSpPr/>
      </dsp:nvSpPr>
      <dsp:spPr>
        <a:xfrm rot="5400000">
          <a:off x="6681125" y="-356517"/>
          <a:ext cx="924067" cy="6722973"/>
        </a:xfrm>
        <a:prstGeom prst="round2SameRect">
          <a:avLst/>
        </a:prstGeom>
        <a:solidFill>
          <a:schemeClr val="accent4">
            <a:tint val="40000"/>
            <a:alpha val="90000"/>
            <a:hueOff val="0"/>
            <a:satOff val="0"/>
            <a:lumOff val="0"/>
            <a:alphaOff val="0"/>
          </a:schemeClr>
        </a:solidFill>
        <a:ln w="25400" cap="flat" cmpd="sng" algn="ctr">
          <a:solidFill>
            <a:schemeClr val="accent4">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2390" tIns="36195" rIns="72390" bIns="36195" numCol="1" spcCol="1270" anchor="ctr" anchorCtr="0">
          <a:noAutofit/>
        </a:bodyPr>
        <a:lstStyle/>
        <a:p>
          <a:pPr marL="171450" lvl="1" indent="-171450" algn="l" defTabSz="844550">
            <a:lnSpc>
              <a:spcPct val="90000"/>
            </a:lnSpc>
            <a:spcBef>
              <a:spcPct val="0"/>
            </a:spcBef>
            <a:spcAft>
              <a:spcPct val="15000"/>
            </a:spcAft>
            <a:buNone/>
          </a:pPr>
          <a:r>
            <a:rPr lang="fr-FR" sz="1900" kern="1200" dirty="0"/>
            <a:t>40-60% de 100-130Kcal/kg/jour</a:t>
          </a:r>
          <a:endParaRPr lang="en-US" sz="1900" kern="1200" dirty="0"/>
        </a:p>
      </dsp:txBody>
      <dsp:txXfrm rot="-5400000">
        <a:off x="3781673" y="2588044"/>
        <a:ext cx="6677864" cy="833849"/>
      </dsp:txXfrm>
    </dsp:sp>
    <dsp:sp modelId="{81ED2510-305E-45A2-8E8C-DE151B4CD1AC}">
      <dsp:nvSpPr>
        <dsp:cNvPr id="0" name=""/>
        <dsp:cNvSpPr/>
      </dsp:nvSpPr>
      <dsp:spPr>
        <a:xfrm>
          <a:off x="0" y="2427427"/>
          <a:ext cx="3781672" cy="1155084"/>
        </a:xfrm>
        <a:prstGeom prst="round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53340" rIns="106680" bIns="53340" numCol="1" spcCol="1270" anchor="ctr" anchorCtr="0">
          <a:noAutofit/>
        </a:bodyPr>
        <a:lstStyle/>
        <a:p>
          <a:pPr marL="0" lvl="0" indent="0" algn="ctr" defTabSz="1244600">
            <a:lnSpc>
              <a:spcPct val="90000"/>
            </a:lnSpc>
            <a:spcBef>
              <a:spcPct val="0"/>
            </a:spcBef>
            <a:spcAft>
              <a:spcPct val="35000"/>
            </a:spcAft>
            <a:buNone/>
          </a:pPr>
          <a:r>
            <a:rPr lang="en-US" sz="2800" b="1" kern="1200" dirty="0"/>
            <a:t>COMBIEN</a:t>
          </a:r>
        </a:p>
        <a:p>
          <a:pPr marL="0" lvl="0" indent="0" algn="ctr" defTabSz="1244600">
            <a:lnSpc>
              <a:spcPct val="90000"/>
            </a:lnSpc>
            <a:spcBef>
              <a:spcPct val="0"/>
            </a:spcBef>
            <a:spcAft>
              <a:spcPct val="35000"/>
            </a:spcAft>
            <a:buNone/>
          </a:pPr>
          <a:r>
            <a:rPr lang="en-US" sz="1600" kern="1200" dirty="0"/>
            <a:t>Recommendation </a:t>
          </a:r>
          <a:r>
            <a:rPr lang="en-US" sz="1600" kern="1200" dirty="0" err="1"/>
            <a:t>conditionnelle</a:t>
          </a:r>
          <a:r>
            <a:rPr lang="en-US" sz="1600" kern="1200" dirty="0"/>
            <a:t> </a:t>
          </a:r>
        </a:p>
        <a:p>
          <a:pPr marL="0" lvl="0" indent="0" algn="ctr" defTabSz="1244600">
            <a:lnSpc>
              <a:spcPct val="90000"/>
            </a:lnSpc>
            <a:spcBef>
              <a:spcPct val="0"/>
            </a:spcBef>
            <a:spcAft>
              <a:spcPct val="35000"/>
            </a:spcAft>
            <a:buNone/>
          </a:pPr>
          <a:r>
            <a:rPr lang="en-US" sz="1600" kern="1200" dirty="0"/>
            <a:t>B16</a:t>
          </a:r>
        </a:p>
      </dsp:txBody>
      <dsp:txXfrm>
        <a:off x="56387" y="2483814"/>
        <a:ext cx="3668898" cy="104231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9AC4712-60BB-40D2-AF71-37648CAD1190}">
      <dsp:nvSpPr>
        <dsp:cNvPr id="0" name=""/>
        <dsp:cNvSpPr/>
      </dsp:nvSpPr>
      <dsp:spPr>
        <a:xfrm>
          <a:off x="738" y="171184"/>
          <a:ext cx="3176737" cy="4374291"/>
        </a:xfrm>
        <a:prstGeom prst="roundRect">
          <a:avLst>
            <a:gd name="adj" fmla="val 5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68580" rIns="88900" bIns="0" numCol="1" spcCol="1270" anchor="t" anchorCtr="0">
          <a:noAutofit/>
        </a:bodyPr>
        <a:lstStyle/>
        <a:p>
          <a:pPr marL="0" lvl="0" indent="0" algn="r" defTabSz="889000" rtl="0">
            <a:lnSpc>
              <a:spcPct val="90000"/>
            </a:lnSpc>
            <a:spcBef>
              <a:spcPct val="0"/>
            </a:spcBef>
            <a:spcAft>
              <a:spcPct val="35000"/>
            </a:spcAft>
            <a:buNone/>
          </a:pPr>
          <a:r>
            <a:rPr lang="en-US" sz="2000" kern="1200" dirty="0">
              <a:latin typeface="Calibri Light" panose="020F0302020204030204"/>
            </a:rPr>
            <a:t> </a:t>
          </a:r>
          <a:r>
            <a:rPr lang="en-US" sz="2000" b="1" kern="1200" dirty="0">
              <a:solidFill>
                <a:schemeClr val="bg1"/>
              </a:solidFill>
              <a:latin typeface="Calibri Light" panose="020F0302020204030204"/>
            </a:rPr>
            <a:t>Step 1: </a:t>
          </a:r>
          <a:r>
            <a:rPr lang="en-US" sz="2000" b="1" kern="1200" dirty="0" err="1">
              <a:solidFill>
                <a:schemeClr val="bg1"/>
              </a:solidFill>
              <a:latin typeface="Calibri Light" panose="020F0302020204030204"/>
            </a:rPr>
            <a:t>Calculer</a:t>
          </a:r>
          <a:r>
            <a:rPr lang="en-US" sz="2000" b="1" kern="1200" dirty="0">
              <a:solidFill>
                <a:schemeClr val="bg1"/>
              </a:solidFill>
              <a:latin typeface="Calibri Light" panose="020F0302020204030204"/>
            </a:rPr>
            <a:t> les proportions</a:t>
          </a:r>
          <a:endParaRPr lang="en-US" sz="2000" b="1" kern="1200" dirty="0">
            <a:solidFill>
              <a:schemeClr val="bg1"/>
            </a:solidFill>
          </a:endParaRPr>
        </a:p>
      </dsp:txBody>
      <dsp:txXfrm rot="16200000">
        <a:off x="-1475047" y="1646969"/>
        <a:ext cx="3586919" cy="635347"/>
      </dsp:txXfrm>
    </dsp:sp>
    <dsp:sp modelId="{B631D5C7-A660-4EE9-AE63-DADF1357CEE7}">
      <dsp:nvSpPr>
        <dsp:cNvPr id="0" name=""/>
        <dsp:cNvSpPr/>
      </dsp:nvSpPr>
      <dsp:spPr>
        <a:xfrm>
          <a:off x="636085" y="171184"/>
          <a:ext cx="2366669" cy="4374291"/>
        </a:xfrm>
        <a:prstGeom prst="rect">
          <a:avLst/>
        </a:prstGeom>
        <a:noFill/>
        <a:ln w="25400" cap="flat" cmpd="sng" algn="ctr">
          <a:noFill/>
          <a:prstDash val="solid"/>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75438" rIns="0" bIns="0" numCol="1" spcCol="1270" anchor="t" anchorCtr="0">
          <a:noAutofit/>
        </a:bodyPr>
        <a:lstStyle/>
        <a:p>
          <a:pPr marL="0" lvl="0" indent="0" algn="l" defTabSz="977900" rtl="0">
            <a:lnSpc>
              <a:spcPct val="90000"/>
            </a:lnSpc>
            <a:spcBef>
              <a:spcPct val="0"/>
            </a:spcBef>
            <a:spcAft>
              <a:spcPct val="35000"/>
            </a:spcAft>
            <a:buNone/>
          </a:pPr>
          <a:r>
            <a:rPr lang="en-US" sz="2200" kern="1200" dirty="0">
              <a:latin typeface="Calibri Light" panose="020F0302020204030204"/>
            </a:rPr>
            <a:t> </a:t>
          </a:r>
          <a:r>
            <a:rPr lang="fr-FR" sz="2200" kern="1200" dirty="0">
              <a:latin typeface="Calibri Light" panose="020F0302020204030204"/>
            </a:rPr>
            <a:t>Utiliser les données les plus récentes des enquêtes SMART
 Sélectionner tous les enfants MAM de 6 à 59 m sur la base du MUAC et/ou du WHZ (définition de l'OMS)
 Exclure les œdèmes, des flags de l'OMS, les PB manquants</a:t>
          </a:r>
          <a:endParaRPr lang="en-US" sz="2200" kern="1200" dirty="0"/>
        </a:p>
      </dsp:txBody>
      <dsp:txXfrm>
        <a:off x="636085" y="171184"/>
        <a:ext cx="2366669" cy="4374291"/>
      </dsp:txXfrm>
    </dsp:sp>
    <dsp:sp modelId="{A5DB2D27-A83B-4107-B22F-8957333CADB7}">
      <dsp:nvSpPr>
        <dsp:cNvPr id="0" name=""/>
        <dsp:cNvSpPr/>
      </dsp:nvSpPr>
      <dsp:spPr>
        <a:xfrm>
          <a:off x="3288661" y="182048"/>
          <a:ext cx="3176737" cy="4417825"/>
        </a:xfrm>
        <a:prstGeom prst="roundRect">
          <a:avLst>
            <a:gd name="adj" fmla="val 5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68580" rIns="88900" bIns="0" numCol="1" spcCol="1270" anchor="t" anchorCtr="0">
          <a:noAutofit/>
        </a:bodyPr>
        <a:lstStyle/>
        <a:p>
          <a:pPr marL="0" lvl="0" indent="0" algn="r" defTabSz="889000" rtl="0">
            <a:lnSpc>
              <a:spcPct val="90000"/>
            </a:lnSpc>
            <a:spcBef>
              <a:spcPct val="0"/>
            </a:spcBef>
            <a:spcAft>
              <a:spcPct val="35000"/>
            </a:spcAft>
            <a:buNone/>
          </a:pPr>
          <a:r>
            <a:rPr lang="en-US" sz="2000" kern="1200" dirty="0">
              <a:latin typeface="Calibri Light" panose="020F0302020204030204"/>
            </a:rPr>
            <a:t> </a:t>
          </a:r>
          <a:r>
            <a:rPr lang="en-US" sz="2000" b="1" kern="1200" dirty="0">
              <a:latin typeface="Calibri Light" panose="020F0302020204030204"/>
            </a:rPr>
            <a:t>Step 2: Appliquer au burden MAM</a:t>
          </a:r>
          <a:endParaRPr lang="en-US" sz="2000" b="1" kern="1200" dirty="0"/>
        </a:p>
      </dsp:txBody>
      <dsp:txXfrm rot="16200000">
        <a:off x="1795026" y="1675683"/>
        <a:ext cx="3622616" cy="635347"/>
      </dsp:txXfrm>
    </dsp:sp>
    <dsp:sp modelId="{24FA2CC5-78AE-4952-8233-710EEEE86483}">
      <dsp:nvSpPr>
        <dsp:cNvPr id="0" name=""/>
        <dsp:cNvSpPr/>
      </dsp:nvSpPr>
      <dsp:spPr>
        <a:xfrm rot="5400000">
          <a:off x="2991887" y="3906848"/>
          <a:ext cx="560071" cy="476510"/>
        </a:xfrm>
        <a:prstGeom prst="flowChartExtract">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65B0AB6-287D-4E52-B4CD-15E0492DA5A7}">
      <dsp:nvSpPr>
        <dsp:cNvPr id="0" name=""/>
        <dsp:cNvSpPr/>
      </dsp:nvSpPr>
      <dsp:spPr>
        <a:xfrm>
          <a:off x="3924009" y="182048"/>
          <a:ext cx="2366669" cy="4417825"/>
        </a:xfrm>
        <a:prstGeom prst="rect">
          <a:avLst/>
        </a:prstGeom>
        <a:noFill/>
        <a:ln w="25400" cap="flat" cmpd="sng" algn="ctr">
          <a:noFill/>
          <a:prstDash val="solid"/>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75438" rIns="0" bIns="0" numCol="1" spcCol="1270" anchor="t" anchorCtr="0">
          <a:noAutofit/>
        </a:bodyPr>
        <a:lstStyle/>
        <a:p>
          <a:pPr marL="0" lvl="0" indent="0" algn="l" defTabSz="977900" rtl="0">
            <a:lnSpc>
              <a:spcPct val="90000"/>
            </a:lnSpc>
            <a:spcBef>
              <a:spcPct val="0"/>
            </a:spcBef>
            <a:spcAft>
              <a:spcPct val="35000"/>
            </a:spcAft>
            <a:buNone/>
          </a:pPr>
          <a:r>
            <a:rPr lang="en-US" sz="2200" kern="1200" dirty="0">
              <a:latin typeface="Calibri Light" panose="020F0302020204030204"/>
            </a:rPr>
            <a:t> </a:t>
          </a:r>
          <a:r>
            <a:rPr lang="fr-FR" sz="2200" kern="1200" dirty="0">
              <a:latin typeface="Calibri Light" panose="020F0302020204030204"/>
            </a:rPr>
            <a:t>Utiliser les estimations de </a:t>
          </a:r>
          <a:r>
            <a:rPr lang="fr-FR" sz="2200" kern="1200" dirty="0" err="1">
              <a:latin typeface="Calibri Light" panose="020F0302020204030204"/>
            </a:rPr>
            <a:t>burden</a:t>
          </a:r>
          <a:r>
            <a:rPr lang="fr-FR" sz="2200" kern="1200" dirty="0">
              <a:latin typeface="Calibri Light" panose="020F0302020204030204"/>
            </a:rPr>
            <a:t> au niveau national et/ou dans les zones prioritaires 
 Appliquer les proportions respectives au </a:t>
          </a:r>
          <a:r>
            <a:rPr lang="fr-FR" sz="2200" kern="1200" dirty="0" err="1">
              <a:latin typeface="Calibri Light" panose="020F0302020204030204"/>
            </a:rPr>
            <a:t>burden</a:t>
          </a:r>
          <a:endParaRPr lang="fr-FR" sz="2200" kern="1200" dirty="0">
            <a:latin typeface="Calibri Light" panose="020F0302020204030204"/>
          </a:endParaRPr>
        </a:p>
      </dsp:txBody>
      <dsp:txXfrm>
        <a:off x="3924009" y="182048"/>
        <a:ext cx="2366669" cy="4417825"/>
      </dsp:txXfrm>
    </dsp:sp>
    <dsp:sp modelId="{0D44C94A-9C7C-40BB-89C5-F9FFAF453F17}">
      <dsp:nvSpPr>
        <dsp:cNvPr id="0" name=""/>
        <dsp:cNvSpPr/>
      </dsp:nvSpPr>
      <dsp:spPr>
        <a:xfrm>
          <a:off x="6576585" y="171184"/>
          <a:ext cx="3176737" cy="4374329"/>
        </a:xfrm>
        <a:prstGeom prst="roundRect">
          <a:avLst>
            <a:gd name="adj" fmla="val 5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68580" rIns="88900" bIns="0" numCol="1" spcCol="1270" anchor="t" anchorCtr="0">
          <a:noAutofit/>
        </a:bodyPr>
        <a:lstStyle/>
        <a:p>
          <a:pPr marL="0" lvl="0" indent="0" algn="r" defTabSz="889000" rtl="0">
            <a:lnSpc>
              <a:spcPct val="90000"/>
            </a:lnSpc>
            <a:spcBef>
              <a:spcPct val="0"/>
            </a:spcBef>
            <a:spcAft>
              <a:spcPct val="35000"/>
            </a:spcAft>
            <a:buNone/>
          </a:pPr>
          <a:r>
            <a:rPr lang="en-US" sz="2000" kern="1200" dirty="0">
              <a:latin typeface="Calibri Light" panose="020F0302020204030204"/>
            </a:rPr>
            <a:t> </a:t>
          </a:r>
          <a:r>
            <a:rPr lang="en-US" sz="2000" b="1" kern="1200" dirty="0">
              <a:latin typeface="Calibri Light" panose="020F0302020204030204"/>
            </a:rPr>
            <a:t>Step 3: </a:t>
          </a:r>
          <a:r>
            <a:rPr lang="en-US" sz="2000" b="1" kern="1200" dirty="0" err="1">
              <a:latin typeface="Calibri Light" panose="020F0302020204030204"/>
            </a:rPr>
            <a:t>Estimer</a:t>
          </a:r>
          <a:r>
            <a:rPr lang="en-US" sz="2000" b="1" kern="1200" dirty="0">
              <a:latin typeface="Calibri Light" panose="020F0302020204030204"/>
            </a:rPr>
            <a:t> les </a:t>
          </a:r>
          <a:r>
            <a:rPr lang="en-US" sz="2000" b="1" kern="1200" dirty="0" err="1">
              <a:latin typeface="Calibri Light" panose="020F0302020204030204"/>
            </a:rPr>
            <a:t>couts</a:t>
          </a:r>
          <a:endParaRPr lang="en-US" sz="2000" b="1" kern="1200" dirty="0"/>
        </a:p>
      </dsp:txBody>
      <dsp:txXfrm rot="16200000">
        <a:off x="5100783" y="1646985"/>
        <a:ext cx="3586950" cy="635347"/>
      </dsp:txXfrm>
    </dsp:sp>
    <dsp:sp modelId="{BB5B4582-93D3-4405-8184-CE9ECE600B5F}">
      <dsp:nvSpPr>
        <dsp:cNvPr id="0" name=""/>
        <dsp:cNvSpPr/>
      </dsp:nvSpPr>
      <dsp:spPr>
        <a:xfrm rot="5400000">
          <a:off x="6334181" y="3906848"/>
          <a:ext cx="560071" cy="476510"/>
        </a:xfrm>
        <a:prstGeom prst="flowChartExtract">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FFCA683-E818-4A17-8806-0BD8CD8BDDBC}">
      <dsp:nvSpPr>
        <dsp:cNvPr id="0" name=""/>
        <dsp:cNvSpPr/>
      </dsp:nvSpPr>
      <dsp:spPr>
        <a:xfrm>
          <a:off x="7211932" y="171184"/>
          <a:ext cx="2366669" cy="4374329"/>
        </a:xfrm>
        <a:prstGeom prst="rect">
          <a:avLst/>
        </a:prstGeom>
        <a:noFill/>
        <a:ln w="25400" cap="flat" cmpd="sng" algn="ctr">
          <a:noFill/>
          <a:prstDash val="solid"/>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75438" rIns="0" bIns="0" numCol="1" spcCol="1270" anchor="t" anchorCtr="0">
          <a:noAutofit/>
        </a:bodyPr>
        <a:lstStyle/>
        <a:p>
          <a:pPr marL="0" lvl="0" indent="0" algn="l" defTabSz="977900" rtl="0">
            <a:lnSpc>
              <a:spcPct val="90000"/>
            </a:lnSpc>
            <a:spcBef>
              <a:spcPct val="0"/>
            </a:spcBef>
            <a:spcAft>
              <a:spcPct val="35000"/>
            </a:spcAft>
            <a:buNone/>
          </a:pPr>
          <a:r>
            <a:rPr lang="en-US" sz="2200" kern="1200" dirty="0">
              <a:latin typeface="Calibri Light" panose="020F0302020204030204"/>
            </a:rPr>
            <a:t> </a:t>
          </a:r>
          <a:r>
            <a:rPr lang="fr-FR" sz="2200" kern="1200" dirty="0">
              <a:latin typeface="Calibri Light" panose="020F0302020204030204"/>
            </a:rPr>
            <a:t>Utilisation du coût standard de l’ATPE (62 $)
 Déterminer le coût du traitement MAS par enfant
 Appliquer 75% du coût du traitement MAS comme coût de la MAM par enfant</a:t>
          </a:r>
        </a:p>
        <a:p>
          <a:pPr marL="0" lvl="0" indent="0" algn="l" defTabSz="977900" rtl="0">
            <a:lnSpc>
              <a:spcPct val="90000"/>
            </a:lnSpc>
            <a:spcBef>
              <a:spcPct val="0"/>
            </a:spcBef>
            <a:spcAft>
              <a:spcPct val="35000"/>
            </a:spcAft>
            <a:buNone/>
          </a:pPr>
          <a:r>
            <a:rPr lang="en-US" sz="2200" kern="1200" dirty="0">
              <a:latin typeface="Calibri Light" panose="020F0302020204030204"/>
            </a:rPr>
            <a:t> </a:t>
          </a:r>
          <a:endParaRPr lang="fr-FR" sz="2200" kern="1200" dirty="0">
            <a:latin typeface="Calibri Light" panose="020F0302020204030204"/>
          </a:endParaRPr>
        </a:p>
      </dsp:txBody>
      <dsp:txXfrm>
        <a:off x="7211932" y="171184"/>
        <a:ext cx="2366669" cy="4374329"/>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7A98415-1841-4BCA-9352-8BBEAD9D370F}">
      <dsp:nvSpPr>
        <dsp:cNvPr id="0" name=""/>
        <dsp:cNvSpPr/>
      </dsp:nvSpPr>
      <dsp:spPr>
        <a:xfrm>
          <a:off x="0" y="2058"/>
          <a:ext cx="10504645" cy="1043450"/>
        </a:xfrm>
        <a:prstGeom prst="roundRect">
          <a:avLst>
            <a:gd name="adj" fmla="val 10000"/>
          </a:avLst>
        </a:prstGeom>
        <a:solidFill>
          <a:schemeClr val="accent1">
            <a:tint val="40000"/>
            <a:hueOff val="0"/>
            <a:satOff val="0"/>
            <a:lumOff val="0"/>
            <a:alphaOff val="0"/>
          </a:schemeClr>
        </a:solidFill>
        <a:ln w="9525" cap="flat" cmpd="sng" algn="ctr">
          <a:solidFill>
            <a:schemeClr val="accent1">
              <a:hueOff val="0"/>
              <a:satOff val="0"/>
              <a:lumOff val="0"/>
              <a:alphaOff val="0"/>
            </a:schemeClr>
          </a:solidFill>
          <a:prstDash val="solid"/>
        </a:ln>
        <a:effectLst/>
        <a:scene3d>
          <a:camera prst="orthographicFront">
            <a:rot lat="0" lon="0" rev="0"/>
          </a:camera>
          <a:lightRig rig="contrasting" dir="t">
            <a:rot lat="0" lon="0" rev="1200000"/>
          </a:lightRig>
        </a:scene3d>
        <a:sp3d z="-300000" prstMaterial="plastic"/>
      </dsp:spPr>
      <dsp:style>
        <a:lnRef idx="1">
          <a:scrgbClr r="0" g="0" b="0"/>
        </a:lnRef>
        <a:fillRef idx="1">
          <a:scrgbClr r="0" g="0" b="0"/>
        </a:fillRef>
        <a:effectRef idx="0">
          <a:scrgbClr r="0" g="0" b="0"/>
        </a:effectRef>
        <a:fontRef idx="minor"/>
      </dsp:style>
    </dsp:sp>
    <dsp:sp modelId="{C8F57DAB-DCF6-4101-A556-99701C7625EF}">
      <dsp:nvSpPr>
        <dsp:cNvPr id="0" name=""/>
        <dsp:cNvSpPr/>
      </dsp:nvSpPr>
      <dsp:spPr>
        <a:xfrm>
          <a:off x="315643" y="236835"/>
          <a:ext cx="573897" cy="573897"/>
        </a:xfrm>
        <a:prstGeom prst="rect">
          <a:avLst/>
        </a:prstGeom>
        <a:blipFill>
          <a:blip xmlns:r="http://schemas.openxmlformats.org/officeDocument/2006/relationships" r:embed="rId1" cstate="email">
            <a:extLst>
              <a:ext uri="{28A0092B-C50C-407E-A947-70E740481C1C}">
                <a14:useLocalDpi xmlns:a14="http://schemas.microsoft.com/office/drawing/2010/main"/>
              </a:ext>
              <a:ext uri="{96DAC541-7B7A-43D3-8B79-37D633B846F1}">
                <asvg:svgBlip xmlns:asvg="http://schemas.microsoft.com/office/drawing/2016/SVG/main" r:embed="rId2"/>
              </a:ext>
            </a:extLst>
          </a:blip>
          <a:srcRect/>
          <a:stretch>
            <a:fillRect/>
          </a:stretch>
        </a:blip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93AF01E9-7C75-43D3-9F56-981828E6E71B}">
      <dsp:nvSpPr>
        <dsp:cNvPr id="0" name=""/>
        <dsp:cNvSpPr/>
      </dsp:nvSpPr>
      <dsp:spPr>
        <a:xfrm>
          <a:off x="1205185" y="2058"/>
          <a:ext cx="9299460" cy="1043450"/>
        </a:xfrm>
        <a:prstGeom prst="rect">
          <a:avLst/>
        </a:prstGeom>
        <a:noFill/>
        <a:ln w="9525" cap="flat" cmpd="sng" algn="ctr">
          <a:solidFill>
            <a:schemeClr val="dk1">
              <a:alpha val="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10432" tIns="110432" rIns="110432" bIns="110432" numCol="1" spcCol="1270" anchor="ctr" anchorCtr="0">
          <a:noAutofit/>
        </a:bodyPr>
        <a:lstStyle/>
        <a:p>
          <a:pPr marL="0" lvl="0" indent="0" algn="l" defTabSz="977900">
            <a:lnSpc>
              <a:spcPct val="100000"/>
            </a:lnSpc>
            <a:spcBef>
              <a:spcPct val="0"/>
            </a:spcBef>
            <a:spcAft>
              <a:spcPct val="35000"/>
            </a:spcAft>
            <a:buNone/>
          </a:pPr>
          <a:r>
            <a:rPr lang="fr-FR" sz="2200" kern="1200" noProof="0" dirty="0"/>
            <a:t>Définition et caractéristiques clés </a:t>
          </a:r>
        </a:p>
      </dsp:txBody>
      <dsp:txXfrm>
        <a:off x="1205185" y="2058"/>
        <a:ext cx="9299460" cy="1043450"/>
      </dsp:txXfrm>
    </dsp:sp>
    <dsp:sp modelId="{D8B57424-115E-435C-A7DC-F61947C79845}">
      <dsp:nvSpPr>
        <dsp:cNvPr id="0" name=""/>
        <dsp:cNvSpPr/>
      </dsp:nvSpPr>
      <dsp:spPr>
        <a:xfrm>
          <a:off x="0" y="1306371"/>
          <a:ext cx="10504645" cy="1043450"/>
        </a:xfrm>
        <a:prstGeom prst="roundRect">
          <a:avLst>
            <a:gd name="adj" fmla="val 10000"/>
          </a:avLst>
        </a:prstGeom>
        <a:solidFill>
          <a:schemeClr val="accent1">
            <a:tint val="40000"/>
            <a:hueOff val="0"/>
            <a:satOff val="0"/>
            <a:lumOff val="0"/>
            <a:alphaOff val="0"/>
          </a:schemeClr>
        </a:solidFill>
        <a:ln w="9525" cap="flat" cmpd="sng" algn="ctr">
          <a:solidFill>
            <a:schemeClr val="accent1">
              <a:hueOff val="0"/>
              <a:satOff val="0"/>
              <a:lumOff val="0"/>
              <a:alphaOff val="0"/>
            </a:schemeClr>
          </a:solidFill>
          <a:prstDash val="solid"/>
        </a:ln>
        <a:effectLst/>
        <a:scene3d>
          <a:camera prst="orthographicFront">
            <a:rot lat="0" lon="0" rev="0"/>
          </a:camera>
          <a:lightRig rig="contrasting" dir="t">
            <a:rot lat="0" lon="0" rev="1200000"/>
          </a:lightRig>
        </a:scene3d>
        <a:sp3d z="-300000" prstMaterial="plastic"/>
      </dsp:spPr>
      <dsp:style>
        <a:lnRef idx="1">
          <a:scrgbClr r="0" g="0" b="0"/>
        </a:lnRef>
        <a:fillRef idx="1">
          <a:scrgbClr r="0" g="0" b="0"/>
        </a:fillRef>
        <a:effectRef idx="0">
          <a:scrgbClr r="0" g="0" b="0"/>
        </a:effectRef>
        <a:fontRef idx="minor"/>
      </dsp:style>
    </dsp:sp>
    <dsp:sp modelId="{FBC07871-6932-4310-ACEF-A6740ED06BAD}">
      <dsp:nvSpPr>
        <dsp:cNvPr id="0" name=""/>
        <dsp:cNvSpPr/>
      </dsp:nvSpPr>
      <dsp:spPr>
        <a:xfrm>
          <a:off x="315643" y="1541148"/>
          <a:ext cx="573897" cy="573897"/>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4B239AC9-FB91-409C-81EC-22FB06D0CE49}">
      <dsp:nvSpPr>
        <dsp:cNvPr id="0" name=""/>
        <dsp:cNvSpPr/>
      </dsp:nvSpPr>
      <dsp:spPr>
        <a:xfrm>
          <a:off x="1205185" y="1306371"/>
          <a:ext cx="9299460" cy="1043450"/>
        </a:xfrm>
        <a:prstGeom prst="rect">
          <a:avLst/>
        </a:prstGeom>
        <a:noFill/>
        <a:ln w="9525" cap="flat" cmpd="sng" algn="ctr">
          <a:solidFill>
            <a:schemeClr val="dk1">
              <a:alpha val="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10432" tIns="110432" rIns="110432" bIns="110432" numCol="1" spcCol="1270" anchor="ctr" anchorCtr="0">
          <a:noAutofit/>
        </a:bodyPr>
        <a:lstStyle/>
        <a:p>
          <a:pPr marL="0" lvl="0" indent="0" algn="l" defTabSz="977900">
            <a:lnSpc>
              <a:spcPct val="100000"/>
            </a:lnSpc>
            <a:spcBef>
              <a:spcPct val="0"/>
            </a:spcBef>
            <a:spcAft>
              <a:spcPct val="35000"/>
            </a:spcAft>
            <a:buNone/>
          </a:pPr>
          <a:r>
            <a:rPr lang="fr-FR" sz="2200" kern="1200" noProof="0" dirty="0"/>
            <a:t>Aperçu global</a:t>
          </a:r>
        </a:p>
      </dsp:txBody>
      <dsp:txXfrm>
        <a:off x="1205185" y="1306371"/>
        <a:ext cx="9299460" cy="1043450"/>
      </dsp:txXfrm>
    </dsp:sp>
    <dsp:sp modelId="{A768C496-C706-4313-837C-C9B79327F4ED}">
      <dsp:nvSpPr>
        <dsp:cNvPr id="0" name=""/>
        <dsp:cNvSpPr/>
      </dsp:nvSpPr>
      <dsp:spPr>
        <a:xfrm>
          <a:off x="0" y="2610684"/>
          <a:ext cx="10504645" cy="1043450"/>
        </a:xfrm>
        <a:prstGeom prst="roundRect">
          <a:avLst>
            <a:gd name="adj" fmla="val 10000"/>
          </a:avLst>
        </a:prstGeom>
        <a:solidFill>
          <a:schemeClr val="accent1">
            <a:tint val="40000"/>
            <a:hueOff val="0"/>
            <a:satOff val="0"/>
            <a:lumOff val="0"/>
            <a:alphaOff val="0"/>
          </a:schemeClr>
        </a:solidFill>
        <a:ln w="9525" cap="flat" cmpd="sng" algn="ctr">
          <a:solidFill>
            <a:schemeClr val="accent1">
              <a:hueOff val="0"/>
              <a:satOff val="0"/>
              <a:lumOff val="0"/>
              <a:alphaOff val="0"/>
            </a:schemeClr>
          </a:solidFill>
          <a:prstDash val="solid"/>
        </a:ln>
        <a:effectLst/>
        <a:scene3d>
          <a:camera prst="orthographicFront">
            <a:rot lat="0" lon="0" rev="0"/>
          </a:camera>
          <a:lightRig rig="contrasting" dir="t">
            <a:rot lat="0" lon="0" rev="1200000"/>
          </a:lightRig>
        </a:scene3d>
        <a:sp3d z="-300000" prstMaterial="plastic"/>
      </dsp:spPr>
      <dsp:style>
        <a:lnRef idx="1">
          <a:scrgbClr r="0" g="0" b="0"/>
        </a:lnRef>
        <a:fillRef idx="1">
          <a:scrgbClr r="0" g="0" b="0"/>
        </a:fillRef>
        <a:effectRef idx="0">
          <a:scrgbClr r="0" g="0" b="0"/>
        </a:effectRef>
        <a:fontRef idx="minor"/>
      </dsp:style>
    </dsp:sp>
    <dsp:sp modelId="{CBC742FF-44C3-448A-9C8F-5270A3A58E8C}">
      <dsp:nvSpPr>
        <dsp:cNvPr id="0" name=""/>
        <dsp:cNvSpPr/>
      </dsp:nvSpPr>
      <dsp:spPr>
        <a:xfrm>
          <a:off x="315643" y="2845461"/>
          <a:ext cx="573897" cy="573897"/>
        </a:xfrm>
        <a:prstGeom prst="rect">
          <a:avLst/>
        </a:prstGeom>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5ED971D9-483A-4F58-9818-E9BFB7B5DC31}">
      <dsp:nvSpPr>
        <dsp:cNvPr id="0" name=""/>
        <dsp:cNvSpPr/>
      </dsp:nvSpPr>
      <dsp:spPr>
        <a:xfrm>
          <a:off x="1205185" y="2610684"/>
          <a:ext cx="9299460" cy="1043450"/>
        </a:xfrm>
        <a:prstGeom prst="rect">
          <a:avLst/>
        </a:prstGeom>
        <a:noFill/>
        <a:ln w="9525" cap="flat" cmpd="sng" algn="ctr">
          <a:solidFill>
            <a:schemeClr val="dk1">
              <a:alpha val="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10432" tIns="110432" rIns="110432" bIns="110432" numCol="1" spcCol="1270" anchor="ctr" anchorCtr="0">
          <a:noAutofit/>
        </a:bodyPr>
        <a:lstStyle/>
        <a:p>
          <a:pPr marL="0" lvl="0" indent="0" algn="l" defTabSz="977900">
            <a:lnSpc>
              <a:spcPct val="100000"/>
            </a:lnSpc>
            <a:spcBef>
              <a:spcPct val="0"/>
            </a:spcBef>
            <a:spcAft>
              <a:spcPct val="35000"/>
            </a:spcAft>
            <a:buNone/>
          </a:pPr>
          <a:r>
            <a:rPr lang="fr-FR" sz="2200" kern="1200" noProof="0" dirty="0"/>
            <a:t>Actions Anticipatoires et Nutrition</a:t>
          </a:r>
        </a:p>
      </dsp:txBody>
      <dsp:txXfrm>
        <a:off x="1205185" y="2610684"/>
        <a:ext cx="9299460" cy="1043450"/>
      </dsp:txXfrm>
    </dsp:sp>
    <dsp:sp modelId="{A2020F77-E736-46FB-8BD3-FEF861C30F79}">
      <dsp:nvSpPr>
        <dsp:cNvPr id="0" name=""/>
        <dsp:cNvSpPr/>
      </dsp:nvSpPr>
      <dsp:spPr>
        <a:xfrm>
          <a:off x="0" y="3914997"/>
          <a:ext cx="10504645" cy="1043450"/>
        </a:xfrm>
        <a:prstGeom prst="roundRect">
          <a:avLst>
            <a:gd name="adj" fmla="val 10000"/>
          </a:avLst>
        </a:prstGeom>
        <a:solidFill>
          <a:schemeClr val="accent1">
            <a:tint val="40000"/>
            <a:hueOff val="0"/>
            <a:satOff val="0"/>
            <a:lumOff val="0"/>
            <a:alphaOff val="0"/>
          </a:schemeClr>
        </a:solidFill>
        <a:ln w="9525" cap="flat" cmpd="sng" algn="ctr">
          <a:solidFill>
            <a:schemeClr val="accent1">
              <a:hueOff val="0"/>
              <a:satOff val="0"/>
              <a:lumOff val="0"/>
              <a:alphaOff val="0"/>
            </a:schemeClr>
          </a:solidFill>
          <a:prstDash val="solid"/>
        </a:ln>
        <a:effectLst/>
        <a:scene3d>
          <a:camera prst="orthographicFront">
            <a:rot lat="0" lon="0" rev="0"/>
          </a:camera>
          <a:lightRig rig="contrasting" dir="t">
            <a:rot lat="0" lon="0" rev="1200000"/>
          </a:lightRig>
        </a:scene3d>
        <a:sp3d z="-300000" prstMaterial="plastic"/>
      </dsp:spPr>
      <dsp:style>
        <a:lnRef idx="1">
          <a:scrgbClr r="0" g="0" b="0"/>
        </a:lnRef>
        <a:fillRef idx="1">
          <a:scrgbClr r="0" g="0" b="0"/>
        </a:fillRef>
        <a:effectRef idx="0">
          <a:scrgbClr r="0" g="0" b="0"/>
        </a:effectRef>
        <a:fontRef idx="minor"/>
      </dsp:style>
    </dsp:sp>
    <dsp:sp modelId="{07EEE77F-79D6-447C-9EA9-B52C67B70D53}">
      <dsp:nvSpPr>
        <dsp:cNvPr id="0" name=""/>
        <dsp:cNvSpPr/>
      </dsp:nvSpPr>
      <dsp:spPr>
        <a:xfrm>
          <a:off x="315643" y="4149774"/>
          <a:ext cx="573897" cy="573897"/>
        </a:xfrm>
        <a:prstGeom prst="rect">
          <a:avLst/>
        </a:prstGeom>
        <a:blipFill>
          <a:blip xmlns:r="http://schemas.openxmlformats.org/officeDocument/2006/relationships" r:embed="rId7">
            <a:extLst>
              <a:ext uri="{96DAC541-7B7A-43D3-8B79-37D633B846F1}">
                <asvg:svgBlip xmlns:asvg="http://schemas.microsoft.com/office/drawing/2016/SVG/main" r:embed="rId8"/>
              </a:ext>
            </a:extLst>
          </a:blip>
          <a:srcRect/>
          <a:stretch>
            <a:fillRect/>
          </a:stretch>
        </a:blip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917C54E9-1189-495A-8980-1F8755AB7833}">
      <dsp:nvSpPr>
        <dsp:cNvPr id="0" name=""/>
        <dsp:cNvSpPr/>
      </dsp:nvSpPr>
      <dsp:spPr>
        <a:xfrm>
          <a:off x="1205185" y="3914997"/>
          <a:ext cx="9299460" cy="1043450"/>
        </a:xfrm>
        <a:prstGeom prst="rect">
          <a:avLst/>
        </a:prstGeom>
        <a:noFill/>
        <a:ln w="9525" cap="flat" cmpd="sng" algn="ctr">
          <a:solidFill>
            <a:schemeClr val="dk1">
              <a:alpha val="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10432" tIns="110432" rIns="110432" bIns="110432" numCol="1" spcCol="1270" anchor="ctr" anchorCtr="0">
          <a:noAutofit/>
        </a:bodyPr>
        <a:lstStyle/>
        <a:p>
          <a:pPr marL="0" lvl="0" indent="0" algn="l" defTabSz="977900">
            <a:lnSpc>
              <a:spcPct val="100000"/>
            </a:lnSpc>
            <a:spcBef>
              <a:spcPct val="0"/>
            </a:spcBef>
            <a:spcAft>
              <a:spcPct val="35000"/>
            </a:spcAft>
            <a:buNone/>
          </a:pPr>
          <a:r>
            <a:rPr lang="fr-FR" sz="2200" kern="1200" noProof="0" dirty="0"/>
            <a:t>Expérience </a:t>
          </a:r>
          <a:r>
            <a:rPr lang="fr-FR" sz="2200" kern="1200" noProof="0" dirty="0" err="1"/>
            <a:t>Regionale</a:t>
          </a:r>
          <a:r>
            <a:rPr lang="fr-FR" sz="2200" kern="1200" noProof="0" dirty="0"/>
            <a:t> </a:t>
          </a:r>
        </a:p>
      </dsp:txBody>
      <dsp:txXfrm>
        <a:off x="1205185" y="3914997"/>
        <a:ext cx="9299460" cy="1043450"/>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C0DD077-E4F6-4C7F-BB69-6AE71ABF7180}">
      <dsp:nvSpPr>
        <dsp:cNvPr id="0" name=""/>
        <dsp:cNvSpPr/>
      </dsp:nvSpPr>
      <dsp:spPr>
        <a:xfrm>
          <a:off x="631044" y="0"/>
          <a:ext cx="7184405" cy="4641260"/>
        </a:xfrm>
        <a:prstGeom prst="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255B801-D55F-4D6E-BC1D-3FC3558D13E9}">
      <dsp:nvSpPr>
        <dsp:cNvPr id="0" name=""/>
        <dsp:cNvSpPr/>
      </dsp:nvSpPr>
      <dsp:spPr>
        <a:xfrm>
          <a:off x="239140" y="1484126"/>
          <a:ext cx="2535672" cy="1856504"/>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rtl="0">
            <a:lnSpc>
              <a:spcPct val="90000"/>
            </a:lnSpc>
            <a:spcBef>
              <a:spcPct val="0"/>
            </a:spcBef>
            <a:spcAft>
              <a:spcPct val="35000"/>
            </a:spcAft>
            <a:buNone/>
          </a:pPr>
          <a:r>
            <a:rPr lang="en-US" sz="1700" kern="1200" dirty="0">
              <a:latin typeface="Helvetica Neue Medium"/>
            </a:rPr>
            <a:t>Une </a:t>
          </a:r>
          <a:r>
            <a:rPr lang="en-US" sz="1700" kern="1200" dirty="0" err="1">
              <a:latin typeface="Helvetica Neue Medium"/>
            </a:rPr>
            <a:t>analyse</a:t>
          </a:r>
          <a:r>
            <a:rPr lang="en-US" sz="1700" kern="1200" dirty="0">
              <a:latin typeface="Helvetica Neue Medium"/>
            </a:rPr>
            <a:t>: nutrition </a:t>
          </a:r>
          <a:r>
            <a:rPr lang="en-US" sz="1700" kern="1200" dirty="0" err="1">
              <a:latin typeface="Helvetica Neue Medium"/>
            </a:rPr>
            <a:t>en</a:t>
          </a:r>
          <a:r>
            <a:rPr lang="en-US" sz="1700" kern="1200" dirty="0">
              <a:latin typeface="Helvetica Neue Medium"/>
            </a:rPr>
            <a:t> urgence dans le </a:t>
          </a:r>
          <a:r>
            <a:rPr lang="en-US" sz="1700" kern="1200" dirty="0" err="1">
              <a:latin typeface="Helvetica Neue Medium"/>
            </a:rPr>
            <a:t>contexte</a:t>
          </a:r>
          <a:r>
            <a:rPr lang="en-US" sz="1700" kern="1200" dirty="0">
              <a:latin typeface="Helvetica Neue Medium"/>
            </a:rPr>
            <a:t> de la crise </a:t>
          </a:r>
          <a:r>
            <a:rPr lang="en-US" sz="1700" kern="1200" dirty="0" err="1">
              <a:latin typeface="Helvetica Neue Medium"/>
            </a:rPr>
            <a:t>climatique</a:t>
          </a:r>
          <a:endParaRPr lang="en-US" sz="1700" kern="1200" dirty="0"/>
        </a:p>
      </dsp:txBody>
      <dsp:txXfrm>
        <a:off x="329767" y="1574753"/>
        <a:ext cx="2354418" cy="1675250"/>
      </dsp:txXfrm>
    </dsp:sp>
    <dsp:sp modelId="{E5602421-DF2E-4259-BFEB-2DC9C022ABDA}">
      <dsp:nvSpPr>
        <dsp:cNvPr id="0" name=""/>
        <dsp:cNvSpPr/>
      </dsp:nvSpPr>
      <dsp:spPr>
        <a:xfrm>
          <a:off x="2958284" y="1392378"/>
          <a:ext cx="2535672" cy="1856504"/>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rtl="0">
            <a:lnSpc>
              <a:spcPct val="90000"/>
            </a:lnSpc>
            <a:spcBef>
              <a:spcPct val="0"/>
            </a:spcBef>
            <a:spcAft>
              <a:spcPct val="35000"/>
            </a:spcAft>
            <a:buNone/>
          </a:pPr>
          <a:r>
            <a:rPr lang="en-US" sz="1700" kern="1200" dirty="0"/>
            <a:t>Exposé de position</a:t>
          </a:r>
        </a:p>
        <a:p>
          <a:pPr marL="0" lvl="0" indent="0" algn="ctr" defTabSz="755650">
            <a:lnSpc>
              <a:spcPct val="90000"/>
            </a:lnSpc>
            <a:spcBef>
              <a:spcPct val="0"/>
            </a:spcBef>
            <a:spcAft>
              <a:spcPct val="35000"/>
            </a:spcAft>
            <a:buNone/>
          </a:pPr>
          <a:r>
            <a:rPr lang="en-US" sz="1700" kern="1200" dirty="0"/>
            <a:t>études de cas</a:t>
          </a:r>
        </a:p>
        <a:p>
          <a:pPr marL="0" lvl="0" indent="0" algn="ctr" defTabSz="755650">
            <a:lnSpc>
              <a:spcPct val="90000"/>
            </a:lnSpc>
            <a:spcBef>
              <a:spcPct val="0"/>
            </a:spcBef>
            <a:spcAft>
              <a:spcPct val="35000"/>
            </a:spcAft>
            <a:buNone/>
          </a:pPr>
          <a:r>
            <a:rPr lang="en-US" sz="1700" kern="1200" dirty="0"/>
            <a:t>matériel de communication</a:t>
          </a:r>
        </a:p>
      </dsp:txBody>
      <dsp:txXfrm>
        <a:off x="3048911" y="1483005"/>
        <a:ext cx="2354418" cy="1675250"/>
      </dsp:txXfrm>
    </dsp:sp>
    <dsp:sp modelId="{D2FAF9CF-6B80-4EB2-BC50-46BC1C726109}">
      <dsp:nvSpPr>
        <dsp:cNvPr id="0" name=""/>
        <dsp:cNvSpPr/>
      </dsp:nvSpPr>
      <dsp:spPr>
        <a:xfrm>
          <a:off x="5630150" y="1392378"/>
          <a:ext cx="2535672" cy="1856504"/>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dirty="0"/>
            <a:t>Conversation amplifiée</a:t>
          </a:r>
        </a:p>
        <a:p>
          <a:pPr marL="0" lvl="0" indent="0" algn="ctr" defTabSz="755650">
            <a:lnSpc>
              <a:spcPct val="90000"/>
            </a:lnSpc>
            <a:spcBef>
              <a:spcPct val="0"/>
            </a:spcBef>
            <a:spcAft>
              <a:spcPct val="35000"/>
            </a:spcAft>
            <a:buNone/>
          </a:pPr>
          <a:r>
            <a:rPr lang="en-US" sz="1700" kern="1200" dirty="0"/>
            <a:t>Identification des actions prioritaires</a:t>
          </a:r>
        </a:p>
        <a:p>
          <a:pPr marL="0" lvl="0" indent="0" algn="ctr" defTabSz="755650" rtl="0">
            <a:lnSpc>
              <a:spcPct val="90000"/>
            </a:lnSpc>
            <a:spcBef>
              <a:spcPct val="0"/>
            </a:spcBef>
            <a:spcAft>
              <a:spcPct val="35000"/>
            </a:spcAft>
            <a:buNone/>
          </a:pPr>
          <a:r>
            <a:rPr lang="en-US" sz="1700" kern="1200" dirty="0"/>
            <a:t>Un </a:t>
          </a:r>
          <a:r>
            <a:rPr lang="en-US" sz="1700" kern="1200" dirty="0" err="1"/>
            <a:t>positionnement</a:t>
          </a:r>
          <a:r>
            <a:rPr lang="en-US" sz="1700" kern="1200" dirty="0"/>
            <a:t>, </a:t>
          </a:r>
          <a:r>
            <a:rPr lang="en-US" sz="1700" kern="1200" dirty="0" err="1"/>
            <a:t>une</a:t>
          </a:r>
          <a:r>
            <a:rPr lang="en-US" sz="1700" kern="1200" dirty="0"/>
            <a:t> légitimité et des ressources améliorés</a:t>
          </a:r>
          <a:r>
            <a:rPr lang="en-US" sz="1700" kern="1200" dirty="0">
              <a:latin typeface="Helvetica Neue Medium"/>
            </a:rPr>
            <a:t> </a:t>
          </a:r>
          <a:endParaRPr lang="en-US" sz="1700" kern="1200" dirty="0"/>
        </a:p>
      </dsp:txBody>
      <dsp:txXfrm>
        <a:off x="5720777" y="1483005"/>
        <a:ext cx="2354418" cy="1675250"/>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05/8/layout/arrow2">
  <dgm:title val=""/>
  <dgm:desc val=""/>
  <dgm:catLst>
    <dgm:cat type="process" pri="2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arrowDiagram">
    <dgm:varLst>
      <dgm:chMax val="5"/>
      <dgm:dir/>
      <dgm:resizeHandles val="exact"/>
    </dgm:varLst>
    <dgm:alg type="composite">
      <dgm:param type="ar" val="1.6"/>
    </dgm:alg>
    <dgm:shape xmlns:r="http://schemas.openxmlformats.org/officeDocument/2006/relationships" r:blip="">
      <dgm:adjLst/>
    </dgm:shape>
    <dgm:presOf/>
    <dgm:constrLst>
      <dgm:constr type="l" for="ch" forName="arrow"/>
      <dgm:constr type="t" for="ch" forName="arrow"/>
      <dgm:constr type="w" for="ch" forName="arrow" refType="w"/>
      <dgm:constr type="h" for="ch" forName="arrow" refType="h"/>
      <dgm:constr type="ctrX" for="ch" forName="arrowDiagram1" refType="w" fact="0.5"/>
      <dgm:constr type="ctrY" for="ch" forName="arrowDiagram1" refType="h" fact="0.5"/>
      <dgm:constr type="w" for="ch" forName="arrowDiagram1" refType="w"/>
      <dgm:constr type="h" for="ch" forName="arrowDiagram1" refType="h"/>
      <dgm:constr type="ctrX" for="ch" forName="arrowDiagram2" refType="w" fact="0.5"/>
      <dgm:constr type="ctrY" for="ch" forName="arrowDiagram2" refType="h" fact="0.5"/>
      <dgm:constr type="w" for="ch" forName="arrowDiagram2" refType="w"/>
      <dgm:constr type="h" for="ch" forName="arrowDiagram2" refType="h"/>
      <dgm:constr type="ctrX" for="ch" forName="arrowDiagram3" refType="w" fact="0.5"/>
      <dgm:constr type="ctrY" for="ch" forName="arrowDiagram3" refType="h" fact="0.5"/>
      <dgm:constr type="w" for="ch" forName="arrowDiagram3" refType="w"/>
      <dgm:constr type="h" for="ch" forName="arrowDiagram3" refType="h"/>
      <dgm:constr type="ctrX" for="ch" forName="arrowDiagram4" refType="w" fact="0.5"/>
      <dgm:constr type="ctrY" for="ch" forName="arrowDiagram4" refType="h" fact="0.5"/>
      <dgm:constr type="w" for="ch" forName="arrowDiagram4" refType="w"/>
      <dgm:constr type="h" for="ch" forName="arrowDiagram4" refType="h"/>
      <dgm:constr type="ctrX" for="ch" forName="arrowDiagram5" refType="w" fact="0.5"/>
      <dgm:constr type="ctrY" for="ch" forName="arrowDiagram5" refType="h" fact="0.5"/>
      <dgm:constr type="w" for="ch" forName="arrowDiagram5" refType="w"/>
      <dgm:constr type="h" for="ch" forName="arrowDiagram5" refType="h"/>
    </dgm:constrLst>
    <dgm:ruleLst/>
    <dgm:choose name="Name0">
      <dgm:if name="Name1" axis="ch" ptType="node" func="cnt" op="gte" val="1">
        <dgm:layoutNode name="arrow" styleLbl="bgShp">
          <dgm:alg type="sp"/>
          <dgm:shape xmlns:r="http://schemas.openxmlformats.org/officeDocument/2006/relationships" type="swooshArrow" r:blip="">
            <dgm:adjLst>
              <dgm:adj idx="2" val="0.25"/>
            </dgm:adjLst>
          </dgm:shape>
          <dgm:presOf/>
          <dgm:constrLst/>
          <dgm:ruleLst/>
        </dgm:layoutNode>
        <dgm:choose name="Name2">
          <dgm:if name="Name3" axis="ch" ptType="node" func="cnt" op="lt" val="1"/>
          <dgm:if name="Name4" axis="ch" ptType="node" func="cnt" op="equ" val="1">
            <dgm:layoutNode name="arrowDiagram1">
              <dgm:varLst>
                <dgm:bulletEnabled val="1"/>
              </dgm:varLst>
              <dgm:alg type="composite">
                <dgm:param type="vertAlign" val="none"/>
                <dgm:param type="horzAlign" val="none"/>
              </dgm:alg>
              <dgm:shape xmlns:r="http://schemas.openxmlformats.org/officeDocument/2006/relationships" r:blip="">
                <dgm:adjLst/>
              </dgm:shape>
              <dgm:presOf/>
              <dgm:constrLst>
                <dgm:constr type="ctrX" for="ch" forName="bullet1" refType="w" fact="0.8"/>
                <dgm:constr type="ctrY" for="ch" forName="bullet1" refType="h" fact="0.262"/>
                <dgm:constr type="w" for="ch" forName="bullet1" refType="w" fact="0.074"/>
                <dgm:constr type="h" for="ch" forName="bullet1" refType="w" refFor="ch" refForName="bullet1"/>
                <dgm:constr type="r" for="ch" forName="textBox1" refType="ctrX" refFor="ch" refForName="bullet1"/>
                <dgm:constr type="t" for="ch" forName="textBox1" refType="ctrY" refFor="ch" refForName="bullet1"/>
                <dgm:constr type="w" for="ch" forName="textBox1" refType="w" fact="0.4"/>
                <dgm:constr type="h" for="ch" forName="textBox1" refType="h" fact="0.738"/>
                <dgm:constr type="userA" refType="h" refFor="ch" refForName="bullet1" fact="0.53"/>
                <dgm:constr type="rMarg" for="ch" forName="textBox1" refType="userA" fact="2.834"/>
                <dgm:constr type="primFontSz" for="ch" ptType="node" op="equ" val="65"/>
              </dgm:constrLst>
              <dgm:ruleLst/>
              <dgm:forEach name="Name5" axis="ch" ptType="node" cnt="1">
                <dgm:layoutNode name="bullet1" styleLbl="node1">
                  <dgm:alg type="sp"/>
                  <dgm:shape xmlns:r="http://schemas.openxmlformats.org/officeDocument/2006/relationships" type="ellipse" r:blip="">
                    <dgm:adjLst/>
                  </dgm:shape>
                  <dgm:presOf/>
                  <dgm:constrLst/>
                  <dgm:ruleLst/>
                </dgm:layoutNode>
                <dgm:layoutNode name="textBox1" styleLbl="revTx">
                  <dgm:varLst>
                    <dgm:bulletEnabled val="1"/>
                  </dgm:varLst>
                  <dgm:alg type="tx">
                    <dgm:param type="txAnchorVert" val="t"/>
                    <dgm:param type="parTxLTRAlign" val="r"/>
                    <dgm:param type="parTxRTLAlign" val="r"/>
                  </dgm:alg>
                  <dgm:shape xmlns:r="http://schemas.openxmlformats.org/officeDocument/2006/relationships" type="round2DiagRect" r:blip="">
                    <dgm:adjLst/>
                  </dgm:shape>
                  <dgm:presOf axis="desOrSelf" ptType="node"/>
                  <dgm:constrLst>
                    <dgm:constr type="lMarg"/>
                    <dgm:constr type="tMarg"/>
                    <dgm:constr type="bMarg"/>
                  </dgm:constrLst>
                  <dgm:ruleLst>
                    <dgm:rule type="primFontSz" val="5" fact="NaN" max="NaN"/>
                  </dgm:ruleLst>
                </dgm:layoutNode>
              </dgm:forEach>
            </dgm:layoutNode>
          </dgm:if>
          <dgm:if name="Name6" axis="ch" ptType="node" func="cnt" op="equ" val="2">
            <dgm:layoutNode name="arrowDiagram2">
              <dgm:alg type="composite">
                <dgm:param type="vertAlign" val="none"/>
                <dgm:param type="horzAlign" val="none"/>
              </dgm:alg>
              <dgm:shape xmlns:r="http://schemas.openxmlformats.org/officeDocument/2006/relationships" r:blip="">
                <dgm:adjLst/>
              </dgm:shape>
              <dgm:presOf/>
              <dgm:choose name="Name7">
                <dgm:if name="Name8" func="var" arg="dir" op="equ" val="norm">
                  <dgm:constrLst>
                    <dgm:constr type="ctrX" for="ch" forName="bullet2a" refType="w" fact="0.25"/>
                    <dgm:constr type="ctrY" for="ch" forName="bullet2a" refType="h" fact="0.573"/>
                    <dgm:constr type="w" for="ch" forName="bullet2a" refType="w" fact="0.035"/>
                    <dgm:constr type="h" for="ch" forName="bullet2a" refType="w" refFor="ch" refForName="bullet2a"/>
                    <dgm:constr type="l" for="ch" forName="textBox2a" refType="ctrX" refFor="ch" refForName="bullet2a"/>
                    <dgm:constr type="t" for="ch" forName="textBox2a" refType="ctrY" refFor="ch" refForName="bullet2a"/>
                    <dgm:constr type="w" for="ch" forName="textBox2a" refType="w" fact="0.325"/>
                    <dgm:constr type="h" for="ch" forName="textBox2a" refType="h" fact="0.427"/>
                    <dgm:constr type="userA" refType="h" refFor="ch" refForName="bullet2a" fact="0.53"/>
                    <dgm:constr type="l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l" for="ch" forName="textBox2b" refType="ctrX" refFor="ch" refForName="bullet2b"/>
                    <dgm:constr type="t" for="ch" forName="textBox2b" refType="ctrY" refFor="ch" refForName="bullet2b"/>
                    <dgm:constr type="w" for="ch" forName="textBox2b" refType="w" fact="0.325"/>
                    <dgm:constr type="h" for="ch" forName="textBox2b" refType="h" fact="0.662"/>
                    <dgm:constr type="userB" refType="h" refFor="ch" refForName="bullet2b" fact="0.53"/>
                    <dgm:constr type="lMarg" for="ch" forName="textBox2b" refType="userB" fact="2.834"/>
                    <dgm:constr type="primFontSz" for="ch" ptType="node" op="equ" val="65"/>
                  </dgm:constrLst>
                </dgm:if>
                <dgm:else name="Name9">
                  <dgm:constrLst>
                    <dgm:constr type="ctrX" for="ch" forName="bullet2a" refType="w" fact="0.25"/>
                    <dgm:constr type="ctrY" for="ch" forName="bullet2a" refType="h" fact="0.573"/>
                    <dgm:constr type="w" for="ch" forName="bullet2a" refType="w" fact="0.035"/>
                    <dgm:constr type="h" for="ch" forName="bullet2a" refType="w" refFor="ch" refForName="bullet2a"/>
                    <dgm:constr type="r" for="ch" forName="textBox2a" refType="ctrX" refFor="ch" refForName="bullet2a"/>
                    <dgm:constr type="b" for="ch" forName="textBox2a" refType="ctrY" refFor="ch" refForName="bullet2a"/>
                    <dgm:constr type="w" for="ch" forName="textBox2a" refType="w" fact="0.25"/>
                    <dgm:constr type="h" for="ch" forName="textBox2a" refType="h" fact="0.573"/>
                    <dgm:constr type="userA" refType="h" refFor="ch" refForName="bullet2a" fact="0.53"/>
                    <dgm:constr type="r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r" for="ch" forName="textBox2b" refType="ctrX" refFor="ch" refForName="bullet2b"/>
                    <dgm:constr type="b" for="ch" forName="textBox2b" refType="ctrY" refFor="ch" refForName="bullet2b"/>
                    <dgm:constr type="w" for="ch" forName="textBox2b" refType="w" fact="0.28"/>
                    <dgm:constr type="h" for="ch" forName="textBox2b" refType="h" fact="0.338"/>
                    <dgm:constr type="userB" refType="h" refFor="ch" refForName="bullet2b" fact="0.53"/>
                    <dgm:constr type="rMarg" for="ch" forName="textBox2b" refType="userB" fact="2.834"/>
                    <dgm:constr type="primFontSz" for="ch" ptType="node" op="equ" val="65"/>
                  </dgm:constrLst>
                </dgm:else>
              </dgm:choose>
              <dgm:ruleLst/>
              <dgm:forEach name="Name10" axis="ch" ptType="node" cnt="1">
                <dgm:layoutNode name="bullet2a" styleLbl="node1">
                  <dgm:alg type="sp"/>
                  <dgm:shape xmlns:r="http://schemas.openxmlformats.org/officeDocument/2006/relationships" type="ellipse" r:blip="">
                    <dgm:adjLst/>
                  </dgm:shape>
                  <dgm:presOf/>
                  <dgm:constrLst/>
                  <dgm:ruleLst/>
                </dgm:layoutNode>
                <dgm:layoutNode name="textBox2a" styleLbl="revTx">
                  <dgm:varLst>
                    <dgm:bulletEnabled val="1"/>
                  </dgm:varLst>
                  <dgm:choose name="Name11">
                    <dgm:if name="Name12" func="var" arg="dir" op="equ" val="norm">
                      <dgm:choose name="Name13">
                        <dgm:if name="Name14" axis="root des" ptType="all node" func="maxDepth" op="gt" val="1">
                          <dgm:alg type="tx">
                            <dgm:param type="txAnchorVert" val="t"/>
                            <dgm:param type="parTxLTRAlign" val="l"/>
                            <dgm:param type="parTxRTLAlign" val="r"/>
                          </dgm:alg>
                        </dgm:if>
                        <dgm:else name="Name15">
                          <dgm:alg type="tx">
                            <dgm:param type="txAnchorVert" val="t"/>
                            <dgm:param type="parTxLTRAlign" val="l"/>
                            <dgm:param type="parTxRTLAlign" val="l"/>
                          </dgm:alg>
                        </dgm:else>
                      </dgm:choose>
                    </dgm:if>
                    <dgm:else name="Name16">
                      <dgm:choose name="Name17">
                        <dgm:if name="Name18" axis="root des" ptType="all node" func="maxDepth" op="gt" val="1">
                          <dgm:alg type="tx">
                            <dgm:param type="txAnchorVert" val="b"/>
                            <dgm:param type="txAnchorVertCh" val="b"/>
                            <dgm:param type="parTxLTRAlign" val="l"/>
                            <dgm:param type="parTxRTLAlign" val="r"/>
                          </dgm:alg>
                        </dgm:if>
                        <dgm:else name="Name1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
                    <dgm:if name="Name21" func="var" arg="dir" op="equ" val="norm">
                      <dgm:constrLst>
                        <dgm:constr type="rMarg"/>
                        <dgm:constr type="tMarg"/>
                        <dgm:constr type="bMarg"/>
                      </dgm:constrLst>
                    </dgm:if>
                    <dgm:else name="Name22">
                      <dgm:constrLst>
                        <dgm:constr type="lMarg"/>
                        <dgm:constr type="tMarg"/>
                        <dgm:constr type="bMarg"/>
                      </dgm:constrLst>
                    </dgm:else>
                  </dgm:choose>
                  <dgm:ruleLst>
                    <dgm:rule type="primFontSz" val="5" fact="NaN" max="NaN"/>
                  </dgm:ruleLst>
                </dgm:layoutNode>
              </dgm:forEach>
              <dgm:forEach name="Name23" axis="ch" ptType="node" st="2" cnt="1">
                <dgm:layoutNode name="bullet2b" styleLbl="node1">
                  <dgm:alg type="sp"/>
                  <dgm:shape xmlns:r="http://schemas.openxmlformats.org/officeDocument/2006/relationships" type="ellipse" r:blip="">
                    <dgm:adjLst/>
                  </dgm:shape>
                  <dgm:presOf/>
                  <dgm:constrLst/>
                  <dgm:ruleLst/>
                </dgm:layoutNode>
                <dgm:layoutNode name="textBox2b" styleLbl="revTx">
                  <dgm:varLst>
                    <dgm:bulletEnabled val="1"/>
                  </dgm:varLst>
                  <dgm:choose name="Name24">
                    <dgm:if name="Name25" func="var" arg="dir" op="equ" val="norm">
                      <dgm:choose name="Name26">
                        <dgm:if name="Name27" axis="root des" ptType="all node" func="maxDepth" op="gt" val="1">
                          <dgm:alg type="tx">
                            <dgm:param type="txAnchorVert" val="t"/>
                            <dgm:param type="parTxLTRAlign" val="l"/>
                            <dgm:param type="parTxRTLAlign" val="r"/>
                          </dgm:alg>
                        </dgm:if>
                        <dgm:else name="Name28">
                          <dgm:alg type="tx">
                            <dgm:param type="txAnchorVert" val="t"/>
                            <dgm:param type="parTxLTRAlign" val="l"/>
                            <dgm:param type="parTxRTLAlign" val="l"/>
                          </dgm:alg>
                        </dgm:else>
                      </dgm:choose>
                    </dgm:if>
                    <dgm:else name="Name29">
                      <dgm:choose name="Name30">
                        <dgm:if name="Name31" axis="root des" ptType="all node" func="maxDepth" op="gt" val="1">
                          <dgm:alg type="tx">
                            <dgm:param type="txAnchorVert" val="b"/>
                            <dgm:param type="txAnchorVertCh" val="b"/>
                            <dgm:param type="parTxLTRAlign" val="l"/>
                            <dgm:param type="parTxRTLAlign" val="r"/>
                          </dgm:alg>
                        </dgm:if>
                        <dgm:else name="Name3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33">
                    <dgm:if name="Name34" func="var" arg="dir" op="equ" val="norm">
                      <dgm:constrLst>
                        <dgm:constr type="rMarg"/>
                        <dgm:constr type="tMarg"/>
                        <dgm:constr type="bMarg"/>
                      </dgm:constrLst>
                    </dgm:if>
                    <dgm:else name="Name35">
                      <dgm:constrLst>
                        <dgm:constr type="lMarg"/>
                        <dgm:constr type="tMarg"/>
                        <dgm:constr type="bMarg"/>
                      </dgm:constrLst>
                    </dgm:else>
                  </dgm:choose>
                  <dgm:ruleLst>
                    <dgm:rule type="primFontSz" val="5" fact="NaN" max="NaN"/>
                  </dgm:ruleLst>
                </dgm:layoutNode>
              </dgm:forEach>
            </dgm:layoutNode>
          </dgm:if>
          <dgm:if name="Name36" axis="ch" ptType="node" func="cnt" op="equ" val="3">
            <dgm:layoutNode name="arrowDiagram3">
              <dgm:alg type="composite">
                <dgm:param type="vertAlign" val="none"/>
                <dgm:param type="horzAlign" val="none"/>
              </dgm:alg>
              <dgm:shape xmlns:r="http://schemas.openxmlformats.org/officeDocument/2006/relationships" r:blip="">
                <dgm:adjLst/>
              </dgm:shape>
              <dgm:presOf/>
              <dgm:choose name="Name37">
                <dgm:if name="Name38" func="var" arg="dir" op="equ" val="norm">
                  <dgm:constrLst>
                    <dgm:constr type="ctrX" for="ch" forName="bullet3a" refType="w" fact="0.14"/>
                    <dgm:constr type="ctrY" for="ch" forName="bullet3a" refType="h" fact="0.711"/>
                    <dgm:constr type="w" for="ch" forName="bullet3a" refType="w" fact="0.026"/>
                    <dgm:constr type="h" for="ch" forName="bullet3a" refType="w" refFor="ch" refForName="bullet3a"/>
                    <dgm:constr type="l" for="ch" forName="textBox3a" refType="ctrX" refFor="ch" refForName="bullet3a"/>
                    <dgm:constr type="t" for="ch" forName="textBox3a" refType="ctrY" refFor="ch" refForName="bullet3a"/>
                    <dgm:constr type="w" for="ch" forName="textBox3a" refType="w" fact="0.233"/>
                    <dgm:constr type="h" for="ch" forName="textBox3a" refType="h" fact="0.289"/>
                    <dgm:constr type="userA" refType="h" refFor="ch" refForName="bullet3a" fact="0.53"/>
                    <dgm:constr type="l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l" for="ch" forName="textBox3b" refType="ctrX" refFor="ch" refForName="bullet3b"/>
                    <dgm:constr type="t" for="ch" forName="textBox3b" refType="ctrY" refFor="ch" refForName="bullet3b"/>
                    <dgm:constr type="w" for="ch" forName="textBox3b" refType="w" fact="0.24"/>
                    <dgm:constr type="h" for="ch" forName="textBox3b" refType="h" fact="0.544"/>
                    <dgm:constr type="userB" refType="h" refFor="ch" refForName="bullet3b" fact="0.53"/>
                    <dgm:constr type="l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l" for="ch" forName="textBox3c" refType="ctrX" refFor="ch" refForName="bullet3c"/>
                    <dgm:constr type="t" for="ch" forName="textBox3c" refType="ctrY" refFor="ch" refForName="bullet3c"/>
                    <dgm:constr type="w" for="ch" forName="textBox3c" refType="w" fact="0.24"/>
                    <dgm:constr type="h" for="ch" forName="textBox3c" refType="h" fact="0.695"/>
                    <dgm:constr type="userC" refType="h" refFor="ch" refForName="bullet3c" fact="0.53"/>
                    <dgm:constr type="lMarg" for="ch" forName="textBox3c" refType="userC" fact="2.834"/>
                    <dgm:constr type="primFontSz" for="ch" ptType="node" op="equ" val="65"/>
                  </dgm:constrLst>
                </dgm:if>
                <dgm:else name="Name39">
                  <dgm:constrLst>
                    <dgm:constr type="ctrX" for="ch" forName="bullet3a" refType="w" fact="0.14"/>
                    <dgm:constr type="ctrY" for="ch" forName="bullet3a" refType="h" fact="0.711"/>
                    <dgm:constr type="w" for="ch" forName="bullet3a" refType="w" fact="0.026"/>
                    <dgm:constr type="h" for="ch" forName="bullet3a" refType="w" refFor="ch" refForName="bullet3a"/>
                    <dgm:constr type="r" for="ch" forName="textBox3a" refType="ctrX" refFor="ch" refForName="bullet3a"/>
                    <dgm:constr type="b" for="ch" forName="textBox3a" refType="ctrY" refFor="ch" refForName="bullet3a"/>
                    <dgm:constr type="w" for="ch" forName="textBox3a" refType="w" fact="0.14"/>
                    <dgm:constr type="h" for="ch" forName="textBox3a" refType="h" fact="0.711"/>
                    <dgm:constr type="userA" refType="h" refFor="ch" refForName="bullet3a" fact="0.53"/>
                    <dgm:constr type="r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r" for="ch" forName="textBox3b" refType="ctrX" refFor="ch" refForName="bullet3b"/>
                    <dgm:constr type="b" for="ch" forName="textBox3b" refType="ctrY" refFor="ch" refForName="bullet3b"/>
                    <dgm:constr type="w" for="ch" forName="textBox3b" refType="w" fact="0.24"/>
                    <dgm:constr type="h" for="ch" forName="textBox3b" refType="h" fact="0.456"/>
                    <dgm:constr type="userB" refType="h" refFor="ch" refForName="bullet3b" fact="0.53"/>
                    <dgm:constr type="r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r" for="ch" forName="textBox3c" refType="ctrX" refFor="ch" refForName="bullet3c"/>
                    <dgm:constr type="b" for="ch" forName="textBox3c" refType="ctrY" refFor="ch" refForName="bullet3c"/>
                    <dgm:constr type="w" for="ch" forName="textBox3c" refType="w" fact="0.24"/>
                    <dgm:constr type="h" for="ch" forName="textBox3c" refType="h" fact="0.305"/>
                    <dgm:constr type="userC" refType="h" refFor="ch" refForName="bullet3c" fact="0.53"/>
                    <dgm:constr type="rMarg" for="ch" forName="textBox3c" refType="userC" fact="2.834"/>
                    <dgm:constr type="primFontSz" for="ch" ptType="node" op="equ" val="65"/>
                  </dgm:constrLst>
                </dgm:else>
              </dgm:choose>
              <dgm:ruleLst/>
              <dgm:forEach name="Name40" axis="ch" ptType="node" cnt="1">
                <dgm:layoutNode name="bullet3a" styleLbl="node1">
                  <dgm:alg type="sp"/>
                  <dgm:shape xmlns:r="http://schemas.openxmlformats.org/officeDocument/2006/relationships" type="ellipse" r:blip="">
                    <dgm:adjLst/>
                  </dgm:shape>
                  <dgm:presOf/>
                  <dgm:constrLst/>
                  <dgm:ruleLst/>
                </dgm:layoutNode>
                <dgm:layoutNode name="textBox3a" styleLbl="revTx">
                  <dgm:varLst>
                    <dgm:bulletEnabled val="1"/>
                  </dgm:varLst>
                  <dgm:choose name="Name41">
                    <dgm:if name="Name42" func="var" arg="dir" op="equ" val="norm">
                      <dgm:choose name="Name43">
                        <dgm:if name="Name44" axis="root des" ptType="all node" func="maxDepth" op="gt" val="1">
                          <dgm:alg type="tx">
                            <dgm:param type="txAnchorVert" val="t"/>
                            <dgm:param type="parTxLTRAlign" val="l"/>
                            <dgm:param type="parTxRTLAlign" val="r"/>
                          </dgm:alg>
                        </dgm:if>
                        <dgm:else name="Name45">
                          <dgm:alg type="tx">
                            <dgm:param type="txAnchorVert" val="t"/>
                            <dgm:param type="parTxLTRAlign" val="l"/>
                            <dgm:param type="parTxRTLAlign" val="l"/>
                          </dgm:alg>
                        </dgm:else>
                      </dgm:choose>
                    </dgm:if>
                    <dgm:else name="Name46">
                      <dgm:choose name="Name47">
                        <dgm:if name="Name48" axis="root des" ptType="all node" func="maxDepth" op="gt" val="1">
                          <dgm:alg type="tx">
                            <dgm:param type="txAnchorVert" val="b"/>
                            <dgm:param type="txAnchorVertCh" val="b"/>
                            <dgm:param type="parTxLTRAlign" val="l"/>
                            <dgm:param type="parTxRTLAlign" val="r"/>
                          </dgm:alg>
                        </dgm:if>
                        <dgm:else name="Name4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50">
                    <dgm:if name="Name51" func="var" arg="dir" op="equ" val="norm">
                      <dgm:constrLst>
                        <dgm:constr type="rMarg"/>
                        <dgm:constr type="tMarg"/>
                        <dgm:constr type="bMarg"/>
                      </dgm:constrLst>
                    </dgm:if>
                    <dgm:else name="Name52">
                      <dgm:constrLst>
                        <dgm:constr type="lMarg"/>
                        <dgm:constr type="tMarg"/>
                        <dgm:constr type="bMarg"/>
                      </dgm:constrLst>
                    </dgm:else>
                  </dgm:choose>
                  <dgm:ruleLst>
                    <dgm:rule type="primFontSz" val="5" fact="NaN" max="NaN"/>
                  </dgm:ruleLst>
                </dgm:layoutNode>
              </dgm:forEach>
              <dgm:forEach name="Name53" axis="ch" ptType="node" st="2" cnt="1">
                <dgm:layoutNode name="bullet3b" styleLbl="node1">
                  <dgm:alg type="sp"/>
                  <dgm:shape xmlns:r="http://schemas.openxmlformats.org/officeDocument/2006/relationships" type="ellipse" r:blip="">
                    <dgm:adjLst/>
                  </dgm:shape>
                  <dgm:presOf/>
                  <dgm:constrLst/>
                  <dgm:ruleLst/>
                </dgm:layoutNode>
                <dgm:layoutNode name="textBox3b" styleLbl="revTx">
                  <dgm:varLst>
                    <dgm:bulletEnabled val="1"/>
                  </dgm:varLst>
                  <dgm:choose name="Name54">
                    <dgm:if name="Name55" func="var" arg="dir" op="equ" val="norm">
                      <dgm:choose name="Name56">
                        <dgm:if name="Name57" axis="root des" ptType="all node" func="maxDepth" op="gt" val="1">
                          <dgm:alg type="tx">
                            <dgm:param type="txAnchorVert" val="t"/>
                            <dgm:param type="parTxLTRAlign" val="l"/>
                            <dgm:param type="parTxRTLAlign" val="r"/>
                          </dgm:alg>
                        </dgm:if>
                        <dgm:else name="Name58">
                          <dgm:alg type="tx">
                            <dgm:param type="txAnchorVert" val="t"/>
                            <dgm:param type="parTxLTRAlign" val="l"/>
                            <dgm:param type="parTxRTLAlign" val="l"/>
                          </dgm:alg>
                        </dgm:else>
                      </dgm:choose>
                    </dgm:if>
                    <dgm:else name="Name59">
                      <dgm:choose name="Name60">
                        <dgm:if name="Name61" axis="root des" ptType="all node" func="maxDepth" op="gt" val="1">
                          <dgm:alg type="tx">
                            <dgm:param type="txAnchorVert" val="b"/>
                            <dgm:param type="txAnchorVertCh" val="b"/>
                            <dgm:param type="parTxLTRAlign" val="l"/>
                            <dgm:param type="parTxRTLAlign" val="r"/>
                          </dgm:alg>
                        </dgm:if>
                        <dgm:else name="Name6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63">
                    <dgm:if name="Name64" func="var" arg="dir" op="equ" val="norm">
                      <dgm:constrLst>
                        <dgm:constr type="rMarg"/>
                        <dgm:constr type="tMarg"/>
                        <dgm:constr type="bMarg"/>
                      </dgm:constrLst>
                    </dgm:if>
                    <dgm:else name="Name65">
                      <dgm:constrLst>
                        <dgm:constr type="lMarg"/>
                        <dgm:constr type="tMarg"/>
                        <dgm:constr type="bMarg"/>
                      </dgm:constrLst>
                    </dgm:else>
                  </dgm:choose>
                  <dgm:ruleLst>
                    <dgm:rule type="primFontSz" val="5" fact="NaN" max="NaN"/>
                  </dgm:ruleLst>
                </dgm:layoutNode>
              </dgm:forEach>
              <dgm:forEach name="Name66" axis="ch" ptType="node" st="3" cnt="1">
                <dgm:layoutNode name="bullet3c" styleLbl="node1">
                  <dgm:alg type="sp"/>
                  <dgm:shape xmlns:r="http://schemas.openxmlformats.org/officeDocument/2006/relationships" type="ellipse" r:blip="">
                    <dgm:adjLst/>
                  </dgm:shape>
                  <dgm:presOf/>
                  <dgm:constrLst/>
                  <dgm:ruleLst/>
                </dgm:layoutNode>
                <dgm:layoutNode name="textBox3c" styleLbl="revTx">
                  <dgm:varLst>
                    <dgm:bulletEnabled val="1"/>
                  </dgm:varLst>
                  <dgm:choose name="Name67">
                    <dgm:if name="Name68" func="var" arg="dir" op="equ" val="norm">
                      <dgm:choose name="Name69">
                        <dgm:if name="Name70" axis="root des" ptType="all node" func="maxDepth" op="gt" val="1">
                          <dgm:alg type="tx">
                            <dgm:param type="txAnchorVert" val="t"/>
                            <dgm:param type="parTxLTRAlign" val="l"/>
                            <dgm:param type="parTxRTLAlign" val="r"/>
                          </dgm:alg>
                        </dgm:if>
                        <dgm:else name="Name71">
                          <dgm:alg type="tx">
                            <dgm:param type="txAnchorVert" val="t"/>
                            <dgm:param type="parTxLTRAlign" val="l"/>
                            <dgm:param type="parTxRTLAlign" val="l"/>
                          </dgm:alg>
                        </dgm:else>
                      </dgm:choose>
                    </dgm:if>
                    <dgm:else name="Name72">
                      <dgm:choose name="Name73">
                        <dgm:if name="Name74" axis="root des" ptType="all node" func="maxDepth" op="gt" val="1">
                          <dgm:alg type="tx">
                            <dgm:param type="txAnchorVert" val="b"/>
                            <dgm:param type="txAnchorVertCh" val="b"/>
                            <dgm:param type="parTxLTRAlign" val="l"/>
                            <dgm:param type="parTxRTLAlign" val="r"/>
                          </dgm:alg>
                        </dgm:if>
                        <dgm:else name="Name7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76">
                    <dgm:if name="Name77" func="var" arg="dir" op="equ" val="norm">
                      <dgm:constrLst>
                        <dgm:constr type="rMarg"/>
                        <dgm:constr type="tMarg"/>
                        <dgm:constr type="bMarg"/>
                      </dgm:constrLst>
                    </dgm:if>
                    <dgm:else name="Name78">
                      <dgm:constrLst>
                        <dgm:constr type="lMarg"/>
                        <dgm:constr type="tMarg"/>
                        <dgm:constr type="bMarg"/>
                      </dgm:constrLst>
                    </dgm:else>
                  </dgm:choose>
                  <dgm:ruleLst>
                    <dgm:rule type="primFontSz" val="5" fact="NaN" max="NaN"/>
                  </dgm:ruleLst>
                </dgm:layoutNode>
              </dgm:forEach>
            </dgm:layoutNode>
          </dgm:if>
          <dgm:if name="Name79" axis="ch" ptType="node" func="cnt" op="equ" val="4">
            <dgm:layoutNode name="arrowDiagram4">
              <dgm:alg type="composite">
                <dgm:param type="vertAlign" val="none"/>
                <dgm:param type="horzAlign" val="none"/>
              </dgm:alg>
              <dgm:shape xmlns:r="http://schemas.openxmlformats.org/officeDocument/2006/relationships" r:blip="">
                <dgm:adjLst/>
              </dgm:shape>
              <dgm:presOf/>
              <dgm:choose name="Name80">
                <dgm:if name="Name81" func="var" arg="dir" op="equ" val="norm">
                  <dgm:constrLst>
                    <dgm:constr type="ctrX" for="ch" forName="bullet4a" refType="w" fact="0.11"/>
                    <dgm:constr type="ctrY" for="ch" forName="bullet4a" refType="h" fact="0.762"/>
                    <dgm:constr type="w" for="ch" forName="bullet4a" refType="w" fact="0.023"/>
                    <dgm:constr type="h" for="ch" forName="bullet4a" refType="w" refFor="ch" refForName="bullet4a"/>
                    <dgm:constr type="l" for="ch" forName="textBox4a" refType="ctrX" refFor="ch" refForName="bullet4a"/>
                    <dgm:constr type="t" for="ch" forName="textBox4a" refType="ctrY" refFor="ch" refForName="bullet4a"/>
                    <dgm:constr type="w" for="ch" forName="textBox4a" refType="w" fact="0.171"/>
                    <dgm:constr type="h" for="ch" forName="textBox4a" refType="h" fact="0.238"/>
                    <dgm:constr type="userA" refType="h" refFor="ch" refForName="bullet4a" fact="0.53"/>
                    <dgm:constr type="l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l" for="ch" forName="textBox4b" refType="ctrX" refFor="ch" refForName="bullet4b"/>
                    <dgm:constr type="t" for="ch" forName="textBox4b" refType="ctrY" refFor="ch" refForName="bullet4b"/>
                    <dgm:constr type="w" for="ch" forName="textBox4b" refType="w" fact="0.21"/>
                    <dgm:constr type="h" for="ch" forName="textBox4b" refType="h" fact="0.457"/>
                    <dgm:constr type="userB" refType="h" refFor="ch" refForName="bullet4b" fact="0.53"/>
                    <dgm:constr type="l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l" for="ch" forName="textBox4c" refType="ctrX" refFor="ch" refForName="bullet4c"/>
                    <dgm:constr type="t" for="ch" forName="textBox4c" refType="ctrY" refFor="ch" refForName="bullet4c"/>
                    <dgm:constr type="w" for="ch" forName="textBox4c" refType="w" fact="0.21"/>
                    <dgm:constr type="h" for="ch" forName="textBox4c" refType="h" fact="0.618"/>
                    <dgm:constr type="userC" refType="h" refFor="ch" refForName="bullet4c" fact="0.53"/>
                    <dgm:constr type="l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l" for="ch" forName="textBox4d" refType="ctrX" refFor="ch" refForName="bullet4d"/>
                    <dgm:constr type="t" for="ch" forName="textBox4d" refType="ctrY" refFor="ch" refForName="bullet4d"/>
                    <dgm:constr type="w" for="ch" forName="textBox4d" refType="w" fact="0.21"/>
                    <dgm:constr type="h" for="ch" forName="textBox4d" refType="h" fact="0.717"/>
                    <dgm:constr type="userD" refType="h" refFor="ch" refForName="bullet4d" fact="0.53"/>
                    <dgm:constr type="lMarg" for="ch" forName="textBox4d" refType="userD" fact="2.834"/>
                    <dgm:constr type="primFontSz" for="ch" ptType="node" op="equ" val="65"/>
                  </dgm:constrLst>
                </dgm:if>
                <dgm:else name="Name82">
                  <dgm:constrLst>
                    <dgm:constr type="ctrX" for="ch" forName="bullet4a" refType="w" fact="0.11"/>
                    <dgm:constr type="ctrY" for="ch" forName="bullet4a" refType="h" fact="0.762"/>
                    <dgm:constr type="w" for="ch" forName="bullet4a" refType="w" fact="0.023"/>
                    <dgm:constr type="h" for="ch" forName="bullet4a" refType="w" refFor="ch" refForName="bullet4a"/>
                    <dgm:constr type="r" for="ch" forName="textBox4a" refType="ctrX" refFor="ch" refForName="bullet4a"/>
                    <dgm:constr type="b" for="ch" forName="textBox4a" refType="ctrY" refFor="ch" refForName="bullet4a"/>
                    <dgm:constr type="w" for="ch" forName="textBox4a" refType="w" fact="0.11"/>
                    <dgm:constr type="h" for="ch" forName="textBox4a" refType="h" fact="0.762"/>
                    <dgm:constr type="userA" refType="h" refFor="ch" refForName="bullet4a" fact="0.53"/>
                    <dgm:constr type="r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r" for="ch" forName="textBox4b" refType="ctrX" refFor="ch" refForName="bullet4b"/>
                    <dgm:constr type="b" for="ch" forName="textBox4b" refType="ctrY" refFor="ch" refForName="bullet4b"/>
                    <dgm:constr type="w" for="ch" forName="textBox4b" refType="w" fact="0.171"/>
                    <dgm:constr type="h" for="ch" forName="textBox4b" refType="h" fact="0.543"/>
                    <dgm:constr type="userB" refType="h" refFor="ch" refForName="bullet4b" fact="0.53"/>
                    <dgm:constr type="r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r" for="ch" forName="textBox4c" refType="ctrX" refFor="ch" refForName="bullet4c"/>
                    <dgm:constr type="b" for="ch" forName="textBox4c" refType="ctrY" refFor="ch" refForName="bullet4c"/>
                    <dgm:constr type="w" for="ch" forName="textBox4c" refType="w" fact="0.21"/>
                    <dgm:constr type="h" for="ch" forName="textBox4c" refType="h" fact="0.382"/>
                    <dgm:constr type="userC" refType="h" refFor="ch" refForName="bullet4c" fact="0.53"/>
                    <dgm:constr type="r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r" for="ch" forName="textBox4d" refType="ctrX" refFor="ch" refForName="bullet4d"/>
                    <dgm:constr type="b" for="ch" forName="textBox4d" refType="ctrY" refFor="ch" refForName="bullet4d"/>
                    <dgm:constr type="w" for="ch" forName="textBox4d" refType="w" fact="0.21"/>
                    <dgm:constr type="h" for="ch" forName="textBox4d" refType="h" fact="0.283"/>
                    <dgm:constr type="userD" refType="h" refFor="ch" refForName="bullet4d" fact="0.53"/>
                    <dgm:constr type="rMarg" for="ch" forName="textBox4d" refType="userD" fact="2.834"/>
                    <dgm:constr type="primFontSz" for="ch" ptType="node" op="equ" val="65"/>
                  </dgm:constrLst>
                </dgm:else>
              </dgm:choose>
              <dgm:ruleLst/>
              <dgm:forEach name="Name83" axis="ch" ptType="node" cnt="1">
                <dgm:layoutNode name="bullet4a" styleLbl="node1">
                  <dgm:alg type="sp"/>
                  <dgm:shape xmlns:r="http://schemas.openxmlformats.org/officeDocument/2006/relationships" type="ellipse" r:blip="">
                    <dgm:adjLst/>
                  </dgm:shape>
                  <dgm:presOf/>
                  <dgm:constrLst/>
                  <dgm:ruleLst/>
                </dgm:layoutNode>
                <dgm:layoutNode name="textBox4a" styleLbl="revTx">
                  <dgm:varLst>
                    <dgm:bulletEnabled val="1"/>
                  </dgm:varLst>
                  <dgm:choose name="Name84">
                    <dgm:if name="Name85" func="var" arg="dir" op="equ" val="norm">
                      <dgm:choose name="Name86">
                        <dgm:if name="Name87" axis="root des" ptType="all node" func="maxDepth" op="gt" val="1">
                          <dgm:alg type="tx">
                            <dgm:param type="txAnchorVert" val="t"/>
                            <dgm:param type="parTxLTRAlign" val="l"/>
                            <dgm:param type="parTxRTLAlign" val="r"/>
                          </dgm:alg>
                        </dgm:if>
                        <dgm:else name="Name88">
                          <dgm:alg type="tx">
                            <dgm:param type="txAnchorVert" val="t"/>
                            <dgm:param type="parTxLTRAlign" val="l"/>
                            <dgm:param type="parTxRTLAlign" val="l"/>
                          </dgm:alg>
                        </dgm:else>
                      </dgm:choose>
                    </dgm:if>
                    <dgm:else name="Name89">
                      <dgm:choose name="Name90">
                        <dgm:if name="Name91" axis="root des" ptType="all node" func="maxDepth" op="gt" val="1">
                          <dgm:alg type="tx">
                            <dgm:param type="txAnchorVert" val="b"/>
                            <dgm:param type="txAnchorVertCh" val="b"/>
                            <dgm:param type="parTxLTRAlign" val="l"/>
                            <dgm:param type="parTxRTLAlign" val="r"/>
                          </dgm:alg>
                        </dgm:if>
                        <dgm:else name="Name9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rMarg"/>
                        <dgm:constr type="tMarg"/>
                        <dgm:constr type="bMarg"/>
                      </dgm:constrLst>
                    </dgm:if>
                    <dgm:else name="Name95">
                      <dgm:constrLst>
                        <dgm:constr type="lMarg"/>
                        <dgm:constr type="tMarg"/>
                        <dgm:constr type="bMarg"/>
                      </dgm:constrLst>
                    </dgm:else>
                  </dgm:choose>
                  <dgm:ruleLst>
                    <dgm:rule type="primFontSz" val="5" fact="NaN" max="NaN"/>
                  </dgm:ruleLst>
                </dgm:layoutNode>
              </dgm:forEach>
              <dgm:forEach name="Name96" axis="ch" ptType="node" st="2" cnt="1">
                <dgm:layoutNode name="bullet4b" styleLbl="node1">
                  <dgm:alg type="sp"/>
                  <dgm:shape xmlns:r="http://schemas.openxmlformats.org/officeDocument/2006/relationships" type="ellipse" r:blip="">
                    <dgm:adjLst/>
                  </dgm:shape>
                  <dgm:presOf/>
                  <dgm:constrLst/>
                  <dgm:ruleLst/>
                </dgm:layoutNode>
                <dgm:layoutNode name="textBox4b" styleLbl="revTx">
                  <dgm:varLst>
                    <dgm:bulletEnabled val="1"/>
                  </dgm:varLst>
                  <dgm:choose name="Name97">
                    <dgm:if name="Name98" func="var" arg="dir" op="equ" val="norm">
                      <dgm:choose name="Name99">
                        <dgm:if name="Name100" axis="root des" ptType="all node" func="maxDepth" op="gt" val="1">
                          <dgm:alg type="tx">
                            <dgm:param type="txAnchorVert" val="t"/>
                            <dgm:param type="parTxLTRAlign" val="l"/>
                            <dgm:param type="parTxRTLAlign" val="r"/>
                          </dgm:alg>
                        </dgm:if>
                        <dgm:else name="Name101">
                          <dgm:alg type="tx">
                            <dgm:param type="txAnchorVert" val="t"/>
                            <dgm:param type="parTxLTRAlign" val="l"/>
                            <dgm:param type="parTxRTLAlign" val="l"/>
                          </dgm:alg>
                        </dgm:else>
                      </dgm:choose>
                    </dgm:if>
                    <dgm:else name="Name102">
                      <dgm:choose name="Name103">
                        <dgm:if name="Name104" axis="root des" ptType="all node" func="maxDepth" op="gt" val="1">
                          <dgm:alg type="tx">
                            <dgm:param type="txAnchorVert" val="b"/>
                            <dgm:param type="txAnchorVertCh" val="b"/>
                            <dgm:param type="parTxLTRAlign" val="l"/>
                            <dgm:param type="parTxRTLAlign" val="r"/>
                          </dgm:alg>
                        </dgm:if>
                        <dgm:else name="Name10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06">
                    <dgm:if name="Name107" func="var" arg="dir" op="equ" val="norm">
                      <dgm:constrLst>
                        <dgm:constr type="rMarg"/>
                        <dgm:constr type="tMarg"/>
                        <dgm:constr type="bMarg"/>
                      </dgm:constrLst>
                    </dgm:if>
                    <dgm:else name="Name108">
                      <dgm:constrLst>
                        <dgm:constr type="lMarg"/>
                        <dgm:constr type="tMarg"/>
                        <dgm:constr type="bMarg"/>
                      </dgm:constrLst>
                    </dgm:else>
                  </dgm:choose>
                  <dgm:ruleLst>
                    <dgm:rule type="primFontSz" val="5" fact="NaN" max="NaN"/>
                  </dgm:ruleLst>
                </dgm:layoutNode>
              </dgm:forEach>
              <dgm:forEach name="Name109" axis="ch" ptType="node" st="3" cnt="1">
                <dgm:layoutNode name="bullet4c" styleLbl="node1">
                  <dgm:alg type="sp"/>
                  <dgm:shape xmlns:r="http://schemas.openxmlformats.org/officeDocument/2006/relationships" type="ellipse" r:blip="">
                    <dgm:adjLst/>
                  </dgm:shape>
                  <dgm:presOf/>
                  <dgm:constrLst/>
                  <dgm:ruleLst/>
                </dgm:layoutNode>
                <dgm:layoutNode name="textBox4c" styleLbl="revTx">
                  <dgm:varLst>
                    <dgm:bulletEnabled val="1"/>
                  </dgm:varLst>
                  <dgm:choose name="Name110">
                    <dgm:if name="Name111" func="var" arg="dir" op="equ" val="norm">
                      <dgm:choose name="Name112">
                        <dgm:if name="Name113" axis="root des" ptType="all node" func="maxDepth" op="gt" val="1">
                          <dgm:alg type="tx">
                            <dgm:param type="txAnchorVert" val="t"/>
                            <dgm:param type="parTxLTRAlign" val="l"/>
                            <dgm:param type="parTxRTLAlign" val="r"/>
                          </dgm:alg>
                        </dgm:if>
                        <dgm:else name="Name114">
                          <dgm:alg type="tx">
                            <dgm:param type="txAnchorVert" val="t"/>
                            <dgm:param type="parTxLTRAlign" val="l"/>
                            <dgm:param type="parTxRTLAlign" val="l"/>
                          </dgm:alg>
                        </dgm:else>
                      </dgm:choose>
                    </dgm:if>
                    <dgm:else name="Name115">
                      <dgm:choose name="Name116">
                        <dgm:if name="Name117" axis="root des" ptType="all node" func="maxDepth" op="gt" val="1">
                          <dgm:alg type="tx">
                            <dgm:param type="txAnchorVert" val="b"/>
                            <dgm:param type="txAnchorVertCh" val="b"/>
                            <dgm:param type="parTxLTRAlign" val="l"/>
                            <dgm:param type="parTxRTLAlign" val="r"/>
                          </dgm:alg>
                        </dgm:if>
                        <dgm:else name="Name11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19">
                    <dgm:if name="Name120" func="var" arg="dir" op="equ" val="norm">
                      <dgm:constrLst>
                        <dgm:constr type="rMarg"/>
                        <dgm:constr type="tMarg"/>
                        <dgm:constr type="bMarg"/>
                      </dgm:constrLst>
                    </dgm:if>
                    <dgm:else name="Name121">
                      <dgm:constrLst>
                        <dgm:constr type="lMarg"/>
                        <dgm:constr type="tMarg"/>
                        <dgm:constr type="bMarg"/>
                      </dgm:constrLst>
                    </dgm:else>
                  </dgm:choose>
                  <dgm:ruleLst>
                    <dgm:rule type="primFontSz" val="5" fact="NaN" max="NaN"/>
                  </dgm:ruleLst>
                </dgm:layoutNode>
              </dgm:forEach>
              <dgm:forEach name="Name122" axis="ch" ptType="node" st="4" cnt="1">
                <dgm:layoutNode name="bullet4d" styleLbl="node1">
                  <dgm:alg type="sp"/>
                  <dgm:shape xmlns:r="http://schemas.openxmlformats.org/officeDocument/2006/relationships" type="ellipse" r:blip="">
                    <dgm:adjLst/>
                  </dgm:shape>
                  <dgm:presOf/>
                  <dgm:constrLst/>
                  <dgm:ruleLst/>
                </dgm:layoutNode>
                <dgm:layoutNode name="textBox4d" styleLbl="revTx">
                  <dgm:varLst>
                    <dgm:bulletEnabled val="1"/>
                  </dgm:varLst>
                  <dgm:choose name="Name123">
                    <dgm:if name="Name124" func="var" arg="dir" op="equ" val="norm">
                      <dgm:choose name="Name125">
                        <dgm:if name="Name126" axis="root des" ptType="all node" func="maxDepth" op="gt" val="1">
                          <dgm:alg type="tx">
                            <dgm:param type="txAnchorVert" val="t"/>
                            <dgm:param type="parTxLTRAlign" val="l"/>
                            <dgm:param type="parTxRTLAlign" val="r"/>
                          </dgm:alg>
                        </dgm:if>
                        <dgm:else name="Name127">
                          <dgm:alg type="tx">
                            <dgm:param type="txAnchorVert" val="t"/>
                            <dgm:param type="parTxLTRAlign" val="l"/>
                            <dgm:param type="parTxRTLAlign" val="l"/>
                          </dgm:alg>
                        </dgm:else>
                      </dgm:choose>
                    </dgm:if>
                    <dgm:else name="Name128">
                      <dgm:choose name="Name129">
                        <dgm:if name="Name130" axis="root des" ptType="all node" func="maxDepth" op="gt" val="1">
                          <dgm:alg type="tx">
                            <dgm:param type="txAnchorVert" val="b"/>
                            <dgm:param type="txAnchorVertCh" val="b"/>
                            <dgm:param type="parTxLTRAlign" val="l"/>
                            <dgm:param type="parTxRTLAlign" val="r"/>
                          </dgm:alg>
                        </dgm:if>
                        <dgm:else name="Name13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32">
                    <dgm:if name="Name133" func="var" arg="dir" op="equ" val="norm">
                      <dgm:constrLst>
                        <dgm:constr type="rMarg"/>
                        <dgm:constr type="tMarg"/>
                        <dgm:constr type="bMarg"/>
                      </dgm:constrLst>
                    </dgm:if>
                    <dgm:else name="Name134">
                      <dgm:constrLst>
                        <dgm:constr type="lMarg"/>
                        <dgm:constr type="tMarg"/>
                        <dgm:constr type="bMarg"/>
                      </dgm:constrLst>
                    </dgm:else>
                  </dgm:choose>
                  <dgm:ruleLst>
                    <dgm:rule type="primFontSz" val="5" fact="NaN" max="NaN"/>
                  </dgm:ruleLst>
                </dgm:layoutNode>
              </dgm:forEach>
            </dgm:layoutNode>
          </dgm:if>
          <dgm:else name="Name135">
            <dgm:layoutNode name="arrowDiagram5">
              <dgm:alg type="composite">
                <dgm:param type="vertAlign" val="none"/>
                <dgm:param type="horzAlign" val="none"/>
              </dgm:alg>
              <dgm:shape xmlns:r="http://schemas.openxmlformats.org/officeDocument/2006/relationships" r:blip="">
                <dgm:adjLst/>
              </dgm:shape>
              <dgm:presOf/>
              <dgm:choose name="Name136">
                <dgm:if name="Name137" func="var" arg="dir" op="equ" val="norm">
                  <dgm:constrLst>
                    <dgm:constr type="ctrX" for="ch" forName="bullet5a" refType="w" fact="0.11"/>
                    <dgm:constr type="ctrY" for="ch" forName="bullet5a" refType="h" fact="0.762"/>
                    <dgm:constr type="w" for="ch" forName="bullet5a" refType="w" fact="0.023"/>
                    <dgm:constr type="h" for="ch" forName="bullet5a" refType="w" refFor="ch" refForName="bullet5a"/>
                    <dgm:constr type="l" for="ch" forName="textBox5a" refType="ctrX" refFor="ch" refForName="bullet5a"/>
                    <dgm:constr type="t" for="ch" forName="textBox5a" refType="ctrY" refFor="ch" refForName="bullet5a"/>
                    <dgm:constr type="w" for="ch" forName="textBox5a" refType="w" fact="0.131"/>
                    <dgm:constr type="h" for="ch" forName="textBox5a" refType="h" fact="0.238"/>
                    <dgm:constr type="userA" refType="h" refFor="ch" refForName="bullet5a" fact="0.53"/>
                    <dgm:constr type="l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l" for="ch" forName="textBox5b" refType="ctrX" refFor="ch" refForName="bullet5b"/>
                    <dgm:constr type="t" for="ch" forName="textBox5b" refType="ctrY" refFor="ch" refForName="bullet5b"/>
                    <dgm:constr type="w" for="ch" forName="textBox5b" refType="w" fact="0.166"/>
                    <dgm:constr type="h" for="ch" forName="textBox5b" refType="h" fact="0.419"/>
                    <dgm:constr type="userB" refType="h" refFor="ch" refForName="bullet5b" fact="0.53"/>
                    <dgm:constr type="l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l" for="ch" forName="textBox5c" refType="ctrX" refFor="ch" refForName="bullet5c"/>
                    <dgm:constr type="t" for="ch" forName="textBox5c" refType="ctrY" refFor="ch" refForName="bullet5c"/>
                    <dgm:constr type="w" for="ch" forName="textBox5c" refType="w" fact="0.193"/>
                    <dgm:constr type="h" for="ch" forName="textBox5c" refType="h" fact="0.562"/>
                    <dgm:constr type="userC" refType="h" refFor="ch" refForName="bullet5c" fact="0.53"/>
                    <dgm:constr type="l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l" for="ch" forName="textBox5d" refType="ctrX" refFor="ch" refForName="bullet5d"/>
                    <dgm:constr type="t" for="ch" forName="textBox5d" refType="ctrY" refFor="ch" refForName="bullet5d"/>
                    <dgm:constr type="w" for="ch" forName="textBox5d" refType="w" fact="0.2"/>
                    <dgm:constr type="h" for="ch" forName="textBox5d" refType="h" fact="0.67"/>
                    <dgm:constr type="userD" refType="h" refFor="ch" refForName="bullet5d" fact="0.53"/>
                    <dgm:constr type="l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l" for="ch" forName="textBox5e" refType="ctrX" refFor="ch" refForName="bullet5e"/>
                    <dgm:constr type="t" for="ch" forName="textBox5e" refType="ctrY" refFor="ch" refForName="bullet5e"/>
                    <dgm:constr type="w" for="ch" forName="textBox5e" refType="w" fact="0.2"/>
                    <dgm:constr type="h" for="ch" forName="textBox5e" refType="h" fact="0.736"/>
                    <dgm:constr type="userE" refType="h" refFor="ch" refForName="bullet5e" fact="0.53"/>
                    <dgm:constr type="lMarg" for="ch" forName="textBox5e" refType="userE" fact="2.834"/>
                    <dgm:constr type="primFontSz" for="ch" ptType="node" op="equ" val="65"/>
                  </dgm:constrLst>
                </dgm:if>
                <dgm:else name="Name138">
                  <dgm:constrLst>
                    <dgm:constr type="ctrX" for="ch" forName="bullet5a" refType="w" fact="0.11"/>
                    <dgm:constr type="ctrY" for="ch" forName="bullet5a" refType="h" fact="0.762"/>
                    <dgm:constr type="w" for="ch" forName="bullet5a" refType="w" fact="0.023"/>
                    <dgm:constr type="h" for="ch" forName="bullet5a" refType="w" refFor="ch" refForName="bullet5a"/>
                    <dgm:constr type="r" for="ch" forName="textBox5a" refType="ctrX" refFor="ch" refForName="bullet5a"/>
                    <dgm:constr type="b" for="ch" forName="textBox5a" refType="ctrY" refFor="ch" refForName="bullet5a"/>
                    <dgm:constr type="w" for="ch" forName="textBox5a" refType="w" fact="0.11"/>
                    <dgm:constr type="h" for="ch" forName="textBox5a" refType="h" fact="0.762"/>
                    <dgm:constr type="userA" refType="h" refFor="ch" refForName="bullet5a" fact="0.53"/>
                    <dgm:constr type="r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r" for="ch" forName="textBox5b" refType="ctrX" refFor="ch" refForName="bullet5b"/>
                    <dgm:constr type="b" for="ch" forName="textBox5b" refType="ctrY" refFor="ch" refForName="bullet5b"/>
                    <dgm:constr type="w" for="ch" forName="textBox5b" refType="w" fact="0.131"/>
                    <dgm:constr type="h" for="ch" forName="textBox5b" refType="h" fact="0.581"/>
                    <dgm:constr type="userB" refType="h" refFor="ch" refForName="bullet5b" fact="0.53"/>
                    <dgm:constr type="r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r" for="ch" forName="textBox5c" refType="ctrX" refFor="ch" refForName="bullet5c"/>
                    <dgm:constr type="b" for="ch" forName="textBox5c" refType="ctrY" refFor="ch" refForName="bullet5c"/>
                    <dgm:constr type="w" for="ch" forName="textBox5c" refType="w" fact="0.166"/>
                    <dgm:constr type="h" for="ch" forName="textBox5c" refType="h" fact="0.438"/>
                    <dgm:constr type="userC" refType="h" refFor="ch" refForName="bullet5c" fact="0.53"/>
                    <dgm:constr type="r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r" for="ch" forName="textBox5d" refType="ctrX" refFor="ch" refForName="bullet5d"/>
                    <dgm:constr type="b" for="ch" forName="textBox5d" refType="ctrY" refFor="ch" refForName="bullet5d"/>
                    <dgm:constr type="w" for="ch" forName="textBox5d" refType="w" fact="0.193"/>
                    <dgm:constr type="h" for="ch" forName="textBox5d" refType="h" fact="0.33"/>
                    <dgm:constr type="userD" refType="h" refFor="ch" refForName="bullet5d" fact="0.53"/>
                    <dgm:constr type="r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r" for="ch" forName="textBox5e" refType="ctrX" refFor="ch" refForName="bullet5e"/>
                    <dgm:constr type="b" for="ch" forName="textBox5e" refType="ctrY" refFor="ch" refForName="bullet5e"/>
                    <dgm:constr type="w" for="ch" forName="textBox5e" refType="w" fact="0.2"/>
                    <dgm:constr type="h" for="ch" forName="textBox5e" refType="h" fact="0.264"/>
                    <dgm:constr type="userE" refType="h" refFor="ch" refForName="bullet5e" fact="0.53"/>
                    <dgm:constr type="rMarg" for="ch" forName="textBox5e" refType="userE" fact="2.834"/>
                    <dgm:constr type="primFontSz" for="ch" ptType="node" op="equ" val="65"/>
                  </dgm:constrLst>
                </dgm:else>
              </dgm:choose>
              <dgm:ruleLst/>
              <dgm:forEach name="Name139" axis="ch" ptType="node" cnt="1">
                <dgm:layoutNode name="bullet5a" styleLbl="node1">
                  <dgm:alg type="sp"/>
                  <dgm:shape xmlns:r="http://schemas.openxmlformats.org/officeDocument/2006/relationships" type="ellipse" r:blip="">
                    <dgm:adjLst/>
                  </dgm:shape>
                  <dgm:presOf/>
                  <dgm:constrLst/>
                  <dgm:ruleLst/>
                </dgm:layoutNode>
                <dgm:layoutNode name="textBox5a" styleLbl="revTx">
                  <dgm:varLst>
                    <dgm:bulletEnabled val="1"/>
                  </dgm:varLst>
                  <dgm:choose name="Name140">
                    <dgm:if name="Name141" func="var" arg="dir" op="equ" val="norm">
                      <dgm:choose name="Name142">
                        <dgm:if name="Name143" axis="root des" ptType="all node" func="maxDepth" op="gt" val="1">
                          <dgm:alg type="tx">
                            <dgm:param type="txAnchorVert" val="t"/>
                            <dgm:param type="parTxLTRAlign" val="l"/>
                            <dgm:param type="parTxRTLAlign" val="r"/>
                          </dgm:alg>
                        </dgm:if>
                        <dgm:else name="Name144">
                          <dgm:alg type="tx">
                            <dgm:param type="txAnchorVert" val="t"/>
                            <dgm:param type="parTxLTRAlign" val="l"/>
                            <dgm:param type="parTxRTLAlign" val="l"/>
                          </dgm:alg>
                        </dgm:else>
                      </dgm:choose>
                    </dgm:if>
                    <dgm:else name="Name145">
                      <dgm:choose name="Name146">
                        <dgm:if name="Name147" axis="root des" ptType="all node" func="maxDepth" op="gt" val="1">
                          <dgm:alg type="tx">
                            <dgm:param type="txAnchorVert" val="b"/>
                            <dgm:param type="txAnchorVertCh" val="b"/>
                            <dgm:param type="parTxLTRAlign" val="l"/>
                            <dgm:param type="parTxRTLAlign" val="r"/>
                          </dgm:alg>
                        </dgm:if>
                        <dgm:else name="Name14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49">
                    <dgm:if name="Name150" func="var" arg="dir" op="equ" val="norm">
                      <dgm:constrLst>
                        <dgm:constr type="rMarg"/>
                        <dgm:constr type="tMarg"/>
                        <dgm:constr type="bMarg"/>
                      </dgm:constrLst>
                    </dgm:if>
                    <dgm:else name="Name151">
                      <dgm:constrLst>
                        <dgm:constr type="lMarg"/>
                        <dgm:constr type="tMarg"/>
                        <dgm:constr type="bMarg"/>
                      </dgm:constrLst>
                    </dgm:else>
                  </dgm:choose>
                  <dgm:ruleLst>
                    <dgm:rule type="primFontSz" val="5" fact="NaN" max="NaN"/>
                  </dgm:ruleLst>
                </dgm:layoutNode>
              </dgm:forEach>
              <dgm:forEach name="Name152" axis="ch" ptType="node" st="2" cnt="1">
                <dgm:layoutNode name="bullet5b" styleLbl="node1">
                  <dgm:alg type="sp"/>
                  <dgm:shape xmlns:r="http://schemas.openxmlformats.org/officeDocument/2006/relationships" type="ellipse" r:blip="">
                    <dgm:adjLst/>
                  </dgm:shape>
                  <dgm:presOf/>
                  <dgm:constrLst/>
                  <dgm:ruleLst/>
                </dgm:layoutNode>
                <dgm:layoutNode name="textBox5b" styleLbl="revTx">
                  <dgm:varLst>
                    <dgm:bulletEnabled val="1"/>
                  </dgm:varLst>
                  <dgm:choose name="Name153">
                    <dgm:if name="Name154" func="var" arg="dir" op="equ" val="norm">
                      <dgm:choose name="Name155">
                        <dgm:if name="Name156" axis="root des" ptType="all node" func="maxDepth" op="gt" val="1">
                          <dgm:alg type="tx">
                            <dgm:param type="txAnchorVert" val="t"/>
                            <dgm:param type="parTxLTRAlign" val="l"/>
                            <dgm:param type="parTxRTLAlign" val="r"/>
                          </dgm:alg>
                        </dgm:if>
                        <dgm:else name="Name157">
                          <dgm:alg type="tx">
                            <dgm:param type="txAnchorVert" val="t"/>
                            <dgm:param type="parTxLTRAlign" val="l"/>
                            <dgm:param type="parTxRTLAlign" val="l"/>
                          </dgm:alg>
                        </dgm:else>
                      </dgm:choose>
                    </dgm:if>
                    <dgm:else name="Name158">
                      <dgm:choose name="Name159">
                        <dgm:if name="Name160" axis="root des" ptType="all node" func="maxDepth" op="gt" val="1">
                          <dgm:alg type="tx">
                            <dgm:param type="txAnchorVert" val="b"/>
                            <dgm:param type="txAnchorVertCh" val="b"/>
                            <dgm:param type="parTxLTRAlign" val="l"/>
                            <dgm:param type="parTxRTLAlign" val="r"/>
                          </dgm:alg>
                        </dgm:if>
                        <dgm:else name="Name16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62">
                    <dgm:if name="Name163" func="var" arg="dir" op="equ" val="norm">
                      <dgm:constrLst>
                        <dgm:constr type="rMarg"/>
                        <dgm:constr type="tMarg"/>
                        <dgm:constr type="bMarg"/>
                      </dgm:constrLst>
                    </dgm:if>
                    <dgm:else name="Name164">
                      <dgm:constrLst>
                        <dgm:constr type="lMarg"/>
                        <dgm:constr type="tMarg"/>
                        <dgm:constr type="bMarg"/>
                      </dgm:constrLst>
                    </dgm:else>
                  </dgm:choose>
                  <dgm:ruleLst>
                    <dgm:rule type="primFontSz" val="5" fact="NaN" max="NaN"/>
                  </dgm:ruleLst>
                </dgm:layoutNode>
              </dgm:forEach>
              <dgm:forEach name="Name165" axis="ch" ptType="node" st="3" cnt="1">
                <dgm:layoutNode name="bullet5c" styleLbl="node1">
                  <dgm:alg type="sp"/>
                  <dgm:shape xmlns:r="http://schemas.openxmlformats.org/officeDocument/2006/relationships" type="ellipse" r:blip="">
                    <dgm:adjLst/>
                  </dgm:shape>
                  <dgm:presOf/>
                  <dgm:constrLst/>
                  <dgm:ruleLst/>
                </dgm:layoutNode>
                <dgm:layoutNode name="textBox5c" styleLbl="revTx">
                  <dgm:varLst>
                    <dgm:bulletEnabled val="1"/>
                  </dgm:varLst>
                  <dgm:choose name="Name166">
                    <dgm:if name="Name167" func="var" arg="dir" op="equ" val="norm">
                      <dgm:choose name="Name168">
                        <dgm:if name="Name169" axis="root des" ptType="all node" func="maxDepth" op="gt" val="1">
                          <dgm:alg type="tx">
                            <dgm:param type="txAnchorVert" val="t"/>
                            <dgm:param type="parTxLTRAlign" val="l"/>
                            <dgm:param type="parTxRTLAlign" val="r"/>
                          </dgm:alg>
                        </dgm:if>
                        <dgm:else name="Name170">
                          <dgm:alg type="tx">
                            <dgm:param type="txAnchorVert" val="t"/>
                            <dgm:param type="parTxLTRAlign" val="l"/>
                            <dgm:param type="parTxRTLAlign" val="l"/>
                          </dgm:alg>
                        </dgm:else>
                      </dgm:choose>
                    </dgm:if>
                    <dgm:else name="Name171">
                      <dgm:choose name="Name172">
                        <dgm:if name="Name173" axis="root des" ptType="all node" func="maxDepth" op="gt" val="1">
                          <dgm:alg type="tx">
                            <dgm:param type="txAnchorVert" val="b"/>
                            <dgm:param type="txAnchorVertCh" val="b"/>
                            <dgm:param type="parTxLTRAlign" val="l"/>
                            <dgm:param type="parTxRTLAlign" val="r"/>
                          </dgm:alg>
                        </dgm:if>
                        <dgm:else name="Name174">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75">
                    <dgm:if name="Name176" func="var" arg="dir" op="equ" val="norm">
                      <dgm:constrLst>
                        <dgm:constr type="rMarg"/>
                        <dgm:constr type="tMarg"/>
                        <dgm:constr type="bMarg"/>
                      </dgm:constrLst>
                    </dgm:if>
                    <dgm:else name="Name177">
                      <dgm:constrLst>
                        <dgm:constr type="lMarg"/>
                        <dgm:constr type="tMarg"/>
                        <dgm:constr type="bMarg"/>
                      </dgm:constrLst>
                    </dgm:else>
                  </dgm:choose>
                  <dgm:ruleLst>
                    <dgm:rule type="primFontSz" val="5" fact="NaN" max="NaN"/>
                  </dgm:ruleLst>
                </dgm:layoutNode>
              </dgm:forEach>
              <dgm:forEach name="Name178" axis="ch" ptType="node" st="4" cnt="1">
                <dgm:layoutNode name="bullet5d" styleLbl="node1">
                  <dgm:alg type="sp"/>
                  <dgm:shape xmlns:r="http://schemas.openxmlformats.org/officeDocument/2006/relationships" type="ellipse" r:blip="">
                    <dgm:adjLst/>
                  </dgm:shape>
                  <dgm:presOf/>
                  <dgm:constrLst/>
                  <dgm:ruleLst/>
                </dgm:layoutNode>
                <dgm:layoutNode name="textBox5d" styleLbl="revTx">
                  <dgm:varLst>
                    <dgm:bulletEnabled val="1"/>
                  </dgm:varLst>
                  <dgm:choose name="Name179">
                    <dgm:if name="Name180" func="var" arg="dir" op="equ" val="norm">
                      <dgm:choose name="Name181">
                        <dgm:if name="Name182" axis="root des" ptType="all node" func="maxDepth" op="gt" val="1">
                          <dgm:alg type="tx">
                            <dgm:param type="txAnchorVert" val="t"/>
                            <dgm:param type="parTxLTRAlign" val="l"/>
                            <dgm:param type="parTxRTLAlign" val="r"/>
                          </dgm:alg>
                        </dgm:if>
                        <dgm:else name="Name183">
                          <dgm:alg type="tx">
                            <dgm:param type="txAnchorVert" val="t"/>
                            <dgm:param type="parTxLTRAlign" val="l"/>
                            <dgm:param type="parTxRTLAlign" val="l"/>
                          </dgm:alg>
                        </dgm:else>
                      </dgm:choose>
                    </dgm:if>
                    <dgm:else name="Name184">
                      <dgm:choose name="Name185">
                        <dgm:if name="Name186" axis="root des" ptType="all node" func="maxDepth" op="gt" val="1">
                          <dgm:alg type="tx">
                            <dgm:param type="txAnchorVert" val="b"/>
                            <dgm:param type="txAnchorVertCh" val="b"/>
                            <dgm:param type="parTxLTRAlign" val="l"/>
                            <dgm:param type="parTxRTLAlign" val="r"/>
                          </dgm:alg>
                        </dgm:if>
                        <dgm:else name="Name187">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88">
                    <dgm:if name="Name189" func="var" arg="dir" op="equ" val="norm">
                      <dgm:constrLst>
                        <dgm:constr type="rMarg"/>
                        <dgm:constr type="tMarg"/>
                        <dgm:constr type="bMarg"/>
                      </dgm:constrLst>
                    </dgm:if>
                    <dgm:else name="Name190">
                      <dgm:constrLst>
                        <dgm:constr type="lMarg"/>
                        <dgm:constr type="tMarg"/>
                        <dgm:constr type="bMarg"/>
                      </dgm:constrLst>
                    </dgm:else>
                  </dgm:choose>
                  <dgm:ruleLst>
                    <dgm:rule type="primFontSz" val="5" fact="NaN" max="NaN"/>
                  </dgm:ruleLst>
                </dgm:layoutNode>
              </dgm:forEach>
              <dgm:forEach name="Name191" axis="ch" ptType="node" st="5" cnt="1">
                <dgm:layoutNode name="bullet5e" styleLbl="node1">
                  <dgm:alg type="sp"/>
                  <dgm:shape xmlns:r="http://schemas.openxmlformats.org/officeDocument/2006/relationships" type="ellipse" r:blip="">
                    <dgm:adjLst/>
                  </dgm:shape>
                  <dgm:presOf/>
                  <dgm:constrLst/>
                  <dgm:ruleLst/>
                </dgm:layoutNode>
                <dgm:layoutNode name="textBox5e" styleLbl="revTx">
                  <dgm:varLst>
                    <dgm:bulletEnabled val="1"/>
                  </dgm:varLst>
                  <dgm:choose name="Name192">
                    <dgm:if name="Name193" func="var" arg="dir" op="equ" val="norm">
                      <dgm:choose name="Name194">
                        <dgm:if name="Name195" axis="root des" ptType="all node" func="maxDepth" op="gt" val="1">
                          <dgm:alg type="tx">
                            <dgm:param type="txAnchorVert" val="t"/>
                            <dgm:param type="parTxLTRAlign" val="l"/>
                            <dgm:param type="parTxRTLAlign" val="r"/>
                          </dgm:alg>
                        </dgm:if>
                        <dgm:else name="Name196">
                          <dgm:alg type="tx">
                            <dgm:param type="txAnchorVert" val="t"/>
                            <dgm:param type="parTxLTRAlign" val="l"/>
                            <dgm:param type="parTxRTLAlign" val="l"/>
                          </dgm:alg>
                        </dgm:else>
                      </dgm:choose>
                    </dgm:if>
                    <dgm:else name="Name197">
                      <dgm:choose name="Name198">
                        <dgm:if name="Name199" axis="root des" ptType="all node" func="maxDepth" op="gt" val="1">
                          <dgm:alg type="tx">
                            <dgm:param type="txAnchorVert" val="b"/>
                            <dgm:param type="txAnchorVertCh" val="b"/>
                            <dgm:param type="parTxLTRAlign" val="l"/>
                            <dgm:param type="parTxRTLAlign" val="r"/>
                          </dgm:alg>
                        </dgm:if>
                        <dgm:else name="Name200">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1">
                    <dgm:if name="Name202" func="var" arg="dir" op="equ" val="norm">
                      <dgm:constrLst>
                        <dgm:constr type="rMarg"/>
                        <dgm:constr type="tMarg"/>
                        <dgm:constr type="bMarg"/>
                      </dgm:constrLst>
                    </dgm:if>
                    <dgm:else name="Name203">
                      <dgm:constrLst>
                        <dgm:constr type="lMarg"/>
                        <dgm:constr type="tMarg"/>
                        <dgm:constr type="bMarg"/>
                      </dgm:constrLst>
                    </dgm:else>
                  </dgm:choose>
                  <dgm:ruleLst>
                    <dgm:rule type="primFontSz" val="5" fact="NaN" max="NaN"/>
                  </dgm:ruleLst>
                </dgm:layoutNode>
              </dgm:forEach>
            </dgm:layoutNode>
          </dgm:else>
        </dgm:choose>
      </dgm:if>
      <dgm:else name="Name204"/>
    </dgm:choose>
  </dgm:layoutNode>
</dgm:layoutDef>
</file>

<file path=ppt/diagrams/layout3.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hProcess7">
  <dgm:title val=""/>
  <dgm:desc val=""/>
  <dgm:catLst>
    <dgm:cat type="process" pri="21000"/>
    <dgm:cat type="list" pri="9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2" destOrd="0"/>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h" for="ch" forName="compositeNode" refType="h"/>
      <dgm:constr type="w" for="ch" forName="compositeNode" refType="w"/>
      <dgm:constr type="w" for="ch" forName="hSp" refType="w" refFor="ch" refForName="compositeNode" fact="-0.035"/>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08"/>
      <dgm:constr type="primFontSz" for="des" forName="parentNode" op="equ"/>
      <dgm:constr type="primFontSz" for="des" forName="childNode" op="equ"/>
    </dgm:constrLst>
    <dgm:ruleLst/>
    <dgm:forEach name="Name4" axis="ch" ptType="node">
      <dgm:layoutNode name="compositeNode">
        <dgm:varLst>
          <dgm:bulletEnabled val="1"/>
        </dgm:varLst>
        <dgm:alg type="composite"/>
        <dgm:choose name="Name5">
          <dgm:if name="Name6" func="var" arg="dir" op="equ" val="norm">
            <dgm:constrLst>
              <dgm:constr type="h" refType="w" op="lte" fact="1.2"/>
              <dgm:constr type="w" for="ch" forName="bgRect" refType="w"/>
              <dgm:constr type="h" for="ch" forName="bgRect" refType="h"/>
              <dgm:constr type="t" for="ch" forName="bgRect"/>
              <dgm:constr type="l" for="ch" forName="bgRect"/>
              <dgm:constr type="w" for="ch" forName="parentNode" refType="w" refFor="ch" refForName="bgRect" fact="0.2"/>
              <dgm:constr type="h" for="ch" forName="parentNode" refType="h" fact="0.82"/>
              <dgm:constr type="t" for="ch" forName="parentNode"/>
              <dgm:constr type="l" for="ch" forName="parentNode"/>
              <dgm:constr type="r" for="ch" forName="childNode" refType="r" refFor="ch" refForName="bgRect" fact="0.945"/>
              <dgm:constr type="h" for="ch" forName="childNode" refType="h" refFor="ch" refForName="bgRect" op="equ"/>
              <dgm:constr type="t" for="ch" forName="childNode"/>
              <dgm:constr type="l" for="ch" forName="childNode" refType="r" refFor="ch" refForName="parentNode"/>
            </dgm:constrLst>
          </dgm:if>
          <dgm:else name="Name7">
            <dgm:constrLst>
              <dgm:constr type="h" refType="w" op="lte" fact="1.2"/>
              <dgm:constr type="w" for="ch" forName="bgRect" refType="w"/>
              <dgm:constr type="h" for="ch" forName="bgRect" refType="h"/>
              <dgm:constr type="t" for="ch" forName="bgRect"/>
              <dgm:constr type="r" for="ch" forName="bgRect" refType="w"/>
              <dgm:constr type="w" for="ch" forName="parentNode" refType="w" refFor="ch" refForName="bgRect" fact="0.2"/>
              <dgm:constr type="h" for="ch" forName="parentNode" refType="h" fact="0.82"/>
              <dgm:constr type="t" for="ch" forName="parentNode"/>
              <dgm:constr type="r" for="ch" forName="parentNode" refType="w"/>
              <dgm:constr type="h" for="ch" forName="childNode" refType="h" refFor="ch" refForName="bgRect"/>
              <dgm:constr type="t" for="ch" forName="childNode"/>
              <dgm:constr type="r" for="ch" forName="childNode" refType="l" refFor="ch" refForName="parentNode"/>
              <dgm:constr type="l" for="ch" forName="childNode" refType="w" refFor="ch" refForName="bgRect" fact="0.055"/>
            </dgm:constrLst>
          </dgm:else>
        </dgm:choose>
        <dgm:ruleLst>
          <dgm:rule type="w" for="ch" forName="childNode" val="NaN" fact="NaN" max="30"/>
        </dgm:ruleLst>
        <dgm:layoutNode name="bgRect" styleLbl="node1">
          <dgm:alg type="sp"/>
          <dgm:shape xmlns:r="http://schemas.openxmlformats.org/officeDocument/2006/relationships" type="roundRect" r:blip="" zOrderOff="-1">
            <dgm:adjLst>
              <dgm:adj idx="1" val="0.05"/>
            </dgm:adjLst>
          </dgm:shape>
          <dgm:presOf axis="self"/>
          <dgm:constrLst/>
          <dgm:ruleLst/>
        </dgm:layoutNode>
        <dgm:layoutNode name="parentNode" styleLbl="node1">
          <dgm:varLst>
            <dgm:chMax val="0"/>
            <dgm:bulletEnabled val="1"/>
          </dgm:varLst>
          <dgm:presOf axis="self"/>
          <dgm:choose name="Name8">
            <dgm:if name="Name9" func="var" arg="dir" op="equ" val="norm">
              <dgm:alg type="tx">
                <dgm:param type="autoTxRot" val="grav"/>
                <dgm:param type="txAnchorVert" val="t"/>
                <dgm:param type="parTxLTRAlign" val="r"/>
                <dgm:param type="parTxRTLAlign" val="r"/>
              </dgm:alg>
              <dgm:shape xmlns:r="http://schemas.openxmlformats.org/officeDocument/2006/relationships" rot="270" type="rect" r:blip="" hideGeom="1">
                <dgm:adjLst/>
              </dgm:shape>
              <dgm:constrLst>
                <dgm:constr type="primFontSz" val="65"/>
                <dgm:constr type="lMarg"/>
                <dgm:constr type="rMarg" refType="primFontSz" fact="0.35"/>
                <dgm:constr type="tMarg" refType="primFontSz" fact="0.27"/>
                <dgm:constr type="bMarg"/>
              </dgm:constrLst>
            </dgm:if>
            <dgm:else name="Name10">
              <dgm:alg type="tx">
                <dgm:param type="autoTxRot" val="grav"/>
                <dgm:param type="txAnchorVert" val="t"/>
                <dgm:param type="parTxLTRAlign" val="l"/>
                <dgm:param type="parTxRTLAlign" val="l"/>
              </dgm:alg>
              <dgm:shape xmlns:r="http://schemas.openxmlformats.org/officeDocument/2006/relationships" rot="90" type="rect" r:blip="" hideGeom="1">
                <dgm:adjLst/>
              </dgm:shape>
              <dgm:constrLst>
                <dgm:constr type="primFontSz" val="65"/>
                <dgm:constr type="lMarg" refType="primFontSz" fact="0.35"/>
                <dgm:constr type="rMarg"/>
                <dgm:constr type="tMarg" refType="primFontSz" fact="0.27"/>
                <dgm:constr type="bMarg"/>
              </dgm:constrLst>
            </dgm:else>
          </dgm:choose>
          <dgm:ruleLst>
            <dgm:rule type="primFontSz" val="5" fact="NaN" max="NaN"/>
          </dgm:ruleLst>
        </dgm:layoutNode>
        <dgm:choose name="Name11">
          <dgm:if name="Name12" axis="ch" ptType="node" func="cnt" op="gte" val="1">
            <dgm:layoutNode name="childNode" styleLbl="node1" moveWith="bgRect">
              <dgm:varLst>
                <dgm:bulletEnabled val="1"/>
              </dgm:varLst>
              <dgm:alg type="tx">
                <dgm:param type="parTxLTRAlign" val="l"/>
                <dgm:param type="parTxRTLAlign" val="r"/>
                <dgm:param type="txAnchorVert" val="t"/>
              </dgm:alg>
              <dgm:shape xmlns:r="http://schemas.openxmlformats.org/officeDocument/2006/relationships" type="rect" r:blip="" hideGeom="1">
                <dgm:adjLst/>
              </dgm:shape>
              <dgm:presOf axis="des" ptType="node"/>
              <dgm:constrLst>
                <dgm:constr type="primFontSz" val="65"/>
                <dgm:constr type="lMarg"/>
                <dgm:constr type="bMarg"/>
                <dgm:constr type="tMarg" refType="primFontSz" fact="0.27"/>
                <dgm:constr type="rMarg"/>
              </dgm:constrLst>
              <dgm:ruleLst>
                <dgm:rule type="primFontSz" val="5" fact="NaN" max="NaN"/>
              </dgm:ruleLst>
            </dgm:layoutNode>
          </dgm:if>
          <dgm:else name="Name13"/>
        </dgm:choose>
      </dgm:layoutNode>
      <dgm:forEach name="Name14" axis="followSib" ptType="sibTrans" cnt="1">
        <dgm:layoutNode name="hSp">
          <dgm:alg type="sp"/>
          <dgm:shape xmlns:r="http://schemas.openxmlformats.org/officeDocument/2006/relationships" r:blip="">
            <dgm:adjLst/>
          </dgm:shape>
          <dgm:presOf/>
          <dgm:constrLst/>
          <dgm:ruleLst/>
        </dgm:layoutNode>
        <dgm:layoutNode name="vProcSp" moveWith="bgRect">
          <dgm:alg type="lin">
            <dgm:param type="linDir" val="fromT"/>
          </dgm:alg>
          <dgm:shape xmlns:r="http://schemas.openxmlformats.org/officeDocument/2006/relationships" r:blip="">
            <dgm:adjLst/>
          </dgm:shape>
          <dgm:presOf/>
          <dgm:constrLst>
            <dgm:constr type="w" for="ch" forName="vSp1" refType="w"/>
            <dgm:constr type="w" for="ch" forName="simulatedConn" refType="w"/>
            <dgm:constr type="w" for="ch" forName="vSp2" refType="w"/>
          </dgm:constrLst>
          <dgm:ruleLst/>
          <dgm:layoutNode name="vSp1">
            <dgm:alg type="sp"/>
            <dgm:shape xmlns:r="http://schemas.openxmlformats.org/officeDocument/2006/relationships" r:blip="">
              <dgm:adjLst/>
            </dgm:shape>
            <dgm:presOf/>
            <dgm:constrLst/>
            <dgm:ruleLst/>
          </dgm:layoutNode>
          <dgm:layoutNode name="simulatedConn" styleLbl="solidFgAcc1">
            <dgm:alg type="sp"/>
            <dgm:choose name="Name15">
              <dgm:if name="Name16" func="var" arg="dir" op="equ" val="norm">
                <dgm:shape xmlns:r="http://schemas.openxmlformats.org/officeDocument/2006/relationships" rot="90" type="flowChartExtract" r:blip="">
                  <dgm:adjLst/>
                </dgm:shape>
              </dgm:if>
              <dgm:else name="Name17">
                <dgm:shape xmlns:r="http://schemas.openxmlformats.org/officeDocument/2006/relationships" rot="-90" type="flowChartExtract" r:blip="">
                  <dgm:adjLst/>
                </dgm:shape>
              </dgm:else>
            </dgm:choose>
            <dgm:presOf/>
            <dgm:constrLst/>
            <dgm:ruleLst/>
          </dgm:layoutNode>
          <dgm:layoutNode name="vSp2">
            <dgm:alg type="sp"/>
            <dgm:shape xmlns:r="http://schemas.openxmlformats.org/officeDocument/2006/relationships" r:blip="">
              <dgm:adjLst/>
            </dgm:shape>
            <dgm:presOf/>
            <dgm:constrLst/>
            <dgm:ruleLst/>
          </dgm:layoutNode>
        </dgm:layoutNode>
        <dgm:layoutNode name="sibTrans">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6.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6" name="Shape 116"/>
          <p:cNvSpPr>
            <a:spLocks noGrp="1" noRot="1" noChangeAspect="1"/>
          </p:cNvSpPr>
          <p:nvPr>
            <p:ph type="sldImg"/>
          </p:nvPr>
        </p:nvSpPr>
        <p:spPr>
          <a:xfrm>
            <a:off x="1143000" y="685800"/>
            <a:ext cx="4572000" cy="3429000"/>
          </a:xfrm>
          <a:prstGeom prst="rect">
            <a:avLst/>
          </a:prstGeom>
        </p:spPr>
        <p:txBody>
          <a:bodyPr/>
          <a:lstStyle/>
          <a:p>
            <a:endParaRPr/>
          </a:p>
        </p:txBody>
      </p:sp>
      <p:sp>
        <p:nvSpPr>
          <p:cNvPr id="117" name="Shape 117"/>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3" Type="http://schemas.openxmlformats.org/officeDocument/2006/relationships/hyperlink" Target="https://www.ipcc.ch/report/ar5/wg2/" TargetMode="External"/><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4175" y="685800"/>
            <a:ext cx="6089650" cy="3429000"/>
          </a:xfrm>
        </p:spPr>
      </p:sp>
      <p:sp>
        <p:nvSpPr>
          <p:cNvPr id="3" name="Notes Placeholder 2"/>
          <p:cNvSpPr>
            <a:spLocks noGrp="1"/>
          </p:cNvSpPr>
          <p:nvPr>
            <p:ph type="body" idx="1"/>
          </p:nvPr>
        </p:nvSpPr>
        <p:spPr/>
        <p:txBody>
          <a:bodyPr/>
          <a:lstStyle/>
          <a:p>
            <a:endParaRPr lang="en-NL"/>
          </a:p>
        </p:txBody>
      </p:sp>
    </p:spTree>
    <p:extLst>
      <p:ext uri="{BB962C8B-B14F-4D97-AF65-F5344CB8AC3E}">
        <p14:creationId xmlns:p14="http://schemas.microsoft.com/office/powerpoint/2010/main" val="219107028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4175" y="685800"/>
            <a:ext cx="6089650" cy="3429000"/>
          </a:xfrm>
        </p:spPr>
      </p:sp>
      <p:sp>
        <p:nvSpPr>
          <p:cNvPr id="3" name="Notes Placeholder 2"/>
          <p:cNvSpPr>
            <a:spLocks noGrp="1"/>
          </p:cNvSpPr>
          <p:nvPr>
            <p:ph type="body" idx="1"/>
          </p:nvPr>
        </p:nvSpPr>
        <p:spPr/>
        <p:txBody>
          <a:bodyPr/>
          <a:lstStyle/>
          <a:p>
            <a:r>
              <a:rPr lang="en-US">
                <a:solidFill>
                  <a:srgbClr val="7C7C7C"/>
                </a:solidFill>
              </a:rPr>
              <a:t>Over the last year the GNC Coordination Team and the GNC Technical Alliance have been working closely to ensure that the provision of support for Coordination, Information Management and technical support for </a:t>
            </a:r>
            <a:r>
              <a:rPr lang="en-US" err="1">
                <a:solidFill>
                  <a:srgbClr val="7C7C7C"/>
                </a:solidFill>
              </a:rPr>
              <a:t>Programme</a:t>
            </a:r>
            <a:r>
              <a:rPr lang="en-US">
                <a:solidFill>
                  <a:srgbClr val="7C7C7C"/>
                </a:solidFill>
              </a:rPr>
              <a:t> delivery are easier than ever to identify and access by all, through a more</a:t>
            </a:r>
            <a:r>
              <a:rPr lang="en-US" b="0" i="0">
                <a:solidFill>
                  <a:srgbClr val="7C7C7C"/>
                </a:solidFill>
                <a:effectLst/>
                <a:latin typeface="LatoBold"/>
              </a:rPr>
              <a:t> holistic </a:t>
            </a:r>
            <a:r>
              <a:rPr lang="en-US">
                <a:solidFill>
                  <a:srgbClr val="7C7C7C"/>
                </a:solidFill>
                <a:latin typeface="LatoBold"/>
              </a:rPr>
              <a:t>GNC support</a:t>
            </a:r>
            <a:r>
              <a:rPr lang="en-US" b="0" i="0">
                <a:solidFill>
                  <a:srgbClr val="7C7C7C"/>
                </a:solidFill>
                <a:effectLst/>
                <a:latin typeface="LatoBold"/>
              </a:rPr>
              <a:t> platform. </a:t>
            </a:r>
            <a:r>
              <a:rPr lang="en-US" b="0" i="0">
                <a:solidFill>
                  <a:srgbClr val="7C7C7C"/>
                </a:solidFill>
                <a:effectLst/>
                <a:latin typeface="LatoRegular"/>
              </a:rPr>
              <a:t>We believe this will help us to communicate our support and services more clearly and improve your experience with us. Nothing will change for you. We are still offering the same support, through the same channels but in a more unified and clear way.</a:t>
            </a:r>
            <a:endParaRPr lang="en-US"/>
          </a:p>
          <a:p>
            <a:endParaRPr lang="en-US" b="0" i="0">
              <a:solidFill>
                <a:srgbClr val="7C7C7C"/>
              </a:solidFill>
              <a:effectLst/>
              <a:latin typeface="LatoRegular"/>
            </a:endParaRPr>
          </a:p>
          <a:p>
            <a:r>
              <a:rPr lang="en-US" b="0" i="0">
                <a:solidFill>
                  <a:srgbClr val="7C7C7C"/>
                </a:solidFill>
                <a:effectLst/>
                <a:latin typeface="LatoRegular"/>
              </a:rPr>
              <a:t>We also believe </a:t>
            </a:r>
            <a:r>
              <a:rPr lang="en-US">
                <a:solidFill>
                  <a:srgbClr val="7C7C7C"/>
                </a:solidFill>
                <a:latin typeface="LatoRegular"/>
              </a:rPr>
              <a:t>this approach</a:t>
            </a:r>
            <a:r>
              <a:rPr lang="en-US" b="0" i="0">
                <a:solidFill>
                  <a:srgbClr val="7C7C7C"/>
                </a:solidFill>
                <a:effectLst/>
                <a:latin typeface="LatoRegular"/>
              </a:rPr>
              <a:t> will foster more synergy between our two arms of support, which already overlap significantly. With one shared vision and purpose – to provide timely and comprehensive nutrition coordination, information management, and Nutrition in Emergencies technical support – we believe we can utilize our collective resources more efficiently and ultimately serve nutrition actors, like you, better.</a:t>
            </a:r>
          </a:p>
          <a:p>
            <a:endParaRPr lang="en-US" b="0" i="0">
              <a:solidFill>
                <a:srgbClr val="7C7C7C"/>
              </a:solidFill>
              <a:effectLst/>
              <a:latin typeface="LatoRegular"/>
            </a:endParaRPr>
          </a:p>
          <a:p>
            <a:r>
              <a:rPr lang="en-US" b="0" i="0">
                <a:solidFill>
                  <a:srgbClr val="7C7C7C"/>
                </a:solidFill>
                <a:effectLst/>
                <a:latin typeface="LatoRegular"/>
              </a:rPr>
              <a:t>Scan the QR code </a:t>
            </a:r>
            <a:r>
              <a:rPr lang="en-US">
                <a:solidFill>
                  <a:srgbClr val="7C7C7C"/>
                </a:solidFill>
                <a:latin typeface="LatoRegular"/>
              </a:rPr>
              <a:t>at the end of this presentation to</a:t>
            </a:r>
            <a:r>
              <a:rPr lang="en-US" b="0" i="0">
                <a:solidFill>
                  <a:srgbClr val="7C7C7C"/>
                </a:solidFill>
                <a:effectLst/>
                <a:latin typeface="LatoRegular"/>
              </a:rPr>
              <a:t> visit the GNC site to request any support you need.</a:t>
            </a:r>
            <a:endParaRPr lang="en-NL"/>
          </a:p>
        </p:txBody>
      </p:sp>
    </p:spTree>
    <p:extLst>
      <p:ext uri="{BB962C8B-B14F-4D97-AF65-F5344CB8AC3E}">
        <p14:creationId xmlns:p14="http://schemas.microsoft.com/office/powerpoint/2010/main" val="382099760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58DE02-9B84-7D59-4483-0AF69C690F8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214103A-3E3F-A6D3-8CBA-6C4E50121CF4}"/>
              </a:ext>
            </a:extLst>
          </p:cNvPr>
          <p:cNvSpPr>
            <a:spLocks noGrp="1" noRot="1" noChangeAspect="1"/>
          </p:cNvSpPr>
          <p:nvPr>
            <p:ph type="sldImg"/>
          </p:nvPr>
        </p:nvSpPr>
        <p:spPr>
          <a:xfrm>
            <a:off x="384175" y="685800"/>
            <a:ext cx="6089650" cy="3429000"/>
          </a:xfrm>
        </p:spPr>
      </p:sp>
      <p:sp>
        <p:nvSpPr>
          <p:cNvPr id="3" name="Notes Placeholder 2">
            <a:extLst>
              <a:ext uri="{FF2B5EF4-FFF2-40B4-BE49-F238E27FC236}">
                <a16:creationId xmlns:a16="http://schemas.microsoft.com/office/drawing/2014/main" id="{6B108D56-58C2-810C-C49D-B76C27B6D33B}"/>
              </a:ext>
            </a:extLst>
          </p:cNvPr>
          <p:cNvSpPr>
            <a:spLocks noGrp="1"/>
          </p:cNvSpPr>
          <p:nvPr>
            <p:ph type="body" idx="1"/>
          </p:nvPr>
        </p:nvSpPr>
        <p:spPr/>
        <p:txBody>
          <a:bodyPr/>
          <a:lstStyle/>
          <a:p>
            <a:endParaRPr lang="en-NL" dirty="0"/>
          </a:p>
        </p:txBody>
      </p:sp>
    </p:spTree>
    <p:extLst>
      <p:ext uri="{BB962C8B-B14F-4D97-AF65-F5344CB8AC3E}">
        <p14:creationId xmlns:p14="http://schemas.microsoft.com/office/powerpoint/2010/main" val="374701870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4175" y="685800"/>
            <a:ext cx="608965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A323BE1-72D2-47D7-A100-9D4575523B1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sym typeface="Helvetica Neue"/>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sym typeface="Helvetica Neue"/>
            </a:endParaRPr>
          </a:p>
        </p:txBody>
      </p:sp>
    </p:spTree>
    <p:extLst>
      <p:ext uri="{BB962C8B-B14F-4D97-AF65-F5344CB8AC3E}">
        <p14:creationId xmlns:p14="http://schemas.microsoft.com/office/powerpoint/2010/main" val="133974212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4175" y="685800"/>
            <a:ext cx="6089650" cy="3429000"/>
          </a:xfrm>
        </p:spPr>
      </p:sp>
      <p:sp>
        <p:nvSpPr>
          <p:cNvPr id="3" name="Notes Placeholder 2"/>
          <p:cNvSpPr>
            <a:spLocks noGrp="1"/>
          </p:cNvSpPr>
          <p:nvPr>
            <p:ph type="body" idx="1"/>
          </p:nvPr>
        </p:nvSpPr>
        <p:spPr/>
        <p:txBody>
          <a:bodyPr/>
          <a:lstStyle/>
          <a:p>
            <a:pPr marL="0" indent="0">
              <a:buFont typeface="Wingdings" panose="05000000000000000000" pitchFamily="2" charset="2"/>
              <a:buNone/>
            </a:pPr>
            <a:endParaRPr lang="en-US" dirty="0"/>
          </a:p>
        </p:txBody>
      </p:sp>
    </p:spTree>
    <p:extLst>
      <p:ext uri="{BB962C8B-B14F-4D97-AF65-F5344CB8AC3E}">
        <p14:creationId xmlns:p14="http://schemas.microsoft.com/office/powerpoint/2010/main" val="32845750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4175" y="685800"/>
            <a:ext cx="608965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6A0C63-50C3-481E-A1D8-27A0F73971C4}" type="slidenum">
              <a:rPr lang="en-ZA" smtClean="0"/>
              <a:t>19</a:t>
            </a:fld>
            <a:endParaRPr lang="en-ZA"/>
          </a:p>
        </p:txBody>
      </p:sp>
    </p:spTree>
    <p:extLst>
      <p:ext uri="{BB962C8B-B14F-4D97-AF65-F5344CB8AC3E}">
        <p14:creationId xmlns:p14="http://schemas.microsoft.com/office/powerpoint/2010/main" val="312057444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4175" y="685800"/>
            <a:ext cx="608965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80889474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4175" y="685800"/>
            <a:ext cx="6089650" cy="3429000"/>
          </a:xfrm>
        </p:spPr>
      </p:sp>
      <p:sp>
        <p:nvSpPr>
          <p:cNvPr id="3" name="Notes Placeholder 2"/>
          <p:cNvSpPr>
            <a:spLocks noGrp="1"/>
          </p:cNvSpPr>
          <p:nvPr>
            <p:ph type="body" idx="1"/>
          </p:nvPr>
        </p:nvSpPr>
        <p:spPr/>
        <p:txBody>
          <a:bodyPr/>
          <a:lstStyle/>
          <a:p>
            <a:r>
              <a:rPr lang="en-US" dirty="0"/>
              <a:t>Not specific for nutrition</a:t>
            </a:r>
          </a:p>
        </p:txBody>
      </p:sp>
    </p:spTree>
    <p:extLst>
      <p:ext uri="{BB962C8B-B14F-4D97-AF65-F5344CB8AC3E}">
        <p14:creationId xmlns:p14="http://schemas.microsoft.com/office/powerpoint/2010/main" val="60199405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4175" y="685800"/>
            <a:ext cx="608965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98009895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4175" y="685800"/>
            <a:ext cx="608965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A323BE1-72D2-47D7-A100-9D4575523B1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501474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4175" y="685800"/>
            <a:ext cx="6089650" cy="3429000"/>
          </a:xfrm>
        </p:spPr>
      </p:sp>
      <p:sp>
        <p:nvSpPr>
          <p:cNvPr id="3" name="Notes Placeholder 2"/>
          <p:cNvSpPr>
            <a:spLocks noGrp="1"/>
          </p:cNvSpPr>
          <p:nvPr>
            <p:ph type="body" idx="1"/>
          </p:nvPr>
        </p:nvSpPr>
        <p:spPr/>
        <p:txBody>
          <a:bodyPr/>
          <a:lstStyle/>
          <a:p>
            <a:r>
              <a:rPr lang="en-US" sz="1200" kern="1200">
                <a:solidFill>
                  <a:schemeClr val="tx1"/>
                </a:solidFill>
                <a:effectLst/>
                <a:latin typeface="+mn-lt"/>
                <a:ea typeface="+mn-ea"/>
                <a:cs typeface="+mn-cs"/>
              </a:rPr>
              <a:t>This choice is justified by the magnitude of stunting in the region. While hosting only 11 percent of the world children, the 24 countries of the region are home to 20% of the global stunting burden. Despite a slight decrease in the prevalence of stunting from 40.4% to 32.7% in the last 20 years, the number of stunted children has gradually increased from 22.4 to 29 million in the region. This alarming situation requires urgent action, as poor nutrition in early life has long-lasting consequences for learning and future productivity, and the development of nations. </a:t>
            </a:r>
          </a:p>
          <a:p>
            <a:r>
              <a:rPr lang="en-US" sz="1200" i="1" kern="1200">
                <a:solidFill>
                  <a:schemeClr val="tx1"/>
                </a:solidFill>
                <a:effectLst/>
                <a:latin typeface="+mn-lt"/>
                <a:ea typeface="+mn-ea"/>
                <a:cs typeface="+mn-cs"/>
              </a:rPr>
              <a:t>(Joint malnutrition estimates, March 2021)</a:t>
            </a:r>
          </a:p>
          <a:p>
            <a:endParaRPr lang="en-US" sz="1200" i="1" kern="1200">
              <a:solidFill>
                <a:schemeClr val="tx1"/>
              </a:solidFill>
              <a:effectLst/>
              <a:latin typeface="+mn-lt"/>
              <a:ea typeface="+mn-ea"/>
              <a:cs typeface="+mn-cs"/>
            </a:endParaRPr>
          </a:p>
          <a:p>
            <a:endParaRPr lang="en-US" sz="1200" i="1"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42EF5B-0DCE-4DD2-9A98-E7C87BB2ACC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362349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4175" y="685800"/>
            <a:ext cx="6089650" cy="3429000"/>
          </a:xfrm>
        </p:spPr>
      </p:sp>
      <p:sp>
        <p:nvSpPr>
          <p:cNvPr id="3" name="Notes Placeholder 2"/>
          <p:cNvSpPr>
            <a:spLocks noGrp="1"/>
          </p:cNvSpPr>
          <p:nvPr>
            <p:ph type="body" idx="1"/>
          </p:nvPr>
        </p:nvSpPr>
        <p:spPr/>
        <p:txBody>
          <a:bodyPr/>
          <a:lstStyle/>
          <a:p>
            <a:r>
              <a:rPr lang="en-NL"/>
              <a:t>Introduce yourself (again)</a:t>
            </a:r>
          </a:p>
          <a:p>
            <a:endParaRPr lang="en-NL"/>
          </a:p>
          <a:p>
            <a:r>
              <a:rPr lang="en-NL"/>
              <a:t>The 2024 Global Humanitarian Overview is produced yearly and is a coordinated and comprehensive plan to address the growing humanitarian needs of people affected by crises globally. Each year we witness a growing number of affected people due to impacts from climate change to conflict, pandemics to epidemics. </a:t>
            </a:r>
          </a:p>
          <a:p>
            <a:endParaRPr lang="en-NL"/>
          </a:p>
          <a:p>
            <a:r>
              <a:rPr lang="en-NL"/>
              <a:t>The GHO assesses and analyzes those needs to help guide humanitarian response efforts. It helps in the coordination of respone efforts by providing a common understanding of the crisis including the funding needed to adequately address humanitarian needs. All of which are criticial components in our work in nutrition in emergencies. </a:t>
            </a:r>
          </a:p>
          <a:p>
            <a:endParaRPr lang="en-NL"/>
          </a:p>
          <a:p>
            <a:r>
              <a:rPr lang="en-NL"/>
              <a:t>In addition to identifiying the needs, the GHO also identifies ways forward and what we must implement at all levels into our response efforts.</a:t>
            </a:r>
          </a:p>
        </p:txBody>
      </p:sp>
    </p:spTree>
    <p:extLst>
      <p:ext uri="{BB962C8B-B14F-4D97-AF65-F5344CB8AC3E}">
        <p14:creationId xmlns:p14="http://schemas.microsoft.com/office/powerpoint/2010/main" val="63598899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4175" y="685800"/>
            <a:ext cx="6089650" cy="3429000"/>
          </a:xfrm>
        </p:spPr>
      </p:sp>
      <p:sp>
        <p:nvSpPr>
          <p:cNvPr id="3" name="Notes Placeholder 2"/>
          <p:cNvSpPr>
            <a:spLocks noGrp="1"/>
          </p:cNvSpPr>
          <p:nvPr>
            <p:ph type="body" idx="1"/>
          </p:nvPr>
        </p:nvSpPr>
        <p:spPr/>
        <p:txBody>
          <a:bodyPr/>
          <a:lstStyle/>
          <a:p>
            <a:r>
              <a:rPr lang="en-US"/>
              <a:t>Concurrence wasting-stunting </a:t>
            </a:r>
            <a:r>
              <a:rPr lang="en-US">
                <a:sym typeface="Wingdings" panose="05000000000000000000" pitchFamily="2" charset="2"/>
              </a:rPr>
              <a:t> </a:t>
            </a:r>
            <a:r>
              <a:rPr lang="en-US"/>
              <a:t>Increased risk of mortality by 12</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42EF5B-0DCE-4DD2-9A98-E7C87BB2ACC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5718897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4175" y="685800"/>
            <a:ext cx="6089650" cy="3429000"/>
          </a:xfrm>
        </p:spPr>
      </p:sp>
      <p:sp>
        <p:nvSpPr>
          <p:cNvPr id="3" name="Notes Placeholder 2"/>
          <p:cNvSpPr>
            <a:spLocks noGrp="1"/>
          </p:cNvSpPr>
          <p:nvPr>
            <p:ph type="body" idx="1"/>
          </p:nvPr>
        </p:nvSpPr>
        <p:spPr/>
        <p:txBody>
          <a:bodyPr/>
          <a:lstStyle/>
          <a:p>
            <a:r>
              <a:rPr lang="en-US"/>
              <a:t>Concurrence wasting-stunting </a:t>
            </a:r>
            <a:r>
              <a:rPr lang="en-US">
                <a:sym typeface="Wingdings" panose="05000000000000000000" pitchFamily="2" charset="2"/>
              </a:rPr>
              <a:t> </a:t>
            </a:r>
            <a:r>
              <a:rPr lang="en-US"/>
              <a:t>Increased risk of mortality by 12</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42EF5B-0DCE-4DD2-9A98-E7C87BB2ACC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sym typeface="Helvetica Neue"/>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sym typeface="Helvetica Neue"/>
            </a:endParaRPr>
          </a:p>
        </p:txBody>
      </p:sp>
    </p:spTree>
    <p:extLst>
      <p:ext uri="{BB962C8B-B14F-4D97-AF65-F5344CB8AC3E}">
        <p14:creationId xmlns:p14="http://schemas.microsoft.com/office/powerpoint/2010/main" val="145342343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4175" y="685800"/>
            <a:ext cx="6089650" cy="3429000"/>
          </a:xfrm>
        </p:spPr>
      </p:sp>
      <p:sp>
        <p:nvSpPr>
          <p:cNvPr id="3" name="Notes Placeholder 2"/>
          <p:cNvSpPr>
            <a:spLocks noGrp="1"/>
          </p:cNvSpPr>
          <p:nvPr>
            <p:ph type="body" idx="1"/>
          </p:nvPr>
        </p:nvSpPr>
        <p:spPr/>
        <p:txBody>
          <a:bodyPr/>
          <a:lstStyle/>
          <a:p>
            <a:r>
              <a:rPr lang="en-US"/>
              <a:t>Concurrence wasting-stunting </a:t>
            </a:r>
            <a:r>
              <a:rPr lang="en-US">
                <a:sym typeface="Wingdings" panose="05000000000000000000" pitchFamily="2" charset="2"/>
              </a:rPr>
              <a:t> </a:t>
            </a:r>
            <a:r>
              <a:rPr lang="en-US"/>
              <a:t>Increased risk of mortality by 12</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42EF5B-0DCE-4DD2-9A98-E7C87BB2ACC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6215024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4175" y="685800"/>
            <a:ext cx="6089650" cy="3429000"/>
          </a:xfrm>
        </p:spPr>
      </p:sp>
      <p:sp>
        <p:nvSpPr>
          <p:cNvPr id="3" name="Notes Placeholder 2"/>
          <p:cNvSpPr>
            <a:spLocks noGrp="1"/>
          </p:cNvSpPr>
          <p:nvPr>
            <p:ph type="body" idx="1"/>
          </p:nvPr>
        </p:nvSpPr>
        <p:spPr/>
        <p:txBody>
          <a:bodyPr/>
          <a:lstStyle/>
          <a:p>
            <a:r>
              <a:rPr lang="en-US" dirty="0"/>
              <a:t>MUAC: based on latest SMART survey (2022-2023)</a:t>
            </a:r>
          </a:p>
          <a:p>
            <a:r>
              <a:rPr lang="en-US" dirty="0"/>
              <a:t>Anemia: based on latest DHS data available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42EF5B-0DCE-4DD2-9A98-E7C87BB2ACC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7500580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4175" y="685800"/>
            <a:ext cx="608965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A323BE1-72D2-47D7-A100-9D4575523B1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sym typeface="Helvetica Neue"/>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sym typeface="Helvetica Neue"/>
            </a:endParaRPr>
          </a:p>
        </p:txBody>
      </p:sp>
    </p:spTree>
    <p:extLst>
      <p:ext uri="{BB962C8B-B14F-4D97-AF65-F5344CB8AC3E}">
        <p14:creationId xmlns:p14="http://schemas.microsoft.com/office/powerpoint/2010/main" val="291413252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7475" y="739775"/>
            <a:ext cx="6562725" cy="3695700"/>
          </a:xfrm>
        </p:spPr>
      </p:sp>
      <p:sp>
        <p:nvSpPr>
          <p:cNvPr id="3" name="Notes Placeholder 2"/>
          <p:cNvSpPr>
            <a:spLocks noGrp="1"/>
          </p:cNvSpPr>
          <p:nvPr>
            <p:ph type="body" idx="1"/>
          </p:nvPr>
        </p:nvSpPr>
        <p:spPr/>
        <p:txBody>
          <a:bodyPr/>
          <a:lstStyle/>
          <a:p>
            <a:r>
              <a:rPr lang="en-US" sz="1200" b="0" i="0" u="none" strike="noStrike" baseline="0">
                <a:solidFill>
                  <a:srgbClr val="000000"/>
                </a:solidFill>
                <a:latin typeface="Calibri" panose="020F0502020204030204" pitchFamily="34" charset="0"/>
              </a:rPr>
              <a:t>Britta</a:t>
            </a:r>
          </a:p>
          <a:p>
            <a:endParaRPr lang="en-US" sz="1200" b="0" i="0" u="none" strike="noStrike" baseline="0">
              <a:solidFill>
                <a:srgbClr val="000000"/>
              </a:solidFill>
              <a:latin typeface="Calibri" panose="020F0502020204030204" pitchFamily="34" charset="0"/>
            </a:endParaRPr>
          </a:p>
          <a:p>
            <a:r>
              <a:rPr lang="en-US" sz="1200" b="0" i="0" u="none" strike="noStrike" baseline="0">
                <a:solidFill>
                  <a:srgbClr val="000000"/>
                </a:solidFill>
                <a:latin typeface="Calibri" panose="020F0502020204030204" pitchFamily="34" charset="0"/>
              </a:rPr>
              <a:t>The 15 priority countries have been allocated to three phases. </a:t>
            </a:r>
          </a:p>
          <a:p>
            <a:endParaRPr lang="en-US" sz="1200" b="0" i="0" u="none" strike="noStrike" baseline="0">
              <a:solidFill>
                <a:srgbClr val="000000"/>
              </a:solidFill>
              <a:latin typeface="Calibri" panose="020F0502020204030204" pitchFamily="34" charset="0"/>
            </a:endParaRPr>
          </a:p>
          <a:p>
            <a:r>
              <a:rPr lang="en-US" sz="1200" b="1" i="0" u="none" strike="noStrike" baseline="0">
                <a:solidFill>
                  <a:srgbClr val="000000"/>
                </a:solidFill>
                <a:latin typeface="Calibri" panose="020F0502020204030204" pitchFamily="34" charset="0"/>
              </a:rPr>
              <a:t>Implication</a:t>
            </a:r>
            <a:r>
              <a:rPr lang="en-US" sz="1200" b="0" i="0" u="none" strike="noStrike" baseline="0">
                <a:solidFill>
                  <a:srgbClr val="000000"/>
                </a:solidFill>
                <a:latin typeface="Calibri" panose="020F0502020204030204" pitchFamily="34" charset="0"/>
              </a:rPr>
              <a:t>: Means that these countries are being prioritized for global/regional level support including fundraising efforts, </a:t>
            </a:r>
            <a:r>
              <a:rPr lang="en-US" sz="1200" b="0" i="0" u="sng" strike="noStrike" baseline="0">
                <a:solidFill>
                  <a:srgbClr val="000000"/>
                </a:solidFill>
                <a:latin typeface="Calibri" panose="020F0502020204030204" pitchFamily="34" charset="0"/>
              </a:rPr>
              <a:t>does not mean that country teams cannot move faster than this if they want.</a:t>
            </a:r>
          </a:p>
          <a:p>
            <a:endParaRPr lang="en-US" sz="1200" b="0" i="0" u="none" strike="noStrike" baseline="0">
              <a:solidFill>
                <a:srgbClr val="000000"/>
              </a:solidFill>
              <a:latin typeface="Calibri" panose="020F0502020204030204" pitchFamily="34" charset="0"/>
            </a:endParaRPr>
          </a:p>
          <a:p>
            <a:r>
              <a:rPr lang="en-US" sz="1200" b="1" i="0" u="none" strike="noStrike" baseline="0">
                <a:solidFill>
                  <a:srgbClr val="000000"/>
                </a:solidFill>
                <a:latin typeface="Calibri" panose="020F0502020204030204" pitchFamily="34" charset="0"/>
              </a:rPr>
              <a:t>Decision making </a:t>
            </a:r>
            <a:r>
              <a:rPr lang="en-US" sz="1200" b="0" i="0" u="none" strike="noStrike" baseline="0">
                <a:solidFill>
                  <a:srgbClr val="000000"/>
                </a:solidFill>
                <a:latin typeface="Calibri" panose="020F0502020204030204" pitchFamily="34" charset="0"/>
              </a:rPr>
              <a:t>: determined (with UNCIEF/WFP country teams) to be more ready and more suitable for the transition, based on several factors.</a:t>
            </a:r>
          </a:p>
          <a:p>
            <a:endParaRPr lang="en-US" sz="1200" b="0" i="0" u="none" strike="noStrike" baseline="0">
              <a:solidFill>
                <a:srgbClr val="000000"/>
              </a:solidFill>
              <a:latin typeface="Calibri" panose="020F0502020204030204" pitchFamily="34" charset="0"/>
            </a:endParaRPr>
          </a:p>
          <a:p>
            <a:pPr marL="171450" indent="-171450">
              <a:buFontTx/>
              <a:buChar char="-"/>
            </a:pPr>
            <a:r>
              <a:rPr lang="en-US" sz="1200" b="1" i="0" u="none" strike="noStrike" baseline="0">
                <a:solidFill>
                  <a:srgbClr val="000000"/>
                </a:solidFill>
                <a:latin typeface="Calibri" panose="020F0502020204030204" pitchFamily="34" charset="0"/>
              </a:rPr>
              <a:t>Phase 1: </a:t>
            </a:r>
            <a:r>
              <a:rPr lang="en-US" sz="1200" b="0" i="0" u="none" strike="noStrike" baseline="0">
                <a:solidFill>
                  <a:srgbClr val="000000"/>
                </a:solidFill>
                <a:latin typeface="Calibri" panose="020F0502020204030204" pitchFamily="34" charset="0"/>
              </a:rPr>
              <a:t>Joint preparation and planning will start in 2023, and programme shifts in 2024. This includes ensuring government agreement and all necessary steps are taken, such as building partner buy-in, identifying target regions, and developing a comprehensive plan for 2024, including costing, funding, development of tools and trainings. </a:t>
            </a:r>
          </a:p>
          <a:p>
            <a:pPr marL="171450" indent="-171450">
              <a:buFontTx/>
              <a:buChar char="-"/>
            </a:pPr>
            <a:endParaRPr lang="en-US" sz="1200" b="0" i="0" u="none" strike="noStrike" baseline="0">
              <a:solidFill>
                <a:srgbClr val="000000"/>
              </a:solidFill>
              <a:latin typeface="Calibri" panose="020F0502020204030204" pitchFamily="34" charset="0"/>
            </a:endParaRPr>
          </a:p>
          <a:p>
            <a:pPr marL="171450" indent="-171450">
              <a:buFontTx/>
              <a:buChar char="-"/>
            </a:pPr>
            <a:r>
              <a:rPr lang="en-US" sz="1200" b="0" i="0" u="none" strike="noStrike" baseline="0">
                <a:solidFill>
                  <a:srgbClr val="000000"/>
                </a:solidFill>
                <a:latin typeface="Calibri" panose="020F0502020204030204" pitchFamily="34" charset="0"/>
              </a:rPr>
              <a:t>Target areas</a:t>
            </a:r>
          </a:p>
          <a:p>
            <a:pPr marL="171450" indent="-171450">
              <a:buFontTx/>
              <a:buChar char="-"/>
            </a:pPr>
            <a:r>
              <a:rPr lang="en-US">
                <a:solidFill>
                  <a:srgbClr val="000000"/>
                </a:solidFill>
                <a:highlight>
                  <a:srgbClr val="FFFF00"/>
                </a:highlight>
                <a:latin typeface="Calibri" panose="020F0502020204030204" pitchFamily="34" charset="0"/>
              </a:rPr>
              <a:t>Learnings from phase 1 countries will be used to inform transition of other countries.   </a:t>
            </a:r>
          </a:p>
          <a:p>
            <a:pPr marL="0" indent="0">
              <a:buFontTx/>
              <a:buNone/>
            </a:pPr>
            <a:endParaRPr lang="en-US" sz="1200" b="0" i="0" u="none" strike="noStrike" baseline="0">
              <a:solidFill>
                <a:srgbClr val="000000"/>
              </a:solidFill>
              <a:highlight>
                <a:srgbClr val="FFFF00"/>
              </a:highlight>
              <a:latin typeface="Calibri" panose="020F0502020204030204" pitchFamily="34" charset="0"/>
              <a:cs typeface="+mn-cs"/>
            </a:endParaRPr>
          </a:p>
          <a:p>
            <a:pPr marL="171450" indent="-171450">
              <a:buFontTx/>
              <a:buChar char="-"/>
            </a:pPr>
            <a:r>
              <a:rPr lang="en-US" sz="1200" b="1" i="0" u="none" strike="noStrike" baseline="0">
                <a:solidFill>
                  <a:srgbClr val="000000"/>
                </a:solidFill>
                <a:latin typeface="Calibri"/>
                <a:cs typeface="Calibri"/>
              </a:rPr>
              <a:t>Phase 2: </a:t>
            </a:r>
            <a:r>
              <a:rPr lang="en-US" sz="1200" b="0" i="0" u="none" strike="noStrike" baseline="0">
                <a:solidFill>
                  <a:srgbClr val="000000"/>
                </a:solidFill>
                <a:latin typeface="Calibri"/>
                <a:cs typeface="Calibri"/>
              </a:rPr>
              <a:t>Detailed consultations with national level partners to start in 2023, with agreement on transition expected end of 2024. Programmatic shifts to start in 2025.</a:t>
            </a:r>
            <a:r>
              <a:rPr lang="en-US">
                <a:solidFill>
                  <a:srgbClr val="000000"/>
                </a:solidFill>
                <a:latin typeface="Calibri"/>
                <a:cs typeface="Calibri"/>
              </a:rPr>
              <a:t> </a:t>
            </a:r>
            <a:endParaRPr lang="en-US" sz="1200" b="0" i="0" u="none" strike="noStrike" baseline="0">
              <a:solidFill>
                <a:srgbClr val="000000"/>
              </a:solidFill>
              <a:latin typeface="Calibri" panose="020F0502020204030204" pitchFamily="34" charset="0"/>
              <a:cs typeface="Calibri"/>
            </a:endParaRPr>
          </a:p>
          <a:p>
            <a:pPr marL="171450" indent="-171450">
              <a:buFontTx/>
              <a:buChar char="-"/>
            </a:pPr>
            <a:r>
              <a:rPr lang="en-US" sz="1200" b="1" i="0" u="none" strike="noStrike" baseline="0">
                <a:solidFill>
                  <a:srgbClr val="000000"/>
                </a:solidFill>
                <a:latin typeface="Calibri" panose="020F0502020204030204" pitchFamily="34" charset="0"/>
              </a:rPr>
              <a:t>Phase 3: </a:t>
            </a:r>
            <a:r>
              <a:rPr lang="en-US" sz="1200" b="0" i="0" u="none" strike="noStrike" baseline="0">
                <a:solidFill>
                  <a:srgbClr val="000000"/>
                </a:solidFill>
                <a:latin typeface="Calibri" panose="020F0502020204030204" pitchFamily="34" charset="0"/>
              </a:rPr>
              <a:t>Discussions to start in 2023, programmatic shifts to starts towards the end of 2025 and expansion towards the end of 2026. </a:t>
            </a:r>
          </a:p>
          <a:p>
            <a:pPr marL="171450" indent="-171450">
              <a:buFontTx/>
              <a:buChar char="-"/>
            </a:pPr>
            <a:endParaRPr lang="en-US" sz="1200" b="0" i="0" u="none" strike="noStrike" baseline="0">
              <a:solidFill>
                <a:srgbClr val="000000"/>
              </a:solidFill>
              <a:latin typeface="Calibri" panose="020F0502020204030204" pitchFamily="34" charset="0"/>
            </a:endParaRPr>
          </a:p>
          <a:p>
            <a:endParaRPr lang="en-US"/>
          </a:p>
          <a:p>
            <a:r>
              <a:rPr lang="en-US"/>
              <a:t>Parameters considered for overall readiness and pace for transition:</a:t>
            </a:r>
          </a:p>
          <a:p>
            <a:pPr marL="342900" indent="-342900">
              <a:lnSpc>
                <a:spcPct val="107000"/>
              </a:lnSpc>
              <a:spcAft>
                <a:spcPts val="800"/>
              </a:spcAft>
              <a:buFont typeface="Symbol,Sans-Serif" panose="05050102010706020507" pitchFamily="18" charset="2"/>
              <a:buChar char=""/>
              <a:tabLst>
                <a:tab pos="457200" algn="l"/>
              </a:tabLst>
            </a:pPr>
            <a:r>
              <a:rPr lang="en-GB">
                <a:solidFill>
                  <a:srgbClr val="000000"/>
                </a:solidFill>
                <a:latin typeface="Calibri" panose="020F0502020204030204" pitchFamily="34" charset="0"/>
              </a:rPr>
              <a:t>Operating/programming environment</a:t>
            </a:r>
            <a:endParaRPr lang="en-US">
              <a:solidFill>
                <a:srgbClr val="000000"/>
              </a:solidFill>
              <a:latin typeface="Calibri" panose="020F0502020204030204" pitchFamily="34" charset="0"/>
            </a:endParaRPr>
          </a:p>
          <a:p>
            <a:pPr marL="342900" indent="-342900">
              <a:lnSpc>
                <a:spcPct val="107000"/>
              </a:lnSpc>
              <a:spcAft>
                <a:spcPts val="800"/>
              </a:spcAft>
              <a:buFont typeface="Symbol" panose="05050102010706020507" pitchFamily="18" charset="2"/>
              <a:buChar char=""/>
              <a:tabLst>
                <a:tab pos="457200" algn="l"/>
              </a:tabLst>
            </a:pPr>
            <a:r>
              <a:rPr lang="en-GB">
                <a:solidFill>
                  <a:srgbClr val="000000"/>
                </a:solidFill>
                <a:latin typeface="Calibri" panose="020F0502020204030204" pitchFamily="34" charset="0"/>
              </a:rPr>
              <a:t>Government readiness and policy environment</a:t>
            </a:r>
            <a:endParaRPr lang="en-US">
              <a:solidFill>
                <a:srgbClr val="000000"/>
              </a:solidFill>
              <a:latin typeface="Calibri" panose="020F0502020204030204" pitchFamily="34" charset="0"/>
            </a:endParaRPr>
          </a:p>
          <a:p>
            <a:pPr marL="342900" indent="-342900">
              <a:lnSpc>
                <a:spcPct val="107000"/>
              </a:lnSpc>
              <a:spcAft>
                <a:spcPts val="800"/>
              </a:spcAft>
              <a:buFont typeface="Symbol,Sans-Serif" panose="05050102010706020507" pitchFamily="18" charset="2"/>
              <a:buChar char=""/>
              <a:tabLst>
                <a:tab pos="457200" algn="l"/>
              </a:tabLst>
            </a:pPr>
            <a:r>
              <a:rPr lang="en-GB">
                <a:solidFill>
                  <a:srgbClr val="000000"/>
                </a:solidFill>
                <a:latin typeface="Calibri" panose="020F0502020204030204" pitchFamily="34" charset="0"/>
              </a:rPr>
              <a:t>UNICEF and WFP readiness at  CO level</a:t>
            </a:r>
          </a:p>
          <a:p>
            <a:pPr marL="342900" indent="-342900">
              <a:lnSpc>
                <a:spcPct val="107000"/>
              </a:lnSpc>
              <a:spcAft>
                <a:spcPts val="800"/>
              </a:spcAft>
              <a:buFont typeface="Symbol" panose="05050102010706020507" pitchFamily="18" charset="2"/>
              <a:buChar char=""/>
              <a:tabLst>
                <a:tab pos="457200" algn="l"/>
              </a:tabLst>
            </a:pPr>
            <a:r>
              <a:rPr lang="en-GB">
                <a:solidFill>
                  <a:srgbClr val="000000"/>
                </a:solidFill>
                <a:latin typeface="Calibri" panose="020F0502020204030204" pitchFamily="34" charset="0"/>
              </a:rPr>
              <a:t>System capacity </a:t>
            </a:r>
          </a:p>
          <a:p>
            <a:pPr marL="342900" indent="-342900">
              <a:lnSpc>
                <a:spcPct val="107000"/>
              </a:lnSpc>
              <a:spcAft>
                <a:spcPts val="800"/>
              </a:spcAft>
              <a:buFont typeface="Symbol" panose="05050102010706020507" pitchFamily="18" charset="2"/>
              <a:buChar char=""/>
              <a:tabLst>
                <a:tab pos="457200" algn="l"/>
              </a:tabLst>
            </a:pPr>
            <a:r>
              <a:rPr lang="en-GB">
                <a:solidFill>
                  <a:srgbClr val="000000"/>
                </a:solidFill>
                <a:latin typeface="Calibri" panose="020F0502020204030204" pitchFamily="34" charset="0"/>
              </a:rPr>
              <a:t>Supplies and Supply chain readiness</a:t>
            </a:r>
            <a:endParaRPr lang="en-US">
              <a:solidFill>
                <a:srgbClr val="000000"/>
              </a:solidFill>
              <a:latin typeface="Calibri" panose="020F0502020204030204" pitchFamily="34" charset="0"/>
            </a:endParaRPr>
          </a:p>
          <a:p>
            <a:pPr marL="342900" indent="-342900">
              <a:lnSpc>
                <a:spcPct val="107000"/>
              </a:lnSpc>
              <a:spcAft>
                <a:spcPts val="800"/>
              </a:spcAft>
              <a:buFont typeface="Symbol" panose="05050102010706020507" pitchFamily="18" charset="2"/>
              <a:buChar char=""/>
              <a:tabLst>
                <a:tab pos="457200" algn="l"/>
              </a:tabLst>
            </a:pPr>
            <a:r>
              <a:rPr lang="en-GB">
                <a:solidFill>
                  <a:srgbClr val="000000"/>
                </a:solidFill>
                <a:latin typeface="Calibri" panose="020F0502020204030204" pitchFamily="34" charset="0"/>
              </a:rPr>
              <a:t>Funding</a:t>
            </a:r>
          </a:p>
          <a:p>
            <a:endParaRPr lang="en-US"/>
          </a:p>
          <a:p>
            <a:endParaRPr lang="en-US">
              <a:solidFill>
                <a:srgbClr val="FF0000"/>
              </a:solidFill>
              <a:highlight>
                <a:srgbClr val="FFFFFF"/>
              </a:highlight>
              <a:latin typeface="Calibri" panose="020F0502020204030204" pitchFamily="34" charset="0"/>
              <a:cs typeface="Times New Roman" panose="02020603050405020304" pitchFamily="18" charset="0"/>
            </a:endParaRPr>
          </a:p>
          <a:p>
            <a:pPr marL="171450" indent="-171450">
              <a:buFontTx/>
              <a:buChar char="-"/>
            </a:pPr>
            <a:endParaRPr lang="en-US"/>
          </a:p>
          <a:p>
            <a:pPr marL="171450" indent="-171450">
              <a:buFontTx/>
              <a:buChar char="-"/>
            </a:pPr>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93199CD-3E1B-4AE6-990F-76F925F5EA9F}" type="slidenum">
              <a:rPr kumimoji="0" lang="en-US" sz="1200" b="0" i="0" u="none" strike="noStrike" kern="1200" cap="none" spc="0" normalizeH="0" baseline="0" noProof="0" smtClean="0">
                <a:ln>
                  <a:noFill/>
                </a:ln>
                <a:solidFill>
                  <a:prstClr val="black"/>
                </a:solidFill>
                <a:effectLst/>
                <a:uLnTx/>
                <a:uFillTx/>
                <a:latin typeface="Cambria"/>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mbria"/>
              <a:ea typeface="+mn-ea"/>
              <a:cs typeface="+mn-cs"/>
            </a:endParaRPr>
          </a:p>
        </p:txBody>
      </p:sp>
    </p:spTree>
    <p:extLst>
      <p:ext uri="{BB962C8B-B14F-4D97-AF65-F5344CB8AC3E}">
        <p14:creationId xmlns:p14="http://schemas.microsoft.com/office/powerpoint/2010/main" val="253163946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7475" y="739775"/>
            <a:ext cx="6562725" cy="3695700"/>
          </a:xfrm>
        </p:spPr>
      </p:sp>
      <p:sp>
        <p:nvSpPr>
          <p:cNvPr id="3" name="Notes Placeholder 2"/>
          <p:cNvSpPr>
            <a:spLocks noGrp="1"/>
          </p:cNvSpPr>
          <p:nvPr>
            <p:ph type="body" idx="1"/>
          </p:nvPr>
        </p:nvSpPr>
        <p:spPr/>
        <p:txBody>
          <a:bodyPr/>
          <a:lstStyle/>
          <a:p>
            <a:r>
              <a:rPr lang="en-US" sz="1200" b="0" i="0" u="none" strike="noStrike" baseline="0">
                <a:solidFill>
                  <a:srgbClr val="000000"/>
                </a:solidFill>
                <a:latin typeface="Calibri" panose="020F0502020204030204" pitchFamily="34" charset="0"/>
              </a:rPr>
              <a:t>Britta</a:t>
            </a:r>
          </a:p>
          <a:p>
            <a:endParaRPr lang="en-US" sz="1200" b="0" i="0" u="none" strike="noStrike" baseline="0">
              <a:solidFill>
                <a:srgbClr val="000000"/>
              </a:solidFill>
              <a:latin typeface="Calibri" panose="020F0502020204030204" pitchFamily="34" charset="0"/>
            </a:endParaRPr>
          </a:p>
          <a:p>
            <a:r>
              <a:rPr lang="en-US" sz="1200" b="0" i="0" u="none" strike="noStrike" baseline="0">
                <a:solidFill>
                  <a:srgbClr val="000000"/>
                </a:solidFill>
                <a:latin typeface="Calibri" panose="020F0502020204030204" pitchFamily="34" charset="0"/>
              </a:rPr>
              <a:t>The 15 priority countries have been allocated to three phases. </a:t>
            </a:r>
          </a:p>
          <a:p>
            <a:endParaRPr lang="en-US" sz="1200" b="0" i="0" u="none" strike="noStrike" baseline="0">
              <a:solidFill>
                <a:srgbClr val="000000"/>
              </a:solidFill>
              <a:latin typeface="Calibri" panose="020F0502020204030204" pitchFamily="34" charset="0"/>
            </a:endParaRPr>
          </a:p>
          <a:p>
            <a:r>
              <a:rPr lang="en-US" sz="1200" b="1" i="0" u="none" strike="noStrike" baseline="0">
                <a:solidFill>
                  <a:srgbClr val="000000"/>
                </a:solidFill>
                <a:latin typeface="Calibri" panose="020F0502020204030204" pitchFamily="34" charset="0"/>
              </a:rPr>
              <a:t>Implication</a:t>
            </a:r>
            <a:r>
              <a:rPr lang="en-US" sz="1200" b="0" i="0" u="none" strike="noStrike" baseline="0">
                <a:solidFill>
                  <a:srgbClr val="000000"/>
                </a:solidFill>
                <a:latin typeface="Calibri" panose="020F0502020204030204" pitchFamily="34" charset="0"/>
              </a:rPr>
              <a:t>: Means that these countries are being prioritized for global/regional level support including fundraising efforts, </a:t>
            </a:r>
            <a:r>
              <a:rPr lang="en-US" sz="1200" b="0" i="0" u="sng" strike="noStrike" baseline="0">
                <a:solidFill>
                  <a:srgbClr val="000000"/>
                </a:solidFill>
                <a:latin typeface="Calibri" panose="020F0502020204030204" pitchFamily="34" charset="0"/>
              </a:rPr>
              <a:t>does not mean that country teams cannot move faster than this if they want.</a:t>
            </a:r>
          </a:p>
          <a:p>
            <a:endParaRPr lang="en-US" sz="1200" b="0" i="0" u="none" strike="noStrike" baseline="0">
              <a:solidFill>
                <a:srgbClr val="000000"/>
              </a:solidFill>
              <a:latin typeface="Calibri" panose="020F0502020204030204" pitchFamily="34" charset="0"/>
            </a:endParaRPr>
          </a:p>
          <a:p>
            <a:r>
              <a:rPr lang="en-US" sz="1200" b="1" i="0" u="none" strike="noStrike" baseline="0">
                <a:solidFill>
                  <a:srgbClr val="000000"/>
                </a:solidFill>
                <a:latin typeface="Calibri" panose="020F0502020204030204" pitchFamily="34" charset="0"/>
              </a:rPr>
              <a:t>Decision making </a:t>
            </a:r>
            <a:r>
              <a:rPr lang="en-US" sz="1200" b="0" i="0" u="none" strike="noStrike" baseline="0">
                <a:solidFill>
                  <a:srgbClr val="000000"/>
                </a:solidFill>
                <a:latin typeface="Calibri" panose="020F0502020204030204" pitchFamily="34" charset="0"/>
              </a:rPr>
              <a:t>: determined (with UNCIEF/WFP country teams) to be more ready and more suitable for the transition, based on several factors.</a:t>
            </a:r>
          </a:p>
          <a:p>
            <a:endParaRPr lang="en-US" sz="1200" b="0" i="0" u="none" strike="noStrike" baseline="0">
              <a:solidFill>
                <a:srgbClr val="000000"/>
              </a:solidFill>
              <a:latin typeface="Calibri" panose="020F0502020204030204" pitchFamily="34" charset="0"/>
            </a:endParaRPr>
          </a:p>
          <a:p>
            <a:pPr marL="171450" indent="-171450">
              <a:buFontTx/>
              <a:buChar char="-"/>
            </a:pPr>
            <a:r>
              <a:rPr lang="en-US" sz="1200" b="1" i="0" u="none" strike="noStrike" baseline="0">
                <a:solidFill>
                  <a:srgbClr val="000000"/>
                </a:solidFill>
                <a:latin typeface="Calibri" panose="020F0502020204030204" pitchFamily="34" charset="0"/>
              </a:rPr>
              <a:t>Phase 1: </a:t>
            </a:r>
            <a:r>
              <a:rPr lang="en-US" sz="1200" b="0" i="0" u="none" strike="noStrike" baseline="0">
                <a:solidFill>
                  <a:srgbClr val="000000"/>
                </a:solidFill>
                <a:latin typeface="Calibri" panose="020F0502020204030204" pitchFamily="34" charset="0"/>
              </a:rPr>
              <a:t>Joint preparation and planning will start in 2023, and programme shifts in 2024. This includes ensuring government agreement and all necessary steps are taken, such as building partner buy-in, identifying target regions, and developing a comprehensive plan for 2024, including costing, funding, development of tools and trainings. </a:t>
            </a:r>
          </a:p>
          <a:p>
            <a:pPr marL="171450" indent="-171450">
              <a:buFontTx/>
              <a:buChar char="-"/>
            </a:pPr>
            <a:endParaRPr lang="en-US" sz="1200" b="0" i="0" u="none" strike="noStrike" baseline="0">
              <a:solidFill>
                <a:srgbClr val="000000"/>
              </a:solidFill>
              <a:latin typeface="Calibri" panose="020F0502020204030204" pitchFamily="34" charset="0"/>
            </a:endParaRPr>
          </a:p>
          <a:p>
            <a:pPr marL="171450" indent="-171450">
              <a:buFontTx/>
              <a:buChar char="-"/>
            </a:pPr>
            <a:r>
              <a:rPr lang="en-US" sz="1200" b="0" i="0" u="none" strike="noStrike" baseline="0">
                <a:solidFill>
                  <a:srgbClr val="000000"/>
                </a:solidFill>
                <a:latin typeface="Calibri" panose="020F0502020204030204" pitchFamily="34" charset="0"/>
              </a:rPr>
              <a:t>Target areas</a:t>
            </a:r>
          </a:p>
          <a:p>
            <a:pPr marL="171450" indent="-171450">
              <a:buFontTx/>
              <a:buChar char="-"/>
            </a:pPr>
            <a:r>
              <a:rPr lang="en-US">
                <a:solidFill>
                  <a:srgbClr val="000000"/>
                </a:solidFill>
                <a:highlight>
                  <a:srgbClr val="FFFF00"/>
                </a:highlight>
                <a:latin typeface="Calibri" panose="020F0502020204030204" pitchFamily="34" charset="0"/>
              </a:rPr>
              <a:t>Learnings from phase 1 countries will be used to inform transition of other countries.   </a:t>
            </a:r>
          </a:p>
          <a:p>
            <a:pPr marL="0" indent="0">
              <a:buFontTx/>
              <a:buNone/>
            </a:pPr>
            <a:endParaRPr lang="en-US" sz="1200" b="0" i="0" u="none" strike="noStrike" baseline="0">
              <a:solidFill>
                <a:srgbClr val="000000"/>
              </a:solidFill>
              <a:highlight>
                <a:srgbClr val="FFFF00"/>
              </a:highlight>
              <a:latin typeface="Calibri" panose="020F0502020204030204" pitchFamily="34" charset="0"/>
              <a:cs typeface="+mn-cs"/>
            </a:endParaRPr>
          </a:p>
          <a:p>
            <a:pPr marL="171450" indent="-171450">
              <a:buFontTx/>
              <a:buChar char="-"/>
            </a:pPr>
            <a:r>
              <a:rPr lang="en-US" sz="1200" b="1" i="0" u="none" strike="noStrike" baseline="0">
                <a:solidFill>
                  <a:srgbClr val="000000"/>
                </a:solidFill>
                <a:latin typeface="Calibri"/>
                <a:cs typeface="Calibri"/>
              </a:rPr>
              <a:t>Phase 2: </a:t>
            </a:r>
            <a:r>
              <a:rPr lang="en-US" sz="1200" b="0" i="0" u="none" strike="noStrike" baseline="0">
                <a:solidFill>
                  <a:srgbClr val="000000"/>
                </a:solidFill>
                <a:latin typeface="Calibri"/>
                <a:cs typeface="Calibri"/>
              </a:rPr>
              <a:t>Detailed consultations with national level partners to start in 2023, with agreement on transition expected end of 2024. Programmatic shifts to start in 2025.</a:t>
            </a:r>
            <a:r>
              <a:rPr lang="en-US">
                <a:solidFill>
                  <a:srgbClr val="000000"/>
                </a:solidFill>
                <a:latin typeface="Calibri"/>
                <a:cs typeface="Calibri"/>
              </a:rPr>
              <a:t> </a:t>
            </a:r>
            <a:endParaRPr lang="en-US" sz="1200" b="0" i="0" u="none" strike="noStrike" baseline="0">
              <a:solidFill>
                <a:srgbClr val="000000"/>
              </a:solidFill>
              <a:latin typeface="Calibri" panose="020F0502020204030204" pitchFamily="34" charset="0"/>
              <a:cs typeface="Calibri"/>
            </a:endParaRPr>
          </a:p>
          <a:p>
            <a:pPr marL="171450" indent="-171450">
              <a:buFontTx/>
              <a:buChar char="-"/>
            </a:pPr>
            <a:r>
              <a:rPr lang="en-US" sz="1200" b="1" i="0" u="none" strike="noStrike" baseline="0">
                <a:solidFill>
                  <a:srgbClr val="000000"/>
                </a:solidFill>
                <a:latin typeface="Calibri" panose="020F0502020204030204" pitchFamily="34" charset="0"/>
              </a:rPr>
              <a:t>Phase 3: </a:t>
            </a:r>
            <a:r>
              <a:rPr lang="en-US" sz="1200" b="0" i="0" u="none" strike="noStrike" baseline="0">
                <a:solidFill>
                  <a:srgbClr val="000000"/>
                </a:solidFill>
                <a:latin typeface="Calibri" panose="020F0502020204030204" pitchFamily="34" charset="0"/>
              </a:rPr>
              <a:t>Discussions to start in 2023, programmatic shifts to starts towards the end of 2025 and expansion towards the end of 2026. </a:t>
            </a:r>
          </a:p>
          <a:p>
            <a:pPr marL="171450" indent="-171450">
              <a:buFontTx/>
              <a:buChar char="-"/>
            </a:pPr>
            <a:endParaRPr lang="en-US" sz="1200" b="0" i="0" u="none" strike="noStrike" baseline="0">
              <a:solidFill>
                <a:srgbClr val="000000"/>
              </a:solidFill>
              <a:latin typeface="Calibri" panose="020F0502020204030204" pitchFamily="34" charset="0"/>
            </a:endParaRPr>
          </a:p>
          <a:p>
            <a:endParaRPr lang="en-US"/>
          </a:p>
          <a:p>
            <a:r>
              <a:rPr lang="en-US"/>
              <a:t>Parameters considered for overall readiness and pace for transition:</a:t>
            </a:r>
          </a:p>
          <a:p>
            <a:pPr marL="342900" indent="-342900">
              <a:lnSpc>
                <a:spcPct val="107000"/>
              </a:lnSpc>
              <a:spcAft>
                <a:spcPts val="800"/>
              </a:spcAft>
              <a:buFont typeface="Symbol,Sans-Serif" panose="05050102010706020507" pitchFamily="18" charset="2"/>
              <a:buChar char=""/>
              <a:tabLst>
                <a:tab pos="457200" algn="l"/>
              </a:tabLst>
            </a:pPr>
            <a:r>
              <a:rPr lang="en-GB">
                <a:solidFill>
                  <a:srgbClr val="000000"/>
                </a:solidFill>
                <a:latin typeface="Calibri" panose="020F0502020204030204" pitchFamily="34" charset="0"/>
              </a:rPr>
              <a:t>Operating/programming environment</a:t>
            </a:r>
            <a:endParaRPr lang="en-US">
              <a:solidFill>
                <a:srgbClr val="000000"/>
              </a:solidFill>
              <a:latin typeface="Calibri" panose="020F0502020204030204" pitchFamily="34" charset="0"/>
            </a:endParaRPr>
          </a:p>
          <a:p>
            <a:pPr marL="342900" indent="-342900">
              <a:lnSpc>
                <a:spcPct val="107000"/>
              </a:lnSpc>
              <a:spcAft>
                <a:spcPts val="800"/>
              </a:spcAft>
              <a:buFont typeface="Symbol" panose="05050102010706020507" pitchFamily="18" charset="2"/>
              <a:buChar char=""/>
              <a:tabLst>
                <a:tab pos="457200" algn="l"/>
              </a:tabLst>
            </a:pPr>
            <a:r>
              <a:rPr lang="en-GB">
                <a:solidFill>
                  <a:srgbClr val="000000"/>
                </a:solidFill>
                <a:latin typeface="Calibri" panose="020F0502020204030204" pitchFamily="34" charset="0"/>
              </a:rPr>
              <a:t>Government readiness and policy environment</a:t>
            </a:r>
            <a:endParaRPr lang="en-US">
              <a:solidFill>
                <a:srgbClr val="000000"/>
              </a:solidFill>
              <a:latin typeface="Calibri" panose="020F0502020204030204" pitchFamily="34" charset="0"/>
            </a:endParaRPr>
          </a:p>
          <a:p>
            <a:pPr marL="342900" indent="-342900">
              <a:lnSpc>
                <a:spcPct val="107000"/>
              </a:lnSpc>
              <a:spcAft>
                <a:spcPts val="800"/>
              </a:spcAft>
              <a:buFont typeface="Symbol,Sans-Serif" panose="05050102010706020507" pitchFamily="18" charset="2"/>
              <a:buChar char=""/>
              <a:tabLst>
                <a:tab pos="457200" algn="l"/>
              </a:tabLst>
            </a:pPr>
            <a:r>
              <a:rPr lang="en-GB">
                <a:solidFill>
                  <a:srgbClr val="000000"/>
                </a:solidFill>
                <a:latin typeface="Calibri" panose="020F0502020204030204" pitchFamily="34" charset="0"/>
              </a:rPr>
              <a:t>UNICEF and WFP readiness at  CO level</a:t>
            </a:r>
          </a:p>
          <a:p>
            <a:pPr marL="342900" indent="-342900">
              <a:lnSpc>
                <a:spcPct val="107000"/>
              </a:lnSpc>
              <a:spcAft>
                <a:spcPts val="800"/>
              </a:spcAft>
              <a:buFont typeface="Symbol" panose="05050102010706020507" pitchFamily="18" charset="2"/>
              <a:buChar char=""/>
              <a:tabLst>
                <a:tab pos="457200" algn="l"/>
              </a:tabLst>
            </a:pPr>
            <a:r>
              <a:rPr lang="en-GB">
                <a:solidFill>
                  <a:srgbClr val="000000"/>
                </a:solidFill>
                <a:latin typeface="Calibri" panose="020F0502020204030204" pitchFamily="34" charset="0"/>
              </a:rPr>
              <a:t>System capacity </a:t>
            </a:r>
          </a:p>
          <a:p>
            <a:pPr marL="342900" indent="-342900">
              <a:lnSpc>
                <a:spcPct val="107000"/>
              </a:lnSpc>
              <a:spcAft>
                <a:spcPts val="800"/>
              </a:spcAft>
              <a:buFont typeface="Symbol" panose="05050102010706020507" pitchFamily="18" charset="2"/>
              <a:buChar char=""/>
              <a:tabLst>
                <a:tab pos="457200" algn="l"/>
              </a:tabLst>
            </a:pPr>
            <a:r>
              <a:rPr lang="en-GB">
                <a:solidFill>
                  <a:srgbClr val="000000"/>
                </a:solidFill>
                <a:latin typeface="Calibri" panose="020F0502020204030204" pitchFamily="34" charset="0"/>
              </a:rPr>
              <a:t>Supplies and Supply chain readiness</a:t>
            </a:r>
            <a:endParaRPr lang="en-US">
              <a:solidFill>
                <a:srgbClr val="000000"/>
              </a:solidFill>
              <a:latin typeface="Calibri" panose="020F0502020204030204" pitchFamily="34" charset="0"/>
            </a:endParaRPr>
          </a:p>
          <a:p>
            <a:pPr marL="342900" indent="-342900">
              <a:lnSpc>
                <a:spcPct val="107000"/>
              </a:lnSpc>
              <a:spcAft>
                <a:spcPts val="800"/>
              </a:spcAft>
              <a:buFont typeface="Symbol" panose="05050102010706020507" pitchFamily="18" charset="2"/>
              <a:buChar char=""/>
              <a:tabLst>
                <a:tab pos="457200" algn="l"/>
              </a:tabLst>
            </a:pPr>
            <a:r>
              <a:rPr lang="en-GB">
                <a:solidFill>
                  <a:srgbClr val="000000"/>
                </a:solidFill>
                <a:latin typeface="Calibri" panose="020F0502020204030204" pitchFamily="34" charset="0"/>
              </a:rPr>
              <a:t>Funding</a:t>
            </a:r>
          </a:p>
          <a:p>
            <a:endParaRPr lang="en-US"/>
          </a:p>
          <a:p>
            <a:endParaRPr lang="en-US">
              <a:solidFill>
                <a:srgbClr val="FF0000"/>
              </a:solidFill>
              <a:highlight>
                <a:srgbClr val="FFFFFF"/>
              </a:highlight>
              <a:latin typeface="Calibri" panose="020F0502020204030204" pitchFamily="34" charset="0"/>
              <a:cs typeface="Times New Roman" panose="02020603050405020304" pitchFamily="18" charset="0"/>
            </a:endParaRPr>
          </a:p>
          <a:p>
            <a:pPr marL="171450" indent="-171450">
              <a:buFontTx/>
              <a:buChar char="-"/>
            </a:pPr>
            <a:endParaRPr lang="en-US"/>
          </a:p>
          <a:p>
            <a:pPr marL="171450" indent="-171450">
              <a:buFontTx/>
              <a:buChar char="-"/>
            </a:pPr>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93199CD-3E1B-4AE6-990F-76F925F5EA9F}" type="slidenum">
              <a:rPr kumimoji="0" lang="en-US" sz="1200" b="0" i="0" u="none" strike="noStrike" kern="1200" cap="none" spc="0" normalizeH="0" baseline="0" noProof="0" smtClean="0">
                <a:ln>
                  <a:noFill/>
                </a:ln>
                <a:solidFill>
                  <a:prstClr val="black"/>
                </a:solidFill>
                <a:effectLst/>
                <a:uLnTx/>
                <a:uFillTx/>
                <a:latin typeface="Cambria"/>
                <a:ea typeface="+mn-ea"/>
                <a:cs typeface="+mn-cs"/>
                <a:sym typeface="Helvetica Neue"/>
              </a:rPr>
              <a:pPr marL="0" marR="0" lvl="0" indent="0" algn="r" defTabSz="4572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mbria"/>
              <a:ea typeface="+mn-ea"/>
              <a:cs typeface="+mn-cs"/>
              <a:sym typeface="Helvetica Neue"/>
            </a:endParaRPr>
          </a:p>
        </p:txBody>
      </p:sp>
    </p:spTree>
    <p:extLst>
      <p:ext uri="{BB962C8B-B14F-4D97-AF65-F5344CB8AC3E}">
        <p14:creationId xmlns:p14="http://schemas.microsoft.com/office/powerpoint/2010/main" val="41030024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7475" y="739775"/>
            <a:ext cx="6562725" cy="3695700"/>
          </a:xfrm>
        </p:spPr>
      </p:sp>
      <p:sp>
        <p:nvSpPr>
          <p:cNvPr id="3" name="Notes Placeholder 2"/>
          <p:cNvSpPr>
            <a:spLocks noGrp="1"/>
          </p:cNvSpPr>
          <p:nvPr>
            <p:ph type="body" idx="1"/>
          </p:nvPr>
        </p:nvSpPr>
        <p:spPr/>
        <p:txBody>
          <a:bodyPr/>
          <a:lstStyle/>
          <a:p>
            <a:r>
              <a:rPr lang="en-US" sz="1200" b="0" i="0" u="none" strike="noStrike" baseline="0">
                <a:solidFill>
                  <a:srgbClr val="000000"/>
                </a:solidFill>
                <a:latin typeface="Calibri" panose="020F0502020204030204" pitchFamily="34" charset="0"/>
              </a:rPr>
              <a:t>Britta</a:t>
            </a:r>
          </a:p>
          <a:p>
            <a:endParaRPr lang="en-US" sz="1200" b="0" i="0" u="none" strike="noStrike" baseline="0">
              <a:solidFill>
                <a:srgbClr val="000000"/>
              </a:solidFill>
              <a:latin typeface="Calibri" panose="020F0502020204030204" pitchFamily="34" charset="0"/>
            </a:endParaRPr>
          </a:p>
          <a:p>
            <a:r>
              <a:rPr lang="en-US" sz="1200" b="0" i="0" u="none" strike="noStrike" baseline="0">
                <a:solidFill>
                  <a:srgbClr val="000000"/>
                </a:solidFill>
                <a:latin typeface="Calibri" panose="020F0502020204030204" pitchFamily="34" charset="0"/>
              </a:rPr>
              <a:t>The 15 priority countries have been allocated to three phases. </a:t>
            </a:r>
          </a:p>
          <a:p>
            <a:endParaRPr lang="en-US" sz="1200" b="0" i="0" u="none" strike="noStrike" baseline="0">
              <a:solidFill>
                <a:srgbClr val="000000"/>
              </a:solidFill>
              <a:latin typeface="Calibri" panose="020F0502020204030204" pitchFamily="34" charset="0"/>
            </a:endParaRPr>
          </a:p>
          <a:p>
            <a:r>
              <a:rPr lang="en-US" sz="1200" b="1" i="0" u="none" strike="noStrike" baseline="0">
                <a:solidFill>
                  <a:srgbClr val="000000"/>
                </a:solidFill>
                <a:latin typeface="Calibri" panose="020F0502020204030204" pitchFamily="34" charset="0"/>
              </a:rPr>
              <a:t>Implication</a:t>
            </a:r>
            <a:r>
              <a:rPr lang="en-US" sz="1200" b="0" i="0" u="none" strike="noStrike" baseline="0">
                <a:solidFill>
                  <a:srgbClr val="000000"/>
                </a:solidFill>
                <a:latin typeface="Calibri" panose="020F0502020204030204" pitchFamily="34" charset="0"/>
              </a:rPr>
              <a:t>: Means that these countries are being prioritized for global/regional level support including fundraising efforts, </a:t>
            </a:r>
            <a:r>
              <a:rPr lang="en-US" sz="1200" b="0" i="0" u="sng" strike="noStrike" baseline="0">
                <a:solidFill>
                  <a:srgbClr val="000000"/>
                </a:solidFill>
                <a:latin typeface="Calibri" panose="020F0502020204030204" pitchFamily="34" charset="0"/>
              </a:rPr>
              <a:t>does not mean that country teams cannot move faster than this if they want.</a:t>
            </a:r>
          </a:p>
          <a:p>
            <a:endParaRPr lang="en-US" sz="1200" b="0" i="0" u="none" strike="noStrike" baseline="0">
              <a:solidFill>
                <a:srgbClr val="000000"/>
              </a:solidFill>
              <a:latin typeface="Calibri" panose="020F0502020204030204" pitchFamily="34" charset="0"/>
            </a:endParaRPr>
          </a:p>
          <a:p>
            <a:r>
              <a:rPr lang="en-US" sz="1200" b="1" i="0" u="none" strike="noStrike" baseline="0">
                <a:solidFill>
                  <a:srgbClr val="000000"/>
                </a:solidFill>
                <a:latin typeface="Calibri" panose="020F0502020204030204" pitchFamily="34" charset="0"/>
              </a:rPr>
              <a:t>Decision making </a:t>
            </a:r>
            <a:r>
              <a:rPr lang="en-US" sz="1200" b="0" i="0" u="none" strike="noStrike" baseline="0">
                <a:solidFill>
                  <a:srgbClr val="000000"/>
                </a:solidFill>
                <a:latin typeface="Calibri" panose="020F0502020204030204" pitchFamily="34" charset="0"/>
              </a:rPr>
              <a:t>: determined (with UNCIEF/WFP country teams) to be more ready and more suitable for the transition, based on several factors.</a:t>
            </a:r>
          </a:p>
          <a:p>
            <a:endParaRPr lang="en-US" sz="1200" b="0" i="0" u="none" strike="noStrike" baseline="0">
              <a:solidFill>
                <a:srgbClr val="000000"/>
              </a:solidFill>
              <a:latin typeface="Calibri" panose="020F0502020204030204" pitchFamily="34" charset="0"/>
            </a:endParaRPr>
          </a:p>
          <a:p>
            <a:pPr marL="171450" indent="-171450">
              <a:buFontTx/>
              <a:buChar char="-"/>
            </a:pPr>
            <a:r>
              <a:rPr lang="en-US" sz="1200" b="1" i="0" u="none" strike="noStrike" baseline="0">
                <a:solidFill>
                  <a:srgbClr val="000000"/>
                </a:solidFill>
                <a:latin typeface="Calibri" panose="020F0502020204030204" pitchFamily="34" charset="0"/>
              </a:rPr>
              <a:t>Phase 1: </a:t>
            </a:r>
            <a:r>
              <a:rPr lang="en-US" sz="1200" b="0" i="0" u="none" strike="noStrike" baseline="0">
                <a:solidFill>
                  <a:srgbClr val="000000"/>
                </a:solidFill>
                <a:latin typeface="Calibri" panose="020F0502020204030204" pitchFamily="34" charset="0"/>
              </a:rPr>
              <a:t>Joint preparation and planning will start in 2023, and programme shifts in 2024. This includes ensuring government agreement and all necessary steps are taken, such as building partner buy-in, identifying target regions, and developing a comprehensive plan for 2024, including costing, funding, development of tools and trainings. </a:t>
            </a:r>
          </a:p>
          <a:p>
            <a:pPr marL="171450" indent="-171450">
              <a:buFontTx/>
              <a:buChar char="-"/>
            </a:pPr>
            <a:endParaRPr lang="en-US" sz="1200" b="0" i="0" u="none" strike="noStrike" baseline="0">
              <a:solidFill>
                <a:srgbClr val="000000"/>
              </a:solidFill>
              <a:latin typeface="Calibri" panose="020F0502020204030204" pitchFamily="34" charset="0"/>
            </a:endParaRPr>
          </a:p>
          <a:p>
            <a:pPr marL="171450" indent="-171450">
              <a:buFontTx/>
              <a:buChar char="-"/>
            </a:pPr>
            <a:r>
              <a:rPr lang="en-US" sz="1200" b="0" i="0" u="none" strike="noStrike" baseline="0">
                <a:solidFill>
                  <a:srgbClr val="000000"/>
                </a:solidFill>
                <a:latin typeface="Calibri" panose="020F0502020204030204" pitchFamily="34" charset="0"/>
              </a:rPr>
              <a:t>Target areas</a:t>
            </a:r>
          </a:p>
          <a:p>
            <a:pPr marL="171450" indent="-171450">
              <a:buFontTx/>
              <a:buChar char="-"/>
            </a:pPr>
            <a:r>
              <a:rPr lang="en-US">
                <a:solidFill>
                  <a:srgbClr val="000000"/>
                </a:solidFill>
                <a:highlight>
                  <a:srgbClr val="FFFF00"/>
                </a:highlight>
                <a:latin typeface="Calibri" panose="020F0502020204030204" pitchFamily="34" charset="0"/>
              </a:rPr>
              <a:t>Learnings from phase 1 countries will be used to inform transition of other countries.   </a:t>
            </a:r>
          </a:p>
          <a:p>
            <a:pPr marL="0" indent="0">
              <a:buFontTx/>
              <a:buNone/>
            </a:pPr>
            <a:endParaRPr lang="en-US" sz="1200" b="0" i="0" u="none" strike="noStrike" baseline="0">
              <a:solidFill>
                <a:srgbClr val="000000"/>
              </a:solidFill>
              <a:highlight>
                <a:srgbClr val="FFFF00"/>
              </a:highlight>
              <a:latin typeface="Calibri" panose="020F0502020204030204" pitchFamily="34" charset="0"/>
              <a:cs typeface="+mn-cs"/>
            </a:endParaRPr>
          </a:p>
          <a:p>
            <a:pPr marL="171450" indent="-171450">
              <a:buFontTx/>
              <a:buChar char="-"/>
            </a:pPr>
            <a:r>
              <a:rPr lang="en-US" sz="1200" b="1" i="0" u="none" strike="noStrike" baseline="0">
                <a:solidFill>
                  <a:srgbClr val="000000"/>
                </a:solidFill>
                <a:latin typeface="Calibri"/>
                <a:cs typeface="Calibri"/>
              </a:rPr>
              <a:t>Phase 2: </a:t>
            </a:r>
            <a:r>
              <a:rPr lang="en-US" sz="1200" b="0" i="0" u="none" strike="noStrike" baseline="0">
                <a:solidFill>
                  <a:srgbClr val="000000"/>
                </a:solidFill>
                <a:latin typeface="Calibri"/>
                <a:cs typeface="Calibri"/>
              </a:rPr>
              <a:t>Detailed consultations with national level partners to start in 2023, with agreement on transition expected end of 2024. Programmatic shifts to start in 2025.</a:t>
            </a:r>
            <a:r>
              <a:rPr lang="en-US">
                <a:solidFill>
                  <a:srgbClr val="000000"/>
                </a:solidFill>
                <a:latin typeface="Calibri"/>
                <a:cs typeface="Calibri"/>
              </a:rPr>
              <a:t> </a:t>
            </a:r>
            <a:endParaRPr lang="en-US" sz="1200" b="0" i="0" u="none" strike="noStrike" baseline="0">
              <a:solidFill>
                <a:srgbClr val="000000"/>
              </a:solidFill>
              <a:latin typeface="Calibri" panose="020F0502020204030204" pitchFamily="34" charset="0"/>
              <a:cs typeface="Calibri"/>
            </a:endParaRPr>
          </a:p>
          <a:p>
            <a:pPr marL="171450" indent="-171450">
              <a:buFontTx/>
              <a:buChar char="-"/>
            </a:pPr>
            <a:r>
              <a:rPr lang="en-US" sz="1200" b="1" i="0" u="none" strike="noStrike" baseline="0">
                <a:solidFill>
                  <a:srgbClr val="000000"/>
                </a:solidFill>
                <a:latin typeface="Calibri" panose="020F0502020204030204" pitchFamily="34" charset="0"/>
              </a:rPr>
              <a:t>Phase 3: </a:t>
            </a:r>
            <a:r>
              <a:rPr lang="en-US" sz="1200" b="0" i="0" u="none" strike="noStrike" baseline="0">
                <a:solidFill>
                  <a:srgbClr val="000000"/>
                </a:solidFill>
                <a:latin typeface="Calibri" panose="020F0502020204030204" pitchFamily="34" charset="0"/>
              </a:rPr>
              <a:t>Discussions to start in 2023, programmatic shifts to starts towards the end of 2025 and expansion towards the end of 2026. </a:t>
            </a:r>
          </a:p>
          <a:p>
            <a:pPr marL="171450" indent="-171450">
              <a:buFontTx/>
              <a:buChar char="-"/>
            </a:pPr>
            <a:endParaRPr lang="en-US" sz="1200" b="0" i="0" u="none" strike="noStrike" baseline="0">
              <a:solidFill>
                <a:srgbClr val="000000"/>
              </a:solidFill>
              <a:latin typeface="Calibri" panose="020F0502020204030204" pitchFamily="34" charset="0"/>
            </a:endParaRPr>
          </a:p>
          <a:p>
            <a:endParaRPr lang="en-US"/>
          </a:p>
          <a:p>
            <a:r>
              <a:rPr lang="en-US"/>
              <a:t>Parameters considered for overall readiness and pace for transition:</a:t>
            </a:r>
          </a:p>
          <a:p>
            <a:pPr marL="342900" indent="-342900">
              <a:lnSpc>
                <a:spcPct val="107000"/>
              </a:lnSpc>
              <a:spcAft>
                <a:spcPts val="800"/>
              </a:spcAft>
              <a:buFont typeface="Symbol,Sans-Serif" panose="05050102010706020507" pitchFamily="18" charset="2"/>
              <a:buChar char=""/>
              <a:tabLst>
                <a:tab pos="457200" algn="l"/>
              </a:tabLst>
            </a:pPr>
            <a:r>
              <a:rPr lang="en-GB">
                <a:solidFill>
                  <a:srgbClr val="000000"/>
                </a:solidFill>
                <a:latin typeface="Calibri" panose="020F0502020204030204" pitchFamily="34" charset="0"/>
              </a:rPr>
              <a:t>Operating/programming environment</a:t>
            </a:r>
            <a:endParaRPr lang="en-US">
              <a:solidFill>
                <a:srgbClr val="000000"/>
              </a:solidFill>
              <a:latin typeface="Calibri" panose="020F0502020204030204" pitchFamily="34" charset="0"/>
            </a:endParaRPr>
          </a:p>
          <a:p>
            <a:pPr marL="342900" indent="-342900">
              <a:lnSpc>
                <a:spcPct val="107000"/>
              </a:lnSpc>
              <a:spcAft>
                <a:spcPts val="800"/>
              </a:spcAft>
              <a:buFont typeface="Symbol" panose="05050102010706020507" pitchFamily="18" charset="2"/>
              <a:buChar char=""/>
              <a:tabLst>
                <a:tab pos="457200" algn="l"/>
              </a:tabLst>
            </a:pPr>
            <a:r>
              <a:rPr lang="en-GB">
                <a:solidFill>
                  <a:srgbClr val="000000"/>
                </a:solidFill>
                <a:latin typeface="Calibri" panose="020F0502020204030204" pitchFamily="34" charset="0"/>
              </a:rPr>
              <a:t>Government readiness and policy environment</a:t>
            </a:r>
            <a:endParaRPr lang="en-US">
              <a:solidFill>
                <a:srgbClr val="000000"/>
              </a:solidFill>
              <a:latin typeface="Calibri" panose="020F0502020204030204" pitchFamily="34" charset="0"/>
            </a:endParaRPr>
          </a:p>
          <a:p>
            <a:pPr marL="342900" indent="-342900">
              <a:lnSpc>
                <a:spcPct val="107000"/>
              </a:lnSpc>
              <a:spcAft>
                <a:spcPts val="800"/>
              </a:spcAft>
              <a:buFont typeface="Symbol,Sans-Serif" panose="05050102010706020507" pitchFamily="18" charset="2"/>
              <a:buChar char=""/>
              <a:tabLst>
                <a:tab pos="457200" algn="l"/>
              </a:tabLst>
            </a:pPr>
            <a:r>
              <a:rPr lang="en-GB">
                <a:solidFill>
                  <a:srgbClr val="000000"/>
                </a:solidFill>
                <a:latin typeface="Calibri" panose="020F0502020204030204" pitchFamily="34" charset="0"/>
              </a:rPr>
              <a:t>UNICEF and WFP readiness at  CO level</a:t>
            </a:r>
          </a:p>
          <a:p>
            <a:pPr marL="342900" indent="-342900">
              <a:lnSpc>
                <a:spcPct val="107000"/>
              </a:lnSpc>
              <a:spcAft>
                <a:spcPts val="800"/>
              </a:spcAft>
              <a:buFont typeface="Symbol" panose="05050102010706020507" pitchFamily="18" charset="2"/>
              <a:buChar char=""/>
              <a:tabLst>
                <a:tab pos="457200" algn="l"/>
              </a:tabLst>
            </a:pPr>
            <a:r>
              <a:rPr lang="en-GB">
                <a:solidFill>
                  <a:srgbClr val="000000"/>
                </a:solidFill>
                <a:latin typeface="Calibri" panose="020F0502020204030204" pitchFamily="34" charset="0"/>
              </a:rPr>
              <a:t>System capacity </a:t>
            </a:r>
          </a:p>
          <a:p>
            <a:pPr marL="342900" indent="-342900">
              <a:lnSpc>
                <a:spcPct val="107000"/>
              </a:lnSpc>
              <a:spcAft>
                <a:spcPts val="800"/>
              </a:spcAft>
              <a:buFont typeface="Symbol" panose="05050102010706020507" pitchFamily="18" charset="2"/>
              <a:buChar char=""/>
              <a:tabLst>
                <a:tab pos="457200" algn="l"/>
              </a:tabLst>
            </a:pPr>
            <a:r>
              <a:rPr lang="en-GB">
                <a:solidFill>
                  <a:srgbClr val="000000"/>
                </a:solidFill>
                <a:latin typeface="Calibri" panose="020F0502020204030204" pitchFamily="34" charset="0"/>
              </a:rPr>
              <a:t>Supplies and Supply chain readiness</a:t>
            </a:r>
            <a:endParaRPr lang="en-US">
              <a:solidFill>
                <a:srgbClr val="000000"/>
              </a:solidFill>
              <a:latin typeface="Calibri" panose="020F0502020204030204" pitchFamily="34" charset="0"/>
            </a:endParaRPr>
          </a:p>
          <a:p>
            <a:pPr marL="342900" indent="-342900">
              <a:lnSpc>
                <a:spcPct val="107000"/>
              </a:lnSpc>
              <a:spcAft>
                <a:spcPts val="800"/>
              </a:spcAft>
              <a:buFont typeface="Symbol" panose="05050102010706020507" pitchFamily="18" charset="2"/>
              <a:buChar char=""/>
              <a:tabLst>
                <a:tab pos="457200" algn="l"/>
              </a:tabLst>
            </a:pPr>
            <a:r>
              <a:rPr lang="en-GB">
                <a:solidFill>
                  <a:srgbClr val="000000"/>
                </a:solidFill>
                <a:latin typeface="Calibri" panose="020F0502020204030204" pitchFamily="34" charset="0"/>
              </a:rPr>
              <a:t>Funding</a:t>
            </a:r>
          </a:p>
          <a:p>
            <a:endParaRPr lang="en-US"/>
          </a:p>
          <a:p>
            <a:endParaRPr lang="en-US">
              <a:solidFill>
                <a:srgbClr val="FF0000"/>
              </a:solidFill>
              <a:highlight>
                <a:srgbClr val="FFFFFF"/>
              </a:highlight>
              <a:latin typeface="Calibri" panose="020F0502020204030204" pitchFamily="34" charset="0"/>
              <a:cs typeface="Times New Roman" panose="02020603050405020304" pitchFamily="18" charset="0"/>
            </a:endParaRPr>
          </a:p>
          <a:p>
            <a:pPr marL="171450" indent="-171450">
              <a:buFontTx/>
              <a:buChar char="-"/>
            </a:pPr>
            <a:endParaRPr lang="en-US"/>
          </a:p>
          <a:p>
            <a:pPr marL="171450" indent="-171450">
              <a:buFontTx/>
              <a:buChar char="-"/>
            </a:pPr>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93199CD-3E1B-4AE6-990F-76F925F5EA9F}" type="slidenum">
              <a:rPr kumimoji="0" lang="en-US" sz="1200" b="0" i="0" u="none" strike="noStrike" kern="1200" cap="none" spc="0" normalizeH="0" baseline="0" noProof="0" smtClean="0">
                <a:ln>
                  <a:noFill/>
                </a:ln>
                <a:solidFill>
                  <a:prstClr val="black"/>
                </a:solidFill>
                <a:effectLst/>
                <a:uLnTx/>
                <a:uFillTx/>
                <a:latin typeface="Cambria"/>
                <a:ea typeface="+mn-ea"/>
                <a:cs typeface="+mn-cs"/>
                <a:sym typeface="Helvetica Neue"/>
              </a:rPr>
              <a:pPr marL="0" marR="0" lvl="0" indent="0" algn="r" defTabSz="4572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mbria"/>
              <a:ea typeface="+mn-ea"/>
              <a:cs typeface="+mn-cs"/>
              <a:sym typeface="Helvetica Neue"/>
            </a:endParaRPr>
          </a:p>
        </p:txBody>
      </p:sp>
    </p:spTree>
    <p:extLst>
      <p:ext uri="{BB962C8B-B14F-4D97-AF65-F5344CB8AC3E}">
        <p14:creationId xmlns:p14="http://schemas.microsoft.com/office/powerpoint/2010/main" val="117940954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7475" y="739775"/>
            <a:ext cx="6562725" cy="3695700"/>
          </a:xfrm>
        </p:spPr>
      </p:sp>
      <p:sp>
        <p:nvSpPr>
          <p:cNvPr id="3" name="Notes Placeholder 2"/>
          <p:cNvSpPr>
            <a:spLocks noGrp="1"/>
          </p:cNvSpPr>
          <p:nvPr>
            <p:ph type="body" idx="1"/>
          </p:nvPr>
        </p:nvSpPr>
        <p:spPr/>
        <p:txBody>
          <a:bodyPr/>
          <a:lstStyle/>
          <a:p>
            <a:r>
              <a:rPr lang="en-US" sz="1200" b="0" i="0" u="none" strike="noStrike" baseline="0">
                <a:solidFill>
                  <a:srgbClr val="000000"/>
                </a:solidFill>
                <a:latin typeface="Calibri" panose="020F0502020204030204" pitchFamily="34" charset="0"/>
              </a:rPr>
              <a:t>Britta</a:t>
            </a:r>
          </a:p>
          <a:p>
            <a:endParaRPr lang="en-US" sz="1200" b="0" i="0" u="none" strike="noStrike" baseline="0">
              <a:solidFill>
                <a:srgbClr val="000000"/>
              </a:solidFill>
              <a:latin typeface="Calibri" panose="020F0502020204030204" pitchFamily="34" charset="0"/>
            </a:endParaRPr>
          </a:p>
          <a:p>
            <a:r>
              <a:rPr lang="en-US" sz="1200" b="0" i="0" u="none" strike="noStrike" baseline="0">
                <a:solidFill>
                  <a:srgbClr val="000000"/>
                </a:solidFill>
                <a:latin typeface="Calibri" panose="020F0502020204030204" pitchFamily="34" charset="0"/>
              </a:rPr>
              <a:t>The 15 priority countries have been allocated to three phases. </a:t>
            </a:r>
          </a:p>
          <a:p>
            <a:endParaRPr lang="en-US" sz="1200" b="0" i="0" u="none" strike="noStrike" baseline="0">
              <a:solidFill>
                <a:srgbClr val="000000"/>
              </a:solidFill>
              <a:latin typeface="Calibri" panose="020F0502020204030204" pitchFamily="34" charset="0"/>
            </a:endParaRPr>
          </a:p>
          <a:p>
            <a:r>
              <a:rPr lang="en-US" sz="1200" b="1" i="0" u="none" strike="noStrike" baseline="0">
                <a:solidFill>
                  <a:srgbClr val="000000"/>
                </a:solidFill>
                <a:latin typeface="Calibri" panose="020F0502020204030204" pitchFamily="34" charset="0"/>
              </a:rPr>
              <a:t>Implication</a:t>
            </a:r>
            <a:r>
              <a:rPr lang="en-US" sz="1200" b="0" i="0" u="none" strike="noStrike" baseline="0">
                <a:solidFill>
                  <a:srgbClr val="000000"/>
                </a:solidFill>
                <a:latin typeface="Calibri" panose="020F0502020204030204" pitchFamily="34" charset="0"/>
              </a:rPr>
              <a:t>: Means that these countries are being prioritized for global/regional level support including fundraising efforts, </a:t>
            </a:r>
            <a:r>
              <a:rPr lang="en-US" sz="1200" b="0" i="0" u="sng" strike="noStrike" baseline="0">
                <a:solidFill>
                  <a:srgbClr val="000000"/>
                </a:solidFill>
                <a:latin typeface="Calibri" panose="020F0502020204030204" pitchFamily="34" charset="0"/>
              </a:rPr>
              <a:t>does not mean that country teams cannot move faster than this if they want.</a:t>
            </a:r>
          </a:p>
          <a:p>
            <a:endParaRPr lang="en-US" sz="1200" b="0" i="0" u="none" strike="noStrike" baseline="0">
              <a:solidFill>
                <a:srgbClr val="000000"/>
              </a:solidFill>
              <a:latin typeface="Calibri" panose="020F0502020204030204" pitchFamily="34" charset="0"/>
            </a:endParaRPr>
          </a:p>
          <a:p>
            <a:r>
              <a:rPr lang="en-US" sz="1200" b="1" i="0" u="none" strike="noStrike" baseline="0">
                <a:solidFill>
                  <a:srgbClr val="000000"/>
                </a:solidFill>
                <a:latin typeface="Calibri" panose="020F0502020204030204" pitchFamily="34" charset="0"/>
              </a:rPr>
              <a:t>Decision making </a:t>
            </a:r>
            <a:r>
              <a:rPr lang="en-US" sz="1200" b="0" i="0" u="none" strike="noStrike" baseline="0">
                <a:solidFill>
                  <a:srgbClr val="000000"/>
                </a:solidFill>
                <a:latin typeface="Calibri" panose="020F0502020204030204" pitchFamily="34" charset="0"/>
              </a:rPr>
              <a:t>: determined (with UNCIEF/WFP country teams) to be more ready and more suitable for the transition, based on several factors.</a:t>
            </a:r>
          </a:p>
          <a:p>
            <a:endParaRPr lang="en-US" sz="1200" b="0" i="0" u="none" strike="noStrike" baseline="0">
              <a:solidFill>
                <a:srgbClr val="000000"/>
              </a:solidFill>
              <a:latin typeface="Calibri" panose="020F0502020204030204" pitchFamily="34" charset="0"/>
            </a:endParaRPr>
          </a:p>
          <a:p>
            <a:pPr marL="171450" indent="-171450">
              <a:buFontTx/>
              <a:buChar char="-"/>
            </a:pPr>
            <a:r>
              <a:rPr lang="en-US" sz="1200" b="1" i="0" u="none" strike="noStrike" baseline="0">
                <a:solidFill>
                  <a:srgbClr val="000000"/>
                </a:solidFill>
                <a:latin typeface="Calibri" panose="020F0502020204030204" pitchFamily="34" charset="0"/>
              </a:rPr>
              <a:t>Phase 1: </a:t>
            </a:r>
            <a:r>
              <a:rPr lang="en-US" sz="1200" b="0" i="0" u="none" strike="noStrike" baseline="0">
                <a:solidFill>
                  <a:srgbClr val="000000"/>
                </a:solidFill>
                <a:latin typeface="Calibri" panose="020F0502020204030204" pitchFamily="34" charset="0"/>
              </a:rPr>
              <a:t>Joint preparation and planning will start in 2023, and programme shifts in 2024. This includes ensuring government agreement and all necessary steps are taken, such as building partner buy-in, identifying target regions, and developing a comprehensive plan for 2024, including costing, funding, development of tools and trainings. </a:t>
            </a:r>
          </a:p>
          <a:p>
            <a:pPr marL="171450" indent="-171450">
              <a:buFontTx/>
              <a:buChar char="-"/>
            </a:pPr>
            <a:endParaRPr lang="en-US" sz="1200" b="0" i="0" u="none" strike="noStrike" baseline="0">
              <a:solidFill>
                <a:srgbClr val="000000"/>
              </a:solidFill>
              <a:latin typeface="Calibri" panose="020F0502020204030204" pitchFamily="34" charset="0"/>
            </a:endParaRPr>
          </a:p>
          <a:p>
            <a:pPr marL="171450" indent="-171450">
              <a:buFontTx/>
              <a:buChar char="-"/>
            </a:pPr>
            <a:r>
              <a:rPr lang="en-US" sz="1200" b="0" i="0" u="none" strike="noStrike" baseline="0">
                <a:solidFill>
                  <a:srgbClr val="000000"/>
                </a:solidFill>
                <a:latin typeface="Calibri" panose="020F0502020204030204" pitchFamily="34" charset="0"/>
              </a:rPr>
              <a:t>Target areas</a:t>
            </a:r>
          </a:p>
          <a:p>
            <a:pPr marL="171450" indent="-171450">
              <a:buFontTx/>
              <a:buChar char="-"/>
            </a:pPr>
            <a:r>
              <a:rPr lang="en-US">
                <a:solidFill>
                  <a:srgbClr val="000000"/>
                </a:solidFill>
                <a:highlight>
                  <a:srgbClr val="FFFF00"/>
                </a:highlight>
                <a:latin typeface="Calibri" panose="020F0502020204030204" pitchFamily="34" charset="0"/>
              </a:rPr>
              <a:t>Learnings from phase 1 countries will be used to inform transition of other countries.   </a:t>
            </a:r>
          </a:p>
          <a:p>
            <a:pPr marL="0" indent="0">
              <a:buFontTx/>
              <a:buNone/>
            </a:pPr>
            <a:endParaRPr lang="en-US" sz="1200" b="0" i="0" u="none" strike="noStrike" baseline="0">
              <a:solidFill>
                <a:srgbClr val="000000"/>
              </a:solidFill>
              <a:highlight>
                <a:srgbClr val="FFFF00"/>
              </a:highlight>
              <a:latin typeface="Calibri" panose="020F0502020204030204" pitchFamily="34" charset="0"/>
              <a:cs typeface="+mn-cs"/>
            </a:endParaRPr>
          </a:p>
          <a:p>
            <a:pPr marL="171450" indent="-171450">
              <a:buFontTx/>
              <a:buChar char="-"/>
            </a:pPr>
            <a:r>
              <a:rPr lang="en-US" sz="1200" b="1" i="0" u="none" strike="noStrike" baseline="0">
                <a:solidFill>
                  <a:srgbClr val="000000"/>
                </a:solidFill>
                <a:latin typeface="Calibri"/>
                <a:cs typeface="Calibri"/>
              </a:rPr>
              <a:t>Phase 2: </a:t>
            </a:r>
            <a:r>
              <a:rPr lang="en-US" sz="1200" b="0" i="0" u="none" strike="noStrike" baseline="0">
                <a:solidFill>
                  <a:srgbClr val="000000"/>
                </a:solidFill>
                <a:latin typeface="Calibri"/>
                <a:cs typeface="Calibri"/>
              </a:rPr>
              <a:t>Detailed consultations with national level partners to start in 2023, with agreement on transition expected end of 2024. Programmatic shifts to start in 2025.</a:t>
            </a:r>
            <a:r>
              <a:rPr lang="en-US">
                <a:solidFill>
                  <a:srgbClr val="000000"/>
                </a:solidFill>
                <a:latin typeface="Calibri"/>
                <a:cs typeface="Calibri"/>
              </a:rPr>
              <a:t> </a:t>
            </a:r>
            <a:endParaRPr lang="en-US" sz="1200" b="0" i="0" u="none" strike="noStrike" baseline="0">
              <a:solidFill>
                <a:srgbClr val="000000"/>
              </a:solidFill>
              <a:latin typeface="Calibri" panose="020F0502020204030204" pitchFamily="34" charset="0"/>
              <a:cs typeface="Calibri"/>
            </a:endParaRPr>
          </a:p>
          <a:p>
            <a:pPr marL="171450" indent="-171450">
              <a:buFontTx/>
              <a:buChar char="-"/>
            </a:pPr>
            <a:r>
              <a:rPr lang="en-US" sz="1200" b="1" i="0" u="none" strike="noStrike" baseline="0">
                <a:solidFill>
                  <a:srgbClr val="000000"/>
                </a:solidFill>
                <a:latin typeface="Calibri" panose="020F0502020204030204" pitchFamily="34" charset="0"/>
              </a:rPr>
              <a:t>Phase 3: </a:t>
            </a:r>
            <a:r>
              <a:rPr lang="en-US" sz="1200" b="0" i="0" u="none" strike="noStrike" baseline="0">
                <a:solidFill>
                  <a:srgbClr val="000000"/>
                </a:solidFill>
                <a:latin typeface="Calibri" panose="020F0502020204030204" pitchFamily="34" charset="0"/>
              </a:rPr>
              <a:t>Discussions to start in 2023, programmatic shifts to starts towards the end of 2025 and expansion towards the end of 2026. </a:t>
            </a:r>
          </a:p>
          <a:p>
            <a:pPr marL="171450" indent="-171450">
              <a:buFontTx/>
              <a:buChar char="-"/>
            </a:pPr>
            <a:endParaRPr lang="en-US" sz="1200" b="0" i="0" u="none" strike="noStrike" baseline="0">
              <a:solidFill>
                <a:srgbClr val="000000"/>
              </a:solidFill>
              <a:latin typeface="Calibri" panose="020F0502020204030204" pitchFamily="34" charset="0"/>
            </a:endParaRPr>
          </a:p>
          <a:p>
            <a:endParaRPr lang="en-US"/>
          </a:p>
          <a:p>
            <a:r>
              <a:rPr lang="en-US"/>
              <a:t>Parameters considered for overall readiness and pace for transition:</a:t>
            </a:r>
          </a:p>
          <a:p>
            <a:pPr marL="342900" indent="-342900">
              <a:lnSpc>
                <a:spcPct val="107000"/>
              </a:lnSpc>
              <a:spcAft>
                <a:spcPts val="800"/>
              </a:spcAft>
              <a:buFont typeface="Symbol,Sans-Serif" panose="05050102010706020507" pitchFamily="18" charset="2"/>
              <a:buChar char=""/>
              <a:tabLst>
                <a:tab pos="457200" algn="l"/>
              </a:tabLst>
            </a:pPr>
            <a:r>
              <a:rPr lang="en-GB">
                <a:solidFill>
                  <a:srgbClr val="000000"/>
                </a:solidFill>
                <a:latin typeface="Calibri" panose="020F0502020204030204" pitchFamily="34" charset="0"/>
              </a:rPr>
              <a:t>Operating/programming environment</a:t>
            </a:r>
            <a:endParaRPr lang="en-US">
              <a:solidFill>
                <a:srgbClr val="000000"/>
              </a:solidFill>
              <a:latin typeface="Calibri" panose="020F0502020204030204" pitchFamily="34" charset="0"/>
            </a:endParaRPr>
          </a:p>
          <a:p>
            <a:pPr marL="342900" indent="-342900">
              <a:lnSpc>
                <a:spcPct val="107000"/>
              </a:lnSpc>
              <a:spcAft>
                <a:spcPts val="800"/>
              </a:spcAft>
              <a:buFont typeface="Symbol" panose="05050102010706020507" pitchFamily="18" charset="2"/>
              <a:buChar char=""/>
              <a:tabLst>
                <a:tab pos="457200" algn="l"/>
              </a:tabLst>
            </a:pPr>
            <a:r>
              <a:rPr lang="en-GB">
                <a:solidFill>
                  <a:srgbClr val="000000"/>
                </a:solidFill>
                <a:latin typeface="Calibri" panose="020F0502020204030204" pitchFamily="34" charset="0"/>
              </a:rPr>
              <a:t>Government readiness and policy environment</a:t>
            </a:r>
            <a:endParaRPr lang="en-US">
              <a:solidFill>
                <a:srgbClr val="000000"/>
              </a:solidFill>
              <a:latin typeface="Calibri" panose="020F0502020204030204" pitchFamily="34" charset="0"/>
            </a:endParaRPr>
          </a:p>
          <a:p>
            <a:pPr marL="342900" indent="-342900">
              <a:lnSpc>
                <a:spcPct val="107000"/>
              </a:lnSpc>
              <a:spcAft>
                <a:spcPts val="800"/>
              </a:spcAft>
              <a:buFont typeface="Symbol,Sans-Serif" panose="05050102010706020507" pitchFamily="18" charset="2"/>
              <a:buChar char=""/>
              <a:tabLst>
                <a:tab pos="457200" algn="l"/>
              </a:tabLst>
            </a:pPr>
            <a:r>
              <a:rPr lang="en-GB">
                <a:solidFill>
                  <a:srgbClr val="000000"/>
                </a:solidFill>
                <a:latin typeface="Calibri" panose="020F0502020204030204" pitchFamily="34" charset="0"/>
              </a:rPr>
              <a:t>UNICEF and WFP readiness at  CO level</a:t>
            </a:r>
          </a:p>
          <a:p>
            <a:pPr marL="342900" indent="-342900">
              <a:lnSpc>
                <a:spcPct val="107000"/>
              </a:lnSpc>
              <a:spcAft>
                <a:spcPts val="800"/>
              </a:spcAft>
              <a:buFont typeface="Symbol" panose="05050102010706020507" pitchFamily="18" charset="2"/>
              <a:buChar char=""/>
              <a:tabLst>
                <a:tab pos="457200" algn="l"/>
              </a:tabLst>
            </a:pPr>
            <a:r>
              <a:rPr lang="en-GB">
                <a:solidFill>
                  <a:srgbClr val="000000"/>
                </a:solidFill>
                <a:latin typeface="Calibri" panose="020F0502020204030204" pitchFamily="34" charset="0"/>
              </a:rPr>
              <a:t>System capacity </a:t>
            </a:r>
          </a:p>
          <a:p>
            <a:pPr marL="342900" indent="-342900">
              <a:lnSpc>
                <a:spcPct val="107000"/>
              </a:lnSpc>
              <a:spcAft>
                <a:spcPts val="800"/>
              </a:spcAft>
              <a:buFont typeface="Symbol" panose="05050102010706020507" pitchFamily="18" charset="2"/>
              <a:buChar char=""/>
              <a:tabLst>
                <a:tab pos="457200" algn="l"/>
              </a:tabLst>
            </a:pPr>
            <a:r>
              <a:rPr lang="en-GB">
                <a:solidFill>
                  <a:srgbClr val="000000"/>
                </a:solidFill>
                <a:latin typeface="Calibri" panose="020F0502020204030204" pitchFamily="34" charset="0"/>
              </a:rPr>
              <a:t>Supplies and Supply chain readiness</a:t>
            </a:r>
            <a:endParaRPr lang="en-US">
              <a:solidFill>
                <a:srgbClr val="000000"/>
              </a:solidFill>
              <a:latin typeface="Calibri" panose="020F0502020204030204" pitchFamily="34" charset="0"/>
            </a:endParaRPr>
          </a:p>
          <a:p>
            <a:pPr marL="342900" indent="-342900">
              <a:lnSpc>
                <a:spcPct val="107000"/>
              </a:lnSpc>
              <a:spcAft>
                <a:spcPts val="800"/>
              </a:spcAft>
              <a:buFont typeface="Symbol" panose="05050102010706020507" pitchFamily="18" charset="2"/>
              <a:buChar char=""/>
              <a:tabLst>
                <a:tab pos="457200" algn="l"/>
              </a:tabLst>
            </a:pPr>
            <a:r>
              <a:rPr lang="en-GB">
                <a:solidFill>
                  <a:srgbClr val="000000"/>
                </a:solidFill>
                <a:latin typeface="Calibri" panose="020F0502020204030204" pitchFamily="34" charset="0"/>
              </a:rPr>
              <a:t>Funding</a:t>
            </a:r>
          </a:p>
          <a:p>
            <a:endParaRPr lang="en-US"/>
          </a:p>
          <a:p>
            <a:endParaRPr lang="en-US">
              <a:solidFill>
                <a:srgbClr val="FF0000"/>
              </a:solidFill>
              <a:highlight>
                <a:srgbClr val="FFFFFF"/>
              </a:highlight>
              <a:latin typeface="Calibri" panose="020F0502020204030204" pitchFamily="34" charset="0"/>
              <a:cs typeface="Times New Roman" panose="02020603050405020304" pitchFamily="18" charset="0"/>
            </a:endParaRPr>
          </a:p>
          <a:p>
            <a:pPr marL="171450" indent="-171450">
              <a:buFontTx/>
              <a:buChar char="-"/>
            </a:pPr>
            <a:endParaRPr lang="en-US"/>
          </a:p>
          <a:p>
            <a:pPr marL="171450" indent="-171450">
              <a:buFontTx/>
              <a:buChar char="-"/>
            </a:pPr>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93199CD-3E1B-4AE6-990F-76F925F5EA9F}" type="slidenum">
              <a:rPr kumimoji="0" lang="en-US" sz="1200" b="0" i="0" u="none" strike="noStrike" kern="1200" cap="none" spc="0" normalizeH="0" baseline="0" noProof="0" smtClean="0">
                <a:ln>
                  <a:noFill/>
                </a:ln>
                <a:solidFill>
                  <a:prstClr val="black"/>
                </a:solidFill>
                <a:effectLst/>
                <a:uLnTx/>
                <a:uFillTx/>
                <a:latin typeface="Cambria"/>
                <a:ea typeface="+mn-ea"/>
                <a:cs typeface="+mn-cs"/>
                <a:sym typeface="Helvetica Neue"/>
              </a:rPr>
              <a:pPr marL="0" marR="0" lvl="0" indent="0" algn="r" defTabSz="4572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mbria"/>
              <a:ea typeface="+mn-ea"/>
              <a:cs typeface="+mn-cs"/>
              <a:sym typeface="Helvetica Neue"/>
            </a:endParaRPr>
          </a:p>
        </p:txBody>
      </p:sp>
    </p:spTree>
    <p:extLst>
      <p:ext uri="{BB962C8B-B14F-4D97-AF65-F5344CB8AC3E}">
        <p14:creationId xmlns:p14="http://schemas.microsoft.com/office/powerpoint/2010/main" val="408504931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7475" y="739775"/>
            <a:ext cx="6562725" cy="3695700"/>
          </a:xfrm>
        </p:spPr>
      </p:sp>
      <p:sp>
        <p:nvSpPr>
          <p:cNvPr id="3" name="Notes Placeholder 2"/>
          <p:cNvSpPr>
            <a:spLocks noGrp="1"/>
          </p:cNvSpPr>
          <p:nvPr>
            <p:ph type="body" idx="1"/>
          </p:nvPr>
        </p:nvSpPr>
        <p:spPr/>
        <p:txBody>
          <a:bodyPr/>
          <a:lstStyle/>
          <a:p>
            <a:r>
              <a:rPr lang="en-US" sz="1200" b="0" i="0" u="none" strike="noStrike" baseline="0">
                <a:solidFill>
                  <a:srgbClr val="000000"/>
                </a:solidFill>
                <a:latin typeface="Calibri" panose="020F0502020204030204" pitchFamily="34" charset="0"/>
              </a:rPr>
              <a:t>Britta</a:t>
            </a:r>
          </a:p>
          <a:p>
            <a:endParaRPr lang="en-US" sz="1200" b="0" i="0" u="none" strike="noStrike" baseline="0">
              <a:solidFill>
                <a:srgbClr val="000000"/>
              </a:solidFill>
              <a:latin typeface="Calibri" panose="020F0502020204030204" pitchFamily="34" charset="0"/>
            </a:endParaRPr>
          </a:p>
          <a:p>
            <a:r>
              <a:rPr lang="en-US" sz="1200" b="0" i="0" u="none" strike="noStrike" baseline="0">
                <a:solidFill>
                  <a:srgbClr val="000000"/>
                </a:solidFill>
                <a:latin typeface="Calibri" panose="020F0502020204030204" pitchFamily="34" charset="0"/>
              </a:rPr>
              <a:t>The 15 priority countries have been allocated to three phases. </a:t>
            </a:r>
          </a:p>
          <a:p>
            <a:endParaRPr lang="en-US" sz="1200" b="0" i="0" u="none" strike="noStrike" baseline="0">
              <a:solidFill>
                <a:srgbClr val="000000"/>
              </a:solidFill>
              <a:latin typeface="Calibri" panose="020F0502020204030204" pitchFamily="34" charset="0"/>
            </a:endParaRPr>
          </a:p>
          <a:p>
            <a:r>
              <a:rPr lang="en-US" sz="1200" b="1" i="0" u="none" strike="noStrike" baseline="0">
                <a:solidFill>
                  <a:srgbClr val="000000"/>
                </a:solidFill>
                <a:latin typeface="Calibri" panose="020F0502020204030204" pitchFamily="34" charset="0"/>
              </a:rPr>
              <a:t>Implication</a:t>
            </a:r>
            <a:r>
              <a:rPr lang="en-US" sz="1200" b="0" i="0" u="none" strike="noStrike" baseline="0">
                <a:solidFill>
                  <a:srgbClr val="000000"/>
                </a:solidFill>
                <a:latin typeface="Calibri" panose="020F0502020204030204" pitchFamily="34" charset="0"/>
              </a:rPr>
              <a:t>: Means that these countries are being prioritized for global/regional level support including fundraising efforts, </a:t>
            </a:r>
            <a:r>
              <a:rPr lang="en-US" sz="1200" b="0" i="0" u="sng" strike="noStrike" baseline="0">
                <a:solidFill>
                  <a:srgbClr val="000000"/>
                </a:solidFill>
                <a:latin typeface="Calibri" panose="020F0502020204030204" pitchFamily="34" charset="0"/>
              </a:rPr>
              <a:t>does not mean that country teams cannot move faster than this if they want.</a:t>
            </a:r>
          </a:p>
          <a:p>
            <a:endParaRPr lang="en-US" sz="1200" b="0" i="0" u="none" strike="noStrike" baseline="0">
              <a:solidFill>
                <a:srgbClr val="000000"/>
              </a:solidFill>
              <a:latin typeface="Calibri" panose="020F0502020204030204" pitchFamily="34" charset="0"/>
            </a:endParaRPr>
          </a:p>
          <a:p>
            <a:r>
              <a:rPr lang="en-US" sz="1200" b="1" i="0" u="none" strike="noStrike" baseline="0">
                <a:solidFill>
                  <a:srgbClr val="000000"/>
                </a:solidFill>
                <a:latin typeface="Calibri" panose="020F0502020204030204" pitchFamily="34" charset="0"/>
              </a:rPr>
              <a:t>Decision making </a:t>
            </a:r>
            <a:r>
              <a:rPr lang="en-US" sz="1200" b="0" i="0" u="none" strike="noStrike" baseline="0">
                <a:solidFill>
                  <a:srgbClr val="000000"/>
                </a:solidFill>
                <a:latin typeface="Calibri" panose="020F0502020204030204" pitchFamily="34" charset="0"/>
              </a:rPr>
              <a:t>: determined (with UNCIEF/WFP country teams) to be more ready and more suitable for the transition, based on several factors.</a:t>
            </a:r>
          </a:p>
          <a:p>
            <a:endParaRPr lang="en-US" sz="1200" b="0" i="0" u="none" strike="noStrike" baseline="0">
              <a:solidFill>
                <a:srgbClr val="000000"/>
              </a:solidFill>
              <a:latin typeface="Calibri" panose="020F0502020204030204" pitchFamily="34" charset="0"/>
            </a:endParaRPr>
          </a:p>
          <a:p>
            <a:pPr marL="171450" indent="-171450">
              <a:buFontTx/>
              <a:buChar char="-"/>
            </a:pPr>
            <a:r>
              <a:rPr lang="en-US" sz="1200" b="1" i="0" u="none" strike="noStrike" baseline="0">
                <a:solidFill>
                  <a:srgbClr val="000000"/>
                </a:solidFill>
                <a:latin typeface="Calibri" panose="020F0502020204030204" pitchFamily="34" charset="0"/>
              </a:rPr>
              <a:t>Phase 1: </a:t>
            </a:r>
            <a:r>
              <a:rPr lang="en-US" sz="1200" b="0" i="0" u="none" strike="noStrike" baseline="0">
                <a:solidFill>
                  <a:srgbClr val="000000"/>
                </a:solidFill>
                <a:latin typeface="Calibri" panose="020F0502020204030204" pitchFamily="34" charset="0"/>
              </a:rPr>
              <a:t>Joint preparation and planning will start in 2023, and programme shifts in 2024. This includes ensuring government agreement and all necessary steps are taken, such as building partner buy-in, identifying target regions, and developing a comprehensive plan for 2024, including costing, funding, development of tools and trainings. </a:t>
            </a:r>
          </a:p>
          <a:p>
            <a:pPr marL="171450" indent="-171450">
              <a:buFontTx/>
              <a:buChar char="-"/>
            </a:pPr>
            <a:endParaRPr lang="en-US" sz="1200" b="0" i="0" u="none" strike="noStrike" baseline="0">
              <a:solidFill>
                <a:srgbClr val="000000"/>
              </a:solidFill>
              <a:latin typeface="Calibri" panose="020F0502020204030204" pitchFamily="34" charset="0"/>
            </a:endParaRPr>
          </a:p>
          <a:p>
            <a:pPr marL="171450" indent="-171450">
              <a:buFontTx/>
              <a:buChar char="-"/>
            </a:pPr>
            <a:r>
              <a:rPr lang="en-US" sz="1200" b="0" i="0" u="none" strike="noStrike" baseline="0">
                <a:solidFill>
                  <a:srgbClr val="000000"/>
                </a:solidFill>
                <a:latin typeface="Calibri" panose="020F0502020204030204" pitchFamily="34" charset="0"/>
              </a:rPr>
              <a:t>Target areas</a:t>
            </a:r>
          </a:p>
          <a:p>
            <a:pPr marL="171450" indent="-171450">
              <a:buFontTx/>
              <a:buChar char="-"/>
            </a:pPr>
            <a:r>
              <a:rPr lang="en-US">
                <a:solidFill>
                  <a:srgbClr val="000000"/>
                </a:solidFill>
                <a:highlight>
                  <a:srgbClr val="FFFF00"/>
                </a:highlight>
                <a:latin typeface="Calibri" panose="020F0502020204030204" pitchFamily="34" charset="0"/>
              </a:rPr>
              <a:t>Learnings from phase 1 countries will be used to inform transition of other countries.   </a:t>
            </a:r>
          </a:p>
          <a:p>
            <a:pPr marL="0" indent="0">
              <a:buFontTx/>
              <a:buNone/>
            </a:pPr>
            <a:endParaRPr lang="en-US" sz="1200" b="0" i="0" u="none" strike="noStrike" baseline="0">
              <a:solidFill>
                <a:srgbClr val="000000"/>
              </a:solidFill>
              <a:highlight>
                <a:srgbClr val="FFFF00"/>
              </a:highlight>
              <a:latin typeface="Calibri" panose="020F0502020204030204" pitchFamily="34" charset="0"/>
              <a:cs typeface="+mn-cs"/>
            </a:endParaRPr>
          </a:p>
          <a:p>
            <a:pPr marL="171450" indent="-171450">
              <a:buFontTx/>
              <a:buChar char="-"/>
            </a:pPr>
            <a:r>
              <a:rPr lang="en-US" sz="1200" b="1" i="0" u="none" strike="noStrike" baseline="0">
                <a:solidFill>
                  <a:srgbClr val="000000"/>
                </a:solidFill>
                <a:latin typeface="Calibri"/>
                <a:cs typeface="Calibri"/>
              </a:rPr>
              <a:t>Phase 2: </a:t>
            </a:r>
            <a:r>
              <a:rPr lang="en-US" sz="1200" b="0" i="0" u="none" strike="noStrike" baseline="0">
                <a:solidFill>
                  <a:srgbClr val="000000"/>
                </a:solidFill>
                <a:latin typeface="Calibri"/>
                <a:cs typeface="Calibri"/>
              </a:rPr>
              <a:t>Detailed consultations with national level partners to start in 2023, with agreement on transition expected end of 2024. Programmatic shifts to start in 2025.</a:t>
            </a:r>
            <a:r>
              <a:rPr lang="en-US">
                <a:solidFill>
                  <a:srgbClr val="000000"/>
                </a:solidFill>
                <a:latin typeface="Calibri"/>
                <a:cs typeface="Calibri"/>
              </a:rPr>
              <a:t> </a:t>
            </a:r>
            <a:endParaRPr lang="en-US" sz="1200" b="0" i="0" u="none" strike="noStrike" baseline="0">
              <a:solidFill>
                <a:srgbClr val="000000"/>
              </a:solidFill>
              <a:latin typeface="Calibri" panose="020F0502020204030204" pitchFamily="34" charset="0"/>
              <a:cs typeface="Calibri"/>
            </a:endParaRPr>
          </a:p>
          <a:p>
            <a:pPr marL="171450" indent="-171450">
              <a:buFontTx/>
              <a:buChar char="-"/>
            </a:pPr>
            <a:r>
              <a:rPr lang="en-US" sz="1200" b="1" i="0" u="none" strike="noStrike" baseline="0">
                <a:solidFill>
                  <a:srgbClr val="000000"/>
                </a:solidFill>
                <a:latin typeface="Calibri" panose="020F0502020204030204" pitchFamily="34" charset="0"/>
              </a:rPr>
              <a:t>Phase 3: </a:t>
            </a:r>
            <a:r>
              <a:rPr lang="en-US" sz="1200" b="0" i="0" u="none" strike="noStrike" baseline="0">
                <a:solidFill>
                  <a:srgbClr val="000000"/>
                </a:solidFill>
                <a:latin typeface="Calibri" panose="020F0502020204030204" pitchFamily="34" charset="0"/>
              </a:rPr>
              <a:t>Discussions to start in 2023, programmatic shifts to starts towards the end of 2025 and expansion towards the end of 2026. </a:t>
            </a:r>
          </a:p>
          <a:p>
            <a:pPr marL="171450" indent="-171450">
              <a:buFontTx/>
              <a:buChar char="-"/>
            </a:pPr>
            <a:endParaRPr lang="en-US" sz="1200" b="0" i="0" u="none" strike="noStrike" baseline="0">
              <a:solidFill>
                <a:srgbClr val="000000"/>
              </a:solidFill>
              <a:latin typeface="Calibri" panose="020F0502020204030204" pitchFamily="34" charset="0"/>
            </a:endParaRPr>
          </a:p>
          <a:p>
            <a:endParaRPr lang="en-US"/>
          </a:p>
          <a:p>
            <a:r>
              <a:rPr lang="en-US"/>
              <a:t>Parameters considered for overall readiness and pace for transition:</a:t>
            </a:r>
          </a:p>
          <a:p>
            <a:pPr marL="342900" indent="-342900">
              <a:lnSpc>
                <a:spcPct val="107000"/>
              </a:lnSpc>
              <a:spcAft>
                <a:spcPts val="800"/>
              </a:spcAft>
              <a:buFont typeface="Symbol,Sans-Serif" panose="05050102010706020507" pitchFamily="18" charset="2"/>
              <a:buChar char=""/>
              <a:tabLst>
                <a:tab pos="457200" algn="l"/>
              </a:tabLst>
            </a:pPr>
            <a:r>
              <a:rPr lang="en-GB">
                <a:solidFill>
                  <a:srgbClr val="000000"/>
                </a:solidFill>
                <a:latin typeface="Calibri" panose="020F0502020204030204" pitchFamily="34" charset="0"/>
              </a:rPr>
              <a:t>Operating/programming environment</a:t>
            </a:r>
            <a:endParaRPr lang="en-US">
              <a:solidFill>
                <a:srgbClr val="000000"/>
              </a:solidFill>
              <a:latin typeface="Calibri" panose="020F0502020204030204" pitchFamily="34" charset="0"/>
            </a:endParaRPr>
          </a:p>
          <a:p>
            <a:pPr marL="342900" indent="-342900">
              <a:lnSpc>
                <a:spcPct val="107000"/>
              </a:lnSpc>
              <a:spcAft>
                <a:spcPts val="800"/>
              </a:spcAft>
              <a:buFont typeface="Symbol" panose="05050102010706020507" pitchFamily="18" charset="2"/>
              <a:buChar char=""/>
              <a:tabLst>
                <a:tab pos="457200" algn="l"/>
              </a:tabLst>
            </a:pPr>
            <a:r>
              <a:rPr lang="en-GB">
                <a:solidFill>
                  <a:srgbClr val="000000"/>
                </a:solidFill>
                <a:latin typeface="Calibri" panose="020F0502020204030204" pitchFamily="34" charset="0"/>
              </a:rPr>
              <a:t>Government readiness and policy environment</a:t>
            </a:r>
            <a:endParaRPr lang="en-US">
              <a:solidFill>
                <a:srgbClr val="000000"/>
              </a:solidFill>
              <a:latin typeface="Calibri" panose="020F0502020204030204" pitchFamily="34" charset="0"/>
            </a:endParaRPr>
          </a:p>
          <a:p>
            <a:pPr marL="342900" indent="-342900">
              <a:lnSpc>
                <a:spcPct val="107000"/>
              </a:lnSpc>
              <a:spcAft>
                <a:spcPts val="800"/>
              </a:spcAft>
              <a:buFont typeface="Symbol,Sans-Serif" panose="05050102010706020507" pitchFamily="18" charset="2"/>
              <a:buChar char=""/>
              <a:tabLst>
                <a:tab pos="457200" algn="l"/>
              </a:tabLst>
            </a:pPr>
            <a:r>
              <a:rPr lang="en-GB">
                <a:solidFill>
                  <a:srgbClr val="000000"/>
                </a:solidFill>
                <a:latin typeface="Calibri" panose="020F0502020204030204" pitchFamily="34" charset="0"/>
              </a:rPr>
              <a:t>UNICEF and WFP readiness at  CO level</a:t>
            </a:r>
          </a:p>
          <a:p>
            <a:pPr marL="342900" indent="-342900">
              <a:lnSpc>
                <a:spcPct val="107000"/>
              </a:lnSpc>
              <a:spcAft>
                <a:spcPts val="800"/>
              </a:spcAft>
              <a:buFont typeface="Symbol" panose="05050102010706020507" pitchFamily="18" charset="2"/>
              <a:buChar char=""/>
              <a:tabLst>
                <a:tab pos="457200" algn="l"/>
              </a:tabLst>
            </a:pPr>
            <a:r>
              <a:rPr lang="en-GB">
                <a:solidFill>
                  <a:srgbClr val="000000"/>
                </a:solidFill>
                <a:latin typeface="Calibri" panose="020F0502020204030204" pitchFamily="34" charset="0"/>
              </a:rPr>
              <a:t>System capacity </a:t>
            </a:r>
          </a:p>
          <a:p>
            <a:pPr marL="342900" indent="-342900">
              <a:lnSpc>
                <a:spcPct val="107000"/>
              </a:lnSpc>
              <a:spcAft>
                <a:spcPts val="800"/>
              </a:spcAft>
              <a:buFont typeface="Symbol" panose="05050102010706020507" pitchFamily="18" charset="2"/>
              <a:buChar char=""/>
              <a:tabLst>
                <a:tab pos="457200" algn="l"/>
              </a:tabLst>
            </a:pPr>
            <a:r>
              <a:rPr lang="en-GB">
                <a:solidFill>
                  <a:srgbClr val="000000"/>
                </a:solidFill>
                <a:latin typeface="Calibri" panose="020F0502020204030204" pitchFamily="34" charset="0"/>
              </a:rPr>
              <a:t>Supplies and Supply chain readiness</a:t>
            </a:r>
            <a:endParaRPr lang="en-US">
              <a:solidFill>
                <a:srgbClr val="000000"/>
              </a:solidFill>
              <a:latin typeface="Calibri" panose="020F0502020204030204" pitchFamily="34" charset="0"/>
            </a:endParaRPr>
          </a:p>
          <a:p>
            <a:pPr marL="342900" indent="-342900">
              <a:lnSpc>
                <a:spcPct val="107000"/>
              </a:lnSpc>
              <a:spcAft>
                <a:spcPts val="800"/>
              </a:spcAft>
              <a:buFont typeface="Symbol" panose="05050102010706020507" pitchFamily="18" charset="2"/>
              <a:buChar char=""/>
              <a:tabLst>
                <a:tab pos="457200" algn="l"/>
              </a:tabLst>
            </a:pPr>
            <a:r>
              <a:rPr lang="en-GB">
                <a:solidFill>
                  <a:srgbClr val="000000"/>
                </a:solidFill>
                <a:latin typeface="Calibri" panose="020F0502020204030204" pitchFamily="34" charset="0"/>
              </a:rPr>
              <a:t>Funding</a:t>
            </a:r>
          </a:p>
          <a:p>
            <a:endParaRPr lang="en-US"/>
          </a:p>
          <a:p>
            <a:endParaRPr lang="en-US">
              <a:solidFill>
                <a:srgbClr val="FF0000"/>
              </a:solidFill>
              <a:highlight>
                <a:srgbClr val="FFFFFF"/>
              </a:highlight>
              <a:latin typeface="Calibri" panose="020F0502020204030204" pitchFamily="34" charset="0"/>
              <a:cs typeface="Times New Roman" panose="02020603050405020304" pitchFamily="18" charset="0"/>
            </a:endParaRPr>
          </a:p>
          <a:p>
            <a:pPr marL="171450" indent="-171450">
              <a:buFontTx/>
              <a:buChar char="-"/>
            </a:pPr>
            <a:endParaRPr lang="en-US"/>
          </a:p>
          <a:p>
            <a:pPr marL="171450" indent="-171450">
              <a:buFontTx/>
              <a:buChar char="-"/>
            </a:pPr>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93199CD-3E1B-4AE6-990F-76F925F5EA9F}" type="slidenum">
              <a:rPr kumimoji="0" lang="en-US" sz="1200" b="0" i="0" u="none" strike="noStrike" kern="1200" cap="none" spc="0" normalizeH="0" baseline="0" noProof="0" smtClean="0">
                <a:ln>
                  <a:noFill/>
                </a:ln>
                <a:solidFill>
                  <a:prstClr val="black"/>
                </a:solidFill>
                <a:effectLst/>
                <a:uLnTx/>
                <a:uFillTx/>
                <a:latin typeface="Cambria"/>
                <a:ea typeface="+mn-ea"/>
                <a:cs typeface="+mn-cs"/>
                <a:sym typeface="Helvetica Neue"/>
              </a:rPr>
              <a:pPr marL="0" marR="0" lvl="0" indent="0" algn="r" defTabSz="4572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mbria"/>
              <a:ea typeface="+mn-ea"/>
              <a:cs typeface="+mn-cs"/>
              <a:sym typeface="Helvetica Neue"/>
            </a:endParaRPr>
          </a:p>
        </p:txBody>
      </p:sp>
    </p:spTree>
    <p:extLst>
      <p:ext uri="{BB962C8B-B14F-4D97-AF65-F5344CB8AC3E}">
        <p14:creationId xmlns:p14="http://schemas.microsoft.com/office/powerpoint/2010/main" val="23034996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4175" y="685800"/>
            <a:ext cx="6089650" cy="3429000"/>
          </a:xfrm>
        </p:spPr>
      </p:sp>
      <p:sp>
        <p:nvSpPr>
          <p:cNvPr id="3" name="Notes Placeholder 2"/>
          <p:cNvSpPr>
            <a:spLocks noGrp="1"/>
          </p:cNvSpPr>
          <p:nvPr>
            <p:ph type="body" idx="1"/>
          </p:nvPr>
        </p:nvSpPr>
        <p:spPr/>
        <p:txBody>
          <a:bodyPr/>
          <a:lstStyle/>
          <a:p>
            <a:pPr algn="l" defTabSz="412750" rtl="0" hangingPunct="0">
              <a:lnSpc>
                <a:spcPct val="100000"/>
              </a:lnSpc>
            </a:pPr>
            <a:r>
              <a:rPr lang="en-US"/>
              <a:t>As we all are very aware, 2023 was another immensely challenging year that saw an increase in </a:t>
            </a:r>
            <a:r>
              <a:rPr lang="en-US" b="0"/>
              <a:t>displacement, rise in acute food insecurity and malnutrition that reached </a:t>
            </a:r>
            <a:r>
              <a:rPr lang="en-US"/>
              <a:t>very high </a:t>
            </a:r>
            <a:r>
              <a:rPr lang="en-US" b="0"/>
              <a:t>levels with </a:t>
            </a:r>
            <a:r>
              <a:rPr lang="en-US"/>
              <a:t>children, women, </a:t>
            </a:r>
            <a:r>
              <a:rPr lang="en-US" b="0"/>
              <a:t>and girls suffering </a:t>
            </a:r>
            <a:r>
              <a:rPr lang="en-US"/>
              <a:t>a disproportionate</a:t>
            </a:r>
            <a:r>
              <a:rPr lang="en-US" b="0"/>
              <a:t> burden.</a:t>
            </a:r>
            <a:r>
              <a:rPr lang="en-US"/>
              <a:t> </a:t>
            </a:r>
          </a:p>
          <a:p>
            <a:pPr algn="l" defTabSz="412750">
              <a:lnSpc>
                <a:spcPct val="100000"/>
              </a:lnSpc>
            </a:pPr>
            <a:endParaRPr lang="en-US"/>
          </a:p>
          <a:p>
            <a:pPr algn="l" defTabSz="412750">
              <a:lnSpc>
                <a:spcPct val="100000"/>
              </a:lnSpc>
            </a:pPr>
            <a:r>
              <a:rPr lang="en-US" b="0"/>
              <a:t>Additionally, the increase in global conflicts put millions in harms way and rising challenges due to climate change forced many to make strategic shifts away from usual ways of working</a:t>
            </a:r>
            <a:r>
              <a:rPr lang="en-US"/>
              <a:t> and this will continue into 2024. </a:t>
            </a:r>
          </a:p>
          <a:p>
            <a:pPr marL="0" marR="0" indent="0" algn="l" defTabSz="412750" rtl="0" fontAlgn="auto" latinLnBrk="0" hangingPunct="0">
              <a:lnSpc>
                <a:spcPct val="100000"/>
              </a:lnSpc>
              <a:spcBef>
                <a:spcPts val="0"/>
              </a:spcBef>
              <a:spcAft>
                <a:spcPts val="0"/>
              </a:spcAft>
              <a:buClrTx/>
              <a:buSzTx/>
              <a:buFontTx/>
              <a:buNone/>
              <a:tabLst/>
            </a:pPr>
            <a:endParaRPr lang="en-US" b="0"/>
          </a:p>
          <a:p>
            <a:pPr marL="0" marR="0" indent="0" algn="l" defTabSz="412750" rtl="0" fontAlgn="auto" latinLnBrk="0" hangingPunct="0">
              <a:lnSpc>
                <a:spcPct val="100000"/>
              </a:lnSpc>
              <a:spcBef>
                <a:spcPts val="0"/>
              </a:spcBef>
              <a:spcAft>
                <a:spcPts val="0"/>
              </a:spcAft>
              <a:buClrTx/>
              <a:buSzTx/>
              <a:buFontTx/>
              <a:buNone/>
              <a:tabLst/>
            </a:pPr>
            <a:r>
              <a:rPr lang="en-US" b="0" i="0">
                <a:effectLst/>
                <a:latin typeface="-apple-system"/>
              </a:rPr>
              <a:t>Other challenges in 2023 included a funding pitfall where less than 1/3 of the required amount was received. However, as we will undoubtedly continue to face increasing challenges, we need funding so we can provide the life saving assistance so desperately needed now and in the future.</a:t>
            </a:r>
            <a:endParaRPr lang="en-US" b="0"/>
          </a:p>
          <a:p>
            <a:pPr marL="0" marR="0" indent="0" algn="l" defTabSz="412750" rtl="0" fontAlgn="auto" latinLnBrk="0" hangingPunct="0">
              <a:lnSpc>
                <a:spcPct val="100000"/>
              </a:lnSpc>
              <a:spcBef>
                <a:spcPts val="0"/>
              </a:spcBef>
              <a:spcAft>
                <a:spcPts val="0"/>
              </a:spcAft>
              <a:buClrTx/>
              <a:buSzTx/>
              <a:buFontTx/>
              <a:buNone/>
              <a:tabLst/>
            </a:pPr>
            <a:endParaRPr kumimoji="0" lang="en-US" sz="2400" b="0" i="0" u="none" strike="noStrike" cap="none" spc="0" normalizeH="0" baseline="0">
              <a:ln>
                <a:noFill/>
              </a:ln>
              <a:solidFill>
                <a:srgbClr val="000000"/>
              </a:solidFill>
              <a:effectLst/>
              <a:uFillTx/>
              <a:latin typeface="Helvetica Neue"/>
              <a:ea typeface="Helvetica Neue"/>
              <a:cs typeface="Helvetica Neue"/>
              <a:sym typeface="Helvetica Neue"/>
            </a:endParaRPr>
          </a:p>
        </p:txBody>
      </p:sp>
    </p:spTree>
    <p:extLst>
      <p:ext uri="{BB962C8B-B14F-4D97-AF65-F5344CB8AC3E}">
        <p14:creationId xmlns:p14="http://schemas.microsoft.com/office/powerpoint/2010/main" val="417605906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4175" y="685800"/>
            <a:ext cx="608965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A323BE1-72D2-47D7-A100-9D4575523B1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6655700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58DE02-9B84-7D59-4483-0AF69C690F8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214103A-3E3F-A6D3-8CBA-6C4E50121CF4}"/>
              </a:ext>
            </a:extLst>
          </p:cNvPr>
          <p:cNvSpPr>
            <a:spLocks noGrp="1" noRot="1" noChangeAspect="1"/>
          </p:cNvSpPr>
          <p:nvPr>
            <p:ph type="sldImg"/>
          </p:nvPr>
        </p:nvSpPr>
        <p:spPr>
          <a:xfrm>
            <a:off x="384175" y="685800"/>
            <a:ext cx="6089650" cy="3429000"/>
          </a:xfrm>
        </p:spPr>
      </p:sp>
      <p:sp>
        <p:nvSpPr>
          <p:cNvPr id="3" name="Notes Placeholder 2">
            <a:extLst>
              <a:ext uri="{FF2B5EF4-FFF2-40B4-BE49-F238E27FC236}">
                <a16:creationId xmlns:a16="http://schemas.microsoft.com/office/drawing/2014/main" id="{6B108D56-58C2-810C-C49D-B76C27B6D33B}"/>
              </a:ext>
            </a:extLst>
          </p:cNvPr>
          <p:cNvSpPr>
            <a:spLocks noGrp="1"/>
          </p:cNvSpPr>
          <p:nvPr>
            <p:ph type="body" idx="1"/>
          </p:nvPr>
        </p:nvSpPr>
        <p:spPr/>
        <p:txBody>
          <a:bodyPr/>
          <a:lstStyle/>
          <a:p>
            <a:endParaRPr lang="en-NL"/>
          </a:p>
        </p:txBody>
      </p:sp>
    </p:spTree>
    <p:extLst>
      <p:ext uri="{BB962C8B-B14F-4D97-AF65-F5344CB8AC3E}">
        <p14:creationId xmlns:p14="http://schemas.microsoft.com/office/powerpoint/2010/main" val="374701870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8975" y="1143000"/>
            <a:ext cx="5480050" cy="3086100"/>
          </a:xfrm>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a:t>Anu</a:t>
            </a:r>
          </a:p>
          <a:p>
            <a:pPr marL="0" indent="0">
              <a:buFont typeface="Arial" panose="020B0604020202020204" pitchFamily="34" charset="0"/>
              <a:buNone/>
            </a:pPr>
            <a:endParaRPr lang="en-US"/>
          </a:p>
          <a:p>
            <a:pPr marL="0" indent="0">
              <a:buFont typeface="Arial" panose="020B0604020202020204" pitchFamily="34" charset="0"/>
              <a:buNone/>
            </a:pPr>
            <a:r>
              <a:rPr lang="en-US"/>
              <a:t>Initially developed for BHA, but seeking further support from other donors</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07DFC79-30DA-484F-85C8-36E3971802A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3872659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8975" y="1143000"/>
            <a:ext cx="548005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a:t>Anu</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a:p>
          <a:p>
            <a:pPr marL="0" marR="0" lvl="0" indent="0" algn="l" defTabSz="914400" rtl="0" eaLnBrk="1" fontAlgn="auto" latinLnBrk="0" hangingPunct="1">
              <a:lnSpc>
                <a:spcPct val="100000"/>
              </a:lnSpc>
              <a:spcBef>
                <a:spcPts val="0"/>
              </a:spcBef>
              <a:spcAft>
                <a:spcPts val="0"/>
              </a:spcAft>
              <a:buClrTx/>
              <a:buSzTx/>
              <a:buFontTx/>
              <a:buNone/>
              <a:tabLst/>
              <a:defRPr/>
            </a:pPr>
            <a:r>
              <a:rPr lang="en-US" b="0"/>
              <a:t>2022-23 – remarkable funding and response for UNICEF and WFP for child wasting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a:p>
          <a:p>
            <a:pPr marL="0" marR="0" lvl="0" indent="0" algn="l" defTabSz="914400" rtl="0" eaLnBrk="1" fontAlgn="auto" latinLnBrk="0" hangingPunct="1">
              <a:lnSpc>
                <a:spcPct val="100000"/>
              </a:lnSpc>
              <a:spcBef>
                <a:spcPts val="0"/>
              </a:spcBef>
              <a:spcAft>
                <a:spcPts val="0"/>
              </a:spcAft>
              <a:buClrTx/>
              <a:buSzTx/>
              <a:buFontTx/>
              <a:buNone/>
              <a:tabLst/>
              <a:defRPr/>
            </a:pPr>
            <a:r>
              <a:rPr lang="en-US" b="0"/>
              <a:t>Re-setting the way we have been working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a:p>
          <a:p>
            <a:pPr marL="0" marR="0" lvl="0" indent="0" algn="l" defTabSz="914400" rtl="0" eaLnBrk="1" fontAlgn="auto" latinLnBrk="0" hangingPunct="1">
              <a:lnSpc>
                <a:spcPct val="100000"/>
              </a:lnSpc>
              <a:spcBef>
                <a:spcPts val="0"/>
              </a:spcBef>
              <a:spcAft>
                <a:spcPts val="0"/>
              </a:spcAft>
              <a:buClrTx/>
              <a:buSzTx/>
              <a:buFontTx/>
              <a:buNone/>
              <a:tabLst/>
              <a:defRPr/>
            </a:pPr>
            <a:r>
              <a:rPr lang="en-US" b="0"/>
              <a:t>15 priority countries but implications for all GAP and other countries with wasting programming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a:p>
          <a:p>
            <a:pPr marL="0" marR="0" lvl="0" indent="0" algn="l" defTabSz="914400" rtl="0" eaLnBrk="1" fontAlgn="auto" latinLnBrk="0" hangingPunct="1">
              <a:lnSpc>
                <a:spcPct val="100000"/>
              </a:lnSpc>
              <a:spcBef>
                <a:spcPts val="0"/>
              </a:spcBef>
              <a:spcAft>
                <a:spcPts val="0"/>
              </a:spcAft>
              <a:buClrTx/>
              <a:buSzTx/>
              <a:buFontTx/>
              <a:buNone/>
              <a:tabLst/>
              <a:defRPr/>
            </a:pPr>
            <a:r>
              <a:rPr lang="en-US" b="0"/>
              <a:t>Will take time to change – and will need support of donor agencies and senior management at WFP/UNICEF</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57A55F-4C5B-E248-9EC8-471E991E4A8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6447001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8975" y="1143000"/>
            <a:ext cx="5480050" cy="3086100"/>
          </a:xfrm>
        </p:spPr>
      </p:sp>
      <p:sp>
        <p:nvSpPr>
          <p:cNvPr id="3" name="Notes Placeholder 2"/>
          <p:cNvSpPr>
            <a:spLocks noGrp="1"/>
          </p:cNvSpPr>
          <p:nvPr>
            <p:ph type="body" idx="1"/>
          </p:nvPr>
        </p:nvSpPr>
        <p:spPr/>
        <p:txBody>
          <a:bodyPr/>
          <a:lstStyle/>
          <a:p>
            <a:r>
              <a:rPr lang="en-US"/>
              <a:t>Anu</a:t>
            </a:r>
          </a:p>
          <a:p>
            <a:pPr marL="285750" indent="-285750">
              <a:buFont typeface="Arial" panose="020B0604020202020204" pitchFamily="34" charset="0"/>
              <a:buChar char="•"/>
            </a:pPr>
            <a:r>
              <a:rPr lang="en-US" sz="1200" b="0" i="0" u="none" strike="noStrike" baseline="0">
                <a:solidFill>
                  <a:srgbClr val="000000"/>
                </a:solidFill>
                <a:latin typeface="Calibri" panose="020F0502020204030204" pitchFamily="34" charset="0"/>
              </a:rPr>
              <a:t>Will go into further detail on prevention and management on following slides.</a:t>
            </a:r>
          </a:p>
          <a:p>
            <a:pPr marL="285750" indent="-285750">
              <a:buFont typeface="Arial" panose="020B0604020202020204" pitchFamily="34" charset="0"/>
              <a:buChar char="•"/>
            </a:pPr>
            <a:r>
              <a:rPr lang="en-US" sz="1200" b="0" i="0" u="none" strike="noStrike" baseline="0">
                <a:solidFill>
                  <a:srgbClr val="000000"/>
                </a:solidFill>
                <a:latin typeface="Calibri" panose="020F0502020204030204" pitchFamily="34" charset="0"/>
              </a:rPr>
              <a:t>UNICEF/WFP’s Strategic Approach to supporting government and partners, to move towards new ways of working prevention/management of wasting, that includes aligning to the new WHO guidelines.</a:t>
            </a:r>
          </a:p>
          <a:p>
            <a:pPr marL="285750" indent="-285750">
              <a:buFont typeface="Arial" panose="020B0604020202020204" pitchFamily="34" charset="0"/>
              <a:buChar char="•"/>
            </a:pPr>
            <a:r>
              <a:rPr lang="en-US" sz="1200" b="0" i="0" u="none" strike="noStrike" baseline="0">
                <a:solidFill>
                  <a:srgbClr val="000000"/>
                </a:solidFill>
                <a:latin typeface="Calibri" panose="020F0502020204030204" pitchFamily="34" charset="0"/>
              </a:rPr>
              <a:t>So it serves to guide agency teams on how both agencies are going to work together on wasting – in humanitarian contexts – of course, part of this is working closely with government, UN and NGO partners….</a:t>
            </a:r>
          </a:p>
          <a:p>
            <a:pPr marL="285750" indent="-285750">
              <a:buFont typeface="Arial" panose="020B0604020202020204" pitchFamily="34" charset="0"/>
              <a:buChar char="•"/>
            </a:pPr>
            <a:r>
              <a:rPr lang="en-US" sz="1200" b="0" i="0" u="none" strike="noStrike" baseline="0">
                <a:solidFill>
                  <a:srgbClr val="000000"/>
                </a:solidFill>
                <a:latin typeface="Calibri" panose="020F0502020204030204" pitchFamily="34" charset="0"/>
              </a:rPr>
              <a:t>RUTF for HRMAM only a supplementation, other portion of diet will need to be met with strong referral/links to other interventions (e.g. cash, SBC, GFA)</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u="none" strike="noStrike" baseline="0">
                <a:solidFill>
                  <a:srgbClr val="000000"/>
                </a:solidFill>
                <a:latin typeface="Calibri" panose="020F0502020204030204" pitchFamily="34" charset="0"/>
              </a:rPr>
              <a:t>Other MAM also need medical assessment and will be provided where possible – health services or community platforms can provide – not be overwhelmed.</a:t>
            </a:r>
            <a:r>
              <a:rPr lang="en-US" sz="1800">
                <a:solidFill>
                  <a:srgbClr val="000000"/>
                </a:solidFill>
                <a:latin typeface="Arial"/>
                <a:cs typeface="Arial"/>
              </a:rPr>
              <a:t> </a:t>
            </a:r>
          </a:p>
          <a:p>
            <a:endParaRPr lang="en-US"/>
          </a:p>
        </p:txBody>
      </p:sp>
      <p:sp>
        <p:nvSpPr>
          <p:cNvPr id="4" name="Slide Number Placeholder 3"/>
          <p:cNvSpPr>
            <a:spLocks noGrp="1"/>
          </p:cNvSpPr>
          <p:nvPr>
            <p:ph type="sldNum" sz="quarter" idx="5"/>
          </p:nvPr>
        </p:nvSpPr>
        <p:spPr/>
        <p:txBody>
          <a:bodyPr/>
          <a:lstStyle/>
          <a:p>
            <a:fld id="{7257A55F-4C5B-E248-9EC8-471E991E4A83}" type="slidenum">
              <a:rPr lang="en-US" smtClean="0"/>
              <a:t>42</a:t>
            </a:fld>
            <a:endParaRPr lang="en-US"/>
          </a:p>
        </p:txBody>
      </p:sp>
    </p:spTree>
    <p:extLst>
      <p:ext uri="{BB962C8B-B14F-4D97-AF65-F5344CB8AC3E}">
        <p14:creationId xmlns:p14="http://schemas.microsoft.com/office/powerpoint/2010/main" val="48168897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7475" y="739775"/>
            <a:ext cx="6562725" cy="36957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2800" b="0">
                <a:solidFill>
                  <a:srgbClr val="000000"/>
                </a:solidFill>
                <a:effectLst/>
                <a:latin typeface="Arial"/>
                <a:cs typeface="Arial"/>
              </a:rPr>
              <a:t>Anu</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800" b="0">
                <a:solidFill>
                  <a:srgbClr val="000000"/>
                </a:solidFill>
                <a:effectLst/>
                <a:latin typeface="Arial"/>
                <a:cs typeface="Arial"/>
              </a:rPr>
              <a:t>Cash/SBC/local foods used where possible, but SNF will be warranted where local foods not available</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800" b="0">
                <a:solidFill>
                  <a:srgbClr val="000000"/>
                </a:solidFill>
                <a:effectLst/>
                <a:latin typeface="Arial"/>
                <a:cs typeface="Arial"/>
              </a:rPr>
              <a:t>approaches not clear or evidence based, and investment needed in learning/research etc.</a:t>
            </a:r>
            <a:endParaRPr lang="en-US" sz="2800" b="0">
              <a:solidFill>
                <a:srgbClr val="000000"/>
              </a:solidFill>
              <a:effectLst/>
              <a:latin typeface="Arial"/>
              <a:ea typeface="+mn-ea"/>
              <a:cs typeface="Arial"/>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800">
                <a:effectLst/>
                <a:latin typeface="Calibri" panose="020F0502020204030204" pitchFamily="34" charset="0"/>
                <a:ea typeface="Calibri" panose="020F0502020204030204" pitchFamily="34" charset="0"/>
              </a:rPr>
              <a:t>multi-sectoral approach including water, sanitation and hygiene, social protection, health and food systems</a:t>
            </a:r>
            <a:endParaRPr lang="en-US" sz="4000">
              <a:solidFill>
                <a:srgbClr val="000000"/>
              </a:solidFill>
              <a:effectLst/>
              <a:latin typeface="Arial"/>
              <a:ea typeface="Calibri" panose="020F0502020204030204" pitchFamily="34" charset="0"/>
              <a:cs typeface="Arial"/>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800">
                <a:solidFill>
                  <a:srgbClr val="000000"/>
                </a:solidFill>
                <a:latin typeface="Arial"/>
                <a:cs typeface="Arial"/>
              </a:rPr>
              <a:t>In collaboration with other GAP agencies – WHO, FAO, UNHCR – where relevant</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800">
                <a:solidFill>
                  <a:srgbClr val="000000"/>
                </a:solidFill>
                <a:latin typeface="Arial"/>
                <a:cs typeface="Arial"/>
              </a:rPr>
              <a:t>Focus on IPC 4-5, and IPC 3 with high GAM rates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2800">
              <a:solidFill>
                <a:srgbClr val="000000"/>
              </a:solidFill>
              <a:latin typeface="Arial"/>
              <a:cs typeface="Arial"/>
            </a:endParaRPr>
          </a:p>
          <a:p>
            <a:pPr marL="285750" indent="-285750">
              <a:buFont typeface="Arial" panose="020B0604020202020204" pitchFamily="34" charset="0"/>
              <a:buChar char="•"/>
            </a:pPr>
            <a:endParaRPr lang="en-US" sz="1800" b="0" i="0" u="none" strike="noStrike" baseline="0">
              <a:solidFill>
                <a:srgbClr val="000000"/>
              </a:solidFill>
              <a:latin typeface="Calibri" panose="020F0502020204030204" pitchFamily="34" charset="0"/>
            </a:endParaRPr>
          </a:p>
          <a:p>
            <a:endParaRPr lang="en-US" sz="1800" b="0" i="0" u="none" strike="noStrike" baseline="0">
              <a:solidFill>
                <a:srgbClr val="000000"/>
              </a:solidFill>
              <a:latin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676274-6F29-43F3-890C-1C99AB2B10B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1717035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8975" y="1143000"/>
            <a:ext cx="5480050" cy="3086100"/>
          </a:xfrm>
        </p:spPr>
      </p:sp>
      <p:sp>
        <p:nvSpPr>
          <p:cNvPr id="3" name="Notes Placeholder 2"/>
          <p:cNvSpPr>
            <a:spLocks noGrp="1"/>
          </p:cNvSpPr>
          <p:nvPr>
            <p:ph type="body" idx="1"/>
          </p:nvPr>
        </p:nvSpPr>
        <p:spPr/>
        <p:txBody>
          <a:bodyPr/>
          <a:lstStyle/>
          <a:p>
            <a:r>
              <a:rPr lang="en-US"/>
              <a:t>Britta</a:t>
            </a:r>
          </a:p>
        </p:txBody>
      </p:sp>
      <p:sp>
        <p:nvSpPr>
          <p:cNvPr id="4" name="Slide Number Placeholder 3"/>
          <p:cNvSpPr>
            <a:spLocks noGrp="1"/>
          </p:cNvSpPr>
          <p:nvPr>
            <p:ph type="sldNum" sz="quarter" idx="5"/>
          </p:nvPr>
        </p:nvSpPr>
        <p:spPr/>
        <p:txBody>
          <a:bodyPr/>
          <a:lstStyle/>
          <a:p>
            <a:fld id="{7257A55F-4C5B-E248-9EC8-471E991E4A83}" type="slidenum">
              <a:rPr lang="en-US" smtClean="0"/>
              <a:t>44</a:t>
            </a:fld>
            <a:endParaRPr lang="en-US"/>
          </a:p>
        </p:txBody>
      </p:sp>
    </p:spTree>
    <p:extLst>
      <p:ext uri="{BB962C8B-B14F-4D97-AF65-F5344CB8AC3E}">
        <p14:creationId xmlns:p14="http://schemas.microsoft.com/office/powerpoint/2010/main" val="109546201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7475" y="739775"/>
            <a:ext cx="6562725" cy="3695700"/>
          </a:xfrm>
        </p:spPr>
      </p:sp>
      <p:sp>
        <p:nvSpPr>
          <p:cNvPr id="3" name="Notes Placeholder 2"/>
          <p:cNvSpPr>
            <a:spLocks noGrp="1"/>
          </p:cNvSpPr>
          <p:nvPr>
            <p:ph type="body" idx="1"/>
          </p:nvPr>
        </p:nvSpPr>
        <p:spPr/>
        <p:txBody>
          <a:bodyPr/>
          <a:lstStyle/>
          <a:p>
            <a:r>
              <a:rPr lang="en-US" sz="1200" b="0" i="0" u="none" strike="noStrike" baseline="0">
                <a:solidFill>
                  <a:srgbClr val="000000"/>
                </a:solidFill>
                <a:latin typeface="Calibri" panose="020F0502020204030204" pitchFamily="34" charset="0"/>
              </a:rPr>
              <a:t>Britta</a:t>
            </a:r>
          </a:p>
          <a:p>
            <a:endParaRPr lang="en-US" sz="1200" b="0" i="0" u="none" strike="noStrike" baseline="0">
              <a:solidFill>
                <a:srgbClr val="000000"/>
              </a:solidFill>
              <a:latin typeface="Calibri" panose="020F0502020204030204" pitchFamily="34" charset="0"/>
            </a:endParaRPr>
          </a:p>
          <a:p>
            <a:r>
              <a:rPr lang="en-US" sz="1200" b="0" i="0" u="none" strike="noStrike" baseline="0">
                <a:solidFill>
                  <a:srgbClr val="000000"/>
                </a:solidFill>
                <a:latin typeface="Calibri" panose="020F0502020204030204" pitchFamily="34" charset="0"/>
              </a:rPr>
              <a:t>The 15 priority countries have been allocated to three phases. </a:t>
            </a:r>
          </a:p>
          <a:p>
            <a:endParaRPr lang="en-US" sz="1200" b="0" i="0" u="none" strike="noStrike" baseline="0">
              <a:solidFill>
                <a:srgbClr val="000000"/>
              </a:solidFill>
              <a:latin typeface="Calibri" panose="020F0502020204030204" pitchFamily="34" charset="0"/>
            </a:endParaRPr>
          </a:p>
          <a:p>
            <a:r>
              <a:rPr lang="en-US" sz="1200" b="1" i="0" u="none" strike="noStrike" baseline="0">
                <a:solidFill>
                  <a:srgbClr val="000000"/>
                </a:solidFill>
                <a:latin typeface="Calibri" panose="020F0502020204030204" pitchFamily="34" charset="0"/>
              </a:rPr>
              <a:t>Implication</a:t>
            </a:r>
            <a:r>
              <a:rPr lang="en-US" sz="1200" b="0" i="0" u="none" strike="noStrike" baseline="0">
                <a:solidFill>
                  <a:srgbClr val="000000"/>
                </a:solidFill>
                <a:latin typeface="Calibri" panose="020F0502020204030204" pitchFamily="34" charset="0"/>
              </a:rPr>
              <a:t>: Means that these countries are being prioritized for global/regional level support including fundraising efforts, </a:t>
            </a:r>
            <a:r>
              <a:rPr lang="en-US" sz="1200" b="0" i="0" u="sng" strike="noStrike" baseline="0">
                <a:solidFill>
                  <a:srgbClr val="000000"/>
                </a:solidFill>
                <a:latin typeface="Calibri" panose="020F0502020204030204" pitchFamily="34" charset="0"/>
              </a:rPr>
              <a:t>does not mean that country teams cannot move faster than this if they want.</a:t>
            </a:r>
          </a:p>
          <a:p>
            <a:endParaRPr lang="en-US" sz="1200" b="0" i="0" u="none" strike="noStrike" baseline="0">
              <a:solidFill>
                <a:srgbClr val="000000"/>
              </a:solidFill>
              <a:latin typeface="Calibri" panose="020F0502020204030204" pitchFamily="34" charset="0"/>
            </a:endParaRPr>
          </a:p>
          <a:p>
            <a:r>
              <a:rPr lang="en-US" sz="1200" b="1" i="0" u="none" strike="noStrike" baseline="0">
                <a:solidFill>
                  <a:srgbClr val="000000"/>
                </a:solidFill>
                <a:latin typeface="Calibri" panose="020F0502020204030204" pitchFamily="34" charset="0"/>
              </a:rPr>
              <a:t>Decision making </a:t>
            </a:r>
            <a:r>
              <a:rPr lang="en-US" sz="1200" b="0" i="0" u="none" strike="noStrike" baseline="0">
                <a:solidFill>
                  <a:srgbClr val="000000"/>
                </a:solidFill>
                <a:latin typeface="Calibri" panose="020F0502020204030204" pitchFamily="34" charset="0"/>
              </a:rPr>
              <a:t>: determined (with UNCIEF/WFP country teams) to be more ready and more suitable for the transition, based on several factors.</a:t>
            </a:r>
          </a:p>
          <a:p>
            <a:endParaRPr lang="en-US" sz="1200" b="0" i="0" u="none" strike="noStrike" baseline="0">
              <a:solidFill>
                <a:srgbClr val="000000"/>
              </a:solidFill>
              <a:latin typeface="Calibri" panose="020F0502020204030204" pitchFamily="34" charset="0"/>
            </a:endParaRPr>
          </a:p>
          <a:p>
            <a:pPr marL="171450" indent="-171450">
              <a:buFontTx/>
              <a:buChar char="-"/>
            </a:pPr>
            <a:r>
              <a:rPr lang="en-US" sz="1200" b="1" i="0" u="none" strike="noStrike" baseline="0">
                <a:solidFill>
                  <a:srgbClr val="000000"/>
                </a:solidFill>
                <a:latin typeface="Calibri" panose="020F0502020204030204" pitchFamily="34" charset="0"/>
              </a:rPr>
              <a:t>Phase 1: </a:t>
            </a:r>
            <a:r>
              <a:rPr lang="en-US" sz="1200" b="0" i="0" u="none" strike="noStrike" baseline="0">
                <a:solidFill>
                  <a:srgbClr val="000000"/>
                </a:solidFill>
                <a:latin typeface="Calibri" panose="020F0502020204030204" pitchFamily="34" charset="0"/>
              </a:rPr>
              <a:t>Joint preparation and planning will start in 2023, and </a:t>
            </a:r>
            <a:r>
              <a:rPr lang="en-US" sz="1200" b="0" i="0" u="none" strike="noStrike" baseline="0" err="1">
                <a:solidFill>
                  <a:srgbClr val="000000"/>
                </a:solidFill>
                <a:latin typeface="Calibri" panose="020F0502020204030204" pitchFamily="34" charset="0"/>
              </a:rPr>
              <a:t>programme</a:t>
            </a:r>
            <a:r>
              <a:rPr lang="en-US" sz="1200" b="0" i="0" u="none" strike="noStrike" baseline="0">
                <a:solidFill>
                  <a:srgbClr val="000000"/>
                </a:solidFill>
                <a:latin typeface="Calibri" panose="020F0502020204030204" pitchFamily="34" charset="0"/>
              </a:rPr>
              <a:t> shifts in 2024. This includes ensuring government agreement and all necessary steps are taken, such as building partner buy-in, identifying target regions, and developing a comprehensive plan for 2024, including costing, funding, development of tools and trainings. </a:t>
            </a:r>
          </a:p>
          <a:p>
            <a:pPr marL="171450" indent="-171450">
              <a:buFontTx/>
              <a:buChar char="-"/>
            </a:pPr>
            <a:endParaRPr lang="en-US" sz="1200" b="0" i="0" u="none" strike="noStrike" baseline="0">
              <a:solidFill>
                <a:srgbClr val="000000"/>
              </a:solidFill>
              <a:latin typeface="Calibri" panose="020F0502020204030204" pitchFamily="34" charset="0"/>
            </a:endParaRPr>
          </a:p>
          <a:p>
            <a:pPr marL="171450" indent="-171450">
              <a:buFontTx/>
              <a:buChar char="-"/>
            </a:pPr>
            <a:r>
              <a:rPr lang="en-US" sz="1200" b="0" i="0" u="none" strike="noStrike" baseline="0">
                <a:solidFill>
                  <a:srgbClr val="000000"/>
                </a:solidFill>
                <a:latin typeface="Calibri" panose="020F0502020204030204" pitchFamily="34" charset="0"/>
              </a:rPr>
              <a:t>Target areas</a:t>
            </a:r>
          </a:p>
          <a:p>
            <a:pPr marL="171450" indent="-171450">
              <a:buFontTx/>
              <a:buChar char="-"/>
            </a:pPr>
            <a:r>
              <a:rPr lang="en-US">
                <a:solidFill>
                  <a:srgbClr val="000000"/>
                </a:solidFill>
                <a:highlight>
                  <a:srgbClr val="FFFF00"/>
                </a:highlight>
                <a:latin typeface="Calibri" panose="020F0502020204030204" pitchFamily="34" charset="0"/>
              </a:rPr>
              <a:t>Learnings from phase 1 countries will be used to inform transition of other countries.   </a:t>
            </a:r>
          </a:p>
          <a:p>
            <a:pPr marL="0" indent="0">
              <a:buFontTx/>
              <a:buNone/>
            </a:pPr>
            <a:endParaRPr lang="en-US" sz="1200" b="0" i="0" u="none" strike="noStrike" baseline="0">
              <a:solidFill>
                <a:srgbClr val="000000"/>
              </a:solidFill>
              <a:highlight>
                <a:srgbClr val="FFFF00"/>
              </a:highlight>
              <a:latin typeface="Calibri" panose="020F0502020204030204" pitchFamily="34" charset="0"/>
              <a:cs typeface="+mn-cs"/>
            </a:endParaRPr>
          </a:p>
          <a:p>
            <a:pPr marL="171450" indent="-171450">
              <a:buFontTx/>
              <a:buChar char="-"/>
            </a:pPr>
            <a:r>
              <a:rPr lang="en-US" sz="1200" b="1" i="0" u="none" strike="noStrike" baseline="0">
                <a:solidFill>
                  <a:srgbClr val="000000"/>
                </a:solidFill>
                <a:latin typeface="Calibri"/>
                <a:cs typeface="Calibri"/>
              </a:rPr>
              <a:t>Phase 2: </a:t>
            </a:r>
            <a:r>
              <a:rPr lang="en-US" sz="1200" b="0" i="0" u="none" strike="noStrike" baseline="0">
                <a:solidFill>
                  <a:srgbClr val="000000"/>
                </a:solidFill>
                <a:latin typeface="Calibri"/>
                <a:cs typeface="Calibri"/>
              </a:rPr>
              <a:t>Detailed consultations with national level partners to start in 2023, with agreement on transition expected end of 2024. Programmatic shifts to start in 2025.</a:t>
            </a:r>
            <a:r>
              <a:rPr lang="en-US">
                <a:solidFill>
                  <a:srgbClr val="000000"/>
                </a:solidFill>
                <a:latin typeface="Calibri"/>
                <a:cs typeface="Calibri"/>
              </a:rPr>
              <a:t> </a:t>
            </a:r>
            <a:endParaRPr lang="en-US" sz="1200" b="0" i="0" u="none" strike="noStrike" baseline="0">
              <a:solidFill>
                <a:srgbClr val="000000"/>
              </a:solidFill>
              <a:latin typeface="Calibri" panose="020F0502020204030204" pitchFamily="34" charset="0"/>
              <a:cs typeface="Calibri"/>
            </a:endParaRPr>
          </a:p>
          <a:p>
            <a:pPr marL="171450" indent="-171450">
              <a:buFontTx/>
              <a:buChar char="-"/>
            </a:pPr>
            <a:r>
              <a:rPr lang="en-US" sz="1200" b="1" i="0" u="none" strike="noStrike" baseline="0">
                <a:solidFill>
                  <a:srgbClr val="000000"/>
                </a:solidFill>
                <a:latin typeface="Calibri" panose="020F0502020204030204" pitchFamily="34" charset="0"/>
              </a:rPr>
              <a:t>Phase 3: </a:t>
            </a:r>
            <a:r>
              <a:rPr lang="en-US" sz="1200" b="0" i="0" u="none" strike="noStrike" baseline="0">
                <a:solidFill>
                  <a:srgbClr val="000000"/>
                </a:solidFill>
                <a:latin typeface="Calibri" panose="020F0502020204030204" pitchFamily="34" charset="0"/>
              </a:rPr>
              <a:t>Discussions to start in 2023, programmatic shifts to starts towards the end of 2025 and expansion towards the end of 2026. </a:t>
            </a:r>
          </a:p>
          <a:p>
            <a:pPr marL="171450" indent="-171450">
              <a:buFontTx/>
              <a:buChar char="-"/>
            </a:pPr>
            <a:endParaRPr lang="en-US" sz="1200" b="0" i="0" u="none" strike="noStrike" baseline="0">
              <a:solidFill>
                <a:srgbClr val="000000"/>
              </a:solidFill>
              <a:latin typeface="Calibri" panose="020F0502020204030204" pitchFamily="34" charset="0"/>
            </a:endParaRPr>
          </a:p>
          <a:p>
            <a:endParaRPr lang="en-US"/>
          </a:p>
          <a:p>
            <a:r>
              <a:rPr lang="en-US"/>
              <a:t>Parameters considered for overall readiness and pace for transition:</a:t>
            </a:r>
          </a:p>
          <a:p>
            <a:pPr marL="342900" indent="-342900">
              <a:lnSpc>
                <a:spcPct val="107000"/>
              </a:lnSpc>
              <a:spcAft>
                <a:spcPts val="800"/>
              </a:spcAft>
              <a:buFont typeface="Symbol,Sans-Serif" panose="05050102010706020507" pitchFamily="18" charset="2"/>
              <a:buChar char=""/>
              <a:tabLst>
                <a:tab pos="457200" algn="l"/>
              </a:tabLst>
            </a:pPr>
            <a:r>
              <a:rPr lang="en-GB">
                <a:solidFill>
                  <a:srgbClr val="000000"/>
                </a:solidFill>
                <a:latin typeface="Calibri" panose="020F0502020204030204" pitchFamily="34" charset="0"/>
              </a:rPr>
              <a:t>Operating/programming environment</a:t>
            </a:r>
            <a:endParaRPr lang="en-US">
              <a:solidFill>
                <a:srgbClr val="000000"/>
              </a:solidFill>
              <a:latin typeface="Calibri" panose="020F0502020204030204" pitchFamily="34" charset="0"/>
            </a:endParaRPr>
          </a:p>
          <a:p>
            <a:pPr marL="342900" indent="-342900">
              <a:lnSpc>
                <a:spcPct val="107000"/>
              </a:lnSpc>
              <a:spcAft>
                <a:spcPts val="800"/>
              </a:spcAft>
              <a:buFont typeface="Symbol" panose="05050102010706020507" pitchFamily="18" charset="2"/>
              <a:buChar char=""/>
              <a:tabLst>
                <a:tab pos="457200" algn="l"/>
              </a:tabLst>
            </a:pPr>
            <a:r>
              <a:rPr lang="en-GB">
                <a:solidFill>
                  <a:srgbClr val="000000"/>
                </a:solidFill>
                <a:latin typeface="Calibri" panose="020F0502020204030204" pitchFamily="34" charset="0"/>
              </a:rPr>
              <a:t>Government readiness and policy environment</a:t>
            </a:r>
            <a:endParaRPr lang="en-US">
              <a:solidFill>
                <a:srgbClr val="000000"/>
              </a:solidFill>
              <a:latin typeface="Calibri" panose="020F0502020204030204" pitchFamily="34" charset="0"/>
            </a:endParaRPr>
          </a:p>
          <a:p>
            <a:pPr marL="342900" indent="-342900">
              <a:lnSpc>
                <a:spcPct val="107000"/>
              </a:lnSpc>
              <a:spcAft>
                <a:spcPts val="800"/>
              </a:spcAft>
              <a:buFont typeface="Symbol,Sans-Serif" panose="05050102010706020507" pitchFamily="18" charset="2"/>
              <a:buChar char=""/>
              <a:tabLst>
                <a:tab pos="457200" algn="l"/>
              </a:tabLst>
            </a:pPr>
            <a:r>
              <a:rPr lang="en-GB">
                <a:solidFill>
                  <a:srgbClr val="000000"/>
                </a:solidFill>
                <a:latin typeface="Calibri" panose="020F0502020204030204" pitchFamily="34" charset="0"/>
              </a:rPr>
              <a:t>UNICEF and WFP readiness at  CO level</a:t>
            </a:r>
          </a:p>
          <a:p>
            <a:pPr marL="342900" indent="-342900">
              <a:lnSpc>
                <a:spcPct val="107000"/>
              </a:lnSpc>
              <a:spcAft>
                <a:spcPts val="800"/>
              </a:spcAft>
              <a:buFont typeface="Symbol" panose="05050102010706020507" pitchFamily="18" charset="2"/>
              <a:buChar char=""/>
              <a:tabLst>
                <a:tab pos="457200" algn="l"/>
              </a:tabLst>
            </a:pPr>
            <a:r>
              <a:rPr lang="en-GB">
                <a:solidFill>
                  <a:srgbClr val="000000"/>
                </a:solidFill>
                <a:latin typeface="Calibri" panose="020F0502020204030204" pitchFamily="34" charset="0"/>
              </a:rPr>
              <a:t>System capacity </a:t>
            </a:r>
          </a:p>
          <a:p>
            <a:pPr marL="342900" indent="-342900">
              <a:lnSpc>
                <a:spcPct val="107000"/>
              </a:lnSpc>
              <a:spcAft>
                <a:spcPts val="800"/>
              </a:spcAft>
              <a:buFont typeface="Symbol" panose="05050102010706020507" pitchFamily="18" charset="2"/>
              <a:buChar char=""/>
              <a:tabLst>
                <a:tab pos="457200" algn="l"/>
              </a:tabLst>
            </a:pPr>
            <a:r>
              <a:rPr lang="en-GB">
                <a:solidFill>
                  <a:srgbClr val="000000"/>
                </a:solidFill>
                <a:latin typeface="Calibri" panose="020F0502020204030204" pitchFamily="34" charset="0"/>
              </a:rPr>
              <a:t>Supplies and Supply chain readiness</a:t>
            </a:r>
            <a:endParaRPr lang="en-US">
              <a:solidFill>
                <a:srgbClr val="000000"/>
              </a:solidFill>
              <a:latin typeface="Calibri" panose="020F0502020204030204" pitchFamily="34" charset="0"/>
            </a:endParaRPr>
          </a:p>
          <a:p>
            <a:pPr marL="342900" indent="-342900">
              <a:lnSpc>
                <a:spcPct val="107000"/>
              </a:lnSpc>
              <a:spcAft>
                <a:spcPts val="800"/>
              </a:spcAft>
              <a:buFont typeface="Symbol" panose="05050102010706020507" pitchFamily="18" charset="2"/>
              <a:buChar char=""/>
              <a:tabLst>
                <a:tab pos="457200" algn="l"/>
              </a:tabLst>
            </a:pPr>
            <a:r>
              <a:rPr lang="en-GB">
                <a:solidFill>
                  <a:srgbClr val="000000"/>
                </a:solidFill>
                <a:latin typeface="Calibri" panose="020F0502020204030204" pitchFamily="34" charset="0"/>
              </a:rPr>
              <a:t>Funding</a:t>
            </a:r>
          </a:p>
          <a:p>
            <a:endParaRPr lang="en-US"/>
          </a:p>
          <a:p>
            <a:endParaRPr lang="en-US">
              <a:solidFill>
                <a:srgbClr val="FF0000"/>
              </a:solidFill>
              <a:highlight>
                <a:srgbClr val="FFFFFF"/>
              </a:highlight>
              <a:latin typeface="Calibri" panose="020F0502020204030204" pitchFamily="34" charset="0"/>
              <a:cs typeface="Times New Roman" panose="02020603050405020304" pitchFamily="18" charset="0"/>
            </a:endParaRPr>
          </a:p>
          <a:p>
            <a:pPr marL="171450" indent="-171450">
              <a:buFontTx/>
              <a:buChar char="-"/>
            </a:pPr>
            <a:endParaRPr lang="en-US"/>
          </a:p>
          <a:p>
            <a:pPr marL="171450" indent="-171450">
              <a:buFontTx/>
              <a:buChar char="-"/>
            </a:pPr>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93199CD-3E1B-4AE6-990F-76F925F5EA9F}" type="slidenum">
              <a:rPr kumimoji="0" lang="en-US" sz="1200" b="0" i="0" u="none" strike="noStrike" kern="1200" cap="none" spc="0" normalizeH="0" baseline="0" noProof="0" smtClean="0">
                <a:ln>
                  <a:noFill/>
                </a:ln>
                <a:solidFill>
                  <a:prstClr val="black"/>
                </a:solidFill>
                <a:effectLst/>
                <a:uLnTx/>
                <a:uFillTx/>
                <a:latin typeface="Cambria"/>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a:ln>
                <a:noFill/>
              </a:ln>
              <a:solidFill>
                <a:prstClr val="black"/>
              </a:solidFill>
              <a:effectLst/>
              <a:uLnTx/>
              <a:uFillTx/>
              <a:latin typeface="Cambria"/>
              <a:ea typeface="+mn-ea"/>
              <a:cs typeface="+mn-cs"/>
            </a:endParaRPr>
          </a:p>
        </p:txBody>
      </p:sp>
    </p:spTree>
    <p:extLst>
      <p:ext uri="{BB962C8B-B14F-4D97-AF65-F5344CB8AC3E}">
        <p14:creationId xmlns:p14="http://schemas.microsoft.com/office/powerpoint/2010/main" val="253163946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7475" y="739775"/>
            <a:ext cx="6562725" cy="3695700"/>
          </a:xfrm>
        </p:spPr>
      </p:sp>
      <p:sp>
        <p:nvSpPr>
          <p:cNvPr id="3" name="Notes Placeholder 2"/>
          <p:cNvSpPr>
            <a:spLocks noGrp="1"/>
          </p:cNvSpPr>
          <p:nvPr>
            <p:ph type="body" idx="1"/>
          </p:nvPr>
        </p:nvSpPr>
        <p:spPr/>
        <p:txBody>
          <a:bodyPr/>
          <a:lstStyle/>
          <a:p>
            <a:r>
              <a:rPr lang="en-US" sz="1800" b="1" i="0" u="none" strike="noStrike" baseline="0">
                <a:solidFill>
                  <a:srgbClr val="000000"/>
                </a:solidFill>
                <a:latin typeface="Calibri" panose="020F0502020204030204" pitchFamily="34" charset="0"/>
              </a:rPr>
              <a:t>Britta</a:t>
            </a:r>
          </a:p>
          <a:p>
            <a:endParaRPr lang="en-US" sz="1800" b="1" i="0" u="none" strike="noStrike" baseline="0">
              <a:solidFill>
                <a:srgbClr val="000000"/>
              </a:solidFill>
              <a:latin typeface="Calibri" panose="020F0502020204030204" pitchFamily="34" charset="0"/>
            </a:endParaRPr>
          </a:p>
          <a:p>
            <a:r>
              <a:rPr lang="en-US" sz="1800" b="1" i="0" u="none" strike="noStrike" baseline="0">
                <a:solidFill>
                  <a:srgbClr val="000000"/>
                </a:solidFill>
                <a:latin typeface="Calibri" panose="020F0502020204030204" pitchFamily="34" charset="0"/>
              </a:rPr>
              <a:t>Technical support to country teams: </a:t>
            </a:r>
            <a:r>
              <a:rPr lang="en-US" sz="1800" b="0" i="0" u="none" strike="noStrike" baseline="0">
                <a:solidFill>
                  <a:srgbClr val="000000"/>
                </a:solidFill>
                <a:latin typeface="Calibri" panose="020F0502020204030204" pitchFamily="34" charset="0"/>
              </a:rPr>
              <a:t>UNICEF and WFP headquarters and regional teams will provide technical support to their country teams with transition planning, implementation and monitoring. UNICEF and WFP country teams will support national and sub-national governments and partners with the transition planning, scale-up, monitoring and reporting. </a:t>
            </a:r>
          </a:p>
          <a:p>
            <a:r>
              <a:rPr lang="en-US" sz="1800" b="1" i="0" u="none" strike="noStrike" baseline="0">
                <a:solidFill>
                  <a:srgbClr val="000000"/>
                </a:solidFill>
                <a:latin typeface="Calibri" panose="020F0502020204030204" pitchFamily="34" charset="0"/>
              </a:rPr>
              <a:t>Nutrition information: </a:t>
            </a:r>
            <a:r>
              <a:rPr lang="en-US" sz="1800" b="0" i="0" u="none" strike="noStrike" baseline="0">
                <a:solidFill>
                  <a:srgbClr val="000000"/>
                </a:solidFill>
                <a:latin typeface="Calibri" panose="020F0502020204030204" pitchFamily="34" charset="0"/>
              </a:rPr>
              <a:t>UNICEF and WFP will invest in the use of diagnostics tools and analytics to better understand and prioritize their </a:t>
            </a:r>
            <a:r>
              <a:rPr lang="en-US" sz="1800" b="0" i="0" u="none" strike="noStrike" baseline="0" err="1">
                <a:solidFill>
                  <a:srgbClr val="000000"/>
                </a:solidFill>
                <a:latin typeface="Calibri" panose="020F0502020204030204" pitchFamily="34" charset="0"/>
              </a:rPr>
              <a:t>programmes</a:t>
            </a:r>
            <a:r>
              <a:rPr lang="en-US" sz="1800" b="0" i="0" u="none" strike="noStrike" baseline="0">
                <a:solidFill>
                  <a:srgbClr val="000000"/>
                </a:solidFill>
                <a:latin typeface="Calibri" panose="020F0502020204030204" pitchFamily="34" charset="0"/>
              </a:rPr>
              <a:t> based on nutritional vulnerabilities. This will include Hotspot Analysis and the Nutrition Vulnerability Assessment in Crisis. UNICEF and WFP will support the nutrition and food security clusters in their Humanitarian Needs Overview/Response Plans processes to make necessary adaptations. UNICEF and WFP joint efforts will strengthen engagement in national and global processes such as the IPC and establish networks to ensure that sudden increases in child wasting can be predicted, detected and responded to more effectively. </a:t>
            </a:r>
          </a:p>
          <a:p>
            <a:r>
              <a:rPr lang="en-US" sz="1800" b="1" i="0" u="none" strike="noStrike" baseline="0">
                <a:solidFill>
                  <a:srgbClr val="000000"/>
                </a:solidFill>
                <a:latin typeface="Calibri" panose="020F0502020204030204" pitchFamily="34" charset="0"/>
              </a:rPr>
              <a:t>Programme monitoring and evidence generation</a:t>
            </a:r>
            <a:r>
              <a:rPr lang="en-US" sz="1800" b="0" i="0" u="none" strike="noStrike" baseline="0">
                <a:solidFill>
                  <a:srgbClr val="000000"/>
                </a:solidFill>
                <a:latin typeface="Calibri" panose="020F0502020204030204" pitchFamily="34" charset="0"/>
              </a:rPr>
              <a:t>: UNICEF and WFP will generate evidence on the programmatic shifts with focus on hard-to-reach areas and will closely monitor implementation and progress of the transition. We will work with partners to design and implement operational research studies to document the effectiveness of programmatic shifts. Operational research priorities will align with gaps highlighted by the WHO Guideline Review Process and the Global Nutrition Cluster and Food Security technical groups. </a:t>
            </a:r>
          </a:p>
          <a:p>
            <a:r>
              <a:rPr lang="en-US" sz="1800" b="1" i="0" u="none" strike="noStrike" baseline="0">
                <a:solidFill>
                  <a:srgbClr val="000000"/>
                </a:solidFill>
                <a:latin typeface="Calibri" panose="020F0502020204030204" pitchFamily="34" charset="0"/>
              </a:rPr>
              <a:t>Supply chain strengthening: </a:t>
            </a:r>
            <a:r>
              <a:rPr lang="en-US" sz="1800" b="0" i="0" u="none" strike="noStrike" baseline="0">
                <a:solidFill>
                  <a:srgbClr val="000000"/>
                </a:solidFill>
                <a:latin typeface="Calibri" panose="020F0502020204030204" pitchFamily="34" charset="0"/>
              </a:rPr>
              <a:t>UNICEF and WFP will work together on transparent sharing of information about global and national demand and supply of specialized nutritious foods to ensure timely allocation to countries. This will enable optimal production capacity of lipid-based ready to use therapeutic and supplementary foods for those children most in need. In addition, at global and country levels both agencies will work together on optimizing supply chains for lipid-based specialized nutritious foods and improving the tracking of supplies and their programmatic use. </a:t>
            </a:r>
          </a:p>
          <a:p>
            <a:r>
              <a:rPr lang="en-US" sz="1800" b="1" i="0" u="none" strike="noStrike" baseline="0">
                <a:solidFill>
                  <a:srgbClr val="000000"/>
                </a:solidFill>
                <a:latin typeface="Calibri" panose="020F0502020204030204" pitchFamily="34" charset="0"/>
              </a:rPr>
              <a:t>Advocacy: </a:t>
            </a:r>
            <a:r>
              <a:rPr lang="en-US" sz="1800" b="0" i="0" u="none" strike="noStrike" baseline="0">
                <a:solidFill>
                  <a:srgbClr val="000000"/>
                </a:solidFill>
                <a:latin typeface="Calibri" panose="020F0502020204030204" pitchFamily="34" charset="0"/>
              </a:rPr>
              <a:t>UNICEF and WFP will jointly advocate to donors and partners for support to the programmatic shifts including increased investments on prevention actions in humanitarian settings. Donor advocacy will be supported by the Action Review Panel on Child Wasting, the Global Nutrition Cluster and the Global Food Security Cluster, alongside National Nutrition and Food Security clusters. Both agencies will advocate together for other key sectors that are active in humanitarian settings to increase investment in and attention to child wasting and to ensure efforts of health and immunization, water and sanitation, and social policy and protection converge. </a:t>
            </a: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EE0506-6D13-4CBE-8A6E-7BB1DA3985B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8907661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8975" y="1143000"/>
            <a:ext cx="548005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1FA6BB2-83D5-8C4D-9B86-5DE908069D56}" type="slidenum">
              <a:rPr lang="en-US" smtClean="0"/>
              <a:t>47</a:t>
            </a:fld>
            <a:endParaRPr lang="en-US"/>
          </a:p>
        </p:txBody>
      </p:sp>
    </p:spTree>
    <p:extLst>
      <p:ext uri="{BB962C8B-B14F-4D97-AF65-F5344CB8AC3E}">
        <p14:creationId xmlns:p14="http://schemas.microsoft.com/office/powerpoint/2010/main" val="6589084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D181A7-06B0-7BD9-7A8F-F30F6D46774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E2C4ED9-0740-99CE-AAF7-27293B7EFBE7}"/>
              </a:ext>
            </a:extLst>
          </p:cNvPr>
          <p:cNvSpPr>
            <a:spLocks noGrp="1" noRot="1" noChangeAspect="1"/>
          </p:cNvSpPr>
          <p:nvPr>
            <p:ph type="sldImg"/>
          </p:nvPr>
        </p:nvSpPr>
        <p:spPr>
          <a:xfrm>
            <a:off x="384175" y="685800"/>
            <a:ext cx="6089650" cy="3429000"/>
          </a:xfrm>
        </p:spPr>
      </p:sp>
      <p:sp>
        <p:nvSpPr>
          <p:cNvPr id="3" name="Notes Placeholder 2">
            <a:extLst>
              <a:ext uri="{FF2B5EF4-FFF2-40B4-BE49-F238E27FC236}">
                <a16:creationId xmlns:a16="http://schemas.microsoft.com/office/drawing/2014/main" id="{F08CDD5F-0A25-7453-EBC9-45373ADEB97A}"/>
              </a:ext>
            </a:extLst>
          </p:cNvPr>
          <p:cNvSpPr>
            <a:spLocks noGrp="1"/>
          </p:cNvSpPr>
          <p:nvPr>
            <p:ph type="body" idx="1"/>
          </p:nvPr>
        </p:nvSpPr>
        <p:spPr/>
        <p:txBody>
          <a:bodyPr/>
          <a:lstStyle/>
          <a:p>
            <a:pPr algn="l" defTabSz="412750" rtl="0" hangingPunct="0">
              <a:lnSpc>
                <a:spcPct val="100000"/>
              </a:lnSpc>
              <a:defRPr/>
            </a:pPr>
            <a:r>
              <a:rPr lang="en-US" sz="2400" b="0" i="0" dirty="0">
                <a:solidFill>
                  <a:srgbClr val="455F51"/>
                </a:solidFill>
              </a:rPr>
              <a:t>Globally, almost 300 Million people </a:t>
            </a:r>
            <a:r>
              <a:rPr lang="en-US" sz="2400" dirty="0">
                <a:solidFill>
                  <a:srgbClr val="455F51"/>
                </a:solidFill>
              </a:rPr>
              <a:t>are and will be </a:t>
            </a:r>
            <a:r>
              <a:rPr lang="en-US" sz="2400" b="0" i="0" dirty="0">
                <a:solidFill>
                  <a:srgbClr val="455F51"/>
                </a:solidFill>
              </a:rPr>
              <a:t>in need </a:t>
            </a:r>
            <a:r>
              <a:rPr lang="en-US" sz="2400" dirty="0">
                <a:solidFill>
                  <a:srgbClr val="455F51"/>
                </a:solidFill>
              </a:rPr>
              <a:t>of humanitarian assistance in </a:t>
            </a:r>
            <a:r>
              <a:rPr lang="en-US" sz="2400" b="0" i="0" dirty="0">
                <a:solidFill>
                  <a:srgbClr val="455F51"/>
                </a:solidFill>
              </a:rPr>
              <a:t>2024, with 180.5 million targeted and $46.4billion required in total humanitarian assistance.</a:t>
            </a:r>
            <a:r>
              <a:rPr lang="en-US" sz="2400" dirty="0">
                <a:solidFill>
                  <a:srgbClr val="455F51"/>
                </a:solidFill>
              </a:rPr>
              <a:t> </a:t>
            </a:r>
            <a:endParaRPr lang="en-US" sz="2400" b="0" i="0" dirty="0">
              <a:solidFill>
                <a:srgbClr val="455F51"/>
              </a:solidFill>
            </a:endParaRPr>
          </a:p>
          <a:p>
            <a:pPr marL="0" marR="0" lvl="0" indent="0" algn="l" defTabSz="412750" rtl="0" eaLnBrk="1" fontAlgn="auto" latinLnBrk="0" hangingPunct="0">
              <a:lnSpc>
                <a:spcPct val="100000"/>
              </a:lnSpc>
              <a:spcBef>
                <a:spcPts val="0"/>
              </a:spcBef>
              <a:spcAft>
                <a:spcPts val="0"/>
              </a:spcAft>
              <a:buClrTx/>
              <a:buSzTx/>
              <a:buFontTx/>
              <a:buNone/>
              <a:tabLst/>
              <a:defRPr/>
            </a:pPr>
            <a:endParaRPr lang="en-US" sz="2400" b="0" i="0">
              <a:solidFill>
                <a:srgbClr val="455F51"/>
              </a:solidFill>
            </a:endParaRPr>
          </a:p>
          <a:p>
            <a:pPr algn="l" defTabSz="412750" rtl="0" hangingPunct="0">
              <a:lnSpc>
                <a:spcPct val="100000"/>
              </a:lnSpc>
              <a:defRPr/>
            </a:pPr>
            <a:r>
              <a:rPr lang="en-US" sz="2400" dirty="0">
                <a:solidFill>
                  <a:srgbClr val="455F51"/>
                </a:solidFill>
              </a:rPr>
              <a:t>65.1 million</a:t>
            </a:r>
            <a:r>
              <a:rPr lang="en-US" sz="2400" b="0" i="0" dirty="0">
                <a:solidFill>
                  <a:srgbClr val="455F51"/>
                </a:solidFill>
              </a:rPr>
              <a:t> people will need humanitarian assistance in </a:t>
            </a:r>
            <a:r>
              <a:rPr lang="en-US" sz="2400" dirty="0">
                <a:solidFill>
                  <a:srgbClr val="455F51"/>
                </a:solidFill>
              </a:rPr>
              <a:t>West </a:t>
            </a:r>
            <a:r>
              <a:rPr lang="en-US" sz="2400" b="0" i="0" dirty="0">
                <a:solidFill>
                  <a:srgbClr val="455F51"/>
                </a:solidFill>
              </a:rPr>
              <a:t>and </a:t>
            </a:r>
            <a:r>
              <a:rPr lang="en-US" sz="2400" dirty="0">
                <a:solidFill>
                  <a:srgbClr val="455F51"/>
                </a:solidFill>
              </a:rPr>
              <a:t>Central</a:t>
            </a:r>
            <a:r>
              <a:rPr lang="en-US" sz="2400" b="0" i="0" dirty="0">
                <a:solidFill>
                  <a:srgbClr val="455F51"/>
                </a:solidFill>
              </a:rPr>
              <a:t> Africa alone</a:t>
            </a:r>
            <a:r>
              <a:rPr lang="en-US" sz="2400" dirty="0">
                <a:solidFill>
                  <a:srgbClr val="455F51"/>
                </a:solidFill>
              </a:rPr>
              <a:t>. T</a:t>
            </a:r>
            <a:r>
              <a:rPr lang="en-US" dirty="0">
                <a:solidFill>
                  <a:srgbClr val="455F51"/>
                </a:solidFill>
              </a:rPr>
              <a:t>he increase in needs (compared to 2023) are largely driven by the expanding and intensifying crises in Burkina Faso and Niger</a:t>
            </a:r>
            <a:r>
              <a:rPr lang="en-US" sz="2400" dirty="0">
                <a:solidFill>
                  <a:srgbClr val="455F51"/>
                </a:solidFill>
              </a:rPr>
              <a:t>. </a:t>
            </a:r>
            <a:r>
              <a:rPr lang="en-US" sz="1400" b="0" i="0" dirty="0">
                <a:solidFill>
                  <a:srgbClr val="444444"/>
                </a:solidFill>
                <a:effectLst/>
                <a:latin typeface="Roboto"/>
                <a:cs typeface="Roboto"/>
              </a:rPr>
              <a:t>$10.9 billion</a:t>
            </a:r>
            <a:r>
              <a:rPr lang="en-US" sz="1400" dirty="0">
                <a:solidFill>
                  <a:srgbClr val="444444"/>
                </a:solidFill>
                <a:latin typeface="Roboto"/>
                <a:cs typeface="Roboto"/>
              </a:rPr>
              <a:t> is required in ESA to address the millions in need.</a:t>
            </a:r>
            <a:endParaRPr lang="en-NL" sz="1800" b="0" i="0" u="none" strike="noStrike" cap="none" spc="0" normalizeH="0" baseline="0" dirty="0">
              <a:ln>
                <a:noFill/>
              </a:ln>
              <a:solidFill>
                <a:srgbClr val="455F51"/>
              </a:solidFill>
              <a:effectLst/>
              <a:uFillTx/>
              <a:ea typeface="Helvetica Neue"/>
              <a:cs typeface="Roboto"/>
            </a:endParaRPr>
          </a:p>
          <a:p>
            <a:pPr marL="0" marR="0" lvl="0" indent="0" algn="l" defTabSz="412750" rtl="0" eaLnBrk="1" fontAlgn="auto" latinLnBrk="0" hangingPunct="0">
              <a:lnSpc>
                <a:spcPct val="100000"/>
              </a:lnSpc>
              <a:spcBef>
                <a:spcPts val="0"/>
              </a:spcBef>
              <a:spcAft>
                <a:spcPts val="0"/>
              </a:spcAft>
              <a:buClrTx/>
              <a:buSzTx/>
              <a:buFontTx/>
              <a:buNone/>
              <a:tabLst/>
              <a:defRPr/>
            </a:pPr>
            <a:endParaRPr lang="en-US" b="1" i="0">
              <a:effectLst/>
              <a:latin typeface="-apple-system"/>
            </a:endParaRPr>
          </a:p>
          <a:p>
            <a:pPr algn="l" defTabSz="412750" rtl="0" hangingPunct="0">
              <a:lnSpc>
                <a:spcPct val="100000"/>
              </a:lnSpc>
              <a:defRPr/>
            </a:pPr>
            <a:r>
              <a:rPr lang="en-US" b="1" i="0" dirty="0">
                <a:effectLst/>
                <a:latin typeface="-apple-system"/>
              </a:rPr>
              <a:t>2024 Global priority of needs </a:t>
            </a:r>
            <a:r>
              <a:rPr lang="en-US" b="1" dirty="0">
                <a:latin typeface="-apple-system"/>
              </a:rPr>
              <a:t>have been and are</a:t>
            </a:r>
            <a:r>
              <a:rPr lang="en-US" b="1" i="0" dirty="0">
                <a:effectLst/>
                <a:latin typeface="-apple-system"/>
              </a:rPr>
              <a:t> driven by three key, overarching </a:t>
            </a:r>
            <a:r>
              <a:rPr lang="en-US" b="1" dirty="0">
                <a:latin typeface="-apple-system"/>
              </a:rPr>
              <a:t>determinants</a:t>
            </a:r>
            <a:r>
              <a:rPr lang="en-US" b="1" i="0" dirty="0">
                <a:effectLst/>
                <a:latin typeface="-apple-system"/>
              </a:rPr>
              <a:t>:</a:t>
            </a:r>
            <a:r>
              <a:rPr lang="en-US" b="1" dirty="0">
                <a:latin typeface="-apple-system"/>
              </a:rPr>
              <a:t> </a:t>
            </a:r>
          </a:p>
          <a:p>
            <a:pPr algn="l" defTabSz="412750" rtl="0" hangingPunct="0">
              <a:lnSpc>
                <a:spcPct val="100000"/>
              </a:lnSpc>
              <a:defRPr/>
            </a:pPr>
            <a:r>
              <a:rPr lang="en-US" b="1" i="0" dirty="0">
                <a:effectLst/>
                <a:latin typeface="-apple-system"/>
              </a:rPr>
              <a:t>1) </a:t>
            </a:r>
            <a:r>
              <a:rPr lang="en-US" b="0" i="0" dirty="0">
                <a:effectLst/>
                <a:latin typeface="-apple-system"/>
              </a:rPr>
              <a:t>conflict – the world is witness to more devasting conflicts. From the ongoing conflict in Ukraine to the more recent ones in Sudan and </a:t>
            </a:r>
            <a:r>
              <a:rPr lang="en-US" b="0" i="0" dirty="0" err="1">
                <a:effectLst/>
                <a:latin typeface="-apple-system"/>
              </a:rPr>
              <a:t>SoP</a:t>
            </a:r>
            <a:r>
              <a:rPr lang="en-US" b="0" i="0" dirty="0">
                <a:effectLst/>
                <a:latin typeface="-apple-system"/>
              </a:rPr>
              <a:t>, the consequences for civilians has been widespread with 1 in 5 children living in or fleeing from conflict afflicted areas.</a:t>
            </a:r>
            <a:r>
              <a:rPr lang="en-US" dirty="0">
                <a:latin typeface="-apple-system"/>
              </a:rPr>
              <a:t>  </a:t>
            </a:r>
            <a:endParaRPr lang="en-US" dirty="0"/>
          </a:p>
          <a:p>
            <a:pPr algn="l" defTabSz="412750" rtl="0" hangingPunct="0">
              <a:lnSpc>
                <a:spcPct val="100000"/>
              </a:lnSpc>
              <a:defRPr/>
            </a:pPr>
            <a:r>
              <a:rPr lang="en-US" b="0" i="0" dirty="0">
                <a:effectLst/>
                <a:latin typeface="-apple-system"/>
              </a:rPr>
              <a:t>2) Climate emergencies are forcing </a:t>
            </a:r>
            <a:r>
              <a:rPr lang="en-US" dirty="0">
                <a:latin typeface="-apple-system"/>
              </a:rPr>
              <a:t>and increasing number of people</a:t>
            </a:r>
            <a:r>
              <a:rPr lang="en-US" b="0" i="0" dirty="0">
                <a:effectLst/>
                <a:latin typeface="-apple-system"/>
              </a:rPr>
              <a:t> to flee their homes due to extreme drought and food shortages</a:t>
            </a:r>
            <a:r>
              <a:rPr lang="en-US" dirty="0">
                <a:latin typeface="-apple-system"/>
              </a:rPr>
              <a:t>.  </a:t>
            </a:r>
            <a:endParaRPr lang="en-US" b="0" i="0" dirty="0">
              <a:effectLst/>
              <a:latin typeface="-apple-system"/>
            </a:endParaRPr>
          </a:p>
          <a:p>
            <a:pPr algn="l" defTabSz="412750" rtl="0" hangingPunct="0">
              <a:lnSpc>
                <a:spcPct val="100000"/>
              </a:lnSpc>
              <a:defRPr/>
            </a:pPr>
            <a:r>
              <a:rPr lang="en-US" b="0" i="0" dirty="0">
                <a:effectLst/>
                <a:latin typeface="-apple-system"/>
              </a:rPr>
              <a:t>3) economic </a:t>
            </a:r>
            <a:r>
              <a:rPr lang="en-US" dirty="0">
                <a:latin typeface="-apple-system"/>
              </a:rPr>
              <a:t>downturn, including the persistent effect of COVID,</a:t>
            </a:r>
            <a:r>
              <a:rPr lang="en-US" b="0" i="0" dirty="0">
                <a:effectLst/>
                <a:latin typeface="-apple-system"/>
              </a:rPr>
              <a:t> in combination with the above, further drive up the humanitarian needs</a:t>
            </a:r>
          </a:p>
          <a:p>
            <a:pPr marL="0" marR="0" lvl="0" indent="0" algn="l" defTabSz="412750" rtl="0" eaLnBrk="1" fontAlgn="auto" latinLnBrk="0" hangingPunct="0">
              <a:lnSpc>
                <a:spcPct val="100000"/>
              </a:lnSpc>
              <a:spcBef>
                <a:spcPts val="0"/>
              </a:spcBef>
              <a:spcAft>
                <a:spcPts val="0"/>
              </a:spcAft>
              <a:buClrTx/>
              <a:buSzTx/>
              <a:buFontTx/>
              <a:buNone/>
              <a:tabLst/>
              <a:defRPr/>
            </a:pPr>
            <a:endParaRPr lang="en-US" b="0" i="0">
              <a:effectLst/>
              <a:latin typeface="-apple-system"/>
            </a:endParaRPr>
          </a:p>
          <a:p>
            <a:pPr algn="l" defTabSz="412750" rtl="0" hangingPunct="0">
              <a:lnSpc>
                <a:spcPct val="100000"/>
              </a:lnSpc>
              <a:defRPr/>
            </a:pPr>
            <a:r>
              <a:rPr lang="en-US" b="1" i="0" dirty="0">
                <a:solidFill>
                  <a:srgbClr val="444444"/>
                </a:solidFill>
                <a:effectLst/>
                <a:latin typeface="Roboto"/>
                <a:cs typeface="Roboto"/>
              </a:rPr>
              <a:t>Acute food insecurity is a reality for 258 million people in 58 countries</a:t>
            </a:r>
            <a:endParaRPr lang="en-US" dirty="0">
              <a:solidFill>
                <a:srgbClr val="000000"/>
              </a:solidFill>
              <a:latin typeface="Roboto"/>
              <a:cs typeface="Roboto"/>
            </a:endParaRPr>
          </a:p>
          <a:p>
            <a:pPr algn="l" defTabSz="412750">
              <a:lnSpc>
                <a:spcPct val="100000"/>
              </a:lnSpc>
              <a:defRPr/>
            </a:pPr>
            <a:r>
              <a:rPr lang="en-US" b="0" i="0" dirty="0">
                <a:solidFill>
                  <a:srgbClr val="444444"/>
                </a:solidFill>
                <a:effectLst/>
                <a:latin typeface="Roboto"/>
                <a:cs typeface="Roboto"/>
              </a:rPr>
              <a:t>Wasting threatens the lives of 45 million children under 5. Of this, 13.6 million are already suffering from severe wasting, placing them at imminent risk of death.</a:t>
            </a:r>
            <a:r>
              <a:rPr lang="en-US" dirty="0">
                <a:solidFill>
                  <a:srgbClr val="444444"/>
                </a:solidFill>
                <a:latin typeface="Roboto"/>
                <a:cs typeface="Roboto"/>
              </a:rPr>
              <a:t> </a:t>
            </a:r>
            <a:endParaRPr lang="en-US">
              <a:solidFill>
                <a:srgbClr val="000000"/>
              </a:solidFill>
              <a:latin typeface="Roboto"/>
              <a:cs typeface="Roboto"/>
            </a:endParaRPr>
          </a:p>
          <a:p>
            <a:pPr algn="l" defTabSz="412750">
              <a:lnSpc>
                <a:spcPct val="100000"/>
              </a:lnSpc>
              <a:defRPr/>
            </a:pPr>
            <a:r>
              <a:rPr lang="en-US" b="0" i="0" dirty="0">
                <a:solidFill>
                  <a:srgbClr val="444444"/>
                </a:solidFill>
                <a:effectLst/>
                <a:latin typeface="Roboto"/>
                <a:cs typeface="Roboto"/>
              </a:rPr>
              <a:t>Without concerted international efforts, </a:t>
            </a:r>
            <a:r>
              <a:rPr lang="en-US" dirty="0">
                <a:solidFill>
                  <a:srgbClr val="444444"/>
                </a:solidFill>
                <a:latin typeface="Roboto"/>
                <a:cs typeface="Roboto"/>
              </a:rPr>
              <a:t>nutrition insecurity </a:t>
            </a:r>
            <a:r>
              <a:rPr lang="en-US" b="0" i="0" dirty="0">
                <a:solidFill>
                  <a:srgbClr val="444444"/>
                </a:solidFill>
                <a:effectLst/>
                <a:latin typeface="Roboto"/>
                <a:cs typeface="Roboto"/>
              </a:rPr>
              <a:t>will deteriorate further in 2024 with Burkina Faso, Mali, </a:t>
            </a:r>
            <a:r>
              <a:rPr lang="en-US" b="0" i="0" dirty="0" err="1">
                <a:solidFill>
                  <a:srgbClr val="444444"/>
                </a:solidFill>
                <a:effectLst/>
                <a:latin typeface="Roboto"/>
                <a:cs typeface="Roboto"/>
              </a:rPr>
              <a:t>SoP</a:t>
            </a:r>
            <a:r>
              <a:rPr lang="en-US" b="0" i="0" dirty="0">
                <a:solidFill>
                  <a:srgbClr val="444444"/>
                </a:solidFill>
                <a:effectLst/>
                <a:latin typeface="Roboto"/>
                <a:cs typeface="Roboto"/>
              </a:rPr>
              <a:t>, South Sudan and Sudan at the highest level of concern.</a:t>
            </a:r>
            <a:endParaRPr lang="en-US" b="0" i="0" dirty="0">
              <a:effectLst/>
              <a:latin typeface="Roboto"/>
              <a:cs typeface="Roboto"/>
            </a:endParaRPr>
          </a:p>
          <a:p>
            <a:pPr marL="0" marR="0" indent="0" algn="l" defTabSz="412750" rtl="0" fontAlgn="auto" latinLnBrk="0" hangingPunct="0">
              <a:lnSpc>
                <a:spcPct val="100000"/>
              </a:lnSpc>
              <a:spcBef>
                <a:spcPts val="0"/>
              </a:spcBef>
              <a:spcAft>
                <a:spcPts val="0"/>
              </a:spcAft>
              <a:buClrTx/>
              <a:buSzTx/>
              <a:buFontTx/>
              <a:buNone/>
              <a:tabLst/>
            </a:pPr>
            <a:endParaRPr lang="en-US">
              <a:solidFill>
                <a:srgbClr val="000000"/>
              </a:solidFill>
              <a:latin typeface="Calibri"/>
              <a:cs typeface="Calibri"/>
            </a:endParaRPr>
          </a:p>
          <a:p>
            <a:pPr algn="l" defTabSz="412750" rtl="0" hangingPunct="0">
              <a:lnSpc>
                <a:spcPct val="100000"/>
              </a:lnSpc>
            </a:pPr>
            <a:r>
              <a:rPr lang="en-US" dirty="0">
                <a:solidFill>
                  <a:srgbClr val="000000"/>
                </a:solidFill>
                <a:latin typeface="Calibri"/>
                <a:cs typeface="Calibri"/>
              </a:rPr>
              <a:t>As the Global Nutrition Cluster, we</a:t>
            </a:r>
            <a:r>
              <a:rPr lang="en-US" dirty="0">
                <a:latin typeface="Calibri"/>
                <a:cs typeface="Calibri"/>
              </a:rPr>
              <a:t> aim to </a:t>
            </a:r>
            <a:r>
              <a:rPr lang="en-GB" dirty="0" err="1">
                <a:latin typeface="Calibri"/>
                <a:cs typeface="Calibri"/>
              </a:rPr>
              <a:t>strenghten</a:t>
            </a:r>
            <a:r>
              <a:rPr lang="en-US" dirty="0">
                <a:latin typeface="Calibri"/>
                <a:cs typeface="Calibri"/>
              </a:rPr>
              <a:t> national capacity for </a:t>
            </a:r>
            <a:r>
              <a:rPr lang="en-US" b="0" i="0" dirty="0">
                <a:effectLst/>
                <a:latin typeface="-apple-system"/>
              </a:rPr>
              <a:t>a coordinated nutrition response before, during, and after emergencies and ensure a response that </a:t>
            </a:r>
            <a:r>
              <a:rPr lang="en-US" dirty="0">
                <a:latin typeface="-apple-system"/>
              </a:rPr>
              <a:t>preserves the nutritional status and saves</a:t>
            </a:r>
            <a:r>
              <a:rPr lang="en-US" b="0" i="0" dirty="0">
                <a:effectLst/>
                <a:latin typeface="-apple-system"/>
              </a:rPr>
              <a:t> the most lives. Our </a:t>
            </a:r>
            <a:r>
              <a:rPr lang="en-US" dirty="0">
                <a:latin typeface="-apple-system"/>
              </a:rPr>
              <a:t>collective role</a:t>
            </a:r>
            <a:r>
              <a:rPr lang="en-US" b="0" i="0" dirty="0">
                <a:effectLst/>
                <a:latin typeface="-apple-system"/>
              </a:rPr>
              <a:t> is to </a:t>
            </a:r>
            <a:r>
              <a:rPr lang="en-US" dirty="0">
                <a:latin typeface="-apple-system"/>
              </a:rPr>
              <a:t>ensure that this support is provided where it is most needed in a coherent, consistent and predictable manner to </a:t>
            </a:r>
            <a:r>
              <a:rPr lang="en-US" dirty="0" err="1">
                <a:latin typeface="-apple-system"/>
              </a:rPr>
              <a:t>maximise</a:t>
            </a:r>
            <a:r>
              <a:rPr lang="en-US" dirty="0">
                <a:latin typeface="-apple-system"/>
              </a:rPr>
              <a:t> its efficiency and effectiveness.  </a:t>
            </a:r>
            <a:endParaRPr lang="en-US" b="0" i="0" dirty="0">
              <a:effectLst/>
              <a:latin typeface="-apple-system"/>
            </a:endParaRPr>
          </a:p>
          <a:p>
            <a:br>
              <a:rPr lang="en-US" dirty="0"/>
            </a:br>
            <a:endParaRPr lang="en-US" dirty="0">
              <a:solidFill>
                <a:srgbClr val="000000"/>
              </a:solidFill>
              <a:latin typeface="Calibri"/>
              <a:cs typeface="Calibri"/>
            </a:endParaRPr>
          </a:p>
          <a:p>
            <a:endParaRPr lang="en-NL"/>
          </a:p>
        </p:txBody>
      </p:sp>
    </p:spTree>
    <p:extLst>
      <p:ext uri="{BB962C8B-B14F-4D97-AF65-F5344CB8AC3E}">
        <p14:creationId xmlns:p14="http://schemas.microsoft.com/office/powerpoint/2010/main" val="338783639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8975" y="1143000"/>
            <a:ext cx="5480050" cy="3086100"/>
          </a:xfrm>
        </p:spPr>
      </p:sp>
      <p:sp>
        <p:nvSpPr>
          <p:cNvPr id="3" name="Notes Placeholder 2"/>
          <p:cNvSpPr>
            <a:spLocks noGrp="1"/>
          </p:cNvSpPr>
          <p:nvPr>
            <p:ph type="body" idx="1"/>
          </p:nvPr>
        </p:nvSpPr>
        <p:spPr/>
        <p:txBody>
          <a:bodyPr/>
          <a:lstStyle/>
          <a:p>
            <a:pPr marL="0" marR="0" algn="just">
              <a:lnSpc>
                <a:spcPct val="107000"/>
              </a:lnSpc>
              <a:spcBef>
                <a:spcPts val="0"/>
              </a:spcBef>
              <a:spcAft>
                <a:spcPts val="800"/>
              </a:spcAft>
            </a:pPr>
            <a:r>
              <a:rPr lang="fr-FR" sz="1800" b="1" u="sng" kern="1200" dirty="0">
                <a:effectLst/>
                <a:latin typeface="Calibri" panose="020F0502020204030204" pitchFamily="34" charset="0"/>
                <a:ea typeface="MS PGothic" panose="020B0600070205080204" pitchFamily="34" charset="-128"/>
                <a:cs typeface="Arial" panose="020B0604020202020204" pitchFamily="34" charset="0"/>
              </a:rPr>
              <a:t>MAM- </a:t>
            </a:r>
          </a:p>
          <a:p>
            <a:pPr marL="0" marR="0" algn="just">
              <a:lnSpc>
                <a:spcPct val="107000"/>
              </a:lnSpc>
              <a:spcBef>
                <a:spcPts val="0"/>
              </a:spcBef>
              <a:spcAft>
                <a:spcPts val="800"/>
              </a:spcAft>
            </a:pPr>
            <a:r>
              <a:rPr lang="fr-FR" sz="1800" b="0" u="none" kern="1200" dirty="0">
                <a:effectLst/>
                <a:latin typeface="Calibri" panose="020F0502020204030204" pitchFamily="34" charset="0"/>
                <a:ea typeface="MS PGothic" panose="020B0600070205080204" pitchFamily="34" charset="-128"/>
                <a:cs typeface="Arial" panose="020B0604020202020204" pitchFamily="34" charset="0"/>
              </a:rPr>
              <a:t>Une déclaration de bonne pratique a souligné l'importance des régimes alimentaires disponibles localement pour les enfants souffrant d'émaciation modérée avant de fournir des recommandations spécifiques de prise en charge diététique pour ce groupe.</a:t>
            </a:r>
          </a:p>
          <a:p>
            <a:pPr marL="0" marR="0" algn="just">
              <a:lnSpc>
                <a:spcPct val="107000"/>
              </a:lnSpc>
              <a:spcBef>
                <a:spcPts val="0"/>
              </a:spcBef>
              <a:spcAft>
                <a:spcPts val="800"/>
              </a:spcAft>
            </a:pPr>
            <a:r>
              <a:rPr lang="fr-FR" sz="1800" b="0" u="none" kern="1200" dirty="0">
                <a:effectLst/>
                <a:latin typeface="Calibri" panose="020F0502020204030204" pitchFamily="34" charset="0"/>
                <a:ea typeface="MS PGothic" panose="020B0600070205080204" pitchFamily="34" charset="-128"/>
                <a:cs typeface="Arial" panose="020B0604020202020204" pitchFamily="34" charset="0"/>
              </a:rPr>
              <a:t>-Il est recommandé de donner la priorité aux interventions base de SNF, accompagnées de conseils, pour les nourrissons et les enfants âgés de 6 à 59 mois souffrant d'émaciation modérée et de facteurs sociaux et infantiles spécifiques, en raison de leurs effets positifs sur la récupération anthropométrique et d'autres résultats.</a:t>
            </a:r>
          </a:p>
          <a:p>
            <a:pPr marL="0" marR="0" algn="just">
              <a:lnSpc>
                <a:spcPct val="107000"/>
              </a:lnSpc>
              <a:spcBef>
                <a:spcPts val="0"/>
              </a:spcBef>
              <a:spcAft>
                <a:spcPts val="800"/>
              </a:spcAft>
            </a:pPr>
            <a:r>
              <a:rPr lang="fr-FR" sz="1800" b="0" u="none" kern="1200" dirty="0">
                <a:effectLst/>
                <a:latin typeface="Calibri" panose="020F0502020204030204" pitchFamily="34" charset="0"/>
                <a:ea typeface="MS PGothic" panose="020B0600070205080204" pitchFamily="34" charset="-128"/>
                <a:cs typeface="Arial" panose="020B0604020202020204" pitchFamily="34" charset="0"/>
              </a:rPr>
              <a:t>-recommande vivement de fournir des aliments spécialement formulés, en plus des aliments maison, à tous les nourrissons et enfants âgés de 6 à 59 mois souffrant d'émaciation modérée dans des contextes à haut risque, tels que ceux qui sont confrontés à des crises humanitaires. Cette recommandation s'appuie sur des données montrant que les aliments spécialement formulés ont des effets positifs sur l'amélioration des résultats anthropométriques et la réduction du risque d'émaciation sévère, tout en mettant l'accent sur la promotion de l'équité en matière de santé pour les enfants vulnérables dans les zones touchées par une crise. Les nouvelles lignes directrices recommandent l'utilisation d'aliments spécialement formulés (pour répondre aux besoins uniques des enfants dans ces contextes difficiles).</a:t>
            </a:r>
          </a:p>
          <a:p>
            <a:pPr marL="0" marR="0" algn="just">
              <a:lnSpc>
                <a:spcPct val="107000"/>
              </a:lnSpc>
              <a:spcBef>
                <a:spcPts val="0"/>
              </a:spcBef>
              <a:spcAft>
                <a:spcPts val="800"/>
              </a:spcAft>
            </a:pPr>
            <a:r>
              <a:rPr lang="fr-FR" sz="1800" b="0" u="none" kern="1200" dirty="0">
                <a:effectLst/>
                <a:latin typeface="Calibri" panose="020F0502020204030204" pitchFamily="34" charset="0"/>
                <a:ea typeface="MS PGothic" panose="020B0600070205080204" pitchFamily="34" charset="-128"/>
                <a:cs typeface="Arial" panose="020B0604020202020204" pitchFamily="34" charset="0"/>
              </a:rPr>
              <a:t>- Les nouvelles lignes directrices recommandent l'utilisation de suppléments nutritifs à base de lipides (LNS) pour les enfants âgés de 6 à 59 mois souffrant d'émaciation modérée. Si les LNS ne sont pas disponibles, les aliments mélangés enrichis améliorés sont préférables aux aliments mélangés ordinaires.</a:t>
            </a:r>
          </a:p>
          <a:p>
            <a:pPr marL="0" marR="0" algn="just">
              <a:lnSpc>
                <a:spcPct val="107000"/>
              </a:lnSpc>
              <a:spcBef>
                <a:spcPts val="0"/>
              </a:spcBef>
              <a:spcAft>
                <a:spcPts val="800"/>
              </a:spcAft>
            </a:pPr>
            <a:r>
              <a:rPr lang="fr-FR" sz="1800" b="0" u="none" kern="1200" dirty="0">
                <a:effectLst/>
                <a:latin typeface="Calibri" panose="020F0502020204030204" pitchFamily="34" charset="0"/>
                <a:ea typeface="MS PGothic" panose="020B0600070205080204" pitchFamily="34" charset="-128"/>
                <a:cs typeface="Arial" panose="020B0604020202020204" pitchFamily="34" charset="0"/>
              </a:rPr>
              <a:t>-Selon les nouvelles recommandations, les besoins énergétiques des nourrissons et des enfants souffrant d'émaciation modérée sont estimés à 100-130 kcal/kg/jour, les aliments complémentaires contribuant à 40-60 % de l'apport énergétique quotidien. Le critère d'évaluation de la durée du traitement a été fixé à la récupération anthropométrique.</a:t>
            </a:r>
            <a:endParaRPr lang="en-US" sz="1800" b="0" u="none" dirty="0">
              <a:effectLst/>
              <a:latin typeface="Calibri" panose="020F0502020204030204" pitchFamily="34" charset="0"/>
              <a:ea typeface="Calibri" panose="020F050202020403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pPr marL="0" marR="0" lvl="0" indent="0" algn="r" defTabSz="1219200" rtl="0" eaLnBrk="1" fontAlgn="base" latinLnBrk="0" hangingPunct="1">
              <a:lnSpc>
                <a:spcPct val="100000"/>
              </a:lnSpc>
              <a:spcBef>
                <a:spcPct val="0"/>
              </a:spcBef>
              <a:spcAft>
                <a:spcPct val="0"/>
              </a:spcAft>
              <a:buClrTx/>
              <a:buSzTx/>
              <a:buFontTx/>
              <a:buNone/>
              <a:tabLst/>
              <a:defRPr/>
            </a:pPr>
            <a:fld id="{39C4AAE8-22B6-4E82-A885-958C8C36DB51}"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S PGothic" panose="020B0600070205080204" pitchFamily="34" charset="-128"/>
                <a:cs typeface="+mn-cs"/>
              </a:rPr>
              <a:pPr marL="0" marR="0" lvl="0" indent="0" algn="r" defTabSz="1219200" rtl="0" eaLnBrk="1" fontAlgn="base" latinLnBrk="0" hangingPunct="1">
                <a:lnSpc>
                  <a:spcPct val="100000"/>
                </a:lnSpc>
                <a:spcBef>
                  <a:spcPct val="0"/>
                </a:spcBef>
                <a:spcAft>
                  <a:spcPct val="0"/>
                </a:spcAft>
                <a:buClrTx/>
                <a:buSzTx/>
                <a:buFontTx/>
                <a:buNone/>
                <a:tabLst/>
                <a:defRPr/>
              </a:pPr>
              <a:t>48</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Tree>
    <p:extLst>
      <p:ext uri="{BB962C8B-B14F-4D97-AF65-F5344CB8AC3E}">
        <p14:creationId xmlns:p14="http://schemas.microsoft.com/office/powerpoint/2010/main" val="352517195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8975" y="1143000"/>
            <a:ext cx="5480050" cy="3086100"/>
          </a:xfrm>
        </p:spPr>
      </p:sp>
      <p:sp>
        <p:nvSpPr>
          <p:cNvPr id="3" name="Notes Placeholder 2"/>
          <p:cNvSpPr>
            <a:spLocks noGrp="1"/>
          </p:cNvSpPr>
          <p:nvPr>
            <p:ph type="body" idx="1"/>
          </p:nvPr>
        </p:nvSpPr>
        <p:spPr/>
        <p:txBody>
          <a:bodyPr/>
          <a:lstStyle/>
          <a:p>
            <a:r>
              <a:rPr lang="fr-FR" b="1" i="0" dirty="0">
                <a:solidFill>
                  <a:srgbClr val="3C4245"/>
                </a:solidFill>
                <a:effectLst/>
                <a:latin typeface="Arial" panose="020B0604020202020204" pitchFamily="34" charset="0"/>
              </a:rPr>
              <a:t>GPS B12. Tous les nourrissons et les enfants âgés de 6 à 59 mois présentant une émaciation modérée doivent faire l'objet d'une évaluation complète et d'un traitement, dans la mesure du possible, des problèmes médicaux et psychosociaux ayant entraîné ou exacerbé cet épisode d'émaciation.</a:t>
            </a:r>
          </a:p>
          <a:p>
            <a:pPr marL="171450" indent="-171450">
              <a:buFont typeface="Arial" panose="020B0604020202020204" pitchFamily="34" charset="0"/>
              <a:buChar char="•"/>
            </a:pPr>
            <a:r>
              <a:rPr lang="fr-FR" sz="1200" kern="1200" dirty="0">
                <a:solidFill>
                  <a:schemeClr val="tx1"/>
                </a:solidFill>
                <a:latin typeface="+mn-lt"/>
                <a:ea typeface="+mn-ea"/>
                <a:cs typeface="+mn-cs"/>
              </a:rPr>
              <a:t>Cette déclaration de bonne pratique vise à souligner que, bien que la prise en charge alimentaire soit nécessaire, elle n'est généralement pas suffisante sans le traitement des conditions médicales et psychosociales qui entraînent ou exacerbent cet épisode d'amaigrissement modéré.</a:t>
            </a:r>
          </a:p>
          <a:p>
            <a:pPr marL="171450" indent="-171450">
              <a:buFont typeface="Arial" panose="020B0604020202020204" pitchFamily="34" charset="0"/>
              <a:buChar char="•"/>
            </a:pPr>
            <a:r>
              <a:rPr lang="fr-FR" sz="1200" kern="1200" dirty="0">
                <a:solidFill>
                  <a:schemeClr val="tx1"/>
                </a:solidFill>
                <a:latin typeface="+mn-lt"/>
                <a:ea typeface="+mn-ea"/>
                <a:cs typeface="+mn-cs"/>
              </a:rPr>
              <a:t>Tout traitement mis en place doit suivre les principes de la PCIME [54] ou d'autres directives thérapeutiques pertinentes de l'OMS.</a:t>
            </a:r>
          </a:p>
          <a:p>
            <a:pPr marL="171450" indent="-171450">
              <a:buFont typeface="Arial" panose="020B0604020202020204" pitchFamily="34" charset="0"/>
              <a:buChar char="•"/>
            </a:pPr>
            <a:r>
              <a:rPr lang="fr-FR" sz="1200" kern="1200" dirty="0">
                <a:solidFill>
                  <a:schemeClr val="tx1"/>
                </a:solidFill>
                <a:latin typeface="+mn-lt"/>
                <a:ea typeface="+mn-ea"/>
                <a:cs typeface="+mn-cs"/>
              </a:rPr>
              <a:t>Cette évaluation et ce traitement complets pourraient inclure des interventions telles que la vaccination et l'évaluation et le suivi des problèmes médicaux nécessitant des soins de suivi à moyen ou long terme et ayant un lien significatif avec l'état nutritionnel (par exemple, le VIH, la tuberculose, les cardiopathies congénitales, la paralysie cérébrale ou d'autres handicaps).</a:t>
            </a:r>
          </a:p>
          <a:p>
            <a:pPr marL="171450" indent="-171450">
              <a:buFont typeface="Arial" panose="020B0604020202020204" pitchFamily="34" charset="0"/>
              <a:buChar char="•"/>
            </a:pPr>
            <a:r>
              <a:rPr lang="fr-FR" sz="1200" kern="1200" dirty="0">
                <a:solidFill>
                  <a:schemeClr val="tx1"/>
                </a:solidFill>
                <a:latin typeface="+mn-lt"/>
                <a:ea typeface="+mn-ea"/>
                <a:cs typeface="+mn-cs"/>
              </a:rPr>
              <a:t>Parmi les autres interventions importantes figurent le conseil (en matière de santé et de nutrition, notamment en aidant les familles à utiliser les aliments disponibles localement pour prévenir les rechutes) et les soins psychosociaux (par exemple, la thérapie par le jeu).</a:t>
            </a:r>
          </a:p>
          <a:p>
            <a:endParaRPr lang="fr-FR" b="1" i="0" dirty="0">
              <a:solidFill>
                <a:srgbClr val="3C4245"/>
              </a:solidFill>
              <a:effectLst/>
              <a:latin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9A3EF54-0043-48A4-9B85-AEC29191D2FE}"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8961740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8975" y="1143000"/>
            <a:ext cx="5480050" cy="3086100"/>
          </a:xfrm>
        </p:spPr>
      </p:sp>
      <p:sp>
        <p:nvSpPr>
          <p:cNvPr id="3" name="Notes Placeholder 2"/>
          <p:cNvSpPr>
            <a:spLocks noGrp="1"/>
          </p:cNvSpPr>
          <p:nvPr>
            <p:ph type="body" idx="1"/>
          </p:nvPr>
        </p:nvSpPr>
        <p:spPr/>
        <p:txBody>
          <a:bodyPr/>
          <a:lstStyle/>
          <a:p>
            <a:endParaRPr lang="fr-FR" b="1" i="0" dirty="0">
              <a:solidFill>
                <a:srgbClr val="3C4245"/>
              </a:solidFill>
              <a:effectLst/>
              <a:latin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9A3EF54-0043-48A4-9B85-AEC29191D2FE}"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5540196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8975" y="1143000"/>
            <a:ext cx="548005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9A3EF54-0043-48A4-9B85-AEC29191D2FE}"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695956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8975" y="1143000"/>
            <a:ext cx="5480050" cy="3086100"/>
          </a:xfrm>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fr-FR" sz="1200" b="1" i="0" kern="1200" dirty="0">
                <a:solidFill>
                  <a:srgbClr val="3C4245"/>
                </a:solidFill>
                <a:effectLst/>
                <a:latin typeface="Arial"/>
                <a:ea typeface="+mn-ea"/>
                <a:cs typeface="Arial"/>
              </a:rPr>
              <a:t>GPS B11. Les nourrissons et les enfants âgés de 6 à 59 mois souffrant d'émaciation modérée (définie par un rapport poids/taille compris entre 2 et 3 z-scores en dessous de la médiane des normes de croissance de l'enfant de l'OMS et/ou une circonférence du milieu et de la partie supérieure du bras égale ou supérieure à 115 mm et inférieure à 125 mm, sans œdème) devraient avoir accès à un régime alimentaire riche en nutriments afin de satisfaire pleinement leurs besoins supplémentaires pour récupérer leur poids et leur taille et pour améliorer leur survie, leur santé et leur développement.</a:t>
            </a:r>
          </a:p>
          <a:p>
            <a:pPr marL="171450" indent="-171450">
              <a:buFont typeface="Arial" panose="020B0604020202020204" pitchFamily="34" charset="0"/>
              <a:buChar char="•"/>
            </a:pPr>
            <a:r>
              <a:rPr lang="fr-FR" b="0" dirty="0"/>
              <a:t>Les aliments riches en nutriments sont ceux qui contiennent </a:t>
            </a:r>
            <a:r>
              <a:rPr lang="fr-FR" b="1" dirty="0"/>
              <a:t>beaucoup de nutriments </a:t>
            </a:r>
            <a:r>
              <a:rPr lang="fr-FR" b="0" dirty="0"/>
              <a:t>par rapport à leur contenu calorique, c'est-à-dire qu'ils ont une teneur relativement élevée en vitamines, en minéraux, en acides aminés essentiels et en graisses saines. Les </a:t>
            </a:r>
            <a:r>
              <a:rPr lang="fr-FR" b="1" dirty="0"/>
              <a:t>aliments d'origine animale, les haricots, les noix et de nombreux fruits et légumes</a:t>
            </a:r>
            <a:r>
              <a:rPr lang="fr-FR" b="0" dirty="0"/>
              <a:t> sont des exemples d'aliments riches en nutriments.</a:t>
            </a:r>
          </a:p>
          <a:p>
            <a:pPr marL="171450" indent="-171450">
              <a:buFont typeface="Arial" panose="020B0604020202020204" pitchFamily="34" charset="0"/>
              <a:buChar char="•"/>
            </a:pPr>
            <a:r>
              <a:rPr lang="fr-FR" b="0" dirty="0"/>
              <a:t>Les aliments à forte densité nutritionnelle permettent aux enfants de </a:t>
            </a:r>
            <a:r>
              <a:rPr lang="fr-FR" b="1" dirty="0"/>
              <a:t>consommer et d'absorber au maximum les nutriments </a:t>
            </a:r>
            <a:r>
              <a:rPr lang="fr-FR" b="0" dirty="0"/>
              <a:t>afin de satisfaire leurs besoins en énergie et en tous les nutriments essentiels. Les aliments d'origine animale sont plus susceptibles de répondre aux besoins en acides aminés et autres nutriments des enfants en convalescence. Les aliments d'origine végétale, en particulier les légumineuses ou une combinaison de céréales et de légumineuses, contiennent également des protéines de haute qualité, bien qu'ils contiennent aussi certains </a:t>
            </a:r>
            <a:r>
              <a:rPr lang="fr-FR" b="0" dirty="0" err="1"/>
              <a:t>antinutriments</a:t>
            </a:r>
            <a:r>
              <a:rPr lang="fr-FR" b="0" dirty="0"/>
              <a:t> tels que des </a:t>
            </a:r>
            <a:r>
              <a:rPr lang="fr-FR" b="0" dirty="0" err="1"/>
              <a:t>phytates</a:t>
            </a:r>
            <a:r>
              <a:rPr lang="fr-FR" b="0" dirty="0"/>
              <a:t>, des tanins ou des inhibiteurs d'enzymes digestives, qui peuvent limiter l'absorption de certains micronutriments, en particulier les minéraux.</a:t>
            </a:r>
          </a:p>
          <a:p>
            <a:pPr marL="171450" indent="-171450">
              <a:buFont typeface="Arial" panose="020B0604020202020204" pitchFamily="34" charset="0"/>
              <a:buChar char="•"/>
            </a:pPr>
            <a:r>
              <a:rPr lang="fr-FR" b="1" dirty="0"/>
              <a:t>Les régimes alimentaires adéquats disponibles localement </a:t>
            </a:r>
            <a:r>
              <a:rPr lang="fr-FR" b="0" dirty="0"/>
              <a:t>comprennent les aliments disponibles sur le marché et/ou dans les foyers, généralement consommés par l'enfant, et qui sont adéquats en termes de nutriments.</a:t>
            </a:r>
          </a:p>
          <a:p>
            <a:pPr marL="171450" indent="-171450">
              <a:buFont typeface="Arial" panose="020B0604020202020204" pitchFamily="34" charset="0"/>
              <a:buChar char="•"/>
            </a:pPr>
            <a:r>
              <a:rPr lang="fr-FR" b="0" dirty="0"/>
              <a:t>La récupération anthropométrique chez les nourrissons et les enfants de 6 à 59 mois est définie par un score z de poids par rapport à la taille (WHZ) ou à la longueur (WLZ) égal ou supérieur à 2 écarts-types (ET) en dessous de la médiane des normes de croissance de l'enfant de l'OMS (WHZ ou WLZ ≥ -2) et/ou un MUAC égal ou supérieur à 125 mm (selon que l'enfant a été admis sur la base du WHZ/WLZ ou du MUAC ou des deux), et l'absence d'œdème nutritionnel pendant au moins deux consultations ambulatoires consécutives.</a:t>
            </a:r>
          </a:p>
          <a:p>
            <a:pPr marL="171450" indent="-171450">
              <a:buFont typeface="Arial" panose="020B0604020202020204" pitchFamily="34" charset="0"/>
              <a:buChar char="•"/>
            </a:pPr>
            <a:r>
              <a:rPr lang="fr-FR" b="0" dirty="0"/>
              <a:t>Pour des conseils sur la quantité et la proportion des besoins énergétiques quotidiens pouvant être couverts par une alimentation complémentaire, voir la recommandation B16.</a:t>
            </a:r>
          </a:p>
          <a:p>
            <a:pPr marL="171450" indent="-171450">
              <a:buFont typeface="Arial" panose="020B0604020202020204" pitchFamily="34" charset="0"/>
              <a:buChar char="•"/>
            </a:pPr>
            <a:r>
              <a:rPr lang="fr-FR" b="0" dirty="0"/>
              <a:t>La stimulation psychosociale peut être définie comme l'information sensorielle reçue lors des interactions avec les personnes et la variabilité de l'environnement, qui attire l'attention du jeune enfant et lui fournit des informations ; il s'agit par exemple de parler, de sourire, de pointer du doigt, de permettre et de démontrer, avec ou sans objets. Cela comprend également l'alimentation adaptée, qui fait partie des soins adaptés.</a:t>
            </a:r>
          </a:p>
          <a:p>
            <a:pPr marL="171450" indent="-171450">
              <a:buFont typeface="Arial" panose="020B0604020202020204" pitchFamily="34" charset="0"/>
              <a:buChar char="•"/>
            </a:pPr>
            <a:r>
              <a:rPr lang="fr-FR" b="0" dirty="0"/>
              <a:t>Cette déclaration de bonne pratique est cohérente avec les orientations suivantes de l'OMS : </a:t>
            </a:r>
          </a:p>
          <a:p>
            <a:pPr marL="171450" indent="-171450">
              <a:buFont typeface="Arial" panose="020B0604020202020204" pitchFamily="34" charset="0"/>
              <a:buChar char="•"/>
            </a:pPr>
            <a:r>
              <a:rPr lang="fr-FR" b="0" dirty="0"/>
              <a:t>Note technique de l'OMS : Aliments complémentaires pour la prise en charge de la malnutrition aiguë modérée chez les nourrissons et les enfants âgés de 6 à 59 mois [51].</a:t>
            </a:r>
          </a:p>
          <a:p>
            <a:pPr marL="171450" indent="-171450">
              <a:buFont typeface="Arial" panose="020B0604020202020204" pitchFamily="34" charset="0"/>
              <a:buChar char="•"/>
            </a:pPr>
            <a:r>
              <a:rPr lang="fr-FR" b="0" dirty="0"/>
              <a:t>Actions essentielles de l'OMS en matière de nutrition : Améliorer la santé et la nutrition de la mère, du nouveau-né, du nourrisson et du jeune enfant [53].</a:t>
            </a:r>
          </a:p>
          <a:p>
            <a:pPr marL="171450" indent="-171450">
              <a:buFont typeface="Arial" panose="020B0604020202020204" pitchFamily="34" charset="0"/>
              <a:buChar char="•"/>
            </a:pPr>
            <a:endParaRPr lang="en-GB"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9A3EF54-0043-48A4-9B85-AEC29191D2FE}"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4807216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8975" y="1143000"/>
            <a:ext cx="5480050" cy="3086100"/>
          </a:xfrm>
        </p:spPr>
      </p:sp>
      <p:sp>
        <p:nvSpPr>
          <p:cNvPr id="3" name="Notes Placeholder 2"/>
          <p:cNvSpPr>
            <a:spLocks noGrp="1"/>
          </p:cNvSpPr>
          <p:nvPr>
            <p:ph type="body" idx="1"/>
          </p:nvPr>
        </p:nvSpPr>
        <p:spPr/>
        <p:txBody>
          <a:bodyPr/>
          <a:lstStyle/>
          <a:p>
            <a:r>
              <a:rPr lang="en-US" dirty="0" err="1"/>
              <a:t>Couvrir</a:t>
            </a:r>
            <a:r>
              <a:rPr lang="en-US" dirty="0"/>
              <a:t> les </a:t>
            </a:r>
            <a:r>
              <a:rPr lang="en-US" dirty="0" err="1"/>
              <a:t>besoins</a:t>
            </a:r>
            <a:r>
              <a:rPr lang="en-US" dirty="0"/>
              <a:t> </a:t>
            </a:r>
            <a:r>
              <a:rPr lang="en-US" dirty="0" err="1"/>
              <a:t>nutritionnels</a:t>
            </a:r>
            <a:r>
              <a:rPr lang="en-US" dirty="0"/>
              <a:t> d’un enfant MAM </a:t>
            </a:r>
            <a:r>
              <a:rPr lang="en-US" dirty="0" err="1"/>
              <a:t>va</a:t>
            </a:r>
            <a:r>
              <a:rPr lang="en-US" dirty="0"/>
              <a:t> au-</a:t>
            </a:r>
            <a:r>
              <a:rPr lang="en-US" dirty="0" err="1"/>
              <a:t>delà</a:t>
            </a:r>
            <a:r>
              <a:rPr lang="en-US" dirty="0"/>
              <a:t> de la couverture des </a:t>
            </a:r>
            <a:r>
              <a:rPr lang="en-US" dirty="0" err="1"/>
              <a:t>besoins</a:t>
            </a:r>
            <a:r>
              <a:rPr lang="en-US" dirty="0"/>
              <a:t> </a:t>
            </a:r>
            <a:r>
              <a:rPr lang="en-US" dirty="0" err="1"/>
              <a:t>énergétiques</a:t>
            </a:r>
            <a:r>
              <a:rPr lang="en-US" dirty="0"/>
              <a:t>. </a:t>
            </a:r>
          </a:p>
        </p:txBody>
      </p:sp>
      <p:sp>
        <p:nvSpPr>
          <p:cNvPr id="4" name="Slide Number Placeholder 3"/>
          <p:cNvSpPr>
            <a:spLocks noGrp="1"/>
          </p:cNvSpPr>
          <p:nvPr>
            <p:ph type="sldNum" sz="quarter" idx="5"/>
          </p:nvPr>
        </p:nvSpPr>
        <p:spPr/>
        <p:txBody>
          <a:bodyPr/>
          <a:lstStyle/>
          <a:p>
            <a:fld id="{F93199CD-3E1B-4AE6-990F-76F925F5EA9F}" type="slidenum">
              <a:rPr lang="en-US" smtClean="0"/>
              <a:t>53</a:t>
            </a:fld>
            <a:endParaRPr lang="en-US" dirty="0"/>
          </a:p>
        </p:txBody>
      </p:sp>
    </p:spTree>
    <p:extLst>
      <p:ext uri="{BB962C8B-B14F-4D97-AF65-F5344CB8AC3E}">
        <p14:creationId xmlns:p14="http://schemas.microsoft.com/office/powerpoint/2010/main" val="191362230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8975" y="1143000"/>
            <a:ext cx="5480050" cy="3086100"/>
          </a:xfrm>
        </p:spPr>
      </p:sp>
      <p:sp>
        <p:nvSpPr>
          <p:cNvPr id="3" name="Notes Placeholder 2"/>
          <p:cNvSpPr>
            <a:spLocks noGrp="1"/>
          </p:cNvSpPr>
          <p:nvPr>
            <p:ph type="body" idx="1"/>
          </p:nvPr>
        </p:nvSpPr>
        <p:spPr/>
        <p:txBody>
          <a:bodyPr/>
          <a:lstStyle/>
          <a:p>
            <a:r>
              <a:rPr lang="en-US" dirty="0"/>
              <a:t>Questions : </a:t>
            </a:r>
          </a:p>
          <a:p>
            <a:pPr marL="171450" indent="-171450">
              <a:buFont typeface="Arial" panose="020B0604020202020204" pitchFamily="34" charset="0"/>
              <a:buChar char="•"/>
            </a:pPr>
            <a:r>
              <a:rPr lang="fr-FR" dirty="0"/>
              <a:t>Est-il possible de satisfaire les besoins nutritionnels des enfants MAM en utilisant des aliments locaux dans les zones de subsistance les plus vulnérables du Burkina Faso ?</a:t>
            </a:r>
          </a:p>
          <a:p>
            <a:pPr marL="171450" indent="-171450">
              <a:buFont typeface="Arial" panose="020B0604020202020204" pitchFamily="34" charset="0"/>
              <a:buChar char="•"/>
            </a:pPr>
            <a:r>
              <a:rPr lang="fr-FR" dirty="0"/>
              <a:t>Quel est le coût minimum pour satisfaire les besoins nutritionnels des enfants MAM et comment se compare-t-il au coût d'un enfant en bonne santé du même âge ?</a:t>
            </a:r>
          </a:p>
          <a:p>
            <a:pPr marL="171450" indent="-171450">
              <a:buFont typeface="Arial" panose="020B0604020202020204" pitchFamily="34" charset="0"/>
              <a:buChar char="•"/>
            </a:pPr>
            <a:r>
              <a:rPr lang="fr-FR" dirty="0"/>
              <a:t>Comment le coût du régime alimentaire évolue-t-il lorsque des restrictions supplémentaires sont imposées sur certains aliments qui sont plus difficiles à obtenir et à consommer ?</a:t>
            </a:r>
          </a:p>
          <a:p>
            <a:pPr marL="171450" indent="-171450">
              <a:buFont typeface="Arial" panose="020B0604020202020204" pitchFamily="34" charset="0"/>
              <a:buChar char="•"/>
            </a:pPr>
            <a:r>
              <a:rPr lang="fr-FR" dirty="0"/>
              <a:t>Quels sont les "nutriments limitants" pour les enfants atteints de MAM ?</a:t>
            </a:r>
          </a:p>
          <a:p>
            <a:pPr marL="171450" indent="-171450">
              <a:buFont typeface="Arial" panose="020B0604020202020204" pitchFamily="34" charset="0"/>
              <a:buChar char="•"/>
            </a:pPr>
            <a:r>
              <a:rPr lang="fr-FR" dirty="0"/>
              <a:t>Quel est l'impact ou l'avantage de l'ajout de SNF, y compris SC+, RUSF, LNS-MQ et LNS-SQ ? </a:t>
            </a:r>
          </a:p>
          <a:p>
            <a:pPr marL="171450" indent="-171450">
              <a:buFont typeface="Arial" panose="020B0604020202020204" pitchFamily="34" charset="0"/>
              <a:buChar char="•"/>
            </a:pPr>
            <a:r>
              <a:rPr lang="fr-FR" dirty="0"/>
              <a:t>Quels sont les produits locaux (enrichis ou non) disponibles pour la supplémentation des enfants atteints de MAM ? Comment se comparent-ils aux autres SNF en termes de profils nutritionnels et d'impact sur la réduction du coût de l'alimentation des enfants atteints de MAM ?</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E0D0D3D-621F-4229-81C7-7D33BE7A9A1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4395077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8975" y="1143000"/>
            <a:ext cx="5480050" cy="3086100"/>
          </a:xfrm>
        </p:spPr>
      </p:sp>
      <p:sp>
        <p:nvSpPr>
          <p:cNvPr id="3" name="Notes Placeholder 2"/>
          <p:cNvSpPr>
            <a:spLocks noGrp="1"/>
          </p:cNvSpPr>
          <p:nvPr>
            <p:ph type="body" idx="1"/>
          </p:nvPr>
        </p:nvSpPr>
        <p:spPr/>
        <p:txBody>
          <a:bodyPr/>
          <a:lstStyle/>
          <a:p>
            <a:r>
              <a:rPr lang="fr-FR" dirty="0"/>
              <a:t>Les décisions doivent être prises au niveau national pour déterminer quels enfants, quel SFF et quelle quantité en fonction du contexte.</a:t>
            </a:r>
            <a:endParaRPr lang="en-GB" dirty="0"/>
          </a:p>
        </p:txBody>
      </p:sp>
      <p:sp>
        <p:nvSpPr>
          <p:cNvPr id="4" name="Slide Number Placeholder 3"/>
          <p:cNvSpPr>
            <a:spLocks noGrp="1"/>
          </p:cNvSpPr>
          <p:nvPr>
            <p:ph type="sldNum" sz="quarter" idx="5"/>
          </p:nvPr>
        </p:nvSpPr>
        <p:spPr/>
        <p:txBody>
          <a:bodyPr/>
          <a:lstStyle/>
          <a:p>
            <a:fld id="{C9A3EF54-0043-48A4-9B85-AEC29191D2FE}" type="slidenum">
              <a:rPr lang="en-GB" smtClean="0"/>
              <a:t>55</a:t>
            </a:fld>
            <a:endParaRPr lang="en-GB"/>
          </a:p>
        </p:txBody>
      </p:sp>
    </p:spTree>
    <p:extLst>
      <p:ext uri="{BB962C8B-B14F-4D97-AF65-F5344CB8AC3E}">
        <p14:creationId xmlns:p14="http://schemas.microsoft.com/office/powerpoint/2010/main" val="391433264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8975" y="1143000"/>
            <a:ext cx="548005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1FA6BB2-83D5-8C4D-9B86-5DE908069D56}" type="slidenum">
              <a:rPr lang="en-US" smtClean="0"/>
              <a:t>57</a:t>
            </a:fld>
            <a:endParaRPr lang="en-US"/>
          </a:p>
        </p:txBody>
      </p:sp>
    </p:spTree>
    <p:extLst>
      <p:ext uri="{BB962C8B-B14F-4D97-AF65-F5344CB8AC3E}">
        <p14:creationId xmlns:p14="http://schemas.microsoft.com/office/powerpoint/2010/main" val="20283530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8975" y="1143000"/>
            <a:ext cx="548005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9A3EF54-0043-48A4-9B85-AEC29191D2FE}"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154238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4175" y="685800"/>
            <a:ext cx="6089650" cy="3429000"/>
          </a:xfrm>
        </p:spPr>
      </p:sp>
      <p:sp>
        <p:nvSpPr>
          <p:cNvPr id="3" name="Notes Placeholder 2"/>
          <p:cNvSpPr>
            <a:spLocks noGrp="1"/>
          </p:cNvSpPr>
          <p:nvPr>
            <p:ph type="body" idx="1"/>
          </p:nvPr>
        </p:nvSpPr>
        <p:spPr/>
        <p:txBody>
          <a:bodyPr/>
          <a:lstStyle/>
          <a:p>
            <a:pPr marL="0" marR="0" lvl="0" indent="0" algn="l" defTabSz="457200" eaLnBrk="1" fontAlgn="auto" latinLnBrk="0" hangingPunct="1">
              <a:lnSpc>
                <a:spcPct val="117999"/>
              </a:lnSpc>
              <a:spcBef>
                <a:spcPts val="0"/>
              </a:spcBef>
              <a:spcAft>
                <a:spcPts val="0"/>
              </a:spcAft>
              <a:buClrTx/>
              <a:buSzTx/>
              <a:buFontTx/>
              <a:buNone/>
              <a:tabLst/>
              <a:defRPr/>
            </a:pPr>
            <a:r>
              <a:rPr lang="en-US">
                <a:solidFill>
                  <a:srgbClr val="000000"/>
                </a:solidFill>
                <a:latin typeface="Calibri"/>
                <a:cs typeface="Calibri"/>
              </a:rPr>
              <a:t>To address these increasing challenges and needs, we must constantly evolve the ways in which we work and shift priorities to align with the needs of the most affected people.</a:t>
            </a:r>
            <a:endParaRPr lang="en-US" b="0" i="0">
              <a:effectLst/>
              <a:latin typeface="-apple-system"/>
            </a:endParaRPr>
          </a:p>
          <a:p>
            <a:pPr algn="l"/>
            <a:r>
              <a:rPr lang="en-US">
                <a:latin typeface="-apple-system"/>
              </a:rPr>
              <a:t>In particular over the year ahead we aim to have more consistent progress on Localization and Climate Change</a:t>
            </a:r>
            <a:endParaRPr lang="en-NL"/>
          </a:p>
          <a:p>
            <a:pPr algn="l"/>
            <a:endParaRPr lang="en-US">
              <a:latin typeface="-apple-system"/>
            </a:endParaRPr>
          </a:p>
        </p:txBody>
      </p:sp>
    </p:spTree>
    <p:extLst>
      <p:ext uri="{BB962C8B-B14F-4D97-AF65-F5344CB8AC3E}">
        <p14:creationId xmlns:p14="http://schemas.microsoft.com/office/powerpoint/2010/main" val="133920768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8975" y="1143000"/>
            <a:ext cx="548005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9A3EF54-0043-48A4-9B85-AEC29191D2FE}"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5853122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8975" y="1143000"/>
            <a:ext cx="5480050" cy="3086100"/>
          </a:xfrm>
        </p:spPr>
      </p:sp>
      <p:sp>
        <p:nvSpPr>
          <p:cNvPr id="3" name="Notes Placeholder 2"/>
          <p:cNvSpPr>
            <a:spLocks noGrp="1"/>
          </p:cNvSpPr>
          <p:nvPr>
            <p:ph type="body" idx="1"/>
          </p:nvPr>
        </p:nvSpPr>
        <p:spPr/>
        <p:txBody>
          <a:bodyPr/>
          <a:lstStyle/>
          <a:p>
            <a:endParaRPr lang="en-GB">
              <a:ea typeface="Calibri"/>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9A3EF54-0043-48A4-9B85-AEC29191D2FE}"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7162318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8975" y="1143000"/>
            <a:ext cx="548005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1FA6BB2-83D5-8C4D-9B86-5DE908069D5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6455759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8975" y="1143000"/>
            <a:ext cx="548005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1FA6BB2-83D5-8C4D-9B86-5DE908069D5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6818733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8975" y="1143000"/>
            <a:ext cx="548005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1FA6BB2-83D5-8C4D-9B86-5DE908069D5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1507880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8975" y="1143000"/>
            <a:ext cx="548005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1FA6BB2-83D5-8C4D-9B86-5DE908069D5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7755725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8975" y="1143000"/>
            <a:ext cx="548005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1FA6BB2-83D5-8C4D-9B86-5DE908069D56}" type="slidenum">
              <a:rPr lang="en-US" smtClean="0"/>
              <a:t>66</a:t>
            </a:fld>
            <a:endParaRPr lang="en-US"/>
          </a:p>
        </p:txBody>
      </p:sp>
    </p:spTree>
    <p:extLst>
      <p:ext uri="{BB962C8B-B14F-4D97-AF65-F5344CB8AC3E}">
        <p14:creationId xmlns:p14="http://schemas.microsoft.com/office/powerpoint/2010/main" val="3818669193"/>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8975" y="1143000"/>
            <a:ext cx="548005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A75A1B8-54CF-D54C-816E-97536A13088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87038508"/>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8975" y="1143000"/>
            <a:ext cx="548005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A75A1B8-54CF-D54C-816E-97536A13088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70812628"/>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8975" y="1143000"/>
            <a:ext cx="548005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A75A1B8-54CF-D54C-816E-97536A13088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592206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AA7CBE-CF65-7FA7-1C7B-B32BDB71B7F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3C17ABC-7D33-4C50-665F-CF3420997912}"/>
              </a:ext>
            </a:extLst>
          </p:cNvPr>
          <p:cNvSpPr>
            <a:spLocks noGrp="1" noRot="1" noChangeAspect="1"/>
          </p:cNvSpPr>
          <p:nvPr>
            <p:ph type="sldImg"/>
          </p:nvPr>
        </p:nvSpPr>
        <p:spPr>
          <a:xfrm>
            <a:off x="384175" y="685800"/>
            <a:ext cx="6089650" cy="3429000"/>
          </a:xfrm>
        </p:spPr>
      </p:sp>
      <p:sp>
        <p:nvSpPr>
          <p:cNvPr id="3" name="Notes Placeholder 2">
            <a:extLst>
              <a:ext uri="{FF2B5EF4-FFF2-40B4-BE49-F238E27FC236}">
                <a16:creationId xmlns:a16="http://schemas.microsoft.com/office/drawing/2014/main" id="{D1453040-5CD1-E20E-1CD4-320F997AE3DF}"/>
              </a:ext>
            </a:extLst>
          </p:cNvPr>
          <p:cNvSpPr>
            <a:spLocks noGrp="1"/>
          </p:cNvSpPr>
          <p:nvPr>
            <p:ph type="body" idx="1"/>
          </p:nvPr>
        </p:nvSpPr>
        <p:spPr/>
        <p:txBody>
          <a:bodyPr/>
          <a:lstStyle/>
          <a:p>
            <a:pPr algn="l">
              <a:defRPr/>
            </a:pPr>
            <a:r>
              <a:rPr lang="en-US" b="0" i="0">
                <a:effectLst/>
                <a:latin typeface="-apple-system"/>
              </a:rPr>
              <a:t>One is to ensure</a:t>
            </a:r>
            <a:r>
              <a:rPr lang="en-US">
                <a:solidFill>
                  <a:srgbClr val="000000"/>
                </a:solidFill>
              </a:rPr>
              <a:t> a more localized approach in the response supporting national and subnational leadership and acknowledging and centering the work of local and national NGOs. Here, </a:t>
            </a:r>
          </a:p>
          <a:p>
            <a:pPr algn="l">
              <a:defRPr/>
            </a:pPr>
            <a:r>
              <a:rPr lang="en-US">
                <a:solidFill>
                  <a:srgbClr val="000000"/>
                </a:solidFill>
              </a:rPr>
              <a:t>Martha the GNC CMAM Advisor is training future facilitators in Somalia on In-patient Management of SAM. LNAs are the first responders in every emergency and the heart of the response. They can often mobilize resources and networks quickly and have greater access to crisis affected populations. This creates and contributes to a more sustainable, effective and efficient response. . </a:t>
            </a:r>
            <a:endParaRPr lang="en-US"/>
          </a:p>
          <a:p>
            <a:pPr algn="l"/>
            <a:endParaRPr lang="en-US">
              <a:solidFill>
                <a:srgbClr val="000000"/>
              </a:solidFill>
            </a:endParaRPr>
          </a:p>
          <a:p>
            <a:pPr algn="l"/>
            <a:r>
              <a:rPr lang="en-US">
                <a:solidFill>
                  <a:srgbClr val="000000"/>
                </a:solidFill>
              </a:rPr>
              <a:t>We need greater clarity on how best we can contribute to the Climate Change agenda, ensuring that response efforts are considered through a climate change lens. The spiraling climate crisis is exposing more and more people to vulnerabilities and increasing needs. </a:t>
            </a:r>
          </a:p>
          <a:p>
            <a:pPr algn="l" fontAlgn="auto"/>
            <a:endParaRPr lang="en-US" b="0" i="0">
              <a:effectLst/>
              <a:latin typeface="-apple-system"/>
            </a:endParaRPr>
          </a:p>
          <a:p>
            <a:br>
              <a:rPr lang="en-US"/>
            </a:br>
            <a:endParaRPr lang="en-US">
              <a:solidFill>
                <a:srgbClr val="000000"/>
              </a:solidFill>
              <a:latin typeface="Calibri"/>
              <a:cs typeface="Calibri"/>
            </a:endParaRPr>
          </a:p>
          <a:p>
            <a:endParaRPr lang="en-NL"/>
          </a:p>
        </p:txBody>
      </p:sp>
    </p:spTree>
    <p:extLst>
      <p:ext uri="{BB962C8B-B14F-4D97-AF65-F5344CB8AC3E}">
        <p14:creationId xmlns:p14="http://schemas.microsoft.com/office/powerpoint/2010/main" val="2953651267"/>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8975" y="1143000"/>
            <a:ext cx="548005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A75A1B8-54CF-D54C-816E-97536A13088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8733228"/>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6FFA36-4440-7D92-18F6-941870CA2D3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C7FB986-1362-923E-C171-ED74E4AD3817}"/>
              </a:ext>
            </a:extLst>
          </p:cNvPr>
          <p:cNvSpPr>
            <a:spLocks noGrp="1" noRot="1" noChangeAspect="1"/>
          </p:cNvSpPr>
          <p:nvPr>
            <p:ph type="sldImg"/>
          </p:nvPr>
        </p:nvSpPr>
        <p:spPr>
          <a:xfrm>
            <a:off x="384175" y="685800"/>
            <a:ext cx="6089650" cy="3429000"/>
          </a:xfrm>
        </p:spPr>
      </p:sp>
      <p:sp>
        <p:nvSpPr>
          <p:cNvPr id="3" name="Notes Placeholder 2">
            <a:extLst>
              <a:ext uri="{FF2B5EF4-FFF2-40B4-BE49-F238E27FC236}">
                <a16:creationId xmlns:a16="http://schemas.microsoft.com/office/drawing/2014/main" id="{D455F26D-3D4E-09D0-2589-05EB94C4734E}"/>
              </a:ext>
            </a:extLst>
          </p:cNvPr>
          <p:cNvSpPr>
            <a:spLocks noGrp="1"/>
          </p:cNvSpPr>
          <p:nvPr>
            <p:ph type="body" idx="1"/>
          </p:nvPr>
        </p:nvSpPr>
        <p:spPr/>
        <p:txBody>
          <a:bodyPr/>
          <a:lstStyle/>
          <a:p>
            <a:r>
              <a:rPr lang="en-GB" dirty="0"/>
              <a:t>Laura – 10 minutes</a:t>
            </a:r>
          </a:p>
        </p:txBody>
      </p:sp>
    </p:spTree>
    <p:extLst>
      <p:ext uri="{BB962C8B-B14F-4D97-AF65-F5344CB8AC3E}">
        <p14:creationId xmlns:p14="http://schemas.microsoft.com/office/powerpoint/2010/main" val="2847940048"/>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58DE02-9B84-7D59-4483-0AF69C690F8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214103A-3E3F-A6D3-8CBA-6C4E50121CF4}"/>
              </a:ext>
            </a:extLst>
          </p:cNvPr>
          <p:cNvSpPr>
            <a:spLocks noGrp="1" noRot="1" noChangeAspect="1"/>
          </p:cNvSpPr>
          <p:nvPr>
            <p:ph type="sldImg"/>
          </p:nvPr>
        </p:nvSpPr>
        <p:spPr>
          <a:xfrm>
            <a:off x="384175" y="685800"/>
            <a:ext cx="6089650" cy="3429000"/>
          </a:xfrm>
        </p:spPr>
      </p:sp>
      <p:sp>
        <p:nvSpPr>
          <p:cNvPr id="3" name="Notes Placeholder 2">
            <a:extLst>
              <a:ext uri="{FF2B5EF4-FFF2-40B4-BE49-F238E27FC236}">
                <a16:creationId xmlns:a16="http://schemas.microsoft.com/office/drawing/2014/main" id="{6B108D56-58C2-810C-C49D-B76C27B6D33B}"/>
              </a:ext>
            </a:extLst>
          </p:cNvPr>
          <p:cNvSpPr>
            <a:spLocks noGrp="1"/>
          </p:cNvSpPr>
          <p:nvPr>
            <p:ph type="body" idx="1"/>
          </p:nvPr>
        </p:nvSpPr>
        <p:spPr/>
        <p:txBody>
          <a:bodyPr/>
          <a:lstStyle/>
          <a:p>
            <a:r>
              <a:rPr lang="fr-FR" dirty="0" err="1"/>
              <a:t>Cecile</a:t>
            </a:r>
            <a:endParaRPr lang="en-NL" dirty="0"/>
          </a:p>
        </p:txBody>
      </p:sp>
    </p:spTree>
    <p:extLst>
      <p:ext uri="{BB962C8B-B14F-4D97-AF65-F5344CB8AC3E}">
        <p14:creationId xmlns:p14="http://schemas.microsoft.com/office/powerpoint/2010/main" val="3747018706"/>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4175" y="685800"/>
            <a:ext cx="6089650" cy="3429000"/>
          </a:xfrm>
        </p:spPr>
      </p:sp>
      <p:sp>
        <p:nvSpPr>
          <p:cNvPr id="3" name="Espace réservé des notes 2"/>
          <p:cNvSpPr>
            <a:spLocks noGrp="1"/>
          </p:cNvSpPr>
          <p:nvPr>
            <p:ph type="body" idx="1"/>
          </p:nvPr>
        </p:nvSpPr>
        <p:spPr/>
        <p:txBody>
          <a:bodyPr/>
          <a:lstStyle/>
          <a:p>
            <a:r>
              <a:rPr lang="fr-FR" dirty="0" err="1"/>
              <a:t>Cecile</a:t>
            </a:r>
            <a:endParaRPr lang="fr-FR" dirty="0"/>
          </a:p>
        </p:txBody>
      </p:sp>
    </p:spTree>
    <p:extLst>
      <p:ext uri="{BB962C8B-B14F-4D97-AF65-F5344CB8AC3E}">
        <p14:creationId xmlns:p14="http://schemas.microsoft.com/office/powerpoint/2010/main" val="4009278523"/>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356682-F914-73F6-A742-63CD3404754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0D9AB60-DAAE-B66D-6F98-A8A190F0A55C}"/>
              </a:ext>
            </a:extLst>
          </p:cNvPr>
          <p:cNvSpPr>
            <a:spLocks noGrp="1" noRot="1" noChangeAspect="1"/>
          </p:cNvSpPr>
          <p:nvPr>
            <p:ph type="sldImg"/>
          </p:nvPr>
        </p:nvSpPr>
        <p:spPr>
          <a:xfrm>
            <a:off x="384175" y="685800"/>
            <a:ext cx="6089650" cy="3429000"/>
          </a:xfrm>
        </p:spPr>
      </p:sp>
      <p:sp>
        <p:nvSpPr>
          <p:cNvPr id="3" name="Notes Placeholder 2">
            <a:extLst>
              <a:ext uri="{FF2B5EF4-FFF2-40B4-BE49-F238E27FC236}">
                <a16:creationId xmlns:a16="http://schemas.microsoft.com/office/drawing/2014/main" id="{C7B5ABFA-1463-4F78-FF62-41E7E57A8472}"/>
              </a:ext>
            </a:extLst>
          </p:cNvPr>
          <p:cNvSpPr>
            <a:spLocks noGrp="1"/>
          </p:cNvSpPr>
          <p:nvPr>
            <p:ph type="body" idx="1"/>
          </p:nvPr>
        </p:nvSpPr>
        <p:spPr/>
        <p:txBody>
          <a:bodyPr/>
          <a:lstStyle/>
          <a:p>
            <a:pPr algn="l" rtl="0">
              <a:spcBef>
                <a:spcPts val="0"/>
              </a:spcBef>
              <a:spcAft>
                <a:spcPts val="0"/>
              </a:spcAft>
            </a:pPr>
            <a:r>
              <a:rPr lang="fr-FR" sz="2400" i="0" dirty="0" err="1"/>
              <a:t>Cecile</a:t>
            </a:r>
            <a:endParaRPr lang="fr-FR" sz="2400" i="0" dirty="0"/>
          </a:p>
          <a:p>
            <a:pPr algn="l" rtl="0">
              <a:spcBef>
                <a:spcPts val="0"/>
              </a:spcBef>
              <a:spcAft>
                <a:spcPts val="0"/>
              </a:spcAft>
            </a:pPr>
            <a:endParaRPr lang="fr-FR" sz="2400" i="0" dirty="0"/>
          </a:p>
          <a:p>
            <a:pPr algn="l" rtl="0">
              <a:spcBef>
                <a:spcPts val="0"/>
              </a:spcBef>
              <a:spcAft>
                <a:spcPts val="0"/>
              </a:spcAft>
            </a:pPr>
            <a:r>
              <a:rPr lang="fr-FR" sz="2400" i="0" dirty="0"/>
              <a:t>Dans le monde d'aujourd'hui, les communautés sont confrontées à des crises humanitaires de plus en plus fréquentes et graves. Les conséquences de la crise climatique exacerbent les vulnérabilités nutritionnelles. L'ampleur des besoins ne fera donc que croître.</a:t>
            </a:r>
          </a:p>
          <a:p>
            <a:pPr algn="l" rtl="0">
              <a:spcBef>
                <a:spcPts val="0"/>
              </a:spcBef>
              <a:spcAft>
                <a:spcPts val="0"/>
              </a:spcAft>
            </a:pPr>
            <a:r>
              <a:rPr lang="fr-FR" sz="2400" i="0" dirty="0"/>
              <a:t>L’Agenda 2030 pour le développement durable et le Cadre de Sendai pour la réduction des risques de catastrophe ont souligné la nécessité de passer d’une gestion réactive des crises à la prévention et à des actions précoces.</a:t>
            </a:r>
          </a:p>
          <a:p>
            <a:pPr algn="l" rtl="0">
              <a:spcBef>
                <a:spcPts val="0"/>
              </a:spcBef>
              <a:spcAft>
                <a:spcPts val="0"/>
              </a:spcAft>
            </a:pPr>
            <a:r>
              <a:rPr lang="fr-FR" sz="2400" i="0" dirty="0"/>
              <a:t>Comment pouvons-nous nous éloigner de l’approche traditionnelle pour garantir que les réponses d’urgence nutritionnelle sont mises en œuvre rapidement/intensifiées en temps opportun ?</a:t>
            </a:r>
            <a:endParaRPr lang="fr-FR" sz="2400" i="1" dirty="0"/>
          </a:p>
          <a:p>
            <a:endParaRPr lang="fr-FR" sz="2400" i="1" dirty="0"/>
          </a:p>
          <a:p>
            <a:r>
              <a:rPr lang="fr-FR" sz="2400" i="1" dirty="0"/>
              <a:t>Scheme source: </a:t>
            </a:r>
            <a:r>
              <a:rPr lang="fr-FR" sz="2400" i="1" dirty="0" err="1"/>
              <a:t>Adapted</a:t>
            </a:r>
            <a:r>
              <a:rPr lang="fr-FR" sz="2400" i="1" dirty="0"/>
              <a:t> </a:t>
            </a:r>
            <a:r>
              <a:rPr lang="fr-FR" sz="2400" i="1" dirty="0" err="1"/>
              <a:t>from</a:t>
            </a:r>
            <a:r>
              <a:rPr lang="fr-FR" sz="2400" i="1" dirty="0"/>
              <a:t> the </a:t>
            </a:r>
            <a:r>
              <a:rPr lang="fr-FR" sz="2400" i="1" dirty="0" err="1"/>
              <a:t>framework</a:t>
            </a:r>
            <a:r>
              <a:rPr lang="fr-FR" sz="2400" i="1" dirty="0"/>
              <a:t> for </a:t>
            </a:r>
            <a:r>
              <a:rPr lang="fr-FR" sz="2400" i="1" dirty="0" err="1"/>
              <a:t>UNICEF’s</a:t>
            </a:r>
            <a:r>
              <a:rPr lang="fr-FR" sz="2400" i="1" dirty="0"/>
              <a:t> </a:t>
            </a:r>
            <a:r>
              <a:rPr lang="fr-FR" sz="2400" i="1" dirty="0" err="1"/>
              <a:t>Anticipatory</a:t>
            </a:r>
            <a:r>
              <a:rPr lang="fr-FR" sz="2400" i="1" dirty="0"/>
              <a:t> Actions, June 2023</a:t>
            </a:r>
            <a:endParaRPr lang="en-FR" dirty="0"/>
          </a:p>
        </p:txBody>
      </p:sp>
    </p:spTree>
    <p:extLst>
      <p:ext uri="{BB962C8B-B14F-4D97-AF65-F5344CB8AC3E}">
        <p14:creationId xmlns:p14="http://schemas.microsoft.com/office/powerpoint/2010/main" val="415535717"/>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CED1FA-7BB5-AE71-B352-646C683260B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BA6027E-9A62-995A-91CE-798704E3DBBD}"/>
              </a:ext>
            </a:extLst>
          </p:cNvPr>
          <p:cNvSpPr>
            <a:spLocks noGrp="1" noRot="1" noChangeAspect="1"/>
          </p:cNvSpPr>
          <p:nvPr>
            <p:ph type="sldImg"/>
          </p:nvPr>
        </p:nvSpPr>
        <p:spPr>
          <a:xfrm>
            <a:off x="384175" y="685800"/>
            <a:ext cx="6089650" cy="3429000"/>
          </a:xfrm>
        </p:spPr>
      </p:sp>
      <p:sp>
        <p:nvSpPr>
          <p:cNvPr id="3" name="Notes Placeholder 2">
            <a:extLst>
              <a:ext uri="{FF2B5EF4-FFF2-40B4-BE49-F238E27FC236}">
                <a16:creationId xmlns:a16="http://schemas.microsoft.com/office/drawing/2014/main" id="{7382FB90-268A-1470-A07E-1725FB94506B}"/>
              </a:ext>
            </a:extLst>
          </p:cNvPr>
          <p:cNvSpPr>
            <a:spLocks noGrp="1"/>
          </p:cNvSpPr>
          <p:nvPr>
            <p:ph type="body" idx="1"/>
          </p:nvPr>
        </p:nvSpPr>
        <p:spPr/>
        <p:txBody>
          <a:bodyPr/>
          <a:lstStyle/>
          <a:p>
            <a:pPr algn="l" rtl="0">
              <a:spcBef>
                <a:spcPts val="0"/>
              </a:spcBef>
              <a:spcAft>
                <a:spcPts val="0"/>
              </a:spcAft>
            </a:pPr>
            <a:r>
              <a:rPr lang="en-GB" sz="1800" b="0" i="0" u="none" strike="noStrike" dirty="0">
                <a:solidFill>
                  <a:srgbClr val="000000"/>
                </a:solidFill>
                <a:effectLst/>
                <a:latin typeface="Calibri" panose="020F0502020204030204" pitchFamily="34" charset="0"/>
              </a:rPr>
              <a:t>Cecile</a:t>
            </a:r>
          </a:p>
          <a:p>
            <a:pPr algn="l" rtl="0">
              <a:spcBef>
                <a:spcPts val="0"/>
              </a:spcBef>
              <a:spcAft>
                <a:spcPts val="0"/>
              </a:spcAft>
            </a:pPr>
            <a:endParaRPr lang="en-GB" sz="1800" b="0" i="0" u="none" strike="noStrike" dirty="0">
              <a:solidFill>
                <a:srgbClr val="000000"/>
              </a:solidFill>
              <a:effectLst/>
              <a:latin typeface="Calibri" panose="020F0502020204030204" pitchFamily="34" charset="0"/>
            </a:endParaRPr>
          </a:p>
          <a:p>
            <a:pPr algn="l" rtl="0">
              <a:spcBef>
                <a:spcPts val="0"/>
              </a:spcBef>
              <a:spcAft>
                <a:spcPts val="0"/>
              </a:spcAft>
            </a:pPr>
            <a:r>
              <a:rPr lang="en-GB" sz="1800" b="0" i="0" u="none" strike="noStrike" dirty="0">
                <a:solidFill>
                  <a:srgbClr val="000000"/>
                </a:solidFill>
                <a:effectLst/>
                <a:latin typeface="Calibri" panose="020F0502020204030204" pitchFamily="34" charset="0"/>
              </a:rPr>
              <a:t>Il faut </a:t>
            </a:r>
            <a:r>
              <a:rPr lang="en-GB" sz="1800" b="0" i="0" u="none" strike="noStrike" dirty="0" err="1">
                <a:solidFill>
                  <a:srgbClr val="000000"/>
                </a:solidFill>
                <a:effectLst/>
                <a:latin typeface="Calibri" panose="020F0502020204030204" pitchFamily="34" charset="0"/>
              </a:rPr>
              <a:t>s'appuyer</a:t>
            </a:r>
            <a:r>
              <a:rPr lang="en-GB" sz="1800" b="0" i="0" u="none" strike="noStrike" dirty="0">
                <a:solidFill>
                  <a:srgbClr val="000000"/>
                </a:solidFill>
                <a:effectLst/>
                <a:latin typeface="Calibri" panose="020F0502020204030204" pitchFamily="34" charset="0"/>
              </a:rPr>
              <a:t> sur des </a:t>
            </a:r>
            <a:r>
              <a:rPr lang="en-GB" sz="1800" b="0" i="0" u="none" strike="noStrike" dirty="0" err="1">
                <a:solidFill>
                  <a:srgbClr val="000000"/>
                </a:solidFill>
                <a:effectLst/>
                <a:latin typeface="Calibri" panose="020F0502020204030204" pitchFamily="34" charset="0"/>
              </a:rPr>
              <a:t>stratégies</a:t>
            </a:r>
            <a:r>
              <a:rPr lang="en-GB" sz="1800" b="0" i="0" u="none" strike="noStrike" dirty="0">
                <a:solidFill>
                  <a:srgbClr val="000000"/>
                </a:solidFill>
                <a:effectLst/>
                <a:latin typeface="Calibri" panose="020F0502020204030204" pitchFamily="34" charset="0"/>
              </a:rPr>
              <a:t> de </a:t>
            </a:r>
            <a:r>
              <a:rPr lang="en-GB" sz="1800" b="0" i="0" u="none" strike="noStrike" dirty="0" err="1">
                <a:solidFill>
                  <a:srgbClr val="000000"/>
                </a:solidFill>
                <a:effectLst/>
                <a:latin typeface="Calibri" panose="020F0502020204030204" pitchFamily="34" charset="0"/>
              </a:rPr>
              <a:t>développement</a:t>
            </a:r>
            <a:r>
              <a:rPr lang="en-GB" sz="1800" b="0" i="0" u="none" strike="noStrike" dirty="0">
                <a:solidFill>
                  <a:srgbClr val="000000"/>
                </a:solidFill>
                <a:effectLst/>
                <a:latin typeface="Calibri" panose="020F0502020204030204" pitchFamily="34" charset="0"/>
              </a:rPr>
              <a:t>/à long </a:t>
            </a:r>
            <a:r>
              <a:rPr lang="en-GB" sz="1800" b="0" i="0" u="none" strike="noStrike" dirty="0" err="1">
                <a:solidFill>
                  <a:srgbClr val="000000"/>
                </a:solidFill>
                <a:effectLst/>
                <a:latin typeface="Calibri" panose="020F0502020204030204" pitchFamily="34" charset="0"/>
              </a:rPr>
              <a:t>terme</a:t>
            </a:r>
            <a:r>
              <a:rPr lang="en-GB" sz="1800" b="0" i="0" u="none" strike="noStrike" dirty="0">
                <a:solidFill>
                  <a:srgbClr val="000000"/>
                </a:solidFill>
                <a:effectLst/>
                <a:latin typeface="Calibri" panose="020F0502020204030204" pitchFamily="34" charset="0"/>
              </a:rPr>
              <a:t> qui </a:t>
            </a:r>
            <a:r>
              <a:rPr lang="en-GB" sz="1800" b="0" i="0" u="none" strike="noStrike" dirty="0" err="1">
                <a:solidFill>
                  <a:srgbClr val="000000"/>
                </a:solidFill>
                <a:effectLst/>
                <a:latin typeface="Calibri" panose="020F0502020204030204" pitchFamily="34" charset="0"/>
              </a:rPr>
              <a:t>contribuent</a:t>
            </a:r>
            <a:r>
              <a:rPr lang="en-GB" sz="1800" b="0" i="0" u="none" strike="noStrike" dirty="0">
                <a:solidFill>
                  <a:srgbClr val="000000"/>
                </a:solidFill>
                <a:effectLst/>
                <a:latin typeface="Calibri" panose="020F0502020204030204" pitchFamily="34" charset="0"/>
              </a:rPr>
              <a:t> à augmenter la </a:t>
            </a:r>
            <a:r>
              <a:rPr lang="en-GB" sz="1800" b="0" i="0" u="none" strike="noStrike" dirty="0" err="1">
                <a:solidFill>
                  <a:srgbClr val="000000"/>
                </a:solidFill>
                <a:effectLst/>
                <a:latin typeface="Calibri" panose="020F0502020204030204" pitchFamily="34" charset="0"/>
              </a:rPr>
              <a:t>résilience</a:t>
            </a:r>
            <a:r>
              <a:rPr lang="en-GB" sz="1800" b="0" i="0" u="none" strike="noStrike" dirty="0">
                <a:solidFill>
                  <a:srgbClr val="000000"/>
                </a:solidFill>
                <a:effectLst/>
                <a:latin typeface="Calibri" panose="020F0502020204030204" pitchFamily="34" charset="0"/>
              </a:rPr>
              <a:t> </a:t>
            </a:r>
            <a:r>
              <a:rPr lang="en-GB" sz="1800" b="0" i="0" u="none" strike="noStrike" dirty="0" err="1">
                <a:solidFill>
                  <a:srgbClr val="000000"/>
                </a:solidFill>
                <a:effectLst/>
                <a:latin typeface="Calibri" panose="020F0502020204030204" pitchFamily="34" charset="0"/>
              </a:rPr>
              <a:t>nationale</a:t>
            </a:r>
            <a:r>
              <a:rPr lang="en-GB" sz="1800" b="0" i="0" u="none" strike="noStrike" dirty="0">
                <a:solidFill>
                  <a:srgbClr val="000000"/>
                </a:solidFill>
                <a:effectLst/>
                <a:latin typeface="Calibri" panose="020F0502020204030204" pitchFamily="34" charset="0"/>
              </a:rPr>
              <a:t> et locale aux catastrophes.</a:t>
            </a:r>
          </a:p>
          <a:p>
            <a:pPr algn="l" rtl="0">
              <a:spcBef>
                <a:spcPts val="0"/>
              </a:spcBef>
              <a:spcAft>
                <a:spcPts val="0"/>
              </a:spcAft>
            </a:pPr>
            <a:r>
              <a:rPr lang="en-GB" sz="1800" b="0" i="0" u="none" strike="noStrike" dirty="0">
                <a:solidFill>
                  <a:srgbClr val="000000"/>
                </a:solidFill>
                <a:effectLst/>
                <a:latin typeface="Calibri" panose="020F0502020204030204" pitchFamily="34" charset="0"/>
              </a:rPr>
              <a:t>Le </a:t>
            </a:r>
            <a:r>
              <a:rPr lang="en-GB" sz="1800" b="0" i="0" u="none" strike="noStrike" dirty="0" err="1">
                <a:solidFill>
                  <a:srgbClr val="000000"/>
                </a:solidFill>
                <a:effectLst/>
                <a:latin typeface="Calibri" panose="020F0502020204030204" pitchFamily="34" charset="0"/>
              </a:rPr>
              <a:t>système</a:t>
            </a:r>
            <a:r>
              <a:rPr lang="en-GB" sz="1800" b="0" i="0" u="none" strike="noStrike" dirty="0">
                <a:solidFill>
                  <a:srgbClr val="000000"/>
                </a:solidFill>
                <a:effectLst/>
                <a:latin typeface="Calibri" panose="020F0502020204030204" pitchFamily="34" charset="0"/>
              </a:rPr>
              <a:t> </a:t>
            </a:r>
            <a:r>
              <a:rPr lang="en-GB" sz="1800" b="0" i="0" u="none" strike="noStrike" dirty="0" err="1">
                <a:solidFill>
                  <a:srgbClr val="000000"/>
                </a:solidFill>
                <a:effectLst/>
                <a:latin typeface="Calibri" panose="020F0502020204030204" pitchFamily="34" charset="0"/>
              </a:rPr>
              <a:t>humanitaire</a:t>
            </a:r>
            <a:r>
              <a:rPr lang="en-GB" sz="1800" b="0" i="0" u="none" strike="noStrike" dirty="0">
                <a:solidFill>
                  <a:srgbClr val="000000"/>
                </a:solidFill>
                <a:effectLst/>
                <a:latin typeface="Calibri" panose="020F0502020204030204" pitchFamily="34" charset="0"/>
              </a:rPr>
              <a:t> a </a:t>
            </a:r>
            <a:r>
              <a:rPr lang="en-GB" sz="1800" b="0" i="0" u="none" strike="noStrike" dirty="0" err="1">
                <a:solidFill>
                  <a:srgbClr val="000000"/>
                </a:solidFill>
                <a:effectLst/>
                <a:latin typeface="Calibri" panose="020F0502020204030204" pitchFamily="34" charset="0"/>
              </a:rPr>
              <a:t>utilisé</a:t>
            </a:r>
            <a:r>
              <a:rPr lang="en-GB" sz="1800" b="0" i="0" u="none" strike="noStrike" dirty="0">
                <a:solidFill>
                  <a:srgbClr val="000000"/>
                </a:solidFill>
                <a:effectLst/>
                <a:latin typeface="Calibri" panose="020F0502020204030204" pitchFamily="34" charset="0"/>
              </a:rPr>
              <a:t> </a:t>
            </a:r>
            <a:r>
              <a:rPr lang="en-GB" sz="1800" b="0" i="0" u="none" strike="noStrike" dirty="0" err="1">
                <a:solidFill>
                  <a:srgbClr val="000000"/>
                </a:solidFill>
                <a:effectLst/>
                <a:latin typeface="Calibri" panose="020F0502020204030204" pitchFamily="34" charset="0"/>
              </a:rPr>
              <a:t>une</a:t>
            </a:r>
            <a:r>
              <a:rPr lang="en-GB" sz="1800" b="0" i="0" u="none" strike="noStrike" dirty="0">
                <a:solidFill>
                  <a:srgbClr val="000000"/>
                </a:solidFill>
                <a:effectLst/>
                <a:latin typeface="Calibri" panose="020F0502020204030204" pitchFamily="34" charset="0"/>
              </a:rPr>
              <a:t> </a:t>
            </a:r>
            <a:r>
              <a:rPr lang="en-GB" sz="1800" b="0" i="0" u="none" strike="noStrike" dirty="0" err="1">
                <a:solidFill>
                  <a:srgbClr val="000000"/>
                </a:solidFill>
                <a:effectLst/>
                <a:latin typeface="Calibri" panose="020F0502020204030204" pitchFamily="34" charset="0"/>
              </a:rPr>
              <a:t>approche</a:t>
            </a:r>
            <a:r>
              <a:rPr lang="en-GB" sz="1800" b="0" i="0" u="none" strike="noStrike" dirty="0">
                <a:solidFill>
                  <a:srgbClr val="000000"/>
                </a:solidFill>
                <a:effectLst/>
                <a:latin typeface="Calibri" panose="020F0502020204030204" pitchFamily="34" charset="0"/>
              </a:rPr>
              <a:t> plus proactive </a:t>
            </a:r>
            <a:r>
              <a:rPr lang="en-GB" sz="1800" b="0" i="0" u="none" strike="noStrike" dirty="0" err="1">
                <a:solidFill>
                  <a:srgbClr val="000000"/>
                </a:solidFill>
                <a:effectLst/>
                <a:latin typeface="Calibri" panose="020F0502020204030204" pitchFamily="34" charset="0"/>
              </a:rPr>
              <a:t>en</a:t>
            </a:r>
            <a:r>
              <a:rPr lang="en-GB" sz="1800" b="0" i="0" u="none" strike="noStrike" dirty="0">
                <a:solidFill>
                  <a:srgbClr val="000000"/>
                </a:solidFill>
                <a:effectLst/>
                <a:latin typeface="Calibri" panose="020F0502020204030204" pitchFamily="34" charset="0"/>
              </a:rPr>
              <a:t> matière de </a:t>
            </a:r>
            <a:r>
              <a:rPr lang="en-GB" sz="1800" b="0" i="0" u="none" strike="noStrike" dirty="0" err="1">
                <a:solidFill>
                  <a:srgbClr val="000000"/>
                </a:solidFill>
                <a:effectLst/>
                <a:latin typeface="Calibri" panose="020F0502020204030204" pitchFamily="34" charset="0"/>
              </a:rPr>
              <a:t>préparation</a:t>
            </a:r>
            <a:r>
              <a:rPr lang="en-GB" sz="1800" b="0" i="0" u="none" strike="noStrike" dirty="0">
                <a:solidFill>
                  <a:srgbClr val="000000"/>
                </a:solidFill>
                <a:effectLst/>
                <a:latin typeface="Calibri" panose="020F0502020204030204" pitchFamily="34" charset="0"/>
              </a:rPr>
              <a:t> et de </a:t>
            </a:r>
            <a:r>
              <a:rPr lang="en-GB" sz="1800" b="0" i="0" u="none" strike="noStrike" dirty="0" err="1">
                <a:solidFill>
                  <a:srgbClr val="000000"/>
                </a:solidFill>
                <a:effectLst/>
                <a:latin typeface="Calibri" panose="020F0502020204030204" pitchFamily="34" charset="0"/>
              </a:rPr>
              <a:t>réponse</a:t>
            </a:r>
            <a:r>
              <a:rPr lang="en-GB" sz="1800" b="0" i="0" u="none" strike="noStrike" dirty="0">
                <a:solidFill>
                  <a:srgbClr val="000000"/>
                </a:solidFill>
                <a:effectLst/>
                <a:latin typeface="Calibri" panose="020F0502020204030204" pitchFamily="34" charset="0"/>
              </a:rPr>
              <a:t>, </a:t>
            </a:r>
            <a:r>
              <a:rPr lang="en-GB" sz="1800" b="0" i="0" u="none" strike="noStrike" dirty="0" err="1">
                <a:solidFill>
                  <a:srgbClr val="000000"/>
                </a:solidFill>
                <a:effectLst/>
                <a:latin typeface="Calibri" panose="020F0502020204030204" pitchFamily="34" charset="0"/>
              </a:rPr>
              <a:t>l'IASC</a:t>
            </a:r>
            <a:r>
              <a:rPr lang="en-GB" sz="1800" b="0" i="0" u="none" strike="noStrike" dirty="0">
                <a:solidFill>
                  <a:srgbClr val="000000"/>
                </a:solidFill>
                <a:effectLst/>
                <a:latin typeface="Calibri" panose="020F0502020204030204" pitchFamily="34" charset="0"/>
              </a:rPr>
              <a:t> a </a:t>
            </a:r>
            <a:r>
              <a:rPr lang="en-GB" sz="1800" b="0" i="0" u="none" strike="noStrike" dirty="0" err="1">
                <a:solidFill>
                  <a:srgbClr val="000000"/>
                </a:solidFill>
                <a:effectLst/>
                <a:latin typeface="Calibri" panose="020F0502020204030204" pitchFamily="34" charset="0"/>
              </a:rPr>
              <a:t>développé</a:t>
            </a:r>
            <a:r>
              <a:rPr lang="en-GB" sz="1800" b="0" i="0" u="none" strike="noStrike" dirty="0">
                <a:solidFill>
                  <a:srgbClr val="000000"/>
                </a:solidFill>
                <a:effectLst/>
                <a:latin typeface="Calibri" panose="020F0502020204030204" pitchFamily="34" charset="0"/>
              </a:rPr>
              <a:t> de </a:t>
            </a:r>
            <a:r>
              <a:rPr lang="en-GB" sz="1800" b="0" i="0" u="none" strike="noStrike" dirty="0" err="1">
                <a:solidFill>
                  <a:srgbClr val="000000"/>
                </a:solidFill>
                <a:effectLst/>
                <a:latin typeface="Calibri" panose="020F0502020204030204" pitchFamily="34" charset="0"/>
              </a:rPr>
              <a:t>solides</a:t>
            </a:r>
            <a:r>
              <a:rPr lang="en-GB" sz="1800" b="0" i="0" u="none" strike="noStrike" dirty="0">
                <a:solidFill>
                  <a:srgbClr val="000000"/>
                </a:solidFill>
                <a:effectLst/>
                <a:latin typeface="Calibri" panose="020F0502020204030204" pitchFamily="34" charset="0"/>
              </a:rPr>
              <a:t> directives PRU pour augmenter la </a:t>
            </a:r>
            <a:r>
              <a:rPr lang="en-GB" sz="1800" b="0" i="0" u="none" strike="noStrike" dirty="0" err="1">
                <a:solidFill>
                  <a:srgbClr val="000000"/>
                </a:solidFill>
                <a:effectLst/>
                <a:latin typeface="Calibri" panose="020F0502020204030204" pitchFamily="34" charset="0"/>
              </a:rPr>
              <a:t>vitesse</a:t>
            </a:r>
            <a:r>
              <a:rPr lang="en-GB" sz="1800" b="0" i="0" u="none" strike="noStrike" dirty="0">
                <a:solidFill>
                  <a:srgbClr val="000000"/>
                </a:solidFill>
                <a:effectLst/>
                <a:latin typeface="Calibri" panose="020F0502020204030204" pitchFamily="34" charset="0"/>
              </a:rPr>
              <a:t> et le volume de </a:t>
            </a:r>
            <a:r>
              <a:rPr lang="en-GB" sz="1800" b="0" i="0" u="none" strike="noStrike" dirty="0" err="1">
                <a:solidFill>
                  <a:srgbClr val="000000"/>
                </a:solidFill>
                <a:effectLst/>
                <a:latin typeface="Calibri" panose="020F0502020204030204" pitchFamily="34" charset="0"/>
              </a:rPr>
              <a:t>l'assistance</a:t>
            </a:r>
            <a:r>
              <a:rPr lang="en-GB" sz="1800" b="0" i="0" u="none" strike="noStrike" dirty="0">
                <a:solidFill>
                  <a:srgbClr val="000000"/>
                </a:solidFill>
                <a:effectLst/>
                <a:latin typeface="Calibri" panose="020F0502020204030204" pitchFamily="34" charset="0"/>
              </a:rPr>
              <a:t> critique </a:t>
            </a:r>
            <a:r>
              <a:rPr lang="en-GB" sz="1800" b="0" i="0" u="none" strike="noStrike" dirty="0" err="1">
                <a:solidFill>
                  <a:srgbClr val="000000"/>
                </a:solidFill>
                <a:effectLst/>
                <a:latin typeface="Calibri" panose="020F0502020204030204" pitchFamily="34" charset="0"/>
              </a:rPr>
              <a:t>fournie</a:t>
            </a:r>
            <a:r>
              <a:rPr lang="en-GB" sz="1800" b="0" i="0" u="none" strike="noStrike" dirty="0">
                <a:solidFill>
                  <a:srgbClr val="000000"/>
                </a:solidFill>
                <a:effectLst/>
                <a:latin typeface="Calibri" panose="020F0502020204030204" pitchFamily="34" charset="0"/>
              </a:rPr>
              <a:t> </a:t>
            </a:r>
            <a:r>
              <a:rPr lang="en-GB" sz="1800" b="0" i="0" u="none" strike="noStrike" dirty="0" err="1">
                <a:solidFill>
                  <a:srgbClr val="000000"/>
                </a:solidFill>
                <a:effectLst/>
                <a:latin typeface="Calibri" panose="020F0502020204030204" pitchFamily="34" charset="0"/>
              </a:rPr>
              <a:t>immédiatement</a:t>
            </a:r>
            <a:r>
              <a:rPr lang="en-GB" sz="1800" b="0" i="0" u="none" strike="noStrike" dirty="0">
                <a:solidFill>
                  <a:srgbClr val="000000"/>
                </a:solidFill>
                <a:effectLst/>
                <a:latin typeface="Calibri" panose="020F0502020204030204" pitchFamily="34" charset="0"/>
              </a:rPr>
              <a:t> après le début </a:t>
            </a:r>
            <a:r>
              <a:rPr lang="en-GB" sz="1800" b="0" i="0" u="none" strike="noStrike" dirty="0" err="1">
                <a:solidFill>
                  <a:srgbClr val="000000"/>
                </a:solidFill>
                <a:effectLst/>
                <a:latin typeface="Calibri" panose="020F0502020204030204" pitchFamily="34" charset="0"/>
              </a:rPr>
              <a:t>d'une</a:t>
            </a:r>
            <a:r>
              <a:rPr lang="en-GB" sz="1800" b="0" i="0" u="none" strike="noStrike" dirty="0">
                <a:solidFill>
                  <a:srgbClr val="000000"/>
                </a:solidFill>
                <a:effectLst/>
                <a:latin typeface="Calibri" panose="020F0502020204030204" pitchFamily="34" charset="0"/>
              </a:rPr>
              <a:t> urgence </a:t>
            </a:r>
            <a:r>
              <a:rPr lang="en-GB" sz="1800" b="0" i="0" u="none" strike="noStrike" dirty="0" err="1">
                <a:solidFill>
                  <a:srgbClr val="000000"/>
                </a:solidFill>
                <a:effectLst/>
                <a:latin typeface="Calibri" panose="020F0502020204030204" pitchFamily="34" charset="0"/>
              </a:rPr>
              <a:t>humanitaire</a:t>
            </a:r>
            <a:r>
              <a:rPr lang="en-GB" sz="1800" b="0" i="0" u="none" strike="noStrike" dirty="0">
                <a:solidFill>
                  <a:srgbClr val="000000"/>
                </a:solidFill>
                <a:effectLst/>
                <a:latin typeface="Calibri" panose="020F0502020204030204" pitchFamily="34" charset="0"/>
              </a:rPr>
              <a:t>.</a:t>
            </a:r>
          </a:p>
          <a:p>
            <a:pPr algn="l" rtl="0">
              <a:spcBef>
                <a:spcPts val="0"/>
              </a:spcBef>
              <a:spcAft>
                <a:spcPts val="0"/>
              </a:spcAft>
            </a:pPr>
            <a:r>
              <a:rPr lang="en-GB" sz="1800" b="0" i="0" u="none" strike="noStrike" dirty="0">
                <a:solidFill>
                  <a:srgbClr val="000000"/>
                </a:solidFill>
                <a:effectLst/>
                <a:latin typeface="Calibri" panose="020F0502020204030204" pitchFamily="34" charset="0"/>
              </a:rPr>
              <a:t>Plus </a:t>
            </a:r>
            <a:r>
              <a:rPr lang="en-GB" sz="1800" b="0" i="0" u="none" strike="noStrike" dirty="0" err="1">
                <a:solidFill>
                  <a:srgbClr val="000000"/>
                </a:solidFill>
                <a:effectLst/>
                <a:latin typeface="Calibri" panose="020F0502020204030204" pitchFamily="34" charset="0"/>
              </a:rPr>
              <a:t>récemment</a:t>
            </a:r>
            <a:r>
              <a:rPr lang="en-GB" sz="1800" b="0" i="0" u="none" strike="noStrike" dirty="0">
                <a:solidFill>
                  <a:srgbClr val="000000"/>
                </a:solidFill>
                <a:effectLst/>
                <a:latin typeface="Calibri" panose="020F0502020204030204" pitchFamily="34" charset="0"/>
              </a:rPr>
              <a:t>, avec </a:t>
            </a:r>
            <a:r>
              <a:rPr lang="en-GB" sz="1800" b="0" i="0" u="none" strike="noStrike" dirty="0" err="1">
                <a:solidFill>
                  <a:srgbClr val="000000"/>
                </a:solidFill>
                <a:effectLst/>
                <a:latin typeface="Calibri" panose="020F0502020204030204" pitchFamily="34" charset="0"/>
              </a:rPr>
              <a:t>l'initiative</a:t>
            </a:r>
            <a:r>
              <a:rPr lang="en-GB" sz="1800" b="0" i="0" u="none" strike="noStrike" dirty="0">
                <a:solidFill>
                  <a:srgbClr val="000000"/>
                </a:solidFill>
                <a:effectLst/>
                <a:latin typeface="Calibri" panose="020F0502020204030204" pitchFamily="34" charset="0"/>
              </a:rPr>
              <a:t> </a:t>
            </a:r>
            <a:r>
              <a:rPr lang="en-GB" sz="1800" b="0" i="0" u="none" strike="noStrike" dirty="0" err="1">
                <a:solidFill>
                  <a:srgbClr val="000000"/>
                </a:solidFill>
                <a:effectLst/>
                <a:latin typeface="Calibri" panose="020F0502020204030204" pitchFamily="34" charset="0"/>
              </a:rPr>
              <a:t>d'actions</a:t>
            </a:r>
            <a:r>
              <a:rPr lang="en-GB" sz="1800" b="0" i="0" u="none" strike="noStrike" dirty="0">
                <a:solidFill>
                  <a:srgbClr val="000000"/>
                </a:solidFill>
                <a:effectLst/>
                <a:latin typeface="Calibri" panose="020F0502020204030204" pitchFamily="34" charset="0"/>
              </a:rPr>
              <a:t> </a:t>
            </a:r>
            <a:r>
              <a:rPr lang="en-GB" sz="1800" b="0" i="0" u="none" strike="noStrike" dirty="0" err="1">
                <a:solidFill>
                  <a:srgbClr val="000000"/>
                </a:solidFill>
                <a:effectLst/>
                <a:latin typeface="Calibri" panose="020F0502020204030204" pitchFamily="34" charset="0"/>
              </a:rPr>
              <a:t>anticipatoires</a:t>
            </a:r>
            <a:r>
              <a:rPr lang="en-GB" sz="1800" b="0" i="0" u="none" strike="noStrike" dirty="0">
                <a:solidFill>
                  <a:srgbClr val="000000"/>
                </a:solidFill>
                <a:effectLst/>
                <a:latin typeface="Calibri" panose="020F0502020204030204" pitchFamily="34" charset="0"/>
              </a:rPr>
              <a:t>, la </a:t>
            </a:r>
            <a:r>
              <a:rPr lang="en-GB" sz="1800" b="0" i="0" u="none" strike="noStrike" dirty="0" err="1">
                <a:solidFill>
                  <a:srgbClr val="000000"/>
                </a:solidFill>
                <a:effectLst/>
                <a:latin typeface="Calibri" panose="020F0502020204030204" pitchFamily="34" charset="0"/>
              </a:rPr>
              <a:t>priorité</a:t>
            </a:r>
            <a:r>
              <a:rPr lang="en-GB" sz="1800" b="0" i="0" u="none" strike="noStrike" dirty="0">
                <a:solidFill>
                  <a:srgbClr val="000000"/>
                </a:solidFill>
                <a:effectLst/>
                <a:latin typeface="Calibri" panose="020F0502020204030204" pitchFamily="34" charset="0"/>
              </a:rPr>
              <a:t> a </a:t>
            </a:r>
            <a:r>
              <a:rPr lang="en-GB" sz="1800" b="0" i="0" u="none" strike="noStrike" dirty="0" err="1">
                <a:solidFill>
                  <a:srgbClr val="000000"/>
                </a:solidFill>
                <a:effectLst/>
                <a:latin typeface="Calibri" panose="020F0502020204030204" pitchFamily="34" charset="0"/>
              </a:rPr>
              <a:t>été</a:t>
            </a:r>
            <a:r>
              <a:rPr lang="en-GB" sz="1800" b="0" i="0" u="none" strike="noStrike" dirty="0">
                <a:solidFill>
                  <a:srgbClr val="000000"/>
                </a:solidFill>
                <a:effectLst/>
                <a:latin typeface="Calibri" panose="020F0502020204030204" pitchFamily="34" charset="0"/>
              </a:rPr>
              <a:t> </a:t>
            </a:r>
            <a:r>
              <a:rPr lang="en-GB" sz="1800" b="0" i="0" u="none" strike="noStrike" dirty="0" err="1">
                <a:solidFill>
                  <a:srgbClr val="000000"/>
                </a:solidFill>
                <a:effectLst/>
                <a:latin typeface="Calibri" panose="020F0502020204030204" pitchFamily="34" charset="0"/>
              </a:rPr>
              <a:t>accordée</a:t>
            </a:r>
            <a:r>
              <a:rPr lang="en-GB" sz="1800" b="0" i="0" u="none" strike="noStrike" dirty="0">
                <a:solidFill>
                  <a:srgbClr val="000000"/>
                </a:solidFill>
                <a:effectLst/>
                <a:latin typeface="Calibri" panose="020F0502020204030204" pitchFamily="34" charset="0"/>
              </a:rPr>
              <a:t> </a:t>
            </a:r>
            <a:r>
              <a:rPr lang="en-GB" sz="1800" b="0" i="0" u="none" strike="noStrike" dirty="0" err="1">
                <a:solidFill>
                  <a:srgbClr val="000000"/>
                </a:solidFill>
                <a:effectLst/>
                <a:latin typeface="Calibri" panose="020F0502020204030204" pitchFamily="34" charset="0"/>
              </a:rPr>
              <a:t>à</a:t>
            </a:r>
            <a:r>
              <a:rPr lang="en-GB" sz="1800" b="0" i="0" u="none" strike="noStrike" dirty="0">
                <a:solidFill>
                  <a:srgbClr val="000000"/>
                </a:solidFill>
                <a:effectLst/>
                <a:latin typeface="Calibri" panose="020F0502020204030204" pitchFamily="34" charset="0"/>
              </a:rPr>
              <a:t> la mise </a:t>
            </a:r>
            <a:r>
              <a:rPr lang="en-GB" sz="1800" b="0" i="0" u="none" strike="noStrike" dirty="0" err="1">
                <a:solidFill>
                  <a:srgbClr val="000000"/>
                </a:solidFill>
                <a:effectLst/>
                <a:latin typeface="Calibri" panose="020F0502020204030204" pitchFamily="34" charset="0"/>
              </a:rPr>
              <a:t>en</a:t>
            </a:r>
            <a:r>
              <a:rPr lang="en-GB" sz="1800" b="0" i="0" u="none" strike="noStrike" dirty="0">
                <a:solidFill>
                  <a:srgbClr val="000000"/>
                </a:solidFill>
                <a:effectLst/>
                <a:latin typeface="Calibri" panose="020F0502020204030204" pitchFamily="34" charset="0"/>
              </a:rPr>
              <a:t> </a:t>
            </a:r>
            <a:r>
              <a:rPr lang="en-GB" sz="1800" b="0" i="0" u="none" strike="noStrike" dirty="0" err="1">
                <a:solidFill>
                  <a:srgbClr val="000000"/>
                </a:solidFill>
                <a:effectLst/>
                <a:latin typeface="Calibri" panose="020F0502020204030204" pitchFamily="34" charset="0"/>
              </a:rPr>
              <a:t>œuvre</a:t>
            </a:r>
            <a:r>
              <a:rPr lang="en-GB" sz="1800" b="0" i="0" u="none" strike="noStrike" dirty="0">
                <a:solidFill>
                  <a:srgbClr val="000000"/>
                </a:solidFill>
                <a:effectLst/>
                <a:latin typeface="Calibri" panose="020F0502020204030204" pitchFamily="34" charset="0"/>
              </a:rPr>
              <a:t> d'un ensemble </a:t>
            </a:r>
            <a:r>
              <a:rPr lang="en-GB" sz="1800" b="0" i="0" u="none" strike="noStrike" dirty="0" err="1">
                <a:solidFill>
                  <a:srgbClr val="000000"/>
                </a:solidFill>
                <a:effectLst/>
                <a:latin typeface="Calibri" panose="020F0502020204030204" pitchFamily="34" charset="0"/>
              </a:rPr>
              <a:t>d'interventions</a:t>
            </a:r>
            <a:r>
              <a:rPr lang="en-GB" sz="1800" b="0" i="0" u="none" strike="noStrike" dirty="0">
                <a:solidFill>
                  <a:srgbClr val="000000"/>
                </a:solidFill>
                <a:effectLst/>
                <a:latin typeface="Calibri" panose="020F0502020204030204" pitchFamily="34" charset="0"/>
              </a:rPr>
              <a:t> </a:t>
            </a:r>
            <a:r>
              <a:rPr lang="en-GB" sz="1800" b="0" i="0" u="none" strike="noStrike" dirty="0" err="1">
                <a:solidFill>
                  <a:srgbClr val="000000"/>
                </a:solidFill>
                <a:effectLst/>
                <a:latin typeface="Calibri" panose="020F0502020204030204" pitchFamily="34" charset="0"/>
              </a:rPr>
              <a:t>avant</a:t>
            </a:r>
            <a:r>
              <a:rPr lang="en-GB" sz="1800" b="0" i="0" u="none" strike="noStrike" dirty="0">
                <a:solidFill>
                  <a:srgbClr val="000000"/>
                </a:solidFill>
                <a:effectLst/>
                <a:latin typeface="Calibri" panose="020F0502020204030204" pitchFamily="34" charset="0"/>
              </a:rPr>
              <a:t> les chocs qui </a:t>
            </a:r>
            <a:r>
              <a:rPr lang="en-GB" sz="1800" b="0" i="0" u="none" strike="noStrike" dirty="0" err="1">
                <a:solidFill>
                  <a:srgbClr val="000000"/>
                </a:solidFill>
                <a:effectLst/>
                <a:latin typeface="Calibri" panose="020F0502020204030204" pitchFamily="34" charset="0"/>
              </a:rPr>
              <a:t>sont</a:t>
            </a:r>
            <a:r>
              <a:rPr lang="en-GB" sz="1800" b="0" i="0" u="none" strike="noStrike" dirty="0">
                <a:solidFill>
                  <a:srgbClr val="000000"/>
                </a:solidFill>
                <a:effectLst/>
                <a:latin typeface="Calibri" panose="020F0502020204030204" pitchFamily="34" charset="0"/>
              </a:rPr>
              <a:t> </a:t>
            </a:r>
            <a:r>
              <a:rPr lang="en-GB" sz="1800" b="0" i="0" u="none" strike="noStrike" dirty="0" err="1">
                <a:solidFill>
                  <a:srgbClr val="000000"/>
                </a:solidFill>
                <a:effectLst/>
                <a:latin typeface="Calibri" panose="020F0502020204030204" pitchFamily="34" charset="0"/>
              </a:rPr>
              <a:t>prévisibles</a:t>
            </a:r>
            <a:r>
              <a:rPr lang="en-GB" sz="1800" b="0" i="0" u="none" strike="noStrike" dirty="0">
                <a:solidFill>
                  <a:srgbClr val="000000"/>
                </a:solidFill>
                <a:effectLst/>
                <a:latin typeface="Calibri" panose="020F0502020204030204" pitchFamily="34" charset="0"/>
              </a:rPr>
              <a:t> </a:t>
            </a:r>
            <a:r>
              <a:rPr lang="en-GB" sz="1800" b="0" i="0" u="none" strike="noStrike" dirty="0" err="1">
                <a:solidFill>
                  <a:srgbClr val="000000"/>
                </a:solidFill>
                <a:effectLst/>
                <a:latin typeface="Calibri" panose="020F0502020204030204" pitchFamily="34" charset="0"/>
              </a:rPr>
              <a:t>afin</a:t>
            </a:r>
            <a:r>
              <a:rPr lang="en-GB" sz="1800" b="0" i="0" u="none" strike="noStrike" dirty="0">
                <a:solidFill>
                  <a:srgbClr val="000000"/>
                </a:solidFill>
                <a:effectLst/>
                <a:latin typeface="Calibri" panose="020F0502020204030204" pitchFamily="34" charset="0"/>
              </a:rPr>
              <a:t> de </a:t>
            </a:r>
            <a:r>
              <a:rPr lang="en-GB" sz="1800" b="0" i="0" u="none" strike="noStrike" dirty="0" err="1">
                <a:solidFill>
                  <a:srgbClr val="000000"/>
                </a:solidFill>
                <a:effectLst/>
                <a:latin typeface="Calibri" panose="020F0502020204030204" pitchFamily="34" charset="0"/>
              </a:rPr>
              <a:t>prévenir</a:t>
            </a:r>
            <a:r>
              <a:rPr lang="en-GB" sz="1800" b="0" i="0" u="none" strike="noStrike" dirty="0">
                <a:solidFill>
                  <a:srgbClr val="000000"/>
                </a:solidFill>
                <a:effectLst/>
                <a:latin typeface="Calibri" panose="020F0502020204030204" pitchFamily="34" charset="0"/>
              </a:rPr>
              <a:t> et </a:t>
            </a:r>
            <a:r>
              <a:rPr lang="en-GB" sz="1800" b="0" i="0" u="none" strike="noStrike" dirty="0" err="1">
                <a:solidFill>
                  <a:srgbClr val="000000"/>
                </a:solidFill>
                <a:effectLst/>
                <a:latin typeface="Calibri" panose="020F0502020204030204" pitchFamily="34" charset="0"/>
              </a:rPr>
              <a:t>d'atténuer</a:t>
            </a:r>
            <a:r>
              <a:rPr lang="en-GB" sz="1800" b="0" i="0" u="none" strike="noStrike" dirty="0">
                <a:solidFill>
                  <a:srgbClr val="000000"/>
                </a:solidFill>
                <a:effectLst/>
                <a:latin typeface="Calibri" panose="020F0502020204030204" pitchFamily="34" charset="0"/>
              </a:rPr>
              <a:t> </a:t>
            </a:r>
            <a:r>
              <a:rPr lang="en-GB" sz="1800" b="0" i="0" u="none" strike="noStrike" dirty="0" err="1">
                <a:solidFill>
                  <a:srgbClr val="000000"/>
                </a:solidFill>
                <a:effectLst/>
                <a:latin typeface="Calibri" panose="020F0502020204030204" pitchFamily="34" charset="0"/>
              </a:rPr>
              <a:t>leur</a:t>
            </a:r>
            <a:r>
              <a:rPr lang="en-GB" sz="1800" b="0" i="0" u="none" strike="noStrike" dirty="0">
                <a:solidFill>
                  <a:srgbClr val="000000"/>
                </a:solidFill>
                <a:effectLst/>
                <a:latin typeface="Calibri" panose="020F0502020204030204" pitchFamily="34" charset="0"/>
              </a:rPr>
              <a:t> impact. </a:t>
            </a:r>
            <a:r>
              <a:rPr lang="en-GB" sz="1800" b="0" i="0" u="none" strike="noStrike" dirty="0" err="1">
                <a:solidFill>
                  <a:srgbClr val="000000"/>
                </a:solidFill>
                <a:effectLst/>
                <a:latin typeface="Calibri" panose="020F0502020204030204" pitchFamily="34" charset="0"/>
              </a:rPr>
              <a:t>L'initiative</a:t>
            </a:r>
            <a:r>
              <a:rPr lang="en-GB" sz="1800" b="0" i="0" u="none" strike="noStrike" dirty="0">
                <a:solidFill>
                  <a:srgbClr val="000000"/>
                </a:solidFill>
                <a:effectLst/>
                <a:latin typeface="Calibri" panose="020F0502020204030204" pitchFamily="34" charset="0"/>
              </a:rPr>
              <a:t> AAs </a:t>
            </a:r>
            <a:r>
              <a:rPr lang="en-GB" sz="1800" b="0" i="0" u="none" strike="noStrike" dirty="0" err="1">
                <a:solidFill>
                  <a:srgbClr val="000000"/>
                </a:solidFill>
                <a:effectLst/>
                <a:latin typeface="Calibri" panose="020F0502020204030204" pitchFamily="34" charset="0"/>
              </a:rPr>
              <a:t>est</a:t>
            </a:r>
            <a:r>
              <a:rPr lang="en-GB" sz="1800" b="0" i="0" u="none" strike="noStrike" dirty="0">
                <a:solidFill>
                  <a:srgbClr val="000000"/>
                </a:solidFill>
                <a:effectLst/>
                <a:latin typeface="Calibri" panose="020F0502020204030204" pitchFamily="34" charset="0"/>
              </a:rPr>
              <a:t> </a:t>
            </a:r>
            <a:r>
              <a:rPr lang="en-GB" sz="1800" b="0" i="0" u="none" strike="noStrike" dirty="0" err="1">
                <a:solidFill>
                  <a:srgbClr val="000000"/>
                </a:solidFill>
                <a:effectLst/>
                <a:latin typeface="Calibri" panose="020F0502020204030204" pitchFamily="34" charset="0"/>
              </a:rPr>
              <a:t>basée</a:t>
            </a:r>
            <a:r>
              <a:rPr lang="en-GB" sz="1800" b="0" i="0" u="none" strike="noStrike" dirty="0">
                <a:solidFill>
                  <a:srgbClr val="000000"/>
                </a:solidFill>
                <a:effectLst/>
                <a:latin typeface="Calibri" panose="020F0502020204030204" pitchFamily="34" charset="0"/>
              </a:rPr>
              <a:t> sur des </a:t>
            </a:r>
            <a:r>
              <a:rPr lang="en-GB" sz="1800" b="0" i="0" u="none" strike="noStrike" dirty="0" err="1">
                <a:solidFill>
                  <a:srgbClr val="000000"/>
                </a:solidFill>
                <a:effectLst/>
                <a:latin typeface="Calibri" panose="020F0502020204030204" pitchFamily="34" charset="0"/>
              </a:rPr>
              <a:t>déclencheurs</a:t>
            </a:r>
            <a:r>
              <a:rPr lang="en-GB" sz="1800" b="0" i="0" u="none" strike="noStrike" dirty="0">
                <a:solidFill>
                  <a:srgbClr val="000000"/>
                </a:solidFill>
                <a:effectLst/>
                <a:latin typeface="Calibri" panose="020F0502020204030204" pitchFamily="34" charset="0"/>
              </a:rPr>
              <a:t> </a:t>
            </a:r>
            <a:r>
              <a:rPr lang="en-GB" sz="1800" b="0" i="0" u="none" strike="noStrike" dirty="0" err="1">
                <a:solidFill>
                  <a:srgbClr val="000000"/>
                </a:solidFill>
                <a:effectLst/>
                <a:latin typeface="Calibri" panose="020F0502020204030204" pitchFamily="34" charset="0"/>
              </a:rPr>
              <a:t>basés</a:t>
            </a:r>
            <a:r>
              <a:rPr lang="en-GB" sz="1800" b="0" i="0" u="none" strike="noStrike" dirty="0">
                <a:solidFill>
                  <a:srgbClr val="000000"/>
                </a:solidFill>
                <a:effectLst/>
                <a:latin typeface="Calibri" panose="020F0502020204030204" pitchFamily="34" charset="0"/>
              </a:rPr>
              <a:t> sur des </a:t>
            </a:r>
            <a:r>
              <a:rPr lang="en-GB" sz="1800" b="0" i="0" u="none" strike="noStrike" dirty="0" err="1">
                <a:solidFill>
                  <a:srgbClr val="000000"/>
                </a:solidFill>
                <a:effectLst/>
                <a:latin typeface="Calibri" panose="020F0502020204030204" pitchFamily="34" charset="0"/>
              </a:rPr>
              <a:t>modalités</a:t>
            </a:r>
            <a:r>
              <a:rPr lang="en-GB" sz="1800" b="0" i="0" u="none" strike="noStrike" dirty="0">
                <a:solidFill>
                  <a:srgbClr val="000000"/>
                </a:solidFill>
                <a:effectLst/>
                <a:latin typeface="Calibri" panose="020F0502020204030204" pitchFamily="34" charset="0"/>
              </a:rPr>
              <a:t> de </a:t>
            </a:r>
            <a:r>
              <a:rPr lang="en-GB" sz="1800" b="0" i="0" u="none" strike="noStrike" dirty="0" err="1">
                <a:solidFill>
                  <a:srgbClr val="000000"/>
                </a:solidFill>
                <a:effectLst/>
                <a:latin typeface="Calibri" panose="020F0502020204030204" pitchFamily="34" charset="0"/>
              </a:rPr>
              <a:t>financement</a:t>
            </a:r>
            <a:r>
              <a:rPr lang="en-GB" sz="1800" b="0" i="0" u="none" strike="noStrike" dirty="0">
                <a:solidFill>
                  <a:srgbClr val="000000"/>
                </a:solidFill>
                <a:effectLst/>
                <a:latin typeface="Calibri" panose="020F0502020204030204" pitchFamily="34" charset="0"/>
              </a:rPr>
              <a:t> </a:t>
            </a:r>
            <a:r>
              <a:rPr lang="en-GB" sz="1800" b="0" i="0" u="none" strike="noStrike" dirty="0" err="1">
                <a:solidFill>
                  <a:srgbClr val="000000"/>
                </a:solidFill>
                <a:effectLst/>
                <a:latin typeface="Calibri" panose="020F0502020204030204" pitchFamily="34" charset="0"/>
              </a:rPr>
              <a:t>préalablement</a:t>
            </a:r>
            <a:r>
              <a:rPr lang="en-GB" sz="1800" b="0" i="0" u="none" strike="noStrike" dirty="0">
                <a:solidFill>
                  <a:srgbClr val="000000"/>
                </a:solidFill>
                <a:effectLst/>
                <a:latin typeface="Calibri" panose="020F0502020204030204" pitchFamily="34" charset="0"/>
              </a:rPr>
              <a:t> </a:t>
            </a:r>
            <a:r>
              <a:rPr lang="en-GB" sz="1800" b="0" i="0" u="none" strike="noStrike" dirty="0" err="1">
                <a:solidFill>
                  <a:srgbClr val="000000"/>
                </a:solidFill>
                <a:effectLst/>
                <a:latin typeface="Calibri" panose="020F0502020204030204" pitchFamily="34" charset="0"/>
              </a:rPr>
              <a:t>convenues</a:t>
            </a:r>
            <a:r>
              <a:rPr lang="en-GB" sz="1800" b="0" i="0" u="none" strike="noStrike" dirty="0">
                <a:solidFill>
                  <a:srgbClr val="000000"/>
                </a:solidFill>
                <a:effectLst/>
                <a:latin typeface="Calibri" panose="020F0502020204030204" pitchFamily="34" charset="0"/>
              </a:rPr>
              <a:t> pour la mise </a:t>
            </a:r>
            <a:r>
              <a:rPr lang="en-GB" sz="1800" b="0" i="0" u="none" strike="noStrike" dirty="0" err="1">
                <a:solidFill>
                  <a:srgbClr val="000000"/>
                </a:solidFill>
                <a:effectLst/>
                <a:latin typeface="Calibri" panose="020F0502020204030204" pitchFamily="34" charset="0"/>
              </a:rPr>
              <a:t>en</a:t>
            </a:r>
            <a:r>
              <a:rPr lang="en-GB" sz="1800" b="0" i="0" u="none" strike="noStrike" dirty="0">
                <a:solidFill>
                  <a:srgbClr val="000000"/>
                </a:solidFill>
                <a:effectLst/>
                <a:latin typeface="Calibri" panose="020F0502020204030204" pitchFamily="34" charset="0"/>
              </a:rPr>
              <a:t> </a:t>
            </a:r>
            <a:r>
              <a:rPr lang="en-GB" sz="1800" b="0" i="0" u="none" strike="noStrike" dirty="0" err="1">
                <a:solidFill>
                  <a:srgbClr val="000000"/>
                </a:solidFill>
                <a:effectLst/>
                <a:latin typeface="Calibri" panose="020F0502020204030204" pitchFamily="34" charset="0"/>
              </a:rPr>
              <a:t>œuvre</a:t>
            </a:r>
            <a:r>
              <a:rPr lang="en-GB" sz="1800" b="0" i="0" u="none" strike="noStrike" dirty="0">
                <a:solidFill>
                  <a:srgbClr val="000000"/>
                </a:solidFill>
                <a:effectLst/>
                <a:latin typeface="Calibri" panose="020F0502020204030204" pitchFamily="34" charset="0"/>
              </a:rPr>
              <a:t> des AAs </a:t>
            </a:r>
            <a:r>
              <a:rPr lang="en-GB" sz="1800" b="0" i="0" u="none" strike="noStrike" dirty="0" err="1">
                <a:solidFill>
                  <a:srgbClr val="000000"/>
                </a:solidFill>
                <a:effectLst/>
                <a:latin typeface="Calibri" panose="020F0502020204030204" pitchFamily="34" charset="0"/>
              </a:rPr>
              <a:t>une</a:t>
            </a:r>
            <a:r>
              <a:rPr lang="en-GB" sz="1800" b="0" i="0" u="none" strike="noStrike" dirty="0">
                <a:solidFill>
                  <a:srgbClr val="000000"/>
                </a:solidFill>
                <a:effectLst/>
                <a:latin typeface="Calibri" panose="020F0502020204030204" pitchFamily="34" charset="0"/>
              </a:rPr>
              <a:t> </a:t>
            </a:r>
            <a:r>
              <a:rPr lang="en-GB" sz="1800" b="0" i="0" u="none" strike="noStrike" dirty="0" err="1">
                <a:solidFill>
                  <a:srgbClr val="000000"/>
                </a:solidFill>
                <a:effectLst/>
                <a:latin typeface="Calibri" panose="020F0502020204030204" pitchFamily="34" charset="0"/>
              </a:rPr>
              <a:t>fois</a:t>
            </a:r>
            <a:r>
              <a:rPr lang="en-GB" sz="1800" b="0" i="0" u="none" strike="noStrike" dirty="0">
                <a:solidFill>
                  <a:srgbClr val="000000"/>
                </a:solidFill>
                <a:effectLst/>
                <a:latin typeface="Calibri" panose="020F0502020204030204" pitchFamily="34" charset="0"/>
              </a:rPr>
              <a:t> que les </a:t>
            </a:r>
            <a:r>
              <a:rPr lang="en-GB" sz="1800" b="0" i="0" u="none" strike="noStrike" dirty="0" err="1">
                <a:solidFill>
                  <a:srgbClr val="000000"/>
                </a:solidFill>
                <a:effectLst/>
                <a:latin typeface="Calibri" panose="020F0502020204030204" pitchFamily="34" charset="0"/>
              </a:rPr>
              <a:t>déclencheurs</a:t>
            </a:r>
            <a:r>
              <a:rPr lang="en-GB" sz="1800" b="0" i="0" u="none" strike="noStrike" dirty="0">
                <a:solidFill>
                  <a:srgbClr val="000000"/>
                </a:solidFill>
                <a:effectLst/>
                <a:latin typeface="Calibri" panose="020F0502020204030204" pitchFamily="34" charset="0"/>
              </a:rPr>
              <a:t> </a:t>
            </a:r>
            <a:r>
              <a:rPr lang="en-GB" sz="1800" b="0" i="0" u="none" strike="noStrike" dirty="0" err="1">
                <a:solidFill>
                  <a:srgbClr val="000000"/>
                </a:solidFill>
                <a:effectLst/>
                <a:latin typeface="Calibri" panose="020F0502020204030204" pitchFamily="34" charset="0"/>
              </a:rPr>
              <a:t>atteignent</a:t>
            </a:r>
            <a:r>
              <a:rPr lang="en-GB" sz="1800" b="0" i="0" u="none" strike="noStrike" dirty="0">
                <a:solidFill>
                  <a:srgbClr val="000000"/>
                </a:solidFill>
                <a:effectLst/>
                <a:latin typeface="Calibri" panose="020F0502020204030204" pitchFamily="34" charset="0"/>
              </a:rPr>
              <a:t> les </a:t>
            </a:r>
            <a:r>
              <a:rPr lang="en-GB" sz="1800" b="0" i="0" u="none" strike="noStrike" dirty="0" err="1">
                <a:solidFill>
                  <a:srgbClr val="000000"/>
                </a:solidFill>
                <a:effectLst/>
                <a:latin typeface="Calibri" panose="020F0502020204030204" pitchFamily="34" charset="0"/>
              </a:rPr>
              <a:t>seuils</a:t>
            </a:r>
            <a:r>
              <a:rPr lang="en-GB" sz="1800" b="0" i="0" u="none" strike="noStrike" dirty="0">
                <a:solidFill>
                  <a:srgbClr val="000000"/>
                </a:solidFill>
                <a:effectLst/>
                <a:latin typeface="Calibri" panose="020F0502020204030204" pitchFamily="34" charset="0"/>
              </a:rPr>
              <a:t>.</a:t>
            </a:r>
          </a:p>
          <a:p>
            <a:pPr algn="l" rtl="0">
              <a:spcBef>
                <a:spcPts val="0"/>
              </a:spcBef>
              <a:spcAft>
                <a:spcPts val="0"/>
              </a:spcAft>
            </a:pPr>
            <a:r>
              <a:rPr lang="en-GB" sz="1800" b="0" i="0" u="none" strike="noStrike" dirty="0" err="1">
                <a:solidFill>
                  <a:srgbClr val="000000"/>
                </a:solidFill>
                <a:effectLst/>
                <a:latin typeface="Calibri" panose="020F0502020204030204" pitchFamily="34" charset="0"/>
              </a:rPr>
              <a:t>Tous</a:t>
            </a:r>
            <a:r>
              <a:rPr lang="en-GB" sz="1800" b="0" i="0" u="none" strike="noStrike" dirty="0">
                <a:solidFill>
                  <a:srgbClr val="000000"/>
                </a:solidFill>
                <a:effectLst/>
                <a:latin typeface="Calibri" panose="020F0502020204030204" pitchFamily="34" charset="0"/>
              </a:rPr>
              <a:t> </a:t>
            </a:r>
            <a:r>
              <a:rPr lang="en-GB" sz="1800" b="0" i="0" u="none" strike="noStrike" dirty="0" err="1">
                <a:solidFill>
                  <a:srgbClr val="000000"/>
                </a:solidFill>
                <a:effectLst/>
                <a:latin typeface="Calibri" panose="020F0502020204030204" pitchFamily="34" charset="0"/>
              </a:rPr>
              <a:t>ces</a:t>
            </a:r>
            <a:r>
              <a:rPr lang="en-GB" sz="1800" b="0" i="0" u="none" strike="noStrike" dirty="0">
                <a:solidFill>
                  <a:srgbClr val="000000"/>
                </a:solidFill>
                <a:effectLst/>
                <a:latin typeface="Calibri" panose="020F0502020204030204" pitchFamily="34" charset="0"/>
              </a:rPr>
              <a:t> </a:t>
            </a:r>
            <a:r>
              <a:rPr lang="en-GB" sz="1800" b="0" i="0" u="none" strike="noStrike" dirty="0" err="1">
                <a:solidFill>
                  <a:srgbClr val="000000"/>
                </a:solidFill>
                <a:effectLst/>
                <a:latin typeface="Calibri" panose="020F0502020204030204" pitchFamily="34" charset="0"/>
              </a:rPr>
              <a:t>mécanismes</a:t>
            </a:r>
            <a:r>
              <a:rPr lang="en-GB" sz="1800" b="0" i="0" u="none" strike="noStrike" dirty="0">
                <a:solidFill>
                  <a:srgbClr val="000000"/>
                </a:solidFill>
                <a:effectLst/>
                <a:latin typeface="Calibri" panose="020F0502020204030204" pitchFamily="34" charset="0"/>
              </a:rPr>
              <a:t> </a:t>
            </a:r>
            <a:r>
              <a:rPr lang="en-GB" sz="1800" b="0" i="0" u="none" strike="noStrike" dirty="0" err="1">
                <a:solidFill>
                  <a:srgbClr val="000000"/>
                </a:solidFill>
                <a:effectLst/>
                <a:latin typeface="Calibri" panose="020F0502020204030204" pitchFamily="34" charset="0"/>
              </a:rPr>
              <a:t>permettent</a:t>
            </a:r>
            <a:r>
              <a:rPr lang="en-GB" sz="1800" b="0" i="0" u="none" strike="noStrike" dirty="0">
                <a:solidFill>
                  <a:srgbClr val="000000"/>
                </a:solidFill>
                <a:effectLst/>
                <a:latin typeface="Calibri" panose="020F0502020204030204" pitchFamily="34" charset="0"/>
              </a:rPr>
              <a:t> </a:t>
            </a:r>
            <a:r>
              <a:rPr lang="en-GB" sz="1800" b="0" i="0" u="none" strike="noStrike" dirty="0" err="1">
                <a:solidFill>
                  <a:srgbClr val="000000"/>
                </a:solidFill>
                <a:effectLst/>
                <a:latin typeface="Calibri" panose="020F0502020204030204" pitchFamily="34" charset="0"/>
              </a:rPr>
              <a:t>d'agir</a:t>
            </a:r>
            <a:r>
              <a:rPr lang="en-GB" sz="1800" b="0" i="0" u="none" strike="noStrike" dirty="0">
                <a:solidFill>
                  <a:srgbClr val="000000"/>
                </a:solidFill>
                <a:effectLst/>
                <a:latin typeface="Calibri" panose="020F0502020204030204" pitchFamily="34" charset="0"/>
              </a:rPr>
              <a:t> sur les </a:t>
            </a:r>
            <a:r>
              <a:rPr lang="en-GB" sz="1800" b="0" i="0" u="none" strike="noStrike" dirty="0" err="1">
                <a:solidFill>
                  <a:srgbClr val="000000"/>
                </a:solidFill>
                <a:effectLst/>
                <a:latin typeface="Calibri" panose="020F0502020204030204" pitchFamily="34" charset="0"/>
              </a:rPr>
              <a:t>risques</a:t>
            </a:r>
            <a:r>
              <a:rPr lang="en-GB" sz="1800" b="0" i="0" u="none" strike="noStrike" dirty="0">
                <a:solidFill>
                  <a:srgbClr val="000000"/>
                </a:solidFill>
                <a:effectLst/>
                <a:latin typeface="Calibri" panose="020F0502020204030204" pitchFamily="34" charset="0"/>
              </a:rPr>
              <a:t> au lieu de </a:t>
            </a:r>
            <a:r>
              <a:rPr lang="en-GB" sz="1800" b="0" i="0" u="none" strike="noStrike" dirty="0" err="1">
                <a:solidFill>
                  <a:srgbClr val="000000"/>
                </a:solidFill>
                <a:effectLst/>
                <a:latin typeface="Calibri" panose="020F0502020204030204" pitchFamily="34" charset="0"/>
              </a:rPr>
              <a:t>réagir</a:t>
            </a:r>
            <a:r>
              <a:rPr lang="en-GB" sz="1800" b="0" i="0" u="none" strike="noStrike" dirty="0">
                <a:solidFill>
                  <a:srgbClr val="000000"/>
                </a:solidFill>
                <a:effectLst/>
                <a:latin typeface="Calibri" panose="020F0502020204030204" pitchFamily="34" charset="0"/>
              </a:rPr>
              <a:t> </a:t>
            </a:r>
            <a:r>
              <a:rPr lang="en-GB" sz="1800" b="0" i="0" u="none" strike="noStrike" dirty="0" err="1">
                <a:solidFill>
                  <a:srgbClr val="000000"/>
                </a:solidFill>
                <a:effectLst/>
                <a:latin typeface="Calibri" panose="020F0502020204030204" pitchFamily="34" charset="0"/>
              </a:rPr>
              <a:t>uniquement</a:t>
            </a:r>
            <a:r>
              <a:rPr lang="en-GB" sz="1800" b="0" i="0" u="none" strike="noStrike" dirty="0">
                <a:solidFill>
                  <a:srgbClr val="000000"/>
                </a:solidFill>
                <a:effectLst/>
                <a:latin typeface="Calibri" panose="020F0502020204030204" pitchFamily="34" charset="0"/>
              </a:rPr>
              <a:t> aux </a:t>
            </a:r>
            <a:r>
              <a:rPr lang="en-GB" sz="1800" b="0" i="0" u="none" strike="noStrike" dirty="0" err="1">
                <a:solidFill>
                  <a:srgbClr val="000000"/>
                </a:solidFill>
                <a:effectLst/>
                <a:latin typeface="Calibri" panose="020F0502020204030204" pitchFamily="34" charset="0"/>
              </a:rPr>
              <a:t>besoins</a:t>
            </a:r>
            <a:r>
              <a:rPr lang="en-GB" sz="1800" b="0" i="0" u="none" strike="noStrike" dirty="0">
                <a:solidFill>
                  <a:srgbClr val="000000"/>
                </a:solidFill>
                <a:effectLst/>
                <a:latin typeface="Calibri" panose="020F0502020204030204" pitchFamily="34" charset="0"/>
              </a:rPr>
              <a:t>. Une </a:t>
            </a:r>
            <a:r>
              <a:rPr lang="en-GB" sz="1800" b="0" i="0" u="none" strike="noStrike" dirty="0" err="1">
                <a:solidFill>
                  <a:srgbClr val="000000"/>
                </a:solidFill>
                <a:effectLst/>
                <a:latin typeface="Calibri" panose="020F0502020204030204" pitchFamily="34" charset="0"/>
              </a:rPr>
              <a:t>telle</a:t>
            </a:r>
            <a:r>
              <a:rPr lang="en-GB" sz="1800" b="0" i="0" u="none" strike="noStrike" dirty="0">
                <a:solidFill>
                  <a:srgbClr val="000000"/>
                </a:solidFill>
                <a:effectLst/>
                <a:latin typeface="Calibri" panose="020F0502020204030204" pitchFamily="34" charset="0"/>
              </a:rPr>
              <a:t> </a:t>
            </a:r>
            <a:r>
              <a:rPr lang="en-GB" sz="1800" b="0" i="0" u="none" strike="noStrike" dirty="0" err="1">
                <a:solidFill>
                  <a:srgbClr val="000000"/>
                </a:solidFill>
                <a:effectLst/>
                <a:latin typeface="Calibri" panose="020F0502020204030204" pitchFamily="34" charset="0"/>
              </a:rPr>
              <a:t>approche</a:t>
            </a:r>
            <a:r>
              <a:rPr lang="en-GB" sz="1800" b="0" i="0" u="none" strike="noStrike" dirty="0">
                <a:solidFill>
                  <a:srgbClr val="000000"/>
                </a:solidFill>
                <a:effectLst/>
                <a:latin typeface="Calibri" panose="020F0502020204030204" pitchFamily="34" charset="0"/>
              </a:rPr>
              <a:t> </a:t>
            </a:r>
            <a:r>
              <a:rPr lang="en-GB" sz="1800" b="0" i="0" u="none" strike="noStrike" dirty="0" err="1">
                <a:solidFill>
                  <a:srgbClr val="000000"/>
                </a:solidFill>
                <a:effectLst/>
                <a:latin typeface="Calibri" panose="020F0502020204030204" pitchFamily="34" charset="0"/>
              </a:rPr>
              <a:t>réduit</a:t>
            </a:r>
            <a:r>
              <a:rPr lang="en-GB" sz="1800" b="0" i="0" u="none" strike="noStrike" dirty="0">
                <a:solidFill>
                  <a:srgbClr val="000000"/>
                </a:solidFill>
                <a:effectLst/>
                <a:latin typeface="Calibri" panose="020F0502020204030204" pitchFamily="34" charset="0"/>
              </a:rPr>
              <a:t> les </a:t>
            </a:r>
            <a:r>
              <a:rPr lang="en-GB" sz="1800" b="0" i="0" u="none" strike="noStrike" dirty="0" err="1">
                <a:solidFill>
                  <a:srgbClr val="000000"/>
                </a:solidFill>
                <a:effectLst/>
                <a:latin typeface="Calibri" panose="020F0502020204030204" pitchFamily="34" charset="0"/>
              </a:rPr>
              <a:t>besoins</a:t>
            </a:r>
            <a:r>
              <a:rPr lang="en-GB" sz="1800" b="0" i="0" u="none" strike="noStrike" dirty="0">
                <a:solidFill>
                  <a:srgbClr val="000000"/>
                </a:solidFill>
                <a:effectLst/>
                <a:latin typeface="Calibri" panose="020F0502020204030204" pitchFamily="34" charset="0"/>
              </a:rPr>
              <a:t> </a:t>
            </a:r>
            <a:r>
              <a:rPr lang="en-GB" sz="1800" b="0" i="0" u="none" strike="noStrike" dirty="0" err="1">
                <a:solidFill>
                  <a:srgbClr val="000000"/>
                </a:solidFill>
                <a:effectLst/>
                <a:latin typeface="Calibri" panose="020F0502020204030204" pitchFamily="34" charset="0"/>
              </a:rPr>
              <a:t>humanitaires</a:t>
            </a:r>
            <a:r>
              <a:rPr lang="en-GB" sz="1800" b="0" i="0" u="none" strike="noStrike" dirty="0">
                <a:solidFill>
                  <a:srgbClr val="000000"/>
                </a:solidFill>
                <a:effectLst/>
                <a:latin typeface="Calibri" panose="020F0502020204030204" pitchFamily="34" charset="0"/>
              </a:rPr>
              <a:t>, </a:t>
            </a:r>
            <a:r>
              <a:rPr lang="en-GB" sz="1800" b="0" i="0" u="none" strike="noStrike" dirty="0" err="1">
                <a:solidFill>
                  <a:srgbClr val="000000"/>
                </a:solidFill>
                <a:effectLst/>
                <a:latin typeface="Calibri" panose="020F0502020204030204" pitchFamily="34" charset="0"/>
              </a:rPr>
              <a:t>contribuant</a:t>
            </a:r>
            <a:r>
              <a:rPr lang="en-GB" sz="1800" b="0" i="0" u="none" strike="noStrike" dirty="0">
                <a:solidFill>
                  <a:srgbClr val="000000"/>
                </a:solidFill>
                <a:effectLst/>
                <a:latin typeface="Calibri" panose="020F0502020204030204" pitchFamily="34" charset="0"/>
              </a:rPr>
              <a:t> </a:t>
            </a:r>
            <a:r>
              <a:rPr lang="en-GB" sz="1800" b="0" i="0" u="none" strike="noStrike" dirty="0" err="1">
                <a:solidFill>
                  <a:srgbClr val="000000"/>
                </a:solidFill>
                <a:effectLst/>
                <a:latin typeface="Calibri" panose="020F0502020204030204" pitchFamily="34" charset="0"/>
              </a:rPr>
              <a:t>ainsi</a:t>
            </a:r>
            <a:r>
              <a:rPr lang="en-GB" sz="1800" b="0" i="0" u="none" strike="noStrike" dirty="0">
                <a:solidFill>
                  <a:srgbClr val="000000"/>
                </a:solidFill>
                <a:effectLst/>
                <a:latin typeface="Calibri" panose="020F0502020204030204" pitchFamily="34" charset="0"/>
              </a:rPr>
              <a:t> </a:t>
            </a:r>
            <a:r>
              <a:rPr lang="en-GB" sz="1800" b="0" i="0" u="none" strike="noStrike" dirty="0" err="1">
                <a:solidFill>
                  <a:srgbClr val="000000"/>
                </a:solidFill>
                <a:effectLst/>
                <a:latin typeface="Calibri" panose="020F0502020204030204" pitchFamily="34" charset="0"/>
              </a:rPr>
              <a:t>à</a:t>
            </a:r>
            <a:r>
              <a:rPr lang="en-GB" sz="1800" b="0" i="0" u="none" strike="noStrike" dirty="0">
                <a:solidFill>
                  <a:srgbClr val="000000"/>
                </a:solidFill>
                <a:effectLst/>
                <a:latin typeface="Calibri" panose="020F0502020204030204" pitchFamily="34" charset="0"/>
              </a:rPr>
              <a:t> </a:t>
            </a:r>
            <a:r>
              <a:rPr lang="en-GB" sz="1800" b="0" i="0" u="none" strike="noStrike" dirty="0" err="1">
                <a:solidFill>
                  <a:srgbClr val="000000"/>
                </a:solidFill>
                <a:effectLst/>
                <a:latin typeface="Calibri" panose="020F0502020204030204" pitchFamily="34" charset="0"/>
              </a:rPr>
              <a:t>protéger</a:t>
            </a:r>
            <a:r>
              <a:rPr lang="en-GB" sz="1800" b="0" i="0" u="none" strike="noStrike" dirty="0">
                <a:solidFill>
                  <a:srgbClr val="000000"/>
                </a:solidFill>
                <a:effectLst/>
                <a:latin typeface="Calibri" panose="020F0502020204030204" pitchFamily="34" charset="0"/>
              </a:rPr>
              <a:t> les acquis de </a:t>
            </a:r>
            <a:r>
              <a:rPr lang="en-GB" sz="1800" b="0" i="0" u="none" strike="noStrike" dirty="0" err="1">
                <a:solidFill>
                  <a:srgbClr val="000000"/>
                </a:solidFill>
                <a:effectLst/>
                <a:latin typeface="Calibri" panose="020F0502020204030204" pitchFamily="34" charset="0"/>
              </a:rPr>
              <a:t>développement</a:t>
            </a:r>
            <a:r>
              <a:rPr lang="en-GB" sz="1800" b="0" i="0" u="none" strike="noStrike" dirty="0">
                <a:solidFill>
                  <a:srgbClr val="000000"/>
                </a:solidFill>
                <a:effectLst/>
                <a:latin typeface="Calibri" panose="020F0502020204030204" pitchFamily="34" charset="0"/>
              </a:rPr>
              <a:t> </a:t>
            </a:r>
            <a:r>
              <a:rPr lang="en-GB" sz="1800" b="0" i="0" u="none" strike="noStrike" dirty="0" err="1">
                <a:solidFill>
                  <a:srgbClr val="000000"/>
                </a:solidFill>
                <a:effectLst/>
                <a:latin typeface="Calibri" panose="020F0502020204030204" pitchFamily="34" charset="0"/>
              </a:rPr>
              <a:t>durement</a:t>
            </a:r>
            <a:r>
              <a:rPr lang="en-GB" sz="1800" b="0" i="0" u="none" strike="noStrike" dirty="0">
                <a:solidFill>
                  <a:srgbClr val="000000"/>
                </a:solidFill>
                <a:effectLst/>
                <a:latin typeface="Calibri" panose="020F0502020204030204" pitchFamily="34" charset="0"/>
              </a:rPr>
              <a:t> acquis et </a:t>
            </a:r>
            <a:r>
              <a:rPr lang="en-GB" sz="1800" b="0" i="0" u="none" strike="noStrike" dirty="0" err="1">
                <a:solidFill>
                  <a:srgbClr val="000000"/>
                </a:solidFill>
                <a:effectLst/>
                <a:latin typeface="Calibri" panose="020F0502020204030204" pitchFamily="34" charset="0"/>
              </a:rPr>
              <a:t>à</a:t>
            </a:r>
            <a:r>
              <a:rPr lang="en-GB" sz="1800" b="0" i="0" u="none" strike="noStrike" dirty="0">
                <a:solidFill>
                  <a:srgbClr val="000000"/>
                </a:solidFill>
                <a:effectLst/>
                <a:latin typeface="Calibri" panose="020F0502020204030204" pitchFamily="34" charset="0"/>
              </a:rPr>
              <a:t> </a:t>
            </a:r>
            <a:r>
              <a:rPr lang="en-GB" sz="1800" b="0" i="0" u="none" strike="noStrike" dirty="0" err="1">
                <a:solidFill>
                  <a:srgbClr val="000000"/>
                </a:solidFill>
                <a:effectLst/>
                <a:latin typeface="Calibri" panose="020F0502020204030204" pitchFamily="34" charset="0"/>
              </a:rPr>
              <a:t>renforcer</a:t>
            </a:r>
            <a:r>
              <a:rPr lang="en-GB" sz="1800" b="0" i="0" u="none" strike="noStrike" dirty="0">
                <a:solidFill>
                  <a:srgbClr val="000000"/>
                </a:solidFill>
                <a:effectLst/>
                <a:latin typeface="Calibri" panose="020F0502020204030204" pitchFamily="34" charset="0"/>
              </a:rPr>
              <a:t> la </a:t>
            </a:r>
            <a:r>
              <a:rPr lang="en-GB" sz="1800" b="0" i="0" u="none" strike="noStrike" dirty="0" err="1">
                <a:solidFill>
                  <a:srgbClr val="000000"/>
                </a:solidFill>
                <a:effectLst/>
                <a:latin typeface="Calibri" panose="020F0502020204030204" pitchFamily="34" charset="0"/>
              </a:rPr>
              <a:t>résilience</a:t>
            </a:r>
            <a:r>
              <a:rPr lang="en-GB" sz="1800" b="0" i="0" u="none" strike="noStrike" dirty="0">
                <a:solidFill>
                  <a:srgbClr val="000000"/>
                </a:solidFill>
                <a:effectLst/>
                <a:latin typeface="Calibri" panose="020F0502020204030204" pitchFamily="34" charset="0"/>
              </a:rPr>
              <a:t> » (OCHA, 2022).</a:t>
            </a:r>
            <a:br>
              <a:rPr lang="en-GB" sz="2000" dirty="0"/>
            </a:br>
            <a:br>
              <a:rPr lang="en-GB" sz="2000" dirty="0"/>
            </a:br>
            <a:r>
              <a:rPr lang="fr-FR" sz="2400" i="1" dirty="0" err="1"/>
              <a:t>Adapted</a:t>
            </a:r>
            <a:r>
              <a:rPr lang="fr-FR" sz="2400" i="1" dirty="0"/>
              <a:t> </a:t>
            </a:r>
            <a:r>
              <a:rPr lang="fr-FR" sz="2400" i="1" dirty="0" err="1"/>
              <a:t>from</a:t>
            </a:r>
            <a:r>
              <a:rPr lang="fr-FR" sz="2400" i="1" dirty="0"/>
              <a:t> the </a:t>
            </a:r>
            <a:r>
              <a:rPr lang="fr-FR" sz="2400" i="1" dirty="0" err="1"/>
              <a:t>framework</a:t>
            </a:r>
            <a:r>
              <a:rPr lang="fr-FR" sz="2400" i="1" dirty="0"/>
              <a:t> for </a:t>
            </a:r>
            <a:r>
              <a:rPr lang="fr-FR" sz="2400" i="1" dirty="0" err="1"/>
              <a:t>UNICEF’s</a:t>
            </a:r>
            <a:r>
              <a:rPr lang="fr-FR" sz="2400" i="1" dirty="0"/>
              <a:t> </a:t>
            </a:r>
            <a:r>
              <a:rPr lang="fr-FR" sz="2400" i="1" dirty="0" err="1"/>
              <a:t>Anticipatory</a:t>
            </a:r>
            <a:r>
              <a:rPr lang="fr-FR" sz="2400" i="1" dirty="0"/>
              <a:t> Actions, June 2023</a:t>
            </a:r>
            <a:endParaRPr lang="en-FR" dirty="0"/>
          </a:p>
        </p:txBody>
      </p:sp>
    </p:spTree>
    <p:extLst>
      <p:ext uri="{BB962C8B-B14F-4D97-AF65-F5344CB8AC3E}">
        <p14:creationId xmlns:p14="http://schemas.microsoft.com/office/powerpoint/2010/main" val="980856274"/>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4175" y="685800"/>
            <a:ext cx="6089650" cy="3429000"/>
          </a:xfrm>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17999"/>
              </a:lnSpc>
              <a:spcBef>
                <a:spcPts val="0"/>
              </a:spcBef>
              <a:spcAft>
                <a:spcPts val="0"/>
              </a:spcAft>
              <a:buClrTx/>
              <a:buSzTx/>
              <a:buFontTx/>
              <a:buNone/>
              <a:tabLst/>
              <a:defRPr/>
            </a:pPr>
            <a:r>
              <a:rPr lang="en-GB" dirty="0"/>
              <a:t>Cecile</a:t>
            </a:r>
          </a:p>
          <a:p>
            <a:pPr marL="0" marR="0" lvl="0" indent="0" algn="l" defTabSz="457200" rtl="0" eaLnBrk="1" fontAlgn="auto" latinLnBrk="0" hangingPunct="1">
              <a:lnSpc>
                <a:spcPct val="117999"/>
              </a:lnSpc>
              <a:spcBef>
                <a:spcPts val="0"/>
              </a:spcBef>
              <a:spcAft>
                <a:spcPts val="0"/>
              </a:spcAft>
              <a:buClrTx/>
              <a:buSzTx/>
              <a:buFontTx/>
              <a:buNone/>
              <a:tabLst/>
              <a:defRPr/>
            </a:pPr>
            <a:endParaRPr lang="en-GB" dirty="0"/>
          </a:p>
          <a:p>
            <a:pPr marL="0" marR="0" lvl="0" indent="0" algn="l" defTabSz="457200" rtl="0" eaLnBrk="1" fontAlgn="auto" latinLnBrk="0" hangingPunct="1">
              <a:lnSpc>
                <a:spcPct val="117999"/>
              </a:lnSpc>
              <a:spcBef>
                <a:spcPts val="0"/>
              </a:spcBef>
              <a:spcAft>
                <a:spcPts val="0"/>
              </a:spcAft>
              <a:buClrTx/>
              <a:buSzTx/>
              <a:buFontTx/>
              <a:buNone/>
              <a:tabLst/>
              <a:defRPr/>
            </a:pPr>
            <a:r>
              <a:rPr lang="en-GB" dirty="0" err="1"/>
              <a:t>Stratégie</a:t>
            </a:r>
            <a:r>
              <a:rPr lang="en-GB" dirty="0"/>
              <a:t> GNC et </a:t>
            </a:r>
            <a:r>
              <a:rPr lang="en-GB" dirty="0" err="1"/>
              <a:t>Objectifs</a:t>
            </a:r>
            <a:r>
              <a:rPr lang="en-GB" dirty="0"/>
              <a:t> </a:t>
            </a:r>
            <a:r>
              <a:rPr lang="en-GB" dirty="0" err="1"/>
              <a:t>clés</a:t>
            </a:r>
            <a:r>
              <a:rPr lang="en-GB" dirty="0"/>
              <a:t> de </a:t>
            </a:r>
            <a:r>
              <a:rPr lang="en-GB" dirty="0" err="1"/>
              <a:t>l’approche</a:t>
            </a:r>
            <a:r>
              <a:rPr lang="en-GB" dirty="0"/>
              <a:t> étape par étape de </a:t>
            </a:r>
            <a:r>
              <a:rPr lang="en-GB" dirty="0" err="1"/>
              <a:t>l’ERP</a:t>
            </a:r>
            <a:r>
              <a:rPr lang="en-GB" dirty="0"/>
              <a:t> GNC</a:t>
            </a:r>
          </a:p>
          <a:p>
            <a:pPr marL="342900" marR="0" lvl="0" indent="-342900" algn="l" defTabSz="457200" rtl="0" eaLnBrk="1" fontAlgn="auto" latinLnBrk="0" hangingPunct="1">
              <a:lnSpc>
                <a:spcPct val="117999"/>
              </a:lnSpc>
              <a:spcBef>
                <a:spcPts val="0"/>
              </a:spcBef>
              <a:spcAft>
                <a:spcPts val="0"/>
              </a:spcAft>
              <a:buClrTx/>
              <a:buSzTx/>
              <a:buFont typeface="Arial" panose="020B0604020202020204" pitchFamily="34" charset="0"/>
              <a:buChar char="•"/>
              <a:tabLst/>
              <a:defRPr/>
            </a:pPr>
            <a:r>
              <a:rPr lang="en-GB" dirty="0"/>
              <a:t>Identifier les </a:t>
            </a:r>
            <a:r>
              <a:rPr lang="en-GB" dirty="0" err="1"/>
              <a:t>principaux</a:t>
            </a:r>
            <a:r>
              <a:rPr lang="en-GB" dirty="0"/>
              <a:t> </a:t>
            </a:r>
            <a:r>
              <a:rPr lang="en-GB" dirty="0" err="1"/>
              <a:t>aléas</a:t>
            </a:r>
            <a:r>
              <a:rPr lang="en-GB" dirty="0"/>
              <a:t>, </a:t>
            </a:r>
            <a:r>
              <a:rPr lang="en-GB" dirty="0" err="1"/>
              <a:t>effectuer</a:t>
            </a:r>
            <a:r>
              <a:rPr lang="en-GB" dirty="0"/>
              <a:t> </a:t>
            </a:r>
            <a:r>
              <a:rPr lang="en-GB" dirty="0" err="1"/>
              <a:t>une</a:t>
            </a:r>
            <a:r>
              <a:rPr lang="en-GB" dirty="0"/>
              <a:t> analyse des </a:t>
            </a:r>
            <a:r>
              <a:rPr lang="en-GB" dirty="0" err="1"/>
              <a:t>risques</a:t>
            </a:r>
            <a:r>
              <a:rPr lang="en-GB" dirty="0"/>
              <a:t> de catastrophe, </a:t>
            </a:r>
            <a:r>
              <a:rPr lang="en-GB" dirty="0" err="1"/>
              <a:t>prévoir</a:t>
            </a:r>
            <a:r>
              <a:rPr lang="en-GB" dirty="0"/>
              <a:t> un </a:t>
            </a:r>
            <a:r>
              <a:rPr lang="en-GB" dirty="0" err="1"/>
              <a:t>scénario</a:t>
            </a:r>
            <a:r>
              <a:rPr lang="en-GB" dirty="0"/>
              <a:t> de crise, </a:t>
            </a:r>
            <a:r>
              <a:rPr lang="en-GB" dirty="0" err="1"/>
              <a:t>estimer</a:t>
            </a:r>
            <a:r>
              <a:rPr lang="en-GB" dirty="0"/>
              <a:t> les </a:t>
            </a:r>
            <a:r>
              <a:rPr lang="en-GB" dirty="0" err="1"/>
              <a:t>besoins</a:t>
            </a:r>
            <a:r>
              <a:rPr lang="en-GB" dirty="0"/>
              <a:t> des </a:t>
            </a:r>
            <a:r>
              <a:rPr lang="en-GB" dirty="0" err="1"/>
              <a:t>groupes</a:t>
            </a:r>
            <a:r>
              <a:rPr lang="en-GB" dirty="0"/>
              <a:t> </a:t>
            </a:r>
            <a:r>
              <a:rPr lang="en-GB" dirty="0" err="1"/>
              <a:t>vulnérables</a:t>
            </a:r>
            <a:endParaRPr lang="en-GB" dirty="0"/>
          </a:p>
          <a:p>
            <a:pPr marL="342900" marR="0" lvl="0" indent="-342900" algn="l" defTabSz="457200" rtl="0" eaLnBrk="1" fontAlgn="auto" latinLnBrk="0" hangingPunct="1">
              <a:lnSpc>
                <a:spcPct val="117999"/>
              </a:lnSpc>
              <a:spcBef>
                <a:spcPts val="0"/>
              </a:spcBef>
              <a:spcAft>
                <a:spcPts val="0"/>
              </a:spcAft>
              <a:buClrTx/>
              <a:buSzTx/>
              <a:buFont typeface="Arial" panose="020B0604020202020204" pitchFamily="34" charset="0"/>
              <a:buChar char="•"/>
              <a:tabLst/>
              <a:defRPr/>
            </a:pPr>
            <a:r>
              <a:rPr lang="en-GB" dirty="0" err="1"/>
              <a:t>Cartographier</a:t>
            </a:r>
            <a:r>
              <a:rPr lang="en-GB" dirty="0"/>
              <a:t> les </a:t>
            </a:r>
            <a:r>
              <a:rPr lang="en-GB" dirty="0" err="1"/>
              <a:t>capacités</a:t>
            </a:r>
            <a:r>
              <a:rPr lang="en-GB" dirty="0"/>
              <a:t> </a:t>
            </a:r>
            <a:r>
              <a:rPr lang="en-GB" dirty="0" err="1"/>
              <a:t>existantes</a:t>
            </a:r>
            <a:endParaRPr lang="en-GB" dirty="0"/>
          </a:p>
          <a:p>
            <a:pPr marL="342900" marR="0" lvl="0" indent="-342900" algn="l" defTabSz="457200" rtl="0" eaLnBrk="1" fontAlgn="auto" latinLnBrk="0" hangingPunct="1">
              <a:lnSpc>
                <a:spcPct val="117999"/>
              </a:lnSpc>
              <a:spcBef>
                <a:spcPts val="0"/>
              </a:spcBef>
              <a:spcAft>
                <a:spcPts val="0"/>
              </a:spcAft>
              <a:buClrTx/>
              <a:buSzTx/>
              <a:buFont typeface="Arial" panose="020B0604020202020204" pitchFamily="34" charset="0"/>
              <a:buChar char="•"/>
              <a:tabLst/>
              <a:defRPr/>
            </a:pPr>
            <a:r>
              <a:rPr lang="en-GB" dirty="0" err="1"/>
              <a:t>Entreprendre</a:t>
            </a:r>
            <a:r>
              <a:rPr lang="en-GB" dirty="0"/>
              <a:t> </a:t>
            </a:r>
            <a:r>
              <a:rPr lang="en-GB" dirty="0" err="1"/>
              <a:t>l'analyse</a:t>
            </a:r>
            <a:r>
              <a:rPr lang="en-GB" dirty="0"/>
              <a:t> et la conception de la </a:t>
            </a:r>
            <a:r>
              <a:rPr lang="en-GB" dirty="0" err="1"/>
              <a:t>réponse</a:t>
            </a:r>
            <a:r>
              <a:rPr lang="en-GB" dirty="0"/>
              <a:t> (pour </a:t>
            </a:r>
            <a:r>
              <a:rPr lang="en-GB" dirty="0" err="1"/>
              <a:t>une</a:t>
            </a:r>
            <a:r>
              <a:rPr lang="en-GB" dirty="0"/>
              <a:t> </a:t>
            </a:r>
            <a:r>
              <a:rPr lang="en-GB" dirty="0" err="1"/>
              <a:t>réponse</a:t>
            </a:r>
            <a:r>
              <a:rPr lang="en-GB" dirty="0"/>
              <a:t> </a:t>
            </a:r>
            <a:r>
              <a:rPr lang="en-GB" dirty="0" err="1"/>
              <a:t>immédiate</a:t>
            </a:r>
            <a:r>
              <a:rPr lang="en-GB" dirty="0"/>
              <a:t>), </a:t>
            </a:r>
            <a:r>
              <a:rPr lang="en-GB" dirty="0" err="1"/>
              <a:t>anticiper</a:t>
            </a:r>
            <a:r>
              <a:rPr lang="en-GB" dirty="0"/>
              <a:t> les obstacles qui </a:t>
            </a:r>
            <a:r>
              <a:rPr lang="en-GB" dirty="0" err="1"/>
              <a:t>pourraient</a:t>
            </a:r>
            <a:r>
              <a:rPr lang="en-GB" dirty="0"/>
              <a:t> </a:t>
            </a:r>
            <a:r>
              <a:rPr lang="en-GB" dirty="0" err="1"/>
              <a:t>ralentir</a:t>
            </a:r>
            <a:r>
              <a:rPr lang="en-GB" dirty="0"/>
              <a:t> et </a:t>
            </a:r>
            <a:r>
              <a:rPr lang="en-GB" dirty="0" err="1"/>
              <a:t>entraver</a:t>
            </a:r>
            <a:r>
              <a:rPr lang="en-GB" dirty="0"/>
              <a:t> la mise </a:t>
            </a:r>
            <a:r>
              <a:rPr lang="en-GB" dirty="0" err="1"/>
              <a:t>en</a:t>
            </a:r>
            <a:r>
              <a:rPr lang="en-GB" dirty="0"/>
              <a:t> </a:t>
            </a:r>
            <a:r>
              <a:rPr lang="en-GB" dirty="0" err="1"/>
              <a:t>œuvre</a:t>
            </a:r>
            <a:r>
              <a:rPr lang="en-GB" dirty="0"/>
              <a:t> </a:t>
            </a:r>
            <a:r>
              <a:rPr lang="en-GB" dirty="0" err="1"/>
              <a:t>en</a:t>
            </a:r>
            <a:r>
              <a:rPr lang="en-GB" dirty="0"/>
              <a:t> temps </a:t>
            </a:r>
            <a:r>
              <a:rPr lang="en-GB" dirty="0" err="1"/>
              <a:t>opportun</a:t>
            </a:r>
            <a:r>
              <a:rPr lang="en-GB" dirty="0"/>
              <a:t> de la </a:t>
            </a:r>
            <a:r>
              <a:rPr lang="en-GB" dirty="0" err="1"/>
              <a:t>réponse</a:t>
            </a:r>
            <a:r>
              <a:rPr lang="en-GB" dirty="0"/>
              <a:t> </a:t>
            </a:r>
            <a:r>
              <a:rPr lang="en-GB" dirty="0" err="1"/>
              <a:t>humanitaire</a:t>
            </a:r>
            <a:r>
              <a:rPr lang="en-GB" dirty="0"/>
              <a:t>, identifier les interventions </a:t>
            </a:r>
            <a:r>
              <a:rPr lang="en-GB" dirty="0" err="1"/>
              <a:t>prioritaires</a:t>
            </a:r>
            <a:r>
              <a:rPr lang="en-GB" dirty="0"/>
              <a:t>,</a:t>
            </a:r>
          </a:p>
          <a:p>
            <a:pPr marL="342900" marR="0" lvl="0" indent="-342900" algn="l" defTabSz="457200" rtl="0" eaLnBrk="1" fontAlgn="auto" latinLnBrk="0" hangingPunct="1">
              <a:lnSpc>
                <a:spcPct val="117999"/>
              </a:lnSpc>
              <a:spcBef>
                <a:spcPts val="0"/>
              </a:spcBef>
              <a:spcAft>
                <a:spcPts val="0"/>
              </a:spcAft>
              <a:buClrTx/>
              <a:buSzTx/>
              <a:buFont typeface="Arial" panose="020B0604020202020204" pitchFamily="34" charset="0"/>
              <a:buChar char="•"/>
              <a:tabLst/>
              <a:defRPr/>
            </a:pPr>
            <a:r>
              <a:rPr lang="en-GB" dirty="0" err="1"/>
              <a:t>Planifier</a:t>
            </a:r>
            <a:r>
              <a:rPr lang="en-GB" dirty="0"/>
              <a:t> les dispositions </a:t>
            </a:r>
            <a:r>
              <a:rPr lang="en-GB" dirty="0" err="1"/>
              <a:t>opérationnelles</a:t>
            </a:r>
            <a:r>
              <a:rPr lang="en-GB" dirty="0"/>
              <a:t> </a:t>
            </a:r>
            <a:r>
              <a:rPr lang="en-GB" dirty="0" err="1"/>
              <a:t>nécessaires</a:t>
            </a:r>
            <a:r>
              <a:rPr lang="en-GB" dirty="0"/>
              <a:t> pour intensifier/</a:t>
            </a:r>
            <a:r>
              <a:rPr lang="en-GB" dirty="0" err="1"/>
              <a:t>mettre</a:t>
            </a:r>
            <a:r>
              <a:rPr lang="en-GB" dirty="0"/>
              <a:t> </a:t>
            </a:r>
            <a:r>
              <a:rPr lang="en-GB" dirty="0" err="1"/>
              <a:t>à</a:t>
            </a:r>
            <a:r>
              <a:rPr lang="en-GB" dirty="0"/>
              <a:t> </a:t>
            </a:r>
            <a:r>
              <a:rPr lang="en-GB" dirty="0" err="1"/>
              <a:t>l’echelle</a:t>
            </a:r>
            <a:r>
              <a:rPr lang="en-GB" dirty="0"/>
              <a:t> </a:t>
            </a:r>
            <a:r>
              <a:rPr lang="en-GB" dirty="0" err="1"/>
              <a:t>ou</a:t>
            </a:r>
            <a:r>
              <a:rPr lang="en-GB" dirty="0"/>
              <a:t> </a:t>
            </a:r>
            <a:r>
              <a:rPr lang="en-GB" dirty="0" err="1"/>
              <a:t>initier</a:t>
            </a:r>
            <a:r>
              <a:rPr lang="en-GB" dirty="0"/>
              <a:t> la mise </a:t>
            </a:r>
            <a:r>
              <a:rPr lang="en-GB" dirty="0" err="1"/>
              <a:t>en</a:t>
            </a:r>
            <a:r>
              <a:rPr lang="en-GB" dirty="0"/>
              <a:t> </a:t>
            </a:r>
            <a:r>
              <a:rPr lang="en-GB" dirty="0" err="1"/>
              <a:t>œuvre</a:t>
            </a:r>
            <a:r>
              <a:rPr lang="en-GB" dirty="0"/>
              <a:t> </a:t>
            </a:r>
            <a:r>
              <a:rPr lang="en-GB" dirty="0" err="1"/>
              <a:t>rapidement</a:t>
            </a:r>
            <a:endParaRPr lang="en-GB" dirty="0"/>
          </a:p>
          <a:p>
            <a:pPr marL="342900" marR="0" lvl="0" indent="-342900" algn="l" defTabSz="457200" rtl="0" eaLnBrk="1" fontAlgn="auto" latinLnBrk="0" hangingPunct="1">
              <a:lnSpc>
                <a:spcPct val="117999"/>
              </a:lnSpc>
              <a:spcBef>
                <a:spcPts val="0"/>
              </a:spcBef>
              <a:spcAft>
                <a:spcPts val="0"/>
              </a:spcAft>
              <a:buClrTx/>
              <a:buSzTx/>
              <a:buFont typeface="Arial" panose="020B0604020202020204" pitchFamily="34" charset="0"/>
              <a:buChar char="•"/>
              <a:tabLst/>
              <a:defRPr/>
            </a:pPr>
            <a:r>
              <a:rPr lang="en-GB" dirty="0" err="1"/>
              <a:t>Définir</a:t>
            </a:r>
            <a:r>
              <a:rPr lang="en-GB" dirty="0"/>
              <a:t> les actions de </a:t>
            </a:r>
            <a:r>
              <a:rPr lang="en-GB" dirty="0" err="1"/>
              <a:t>préparation</a:t>
            </a:r>
            <a:endParaRPr lang="en-GB" dirty="0"/>
          </a:p>
          <a:p>
            <a:pPr marL="342900" marR="0" lvl="0" indent="-342900" algn="l" defTabSz="457200" rtl="0" eaLnBrk="1" fontAlgn="auto" latinLnBrk="0" hangingPunct="1">
              <a:lnSpc>
                <a:spcPct val="117999"/>
              </a:lnSpc>
              <a:spcBef>
                <a:spcPts val="0"/>
              </a:spcBef>
              <a:spcAft>
                <a:spcPts val="0"/>
              </a:spcAft>
              <a:buClrTx/>
              <a:buSzTx/>
              <a:buFont typeface="Arial" panose="020B0604020202020204" pitchFamily="34" charset="0"/>
              <a:buChar char="•"/>
              <a:tabLst/>
              <a:defRPr/>
            </a:pPr>
            <a:r>
              <a:rPr lang="en-GB" dirty="0" err="1"/>
              <a:t>Développer</a:t>
            </a:r>
            <a:r>
              <a:rPr lang="en-GB" dirty="0"/>
              <a:t> un plan ERP </a:t>
            </a:r>
            <a:r>
              <a:rPr lang="en-GB" dirty="0" err="1"/>
              <a:t>multirisque</a:t>
            </a:r>
            <a:endParaRPr lang="en-FR" dirty="0"/>
          </a:p>
        </p:txBody>
      </p:sp>
    </p:spTree>
    <p:extLst>
      <p:ext uri="{BB962C8B-B14F-4D97-AF65-F5344CB8AC3E}">
        <p14:creationId xmlns:p14="http://schemas.microsoft.com/office/powerpoint/2010/main" val="1973284448"/>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3079B9-D351-BBE2-00E7-31D6D987EF7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246C7B6-5AB4-B1FC-3754-D22CDC24CA60}"/>
              </a:ext>
            </a:extLst>
          </p:cNvPr>
          <p:cNvSpPr>
            <a:spLocks noGrp="1" noRot="1" noChangeAspect="1"/>
          </p:cNvSpPr>
          <p:nvPr>
            <p:ph type="sldImg"/>
          </p:nvPr>
        </p:nvSpPr>
        <p:spPr>
          <a:xfrm>
            <a:off x="384175" y="685800"/>
            <a:ext cx="6089650" cy="3429000"/>
          </a:xfrm>
        </p:spPr>
      </p:sp>
      <p:sp>
        <p:nvSpPr>
          <p:cNvPr id="3" name="Notes Placeholder 2">
            <a:extLst>
              <a:ext uri="{FF2B5EF4-FFF2-40B4-BE49-F238E27FC236}">
                <a16:creationId xmlns:a16="http://schemas.microsoft.com/office/drawing/2014/main" id="{66453C37-DD19-E910-E571-5EF797442C78}"/>
              </a:ext>
            </a:extLst>
          </p:cNvPr>
          <p:cNvSpPr>
            <a:spLocks noGrp="1"/>
          </p:cNvSpPr>
          <p:nvPr>
            <p:ph type="body" idx="1"/>
          </p:nvPr>
        </p:nvSpPr>
        <p:spPr/>
        <p:txBody>
          <a:bodyPr/>
          <a:lstStyle/>
          <a:p>
            <a:pPr marL="0" marR="0" lvl="0" indent="0" algn="l" defTabSz="457200" eaLnBrk="1" fontAlgn="auto" latinLnBrk="0" hangingPunct="1">
              <a:lnSpc>
                <a:spcPct val="117999"/>
              </a:lnSpc>
              <a:spcBef>
                <a:spcPts val="0"/>
              </a:spcBef>
              <a:spcAft>
                <a:spcPts val="0"/>
              </a:spcAft>
              <a:buClrTx/>
              <a:buSzTx/>
              <a:buFontTx/>
              <a:buNone/>
              <a:tabLst/>
              <a:defRPr/>
            </a:pPr>
            <a:r>
              <a:rPr lang="en-GB" sz="2400" b="1" dirty="0">
                <a:solidFill>
                  <a:srgbClr val="000000"/>
                </a:solidFill>
                <a:latin typeface="Calibri" panose="020F0502020204030204" pitchFamily="34" charset="0"/>
                <a:cs typeface="Calibri" panose="020F0502020204030204" pitchFamily="34" charset="0"/>
              </a:rPr>
              <a:t>Cecile et Geraldine – à deux </a:t>
            </a:r>
            <a:r>
              <a:rPr lang="en-GB" sz="2400" b="1" dirty="0" err="1">
                <a:solidFill>
                  <a:srgbClr val="000000"/>
                </a:solidFill>
                <a:latin typeface="Calibri" panose="020F0502020204030204" pitchFamily="34" charset="0"/>
                <a:cs typeface="Calibri" panose="020F0502020204030204" pitchFamily="34" charset="0"/>
              </a:rPr>
              <a:t>voix</a:t>
            </a:r>
            <a:endParaRPr lang="en-GB" sz="2400" b="1" dirty="0">
              <a:solidFill>
                <a:srgbClr val="000000"/>
              </a:solidFill>
              <a:latin typeface="Calibri" panose="020F0502020204030204" pitchFamily="34" charset="0"/>
              <a:cs typeface="Calibri" panose="020F0502020204030204" pitchFamily="34" charset="0"/>
            </a:endParaRPr>
          </a:p>
          <a:p>
            <a:pPr marL="0" marR="0" lvl="0" indent="0" algn="l" defTabSz="457200" eaLnBrk="1" fontAlgn="auto" latinLnBrk="0" hangingPunct="1">
              <a:lnSpc>
                <a:spcPct val="117999"/>
              </a:lnSpc>
              <a:spcBef>
                <a:spcPts val="0"/>
              </a:spcBef>
              <a:spcAft>
                <a:spcPts val="0"/>
              </a:spcAft>
              <a:buClrTx/>
              <a:buSzTx/>
              <a:buFontTx/>
              <a:buNone/>
              <a:tabLst/>
              <a:defRPr/>
            </a:pPr>
            <a:endParaRPr lang="en-GB" sz="2400" b="1" dirty="0">
              <a:solidFill>
                <a:srgbClr val="000000"/>
              </a:solidFill>
              <a:latin typeface="Calibri" panose="020F0502020204030204" pitchFamily="34" charset="0"/>
              <a:cs typeface="Calibri" panose="020F0502020204030204" pitchFamily="34" charset="0"/>
            </a:endParaRPr>
          </a:p>
          <a:p>
            <a:pPr marL="0" marR="0" lvl="0" indent="0" algn="l" defTabSz="457200" eaLnBrk="1" fontAlgn="auto" latinLnBrk="0" hangingPunct="1">
              <a:lnSpc>
                <a:spcPct val="117999"/>
              </a:lnSpc>
              <a:spcBef>
                <a:spcPts val="0"/>
              </a:spcBef>
              <a:spcAft>
                <a:spcPts val="0"/>
              </a:spcAft>
              <a:buClrTx/>
              <a:buSzTx/>
              <a:buFontTx/>
              <a:buNone/>
              <a:tabLst/>
              <a:defRPr/>
            </a:pPr>
            <a:endParaRPr lang="en-GB" sz="2400" b="1" dirty="0">
              <a:solidFill>
                <a:srgbClr val="000000"/>
              </a:solidFill>
              <a:latin typeface="Calibri" panose="020F0502020204030204" pitchFamily="34" charset="0"/>
              <a:cs typeface="Calibri" panose="020F0502020204030204" pitchFamily="34" charset="0"/>
            </a:endParaRPr>
          </a:p>
          <a:p>
            <a:pPr marL="0" marR="0" lvl="0" indent="0" algn="l" defTabSz="457200" eaLnBrk="1" fontAlgn="auto" latinLnBrk="0" hangingPunct="1">
              <a:lnSpc>
                <a:spcPct val="117999"/>
              </a:lnSpc>
              <a:spcBef>
                <a:spcPts val="0"/>
              </a:spcBef>
              <a:spcAft>
                <a:spcPts val="0"/>
              </a:spcAft>
              <a:buClrTx/>
              <a:buSzTx/>
              <a:buFontTx/>
              <a:buNone/>
              <a:tabLst/>
              <a:defRPr/>
            </a:pPr>
            <a:r>
              <a:rPr lang="fr-FR" sz="2400" b="1" dirty="0">
                <a:solidFill>
                  <a:srgbClr val="000000"/>
                </a:solidFill>
                <a:latin typeface="Calibri" panose="020F0502020204030204" pitchFamily="34" charset="0"/>
                <a:cs typeface="Calibri" panose="020F0502020204030204" pitchFamily="34" charset="0"/>
              </a:rPr>
              <a:t>La préparation aux urgences a des avantages avérés. </a:t>
            </a:r>
            <a:r>
              <a:rPr lang="fr-FR" sz="2400" b="0" dirty="0">
                <a:solidFill>
                  <a:srgbClr val="000000"/>
                </a:solidFill>
                <a:latin typeface="Calibri" panose="020F0502020204030204" pitchFamily="34" charset="0"/>
                <a:cs typeface="Calibri" panose="020F0502020204030204" pitchFamily="34" charset="0"/>
              </a:rPr>
              <a:t>Investir dans l'ERP permet de gagner du temps et de l'argent dans la réponse humanitaire. Le temps gagné dans la mise en œuvre de la réponse est essentiel dans les situations d'urgence, car la rapidité de la mise en œuvre de la réponse a des conséquences directes sur les vies sauvées. </a:t>
            </a:r>
          </a:p>
          <a:p>
            <a:pPr marL="0" marR="0" lvl="0" indent="0" algn="l" defTabSz="457200" eaLnBrk="1" fontAlgn="auto" latinLnBrk="0" hangingPunct="1">
              <a:lnSpc>
                <a:spcPct val="117999"/>
              </a:lnSpc>
              <a:spcBef>
                <a:spcPts val="0"/>
              </a:spcBef>
              <a:spcAft>
                <a:spcPts val="0"/>
              </a:spcAft>
              <a:buClrTx/>
              <a:buSzTx/>
              <a:buFontTx/>
              <a:buNone/>
              <a:tabLst/>
              <a:defRPr/>
            </a:pPr>
            <a:r>
              <a:rPr lang="fr-FR" sz="2400" b="1" dirty="0">
                <a:solidFill>
                  <a:srgbClr val="000000"/>
                </a:solidFill>
                <a:latin typeface="Calibri" panose="020F0502020204030204" pitchFamily="34" charset="0"/>
                <a:cs typeface="Calibri" panose="020F0502020204030204" pitchFamily="34" charset="0"/>
              </a:rPr>
              <a:t>L'ERP est un processus continu et dynamique. </a:t>
            </a:r>
            <a:r>
              <a:rPr lang="fr-FR" sz="2400" b="0" dirty="0">
                <a:solidFill>
                  <a:srgbClr val="000000"/>
                </a:solidFill>
                <a:latin typeface="Calibri" panose="020F0502020204030204" pitchFamily="34" charset="0"/>
                <a:cs typeface="Calibri" panose="020F0502020204030204" pitchFamily="34" charset="0"/>
              </a:rPr>
              <a:t>Le plan d'intervention d'urgence doit être mis à jour et adapté pour tenir compte des risques émergents, de l'évolution des dangers et de l'évolution de la situation nutritionnelle. Il s'agit également d'un processus progressif, ce qui signifie que plus les actions de préparation sont nombreuses, plus le niveau de préparation atteint est élevé. </a:t>
            </a:r>
          </a:p>
          <a:p>
            <a:pPr marL="0" marR="0" lvl="0" indent="0" algn="l" defTabSz="457200" eaLnBrk="1" fontAlgn="auto" latinLnBrk="0" hangingPunct="1">
              <a:lnSpc>
                <a:spcPct val="117999"/>
              </a:lnSpc>
              <a:spcBef>
                <a:spcPts val="0"/>
              </a:spcBef>
              <a:spcAft>
                <a:spcPts val="0"/>
              </a:spcAft>
              <a:buClrTx/>
              <a:buSzTx/>
              <a:buFontTx/>
              <a:buNone/>
              <a:tabLst/>
              <a:defRPr/>
            </a:pPr>
            <a:r>
              <a:rPr lang="fr-FR" sz="2400" b="1" dirty="0">
                <a:solidFill>
                  <a:srgbClr val="000000"/>
                </a:solidFill>
                <a:latin typeface="Calibri" panose="020F0502020204030204" pitchFamily="34" charset="0"/>
                <a:cs typeface="Calibri" panose="020F0502020204030204" pitchFamily="34" charset="0"/>
              </a:rPr>
              <a:t>La planification de la préparation aux urgences n'est pas un processus isolé</a:t>
            </a:r>
            <a:r>
              <a:rPr lang="fr-FR" sz="2400" b="0" dirty="0">
                <a:solidFill>
                  <a:srgbClr val="000000"/>
                </a:solidFill>
                <a:latin typeface="Calibri" panose="020F0502020204030204" pitchFamily="34" charset="0"/>
                <a:cs typeface="Calibri" panose="020F0502020204030204" pitchFamily="34" charset="0"/>
              </a:rPr>
              <a:t>. Les éléments de la planification de la préparation aux urgences doivent être intégrés dans toutes les phases du CPH et devenir un état d'esprit dans les activités quotidiennes du cluster/secteur Nutrition.</a:t>
            </a:r>
          </a:p>
          <a:p>
            <a:pPr marL="0" marR="0" lvl="0" indent="0" algn="l" defTabSz="457200" eaLnBrk="1" fontAlgn="auto" latinLnBrk="0" hangingPunct="1">
              <a:lnSpc>
                <a:spcPct val="117999"/>
              </a:lnSpc>
              <a:spcBef>
                <a:spcPts val="0"/>
              </a:spcBef>
              <a:spcAft>
                <a:spcPts val="0"/>
              </a:spcAft>
              <a:buClrTx/>
              <a:buSzTx/>
              <a:buFontTx/>
              <a:buNone/>
              <a:tabLst/>
              <a:defRPr/>
            </a:pPr>
            <a:r>
              <a:rPr lang="fr-FR" sz="2400" b="1" dirty="0">
                <a:solidFill>
                  <a:srgbClr val="000000"/>
                </a:solidFill>
                <a:latin typeface="Calibri" panose="020F0502020204030204" pitchFamily="34" charset="0"/>
                <a:cs typeface="Calibri" panose="020F0502020204030204" pitchFamily="34" charset="0"/>
              </a:rPr>
              <a:t>S'appuyer sur ce qui a déjà marché, et utiliser le PRU pour surmonter les défis des réponses précédentes. </a:t>
            </a:r>
            <a:r>
              <a:rPr lang="fr-FR" sz="2400" b="0" dirty="0">
                <a:solidFill>
                  <a:srgbClr val="000000"/>
                </a:solidFill>
                <a:latin typeface="Calibri" panose="020F0502020204030204" pitchFamily="34" charset="0"/>
                <a:cs typeface="Calibri" panose="020F0502020204030204" pitchFamily="34" charset="0"/>
              </a:rPr>
              <a:t>Dans les pays ayant un HRP et qui sont confrontés à des crises récurrentes, il est important de développer une approche ERP pour augmenter rapidement le niveau de réponse et apporter une réponse d'urgence au cas où des besoins supplémentaires surviendraient (au-delà du HNO/HRP). Dans les pays ayant des crises récurrentes, ce qui a déjà bien fonctionné doit être conservé et intégré dans le PRU. Ainsi on se concentrera sur la recherche de solutions et d'actions de préparation pour remédier à ce qui n'a pas fonctionné. </a:t>
            </a:r>
          </a:p>
          <a:p>
            <a:pPr marL="0" marR="0" lvl="0" indent="0" algn="l" defTabSz="457200" eaLnBrk="1" fontAlgn="auto" latinLnBrk="0" hangingPunct="1">
              <a:lnSpc>
                <a:spcPct val="117999"/>
              </a:lnSpc>
              <a:spcBef>
                <a:spcPts val="0"/>
              </a:spcBef>
              <a:spcAft>
                <a:spcPts val="0"/>
              </a:spcAft>
              <a:buClrTx/>
              <a:buSzTx/>
              <a:buFontTx/>
              <a:buNone/>
              <a:tabLst/>
              <a:defRPr/>
            </a:pPr>
            <a:r>
              <a:rPr lang="fr-FR" sz="2400" b="1" dirty="0">
                <a:solidFill>
                  <a:srgbClr val="000000"/>
                </a:solidFill>
                <a:latin typeface="Calibri" panose="020F0502020204030204" pitchFamily="34" charset="0"/>
                <a:cs typeface="Calibri" panose="020F0502020204030204" pitchFamily="34" charset="0"/>
              </a:rPr>
              <a:t>Le PRU spécifique à la nutrition doit compléter et s'aligner sur les plans nationaux. </a:t>
            </a:r>
            <a:r>
              <a:rPr lang="fr-FR" sz="2400" b="0" dirty="0">
                <a:solidFill>
                  <a:srgbClr val="000000"/>
                </a:solidFill>
                <a:latin typeface="Calibri" panose="020F0502020204030204" pitchFamily="34" charset="0"/>
                <a:cs typeface="Calibri" panose="020F0502020204030204" pitchFamily="34" charset="0"/>
              </a:rPr>
              <a:t>Les informations provenant des plans spécifiques des organisations existantes peuvent être utilisées et alimenter un plan d'urgence multisectoriel.</a:t>
            </a:r>
          </a:p>
          <a:p>
            <a:pPr marL="0" marR="0" lvl="0" indent="0" algn="l" defTabSz="457200" eaLnBrk="1" fontAlgn="auto" latinLnBrk="0" hangingPunct="1">
              <a:lnSpc>
                <a:spcPct val="117999"/>
              </a:lnSpc>
              <a:spcBef>
                <a:spcPts val="0"/>
              </a:spcBef>
              <a:spcAft>
                <a:spcPts val="0"/>
              </a:spcAft>
              <a:buClrTx/>
              <a:buSzTx/>
              <a:buFontTx/>
              <a:buNone/>
              <a:tabLst/>
              <a:defRPr/>
            </a:pPr>
            <a:r>
              <a:rPr lang="fr-FR" sz="2400" b="1" dirty="0">
                <a:solidFill>
                  <a:srgbClr val="000000"/>
                </a:solidFill>
                <a:latin typeface="Calibri" panose="020F0502020204030204" pitchFamily="34" charset="0"/>
                <a:cs typeface="Calibri" panose="020F0502020204030204" pitchFamily="34" charset="0"/>
              </a:rPr>
              <a:t>Utiliser les analyses de risques existantes pour élaborer un scénario de crise. </a:t>
            </a:r>
            <a:r>
              <a:rPr lang="fr-FR" sz="2400" b="0" dirty="0">
                <a:solidFill>
                  <a:srgbClr val="000000"/>
                </a:solidFill>
                <a:latin typeface="Calibri" panose="020F0502020204030204" pitchFamily="34" charset="0"/>
                <a:cs typeface="Calibri" panose="020F0502020204030204" pitchFamily="34" charset="0"/>
              </a:rPr>
              <a:t>Dans la plupart des pays, l'identification des dangers et l'analyse des risques existent déjà et, en tant que cluster/secteur Nutrition, elles peuvent être utilisées pour élaborer un scénario de crise sous l'angle de la nutrition.</a:t>
            </a:r>
          </a:p>
          <a:p>
            <a:pPr marL="0" marR="0" lvl="0" indent="0" algn="l" defTabSz="457200" eaLnBrk="1" fontAlgn="auto" latinLnBrk="0" hangingPunct="1">
              <a:lnSpc>
                <a:spcPct val="117999"/>
              </a:lnSpc>
              <a:spcBef>
                <a:spcPts val="0"/>
              </a:spcBef>
              <a:spcAft>
                <a:spcPts val="0"/>
              </a:spcAft>
              <a:buClrTx/>
              <a:buSzTx/>
              <a:buFontTx/>
              <a:buNone/>
              <a:tabLst/>
              <a:defRPr/>
            </a:pPr>
            <a:r>
              <a:rPr lang="fr-FR" sz="2400" b="1" dirty="0">
                <a:solidFill>
                  <a:srgbClr val="000000"/>
                </a:solidFill>
                <a:latin typeface="Calibri" panose="020F0502020204030204" pitchFamily="34" charset="0"/>
                <a:cs typeface="Calibri" panose="020F0502020204030204" pitchFamily="34" charset="0"/>
              </a:rPr>
              <a:t>L'approche PRU doit être collaborative. </a:t>
            </a:r>
            <a:r>
              <a:rPr lang="fr-FR" sz="2400" b="0" dirty="0">
                <a:solidFill>
                  <a:srgbClr val="000000"/>
                </a:solidFill>
                <a:latin typeface="Calibri" panose="020F0502020204030204" pitchFamily="34" charset="0"/>
                <a:cs typeface="Calibri" panose="020F0502020204030204" pitchFamily="34" charset="0"/>
              </a:rPr>
              <a:t>La planification conjointe du PRU renforce la collaboration et contribue à créer des alliances et des partenariats plus solides qui joueront un rôle déterminant par la suite pour une mise à l'échelle et une mise en œuvre efficace en temps voulu.</a:t>
            </a:r>
            <a:endParaRPr lang="en-GB" sz="2400" b="0" dirty="0">
              <a:solidFill>
                <a:srgbClr val="000000"/>
              </a:solidFill>
              <a:latin typeface="Calibri" panose="020F0502020204030204" pitchFamily="34" charset="0"/>
              <a:cs typeface="Calibri" panose="020F0502020204030204" pitchFamily="34" charset="0"/>
            </a:endParaRPr>
          </a:p>
          <a:p>
            <a:pPr marL="0" marR="0" lvl="0" indent="0" algn="l" defTabSz="457200" eaLnBrk="1" fontAlgn="auto" latinLnBrk="0" hangingPunct="1">
              <a:lnSpc>
                <a:spcPct val="117999"/>
              </a:lnSpc>
              <a:spcBef>
                <a:spcPts val="0"/>
              </a:spcBef>
              <a:spcAft>
                <a:spcPts val="0"/>
              </a:spcAft>
              <a:buClrTx/>
              <a:buSzTx/>
              <a:buFontTx/>
              <a:buNone/>
              <a:tabLst/>
              <a:defRPr/>
            </a:pPr>
            <a:endParaRPr lang="en-GB" sz="2400" b="1" dirty="0">
              <a:solidFill>
                <a:srgbClr val="000000"/>
              </a:solidFill>
              <a:latin typeface="Calibri" panose="020F0502020204030204" pitchFamily="34" charset="0"/>
              <a:cs typeface="Calibri" panose="020F0502020204030204" pitchFamily="34" charset="0"/>
            </a:endParaRPr>
          </a:p>
          <a:p>
            <a:pPr marL="0" marR="0" lvl="0" indent="0" algn="l" defTabSz="457200" eaLnBrk="1" fontAlgn="auto" latinLnBrk="0" hangingPunct="1">
              <a:lnSpc>
                <a:spcPct val="117999"/>
              </a:lnSpc>
              <a:spcBef>
                <a:spcPts val="0"/>
              </a:spcBef>
              <a:spcAft>
                <a:spcPts val="0"/>
              </a:spcAft>
              <a:buClrTx/>
              <a:buSzTx/>
              <a:buFontTx/>
              <a:buNone/>
              <a:tabLst/>
              <a:defRPr/>
            </a:pPr>
            <a:r>
              <a:rPr lang="en-GB" sz="2400" b="1" dirty="0">
                <a:solidFill>
                  <a:srgbClr val="000000"/>
                </a:solidFill>
                <a:latin typeface="Calibri" panose="020F0502020204030204" pitchFamily="34" charset="0"/>
                <a:cs typeface="Calibri" panose="020F0502020204030204" pitchFamily="34" charset="0"/>
              </a:rPr>
              <a:t>Preparedness has proven benefits. </a:t>
            </a:r>
            <a:r>
              <a:rPr lang="en-GB" sz="2400" b="0" dirty="0">
                <a:solidFill>
                  <a:srgbClr val="000000"/>
                </a:solidFill>
                <a:latin typeface="Calibri" panose="020F0502020204030204" pitchFamily="34" charset="0"/>
                <a:cs typeface="Calibri" panose="020F0502020204030204" pitchFamily="34" charset="0"/>
              </a:rPr>
              <a:t>Investing in ERP saves time and money in the humanitarian response. Time saved in response implementation is critical in emergencies since the speed of response implementation has direct implications on lives saved. </a:t>
            </a:r>
            <a:endParaRPr lang="en-FR" dirty="0"/>
          </a:p>
          <a:p>
            <a:pPr marL="0" marR="0" lvl="0" indent="0" algn="l" defTabSz="457200" eaLnBrk="1" fontAlgn="auto" latinLnBrk="0" hangingPunct="1">
              <a:lnSpc>
                <a:spcPct val="117999"/>
              </a:lnSpc>
              <a:spcBef>
                <a:spcPts val="0"/>
              </a:spcBef>
              <a:spcAft>
                <a:spcPts val="0"/>
              </a:spcAft>
              <a:buClrTx/>
              <a:buSzTx/>
              <a:buFontTx/>
              <a:buNone/>
              <a:tabLst/>
              <a:defRPr/>
            </a:pPr>
            <a:r>
              <a:rPr lang="en-GB" sz="2400" b="1" i="0" u="none" strike="noStrike" dirty="0">
                <a:solidFill>
                  <a:srgbClr val="000000"/>
                </a:solidFill>
                <a:effectLst/>
                <a:latin typeface="Calibri" panose="020F0502020204030204" pitchFamily="34" charset="0"/>
                <a:cs typeface="Calibri" panose="020F0502020204030204" pitchFamily="34" charset="0"/>
              </a:rPr>
              <a:t>ERP is a continuous and dynamic process</a:t>
            </a:r>
            <a:r>
              <a:rPr lang="en-GB" sz="2400" b="0" i="0" u="none" strike="noStrike" dirty="0">
                <a:solidFill>
                  <a:srgbClr val="000000"/>
                </a:solidFill>
                <a:effectLst/>
                <a:latin typeface="Calibri" panose="020F0502020204030204" pitchFamily="34" charset="0"/>
                <a:cs typeface="Calibri" panose="020F0502020204030204" pitchFamily="34" charset="0"/>
              </a:rPr>
              <a:t>. The ERP plan needs to be maintained and adapted to reflect emerging risks, evolving hazards, and the changing Nutrition situation. It is also an incremental process, meaning the more preparedness actions taken, the stronger the level of Preparedness achieved. </a:t>
            </a:r>
            <a:endParaRPr lang="en-FR" dirty="0"/>
          </a:p>
          <a:p>
            <a:pPr marL="0" marR="0" lvl="0" indent="0" algn="l" defTabSz="457200" eaLnBrk="1" fontAlgn="auto" latinLnBrk="0" hangingPunct="1">
              <a:lnSpc>
                <a:spcPct val="117999"/>
              </a:lnSpc>
              <a:spcBef>
                <a:spcPts val="0"/>
              </a:spcBef>
              <a:spcAft>
                <a:spcPts val="0"/>
              </a:spcAft>
              <a:buClrTx/>
              <a:buSzTx/>
              <a:buFontTx/>
              <a:buNone/>
              <a:tabLst/>
              <a:defRPr/>
            </a:pPr>
            <a:r>
              <a:rPr lang="en-GB" sz="2400" b="1" dirty="0">
                <a:solidFill>
                  <a:srgbClr val="313537"/>
                </a:solidFill>
                <a:latin typeface="Calibri" panose="020F0502020204030204" pitchFamily="34" charset="0"/>
                <a:cs typeface="Calibri" panose="020F0502020204030204" pitchFamily="34" charset="0"/>
              </a:rPr>
              <a:t>ERP planning is not a standalone process.</a:t>
            </a:r>
            <a:r>
              <a:rPr lang="en-GB" sz="2400" dirty="0">
                <a:solidFill>
                  <a:srgbClr val="313537"/>
                </a:solidFill>
                <a:latin typeface="Calibri" panose="020F0502020204030204" pitchFamily="34" charset="0"/>
                <a:cs typeface="Calibri" panose="020F0502020204030204" pitchFamily="34" charset="0"/>
              </a:rPr>
              <a:t> </a:t>
            </a:r>
            <a:r>
              <a:rPr lang="en-GB" sz="2400" b="0" dirty="0">
                <a:solidFill>
                  <a:srgbClr val="313537"/>
                </a:solidFill>
                <a:latin typeface="Calibri" panose="020F0502020204030204" pitchFamily="34" charset="0"/>
                <a:cs typeface="Calibri" panose="020F0502020204030204" pitchFamily="34" charset="0"/>
              </a:rPr>
              <a:t>Elements of preparedness planning must be mainstreamed in all phases of the HPC and become an adopted mindset in the regular day to day workstreams of the Nutrition cluster.</a:t>
            </a:r>
          </a:p>
          <a:p>
            <a:pPr marL="0" marR="0" lvl="0" indent="0" algn="l" defTabSz="457200" eaLnBrk="1" fontAlgn="auto" latinLnBrk="0" hangingPunct="1">
              <a:lnSpc>
                <a:spcPct val="117999"/>
              </a:lnSpc>
              <a:spcBef>
                <a:spcPts val="0"/>
              </a:spcBef>
              <a:spcAft>
                <a:spcPts val="0"/>
              </a:spcAft>
              <a:buClrTx/>
              <a:buSzTx/>
              <a:buFontTx/>
              <a:buNone/>
              <a:tabLst/>
              <a:defRPr/>
            </a:pPr>
            <a:r>
              <a:rPr lang="en-GB" sz="2400" b="1" dirty="0">
                <a:solidFill>
                  <a:srgbClr val="313537"/>
                </a:solidFill>
                <a:latin typeface="Calibri" panose="020F0502020204030204" pitchFamily="34" charset="0"/>
                <a:cs typeface="Calibri" panose="020F0502020204030204" pitchFamily="34" charset="0"/>
              </a:rPr>
              <a:t>Build on what you have and use ERP to overcome challenges from previous responses. </a:t>
            </a:r>
            <a:r>
              <a:rPr lang="en-GB" sz="2400" b="0" dirty="0">
                <a:solidFill>
                  <a:srgbClr val="313537"/>
                </a:solidFill>
                <a:latin typeface="Calibri" panose="020F0502020204030204" pitchFamily="34" charset="0"/>
                <a:cs typeface="Calibri" panose="020F0502020204030204" pitchFamily="34" charset="0"/>
              </a:rPr>
              <a:t>I</a:t>
            </a:r>
            <a:r>
              <a:rPr lang="en-GB" sz="2400" b="0" i="0" u="none" strike="noStrike" dirty="0">
                <a:solidFill>
                  <a:srgbClr val="313537"/>
                </a:solidFill>
                <a:effectLst/>
                <a:latin typeface="Calibri" panose="020F0502020204030204" pitchFamily="34" charset="0"/>
                <a:cs typeface="Calibri" panose="020F0502020204030204" pitchFamily="34" charset="0"/>
              </a:rPr>
              <a:t>n HRP countries that are </a:t>
            </a:r>
            <a:r>
              <a:rPr lang="en-GB" sz="2400" b="0" dirty="0">
                <a:solidFill>
                  <a:srgbClr val="313537"/>
                </a:solidFill>
                <a:latin typeface="Calibri" panose="020F0502020204030204" pitchFamily="34" charset="0"/>
                <a:cs typeface="Calibri" panose="020F0502020204030204" pitchFamily="34" charset="0"/>
              </a:rPr>
              <a:t>facing recurring crisis, it is important to develop an ERP approach to scale up rapidly and bring a surge response in case additional needs arise (beyond the HNO/HRP). In those cases, what worked well for a quick response should be kept and integrated in the ERP. Then put the focus on finding solutions and preparedness actions to overcome what did not work. </a:t>
            </a:r>
          </a:p>
          <a:p>
            <a:pPr marL="0" marR="0" lvl="0" indent="0" algn="l" defTabSz="457200" eaLnBrk="1" fontAlgn="auto" latinLnBrk="0" hangingPunct="1">
              <a:lnSpc>
                <a:spcPct val="117999"/>
              </a:lnSpc>
              <a:spcBef>
                <a:spcPts val="0"/>
              </a:spcBef>
              <a:spcAft>
                <a:spcPts val="0"/>
              </a:spcAft>
              <a:buClrTx/>
              <a:buSzTx/>
              <a:buFontTx/>
              <a:buNone/>
              <a:tabLst/>
              <a:defRPr/>
            </a:pPr>
            <a:r>
              <a:rPr lang="fr-FR" sz="2400" b="1" dirty="0">
                <a:solidFill>
                  <a:srgbClr val="000000"/>
                </a:solidFill>
                <a:latin typeface="Calibri" panose="020F0502020204030204" pitchFamily="34" charset="0"/>
                <a:ea typeface="Times New Roman" panose="02020603050405020304" pitchFamily="18" charset="0"/>
                <a:cs typeface="Calibri" panose="020F0502020204030204" pitchFamily="34" charset="0"/>
              </a:rPr>
              <a:t>The Nutrition </a:t>
            </a:r>
            <a:r>
              <a:rPr lang="fr-FR" sz="2400" b="1"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specific</a:t>
            </a:r>
            <a:r>
              <a:rPr lang="fr-FR" sz="2400" b="1" dirty="0">
                <a:solidFill>
                  <a:srgbClr val="000000"/>
                </a:solidFill>
                <a:latin typeface="Calibri" panose="020F0502020204030204" pitchFamily="34" charset="0"/>
                <a:ea typeface="Times New Roman" panose="02020603050405020304" pitchFamily="18" charset="0"/>
                <a:cs typeface="Calibri" panose="020F0502020204030204" pitchFamily="34" charset="0"/>
              </a:rPr>
              <a:t> ERP plan must </a:t>
            </a:r>
            <a:r>
              <a:rPr lang="fr-FR" sz="2400" b="1"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complement</a:t>
            </a:r>
            <a:r>
              <a:rPr lang="fr-FR" sz="2400" b="1" dirty="0">
                <a:solidFill>
                  <a:srgbClr val="000000"/>
                </a:solidFill>
                <a:latin typeface="Calibri" panose="020F0502020204030204" pitchFamily="34" charset="0"/>
                <a:ea typeface="Times New Roman" panose="02020603050405020304" pitchFamily="18" charset="0"/>
                <a:cs typeface="Calibri" panose="020F0502020204030204" pitchFamily="34" charset="0"/>
              </a:rPr>
              <a:t> and </a:t>
            </a:r>
            <a:r>
              <a:rPr lang="fr-FR" sz="2400" b="1"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align</a:t>
            </a:r>
            <a:r>
              <a:rPr lang="fr-FR" sz="2400" b="1" dirty="0">
                <a:solidFill>
                  <a:srgbClr val="000000"/>
                </a:solidFill>
                <a:latin typeface="Calibri" panose="020F0502020204030204" pitchFamily="34" charset="0"/>
                <a:ea typeface="Times New Roman" panose="02020603050405020304" pitchFamily="18" charset="0"/>
                <a:cs typeface="Calibri" panose="020F0502020204030204" pitchFamily="34" charset="0"/>
              </a:rPr>
              <a:t> to national plans. </a:t>
            </a:r>
            <a:r>
              <a:rPr lang="fr-FR" sz="2400" b="0" dirty="0">
                <a:solidFill>
                  <a:srgbClr val="000000"/>
                </a:solidFill>
                <a:latin typeface="Calibri" panose="020F0502020204030204" pitchFamily="34" charset="0"/>
                <a:ea typeface="Times New Roman" panose="02020603050405020304" pitchFamily="18" charset="0"/>
                <a:cs typeface="Calibri" panose="020F0502020204030204" pitchFamily="34" charset="0"/>
              </a:rPr>
              <a:t>Information </a:t>
            </a:r>
            <a:r>
              <a:rPr lang="fr-FR" sz="2400" b="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from</a:t>
            </a:r>
            <a:r>
              <a:rPr lang="fr-FR" sz="2400" b="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fr-FR" sz="2400" b="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existing</a:t>
            </a:r>
            <a:r>
              <a:rPr lang="fr-FR" sz="2400" b="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fr-FR" sz="2400" b="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organization</a:t>
            </a:r>
            <a:r>
              <a:rPr lang="fr-FR" sz="2400" b="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fr-FR" sz="2400" b="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specific</a:t>
            </a:r>
            <a:r>
              <a:rPr lang="fr-FR" sz="2400" b="0" dirty="0">
                <a:solidFill>
                  <a:srgbClr val="000000"/>
                </a:solidFill>
                <a:latin typeface="Calibri" panose="020F0502020204030204" pitchFamily="34" charset="0"/>
                <a:ea typeface="Times New Roman" panose="02020603050405020304" pitchFamily="18" charset="0"/>
                <a:cs typeface="Calibri" panose="020F0502020204030204" pitchFamily="34" charset="0"/>
              </a:rPr>
              <a:t> plans can </a:t>
            </a:r>
            <a:r>
              <a:rPr lang="fr-FR" sz="2400" b="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be</a:t>
            </a:r>
            <a:r>
              <a:rPr lang="fr-FR" sz="2400" b="0" dirty="0">
                <a:solidFill>
                  <a:srgbClr val="000000"/>
                </a:solidFill>
                <a:latin typeface="Calibri" panose="020F0502020204030204" pitchFamily="34" charset="0"/>
                <a:ea typeface="Times New Roman" panose="02020603050405020304" pitchFamily="18" charset="0"/>
                <a:cs typeface="Calibri" panose="020F0502020204030204" pitchFamily="34" charset="0"/>
              </a:rPr>
              <a:t> use and and </a:t>
            </a:r>
            <a:r>
              <a:rPr lang="fr-FR" sz="2400" b="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feed</a:t>
            </a:r>
            <a:r>
              <a:rPr lang="fr-FR" sz="2400" b="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fr-FR" sz="2400" b="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into</a:t>
            </a:r>
            <a:r>
              <a:rPr lang="fr-FR" sz="2400" b="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 multi-</a:t>
            </a:r>
            <a:r>
              <a:rPr lang="fr-FR" sz="2400" b="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sectoral</a:t>
            </a:r>
            <a:r>
              <a:rPr lang="fr-FR" sz="2400" b="0" dirty="0">
                <a:solidFill>
                  <a:srgbClr val="000000"/>
                </a:solidFill>
                <a:latin typeface="Calibri" panose="020F0502020204030204" pitchFamily="34" charset="0"/>
                <a:ea typeface="Times New Roman" panose="02020603050405020304" pitchFamily="18" charset="0"/>
                <a:cs typeface="Calibri" panose="020F0502020204030204" pitchFamily="34" charset="0"/>
              </a:rPr>
              <a:t> ERP plan.</a:t>
            </a:r>
            <a:endParaRPr lang="en-GB" sz="2400" b="0" i="0" u="none" strike="noStrike" dirty="0">
              <a:solidFill>
                <a:srgbClr val="000000"/>
              </a:solidFill>
              <a:effectLst/>
              <a:latin typeface="Calibri" panose="020F0502020204030204" pitchFamily="34" charset="0"/>
              <a:cs typeface="Calibri" panose="020F0502020204030204" pitchFamily="34" charset="0"/>
            </a:endParaRPr>
          </a:p>
          <a:p>
            <a:pPr marL="0" marR="0" lvl="0" indent="0" algn="l" defTabSz="457200" eaLnBrk="1" fontAlgn="auto" latinLnBrk="0" hangingPunct="1">
              <a:lnSpc>
                <a:spcPct val="117999"/>
              </a:lnSpc>
              <a:spcBef>
                <a:spcPts val="0"/>
              </a:spcBef>
              <a:spcAft>
                <a:spcPts val="0"/>
              </a:spcAft>
              <a:buClrTx/>
              <a:buSzTx/>
              <a:buFontTx/>
              <a:buNone/>
              <a:tabLst/>
              <a:defRPr/>
            </a:pPr>
            <a:r>
              <a:rPr lang="fr-FR" sz="2400" b="1" dirty="0">
                <a:solidFill>
                  <a:srgbClr val="000000"/>
                </a:solidFill>
                <a:latin typeface="Calibri" panose="020F0502020204030204" pitchFamily="34" charset="0"/>
                <a:ea typeface="Times New Roman" panose="02020603050405020304" pitchFamily="18" charset="0"/>
                <a:cs typeface="Calibri" panose="020F0502020204030204" pitchFamily="34" charset="0"/>
              </a:rPr>
              <a:t>Use </a:t>
            </a:r>
            <a:r>
              <a:rPr lang="fr-FR" sz="2400" b="1"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existing</a:t>
            </a:r>
            <a:r>
              <a:rPr lang="fr-FR" sz="2400" b="1"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fr-FR" sz="2400" b="1"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risk</a:t>
            </a:r>
            <a:r>
              <a:rPr lang="fr-FR" sz="2400" b="1" dirty="0">
                <a:solidFill>
                  <a:srgbClr val="000000"/>
                </a:solidFill>
                <a:latin typeface="Calibri" panose="020F0502020204030204" pitchFamily="34" charset="0"/>
                <a:ea typeface="Times New Roman" panose="02020603050405020304" pitchFamily="18" charset="0"/>
                <a:cs typeface="Calibri" panose="020F0502020204030204" pitchFamily="34" charset="0"/>
              </a:rPr>
              <a:t> analyses to </a:t>
            </a:r>
            <a:r>
              <a:rPr lang="fr-FR" sz="2400" b="1"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develop</a:t>
            </a:r>
            <a:r>
              <a:rPr lang="fr-FR" sz="2400" b="1" dirty="0">
                <a:solidFill>
                  <a:srgbClr val="000000"/>
                </a:solidFill>
                <a:latin typeface="Calibri" panose="020F0502020204030204" pitchFamily="34" charset="0"/>
                <a:ea typeface="Times New Roman" panose="02020603050405020304" pitchFamily="18" charset="0"/>
                <a:cs typeface="Calibri" panose="020F0502020204030204" pitchFamily="34" charset="0"/>
              </a:rPr>
              <a:t> a </a:t>
            </a:r>
            <a:r>
              <a:rPr lang="fr-FR" sz="2400" b="1"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crisis</a:t>
            </a:r>
            <a:r>
              <a:rPr lang="fr-FR" sz="2400" b="1" dirty="0">
                <a:solidFill>
                  <a:srgbClr val="000000"/>
                </a:solidFill>
                <a:latin typeface="Calibri" panose="020F0502020204030204" pitchFamily="34" charset="0"/>
                <a:ea typeface="Times New Roman" panose="02020603050405020304" pitchFamily="18" charset="0"/>
                <a:cs typeface="Calibri" panose="020F0502020204030204" pitchFamily="34" charset="0"/>
              </a:rPr>
              <a:t> scenario</a:t>
            </a:r>
            <a:r>
              <a:rPr lang="fr-FR" sz="24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fr-FR" sz="2400" b="0" dirty="0">
                <a:solidFill>
                  <a:srgbClr val="000000"/>
                </a:solidFill>
                <a:latin typeface="Calibri" panose="020F0502020204030204" pitchFamily="34" charset="0"/>
                <a:ea typeface="Times New Roman" panose="02020603050405020304" pitchFamily="18" charset="0"/>
                <a:cs typeface="Calibri" panose="020F0502020204030204" pitchFamily="34" charset="0"/>
              </a:rPr>
              <a:t>In </a:t>
            </a:r>
            <a:r>
              <a:rPr lang="fr-FR" sz="2400" b="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most</a:t>
            </a:r>
            <a:r>
              <a:rPr lang="fr-FR" sz="2400" b="0" dirty="0">
                <a:solidFill>
                  <a:srgbClr val="000000"/>
                </a:solidFill>
                <a:latin typeface="Calibri" panose="020F0502020204030204" pitchFamily="34" charset="0"/>
                <a:ea typeface="Times New Roman" panose="02020603050405020304" pitchFamily="18" charset="0"/>
                <a:cs typeface="Calibri" panose="020F0502020204030204" pitchFamily="34" charset="0"/>
              </a:rPr>
              <a:t> countries, </a:t>
            </a:r>
            <a:r>
              <a:rPr lang="fr-FR" sz="2400" b="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hazard</a:t>
            </a:r>
            <a:r>
              <a:rPr lang="fr-FR" sz="2400" b="0" dirty="0">
                <a:solidFill>
                  <a:srgbClr val="000000"/>
                </a:solidFill>
                <a:latin typeface="Calibri" panose="020F0502020204030204" pitchFamily="34" charset="0"/>
                <a:ea typeface="Times New Roman" panose="02020603050405020304" pitchFamily="18" charset="0"/>
                <a:cs typeface="Calibri" panose="020F0502020204030204" pitchFamily="34" charset="0"/>
              </a:rPr>
              <a:t> identification and </a:t>
            </a:r>
            <a:r>
              <a:rPr lang="fr-FR" sz="2400" b="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risk</a:t>
            </a:r>
            <a:r>
              <a:rPr lang="fr-FR" sz="2400" b="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fr-FR" sz="2400" b="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analysis</a:t>
            </a:r>
            <a:r>
              <a:rPr lang="fr-FR" sz="2400" b="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fr-FR" sz="2400" b="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already</a:t>
            </a:r>
            <a:r>
              <a:rPr lang="fr-FR" sz="2400" b="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fr-FR" sz="2400" b="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exists</a:t>
            </a:r>
            <a:r>
              <a:rPr lang="fr-FR" sz="2400" b="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and as a Nutrition cluster/</a:t>
            </a:r>
            <a:r>
              <a:rPr lang="fr-FR" sz="2400" b="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sector</a:t>
            </a:r>
            <a:r>
              <a:rPr lang="fr-FR" sz="2400" b="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fr-FR" sz="2400" b="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these</a:t>
            </a:r>
            <a:r>
              <a:rPr lang="fr-FR" sz="2400" b="0" dirty="0">
                <a:solidFill>
                  <a:srgbClr val="000000"/>
                </a:solidFill>
                <a:latin typeface="Calibri" panose="020F0502020204030204" pitchFamily="34" charset="0"/>
                <a:ea typeface="Times New Roman" panose="02020603050405020304" pitchFamily="18" charset="0"/>
                <a:cs typeface="Calibri" panose="020F0502020204030204" pitchFamily="34" charset="0"/>
              </a:rPr>
              <a:t> can </a:t>
            </a:r>
            <a:r>
              <a:rPr lang="fr-FR" sz="2400" b="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be</a:t>
            </a:r>
            <a:r>
              <a:rPr lang="fr-FR" sz="2400" b="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fr-FR" sz="2400" b="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used</a:t>
            </a:r>
            <a:r>
              <a:rPr lang="fr-FR" sz="2400" b="0" dirty="0">
                <a:solidFill>
                  <a:srgbClr val="000000"/>
                </a:solidFill>
                <a:latin typeface="Calibri" panose="020F0502020204030204" pitchFamily="34" charset="0"/>
                <a:ea typeface="Times New Roman" panose="02020603050405020304" pitchFamily="18" charset="0"/>
                <a:cs typeface="Calibri" panose="020F0502020204030204" pitchFamily="34" charset="0"/>
              </a:rPr>
              <a:t> to </a:t>
            </a:r>
            <a:r>
              <a:rPr lang="fr-FR" sz="2400" b="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build</a:t>
            </a:r>
            <a:r>
              <a:rPr lang="fr-FR" sz="2400" b="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fr-FR" sz="2400" b="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crisis</a:t>
            </a:r>
            <a:r>
              <a:rPr lang="fr-FR" sz="2400" b="0" dirty="0">
                <a:solidFill>
                  <a:srgbClr val="000000"/>
                </a:solidFill>
                <a:latin typeface="Calibri" panose="020F0502020204030204" pitchFamily="34" charset="0"/>
                <a:ea typeface="Times New Roman" panose="02020603050405020304" pitchFamily="18" charset="0"/>
                <a:cs typeface="Calibri" panose="020F0502020204030204" pitchFamily="34" charset="0"/>
              </a:rPr>
              <a:t> scenario </a:t>
            </a:r>
            <a:r>
              <a:rPr lang="fr-FR" sz="2400" b="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with</a:t>
            </a:r>
            <a:r>
              <a:rPr lang="fr-FR" sz="2400" b="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 nutrition </a:t>
            </a:r>
            <a:r>
              <a:rPr lang="fr-FR" sz="2400" b="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lens</a:t>
            </a:r>
            <a:r>
              <a:rPr lang="fr-FR" sz="2400" b="0" dirty="0">
                <a:solidFill>
                  <a:srgbClr val="000000"/>
                </a:solidFill>
                <a:latin typeface="Calibri" panose="020F0502020204030204" pitchFamily="34" charset="0"/>
                <a:ea typeface="Times New Roman" panose="02020603050405020304" pitchFamily="18" charset="0"/>
                <a:cs typeface="Calibri" panose="020F0502020204030204" pitchFamily="34" charset="0"/>
              </a:rPr>
              <a:t>.</a:t>
            </a:r>
          </a:p>
          <a:p>
            <a:pPr marL="0" marR="0" lvl="0" indent="0" algn="l" defTabSz="457200" eaLnBrk="1" fontAlgn="auto" latinLnBrk="0" hangingPunct="1">
              <a:lnSpc>
                <a:spcPct val="117999"/>
              </a:lnSpc>
              <a:spcBef>
                <a:spcPts val="0"/>
              </a:spcBef>
              <a:spcAft>
                <a:spcPts val="0"/>
              </a:spcAft>
              <a:buClrTx/>
              <a:buSzTx/>
              <a:buFontTx/>
              <a:buNone/>
              <a:tabLst/>
              <a:defRPr/>
            </a:pPr>
            <a:r>
              <a:rPr lang="fr-FR" sz="24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The ERP </a:t>
            </a:r>
            <a:r>
              <a:rPr lang="fr-FR" sz="24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approach</a:t>
            </a:r>
            <a:r>
              <a:rPr lang="fr-FR" sz="24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must </a:t>
            </a:r>
            <a:r>
              <a:rPr lang="fr-FR" sz="24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be</a:t>
            </a:r>
            <a:r>
              <a:rPr lang="fr-FR" sz="24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collaborative</a:t>
            </a:r>
            <a:r>
              <a:rPr lang="fr-FR" sz="2400" b="1" dirty="0">
                <a:solidFill>
                  <a:srgbClr val="000000"/>
                </a:solidFill>
                <a:latin typeface="Calibri" panose="020F0502020204030204" pitchFamily="34" charset="0"/>
                <a:ea typeface="Times New Roman" panose="02020603050405020304" pitchFamily="18" charset="0"/>
                <a:cs typeface="Calibri" panose="020F0502020204030204" pitchFamily="34" charset="0"/>
              </a:rPr>
              <a:t>.</a:t>
            </a:r>
            <a:r>
              <a:rPr lang="fr-FR" sz="24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fr-FR" sz="2400" b="0" dirty="0">
                <a:solidFill>
                  <a:srgbClr val="000000"/>
                </a:solidFill>
                <a:latin typeface="Calibri" panose="020F0502020204030204" pitchFamily="34" charset="0"/>
                <a:ea typeface="Times New Roman" panose="02020603050405020304" pitchFamily="18" charset="0"/>
                <a:cs typeface="Calibri" panose="020F0502020204030204" pitchFamily="34" charset="0"/>
              </a:rPr>
              <a:t>J</a:t>
            </a:r>
            <a:r>
              <a:rPr lang="fr-FR" sz="2400" b="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oint ERP planning </a:t>
            </a:r>
            <a:r>
              <a:rPr lang="fr-FR" sz="2400" b="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reinforces</a:t>
            </a:r>
            <a:r>
              <a:rPr lang="fr-FR" sz="2400" b="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collaboration and </a:t>
            </a:r>
            <a:r>
              <a:rPr lang="fr-FR" sz="2400" b="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contributes</a:t>
            </a:r>
            <a:r>
              <a:rPr lang="fr-FR" sz="2400" b="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to </a:t>
            </a:r>
            <a:r>
              <a:rPr lang="fr-FR" sz="2400" b="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build</a:t>
            </a:r>
            <a:r>
              <a:rPr lang="fr-FR" sz="2400" b="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fr-FR" sz="2400" b="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stronger</a:t>
            </a:r>
            <a:r>
              <a:rPr lang="fr-FR" sz="2400" b="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alliances and partnerships </a:t>
            </a:r>
            <a:r>
              <a:rPr lang="fr-FR" sz="2400" b="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that</a:t>
            </a:r>
            <a:r>
              <a:rPr lang="fr-FR" sz="2400" b="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fr-FR" sz="2400" b="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will</a:t>
            </a:r>
            <a:r>
              <a:rPr lang="fr-FR" sz="2400" b="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fr-FR" sz="2400" b="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be</a:t>
            </a:r>
            <a:r>
              <a:rPr lang="fr-FR" sz="2400" b="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instrumental </a:t>
            </a:r>
            <a:r>
              <a:rPr lang="fr-FR" sz="2400" b="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later</a:t>
            </a:r>
            <a:r>
              <a:rPr lang="fr-FR" sz="2400" b="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on for </a:t>
            </a:r>
            <a:r>
              <a:rPr lang="fr-FR" sz="2400" b="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timely</a:t>
            </a:r>
            <a:r>
              <a:rPr lang="fr-FR" sz="2400" b="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fr-FR" sz="2400" b="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scale</a:t>
            </a:r>
            <a:r>
              <a:rPr lang="fr-FR" sz="2400" b="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up / effective </a:t>
            </a:r>
            <a:r>
              <a:rPr lang="fr-FR" sz="2400" b="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implementation</a:t>
            </a:r>
            <a:r>
              <a:rPr lang="fr-FR" sz="2400" b="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t>
            </a:r>
          </a:p>
          <a:p>
            <a:pPr marL="0" marR="0" lvl="0" indent="0" algn="l" defTabSz="457200" eaLnBrk="1" fontAlgn="auto" latinLnBrk="0" hangingPunct="1">
              <a:lnSpc>
                <a:spcPct val="117999"/>
              </a:lnSpc>
              <a:spcBef>
                <a:spcPts val="0"/>
              </a:spcBef>
              <a:spcAft>
                <a:spcPts val="0"/>
              </a:spcAft>
              <a:buClrTx/>
              <a:buSzTx/>
              <a:buFontTx/>
              <a:buNone/>
              <a:tabLst/>
              <a:defRPr/>
            </a:pPr>
            <a:endParaRPr lang="en-GB" sz="2400" b="0" dirty="0">
              <a:solidFill>
                <a:srgbClr val="313537"/>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730720141"/>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4175" y="685800"/>
            <a:ext cx="6089650" cy="3429000"/>
          </a:xfrm>
        </p:spPr>
      </p:sp>
      <p:sp>
        <p:nvSpPr>
          <p:cNvPr id="3" name="Notes Placeholder 2"/>
          <p:cNvSpPr>
            <a:spLocks noGrp="1"/>
          </p:cNvSpPr>
          <p:nvPr>
            <p:ph type="body" idx="1"/>
          </p:nvPr>
        </p:nvSpPr>
        <p:spPr/>
        <p:txBody>
          <a:bodyPr/>
          <a:lstStyle/>
          <a:p>
            <a:r>
              <a:rPr lang="fr-FR" dirty="0"/>
              <a:t>Geraldine</a:t>
            </a:r>
            <a:endParaRPr lang="en-FR" dirty="0"/>
          </a:p>
        </p:txBody>
      </p:sp>
    </p:spTree>
    <p:extLst>
      <p:ext uri="{BB962C8B-B14F-4D97-AF65-F5344CB8AC3E}">
        <p14:creationId xmlns:p14="http://schemas.microsoft.com/office/powerpoint/2010/main" val="2948038849"/>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4175" y="685800"/>
            <a:ext cx="6089650" cy="3429000"/>
          </a:xfrm>
        </p:spPr>
      </p:sp>
      <p:sp>
        <p:nvSpPr>
          <p:cNvPr id="3" name="Notes Placeholder 2"/>
          <p:cNvSpPr>
            <a:spLocks noGrp="1"/>
          </p:cNvSpPr>
          <p:nvPr>
            <p:ph type="body" idx="1"/>
          </p:nvPr>
        </p:nvSpPr>
        <p:spPr/>
        <p:txBody>
          <a:bodyPr/>
          <a:lstStyle/>
          <a:p>
            <a:r>
              <a:rPr lang="fr-FR" dirty="0"/>
              <a:t>Geraldine</a:t>
            </a:r>
          </a:p>
          <a:p>
            <a:endParaRPr lang="fr-FR" dirty="0"/>
          </a:p>
          <a:p>
            <a:r>
              <a:rPr lang="fr-FR" dirty="0"/>
              <a:t>Où en sommes-nous aujourd'hui ? Partager une vue d'ensemble de la situation de la région en matière de PRU du point de vue du GNC.</a:t>
            </a:r>
          </a:p>
          <a:p>
            <a:endParaRPr lang="fr-FR" dirty="0"/>
          </a:p>
          <a:p>
            <a:r>
              <a:rPr lang="en-FR" dirty="0"/>
              <a:t>Where do we stand now? Share an overview of where do we stand in the region on ERP from a GNC perspective</a:t>
            </a:r>
          </a:p>
        </p:txBody>
      </p:sp>
    </p:spTree>
    <p:extLst>
      <p:ext uri="{BB962C8B-B14F-4D97-AF65-F5344CB8AC3E}">
        <p14:creationId xmlns:p14="http://schemas.microsoft.com/office/powerpoint/2010/main" val="23985536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AA7CBE-CF65-7FA7-1C7B-B32BDB71B7F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3C17ABC-7D33-4C50-665F-CF3420997912}"/>
              </a:ext>
            </a:extLst>
          </p:cNvPr>
          <p:cNvSpPr>
            <a:spLocks noGrp="1" noRot="1" noChangeAspect="1"/>
          </p:cNvSpPr>
          <p:nvPr>
            <p:ph type="sldImg"/>
          </p:nvPr>
        </p:nvSpPr>
        <p:spPr>
          <a:xfrm>
            <a:off x="384175" y="685800"/>
            <a:ext cx="6089650" cy="3429000"/>
          </a:xfrm>
        </p:spPr>
      </p:sp>
      <p:sp>
        <p:nvSpPr>
          <p:cNvPr id="3" name="Notes Placeholder 2">
            <a:extLst>
              <a:ext uri="{FF2B5EF4-FFF2-40B4-BE49-F238E27FC236}">
                <a16:creationId xmlns:a16="http://schemas.microsoft.com/office/drawing/2014/main" id="{D1453040-5CD1-E20E-1CD4-320F997AE3DF}"/>
              </a:ext>
            </a:extLst>
          </p:cNvPr>
          <p:cNvSpPr>
            <a:spLocks noGrp="1"/>
          </p:cNvSpPr>
          <p:nvPr>
            <p:ph type="body" idx="1"/>
          </p:nvPr>
        </p:nvSpPr>
        <p:spPr/>
        <p:txBody>
          <a:bodyPr/>
          <a:lstStyle/>
          <a:p>
            <a:pPr algn="l">
              <a:defRPr/>
            </a:pPr>
            <a:r>
              <a:rPr lang="en-US" b="0" i="0">
                <a:effectLst/>
                <a:latin typeface="-apple-system"/>
              </a:rPr>
              <a:t>One is to ensure</a:t>
            </a:r>
            <a:r>
              <a:rPr lang="en-US">
                <a:solidFill>
                  <a:srgbClr val="000000"/>
                </a:solidFill>
              </a:rPr>
              <a:t> a more localized approach in the response supporting national and subnational leadership and acknowledging and centering the work of local and national NGOs. Here, </a:t>
            </a:r>
          </a:p>
          <a:p>
            <a:pPr algn="l">
              <a:defRPr/>
            </a:pPr>
            <a:r>
              <a:rPr lang="en-US">
                <a:solidFill>
                  <a:srgbClr val="000000"/>
                </a:solidFill>
              </a:rPr>
              <a:t>Martha the GNC CMAM Advisor is training future facilitators in Somalia on In-patient Management of SAM. LNAs are the first responders in every emergency and the heart of the response. They can often mobilize resources and networks quickly and have greater access to crisis affected populations. This creates and contributes to a more sustainable, effective and efficient response. . </a:t>
            </a:r>
            <a:endParaRPr lang="en-US"/>
          </a:p>
          <a:p>
            <a:pPr algn="l"/>
            <a:endParaRPr lang="en-US">
              <a:solidFill>
                <a:srgbClr val="000000"/>
              </a:solidFill>
            </a:endParaRPr>
          </a:p>
          <a:p>
            <a:pPr algn="l"/>
            <a:r>
              <a:rPr lang="en-US">
                <a:solidFill>
                  <a:srgbClr val="000000"/>
                </a:solidFill>
              </a:rPr>
              <a:t>We need greater clarity on how best we can contribute to the Climate Change agenda, ensuring that response efforts are considered through a climate change lens. The spiraling climate crisis is exposing more and more people to vulnerabilities and increasing needs. </a:t>
            </a:r>
          </a:p>
          <a:p>
            <a:pPr algn="l" fontAlgn="auto"/>
            <a:endParaRPr lang="en-US" b="0" i="0">
              <a:effectLst/>
              <a:latin typeface="-apple-system"/>
            </a:endParaRPr>
          </a:p>
          <a:p>
            <a:br>
              <a:rPr lang="en-US"/>
            </a:br>
            <a:endParaRPr lang="en-US">
              <a:solidFill>
                <a:srgbClr val="000000"/>
              </a:solidFill>
              <a:latin typeface="Calibri"/>
              <a:cs typeface="Calibri"/>
            </a:endParaRPr>
          </a:p>
          <a:p>
            <a:endParaRPr lang="en-NL"/>
          </a:p>
        </p:txBody>
      </p:sp>
    </p:spTree>
    <p:extLst>
      <p:ext uri="{BB962C8B-B14F-4D97-AF65-F5344CB8AC3E}">
        <p14:creationId xmlns:p14="http://schemas.microsoft.com/office/powerpoint/2010/main" val="1317274128"/>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4175" y="685800"/>
            <a:ext cx="6089650" cy="3429000"/>
          </a:xfrm>
        </p:spPr>
      </p:sp>
      <p:sp>
        <p:nvSpPr>
          <p:cNvPr id="3" name="Notes Placeholder 2"/>
          <p:cNvSpPr>
            <a:spLocks noGrp="1"/>
          </p:cNvSpPr>
          <p:nvPr>
            <p:ph type="body" idx="1"/>
          </p:nvPr>
        </p:nvSpPr>
        <p:spPr/>
        <p:txBody>
          <a:bodyPr/>
          <a:lstStyle/>
          <a:p>
            <a:r>
              <a:rPr lang="fr-FR" dirty="0"/>
              <a:t>Geraldine anime, </a:t>
            </a:r>
            <a:r>
              <a:rPr lang="fr-FR" dirty="0" err="1"/>
              <a:t>Cecile</a:t>
            </a:r>
            <a:r>
              <a:rPr lang="fr-FR" dirty="0"/>
              <a:t> complète les discussions</a:t>
            </a:r>
          </a:p>
          <a:p>
            <a:endParaRPr lang="fr-FR" dirty="0"/>
          </a:p>
          <a:p>
            <a:r>
              <a:rPr lang="fr-FR" dirty="0"/>
              <a:t>Il s'agit d'une séance de questions-réponses</a:t>
            </a:r>
          </a:p>
          <a:p>
            <a:r>
              <a:rPr lang="fr-FR" dirty="0"/>
              <a:t>Demander au public ainsi qu'à des collègues nationaux sélectionnés qui ont reçu les questions à l'avance:</a:t>
            </a:r>
          </a:p>
          <a:p>
            <a:r>
              <a:rPr lang="fr-FR" dirty="0"/>
              <a:t>Pourquoi est-il si difficile de se préparer à une catastrophe ?</a:t>
            </a:r>
          </a:p>
          <a:p>
            <a:r>
              <a:rPr lang="fr-FR" dirty="0"/>
              <a:t>Quel est l'état d'avancement du processus d'ERP nutritionnel dans votre pays ? </a:t>
            </a:r>
          </a:p>
          <a:p>
            <a:r>
              <a:rPr lang="fr-FR" dirty="0"/>
              <a:t>Avez-vous cartographié les capacités de réponse existantes (partenaires ? Personnel formé ? orientations et protocoles nécessaires ? Cartographie des stocks d'approvisionnement ?)?</a:t>
            </a:r>
          </a:p>
          <a:p>
            <a:r>
              <a:rPr lang="fr-FR" dirty="0"/>
              <a:t>Vos dispositions opérationnelles ont-elles été anticipées ? (pour la coordination, la gestion de l'information, l'évaluation et la fourniture d'une réponse) ?</a:t>
            </a:r>
          </a:p>
          <a:p>
            <a:r>
              <a:rPr lang="fr-FR" dirty="0"/>
              <a:t>Disposez-vous d'un plan de réponse nutritionnelle précoce pour la phase initiale d'une crise ?</a:t>
            </a:r>
          </a:p>
          <a:p>
            <a:r>
              <a:rPr lang="fr-FR" dirty="0"/>
              <a:t>Disposez-vous d'un plan de travail pour les actions de préparation ?</a:t>
            </a:r>
          </a:p>
          <a:p>
            <a:r>
              <a:rPr lang="fr-FR" dirty="0"/>
              <a:t>Disposez-vous d'un plan d'urgence nutritionnel multirisque ?</a:t>
            </a:r>
          </a:p>
          <a:p>
            <a:endParaRPr lang="fr-FR" dirty="0"/>
          </a:p>
          <a:p>
            <a:r>
              <a:rPr lang="en-FR" dirty="0"/>
              <a:t>This is for a Q&amp;A session</a:t>
            </a:r>
          </a:p>
          <a:p>
            <a:r>
              <a:rPr lang="en-FR" dirty="0"/>
              <a:t>Asking the audience as well as selected country colleagues who received the questions in advance</a:t>
            </a:r>
          </a:p>
          <a:p>
            <a:r>
              <a:rPr lang="en-FR" dirty="0"/>
              <a:t>Why is is so hard to be prepared for disaster?</a:t>
            </a:r>
          </a:p>
          <a:p>
            <a:r>
              <a:rPr lang="en-GB" sz="1800" dirty="0">
                <a:effectLst/>
                <a:latin typeface="Calibri" panose="020F0502020204030204" pitchFamily="34" charset="0"/>
                <a:ea typeface="Cambria" panose="02040503050406030204" pitchFamily="18" charset="0"/>
                <a:cs typeface="Times New Roman" panose="02020603050405020304" pitchFamily="18" charset="0"/>
              </a:rPr>
              <a:t>What is the status of your Nutrition ERP process in your country? </a:t>
            </a:r>
            <a:endParaRPr lang="en-FR" sz="1800" dirty="0">
              <a:effectLst/>
              <a:latin typeface="Cambria" panose="02040503050406030204" pitchFamily="18" charset="0"/>
              <a:ea typeface="Cambria" panose="02040503050406030204" pitchFamily="18" charset="0"/>
              <a:cs typeface="Times New Roman" panose="02020603050405020304" pitchFamily="18" charset="0"/>
            </a:endParaRPr>
          </a:p>
          <a:p>
            <a:pPr marL="342900" lvl="0" indent="-342900">
              <a:lnSpc>
                <a:spcPct val="90000"/>
              </a:lnSpc>
              <a:spcAft>
                <a:spcPts val="800"/>
              </a:spcAft>
              <a:buFont typeface="Symbol" pitchFamily="2" charset="2"/>
              <a:buChar char=""/>
              <a:tabLst>
                <a:tab pos="400050" algn="l"/>
              </a:tabLst>
            </a:pPr>
            <a:r>
              <a:rPr lang="en-US" sz="1800" dirty="0">
                <a:solidFill>
                  <a:srgbClr val="000000"/>
                </a:solidFill>
                <a:effectLst/>
                <a:latin typeface="Calibri" panose="020F0502020204030204" pitchFamily="34" charset="0"/>
                <a:ea typeface="Cambria" panose="02040503050406030204" pitchFamily="18" charset="0"/>
                <a:cs typeface="Times New Roman" panose="02020603050405020304" pitchFamily="18" charset="0"/>
              </a:rPr>
              <a:t>Have mapped you existing response capacities (partners? Trained personnel? necessary guidance and protocols? Supply stock mapping?)?</a:t>
            </a:r>
            <a:endParaRPr lang="en-FR" sz="1800" dirty="0">
              <a:effectLst/>
              <a:latin typeface="Cambria" panose="02040503050406030204" pitchFamily="18" charset="0"/>
              <a:ea typeface="Cambria" panose="02040503050406030204" pitchFamily="18" charset="0"/>
              <a:cs typeface="Times New Roman" panose="02020603050405020304" pitchFamily="18" charset="0"/>
            </a:endParaRPr>
          </a:p>
          <a:p>
            <a:pPr marL="342900" lvl="0" indent="-342900">
              <a:lnSpc>
                <a:spcPct val="90000"/>
              </a:lnSpc>
              <a:spcAft>
                <a:spcPts val="800"/>
              </a:spcAft>
              <a:buFont typeface="Symbol" pitchFamily="2" charset="2"/>
              <a:buChar char=""/>
              <a:tabLst>
                <a:tab pos="400050" algn="l"/>
              </a:tabLst>
            </a:pPr>
            <a:r>
              <a:rPr lang="en-US" sz="1800" dirty="0">
                <a:solidFill>
                  <a:srgbClr val="000000"/>
                </a:solidFill>
                <a:effectLst/>
                <a:latin typeface="Calibri" panose="020F0502020204030204" pitchFamily="34" charset="0"/>
                <a:ea typeface="Cambria" panose="02040503050406030204" pitchFamily="18" charset="0"/>
                <a:cs typeface="Times New Roman" panose="02020603050405020304" pitchFamily="18" charset="0"/>
              </a:rPr>
              <a:t>Are your operational arrangements anticipated? (for coordination, IM, assessment and response provision)?</a:t>
            </a:r>
            <a:endParaRPr lang="en-FR" sz="1800" dirty="0">
              <a:effectLst/>
              <a:latin typeface="Cambria" panose="02040503050406030204" pitchFamily="18" charset="0"/>
              <a:ea typeface="Cambria" panose="02040503050406030204" pitchFamily="18" charset="0"/>
              <a:cs typeface="Times New Roman" panose="02020603050405020304" pitchFamily="18" charset="0"/>
            </a:endParaRPr>
          </a:p>
          <a:p>
            <a:pPr marL="342900" lvl="0" indent="-342900">
              <a:lnSpc>
                <a:spcPct val="90000"/>
              </a:lnSpc>
              <a:spcAft>
                <a:spcPts val="800"/>
              </a:spcAft>
              <a:buFont typeface="Symbol" pitchFamily="2" charset="2"/>
              <a:buChar char=""/>
              <a:tabLst>
                <a:tab pos="400050" algn="l"/>
              </a:tabLst>
            </a:pPr>
            <a:r>
              <a:rPr lang="en-US" sz="1800" dirty="0">
                <a:solidFill>
                  <a:srgbClr val="000000"/>
                </a:solidFill>
                <a:effectLst/>
                <a:latin typeface="Calibri" panose="020F0502020204030204" pitchFamily="34" charset="0"/>
                <a:ea typeface="Cambria" panose="02040503050406030204" pitchFamily="18" charset="0"/>
                <a:cs typeface="Times New Roman" panose="02020603050405020304" pitchFamily="18" charset="0"/>
              </a:rPr>
              <a:t>Do you have an early nutrition response plan for the initial phase of a crisis</a:t>
            </a:r>
            <a:endParaRPr lang="en-FR" sz="1800" dirty="0">
              <a:effectLst/>
              <a:latin typeface="Cambria" panose="02040503050406030204" pitchFamily="18" charset="0"/>
              <a:ea typeface="Cambria" panose="02040503050406030204" pitchFamily="18" charset="0"/>
              <a:cs typeface="Times New Roman" panose="02020603050405020304" pitchFamily="18" charset="0"/>
            </a:endParaRPr>
          </a:p>
          <a:p>
            <a:pPr marL="342900" lvl="0" indent="-342900">
              <a:lnSpc>
                <a:spcPct val="90000"/>
              </a:lnSpc>
              <a:spcAft>
                <a:spcPts val="800"/>
              </a:spcAft>
              <a:buFont typeface="Symbol" pitchFamily="2" charset="2"/>
              <a:buChar char=""/>
              <a:tabLst>
                <a:tab pos="400050" algn="l"/>
              </a:tabLst>
            </a:pPr>
            <a:r>
              <a:rPr lang="en-US" sz="1800" dirty="0">
                <a:solidFill>
                  <a:srgbClr val="000000"/>
                </a:solidFill>
                <a:effectLst/>
                <a:latin typeface="Calibri" panose="020F0502020204030204" pitchFamily="34" charset="0"/>
                <a:ea typeface="Cambria" panose="02040503050406030204" pitchFamily="18" charset="0"/>
                <a:cs typeface="Times New Roman" panose="02020603050405020304" pitchFamily="18" charset="0"/>
              </a:rPr>
              <a:t>Do you have a preparedness actions workplan?</a:t>
            </a:r>
            <a:endParaRPr lang="en-FR" sz="1800" dirty="0">
              <a:solidFill>
                <a:sysClr val="windowText" lastClr="000000"/>
              </a:solidFill>
              <a:effectLst/>
              <a:latin typeface="Cambria" panose="02040503050406030204" pitchFamily="18" charset="0"/>
              <a:ea typeface="Cambria" panose="02040503050406030204" pitchFamily="18" charset="0"/>
              <a:cs typeface="Times New Roman" panose="02020603050405020304" pitchFamily="18" charset="0"/>
            </a:endParaRPr>
          </a:p>
          <a:p>
            <a:pPr marL="342900" lvl="0" indent="-342900">
              <a:lnSpc>
                <a:spcPct val="90000"/>
              </a:lnSpc>
              <a:spcAft>
                <a:spcPts val="800"/>
              </a:spcAft>
              <a:buFont typeface="Symbol" pitchFamily="2" charset="2"/>
              <a:buChar char=""/>
              <a:tabLst>
                <a:tab pos="400050" algn="l"/>
              </a:tabLst>
            </a:pPr>
            <a:r>
              <a:rPr lang="en-US" sz="18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Do you have a multi-risk Nutrition ERP plan?</a:t>
            </a:r>
            <a:r>
              <a:rPr lang="en-FR" dirty="0">
                <a:effectLst/>
              </a:rPr>
              <a:t> </a:t>
            </a:r>
            <a:endParaRPr lang="en-FR" dirty="0"/>
          </a:p>
        </p:txBody>
      </p:sp>
    </p:spTree>
    <p:extLst>
      <p:ext uri="{BB962C8B-B14F-4D97-AF65-F5344CB8AC3E}">
        <p14:creationId xmlns:p14="http://schemas.microsoft.com/office/powerpoint/2010/main" val="2021822449"/>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58DE02-9B84-7D59-4483-0AF69C690F8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214103A-3E3F-A6D3-8CBA-6C4E50121CF4}"/>
              </a:ext>
            </a:extLst>
          </p:cNvPr>
          <p:cNvSpPr>
            <a:spLocks noGrp="1" noRot="1" noChangeAspect="1"/>
          </p:cNvSpPr>
          <p:nvPr>
            <p:ph type="sldImg"/>
          </p:nvPr>
        </p:nvSpPr>
        <p:spPr>
          <a:xfrm>
            <a:off x="384175" y="685800"/>
            <a:ext cx="6089650" cy="3429000"/>
          </a:xfrm>
        </p:spPr>
      </p:sp>
      <p:sp>
        <p:nvSpPr>
          <p:cNvPr id="3" name="Notes Placeholder 2">
            <a:extLst>
              <a:ext uri="{FF2B5EF4-FFF2-40B4-BE49-F238E27FC236}">
                <a16:creationId xmlns:a16="http://schemas.microsoft.com/office/drawing/2014/main" id="{6B108D56-58C2-810C-C49D-B76C27B6D33B}"/>
              </a:ext>
            </a:extLst>
          </p:cNvPr>
          <p:cNvSpPr>
            <a:spLocks noGrp="1"/>
          </p:cNvSpPr>
          <p:nvPr>
            <p:ph type="body" idx="1"/>
          </p:nvPr>
        </p:nvSpPr>
        <p:spPr/>
        <p:txBody>
          <a:bodyPr/>
          <a:lstStyle/>
          <a:p>
            <a:endParaRPr lang="en-NL"/>
          </a:p>
        </p:txBody>
      </p:sp>
    </p:spTree>
    <p:extLst>
      <p:ext uri="{BB962C8B-B14F-4D97-AF65-F5344CB8AC3E}">
        <p14:creationId xmlns:p14="http://schemas.microsoft.com/office/powerpoint/2010/main" val="3747018706"/>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8975" y="1143000"/>
            <a:ext cx="5480050" cy="3086100"/>
          </a:xfrm>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86AD93-F4BE-42B6-8C30-17161E4ACA4D}" type="slidenum">
              <a:rPr kumimoji="0" lang="fr-FR"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84</a:t>
            </a:fld>
            <a:endParaRPr kumimoji="0" lang="fr-FR"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22065551"/>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688975" y="1143000"/>
            <a:ext cx="5480050" cy="3086100"/>
          </a:xfrm>
        </p:spPr>
      </p:sp>
      <p:sp>
        <p:nvSpPr>
          <p:cNvPr id="3" name="Espace réservé des notes 2"/>
          <p:cNvSpPr>
            <a:spLocks noGrp="1"/>
          </p:cNvSpPr>
          <p:nvPr>
            <p:ph type="body" idx="1"/>
          </p:nvPr>
        </p:nvSpPr>
        <p:spPr/>
        <p:txBody>
          <a:bodyPr/>
          <a:lstStyle/>
          <a:p>
            <a:pPr marL="457200" indent="-228600">
              <a:spcAft>
                <a:spcPts val="600"/>
              </a:spcAft>
              <a:buFont typeface="Arial" panose="020B0604020202020204" pitchFamily="34" charset="0"/>
              <a:buChar char="•"/>
            </a:pPr>
            <a:r>
              <a:rPr lang="fr-FR" b="1" noProof="0" dirty="0">
                <a:solidFill>
                  <a:srgbClr val="0070C0"/>
                </a:solidFill>
              </a:rPr>
              <a:t>Déclencheurs/paramètres d’actions</a:t>
            </a:r>
            <a:r>
              <a:rPr lang="fr-FR" noProof="0" dirty="0">
                <a:solidFill>
                  <a:srgbClr val="0070C0"/>
                </a:solidFill>
              </a:rPr>
              <a:t> : développer base sur les prévisions de risques a surveiller et déterminer quand intervenir.</a:t>
            </a:r>
          </a:p>
          <a:p>
            <a:pPr marL="457200" indent="-228600">
              <a:spcAft>
                <a:spcPts val="600"/>
              </a:spcAft>
              <a:buFont typeface="Arial" panose="020B0604020202020204" pitchFamily="34" charset="0"/>
              <a:buChar char="•"/>
            </a:pPr>
            <a:r>
              <a:rPr lang="fr-FR" b="1" noProof="0" dirty="0">
                <a:solidFill>
                  <a:srgbClr val="0070C0"/>
                </a:solidFill>
              </a:rPr>
              <a:t>Interventions prédéfinies </a:t>
            </a:r>
            <a:r>
              <a:rPr lang="fr-FR" noProof="0" dirty="0">
                <a:solidFill>
                  <a:srgbClr val="0070C0"/>
                </a:solidFill>
              </a:rPr>
              <a:t>: Set d’</a:t>
            </a:r>
            <a:r>
              <a:rPr lang="fr-FR" noProof="0" dirty="0" err="1">
                <a:solidFill>
                  <a:srgbClr val="0070C0"/>
                </a:solidFill>
              </a:rPr>
              <a:t>activites</a:t>
            </a:r>
            <a:r>
              <a:rPr lang="fr-FR" noProof="0" dirty="0">
                <a:solidFill>
                  <a:srgbClr val="0070C0"/>
                </a:solidFill>
              </a:rPr>
              <a:t> planifiées basées sur les menaces identifies et développées considérant les risques et les impacts sur les personnes.</a:t>
            </a:r>
          </a:p>
          <a:p>
            <a:pPr marL="457200" indent="-228600">
              <a:spcAft>
                <a:spcPts val="600"/>
              </a:spcAft>
              <a:buFont typeface="Arial" panose="020B0604020202020204" pitchFamily="34" charset="0"/>
              <a:buChar char="•"/>
            </a:pPr>
            <a:r>
              <a:rPr lang="fr-FR" b="1" noProof="0" dirty="0">
                <a:solidFill>
                  <a:srgbClr val="0070C0"/>
                </a:solidFill>
              </a:rPr>
              <a:t>Financements arranges a l’avance</a:t>
            </a:r>
            <a:r>
              <a:rPr lang="fr-FR" noProof="0" dirty="0">
                <a:solidFill>
                  <a:srgbClr val="0070C0"/>
                </a:solidFill>
              </a:rPr>
              <a:t>: des fonds engages a la phase de planification et prêts a être débourser pour faciliter la mise en œuvre des activités dans un temps imparti.</a:t>
            </a:r>
          </a:p>
          <a:p>
            <a:pPr marL="285750" indent="-285750" algn="l" rtl="0" fontAlgn="base">
              <a:buFont typeface="Arial" panose="020B0604020202020204" pitchFamily="34" charset="0"/>
              <a:buChar char="•"/>
            </a:pPr>
            <a:r>
              <a:rPr lang="fr-FR" sz="1200" b="0" i="0" u="none" strike="noStrike" dirty="0">
                <a:solidFill>
                  <a:srgbClr val="FFFFFF"/>
                </a:solidFill>
                <a:effectLst/>
                <a:latin typeface="Open Sans" panose="020B0606030504020204" pitchFamily="34" charset="0"/>
              </a:rPr>
              <a:t>.</a:t>
            </a:r>
            <a:r>
              <a:rPr lang="en-US" sz="1200" b="0" i="0" dirty="0">
                <a:solidFill>
                  <a:srgbClr val="FFFFFF"/>
                </a:solidFill>
                <a:effectLst/>
                <a:latin typeface="Open Sans" panose="020B0606030504020204" pitchFamily="34" charset="0"/>
              </a:rPr>
              <a:t>​</a:t>
            </a:r>
            <a:endParaRPr lang="en-US" sz="1400" dirty="0">
              <a:solidFill>
                <a:srgbClr val="000000"/>
              </a:solidFill>
              <a:latin typeface="Segoe UI" panose="020B0502040204020203" pitchFamily="34" charset="0"/>
            </a:endParaRPr>
          </a:p>
        </p:txBody>
      </p:sp>
      <p:sp>
        <p:nvSpPr>
          <p:cNvPr id="4" name="Espace réservé du numéro de diapositive 3"/>
          <p:cNvSpPr>
            <a:spLocks noGrp="1"/>
          </p:cNvSpPr>
          <p:nvPr>
            <p:ph type="sldNum" sz="quarter" idx="5"/>
          </p:nvPr>
        </p:nvSpPr>
        <p:spPr/>
        <p:txBody>
          <a:bodyPr/>
          <a:lstStyle/>
          <a:p>
            <a:fld id="{C29C7C31-9A7A-495B-AF42-CB2FE64BE7CB}" type="slidenum">
              <a:rPr lang="en-US" smtClean="0"/>
              <a:t>85</a:t>
            </a:fld>
            <a:endParaRPr lang="en-US"/>
          </a:p>
        </p:txBody>
      </p:sp>
    </p:spTree>
    <p:extLst>
      <p:ext uri="{BB962C8B-B14F-4D97-AF65-F5344CB8AC3E}">
        <p14:creationId xmlns:p14="http://schemas.microsoft.com/office/powerpoint/2010/main" val="1708178023"/>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8975" y="1143000"/>
            <a:ext cx="5480050" cy="3086100"/>
          </a:xfrm>
        </p:spPr>
      </p:sp>
      <p:sp>
        <p:nvSpPr>
          <p:cNvPr id="3" name="Notes Placeholder 2"/>
          <p:cNvSpPr>
            <a:spLocks noGrp="1"/>
          </p:cNvSpPr>
          <p:nvPr>
            <p:ph type="body" idx="1"/>
          </p:nvPr>
        </p:nvSpPr>
        <p:spPr/>
        <p:txBody>
          <a:bodyPr/>
          <a:lstStyle/>
          <a:p>
            <a:pPr marL="457200" marR="0" indent="-228600">
              <a:lnSpc>
                <a:spcPct val="107000"/>
              </a:lnSpc>
              <a:spcBef>
                <a:spcPts val="200"/>
              </a:spcBef>
              <a:spcAft>
                <a:spcPts val="0"/>
              </a:spcAft>
              <a:tabLst>
                <a:tab pos="457200" algn="l"/>
              </a:tabLst>
            </a:pPr>
            <a:r>
              <a:rPr lang="en-US" sz="1800" b="1" u="sng" dirty="0">
                <a:effectLst/>
                <a:latin typeface="Calibri Light" panose="020F0302020204030204" pitchFamily="34" charset="0"/>
                <a:ea typeface="Yu Gothic Light" panose="020B0300000000000000" pitchFamily="34" charset="-128"/>
                <a:cs typeface="Times New Roman" panose="02020603050405020304" pitchFamily="18" charset="0"/>
              </a:rPr>
              <a:t>Plans de Contingence, Preparation and AA</a:t>
            </a:r>
            <a:endParaRPr lang="fr-FR" sz="1800" b="1" u="sng" dirty="0">
              <a:effectLst/>
              <a:latin typeface="Calibri Light" panose="020F0302020204030204" pitchFamily="34" charset="0"/>
              <a:ea typeface="Yu Gothic Light" panose="020B0300000000000000" pitchFamily="34" charset="-128"/>
              <a:cs typeface="Times New Roman" panose="02020603050405020304" pitchFamily="18" charset="0"/>
            </a:endParaRPr>
          </a:p>
          <a:p>
            <a:pPr marL="285750" marR="0" indent="-285750">
              <a:lnSpc>
                <a:spcPct val="107000"/>
              </a:lnSpc>
              <a:spcBef>
                <a:spcPts val="0"/>
              </a:spcBef>
              <a:spcAft>
                <a:spcPts val="800"/>
              </a:spcAft>
              <a:buFont typeface="Arial" panose="020B0604020202020204" pitchFamily="34" charset="0"/>
              <a:buChar char="•"/>
            </a:pPr>
            <a:r>
              <a:rPr lang="fr-FR" sz="1800" noProof="0" dirty="0">
                <a:effectLst/>
                <a:latin typeface="Calibri" panose="020F0502020204030204" pitchFamily="34" charset="0"/>
                <a:ea typeface="Calibri" panose="020F0502020204030204" pitchFamily="34" charset="0"/>
                <a:cs typeface="Arial" panose="020B0604020202020204" pitchFamily="34" charset="0"/>
              </a:rPr>
              <a:t>Se référer aux activités de préparation de réponse aux urgences (Surveiller et analyser les risques, développer des plans de contingence, conduire des exercices de simulation et pré-positionner des stocks), qui ne tombent pas sous la réponse humanitaire.</a:t>
            </a:r>
          </a:p>
          <a:p>
            <a:pPr marL="285750" marR="0" indent="-285750">
              <a:lnSpc>
                <a:spcPct val="107000"/>
              </a:lnSpc>
              <a:spcBef>
                <a:spcPts val="0"/>
              </a:spcBef>
              <a:spcAft>
                <a:spcPts val="800"/>
              </a:spcAft>
              <a:buFont typeface="Arial" panose="020B0604020202020204" pitchFamily="34" charset="0"/>
              <a:buChar char="•"/>
            </a:pPr>
            <a:r>
              <a:rPr lang="fr-FR" sz="1800" dirty="0">
                <a:effectLst/>
                <a:latin typeface="Calibri" panose="020F0502020204030204" pitchFamily="34" charset="0"/>
                <a:ea typeface="Calibri" panose="020F0502020204030204" pitchFamily="34" charset="0"/>
                <a:cs typeface="Arial" panose="020B0604020202020204" pitchFamily="34" charset="0"/>
              </a:rPr>
              <a:t>AA se situe entre la préparation de réponse et la réponse, dans une fenêtre d’</a:t>
            </a:r>
            <a:r>
              <a:rPr lang="fr-FR" sz="1800" dirty="0" err="1">
                <a:effectLst/>
                <a:latin typeface="Calibri" panose="020F0502020204030204" pitchFamily="34" charset="0"/>
                <a:ea typeface="Calibri" panose="020F0502020204030204" pitchFamily="34" charset="0"/>
                <a:cs typeface="Arial" panose="020B0604020202020204" pitchFamily="34" charset="0"/>
              </a:rPr>
              <a:t>opportunite</a:t>
            </a:r>
            <a:r>
              <a:rPr lang="fr-FR" sz="1800" dirty="0">
                <a:effectLst/>
                <a:latin typeface="Calibri" panose="020F0502020204030204" pitchFamily="34" charset="0"/>
                <a:ea typeface="Calibri" panose="020F0502020204030204" pitchFamily="34" charset="0"/>
                <a:cs typeface="Arial" panose="020B0604020202020204" pitchFamily="34" charset="0"/>
              </a:rPr>
              <a:t> entre l’alerte précoce (ou un autre déclencheur d’action) et le début de la crise.</a:t>
            </a:r>
          </a:p>
          <a:p>
            <a:pPr marL="0" marR="0" indent="0">
              <a:lnSpc>
                <a:spcPct val="107000"/>
              </a:lnSpc>
              <a:spcBef>
                <a:spcPts val="0"/>
              </a:spcBef>
              <a:spcAft>
                <a:spcPts val="800"/>
              </a:spcAft>
              <a:buFont typeface="Arial" panose="020B0604020202020204" pitchFamily="34" charset="0"/>
              <a:buNone/>
            </a:pPr>
            <a:endParaRPr lang="fr-FR" sz="1800" dirty="0">
              <a:effectLst/>
              <a:latin typeface="Calibri" panose="020F0502020204030204" pitchFamily="34" charset="0"/>
              <a:ea typeface="Calibri" panose="020F0502020204030204" pitchFamily="34" charset="0"/>
              <a:cs typeface="Arial" panose="020B0604020202020204" pitchFamily="34" charset="0"/>
            </a:endParaRPr>
          </a:p>
          <a:p>
            <a:pPr marL="457200" marR="0" indent="-228600">
              <a:lnSpc>
                <a:spcPct val="107000"/>
              </a:lnSpc>
              <a:spcBef>
                <a:spcPts val="200"/>
              </a:spcBef>
              <a:spcAft>
                <a:spcPts val="0"/>
              </a:spcAft>
              <a:tabLst>
                <a:tab pos="457200" algn="l"/>
              </a:tabLst>
            </a:pPr>
            <a:r>
              <a:rPr lang="fr-FR" sz="1800" b="1" u="sng" noProof="0" dirty="0" err="1">
                <a:effectLst/>
                <a:latin typeface="Calibri Light" panose="020F0302020204030204" pitchFamily="34" charset="0"/>
                <a:ea typeface="Yu Gothic Light" panose="020B0300000000000000" pitchFamily="34" charset="-128"/>
                <a:cs typeface="Times New Roman" panose="02020603050405020304" pitchFamily="18" charset="0"/>
              </a:rPr>
              <a:t>Reponse</a:t>
            </a:r>
            <a:r>
              <a:rPr lang="fr-FR" sz="1800" b="1" u="sng" noProof="0" dirty="0">
                <a:effectLst/>
                <a:latin typeface="Calibri Light" panose="020F0302020204030204" pitchFamily="34" charset="0"/>
                <a:ea typeface="Yu Gothic Light" panose="020B0300000000000000" pitchFamily="34" charset="-128"/>
                <a:cs typeface="Times New Roman" panose="02020603050405020304" pitchFamily="18" charset="0"/>
              </a:rPr>
              <a:t> </a:t>
            </a:r>
            <a:r>
              <a:rPr lang="fr-FR" sz="1800" b="1" u="sng" noProof="0" dirty="0" err="1">
                <a:effectLst/>
                <a:latin typeface="Calibri Light" panose="020F0302020204030204" pitchFamily="34" charset="0"/>
                <a:ea typeface="Yu Gothic Light" panose="020B0300000000000000" pitchFamily="34" charset="-128"/>
                <a:cs typeface="Times New Roman" panose="02020603050405020304" pitchFamily="18" charset="0"/>
              </a:rPr>
              <a:t>Precoce</a:t>
            </a:r>
            <a:r>
              <a:rPr lang="fr-FR" sz="1800" b="1" u="sng" noProof="0" dirty="0">
                <a:effectLst/>
                <a:latin typeface="Calibri Light" panose="020F0302020204030204" pitchFamily="34" charset="0"/>
                <a:ea typeface="Yu Gothic Light" panose="020B0300000000000000" pitchFamily="34" charset="-128"/>
                <a:cs typeface="Times New Roman" panose="02020603050405020304" pitchFamily="18" charset="0"/>
              </a:rPr>
              <a:t>, </a:t>
            </a:r>
            <a:r>
              <a:rPr lang="fr-FR" sz="1800" b="1" u="sng" noProof="0" dirty="0" err="1">
                <a:effectLst/>
                <a:latin typeface="Calibri Light" panose="020F0302020204030204" pitchFamily="34" charset="0"/>
                <a:ea typeface="Yu Gothic Light" panose="020B0300000000000000" pitchFamily="34" charset="-128"/>
                <a:cs typeface="Times New Roman" panose="02020603050405020304" pitchFamily="18" charset="0"/>
              </a:rPr>
              <a:t>Reponse</a:t>
            </a:r>
            <a:r>
              <a:rPr lang="fr-FR" sz="1800" b="1" u="sng" noProof="0" dirty="0">
                <a:effectLst/>
                <a:latin typeface="Calibri Light" panose="020F0302020204030204" pitchFamily="34" charset="0"/>
                <a:ea typeface="Yu Gothic Light" panose="020B0300000000000000" pitchFamily="34" charset="-128"/>
                <a:cs typeface="Times New Roman" panose="02020603050405020304" pitchFamily="18" charset="0"/>
              </a:rPr>
              <a:t> Humanitaire et Action Anticipatoires</a:t>
            </a:r>
          </a:p>
          <a:p>
            <a:pPr marL="285750" marR="0" indent="-285750">
              <a:lnSpc>
                <a:spcPct val="107000"/>
              </a:lnSpc>
              <a:spcBef>
                <a:spcPts val="0"/>
              </a:spcBef>
              <a:spcAft>
                <a:spcPts val="800"/>
              </a:spcAft>
              <a:buFont typeface="Arial" panose="020B0604020202020204" pitchFamily="34" charset="0"/>
              <a:buChar char="•"/>
            </a:pPr>
            <a:r>
              <a:rPr lang="fr-FR" sz="1800" noProof="0" dirty="0" err="1">
                <a:effectLst/>
                <a:latin typeface="Calibri" panose="020F0502020204030204" pitchFamily="34" charset="0"/>
                <a:ea typeface="Calibri" panose="020F0502020204030204" pitchFamily="34" charset="0"/>
                <a:cs typeface="Arial" panose="020B0604020202020204" pitchFamily="34" charset="0"/>
              </a:rPr>
              <a:t>Reponse</a:t>
            </a:r>
            <a:r>
              <a:rPr lang="fr-FR" sz="1800" noProof="0" dirty="0">
                <a:effectLst/>
                <a:latin typeface="Calibri" panose="020F0502020204030204" pitchFamily="34" charset="0"/>
                <a:ea typeface="Calibri" panose="020F0502020204030204" pitchFamily="34" charset="0"/>
                <a:cs typeface="Arial" panose="020B0604020202020204" pitchFamily="34" charset="0"/>
              </a:rPr>
              <a:t> : pas de mécanisme déclencheur, mais mise en œuvre aux prémices de la l’urgence</a:t>
            </a:r>
          </a:p>
          <a:p>
            <a:pPr marL="285750" marR="0" indent="-285750">
              <a:lnSpc>
                <a:spcPct val="107000"/>
              </a:lnSpc>
              <a:spcBef>
                <a:spcPts val="0"/>
              </a:spcBef>
              <a:spcAft>
                <a:spcPts val="800"/>
              </a:spcAft>
              <a:buFont typeface="Arial" panose="020B0604020202020204" pitchFamily="34" charset="0"/>
              <a:buChar char="•"/>
            </a:pPr>
            <a:r>
              <a:rPr lang="fr-FR" sz="1800" noProof="0" dirty="0">
                <a:effectLst/>
                <a:latin typeface="Calibri" panose="020F0502020204030204" pitchFamily="34" charset="0"/>
                <a:ea typeface="Calibri" panose="020F0502020204030204" pitchFamily="34" charset="0"/>
                <a:cs typeface="Arial" panose="020B0604020202020204" pitchFamily="34" charset="0"/>
              </a:rPr>
              <a:t>Réponse </a:t>
            </a:r>
            <a:r>
              <a:rPr lang="fr-FR" sz="1800" noProof="0" dirty="0" err="1">
                <a:effectLst/>
                <a:latin typeface="Calibri" panose="020F0502020204030204" pitchFamily="34" charset="0"/>
                <a:ea typeface="Calibri" panose="020F0502020204030204" pitchFamily="34" charset="0"/>
                <a:cs typeface="Arial" panose="020B0604020202020204" pitchFamily="34" charset="0"/>
              </a:rPr>
              <a:t>Traditionelle</a:t>
            </a:r>
            <a:r>
              <a:rPr lang="fr-FR" sz="1800" noProof="0" dirty="0">
                <a:effectLst/>
                <a:latin typeface="Calibri" panose="020F0502020204030204" pitchFamily="34" charset="0"/>
                <a:ea typeface="Calibri" panose="020F0502020204030204" pitchFamily="34" charset="0"/>
                <a:cs typeface="Arial" panose="020B0604020202020204" pitchFamily="34" charset="0"/>
              </a:rPr>
              <a:t> : basée sur l’</a:t>
            </a:r>
            <a:r>
              <a:rPr lang="fr-FR" sz="1800" noProof="0" dirty="0" err="1">
                <a:effectLst/>
                <a:latin typeface="Calibri" panose="020F0502020204030204" pitchFamily="34" charset="0"/>
                <a:ea typeface="Calibri" panose="020F0502020204030204" pitchFamily="34" charset="0"/>
                <a:cs typeface="Arial" panose="020B0604020202020204" pitchFamily="34" charset="0"/>
              </a:rPr>
              <a:t>evaluation</a:t>
            </a:r>
            <a:r>
              <a:rPr lang="fr-FR" sz="1800" noProof="0" dirty="0">
                <a:effectLst/>
                <a:latin typeface="Calibri" panose="020F0502020204030204" pitchFamily="34" charset="0"/>
                <a:ea typeface="Calibri" panose="020F0502020204030204" pitchFamily="34" charset="0"/>
                <a:cs typeface="Arial" panose="020B0604020202020204" pitchFamily="34" charset="0"/>
              </a:rPr>
              <a:t> de besoins (processus long)</a:t>
            </a:r>
          </a:p>
        </p:txBody>
      </p:sp>
      <p:sp>
        <p:nvSpPr>
          <p:cNvPr id="4" name="Slide Number Placeholder 3"/>
          <p:cNvSpPr>
            <a:spLocks noGrp="1"/>
          </p:cNvSpPr>
          <p:nvPr>
            <p:ph type="sldNum" sz="quarter" idx="5"/>
          </p:nvPr>
        </p:nvSpPr>
        <p:spPr/>
        <p:txBody>
          <a:bodyPr/>
          <a:lstStyle/>
          <a:p>
            <a:fld id="{E086AD93-F4BE-42B6-8C30-17161E4ACA4D}" type="slidenum">
              <a:rPr lang="fr-FR" smtClean="0"/>
              <a:t>86</a:t>
            </a:fld>
            <a:endParaRPr lang="fr-FR"/>
          </a:p>
        </p:txBody>
      </p:sp>
    </p:spTree>
    <p:extLst>
      <p:ext uri="{BB962C8B-B14F-4D97-AF65-F5344CB8AC3E}">
        <p14:creationId xmlns:p14="http://schemas.microsoft.com/office/powerpoint/2010/main" val="3826116122"/>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8975" y="1143000"/>
            <a:ext cx="5480050" cy="3086100"/>
          </a:xfrm>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fr-FR" dirty="0"/>
              <a:t>La préparation de réponse aux urgences :</a:t>
            </a:r>
          </a:p>
          <a:p>
            <a:pPr marL="628650" lvl="1" indent="-171450">
              <a:buFont typeface="Arial" panose="020B0604020202020204" pitchFamily="34" charset="0"/>
              <a:buChar char="•"/>
            </a:pPr>
            <a:r>
              <a:rPr lang="fr-FR" dirty="0"/>
              <a:t>Système d’alerte précoce en place, impact base sur la prévision, les déclencheurs et la surveillance</a:t>
            </a:r>
          </a:p>
          <a:p>
            <a:pPr marL="628650" lvl="1" indent="-171450">
              <a:buFont typeface="Arial" panose="020B0604020202020204" pitchFamily="34" charset="0"/>
              <a:buChar char="•"/>
            </a:pPr>
            <a:r>
              <a:rPr lang="fr-FR" b="1" dirty="0"/>
              <a:t>Set d’</a:t>
            </a:r>
            <a:r>
              <a:rPr lang="fr-FR" b="1" dirty="0" err="1"/>
              <a:t>activites</a:t>
            </a:r>
            <a:r>
              <a:rPr lang="fr-FR" b="1" dirty="0"/>
              <a:t> </a:t>
            </a:r>
            <a:r>
              <a:rPr lang="fr-FR" dirty="0"/>
              <a:t>pour atténuer les risques identifies, les bénéficiaires a cibler (base sur le contexte) et être prêt (pré-positionnement)</a:t>
            </a:r>
          </a:p>
          <a:p>
            <a:pPr marL="628650" lvl="1" indent="-171450">
              <a:buFont typeface="Arial" panose="020B0604020202020204" pitchFamily="34" charset="0"/>
              <a:buChar char="•"/>
            </a:pPr>
            <a:r>
              <a:rPr lang="fr-FR" b="1" dirty="0"/>
              <a:t>Les fonds</a:t>
            </a:r>
            <a:r>
              <a:rPr lang="fr-FR" dirty="0"/>
              <a:t>: l’argent doit être prêt a être débourser</a:t>
            </a:r>
          </a:p>
        </p:txBody>
      </p:sp>
      <p:sp>
        <p:nvSpPr>
          <p:cNvPr id="4" name="Slide Number Placeholder 3"/>
          <p:cNvSpPr>
            <a:spLocks noGrp="1"/>
          </p:cNvSpPr>
          <p:nvPr>
            <p:ph type="sldNum" sz="quarter" idx="5"/>
          </p:nvPr>
        </p:nvSpPr>
        <p:spPr/>
        <p:txBody>
          <a:bodyPr/>
          <a:lstStyle/>
          <a:p>
            <a:fld id="{E086AD93-F4BE-42B6-8C30-17161E4ACA4D}" type="slidenum">
              <a:rPr lang="fr-FR" smtClean="0"/>
              <a:t>87</a:t>
            </a:fld>
            <a:endParaRPr lang="fr-FR"/>
          </a:p>
        </p:txBody>
      </p:sp>
    </p:spTree>
    <p:extLst>
      <p:ext uri="{BB962C8B-B14F-4D97-AF65-F5344CB8AC3E}">
        <p14:creationId xmlns:p14="http://schemas.microsoft.com/office/powerpoint/2010/main" val="4104397881"/>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8975" y="1143000"/>
            <a:ext cx="5480050" cy="3086100"/>
          </a:xfrm>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fr-FR" dirty="0"/>
          </a:p>
        </p:txBody>
      </p:sp>
      <p:sp>
        <p:nvSpPr>
          <p:cNvPr id="4" name="Slide Number Placeholder 3"/>
          <p:cNvSpPr>
            <a:spLocks noGrp="1"/>
          </p:cNvSpPr>
          <p:nvPr>
            <p:ph type="sldNum" sz="quarter" idx="5"/>
          </p:nvPr>
        </p:nvSpPr>
        <p:spPr/>
        <p:txBody>
          <a:bodyPr/>
          <a:lstStyle/>
          <a:p>
            <a:fld id="{E086AD93-F4BE-42B6-8C30-17161E4ACA4D}" type="slidenum">
              <a:rPr lang="fr-FR" smtClean="0"/>
              <a:t>88</a:t>
            </a:fld>
            <a:endParaRPr lang="fr-FR"/>
          </a:p>
        </p:txBody>
      </p:sp>
    </p:spTree>
    <p:extLst>
      <p:ext uri="{BB962C8B-B14F-4D97-AF65-F5344CB8AC3E}">
        <p14:creationId xmlns:p14="http://schemas.microsoft.com/office/powerpoint/2010/main" val="1175241783"/>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8975" y="1143000"/>
            <a:ext cx="5480050" cy="3086100"/>
          </a:xfrm>
        </p:spPr>
      </p:sp>
      <p:sp>
        <p:nvSpPr>
          <p:cNvPr id="3" name="Notes Placeholder 2"/>
          <p:cNvSpPr>
            <a:spLocks noGrp="1"/>
          </p:cNvSpPr>
          <p:nvPr>
            <p:ph type="body" idx="1"/>
          </p:nvPr>
        </p:nvSpPr>
        <p:spPr/>
        <p:txBody>
          <a:bodyPr/>
          <a:lstStyle/>
          <a:p>
            <a:r>
              <a:rPr lang="en-US" dirty="0"/>
              <a:t>Active AA framework en 2022 </a:t>
            </a:r>
            <a:r>
              <a:rPr lang="en-US" dirty="0" err="1"/>
              <a:t>activer</a:t>
            </a:r>
            <a:endParaRPr lang="en-US" dirty="0"/>
          </a:p>
        </p:txBody>
      </p:sp>
      <p:sp>
        <p:nvSpPr>
          <p:cNvPr id="4" name="Slide Number Placeholder 3"/>
          <p:cNvSpPr>
            <a:spLocks noGrp="1"/>
          </p:cNvSpPr>
          <p:nvPr>
            <p:ph type="sldNum" sz="quarter" idx="5"/>
          </p:nvPr>
        </p:nvSpPr>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fld id="{BBA3CD9C-3F13-4908-A46C-B3B808261C6B}" type="slidenum">
              <a:rPr kumimoji="0" lang="en-US" sz="1200" b="0" i="0" u="none" strike="noStrike" kern="0" cap="none" spc="0" normalizeH="0" baseline="0" noProof="0" smtClean="0">
                <a:ln>
                  <a:noFill/>
                </a:ln>
                <a:solidFill>
                  <a:sysClr val="windowText" lastClr="000000"/>
                </a:solidFill>
                <a:effectLst/>
                <a:uLnTx/>
                <a:uFillTx/>
              </a:rPr>
              <a:pPr marL="0" marR="0" lvl="0" indent="0" algn="r" defTabSz="914400" eaLnBrk="1" fontAlgn="auto" latinLnBrk="0" hangingPunct="1">
                <a:lnSpc>
                  <a:spcPct val="100000"/>
                </a:lnSpc>
                <a:spcBef>
                  <a:spcPts val="0"/>
                </a:spcBef>
                <a:spcAft>
                  <a:spcPts val="0"/>
                </a:spcAft>
                <a:buClrTx/>
                <a:buSzTx/>
                <a:buFontTx/>
                <a:buNone/>
                <a:tabLst/>
                <a:defRPr/>
              </a:pPr>
              <a:t>89</a:t>
            </a:fld>
            <a:endParaRPr kumimoji="0" lang="en-US" sz="12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3941538845"/>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8975" y="1143000"/>
            <a:ext cx="5480050" cy="3086100"/>
          </a:xfrm>
        </p:spPr>
      </p:sp>
      <p:sp>
        <p:nvSpPr>
          <p:cNvPr id="3" name="Notes Placeholder 2"/>
          <p:cNvSpPr>
            <a:spLocks noGrp="1"/>
          </p:cNvSpPr>
          <p:nvPr>
            <p:ph type="body" idx="1"/>
          </p:nvPr>
        </p:nvSpPr>
        <p:spPr/>
        <p:txBody>
          <a:bodyPr/>
          <a:lstStyle/>
          <a:p>
            <a:r>
              <a:rPr lang="en-US" dirty="0"/>
              <a:t>Activation of framework one or the other</a:t>
            </a:r>
          </a:p>
        </p:txBody>
      </p:sp>
      <p:sp>
        <p:nvSpPr>
          <p:cNvPr id="4" name="Slide Number Placeholder 3"/>
          <p:cNvSpPr>
            <a:spLocks noGrp="1"/>
          </p:cNvSpPr>
          <p:nvPr>
            <p:ph type="sldNum" sz="quarter" idx="5"/>
          </p:nvPr>
        </p:nvSpPr>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fld id="{BBA3CD9C-3F13-4908-A46C-B3B808261C6B}" type="slidenum">
              <a:rPr kumimoji="0" lang="en-US" sz="1200" b="0" i="0" u="none" strike="noStrike" kern="0" cap="none" spc="0" normalizeH="0" baseline="0" noProof="0" smtClean="0">
                <a:ln>
                  <a:noFill/>
                </a:ln>
                <a:solidFill>
                  <a:sysClr val="windowText" lastClr="000000"/>
                </a:solidFill>
                <a:effectLst/>
                <a:uLnTx/>
                <a:uFillTx/>
              </a:rPr>
              <a:pPr marL="0" marR="0" lvl="0" indent="0" algn="r" defTabSz="914400" eaLnBrk="1" fontAlgn="auto" latinLnBrk="0" hangingPunct="1">
                <a:lnSpc>
                  <a:spcPct val="100000"/>
                </a:lnSpc>
                <a:spcBef>
                  <a:spcPts val="0"/>
                </a:spcBef>
                <a:spcAft>
                  <a:spcPts val="0"/>
                </a:spcAft>
                <a:buClrTx/>
                <a:buSzTx/>
                <a:buFontTx/>
                <a:buNone/>
                <a:tabLst/>
                <a:defRPr/>
              </a:pPr>
              <a:t>90</a:t>
            </a:fld>
            <a:endParaRPr kumimoji="0" lang="en-US" sz="12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2014306242"/>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8975" y="1143000"/>
            <a:ext cx="5480050" cy="3086100"/>
          </a:xfrm>
        </p:spPr>
      </p:sp>
      <p:sp>
        <p:nvSpPr>
          <p:cNvPr id="3" name="Notes Placeholder 2"/>
          <p:cNvSpPr>
            <a:spLocks noGrp="1"/>
          </p:cNvSpPr>
          <p:nvPr>
            <p:ph type="body" idx="1"/>
          </p:nvPr>
        </p:nvSpPr>
        <p:spPr/>
        <p:txBody>
          <a:bodyPr/>
          <a:lstStyle/>
          <a:p>
            <a:r>
              <a:rPr lang="en-US"/>
              <a:t>As of December 2022</a:t>
            </a:r>
          </a:p>
          <a:p>
            <a:pPr marL="171450" indent="-171450">
              <a:buFont typeface="Arial" panose="020B0604020202020204" pitchFamily="34" charset="0"/>
              <a:buChar char="•"/>
            </a:pPr>
            <a:r>
              <a:rPr lang="en-US" b="1"/>
              <a:t>Total frameworks </a:t>
            </a:r>
            <a:r>
              <a:rPr lang="en-US"/>
              <a:t>: 12 + South Sudan (Early Action)</a:t>
            </a:r>
          </a:p>
          <a:p>
            <a:pPr marL="171450" indent="-171450">
              <a:buFont typeface="Arial" panose="020B0604020202020204" pitchFamily="34" charset="0"/>
              <a:buChar char="•"/>
            </a:pPr>
            <a:r>
              <a:rPr lang="en-US" b="1"/>
              <a:t>UNICEF engagement</a:t>
            </a:r>
            <a:r>
              <a:rPr lang="en-US"/>
              <a:t>: 11 frameworks, and Mozambique which is in development/discussion</a:t>
            </a:r>
          </a:p>
          <a:p>
            <a:pPr marL="171450" indent="-171450">
              <a:buFont typeface="Arial" panose="020B0604020202020204" pitchFamily="34" charset="0"/>
              <a:buChar char="•"/>
            </a:pPr>
            <a:r>
              <a:rPr lang="en-US" b="1"/>
              <a:t>Sectoral engagement: </a:t>
            </a:r>
            <a:r>
              <a:rPr lang="en-US"/>
              <a:t>WASH, Health and Nutrition, Child protection, Education</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40D4E36-F079-426A-B1F6-DA9BB643F9B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891070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4175" y="685800"/>
            <a:ext cx="6089650" cy="3429000"/>
          </a:xfrm>
        </p:spPr>
      </p:sp>
      <p:sp>
        <p:nvSpPr>
          <p:cNvPr id="3" name="Notes Placeholder 2"/>
          <p:cNvSpPr>
            <a:spLocks noGrp="1"/>
          </p:cNvSpPr>
          <p:nvPr>
            <p:ph type="body" idx="1"/>
          </p:nvPr>
        </p:nvSpPr>
        <p:spPr/>
        <p:txBody>
          <a:bodyPr/>
          <a:lstStyle/>
          <a:p>
            <a:endParaRPr lang="en-US">
              <a:solidFill>
                <a:srgbClr val="000000"/>
              </a:solidFill>
              <a:latin typeface="Calibri"/>
              <a:ea typeface="Calibri"/>
              <a:cs typeface="Calibri"/>
            </a:endParaRPr>
          </a:p>
        </p:txBody>
      </p:sp>
    </p:spTree>
    <p:extLst>
      <p:ext uri="{BB962C8B-B14F-4D97-AF65-F5344CB8AC3E}">
        <p14:creationId xmlns:p14="http://schemas.microsoft.com/office/powerpoint/2010/main" val="2446484434"/>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688975" y="1143000"/>
            <a:ext cx="5480050" cy="3086100"/>
          </a:xfrm>
        </p:spPr>
      </p:sp>
      <p:sp>
        <p:nvSpPr>
          <p:cNvPr id="3" name="Espace réservé des notes 2"/>
          <p:cNvSpPr>
            <a:spLocks noGrp="1"/>
          </p:cNvSpPr>
          <p:nvPr>
            <p:ph type="body" idx="1"/>
          </p:nvPr>
        </p:nvSpPr>
        <p:spPr/>
        <p:txBody>
          <a:bodyPr/>
          <a:lstStyle/>
          <a:p>
            <a:endParaRPr lang="en-GB" dirty="0"/>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38DE4E9-155C-47F0-AFC8-64B4009D3952}" type="slidenum">
              <a:rPr kumimoji="0" lang="en-GB"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92</a:t>
            </a:fld>
            <a:endParaRPr kumimoji="0" lang="en-GB"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32700537"/>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688975" y="1143000"/>
            <a:ext cx="5480050" cy="3086100"/>
          </a:xfrm>
        </p:spPr>
      </p:sp>
      <p:sp>
        <p:nvSpPr>
          <p:cNvPr id="3" name="Espace réservé des notes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FR" b="0" i="0" dirty="0">
                <a:solidFill>
                  <a:srgbClr val="3C4043"/>
                </a:solidFill>
                <a:effectLst/>
                <a:latin typeface="Roboto" panose="02000000000000000000" pitchFamily="2" charset="0"/>
              </a:rPr>
              <a:t>Évaluer les risques et les impacts : pour mieux comprendre l'impact potentiel des événements météorologiques extrêmes sur les personnes souffrant d'insécurité alimentaire et nutritionnelle, y compris les groupes nutritionnellement vulnérables, pour éclairer la conception et le ciblage des mesures d'atténuation anticipées.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FR" b="0" i="0" dirty="0">
                <a:solidFill>
                  <a:srgbClr val="3C4043"/>
                </a:solidFill>
                <a:effectLst/>
                <a:latin typeface="Roboto" panose="02000000000000000000" pitchFamily="2" charset="0"/>
              </a:rPr>
              <a:t>Décider quand agir en développant des mécanismes de déclenchement : en collaboration avec les acteurs nationaux de la gestion des catastrophes pour déterminer l'ampleur d'un événement météorologique extrême pouvant entraîner des impacts élevés, modérés et faibles.</a:t>
            </a:r>
            <a:endParaRPr lang="en-GB" dirty="0"/>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38DE4E9-155C-47F0-AFC8-64B4009D3952}" type="slidenum">
              <a:rPr kumimoji="0" lang="en-GB"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93</a:t>
            </a:fld>
            <a:endParaRPr kumimoji="0" lang="en-GB"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99036423"/>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688975" y="1143000"/>
            <a:ext cx="5480050" cy="3086100"/>
          </a:xfrm>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Développer des actions d'anticipation : sur la base de consultations multipartites, d'évaluations des risques et des évaluations historiques post-catastrophe, identifier les actions à risque élevé, modéré et faible qui peuvent être mises en œuvre dans la fenêtre entre les prévisions et les événements météorologiques extrêmes.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dirty="0"/>
          </a:p>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Concevoir des PSO : les PSO décrivent les actions, ainsi que les acteurs, les coûts, les seuils, les déclencheurs et les fonds prédéterminés à mobiliser en prévision d'un événement météorologique extrême. Les PSO doivent être alignées sur les plans nationaux de gestion des risques de catastrophe et validées avec les acteurs clés par le biais de simulations.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dirty="0"/>
          </a:p>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Surveiller les prévisions, agir et mesurer l'impact : En réponse à un déclencheur de niveau élevé, moyen ou faible, coordonner avec les principales parties prenantes pour mettre en œuvre des actions d'anticipation conformément aux PSO. Analyser l'impact, assimiler les leçons apprises et générer les preuves nécessaires pour passer à l'échelle</a:t>
            </a:r>
            <a:endParaRPr kumimoji="0" lang="en-GB" sz="1200" b="0" i="0" u="none" strike="noStrike" kern="1200" cap="none" spc="0" normalizeH="0" baseline="0" noProof="0" dirty="0">
              <a:ln>
                <a:noFill/>
              </a:ln>
              <a:solidFill>
                <a:srgbClr val="62A4B6"/>
              </a:solidFill>
              <a:effectLst/>
              <a:uLnTx/>
              <a:uFillTx/>
              <a:latin typeface="Calibri"/>
              <a:ea typeface="+mn-ea"/>
              <a:cs typeface="Open Sans"/>
            </a:endParaRPr>
          </a:p>
          <a:p>
            <a:endParaRPr lang="en-GB" dirty="0"/>
          </a:p>
        </p:txBody>
      </p:sp>
      <p:sp>
        <p:nvSpPr>
          <p:cNvPr id="4" name="Espace réservé du numéro de diapositive 3"/>
          <p:cNvSpPr>
            <a:spLocks noGrp="1"/>
          </p:cNvSpPr>
          <p:nvPr>
            <p:ph type="sldNum" sz="quarter" idx="5"/>
          </p:nvPr>
        </p:nvSpPr>
        <p:spPr/>
        <p:txBody>
          <a:bodyPr/>
          <a:lstStyle/>
          <a:p>
            <a:fld id="{C29C7C31-9A7A-495B-AF42-CB2FE64BE7CB}" type="slidenum">
              <a:rPr lang="en-US" smtClean="0"/>
              <a:t>94</a:t>
            </a:fld>
            <a:endParaRPr lang="en-US"/>
          </a:p>
        </p:txBody>
      </p:sp>
    </p:spTree>
    <p:extLst>
      <p:ext uri="{BB962C8B-B14F-4D97-AF65-F5344CB8AC3E}">
        <p14:creationId xmlns:p14="http://schemas.microsoft.com/office/powerpoint/2010/main" val="355743378"/>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8975" y="1143000"/>
            <a:ext cx="5480050" cy="3086100"/>
          </a:xfrm>
        </p:spPr>
      </p:sp>
      <p:sp>
        <p:nvSpPr>
          <p:cNvPr id="3" name="Notes Placeholder 2"/>
          <p:cNvSpPr>
            <a:spLocks noGrp="1"/>
          </p:cNvSpPr>
          <p:nvPr>
            <p:ph type="body" idx="1"/>
          </p:nvPr>
        </p:nvSpPr>
        <p:spPr/>
        <p:txBody>
          <a:bodyPr/>
          <a:lstStyle/>
          <a:p>
            <a:pPr algn="l"/>
            <a:r>
              <a:rPr lang="fr-FR" sz="1800" b="0" i="0" u="none" strike="noStrike" baseline="0" dirty="0">
                <a:latin typeface="ArialMT"/>
              </a:rPr>
              <a:t>Le changement climatique est l’une des menaces les plus graves qui pèsent sur le Tchad, avec des impacts significatifs sur l’économie et les moyens de vie des populations</a:t>
            </a:r>
          </a:p>
          <a:p>
            <a:pPr algn="l"/>
            <a:endParaRPr lang="fr-FR" sz="1800" b="0" i="0" u="none" strike="noStrike" baseline="0" dirty="0">
              <a:latin typeface="ArialMT"/>
            </a:endParaRPr>
          </a:p>
          <a:p>
            <a:pPr algn="l"/>
            <a:r>
              <a:rPr lang="fr-FR" sz="1800" b="0" i="0" u="none" strike="noStrike" baseline="0" dirty="0">
                <a:latin typeface="ArialMT"/>
              </a:rPr>
              <a:t>Calendrier de la crise : </a:t>
            </a:r>
            <a:r>
              <a:rPr lang="fr-FR" sz="1800" b="0" i="0" u="none" strike="noStrike" baseline="0" dirty="0">
                <a:latin typeface="Arial" panose="020B0604020202020204" pitchFamily="34" charset="0"/>
              </a:rPr>
              <a:t>Pour ce pilote, les partenaires ont établi une chronologie de crise pour répondre à la question : Comment une grave sécheresse modifie-t-elle l'intensité et le timing des besoins humanitaires au Tchad à travers les bénéficiaires des partenaires de ce pilote ? Deux choses deviennent évidentes. Premièrement, en cas de sécheresse grave, les besoins humanitaires surviennent souvent plus tôt que d'habitude et avec une plus grande intensité. Deuxièmement, trois fenêtres d'opportunité se présentent : deux fenêtres visant </a:t>
            </a:r>
            <a:r>
              <a:rPr lang="fr-FR" sz="1800" b="0" i="0" u="none" strike="noStrike" baseline="0" dirty="0">
                <a:latin typeface="ArialMT"/>
              </a:rPr>
              <a:t>la protection des moyens d’existence </a:t>
            </a:r>
            <a:r>
              <a:rPr lang="fr-FR" sz="1800" b="0" i="0" u="none" strike="noStrike" baseline="0" dirty="0">
                <a:latin typeface="Arial" panose="020B0604020202020204" pitchFamily="34" charset="0"/>
              </a:rPr>
              <a:t>en agriculture et</a:t>
            </a:r>
          </a:p>
          <a:p>
            <a:pPr algn="l"/>
            <a:r>
              <a:rPr lang="fr-FR" sz="1800" b="0" i="0" u="none" strike="noStrike" baseline="0" dirty="0">
                <a:latin typeface="Arial" panose="020B0604020202020204" pitchFamily="34" charset="0"/>
              </a:rPr>
              <a:t>pastoralisme et une fenêtre visant principalement à réduire les impacts humanitaires précoces.</a:t>
            </a:r>
          </a:p>
          <a:p>
            <a:pPr algn="l"/>
            <a:endParaRPr lang="fr-FR" sz="1800" b="0" i="0" u="none" strike="noStrike" baseline="0" dirty="0">
              <a:latin typeface="Arial" panose="020B0604020202020204" pitchFamily="34" charset="0"/>
            </a:endParaRPr>
          </a:p>
        </p:txBody>
      </p:sp>
      <p:sp>
        <p:nvSpPr>
          <p:cNvPr id="4" name="Slide Number Placeholder 3"/>
          <p:cNvSpPr>
            <a:spLocks noGrp="1"/>
          </p:cNvSpPr>
          <p:nvPr>
            <p:ph type="sldNum" sz="quarter" idx="5"/>
          </p:nvPr>
        </p:nvSpPr>
        <p:spPr/>
        <p:txBody>
          <a:bodyPr/>
          <a:lstStyle/>
          <a:p>
            <a:fld id="{C29C7C31-9A7A-495B-AF42-CB2FE64BE7CB}" type="slidenum">
              <a:rPr lang="en-US" smtClean="0"/>
              <a:t>96</a:t>
            </a:fld>
            <a:endParaRPr lang="en-US"/>
          </a:p>
        </p:txBody>
      </p:sp>
    </p:spTree>
    <p:extLst>
      <p:ext uri="{BB962C8B-B14F-4D97-AF65-F5344CB8AC3E}">
        <p14:creationId xmlns:p14="http://schemas.microsoft.com/office/powerpoint/2010/main" val="453215339"/>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8975" y="1143000"/>
            <a:ext cx="5480050" cy="3086100"/>
          </a:xfrm>
        </p:spPr>
      </p:sp>
      <p:sp>
        <p:nvSpPr>
          <p:cNvPr id="3" name="Notes Placeholder 2"/>
          <p:cNvSpPr>
            <a:spLocks noGrp="1"/>
          </p:cNvSpPr>
          <p:nvPr>
            <p:ph type="body" idx="1"/>
          </p:nvPr>
        </p:nvSpPr>
        <p:spPr/>
        <p:txBody>
          <a:bodyPr/>
          <a:lstStyle/>
          <a:p>
            <a:pPr algn="l"/>
            <a:r>
              <a:rPr lang="fr-FR" sz="1800" b="0" i="0" u="none" strike="noStrike" baseline="0" dirty="0">
                <a:latin typeface="Arial" panose="020B0604020202020204" pitchFamily="34" charset="0"/>
              </a:rPr>
              <a:t>Le modèle déclencheur adopté pour la prise de décision dans le cadre de ce pilote a été développé en partenariat avec la FAO, la Direction des Ressources en Eau et de la Météorologie (DREM) au sein du ministère </a:t>
            </a:r>
            <a:r>
              <a:rPr lang="fr-FR" sz="1800" b="0" i="0" u="none" strike="noStrike" baseline="0" dirty="0">
                <a:latin typeface="ArialMT"/>
              </a:rPr>
              <a:t>de l’Environnement et de l’eau, le Centre de </a:t>
            </a:r>
            <a:r>
              <a:rPr lang="fr-FR" sz="1800" b="0" i="0" u="none" strike="noStrike" baseline="0" dirty="0">
                <a:latin typeface="Arial" panose="020B0604020202020204" pitchFamily="34" charset="0"/>
              </a:rPr>
              <a:t>données h</a:t>
            </a:r>
            <a:r>
              <a:rPr lang="fr-FR" sz="1800" b="0" i="0" u="none" strike="noStrike" baseline="0" dirty="0">
                <a:latin typeface="ArialMT"/>
              </a:rPr>
              <a:t>umanitaires d’OCHA </a:t>
            </a:r>
            <a:r>
              <a:rPr lang="fr-FR" sz="1800" b="0" i="0" u="none" strike="noStrike" baseline="0" dirty="0">
                <a:latin typeface="Arial" panose="020B0604020202020204" pitchFamily="34" charset="0"/>
              </a:rPr>
              <a:t>(CDH) </a:t>
            </a:r>
            <a:r>
              <a:rPr lang="fr-FR" sz="1800" b="0" i="0" u="none" strike="noStrike" baseline="0" dirty="0">
                <a:latin typeface="ArialMT"/>
              </a:rPr>
              <a:t>et l’Université de Columbia. </a:t>
            </a:r>
            <a:r>
              <a:rPr lang="fr-FR" sz="1800" b="0" i="0" u="none" strike="noStrike" baseline="0" dirty="0">
                <a:latin typeface="Arial" panose="020B0604020202020204" pitchFamily="34" charset="0"/>
              </a:rPr>
              <a:t>Le pilote a trois « fenêtres » de déclenchement pour trois </a:t>
            </a:r>
            <a:r>
              <a:rPr lang="fr-FR" sz="1800" b="0" i="0" u="none" strike="noStrike" baseline="0" dirty="0">
                <a:latin typeface="ArialMT"/>
              </a:rPr>
              <a:t>paquets d’interventions anticipatoires :</a:t>
            </a:r>
          </a:p>
          <a:p>
            <a:pPr algn="l"/>
            <a:r>
              <a:rPr lang="fr-FR" sz="1800" b="0" i="0" u="none" strike="noStrike" baseline="0" dirty="0">
                <a:latin typeface="SymbolMT"/>
              </a:rPr>
              <a:t>• </a:t>
            </a:r>
            <a:r>
              <a:rPr lang="fr-FR" sz="1800" b="0" i="0" u="none" strike="noStrike" baseline="0" dirty="0">
                <a:latin typeface="Arial" panose="020B0604020202020204" pitchFamily="34" charset="0"/>
              </a:rPr>
              <a:t>Les activités dans la « fenêtre 1 » sont déclenchées si l</a:t>
            </a:r>
            <a:r>
              <a:rPr lang="fr-FR" sz="1800" b="0" i="0" u="none" strike="noStrike" baseline="0" dirty="0">
                <a:latin typeface="ArialMT"/>
              </a:rPr>
              <a:t>a prévision de l’IRI </a:t>
            </a:r>
            <a:r>
              <a:rPr lang="fr-FR" sz="1800" b="0" i="0" u="none" strike="noStrike" baseline="0" dirty="0">
                <a:latin typeface="Arial" panose="020B0604020202020204" pitchFamily="34" charset="0"/>
              </a:rPr>
              <a:t>publiées en mars ou avril atteint un seuil de 42.5% de probabilité que la précipitation totale pendant la période juillet-aout septembre sera inferieure a la moyenne.</a:t>
            </a:r>
          </a:p>
          <a:p>
            <a:pPr algn="l"/>
            <a:r>
              <a:rPr lang="fr-FR" sz="1800" b="0" i="0" u="none" strike="noStrike" baseline="0" dirty="0">
                <a:latin typeface="SymbolMT"/>
              </a:rPr>
              <a:t>• </a:t>
            </a:r>
            <a:r>
              <a:rPr lang="fr-FR" sz="1800" b="0" i="0" u="none" strike="noStrike" baseline="0" dirty="0">
                <a:latin typeface="Arial" panose="020B0604020202020204" pitchFamily="34" charset="0"/>
              </a:rPr>
              <a:t>Les activités dans la « fenêtre 2 » sont déclenchées si la prévision </a:t>
            </a:r>
            <a:r>
              <a:rPr lang="fr-FR" sz="1800" b="0" i="0" u="none" strike="noStrike" baseline="0" dirty="0">
                <a:latin typeface="ArialMT"/>
              </a:rPr>
              <a:t>de l’IRI publiées en mai ou juin </a:t>
            </a:r>
            <a:r>
              <a:rPr lang="fr-FR" sz="1800" b="0" i="0" u="none" strike="noStrike" baseline="0" dirty="0">
                <a:latin typeface="Arial" panose="020B0604020202020204" pitchFamily="34" charset="0"/>
              </a:rPr>
              <a:t>atteint un seuil de 42.5% de probabilité que la précipitation totale pendant la période juillet-aout septembre sera inferieure a la moyenne.</a:t>
            </a:r>
          </a:p>
          <a:p>
            <a:pPr algn="l"/>
            <a:r>
              <a:rPr lang="fr-FR" sz="1800" b="0" i="0" u="none" strike="noStrike" baseline="0" dirty="0">
                <a:latin typeface="SymbolMT"/>
              </a:rPr>
              <a:t>• </a:t>
            </a:r>
            <a:r>
              <a:rPr lang="fr-FR" sz="1800" b="0" i="0" u="none" strike="noStrike" baseline="0" dirty="0">
                <a:latin typeface="Arial" panose="020B0604020202020204" pitchFamily="34" charset="0"/>
              </a:rPr>
              <a:t>Les activités dans la « fenêtre 3 </a:t>
            </a:r>
            <a:r>
              <a:rPr lang="fr-FR" sz="1800" b="0" i="0" u="none" strike="noStrike" baseline="0" dirty="0">
                <a:latin typeface="ArialMT"/>
              </a:rPr>
              <a:t>» sont déclenchées si l’analyse de </a:t>
            </a:r>
            <a:r>
              <a:rPr lang="fr-FR" sz="1800" b="0" i="0" u="none" strike="noStrike" baseline="0" dirty="0">
                <a:latin typeface="Arial" panose="020B0604020202020204" pitchFamily="34" charset="0"/>
              </a:rPr>
              <a:t>données </a:t>
            </a:r>
            <a:r>
              <a:rPr lang="fr-FR" sz="1800" b="0" i="0" u="none" strike="noStrike" baseline="0" dirty="0">
                <a:latin typeface="ArialMT"/>
              </a:rPr>
              <a:t>d’ob</a:t>
            </a:r>
            <a:r>
              <a:rPr lang="fr-FR" sz="1800" b="0" i="0" u="none" strike="noStrike" baseline="0" dirty="0">
                <a:latin typeface="Arial" panose="020B0604020202020204" pitchFamily="34" charset="0"/>
              </a:rPr>
              <a:t>servation de la biomasse publiées en septembre atteint un seuil d</a:t>
            </a:r>
            <a:r>
              <a:rPr lang="fr-FR" sz="1800" b="0" i="0" u="none" strike="noStrike" baseline="0" dirty="0">
                <a:latin typeface="ArialMT"/>
              </a:rPr>
              <a:t>’au moins 80% d’anomalie.</a:t>
            </a:r>
          </a:p>
          <a:p>
            <a:pPr algn="l"/>
            <a:endParaRPr lang="fr-FR" sz="1800" b="0" i="0" u="none" strike="noStrike" baseline="0" dirty="0">
              <a:latin typeface="ArialMT"/>
            </a:endParaRPr>
          </a:p>
          <a:p>
            <a:pPr algn="l"/>
            <a:r>
              <a:rPr lang="fr-FR" sz="1800" b="0" i="0" u="none" strike="noStrike" baseline="0" dirty="0">
                <a:latin typeface="Arial" panose="020B0604020202020204" pitchFamily="34" charset="0"/>
              </a:rPr>
              <a:t>Cinq agences des Nations Unies ont identifié des actions anticipatoires dans cinq secteurs : sécurité alimentaire </a:t>
            </a:r>
            <a:r>
              <a:rPr lang="fr-FR" sz="1800" b="0" i="0" u="none" strike="noStrike" baseline="0" dirty="0">
                <a:latin typeface="ArialMT"/>
              </a:rPr>
              <a:t>et moyens d’existence </a:t>
            </a:r>
            <a:r>
              <a:rPr lang="fr-FR" sz="1800" b="0" i="0" u="none" strike="noStrike" baseline="0" dirty="0">
                <a:latin typeface="Arial" panose="020B0604020202020204" pitchFamily="34" charset="0"/>
              </a:rPr>
              <a:t>; eau, assainissement et hygiène ; nutrition ; protection ; santé. </a:t>
            </a:r>
            <a:endParaRPr lang="en-US" dirty="0"/>
          </a:p>
        </p:txBody>
      </p:sp>
      <p:sp>
        <p:nvSpPr>
          <p:cNvPr id="4" name="Slide Number Placeholder 3"/>
          <p:cNvSpPr>
            <a:spLocks noGrp="1"/>
          </p:cNvSpPr>
          <p:nvPr>
            <p:ph type="sldNum" sz="quarter" idx="5"/>
          </p:nvPr>
        </p:nvSpPr>
        <p:spPr/>
        <p:txBody>
          <a:bodyPr/>
          <a:lstStyle/>
          <a:p>
            <a:fld id="{C29C7C31-9A7A-495B-AF42-CB2FE64BE7CB}" type="slidenum">
              <a:rPr lang="en-US" smtClean="0"/>
              <a:t>97</a:t>
            </a:fld>
            <a:endParaRPr lang="en-US"/>
          </a:p>
        </p:txBody>
      </p:sp>
    </p:spTree>
    <p:extLst>
      <p:ext uri="{BB962C8B-B14F-4D97-AF65-F5344CB8AC3E}">
        <p14:creationId xmlns:p14="http://schemas.microsoft.com/office/powerpoint/2010/main" val="3998938970"/>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58DE02-9B84-7D59-4483-0AF69C690F8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214103A-3E3F-A6D3-8CBA-6C4E50121CF4}"/>
              </a:ext>
            </a:extLst>
          </p:cNvPr>
          <p:cNvSpPr>
            <a:spLocks noGrp="1" noRot="1" noChangeAspect="1"/>
          </p:cNvSpPr>
          <p:nvPr>
            <p:ph type="sldImg"/>
          </p:nvPr>
        </p:nvSpPr>
        <p:spPr>
          <a:xfrm>
            <a:off x="328613" y="698500"/>
            <a:ext cx="6200775" cy="3492500"/>
          </a:xfrm>
        </p:spPr>
      </p:sp>
      <p:sp>
        <p:nvSpPr>
          <p:cNvPr id="3" name="Notes Placeholder 2">
            <a:extLst>
              <a:ext uri="{FF2B5EF4-FFF2-40B4-BE49-F238E27FC236}">
                <a16:creationId xmlns:a16="http://schemas.microsoft.com/office/drawing/2014/main" id="{6B108D56-58C2-810C-C49D-B76C27B6D33B}"/>
              </a:ext>
            </a:extLst>
          </p:cNvPr>
          <p:cNvSpPr>
            <a:spLocks noGrp="1"/>
          </p:cNvSpPr>
          <p:nvPr>
            <p:ph type="body" idx="1"/>
          </p:nvPr>
        </p:nvSpPr>
        <p:spPr/>
        <p:txBody>
          <a:bodyPr/>
          <a:lstStyle/>
          <a:p>
            <a:pPr algn="l"/>
            <a:r>
              <a:rPr lang="en-US" dirty="0"/>
              <a:t>Les deux </a:t>
            </a:r>
            <a:r>
              <a:rPr lang="en-US" dirty="0" err="1"/>
              <a:t>objectifs</a:t>
            </a:r>
            <a:r>
              <a:rPr lang="en-US" dirty="0"/>
              <a:t> de </a:t>
            </a:r>
            <a:r>
              <a:rPr lang="en-US" dirty="0" err="1"/>
              <a:t>cette</a:t>
            </a:r>
            <a:r>
              <a:rPr lang="en-US" dirty="0"/>
              <a:t> </a:t>
            </a:r>
            <a:r>
              <a:rPr lang="en-US" dirty="0" err="1"/>
              <a:t>présentation</a:t>
            </a:r>
            <a:r>
              <a:rPr lang="en-US" dirty="0"/>
              <a:t> </a:t>
            </a:r>
            <a:r>
              <a:rPr lang="en-US" dirty="0" err="1"/>
              <a:t>sont</a:t>
            </a:r>
            <a:r>
              <a:rPr lang="en-US" dirty="0"/>
              <a:t> de</a:t>
            </a:r>
            <a:endParaRPr lang="en-US" dirty="0" err="1">
              <a:solidFill>
                <a:srgbClr val="000000"/>
              </a:solidFill>
            </a:endParaRPr>
          </a:p>
          <a:p>
            <a:pPr algn="l"/>
            <a:r>
              <a:rPr lang="en-US" dirty="0"/>
              <a:t> </a:t>
            </a:r>
            <a:endParaRPr lang="en-US" sz="1000" dirty="0">
              <a:latin typeface="+mn-lt"/>
            </a:endParaRPr>
          </a:p>
          <a:p>
            <a:pPr marL="285750" indent="-285750" algn="l">
              <a:buFont typeface="Arial"/>
              <a:buChar char="•"/>
            </a:pPr>
            <a:r>
              <a:rPr lang="en-US" dirty="0" err="1"/>
              <a:t>Partager</a:t>
            </a:r>
            <a:r>
              <a:rPr lang="en-US" dirty="0"/>
              <a:t> </a:t>
            </a:r>
            <a:r>
              <a:rPr lang="en-US" dirty="0" err="1"/>
              <a:t>une</a:t>
            </a:r>
            <a:r>
              <a:rPr lang="en-US" dirty="0"/>
              <a:t> </a:t>
            </a:r>
            <a:r>
              <a:rPr lang="en-US" dirty="0" err="1"/>
              <a:t>compréhension</a:t>
            </a:r>
            <a:r>
              <a:rPr lang="en-US" dirty="0"/>
              <a:t> commune du  nutrition </a:t>
            </a:r>
            <a:r>
              <a:rPr lang="en-US" dirty="0" err="1"/>
              <a:t>en</a:t>
            </a:r>
            <a:r>
              <a:rPr lang="en-US" dirty="0"/>
              <a:t> urgence dans le </a:t>
            </a:r>
            <a:r>
              <a:rPr lang="en-US" dirty="0" err="1"/>
              <a:t>contexte</a:t>
            </a:r>
            <a:r>
              <a:rPr lang="en-US" dirty="0"/>
              <a:t> de la crise </a:t>
            </a:r>
            <a:r>
              <a:rPr lang="en-US" dirty="0" err="1"/>
              <a:t>climatique</a:t>
            </a:r>
            <a:r>
              <a:rPr lang="en-US" dirty="0"/>
              <a:t> aux </a:t>
            </a:r>
            <a:r>
              <a:rPr lang="en-US" dirty="0" err="1"/>
              <a:t>niveaux</a:t>
            </a:r>
            <a:r>
              <a:rPr lang="en-US" dirty="0"/>
              <a:t> </a:t>
            </a:r>
            <a:r>
              <a:rPr lang="en-US" dirty="0" err="1"/>
              <a:t>mondial</a:t>
            </a:r>
            <a:r>
              <a:rPr lang="en-US" dirty="0"/>
              <a:t> et </a:t>
            </a:r>
            <a:r>
              <a:rPr lang="en-US" dirty="0" err="1"/>
              <a:t>régional</a:t>
            </a:r>
            <a:r>
              <a:rPr lang="en-US" dirty="0"/>
              <a:t>, et </a:t>
            </a:r>
            <a:r>
              <a:rPr lang="en-US" dirty="0" err="1"/>
              <a:t>également</a:t>
            </a:r>
            <a:endParaRPr lang="en-GB" dirty="0" err="1"/>
          </a:p>
          <a:p>
            <a:pPr marL="285750" indent="-285750" algn="l">
              <a:buFont typeface="Arial"/>
              <a:buChar char="•"/>
            </a:pPr>
            <a:r>
              <a:rPr lang="en-US" dirty="0" err="1"/>
              <a:t>Discuter</a:t>
            </a:r>
            <a:r>
              <a:rPr lang="en-US" dirty="0"/>
              <a:t> les </a:t>
            </a:r>
            <a:r>
              <a:rPr lang="en-US" dirty="0">
                <a:effectLst/>
              </a:rPr>
              <a:t>efforts </a:t>
            </a:r>
            <a:r>
              <a:rPr lang="en-US" dirty="0"/>
              <a:t>aux </a:t>
            </a:r>
            <a:r>
              <a:rPr lang="en-US" dirty="0" err="1"/>
              <a:t>niveau</a:t>
            </a:r>
            <a:r>
              <a:rPr lang="en-US" dirty="0"/>
              <a:t> </a:t>
            </a:r>
            <a:r>
              <a:rPr lang="en-US" dirty="0" err="1"/>
              <a:t>régionaux</a:t>
            </a:r>
            <a:r>
              <a:rPr lang="en-US" dirty="0"/>
              <a:t> et </a:t>
            </a:r>
            <a:r>
              <a:rPr lang="en-US" dirty="0" err="1"/>
              <a:t>mondiaux</a:t>
            </a:r>
            <a:r>
              <a:rPr lang="en-US" dirty="0"/>
              <a:t> </a:t>
            </a:r>
            <a:endParaRPr lang="en-GB" dirty="0" err="1">
              <a:solidFill>
                <a:srgbClr val="000000"/>
              </a:solidFill>
            </a:endParaRPr>
          </a:p>
          <a:p>
            <a:pPr algn="l"/>
            <a:endParaRPr lang="en-GB" dirty="0">
              <a:solidFill>
                <a:srgbClr val="000000"/>
              </a:solidFill>
            </a:endParaRPr>
          </a:p>
          <a:p>
            <a:pPr algn="l"/>
            <a:r>
              <a:rPr lang="en-GB" dirty="0">
                <a:solidFill>
                  <a:srgbClr val="000000"/>
                </a:solidFill>
              </a:rPr>
              <a:t>Nous </a:t>
            </a:r>
            <a:r>
              <a:rPr lang="en-GB" dirty="0" err="1">
                <a:solidFill>
                  <a:srgbClr val="000000"/>
                </a:solidFill>
              </a:rPr>
              <a:t>attendons</a:t>
            </a:r>
            <a:r>
              <a:rPr lang="en-GB" dirty="0">
                <a:solidFill>
                  <a:srgbClr val="000000"/>
                </a:solidFill>
              </a:rPr>
              <a:t> </a:t>
            </a:r>
            <a:r>
              <a:rPr lang="en-GB" dirty="0" err="1">
                <a:solidFill>
                  <a:srgbClr val="000000"/>
                </a:solidFill>
              </a:rPr>
              <a:t>également</a:t>
            </a:r>
            <a:r>
              <a:rPr lang="en-GB" dirty="0">
                <a:solidFill>
                  <a:srgbClr val="000000"/>
                </a:solidFill>
              </a:rPr>
              <a:t> avec impatience la séance du </a:t>
            </a:r>
            <a:r>
              <a:rPr lang="en-GB" dirty="0" err="1">
                <a:solidFill>
                  <a:srgbClr val="000000"/>
                </a:solidFill>
              </a:rPr>
              <a:t>groupe</a:t>
            </a:r>
            <a:r>
              <a:rPr lang="en-GB" dirty="0">
                <a:solidFill>
                  <a:srgbClr val="000000"/>
                </a:solidFill>
              </a:rPr>
              <a:t> de travail</a:t>
            </a:r>
            <a:endParaRPr lang="en-GB"/>
          </a:p>
          <a:p>
            <a:pPr algn="l"/>
            <a:r>
              <a:rPr lang="en-GB" dirty="0">
                <a:solidFill>
                  <a:srgbClr val="000000"/>
                </a:solidFill>
              </a:rPr>
              <a:t> </a:t>
            </a:r>
            <a:endParaRPr lang="en-GB" dirty="0"/>
          </a:p>
          <a:p>
            <a:pPr marL="285750" indent="-285750" algn="l">
              <a:buFont typeface="Arial"/>
              <a:buChar char="•"/>
            </a:pPr>
            <a:r>
              <a:rPr lang="en-GB" dirty="0">
                <a:solidFill>
                  <a:srgbClr val="000000"/>
                </a:solidFill>
              </a:rPr>
              <a:t>Pour entendre et </a:t>
            </a:r>
            <a:r>
              <a:rPr lang="en-GB" dirty="0" err="1">
                <a:solidFill>
                  <a:srgbClr val="000000"/>
                </a:solidFill>
              </a:rPr>
              <a:t>apprendre</a:t>
            </a:r>
            <a:r>
              <a:rPr lang="en-GB" dirty="0">
                <a:solidFill>
                  <a:srgbClr val="000000"/>
                </a:solidFill>
              </a:rPr>
              <a:t> </a:t>
            </a:r>
            <a:r>
              <a:rPr lang="en-GB" dirty="0" err="1">
                <a:solidFill>
                  <a:srgbClr val="000000"/>
                </a:solidFill>
              </a:rPr>
              <a:t>votre</a:t>
            </a:r>
            <a:r>
              <a:rPr lang="en-GB" dirty="0">
                <a:solidFill>
                  <a:srgbClr val="000000"/>
                </a:solidFill>
              </a:rPr>
              <a:t> </a:t>
            </a:r>
            <a:r>
              <a:rPr lang="en-GB" dirty="0" err="1">
                <a:solidFill>
                  <a:srgbClr val="000000"/>
                </a:solidFill>
              </a:rPr>
              <a:t>expérience</a:t>
            </a:r>
            <a:r>
              <a:rPr lang="en-GB" dirty="0">
                <a:solidFill>
                  <a:srgbClr val="000000"/>
                </a:solidFill>
              </a:rPr>
              <a:t> </a:t>
            </a:r>
            <a:r>
              <a:rPr lang="en-GB" dirty="0" err="1">
                <a:solidFill>
                  <a:srgbClr val="000000"/>
                </a:solidFill>
              </a:rPr>
              <a:t>en</a:t>
            </a:r>
            <a:r>
              <a:rPr lang="en-GB" dirty="0">
                <a:solidFill>
                  <a:srgbClr val="000000"/>
                </a:solidFill>
              </a:rPr>
              <a:t> nutrition </a:t>
            </a:r>
            <a:r>
              <a:rPr lang="en-GB" dirty="0" err="1">
                <a:solidFill>
                  <a:srgbClr val="000000"/>
                </a:solidFill>
              </a:rPr>
              <a:t>en</a:t>
            </a:r>
            <a:r>
              <a:rPr lang="en-GB" dirty="0">
                <a:solidFill>
                  <a:srgbClr val="000000"/>
                </a:solidFill>
              </a:rPr>
              <a:t> urgence dans le </a:t>
            </a:r>
            <a:r>
              <a:rPr lang="en-GB" dirty="0" err="1">
                <a:solidFill>
                  <a:srgbClr val="000000"/>
                </a:solidFill>
              </a:rPr>
              <a:t>contexte</a:t>
            </a:r>
            <a:r>
              <a:rPr lang="en-GB" dirty="0">
                <a:solidFill>
                  <a:srgbClr val="000000"/>
                </a:solidFill>
              </a:rPr>
              <a:t> de crise </a:t>
            </a:r>
            <a:r>
              <a:rPr lang="en-GB" dirty="0" err="1">
                <a:solidFill>
                  <a:srgbClr val="000000"/>
                </a:solidFill>
              </a:rPr>
              <a:t>climatique</a:t>
            </a:r>
            <a:r>
              <a:rPr lang="en-GB" dirty="0">
                <a:solidFill>
                  <a:srgbClr val="000000"/>
                </a:solidFill>
                <a:effectLst/>
              </a:rPr>
              <a:t>,</a:t>
            </a:r>
            <a:r>
              <a:rPr lang="en-GB" dirty="0">
                <a:solidFill>
                  <a:srgbClr val="000000"/>
                </a:solidFill>
              </a:rPr>
              <a:t> et </a:t>
            </a:r>
            <a:r>
              <a:rPr lang="en-GB" dirty="0" err="1">
                <a:solidFill>
                  <a:srgbClr val="000000"/>
                </a:solidFill>
              </a:rPr>
              <a:t>aussi</a:t>
            </a:r>
            <a:endParaRPr lang="en-GB" dirty="0" err="1"/>
          </a:p>
          <a:p>
            <a:pPr marL="285750" indent="-285750">
              <a:lnSpc>
                <a:spcPct val="100000"/>
              </a:lnSpc>
              <a:buFont typeface="Arial"/>
              <a:buChar char="•"/>
            </a:pPr>
            <a:r>
              <a:rPr lang="en-GB" dirty="0" err="1">
                <a:solidFill>
                  <a:srgbClr val="000000"/>
                </a:solidFill>
              </a:rPr>
              <a:t>D'identifier</a:t>
            </a:r>
            <a:r>
              <a:rPr lang="en-GB" dirty="0">
                <a:solidFill>
                  <a:srgbClr val="000000"/>
                </a:solidFill>
              </a:rPr>
              <a:t> les actions </a:t>
            </a:r>
            <a:r>
              <a:rPr lang="en-GB" dirty="0" err="1">
                <a:solidFill>
                  <a:srgbClr val="000000"/>
                </a:solidFill>
              </a:rPr>
              <a:t>prioritaires</a:t>
            </a:r>
            <a:r>
              <a:rPr lang="en-GB" dirty="0">
                <a:solidFill>
                  <a:srgbClr val="000000"/>
                </a:solidFill>
              </a:rPr>
              <a:t> pour </a:t>
            </a:r>
            <a:r>
              <a:rPr lang="en-GB" dirty="0" err="1">
                <a:solidFill>
                  <a:srgbClr val="000000"/>
                </a:solidFill>
              </a:rPr>
              <a:t>aller</a:t>
            </a:r>
            <a:r>
              <a:rPr lang="en-GB" dirty="0">
                <a:solidFill>
                  <a:srgbClr val="000000"/>
                </a:solidFill>
              </a:rPr>
              <a:t> de </a:t>
            </a:r>
            <a:r>
              <a:rPr lang="en-GB" dirty="0" err="1">
                <a:solidFill>
                  <a:srgbClr val="000000"/>
                </a:solidFill>
              </a:rPr>
              <a:t>l’avant</a:t>
            </a:r>
            <a:endParaRPr lang="en-GB"/>
          </a:p>
          <a:p>
            <a:pPr marL="171450" indent="-171450">
              <a:lnSpc>
                <a:spcPct val="100000"/>
              </a:lnSpc>
              <a:buFont typeface="Arial" panose="020B0604020202020204" pitchFamily="34" charset="0"/>
              <a:buChar char="•"/>
            </a:pPr>
            <a:endParaRPr lang="en-GB" sz="1000" dirty="0">
              <a:solidFill>
                <a:srgbClr val="000000"/>
              </a:solidFill>
              <a:effectLst/>
              <a:latin typeface="+mn-lt"/>
              <a:cs typeface="Times New Roman" panose="02020603050405020304" pitchFamily="18" charset="0"/>
            </a:endParaRPr>
          </a:p>
          <a:p>
            <a:pPr>
              <a:lnSpc>
                <a:spcPct val="100000"/>
              </a:lnSpc>
            </a:pPr>
            <a:r>
              <a:rPr lang="en-GB" dirty="0">
                <a:solidFill>
                  <a:srgbClr val="000000"/>
                </a:solidFill>
              </a:rPr>
              <a:t>Je </a:t>
            </a:r>
            <a:r>
              <a:rPr lang="en-GB" dirty="0" err="1">
                <a:solidFill>
                  <a:srgbClr val="000000"/>
                </a:solidFill>
              </a:rPr>
              <a:t>reconnais</a:t>
            </a:r>
            <a:r>
              <a:rPr lang="en-GB" dirty="0">
                <a:solidFill>
                  <a:srgbClr val="000000"/>
                </a:solidFill>
              </a:rPr>
              <a:t> </a:t>
            </a:r>
            <a:r>
              <a:rPr lang="en-GB" dirty="0" err="1">
                <a:solidFill>
                  <a:srgbClr val="000000"/>
                </a:solidFill>
              </a:rPr>
              <a:t>qu'il</a:t>
            </a:r>
            <a:r>
              <a:rPr lang="en-GB" dirty="0">
                <a:solidFill>
                  <a:srgbClr val="000000"/>
                </a:solidFill>
              </a:rPr>
              <a:t> </a:t>
            </a:r>
            <a:r>
              <a:rPr lang="en-GB" dirty="0" err="1">
                <a:solidFill>
                  <a:srgbClr val="000000"/>
                </a:solidFill>
              </a:rPr>
              <a:t>s'agit</a:t>
            </a:r>
            <a:r>
              <a:rPr lang="en-GB" dirty="0">
                <a:solidFill>
                  <a:srgbClr val="000000"/>
                </a:solidFill>
              </a:rPr>
              <a:t> </a:t>
            </a:r>
            <a:r>
              <a:rPr lang="en-GB" dirty="0" err="1">
                <a:solidFill>
                  <a:srgbClr val="000000"/>
                </a:solidFill>
              </a:rPr>
              <a:t>d'une</a:t>
            </a:r>
            <a:r>
              <a:rPr lang="en-GB" dirty="0">
                <a:solidFill>
                  <a:srgbClr val="000000"/>
                </a:solidFill>
              </a:rPr>
              <a:t> </a:t>
            </a:r>
            <a:r>
              <a:rPr lang="en-GB" dirty="0">
                <a:solidFill>
                  <a:srgbClr val="000000"/>
                </a:solidFill>
                <a:effectLst/>
              </a:rPr>
              <a:t>session</a:t>
            </a:r>
            <a:r>
              <a:rPr lang="en-GB" dirty="0">
                <a:solidFill>
                  <a:srgbClr val="000000"/>
                </a:solidFill>
              </a:rPr>
              <a:t> </a:t>
            </a:r>
            <a:r>
              <a:rPr lang="en-GB" dirty="0" err="1">
                <a:solidFill>
                  <a:srgbClr val="000000"/>
                </a:solidFill>
              </a:rPr>
              <a:t>brève</a:t>
            </a:r>
            <a:r>
              <a:rPr lang="en-GB" dirty="0">
                <a:solidFill>
                  <a:srgbClr val="000000"/>
                </a:solidFill>
              </a:rPr>
              <a:t> et que </a:t>
            </a:r>
            <a:r>
              <a:rPr lang="en-GB" dirty="0" err="1">
                <a:solidFill>
                  <a:srgbClr val="000000"/>
                </a:solidFill>
              </a:rPr>
              <a:t>certaines</a:t>
            </a:r>
            <a:r>
              <a:rPr lang="en-GB" dirty="0">
                <a:solidFill>
                  <a:srgbClr val="000000"/>
                </a:solidFill>
              </a:rPr>
              <a:t> terminologies et </a:t>
            </a:r>
            <a:r>
              <a:rPr lang="en-GB" dirty="0" err="1">
                <a:solidFill>
                  <a:srgbClr val="000000"/>
                </a:solidFill>
              </a:rPr>
              <a:t>approches</a:t>
            </a:r>
            <a:r>
              <a:rPr lang="en-GB" dirty="0">
                <a:solidFill>
                  <a:srgbClr val="000000"/>
                </a:solidFill>
              </a:rPr>
              <a:t> </a:t>
            </a:r>
            <a:r>
              <a:rPr lang="en-GB" dirty="0" err="1">
                <a:solidFill>
                  <a:srgbClr val="000000"/>
                </a:solidFill>
              </a:rPr>
              <a:t>peuvent</a:t>
            </a:r>
            <a:r>
              <a:rPr lang="en-GB" dirty="0">
                <a:solidFill>
                  <a:srgbClr val="000000"/>
                </a:solidFill>
              </a:rPr>
              <a:t> </a:t>
            </a:r>
            <a:r>
              <a:rPr lang="en-GB" dirty="0" err="1">
                <a:solidFill>
                  <a:srgbClr val="000000"/>
                </a:solidFill>
              </a:rPr>
              <a:t>différer</a:t>
            </a:r>
            <a:r>
              <a:rPr lang="en-GB" dirty="0">
                <a:solidFill>
                  <a:srgbClr val="000000"/>
                </a:solidFill>
              </a:rPr>
              <a:t> </a:t>
            </a:r>
            <a:r>
              <a:rPr lang="en-GB" dirty="0" err="1">
                <a:solidFill>
                  <a:srgbClr val="000000"/>
                </a:solidFill>
              </a:rPr>
              <a:t>selon</a:t>
            </a:r>
            <a:r>
              <a:rPr lang="en-GB" dirty="0">
                <a:solidFill>
                  <a:srgbClr val="000000"/>
                </a:solidFill>
              </a:rPr>
              <a:t> les pays et les </a:t>
            </a:r>
            <a:r>
              <a:rPr lang="en-GB" dirty="0" err="1">
                <a:solidFill>
                  <a:srgbClr val="000000"/>
                </a:solidFill>
              </a:rPr>
              <a:t>agences</a:t>
            </a:r>
            <a:r>
              <a:rPr lang="en-GB" dirty="0">
                <a:solidFill>
                  <a:srgbClr val="000000"/>
                </a:solidFill>
              </a:rPr>
              <a:t>. Nous </a:t>
            </a:r>
            <a:r>
              <a:rPr lang="en-GB" dirty="0" err="1">
                <a:solidFill>
                  <a:srgbClr val="000000"/>
                </a:solidFill>
              </a:rPr>
              <a:t>nous</a:t>
            </a:r>
            <a:r>
              <a:rPr lang="en-GB" dirty="0">
                <a:solidFill>
                  <a:srgbClr val="000000"/>
                </a:solidFill>
              </a:rPr>
              <a:t> </a:t>
            </a:r>
            <a:r>
              <a:rPr lang="en-GB" dirty="0" err="1">
                <a:solidFill>
                  <a:srgbClr val="000000"/>
                </a:solidFill>
              </a:rPr>
              <a:t>efforcerons</a:t>
            </a:r>
            <a:r>
              <a:rPr lang="en-GB" dirty="0">
                <a:solidFill>
                  <a:srgbClr val="000000"/>
                </a:solidFill>
              </a:rPr>
              <a:t> </a:t>
            </a:r>
            <a:r>
              <a:rPr lang="en-GB" dirty="0" err="1">
                <a:solidFill>
                  <a:srgbClr val="000000"/>
                </a:solidFill>
              </a:rPr>
              <a:t>donc</a:t>
            </a:r>
            <a:r>
              <a:rPr lang="en-GB" dirty="0">
                <a:solidFill>
                  <a:srgbClr val="000000"/>
                </a:solidFill>
              </a:rPr>
              <a:t> de clarifier les </a:t>
            </a:r>
            <a:r>
              <a:rPr lang="en-GB" dirty="0" err="1">
                <a:solidFill>
                  <a:srgbClr val="000000"/>
                </a:solidFill>
              </a:rPr>
              <a:t>endroits</a:t>
            </a:r>
            <a:r>
              <a:rPr lang="en-GB" dirty="0">
                <a:solidFill>
                  <a:srgbClr val="000000"/>
                </a:solidFill>
              </a:rPr>
              <a:t> </a:t>
            </a:r>
            <a:r>
              <a:rPr lang="en-GB" dirty="0" err="1">
                <a:solidFill>
                  <a:srgbClr val="000000"/>
                </a:solidFill>
              </a:rPr>
              <a:t>où</a:t>
            </a:r>
            <a:r>
              <a:rPr lang="en-GB" dirty="0">
                <a:solidFill>
                  <a:srgbClr val="000000"/>
                </a:solidFill>
              </a:rPr>
              <a:t> </a:t>
            </a:r>
            <a:r>
              <a:rPr lang="en-GB" dirty="0" err="1">
                <a:solidFill>
                  <a:srgbClr val="000000"/>
                </a:solidFill>
              </a:rPr>
              <a:t>elles</a:t>
            </a:r>
            <a:r>
              <a:rPr lang="en-GB" dirty="0">
                <a:solidFill>
                  <a:srgbClr val="000000"/>
                </a:solidFill>
              </a:rPr>
              <a:t> </a:t>
            </a:r>
            <a:r>
              <a:rPr lang="en-GB" dirty="0" err="1">
                <a:solidFill>
                  <a:srgbClr val="000000"/>
                </a:solidFill>
              </a:rPr>
              <a:t>sont</a:t>
            </a:r>
            <a:r>
              <a:rPr lang="en-GB" dirty="0">
                <a:solidFill>
                  <a:srgbClr val="000000"/>
                </a:solidFill>
              </a:rPr>
              <a:t> </a:t>
            </a:r>
            <a:r>
              <a:rPr lang="en-GB" dirty="0" err="1">
                <a:solidFill>
                  <a:srgbClr val="000000"/>
                </a:solidFill>
              </a:rPr>
              <a:t>disponibles</a:t>
            </a:r>
            <a:r>
              <a:rPr lang="en-GB" dirty="0">
                <a:solidFill>
                  <a:srgbClr val="000000"/>
                </a:solidFill>
                <a:effectLst/>
              </a:rPr>
              <a:t>, </a:t>
            </a:r>
            <a:r>
              <a:rPr lang="en-GB" dirty="0">
                <a:solidFill>
                  <a:srgbClr val="000000"/>
                </a:solidFill>
              </a:rPr>
              <a:t>et je </a:t>
            </a:r>
            <a:r>
              <a:rPr lang="en-GB" dirty="0" err="1">
                <a:solidFill>
                  <a:srgbClr val="000000"/>
                </a:solidFill>
              </a:rPr>
              <a:t>reconnais</a:t>
            </a:r>
            <a:r>
              <a:rPr lang="en-GB" dirty="0">
                <a:solidFill>
                  <a:srgbClr val="000000"/>
                </a:solidFill>
              </a:rPr>
              <a:t> </a:t>
            </a:r>
            <a:r>
              <a:rPr lang="en-GB" dirty="0" err="1">
                <a:solidFill>
                  <a:srgbClr val="000000"/>
                </a:solidFill>
              </a:rPr>
              <a:t>également</a:t>
            </a:r>
            <a:r>
              <a:rPr lang="en-GB" dirty="0">
                <a:solidFill>
                  <a:srgbClr val="000000"/>
                </a:solidFill>
              </a:rPr>
              <a:t> </a:t>
            </a:r>
            <a:r>
              <a:rPr lang="en-GB" dirty="0" err="1">
                <a:solidFill>
                  <a:srgbClr val="000000"/>
                </a:solidFill>
              </a:rPr>
              <a:t>qu'une</a:t>
            </a:r>
            <a:r>
              <a:rPr lang="en-GB" dirty="0">
                <a:solidFill>
                  <a:srgbClr val="000000"/>
                </a:solidFill>
              </a:rPr>
              <a:t> </a:t>
            </a:r>
            <a:r>
              <a:rPr lang="en-GB" dirty="0" err="1">
                <a:solidFill>
                  <a:srgbClr val="000000"/>
                </a:solidFill>
              </a:rPr>
              <a:t>partie</a:t>
            </a:r>
            <a:r>
              <a:rPr lang="en-GB" dirty="0">
                <a:solidFill>
                  <a:srgbClr val="000000"/>
                </a:solidFill>
              </a:rPr>
              <a:t> de la raison d'être de </a:t>
            </a:r>
            <a:r>
              <a:rPr lang="en-GB" dirty="0" err="1">
                <a:solidFill>
                  <a:srgbClr val="000000"/>
                </a:solidFill>
              </a:rPr>
              <a:t>cette</a:t>
            </a:r>
            <a:r>
              <a:rPr lang="en-GB" dirty="0">
                <a:solidFill>
                  <a:srgbClr val="000000"/>
                </a:solidFill>
              </a:rPr>
              <a:t> </a:t>
            </a:r>
            <a:r>
              <a:rPr lang="en-GB" dirty="0">
                <a:solidFill>
                  <a:srgbClr val="000000"/>
                </a:solidFill>
                <a:effectLst/>
              </a:rPr>
              <a:t>session </a:t>
            </a:r>
            <a:r>
              <a:rPr lang="en-GB" dirty="0" err="1">
                <a:solidFill>
                  <a:srgbClr val="000000"/>
                </a:solidFill>
              </a:rPr>
              <a:t>est</a:t>
            </a:r>
            <a:r>
              <a:rPr lang="en-GB" dirty="0">
                <a:solidFill>
                  <a:srgbClr val="000000"/>
                </a:solidFill>
              </a:rPr>
              <a:t> </a:t>
            </a:r>
            <a:r>
              <a:rPr lang="en-GB" dirty="0" err="1">
                <a:solidFill>
                  <a:srgbClr val="000000"/>
                </a:solidFill>
              </a:rPr>
              <a:t>d'identifier</a:t>
            </a:r>
            <a:r>
              <a:rPr lang="en-GB" dirty="0">
                <a:solidFill>
                  <a:srgbClr val="000000"/>
                </a:solidFill>
              </a:rPr>
              <a:t> les </a:t>
            </a:r>
            <a:r>
              <a:rPr lang="en-GB" dirty="0" err="1">
                <a:solidFill>
                  <a:srgbClr val="000000"/>
                </a:solidFill>
              </a:rPr>
              <a:t>moyens</a:t>
            </a:r>
            <a:r>
              <a:rPr lang="en-GB" dirty="0">
                <a:solidFill>
                  <a:srgbClr val="000000"/>
                </a:solidFill>
              </a:rPr>
              <a:t> de </a:t>
            </a:r>
            <a:r>
              <a:rPr lang="en-GB" dirty="0" err="1">
                <a:solidFill>
                  <a:srgbClr val="000000"/>
                </a:solidFill>
              </a:rPr>
              <a:t>rassembler</a:t>
            </a:r>
            <a:r>
              <a:rPr lang="en-GB" dirty="0">
                <a:solidFill>
                  <a:srgbClr val="000000"/>
                </a:solidFill>
              </a:rPr>
              <a:t> </a:t>
            </a:r>
            <a:r>
              <a:rPr lang="en-GB" dirty="0" err="1">
                <a:solidFill>
                  <a:srgbClr val="000000"/>
                </a:solidFill>
              </a:rPr>
              <a:t>diverses</a:t>
            </a:r>
            <a:r>
              <a:rPr lang="en-GB" dirty="0">
                <a:solidFill>
                  <a:srgbClr val="000000"/>
                </a:solidFill>
              </a:rPr>
              <a:t> </a:t>
            </a:r>
            <a:r>
              <a:rPr lang="en-GB" dirty="0">
                <a:solidFill>
                  <a:srgbClr val="000000"/>
                </a:solidFill>
                <a:effectLst/>
              </a:rPr>
              <a:t>perspectives </a:t>
            </a:r>
            <a:r>
              <a:rPr lang="en-GB" dirty="0" err="1">
                <a:solidFill>
                  <a:srgbClr val="000000"/>
                </a:solidFill>
              </a:rPr>
              <a:t>autour</a:t>
            </a:r>
            <a:r>
              <a:rPr lang="en-GB" dirty="0">
                <a:solidFill>
                  <a:srgbClr val="000000"/>
                </a:solidFill>
              </a:rPr>
              <a:t> de </a:t>
            </a:r>
            <a:r>
              <a:rPr lang="en-GB" dirty="0" err="1">
                <a:solidFill>
                  <a:srgbClr val="000000"/>
                </a:solidFill>
              </a:rPr>
              <a:t>cette</a:t>
            </a:r>
            <a:r>
              <a:rPr lang="en-GB" dirty="0">
                <a:solidFill>
                  <a:srgbClr val="000000"/>
                </a:solidFill>
              </a:rPr>
              <a:t> question </a:t>
            </a:r>
            <a:r>
              <a:rPr lang="en-GB" dirty="0" err="1">
                <a:solidFill>
                  <a:srgbClr val="000000"/>
                </a:solidFill>
              </a:rPr>
              <a:t>cruciale</a:t>
            </a:r>
            <a:r>
              <a:rPr lang="en-GB" dirty="0">
                <a:solidFill>
                  <a:srgbClr val="000000"/>
                </a:solidFill>
                <a:effectLst/>
              </a:rPr>
              <a:t>.</a:t>
            </a:r>
            <a:endParaRPr lang="en-NL" dirty="0"/>
          </a:p>
        </p:txBody>
      </p:sp>
    </p:spTree>
    <p:extLst>
      <p:ext uri="{BB962C8B-B14F-4D97-AF65-F5344CB8AC3E}">
        <p14:creationId xmlns:p14="http://schemas.microsoft.com/office/powerpoint/2010/main" val="3747018706"/>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28613" y="698500"/>
            <a:ext cx="6200775" cy="3492500"/>
          </a:xfrm>
        </p:spPr>
      </p:sp>
      <p:sp>
        <p:nvSpPr>
          <p:cNvPr id="3" name="Notes Placeholder 2"/>
          <p:cNvSpPr>
            <a:spLocks noGrp="1"/>
          </p:cNvSpPr>
          <p:nvPr>
            <p:ph type="body" idx="1"/>
          </p:nvPr>
        </p:nvSpPr>
        <p:spPr/>
        <p:txBody>
          <a:bodyPr/>
          <a:lstStyle/>
          <a:p>
            <a:pPr algn="l"/>
            <a:r>
              <a:rPr lang="en-US"/>
              <a:t>Le </a:t>
            </a:r>
            <a:r>
              <a:rPr lang="en-US" err="1"/>
              <a:t>changement</a:t>
            </a:r>
            <a:r>
              <a:rPr lang="en-US"/>
              <a:t> </a:t>
            </a:r>
            <a:r>
              <a:rPr lang="en-US" err="1"/>
              <a:t>climatique</a:t>
            </a:r>
            <a:r>
              <a:rPr lang="en-US"/>
              <a:t> a modifié notre paysage humanitaire.</a:t>
            </a:r>
          </a:p>
          <a:p>
            <a:pPr algn="l"/>
            <a:r>
              <a:rPr lang="en-US" dirty="0"/>
              <a:t> </a:t>
            </a:r>
          </a:p>
          <a:p>
            <a:pPr algn="l"/>
            <a:r>
              <a:rPr lang="en-US" dirty="0"/>
              <a:t>Nous </a:t>
            </a:r>
            <a:r>
              <a:rPr lang="en-US" dirty="0" err="1"/>
              <a:t>sommes</a:t>
            </a:r>
            <a:r>
              <a:rPr lang="en-US" dirty="0"/>
              <a:t> </a:t>
            </a:r>
            <a:r>
              <a:rPr lang="en-US" dirty="0" err="1"/>
              <a:t>confrontés</a:t>
            </a:r>
            <a:r>
              <a:rPr lang="en-US" dirty="0"/>
              <a:t> à des dangers, des chocs et des stress </a:t>
            </a:r>
            <a:r>
              <a:rPr lang="en-US" dirty="0" err="1"/>
              <a:t>climatiques</a:t>
            </a:r>
            <a:r>
              <a:rPr lang="en-US" dirty="0"/>
              <a:t> et </a:t>
            </a:r>
            <a:r>
              <a:rPr lang="en-US" dirty="0" err="1"/>
              <a:t>environnementaux</a:t>
            </a:r>
            <a:r>
              <a:rPr lang="en-US" dirty="0"/>
              <a:t> qui se </a:t>
            </a:r>
            <a:r>
              <a:rPr lang="en-US" dirty="0" err="1"/>
              <a:t>chevauchent</a:t>
            </a:r>
            <a:r>
              <a:rPr lang="en-US" dirty="0"/>
              <a:t>. </a:t>
            </a:r>
            <a:r>
              <a:rPr lang="en-US" dirty="0" err="1"/>
              <a:t>L’analyse</a:t>
            </a:r>
            <a:r>
              <a:rPr lang="en-US" dirty="0"/>
              <a:t> de 2021 de </a:t>
            </a:r>
            <a:r>
              <a:rPr lang="en-US" dirty="0" err="1"/>
              <a:t>l’UNICEF</a:t>
            </a:r>
            <a:r>
              <a:rPr lang="en-US" dirty="0"/>
              <a:t> a </a:t>
            </a:r>
            <a:r>
              <a:rPr lang="en-US" dirty="0" err="1"/>
              <a:t>exploré</a:t>
            </a:r>
            <a:r>
              <a:rPr lang="en-US" dirty="0"/>
              <a:t> comment 8 </a:t>
            </a:r>
            <a:r>
              <a:rPr lang="en-US" dirty="0" err="1"/>
              <a:t>risques</a:t>
            </a:r>
            <a:r>
              <a:rPr lang="en-US" dirty="0"/>
              <a:t>, dangers et stress </a:t>
            </a:r>
            <a:r>
              <a:rPr lang="en-US" dirty="0" err="1"/>
              <a:t>liés</a:t>
            </a:r>
            <a:r>
              <a:rPr lang="en-US" dirty="0"/>
              <a:t> au </a:t>
            </a:r>
            <a:r>
              <a:rPr lang="en-US" dirty="0" err="1"/>
              <a:t>climat</a:t>
            </a:r>
            <a:r>
              <a:rPr lang="en-US" dirty="0"/>
              <a:t> </a:t>
            </a:r>
            <a:r>
              <a:rPr lang="en-US" dirty="0" err="1"/>
              <a:t>différents</a:t>
            </a:r>
            <a:r>
              <a:rPr lang="en-US" dirty="0"/>
              <a:t> </a:t>
            </a:r>
            <a:r>
              <a:rPr lang="en-US" dirty="0" err="1"/>
              <a:t>étaient</a:t>
            </a:r>
            <a:r>
              <a:rPr lang="en-US" dirty="0"/>
              <a:t> </a:t>
            </a:r>
            <a:r>
              <a:rPr lang="en-US" dirty="0" err="1"/>
              <a:t>liés</a:t>
            </a:r>
            <a:r>
              <a:rPr lang="en-US" dirty="0"/>
              <a:t> les </a:t>
            </a:r>
            <a:r>
              <a:rPr lang="en-US" dirty="0" err="1"/>
              <a:t>uns</a:t>
            </a:r>
            <a:r>
              <a:rPr lang="en-US" dirty="0"/>
              <a:t> aux </a:t>
            </a:r>
            <a:r>
              <a:rPr lang="en-US" dirty="0" err="1"/>
              <a:t>autres</a:t>
            </a:r>
            <a:r>
              <a:rPr lang="en-US" dirty="0"/>
              <a:t>. La carte de gauche montre le </a:t>
            </a:r>
            <a:r>
              <a:rPr lang="en-US" dirty="0" err="1"/>
              <a:t>chevauchement</a:t>
            </a:r>
            <a:r>
              <a:rPr lang="en-US" dirty="0"/>
              <a:t> de la </a:t>
            </a:r>
            <a:r>
              <a:rPr lang="en-US" dirty="0" err="1"/>
              <a:t>répartition</a:t>
            </a:r>
            <a:r>
              <a:rPr lang="en-US" dirty="0"/>
              <a:t> de </a:t>
            </a:r>
            <a:r>
              <a:rPr lang="en-US" dirty="0" err="1"/>
              <a:t>ces</a:t>
            </a:r>
            <a:r>
              <a:rPr lang="en-US" dirty="0"/>
              <a:t> </a:t>
            </a:r>
            <a:r>
              <a:rPr lang="en-US" dirty="0" err="1"/>
              <a:t>risques</a:t>
            </a:r>
            <a:r>
              <a:rPr lang="en-US" dirty="0"/>
              <a:t> à </a:t>
            </a:r>
            <a:r>
              <a:rPr lang="en-US" dirty="0" err="1"/>
              <a:t>l’intérieur</a:t>
            </a:r>
            <a:r>
              <a:rPr lang="en-US" dirty="0"/>
              <a:t> et entre les pays.</a:t>
            </a:r>
            <a:endParaRPr lang="en-US"/>
          </a:p>
          <a:p>
            <a:pPr algn="l">
              <a:defRPr/>
            </a:pPr>
            <a:r>
              <a:rPr lang="en-US" dirty="0"/>
              <a:t> </a:t>
            </a:r>
          </a:p>
          <a:p>
            <a:pPr algn="l"/>
            <a:r>
              <a:rPr lang="en-US">
                <a:solidFill>
                  <a:srgbClr val="211D1E"/>
                </a:solidFill>
              </a:rPr>
              <a:t>Nous </a:t>
            </a:r>
            <a:r>
              <a:rPr lang="en-US" err="1">
                <a:solidFill>
                  <a:srgbClr val="211D1E"/>
                </a:solidFill>
              </a:rPr>
              <a:t>sommes</a:t>
            </a:r>
            <a:r>
              <a:rPr lang="en-US">
                <a:solidFill>
                  <a:srgbClr val="211D1E"/>
                </a:solidFill>
              </a:rPr>
              <a:t> </a:t>
            </a:r>
            <a:r>
              <a:rPr lang="en-US" err="1">
                <a:solidFill>
                  <a:srgbClr val="211D1E"/>
                </a:solidFill>
              </a:rPr>
              <a:t>également</a:t>
            </a:r>
            <a:r>
              <a:rPr lang="en-US">
                <a:solidFill>
                  <a:srgbClr val="211D1E"/>
                </a:solidFill>
              </a:rPr>
              <a:t> confrontés à des défis nutritionnels qui se chevauchent. En 2019, l’UNICEF a introduit un nouvel indicateur de « croissance bien-estimative des enfants, par exemple des enfants qui ne souffrent pas de retard de croissance, d’émaciation, de surpoids ou d’une combinaison de retard de croissance, de retard de croissance et de surpoids</a:t>
            </a:r>
            <a:r>
              <a:rPr lang="en-US" b="0" i="0" u="none" strike="noStrike" baseline="0">
                <a:solidFill>
                  <a:srgbClr val="211D1E"/>
                </a:solidFill>
              </a:rPr>
              <a:t>, </a:t>
            </a:r>
            <a:r>
              <a:rPr lang="en-US">
                <a:solidFill>
                  <a:srgbClr val="211D1E"/>
                </a:solidFill>
              </a:rPr>
              <a:t>ou de retard de croissance et d’émaciation ».</a:t>
            </a:r>
            <a:endParaRPr lang="en-US"/>
          </a:p>
          <a:p>
            <a:pPr algn="l"/>
            <a:r>
              <a:rPr lang="en-US" dirty="0">
                <a:solidFill>
                  <a:srgbClr val="211D1E"/>
                </a:solidFill>
              </a:rPr>
              <a:t> </a:t>
            </a:r>
            <a:endParaRPr lang="en-US" dirty="0"/>
          </a:p>
          <a:p>
            <a:pPr algn="l"/>
            <a:r>
              <a:rPr lang="en-US" dirty="0">
                <a:solidFill>
                  <a:srgbClr val="211D1E"/>
                </a:solidFill>
              </a:rPr>
              <a:t> À </a:t>
            </a:r>
            <a:r>
              <a:rPr lang="en-US" dirty="0" err="1">
                <a:solidFill>
                  <a:srgbClr val="211D1E"/>
                </a:solidFill>
              </a:rPr>
              <a:t>l’époque</a:t>
            </a:r>
            <a:r>
              <a:rPr lang="en-US" dirty="0">
                <a:solidFill>
                  <a:srgbClr val="211D1E"/>
                </a:solidFill>
              </a:rPr>
              <a:t>, « à </a:t>
            </a:r>
            <a:r>
              <a:rPr lang="en-US" dirty="0" err="1">
                <a:solidFill>
                  <a:srgbClr val="211D1E"/>
                </a:solidFill>
              </a:rPr>
              <a:t>l’échelle</a:t>
            </a:r>
            <a:r>
              <a:rPr lang="en-US" dirty="0">
                <a:solidFill>
                  <a:srgbClr val="211D1E"/>
                </a:solidFill>
              </a:rPr>
              <a:t> </a:t>
            </a:r>
            <a:r>
              <a:rPr lang="en-US" dirty="0" err="1">
                <a:solidFill>
                  <a:srgbClr val="211D1E"/>
                </a:solidFill>
              </a:rPr>
              <a:t>mondiale</a:t>
            </a:r>
            <a:r>
              <a:rPr lang="en-US" dirty="0">
                <a:solidFill>
                  <a:srgbClr val="211D1E"/>
                </a:solidFill>
              </a:rPr>
              <a:t>, au </a:t>
            </a:r>
            <a:r>
              <a:rPr lang="en-US" dirty="0" err="1">
                <a:solidFill>
                  <a:srgbClr val="211D1E"/>
                </a:solidFill>
              </a:rPr>
              <a:t>moins</a:t>
            </a:r>
            <a:r>
              <a:rPr lang="en-US" dirty="0">
                <a:solidFill>
                  <a:srgbClr val="211D1E"/>
                </a:solidFill>
              </a:rPr>
              <a:t> un enfant sur trois de </a:t>
            </a:r>
            <a:r>
              <a:rPr lang="en-US" dirty="0" err="1">
                <a:solidFill>
                  <a:srgbClr val="211D1E"/>
                </a:solidFill>
              </a:rPr>
              <a:t>moins</a:t>
            </a:r>
            <a:r>
              <a:rPr lang="en-US" dirty="0">
                <a:solidFill>
                  <a:srgbClr val="211D1E"/>
                </a:solidFill>
              </a:rPr>
              <a:t> de 5 </a:t>
            </a:r>
            <a:r>
              <a:rPr lang="en-US" dirty="0" err="1">
                <a:solidFill>
                  <a:srgbClr val="211D1E"/>
                </a:solidFill>
              </a:rPr>
              <a:t>ans</a:t>
            </a:r>
            <a:r>
              <a:rPr lang="en-US" dirty="0">
                <a:solidFill>
                  <a:srgbClr val="211D1E"/>
                </a:solidFill>
              </a:rPr>
              <a:t> ne </a:t>
            </a:r>
            <a:r>
              <a:rPr lang="en-US" dirty="0" err="1">
                <a:solidFill>
                  <a:srgbClr val="211D1E"/>
                </a:solidFill>
              </a:rPr>
              <a:t>grandissait</a:t>
            </a:r>
            <a:r>
              <a:rPr lang="en-US" dirty="0">
                <a:solidFill>
                  <a:srgbClr val="211D1E"/>
                </a:solidFill>
              </a:rPr>
              <a:t> pas bien – il </a:t>
            </a:r>
            <a:r>
              <a:rPr lang="en-US" dirty="0" err="1">
                <a:solidFill>
                  <a:srgbClr val="211D1E"/>
                </a:solidFill>
              </a:rPr>
              <a:t>souffrait</a:t>
            </a:r>
            <a:r>
              <a:rPr lang="en-US" dirty="0">
                <a:solidFill>
                  <a:srgbClr val="211D1E"/>
                </a:solidFill>
              </a:rPr>
              <a:t> d’un retard de </a:t>
            </a:r>
            <a:r>
              <a:rPr lang="en-US" dirty="0" err="1">
                <a:solidFill>
                  <a:srgbClr val="211D1E"/>
                </a:solidFill>
              </a:rPr>
              <a:t>croissance</a:t>
            </a:r>
            <a:r>
              <a:rPr lang="en-US" b="0" i="0" u="none" strike="noStrike" baseline="0" dirty="0">
                <a:solidFill>
                  <a:srgbClr val="211D1E"/>
                </a:solidFill>
              </a:rPr>
              <a:t>, </a:t>
            </a:r>
            <a:r>
              <a:rPr lang="en-US" dirty="0" err="1">
                <a:solidFill>
                  <a:srgbClr val="211D1E"/>
                </a:solidFill>
              </a:rPr>
              <a:t>d’émaciation</a:t>
            </a:r>
            <a:r>
              <a:rPr lang="en-US" dirty="0">
                <a:solidFill>
                  <a:srgbClr val="211D1E"/>
                </a:solidFill>
              </a:rPr>
              <a:t> </a:t>
            </a:r>
            <a:r>
              <a:rPr lang="en-US" dirty="0" err="1">
                <a:solidFill>
                  <a:srgbClr val="211D1E"/>
                </a:solidFill>
              </a:rPr>
              <a:t>ou</a:t>
            </a:r>
            <a:r>
              <a:rPr lang="en-US" dirty="0">
                <a:solidFill>
                  <a:srgbClr val="211D1E"/>
                </a:solidFill>
              </a:rPr>
              <a:t> de </a:t>
            </a:r>
            <a:r>
              <a:rPr lang="en-US" dirty="0" err="1">
                <a:solidFill>
                  <a:srgbClr val="211D1E"/>
                </a:solidFill>
              </a:rPr>
              <a:t>surpoids</a:t>
            </a:r>
            <a:r>
              <a:rPr lang="en-US" dirty="0">
                <a:solidFill>
                  <a:srgbClr val="211D1E"/>
                </a:solidFill>
              </a:rPr>
              <a:t> et, dans </a:t>
            </a:r>
            <a:r>
              <a:rPr lang="en-US" dirty="0" err="1">
                <a:solidFill>
                  <a:srgbClr val="211D1E"/>
                </a:solidFill>
              </a:rPr>
              <a:t>certains</a:t>
            </a:r>
            <a:r>
              <a:rPr lang="en-US" dirty="0">
                <a:solidFill>
                  <a:srgbClr val="211D1E"/>
                </a:solidFill>
              </a:rPr>
              <a:t> </a:t>
            </a:r>
            <a:r>
              <a:rPr lang="en-US" dirty="0" err="1">
                <a:solidFill>
                  <a:srgbClr val="211D1E"/>
                </a:solidFill>
              </a:rPr>
              <a:t>cas</a:t>
            </a:r>
            <a:r>
              <a:rPr lang="en-US" dirty="0">
                <a:solidFill>
                  <a:srgbClr val="211D1E"/>
                </a:solidFill>
              </a:rPr>
              <a:t>, </a:t>
            </a:r>
            <a:r>
              <a:rPr lang="en-US" dirty="0" err="1">
                <a:solidFill>
                  <a:srgbClr val="211D1E"/>
                </a:solidFill>
              </a:rPr>
              <a:t>souffrait</a:t>
            </a:r>
            <a:r>
              <a:rPr lang="en-US" dirty="0">
                <a:solidFill>
                  <a:srgbClr val="211D1E"/>
                </a:solidFill>
              </a:rPr>
              <a:t> </a:t>
            </a:r>
            <a:r>
              <a:rPr lang="en-US" dirty="0" err="1">
                <a:solidFill>
                  <a:srgbClr val="211D1E"/>
                </a:solidFill>
              </a:rPr>
              <a:t>d’une</a:t>
            </a:r>
            <a:r>
              <a:rPr lang="en-US" dirty="0">
                <a:solidFill>
                  <a:srgbClr val="211D1E"/>
                </a:solidFill>
              </a:rPr>
              <a:t> </a:t>
            </a:r>
            <a:r>
              <a:rPr lang="en-US" dirty="0" err="1">
                <a:solidFill>
                  <a:srgbClr val="211D1E"/>
                </a:solidFill>
              </a:rPr>
              <a:t>combinaison</a:t>
            </a:r>
            <a:r>
              <a:rPr lang="en-US" dirty="0">
                <a:solidFill>
                  <a:srgbClr val="211D1E"/>
                </a:solidFill>
              </a:rPr>
              <a:t> de deux de </a:t>
            </a:r>
            <a:r>
              <a:rPr lang="en-US" dirty="0" err="1">
                <a:solidFill>
                  <a:srgbClr val="211D1E"/>
                </a:solidFill>
              </a:rPr>
              <a:t>ces</a:t>
            </a:r>
            <a:r>
              <a:rPr lang="en-US" dirty="0">
                <a:solidFill>
                  <a:srgbClr val="211D1E"/>
                </a:solidFill>
              </a:rPr>
              <a:t> </a:t>
            </a:r>
            <a:r>
              <a:rPr lang="en-US" dirty="0" err="1">
                <a:solidFill>
                  <a:srgbClr val="211D1E"/>
                </a:solidFill>
              </a:rPr>
              <a:t>formes</a:t>
            </a:r>
            <a:r>
              <a:rPr lang="en-US" dirty="0">
                <a:solidFill>
                  <a:srgbClr val="211D1E"/>
                </a:solidFill>
              </a:rPr>
              <a:t> de malnutrition ».</a:t>
            </a:r>
            <a:endParaRPr lang="en-US" dirty="0"/>
          </a:p>
          <a:p>
            <a:pPr algn="l"/>
            <a:r>
              <a:rPr lang="en-US" dirty="0">
                <a:solidFill>
                  <a:srgbClr val="211D1E"/>
                </a:solidFill>
              </a:rPr>
              <a:t> </a:t>
            </a:r>
            <a:endParaRPr lang="en-US" dirty="0"/>
          </a:p>
          <a:p>
            <a:pPr algn="l"/>
            <a:r>
              <a:rPr lang="en-US" dirty="0">
                <a:solidFill>
                  <a:srgbClr val="211D1E"/>
                </a:solidFill>
              </a:rPr>
              <a:t> </a:t>
            </a:r>
            <a:r>
              <a:rPr lang="en-US">
                <a:solidFill>
                  <a:srgbClr val="211D1E"/>
                </a:solidFill>
              </a:rPr>
              <a:t>Les enfants ne sont pas les seuls touchés.  « L’UNICEF suit l’état nutritionnel des adolescentes et des femmes enceintes et allaitantes dans les pays les plus touchés de la Corne de l’Afrique, du Sahel central et d’autres pays en crise. Nous constatons que le nombre estimé d’adolescentes et d’adolescentes enceintes et allaitantes souffrant de malnutrition aiguë a augmenté de 25 % entre 2020 (5,5 millions) et 2022 (6,9 millions).</a:t>
            </a:r>
            <a:endParaRPr lang="en-US">
              <a:solidFill>
                <a:srgbClr val="000000"/>
              </a:solidFill>
            </a:endParaRPr>
          </a:p>
          <a:p>
            <a:pPr algn="l"/>
            <a:r>
              <a:rPr lang="en-US" dirty="0">
                <a:solidFill>
                  <a:srgbClr val="211D1E"/>
                </a:solidFill>
              </a:rPr>
              <a:t> </a:t>
            </a:r>
            <a:endParaRPr lang="en-US" dirty="0"/>
          </a:p>
          <a:p>
            <a:pPr algn="l"/>
            <a:r>
              <a:rPr lang="en-US" dirty="0">
                <a:solidFill>
                  <a:srgbClr val="211D1E"/>
                </a:solidFill>
              </a:rPr>
              <a:t> </a:t>
            </a:r>
            <a:endParaRPr lang="en-US" dirty="0"/>
          </a:p>
          <a:p>
            <a:pPr algn="l"/>
            <a:r>
              <a:rPr lang="en-US" dirty="0">
                <a:solidFill>
                  <a:srgbClr val="211D1E"/>
                </a:solidFill>
              </a:rPr>
              <a:t> </a:t>
            </a:r>
            <a:endParaRPr lang="en-US" dirty="0"/>
          </a:p>
          <a:p>
            <a:pPr algn="l"/>
            <a:r>
              <a:rPr lang="en-US" dirty="0">
                <a:solidFill>
                  <a:srgbClr val="211D1E"/>
                </a:solidFill>
              </a:rPr>
              <a:t> </a:t>
            </a:r>
            <a:endParaRPr lang="en-US" dirty="0"/>
          </a:p>
        </p:txBody>
      </p:sp>
    </p:spTree>
    <p:extLst>
      <p:ext uri="{BB962C8B-B14F-4D97-AF65-F5344CB8AC3E}">
        <p14:creationId xmlns:p14="http://schemas.microsoft.com/office/powerpoint/2010/main" val="3244844651"/>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28613" y="698500"/>
            <a:ext cx="6200775" cy="3492500"/>
          </a:xfrm>
        </p:spPr>
      </p:sp>
      <p:sp>
        <p:nvSpPr>
          <p:cNvPr id="3" name="Notes Placeholder 2"/>
          <p:cNvSpPr>
            <a:spLocks noGrp="1"/>
          </p:cNvSpPr>
          <p:nvPr>
            <p:ph type="body" idx="1"/>
          </p:nvPr>
        </p:nvSpPr>
        <p:spPr/>
        <p:txBody>
          <a:bodyPr/>
          <a:lstStyle/>
          <a:p>
            <a:pPr algn="l">
              <a:defRPr/>
            </a:pPr>
            <a:r>
              <a:rPr lang="en-US" dirty="0" err="1"/>
              <a:t>Ces</a:t>
            </a:r>
            <a:r>
              <a:rPr lang="en-US" dirty="0"/>
              <a:t> crises qui se </a:t>
            </a:r>
            <a:r>
              <a:rPr lang="en-US" dirty="0" err="1"/>
              <a:t>chevauchent</a:t>
            </a:r>
            <a:r>
              <a:rPr lang="en-US" dirty="0"/>
              <a:t> se </a:t>
            </a:r>
            <a:r>
              <a:rPr lang="en-US" dirty="0" err="1"/>
              <a:t>traduisent</a:t>
            </a:r>
            <a:r>
              <a:rPr lang="en-US" dirty="0"/>
              <a:t> par :</a:t>
            </a:r>
          </a:p>
          <a:p>
            <a:pPr algn="l"/>
            <a:r>
              <a:rPr lang="en-US" dirty="0">
                <a:solidFill>
                  <a:srgbClr val="000000"/>
                </a:solidFill>
              </a:rPr>
              <a:t> </a:t>
            </a:r>
            <a:endParaRPr lang="en-US" dirty="0"/>
          </a:p>
          <a:p>
            <a:pPr marL="342900" indent="-342900" algn="l">
              <a:buFont typeface="Arial"/>
              <a:buChar char="•"/>
            </a:pPr>
            <a:r>
              <a:rPr lang="en-US" dirty="0">
                <a:solidFill>
                  <a:srgbClr val="000000"/>
                </a:solidFill>
              </a:rPr>
              <a:t>Augmentation de la </a:t>
            </a:r>
            <a:r>
              <a:rPr lang="en-US" dirty="0" err="1">
                <a:solidFill>
                  <a:srgbClr val="000000"/>
                </a:solidFill>
              </a:rPr>
              <a:t>fréquence</a:t>
            </a:r>
            <a:r>
              <a:rPr lang="en-US" dirty="0">
                <a:solidFill>
                  <a:srgbClr val="000000"/>
                </a:solidFill>
              </a:rPr>
              <a:t>, de la </a:t>
            </a:r>
            <a:r>
              <a:rPr lang="en-US" dirty="0" err="1">
                <a:solidFill>
                  <a:srgbClr val="000000"/>
                </a:solidFill>
              </a:rPr>
              <a:t>gravité</a:t>
            </a:r>
            <a:r>
              <a:rPr lang="en-US" dirty="0">
                <a:solidFill>
                  <a:srgbClr val="000000"/>
                </a:solidFill>
              </a:rPr>
              <a:t> et de la durée des situations </a:t>
            </a:r>
            <a:r>
              <a:rPr lang="en-US" dirty="0" err="1">
                <a:solidFill>
                  <a:srgbClr val="000000"/>
                </a:solidFill>
              </a:rPr>
              <a:t>d’urgence</a:t>
            </a:r>
            <a:r>
              <a:rPr lang="en-US" dirty="0">
                <a:solidFill>
                  <a:srgbClr val="000000"/>
                </a:solidFill>
              </a:rPr>
              <a:t> </a:t>
            </a:r>
            <a:r>
              <a:rPr lang="en-US" dirty="0" err="1">
                <a:solidFill>
                  <a:srgbClr val="000000"/>
                </a:solidFill>
              </a:rPr>
              <a:t>liées</a:t>
            </a:r>
            <a:r>
              <a:rPr lang="en-US" dirty="0">
                <a:solidFill>
                  <a:srgbClr val="000000"/>
                </a:solidFill>
              </a:rPr>
              <a:t> au </a:t>
            </a:r>
            <a:r>
              <a:rPr lang="en-US" dirty="0" err="1">
                <a:solidFill>
                  <a:srgbClr val="000000"/>
                </a:solidFill>
              </a:rPr>
              <a:t>climat</a:t>
            </a:r>
            <a:endParaRPr lang="en-US" dirty="0" err="1"/>
          </a:p>
          <a:p>
            <a:pPr marL="342900" indent="-342900" algn="l">
              <a:buFont typeface="Arial"/>
              <a:buChar char="•"/>
            </a:pPr>
            <a:r>
              <a:rPr lang="en-US" dirty="0">
                <a:solidFill>
                  <a:srgbClr val="000000"/>
                </a:solidFill>
              </a:rPr>
              <a:t>Environ 1 milliard </a:t>
            </a:r>
            <a:r>
              <a:rPr lang="en-US" dirty="0" err="1">
                <a:solidFill>
                  <a:srgbClr val="000000"/>
                </a:solidFill>
              </a:rPr>
              <a:t>d’enfants</a:t>
            </a:r>
            <a:r>
              <a:rPr lang="en-US" dirty="0">
                <a:solidFill>
                  <a:srgbClr val="000000"/>
                </a:solidFill>
              </a:rPr>
              <a:t> (50 %) dans le monde, vivant dans des pays </a:t>
            </a:r>
            <a:r>
              <a:rPr lang="en-US" dirty="0" err="1">
                <a:solidFill>
                  <a:srgbClr val="000000"/>
                </a:solidFill>
              </a:rPr>
              <a:t>extrêmement</a:t>
            </a:r>
            <a:r>
              <a:rPr lang="en-US" dirty="0">
                <a:solidFill>
                  <a:srgbClr val="000000"/>
                </a:solidFill>
              </a:rPr>
              <a:t> exposés aux impacts du </a:t>
            </a:r>
            <a:r>
              <a:rPr lang="en-US" dirty="0" err="1">
                <a:solidFill>
                  <a:srgbClr val="000000"/>
                </a:solidFill>
              </a:rPr>
              <a:t>changement</a:t>
            </a:r>
            <a:r>
              <a:rPr lang="en-US" dirty="0">
                <a:solidFill>
                  <a:srgbClr val="000000"/>
                </a:solidFill>
              </a:rPr>
              <a:t> </a:t>
            </a:r>
            <a:r>
              <a:rPr lang="en-US" dirty="0" err="1">
                <a:solidFill>
                  <a:srgbClr val="000000"/>
                </a:solidFill>
              </a:rPr>
              <a:t>climatique</a:t>
            </a:r>
            <a:endParaRPr lang="en-US" dirty="0" err="1"/>
          </a:p>
          <a:p>
            <a:pPr marL="342900" indent="-342900" algn="l">
              <a:buFont typeface="Arial"/>
              <a:buChar char="•"/>
            </a:pPr>
            <a:r>
              <a:rPr lang="en-US" dirty="0">
                <a:solidFill>
                  <a:srgbClr val="000000"/>
                </a:solidFill>
              </a:rPr>
              <a:t>On </a:t>
            </a:r>
            <a:r>
              <a:rPr lang="en-US" dirty="0" err="1">
                <a:solidFill>
                  <a:srgbClr val="000000"/>
                </a:solidFill>
              </a:rPr>
              <a:t>estime</a:t>
            </a:r>
            <a:r>
              <a:rPr lang="en-US" dirty="0">
                <a:solidFill>
                  <a:srgbClr val="000000"/>
                </a:solidFill>
              </a:rPr>
              <a:t> à 250 000 le </a:t>
            </a:r>
            <a:r>
              <a:rPr lang="en-US" dirty="0" err="1">
                <a:solidFill>
                  <a:srgbClr val="000000"/>
                </a:solidFill>
              </a:rPr>
              <a:t>nombre</a:t>
            </a:r>
            <a:r>
              <a:rPr lang="en-US" dirty="0">
                <a:solidFill>
                  <a:srgbClr val="000000"/>
                </a:solidFill>
              </a:rPr>
              <a:t> de </a:t>
            </a:r>
            <a:r>
              <a:rPr lang="en-US" dirty="0" err="1">
                <a:solidFill>
                  <a:srgbClr val="000000"/>
                </a:solidFill>
              </a:rPr>
              <a:t>décès</a:t>
            </a:r>
            <a:r>
              <a:rPr lang="en-US" dirty="0">
                <a:solidFill>
                  <a:srgbClr val="000000"/>
                </a:solidFill>
              </a:rPr>
              <a:t> </a:t>
            </a:r>
            <a:r>
              <a:rPr lang="en-US" dirty="0" err="1">
                <a:solidFill>
                  <a:srgbClr val="000000"/>
                </a:solidFill>
              </a:rPr>
              <a:t>prématurés</a:t>
            </a:r>
            <a:r>
              <a:rPr lang="en-US" dirty="0">
                <a:solidFill>
                  <a:srgbClr val="000000"/>
                </a:solidFill>
              </a:rPr>
              <a:t> </a:t>
            </a:r>
            <a:r>
              <a:rPr lang="en-US" dirty="0" err="1">
                <a:solidFill>
                  <a:srgbClr val="000000"/>
                </a:solidFill>
              </a:rPr>
              <a:t>supplémentaires</a:t>
            </a:r>
            <a:r>
              <a:rPr lang="en-US" dirty="0">
                <a:solidFill>
                  <a:srgbClr val="000000"/>
                </a:solidFill>
              </a:rPr>
              <a:t> </a:t>
            </a:r>
            <a:r>
              <a:rPr lang="en-US" dirty="0" err="1">
                <a:solidFill>
                  <a:srgbClr val="000000"/>
                </a:solidFill>
              </a:rPr>
              <a:t>dus</a:t>
            </a:r>
            <a:r>
              <a:rPr lang="en-US" dirty="0">
                <a:solidFill>
                  <a:srgbClr val="000000"/>
                </a:solidFill>
              </a:rPr>
              <a:t> </a:t>
            </a:r>
            <a:r>
              <a:rPr lang="en-US" dirty="0" err="1">
                <a:solidFill>
                  <a:srgbClr val="000000"/>
                </a:solidFill>
              </a:rPr>
              <a:t>chaque</a:t>
            </a:r>
            <a:r>
              <a:rPr lang="en-US" dirty="0">
                <a:solidFill>
                  <a:srgbClr val="000000"/>
                </a:solidFill>
              </a:rPr>
              <a:t> </a:t>
            </a:r>
            <a:r>
              <a:rPr lang="en-US" dirty="0" err="1">
                <a:solidFill>
                  <a:srgbClr val="000000"/>
                </a:solidFill>
              </a:rPr>
              <a:t>année</a:t>
            </a:r>
            <a:r>
              <a:rPr lang="en-US" dirty="0">
                <a:solidFill>
                  <a:srgbClr val="000000"/>
                </a:solidFill>
              </a:rPr>
              <a:t> à la malnutrition, au </a:t>
            </a:r>
            <a:r>
              <a:rPr lang="en-US" dirty="0" err="1">
                <a:solidFill>
                  <a:srgbClr val="000000"/>
                </a:solidFill>
              </a:rPr>
              <a:t>paludisme</a:t>
            </a:r>
            <a:r>
              <a:rPr lang="en-US" dirty="0">
                <a:solidFill>
                  <a:srgbClr val="000000"/>
                </a:solidFill>
              </a:rPr>
              <a:t>, à la </a:t>
            </a:r>
            <a:r>
              <a:rPr lang="en-US" dirty="0" err="1">
                <a:solidFill>
                  <a:srgbClr val="000000"/>
                </a:solidFill>
              </a:rPr>
              <a:t>diarrhée</a:t>
            </a:r>
            <a:r>
              <a:rPr lang="en-US" dirty="0">
                <a:solidFill>
                  <a:srgbClr val="000000"/>
                </a:solidFill>
              </a:rPr>
              <a:t> et au stress </a:t>
            </a:r>
            <a:r>
              <a:rPr lang="en-US" dirty="0" err="1">
                <a:solidFill>
                  <a:srgbClr val="000000"/>
                </a:solidFill>
              </a:rPr>
              <a:t>thermiqueremature</a:t>
            </a:r>
            <a:r>
              <a:rPr lang="en-US" dirty="0">
                <a:solidFill>
                  <a:srgbClr val="000000"/>
                </a:solidFill>
              </a:rPr>
              <a:t> deaths per year from malnutrition, malaria, </a:t>
            </a:r>
            <a:r>
              <a:rPr lang="en-US" dirty="0" err="1">
                <a:solidFill>
                  <a:srgbClr val="000000"/>
                </a:solidFill>
              </a:rPr>
              <a:t>diarrhoea</a:t>
            </a:r>
            <a:r>
              <a:rPr lang="en-US" dirty="0">
                <a:solidFill>
                  <a:srgbClr val="000000"/>
                </a:solidFill>
              </a:rPr>
              <a:t> and heat stress</a:t>
            </a:r>
            <a:endParaRPr lang="en-US"/>
          </a:p>
          <a:p>
            <a:pPr marL="342900" indent="-342900" algn="l">
              <a:buFont typeface="Arial"/>
              <a:buChar char="•"/>
            </a:pPr>
            <a:r>
              <a:rPr lang="en-US" dirty="0">
                <a:solidFill>
                  <a:srgbClr val="000000"/>
                </a:solidFill>
              </a:rPr>
              <a:t>On </a:t>
            </a:r>
            <a:r>
              <a:rPr lang="en-US" dirty="0" err="1">
                <a:solidFill>
                  <a:srgbClr val="000000"/>
                </a:solidFill>
              </a:rPr>
              <a:t>estime</a:t>
            </a:r>
            <a:r>
              <a:rPr lang="en-US" dirty="0">
                <a:solidFill>
                  <a:srgbClr val="000000"/>
                </a:solidFill>
              </a:rPr>
              <a:t> à 30 millions le </a:t>
            </a:r>
            <a:r>
              <a:rPr lang="en-US" dirty="0" err="1">
                <a:solidFill>
                  <a:srgbClr val="000000"/>
                </a:solidFill>
              </a:rPr>
              <a:t>nombre</a:t>
            </a:r>
            <a:r>
              <a:rPr lang="en-US" dirty="0">
                <a:solidFill>
                  <a:srgbClr val="000000"/>
                </a:solidFill>
              </a:rPr>
              <a:t> de </a:t>
            </a:r>
            <a:r>
              <a:rPr lang="en-US" dirty="0" err="1">
                <a:solidFill>
                  <a:srgbClr val="000000"/>
                </a:solidFill>
              </a:rPr>
              <a:t>personnes</a:t>
            </a:r>
            <a:r>
              <a:rPr lang="en-US" dirty="0">
                <a:solidFill>
                  <a:srgbClr val="000000"/>
                </a:solidFill>
              </a:rPr>
              <a:t> </a:t>
            </a:r>
            <a:r>
              <a:rPr lang="en-US" dirty="0" err="1">
                <a:solidFill>
                  <a:srgbClr val="000000"/>
                </a:solidFill>
              </a:rPr>
              <a:t>déplacées</a:t>
            </a:r>
            <a:r>
              <a:rPr lang="en-US" dirty="0">
                <a:solidFill>
                  <a:srgbClr val="000000"/>
                </a:solidFill>
              </a:rPr>
              <a:t> à </a:t>
            </a:r>
            <a:r>
              <a:rPr lang="en-US" dirty="0" err="1">
                <a:solidFill>
                  <a:srgbClr val="000000"/>
                </a:solidFill>
              </a:rPr>
              <a:t>l’intérieur</a:t>
            </a:r>
            <a:r>
              <a:rPr lang="en-US" dirty="0">
                <a:solidFill>
                  <a:srgbClr val="000000"/>
                </a:solidFill>
              </a:rPr>
              <a:t> du pays </a:t>
            </a:r>
            <a:r>
              <a:rPr lang="en-US" dirty="0" err="1">
                <a:solidFill>
                  <a:srgbClr val="000000"/>
                </a:solidFill>
              </a:rPr>
              <a:t>chaque</a:t>
            </a:r>
            <a:r>
              <a:rPr lang="en-US" dirty="0">
                <a:solidFill>
                  <a:srgbClr val="000000"/>
                </a:solidFill>
              </a:rPr>
              <a:t> </a:t>
            </a:r>
            <a:r>
              <a:rPr lang="en-US" dirty="0" err="1">
                <a:solidFill>
                  <a:srgbClr val="000000"/>
                </a:solidFill>
              </a:rPr>
              <a:t>année</a:t>
            </a:r>
            <a:r>
              <a:rPr lang="en-US" dirty="0">
                <a:solidFill>
                  <a:srgbClr val="000000"/>
                </a:solidFill>
              </a:rPr>
              <a:t> </a:t>
            </a:r>
            <a:r>
              <a:rPr lang="en-US" dirty="0" err="1">
                <a:solidFill>
                  <a:srgbClr val="000000"/>
                </a:solidFill>
              </a:rPr>
              <a:t>en</a:t>
            </a:r>
            <a:r>
              <a:rPr lang="en-US" dirty="0">
                <a:solidFill>
                  <a:srgbClr val="000000"/>
                </a:solidFill>
              </a:rPr>
              <a:t> raison </a:t>
            </a:r>
            <a:r>
              <a:rPr lang="en-US" dirty="0" err="1">
                <a:solidFill>
                  <a:srgbClr val="000000"/>
                </a:solidFill>
              </a:rPr>
              <a:t>d’événements</a:t>
            </a:r>
            <a:r>
              <a:rPr lang="en-US" dirty="0">
                <a:solidFill>
                  <a:srgbClr val="000000"/>
                </a:solidFill>
              </a:rPr>
              <a:t> </a:t>
            </a:r>
            <a:r>
              <a:rPr lang="en-US" dirty="0" err="1">
                <a:solidFill>
                  <a:srgbClr val="000000"/>
                </a:solidFill>
              </a:rPr>
              <a:t>liés</a:t>
            </a:r>
            <a:r>
              <a:rPr lang="en-US" dirty="0">
                <a:solidFill>
                  <a:srgbClr val="000000"/>
                </a:solidFill>
              </a:rPr>
              <a:t> au </a:t>
            </a:r>
            <a:r>
              <a:rPr lang="en-US" dirty="0" err="1">
                <a:solidFill>
                  <a:srgbClr val="000000"/>
                </a:solidFill>
              </a:rPr>
              <a:t>climat</a:t>
            </a:r>
            <a:endParaRPr lang="en-US" dirty="0" err="1"/>
          </a:p>
          <a:p>
            <a:pPr marL="342900" indent="-342900" algn="l">
              <a:buFont typeface="Arial"/>
              <a:buChar char="•"/>
            </a:pPr>
            <a:r>
              <a:rPr lang="en-US" dirty="0">
                <a:solidFill>
                  <a:srgbClr val="000000"/>
                </a:solidFill>
              </a:rPr>
              <a:t>3 milliards de </a:t>
            </a:r>
            <a:r>
              <a:rPr lang="en-US" dirty="0" err="1">
                <a:solidFill>
                  <a:srgbClr val="000000"/>
                </a:solidFill>
              </a:rPr>
              <a:t>personnes</a:t>
            </a:r>
            <a:r>
              <a:rPr lang="en-US" dirty="0">
                <a:solidFill>
                  <a:srgbClr val="000000"/>
                </a:solidFill>
              </a:rPr>
              <a:t> qui </a:t>
            </a:r>
            <a:r>
              <a:rPr lang="en-US" dirty="0" err="1">
                <a:solidFill>
                  <a:srgbClr val="000000"/>
                </a:solidFill>
              </a:rPr>
              <a:t>n’ont</a:t>
            </a:r>
            <a:r>
              <a:rPr lang="en-US" dirty="0">
                <a:solidFill>
                  <a:srgbClr val="000000"/>
                </a:solidFill>
              </a:rPr>
              <a:t> pas les </a:t>
            </a:r>
            <a:r>
              <a:rPr lang="en-US" dirty="0" err="1">
                <a:solidFill>
                  <a:srgbClr val="000000"/>
                </a:solidFill>
              </a:rPr>
              <a:t>moyens</a:t>
            </a:r>
            <a:r>
              <a:rPr lang="en-US" dirty="0">
                <a:solidFill>
                  <a:srgbClr val="000000"/>
                </a:solidFill>
              </a:rPr>
              <a:t> </a:t>
            </a:r>
            <a:r>
              <a:rPr lang="en-US" dirty="0" err="1">
                <a:solidFill>
                  <a:srgbClr val="000000"/>
                </a:solidFill>
              </a:rPr>
              <a:t>d’avoir</a:t>
            </a:r>
            <a:r>
              <a:rPr lang="en-US" dirty="0">
                <a:solidFill>
                  <a:srgbClr val="000000"/>
                </a:solidFill>
              </a:rPr>
              <a:t> </a:t>
            </a:r>
            <a:r>
              <a:rPr lang="en-US" dirty="0" err="1">
                <a:solidFill>
                  <a:srgbClr val="000000"/>
                </a:solidFill>
              </a:rPr>
              <a:t>une</a:t>
            </a:r>
            <a:r>
              <a:rPr lang="en-US" dirty="0">
                <a:solidFill>
                  <a:srgbClr val="000000"/>
                </a:solidFill>
              </a:rPr>
              <a:t> alimentation saine et 1,5 milliard de </a:t>
            </a:r>
            <a:r>
              <a:rPr lang="en-US" dirty="0" err="1">
                <a:solidFill>
                  <a:srgbClr val="000000"/>
                </a:solidFill>
              </a:rPr>
              <a:t>personnes</a:t>
            </a:r>
            <a:r>
              <a:rPr lang="en-US" dirty="0">
                <a:solidFill>
                  <a:srgbClr val="000000"/>
                </a:solidFill>
              </a:rPr>
              <a:t> qui ne </a:t>
            </a:r>
            <a:r>
              <a:rPr lang="en-US" dirty="0" err="1">
                <a:solidFill>
                  <a:srgbClr val="000000"/>
                </a:solidFill>
              </a:rPr>
              <a:t>peuvent</a:t>
            </a:r>
            <a:r>
              <a:rPr lang="en-US" dirty="0">
                <a:solidFill>
                  <a:srgbClr val="000000"/>
                </a:solidFill>
              </a:rPr>
              <a:t> pas </a:t>
            </a:r>
            <a:r>
              <a:rPr lang="en-US" dirty="0" err="1">
                <a:solidFill>
                  <a:srgbClr val="000000"/>
                </a:solidFill>
              </a:rPr>
              <a:t>satisfaire</a:t>
            </a:r>
            <a:r>
              <a:rPr lang="en-US" dirty="0">
                <a:solidFill>
                  <a:srgbClr val="000000"/>
                </a:solidFill>
              </a:rPr>
              <a:t> </a:t>
            </a:r>
            <a:r>
              <a:rPr lang="en-US" dirty="0" err="1">
                <a:solidFill>
                  <a:srgbClr val="000000"/>
                </a:solidFill>
              </a:rPr>
              <a:t>leurs</a:t>
            </a:r>
            <a:r>
              <a:rPr lang="en-US" dirty="0">
                <a:solidFill>
                  <a:srgbClr val="000000"/>
                </a:solidFill>
              </a:rPr>
              <a:t> </a:t>
            </a:r>
            <a:r>
              <a:rPr lang="en-US" dirty="0" err="1">
                <a:solidFill>
                  <a:srgbClr val="000000"/>
                </a:solidFill>
              </a:rPr>
              <a:t>besoins</a:t>
            </a:r>
            <a:r>
              <a:rPr lang="en-US" dirty="0">
                <a:solidFill>
                  <a:srgbClr val="000000"/>
                </a:solidFill>
              </a:rPr>
              <a:t> </a:t>
            </a:r>
            <a:r>
              <a:rPr lang="en-US" dirty="0" err="1">
                <a:solidFill>
                  <a:srgbClr val="000000"/>
                </a:solidFill>
              </a:rPr>
              <a:t>nutritionnels</a:t>
            </a:r>
            <a:r>
              <a:rPr lang="en-US" dirty="0">
                <a:solidFill>
                  <a:srgbClr val="000000"/>
                </a:solidFill>
              </a:rPr>
              <a:t> de base</a:t>
            </a:r>
            <a:endParaRPr lang="en-US" dirty="0"/>
          </a:p>
          <a:p>
            <a:pPr algn="l"/>
            <a:endParaRPr lang="en-US" dirty="0"/>
          </a:p>
          <a:p>
            <a:pPr algn="l"/>
            <a:r>
              <a:rPr lang="en-US" dirty="0"/>
              <a:t>Pour </a:t>
            </a:r>
            <a:r>
              <a:rPr lang="en-US" dirty="0" err="1"/>
              <a:t>cette</a:t>
            </a:r>
            <a:r>
              <a:rPr lang="en-US" dirty="0"/>
              <a:t> session, nous </a:t>
            </a:r>
            <a:r>
              <a:rPr lang="en-US" dirty="0" err="1"/>
              <a:t>proposons</a:t>
            </a:r>
            <a:r>
              <a:rPr lang="en-US" dirty="0"/>
              <a:t> </a:t>
            </a:r>
            <a:r>
              <a:rPr lang="en-US" dirty="0" err="1"/>
              <a:t>d’adopter</a:t>
            </a:r>
            <a:r>
              <a:rPr lang="en-US" dirty="0"/>
              <a:t> </a:t>
            </a:r>
            <a:r>
              <a:rPr lang="en-US" dirty="0" err="1"/>
              <a:t>une</a:t>
            </a:r>
            <a:r>
              <a:rPr lang="en-US" dirty="0"/>
              <a:t> perspective de crise </a:t>
            </a:r>
            <a:r>
              <a:rPr lang="en-US" dirty="0" err="1"/>
              <a:t>climatique</a:t>
            </a:r>
            <a:r>
              <a:rPr lang="en-US" dirty="0"/>
              <a:t> (par opposition au </a:t>
            </a:r>
            <a:r>
              <a:rPr lang="en-US" dirty="0" err="1"/>
              <a:t>changement</a:t>
            </a:r>
            <a:r>
              <a:rPr lang="en-US" dirty="0"/>
              <a:t> </a:t>
            </a:r>
            <a:r>
              <a:rPr lang="en-US" dirty="0" err="1"/>
              <a:t>climatique</a:t>
            </a:r>
            <a:r>
              <a:rPr lang="en-US" dirty="0"/>
              <a:t>), </a:t>
            </a:r>
            <a:r>
              <a:rPr lang="en-US" dirty="0" err="1"/>
              <a:t>en</a:t>
            </a:r>
            <a:r>
              <a:rPr lang="en-US" dirty="0"/>
              <a:t> nous </a:t>
            </a:r>
            <a:r>
              <a:rPr lang="en-US" dirty="0" err="1"/>
              <a:t>concentrant</a:t>
            </a:r>
            <a:r>
              <a:rPr lang="en-US" dirty="0"/>
              <a:t> </a:t>
            </a:r>
            <a:r>
              <a:rPr lang="en-US" dirty="0" err="1"/>
              <a:t>spécifiquement</a:t>
            </a:r>
            <a:r>
              <a:rPr lang="en-US" dirty="0"/>
              <a:t> sur :</a:t>
            </a:r>
          </a:p>
          <a:p>
            <a:pPr algn="l">
              <a:buFont typeface="Arial"/>
              <a:buChar char="•"/>
            </a:pPr>
            <a:endParaRPr lang="en-US" dirty="0"/>
          </a:p>
          <a:p>
            <a:pPr lvl="1" indent="0" algn="l">
              <a:buFont typeface="Courier New"/>
              <a:buChar char="o"/>
            </a:pPr>
            <a:r>
              <a:rPr lang="en-US" dirty="0" err="1"/>
              <a:t>Lorsque</a:t>
            </a:r>
            <a:r>
              <a:rPr lang="en-US" dirty="0"/>
              <a:t> la </a:t>
            </a:r>
            <a:r>
              <a:rPr lang="en-US" dirty="0" err="1"/>
              <a:t>variabilité</a:t>
            </a:r>
            <a:r>
              <a:rPr lang="en-US" dirty="0"/>
              <a:t> </a:t>
            </a:r>
            <a:r>
              <a:rPr lang="en-US" dirty="0" err="1"/>
              <a:t>climatique</a:t>
            </a:r>
            <a:r>
              <a:rPr lang="en-US" dirty="0"/>
              <a:t> a </a:t>
            </a:r>
            <a:r>
              <a:rPr lang="en-US" dirty="0" err="1"/>
              <a:t>une</a:t>
            </a:r>
            <a:r>
              <a:rPr lang="en-US" dirty="0"/>
              <a:t> incidence sur le </a:t>
            </a:r>
            <a:r>
              <a:rPr lang="en-US" dirty="0" err="1"/>
              <a:t>risque</a:t>
            </a:r>
            <a:r>
              <a:rPr lang="en-US" dirty="0"/>
              <a:t> </a:t>
            </a:r>
            <a:r>
              <a:rPr lang="en-US" dirty="0" err="1"/>
              <a:t>nutritionnel</a:t>
            </a:r>
            <a:r>
              <a:rPr lang="en-US" dirty="0"/>
              <a:t> (par </a:t>
            </a:r>
            <a:r>
              <a:rPr lang="en-US" dirty="0" err="1"/>
              <a:t>exemple</a:t>
            </a:r>
            <a:r>
              <a:rPr lang="en-US" dirty="0"/>
              <a:t>, la </a:t>
            </a:r>
            <a:r>
              <a:rPr lang="en-US" dirty="0" err="1"/>
              <a:t>saisonnalité</a:t>
            </a:r>
            <a:r>
              <a:rPr lang="en-US" dirty="0"/>
              <a:t> des </a:t>
            </a:r>
            <a:r>
              <a:rPr lang="en-US" dirty="0" err="1"/>
              <a:t>pluies</a:t>
            </a:r>
            <a:r>
              <a:rPr lang="en-US" dirty="0"/>
              <a:t> et les </a:t>
            </a:r>
            <a:r>
              <a:rPr lang="en-US" dirty="0" err="1"/>
              <a:t>saisons</a:t>
            </a:r>
            <a:r>
              <a:rPr lang="en-US" dirty="0"/>
              <a:t> de la </a:t>
            </a:r>
            <a:r>
              <a:rPr lang="en-US" dirty="0" err="1"/>
              <a:t>faim</a:t>
            </a:r>
            <a:r>
              <a:rPr lang="en-US" dirty="0"/>
              <a:t>)</a:t>
            </a:r>
          </a:p>
          <a:p>
            <a:pPr lvl="1" indent="0" algn="l">
              <a:buFont typeface="Courier New"/>
              <a:buChar char="o"/>
            </a:pPr>
            <a:r>
              <a:rPr lang="en-US" dirty="0"/>
              <a:t>Chocs </a:t>
            </a:r>
            <a:r>
              <a:rPr lang="en-US" dirty="0" err="1"/>
              <a:t>climatiques</a:t>
            </a:r>
            <a:r>
              <a:rPr lang="en-US" dirty="0"/>
              <a:t> et </a:t>
            </a:r>
            <a:r>
              <a:rPr lang="en-US" dirty="0" err="1"/>
              <a:t>météorologiques</a:t>
            </a:r>
            <a:r>
              <a:rPr lang="en-US" dirty="0"/>
              <a:t>, </a:t>
            </a:r>
            <a:r>
              <a:rPr lang="en-US" dirty="0" err="1"/>
              <a:t>comme</a:t>
            </a:r>
            <a:r>
              <a:rPr lang="en-US" dirty="0"/>
              <a:t> les </a:t>
            </a:r>
            <a:r>
              <a:rPr lang="en-US" dirty="0" err="1"/>
              <a:t>inondations</a:t>
            </a:r>
            <a:r>
              <a:rPr lang="en-US" dirty="0"/>
              <a:t>, les </a:t>
            </a:r>
            <a:r>
              <a:rPr lang="en-US" dirty="0" err="1"/>
              <a:t>sécheresses</a:t>
            </a:r>
            <a:r>
              <a:rPr lang="en-US" dirty="0"/>
              <a:t>, les </a:t>
            </a:r>
            <a:r>
              <a:rPr lang="en-US" dirty="0" err="1"/>
              <a:t>chaleurs</a:t>
            </a:r>
            <a:r>
              <a:rPr lang="en-US" dirty="0"/>
              <a:t> </a:t>
            </a:r>
            <a:r>
              <a:rPr lang="en-US" dirty="0" err="1"/>
              <a:t>extrêmes</a:t>
            </a:r>
            <a:r>
              <a:rPr lang="en-US" dirty="0"/>
              <a:t> et les cyclones,</a:t>
            </a:r>
          </a:p>
          <a:p>
            <a:pPr lvl="1" indent="0" algn="l">
              <a:buFont typeface="Courier New"/>
              <a:buChar char="o"/>
            </a:pPr>
            <a:r>
              <a:rPr lang="en-US" dirty="0"/>
              <a:t>Les </a:t>
            </a:r>
            <a:r>
              <a:rPr lang="en-US" dirty="0" err="1"/>
              <a:t>facteurs</a:t>
            </a:r>
            <a:r>
              <a:rPr lang="en-US" dirty="0"/>
              <a:t> de stress à long </a:t>
            </a:r>
            <a:r>
              <a:rPr lang="en-US" dirty="0" err="1"/>
              <a:t>terme</a:t>
            </a:r>
            <a:r>
              <a:rPr lang="en-US" dirty="0"/>
              <a:t> (par </a:t>
            </a:r>
            <a:r>
              <a:rPr lang="en-US" dirty="0" err="1"/>
              <a:t>exemple</a:t>
            </a:r>
            <a:r>
              <a:rPr lang="en-US" dirty="0"/>
              <a:t>, les </a:t>
            </a:r>
            <a:r>
              <a:rPr lang="en-US" dirty="0" err="1"/>
              <a:t>changements</a:t>
            </a:r>
            <a:r>
              <a:rPr lang="en-US" dirty="0"/>
              <a:t> de </a:t>
            </a:r>
            <a:r>
              <a:rPr lang="en-US" dirty="0" err="1"/>
              <a:t>température</a:t>
            </a:r>
            <a:r>
              <a:rPr lang="en-US" dirty="0"/>
              <a:t>, les </a:t>
            </a:r>
            <a:r>
              <a:rPr lang="en-US" dirty="0" err="1"/>
              <a:t>précipitations</a:t>
            </a:r>
            <a:r>
              <a:rPr lang="en-US" dirty="0"/>
              <a:t>, </a:t>
            </a:r>
            <a:r>
              <a:rPr lang="en-US" dirty="0" err="1"/>
              <a:t>l’élévation</a:t>
            </a:r>
            <a:r>
              <a:rPr lang="en-US" dirty="0"/>
              <a:t> du </a:t>
            </a:r>
            <a:r>
              <a:rPr lang="en-US" dirty="0" err="1"/>
              <a:t>niveau</a:t>
            </a:r>
            <a:r>
              <a:rPr lang="en-US" dirty="0"/>
              <a:t> de la </a:t>
            </a:r>
            <a:r>
              <a:rPr lang="en-US" dirty="0" err="1"/>
              <a:t>mer</a:t>
            </a:r>
            <a:r>
              <a:rPr lang="en-US" dirty="0"/>
              <a:t>) qui, </a:t>
            </a:r>
            <a:r>
              <a:rPr lang="en-US" dirty="0" err="1"/>
              <a:t>en</a:t>
            </a:r>
            <a:r>
              <a:rPr lang="en-US" dirty="0"/>
              <a:t> fin de </a:t>
            </a:r>
            <a:r>
              <a:rPr lang="en-US" dirty="0" err="1"/>
              <a:t>compte</a:t>
            </a:r>
            <a:r>
              <a:rPr lang="en-US" dirty="0"/>
              <a:t>, </a:t>
            </a:r>
            <a:r>
              <a:rPr lang="en-US" dirty="0" err="1"/>
              <a:t>ont</a:t>
            </a:r>
            <a:r>
              <a:rPr lang="en-US" dirty="0"/>
              <a:t> un impact sur les </a:t>
            </a:r>
            <a:r>
              <a:rPr lang="en-US" dirty="0" err="1"/>
              <a:t>communautés</a:t>
            </a:r>
            <a:r>
              <a:rPr lang="en-US" dirty="0"/>
              <a:t> et </a:t>
            </a:r>
            <a:r>
              <a:rPr lang="en-US" dirty="0" err="1"/>
              <a:t>leur</a:t>
            </a:r>
            <a:r>
              <a:rPr lang="en-US" dirty="0"/>
              <a:t> </a:t>
            </a:r>
            <a:r>
              <a:rPr lang="en-US" dirty="0" err="1"/>
              <a:t>capacité</a:t>
            </a:r>
            <a:r>
              <a:rPr lang="en-US" dirty="0"/>
              <a:t> à se </a:t>
            </a:r>
            <a:r>
              <a:rPr lang="en-US" dirty="0" err="1"/>
              <a:t>nourrir</a:t>
            </a:r>
            <a:r>
              <a:rPr lang="en-US" dirty="0"/>
              <a:t> de manière durable.</a:t>
            </a:r>
          </a:p>
          <a:p>
            <a:pPr marL="342900" indent="-342900" algn="l">
              <a:lnSpc>
                <a:spcPct val="100000"/>
              </a:lnSpc>
              <a:buFont typeface="Arial"/>
              <a:buChar char="•"/>
            </a:pPr>
            <a:endParaRPr lang="en-US" dirty="0"/>
          </a:p>
          <a:p>
            <a:pPr algn="l">
              <a:lnSpc>
                <a:spcPct val="100000"/>
              </a:lnSpc>
            </a:pPr>
            <a:r>
              <a:rPr lang="en-US" dirty="0"/>
              <a:t> Image de </a:t>
            </a:r>
            <a:r>
              <a:rPr lang="en-US" dirty="0">
                <a:hlinkClick r:id="rId3"/>
              </a:rPr>
              <a:t>https://www.ipcc.ch/report/ar5/wg2/</a:t>
            </a:r>
            <a:r>
              <a:rPr lang="en-US" dirty="0"/>
              <a:t> </a:t>
            </a:r>
          </a:p>
          <a:p>
            <a:pPr algn="l">
              <a:lnSpc>
                <a:spcPct val="100000"/>
              </a:lnSpc>
            </a:pPr>
            <a:endParaRPr lang="en-US" dirty="0"/>
          </a:p>
          <a:p>
            <a:pPr marL="342900" indent="-342900">
              <a:buFont typeface="Arial"/>
              <a:buChar char="•"/>
            </a:pPr>
            <a:endParaRPr lang="en-US" dirty="0"/>
          </a:p>
          <a:p>
            <a:pPr marL="342900" indent="-342900">
              <a:buFont typeface="Arial"/>
              <a:buChar char="•"/>
            </a:pPr>
            <a:endParaRPr lang="en-US" dirty="0"/>
          </a:p>
        </p:txBody>
      </p:sp>
    </p:spTree>
    <p:extLst>
      <p:ext uri="{BB962C8B-B14F-4D97-AF65-F5344CB8AC3E}">
        <p14:creationId xmlns:p14="http://schemas.microsoft.com/office/powerpoint/2010/main" val="3403051695"/>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28613" y="698500"/>
            <a:ext cx="6200775" cy="3492500"/>
          </a:xfrm>
        </p:spPr>
      </p:sp>
      <p:sp>
        <p:nvSpPr>
          <p:cNvPr id="3" name="Notes Placeholder 2"/>
          <p:cNvSpPr>
            <a:spLocks noGrp="1"/>
          </p:cNvSpPr>
          <p:nvPr>
            <p:ph type="body" idx="1"/>
          </p:nvPr>
        </p:nvSpPr>
        <p:spPr/>
        <p:txBody>
          <a:bodyPr/>
          <a:lstStyle/>
          <a:p>
            <a:pPr algn="l"/>
            <a:r>
              <a:rPr lang="en-US">
                <a:solidFill>
                  <a:srgbClr val="211D1E"/>
                </a:solidFill>
              </a:rPr>
              <a:t>Il </a:t>
            </a:r>
            <a:r>
              <a:rPr lang="en-US" err="1">
                <a:solidFill>
                  <a:srgbClr val="211D1E"/>
                </a:solidFill>
              </a:rPr>
              <a:t>existe</a:t>
            </a:r>
            <a:r>
              <a:rPr lang="en-US">
                <a:solidFill>
                  <a:srgbClr val="211D1E"/>
                </a:solidFill>
              </a:rPr>
              <a:t> un certain nombre d’engagements et de plateformes mondiales pour faire face à la crise climatique. Dans le même temps, les progrès sont lents au niveau national. </a:t>
            </a:r>
            <a:endParaRPr lang="en-US"/>
          </a:p>
          <a:p>
            <a:pPr algn="l"/>
            <a:r>
              <a:rPr lang="en-US" dirty="0">
                <a:solidFill>
                  <a:srgbClr val="211D1E"/>
                </a:solidFill>
              </a:rPr>
              <a:t> </a:t>
            </a:r>
            <a:endParaRPr lang="en-US" dirty="0"/>
          </a:p>
          <a:p>
            <a:pPr algn="l"/>
            <a:r>
              <a:rPr lang="en-US" dirty="0" err="1">
                <a:solidFill>
                  <a:srgbClr val="211D1E"/>
                </a:solidFill>
              </a:rPr>
              <a:t>L'Initiative</a:t>
            </a:r>
            <a:r>
              <a:rPr lang="en-US" dirty="0">
                <a:solidFill>
                  <a:srgbClr val="211D1E"/>
                </a:solidFill>
              </a:rPr>
              <a:t> sur </a:t>
            </a:r>
            <a:r>
              <a:rPr lang="en-US" dirty="0" err="1">
                <a:solidFill>
                  <a:srgbClr val="211D1E"/>
                </a:solidFill>
              </a:rPr>
              <a:t>l'action</a:t>
            </a:r>
            <a:r>
              <a:rPr lang="en-US" dirty="0">
                <a:solidFill>
                  <a:srgbClr val="211D1E"/>
                </a:solidFill>
              </a:rPr>
              <a:t> </a:t>
            </a:r>
            <a:r>
              <a:rPr lang="en-US" dirty="0" err="1">
                <a:solidFill>
                  <a:srgbClr val="211D1E"/>
                </a:solidFill>
              </a:rPr>
              <a:t>climatique</a:t>
            </a:r>
            <a:r>
              <a:rPr lang="en-US" dirty="0">
                <a:solidFill>
                  <a:srgbClr val="211D1E"/>
                </a:solidFill>
              </a:rPr>
              <a:t> et la nutrition (I-CAN) a </a:t>
            </a:r>
            <a:r>
              <a:rPr lang="en-US" dirty="0" err="1">
                <a:solidFill>
                  <a:srgbClr val="211D1E"/>
                </a:solidFill>
              </a:rPr>
              <a:t>entrepris</a:t>
            </a:r>
            <a:r>
              <a:rPr lang="en-US" dirty="0">
                <a:solidFill>
                  <a:srgbClr val="211D1E"/>
                </a:solidFill>
              </a:rPr>
              <a:t> </a:t>
            </a:r>
            <a:r>
              <a:rPr lang="en-US" dirty="0" err="1">
                <a:solidFill>
                  <a:srgbClr val="211D1E"/>
                </a:solidFill>
              </a:rPr>
              <a:t>une</a:t>
            </a:r>
            <a:r>
              <a:rPr lang="en-US" dirty="0">
                <a:solidFill>
                  <a:srgbClr val="211D1E"/>
                </a:solidFill>
              </a:rPr>
              <a:t> </a:t>
            </a:r>
            <a:r>
              <a:rPr lang="en-US" dirty="0" err="1">
                <a:solidFill>
                  <a:srgbClr val="211D1E"/>
                </a:solidFill>
              </a:rPr>
              <a:t>analyse</a:t>
            </a:r>
            <a:r>
              <a:rPr lang="en-US" dirty="0">
                <a:solidFill>
                  <a:srgbClr val="211D1E"/>
                </a:solidFill>
              </a:rPr>
              <a:t> du </a:t>
            </a:r>
            <a:r>
              <a:rPr lang="en-US" dirty="0" err="1">
                <a:solidFill>
                  <a:srgbClr val="211D1E"/>
                </a:solidFill>
              </a:rPr>
              <a:t>degré</a:t>
            </a:r>
            <a:r>
              <a:rPr lang="en-US" dirty="0">
                <a:solidFill>
                  <a:srgbClr val="211D1E"/>
                </a:solidFill>
              </a:rPr>
              <a:t> </a:t>
            </a:r>
            <a:r>
              <a:rPr lang="en-US" dirty="0" err="1">
                <a:solidFill>
                  <a:srgbClr val="211D1E"/>
                </a:solidFill>
              </a:rPr>
              <a:t>auquel</a:t>
            </a:r>
            <a:r>
              <a:rPr lang="en-US" dirty="0">
                <a:solidFill>
                  <a:srgbClr val="211D1E"/>
                </a:solidFill>
              </a:rPr>
              <a:t> la nutrition et le </a:t>
            </a:r>
            <a:r>
              <a:rPr lang="en-US" dirty="0" err="1">
                <a:solidFill>
                  <a:srgbClr val="211D1E"/>
                </a:solidFill>
              </a:rPr>
              <a:t>climat</a:t>
            </a:r>
            <a:r>
              <a:rPr lang="en-US" dirty="0">
                <a:solidFill>
                  <a:srgbClr val="211D1E"/>
                </a:solidFill>
              </a:rPr>
              <a:t> </a:t>
            </a:r>
            <a:r>
              <a:rPr lang="en-US" dirty="0" err="1">
                <a:solidFill>
                  <a:srgbClr val="211D1E"/>
                </a:solidFill>
              </a:rPr>
              <a:t>sont</a:t>
            </a:r>
            <a:r>
              <a:rPr lang="en-US" dirty="0">
                <a:solidFill>
                  <a:srgbClr val="211D1E"/>
                </a:solidFill>
              </a:rPr>
              <a:t> </a:t>
            </a:r>
            <a:r>
              <a:rPr lang="en-US" dirty="0" err="1">
                <a:solidFill>
                  <a:srgbClr val="211D1E"/>
                </a:solidFill>
              </a:rPr>
              <a:t>actuellement</a:t>
            </a:r>
            <a:r>
              <a:rPr lang="en-US" dirty="0">
                <a:solidFill>
                  <a:srgbClr val="211D1E"/>
                </a:solidFill>
              </a:rPr>
              <a:t> </a:t>
            </a:r>
            <a:r>
              <a:rPr lang="en-US" dirty="0" err="1">
                <a:solidFill>
                  <a:srgbClr val="211D1E"/>
                </a:solidFill>
              </a:rPr>
              <a:t>liés</a:t>
            </a:r>
            <a:r>
              <a:rPr lang="en-US" dirty="0">
                <a:solidFill>
                  <a:srgbClr val="211D1E"/>
                </a:solidFill>
              </a:rPr>
              <a:t> dans </a:t>
            </a:r>
            <a:r>
              <a:rPr lang="en-US" dirty="0" err="1">
                <a:solidFill>
                  <a:srgbClr val="211D1E"/>
                </a:solidFill>
              </a:rPr>
              <a:t>ces</a:t>
            </a:r>
            <a:r>
              <a:rPr lang="en-US" dirty="0">
                <a:solidFill>
                  <a:srgbClr val="211D1E"/>
                </a:solidFill>
              </a:rPr>
              <a:t> discussions, </a:t>
            </a:r>
            <a:r>
              <a:rPr lang="en-US" dirty="0" err="1">
                <a:solidFill>
                  <a:srgbClr val="211D1E"/>
                </a:solidFill>
              </a:rPr>
              <a:t>ce</a:t>
            </a:r>
            <a:r>
              <a:rPr lang="en-US" dirty="0">
                <a:solidFill>
                  <a:srgbClr val="211D1E"/>
                </a:solidFill>
              </a:rPr>
              <a:t> qui met </a:t>
            </a:r>
            <a:r>
              <a:rPr lang="en-US" dirty="0" err="1">
                <a:solidFill>
                  <a:srgbClr val="211D1E"/>
                </a:solidFill>
              </a:rPr>
              <a:t>en</a:t>
            </a:r>
            <a:r>
              <a:rPr lang="en-US" dirty="0">
                <a:solidFill>
                  <a:srgbClr val="211D1E"/>
                </a:solidFill>
              </a:rPr>
              <a:t> </a:t>
            </a:r>
            <a:r>
              <a:rPr lang="en-US" dirty="0" err="1">
                <a:solidFill>
                  <a:srgbClr val="211D1E"/>
                </a:solidFill>
              </a:rPr>
              <a:t>évidence</a:t>
            </a:r>
            <a:r>
              <a:rPr lang="en-US" dirty="0">
                <a:solidFill>
                  <a:srgbClr val="211D1E"/>
                </a:solidFill>
              </a:rPr>
              <a:t> des lacunes critiques : </a:t>
            </a:r>
            <a:endParaRPr lang="en-GB"/>
          </a:p>
          <a:p>
            <a:pPr algn="l"/>
            <a:r>
              <a:rPr lang="en-US" dirty="0">
                <a:solidFill>
                  <a:srgbClr val="211D1E"/>
                </a:solidFill>
              </a:rPr>
              <a:t> </a:t>
            </a:r>
            <a:endParaRPr lang="en-GB" dirty="0"/>
          </a:p>
          <a:p>
            <a:pPr algn="l"/>
            <a:r>
              <a:rPr lang="en-US" dirty="0" err="1">
                <a:solidFill>
                  <a:srgbClr val="211D1E"/>
                </a:solidFill>
              </a:rPr>
              <a:t>seulement</a:t>
            </a:r>
            <a:r>
              <a:rPr lang="en-US" dirty="0">
                <a:solidFill>
                  <a:srgbClr val="211D1E"/>
                </a:solidFill>
              </a:rPr>
              <a:t> 2 % des contributions </a:t>
            </a:r>
            <a:r>
              <a:rPr lang="en-US" dirty="0" err="1">
                <a:solidFill>
                  <a:srgbClr val="211D1E"/>
                </a:solidFill>
              </a:rPr>
              <a:t>déterminées</a:t>
            </a:r>
            <a:r>
              <a:rPr lang="en-US" dirty="0">
                <a:solidFill>
                  <a:srgbClr val="211D1E"/>
                </a:solidFill>
              </a:rPr>
              <a:t> au </a:t>
            </a:r>
            <a:r>
              <a:rPr lang="en-US" dirty="0" err="1">
                <a:solidFill>
                  <a:srgbClr val="211D1E"/>
                </a:solidFill>
              </a:rPr>
              <a:t>niveau</a:t>
            </a:r>
            <a:r>
              <a:rPr lang="en-US" dirty="0">
                <a:solidFill>
                  <a:srgbClr val="211D1E"/>
                </a:solidFill>
              </a:rPr>
              <a:t> national (CDN) et 16 % des plans </a:t>
            </a:r>
            <a:r>
              <a:rPr lang="en-US" dirty="0" err="1">
                <a:solidFill>
                  <a:srgbClr val="211D1E"/>
                </a:solidFill>
              </a:rPr>
              <a:t>d'action</a:t>
            </a:r>
            <a:r>
              <a:rPr lang="en-US" dirty="0">
                <a:solidFill>
                  <a:srgbClr val="211D1E"/>
                </a:solidFill>
              </a:rPr>
              <a:t> </a:t>
            </a:r>
            <a:r>
              <a:rPr lang="en-US" dirty="0" err="1">
                <a:solidFill>
                  <a:srgbClr val="211D1E"/>
                </a:solidFill>
              </a:rPr>
              <a:t>nationaux</a:t>
            </a:r>
            <a:r>
              <a:rPr lang="en-US" dirty="0">
                <a:solidFill>
                  <a:srgbClr val="211D1E"/>
                </a:solidFill>
              </a:rPr>
              <a:t> (PAN) </a:t>
            </a:r>
            <a:r>
              <a:rPr lang="en-US" dirty="0" err="1">
                <a:solidFill>
                  <a:srgbClr val="211D1E"/>
                </a:solidFill>
              </a:rPr>
              <a:t>incluent</a:t>
            </a:r>
            <a:r>
              <a:rPr lang="en-US" dirty="0">
                <a:solidFill>
                  <a:srgbClr val="211D1E"/>
                </a:solidFill>
              </a:rPr>
              <a:t> des plans </a:t>
            </a:r>
            <a:r>
              <a:rPr lang="en-US" dirty="0" err="1">
                <a:solidFill>
                  <a:srgbClr val="211D1E"/>
                </a:solidFill>
              </a:rPr>
              <a:t>distincts</a:t>
            </a:r>
            <a:r>
              <a:rPr lang="en-US" dirty="0">
                <a:solidFill>
                  <a:srgbClr val="211D1E"/>
                </a:solidFill>
              </a:rPr>
              <a:t> </a:t>
            </a:r>
            <a:r>
              <a:rPr lang="en-US" dirty="0" err="1">
                <a:solidFill>
                  <a:srgbClr val="211D1E"/>
                </a:solidFill>
              </a:rPr>
              <a:t>visant</a:t>
            </a:r>
            <a:r>
              <a:rPr lang="en-US" dirty="0">
                <a:solidFill>
                  <a:srgbClr val="211D1E"/>
                </a:solidFill>
              </a:rPr>
              <a:t> à mobiliser des </a:t>
            </a:r>
            <a:r>
              <a:rPr lang="en-US" dirty="0" err="1">
                <a:solidFill>
                  <a:srgbClr val="211D1E"/>
                </a:solidFill>
              </a:rPr>
              <a:t>ressources</a:t>
            </a:r>
            <a:r>
              <a:rPr lang="en-US" dirty="0">
                <a:solidFill>
                  <a:srgbClr val="211D1E"/>
                </a:solidFill>
              </a:rPr>
              <a:t> pour </a:t>
            </a:r>
            <a:r>
              <a:rPr lang="en-US" dirty="0" err="1">
                <a:solidFill>
                  <a:srgbClr val="211D1E"/>
                </a:solidFill>
              </a:rPr>
              <a:t>une</a:t>
            </a:r>
            <a:r>
              <a:rPr lang="en-US" dirty="0">
                <a:solidFill>
                  <a:srgbClr val="211D1E"/>
                </a:solidFill>
              </a:rPr>
              <a:t> action reliant le </a:t>
            </a:r>
            <a:r>
              <a:rPr lang="en-US" dirty="0" err="1">
                <a:solidFill>
                  <a:srgbClr val="211D1E"/>
                </a:solidFill>
              </a:rPr>
              <a:t>climat</a:t>
            </a:r>
            <a:r>
              <a:rPr lang="en-US" dirty="0">
                <a:solidFill>
                  <a:srgbClr val="211D1E"/>
                </a:solidFill>
              </a:rPr>
              <a:t> et la nutrition, </a:t>
            </a:r>
            <a:r>
              <a:rPr lang="en-US" dirty="0" err="1">
                <a:solidFill>
                  <a:srgbClr val="211D1E"/>
                </a:solidFill>
              </a:rPr>
              <a:t>tandis</a:t>
            </a:r>
            <a:r>
              <a:rPr lang="en-US" dirty="0">
                <a:solidFill>
                  <a:srgbClr val="211D1E"/>
                </a:solidFill>
              </a:rPr>
              <a:t> que 60 % des CDN et 21 % des PAN </a:t>
            </a:r>
            <a:r>
              <a:rPr lang="en-US" dirty="0" err="1">
                <a:solidFill>
                  <a:srgbClr val="211D1E"/>
                </a:solidFill>
              </a:rPr>
              <a:t>n'établissent</a:t>
            </a:r>
            <a:r>
              <a:rPr lang="en-US" dirty="0">
                <a:solidFill>
                  <a:srgbClr val="211D1E"/>
                </a:solidFill>
              </a:rPr>
              <a:t> pas de lien entre la nutrition. et le </a:t>
            </a:r>
            <a:r>
              <a:rPr lang="en-US" dirty="0" err="1">
                <a:solidFill>
                  <a:srgbClr val="211D1E"/>
                </a:solidFill>
              </a:rPr>
              <a:t>climat</a:t>
            </a:r>
            <a:r>
              <a:rPr lang="en-US" dirty="0">
                <a:solidFill>
                  <a:srgbClr val="211D1E"/>
                </a:solidFill>
              </a:rPr>
              <a:t>.(I-CAN). </a:t>
            </a:r>
            <a:endParaRPr lang="en-US"/>
          </a:p>
          <a:p>
            <a:pPr algn="l"/>
            <a:r>
              <a:rPr lang="en-US" dirty="0">
                <a:solidFill>
                  <a:srgbClr val="211D1E"/>
                </a:solidFill>
              </a:rPr>
              <a:t> </a:t>
            </a:r>
            <a:endParaRPr lang="en-US" dirty="0"/>
          </a:p>
          <a:p>
            <a:pPr>
              <a:lnSpc>
                <a:spcPct val="100000"/>
              </a:lnSpc>
            </a:pPr>
            <a:r>
              <a:rPr lang="en-US" err="1">
                <a:solidFill>
                  <a:srgbClr val="211D1E"/>
                </a:solidFill>
              </a:rPr>
              <a:t>Seulement</a:t>
            </a:r>
            <a:r>
              <a:rPr lang="en-US" dirty="0">
                <a:solidFill>
                  <a:srgbClr val="211D1E"/>
                </a:solidFill>
              </a:rPr>
              <a:t> 1 % du </a:t>
            </a:r>
            <a:r>
              <a:rPr lang="en-US" err="1">
                <a:solidFill>
                  <a:srgbClr val="211D1E"/>
                </a:solidFill>
              </a:rPr>
              <a:t>financement</a:t>
            </a:r>
            <a:r>
              <a:rPr lang="en-US" dirty="0">
                <a:solidFill>
                  <a:srgbClr val="211D1E"/>
                </a:solidFill>
              </a:rPr>
              <a:t> de </a:t>
            </a:r>
            <a:r>
              <a:rPr lang="en-US" err="1">
                <a:solidFill>
                  <a:srgbClr val="211D1E"/>
                </a:solidFill>
              </a:rPr>
              <a:t>l’aide</a:t>
            </a:r>
            <a:r>
              <a:rPr lang="en-US" dirty="0">
                <a:solidFill>
                  <a:srgbClr val="211D1E"/>
                </a:solidFill>
              </a:rPr>
              <a:t> </a:t>
            </a:r>
            <a:r>
              <a:rPr lang="en-US" err="1">
                <a:solidFill>
                  <a:srgbClr val="211D1E"/>
                </a:solidFill>
              </a:rPr>
              <a:t>publique</a:t>
            </a:r>
            <a:r>
              <a:rPr lang="en-US" dirty="0">
                <a:solidFill>
                  <a:srgbClr val="211D1E"/>
                </a:solidFill>
              </a:rPr>
              <a:t> au </a:t>
            </a:r>
            <a:r>
              <a:rPr lang="en-US" err="1">
                <a:solidFill>
                  <a:srgbClr val="211D1E"/>
                </a:solidFill>
              </a:rPr>
              <a:t>développement</a:t>
            </a:r>
            <a:r>
              <a:rPr lang="en-US" dirty="0">
                <a:solidFill>
                  <a:srgbClr val="211D1E"/>
                </a:solidFill>
              </a:rPr>
              <a:t> </a:t>
            </a:r>
            <a:r>
              <a:rPr lang="en-US" err="1">
                <a:solidFill>
                  <a:srgbClr val="211D1E"/>
                </a:solidFill>
              </a:rPr>
              <a:t>consacré</a:t>
            </a:r>
            <a:r>
              <a:rPr lang="en-US" dirty="0">
                <a:solidFill>
                  <a:srgbClr val="211D1E"/>
                </a:solidFill>
              </a:rPr>
              <a:t> au </a:t>
            </a:r>
            <a:r>
              <a:rPr lang="en-US" err="1">
                <a:solidFill>
                  <a:srgbClr val="211D1E"/>
                </a:solidFill>
              </a:rPr>
              <a:t>climat</a:t>
            </a:r>
            <a:r>
              <a:rPr lang="en-US" dirty="0">
                <a:solidFill>
                  <a:srgbClr val="211D1E"/>
                </a:solidFill>
              </a:rPr>
              <a:t> </a:t>
            </a:r>
            <a:r>
              <a:rPr lang="en-US" err="1">
                <a:solidFill>
                  <a:srgbClr val="211D1E"/>
                </a:solidFill>
              </a:rPr>
              <a:t>en</a:t>
            </a:r>
            <a:r>
              <a:rPr lang="en-US" dirty="0">
                <a:solidFill>
                  <a:srgbClr val="211D1E"/>
                </a:solidFill>
              </a:rPr>
              <a:t> 2019-2021 </a:t>
            </a:r>
            <a:r>
              <a:rPr lang="en-US" err="1">
                <a:solidFill>
                  <a:srgbClr val="211D1E"/>
                </a:solidFill>
              </a:rPr>
              <a:t>mentionne</a:t>
            </a:r>
            <a:r>
              <a:rPr lang="en-US" dirty="0">
                <a:solidFill>
                  <a:srgbClr val="211D1E"/>
                </a:solidFill>
              </a:rPr>
              <a:t> </a:t>
            </a:r>
            <a:r>
              <a:rPr lang="en-US" err="1">
                <a:solidFill>
                  <a:srgbClr val="211D1E"/>
                </a:solidFill>
              </a:rPr>
              <a:t>explicitement</a:t>
            </a:r>
            <a:r>
              <a:rPr lang="en-US">
                <a:solidFill>
                  <a:srgbClr val="211D1E"/>
                </a:solidFill>
              </a:rPr>
              <a:t> la nutrition. (ICAN) </a:t>
            </a:r>
            <a:endParaRPr lang="en-US">
              <a:solidFill>
                <a:srgbClr val="000000"/>
              </a:solidFill>
            </a:endParaRPr>
          </a:p>
          <a:p>
            <a:pPr>
              <a:lnSpc>
                <a:spcPct val="100000"/>
              </a:lnSpc>
            </a:pPr>
            <a:endParaRPr lang="en-US" dirty="0">
              <a:solidFill>
                <a:srgbClr val="211D1E"/>
              </a:solidFill>
            </a:endParaRPr>
          </a:p>
          <a:p>
            <a:pPr>
              <a:lnSpc>
                <a:spcPct val="100000"/>
              </a:lnSpc>
            </a:pPr>
            <a:r>
              <a:rPr lang="en-US" sz="1000" dirty="0">
                <a:solidFill>
                  <a:srgbClr val="211D1E"/>
                </a:solidFill>
                <a:latin typeface="+mn-lt"/>
              </a:rPr>
              <a:t>REFERENCE TEXT- NOT TO SPEAK TO IN THE PRESENTATION</a:t>
            </a:r>
          </a:p>
          <a:p>
            <a:pPr algn="l">
              <a:buFont typeface="Arial"/>
              <a:buChar char="•"/>
            </a:pPr>
            <a:r>
              <a:rPr lang="en-US">
                <a:solidFill>
                  <a:srgbClr val="211D1E"/>
                </a:solidFill>
              </a:rPr>
              <a:t>« La Convention-cadre des Nations Unies sur les changements climatiques (CCNUCC) est le principal mécanisme international et intergouvernemental de lutte contre le changement climatique. La Convention a actuellement été ratifiée par 197 pays. " </a:t>
            </a:r>
            <a:endParaRPr lang="en-US" sz="1000" dirty="0">
              <a:solidFill>
                <a:srgbClr val="211D1E"/>
              </a:solidFill>
              <a:latin typeface="Helvetica Neue Medium"/>
            </a:endParaRPr>
          </a:p>
          <a:p>
            <a:pPr algn="l">
              <a:buFont typeface="Arial"/>
              <a:buChar char="•"/>
            </a:pPr>
            <a:r>
              <a:rPr lang="en-US" dirty="0">
                <a:solidFill>
                  <a:srgbClr val="211D1E"/>
                </a:solidFill>
              </a:rPr>
              <a:t> « </a:t>
            </a:r>
            <a:r>
              <a:rPr lang="en-US" dirty="0" err="1">
                <a:solidFill>
                  <a:srgbClr val="211D1E"/>
                </a:solidFill>
              </a:rPr>
              <a:t>L'Accord</a:t>
            </a:r>
            <a:r>
              <a:rPr lang="en-US" dirty="0">
                <a:solidFill>
                  <a:srgbClr val="211D1E"/>
                </a:solidFill>
              </a:rPr>
              <a:t> de Paris sur le </a:t>
            </a:r>
            <a:r>
              <a:rPr lang="en-US" dirty="0" err="1">
                <a:solidFill>
                  <a:srgbClr val="211D1E"/>
                </a:solidFill>
              </a:rPr>
              <a:t>climat</a:t>
            </a:r>
            <a:r>
              <a:rPr lang="en-US" dirty="0">
                <a:solidFill>
                  <a:srgbClr val="211D1E"/>
                </a:solidFill>
              </a:rPr>
              <a:t>, </a:t>
            </a:r>
            <a:r>
              <a:rPr lang="en-US" dirty="0" err="1">
                <a:solidFill>
                  <a:srgbClr val="211D1E"/>
                </a:solidFill>
              </a:rPr>
              <a:t>adopté</a:t>
            </a:r>
            <a:r>
              <a:rPr lang="en-US" dirty="0">
                <a:solidFill>
                  <a:srgbClr val="211D1E"/>
                </a:solidFill>
              </a:rPr>
              <a:t> </a:t>
            </a:r>
            <a:r>
              <a:rPr lang="en-US" dirty="0" err="1">
                <a:solidFill>
                  <a:srgbClr val="211D1E"/>
                </a:solidFill>
              </a:rPr>
              <a:t>en</a:t>
            </a:r>
            <a:r>
              <a:rPr lang="en-US" dirty="0">
                <a:solidFill>
                  <a:srgbClr val="211D1E"/>
                </a:solidFill>
              </a:rPr>
              <a:t> 2015, a </a:t>
            </a:r>
            <a:r>
              <a:rPr lang="en-US" dirty="0" err="1">
                <a:solidFill>
                  <a:srgbClr val="211D1E"/>
                </a:solidFill>
              </a:rPr>
              <a:t>inauguré</a:t>
            </a:r>
            <a:r>
              <a:rPr lang="en-US" dirty="0">
                <a:solidFill>
                  <a:srgbClr val="211D1E"/>
                </a:solidFill>
              </a:rPr>
              <a:t> </a:t>
            </a:r>
            <a:r>
              <a:rPr lang="en-US" dirty="0" err="1">
                <a:solidFill>
                  <a:srgbClr val="211D1E"/>
                </a:solidFill>
              </a:rPr>
              <a:t>une</a:t>
            </a:r>
            <a:r>
              <a:rPr lang="en-US" dirty="0">
                <a:solidFill>
                  <a:srgbClr val="211D1E"/>
                </a:solidFill>
              </a:rPr>
              <a:t> nouvelle </a:t>
            </a:r>
            <a:r>
              <a:rPr lang="en-US" dirty="0" err="1">
                <a:solidFill>
                  <a:srgbClr val="211D1E"/>
                </a:solidFill>
              </a:rPr>
              <a:t>ère</a:t>
            </a:r>
            <a:r>
              <a:rPr lang="en-US" dirty="0">
                <a:solidFill>
                  <a:srgbClr val="211D1E"/>
                </a:solidFill>
              </a:rPr>
              <a:t> dans la </a:t>
            </a:r>
            <a:r>
              <a:rPr lang="en-US" dirty="0" err="1">
                <a:solidFill>
                  <a:srgbClr val="211D1E"/>
                </a:solidFill>
              </a:rPr>
              <a:t>réponse</a:t>
            </a:r>
            <a:r>
              <a:rPr lang="en-US" dirty="0">
                <a:solidFill>
                  <a:srgbClr val="211D1E"/>
                </a:solidFill>
              </a:rPr>
              <a:t> au </a:t>
            </a:r>
            <a:r>
              <a:rPr lang="en-US" dirty="0" err="1">
                <a:solidFill>
                  <a:srgbClr val="211D1E"/>
                </a:solidFill>
              </a:rPr>
              <a:t>changement</a:t>
            </a:r>
            <a:r>
              <a:rPr lang="en-US" dirty="0">
                <a:solidFill>
                  <a:srgbClr val="211D1E"/>
                </a:solidFill>
              </a:rPr>
              <a:t> </a:t>
            </a:r>
            <a:r>
              <a:rPr lang="en-US" dirty="0" err="1">
                <a:solidFill>
                  <a:srgbClr val="211D1E"/>
                </a:solidFill>
              </a:rPr>
              <a:t>climatique</a:t>
            </a:r>
            <a:r>
              <a:rPr lang="en-US" dirty="0">
                <a:solidFill>
                  <a:srgbClr val="211D1E"/>
                </a:solidFill>
              </a:rPr>
              <a:t> et </a:t>
            </a:r>
            <a:r>
              <a:rPr lang="en-US" dirty="0" err="1">
                <a:solidFill>
                  <a:srgbClr val="211D1E"/>
                </a:solidFill>
              </a:rPr>
              <a:t>constitue</a:t>
            </a:r>
            <a:r>
              <a:rPr lang="en-US" dirty="0">
                <a:solidFill>
                  <a:srgbClr val="211D1E"/>
                </a:solidFill>
              </a:rPr>
              <a:t> le premier accord au monde </a:t>
            </a:r>
            <a:r>
              <a:rPr lang="en-US" dirty="0" err="1">
                <a:solidFill>
                  <a:srgbClr val="211D1E"/>
                </a:solidFill>
              </a:rPr>
              <a:t>largement</a:t>
            </a:r>
            <a:r>
              <a:rPr lang="en-US" dirty="0">
                <a:solidFill>
                  <a:srgbClr val="211D1E"/>
                </a:solidFill>
              </a:rPr>
              <a:t> soutenu.1 </a:t>
            </a:r>
            <a:r>
              <a:rPr lang="en-US" dirty="0" err="1">
                <a:solidFill>
                  <a:srgbClr val="211D1E"/>
                </a:solidFill>
              </a:rPr>
              <a:t>L'accord</a:t>
            </a:r>
            <a:r>
              <a:rPr lang="en-US" dirty="0">
                <a:solidFill>
                  <a:srgbClr val="211D1E"/>
                </a:solidFill>
              </a:rPr>
              <a:t> vise à </a:t>
            </a:r>
            <a:r>
              <a:rPr lang="en-US" dirty="0" err="1">
                <a:solidFill>
                  <a:srgbClr val="211D1E"/>
                </a:solidFill>
              </a:rPr>
              <a:t>maintenir</a:t>
            </a:r>
            <a:r>
              <a:rPr lang="en-US" dirty="0">
                <a:solidFill>
                  <a:srgbClr val="211D1E"/>
                </a:solidFill>
              </a:rPr>
              <a:t> </a:t>
            </a:r>
            <a:r>
              <a:rPr lang="en-US" dirty="0" err="1">
                <a:solidFill>
                  <a:srgbClr val="211D1E"/>
                </a:solidFill>
              </a:rPr>
              <a:t>l'augmentation</a:t>
            </a:r>
            <a:r>
              <a:rPr lang="en-US" dirty="0">
                <a:solidFill>
                  <a:srgbClr val="211D1E"/>
                </a:solidFill>
              </a:rPr>
              <a:t> </a:t>
            </a:r>
            <a:r>
              <a:rPr lang="en-US" dirty="0" err="1">
                <a:solidFill>
                  <a:srgbClr val="211D1E"/>
                </a:solidFill>
              </a:rPr>
              <a:t>mondiale</a:t>
            </a:r>
            <a:r>
              <a:rPr lang="en-US" dirty="0">
                <a:solidFill>
                  <a:srgbClr val="211D1E"/>
                </a:solidFill>
              </a:rPr>
              <a:t> de la </a:t>
            </a:r>
            <a:r>
              <a:rPr lang="en-US" dirty="0" err="1">
                <a:solidFill>
                  <a:srgbClr val="211D1E"/>
                </a:solidFill>
              </a:rPr>
              <a:t>température</a:t>
            </a:r>
            <a:r>
              <a:rPr lang="en-US" dirty="0">
                <a:solidFill>
                  <a:srgbClr val="211D1E"/>
                </a:solidFill>
              </a:rPr>
              <a:t> au </a:t>
            </a:r>
            <a:r>
              <a:rPr lang="en-US" dirty="0" err="1">
                <a:solidFill>
                  <a:srgbClr val="211D1E"/>
                </a:solidFill>
              </a:rPr>
              <a:t>cours</a:t>
            </a:r>
            <a:r>
              <a:rPr lang="en-US" dirty="0">
                <a:solidFill>
                  <a:srgbClr val="211D1E"/>
                </a:solidFill>
              </a:rPr>
              <a:t> de </a:t>
            </a:r>
            <a:r>
              <a:rPr lang="en-US" dirty="0" err="1">
                <a:solidFill>
                  <a:srgbClr val="211D1E"/>
                </a:solidFill>
              </a:rPr>
              <a:t>ce</a:t>
            </a:r>
            <a:r>
              <a:rPr lang="en-US" dirty="0">
                <a:solidFill>
                  <a:srgbClr val="211D1E"/>
                </a:solidFill>
              </a:rPr>
              <a:t> siècle à </a:t>
            </a:r>
            <a:r>
              <a:rPr lang="en-US" dirty="0" err="1">
                <a:solidFill>
                  <a:srgbClr val="211D1E"/>
                </a:solidFill>
              </a:rPr>
              <a:t>moins</a:t>
            </a:r>
            <a:r>
              <a:rPr lang="en-US" dirty="0">
                <a:solidFill>
                  <a:srgbClr val="211D1E"/>
                </a:solidFill>
              </a:rPr>
              <a:t> de 2 °C au-dessus </a:t>
            </a:r>
            <a:r>
              <a:rPr lang="en-US" dirty="0" err="1">
                <a:solidFill>
                  <a:srgbClr val="211D1E"/>
                </a:solidFill>
              </a:rPr>
              <a:t>niveaux</a:t>
            </a:r>
            <a:r>
              <a:rPr lang="en-US" dirty="0">
                <a:solidFill>
                  <a:srgbClr val="211D1E"/>
                </a:solidFill>
              </a:rPr>
              <a:t> </a:t>
            </a:r>
            <a:r>
              <a:rPr lang="en-US" dirty="0" err="1">
                <a:solidFill>
                  <a:srgbClr val="211D1E"/>
                </a:solidFill>
              </a:rPr>
              <a:t>préindustriels</a:t>
            </a:r>
            <a:r>
              <a:rPr lang="en-US" dirty="0">
                <a:solidFill>
                  <a:srgbClr val="211D1E"/>
                </a:solidFill>
              </a:rPr>
              <a:t> et de </a:t>
            </a:r>
            <a:r>
              <a:rPr lang="en-US" dirty="0" err="1">
                <a:solidFill>
                  <a:srgbClr val="211D1E"/>
                </a:solidFill>
              </a:rPr>
              <a:t>poursuivre</a:t>
            </a:r>
            <a:r>
              <a:rPr lang="en-US" dirty="0">
                <a:solidFill>
                  <a:srgbClr val="211D1E"/>
                </a:solidFill>
              </a:rPr>
              <a:t> les efforts pour limiter encore </a:t>
            </a:r>
            <a:r>
              <a:rPr lang="en-US" dirty="0" err="1">
                <a:solidFill>
                  <a:srgbClr val="211D1E"/>
                </a:solidFill>
              </a:rPr>
              <a:t>davantage</a:t>
            </a:r>
            <a:r>
              <a:rPr lang="en-US" dirty="0">
                <a:solidFill>
                  <a:srgbClr val="211D1E"/>
                </a:solidFill>
              </a:rPr>
              <a:t> </a:t>
            </a:r>
            <a:r>
              <a:rPr lang="en-US" dirty="0" err="1">
                <a:solidFill>
                  <a:srgbClr val="211D1E"/>
                </a:solidFill>
              </a:rPr>
              <a:t>cette</a:t>
            </a:r>
            <a:r>
              <a:rPr lang="en-US" dirty="0">
                <a:solidFill>
                  <a:srgbClr val="211D1E"/>
                </a:solidFill>
              </a:rPr>
              <a:t> </a:t>
            </a:r>
            <a:r>
              <a:rPr lang="en-US" dirty="0" err="1">
                <a:solidFill>
                  <a:srgbClr val="211D1E"/>
                </a:solidFill>
              </a:rPr>
              <a:t>température</a:t>
            </a:r>
            <a:r>
              <a:rPr lang="en-US" dirty="0">
                <a:solidFill>
                  <a:srgbClr val="211D1E"/>
                </a:solidFill>
              </a:rPr>
              <a:t>, à 1,5°C. </a:t>
            </a:r>
            <a:r>
              <a:rPr lang="en-US" dirty="0" err="1">
                <a:solidFill>
                  <a:srgbClr val="211D1E"/>
                </a:solidFill>
              </a:rPr>
              <a:t>L'accord</a:t>
            </a:r>
            <a:r>
              <a:rPr lang="en-US" dirty="0">
                <a:solidFill>
                  <a:srgbClr val="211D1E"/>
                </a:solidFill>
              </a:rPr>
              <a:t> </a:t>
            </a:r>
            <a:r>
              <a:rPr lang="en-US" dirty="0" err="1">
                <a:solidFill>
                  <a:srgbClr val="211D1E"/>
                </a:solidFill>
              </a:rPr>
              <a:t>identifie</a:t>
            </a:r>
            <a:r>
              <a:rPr lang="en-US" dirty="0">
                <a:solidFill>
                  <a:srgbClr val="211D1E"/>
                </a:solidFill>
              </a:rPr>
              <a:t> le droit à la </a:t>
            </a:r>
            <a:r>
              <a:rPr lang="en-US" dirty="0" err="1">
                <a:solidFill>
                  <a:srgbClr val="211D1E"/>
                </a:solidFill>
              </a:rPr>
              <a:t>santé</a:t>
            </a:r>
            <a:r>
              <a:rPr lang="en-US" dirty="0">
                <a:solidFill>
                  <a:srgbClr val="211D1E"/>
                </a:solidFill>
              </a:rPr>
              <a:t> </a:t>
            </a:r>
            <a:r>
              <a:rPr lang="en-US" dirty="0" err="1">
                <a:solidFill>
                  <a:srgbClr val="211D1E"/>
                </a:solidFill>
              </a:rPr>
              <a:t>comme</a:t>
            </a:r>
            <a:r>
              <a:rPr lang="en-US" dirty="0">
                <a:solidFill>
                  <a:srgbClr val="211D1E"/>
                </a:solidFill>
              </a:rPr>
              <a:t> </a:t>
            </a:r>
            <a:r>
              <a:rPr lang="en-US" dirty="0" err="1">
                <a:solidFill>
                  <a:srgbClr val="211D1E"/>
                </a:solidFill>
              </a:rPr>
              <a:t>étant</a:t>
            </a:r>
            <a:r>
              <a:rPr lang="en-US" dirty="0">
                <a:solidFill>
                  <a:srgbClr val="211D1E"/>
                </a:solidFill>
              </a:rPr>
              <a:t> au </a:t>
            </a:r>
            <a:r>
              <a:rPr lang="en-US" dirty="0" err="1">
                <a:solidFill>
                  <a:srgbClr val="211D1E"/>
                </a:solidFill>
              </a:rPr>
              <a:t>cœur</a:t>
            </a:r>
            <a:r>
              <a:rPr lang="en-US" dirty="0">
                <a:solidFill>
                  <a:srgbClr val="211D1E"/>
                </a:solidFill>
              </a:rPr>
              <a:t> de </a:t>
            </a:r>
            <a:r>
              <a:rPr lang="en-US" dirty="0" err="1">
                <a:solidFill>
                  <a:srgbClr val="211D1E"/>
                </a:solidFill>
              </a:rPr>
              <a:t>l'action</a:t>
            </a:r>
            <a:r>
              <a:rPr lang="en-US" dirty="0">
                <a:solidFill>
                  <a:srgbClr val="211D1E"/>
                </a:solidFill>
              </a:rPr>
              <a:t> </a:t>
            </a:r>
            <a:r>
              <a:rPr lang="en-US" dirty="0" err="1">
                <a:solidFill>
                  <a:srgbClr val="211D1E"/>
                </a:solidFill>
              </a:rPr>
              <a:t>climatique</a:t>
            </a:r>
            <a:r>
              <a:rPr lang="en-US" dirty="0">
                <a:solidFill>
                  <a:srgbClr val="211D1E"/>
                </a:solidFill>
              </a:rPr>
              <a:t> </a:t>
            </a:r>
            <a:r>
              <a:rPr lang="en-US" dirty="0" err="1">
                <a:solidFill>
                  <a:srgbClr val="211D1E"/>
                </a:solidFill>
              </a:rPr>
              <a:t>nationale</a:t>
            </a:r>
            <a:r>
              <a:rPr lang="en-US" dirty="0">
                <a:solidFill>
                  <a:srgbClr val="211D1E"/>
                </a:solidFill>
              </a:rPr>
              <a:t> et </a:t>
            </a:r>
            <a:r>
              <a:rPr lang="en-US" dirty="0" err="1">
                <a:solidFill>
                  <a:srgbClr val="211D1E"/>
                </a:solidFill>
              </a:rPr>
              <a:t>reconnaît</a:t>
            </a:r>
            <a:r>
              <a:rPr lang="en-US" dirty="0">
                <a:solidFill>
                  <a:srgbClr val="211D1E"/>
                </a:solidFill>
              </a:rPr>
              <a:t> la </a:t>
            </a:r>
            <a:r>
              <a:rPr lang="en-US" dirty="0" err="1">
                <a:solidFill>
                  <a:srgbClr val="211D1E"/>
                </a:solidFill>
              </a:rPr>
              <a:t>valeur</a:t>
            </a:r>
            <a:r>
              <a:rPr lang="en-US" dirty="0">
                <a:solidFill>
                  <a:srgbClr val="211D1E"/>
                </a:solidFill>
              </a:rPr>
              <a:t> </a:t>
            </a:r>
            <a:r>
              <a:rPr lang="en-US" dirty="0" err="1">
                <a:solidFill>
                  <a:srgbClr val="211D1E"/>
                </a:solidFill>
              </a:rPr>
              <a:t>sociale</a:t>
            </a:r>
            <a:r>
              <a:rPr lang="en-US" dirty="0">
                <a:solidFill>
                  <a:srgbClr val="211D1E"/>
                </a:solidFill>
              </a:rPr>
              <a:t>, </a:t>
            </a:r>
            <a:r>
              <a:rPr lang="en-US" dirty="0" err="1">
                <a:solidFill>
                  <a:srgbClr val="211D1E"/>
                </a:solidFill>
              </a:rPr>
              <a:t>économique</a:t>
            </a:r>
            <a:r>
              <a:rPr lang="en-US" dirty="0">
                <a:solidFill>
                  <a:srgbClr val="211D1E"/>
                </a:solidFill>
              </a:rPr>
              <a:t> et </a:t>
            </a:r>
            <a:r>
              <a:rPr lang="en-US" dirty="0" err="1">
                <a:solidFill>
                  <a:srgbClr val="211D1E"/>
                </a:solidFill>
              </a:rPr>
              <a:t>environnementale</a:t>
            </a:r>
            <a:r>
              <a:rPr lang="en-US" dirty="0">
                <a:solidFill>
                  <a:srgbClr val="211D1E"/>
                </a:solidFill>
              </a:rPr>
              <a:t> des actions </a:t>
            </a:r>
            <a:r>
              <a:rPr lang="en-US" dirty="0" err="1">
                <a:solidFill>
                  <a:srgbClr val="211D1E"/>
                </a:solidFill>
              </a:rPr>
              <a:t>volontaires</a:t>
            </a:r>
            <a:r>
              <a:rPr lang="en-US" dirty="0">
                <a:solidFill>
                  <a:srgbClr val="211D1E"/>
                </a:solidFill>
              </a:rPr>
              <a:t> </a:t>
            </a:r>
            <a:r>
              <a:rPr lang="en-US" dirty="0" err="1">
                <a:solidFill>
                  <a:srgbClr val="211D1E"/>
                </a:solidFill>
              </a:rPr>
              <a:t>d'atténuation</a:t>
            </a:r>
            <a:r>
              <a:rPr lang="en-US" dirty="0">
                <a:solidFill>
                  <a:srgbClr val="211D1E"/>
                </a:solidFill>
              </a:rPr>
              <a:t>, </a:t>
            </a:r>
            <a:r>
              <a:rPr lang="en-US" dirty="0" err="1">
                <a:solidFill>
                  <a:srgbClr val="211D1E"/>
                </a:solidFill>
              </a:rPr>
              <a:t>ainsi</a:t>
            </a:r>
            <a:r>
              <a:rPr lang="en-US" dirty="0">
                <a:solidFill>
                  <a:srgbClr val="211D1E"/>
                </a:solidFill>
              </a:rPr>
              <a:t> que </a:t>
            </a:r>
            <a:r>
              <a:rPr lang="en-US" dirty="0" err="1">
                <a:solidFill>
                  <a:srgbClr val="211D1E"/>
                </a:solidFill>
              </a:rPr>
              <a:t>leurs</a:t>
            </a:r>
            <a:r>
              <a:rPr lang="en-US" dirty="0">
                <a:solidFill>
                  <a:srgbClr val="211D1E"/>
                </a:solidFill>
              </a:rPr>
              <a:t> co-</a:t>
            </a:r>
            <a:r>
              <a:rPr lang="en-US" dirty="0" err="1">
                <a:solidFill>
                  <a:srgbClr val="211D1E"/>
                </a:solidFill>
              </a:rPr>
              <a:t>bénéfices</a:t>
            </a:r>
            <a:r>
              <a:rPr lang="en-US" dirty="0">
                <a:solidFill>
                  <a:srgbClr val="211D1E"/>
                </a:solidFill>
              </a:rPr>
              <a:t> pour </a:t>
            </a:r>
            <a:r>
              <a:rPr lang="en-US" dirty="0" err="1">
                <a:solidFill>
                  <a:srgbClr val="211D1E"/>
                </a:solidFill>
              </a:rPr>
              <a:t>l'adaptation</a:t>
            </a:r>
            <a:r>
              <a:rPr lang="en-US" dirty="0">
                <a:solidFill>
                  <a:srgbClr val="211D1E"/>
                </a:solidFill>
              </a:rPr>
              <a:t>, la </a:t>
            </a:r>
            <a:r>
              <a:rPr lang="en-US" dirty="0" err="1">
                <a:solidFill>
                  <a:srgbClr val="211D1E"/>
                </a:solidFill>
              </a:rPr>
              <a:t>santé</a:t>
            </a:r>
            <a:r>
              <a:rPr lang="en-US" dirty="0">
                <a:solidFill>
                  <a:srgbClr val="211D1E"/>
                </a:solidFill>
              </a:rPr>
              <a:t> et le </a:t>
            </a:r>
            <a:r>
              <a:rPr lang="en-US" dirty="0" err="1">
                <a:solidFill>
                  <a:srgbClr val="211D1E"/>
                </a:solidFill>
              </a:rPr>
              <a:t>développement</a:t>
            </a:r>
            <a:r>
              <a:rPr lang="en-US" dirty="0">
                <a:solidFill>
                  <a:srgbClr val="211D1E"/>
                </a:solidFill>
              </a:rPr>
              <a:t> durable. " </a:t>
            </a:r>
            <a:endParaRPr lang="en-US"/>
          </a:p>
          <a:p>
            <a:pPr algn="l">
              <a:buFont typeface="Arial"/>
              <a:buChar char="•"/>
            </a:pPr>
            <a:r>
              <a:rPr lang="en-US">
                <a:solidFill>
                  <a:srgbClr val="211D1E"/>
                </a:solidFill>
              </a:rPr>
              <a:t>« Au </a:t>
            </a:r>
            <a:r>
              <a:rPr lang="en-US" err="1">
                <a:solidFill>
                  <a:srgbClr val="211D1E"/>
                </a:solidFill>
              </a:rPr>
              <a:t>cœur</a:t>
            </a:r>
            <a:r>
              <a:rPr lang="en-US">
                <a:solidFill>
                  <a:srgbClr val="211D1E"/>
                </a:solidFill>
              </a:rPr>
              <a:t> de l’Accord de </a:t>
            </a:r>
            <a:r>
              <a:rPr lang="en-US" b="0" i="0" u="none" strike="noStrike" baseline="0">
                <a:solidFill>
                  <a:srgbClr val="211D1E"/>
                </a:solidFill>
              </a:rPr>
              <a:t>Paris </a:t>
            </a:r>
            <a:r>
              <a:rPr lang="en-US">
                <a:solidFill>
                  <a:srgbClr val="211D1E"/>
                </a:solidFill>
              </a:rPr>
              <a:t>se trouvent les contributions déterminées au niveau national </a:t>
            </a:r>
            <a:r>
              <a:rPr lang="en-US" b="0" i="0" u="none" strike="noStrike" baseline="0">
                <a:solidFill>
                  <a:srgbClr val="211D1E"/>
                </a:solidFill>
              </a:rPr>
              <a:t>(</a:t>
            </a:r>
            <a:r>
              <a:rPr lang="en-US">
                <a:solidFill>
                  <a:srgbClr val="211D1E"/>
                </a:solidFill>
              </a:rPr>
              <a:t>CDN</a:t>
            </a:r>
            <a:r>
              <a:rPr lang="en-US" b="0" i="0" u="none" strike="noStrike" baseline="0">
                <a:solidFill>
                  <a:srgbClr val="211D1E"/>
                </a:solidFill>
              </a:rPr>
              <a:t>). </a:t>
            </a:r>
            <a:r>
              <a:rPr lang="en-US">
                <a:solidFill>
                  <a:srgbClr val="211D1E"/>
                </a:solidFill>
              </a:rPr>
              <a:t>Les CDN présentent des </a:t>
            </a:r>
            <a:r>
              <a:rPr lang="en-US" b="0" i="0" u="none" strike="noStrike" baseline="0">
                <a:solidFill>
                  <a:srgbClr val="211D1E"/>
                </a:solidFill>
              </a:rPr>
              <a:t>plans </a:t>
            </a:r>
            <a:r>
              <a:rPr lang="en-US">
                <a:solidFill>
                  <a:srgbClr val="211D1E"/>
                </a:solidFill>
              </a:rPr>
              <a:t>nationaux visant à réduire les émissions de gaz à effet de serre </a:t>
            </a:r>
            <a:r>
              <a:rPr lang="en-US" b="0" i="0" u="none" strike="noStrike" baseline="0">
                <a:solidFill>
                  <a:srgbClr val="211D1E"/>
                </a:solidFill>
              </a:rPr>
              <a:t>(</a:t>
            </a:r>
            <a:r>
              <a:rPr lang="en-US">
                <a:solidFill>
                  <a:srgbClr val="211D1E"/>
                </a:solidFill>
              </a:rPr>
              <a:t>GES</a:t>
            </a:r>
            <a:r>
              <a:rPr lang="en-US" b="0" i="0" u="none" strike="noStrike" baseline="0">
                <a:solidFill>
                  <a:srgbClr val="211D1E"/>
                </a:solidFill>
              </a:rPr>
              <a:t>) </a:t>
            </a:r>
            <a:r>
              <a:rPr lang="en-US">
                <a:solidFill>
                  <a:srgbClr val="211D1E"/>
                </a:solidFill>
              </a:rPr>
              <a:t>pour atteindre les objectifs de l'Accord de Paris sur le climat de </a:t>
            </a:r>
            <a:r>
              <a:rPr lang="en-US" b="0" i="0" u="none" strike="noStrike" baseline="0">
                <a:solidFill>
                  <a:srgbClr val="211D1E"/>
                </a:solidFill>
              </a:rPr>
              <a:t>2015 </a:t>
            </a:r>
            <a:r>
              <a:rPr lang="en-US">
                <a:solidFill>
                  <a:srgbClr val="211D1E"/>
                </a:solidFill>
              </a:rPr>
              <a:t>et sont renouvelées tous les cinq ans</a:t>
            </a:r>
            <a:r>
              <a:rPr lang="en-US" b="0" i="0" u="none" strike="noStrike" baseline="0">
                <a:solidFill>
                  <a:srgbClr val="211D1E"/>
                </a:solidFill>
              </a:rPr>
              <a:t>. </a:t>
            </a:r>
            <a:r>
              <a:rPr lang="en-US">
                <a:solidFill>
                  <a:srgbClr val="211D1E"/>
                </a:solidFill>
              </a:rPr>
              <a:t>Ils reflètent les </a:t>
            </a:r>
            <a:r>
              <a:rPr lang="en-US" b="0" i="0" u="none" strike="noStrike" baseline="0">
                <a:solidFill>
                  <a:srgbClr val="211D1E"/>
                </a:solidFill>
              </a:rPr>
              <a:t>adaptations </a:t>
            </a:r>
            <a:r>
              <a:rPr lang="en-US">
                <a:solidFill>
                  <a:srgbClr val="211D1E"/>
                </a:solidFill>
              </a:rPr>
              <a:t>auto-définies par les pays aux </a:t>
            </a:r>
            <a:r>
              <a:rPr lang="en-US" b="0" i="0" u="none" strike="noStrike" baseline="0">
                <a:solidFill>
                  <a:srgbClr val="211D1E"/>
                </a:solidFill>
              </a:rPr>
              <a:t>impacts</a:t>
            </a:r>
            <a:r>
              <a:rPr lang="en-US">
                <a:solidFill>
                  <a:srgbClr val="211D1E"/>
                </a:solidFill>
              </a:rPr>
              <a:t> du changement climatique</a:t>
            </a:r>
            <a:r>
              <a:rPr lang="en-US" b="0" i="0" u="none" strike="noStrike" baseline="0">
                <a:solidFill>
                  <a:srgbClr val="211D1E"/>
                </a:solidFill>
              </a:rPr>
              <a:t>, </a:t>
            </a:r>
            <a:r>
              <a:rPr lang="en-US">
                <a:solidFill>
                  <a:srgbClr val="211D1E"/>
                </a:solidFill>
              </a:rPr>
              <a:t>tout en améliorant leur résilience au changement climatique</a:t>
            </a:r>
            <a:r>
              <a:rPr lang="en-US" b="0" i="0" u="none" strike="noStrike" baseline="0">
                <a:solidFill>
                  <a:srgbClr val="211D1E"/>
                </a:solidFill>
              </a:rPr>
              <a:t>.</a:t>
            </a:r>
            <a:r>
              <a:rPr lang="en-US">
                <a:solidFill>
                  <a:srgbClr val="211D1E"/>
                </a:solidFill>
              </a:rPr>
              <a:t> </a:t>
            </a:r>
            <a:endParaRPr lang="en-US">
              <a:solidFill>
                <a:srgbClr val="000000"/>
              </a:solidFill>
            </a:endParaRPr>
          </a:p>
          <a:p>
            <a:pPr algn="l">
              <a:buFont typeface="Arial"/>
              <a:buChar char="•"/>
            </a:pPr>
            <a:r>
              <a:rPr lang="en-US" dirty="0">
                <a:solidFill>
                  <a:srgbClr val="211D1E"/>
                </a:solidFill>
              </a:rPr>
              <a:t> Dans le cadre de la CCNUCC</a:t>
            </a:r>
            <a:r>
              <a:rPr lang="en-US" b="0" i="0" u="none" strike="noStrike" baseline="0" dirty="0">
                <a:solidFill>
                  <a:srgbClr val="211D1E"/>
                </a:solidFill>
              </a:rPr>
              <a:t>, </a:t>
            </a:r>
            <a:r>
              <a:rPr lang="en-US" dirty="0">
                <a:solidFill>
                  <a:srgbClr val="211D1E"/>
                </a:solidFill>
              </a:rPr>
              <a:t>les pays </a:t>
            </a:r>
            <a:r>
              <a:rPr lang="en-US" dirty="0" err="1">
                <a:solidFill>
                  <a:srgbClr val="211D1E"/>
                </a:solidFill>
              </a:rPr>
              <a:t>ont</a:t>
            </a:r>
            <a:r>
              <a:rPr lang="en-US" dirty="0">
                <a:solidFill>
                  <a:srgbClr val="211D1E"/>
                </a:solidFill>
              </a:rPr>
              <a:t> </a:t>
            </a:r>
            <a:r>
              <a:rPr lang="en-US" dirty="0" err="1">
                <a:solidFill>
                  <a:srgbClr val="211D1E"/>
                </a:solidFill>
              </a:rPr>
              <a:t>également</a:t>
            </a:r>
            <a:r>
              <a:rPr lang="en-US" dirty="0">
                <a:solidFill>
                  <a:srgbClr val="211D1E"/>
                </a:solidFill>
              </a:rPr>
              <a:t> </a:t>
            </a:r>
            <a:r>
              <a:rPr lang="en-US" dirty="0" err="1">
                <a:solidFill>
                  <a:srgbClr val="211D1E"/>
                </a:solidFill>
              </a:rPr>
              <a:t>élaboré</a:t>
            </a:r>
            <a:r>
              <a:rPr lang="en-US" dirty="0">
                <a:solidFill>
                  <a:srgbClr val="211D1E"/>
                </a:solidFill>
              </a:rPr>
              <a:t> des </a:t>
            </a:r>
            <a:r>
              <a:rPr lang="en-US" dirty="0" err="1">
                <a:solidFill>
                  <a:srgbClr val="211D1E"/>
                </a:solidFill>
              </a:rPr>
              <a:t>programmes</a:t>
            </a:r>
            <a:r>
              <a:rPr lang="en-US" dirty="0">
                <a:solidFill>
                  <a:srgbClr val="211D1E"/>
                </a:solidFill>
              </a:rPr>
              <a:t> </a:t>
            </a:r>
            <a:r>
              <a:rPr lang="en-US" dirty="0" err="1">
                <a:solidFill>
                  <a:srgbClr val="211D1E"/>
                </a:solidFill>
              </a:rPr>
              <a:t>d'action</a:t>
            </a:r>
            <a:r>
              <a:rPr lang="en-US" dirty="0">
                <a:solidFill>
                  <a:srgbClr val="211D1E"/>
                </a:solidFill>
              </a:rPr>
              <a:t> </a:t>
            </a:r>
            <a:r>
              <a:rPr lang="en-US" dirty="0" err="1">
                <a:solidFill>
                  <a:srgbClr val="211D1E"/>
                </a:solidFill>
              </a:rPr>
              <a:t>nationaux</a:t>
            </a:r>
            <a:r>
              <a:rPr lang="en-US" dirty="0">
                <a:solidFill>
                  <a:srgbClr val="211D1E"/>
                </a:solidFill>
              </a:rPr>
              <a:t> </a:t>
            </a:r>
            <a:r>
              <a:rPr lang="en-US" dirty="0" err="1">
                <a:solidFill>
                  <a:srgbClr val="211D1E"/>
                </a:solidFill>
              </a:rPr>
              <a:t>d'adaptation</a:t>
            </a:r>
            <a:r>
              <a:rPr lang="en-US" dirty="0">
                <a:solidFill>
                  <a:srgbClr val="211D1E"/>
                </a:solidFill>
              </a:rPr>
              <a:t> </a:t>
            </a:r>
            <a:r>
              <a:rPr lang="en-US" b="0" i="0" u="none" strike="noStrike" baseline="0" dirty="0">
                <a:solidFill>
                  <a:srgbClr val="211D1E"/>
                </a:solidFill>
              </a:rPr>
              <a:t>(</a:t>
            </a:r>
            <a:r>
              <a:rPr lang="en-US" dirty="0">
                <a:solidFill>
                  <a:srgbClr val="211D1E"/>
                </a:solidFill>
              </a:rPr>
              <a:t>NAPA</a:t>
            </a:r>
            <a:r>
              <a:rPr lang="en-US" b="0" i="0" u="none" strike="noStrike" baseline="0" dirty="0">
                <a:solidFill>
                  <a:srgbClr val="211D1E"/>
                </a:solidFill>
              </a:rPr>
              <a:t>) </a:t>
            </a:r>
            <a:r>
              <a:rPr lang="en-US" dirty="0" err="1">
                <a:solidFill>
                  <a:srgbClr val="211D1E"/>
                </a:solidFill>
              </a:rPr>
              <a:t>intersectoriels</a:t>
            </a:r>
            <a:r>
              <a:rPr lang="en-US" dirty="0">
                <a:solidFill>
                  <a:srgbClr val="211D1E"/>
                </a:solidFill>
              </a:rPr>
              <a:t> et</a:t>
            </a:r>
            <a:r>
              <a:rPr lang="en-US" b="0" i="0" u="none" strike="noStrike" baseline="0" dirty="0">
                <a:solidFill>
                  <a:srgbClr val="211D1E"/>
                </a:solidFill>
              </a:rPr>
              <a:t>, </a:t>
            </a:r>
            <a:r>
              <a:rPr lang="en-US" dirty="0">
                <a:solidFill>
                  <a:srgbClr val="211D1E"/>
                </a:solidFill>
              </a:rPr>
              <a:t>plus </a:t>
            </a:r>
            <a:r>
              <a:rPr lang="en-US" dirty="0" err="1">
                <a:solidFill>
                  <a:srgbClr val="211D1E"/>
                </a:solidFill>
              </a:rPr>
              <a:t>récemment</a:t>
            </a:r>
            <a:r>
              <a:rPr lang="en-US" b="0" i="0" u="none" strike="noStrike" baseline="0" dirty="0">
                <a:solidFill>
                  <a:srgbClr val="211D1E"/>
                </a:solidFill>
              </a:rPr>
              <a:t>, </a:t>
            </a:r>
            <a:r>
              <a:rPr lang="en-US" dirty="0">
                <a:solidFill>
                  <a:srgbClr val="211D1E"/>
                </a:solidFill>
              </a:rPr>
              <a:t>des plans </a:t>
            </a:r>
            <a:r>
              <a:rPr lang="en-US" dirty="0" err="1">
                <a:solidFill>
                  <a:srgbClr val="211D1E"/>
                </a:solidFill>
              </a:rPr>
              <a:t>nationaux</a:t>
            </a:r>
            <a:r>
              <a:rPr lang="en-US" dirty="0">
                <a:solidFill>
                  <a:srgbClr val="211D1E"/>
                </a:solidFill>
              </a:rPr>
              <a:t> </a:t>
            </a:r>
            <a:r>
              <a:rPr lang="en-US" dirty="0" err="1">
                <a:solidFill>
                  <a:srgbClr val="211D1E"/>
                </a:solidFill>
              </a:rPr>
              <a:t>d'adaptation</a:t>
            </a:r>
            <a:r>
              <a:rPr lang="en-US" dirty="0">
                <a:solidFill>
                  <a:srgbClr val="211D1E"/>
                </a:solidFill>
              </a:rPr>
              <a:t> </a:t>
            </a:r>
            <a:r>
              <a:rPr lang="en-US" b="0" i="0" u="none" strike="noStrike" baseline="0" dirty="0">
                <a:solidFill>
                  <a:srgbClr val="211D1E"/>
                </a:solidFill>
              </a:rPr>
              <a:t>(</a:t>
            </a:r>
            <a:r>
              <a:rPr lang="en-US" dirty="0">
                <a:solidFill>
                  <a:srgbClr val="211D1E"/>
                </a:solidFill>
              </a:rPr>
              <a:t>PAN </a:t>
            </a:r>
            <a:r>
              <a:rPr lang="en-US" dirty="0" err="1">
                <a:solidFill>
                  <a:srgbClr val="211D1E"/>
                </a:solidFill>
              </a:rPr>
              <a:t>en</a:t>
            </a:r>
            <a:r>
              <a:rPr lang="en-US" dirty="0">
                <a:solidFill>
                  <a:srgbClr val="211D1E"/>
                </a:solidFill>
              </a:rPr>
              <a:t> </a:t>
            </a:r>
            <a:r>
              <a:rPr lang="en-US" dirty="0" err="1">
                <a:solidFill>
                  <a:srgbClr val="211D1E"/>
                </a:solidFill>
              </a:rPr>
              <a:t>francais</a:t>
            </a:r>
            <a:r>
              <a:rPr lang="en-US" dirty="0">
                <a:solidFill>
                  <a:srgbClr val="211D1E"/>
                </a:solidFill>
              </a:rPr>
              <a:t>, NAP </a:t>
            </a:r>
            <a:r>
              <a:rPr lang="en-US" dirty="0" err="1">
                <a:solidFill>
                  <a:srgbClr val="211D1E"/>
                </a:solidFill>
              </a:rPr>
              <a:t>en</a:t>
            </a:r>
            <a:r>
              <a:rPr lang="en-US" dirty="0">
                <a:solidFill>
                  <a:srgbClr val="211D1E"/>
                </a:solidFill>
              </a:rPr>
              <a:t> </a:t>
            </a:r>
            <a:r>
              <a:rPr lang="en-US" dirty="0" err="1">
                <a:solidFill>
                  <a:srgbClr val="211D1E"/>
                </a:solidFill>
              </a:rPr>
              <a:t>anglais</a:t>
            </a:r>
            <a:r>
              <a:rPr lang="en-US" b="0" i="0" u="none" strike="noStrike" baseline="0" dirty="0">
                <a:solidFill>
                  <a:srgbClr val="211D1E"/>
                </a:solidFill>
              </a:rPr>
              <a:t>), </a:t>
            </a:r>
            <a:r>
              <a:rPr lang="en-US" dirty="0">
                <a:solidFill>
                  <a:srgbClr val="211D1E"/>
                </a:solidFill>
              </a:rPr>
              <a:t>qui </a:t>
            </a:r>
            <a:r>
              <a:rPr lang="en-US" dirty="0" err="1">
                <a:solidFill>
                  <a:srgbClr val="211D1E"/>
                </a:solidFill>
              </a:rPr>
              <a:t>permettent</a:t>
            </a:r>
            <a:r>
              <a:rPr lang="en-US" dirty="0">
                <a:solidFill>
                  <a:srgbClr val="211D1E"/>
                </a:solidFill>
              </a:rPr>
              <a:t> aux pays </a:t>
            </a:r>
            <a:r>
              <a:rPr lang="en-US" dirty="0" err="1">
                <a:solidFill>
                  <a:srgbClr val="211D1E"/>
                </a:solidFill>
              </a:rPr>
              <a:t>d'identifier</a:t>
            </a:r>
            <a:r>
              <a:rPr lang="en-US" dirty="0">
                <a:solidFill>
                  <a:srgbClr val="211D1E"/>
                </a:solidFill>
              </a:rPr>
              <a:t> les </a:t>
            </a:r>
            <a:r>
              <a:rPr lang="en-US" b="0" i="0" u="none" strike="noStrike" baseline="0" dirty="0">
                <a:solidFill>
                  <a:srgbClr val="211D1E"/>
                </a:solidFill>
              </a:rPr>
              <a:t>actions </a:t>
            </a:r>
            <a:r>
              <a:rPr lang="en-US" dirty="0" err="1">
                <a:solidFill>
                  <a:srgbClr val="211D1E"/>
                </a:solidFill>
              </a:rPr>
              <a:t>prioritaires</a:t>
            </a:r>
            <a:r>
              <a:rPr lang="en-US" dirty="0">
                <a:solidFill>
                  <a:srgbClr val="211D1E"/>
                </a:solidFill>
              </a:rPr>
              <a:t> pour </a:t>
            </a:r>
            <a:r>
              <a:rPr lang="en-US" dirty="0" err="1">
                <a:solidFill>
                  <a:srgbClr val="211D1E"/>
                </a:solidFill>
              </a:rPr>
              <a:t>s'adapter</a:t>
            </a:r>
            <a:r>
              <a:rPr lang="en-US" dirty="0">
                <a:solidFill>
                  <a:srgbClr val="211D1E"/>
                </a:solidFill>
              </a:rPr>
              <a:t> au </a:t>
            </a:r>
            <a:r>
              <a:rPr lang="en-US" dirty="0" err="1">
                <a:solidFill>
                  <a:srgbClr val="211D1E"/>
                </a:solidFill>
              </a:rPr>
              <a:t>changement</a:t>
            </a:r>
            <a:r>
              <a:rPr lang="en-US" dirty="0">
                <a:solidFill>
                  <a:srgbClr val="211D1E"/>
                </a:solidFill>
              </a:rPr>
              <a:t> </a:t>
            </a:r>
            <a:r>
              <a:rPr lang="en-US" dirty="0" err="1">
                <a:solidFill>
                  <a:srgbClr val="211D1E"/>
                </a:solidFill>
              </a:rPr>
              <a:t>climatique</a:t>
            </a:r>
            <a:r>
              <a:rPr lang="en-US" b="0" i="0" u="none" strike="noStrike" baseline="0" dirty="0">
                <a:solidFill>
                  <a:srgbClr val="211D1E"/>
                </a:solidFill>
              </a:rPr>
              <a:t>. </a:t>
            </a:r>
            <a:r>
              <a:rPr lang="en-US" dirty="0">
                <a:solidFill>
                  <a:srgbClr val="211D1E"/>
                </a:solidFill>
              </a:rPr>
              <a:t>Si les NAPA et les NAP </a:t>
            </a:r>
            <a:r>
              <a:rPr lang="en-US" dirty="0" err="1">
                <a:solidFill>
                  <a:srgbClr val="211D1E"/>
                </a:solidFill>
              </a:rPr>
              <a:t>identifient</a:t>
            </a:r>
            <a:r>
              <a:rPr lang="en-US" dirty="0">
                <a:solidFill>
                  <a:srgbClr val="211D1E"/>
                </a:solidFill>
              </a:rPr>
              <a:t> </a:t>
            </a:r>
            <a:r>
              <a:rPr lang="en-US" dirty="0" err="1">
                <a:solidFill>
                  <a:srgbClr val="211D1E"/>
                </a:solidFill>
              </a:rPr>
              <a:t>généralement</a:t>
            </a:r>
            <a:r>
              <a:rPr lang="en-US" dirty="0">
                <a:solidFill>
                  <a:srgbClr val="211D1E"/>
                </a:solidFill>
              </a:rPr>
              <a:t> la </a:t>
            </a:r>
            <a:r>
              <a:rPr lang="en-US" dirty="0" err="1">
                <a:solidFill>
                  <a:srgbClr val="211D1E"/>
                </a:solidFill>
              </a:rPr>
              <a:t>santé</a:t>
            </a:r>
            <a:r>
              <a:rPr lang="en-US" b="0" i="0" u="none" strike="noStrike" baseline="0" dirty="0">
                <a:solidFill>
                  <a:srgbClr val="211D1E"/>
                </a:solidFill>
              </a:rPr>
              <a:t>, </a:t>
            </a:r>
            <a:r>
              <a:rPr lang="en-US" dirty="0" err="1">
                <a:solidFill>
                  <a:srgbClr val="211D1E"/>
                </a:solidFill>
              </a:rPr>
              <a:t>l’agriculture</a:t>
            </a:r>
            <a:r>
              <a:rPr lang="en-US" dirty="0">
                <a:solidFill>
                  <a:srgbClr val="211D1E"/>
                </a:solidFill>
              </a:rPr>
              <a:t> et la </a:t>
            </a:r>
            <a:r>
              <a:rPr lang="en-US" dirty="0" err="1">
                <a:solidFill>
                  <a:srgbClr val="211D1E"/>
                </a:solidFill>
              </a:rPr>
              <a:t>sécurité</a:t>
            </a:r>
            <a:r>
              <a:rPr lang="en-US" dirty="0">
                <a:solidFill>
                  <a:srgbClr val="211D1E"/>
                </a:solidFill>
              </a:rPr>
              <a:t> </a:t>
            </a:r>
            <a:r>
              <a:rPr lang="en-US" dirty="0" err="1">
                <a:solidFill>
                  <a:srgbClr val="211D1E"/>
                </a:solidFill>
              </a:rPr>
              <a:t>alimentaire</a:t>
            </a:r>
            <a:r>
              <a:rPr lang="en-US" dirty="0">
                <a:solidFill>
                  <a:srgbClr val="211D1E"/>
                </a:solidFill>
              </a:rPr>
              <a:t> </a:t>
            </a:r>
            <a:r>
              <a:rPr lang="en-US" dirty="0" err="1">
                <a:solidFill>
                  <a:srgbClr val="211D1E"/>
                </a:solidFill>
              </a:rPr>
              <a:t>comme</a:t>
            </a:r>
            <a:r>
              <a:rPr lang="en-US" dirty="0">
                <a:solidFill>
                  <a:srgbClr val="211D1E"/>
                </a:solidFill>
              </a:rPr>
              <a:t> </a:t>
            </a:r>
            <a:r>
              <a:rPr lang="en-US" dirty="0" err="1">
                <a:solidFill>
                  <a:srgbClr val="211D1E"/>
                </a:solidFill>
              </a:rPr>
              <a:t>secteurs</a:t>
            </a:r>
            <a:r>
              <a:rPr lang="en-US" dirty="0">
                <a:solidFill>
                  <a:srgbClr val="211D1E"/>
                </a:solidFill>
              </a:rPr>
              <a:t> </a:t>
            </a:r>
            <a:r>
              <a:rPr lang="en-US" dirty="0" err="1">
                <a:solidFill>
                  <a:srgbClr val="211D1E"/>
                </a:solidFill>
              </a:rPr>
              <a:t>prioritaires</a:t>
            </a:r>
            <a:r>
              <a:rPr lang="en-US" b="0" i="0" u="none" strike="noStrike" baseline="0" dirty="0">
                <a:solidFill>
                  <a:srgbClr val="211D1E"/>
                </a:solidFill>
              </a:rPr>
              <a:t>, </a:t>
            </a:r>
            <a:r>
              <a:rPr lang="en-US" dirty="0" err="1">
                <a:solidFill>
                  <a:srgbClr val="211D1E"/>
                </a:solidFill>
              </a:rPr>
              <a:t>ils</a:t>
            </a:r>
            <a:r>
              <a:rPr lang="en-US" dirty="0">
                <a:solidFill>
                  <a:srgbClr val="211D1E"/>
                </a:solidFill>
              </a:rPr>
              <a:t> ne </a:t>
            </a:r>
            <a:r>
              <a:rPr lang="en-US" dirty="0" err="1">
                <a:solidFill>
                  <a:srgbClr val="211D1E"/>
                </a:solidFill>
              </a:rPr>
              <a:t>prennent</a:t>
            </a:r>
            <a:r>
              <a:rPr lang="en-US" dirty="0">
                <a:solidFill>
                  <a:srgbClr val="211D1E"/>
                </a:solidFill>
              </a:rPr>
              <a:t> </a:t>
            </a:r>
            <a:r>
              <a:rPr lang="en-US" dirty="0" err="1">
                <a:solidFill>
                  <a:srgbClr val="211D1E"/>
                </a:solidFill>
              </a:rPr>
              <a:t>souvent</a:t>
            </a:r>
            <a:r>
              <a:rPr lang="en-US" dirty="0">
                <a:solidFill>
                  <a:srgbClr val="211D1E"/>
                </a:solidFill>
              </a:rPr>
              <a:t> pas </a:t>
            </a:r>
            <a:r>
              <a:rPr lang="en-US" dirty="0" err="1">
                <a:solidFill>
                  <a:srgbClr val="211D1E"/>
                </a:solidFill>
              </a:rPr>
              <a:t>en</a:t>
            </a:r>
            <a:r>
              <a:rPr lang="en-US" dirty="0">
                <a:solidFill>
                  <a:srgbClr val="211D1E"/>
                </a:solidFill>
              </a:rPr>
              <a:t> </a:t>
            </a:r>
            <a:r>
              <a:rPr lang="en-US" dirty="0" err="1">
                <a:solidFill>
                  <a:srgbClr val="211D1E"/>
                </a:solidFill>
              </a:rPr>
              <a:t>compte</a:t>
            </a:r>
            <a:r>
              <a:rPr lang="en-US" dirty="0">
                <a:solidFill>
                  <a:srgbClr val="211D1E"/>
                </a:solidFill>
              </a:rPr>
              <a:t> les </a:t>
            </a:r>
            <a:r>
              <a:rPr lang="en-US" b="0" i="0" u="none" strike="noStrike" baseline="0" dirty="0">
                <a:solidFill>
                  <a:srgbClr val="211D1E"/>
                </a:solidFill>
              </a:rPr>
              <a:t>aspects </a:t>
            </a:r>
            <a:r>
              <a:rPr lang="en-US" dirty="0" err="1">
                <a:solidFill>
                  <a:srgbClr val="211D1E"/>
                </a:solidFill>
              </a:rPr>
              <a:t>nutritionnels</a:t>
            </a:r>
            <a:r>
              <a:rPr lang="en-US" dirty="0">
                <a:solidFill>
                  <a:srgbClr val="211D1E"/>
                </a:solidFill>
              </a:rPr>
              <a:t>.</a:t>
            </a:r>
            <a:endParaRPr lang="en-US" dirty="0"/>
          </a:p>
          <a:p>
            <a:pPr algn="l">
              <a:buFont typeface="Arial"/>
              <a:buChar char="•"/>
            </a:pPr>
            <a:r>
              <a:rPr lang="en-US" dirty="0">
                <a:solidFill>
                  <a:srgbClr val="211D1E"/>
                </a:solidFill>
              </a:rPr>
              <a:t>« La </a:t>
            </a:r>
            <a:r>
              <a:rPr lang="en-US" dirty="0" err="1">
                <a:solidFill>
                  <a:srgbClr val="211D1E"/>
                </a:solidFill>
              </a:rPr>
              <a:t>Conférence</a:t>
            </a:r>
            <a:r>
              <a:rPr lang="en-US" dirty="0">
                <a:solidFill>
                  <a:srgbClr val="211D1E"/>
                </a:solidFill>
              </a:rPr>
              <a:t> des </a:t>
            </a:r>
            <a:r>
              <a:rPr lang="en-US" i="0" u="none" strike="noStrike" baseline="0" dirty="0">
                <a:solidFill>
                  <a:srgbClr val="211D1E"/>
                </a:solidFill>
              </a:rPr>
              <a:t>Parties </a:t>
            </a:r>
            <a:r>
              <a:rPr lang="en-US" b="0" i="0" u="none" strike="noStrike" baseline="0" dirty="0">
                <a:solidFill>
                  <a:srgbClr val="211D1E"/>
                </a:solidFill>
              </a:rPr>
              <a:t>(COP) </a:t>
            </a:r>
            <a:r>
              <a:rPr lang="en-US" dirty="0" err="1">
                <a:solidFill>
                  <a:srgbClr val="211D1E"/>
                </a:solidFill>
              </a:rPr>
              <a:t>est</a:t>
            </a:r>
            <a:r>
              <a:rPr lang="en-US" dirty="0">
                <a:solidFill>
                  <a:srgbClr val="211D1E"/>
                </a:solidFill>
              </a:rPr>
              <a:t> </a:t>
            </a:r>
            <a:r>
              <a:rPr lang="en-US" dirty="0" err="1">
                <a:solidFill>
                  <a:srgbClr val="211D1E"/>
                </a:solidFill>
              </a:rPr>
              <a:t>l'organe</a:t>
            </a:r>
            <a:r>
              <a:rPr lang="en-US" dirty="0">
                <a:solidFill>
                  <a:srgbClr val="211D1E"/>
                </a:solidFill>
              </a:rPr>
              <a:t> </a:t>
            </a:r>
            <a:r>
              <a:rPr lang="en-US" dirty="0" err="1">
                <a:solidFill>
                  <a:srgbClr val="211D1E"/>
                </a:solidFill>
              </a:rPr>
              <a:t>décisionnel</a:t>
            </a:r>
            <a:r>
              <a:rPr lang="en-US" dirty="0">
                <a:solidFill>
                  <a:srgbClr val="211D1E"/>
                </a:solidFill>
              </a:rPr>
              <a:t> </a:t>
            </a:r>
            <a:r>
              <a:rPr lang="en-US" dirty="0" err="1">
                <a:solidFill>
                  <a:srgbClr val="211D1E"/>
                </a:solidFill>
              </a:rPr>
              <a:t>suprême</a:t>
            </a:r>
            <a:r>
              <a:rPr lang="en-US" dirty="0">
                <a:solidFill>
                  <a:srgbClr val="211D1E"/>
                </a:solidFill>
              </a:rPr>
              <a:t> de la </a:t>
            </a:r>
            <a:r>
              <a:rPr lang="en-US" b="0" i="0" u="none" strike="noStrike" baseline="0" dirty="0">
                <a:solidFill>
                  <a:srgbClr val="211D1E"/>
                </a:solidFill>
              </a:rPr>
              <a:t>Convention, </a:t>
            </a:r>
            <a:r>
              <a:rPr lang="en-US" dirty="0">
                <a:solidFill>
                  <a:srgbClr val="211D1E"/>
                </a:solidFill>
              </a:rPr>
              <a:t>au sein de </a:t>
            </a:r>
            <a:r>
              <a:rPr lang="en-US" dirty="0" err="1">
                <a:solidFill>
                  <a:srgbClr val="211D1E"/>
                </a:solidFill>
              </a:rPr>
              <a:t>laquelle</a:t>
            </a:r>
            <a:r>
              <a:rPr lang="en-US" dirty="0">
                <a:solidFill>
                  <a:srgbClr val="211D1E"/>
                </a:solidFill>
              </a:rPr>
              <a:t> </a:t>
            </a:r>
            <a:r>
              <a:rPr lang="en-US" dirty="0" err="1">
                <a:solidFill>
                  <a:srgbClr val="211D1E"/>
                </a:solidFill>
              </a:rPr>
              <a:t>sont</a:t>
            </a:r>
            <a:r>
              <a:rPr lang="en-US" dirty="0">
                <a:solidFill>
                  <a:srgbClr val="211D1E"/>
                </a:solidFill>
              </a:rPr>
              <a:t> </a:t>
            </a:r>
            <a:r>
              <a:rPr lang="en-US" dirty="0" err="1">
                <a:solidFill>
                  <a:srgbClr val="211D1E"/>
                </a:solidFill>
              </a:rPr>
              <a:t>représentés</a:t>
            </a:r>
            <a:r>
              <a:rPr lang="en-US" dirty="0">
                <a:solidFill>
                  <a:srgbClr val="211D1E"/>
                </a:solidFill>
              </a:rPr>
              <a:t> </a:t>
            </a:r>
            <a:r>
              <a:rPr lang="en-US" dirty="0" err="1">
                <a:solidFill>
                  <a:srgbClr val="211D1E"/>
                </a:solidFill>
              </a:rPr>
              <a:t>tous</a:t>
            </a:r>
            <a:r>
              <a:rPr lang="en-US" dirty="0">
                <a:solidFill>
                  <a:srgbClr val="211D1E"/>
                </a:solidFill>
              </a:rPr>
              <a:t> les États parties à la </a:t>
            </a:r>
            <a:r>
              <a:rPr lang="en-US" b="0" i="0" u="none" strike="noStrike" baseline="0" dirty="0">
                <a:solidFill>
                  <a:srgbClr val="211D1E"/>
                </a:solidFill>
              </a:rPr>
              <a:t>Convention. </a:t>
            </a:r>
            <a:r>
              <a:rPr lang="en-US" dirty="0">
                <a:solidFill>
                  <a:srgbClr val="211D1E"/>
                </a:solidFill>
              </a:rPr>
              <a:t>" </a:t>
            </a:r>
          </a:p>
          <a:p>
            <a:pPr algn="l">
              <a:buFont typeface="Arial"/>
              <a:buChar char="•"/>
            </a:pPr>
            <a:r>
              <a:rPr lang="en-US" dirty="0">
                <a:solidFill>
                  <a:srgbClr val="211D1E"/>
                </a:solidFill>
              </a:rPr>
              <a:t> « Le IPCC GIEC </a:t>
            </a:r>
            <a:r>
              <a:rPr lang="en-US" dirty="0" err="1">
                <a:solidFill>
                  <a:srgbClr val="211D1E"/>
                </a:solidFill>
              </a:rPr>
              <a:t>est</a:t>
            </a:r>
            <a:r>
              <a:rPr lang="en-US" dirty="0">
                <a:solidFill>
                  <a:srgbClr val="211D1E"/>
                </a:solidFill>
              </a:rPr>
              <a:t> un </a:t>
            </a:r>
            <a:r>
              <a:rPr lang="en-US" dirty="0" err="1">
                <a:solidFill>
                  <a:srgbClr val="211D1E"/>
                </a:solidFill>
              </a:rPr>
              <a:t>organisme</a:t>
            </a:r>
            <a:r>
              <a:rPr lang="en-US" dirty="0">
                <a:solidFill>
                  <a:srgbClr val="211D1E"/>
                </a:solidFill>
              </a:rPr>
              <a:t> </a:t>
            </a:r>
            <a:r>
              <a:rPr lang="en-US" dirty="0" err="1">
                <a:solidFill>
                  <a:srgbClr val="211D1E"/>
                </a:solidFill>
              </a:rPr>
              <a:t>scientifique</a:t>
            </a:r>
            <a:r>
              <a:rPr lang="en-US" dirty="0">
                <a:solidFill>
                  <a:srgbClr val="211D1E"/>
                </a:solidFill>
              </a:rPr>
              <a:t> </a:t>
            </a:r>
            <a:r>
              <a:rPr lang="en-US" dirty="0" err="1">
                <a:solidFill>
                  <a:srgbClr val="211D1E"/>
                </a:solidFill>
              </a:rPr>
              <a:t>indépendant</a:t>
            </a:r>
            <a:r>
              <a:rPr lang="en-US" dirty="0">
                <a:solidFill>
                  <a:srgbClr val="211D1E"/>
                </a:solidFill>
              </a:rPr>
              <a:t> </a:t>
            </a:r>
            <a:r>
              <a:rPr lang="en-US" dirty="0" err="1">
                <a:solidFill>
                  <a:srgbClr val="211D1E"/>
                </a:solidFill>
              </a:rPr>
              <a:t>fondé</a:t>
            </a:r>
            <a:r>
              <a:rPr lang="en-US" dirty="0">
                <a:solidFill>
                  <a:srgbClr val="211D1E"/>
                </a:solidFill>
              </a:rPr>
              <a:t> par </a:t>
            </a:r>
            <a:r>
              <a:rPr lang="en-US" dirty="0" err="1">
                <a:solidFill>
                  <a:srgbClr val="211D1E"/>
                </a:solidFill>
              </a:rPr>
              <a:t>l’Organisation</a:t>
            </a:r>
            <a:r>
              <a:rPr lang="en-US" dirty="0">
                <a:solidFill>
                  <a:srgbClr val="211D1E"/>
                </a:solidFill>
              </a:rPr>
              <a:t> </a:t>
            </a:r>
            <a:r>
              <a:rPr lang="en-US" dirty="0" err="1">
                <a:solidFill>
                  <a:srgbClr val="211D1E"/>
                </a:solidFill>
              </a:rPr>
              <a:t>météorologique</a:t>
            </a:r>
            <a:r>
              <a:rPr lang="en-US" dirty="0">
                <a:solidFill>
                  <a:srgbClr val="211D1E"/>
                </a:solidFill>
              </a:rPr>
              <a:t> </a:t>
            </a:r>
            <a:r>
              <a:rPr lang="en-US" dirty="0" err="1">
                <a:solidFill>
                  <a:srgbClr val="211D1E"/>
                </a:solidFill>
              </a:rPr>
              <a:t>mondiale</a:t>
            </a:r>
            <a:r>
              <a:rPr lang="en-US" dirty="0">
                <a:solidFill>
                  <a:srgbClr val="211D1E"/>
                </a:solidFill>
              </a:rPr>
              <a:t> et le </a:t>
            </a:r>
            <a:r>
              <a:rPr lang="en-US" dirty="0" err="1">
                <a:solidFill>
                  <a:srgbClr val="211D1E"/>
                </a:solidFill>
              </a:rPr>
              <a:t>Programme</a:t>
            </a:r>
            <a:r>
              <a:rPr lang="en-US" dirty="0">
                <a:solidFill>
                  <a:srgbClr val="211D1E"/>
                </a:solidFill>
              </a:rPr>
              <a:t> des </a:t>
            </a:r>
            <a:r>
              <a:rPr lang="en-US" b="0" i="0" u="none" strike="noStrike" baseline="0" dirty="0">
                <a:solidFill>
                  <a:srgbClr val="211D1E"/>
                </a:solidFill>
              </a:rPr>
              <a:t>Nations </a:t>
            </a:r>
            <a:r>
              <a:rPr lang="en-US" dirty="0" err="1">
                <a:solidFill>
                  <a:srgbClr val="211D1E"/>
                </a:solidFill>
              </a:rPr>
              <a:t>Unies</a:t>
            </a:r>
            <a:r>
              <a:rPr lang="en-US" dirty="0">
                <a:solidFill>
                  <a:srgbClr val="211D1E"/>
                </a:solidFill>
              </a:rPr>
              <a:t> pour </a:t>
            </a:r>
            <a:r>
              <a:rPr lang="en-US" dirty="0" err="1">
                <a:solidFill>
                  <a:srgbClr val="211D1E"/>
                </a:solidFill>
              </a:rPr>
              <a:t>l’environnement</a:t>
            </a:r>
            <a:r>
              <a:rPr lang="en-US" b="0" i="0" u="none" strike="noStrike" baseline="0" dirty="0">
                <a:solidFill>
                  <a:srgbClr val="211D1E"/>
                </a:solidFill>
              </a:rPr>
              <a:t>. </a:t>
            </a:r>
            <a:r>
              <a:rPr lang="en-US" dirty="0">
                <a:solidFill>
                  <a:srgbClr val="211D1E"/>
                </a:solidFill>
              </a:rPr>
              <a:t>Il examine et </a:t>
            </a:r>
            <a:r>
              <a:rPr lang="en-US" dirty="0" err="1">
                <a:solidFill>
                  <a:srgbClr val="211D1E"/>
                </a:solidFill>
              </a:rPr>
              <a:t>évalue</a:t>
            </a:r>
            <a:r>
              <a:rPr lang="en-US" dirty="0">
                <a:solidFill>
                  <a:srgbClr val="211D1E"/>
                </a:solidFill>
              </a:rPr>
              <a:t> </a:t>
            </a:r>
            <a:r>
              <a:rPr lang="en-US" dirty="0" err="1">
                <a:solidFill>
                  <a:srgbClr val="211D1E"/>
                </a:solidFill>
              </a:rPr>
              <a:t>régulièrement</a:t>
            </a:r>
            <a:r>
              <a:rPr lang="en-US" dirty="0">
                <a:solidFill>
                  <a:srgbClr val="211D1E"/>
                </a:solidFill>
              </a:rPr>
              <a:t> les </a:t>
            </a:r>
            <a:r>
              <a:rPr lang="en-US" dirty="0" err="1">
                <a:solidFill>
                  <a:srgbClr val="211D1E"/>
                </a:solidFill>
              </a:rPr>
              <a:t>informations</a:t>
            </a:r>
            <a:r>
              <a:rPr lang="en-US" dirty="0">
                <a:solidFill>
                  <a:srgbClr val="211D1E"/>
                </a:solidFill>
              </a:rPr>
              <a:t> </a:t>
            </a:r>
            <a:r>
              <a:rPr lang="en-US" dirty="0" err="1">
                <a:solidFill>
                  <a:srgbClr val="211D1E"/>
                </a:solidFill>
              </a:rPr>
              <a:t>scientifiques</a:t>
            </a:r>
            <a:r>
              <a:rPr lang="en-US" b="0" i="0" u="none" strike="noStrike" baseline="0" dirty="0">
                <a:solidFill>
                  <a:srgbClr val="211D1E"/>
                </a:solidFill>
              </a:rPr>
              <a:t>, </a:t>
            </a:r>
            <a:r>
              <a:rPr lang="en-US" dirty="0">
                <a:solidFill>
                  <a:srgbClr val="211D1E"/>
                </a:solidFill>
              </a:rPr>
              <a:t>techniques et socio-</a:t>
            </a:r>
            <a:r>
              <a:rPr lang="en-US" dirty="0" err="1">
                <a:solidFill>
                  <a:srgbClr val="211D1E"/>
                </a:solidFill>
              </a:rPr>
              <a:t>économiques</a:t>
            </a:r>
            <a:r>
              <a:rPr lang="en-US" dirty="0">
                <a:solidFill>
                  <a:srgbClr val="211D1E"/>
                </a:solidFill>
              </a:rPr>
              <a:t> les plus </a:t>
            </a:r>
            <a:r>
              <a:rPr lang="en-US" dirty="0" err="1">
                <a:solidFill>
                  <a:srgbClr val="211D1E"/>
                </a:solidFill>
              </a:rPr>
              <a:t>récentes</a:t>
            </a:r>
            <a:r>
              <a:rPr lang="en-US" dirty="0">
                <a:solidFill>
                  <a:srgbClr val="211D1E"/>
                </a:solidFill>
              </a:rPr>
              <a:t> </a:t>
            </a:r>
            <a:r>
              <a:rPr lang="en-US" dirty="0" err="1">
                <a:solidFill>
                  <a:srgbClr val="211D1E"/>
                </a:solidFill>
              </a:rPr>
              <a:t>liées</a:t>
            </a:r>
            <a:r>
              <a:rPr lang="en-US" dirty="0">
                <a:solidFill>
                  <a:srgbClr val="211D1E"/>
                </a:solidFill>
              </a:rPr>
              <a:t> au </a:t>
            </a:r>
            <a:r>
              <a:rPr lang="en-US" dirty="0" err="1">
                <a:solidFill>
                  <a:srgbClr val="211D1E"/>
                </a:solidFill>
              </a:rPr>
              <a:t>changement</a:t>
            </a:r>
            <a:r>
              <a:rPr lang="en-US" dirty="0">
                <a:solidFill>
                  <a:srgbClr val="211D1E"/>
                </a:solidFill>
              </a:rPr>
              <a:t> </a:t>
            </a:r>
            <a:r>
              <a:rPr lang="en-US" dirty="0" err="1">
                <a:solidFill>
                  <a:srgbClr val="211D1E"/>
                </a:solidFill>
              </a:rPr>
              <a:t>climatique</a:t>
            </a:r>
            <a:r>
              <a:rPr lang="en-US" b="0" i="0" u="none" strike="noStrike" baseline="0" dirty="0">
                <a:solidFill>
                  <a:srgbClr val="211D1E"/>
                </a:solidFill>
              </a:rPr>
              <a:t>. </a:t>
            </a:r>
            <a:r>
              <a:rPr lang="en-US" dirty="0">
                <a:solidFill>
                  <a:srgbClr val="211D1E"/>
                </a:solidFill>
              </a:rPr>
              <a:t>Les </a:t>
            </a:r>
            <a:r>
              <a:rPr lang="en-US" dirty="0" err="1">
                <a:solidFill>
                  <a:srgbClr val="211D1E"/>
                </a:solidFill>
              </a:rPr>
              <a:t>résultats</a:t>
            </a:r>
            <a:r>
              <a:rPr lang="en-US" dirty="0">
                <a:solidFill>
                  <a:srgbClr val="211D1E"/>
                </a:solidFill>
              </a:rPr>
              <a:t> et les données du GIEC </a:t>
            </a:r>
            <a:r>
              <a:rPr lang="en-US" dirty="0" err="1">
                <a:solidFill>
                  <a:srgbClr val="211D1E"/>
                </a:solidFill>
              </a:rPr>
              <a:t>sont</a:t>
            </a:r>
            <a:r>
              <a:rPr lang="en-US" dirty="0">
                <a:solidFill>
                  <a:srgbClr val="211D1E"/>
                </a:solidFill>
              </a:rPr>
              <a:t> </a:t>
            </a:r>
            <a:r>
              <a:rPr lang="en-US" dirty="0" err="1">
                <a:solidFill>
                  <a:srgbClr val="211D1E"/>
                </a:solidFill>
              </a:rPr>
              <a:t>utilisés</a:t>
            </a:r>
            <a:r>
              <a:rPr lang="en-US" dirty="0">
                <a:solidFill>
                  <a:srgbClr val="211D1E"/>
                </a:solidFill>
              </a:rPr>
              <a:t> par </a:t>
            </a:r>
            <a:r>
              <a:rPr lang="en-US" dirty="0" err="1">
                <a:solidFill>
                  <a:srgbClr val="211D1E"/>
                </a:solidFill>
              </a:rPr>
              <a:t>l’ONU</a:t>
            </a:r>
            <a:r>
              <a:rPr lang="en-US" dirty="0">
                <a:solidFill>
                  <a:srgbClr val="211D1E"/>
                </a:solidFill>
              </a:rPr>
              <a:t> </a:t>
            </a:r>
            <a:r>
              <a:rPr lang="en-US" dirty="0" err="1">
                <a:solidFill>
                  <a:srgbClr val="211D1E"/>
                </a:solidFill>
              </a:rPr>
              <a:t>comme</a:t>
            </a:r>
            <a:r>
              <a:rPr lang="en-US" dirty="0">
                <a:solidFill>
                  <a:srgbClr val="211D1E"/>
                </a:solidFill>
              </a:rPr>
              <a:t> base pour prendre des </a:t>
            </a:r>
            <a:r>
              <a:rPr lang="en-US" dirty="0" err="1">
                <a:solidFill>
                  <a:srgbClr val="211D1E"/>
                </a:solidFill>
              </a:rPr>
              <a:t>décisions</a:t>
            </a:r>
            <a:r>
              <a:rPr lang="en-US" dirty="0">
                <a:solidFill>
                  <a:srgbClr val="211D1E"/>
                </a:solidFill>
              </a:rPr>
              <a:t> </a:t>
            </a:r>
            <a:r>
              <a:rPr lang="en-US" dirty="0" err="1">
                <a:solidFill>
                  <a:srgbClr val="211D1E"/>
                </a:solidFill>
              </a:rPr>
              <a:t>scientifiques</a:t>
            </a:r>
            <a:r>
              <a:rPr lang="en-US" dirty="0">
                <a:solidFill>
                  <a:srgbClr val="211D1E"/>
                </a:solidFill>
              </a:rPr>
              <a:t> sur le </a:t>
            </a:r>
            <a:r>
              <a:rPr lang="en-US" dirty="0" err="1">
                <a:solidFill>
                  <a:srgbClr val="211D1E"/>
                </a:solidFill>
              </a:rPr>
              <a:t>changement</a:t>
            </a:r>
            <a:r>
              <a:rPr lang="en-US" dirty="0">
                <a:solidFill>
                  <a:srgbClr val="211D1E"/>
                </a:solidFill>
              </a:rPr>
              <a:t> </a:t>
            </a:r>
            <a:r>
              <a:rPr lang="en-US" dirty="0" err="1">
                <a:solidFill>
                  <a:srgbClr val="211D1E"/>
                </a:solidFill>
              </a:rPr>
              <a:t>climatique</a:t>
            </a:r>
            <a:r>
              <a:rPr lang="en-US" b="0" i="0" u="none" strike="noStrike" baseline="0" dirty="0">
                <a:solidFill>
                  <a:srgbClr val="211D1E"/>
                </a:solidFill>
              </a:rPr>
              <a:t>. </a:t>
            </a:r>
            <a:r>
              <a:rPr lang="en-US" dirty="0">
                <a:solidFill>
                  <a:srgbClr val="211D1E"/>
                </a:solidFill>
              </a:rPr>
              <a:t>" </a:t>
            </a:r>
            <a:endParaRPr lang="en-US" dirty="0"/>
          </a:p>
          <a:p>
            <a:pPr algn="l">
              <a:buFont typeface="Arial"/>
              <a:buChar char="•"/>
            </a:pPr>
            <a:r>
              <a:rPr lang="en-US" dirty="0">
                <a:solidFill>
                  <a:srgbClr val="211D1E"/>
                </a:solidFill>
              </a:rPr>
              <a:t> « Bien que la CCNUCC </a:t>
            </a:r>
            <a:r>
              <a:rPr lang="en-US" dirty="0" err="1">
                <a:solidFill>
                  <a:srgbClr val="211D1E"/>
                </a:solidFill>
              </a:rPr>
              <a:t>soit</a:t>
            </a:r>
            <a:r>
              <a:rPr lang="en-US" dirty="0">
                <a:solidFill>
                  <a:srgbClr val="211D1E"/>
                </a:solidFill>
              </a:rPr>
              <a:t> le principal </a:t>
            </a:r>
            <a:r>
              <a:rPr lang="en-US" b="0" i="0" u="none" strike="noStrike" baseline="0" dirty="0">
                <a:solidFill>
                  <a:srgbClr val="211D1E"/>
                </a:solidFill>
              </a:rPr>
              <a:t>forum </a:t>
            </a:r>
            <a:r>
              <a:rPr lang="en-US" dirty="0">
                <a:solidFill>
                  <a:srgbClr val="211D1E"/>
                </a:solidFill>
              </a:rPr>
              <a:t>international pour </a:t>
            </a:r>
            <a:r>
              <a:rPr lang="en-US" dirty="0" err="1">
                <a:solidFill>
                  <a:srgbClr val="211D1E"/>
                </a:solidFill>
              </a:rPr>
              <a:t>coordonner</a:t>
            </a:r>
            <a:r>
              <a:rPr lang="en-US" dirty="0">
                <a:solidFill>
                  <a:srgbClr val="211D1E"/>
                </a:solidFill>
              </a:rPr>
              <a:t> </a:t>
            </a:r>
            <a:r>
              <a:rPr lang="en-US" dirty="0" err="1">
                <a:solidFill>
                  <a:srgbClr val="211D1E"/>
                </a:solidFill>
              </a:rPr>
              <a:t>l'action</a:t>
            </a:r>
            <a:r>
              <a:rPr lang="en-US" dirty="0">
                <a:solidFill>
                  <a:srgbClr val="211D1E"/>
                </a:solidFill>
              </a:rPr>
              <a:t> </a:t>
            </a:r>
            <a:r>
              <a:rPr lang="en-US" dirty="0" err="1">
                <a:solidFill>
                  <a:srgbClr val="211D1E"/>
                </a:solidFill>
              </a:rPr>
              <a:t>contre</a:t>
            </a:r>
            <a:r>
              <a:rPr lang="en-US" dirty="0">
                <a:solidFill>
                  <a:srgbClr val="211D1E"/>
                </a:solidFill>
              </a:rPr>
              <a:t> le </a:t>
            </a:r>
            <a:r>
              <a:rPr lang="en-US" dirty="0" err="1">
                <a:solidFill>
                  <a:srgbClr val="211D1E"/>
                </a:solidFill>
              </a:rPr>
              <a:t>changement</a:t>
            </a:r>
            <a:r>
              <a:rPr lang="en-US" dirty="0">
                <a:solidFill>
                  <a:srgbClr val="211D1E"/>
                </a:solidFill>
              </a:rPr>
              <a:t> </a:t>
            </a:r>
            <a:r>
              <a:rPr lang="en-US" dirty="0" err="1">
                <a:solidFill>
                  <a:srgbClr val="211D1E"/>
                </a:solidFill>
              </a:rPr>
              <a:t>climatique</a:t>
            </a:r>
            <a:r>
              <a:rPr lang="en-US" b="0" i="0" u="none" strike="noStrike" baseline="0" dirty="0">
                <a:solidFill>
                  <a:srgbClr val="211D1E"/>
                </a:solidFill>
              </a:rPr>
              <a:t>, </a:t>
            </a:r>
            <a:r>
              <a:rPr lang="en-US" dirty="0">
                <a:solidFill>
                  <a:srgbClr val="211D1E"/>
                </a:solidFill>
              </a:rPr>
              <a:t>les </a:t>
            </a:r>
            <a:r>
              <a:rPr lang="en-US" dirty="0" err="1">
                <a:solidFill>
                  <a:srgbClr val="211D1E"/>
                </a:solidFill>
              </a:rPr>
              <a:t>objectifs</a:t>
            </a:r>
            <a:r>
              <a:rPr lang="en-US" dirty="0">
                <a:solidFill>
                  <a:srgbClr val="211D1E"/>
                </a:solidFill>
              </a:rPr>
              <a:t> de </a:t>
            </a:r>
            <a:r>
              <a:rPr lang="en-US" dirty="0" err="1">
                <a:solidFill>
                  <a:srgbClr val="211D1E"/>
                </a:solidFill>
              </a:rPr>
              <a:t>développement</a:t>
            </a:r>
            <a:r>
              <a:rPr lang="en-US" dirty="0">
                <a:solidFill>
                  <a:srgbClr val="211D1E"/>
                </a:solidFill>
              </a:rPr>
              <a:t> durable </a:t>
            </a:r>
            <a:r>
              <a:rPr lang="en-US" b="0" i="0" u="none" strike="noStrike" baseline="0" dirty="0">
                <a:solidFill>
                  <a:srgbClr val="211D1E"/>
                </a:solidFill>
              </a:rPr>
              <a:t>(</a:t>
            </a:r>
            <a:r>
              <a:rPr lang="en-US" dirty="0">
                <a:solidFill>
                  <a:srgbClr val="211D1E"/>
                </a:solidFill>
              </a:rPr>
              <a:t>ODD</a:t>
            </a:r>
            <a:r>
              <a:rPr lang="en-US" b="0" i="0" u="none" strike="noStrike" baseline="0" dirty="0">
                <a:solidFill>
                  <a:srgbClr val="211D1E"/>
                </a:solidFill>
              </a:rPr>
              <a:t>) </a:t>
            </a:r>
            <a:r>
              <a:rPr lang="en-US" dirty="0" err="1">
                <a:solidFill>
                  <a:srgbClr val="211D1E"/>
                </a:solidFill>
              </a:rPr>
              <a:t>incluent</a:t>
            </a:r>
            <a:r>
              <a:rPr lang="en-US" dirty="0">
                <a:solidFill>
                  <a:srgbClr val="211D1E"/>
                </a:solidFill>
              </a:rPr>
              <a:t> </a:t>
            </a:r>
            <a:r>
              <a:rPr lang="en-US" dirty="0" err="1">
                <a:solidFill>
                  <a:srgbClr val="211D1E"/>
                </a:solidFill>
              </a:rPr>
              <a:t>également</a:t>
            </a:r>
            <a:r>
              <a:rPr lang="en-US" dirty="0">
                <a:solidFill>
                  <a:srgbClr val="211D1E"/>
                </a:solidFill>
              </a:rPr>
              <a:t> des engagements </a:t>
            </a:r>
            <a:r>
              <a:rPr lang="en-US" dirty="0" err="1">
                <a:solidFill>
                  <a:srgbClr val="211D1E"/>
                </a:solidFill>
              </a:rPr>
              <a:t>liés</a:t>
            </a:r>
            <a:r>
              <a:rPr lang="en-US" dirty="0">
                <a:solidFill>
                  <a:srgbClr val="211D1E"/>
                </a:solidFill>
              </a:rPr>
              <a:t> au </a:t>
            </a:r>
            <a:r>
              <a:rPr lang="en-US" dirty="0" err="1">
                <a:solidFill>
                  <a:srgbClr val="211D1E"/>
                </a:solidFill>
              </a:rPr>
              <a:t>climat</a:t>
            </a:r>
            <a:r>
              <a:rPr lang="en-US" b="0" i="0" u="none" strike="noStrike" baseline="0" dirty="0">
                <a:solidFill>
                  <a:srgbClr val="211D1E"/>
                </a:solidFill>
              </a:rPr>
              <a:t>. </a:t>
            </a:r>
            <a:r>
              <a:rPr lang="en-US" dirty="0">
                <a:solidFill>
                  <a:srgbClr val="211D1E"/>
                </a:solidFill>
              </a:rPr>
              <a:t>"</a:t>
            </a:r>
            <a:endParaRPr lang="en-US" dirty="0"/>
          </a:p>
          <a:p>
            <a:pPr marL="285750" indent="-285750">
              <a:lnSpc>
                <a:spcPct val="100000"/>
              </a:lnSpc>
              <a:spcBef>
                <a:spcPts val="0"/>
              </a:spcBef>
              <a:spcAft>
                <a:spcPts val="0"/>
              </a:spcAft>
              <a:buFont typeface="Arial"/>
              <a:buChar char="•"/>
            </a:pPr>
            <a:endParaRPr lang="en-US" sz="1000" dirty="0">
              <a:latin typeface="+mn-lt"/>
            </a:endParaRPr>
          </a:p>
          <a:p>
            <a:pPr marL="285750" marR="0" indent="-285750" algn="l" defTabSz="412750" fontAlgn="auto" latinLnBrk="0">
              <a:lnSpc>
                <a:spcPct val="100000"/>
              </a:lnSpc>
              <a:spcBef>
                <a:spcPts val="0"/>
              </a:spcBef>
              <a:spcAft>
                <a:spcPts val="0"/>
              </a:spcAft>
              <a:buClrTx/>
              <a:buSzTx/>
              <a:buFont typeface="Arial" panose="020B0604020202020204" pitchFamily="34" charset="0"/>
              <a:buChar char="•"/>
              <a:tabLst/>
            </a:pPr>
            <a:endParaRPr lang="en-US" sz="1000" b="0" i="0" u="none" strike="noStrike" baseline="0" dirty="0">
              <a:solidFill>
                <a:srgbClr val="302E2C"/>
              </a:solidFill>
              <a:latin typeface="+mn-lt"/>
              <a:ea typeface="Calibri" panose="020F0502020204030204" pitchFamily="34" charset="0"/>
              <a:cs typeface="Calibri" panose="020F0502020204030204" pitchFamily="34" charset="0"/>
            </a:endParaRPr>
          </a:p>
          <a:p>
            <a:pPr marL="285750" indent="-285750">
              <a:lnSpc>
                <a:spcPct val="100000"/>
              </a:lnSpc>
              <a:spcBef>
                <a:spcPts val="0"/>
              </a:spcBef>
              <a:spcAft>
                <a:spcPts val="0"/>
              </a:spcAft>
              <a:buFont typeface="Arial"/>
              <a:buChar char="•"/>
            </a:pPr>
            <a:endParaRPr lang="en-US" sz="1000" dirty="0">
              <a:latin typeface="+mn-lt"/>
            </a:endParaRPr>
          </a:p>
        </p:txBody>
      </p:sp>
    </p:spTree>
    <p:extLst>
      <p:ext uri="{BB962C8B-B14F-4D97-AF65-F5344CB8AC3E}">
        <p14:creationId xmlns:p14="http://schemas.microsoft.com/office/powerpoint/2010/main" val="3718879703"/>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28613" y="698500"/>
            <a:ext cx="6200775" cy="3492500"/>
          </a:xfrm>
        </p:spPr>
      </p:sp>
      <p:sp>
        <p:nvSpPr>
          <p:cNvPr id="3" name="Notes Placeholder 2"/>
          <p:cNvSpPr>
            <a:spLocks noGrp="1"/>
          </p:cNvSpPr>
          <p:nvPr>
            <p:ph type="body" idx="1"/>
          </p:nvPr>
        </p:nvSpPr>
        <p:spPr/>
        <p:txBody>
          <a:bodyPr/>
          <a:lstStyle/>
          <a:p>
            <a:pPr algn="l" defTabSz="412750"/>
            <a:r>
              <a:rPr lang="en-GB" dirty="0"/>
              <a:t>Un analyse </a:t>
            </a:r>
            <a:r>
              <a:rPr lang="en-GB" dirty="0" err="1"/>
              <a:t>réalisé</a:t>
            </a:r>
            <a:r>
              <a:rPr lang="en-GB" dirty="0"/>
              <a:t> </a:t>
            </a:r>
            <a:r>
              <a:rPr lang="en-GB" dirty="0" err="1"/>
              <a:t>en</a:t>
            </a:r>
            <a:r>
              <a:rPr lang="en-GB" dirty="0"/>
              <a:t> 2023 par la FAO sur les liens entre </a:t>
            </a:r>
            <a:r>
              <a:rPr lang="en-GB" dirty="0" err="1"/>
              <a:t>l'action</a:t>
            </a:r>
            <a:r>
              <a:rPr lang="en-GB" dirty="0"/>
              <a:t> </a:t>
            </a:r>
            <a:r>
              <a:rPr lang="en-GB" dirty="0" err="1"/>
              <a:t>climatique</a:t>
            </a:r>
            <a:r>
              <a:rPr lang="en-GB" dirty="0"/>
              <a:t> et la nutrition nous </a:t>
            </a:r>
            <a:r>
              <a:rPr lang="en-GB" dirty="0" err="1"/>
              <a:t>apprend</a:t>
            </a:r>
            <a:r>
              <a:rPr lang="en-GB" dirty="0"/>
              <a:t> que </a:t>
            </a:r>
            <a:endParaRPr lang="en-US" dirty="0"/>
          </a:p>
          <a:p>
            <a:pPr algn="l" defTabSz="412750"/>
            <a:r>
              <a:rPr lang="en-GB" dirty="0"/>
              <a:t> </a:t>
            </a:r>
          </a:p>
          <a:p>
            <a:pPr algn="l"/>
            <a:r>
              <a:rPr lang="en-GB"/>
              <a:t>« ... un examen attentif des systèmes qui ont un </a:t>
            </a:r>
            <a:r>
              <a:rPr lang="en-GB" b="0" i="0" u="none" strike="noStrike" baseline="0"/>
              <a:t>impact </a:t>
            </a:r>
            <a:r>
              <a:rPr lang="en-GB"/>
              <a:t>sur la </a:t>
            </a:r>
            <a:r>
              <a:rPr lang="en-GB" b="0" i="0" u="none" strike="noStrike" baseline="0"/>
              <a:t>nutrition </a:t>
            </a:r>
            <a:r>
              <a:rPr lang="en-GB"/>
              <a:t>peut fournir des orientations importantes pour répondre conjointement au changement climatique et à la </a:t>
            </a:r>
            <a:r>
              <a:rPr lang="en-GB" b="0" i="0" u="none" strike="noStrike" baseline="0"/>
              <a:t>malnutrition, </a:t>
            </a:r>
            <a:r>
              <a:rPr lang="en-GB"/>
              <a:t>d'une manière qui va au-delà de la seule analyse des </a:t>
            </a:r>
            <a:r>
              <a:rPr lang="en-GB" b="0" i="0" u="none" strike="noStrike" baseline="0"/>
              <a:t>impacts </a:t>
            </a:r>
            <a:r>
              <a:rPr lang="en-GB"/>
              <a:t>sur les systèmes agroalimentaires</a:t>
            </a:r>
            <a:r>
              <a:rPr lang="en-GB" b="0" i="0" u="none" strike="noStrike" baseline="0"/>
              <a:t>.</a:t>
            </a:r>
            <a:r>
              <a:rPr lang="en-GB"/>
              <a:t> </a:t>
            </a:r>
            <a:endParaRPr lang="en-US"/>
          </a:p>
          <a:p>
            <a:pPr algn="l"/>
            <a:r>
              <a:rPr lang="en-GB" dirty="0"/>
              <a:t> </a:t>
            </a:r>
            <a:endParaRPr lang="en-US" dirty="0"/>
          </a:p>
          <a:p>
            <a:pPr algn="l"/>
            <a:r>
              <a:rPr lang="en-GB" b="0" i="0" u="none" strike="noStrike" baseline="0" dirty="0"/>
              <a:t>◗ </a:t>
            </a:r>
            <a:r>
              <a:rPr lang="en-GB" dirty="0"/>
              <a:t>Quatre </a:t>
            </a:r>
            <a:r>
              <a:rPr lang="en-GB" dirty="0" err="1"/>
              <a:t>systèmes</a:t>
            </a:r>
            <a:r>
              <a:rPr lang="en-GB" dirty="0"/>
              <a:t> </a:t>
            </a:r>
            <a:r>
              <a:rPr lang="en-GB" dirty="0" err="1"/>
              <a:t>clés</a:t>
            </a:r>
            <a:r>
              <a:rPr lang="en-GB" dirty="0"/>
              <a:t> reliant le </a:t>
            </a:r>
            <a:r>
              <a:rPr lang="en-GB" dirty="0" err="1"/>
              <a:t>climat</a:t>
            </a:r>
            <a:r>
              <a:rPr lang="en-GB" dirty="0"/>
              <a:t> et la </a:t>
            </a:r>
            <a:r>
              <a:rPr lang="en-GB" b="0" i="0" u="none" strike="noStrike" baseline="0" dirty="0"/>
              <a:t>nutrition </a:t>
            </a:r>
            <a:r>
              <a:rPr lang="en-GB" dirty="0" err="1"/>
              <a:t>sont</a:t>
            </a:r>
            <a:r>
              <a:rPr lang="en-GB" dirty="0"/>
              <a:t> </a:t>
            </a:r>
            <a:r>
              <a:rPr lang="en-GB" b="0" i="0" u="none" strike="noStrike" baseline="0" dirty="0"/>
              <a:t>: </a:t>
            </a:r>
            <a:r>
              <a:rPr lang="en-GB" dirty="0" err="1"/>
              <a:t>l'agroalimentaire</a:t>
            </a:r>
            <a:r>
              <a:rPr lang="en-GB" b="0" i="0" u="none" strike="noStrike" baseline="0" dirty="0"/>
              <a:t>, </a:t>
            </a:r>
            <a:r>
              <a:rPr lang="en-GB" dirty="0" err="1"/>
              <a:t>l'eau</a:t>
            </a:r>
            <a:r>
              <a:rPr lang="en-GB" b="0" i="0" u="none" strike="noStrike" baseline="0" dirty="0"/>
              <a:t>, </a:t>
            </a:r>
            <a:r>
              <a:rPr lang="en-GB" dirty="0"/>
              <a:t>la </a:t>
            </a:r>
            <a:r>
              <a:rPr lang="en-GB" b="0" i="0" u="none" strike="noStrike" baseline="0" dirty="0"/>
              <a:t>protection</a:t>
            </a:r>
            <a:r>
              <a:rPr lang="en-GB" dirty="0"/>
              <a:t> </a:t>
            </a:r>
            <a:r>
              <a:rPr lang="en-GB" dirty="0" err="1"/>
              <a:t>sociale</a:t>
            </a:r>
            <a:r>
              <a:rPr lang="en-GB" dirty="0"/>
              <a:t> et la </a:t>
            </a:r>
            <a:r>
              <a:rPr lang="en-GB" dirty="0" err="1"/>
              <a:t>santé</a:t>
            </a:r>
            <a:r>
              <a:rPr lang="en-GB" b="0" i="0" u="none" strike="noStrike" baseline="0" dirty="0"/>
              <a:t>.</a:t>
            </a:r>
            <a:r>
              <a:rPr lang="en-GB" dirty="0"/>
              <a:t> </a:t>
            </a:r>
            <a:endParaRPr lang="en-US"/>
          </a:p>
          <a:p>
            <a:pPr algn="l"/>
            <a:r>
              <a:rPr lang="en-GB" dirty="0"/>
              <a:t> </a:t>
            </a:r>
            <a:endParaRPr lang="en-US"/>
          </a:p>
          <a:p>
            <a:pPr algn="l"/>
            <a:r>
              <a:rPr lang="en-GB" b="0" i="0" u="none" strike="noStrike" baseline="0" dirty="0"/>
              <a:t>◗ </a:t>
            </a:r>
            <a:r>
              <a:rPr lang="en-GB" dirty="0"/>
              <a:t>Dans </a:t>
            </a:r>
            <a:r>
              <a:rPr lang="en-GB" dirty="0" err="1"/>
              <a:t>tous</a:t>
            </a:r>
            <a:r>
              <a:rPr lang="en-GB" dirty="0"/>
              <a:t> les </a:t>
            </a:r>
            <a:r>
              <a:rPr lang="en-GB" dirty="0" err="1"/>
              <a:t>systèmes</a:t>
            </a:r>
            <a:r>
              <a:rPr lang="en-GB" b="0" i="0" u="none" strike="noStrike" baseline="0" dirty="0"/>
              <a:t>, </a:t>
            </a:r>
            <a:r>
              <a:rPr lang="en-GB" dirty="0"/>
              <a:t>il </a:t>
            </a:r>
            <a:r>
              <a:rPr lang="en-GB" dirty="0" err="1"/>
              <a:t>existe</a:t>
            </a:r>
            <a:r>
              <a:rPr lang="en-GB" dirty="0"/>
              <a:t> de </a:t>
            </a:r>
            <a:r>
              <a:rPr lang="en-GB" dirty="0" err="1"/>
              <a:t>nombreuses</a:t>
            </a:r>
            <a:r>
              <a:rPr lang="en-GB" dirty="0"/>
              <a:t> </a:t>
            </a:r>
            <a:r>
              <a:rPr lang="en-GB" b="0" i="0" u="none" strike="noStrike" baseline="0" dirty="0"/>
              <a:t>options </a:t>
            </a:r>
            <a:r>
              <a:rPr lang="en-GB" dirty="0"/>
              <a:t>pour </a:t>
            </a:r>
            <a:r>
              <a:rPr lang="en-GB" dirty="0" err="1"/>
              <a:t>aborder</a:t>
            </a:r>
            <a:r>
              <a:rPr lang="en-GB" dirty="0"/>
              <a:t> </a:t>
            </a:r>
            <a:r>
              <a:rPr lang="en-GB" dirty="0" err="1"/>
              <a:t>conjointement</a:t>
            </a:r>
            <a:r>
              <a:rPr lang="en-GB" dirty="0"/>
              <a:t> le </a:t>
            </a:r>
            <a:r>
              <a:rPr lang="en-GB" dirty="0" err="1"/>
              <a:t>climat</a:t>
            </a:r>
            <a:r>
              <a:rPr lang="en-GB" dirty="0"/>
              <a:t> et la </a:t>
            </a:r>
            <a:r>
              <a:rPr lang="en-GB" b="0" i="0" u="none" strike="noStrike" baseline="0" dirty="0"/>
              <a:t>nutrition. </a:t>
            </a:r>
            <a:r>
              <a:rPr lang="en-GB" dirty="0"/>
              <a:t>Les efforts </a:t>
            </a:r>
            <a:r>
              <a:rPr lang="en-GB" dirty="0" err="1"/>
              <a:t>devraient</a:t>
            </a:r>
            <a:r>
              <a:rPr lang="en-GB" dirty="0"/>
              <a:t> se </a:t>
            </a:r>
            <a:r>
              <a:rPr lang="en-GB" dirty="0" err="1"/>
              <a:t>concentrer</a:t>
            </a:r>
            <a:r>
              <a:rPr lang="en-GB" dirty="0"/>
              <a:t> sur </a:t>
            </a:r>
            <a:r>
              <a:rPr lang="en-GB" dirty="0" err="1"/>
              <a:t>l’élargissement</a:t>
            </a:r>
            <a:r>
              <a:rPr lang="en-GB" dirty="0"/>
              <a:t> de </a:t>
            </a:r>
            <a:r>
              <a:rPr lang="en-GB" dirty="0" err="1"/>
              <a:t>ces</a:t>
            </a:r>
            <a:r>
              <a:rPr lang="en-GB" dirty="0"/>
              <a:t> </a:t>
            </a:r>
            <a:r>
              <a:rPr lang="en-GB" dirty="0" err="1"/>
              <a:t>réponses</a:t>
            </a:r>
            <a:r>
              <a:rPr lang="en-GB" b="0" i="0" u="none" strike="noStrike" baseline="0" dirty="0"/>
              <a:t>, </a:t>
            </a:r>
            <a:r>
              <a:rPr lang="en-GB" dirty="0"/>
              <a:t>tout </a:t>
            </a:r>
            <a:r>
              <a:rPr lang="en-GB" dirty="0" err="1"/>
              <a:t>en</a:t>
            </a:r>
            <a:r>
              <a:rPr lang="en-GB" dirty="0"/>
              <a:t> </a:t>
            </a:r>
            <a:r>
              <a:rPr lang="en-GB" dirty="0" err="1"/>
              <a:t>générant</a:t>
            </a:r>
            <a:r>
              <a:rPr lang="en-GB" dirty="0"/>
              <a:t> </a:t>
            </a:r>
            <a:r>
              <a:rPr lang="en-GB" dirty="0" err="1"/>
              <a:t>davantage</a:t>
            </a:r>
            <a:r>
              <a:rPr lang="en-GB" dirty="0"/>
              <a:t> de </a:t>
            </a:r>
            <a:r>
              <a:rPr lang="en-GB" dirty="0" err="1"/>
              <a:t>preuves</a:t>
            </a:r>
            <a:r>
              <a:rPr lang="en-GB" dirty="0"/>
              <a:t> pour identifier les </a:t>
            </a:r>
            <a:r>
              <a:rPr lang="en-GB" dirty="0" err="1"/>
              <a:t>moyens</a:t>
            </a:r>
            <a:r>
              <a:rPr lang="en-GB" dirty="0"/>
              <a:t> </a:t>
            </a:r>
            <a:r>
              <a:rPr lang="en-GB" dirty="0" err="1"/>
              <a:t>d’obtenir</a:t>
            </a:r>
            <a:r>
              <a:rPr lang="en-GB" dirty="0"/>
              <a:t> un </a:t>
            </a:r>
            <a:r>
              <a:rPr lang="en-GB" b="0" i="0" u="none" strike="noStrike" baseline="0" dirty="0"/>
              <a:t>impact</a:t>
            </a:r>
            <a:r>
              <a:rPr lang="en-GB" dirty="0"/>
              <a:t> maximal</a:t>
            </a:r>
            <a:r>
              <a:rPr lang="en-GB" b="0" i="0" u="none" strike="noStrike" baseline="0" dirty="0"/>
              <a:t>.</a:t>
            </a:r>
            <a:r>
              <a:rPr lang="en-GB" dirty="0"/>
              <a:t> </a:t>
            </a:r>
            <a:endParaRPr lang="en-US"/>
          </a:p>
          <a:p>
            <a:pPr algn="l"/>
            <a:r>
              <a:rPr lang="en-GB" dirty="0"/>
              <a:t> </a:t>
            </a:r>
            <a:endParaRPr lang="en-US" dirty="0"/>
          </a:p>
          <a:p>
            <a:pPr algn="l">
              <a:lnSpc>
                <a:spcPct val="100000"/>
              </a:lnSpc>
            </a:pPr>
            <a:r>
              <a:rPr lang="en-GB" b="0" i="0" u="none" strike="noStrike" baseline="0" dirty="0"/>
              <a:t>◗ </a:t>
            </a:r>
            <a:r>
              <a:rPr lang="en-GB" dirty="0"/>
              <a:t>Prendre des </a:t>
            </a:r>
            <a:r>
              <a:rPr lang="en-GB" dirty="0" err="1"/>
              <a:t>mesures</a:t>
            </a:r>
            <a:r>
              <a:rPr lang="en-GB" dirty="0"/>
              <a:t> dans </a:t>
            </a:r>
            <a:r>
              <a:rPr lang="en-GB" dirty="0" err="1"/>
              <a:t>ces</a:t>
            </a:r>
            <a:r>
              <a:rPr lang="en-GB" dirty="0"/>
              <a:t> quatre </a:t>
            </a:r>
            <a:r>
              <a:rPr lang="en-GB" dirty="0" err="1"/>
              <a:t>systèmes</a:t>
            </a:r>
            <a:r>
              <a:rPr lang="en-GB" dirty="0"/>
              <a:t> pour </a:t>
            </a:r>
            <a:r>
              <a:rPr lang="en-GB" dirty="0" err="1"/>
              <a:t>relever</a:t>
            </a:r>
            <a:r>
              <a:rPr lang="en-GB" dirty="0"/>
              <a:t> les </a:t>
            </a:r>
            <a:r>
              <a:rPr lang="en-GB" dirty="0" err="1"/>
              <a:t>défis</a:t>
            </a:r>
            <a:r>
              <a:rPr lang="en-GB" dirty="0"/>
              <a:t> </a:t>
            </a:r>
            <a:r>
              <a:rPr lang="en-GB" dirty="0" err="1"/>
              <a:t>liés</a:t>
            </a:r>
            <a:r>
              <a:rPr lang="en-GB" dirty="0"/>
              <a:t> au </a:t>
            </a:r>
            <a:r>
              <a:rPr lang="en-GB" dirty="0" err="1"/>
              <a:t>climat</a:t>
            </a:r>
            <a:r>
              <a:rPr lang="en-GB" dirty="0"/>
              <a:t> et à la nutrition </a:t>
            </a:r>
            <a:r>
              <a:rPr lang="en-GB" dirty="0" err="1"/>
              <a:t>contribuera</a:t>
            </a:r>
            <a:r>
              <a:rPr lang="en-GB" dirty="0"/>
              <a:t> à </a:t>
            </a:r>
            <a:r>
              <a:rPr lang="en-GB" dirty="0" err="1"/>
              <a:t>réduire</a:t>
            </a:r>
            <a:r>
              <a:rPr lang="en-GB" dirty="0"/>
              <a:t> les </a:t>
            </a:r>
            <a:r>
              <a:rPr lang="en-GB" dirty="0" err="1"/>
              <a:t>inégalités</a:t>
            </a:r>
            <a:r>
              <a:rPr lang="en-GB" dirty="0"/>
              <a:t> </a:t>
            </a:r>
            <a:r>
              <a:rPr lang="en-GB" dirty="0" err="1"/>
              <a:t>globales</a:t>
            </a:r>
            <a:r>
              <a:rPr lang="en-GB" dirty="0"/>
              <a:t> entre les sexes</a:t>
            </a:r>
            <a:r>
              <a:rPr lang="en-GB" b="0" i="0" u="none" strike="noStrike" baseline="0" dirty="0"/>
              <a:t>, </a:t>
            </a:r>
            <a:r>
              <a:rPr lang="en-GB" dirty="0"/>
              <a:t>à </a:t>
            </a:r>
            <a:r>
              <a:rPr lang="en-GB" dirty="0" err="1"/>
              <a:t>améliorer</a:t>
            </a:r>
            <a:r>
              <a:rPr lang="en-GB" dirty="0"/>
              <a:t> les </a:t>
            </a:r>
            <a:r>
              <a:rPr lang="en-GB" dirty="0" err="1"/>
              <a:t>moyens</a:t>
            </a:r>
            <a:r>
              <a:rPr lang="en-GB" dirty="0"/>
              <a:t> de </a:t>
            </a:r>
            <a:r>
              <a:rPr lang="en-GB" dirty="0" err="1"/>
              <a:t>subsistance</a:t>
            </a:r>
            <a:r>
              <a:rPr lang="en-GB" dirty="0"/>
              <a:t> et </a:t>
            </a:r>
            <a:r>
              <a:rPr lang="en-GB" dirty="0" err="1"/>
              <a:t>l’accès</a:t>
            </a:r>
            <a:r>
              <a:rPr lang="en-GB" dirty="0"/>
              <a:t> des femmes à </a:t>
            </a:r>
            <a:r>
              <a:rPr lang="en-GB" dirty="0" err="1"/>
              <a:t>l’eau</a:t>
            </a:r>
            <a:r>
              <a:rPr lang="en-GB" dirty="0"/>
              <a:t> et à </a:t>
            </a:r>
            <a:r>
              <a:rPr lang="en-GB" dirty="0" err="1"/>
              <a:t>l’assainissement</a:t>
            </a:r>
            <a:r>
              <a:rPr lang="en-GB" b="0" i="0" u="none" strike="noStrike" baseline="0" dirty="0"/>
              <a:t>, </a:t>
            </a:r>
            <a:r>
              <a:rPr lang="en-GB" dirty="0"/>
              <a:t>et à </a:t>
            </a:r>
            <a:r>
              <a:rPr lang="en-GB" dirty="0" err="1"/>
              <a:t>renforcer</a:t>
            </a:r>
            <a:r>
              <a:rPr lang="en-GB" dirty="0"/>
              <a:t> la </a:t>
            </a:r>
            <a:r>
              <a:rPr lang="en-GB" b="0" i="0" u="none" strike="noStrike" baseline="0" dirty="0"/>
              <a:t>protection </a:t>
            </a:r>
            <a:r>
              <a:rPr lang="en-GB" dirty="0" err="1"/>
              <a:t>sociale</a:t>
            </a:r>
            <a:r>
              <a:rPr lang="en-GB" dirty="0"/>
              <a:t> et les </a:t>
            </a:r>
            <a:r>
              <a:rPr lang="en-GB" b="0" i="0" u="none" strike="noStrike" baseline="0" dirty="0"/>
              <a:t>services </a:t>
            </a:r>
            <a:r>
              <a:rPr lang="en-GB" dirty="0"/>
              <a:t>de </a:t>
            </a:r>
            <a:r>
              <a:rPr lang="en-GB" dirty="0" err="1"/>
              <a:t>santé</a:t>
            </a:r>
            <a:r>
              <a:rPr lang="en-GB" dirty="0"/>
              <a:t> pour les femmes.</a:t>
            </a:r>
            <a:endParaRPr lang="en-US" dirty="0"/>
          </a:p>
          <a:p>
            <a:pPr algn="l">
              <a:lnSpc>
                <a:spcPct val="100000"/>
              </a:lnSpc>
              <a:spcBef>
                <a:spcPts val="0"/>
              </a:spcBef>
              <a:spcAft>
                <a:spcPts val="0"/>
              </a:spcAft>
            </a:pPr>
            <a:endParaRPr lang="en-US" sz="1000" b="0" i="0" u="none" strike="noStrike" baseline="0" dirty="0">
              <a:latin typeface="+mn-lt"/>
              <a:ea typeface="Times New Roman" panose="02020603050405020304" pitchFamily="18" charset="0"/>
            </a:endParaRPr>
          </a:p>
          <a:p>
            <a:pPr algn="l">
              <a:lnSpc>
                <a:spcPct val="100000"/>
              </a:lnSpc>
            </a:pPr>
            <a:r>
              <a:rPr lang="en-US" dirty="0"/>
              <a:t>Dans le </a:t>
            </a:r>
            <a:r>
              <a:rPr lang="en-US" dirty="0" err="1"/>
              <a:t>même</a:t>
            </a:r>
            <a:r>
              <a:rPr lang="en-US" dirty="0"/>
              <a:t> temps</a:t>
            </a:r>
            <a:r>
              <a:rPr lang="en-US" b="0" i="0" u="none" strike="noStrike" baseline="0" dirty="0"/>
              <a:t>, </a:t>
            </a:r>
            <a:r>
              <a:rPr lang="en-US" dirty="0"/>
              <a:t>les bases </a:t>
            </a:r>
            <a:r>
              <a:rPr lang="en-US" dirty="0" err="1"/>
              <a:t>factuelles</a:t>
            </a:r>
            <a:r>
              <a:rPr lang="en-US" dirty="0"/>
              <a:t> sur les </a:t>
            </a:r>
            <a:r>
              <a:rPr lang="en-US" dirty="0" err="1"/>
              <a:t>moyens</a:t>
            </a:r>
            <a:r>
              <a:rPr lang="en-US" dirty="0"/>
              <a:t> de </a:t>
            </a:r>
            <a:r>
              <a:rPr lang="en-US" dirty="0" err="1"/>
              <a:t>travailler</a:t>
            </a:r>
            <a:r>
              <a:rPr lang="en-US" dirty="0"/>
              <a:t> avec </a:t>
            </a:r>
            <a:r>
              <a:rPr lang="en-US" dirty="0" err="1"/>
              <a:t>d’autres</a:t>
            </a:r>
            <a:r>
              <a:rPr lang="en-US" dirty="0"/>
              <a:t> </a:t>
            </a:r>
            <a:r>
              <a:rPr lang="en-US" dirty="0" err="1"/>
              <a:t>systèmes</a:t>
            </a:r>
            <a:r>
              <a:rPr lang="en-US" dirty="0"/>
              <a:t> pour faire face aux </a:t>
            </a:r>
            <a:r>
              <a:rPr lang="en-US" dirty="0" err="1"/>
              <a:t>risques</a:t>
            </a:r>
            <a:r>
              <a:rPr lang="en-US" dirty="0"/>
              <a:t> </a:t>
            </a:r>
            <a:r>
              <a:rPr lang="en-US" dirty="0" err="1"/>
              <a:t>nutritionnels</a:t>
            </a:r>
            <a:r>
              <a:rPr lang="en-US" dirty="0"/>
              <a:t> dans le </a:t>
            </a:r>
            <a:r>
              <a:rPr lang="en-US" dirty="0" err="1"/>
              <a:t>contexte</a:t>
            </a:r>
            <a:r>
              <a:rPr lang="en-US" dirty="0"/>
              <a:t> de la crise </a:t>
            </a:r>
            <a:r>
              <a:rPr lang="en-US" dirty="0" err="1"/>
              <a:t>climatique</a:t>
            </a:r>
            <a:r>
              <a:rPr lang="en-US" dirty="0"/>
              <a:t> </a:t>
            </a:r>
            <a:r>
              <a:rPr lang="en-US" dirty="0" err="1"/>
              <a:t>varient</a:t>
            </a:r>
            <a:r>
              <a:rPr lang="en-US" dirty="0"/>
              <a:t>.</a:t>
            </a:r>
            <a:endParaRPr lang="en-GB" dirty="0"/>
          </a:p>
          <a:p>
            <a:pPr marL="0" marR="0" indent="0" algn="l" defTabSz="412750" rtl="0" fontAlgn="auto" latinLnBrk="0" hangingPunct="0">
              <a:lnSpc>
                <a:spcPct val="100000"/>
              </a:lnSpc>
              <a:spcBef>
                <a:spcPts val="0"/>
              </a:spcBef>
              <a:spcAft>
                <a:spcPts val="0"/>
              </a:spcAft>
              <a:buClrTx/>
              <a:buSzTx/>
              <a:buFont typeface="Arial" panose="020B0604020202020204" pitchFamily="34" charset="0"/>
              <a:buNone/>
              <a:tabLst/>
            </a:pPr>
            <a:endParaRPr lang="en-GB" sz="1000" b="0" dirty="0">
              <a:latin typeface="+mn-lt"/>
              <a:ea typeface="Times New Roman" panose="02020603050405020304" pitchFamily="18" charset="0"/>
            </a:endParaRPr>
          </a:p>
          <a:p>
            <a:pPr>
              <a:lnSpc>
                <a:spcPct val="100000"/>
              </a:lnSpc>
              <a:spcBef>
                <a:spcPts val="0"/>
              </a:spcBef>
              <a:spcAft>
                <a:spcPts val="0"/>
              </a:spcAft>
            </a:pPr>
            <a:endParaRPr lang="en-US" sz="1000" dirty="0">
              <a:latin typeface="+mn-lt"/>
            </a:endParaRPr>
          </a:p>
        </p:txBody>
      </p:sp>
    </p:spTree>
    <p:extLst>
      <p:ext uri="{BB962C8B-B14F-4D97-AF65-F5344CB8AC3E}">
        <p14:creationId xmlns:p14="http://schemas.microsoft.com/office/powerpoint/2010/main" val="178805764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4175" y="685800"/>
            <a:ext cx="6089650" cy="3429000"/>
          </a:xfrm>
        </p:spPr>
      </p:sp>
      <p:sp>
        <p:nvSpPr>
          <p:cNvPr id="3" name="Notes Placeholder 2"/>
          <p:cNvSpPr>
            <a:spLocks noGrp="1"/>
          </p:cNvSpPr>
          <p:nvPr>
            <p:ph type="body" idx="1"/>
          </p:nvPr>
        </p:nvSpPr>
        <p:spPr/>
        <p:txBody>
          <a:bodyPr/>
          <a:lstStyle/>
          <a:p>
            <a:r>
              <a:rPr lang="fr-FR" b="0" i="0" dirty="0">
                <a:solidFill>
                  <a:srgbClr val="7C7C7C"/>
                </a:solidFill>
                <a:effectLst/>
                <a:latin typeface="LatoRegular"/>
              </a:rPr>
              <a:t>Au cours de l'année dernière, l'équipe de coordination de la GNC et l'alliance technique de la GNC ont travaillé en étroite collaboration pour s'assurer que le soutien à la coordination, la gestion de l'information et le soutien technique de la </a:t>
            </a:r>
            <a:r>
              <a:rPr lang="fr-FR" b="0" i="0" dirty="0" err="1">
                <a:solidFill>
                  <a:srgbClr val="7C7C7C"/>
                </a:solidFill>
                <a:effectLst/>
                <a:latin typeface="LatoRegular"/>
              </a:rPr>
              <a:t>NiE</a:t>
            </a:r>
            <a:r>
              <a:rPr lang="fr-FR" b="0" i="0" dirty="0">
                <a:solidFill>
                  <a:srgbClr val="7C7C7C"/>
                </a:solidFill>
                <a:effectLst/>
                <a:latin typeface="LatoRegular"/>
              </a:rPr>
              <a:t> pour la mise en œuvre du programme sont plus faciles que jamais à identifier et sont accessibles à tous, par le biais d'une plateforme de soutien de la GNC plus holistique. Nous pensons que cela nous aidera à communiquer notre soutien et nos services plus clairement et à améliorer votre expérience avec nous. Rien ne changera pour vous. Nous continuons à offrir la même assistance, par les mêmes canaux, mais d'une manière plus unifiée et plus claire. </a:t>
            </a:r>
          </a:p>
          <a:p>
            <a:endParaRPr lang="fr-FR" b="0" i="0" dirty="0">
              <a:solidFill>
                <a:srgbClr val="7C7C7C"/>
              </a:solidFill>
              <a:effectLst/>
              <a:latin typeface="LatoRegular"/>
            </a:endParaRPr>
          </a:p>
          <a:p>
            <a:r>
              <a:rPr lang="fr-FR" b="0" i="0" dirty="0">
                <a:solidFill>
                  <a:srgbClr val="7C7C7C"/>
                </a:solidFill>
                <a:effectLst/>
                <a:latin typeface="LatoRegular"/>
              </a:rPr>
              <a:t>La coordination, la gestion de l'information et l'assistance technique continueront d'être assurées virtuellement par le service d'assistance, par des conseillers techniques déployables et par l'équipe RRT ainsi que par le </a:t>
            </a:r>
            <a:r>
              <a:rPr lang="fr-FR" b="0" i="0" dirty="0" err="1">
                <a:solidFill>
                  <a:srgbClr val="7C7C7C"/>
                </a:solidFill>
                <a:effectLst/>
                <a:latin typeface="LatoRegular"/>
              </a:rPr>
              <a:t>rooster</a:t>
            </a:r>
            <a:r>
              <a:rPr lang="fr-FR" b="0" i="0" dirty="0">
                <a:solidFill>
                  <a:srgbClr val="7C7C7C"/>
                </a:solidFill>
                <a:effectLst/>
                <a:latin typeface="LatoRegular"/>
              </a:rPr>
              <a:t> des consultants, qui compte plus de 235 consultants techniquement agréés, disponibles pour fournir une assistance là où c'est nécessaire et quand c'est nécessaire. Notre site web comprendra désormais toutes les informations et ressources de la GNC, qu'il s'agisse d'informations sur les groupes de travail et le renforcement des capacités, de nouvelles et d'événements ou d'une bibliothèque de ressources élargie. </a:t>
            </a:r>
          </a:p>
          <a:p>
            <a:endParaRPr lang="fr-FR" b="0" i="0" dirty="0">
              <a:solidFill>
                <a:srgbClr val="7C7C7C"/>
              </a:solidFill>
              <a:effectLst/>
              <a:latin typeface="LatoRegular"/>
            </a:endParaRPr>
          </a:p>
          <a:p>
            <a:r>
              <a:rPr lang="fr-FR" b="0" i="0" dirty="0">
                <a:solidFill>
                  <a:srgbClr val="7C7C7C"/>
                </a:solidFill>
                <a:effectLst/>
                <a:latin typeface="LatoRegular"/>
              </a:rPr>
              <a:t>Nous pensons que cette approche favorisera une plus grande synergie entre nos deux bras de soutien, qui se chevauchent déjà de manière significative. Avec une vision et un objectif communs - fournir une coordination nutritionnelle opportune et complète, une gestion de l'information et un soutien technique en matière de nutrition dans les situations d'urgence - nous pensons pouvoir utiliser nos ressources collectives de manière plus efficace et, en fin de compte, mieux servir les acteurs de la nutrition, tels que vous.</a:t>
            </a:r>
            <a:endParaRPr lang="en-US" b="0" i="0" dirty="0">
              <a:solidFill>
                <a:srgbClr val="7C7C7C"/>
              </a:solidFill>
              <a:effectLst/>
              <a:latin typeface="LatoRegular"/>
            </a:endParaRPr>
          </a:p>
        </p:txBody>
      </p:sp>
    </p:spTree>
    <p:extLst>
      <p:ext uri="{BB962C8B-B14F-4D97-AF65-F5344CB8AC3E}">
        <p14:creationId xmlns:p14="http://schemas.microsoft.com/office/powerpoint/2010/main" val="3820997601"/>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28613" y="698500"/>
            <a:ext cx="6200775" cy="3492500"/>
          </a:xfrm>
        </p:spPr>
      </p:sp>
      <p:sp>
        <p:nvSpPr>
          <p:cNvPr id="3" name="Notes Placeholder 2"/>
          <p:cNvSpPr>
            <a:spLocks noGrp="1"/>
          </p:cNvSpPr>
          <p:nvPr>
            <p:ph type="body" idx="1"/>
          </p:nvPr>
        </p:nvSpPr>
        <p:spPr/>
        <p:txBody>
          <a:bodyPr/>
          <a:lstStyle/>
          <a:p>
            <a:pPr marL="0" marR="0" lvl="0" indent="0" defTabSz="457200" eaLnBrk="1" fontAlgn="auto" latinLnBrk="0" hangingPunct="1">
              <a:lnSpc>
                <a:spcPct val="100000"/>
              </a:lnSpc>
              <a:spcBef>
                <a:spcPts val="0"/>
              </a:spcBef>
              <a:spcAft>
                <a:spcPts val="0"/>
              </a:spcAft>
              <a:buClrTx/>
              <a:buSzTx/>
              <a:buFontTx/>
              <a:buNone/>
              <a:tabLst/>
              <a:defRPr/>
            </a:pPr>
            <a:endParaRPr lang="en-US" sz="900" dirty="0">
              <a:solidFill>
                <a:srgbClr val="000000"/>
              </a:solidFill>
              <a:effectLst/>
              <a:latin typeface="+mn-lt"/>
              <a:ea typeface="Times New Roman" panose="02020603050405020304" pitchFamily="18" charset="0"/>
            </a:endParaRPr>
          </a:p>
          <a:p>
            <a:pPr marL="0" marR="0" lvl="0" indent="0" defTabSz="457200" eaLnBrk="1" fontAlgn="auto" latinLnBrk="0" hangingPunct="1">
              <a:lnSpc>
                <a:spcPct val="100000"/>
              </a:lnSpc>
              <a:spcBef>
                <a:spcPts val="0"/>
              </a:spcBef>
              <a:spcAft>
                <a:spcPts val="0"/>
              </a:spcAft>
              <a:buClrTx/>
              <a:buSzTx/>
              <a:buFontTx/>
              <a:buNone/>
              <a:tabLst/>
              <a:defRPr/>
            </a:pPr>
            <a:endParaRPr lang="en-US" sz="900" dirty="0">
              <a:effectLst/>
              <a:latin typeface="+mn-lt"/>
              <a:ea typeface="Times New Roman" panose="02020603050405020304" pitchFamily="18" charset="0"/>
            </a:endParaRPr>
          </a:p>
        </p:txBody>
      </p:sp>
    </p:spTree>
    <p:extLst>
      <p:ext uri="{BB962C8B-B14F-4D97-AF65-F5344CB8AC3E}">
        <p14:creationId xmlns:p14="http://schemas.microsoft.com/office/powerpoint/2010/main" val="295040007"/>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28613" y="698500"/>
            <a:ext cx="6200775" cy="3492500"/>
          </a:xfrm>
        </p:spPr>
      </p:sp>
      <p:sp>
        <p:nvSpPr>
          <p:cNvPr id="3" name="Notes Placeholder 2"/>
          <p:cNvSpPr>
            <a:spLocks noGrp="1"/>
          </p:cNvSpPr>
          <p:nvPr>
            <p:ph type="body" idx="1"/>
          </p:nvPr>
        </p:nvSpPr>
        <p:spPr/>
        <p:txBody>
          <a:bodyPr/>
          <a:lstStyle/>
          <a:p>
            <a:r>
              <a:rPr lang="en-US" dirty="0"/>
              <a:t>This is a moment of opportunity to amplify decades of collective experience addressing climate shocks and risks- predictable and unpredictable- through development of ways of preparing for and responding to emergencies through the humanitarian planning cycle. </a:t>
            </a:r>
          </a:p>
          <a:p>
            <a:endParaRPr lang="en-US" dirty="0"/>
          </a:p>
          <a:p>
            <a:r>
              <a:rPr lang="en-US" dirty="0"/>
              <a:t>This is also a moment of opportunity to amplify organizational and collective commitments for NIE and the climate crisis – including </a:t>
            </a:r>
            <a:r>
              <a:rPr lang="en-US" sz="1000" dirty="0"/>
              <a:t>policy briefs, technical guidance, research across GNC partner agencies and governments</a:t>
            </a:r>
            <a:endParaRPr lang="en-US" dirty="0"/>
          </a:p>
        </p:txBody>
      </p:sp>
    </p:spTree>
    <p:extLst>
      <p:ext uri="{BB962C8B-B14F-4D97-AF65-F5344CB8AC3E}">
        <p14:creationId xmlns:p14="http://schemas.microsoft.com/office/powerpoint/2010/main" val="2736137234"/>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28613" y="698500"/>
            <a:ext cx="6200775" cy="3492500"/>
          </a:xfrm>
        </p:spPr>
      </p:sp>
      <p:sp>
        <p:nvSpPr>
          <p:cNvPr id="3" name="Notes Placeholder 2"/>
          <p:cNvSpPr>
            <a:spLocks noGrp="1"/>
          </p:cNvSpPr>
          <p:nvPr>
            <p:ph type="body" idx="1"/>
          </p:nvPr>
        </p:nvSpPr>
        <p:spPr/>
        <p:txBody>
          <a:bodyPr/>
          <a:lstStyle/>
          <a:p>
            <a:pPr marL="0" marR="0" lvl="0" indent="0" defTabSz="457200" eaLnBrk="1" fontAlgn="auto" latinLnBrk="0" hangingPunct="1">
              <a:lnSpc>
                <a:spcPct val="117999"/>
              </a:lnSpc>
              <a:spcBef>
                <a:spcPts val="0"/>
              </a:spcBef>
              <a:spcAft>
                <a:spcPts val="0"/>
              </a:spcAft>
              <a:buClrTx/>
              <a:buSzTx/>
              <a:buFontTx/>
              <a:buNone/>
              <a:tabLst/>
              <a:defRPr/>
            </a:pPr>
            <a:endParaRPr lang="en-US" sz="1000" dirty="0">
              <a:solidFill>
                <a:srgbClr val="000000"/>
              </a:solidFill>
            </a:endParaRPr>
          </a:p>
          <a:p>
            <a:endParaRPr lang="en-US" sz="1000" dirty="0"/>
          </a:p>
        </p:txBody>
      </p:sp>
    </p:spTree>
    <p:extLst>
      <p:ext uri="{BB962C8B-B14F-4D97-AF65-F5344CB8AC3E}">
        <p14:creationId xmlns:p14="http://schemas.microsoft.com/office/powerpoint/2010/main" val="2859596678"/>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28613" y="698500"/>
            <a:ext cx="6200775" cy="3492500"/>
          </a:xfrm>
        </p:spPr>
      </p:sp>
      <p:sp>
        <p:nvSpPr>
          <p:cNvPr id="3" name="Notes Placeholder 2"/>
          <p:cNvSpPr>
            <a:spLocks noGrp="1"/>
          </p:cNvSpPr>
          <p:nvPr>
            <p:ph type="body" idx="1"/>
          </p:nvPr>
        </p:nvSpPr>
        <p:spPr/>
        <p:txBody>
          <a:bodyPr/>
          <a:lstStyle/>
          <a:p>
            <a:pPr marL="0" marR="0" lvl="0" indent="0" defTabSz="457200" eaLnBrk="1" fontAlgn="auto" latinLnBrk="0" hangingPunct="1">
              <a:lnSpc>
                <a:spcPct val="117999"/>
              </a:lnSpc>
              <a:spcBef>
                <a:spcPts val="0"/>
              </a:spcBef>
              <a:spcAft>
                <a:spcPts val="0"/>
              </a:spcAft>
              <a:buClrTx/>
              <a:buSzTx/>
              <a:buFontTx/>
              <a:buNone/>
              <a:tabLst/>
              <a:defRPr/>
            </a:pPr>
            <a:endParaRPr lang="en-US" sz="1000" dirty="0">
              <a:solidFill>
                <a:srgbClr val="000000"/>
              </a:solidFill>
            </a:endParaRPr>
          </a:p>
          <a:p>
            <a:endParaRPr lang="en-US" sz="1000" dirty="0"/>
          </a:p>
        </p:txBody>
      </p:sp>
    </p:spTree>
    <p:extLst>
      <p:ext uri="{BB962C8B-B14F-4D97-AF65-F5344CB8AC3E}">
        <p14:creationId xmlns:p14="http://schemas.microsoft.com/office/powerpoint/2010/main" val="3241205253"/>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28613" y="698500"/>
            <a:ext cx="6200775" cy="3492500"/>
          </a:xfrm>
        </p:spPr>
      </p:sp>
      <p:sp>
        <p:nvSpPr>
          <p:cNvPr id="3" name="Notes Placeholder 2"/>
          <p:cNvSpPr>
            <a:spLocks noGrp="1"/>
          </p:cNvSpPr>
          <p:nvPr>
            <p:ph type="body" idx="1"/>
          </p:nvPr>
        </p:nvSpPr>
        <p:spPr/>
        <p:txBody>
          <a:bodyPr/>
          <a:lstStyle/>
          <a:p>
            <a:pPr algn="l">
              <a:lnSpc>
                <a:spcPct val="100000"/>
              </a:lnSpc>
            </a:pPr>
            <a:r>
              <a:rPr lang="en-US" sz="900" b="0"/>
              <a:t>Main points- this builds off of the work that we collectively have been doing</a:t>
            </a:r>
            <a:r>
              <a:rPr lang="en-US" sz="900"/>
              <a:t>, and regional work that is underway</a:t>
            </a:r>
            <a:endParaRPr lang="en-US" sz="900" b="0" dirty="0"/>
          </a:p>
          <a:p>
            <a:pPr algn="l">
              <a:lnSpc>
                <a:spcPct val="100000"/>
              </a:lnSpc>
            </a:pPr>
            <a:r>
              <a:rPr lang="en-US" sz="900" b="0" dirty="0"/>
              <a:t>Aims to identify where we can align collectively in addition to what individual agencies are doing</a:t>
            </a:r>
          </a:p>
          <a:p>
            <a:pPr algn="l">
              <a:lnSpc>
                <a:spcPct val="100000"/>
              </a:lnSpc>
            </a:pPr>
            <a:r>
              <a:rPr lang="en-US" sz="900" b="0" dirty="0"/>
              <a:t>This will be an iterative process- data collection, desk review, KIIs, and discussions</a:t>
            </a:r>
          </a:p>
          <a:p>
            <a:pPr algn="l">
              <a:lnSpc>
                <a:spcPct val="100000"/>
              </a:lnSpc>
            </a:pPr>
            <a:r>
              <a:rPr lang="en-US" sz="900" b="0" dirty="0"/>
              <a:t>Resulting in position paper case studies and communication materials</a:t>
            </a:r>
          </a:p>
          <a:p>
            <a:pPr algn="l">
              <a:lnSpc>
                <a:spcPct val="100000"/>
              </a:lnSpc>
            </a:pPr>
            <a:r>
              <a:rPr lang="en-US" sz="900" b="0" dirty="0"/>
              <a:t>Aim to discuss position paper at GNC meeting at end of March</a:t>
            </a:r>
          </a:p>
          <a:p>
            <a:pPr algn="l">
              <a:lnSpc>
                <a:spcPct val="100000"/>
              </a:lnSpc>
            </a:pPr>
            <a:r>
              <a:rPr lang="en-US" sz="900" b="0" dirty="0"/>
              <a:t>And as a result of this work, amplify the GNC’s conversation to date on NIE and climate crisis, have prioritized collective action, and support for improved positioning (partnerships, comparative advantage), legitimacy and resourcing </a:t>
            </a:r>
          </a:p>
          <a:p>
            <a:pPr algn="l">
              <a:lnSpc>
                <a:spcPct val="100000"/>
              </a:lnSpc>
            </a:pPr>
            <a:endParaRPr lang="en-US" sz="900" b="0" dirty="0"/>
          </a:p>
          <a:p>
            <a:pPr algn="l">
              <a:lnSpc>
                <a:spcPct val="100000"/>
              </a:lnSpc>
            </a:pPr>
            <a:r>
              <a:rPr lang="en-US" sz="900" b="0" dirty="0"/>
              <a:t>And that this is being facilitated through the GNC Climate and Nutrition WG- co leads Andi and Domi-</a:t>
            </a:r>
          </a:p>
          <a:p>
            <a:pPr algn="l">
              <a:lnSpc>
                <a:spcPct val="100000"/>
              </a:lnSpc>
            </a:pPr>
            <a:r>
              <a:rPr lang="en-US" b="1" dirty="0"/>
              <a:t>How to engage:</a:t>
            </a:r>
            <a:endParaRPr lang="en-US" dirty="0"/>
          </a:p>
          <a:p>
            <a:pPr marL="342900" indent="-342900" algn="l">
              <a:lnSpc>
                <a:spcPct val="100000"/>
              </a:lnSpc>
              <a:buFont typeface="Wingdings,Sans-Serif"/>
              <a:buChar char="ü"/>
            </a:pPr>
            <a:r>
              <a:rPr lang="en-US" dirty="0"/>
              <a:t>Share your experience and needs</a:t>
            </a:r>
          </a:p>
          <a:p>
            <a:pPr marL="342900" indent="-342900" algn="l">
              <a:lnSpc>
                <a:spcPct val="100000"/>
              </a:lnSpc>
              <a:buFont typeface="Wingdings,Sans-Serif"/>
              <a:buChar char="ü"/>
            </a:pPr>
            <a:endParaRPr lang="en-US" dirty="0"/>
          </a:p>
          <a:p>
            <a:pPr marL="342900" indent="-342900" algn="l">
              <a:lnSpc>
                <a:spcPct val="100000"/>
              </a:lnSpc>
              <a:buFont typeface="Wingdings,Sans-Serif"/>
              <a:buChar char="ü"/>
            </a:pPr>
            <a:r>
              <a:rPr lang="en-US" dirty="0"/>
              <a:t>Participate in upcoming surveys</a:t>
            </a:r>
          </a:p>
          <a:p>
            <a:pPr marL="342900" indent="-342900" algn="l">
              <a:lnSpc>
                <a:spcPct val="100000"/>
              </a:lnSpc>
              <a:buFont typeface="Wingdings,Sans-Serif"/>
              <a:buChar char="ü"/>
            </a:pPr>
            <a:endParaRPr lang="en-US" dirty="0"/>
          </a:p>
          <a:p>
            <a:pPr marL="342900" indent="-342900" algn="l">
              <a:lnSpc>
                <a:spcPct val="100000"/>
              </a:lnSpc>
              <a:buFont typeface="Wingdings,Sans-Serif"/>
              <a:buChar char="ü"/>
            </a:pPr>
            <a:r>
              <a:rPr lang="en-US" dirty="0"/>
              <a:t>Keep informed about the Climate Crisis and NIE Working Group</a:t>
            </a:r>
          </a:p>
          <a:p>
            <a:pPr algn="l">
              <a:lnSpc>
                <a:spcPct val="100000"/>
              </a:lnSpc>
            </a:pPr>
            <a:endParaRPr lang="en-US" sz="900" dirty="0"/>
          </a:p>
          <a:p>
            <a:pPr algn="l">
              <a:lnSpc>
                <a:spcPct val="100000"/>
              </a:lnSpc>
            </a:pPr>
            <a:endParaRPr lang="en-US" sz="900" dirty="0"/>
          </a:p>
          <a:p>
            <a:pPr algn="l">
              <a:lnSpc>
                <a:spcPct val="100000"/>
              </a:lnSpc>
            </a:pPr>
            <a:endParaRPr lang="en-US" sz="900" b="0" dirty="0"/>
          </a:p>
        </p:txBody>
      </p:sp>
    </p:spTree>
    <p:extLst>
      <p:ext uri="{BB962C8B-B14F-4D97-AF65-F5344CB8AC3E}">
        <p14:creationId xmlns:p14="http://schemas.microsoft.com/office/powerpoint/2010/main" val="738737554"/>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28613" y="698500"/>
            <a:ext cx="6200775" cy="34925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095574356"/>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28613" y="698500"/>
            <a:ext cx="6200775" cy="34925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45781669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amp; Subtitle">
    <p:spTree>
      <p:nvGrpSpPr>
        <p:cNvPr id="1" name=""/>
        <p:cNvGrpSpPr/>
        <p:nvPr/>
      </p:nvGrpSpPr>
      <p:grpSpPr>
        <a:xfrm>
          <a:off x="0" y="0"/>
          <a:ext cx="0" cy="0"/>
          <a:chOff x="0" y="0"/>
          <a:chExt cx="0" cy="0"/>
        </a:xfrm>
      </p:grpSpPr>
      <p:sp>
        <p:nvSpPr>
          <p:cNvPr id="11" name="Title Text"/>
          <p:cNvSpPr txBox="1">
            <a:spLocks noGrp="1"/>
          </p:cNvSpPr>
          <p:nvPr>
            <p:ph type="title"/>
          </p:nvPr>
        </p:nvSpPr>
        <p:spPr>
          <a:prstGeom prst="rect">
            <a:avLst/>
          </a:prstGeom>
        </p:spPr>
        <p:txBody>
          <a:bodyPr/>
          <a:lstStyle/>
          <a:p>
            <a:r>
              <a:t>Title Text</a:t>
            </a:r>
          </a:p>
        </p:txBody>
      </p:sp>
      <p:sp>
        <p:nvSpPr>
          <p:cNvPr id="12" name="Body Level One…"/>
          <p:cNvSpPr txBox="1">
            <a:spLocks noGrp="1"/>
          </p:cNvSpPr>
          <p:nvPr>
            <p:ph type="body" sz="quarter"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
        <p:nvSpPr>
          <p:cNvPr id="93" name="–Johnny Appleseed"/>
          <p:cNvSpPr txBox="1">
            <a:spLocks noGrp="1"/>
          </p:cNvSpPr>
          <p:nvPr>
            <p:ph type="body" sz="quarter" idx="21"/>
          </p:nvPr>
        </p:nvSpPr>
        <p:spPr>
          <a:xfrm>
            <a:off x="2412999" y="4214812"/>
            <a:ext cx="7358064" cy="236323"/>
          </a:xfrm>
          <a:prstGeom prst="rect">
            <a:avLst/>
          </a:prstGeom>
        </p:spPr>
        <p:txBody>
          <a:bodyPr>
            <a:spAutoFit/>
          </a:bodyPr>
          <a:lstStyle>
            <a:lvl1pPr>
              <a:defRPr sz="1400" i="1"/>
            </a:lvl1pPr>
          </a:lstStyle>
          <a:p>
            <a:r>
              <a:t>–Johnny Appleseed</a:t>
            </a:r>
          </a:p>
        </p:txBody>
      </p:sp>
      <p:sp>
        <p:nvSpPr>
          <p:cNvPr id="94" name="“Type a quote here.”"/>
          <p:cNvSpPr txBox="1">
            <a:spLocks noGrp="1"/>
          </p:cNvSpPr>
          <p:nvPr>
            <p:ph type="body" sz="quarter" idx="22"/>
          </p:nvPr>
        </p:nvSpPr>
        <p:spPr>
          <a:xfrm>
            <a:off x="2412999" y="3106737"/>
            <a:ext cx="7358064" cy="368301"/>
          </a:xfrm>
          <a:prstGeom prst="rect">
            <a:avLst/>
          </a:prstGeom>
        </p:spPr>
        <p:txBody>
          <a:bodyPr anchor="ctr">
            <a:spAutoFit/>
          </a:bodyPr>
          <a:lstStyle>
            <a:lvl1pPr>
              <a:defRPr sz="2200">
                <a:latin typeface="+mn-lt"/>
                <a:ea typeface="+mn-ea"/>
                <a:cs typeface="+mn-cs"/>
                <a:sym typeface="Helvetica Neue Medium"/>
              </a:defRPr>
            </a:lvl1pPr>
          </a:lstStyle>
          <a:p>
            <a:r>
              <a:t>“Type a quote here.” </a:t>
            </a:r>
          </a:p>
        </p:txBody>
      </p:sp>
      <p:sp>
        <p:nvSpPr>
          <p:cNvPr id="9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Photo">
    <p:spTree>
      <p:nvGrpSpPr>
        <p:cNvPr id="1" name=""/>
        <p:cNvGrpSpPr/>
        <p:nvPr/>
      </p:nvGrpSpPr>
      <p:grpSpPr>
        <a:xfrm>
          <a:off x="0" y="0"/>
          <a:ext cx="0" cy="0"/>
          <a:chOff x="0" y="0"/>
          <a:chExt cx="0" cy="0"/>
        </a:xfrm>
      </p:grpSpPr>
      <p:sp>
        <p:nvSpPr>
          <p:cNvPr id="102" name="532241774_2880x1920.jpg"/>
          <p:cNvSpPr>
            <a:spLocks noGrp="1"/>
          </p:cNvSpPr>
          <p:nvPr>
            <p:ph type="pic" idx="21"/>
          </p:nvPr>
        </p:nvSpPr>
        <p:spPr>
          <a:xfrm>
            <a:off x="1498599" y="380999"/>
            <a:ext cx="9182102" cy="6121402"/>
          </a:xfrm>
          <a:prstGeom prst="rect">
            <a:avLst/>
          </a:prstGeom>
        </p:spPr>
        <p:txBody>
          <a:bodyPr lIns="91439" tIns="45719" rIns="91439" bIns="45719">
            <a:noAutofit/>
          </a:bodyPr>
          <a:lstStyle/>
          <a:p>
            <a:endParaRPr/>
          </a:p>
        </p:txBody>
      </p:sp>
      <p:sp>
        <p:nvSpPr>
          <p:cNvPr id="10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1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ection Divider">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D2B5FBAB-CF4E-4147-833B-27998B6367AE}"/>
              </a:ext>
            </a:extLst>
          </p:cNvPr>
          <p:cNvSpPr>
            <a:spLocks noGrp="1"/>
          </p:cNvSpPr>
          <p:nvPr>
            <p:ph type="pic" sz="quarter" idx="10" hasCustomPrompt="1"/>
          </p:nvPr>
        </p:nvSpPr>
        <p:spPr>
          <a:xfrm>
            <a:off x="5983814" y="-1"/>
            <a:ext cx="6195487" cy="4754563"/>
          </a:xfrm>
        </p:spPr>
        <p:txBody>
          <a:bodyPr/>
          <a:lstStyle>
            <a:lvl1pPr>
              <a:defRPr/>
            </a:lvl1pPr>
          </a:lstStyle>
          <a:p>
            <a:r>
              <a:rPr lang="en-GB"/>
              <a:t>Click the icon to add picture</a:t>
            </a:r>
          </a:p>
        </p:txBody>
      </p:sp>
    </p:spTree>
    <p:custDataLst>
      <p:tags r:id="rId1"/>
    </p:custDataLst>
    <p:extLst>
      <p:ext uri="{BB962C8B-B14F-4D97-AF65-F5344CB8AC3E}">
        <p14:creationId xmlns:p14="http://schemas.microsoft.com/office/powerpoint/2010/main" val="122662718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60498B-D1BF-44BE-AD5C-0A0EDF44F10D}"/>
              </a:ext>
            </a:extLst>
          </p:cNvPr>
          <p:cNvSpPr>
            <a:spLocks noGrp="1"/>
          </p:cNvSpPr>
          <p:nvPr>
            <p:ph type="title"/>
          </p:nvPr>
        </p:nvSpPr>
        <p:spPr>
          <a:xfrm>
            <a:off x="830984" y="1709739"/>
            <a:ext cx="10504646" cy="2852737"/>
          </a:xfrm>
        </p:spPr>
        <p:txBody>
          <a:bodyPr anchor="b"/>
          <a:lstStyle>
            <a:lvl1pPr>
              <a:defRPr sz="5994"/>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8F50EF97-E678-426B-AE0A-DC5C784BDA24}"/>
              </a:ext>
            </a:extLst>
          </p:cNvPr>
          <p:cNvSpPr>
            <a:spLocks noGrp="1"/>
          </p:cNvSpPr>
          <p:nvPr>
            <p:ph type="body" idx="1"/>
          </p:nvPr>
        </p:nvSpPr>
        <p:spPr>
          <a:xfrm>
            <a:off x="830984" y="4589464"/>
            <a:ext cx="10504646" cy="1500187"/>
          </a:xfrm>
        </p:spPr>
        <p:txBody>
          <a:bodyPr/>
          <a:lstStyle>
            <a:lvl1pPr marL="0" indent="0">
              <a:buNone/>
              <a:defRPr sz="2398">
                <a:solidFill>
                  <a:schemeClr val="tx1">
                    <a:tint val="75000"/>
                  </a:schemeClr>
                </a:solidFill>
              </a:defRPr>
            </a:lvl1pPr>
            <a:lvl2pPr marL="456743" indent="0">
              <a:buNone/>
              <a:defRPr sz="1998">
                <a:solidFill>
                  <a:schemeClr val="tx1">
                    <a:tint val="75000"/>
                  </a:schemeClr>
                </a:solidFill>
              </a:defRPr>
            </a:lvl2pPr>
            <a:lvl3pPr marL="913486" indent="0">
              <a:buNone/>
              <a:defRPr sz="1798">
                <a:solidFill>
                  <a:schemeClr val="tx1">
                    <a:tint val="75000"/>
                  </a:schemeClr>
                </a:solidFill>
              </a:defRPr>
            </a:lvl3pPr>
            <a:lvl4pPr marL="1370228" indent="0">
              <a:buNone/>
              <a:defRPr sz="1598">
                <a:solidFill>
                  <a:schemeClr val="tx1">
                    <a:tint val="75000"/>
                  </a:schemeClr>
                </a:solidFill>
              </a:defRPr>
            </a:lvl4pPr>
            <a:lvl5pPr marL="1826971" indent="0">
              <a:buNone/>
              <a:defRPr sz="1598">
                <a:solidFill>
                  <a:schemeClr val="tx1">
                    <a:tint val="75000"/>
                  </a:schemeClr>
                </a:solidFill>
              </a:defRPr>
            </a:lvl5pPr>
            <a:lvl6pPr marL="2283714" indent="0">
              <a:buNone/>
              <a:defRPr sz="1598">
                <a:solidFill>
                  <a:schemeClr val="tx1">
                    <a:tint val="75000"/>
                  </a:schemeClr>
                </a:solidFill>
              </a:defRPr>
            </a:lvl6pPr>
            <a:lvl7pPr marL="2740457" indent="0">
              <a:buNone/>
              <a:defRPr sz="1598">
                <a:solidFill>
                  <a:schemeClr val="tx1">
                    <a:tint val="75000"/>
                  </a:schemeClr>
                </a:solidFill>
              </a:defRPr>
            </a:lvl7pPr>
            <a:lvl8pPr marL="3197200" indent="0">
              <a:buNone/>
              <a:defRPr sz="1598">
                <a:solidFill>
                  <a:schemeClr val="tx1">
                    <a:tint val="75000"/>
                  </a:schemeClr>
                </a:solidFill>
              </a:defRPr>
            </a:lvl8pPr>
            <a:lvl9pPr marL="3653942" indent="0">
              <a:buNone/>
              <a:defRPr sz="1598">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7DED7D8-1D48-49D3-AFB9-80ECE138F62F}"/>
              </a:ext>
            </a:extLst>
          </p:cNvPr>
          <p:cNvSpPr>
            <a:spLocks noGrp="1"/>
          </p:cNvSpPr>
          <p:nvPr>
            <p:ph type="dt" sz="half" idx="10"/>
          </p:nvPr>
        </p:nvSpPr>
        <p:spPr/>
        <p:txBody>
          <a:bodyPr/>
          <a:lstStyle/>
          <a:p>
            <a:fld id="{79E5915F-7D27-4A59-9D9D-1E9246438AFD}" type="datetimeFigureOut">
              <a:rPr lang="en-GB" smtClean="0"/>
              <a:t>04/03/2024</a:t>
            </a:fld>
            <a:endParaRPr lang="en-GB"/>
          </a:p>
        </p:txBody>
      </p:sp>
      <p:sp>
        <p:nvSpPr>
          <p:cNvPr id="5" name="Footer Placeholder 4">
            <a:extLst>
              <a:ext uri="{FF2B5EF4-FFF2-40B4-BE49-F238E27FC236}">
                <a16:creationId xmlns:a16="http://schemas.microsoft.com/office/drawing/2014/main" id="{D5E479CB-F52E-48D8-80A3-1D25708A757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4928C7B-0644-43AF-B505-6BE360F83D81}"/>
              </a:ext>
            </a:extLst>
          </p:cNvPr>
          <p:cNvSpPr>
            <a:spLocks noGrp="1"/>
          </p:cNvSpPr>
          <p:nvPr>
            <p:ph type="sldNum" sz="quarter" idx="12"/>
          </p:nvPr>
        </p:nvSpPr>
        <p:spPr/>
        <p:txBody>
          <a:bodyPr/>
          <a:lstStyle/>
          <a:p>
            <a:fld id="{8CED972F-52F6-4B65-A52B-4038A8578285}" type="slidenum">
              <a:rPr lang="en-GB" smtClean="0"/>
              <a:t>‹#›</a:t>
            </a:fld>
            <a:endParaRPr lang="en-GB"/>
          </a:p>
        </p:txBody>
      </p:sp>
    </p:spTree>
    <p:extLst>
      <p:ext uri="{BB962C8B-B14F-4D97-AF65-F5344CB8AC3E}">
        <p14:creationId xmlns:p14="http://schemas.microsoft.com/office/powerpoint/2010/main" val="146434265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8113B8-D0E1-4559-9780-E25500B7FA8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1E8E22F-731F-4BD7-9C8A-35605DB22B20}"/>
              </a:ext>
            </a:extLst>
          </p:cNvPr>
          <p:cNvSpPr>
            <a:spLocks noGrp="1"/>
          </p:cNvSpPr>
          <p:nvPr>
            <p:ph type="dt" sz="half" idx="10"/>
          </p:nvPr>
        </p:nvSpPr>
        <p:spPr/>
        <p:txBody>
          <a:bodyPr/>
          <a:lstStyle/>
          <a:p>
            <a:fld id="{BA6CA91B-B38A-47ED-9533-9DA56925E373}" type="datetimeFigureOut">
              <a:rPr lang="en-US" smtClean="0"/>
              <a:t>3/4/2024</a:t>
            </a:fld>
            <a:endParaRPr lang="en-US"/>
          </a:p>
        </p:txBody>
      </p:sp>
      <p:sp>
        <p:nvSpPr>
          <p:cNvPr id="4" name="Footer Placeholder 3">
            <a:extLst>
              <a:ext uri="{FF2B5EF4-FFF2-40B4-BE49-F238E27FC236}">
                <a16:creationId xmlns:a16="http://schemas.microsoft.com/office/drawing/2014/main" id="{7F4F679E-D3D1-4F8E-B647-E7F6D90E525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2A62F06-0431-446A-9B0B-D085A58A2653}"/>
              </a:ext>
            </a:extLst>
          </p:cNvPr>
          <p:cNvSpPr>
            <a:spLocks noGrp="1"/>
          </p:cNvSpPr>
          <p:nvPr>
            <p:ph type="sldNum" sz="quarter" idx="12"/>
          </p:nvPr>
        </p:nvSpPr>
        <p:spPr>
          <a:xfrm>
            <a:off x="5979066" y="5762625"/>
            <a:ext cx="216406" cy="207749"/>
          </a:xfrm>
        </p:spPr>
        <p:txBody>
          <a:bodyPr/>
          <a:lstStyle/>
          <a:p>
            <a:fld id="{35061F63-9EAE-41B2-8566-9AC18B0B2E91}" type="slidenum">
              <a:rPr lang="en-US" smtClean="0"/>
              <a:t>‹#›</a:t>
            </a:fld>
            <a:endParaRPr lang="en-US"/>
          </a:p>
        </p:txBody>
      </p:sp>
    </p:spTree>
    <p:extLst>
      <p:ext uri="{BB962C8B-B14F-4D97-AF65-F5344CB8AC3E}">
        <p14:creationId xmlns:p14="http://schemas.microsoft.com/office/powerpoint/2010/main" val="293115500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Default Slide">
  <p:cSld name="Default Slide">
    <p:spTree>
      <p:nvGrpSpPr>
        <p:cNvPr id="1" name="Shape 27"/>
        <p:cNvGrpSpPr/>
        <p:nvPr/>
      </p:nvGrpSpPr>
      <p:grpSpPr>
        <a:xfrm>
          <a:off x="0" y="0"/>
          <a:ext cx="0" cy="0"/>
          <a:chOff x="0" y="0"/>
          <a:chExt cx="0" cy="0"/>
        </a:xfrm>
      </p:grpSpPr>
      <p:sp>
        <p:nvSpPr>
          <p:cNvPr id="28" name="Google Shape;28;p108"/>
          <p:cNvSpPr txBox="1">
            <a:spLocks noGrp="1"/>
          </p:cNvSpPr>
          <p:nvPr>
            <p:ph type="title"/>
          </p:nvPr>
        </p:nvSpPr>
        <p:spPr>
          <a:xfrm>
            <a:off x="365927" y="213413"/>
            <a:ext cx="10506184" cy="742200"/>
          </a:xfrm>
          <a:prstGeom prst="rect">
            <a:avLst/>
          </a:prstGeom>
          <a:noFill/>
          <a:ln>
            <a:noFill/>
          </a:ln>
        </p:spPr>
        <p:txBody>
          <a:bodyPr spcFirstLastPara="1" wrap="square" lIns="91425" tIns="45700" rIns="91425" bIns="45700" anchor="ctr" anchorCtr="0">
            <a:noAutofit/>
          </a:bodyPr>
          <a:lstStyle>
            <a:lvl1pPr marR="0" lvl="0" algn="l">
              <a:lnSpc>
                <a:spcPct val="90000"/>
              </a:lnSpc>
              <a:spcBef>
                <a:spcPts val="0"/>
              </a:spcBef>
              <a:spcAft>
                <a:spcPts val="0"/>
              </a:spcAft>
              <a:buClr>
                <a:schemeClr val="dk2"/>
              </a:buClr>
              <a:buSzPts val="4000"/>
              <a:buNone/>
              <a:defRPr sz="1998" b="1" i="0" u="none" strike="noStrike" cap="none">
                <a:solidFill>
                  <a:schemeClr val="dk2"/>
                </a:solidFill>
              </a:defRPr>
            </a:lvl1pPr>
            <a:lvl2pPr lvl="1" algn="l">
              <a:lnSpc>
                <a:spcPct val="100000"/>
              </a:lnSpc>
              <a:spcBef>
                <a:spcPts val="0"/>
              </a:spcBef>
              <a:spcAft>
                <a:spcPts val="0"/>
              </a:spcAft>
              <a:buClr>
                <a:schemeClr val="dk2"/>
              </a:buClr>
              <a:buSzPts val="5000"/>
              <a:buNone/>
              <a:defRPr sz="2498" b="1">
                <a:solidFill>
                  <a:schemeClr val="dk2"/>
                </a:solidFill>
              </a:defRPr>
            </a:lvl2pPr>
            <a:lvl3pPr lvl="2" algn="l">
              <a:lnSpc>
                <a:spcPct val="100000"/>
              </a:lnSpc>
              <a:spcBef>
                <a:spcPts val="0"/>
              </a:spcBef>
              <a:spcAft>
                <a:spcPts val="0"/>
              </a:spcAft>
              <a:buClr>
                <a:schemeClr val="dk2"/>
              </a:buClr>
              <a:buSzPts val="5000"/>
              <a:buNone/>
              <a:defRPr sz="2498" b="1">
                <a:solidFill>
                  <a:schemeClr val="dk2"/>
                </a:solidFill>
              </a:defRPr>
            </a:lvl3pPr>
            <a:lvl4pPr lvl="3" algn="l">
              <a:lnSpc>
                <a:spcPct val="100000"/>
              </a:lnSpc>
              <a:spcBef>
                <a:spcPts val="0"/>
              </a:spcBef>
              <a:spcAft>
                <a:spcPts val="0"/>
              </a:spcAft>
              <a:buClr>
                <a:schemeClr val="dk2"/>
              </a:buClr>
              <a:buSzPts val="5000"/>
              <a:buNone/>
              <a:defRPr sz="2498" b="1">
                <a:solidFill>
                  <a:schemeClr val="dk2"/>
                </a:solidFill>
              </a:defRPr>
            </a:lvl4pPr>
            <a:lvl5pPr lvl="4" algn="l">
              <a:lnSpc>
                <a:spcPct val="100000"/>
              </a:lnSpc>
              <a:spcBef>
                <a:spcPts val="0"/>
              </a:spcBef>
              <a:spcAft>
                <a:spcPts val="0"/>
              </a:spcAft>
              <a:buClr>
                <a:schemeClr val="dk2"/>
              </a:buClr>
              <a:buSzPts val="5000"/>
              <a:buNone/>
              <a:defRPr sz="2498" b="1">
                <a:solidFill>
                  <a:schemeClr val="dk2"/>
                </a:solidFill>
              </a:defRPr>
            </a:lvl5pPr>
            <a:lvl6pPr lvl="5" algn="l">
              <a:lnSpc>
                <a:spcPct val="100000"/>
              </a:lnSpc>
              <a:spcBef>
                <a:spcPts val="0"/>
              </a:spcBef>
              <a:spcAft>
                <a:spcPts val="0"/>
              </a:spcAft>
              <a:buClr>
                <a:schemeClr val="dk2"/>
              </a:buClr>
              <a:buSzPts val="5000"/>
              <a:buNone/>
              <a:defRPr sz="2498" b="1">
                <a:solidFill>
                  <a:schemeClr val="dk2"/>
                </a:solidFill>
              </a:defRPr>
            </a:lvl6pPr>
            <a:lvl7pPr lvl="6" algn="l">
              <a:lnSpc>
                <a:spcPct val="100000"/>
              </a:lnSpc>
              <a:spcBef>
                <a:spcPts val="0"/>
              </a:spcBef>
              <a:spcAft>
                <a:spcPts val="0"/>
              </a:spcAft>
              <a:buClr>
                <a:schemeClr val="dk2"/>
              </a:buClr>
              <a:buSzPts val="5000"/>
              <a:buNone/>
              <a:defRPr sz="2498" b="1">
                <a:solidFill>
                  <a:schemeClr val="dk2"/>
                </a:solidFill>
              </a:defRPr>
            </a:lvl7pPr>
            <a:lvl8pPr lvl="7" algn="l">
              <a:lnSpc>
                <a:spcPct val="100000"/>
              </a:lnSpc>
              <a:spcBef>
                <a:spcPts val="0"/>
              </a:spcBef>
              <a:spcAft>
                <a:spcPts val="0"/>
              </a:spcAft>
              <a:buClr>
                <a:schemeClr val="dk2"/>
              </a:buClr>
              <a:buSzPts val="5000"/>
              <a:buNone/>
              <a:defRPr sz="2498" b="1">
                <a:solidFill>
                  <a:schemeClr val="dk2"/>
                </a:solidFill>
              </a:defRPr>
            </a:lvl8pPr>
            <a:lvl9pPr lvl="8" algn="l">
              <a:lnSpc>
                <a:spcPct val="100000"/>
              </a:lnSpc>
              <a:spcBef>
                <a:spcPts val="0"/>
              </a:spcBef>
              <a:spcAft>
                <a:spcPts val="0"/>
              </a:spcAft>
              <a:buClr>
                <a:schemeClr val="dk2"/>
              </a:buClr>
              <a:buSzPts val="5000"/>
              <a:buNone/>
              <a:defRPr sz="2498" b="1">
                <a:solidFill>
                  <a:schemeClr val="dk2"/>
                </a:solidFill>
              </a:defRPr>
            </a:lvl9pPr>
          </a:lstStyle>
          <a:p>
            <a:endParaRPr/>
          </a:p>
        </p:txBody>
      </p:sp>
      <p:sp>
        <p:nvSpPr>
          <p:cNvPr id="29" name="Google Shape;29;p108"/>
          <p:cNvSpPr txBox="1">
            <a:spLocks noGrp="1"/>
          </p:cNvSpPr>
          <p:nvPr>
            <p:ph type="ftr" idx="11"/>
          </p:nvPr>
        </p:nvSpPr>
        <p:spPr>
          <a:xfrm>
            <a:off x="365926" y="6272788"/>
            <a:ext cx="9579908"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800"/>
              <a:buNone/>
              <a:defRPr sz="899"/>
            </a:lvl1pPr>
            <a:lvl2pPr lvl="1" algn="l">
              <a:lnSpc>
                <a:spcPct val="100000"/>
              </a:lnSpc>
              <a:spcBef>
                <a:spcPts val="0"/>
              </a:spcBef>
              <a:spcAft>
                <a:spcPts val="0"/>
              </a:spcAft>
              <a:buSzPts val="1800"/>
              <a:buNone/>
              <a:defRPr sz="899"/>
            </a:lvl2pPr>
            <a:lvl3pPr lvl="2" algn="l">
              <a:lnSpc>
                <a:spcPct val="100000"/>
              </a:lnSpc>
              <a:spcBef>
                <a:spcPts val="0"/>
              </a:spcBef>
              <a:spcAft>
                <a:spcPts val="0"/>
              </a:spcAft>
              <a:buSzPts val="1800"/>
              <a:buNone/>
              <a:defRPr sz="899"/>
            </a:lvl3pPr>
            <a:lvl4pPr lvl="3" algn="l">
              <a:lnSpc>
                <a:spcPct val="100000"/>
              </a:lnSpc>
              <a:spcBef>
                <a:spcPts val="0"/>
              </a:spcBef>
              <a:spcAft>
                <a:spcPts val="0"/>
              </a:spcAft>
              <a:buSzPts val="1800"/>
              <a:buNone/>
              <a:defRPr sz="899"/>
            </a:lvl4pPr>
            <a:lvl5pPr lvl="4" algn="l">
              <a:lnSpc>
                <a:spcPct val="100000"/>
              </a:lnSpc>
              <a:spcBef>
                <a:spcPts val="0"/>
              </a:spcBef>
              <a:spcAft>
                <a:spcPts val="0"/>
              </a:spcAft>
              <a:buSzPts val="1800"/>
              <a:buNone/>
              <a:defRPr sz="899"/>
            </a:lvl5pPr>
            <a:lvl6pPr lvl="5" algn="l">
              <a:lnSpc>
                <a:spcPct val="100000"/>
              </a:lnSpc>
              <a:spcBef>
                <a:spcPts val="0"/>
              </a:spcBef>
              <a:spcAft>
                <a:spcPts val="0"/>
              </a:spcAft>
              <a:buSzPts val="1800"/>
              <a:buNone/>
              <a:defRPr sz="899"/>
            </a:lvl6pPr>
            <a:lvl7pPr lvl="6" algn="l">
              <a:lnSpc>
                <a:spcPct val="100000"/>
              </a:lnSpc>
              <a:spcBef>
                <a:spcPts val="0"/>
              </a:spcBef>
              <a:spcAft>
                <a:spcPts val="0"/>
              </a:spcAft>
              <a:buSzPts val="1800"/>
              <a:buNone/>
              <a:defRPr sz="899"/>
            </a:lvl7pPr>
            <a:lvl8pPr lvl="7" algn="l">
              <a:lnSpc>
                <a:spcPct val="100000"/>
              </a:lnSpc>
              <a:spcBef>
                <a:spcPts val="0"/>
              </a:spcBef>
              <a:spcAft>
                <a:spcPts val="0"/>
              </a:spcAft>
              <a:buSzPts val="1800"/>
              <a:buNone/>
              <a:defRPr sz="899"/>
            </a:lvl8pPr>
            <a:lvl9pPr lvl="8" algn="l">
              <a:lnSpc>
                <a:spcPct val="100000"/>
              </a:lnSpc>
              <a:spcBef>
                <a:spcPts val="0"/>
              </a:spcBef>
              <a:spcAft>
                <a:spcPts val="0"/>
              </a:spcAft>
              <a:buSzPts val="1800"/>
              <a:buNone/>
              <a:defRPr sz="899"/>
            </a:lvl9pPr>
          </a:lstStyle>
          <a:p>
            <a:endParaRPr/>
          </a:p>
        </p:txBody>
      </p:sp>
    </p:spTree>
    <p:extLst>
      <p:ext uri="{BB962C8B-B14F-4D97-AF65-F5344CB8AC3E}">
        <p14:creationId xmlns:p14="http://schemas.microsoft.com/office/powerpoint/2010/main" val="152479894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7FC9A2B-0EA3-4E9A-A81E-ECF73C96055C}" type="datetimeFigureOut">
              <a:rPr lang="en-GB" smtClean="0"/>
              <a:t>04/03/2024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A9645C0-4669-4CA9-8484-1B5240C457DD}" type="slidenum">
              <a:rPr lang="en-GB" smtClean="0"/>
              <a:t>‹#›</a:t>
            </a:fld>
            <a:endParaRPr lang="en-GB"/>
          </a:p>
        </p:txBody>
      </p:sp>
    </p:spTree>
    <p:extLst>
      <p:ext uri="{BB962C8B-B14F-4D97-AF65-F5344CB8AC3E}">
        <p14:creationId xmlns:p14="http://schemas.microsoft.com/office/powerpoint/2010/main" val="316298954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7_Title Slide">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18B7ADC2-9D6D-4D88-B0B6-3176A9449152}"/>
              </a:ext>
            </a:extLst>
          </p:cNvPr>
          <p:cNvSpPr>
            <a:spLocks noChangeAspect="1"/>
          </p:cNvSpPr>
          <p:nvPr userDrawn="1"/>
        </p:nvSpPr>
        <p:spPr>
          <a:xfrm>
            <a:off x="11369462" y="387350"/>
            <a:ext cx="344658" cy="345282"/>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91338" tIns="45669" rIns="91338" bIns="45669" anchor="ctr"/>
          <a:lstStyle/>
          <a:p>
            <a:pPr algn="ctr" defTabSz="456705" eaLnBrk="1" fontAlgn="auto" hangingPunct="1">
              <a:spcBef>
                <a:spcPts val="0"/>
              </a:spcBef>
              <a:spcAft>
                <a:spcPts val="0"/>
              </a:spcAft>
              <a:defRPr/>
            </a:pPr>
            <a:endParaRPr lang="en-US" sz="1798"/>
          </a:p>
        </p:txBody>
      </p:sp>
      <p:sp>
        <p:nvSpPr>
          <p:cNvPr id="3" name="Slide Number Placeholder 5">
            <a:extLst>
              <a:ext uri="{FF2B5EF4-FFF2-40B4-BE49-F238E27FC236}">
                <a16:creationId xmlns:a16="http://schemas.microsoft.com/office/drawing/2014/main" id="{2D1F35CD-6397-49F6-9E71-C054AF8E6F04}"/>
              </a:ext>
            </a:extLst>
          </p:cNvPr>
          <p:cNvSpPr>
            <a:spLocks noGrp="1"/>
          </p:cNvSpPr>
          <p:nvPr>
            <p:ph type="sldNum" sz="quarter" idx="10"/>
          </p:nvPr>
        </p:nvSpPr>
        <p:spPr>
          <a:xfrm>
            <a:off x="11271139" y="356395"/>
            <a:ext cx="532844" cy="365125"/>
          </a:xfrm>
        </p:spPr>
        <p:txBody>
          <a:bodyPr/>
          <a:lstStyle>
            <a:lvl1pPr algn="ctr">
              <a:defRPr sz="899">
                <a:solidFill>
                  <a:schemeClr val="bg1"/>
                </a:solidFill>
                <a:latin typeface="Source Sans Pro ExtraLight" pitchFamily="-65" charset="0"/>
              </a:defRPr>
            </a:lvl1pPr>
          </a:lstStyle>
          <a:p>
            <a:pPr>
              <a:defRPr/>
            </a:pPr>
            <a:fld id="{5DFA822E-A58D-45AD-9FD7-74F95099BFFF}" type="slidenum">
              <a:rPr lang="en-US" altLang="en-US"/>
              <a:pPr>
                <a:defRPr/>
              </a:pPr>
              <a:t>‹#›</a:t>
            </a:fld>
            <a:endParaRPr lang="en-US" altLang="en-US"/>
          </a:p>
        </p:txBody>
      </p:sp>
    </p:spTree>
    <p:extLst>
      <p:ext uri="{BB962C8B-B14F-4D97-AF65-F5344CB8AC3E}">
        <p14:creationId xmlns:p14="http://schemas.microsoft.com/office/powerpoint/2010/main" val="2896773454"/>
      </p:ext>
    </p:extLst>
  </p:cSld>
  <p:clrMapOvr>
    <a:masterClrMapping/>
  </p:clrMapOvr>
  <mc:AlternateContent xmlns:mc="http://schemas.openxmlformats.org/markup-compatibility/2006" xmlns:p14="http://schemas.microsoft.com/office/powerpoint/2010/main">
    <mc:Choice Requires="p14">
      <p:transition p14:dur="10" advTm="0"/>
    </mc:Choice>
    <mc:Fallback xmlns="">
      <p:transition advTm="0"/>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3E4F1A96-07CD-5786-D670-D2B17EB0BFED}"/>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14039" y="6143214"/>
            <a:ext cx="1691147" cy="689704"/>
          </a:xfrm>
          <a:prstGeom prst="rect">
            <a:avLst/>
          </a:prstGeom>
        </p:spPr>
      </p:pic>
      <p:sp>
        <p:nvSpPr>
          <p:cNvPr id="5" name="Slide Number Placeholder 4">
            <a:extLst>
              <a:ext uri="{FF2B5EF4-FFF2-40B4-BE49-F238E27FC236}">
                <a16:creationId xmlns:a16="http://schemas.microsoft.com/office/drawing/2014/main" id="{776048AD-0D6F-2EDE-6F6E-C31E42C810AB}"/>
              </a:ext>
            </a:extLst>
          </p:cNvPr>
          <p:cNvSpPr>
            <a:spLocks noGrp="1"/>
          </p:cNvSpPr>
          <p:nvPr>
            <p:ph type="sldNum" sz="quarter" idx="12"/>
          </p:nvPr>
        </p:nvSpPr>
        <p:spPr>
          <a:xfrm>
            <a:off x="8823903" y="6356351"/>
            <a:ext cx="2740343" cy="365125"/>
          </a:xfrm>
        </p:spPr>
        <p:txBody>
          <a:bodyPr/>
          <a:lstStyle>
            <a:lvl1pPr>
              <a:defRPr>
                <a:solidFill>
                  <a:schemeClr val="bg1"/>
                </a:solidFill>
              </a:defRPr>
            </a:lvl1pPr>
          </a:lstStyle>
          <a:p>
            <a:fld id="{6F4C2191-D64F-C642-B897-F09B8C2D700C}" type="slidenum">
              <a:rPr lang="en-US" smtClean="0"/>
              <a:pPr/>
              <a:t>‹#›</a:t>
            </a:fld>
            <a:endParaRPr lang="en-US"/>
          </a:p>
        </p:txBody>
      </p:sp>
    </p:spTree>
    <p:extLst>
      <p:ext uri="{BB962C8B-B14F-4D97-AF65-F5344CB8AC3E}">
        <p14:creationId xmlns:p14="http://schemas.microsoft.com/office/powerpoint/2010/main" val="32953103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Photo - Horizontal">
    <p:spTree>
      <p:nvGrpSpPr>
        <p:cNvPr id="1" name=""/>
        <p:cNvGrpSpPr/>
        <p:nvPr/>
      </p:nvGrpSpPr>
      <p:grpSpPr>
        <a:xfrm>
          <a:off x="0" y="0"/>
          <a:ext cx="0" cy="0"/>
          <a:chOff x="0" y="0"/>
          <a:chExt cx="0" cy="0"/>
        </a:xfrm>
      </p:grpSpPr>
      <p:sp>
        <p:nvSpPr>
          <p:cNvPr id="20" name="532241774_2880x1920.jpg"/>
          <p:cNvSpPr>
            <a:spLocks noGrp="1"/>
          </p:cNvSpPr>
          <p:nvPr>
            <p:ph type="pic" sz="half" idx="21"/>
          </p:nvPr>
        </p:nvSpPr>
        <p:spPr>
          <a:xfrm>
            <a:off x="2689888" y="709612"/>
            <a:ext cx="6800851" cy="4533901"/>
          </a:xfrm>
          <a:prstGeom prst="rect">
            <a:avLst/>
          </a:prstGeom>
        </p:spPr>
        <p:txBody>
          <a:bodyPr lIns="91439" tIns="45719" rIns="91439" bIns="45719">
            <a:noAutofit/>
          </a:bodyPr>
          <a:lstStyle/>
          <a:p>
            <a:endParaRPr/>
          </a:p>
        </p:txBody>
      </p:sp>
      <p:sp>
        <p:nvSpPr>
          <p:cNvPr id="21" name="Title Text"/>
          <p:cNvSpPr txBox="1">
            <a:spLocks noGrp="1"/>
          </p:cNvSpPr>
          <p:nvPr>
            <p:ph type="title"/>
          </p:nvPr>
        </p:nvSpPr>
        <p:spPr>
          <a:xfrm>
            <a:off x="1755774" y="4424362"/>
            <a:ext cx="8667752" cy="752476"/>
          </a:xfrm>
          <a:prstGeom prst="rect">
            <a:avLst/>
          </a:prstGeom>
        </p:spPr>
        <p:txBody>
          <a:bodyPr/>
          <a:lstStyle/>
          <a:p>
            <a:r>
              <a:t>Title Text</a:t>
            </a:r>
          </a:p>
        </p:txBody>
      </p:sp>
      <p:sp>
        <p:nvSpPr>
          <p:cNvPr id="22" name="Body Level One…"/>
          <p:cNvSpPr txBox="1">
            <a:spLocks noGrp="1"/>
          </p:cNvSpPr>
          <p:nvPr>
            <p:ph type="body" sz="quarter" idx="1"/>
          </p:nvPr>
        </p:nvSpPr>
        <p:spPr>
          <a:xfrm>
            <a:off x="1755774" y="5148262"/>
            <a:ext cx="8667752" cy="595314"/>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a:xfrm>
            <a:off x="214324" y="545234"/>
            <a:ext cx="5621867" cy="345351"/>
          </a:xfrm>
        </p:spPr>
        <p:txBody>
          <a:bodyPr lIns="0" tIns="0" rIns="0" bIns="0"/>
          <a:lstStyle>
            <a:lvl1pPr>
              <a:defRPr sz="2242" b="0" i="0">
                <a:solidFill>
                  <a:schemeClr val="bg1"/>
                </a:solidFill>
                <a:latin typeface="HALDEN SOLID"/>
                <a:cs typeface="HALDEN SOLID"/>
              </a:defRPr>
            </a:lvl1pPr>
          </a:lstStyle>
          <a:p>
            <a:endParaRPr/>
          </a:p>
        </p:txBody>
      </p:sp>
      <p:sp>
        <p:nvSpPr>
          <p:cNvPr id="3" name="Holder 3"/>
          <p:cNvSpPr>
            <a:spLocks noGrp="1"/>
          </p:cNvSpPr>
          <p:nvPr>
            <p:ph sz="half" idx="2"/>
          </p:nvPr>
        </p:nvSpPr>
        <p:spPr>
          <a:xfrm>
            <a:off x="353423" y="1596573"/>
            <a:ext cx="3613397" cy="181909"/>
          </a:xfrm>
          <a:prstGeom prst="rect">
            <a:avLst/>
          </a:prstGeom>
        </p:spPr>
        <p:txBody>
          <a:bodyPr wrap="square" lIns="0" tIns="0" rIns="0" bIns="0">
            <a:spAutoFit/>
          </a:bodyPr>
          <a:lstStyle>
            <a:lvl1pPr>
              <a:defRPr sz="1181" b="1" i="0">
                <a:solidFill>
                  <a:schemeClr val="bg1"/>
                </a:solidFill>
                <a:latin typeface="OpenSans-Extrabold"/>
                <a:cs typeface="OpenSans-Extrabold"/>
              </a:defRPr>
            </a:lvl1pPr>
          </a:lstStyle>
          <a:p>
            <a:endParaRPr/>
          </a:p>
        </p:txBody>
      </p:sp>
      <p:sp>
        <p:nvSpPr>
          <p:cNvPr id="4" name="Holder 4"/>
          <p:cNvSpPr>
            <a:spLocks noGrp="1"/>
          </p:cNvSpPr>
          <p:nvPr>
            <p:ph sz="half" idx="3"/>
          </p:nvPr>
        </p:nvSpPr>
        <p:spPr>
          <a:xfrm>
            <a:off x="6272339" y="1577340"/>
            <a:ext cx="5297996" cy="276999"/>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3/4/2024</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58294088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Slide for maps">
    <p:spTree>
      <p:nvGrpSpPr>
        <p:cNvPr id="1" name=""/>
        <p:cNvGrpSpPr/>
        <p:nvPr/>
      </p:nvGrpSpPr>
      <p:grpSpPr>
        <a:xfrm>
          <a:off x="0" y="0"/>
          <a:ext cx="0" cy="0"/>
          <a:chOff x="0" y="0"/>
          <a:chExt cx="0" cy="0"/>
        </a:xfrm>
      </p:grpSpPr>
      <p:sp>
        <p:nvSpPr>
          <p:cNvPr id="10" name="Picture Placeholder 9"/>
          <p:cNvSpPr>
            <a:spLocks noGrp="1"/>
          </p:cNvSpPr>
          <p:nvPr>
            <p:ph type="pic" sz="quarter" idx="11"/>
          </p:nvPr>
        </p:nvSpPr>
        <p:spPr>
          <a:xfrm>
            <a:off x="647031" y="1901827"/>
            <a:ext cx="5290383" cy="3856039"/>
          </a:xfrm>
        </p:spPr>
        <p:txBody>
          <a:bodyPr/>
          <a:lstStyle/>
          <a:p>
            <a:endParaRPr lang="en-US"/>
          </a:p>
        </p:txBody>
      </p:sp>
      <p:sp>
        <p:nvSpPr>
          <p:cNvPr id="7" name="Picture Placeholder 1"/>
          <p:cNvSpPr>
            <a:spLocks noGrp="1"/>
          </p:cNvSpPr>
          <p:nvPr>
            <p:ph type="pic" sz="quarter" idx="10" hasCustomPrompt="1"/>
          </p:nvPr>
        </p:nvSpPr>
        <p:spPr>
          <a:xfrm>
            <a:off x="659716" y="1902186"/>
            <a:ext cx="5280802" cy="3856064"/>
          </a:xfrm>
          <a:solidFill>
            <a:schemeClr val="bg2"/>
          </a:solidFill>
          <a:ln>
            <a:noFill/>
          </a:ln>
        </p:spPr>
        <p:txBody>
          <a:bodyPr>
            <a:normAutofit/>
          </a:bodyPr>
          <a:lstStyle>
            <a:lvl1pPr>
              <a:defRPr sz="1319" baseline="0">
                <a:latin typeface="Arial" charset="0"/>
                <a:ea typeface="Arial" charset="0"/>
                <a:cs typeface="Arial" charset="0"/>
              </a:defRPr>
            </a:lvl1pPr>
          </a:lstStyle>
          <a:p>
            <a:pPr marL="274039" marR="0" lvl="0" indent="-274039" algn="l" defTabSz="1096155" rtl="0" eaLnBrk="1" fontAlgn="auto" latinLnBrk="0" hangingPunct="1">
              <a:lnSpc>
                <a:spcPct val="90000"/>
              </a:lnSpc>
              <a:spcBef>
                <a:spcPts val="1199"/>
              </a:spcBef>
              <a:spcAft>
                <a:spcPts val="0"/>
              </a:spcAft>
              <a:buClrTx/>
              <a:buSzTx/>
              <a:buFont typeface="Arial" panose="020B0604020202020204" pitchFamily="34" charset="0"/>
              <a:buNone/>
              <a:tabLst/>
              <a:defRPr/>
            </a:pPr>
            <a:r>
              <a:rPr lang="en-US"/>
              <a:t>Click to add Maps, Graphs, Diagrams, pie charts etc.</a:t>
            </a:r>
          </a:p>
        </p:txBody>
      </p:sp>
      <p:sp>
        <p:nvSpPr>
          <p:cNvPr id="12" name="Picture Placeholder 1"/>
          <p:cNvSpPr>
            <a:spLocks noGrp="1"/>
          </p:cNvSpPr>
          <p:nvPr>
            <p:ph type="pic" sz="quarter" idx="12" hasCustomPrompt="1"/>
          </p:nvPr>
        </p:nvSpPr>
        <p:spPr>
          <a:xfrm>
            <a:off x="6197490" y="1902186"/>
            <a:ext cx="5280802" cy="3856064"/>
          </a:xfrm>
          <a:solidFill>
            <a:schemeClr val="bg2"/>
          </a:solidFill>
          <a:ln>
            <a:noFill/>
          </a:ln>
        </p:spPr>
        <p:txBody>
          <a:bodyPr>
            <a:normAutofit/>
          </a:bodyPr>
          <a:lstStyle>
            <a:lvl1pPr>
              <a:defRPr sz="1319" baseline="0">
                <a:latin typeface="Arial" charset="0"/>
                <a:ea typeface="Arial" charset="0"/>
                <a:cs typeface="Arial" charset="0"/>
              </a:defRPr>
            </a:lvl1pPr>
          </a:lstStyle>
          <a:p>
            <a:pPr marL="274039" marR="0" lvl="0" indent="-274039" algn="l" defTabSz="1096155" rtl="0" eaLnBrk="1" fontAlgn="auto" latinLnBrk="0" hangingPunct="1">
              <a:lnSpc>
                <a:spcPct val="90000"/>
              </a:lnSpc>
              <a:spcBef>
                <a:spcPts val="1199"/>
              </a:spcBef>
              <a:spcAft>
                <a:spcPts val="0"/>
              </a:spcAft>
              <a:buClrTx/>
              <a:buSzTx/>
              <a:buFont typeface="Arial" panose="020B0604020202020204" pitchFamily="34" charset="0"/>
              <a:buNone/>
              <a:tabLst/>
              <a:defRPr/>
            </a:pPr>
            <a:r>
              <a:rPr lang="en-US"/>
              <a:t>Click to add Maps, Graphs, Diagrams, pie charts etc.</a:t>
            </a:r>
          </a:p>
        </p:txBody>
      </p:sp>
    </p:spTree>
    <p:extLst>
      <p:ext uri="{BB962C8B-B14F-4D97-AF65-F5344CB8AC3E}">
        <p14:creationId xmlns:p14="http://schemas.microsoft.com/office/powerpoint/2010/main" val="13799276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le - Centre">
    <p:spTree>
      <p:nvGrpSpPr>
        <p:cNvPr id="1" name=""/>
        <p:cNvGrpSpPr/>
        <p:nvPr/>
      </p:nvGrpSpPr>
      <p:grpSpPr>
        <a:xfrm>
          <a:off x="0" y="0"/>
          <a:ext cx="0" cy="0"/>
          <a:chOff x="0" y="0"/>
          <a:chExt cx="0" cy="0"/>
        </a:xfrm>
      </p:grpSpPr>
      <p:sp>
        <p:nvSpPr>
          <p:cNvPr id="30" name="Title Text"/>
          <p:cNvSpPr txBox="1">
            <a:spLocks noGrp="1"/>
          </p:cNvSpPr>
          <p:nvPr>
            <p:ph type="title"/>
          </p:nvPr>
        </p:nvSpPr>
        <p:spPr>
          <a:xfrm>
            <a:off x="2184399" y="2557462"/>
            <a:ext cx="7810502" cy="1743076"/>
          </a:xfrm>
          <a:prstGeom prst="rect">
            <a:avLst/>
          </a:prstGeom>
        </p:spPr>
        <p:txBody>
          <a:bodyPr anchor="ctr"/>
          <a:lstStyle/>
          <a:p>
            <a:r>
              <a:t>Title Text</a:t>
            </a:r>
          </a:p>
        </p:txBody>
      </p:sp>
      <p:sp>
        <p:nvSpPr>
          <p:cNvPr id="3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Photo - Vertical">
    <p:spTree>
      <p:nvGrpSpPr>
        <p:cNvPr id="1" name=""/>
        <p:cNvGrpSpPr/>
        <p:nvPr/>
      </p:nvGrpSpPr>
      <p:grpSpPr>
        <a:xfrm>
          <a:off x="0" y="0"/>
          <a:ext cx="0" cy="0"/>
          <a:chOff x="0" y="0"/>
          <a:chExt cx="0" cy="0"/>
        </a:xfrm>
      </p:grpSpPr>
      <p:sp>
        <p:nvSpPr>
          <p:cNvPr id="38" name="532204087_1355x1355.jpg"/>
          <p:cNvSpPr>
            <a:spLocks noGrp="1"/>
          </p:cNvSpPr>
          <p:nvPr>
            <p:ph type="pic" sz="half" idx="21"/>
          </p:nvPr>
        </p:nvSpPr>
        <p:spPr>
          <a:xfrm>
            <a:off x="6327775" y="1214437"/>
            <a:ext cx="4300538" cy="4300539"/>
          </a:xfrm>
          <a:prstGeom prst="rect">
            <a:avLst/>
          </a:prstGeom>
        </p:spPr>
        <p:txBody>
          <a:bodyPr lIns="91439" tIns="45719" rIns="91439" bIns="45719">
            <a:noAutofit/>
          </a:bodyPr>
          <a:lstStyle/>
          <a:p>
            <a:endParaRPr/>
          </a:p>
        </p:txBody>
      </p:sp>
      <p:sp>
        <p:nvSpPr>
          <p:cNvPr id="39" name="Title Text"/>
          <p:cNvSpPr txBox="1">
            <a:spLocks noGrp="1"/>
          </p:cNvSpPr>
          <p:nvPr>
            <p:ph type="title"/>
          </p:nvPr>
        </p:nvSpPr>
        <p:spPr>
          <a:xfrm>
            <a:off x="2136774" y="1214437"/>
            <a:ext cx="3833814" cy="2081214"/>
          </a:xfrm>
          <a:prstGeom prst="rect">
            <a:avLst/>
          </a:prstGeom>
        </p:spPr>
        <p:txBody>
          <a:bodyPr/>
          <a:lstStyle>
            <a:lvl1pPr>
              <a:defRPr sz="4000"/>
            </a:lvl1pPr>
          </a:lstStyle>
          <a:p>
            <a:r>
              <a:t>Title Text</a:t>
            </a:r>
          </a:p>
        </p:txBody>
      </p:sp>
      <p:sp>
        <p:nvSpPr>
          <p:cNvPr id="40" name="Body Level One…"/>
          <p:cNvSpPr txBox="1">
            <a:spLocks noGrp="1"/>
          </p:cNvSpPr>
          <p:nvPr>
            <p:ph type="body" sz="quarter" idx="1"/>
          </p:nvPr>
        </p:nvSpPr>
        <p:spPr>
          <a:xfrm>
            <a:off x="2136774" y="3305175"/>
            <a:ext cx="3833814" cy="2147888"/>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4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48" name="Title Text"/>
          <p:cNvSpPr txBox="1">
            <a:spLocks noGrp="1"/>
          </p:cNvSpPr>
          <p:nvPr>
            <p:ph type="title"/>
          </p:nvPr>
        </p:nvSpPr>
        <p:spPr>
          <a:xfrm>
            <a:off x="2151062" y="990599"/>
            <a:ext cx="7877177" cy="857251"/>
          </a:xfrm>
          <a:prstGeom prst="rect">
            <a:avLst/>
          </a:prstGeom>
        </p:spPr>
        <p:txBody>
          <a:bodyPr anchor="ctr"/>
          <a:lstStyle/>
          <a:p>
            <a:r>
              <a:t>Title Text</a:t>
            </a:r>
          </a:p>
        </p:txBody>
      </p:sp>
      <p:sp>
        <p:nvSpPr>
          <p:cNvPr id="4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56" name="Title Text"/>
          <p:cNvSpPr txBox="1">
            <a:spLocks noGrp="1"/>
          </p:cNvSpPr>
          <p:nvPr>
            <p:ph type="title"/>
          </p:nvPr>
        </p:nvSpPr>
        <p:spPr>
          <a:xfrm>
            <a:off x="2151062" y="990599"/>
            <a:ext cx="7877177" cy="857251"/>
          </a:xfrm>
          <a:prstGeom prst="rect">
            <a:avLst/>
          </a:prstGeom>
        </p:spPr>
        <p:txBody>
          <a:bodyPr anchor="ctr"/>
          <a:lstStyle/>
          <a:p>
            <a:r>
              <a:t>Title Text</a:t>
            </a:r>
          </a:p>
        </p:txBody>
      </p:sp>
      <p:sp>
        <p:nvSpPr>
          <p:cNvPr id="57" name="Body Level One…"/>
          <p:cNvSpPr txBox="1">
            <a:spLocks noGrp="1"/>
          </p:cNvSpPr>
          <p:nvPr>
            <p:ph type="body" sz="half" idx="1"/>
          </p:nvPr>
        </p:nvSpPr>
        <p:spPr>
          <a:xfrm>
            <a:off x="2151062" y="2038350"/>
            <a:ext cx="7877177" cy="3486150"/>
          </a:xfrm>
          <a:prstGeom prst="rect">
            <a:avLst/>
          </a:prstGeom>
        </p:spPr>
        <p:txBody>
          <a:bodyPr anchor="ctr"/>
          <a:lstStyle>
            <a:lvl1pPr marL="291041" indent="-291041" algn="l">
              <a:spcBef>
                <a:spcPts val="2900"/>
              </a:spcBef>
              <a:buSzPct val="125000"/>
              <a:buChar char="•"/>
              <a:defRPr sz="2200"/>
            </a:lvl1pPr>
            <a:lvl2pPr marL="926041" indent="-291041" algn="l">
              <a:spcBef>
                <a:spcPts val="2900"/>
              </a:spcBef>
              <a:buSzPct val="125000"/>
              <a:buChar char="•"/>
              <a:defRPr sz="2200"/>
            </a:lvl2pPr>
            <a:lvl3pPr marL="1561041" indent="-291041" algn="l">
              <a:spcBef>
                <a:spcPts val="2900"/>
              </a:spcBef>
              <a:buSzPct val="125000"/>
              <a:buChar char="•"/>
              <a:defRPr sz="2200"/>
            </a:lvl3pPr>
            <a:lvl4pPr marL="2196041" indent="-291041" algn="l">
              <a:spcBef>
                <a:spcPts val="2900"/>
              </a:spcBef>
              <a:buSzPct val="125000"/>
              <a:buChar char="•"/>
              <a:defRPr sz="2200"/>
            </a:lvl4pPr>
            <a:lvl5pPr marL="2831041" indent="-291041" algn="l">
              <a:spcBef>
                <a:spcPts val="2900"/>
              </a:spcBef>
              <a:buSzPct val="125000"/>
              <a:buChar char="•"/>
              <a:defRPr sz="2200"/>
            </a:lvl5pPr>
          </a:lstStyle>
          <a:p>
            <a:r>
              <a:t>Body Level One</a:t>
            </a:r>
          </a:p>
          <a:p>
            <a:pPr lvl="1"/>
            <a:r>
              <a:t>Body Level Two</a:t>
            </a:r>
          </a:p>
          <a:p>
            <a:pPr lvl="2"/>
            <a:r>
              <a:t>Body Level Three</a:t>
            </a:r>
          </a:p>
          <a:p>
            <a:pPr lvl="3"/>
            <a:r>
              <a:t>Body Level Four</a:t>
            </a:r>
          </a:p>
          <a:p>
            <a:pPr lvl="4"/>
            <a:r>
              <a:t>Body Level Five</a:t>
            </a:r>
          </a:p>
        </p:txBody>
      </p:sp>
      <p:sp>
        <p:nvSpPr>
          <p:cNvPr id="5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65" name="532205080_1647x1098.jpg"/>
          <p:cNvSpPr>
            <a:spLocks noGrp="1"/>
          </p:cNvSpPr>
          <p:nvPr>
            <p:ph type="pic" sz="half" idx="21"/>
          </p:nvPr>
        </p:nvSpPr>
        <p:spPr>
          <a:xfrm>
            <a:off x="5627687" y="2038350"/>
            <a:ext cx="5229226" cy="3486150"/>
          </a:xfrm>
          <a:prstGeom prst="rect">
            <a:avLst/>
          </a:prstGeom>
        </p:spPr>
        <p:txBody>
          <a:bodyPr lIns="91439" tIns="45719" rIns="91439" bIns="45719">
            <a:noAutofit/>
          </a:bodyPr>
          <a:lstStyle/>
          <a:p>
            <a:endParaRPr/>
          </a:p>
        </p:txBody>
      </p:sp>
      <p:sp>
        <p:nvSpPr>
          <p:cNvPr id="66" name="Title Text"/>
          <p:cNvSpPr txBox="1">
            <a:spLocks noGrp="1"/>
          </p:cNvSpPr>
          <p:nvPr>
            <p:ph type="title"/>
          </p:nvPr>
        </p:nvSpPr>
        <p:spPr>
          <a:xfrm>
            <a:off x="2151062" y="990599"/>
            <a:ext cx="7877177" cy="857251"/>
          </a:xfrm>
          <a:prstGeom prst="rect">
            <a:avLst/>
          </a:prstGeom>
        </p:spPr>
        <p:txBody>
          <a:bodyPr anchor="ctr"/>
          <a:lstStyle/>
          <a:p>
            <a:r>
              <a:t>Title Text</a:t>
            </a:r>
          </a:p>
        </p:txBody>
      </p:sp>
      <p:sp>
        <p:nvSpPr>
          <p:cNvPr id="67" name="Body Level One…"/>
          <p:cNvSpPr txBox="1">
            <a:spLocks noGrp="1"/>
          </p:cNvSpPr>
          <p:nvPr>
            <p:ph type="body" sz="quarter" idx="1"/>
          </p:nvPr>
        </p:nvSpPr>
        <p:spPr>
          <a:xfrm>
            <a:off x="2151062" y="2038350"/>
            <a:ext cx="3833814" cy="3486150"/>
          </a:xfrm>
          <a:prstGeom prst="rect">
            <a:avLst/>
          </a:prstGeom>
        </p:spPr>
        <p:txBody>
          <a:bodyPr anchor="ctr"/>
          <a:lstStyle>
            <a:lvl1pPr marL="264694" indent="-264694" algn="l">
              <a:spcBef>
                <a:spcPts val="2200"/>
              </a:spcBef>
              <a:buSzPct val="125000"/>
              <a:buChar char="•"/>
              <a:defRPr sz="1800"/>
            </a:lvl1pPr>
            <a:lvl2pPr marL="823494" indent="-264694" algn="l">
              <a:spcBef>
                <a:spcPts val="2200"/>
              </a:spcBef>
              <a:buSzPct val="125000"/>
              <a:buChar char="•"/>
              <a:defRPr sz="1800"/>
            </a:lvl2pPr>
            <a:lvl3pPr marL="1382294" indent="-264694" algn="l">
              <a:spcBef>
                <a:spcPts val="2200"/>
              </a:spcBef>
              <a:buSzPct val="125000"/>
              <a:buChar char="•"/>
              <a:defRPr sz="1800"/>
            </a:lvl3pPr>
            <a:lvl4pPr marL="1941094" indent="-264694" algn="l">
              <a:spcBef>
                <a:spcPts val="2200"/>
              </a:spcBef>
              <a:buSzPct val="125000"/>
              <a:buChar char="•"/>
              <a:defRPr sz="1800"/>
            </a:lvl4pPr>
            <a:lvl5pPr marL="2499894" indent="-264694" algn="l">
              <a:spcBef>
                <a:spcPts val="2200"/>
              </a:spcBef>
              <a:buSzPct val="125000"/>
              <a:buChar char="•"/>
              <a:defRPr sz="1800"/>
            </a:lvl5pPr>
          </a:lstStyle>
          <a:p>
            <a:r>
              <a:t>Body Level One</a:t>
            </a:r>
          </a:p>
          <a:p>
            <a:pPr lvl="1"/>
            <a:r>
              <a:t>Body Level Two</a:t>
            </a:r>
          </a:p>
          <a:p>
            <a:pPr lvl="2"/>
            <a:r>
              <a:t>Body Level Three</a:t>
            </a:r>
          </a:p>
          <a:p>
            <a:pPr lvl="3"/>
            <a:r>
              <a:t>Body Level Four</a:t>
            </a:r>
          </a:p>
          <a:p>
            <a:pPr lvl="4"/>
            <a:r>
              <a:t>Body Level Five</a:t>
            </a:r>
          </a:p>
        </p:txBody>
      </p:sp>
      <p:sp>
        <p:nvSpPr>
          <p:cNvPr id="6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75" name="Body Level One…"/>
          <p:cNvSpPr txBox="1">
            <a:spLocks noGrp="1"/>
          </p:cNvSpPr>
          <p:nvPr>
            <p:ph type="body" sz="half" idx="1"/>
          </p:nvPr>
        </p:nvSpPr>
        <p:spPr>
          <a:xfrm>
            <a:off x="2151062" y="1523999"/>
            <a:ext cx="7877177" cy="3810002"/>
          </a:xfrm>
          <a:prstGeom prst="rect">
            <a:avLst/>
          </a:prstGeom>
        </p:spPr>
        <p:txBody>
          <a:bodyPr anchor="ctr"/>
          <a:lstStyle>
            <a:lvl1pPr marL="291041" indent="-291041" algn="l">
              <a:spcBef>
                <a:spcPts val="2900"/>
              </a:spcBef>
              <a:buSzPct val="125000"/>
              <a:buChar char="•"/>
              <a:defRPr sz="2200"/>
            </a:lvl1pPr>
            <a:lvl2pPr marL="926041" indent="-291041" algn="l">
              <a:spcBef>
                <a:spcPts val="2900"/>
              </a:spcBef>
              <a:buSzPct val="125000"/>
              <a:buChar char="•"/>
              <a:defRPr sz="2200"/>
            </a:lvl2pPr>
            <a:lvl3pPr marL="1561041" indent="-291041" algn="l">
              <a:spcBef>
                <a:spcPts val="2900"/>
              </a:spcBef>
              <a:buSzPct val="125000"/>
              <a:buChar char="•"/>
              <a:defRPr sz="2200"/>
            </a:lvl3pPr>
            <a:lvl4pPr marL="2196041" indent="-291041" algn="l">
              <a:spcBef>
                <a:spcPts val="2900"/>
              </a:spcBef>
              <a:buSzPct val="125000"/>
              <a:buChar char="•"/>
              <a:defRPr sz="2200"/>
            </a:lvl4pPr>
            <a:lvl5pPr marL="2831041" indent="-291041" algn="l">
              <a:spcBef>
                <a:spcPts val="2900"/>
              </a:spcBef>
              <a:buSzPct val="125000"/>
              <a:buChar char="•"/>
              <a:defRPr sz="2200"/>
            </a:lvl5pPr>
          </a:lstStyle>
          <a:p>
            <a:r>
              <a:t>Body Level One</a:t>
            </a:r>
          </a:p>
          <a:p>
            <a:pPr lvl="1"/>
            <a:r>
              <a:t>Body Level Two</a:t>
            </a:r>
          </a:p>
          <a:p>
            <a:pPr lvl="2"/>
            <a:r>
              <a:t>Body Level Three</a:t>
            </a:r>
          </a:p>
          <a:p>
            <a:pPr lvl="3"/>
            <a:r>
              <a:t>Body Level Four</a:t>
            </a:r>
          </a:p>
          <a:p>
            <a:pPr lvl="4"/>
            <a:r>
              <a:t>Body Level Five</a:t>
            </a:r>
          </a:p>
        </p:txBody>
      </p:sp>
      <p:sp>
        <p:nvSpPr>
          <p:cNvPr id="7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Photo - 3 Up">
    <p:spTree>
      <p:nvGrpSpPr>
        <p:cNvPr id="1" name=""/>
        <p:cNvGrpSpPr/>
        <p:nvPr/>
      </p:nvGrpSpPr>
      <p:grpSpPr>
        <a:xfrm>
          <a:off x="0" y="0"/>
          <a:ext cx="0" cy="0"/>
          <a:chOff x="0" y="0"/>
          <a:chExt cx="0" cy="0"/>
        </a:xfrm>
      </p:grpSpPr>
      <p:sp>
        <p:nvSpPr>
          <p:cNvPr id="83" name="532205080_1647x1098.jpg"/>
          <p:cNvSpPr>
            <a:spLocks noGrp="1"/>
          </p:cNvSpPr>
          <p:nvPr>
            <p:ph type="pic" sz="quarter" idx="21"/>
          </p:nvPr>
        </p:nvSpPr>
        <p:spPr>
          <a:xfrm>
            <a:off x="7255271" y="3500437"/>
            <a:ext cx="3121820" cy="2081214"/>
          </a:xfrm>
          <a:prstGeom prst="rect">
            <a:avLst/>
          </a:prstGeom>
        </p:spPr>
        <p:txBody>
          <a:bodyPr lIns="91439" tIns="45719" rIns="91439" bIns="45719">
            <a:noAutofit/>
          </a:bodyPr>
          <a:lstStyle/>
          <a:p>
            <a:endParaRPr/>
          </a:p>
        </p:txBody>
      </p:sp>
      <p:sp>
        <p:nvSpPr>
          <p:cNvPr id="84" name="532204087_1355x1355.jpg"/>
          <p:cNvSpPr>
            <a:spLocks noGrp="1"/>
          </p:cNvSpPr>
          <p:nvPr>
            <p:ph type="pic" sz="quarter" idx="22"/>
          </p:nvPr>
        </p:nvSpPr>
        <p:spPr>
          <a:xfrm>
            <a:off x="7427912" y="1181099"/>
            <a:ext cx="2776539" cy="2776539"/>
          </a:xfrm>
          <a:prstGeom prst="rect">
            <a:avLst/>
          </a:prstGeom>
        </p:spPr>
        <p:txBody>
          <a:bodyPr lIns="91439" tIns="45719" rIns="91439" bIns="45719">
            <a:noAutofit/>
          </a:bodyPr>
          <a:lstStyle/>
          <a:p>
            <a:endParaRPr/>
          </a:p>
        </p:txBody>
      </p:sp>
      <p:sp>
        <p:nvSpPr>
          <p:cNvPr id="85" name="532241774_2880x1920.jpg"/>
          <p:cNvSpPr>
            <a:spLocks noGrp="1"/>
          </p:cNvSpPr>
          <p:nvPr>
            <p:ph type="pic" sz="half" idx="23"/>
          </p:nvPr>
        </p:nvSpPr>
        <p:spPr>
          <a:xfrm>
            <a:off x="1146174" y="1281112"/>
            <a:ext cx="6450808" cy="4300539"/>
          </a:xfrm>
          <a:prstGeom prst="rect">
            <a:avLst/>
          </a:prstGeom>
        </p:spPr>
        <p:txBody>
          <a:bodyPr lIns="91439" tIns="45719" rIns="91439" bIns="45719">
            <a:noAutofit/>
          </a:bodyPr>
          <a:lstStyle/>
          <a:p>
            <a:endParaRPr/>
          </a:p>
        </p:txBody>
      </p:sp>
      <p:sp>
        <p:nvSpPr>
          <p:cNvPr id="8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2184399" y="1719262"/>
            <a:ext cx="7810502" cy="1743076"/>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19050" tIns="19050" rIns="19050" bIns="19050" anchor="b">
            <a:normAutofit/>
          </a:bodyPr>
          <a:lstStyle/>
          <a:p>
            <a:r>
              <a:t>Title Text</a:t>
            </a:r>
          </a:p>
        </p:txBody>
      </p:sp>
      <p:sp>
        <p:nvSpPr>
          <p:cNvPr id="3" name="Body Level One…"/>
          <p:cNvSpPr txBox="1">
            <a:spLocks noGrp="1"/>
          </p:cNvSpPr>
          <p:nvPr>
            <p:ph type="body" idx="1"/>
          </p:nvPr>
        </p:nvSpPr>
        <p:spPr>
          <a:xfrm>
            <a:off x="2184399" y="3509962"/>
            <a:ext cx="7810502" cy="595314"/>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19050" tIns="19050" rIns="19050" bIns="19050">
            <a:normAutofit/>
          </a:bodyPr>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5984195" y="5762625"/>
            <a:ext cx="206147" cy="199148"/>
          </a:xfrm>
          <a:prstGeom prst="rect">
            <a:avLst/>
          </a:prstGeom>
          <a:ln w="3175">
            <a:miter lim="400000"/>
          </a:ln>
        </p:spPr>
        <p:txBody>
          <a:bodyPr wrap="none" lIns="19050" tIns="19050" rIns="19050" bIns="19050">
            <a:spAutoFit/>
          </a:bodyPr>
          <a:lstStyle>
            <a:lvl1pPr>
              <a:defRPr sz="1100" b="0">
                <a:latin typeface="Helvetica Neue Light"/>
                <a:ea typeface="Helvetica Neue Light"/>
                <a:cs typeface="Helvetica Neue Light"/>
                <a:sym typeface="Helvetica Neue Light"/>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Lst>
  <p:transition spd="med"/>
  <p:txStyles>
    <p:titleStyle>
      <a:lvl1pPr marL="0" marR="0" indent="0" algn="ctr" defTabSz="412750" rtl="0" latinLnBrk="0">
        <a:lnSpc>
          <a:spcPct val="100000"/>
        </a:lnSpc>
        <a:spcBef>
          <a:spcPts val="0"/>
        </a:spcBef>
        <a:spcAft>
          <a:spcPts val="0"/>
        </a:spcAft>
        <a:buClrTx/>
        <a:buSzTx/>
        <a:buFontTx/>
        <a:buNone/>
        <a:tabLst/>
        <a:defRPr sz="5400" b="0" i="0" u="none" strike="noStrike" cap="none" spc="0" baseline="0">
          <a:solidFill>
            <a:srgbClr val="000000"/>
          </a:solidFill>
          <a:uFillTx/>
          <a:latin typeface="+mn-lt"/>
          <a:ea typeface="+mn-ea"/>
          <a:cs typeface="+mn-cs"/>
          <a:sym typeface="Helvetica Neue Medium"/>
        </a:defRPr>
      </a:lvl1pPr>
      <a:lvl2pPr marL="0" marR="0" indent="457200" algn="ctr" defTabSz="412750" rtl="0" latinLnBrk="0">
        <a:lnSpc>
          <a:spcPct val="100000"/>
        </a:lnSpc>
        <a:spcBef>
          <a:spcPts val="0"/>
        </a:spcBef>
        <a:spcAft>
          <a:spcPts val="0"/>
        </a:spcAft>
        <a:buClrTx/>
        <a:buSzTx/>
        <a:buFontTx/>
        <a:buNone/>
        <a:tabLst/>
        <a:defRPr sz="5400" b="0" i="0" u="none" strike="noStrike" cap="none" spc="0" baseline="0">
          <a:solidFill>
            <a:srgbClr val="000000"/>
          </a:solidFill>
          <a:uFillTx/>
          <a:latin typeface="+mn-lt"/>
          <a:ea typeface="+mn-ea"/>
          <a:cs typeface="+mn-cs"/>
          <a:sym typeface="Helvetica Neue Medium"/>
        </a:defRPr>
      </a:lvl2pPr>
      <a:lvl3pPr marL="0" marR="0" indent="914400" algn="ctr" defTabSz="412750" rtl="0" latinLnBrk="0">
        <a:lnSpc>
          <a:spcPct val="100000"/>
        </a:lnSpc>
        <a:spcBef>
          <a:spcPts val="0"/>
        </a:spcBef>
        <a:spcAft>
          <a:spcPts val="0"/>
        </a:spcAft>
        <a:buClrTx/>
        <a:buSzTx/>
        <a:buFontTx/>
        <a:buNone/>
        <a:tabLst/>
        <a:defRPr sz="5400" b="0" i="0" u="none" strike="noStrike" cap="none" spc="0" baseline="0">
          <a:solidFill>
            <a:srgbClr val="000000"/>
          </a:solidFill>
          <a:uFillTx/>
          <a:latin typeface="+mn-lt"/>
          <a:ea typeface="+mn-ea"/>
          <a:cs typeface="+mn-cs"/>
          <a:sym typeface="Helvetica Neue Medium"/>
        </a:defRPr>
      </a:lvl3pPr>
      <a:lvl4pPr marL="0" marR="0" indent="1371600" algn="ctr" defTabSz="412750" rtl="0" latinLnBrk="0">
        <a:lnSpc>
          <a:spcPct val="100000"/>
        </a:lnSpc>
        <a:spcBef>
          <a:spcPts val="0"/>
        </a:spcBef>
        <a:spcAft>
          <a:spcPts val="0"/>
        </a:spcAft>
        <a:buClrTx/>
        <a:buSzTx/>
        <a:buFontTx/>
        <a:buNone/>
        <a:tabLst/>
        <a:defRPr sz="5400" b="0" i="0" u="none" strike="noStrike" cap="none" spc="0" baseline="0">
          <a:solidFill>
            <a:srgbClr val="000000"/>
          </a:solidFill>
          <a:uFillTx/>
          <a:latin typeface="+mn-lt"/>
          <a:ea typeface="+mn-ea"/>
          <a:cs typeface="+mn-cs"/>
          <a:sym typeface="Helvetica Neue Medium"/>
        </a:defRPr>
      </a:lvl4pPr>
      <a:lvl5pPr marL="0" marR="0" indent="1828800" algn="ctr" defTabSz="412750" rtl="0" latinLnBrk="0">
        <a:lnSpc>
          <a:spcPct val="100000"/>
        </a:lnSpc>
        <a:spcBef>
          <a:spcPts val="0"/>
        </a:spcBef>
        <a:spcAft>
          <a:spcPts val="0"/>
        </a:spcAft>
        <a:buClrTx/>
        <a:buSzTx/>
        <a:buFontTx/>
        <a:buNone/>
        <a:tabLst/>
        <a:defRPr sz="5400" b="0" i="0" u="none" strike="noStrike" cap="none" spc="0" baseline="0">
          <a:solidFill>
            <a:srgbClr val="000000"/>
          </a:solidFill>
          <a:uFillTx/>
          <a:latin typeface="+mn-lt"/>
          <a:ea typeface="+mn-ea"/>
          <a:cs typeface="+mn-cs"/>
          <a:sym typeface="Helvetica Neue Medium"/>
        </a:defRPr>
      </a:lvl5pPr>
      <a:lvl6pPr marL="0" marR="0" indent="2286000" algn="ctr" defTabSz="412750" rtl="0" latinLnBrk="0">
        <a:lnSpc>
          <a:spcPct val="100000"/>
        </a:lnSpc>
        <a:spcBef>
          <a:spcPts val="0"/>
        </a:spcBef>
        <a:spcAft>
          <a:spcPts val="0"/>
        </a:spcAft>
        <a:buClrTx/>
        <a:buSzTx/>
        <a:buFontTx/>
        <a:buNone/>
        <a:tabLst/>
        <a:defRPr sz="5400" b="0" i="0" u="none" strike="noStrike" cap="none" spc="0" baseline="0">
          <a:solidFill>
            <a:srgbClr val="000000"/>
          </a:solidFill>
          <a:uFillTx/>
          <a:latin typeface="+mn-lt"/>
          <a:ea typeface="+mn-ea"/>
          <a:cs typeface="+mn-cs"/>
          <a:sym typeface="Helvetica Neue Medium"/>
        </a:defRPr>
      </a:lvl6pPr>
      <a:lvl7pPr marL="0" marR="0" indent="2743200" algn="ctr" defTabSz="412750" rtl="0" latinLnBrk="0">
        <a:lnSpc>
          <a:spcPct val="100000"/>
        </a:lnSpc>
        <a:spcBef>
          <a:spcPts val="0"/>
        </a:spcBef>
        <a:spcAft>
          <a:spcPts val="0"/>
        </a:spcAft>
        <a:buClrTx/>
        <a:buSzTx/>
        <a:buFontTx/>
        <a:buNone/>
        <a:tabLst/>
        <a:defRPr sz="5400" b="0" i="0" u="none" strike="noStrike" cap="none" spc="0" baseline="0">
          <a:solidFill>
            <a:srgbClr val="000000"/>
          </a:solidFill>
          <a:uFillTx/>
          <a:latin typeface="+mn-lt"/>
          <a:ea typeface="+mn-ea"/>
          <a:cs typeface="+mn-cs"/>
          <a:sym typeface="Helvetica Neue Medium"/>
        </a:defRPr>
      </a:lvl7pPr>
      <a:lvl8pPr marL="0" marR="0" indent="3200400" algn="ctr" defTabSz="412750" rtl="0" latinLnBrk="0">
        <a:lnSpc>
          <a:spcPct val="100000"/>
        </a:lnSpc>
        <a:spcBef>
          <a:spcPts val="0"/>
        </a:spcBef>
        <a:spcAft>
          <a:spcPts val="0"/>
        </a:spcAft>
        <a:buClrTx/>
        <a:buSzTx/>
        <a:buFontTx/>
        <a:buNone/>
        <a:tabLst/>
        <a:defRPr sz="5400" b="0" i="0" u="none" strike="noStrike" cap="none" spc="0" baseline="0">
          <a:solidFill>
            <a:srgbClr val="000000"/>
          </a:solidFill>
          <a:uFillTx/>
          <a:latin typeface="+mn-lt"/>
          <a:ea typeface="+mn-ea"/>
          <a:cs typeface="+mn-cs"/>
          <a:sym typeface="Helvetica Neue Medium"/>
        </a:defRPr>
      </a:lvl8pPr>
      <a:lvl9pPr marL="0" marR="0" indent="3657600" algn="ctr" defTabSz="412750" rtl="0" latinLnBrk="0">
        <a:lnSpc>
          <a:spcPct val="100000"/>
        </a:lnSpc>
        <a:spcBef>
          <a:spcPts val="0"/>
        </a:spcBef>
        <a:spcAft>
          <a:spcPts val="0"/>
        </a:spcAft>
        <a:buClrTx/>
        <a:buSzTx/>
        <a:buFontTx/>
        <a:buNone/>
        <a:tabLst/>
        <a:defRPr sz="5400" b="0" i="0" u="none" strike="noStrike" cap="none" spc="0" baseline="0">
          <a:solidFill>
            <a:srgbClr val="000000"/>
          </a:solidFill>
          <a:uFillTx/>
          <a:latin typeface="+mn-lt"/>
          <a:ea typeface="+mn-ea"/>
          <a:cs typeface="+mn-cs"/>
          <a:sym typeface="Helvetica Neue Medium"/>
        </a:defRPr>
      </a:lvl9pPr>
    </p:titleStyle>
    <p:bodyStyle>
      <a:lvl1pPr marL="0" marR="0" indent="0" algn="ctr" defTabSz="412750" rtl="0" latinLnBrk="0">
        <a:lnSpc>
          <a:spcPct val="100000"/>
        </a:lnSpc>
        <a:spcBef>
          <a:spcPts val="0"/>
        </a:spcBef>
        <a:spcAft>
          <a:spcPts val="0"/>
        </a:spcAft>
        <a:buClrTx/>
        <a:buSzTx/>
        <a:buFontTx/>
        <a:buNone/>
        <a:tabLst/>
        <a:defRPr sz="2600" b="0" i="0" u="none" strike="noStrike" cap="none" spc="0" baseline="0">
          <a:solidFill>
            <a:srgbClr val="000000"/>
          </a:solidFill>
          <a:uFillTx/>
          <a:latin typeface="Helvetica Neue"/>
          <a:ea typeface="Helvetica Neue"/>
          <a:cs typeface="Helvetica Neue"/>
          <a:sym typeface="Helvetica Neue"/>
        </a:defRPr>
      </a:lvl1pPr>
      <a:lvl2pPr marL="0" marR="0" indent="0" algn="ctr" defTabSz="412750" rtl="0" latinLnBrk="0">
        <a:lnSpc>
          <a:spcPct val="100000"/>
        </a:lnSpc>
        <a:spcBef>
          <a:spcPts val="0"/>
        </a:spcBef>
        <a:spcAft>
          <a:spcPts val="0"/>
        </a:spcAft>
        <a:buClrTx/>
        <a:buSzTx/>
        <a:buFontTx/>
        <a:buNone/>
        <a:tabLst/>
        <a:defRPr sz="2600" b="0" i="0" u="none" strike="noStrike" cap="none" spc="0" baseline="0">
          <a:solidFill>
            <a:srgbClr val="000000"/>
          </a:solidFill>
          <a:uFillTx/>
          <a:latin typeface="Helvetica Neue"/>
          <a:ea typeface="Helvetica Neue"/>
          <a:cs typeface="Helvetica Neue"/>
          <a:sym typeface="Helvetica Neue"/>
        </a:defRPr>
      </a:lvl2pPr>
      <a:lvl3pPr marL="0" marR="0" indent="0" algn="ctr" defTabSz="412750" rtl="0" latinLnBrk="0">
        <a:lnSpc>
          <a:spcPct val="100000"/>
        </a:lnSpc>
        <a:spcBef>
          <a:spcPts val="0"/>
        </a:spcBef>
        <a:spcAft>
          <a:spcPts val="0"/>
        </a:spcAft>
        <a:buClrTx/>
        <a:buSzTx/>
        <a:buFontTx/>
        <a:buNone/>
        <a:tabLst/>
        <a:defRPr sz="2600" b="0" i="0" u="none" strike="noStrike" cap="none" spc="0" baseline="0">
          <a:solidFill>
            <a:srgbClr val="000000"/>
          </a:solidFill>
          <a:uFillTx/>
          <a:latin typeface="Helvetica Neue"/>
          <a:ea typeface="Helvetica Neue"/>
          <a:cs typeface="Helvetica Neue"/>
          <a:sym typeface="Helvetica Neue"/>
        </a:defRPr>
      </a:lvl3pPr>
      <a:lvl4pPr marL="0" marR="0" indent="0" algn="ctr" defTabSz="412750" rtl="0" latinLnBrk="0">
        <a:lnSpc>
          <a:spcPct val="100000"/>
        </a:lnSpc>
        <a:spcBef>
          <a:spcPts val="0"/>
        </a:spcBef>
        <a:spcAft>
          <a:spcPts val="0"/>
        </a:spcAft>
        <a:buClrTx/>
        <a:buSzTx/>
        <a:buFontTx/>
        <a:buNone/>
        <a:tabLst/>
        <a:defRPr sz="2600" b="0" i="0" u="none" strike="noStrike" cap="none" spc="0" baseline="0">
          <a:solidFill>
            <a:srgbClr val="000000"/>
          </a:solidFill>
          <a:uFillTx/>
          <a:latin typeface="Helvetica Neue"/>
          <a:ea typeface="Helvetica Neue"/>
          <a:cs typeface="Helvetica Neue"/>
          <a:sym typeface="Helvetica Neue"/>
        </a:defRPr>
      </a:lvl4pPr>
      <a:lvl5pPr marL="0" marR="0" indent="0" algn="ctr" defTabSz="412750" rtl="0" latinLnBrk="0">
        <a:lnSpc>
          <a:spcPct val="100000"/>
        </a:lnSpc>
        <a:spcBef>
          <a:spcPts val="0"/>
        </a:spcBef>
        <a:spcAft>
          <a:spcPts val="0"/>
        </a:spcAft>
        <a:buClrTx/>
        <a:buSzTx/>
        <a:buFontTx/>
        <a:buNone/>
        <a:tabLst/>
        <a:defRPr sz="2600" b="0" i="0" u="none" strike="noStrike" cap="none" spc="0" baseline="0">
          <a:solidFill>
            <a:srgbClr val="000000"/>
          </a:solidFill>
          <a:uFillTx/>
          <a:latin typeface="Helvetica Neue"/>
          <a:ea typeface="Helvetica Neue"/>
          <a:cs typeface="Helvetica Neue"/>
          <a:sym typeface="Helvetica Neue"/>
        </a:defRPr>
      </a:lvl5pPr>
      <a:lvl6pPr marL="0" marR="0" indent="355600" algn="ctr" defTabSz="412750" rtl="0" latinLnBrk="0">
        <a:lnSpc>
          <a:spcPct val="100000"/>
        </a:lnSpc>
        <a:spcBef>
          <a:spcPts val="0"/>
        </a:spcBef>
        <a:spcAft>
          <a:spcPts val="0"/>
        </a:spcAft>
        <a:buClrTx/>
        <a:buSzTx/>
        <a:buFontTx/>
        <a:buNone/>
        <a:tabLst/>
        <a:defRPr sz="2600" b="0" i="0" u="none" strike="noStrike" cap="none" spc="0" baseline="0">
          <a:solidFill>
            <a:srgbClr val="000000"/>
          </a:solidFill>
          <a:uFillTx/>
          <a:latin typeface="Helvetica Neue"/>
          <a:ea typeface="Helvetica Neue"/>
          <a:cs typeface="Helvetica Neue"/>
          <a:sym typeface="Helvetica Neue"/>
        </a:defRPr>
      </a:lvl6pPr>
      <a:lvl7pPr marL="0" marR="0" indent="711200" algn="ctr" defTabSz="412750" rtl="0" latinLnBrk="0">
        <a:lnSpc>
          <a:spcPct val="100000"/>
        </a:lnSpc>
        <a:spcBef>
          <a:spcPts val="0"/>
        </a:spcBef>
        <a:spcAft>
          <a:spcPts val="0"/>
        </a:spcAft>
        <a:buClrTx/>
        <a:buSzTx/>
        <a:buFontTx/>
        <a:buNone/>
        <a:tabLst/>
        <a:defRPr sz="2600" b="0" i="0" u="none" strike="noStrike" cap="none" spc="0" baseline="0">
          <a:solidFill>
            <a:srgbClr val="000000"/>
          </a:solidFill>
          <a:uFillTx/>
          <a:latin typeface="Helvetica Neue"/>
          <a:ea typeface="Helvetica Neue"/>
          <a:cs typeface="Helvetica Neue"/>
          <a:sym typeface="Helvetica Neue"/>
        </a:defRPr>
      </a:lvl7pPr>
      <a:lvl8pPr marL="0" marR="0" indent="1066800" algn="ctr" defTabSz="412750" rtl="0" latinLnBrk="0">
        <a:lnSpc>
          <a:spcPct val="100000"/>
        </a:lnSpc>
        <a:spcBef>
          <a:spcPts val="0"/>
        </a:spcBef>
        <a:spcAft>
          <a:spcPts val="0"/>
        </a:spcAft>
        <a:buClrTx/>
        <a:buSzTx/>
        <a:buFontTx/>
        <a:buNone/>
        <a:tabLst/>
        <a:defRPr sz="2600" b="0" i="0" u="none" strike="noStrike" cap="none" spc="0" baseline="0">
          <a:solidFill>
            <a:srgbClr val="000000"/>
          </a:solidFill>
          <a:uFillTx/>
          <a:latin typeface="Helvetica Neue"/>
          <a:ea typeface="Helvetica Neue"/>
          <a:cs typeface="Helvetica Neue"/>
          <a:sym typeface="Helvetica Neue"/>
        </a:defRPr>
      </a:lvl8pPr>
      <a:lvl9pPr marL="0" marR="0" indent="1422400" algn="ctr" defTabSz="412750" rtl="0" latinLnBrk="0">
        <a:lnSpc>
          <a:spcPct val="100000"/>
        </a:lnSpc>
        <a:spcBef>
          <a:spcPts val="0"/>
        </a:spcBef>
        <a:spcAft>
          <a:spcPts val="0"/>
        </a:spcAft>
        <a:buClrTx/>
        <a:buSzTx/>
        <a:buFontTx/>
        <a:buNone/>
        <a:tabLst/>
        <a:defRPr sz="2600" b="0" i="0" u="none" strike="noStrike" cap="none" spc="0" baseline="0">
          <a:solidFill>
            <a:srgbClr val="000000"/>
          </a:solidFill>
          <a:uFillTx/>
          <a:latin typeface="Helvetica Neue"/>
          <a:ea typeface="Helvetica Neue"/>
          <a:cs typeface="Helvetica Neue"/>
          <a:sym typeface="Helvetica Neue"/>
        </a:defRPr>
      </a:lvl9pPr>
    </p:bodyStyle>
    <p:otherStyle>
      <a:lvl1pPr marL="0" marR="0" indent="0" algn="ctr" defTabSz="412750" rtl="0" latinLnBrk="0">
        <a:lnSpc>
          <a:spcPct val="100000"/>
        </a:lnSpc>
        <a:spcBef>
          <a:spcPts val="0"/>
        </a:spcBef>
        <a:spcAft>
          <a:spcPts val="0"/>
        </a:spcAft>
        <a:buClrTx/>
        <a:buSzTx/>
        <a:buFontTx/>
        <a:buNone/>
        <a:tabLst/>
        <a:defRPr sz="1100" b="0" i="0" u="none" strike="noStrike" cap="none" spc="0" baseline="0">
          <a:solidFill>
            <a:schemeClr val="tx1"/>
          </a:solidFill>
          <a:uFillTx/>
          <a:latin typeface="+mn-lt"/>
          <a:ea typeface="+mn-ea"/>
          <a:cs typeface="+mn-cs"/>
          <a:sym typeface="Helvetica Neue Light"/>
        </a:defRPr>
      </a:lvl1pPr>
      <a:lvl2pPr marL="0" marR="0" indent="457200" algn="ctr" defTabSz="412750" rtl="0" latinLnBrk="0">
        <a:lnSpc>
          <a:spcPct val="100000"/>
        </a:lnSpc>
        <a:spcBef>
          <a:spcPts val="0"/>
        </a:spcBef>
        <a:spcAft>
          <a:spcPts val="0"/>
        </a:spcAft>
        <a:buClrTx/>
        <a:buSzTx/>
        <a:buFontTx/>
        <a:buNone/>
        <a:tabLst/>
        <a:defRPr sz="1100" b="0" i="0" u="none" strike="noStrike" cap="none" spc="0" baseline="0">
          <a:solidFill>
            <a:schemeClr val="tx1"/>
          </a:solidFill>
          <a:uFillTx/>
          <a:latin typeface="+mn-lt"/>
          <a:ea typeface="+mn-ea"/>
          <a:cs typeface="+mn-cs"/>
          <a:sym typeface="Helvetica Neue Light"/>
        </a:defRPr>
      </a:lvl2pPr>
      <a:lvl3pPr marL="0" marR="0" indent="914400" algn="ctr" defTabSz="412750" rtl="0" latinLnBrk="0">
        <a:lnSpc>
          <a:spcPct val="100000"/>
        </a:lnSpc>
        <a:spcBef>
          <a:spcPts val="0"/>
        </a:spcBef>
        <a:spcAft>
          <a:spcPts val="0"/>
        </a:spcAft>
        <a:buClrTx/>
        <a:buSzTx/>
        <a:buFontTx/>
        <a:buNone/>
        <a:tabLst/>
        <a:defRPr sz="1100" b="0" i="0" u="none" strike="noStrike" cap="none" spc="0" baseline="0">
          <a:solidFill>
            <a:schemeClr val="tx1"/>
          </a:solidFill>
          <a:uFillTx/>
          <a:latin typeface="+mn-lt"/>
          <a:ea typeface="+mn-ea"/>
          <a:cs typeface="+mn-cs"/>
          <a:sym typeface="Helvetica Neue Light"/>
        </a:defRPr>
      </a:lvl3pPr>
      <a:lvl4pPr marL="0" marR="0" indent="1371600" algn="ctr" defTabSz="412750" rtl="0" latinLnBrk="0">
        <a:lnSpc>
          <a:spcPct val="100000"/>
        </a:lnSpc>
        <a:spcBef>
          <a:spcPts val="0"/>
        </a:spcBef>
        <a:spcAft>
          <a:spcPts val="0"/>
        </a:spcAft>
        <a:buClrTx/>
        <a:buSzTx/>
        <a:buFontTx/>
        <a:buNone/>
        <a:tabLst/>
        <a:defRPr sz="1100" b="0" i="0" u="none" strike="noStrike" cap="none" spc="0" baseline="0">
          <a:solidFill>
            <a:schemeClr val="tx1"/>
          </a:solidFill>
          <a:uFillTx/>
          <a:latin typeface="+mn-lt"/>
          <a:ea typeface="+mn-ea"/>
          <a:cs typeface="+mn-cs"/>
          <a:sym typeface="Helvetica Neue Light"/>
        </a:defRPr>
      </a:lvl4pPr>
      <a:lvl5pPr marL="0" marR="0" indent="1828800" algn="ctr" defTabSz="412750" rtl="0" latinLnBrk="0">
        <a:lnSpc>
          <a:spcPct val="100000"/>
        </a:lnSpc>
        <a:spcBef>
          <a:spcPts val="0"/>
        </a:spcBef>
        <a:spcAft>
          <a:spcPts val="0"/>
        </a:spcAft>
        <a:buClrTx/>
        <a:buSzTx/>
        <a:buFontTx/>
        <a:buNone/>
        <a:tabLst/>
        <a:defRPr sz="1100" b="0" i="0" u="none" strike="noStrike" cap="none" spc="0" baseline="0">
          <a:solidFill>
            <a:schemeClr val="tx1"/>
          </a:solidFill>
          <a:uFillTx/>
          <a:latin typeface="+mn-lt"/>
          <a:ea typeface="+mn-ea"/>
          <a:cs typeface="+mn-cs"/>
          <a:sym typeface="Helvetica Neue Light"/>
        </a:defRPr>
      </a:lvl5pPr>
      <a:lvl6pPr marL="0" marR="0" indent="2286000" algn="ctr" defTabSz="412750" rtl="0" latinLnBrk="0">
        <a:lnSpc>
          <a:spcPct val="100000"/>
        </a:lnSpc>
        <a:spcBef>
          <a:spcPts val="0"/>
        </a:spcBef>
        <a:spcAft>
          <a:spcPts val="0"/>
        </a:spcAft>
        <a:buClrTx/>
        <a:buSzTx/>
        <a:buFontTx/>
        <a:buNone/>
        <a:tabLst/>
        <a:defRPr sz="1100" b="0" i="0" u="none" strike="noStrike" cap="none" spc="0" baseline="0">
          <a:solidFill>
            <a:schemeClr val="tx1"/>
          </a:solidFill>
          <a:uFillTx/>
          <a:latin typeface="+mn-lt"/>
          <a:ea typeface="+mn-ea"/>
          <a:cs typeface="+mn-cs"/>
          <a:sym typeface="Helvetica Neue Light"/>
        </a:defRPr>
      </a:lvl6pPr>
      <a:lvl7pPr marL="0" marR="0" indent="2743200" algn="ctr" defTabSz="412750" rtl="0" latinLnBrk="0">
        <a:lnSpc>
          <a:spcPct val="100000"/>
        </a:lnSpc>
        <a:spcBef>
          <a:spcPts val="0"/>
        </a:spcBef>
        <a:spcAft>
          <a:spcPts val="0"/>
        </a:spcAft>
        <a:buClrTx/>
        <a:buSzTx/>
        <a:buFontTx/>
        <a:buNone/>
        <a:tabLst/>
        <a:defRPr sz="1100" b="0" i="0" u="none" strike="noStrike" cap="none" spc="0" baseline="0">
          <a:solidFill>
            <a:schemeClr val="tx1"/>
          </a:solidFill>
          <a:uFillTx/>
          <a:latin typeface="+mn-lt"/>
          <a:ea typeface="+mn-ea"/>
          <a:cs typeface="+mn-cs"/>
          <a:sym typeface="Helvetica Neue Light"/>
        </a:defRPr>
      </a:lvl7pPr>
      <a:lvl8pPr marL="0" marR="0" indent="3200400" algn="ctr" defTabSz="412750" rtl="0" latinLnBrk="0">
        <a:lnSpc>
          <a:spcPct val="100000"/>
        </a:lnSpc>
        <a:spcBef>
          <a:spcPts val="0"/>
        </a:spcBef>
        <a:spcAft>
          <a:spcPts val="0"/>
        </a:spcAft>
        <a:buClrTx/>
        <a:buSzTx/>
        <a:buFontTx/>
        <a:buNone/>
        <a:tabLst/>
        <a:defRPr sz="1100" b="0" i="0" u="none" strike="noStrike" cap="none" spc="0" baseline="0">
          <a:solidFill>
            <a:schemeClr val="tx1"/>
          </a:solidFill>
          <a:uFillTx/>
          <a:latin typeface="+mn-lt"/>
          <a:ea typeface="+mn-ea"/>
          <a:cs typeface="+mn-cs"/>
          <a:sym typeface="Helvetica Neue Light"/>
        </a:defRPr>
      </a:lvl8pPr>
      <a:lvl9pPr marL="0" marR="0" indent="3657600" algn="ctr" defTabSz="412750" rtl="0" latinLnBrk="0">
        <a:lnSpc>
          <a:spcPct val="100000"/>
        </a:lnSpc>
        <a:spcBef>
          <a:spcPts val="0"/>
        </a:spcBef>
        <a:spcAft>
          <a:spcPts val="0"/>
        </a:spcAft>
        <a:buClrTx/>
        <a:buSzTx/>
        <a:buFontTx/>
        <a:buNone/>
        <a:tabLst/>
        <a:defRPr sz="1100" b="0" i="0" u="none" strike="noStrike" cap="none" spc="0" baseline="0">
          <a:solidFill>
            <a:schemeClr val="tx1"/>
          </a:solidFill>
          <a:uFillTx/>
          <a:latin typeface="+mn-lt"/>
          <a:ea typeface="+mn-ea"/>
          <a:cs typeface="+mn-cs"/>
          <a:sym typeface="Helvetica Neue Light"/>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12.xml"/><Relationship Id="rId5" Type="http://schemas.openxmlformats.org/officeDocument/2006/relationships/image" Target="../media/image17.jpeg"/><Relationship Id="rId4" Type="http://schemas.openxmlformats.org/officeDocument/2006/relationships/image" Target="../media/image6.png"/></Relationships>
</file>

<file path=ppt/slides/_rels/slide100.xml.rels><?xml version="1.0" encoding="UTF-8" standalone="yes"?>
<Relationships xmlns="http://schemas.openxmlformats.org/package/2006/relationships"><Relationship Id="rId3" Type="http://schemas.openxmlformats.org/officeDocument/2006/relationships/image" Target="../media/image216.png"/><Relationship Id="rId2" Type="http://schemas.openxmlformats.org/officeDocument/2006/relationships/notesSlide" Target="../notesSlides/notesSlide85.xml"/><Relationship Id="rId1" Type="http://schemas.openxmlformats.org/officeDocument/2006/relationships/slideLayout" Target="../slideLayouts/slideLayout12.xml"/></Relationships>
</file>

<file path=ppt/slides/_rels/slide10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6.xml"/><Relationship Id="rId1" Type="http://schemas.openxmlformats.org/officeDocument/2006/relationships/slideLayout" Target="../slideLayouts/slideLayout12.xml"/><Relationship Id="rId6" Type="http://schemas.openxmlformats.org/officeDocument/2006/relationships/image" Target="../media/image218.emf"/><Relationship Id="rId5" Type="http://schemas.openxmlformats.org/officeDocument/2006/relationships/image" Target="../media/image217.emf"/><Relationship Id="rId4" Type="http://schemas.openxmlformats.org/officeDocument/2006/relationships/image" Target="../media/image6.png"/></Relationships>
</file>

<file path=ppt/slides/_rels/slide10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7.xml"/><Relationship Id="rId1" Type="http://schemas.openxmlformats.org/officeDocument/2006/relationships/slideLayout" Target="../slideLayouts/slideLayout12.xml"/><Relationship Id="rId5" Type="http://schemas.openxmlformats.org/officeDocument/2006/relationships/image" Target="../media/image219.png"/><Relationship Id="rId4" Type="http://schemas.openxmlformats.org/officeDocument/2006/relationships/image" Target="../media/image6.png"/></Relationships>
</file>

<file path=ppt/slides/_rels/slide10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8.xml"/><Relationship Id="rId1" Type="http://schemas.openxmlformats.org/officeDocument/2006/relationships/slideLayout" Target="../slideLayouts/slideLayout12.xml"/><Relationship Id="rId5" Type="http://schemas.openxmlformats.org/officeDocument/2006/relationships/image" Target="../media/image220.emf"/><Relationship Id="rId4" Type="http://schemas.openxmlformats.org/officeDocument/2006/relationships/image" Target="../media/image6.png"/></Relationships>
</file>

<file path=ppt/slides/_rels/slide10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9.xml"/><Relationship Id="rId1" Type="http://schemas.openxmlformats.org/officeDocument/2006/relationships/slideLayout" Target="../slideLayouts/slideLayout12.xml"/><Relationship Id="rId6" Type="http://schemas.openxmlformats.org/officeDocument/2006/relationships/image" Target="../media/image222.png"/><Relationship Id="rId5" Type="http://schemas.openxmlformats.org/officeDocument/2006/relationships/image" Target="../media/image221.emf"/><Relationship Id="rId4" Type="http://schemas.openxmlformats.org/officeDocument/2006/relationships/image" Target="../media/image6.png"/></Relationships>
</file>

<file path=ppt/slides/_rels/slide105.xml.rels><?xml version="1.0" encoding="UTF-8" standalone="yes"?>
<Relationships xmlns="http://schemas.openxmlformats.org/package/2006/relationships"><Relationship Id="rId8" Type="http://schemas.openxmlformats.org/officeDocument/2006/relationships/image" Target="../media/image226.png"/><Relationship Id="rId3" Type="http://schemas.openxmlformats.org/officeDocument/2006/relationships/image" Target="../media/image5.png"/><Relationship Id="rId7" Type="http://schemas.openxmlformats.org/officeDocument/2006/relationships/image" Target="../media/image225.png"/><Relationship Id="rId2" Type="http://schemas.openxmlformats.org/officeDocument/2006/relationships/notesSlide" Target="../notesSlides/notesSlide90.xml"/><Relationship Id="rId1" Type="http://schemas.openxmlformats.org/officeDocument/2006/relationships/slideLayout" Target="../slideLayouts/slideLayout12.xml"/><Relationship Id="rId6" Type="http://schemas.openxmlformats.org/officeDocument/2006/relationships/image" Target="../media/image224.png"/><Relationship Id="rId5" Type="http://schemas.openxmlformats.org/officeDocument/2006/relationships/image" Target="../media/image223.png"/><Relationship Id="rId4" Type="http://schemas.openxmlformats.org/officeDocument/2006/relationships/image" Target="../media/image6.png"/><Relationship Id="rId9" Type="http://schemas.openxmlformats.org/officeDocument/2006/relationships/image" Target="../media/image227.png"/></Relationships>
</file>

<file path=ppt/slides/_rels/slide106.xml.rels><?xml version="1.0" encoding="UTF-8" standalone="yes"?>
<Relationships xmlns="http://schemas.openxmlformats.org/package/2006/relationships"><Relationship Id="rId8" Type="http://schemas.openxmlformats.org/officeDocument/2006/relationships/image" Target="../media/image232.emf"/><Relationship Id="rId3" Type="http://schemas.openxmlformats.org/officeDocument/2006/relationships/image" Target="../media/image5.png"/><Relationship Id="rId7" Type="http://schemas.openxmlformats.org/officeDocument/2006/relationships/image" Target="../media/image231.emf"/><Relationship Id="rId12" Type="http://schemas.openxmlformats.org/officeDocument/2006/relationships/image" Target="../media/image236.emf"/><Relationship Id="rId2" Type="http://schemas.openxmlformats.org/officeDocument/2006/relationships/notesSlide" Target="../notesSlides/notesSlide91.xml"/><Relationship Id="rId1" Type="http://schemas.openxmlformats.org/officeDocument/2006/relationships/slideLayout" Target="../slideLayouts/slideLayout12.xml"/><Relationship Id="rId6" Type="http://schemas.openxmlformats.org/officeDocument/2006/relationships/image" Target="../media/image230.emf"/><Relationship Id="rId11" Type="http://schemas.openxmlformats.org/officeDocument/2006/relationships/image" Target="../media/image235.png"/><Relationship Id="rId5" Type="http://schemas.openxmlformats.org/officeDocument/2006/relationships/image" Target="../media/image229.jpeg"/><Relationship Id="rId10" Type="http://schemas.openxmlformats.org/officeDocument/2006/relationships/image" Target="../media/image234.png"/><Relationship Id="rId4" Type="http://schemas.openxmlformats.org/officeDocument/2006/relationships/image" Target="../media/image228.png"/><Relationship Id="rId9" Type="http://schemas.openxmlformats.org/officeDocument/2006/relationships/image" Target="../media/image233.emf"/></Relationships>
</file>

<file path=ppt/slides/_rels/slide10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2.xml"/><Relationship Id="rId1" Type="http://schemas.openxmlformats.org/officeDocument/2006/relationships/slideLayout" Target="../slideLayouts/slideLayout12.xml"/><Relationship Id="rId5" Type="http://schemas.openxmlformats.org/officeDocument/2006/relationships/image" Target="../media/image237.jpeg"/><Relationship Id="rId4" Type="http://schemas.openxmlformats.org/officeDocument/2006/relationships/image" Target="../media/image6.png"/></Relationships>
</file>

<file path=ppt/slides/_rels/slide10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3.xml"/><Relationship Id="rId1" Type="http://schemas.openxmlformats.org/officeDocument/2006/relationships/slideLayout" Target="../slideLayouts/slideLayout12.xml"/><Relationship Id="rId6" Type="http://schemas.openxmlformats.org/officeDocument/2006/relationships/image" Target="../media/image239.png"/><Relationship Id="rId5" Type="http://schemas.openxmlformats.org/officeDocument/2006/relationships/image" Target="../media/image238.png"/><Relationship Id="rId4" Type="http://schemas.openxmlformats.org/officeDocument/2006/relationships/image" Target="../media/image6.png"/></Relationships>
</file>

<file path=ppt/slides/_rels/slide109.xml.rels><?xml version="1.0" encoding="UTF-8" standalone="yes"?>
<Relationships xmlns="http://schemas.openxmlformats.org/package/2006/relationships"><Relationship Id="rId8" Type="http://schemas.openxmlformats.org/officeDocument/2006/relationships/diagramColors" Target="../diagrams/colors6.xml"/><Relationship Id="rId3" Type="http://schemas.openxmlformats.org/officeDocument/2006/relationships/image" Target="../media/image5.png"/><Relationship Id="rId7" Type="http://schemas.openxmlformats.org/officeDocument/2006/relationships/diagramQuickStyle" Target="../diagrams/quickStyle6.xml"/><Relationship Id="rId2" Type="http://schemas.openxmlformats.org/officeDocument/2006/relationships/notesSlide" Target="../notesSlides/notesSlide94.xml"/><Relationship Id="rId1" Type="http://schemas.openxmlformats.org/officeDocument/2006/relationships/slideLayout" Target="../slideLayouts/slideLayout12.xml"/><Relationship Id="rId6" Type="http://schemas.openxmlformats.org/officeDocument/2006/relationships/diagramLayout" Target="../diagrams/layout6.xml"/><Relationship Id="rId11" Type="http://schemas.openxmlformats.org/officeDocument/2006/relationships/image" Target="../media/image240.jpeg"/><Relationship Id="rId5" Type="http://schemas.openxmlformats.org/officeDocument/2006/relationships/diagramData" Target="../diagrams/data6.xml"/><Relationship Id="rId10" Type="http://schemas.openxmlformats.org/officeDocument/2006/relationships/image" Target="../media/image236.emf"/><Relationship Id="rId4" Type="http://schemas.openxmlformats.org/officeDocument/2006/relationships/image" Target="../media/image6.png"/><Relationship Id="rId9" Type="http://schemas.microsoft.com/office/2007/relationships/diagramDrawing" Target="../diagrams/drawing6.xml"/></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12.xml"/><Relationship Id="rId5" Type="http://schemas.openxmlformats.org/officeDocument/2006/relationships/image" Target="../media/image6.png"/><Relationship Id="rId4" Type="http://schemas.openxmlformats.org/officeDocument/2006/relationships/image" Target="../media/image5.png"/></Relationships>
</file>

<file path=ppt/slides/_rels/slide110.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notesSlide" Target="../notesSlides/notesSlide95.xml"/><Relationship Id="rId1" Type="http://schemas.openxmlformats.org/officeDocument/2006/relationships/slideLayout" Target="../slideLayouts/slideLayout12.xml"/><Relationship Id="rId5" Type="http://schemas.openxmlformats.org/officeDocument/2006/relationships/image" Target="../media/image23.jpeg"/><Relationship Id="rId4" Type="http://schemas.openxmlformats.org/officeDocument/2006/relationships/image" Target="../media/image22.png"/></Relationships>
</file>

<file path=ppt/slides/_rels/slide111.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1.xml"/></Relationships>
</file>

<file path=ppt/slides/_rels/slide1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2.xml"/></Relationships>
</file>

<file path=ppt/slides/_rels/slide1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2.xml"/></Relationships>
</file>

<file path=ppt/slides/_rels/slide1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2.xml"/></Relationships>
</file>

<file path=ppt/slides/_rels/slide1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2.xml"/></Relationships>
</file>

<file path=ppt/slides/_rels/slide116.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notesSlide" Target="../notesSlides/notesSlide96.xml"/><Relationship Id="rId1" Type="http://schemas.openxmlformats.org/officeDocument/2006/relationships/slideLayout" Target="../slideLayouts/slideLayout12.xml"/><Relationship Id="rId5" Type="http://schemas.openxmlformats.org/officeDocument/2006/relationships/image" Target="../media/image23.jpeg"/><Relationship Id="rId4" Type="http://schemas.openxmlformats.org/officeDocument/2006/relationships/image" Target="../media/image22.png"/></Relationships>
</file>

<file path=ppt/slides/_rels/slide1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12.xml"/><Relationship Id="rId6" Type="http://schemas.openxmlformats.org/officeDocument/2006/relationships/image" Target="../media/image21.svg"/><Relationship Id="rId5" Type="http://schemas.openxmlformats.org/officeDocument/2006/relationships/image" Target="../media/image20.png"/><Relationship Id="rId4" Type="http://schemas.openxmlformats.org/officeDocument/2006/relationships/image" Target="../media/image6.png"/></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0.xml"/><Relationship Id="rId1" Type="http://schemas.openxmlformats.org/officeDocument/2006/relationships/slideLayout" Target="../slideLayouts/slideLayout12.xml"/><Relationship Id="rId6" Type="http://schemas.openxmlformats.org/officeDocument/2006/relationships/image" Target="../media/image21.svg"/><Relationship Id="rId5" Type="http://schemas.openxmlformats.org/officeDocument/2006/relationships/image" Target="../media/image20.png"/><Relationship Id="rId4" Type="http://schemas.openxmlformats.org/officeDocument/2006/relationships/image" Target="../media/image6.png"/></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3.png"/><Relationship Id="rId1" Type="http://schemas.openxmlformats.org/officeDocument/2006/relationships/slideLayout" Target="../slideLayouts/slideLayout12.xml"/><Relationship Id="rId4" Type="http://schemas.openxmlformats.org/officeDocument/2006/relationships/image" Target="../media/image23.jpeg"/></Relationships>
</file>

<file path=ppt/slides/_rels/slide1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2.xml"/><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3.xml"/><Relationship Id="rId1" Type="http://schemas.openxmlformats.org/officeDocument/2006/relationships/slideLayout" Target="../slideLayouts/slideLayout15.xml"/><Relationship Id="rId4" Type="http://schemas.openxmlformats.org/officeDocument/2006/relationships/image" Target="../media/image27.png"/></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4.xml"/><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5.xml"/><Relationship Id="rId1" Type="http://schemas.openxmlformats.org/officeDocument/2006/relationships/slideLayout" Target="../slideLayouts/slideLayout15.xml"/></Relationships>
</file>

<file path=ppt/slides/_rels/slide2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6.xml"/><Relationship Id="rId1" Type="http://schemas.openxmlformats.org/officeDocument/2006/relationships/slideLayout" Target="../slideLayouts/slideLayout15.xml"/><Relationship Id="rId4" Type="http://schemas.openxmlformats.org/officeDocument/2006/relationships/image" Target="../media/image31.png"/></Relationships>
</file>

<file path=ppt/slides/_rels/slide2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7.xml"/><Relationship Id="rId1" Type="http://schemas.openxmlformats.org/officeDocument/2006/relationships/slideLayout" Target="../slideLayouts/slideLayout15.xml"/></Relationships>
</file>

<file path=ppt/slides/_rels/slide2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8.xml"/><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0.xml"/><Relationship Id="rId1" Type="http://schemas.openxmlformats.org/officeDocument/2006/relationships/slideLayout" Target="../slideLayouts/slideLayout12.xml"/><Relationship Id="rId4" Type="http://schemas.openxmlformats.org/officeDocument/2006/relationships/image" Target="../media/image36.png"/></Relationships>
</file>

<file path=ppt/slides/_rels/slide2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1.xml"/><Relationship Id="rId1" Type="http://schemas.openxmlformats.org/officeDocument/2006/relationships/slideLayout" Target="../slideLayouts/slideLayout12.xml"/><Relationship Id="rId4" Type="http://schemas.openxmlformats.org/officeDocument/2006/relationships/image" Target="../media/image38.png"/></Relationships>
</file>

<file path=ppt/slides/_rels/slide2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2.xml"/><Relationship Id="rId1" Type="http://schemas.openxmlformats.org/officeDocument/2006/relationships/slideLayout" Target="../slideLayouts/slideLayout12.xml"/><Relationship Id="rId5" Type="http://schemas.openxmlformats.org/officeDocument/2006/relationships/image" Target="../media/image41.png"/><Relationship Id="rId4" Type="http://schemas.openxmlformats.org/officeDocument/2006/relationships/image" Target="../media/image40.png"/></Relationships>
</file>

<file path=ppt/slides/_rels/slide28.xml.rels><?xml version="1.0" encoding="UTF-8" standalone="yes"?>
<Relationships xmlns="http://schemas.openxmlformats.org/package/2006/relationships"><Relationship Id="rId3" Type="http://schemas.openxmlformats.org/officeDocument/2006/relationships/image" Target="../media/image42.emf"/><Relationship Id="rId2" Type="http://schemas.openxmlformats.org/officeDocument/2006/relationships/notesSlide" Target="../notesSlides/notesSlide23.xml"/><Relationship Id="rId1" Type="http://schemas.openxmlformats.org/officeDocument/2006/relationships/slideLayout" Target="../slideLayouts/slideLayout12.xml"/><Relationship Id="rId5" Type="http://schemas.openxmlformats.org/officeDocument/2006/relationships/image" Target="../media/image44.png"/><Relationship Id="rId4" Type="http://schemas.openxmlformats.org/officeDocument/2006/relationships/image" Target="../media/image43.png"/></Relationships>
</file>

<file path=ppt/slides/_rels/slide29.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24.xml"/><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13.xml"/><Relationship Id="rId1" Type="http://schemas.openxmlformats.org/officeDocument/2006/relationships/tags" Target="../tags/tag2.xml"/><Relationship Id="rId5" Type="http://schemas.openxmlformats.org/officeDocument/2006/relationships/image" Target="../media/image47.png"/><Relationship Id="rId4" Type="http://schemas.openxmlformats.org/officeDocument/2006/relationships/image" Target="../media/image46.pn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13.xml"/><Relationship Id="rId1" Type="http://schemas.openxmlformats.org/officeDocument/2006/relationships/tags" Target="../tags/tag3.xml"/><Relationship Id="rId5" Type="http://schemas.openxmlformats.org/officeDocument/2006/relationships/image" Target="../media/image49.png"/><Relationship Id="rId4" Type="http://schemas.openxmlformats.org/officeDocument/2006/relationships/image" Target="../media/image48.pn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13.xml"/><Relationship Id="rId1" Type="http://schemas.openxmlformats.org/officeDocument/2006/relationships/tags" Target="../tags/tag4.xml"/><Relationship Id="rId4" Type="http://schemas.openxmlformats.org/officeDocument/2006/relationships/image" Target="../media/image50.pn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13.xml"/><Relationship Id="rId1" Type="http://schemas.openxmlformats.org/officeDocument/2006/relationships/tags" Target="../tags/tag5.xml"/><Relationship Id="rId5" Type="http://schemas.openxmlformats.org/officeDocument/2006/relationships/image" Target="../media/image52.png"/><Relationship Id="rId4" Type="http://schemas.openxmlformats.org/officeDocument/2006/relationships/image" Target="../media/image51.pn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13.xml"/><Relationship Id="rId1" Type="http://schemas.openxmlformats.org/officeDocument/2006/relationships/tags" Target="../tags/tag6.xml"/><Relationship Id="rId4" Type="http://schemas.openxmlformats.org/officeDocument/2006/relationships/image" Target="../media/image53.png"/></Relationships>
</file>

<file path=ppt/slides/_rels/slide3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6.xml"/><Relationship Id="rId5" Type="http://schemas.openxmlformats.org/officeDocument/2006/relationships/image" Target="../media/image57.png"/><Relationship Id="rId4" Type="http://schemas.openxmlformats.org/officeDocument/2006/relationships/image" Target="../media/image56.png"/></Relationships>
</file>

<file path=ppt/slides/_rels/slide3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6.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png"/></Relationships>
</file>

<file path=ppt/slides/_rels/slide37.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30.xml"/><Relationship Id="rId1" Type="http://schemas.openxmlformats.org/officeDocument/2006/relationships/slideLayout" Target="../slideLayouts/slideLayout1.xml"/><Relationship Id="rId4" Type="http://schemas.openxmlformats.org/officeDocument/2006/relationships/image" Target="../media/image64.png"/></Relationships>
</file>

<file path=ppt/slides/_rels/slide38.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31.xml"/><Relationship Id="rId1" Type="http://schemas.openxmlformats.org/officeDocument/2006/relationships/slideLayout" Target="../slideLayouts/slideLayout12.xml"/><Relationship Id="rId5" Type="http://schemas.openxmlformats.org/officeDocument/2006/relationships/image" Target="../media/image4.jpeg"/><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32.xml"/><Relationship Id="rId1" Type="http://schemas.openxmlformats.org/officeDocument/2006/relationships/slideLayout" Target="../slideLayouts/slideLayout17.xml"/><Relationship Id="rId5" Type="http://schemas.openxmlformats.org/officeDocument/2006/relationships/image" Target="../media/image69.png"/><Relationship Id="rId4" Type="http://schemas.openxmlformats.org/officeDocument/2006/relationships/image" Target="../media/image68.png"/></Relationships>
</file>

<file path=ppt/slides/_rels/slide41.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33.xml"/><Relationship Id="rId1" Type="http://schemas.openxmlformats.org/officeDocument/2006/relationships/slideLayout" Target="../slideLayouts/slideLayout21.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7.xml"/></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17.xml"/><Relationship Id="rId1" Type="http://schemas.openxmlformats.org/officeDocument/2006/relationships/tags" Target="../tags/tag7.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7.xml"/></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13.xml"/><Relationship Id="rId1" Type="http://schemas.openxmlformats.org/officeDocument/2006/relationships/tags" Target="../tags/tag8.xml"/><Relationship Id="rId4" Type="http://schemas.openxmlformats.org/officeDocument/2006/relationships/image" Target="../media/image71.jpeg"/></Relationships>
</file>

<file path=ppt/slides/_rels/slide46.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8.xml"/><Relationship Id="rId1" Type="http://schemas.openxmlformats.org/officeDocument/2006/relationships/slideLayout" Target="../slideLayouts/slideLayout15.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7.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39.xml"/><Relationship Id="rId1" Type="http://schemas.openxmlformats.org/officeDocument/2006/relationships/slideLayout" Target="../slideLayouts/slideLayout19.xml"/><Relationship Id="rId4" Type="http://schemas.openxmlformats.org/officeDocument/2006/relationships/hyperlink" Target="https://weshare.unicef.org/Browse/Branding/Bluewashed-photos-and-guidance" TargetMode="External"/></Relationships>
</file>

<file path=ppt/slides/_rels/slide48.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40.xml"/><Relationship Id="rId1" Type="http://schemas.openxmlformats.org/officeDocument/2006/relationships/slideLayout" Target="../slideLayouts/slideLayout18.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41.xml"/><Relationship Id="rId1" Type="http://schemas.openxmlformats.org/officeDocument/2006/relationships/slideLayout" Target="../slideLayouts/slideLayout17.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12.xml"/><Relationship Id="rId5" Type="http://schemas.openxmlformats.org/officeDocument/2006/relationships/image" Target="../media/image4.jpeg"/><Relationship Id="rId4" Type="http://schemas.openxmlformats.org/officeDocument/2006/relationships/image" Target="../media/image3.png"/></Relationships>
</file>

<file path=ppt/slides/_rels/slide50.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42.xml"/><Relationship Id="rId1" Type="http://schemas.openxmlformats.org/officeDocument/2006/relationships/slideLayout" Target="../slideLayouts/slideLayout17.xml"/></Relationships>
</file>

<file path=ppt/slides/_rels/slide51.xml.rels><?xml version="1.0" encoding="UTF-8" standalone="yes"?>
<Relationships xmlns="http://schemas.openxmlformats.org/package/2006/relationships"><Relationship Id="rId8" Type="http://schemas.openxmlformats.org/officeDocument/2006/relationships/image" Target="../media/image90.png"/><Relationship Id="rId13" Type="http://schemas.openxmlformats.org/officeDocument/2006/relationships/image" Target="../media/image95.png"/><Relationship Id="rId18" Type="http://schemas.openxmlformats.org/officeDocument/2006/relationships/image" Target="../media/image100.png"/><Relationship Id="rId26" Type="http://schemas.openxmlformats.org/officeDocument/2006/relationships/image" Target="../media/image108.png"/><Relationship Id="rId3" Type="http://schemas.openxmlformats.org/officeDocument/2006/relationships/image" Target="../media/image85.png"/><Relationship Id="rId21" Type="http://schemas.openxmlformats.org/officeDocument/2006/relationships/image" Target="../media/image103.png"/><Relationship Id="rId7" Type="http://schemas.openxmlformats.org/officeDocument/2006/relationships/image" Target="../media/image89.png"/><Relationship Id="rId12" Type="http://schemas.openxmlformats.org/officeDocument/2006/relationships/image" Target="../media/image94.png"/><Relationship Id="rId17" Type="http://schemas.openxmlformats.org/officeDocument/2006/relationships/image" Target="../media/image99.png"/><Relationship Id="rId25" Type="http://schemas.openxmlformats.org/officeDocument/2006/relationships/image" Target="../media/image107.png"/><Relationship Id="rId2" Type="http://schemas.openxmlformats.org/officeDocument/2006/relationships/notesSlide" Target="../notesSlides/notesSlide43.xml"/><Relationship Id="rId16" Type="http://schemas.openxmlformats.org/officeDocument/2006/relationships/image" Target="../media/image98.png"/><Relationship Id="rId20" Type="http://schemas.openxmlformats.org/officeDocument/2006/relationships/image" Target="../media/image102.png"/><Relationship Id="rId1" Type="http://schemas.openxmlformats.org/officeDocument/2006/relationships/slideLayout" Target="../slideLayouts/slideLayout17.xml"/><Relationship Id="rId6" Type="http://schemas.openxmlformats.org/officeDocument/2006/relationships/image" Target="../media/image88.png"/><Relationship Id="rId11" Type="http://schemas.openxmlformats.org/officeDocument/2006/relationships/image" Target="../media/image93.png"/><Relationship Id="rId24" Type="http://schemas.openxmlformats.org/officeDocument/2006/relationships/image" Target="../media/image106.png"/><Relationship Id="rId5" Type="http://schemas.openxmlformats.org/officeDocument/2006/relationships/image" Target="../media/image87.png"/><Relationship Id="rId15" Type="http://schemas.openxmlformats.org/officeDocument/2006/relationships/image" Target="../media/image97.png"/><Relationship Id="rId23" Type="http://schemas.openxmlformats.org/officeDocument/2006/relationships/image" Target="../media/image105.jpeg"/><Relationship Id="rId10" Type="http://schemas.openxmlformats.org/officeDocument/2006/relationships/image" Target="../media/image92.png"/><Relationship Id="rId19" Type="http://schemas.openxmlformats.org/officeDocument/2006/relationships/image" Target="../media/image101.png"/><Relationship Id="rId4" Type="http://schemas.openxmlformats.org/officeDocument/2006/relationships/image" Target="../media/image86.png"/><Relationship Id="rId9" Type="http://schemas.openxmlformats.org/officeDocument/2006/relationships/image" Target="../media/image91.png"/><Relationship Id="rId14" Type="http://schemas.openxmlformats.org/officeDocument/2006/relationships/image" Target="../media/image96.png"/><Relationship Id="rId22" Type="http://schemas.openxmlformats.org/officeDocument/2006/relationships/image" Target="../media/image104.png"/></Relationships>
</file>

<file path=ppt/slides/_rels/slide52.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44.xml"/><Relationship Id="rId1" Type="http://schemas.openxmlformats.org/officeDocument/2006/relationships/slideLayout" Target="../slideLayouts/slideLayout17.xml"/></Relationships>
</file>

<file path=ppt/slides/_rels/slide53.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45.xml"/><Relationship Id="rId1" Type="http://schemas.openxmlformats.org/officeDocument/2006/relationships/slideLayout" Target="../slideLayouts/slideLayout17.xml"/><Relationship Id="rId6" Type="http://schemas.openxmlformats.org/officeDocument/2006/relationships/image" Target="../media/image113.png"/><Relationship Id="rId5" Type="http://schemas.openxmlformats.org/officeDocument/2006/relationships/image" Target="../media/image112.png"/><Relationship Id="rId4" Type="http://schemas.openxmlformats.org/officeDocument/2006/relationships/image" Target="../media/image111.png"/></Relationships>
</file>

<file path=ppt/slides/_rels/slide54.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46.xml"/><Relationship Id="rId1" Type="http://schemas.openxmlformats.org/officeDocument/2006/relationships/slideLayout" Target="../slideLayouts/slideLayout12.xml"/><Relationship Id="rId6" Type="http://schemas.openxmlformats.org/officeDocument/2006/relationships/image" Target="../media/image117.png"/><Relationship Id="rId5" Type="http://schemas.openxmlformats.org/officeDocument/2006/relationships/image" Target="../media/image116.svg"/><Relationship Id="rId4" Type="http://schemas.openxmlformats.org/officeDocument/2006/relationships/image" Target="../media/image115.png"/></Relationships>
</file>

<file path=ppt/slides/_rels/slide55.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47.xml"/><Relationship Id="rId1" Type="http://schemas.openxmlformats.org/officeDocument/2006/relationships/slideLayout" Target="../slideLayouts/slideLayout17.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57.xml.rels><?xml version="1.0" encoding="UTF-8" standalone="yes"?>
<Relationships xmlns="http://schemas.openxmlformats.org/package/2006/relationships"><Relationship Id="rId8" Type="http://schemas.openxmlformats.org/officeDocument/2006/relationships/image" Target="../media/image123.png"/><Relationship Id="rId3" Type="http://schemas.openxmlformats.org/officeDocument/2006/relationships/image" Target="../media/image118.png"/><Relationship Id="rId7" Type="http://schemas.openxmlformats.org/officeDocument/2006/relationships/image" Target="../media/image122.png"/><Relationship Id="rId12" Type="http://schemas.openxmlformats.org/officeDocument/2006/relationships/image" Target="../media/image83.png"/><Relationship Id="rId2" Type="http://schemas.openxmlformats.org/officeDocument/2006/relationships/notesSlide" Target="../notesSlides/notesSlide48.xml"/><Relationship Id="rId1" Type="http://schemas.openxmlformats.org/officeDocument/2006/relationships/slideLayout" Target="../slideLayouts/slideLayout18.xml"/><Relationship Id="rId6" Type="http://schemas.openxmlformats.org/officeDocument/2006/relationships/image" Target="../media/image121.png"/><Relationship Id="rId11" Type="http://schemas.openxmlformats.org/officeDocument/2006/relationships/image" Target="../media/image125.png"/><Relationship Id="rId5" Type="http://schemas.openxmlformats.org/officeDocument/2006/relationships/image" Target="../media/image120.png"/><Relationship Id="rId10" Type="http://schemas.openxmlformats.org/officeDocument/2006/relationships/image" Target="../media/image109.png"/><Relationship Id="rId4" Type="http://schemas.openxmlformats.org/officeDocument/2006/relationships/image" Target="../media/image119.png"/><Relationship Id="rId9" Type="http://schemas.openxmlformats.org/officeDocument/2006/relationships/image" Target="../media/image124.png"/></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7.xml"/></Relationships>
</file>

<file path=ppt/slides/_rels/slide59.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50.xml"/><Relationship Id="rId1" Type="http://schemas.openxmlformats.org/officeDocument/2006/relationships/slideLayout" Target="../slideLayouts/slideLayout17.xml"/><Relationship Id="rId4" Type="http://schemas.openxmlformats.org/officeDocument/2006/relationships/image" Target="../media/image127.sv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60.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notesSlide" Target="../notesSlides/notesSlide51.xml"/><Relationship Id="rId1" Type="http://schemas.openxmlformats.org/officeDocument/2006/relationships/slideLayout" Target="../slideLayouts/slideLayout17.xml"/><Relationship Id="rId4" Type="http://schemas.openxmlformats.org/officeDocument/2006/relationships/image" Target="../media/image129.svg"/></Relationships>
</file>

<file path=ppt/slides/_rels/slide61.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52.xml"/><Relationship Id="rId1" Type="http://schemas.openxmlformats.org/officeDocument/2006/relationships/slideLayout" Target="../slideLayouts/slideLayout17.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62.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notesSlide" Target="../notesSlides/notesSlide53.xml"/><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notesSlide" Target="../notesSlides/notesSlide54.xml"/><Relationship Id="rId1" Type="http://schemas.openxmlformats.org/officeDocument/2006/relationships/slideLayout" Target="../slideLayouts/slideLayout17.xml"/></Relationships>
</file>

<file path=ppt/slides/_rels/slide64.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notesSlide" Target="../notesSlides/notesSlide55.xml"/><Relationship Id="rId1" Type="http://schemas.openxmlformats.org/officeDocument/2006/relationships/slideLayout" Target="../slideLayouts/slideLayout17.xml"/></Relationships>
</file>

<file path=ppt/slides/_rels/slide6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12.xml"/><Relationship Id="rId4" Type="http://schemas.openxmlformats.org/officeDocument/2006/relationships/image" Target="../media/image133.png"/></Relationships>
</file>

<file path=ppt/slides/_rels/slide66.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56.xml"/><Relationship Id="rId1" Type="http://schemas.openxmlformats.org/officeDocument/2006/relationships/slideLayout" Target="../slideLayouts/slideLayout19.xml"/><Relationship Id="rId4" Type="http://schemas.openxmlformats.org/officeDocument/2006/relationships/hyperlink" Target="https://weshare.unicef.org/Browse/Branding/Bluewashed-photos-and-guidance" TargetMode="External"/></Relationships>
</file>

<file path=ppt/slides/_rels/slide67.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notesSlide" Target="../notesSlides/notesSlide57.xml"/><Relationship Id="rId1" Type="http://schemas.openxmlformats.org/officeDocument/2006/relationships/slideLayout" Target="../slideLayouts/slideLayout17.xml"/></Relationships>
</file>

<file path=ppt/slides/_rels/slide68.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notesSlide" Target="../notesSlides/notesSlide58.xml"/><Relationship Id="rId1" Type="http://schemas.openxmlformats.org/officeDocument/2006/relationships/slideLayout" Target="../slideLayouts/slideLayout17.xml"/></Relationships>
</file>

<file path=ppt/slides/_rels/slide69.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notesSlide" Target="../notesSlides/notesSlide59.xml"/><Relationship Id="rId1" Type="http://schemas.openxmlformats.org/officeDocument/2006/relationships/slideLayout" Target="../slideLayouts/slideLayout17.xml"/></Relationships>
</file>

<file path=ppt/slides/_rels/slide7.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image" Target="../media/image10.jpeg"/><Relationship Id="rId7" Type="http://schemas.openxmlformats.org/officeDocument/2006/relationships/image" Target="../media/image14.jpeg"/><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image" Target="../media/image13.jpeg"/><Relationship Id="rId5" Type="http://schemas.openxmlformats.org/officeDocument/2006/relationships/image" Target="../media/image12.jpeg"/><Relationship Id="rId10" Type="http://schemas.openxmlformats.org/officeDocument/2006/relationships/image" Target="../media/image6.png"/><Relationship Id="rId4" Type="http://schemas.openxmlformats.org/officeDocument/2006/relationships/image" Target="../media/image11.jpeg"/><Relationship Id="rId9" Type="http://schemas.openxmlformats.org/officeDocument/2006/relationships/image" Target="../media/image5.png"/></Relationships>
</file>

<file path=ppt/slides/_rels/slide70.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notesSlide" Target="../notesSlides/notesSlide60.xml"/><Relationship Id="rId1" Type="http://schemas.openxmlformats.org/officeDocument/2006/relationships/slideLayout" Target="../slideLayouts/slideLayout17.xml"/></Relationships>
</file>

<file path=ppt/slides/_rels/slide7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12.xml"/><Relationship Id="rId4" Type="http://schemas.openxmlformats.org/officeDocument/2006/relationships/image" Target="../media/image133.png"/></Relationships>
</file>

<file path=ppt/slides/_rels/slide72.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notesSlide" Target="../notesSlides/notesSlide61.xml"/><Relationship Id="rId1" Type="http://schemas.openxmlformats.org/officeDocument/2006/relationships/slideLayout" Target="../slideLayouts/slideLayout6.xml"/></Relationships>
</file>

<file path=ppt/slides/_rels/slide73.xml.rels><?xml version="1.0" encoding="UTF-8" standalone="yes"?>
<Relationships xmlns="http://schemas.openxmlformats.org/package/2006/relationships"><Relationship Id="rId3" Type="http://schemas.openxmlformats.org/officeDocument/2006/relationships/image" Target="../media/image136.jpeg"/><Relationship Id="rId2" Type="http://schemas.openxmlformats.org/officeDocument/2006/relationships/notesSlide" Target="../notesSlides/notesSlide62.xml"/><Relationship Id="rId1" Type="http://schemas.openxmlformats.org/officeDocument/2006/relationships/slideLayout" Target="../slideLayouts/slideLayout12.xml"/></Relationships>
</file>

<file path=ppt/slides/_rels/slide7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3.xml"/><Relationship Id="rId1" Type="http://schemas.openxmlformats.org/officeDocument/2006/relationships/slideLayout" Target="../slideLayouts/slideLayout12.xml"/><Relationship Id="rId4" Type="http://schemas.openxmlformats.org/officeDocument/2006/relationships/image" Target="../media/image6.png"/></Relationships>
</file>

<file path=ppt/slides/_rels/slide7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4.xml"/><Relationship Id="rId1" Type="http://schemas.openxmlformats.org/officeDocument/2006/relationships/slideLayout" Target="../slideLayouts/slideLayout12.xml"/><Relationship Id="rId5" Type="http://schemas.openxmlformats.org/officeDocument/2006/relationships/image" Target="../media/image137.png"/><Relationship Id="rId4" Type="http://schemas.openxmlformats.org/officeDocument/2006/relationships/image" Target="../media/image6.png"/></Relationships>
</file>

<file path=ppt/slides/_rels/slide7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5.xml"/><Relationship Id="rId1" Type="http://schemas.openxmlformats.org/officeDocument/2006/relationships/slideLayout" Target="../slideLayouts/slideLayout12.xml"/><Relationship Id="rId6" Type="http://schemas.openxmlformats.org/officeDocument/2006/relationships/image" Target="../media/image138.png"/><Relationship Id="rId5" Type="http://schemas.openxmlformats.org/officeDocument/2006/relationships/image" Target="../media/image137.png"/><Relationship Id="rId4" Type="http://schemas.openxmlformats.org/officeDocument/2006/relationships/image" Target="../media/image6.png"/></Relationships>
</file>

<file path=ppt/slides/_rels/slide7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6.xml"/><Relationship Id="rId1" Type="http://schemas.openxmlformats.org/officeDocument/2006/relationships/slideLayout" Target="../slideLayouts/slideLayout12.xml"/><Relationship Id="rId5" Type="http://schemas.openxmlformats.org/officeDocument/2006/relationships/image" Target="../media/image139.jpeg"/><Relationship Id="rId4" Type="http://schemas.openxmlformats.org/officeDocument/2006/relationships/image" Target="../media/image6.png"/></Relationships>
</file>

<file path=ppt/slides/_rels/slide7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7.xml"/><Relationship Id="rId1" Type="http://schemas.openxmlformats.org/officeDocument/2006/relationships/slideLayout" Target="../slideLayouts/slideLayout12.xml"/><Relationship Id="rId5" Type="http://schemas.openxmlformats.org/officeDocument/2006/relationships/hyperlink" Target="https://www.nutritioncluster.net/resources/erp-step-step-guide" TargetMode="External"/><Relationship Id="rId4" Type="http://schemas.openxmlformats.org/officeDocument/2006/relationships/image" Target="../media/image6.png"/></Relationships>
</file>

<file path=ppt/slides/_rels/slide7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8.xml"/><Relationship Id="rId1" Type="http://schemas.openxmlformats.org/officeDocument/2006/relationships/slideLayout" Target="../slideLayouts/slideLayout12.xml"/><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12.xml"/><Relationship Id="rId4" Type="http://schemas.openxmlformats.org/officeDocument/2006/relationships/image" Target="../media/image6.png"/></Relationships>
</file>

<file path=ppt/slides/_rels/slide8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9.xml"/><Relationship Id="rId1" Type="http://schemas.openxmlformats.org/officeDocument/2006/relationships/slideLayout" Target="../slideLayouts/slideLayout12.xml"/><Relationship Id="rId5" Type="http://schemas.openxmlformats.org/officeDocument/2006/relationships/hyperlink" Target="https://ta.nutritioncluster.net/request-support" TargetMode="External"/><Relationship Id="rId4" Type="http://schemas.openxmlformats.org/officeDocument/2006/relationships/image" Target="../media/image6.png"/></Relationships>
</file>

<file path=ppt/slides/_rels/slide8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0.xml"/><Relationship Id="rId1" Type="http://schemas.openxmlformats.org/officeDocument/2006/relationships/slideLayout" Target="../slideLayouts/slideLayout12.xml"/><Relationship Id="rId4" Type="http://schemas.openxmlformats.org/officeDocument/2006/relationships/image" Target="../media/image6.png"/></Relationships>
</file>

<file path=ppt/slides/_rels/slide8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40.png"/><Relationship Id="rId1" Type="http://schemas.openxmlformats.org/officeDocument/2006/relationships/slideLayout" Target="../slideLayouts/slideLayout12.xml"/><Relationship Id="rId4" Type="http://schemas.openxmlformats.org/officeDocument/2006/relationships/image" Target="../media/image23.jpeg"/></Relationships>
</file>

<file path=ppt/slides/_rels/slide83.xml.rels><?xml version="1.0" encoding="UTF-8" standalone="yes"?>
<Relationships xmlns="http://schemas.openxmlformats.org/package/2006/relationships"><Relationship Id="rId3" Type="http://schemas.openxmlformats.org/officeDocument/2006/relationships/image" Target="../media/image141.jpeg"/><Relationship Id="rId2" Type="http://schemas.openxmlformats.org/officeDocument/2006/relationships/notesSlide" Target="../notesSlides/notesSlide71.xml"/><Relationship Id="rId1" Type="http://schemas.openxmlformats.org/officeDocument/2006/relationships/slideLayout" Target="../slideLayouts/slideLayout12.xml"/></Relationships>
</file>

<file path=ppt/slides/_rels/slide84.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72.xml"/><Relationship Id="rId1" Type="http://schemas.openxmlformats.org/officeDocument/2006/relationships/slideLayout" Target="../slideLayouts/slideLayout17.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85.xml.rels><?xml version="1.0" encoding="UTF-8" standalone="yes"?>
<Relationships xmlns="http://schemas.openxmlformats.org/package/2006/relationships"><Relationship Id="rId8" Type="http://schemas.openxmlformats.org/officeDocument/2006/relationships/image" Target="../media/image155.png"/><Relationship Id="rId13" Type="http://schemas.openxmlformats.org/officeDocument/2006/relationships/image" Target="../media/image160.svg"/><Relationship Id="rId3" Type="http://schemas.openxmlformats.org/officeDocument/2006/relationships/image" Target="../media/image150.png"/><Relationship Id="rId7" Type="http://schemas.openxmlformats.org/officeDocument/2006/relationships/image" Target="../media/image154.svg"/><Relationship Id="rId12" Type="http://schemas.openxmlformats.org/officeDocument/2006/relationships/image" Target="../media/image159.png"/><Relationship Id="rId2" Type="http://schemas.openxmlformats.org/officeDocument/2006/relationships/notesSlide" Target="../notesSlides/notesSlide73.xml"/><Relationship Id="rId1" Type="http://schemas.openxmlformats.org/officeDocument/2006/relationships/slideLayout" Target="../slideLayouts/slideLayout17.xml"/><Relationship Id="rId6" Type="http://schemas.openxmlformats.org/officeDocument/2006/relationships/image" Target="../media/image153.png"/><Relationship Id="rId11" Type="http://schemas.openxmlformats.org/officeDocument/2006/relationships/image" Target="../media/image158.svg"/><Relationship Id="rId5" Type="http://schemas.openxmlformats.org/officeDocument/2006/relationships/image" Target="../media/image152.png"/><Relationship Id="rId10" Type="http://schemas.openxmlformats.org/officeDocument/2006/relationships/image" Target="../media/image157.png"/><Relationship Id="rId4" Type="http://schemas.openxmlformats.org/officeDocument/2006/relationships/image" Target="../media/image151.png"/><Relationship Id="rId9" Type="http://schemas.openxmlformats.org/officeDocument/2006/relationships/image" Target="../media/image156.svg"/></Relationships>
</file>

<file path=ppt/slides/_rels/slide86.xml.rels><?xml version="1.0" encoding="UTF-8" standalone="yes"?>
<Relationships xmlns="http://schemas.openxmlformats.org/package/2006/relationships"><Relationship Id="rId8" Type="http://schemas.openxmlformats.org/officeDocument/2006/relationships/image" Target="../media/image166.svg"/><Relationship Id="rId13" Type="http://schemas.openxmlformats.org/officeDocument/2006/relationships/image" Target="../media/image171.png"/><Relationship Id="rId3" Type="http://schemas.openxmlformats.org/officeDocument/2006/relationships/image" Target="../media/image161.png"/><Relationship Id="rId7" Type="http://schemas.openxmlformats.org/officeDocument/2006/relationships/image" Target="../media/image165.png"/><Relationship Id="rId12" Type="http://schemas.openxmlformats.org/officeDocument/2006/relationships/image" Target="../media/image170.svg"/><Relationship Id="rId17" Type="http://schemas.openxmlformats.org/officeDocument/2006/relationships/image" Target="../media/image175.png"/><Relationship Id="rId2" Type="http://schemas.openxmlformats.org/officeDocument/2006/relationships/notesSlide" Target="../notesSlides/notesSlide74.xml"/><Relationship Id="rId16" Type="http://schemas.openxmlformats.org/officeDocument/2006/relationships/image" Target="../media/image174.png"/><Relationship Id="rId1" Type="http://schemas.openxmlformats.org/officeDocument/2006/relationships/slideLayout" Target="../slideLayouts/slideLayout17.xml"/><Relationship Id="rId6" Type="http://schemas.openxmlformats.org/officeDocument/2006/relationships/image" Target="../media/image164.svg"/><Relationship Id="rId11" Type="http://schemas.openxmlformats.org/officeDocument/2006/relationships/image" Target="../media/image169.png"/><Relationship Id="rId5" Type="http://schemas.openxmlformats.org/officeDocument/2006/relationships/image" Target="../media/image163.png"/><Relationship Id="rId15" Type="http://schemas.openxmlformats.org/officeDocument/2006/relationships/image" Target="../media/image173.png"/><Relationship Id="rId10" Type="http://schemas.openxmlformats.org/officeDocument/2006/relationships/image" Target="../media/image168.svg"/><Relationship Id="rId4" Type="http://schemas.openxmlformats.org/officeDocument/2006/relationships/image" Target="../media/image162.svg"/><Relationship Id="rId9" Type="http://schemas.openxmlformats.org/officeDocument/2006/relationships/image" Target="../media/image167.png"/><Relationship Id="rId14" Type="http://schemas.openxmlformats.org/officeDocument/2006/relationships/image" Target="../media/image172.svg"/></Relationships>
</file>

<file path=ppt/slides/_rels/slide87.xml.rels><?xml version="1.0" encoding="UTF-8" standalone="yes"?>
<Relationships xmlns="http://schemas.openxmlformats.org/package/2006/relationships"><Relationship Id="rId3" Type="http://schemas.openxmlformats.org/officeDocument/2006/relationships/image" Target="../media/image173.png"/><Relationship Id="rId2" Type="http://schemas.openxmlformats.org/officeDocument/2006/relationships/notesSlide" Target="../notesSlides/notesSlide75.xml"/><Relationship Id="rId1" Type="http://schemas.openxmlformats.org/officeDocument/2006/relationships/slideLayout" Target="../slideLayouts/slideLayout17.xml"/><Relationship Id="rId5" Type="http://schemas.openxmlformats.org/officeDocument/2006/relationships/image" Target="../media/image177.png"/><Relationship Id="rId4" Type="http://schemas.openxmlformats.org/officeDocument/2006/relationships/image" Target="../media/image176.png"/></Relationships>
</file>

<file path=ppt/slides/_rels/slide88.xml.rels><?xml version="1.0" encoding="UTF-8" standalone="yes"?>
<Relationships xmlns="http://schemas.openxmlformats.org/package/2006/relationships"><Relationship Id="rId3" Type="http://schemas.openxmlformats.org/officeDocument/2006/relationships/image" Target="../media/image173.png"/><Relationship Id="rId2" Type="http://schemas.openxmlformats.org/officeDocument/2006/relationships/notesSlide" Target="../notesSlides/notesSlide76.xml"/><Relationship Id="rId1" Type="http://schemas.openxmlformats.org/officeDocument/2006/relationships/slideLayout" Target="../slideLayouts/slideLayout17.xml"/><Relationship Id="rId4" Type="http://schemas.openxmlformats.org/officeDocument/2006/relationships/image" Target="../media/image178.png"/></Relationships>
</file>

<file path=ppt/slides/_rels/slide89.xml.rels><?xml version="1.0" encoding="UTF-8" standalone="yes"?>
<Relationships xmlns="http://schemas.openxmlformats.org/package/2006/relationships"><Relationship Id="rId3" Type="http://schemas.openxmlformats.org/officeDocument/2006/relationships/image" Target="../media/image179.png"/><Relationship Id="rId2" Type="http://schemas.openxmlformats.org/officeDocument/2006/relationships/notesSlide" Target="../notesSlides/notesSlide77.xml"/><Relationship Id="rId1" Type="http://schemas.openxmlformats.org/officeDocument/2006/relationships/slideLayout" Target="../slideLayouts/slideLayout17.xml"/><Relationship Id="rId5" Type="http://schemas.openxmlformats.org/officeDocument/2006/relationships/image" Target="../media/image181.png"/><Relationship Id="rId4" Type="http://schemas.openxmlformats.org/officeDocument/2006/relationships/image" Target="../media/image180.png"/></Relationships>
</file>

<file path=ppt/slides/_rels/slide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90.xml.rels><?xml version="1.0" encoding="UTF-8" standalone="yes"?>
<Relationships xmlns="http://schemas.openxmlformats.org/package/2006/relationships"><Relationship Id="rId3" Type="http://schemas.openxmlformats.org/officeDocument/2006/relationships/image" Target="../media/image182.png"/><Relationship Id="rId2" Type="http://schemas.openxmlformats.org/officeDocument/2006/relationships/notesSlide" Target="../notesSlides/notesSlide78.xml"/><Relationship Id="rId1" Type="http://schemas.openxmlformats.org/officeDocument/2006/relationships/slideLayout" Target="../slideLayouts/slideLayout17.xml"/><Relationship Id="rId5" Type="http://schemas.openxmlformats.org/officeDocument/2006/relationships/image" Target="../media/image183.png"/><Relationship Id="rId4" Type="http://schemas.openxmlformats.org/officeDocument/2006/relationships/image" Target="../media/image179.png"/></Relationships>
</file>

<file path=ppt/slides/_rels/slide91.xml.rels><?xml version="1.0" encoding="UTF-8" standalone="yes"?>
<Relationships xmlns="http://schemas.openxmlformats.org/package/2006/relationships"><Relationship Id="rId3" Type="http://schemas.openxmlformats.org/officeDocument/2006/relationships/image" Target="../media/image184.png"/><Relationship Id="rId2" Type="http://schemas.openxmlformats.org/officeDocument/2006/relationships/notesSlide" Target="../notesSlides/notesSlide79.xml"/><Relationship Id="rId1" Type="http://schemas.openxmlformats.org/officeDocument/2006/relationships/slideLayout" Target="../slideLayouts/slideLayout1.xml"/></Relationships>
</file>

<file path=ppt/slides/_rels/slide92.xml.rels><?xml version="1.0" encoding="UTF-8" standalone="yes"?>
<Relationships xmlns="http://schemas.openxmlformats.org/package/2006/relationships"><Relationship Id="rId3" Type="http://schemas.openxmlformats.org/officeDocument/2006/relationships/image" Target="../media/image185.png"/><Relationship Id="rId2" Type="http://schemas.openxmlformats.org/officeDocument/2006/relationships/notesSlide" Target="../notesSlides/notesSlide80.xml"/><Relationship Id="rId1" Type="http://schemas.openxmlformats.org/officeDocument/2006/relationships/slideLayout" Target="../slideLayouts/slideLayout17.xml"/></Relationships>
</file>

<file path=ppt/slides/_rels/slide93.xml.rels><?xml version="1.0" encoding="UTF-8" standalone="yes"?>
<Relationships xmlns="http://schemas.openxmlformats.org/package/2006/relationships"><Relationship Id="rId8" Type="http://schemas.openxmlformats.org/officeDocument/2006/relationships/image" Target="../media/image190.png"/><Relationship Id="rId13" Type="http://schemas.openxmlformats.org/officeDocument/2006/relationships/image" Target="../media/image195.svg"/><Relationship Id="rId3" Type="http://schemas.openxmlformats.org/officeDocument/2006/relationships/image" Target="../media/image185.png"/><Relationship Id="rId7" Type="http://schemas.openxmlformats.org/officeDocument/2006/relationships/image" Target="../media/image189.png"/><Relationship Id="rId12" Type="http://schemas.openxmlformats.org/officeDocument/2006/relationships/image" Target="../media/image194.png"/><Relationship Id="rId2" Type="http://schemas.openxmlformats.org/officeDocument/2006/relationships/notesSlide" Target="../notesSlides/notesSlide81.xml"/><Relationship Id="rId1" Type="http://schemas.openxmlformats.org/officeDocument/2006/relationships/slideLayout" Target="../slideLayouts/slideLayout20.xml"/><Relationship Id="rId6" Type="http://schemas.openxmlformats.org/officeDocument/2006/relationships/image" Target="../media/image188.png"/><Relationship Id="rId11" Type="http://schemas.openxmlformats.org/officeDocument/2006/relationships/image" Target="../media/image193.png"/><Relationship Id="rId5" Type="http://schemas.openxmlformats.org/officeDocument/2006/relationships/image" Target="../media/image187.png"/><Relationship Id="rId10" Type="http://schemas.openxmlformats.org/officeDocument/2006/relationships/image" Target="../media/image192.png"/><Relationship Id="rId4" Type="http://schemas.openxmlformats.org/officeDocument/2006/relationships/image" Target="../media/image186.png"/><Relationship Id="rId9" Type="http://schemas.openxmlformats.org/officeDocument/2006/relationships/image" Target="../media/image191.png"/><Relationship Id="rId14" Type="http://schemas.openxmlformats.org/officeDocument/2006/relationships/image" Target="../media/image196.png"/></Relationships>
</file>

<file path=ppt/slides/_rels/slide94.xml.rels><?xml version="1.0" encoding="UTF-8" standalone="yes"?>
<Relationships xmlns="http://schemas.openxmlformats.org/package/2006/relationships"><Relationship Id="rId8" Type="http://schemas.openxmlformats.org/officeDocument/2006/relationships/image" Target="../media/image200.png"/><Relationship Id="rId3" Type="http://schemas.openxmlformats.org/officeDocument/2006/relationships/image" Target="../media/image190.png"/><Relationship Id="rId7" Type="http://schemas.openxmlformats.org/officeDocument/2006/relationships/image" Target="../media/image199.png"/><Relationship Id="rId2" Type="http://schemas.openxmlformats.org/officeDocument/2006/relationships/notesSlide" Target="../notesSlides/notesSlide82.xml"/><Relationship Id="rId1" Type="http://schemas.openxmlformats.org/officeDocument/2006/relationships/slideLayout" Target="../slideLayouts/slideLayout20.xml"/><Relationship Id="rId6" Type="http://schemas.openxmlformats.org/officeDocument/2006/relationships/image" Target="../media/image198.png"/><Relationship Id="rId5" Type="http://schemas.openxmlformats.org/officeDocument/2006/relationships/image" Target="../media/image197.png"/><Relationship Id="rId10" Type="http://schemas.openxmlformats.org/officeDocument/2006/relationships/image" Target="../media/image196.png"/><Relationship Id="rId4" Type="http://schemas.openxmlformats.org/officeDocument/2006/relationships/image" Target="../media/image191.png"/><Relationship Id="rId9" Type="http://schemas.openxmlformats.org/officeDocument/2006/relationships/image" Target="../media/image185.png"/></Relationships>
</file>

<file path=ppt/slides/_rels/slide95.xml.rels><?xml version="1.0" encoding="UTF-8" standalone="yes"?>
<Relationships xmlns="http://schemas.openxmlformats.org/package/2006/relationships"><Relationship Id="rId8" Type="http://schemas.openxmlformats.org/officeDocument/2006/relationships/image" Target="../media/image207.png"/><Relationship Id="rId3" Type="http://schemas.openxmlformats.org/officeDocument/2006/relationships/image" Target="../media/image202.png"/><Relationship Id="rId7" Type="http://schemas.openxmlformats.org/officeDocument/2006/relationships/image" Target="../media/image206.png"/><Relationship Id="rId2" Type="http://schemas.openxmlformats.org/officeDocument/2006/relationships/image" Target="../media/image201.png"/><Relationship Id="rId1" Type="http://schemas.openxmlformats.org/officeDocument/2006/relationships/slideLayout" Target="../slideLayouts/slideLayout17.xml"/><Relationship Id="rId6" Type="http://schemas.openxmlformats.org/officeDocument/2006/relationships/image" Target="../media/image205.png"/><Relationship Id="rId5" Type="http://schemas.openxmlformats.org/officeDocument/2006/relationships/image" Target="../media/image204.png"/><Relationship Id="rId10" Type="http://schemas.openxmlformats.org/officeDocument/2006/relationships/image" Target="../media/image209.png"/><Relationship Id="rId4" Type="http://schemas.openxmlformats.org/officeDocument/2006/relationships/image" Target="../media/image203.png"/><Relationship Id="rId9" Type="http://schemas.openxmlformats.org/officeDocument/2006/relationships/image" Target="../media/image208.png"/></Relationships>
</file>

<file path=ppt/slides/_rels/slide96.xml.rels><?xml version="1.0" encoding="UTF-8" standalone="yes"?>
<Relationships xmlns="http://schemas.openxmlformats.org/package/2006/relationships"><Relationship Id="rId3" Type="http://schemas.openxmlformats.org/officeDocument/2006/relationships/image" Target="../media/image210.png"/><Relationship Id="rId2" Type="http://schemas.openxmlformats.org/officeDocument/2006/relationships/notesSlide" Target="../notesSlides/notesSlide83.xml"/><Relationship Id="rId1" Type="http://schemas.openxmlformats.org/officeDocument/2006/relationships/slideLayout" Target="../slideLayouts/slideLayout17.xml"/><Relationship Id="rId4" Type="http://schemas.openxmlformats.org/officeDocument/2006/relationships/image" Target="../media/image211.png"/></Relationships>
</file>

<file path=ppt/slides/_rels/slide97.xml.rels><?xml version="1.0" encoding="UTF-8" standalone="yes"?>
<Relationships xmlns="http://schemas.openxmlformats.org/package/2006/relationships"><Relationship Id="rId3" Type="http://schemas.openxmlformats.org/officeDocument/2006/relationships/image" Target="../media/image210.png"/><Relationship Id="rId2" Type="http://schemas.openxmlformats.org/officeDocument/2006/relationships/notesSlide" Target="../notesSlides/notesSlide84.xml"/><Relationship Id="rId1" Type="http://schemas.openxmlformats.org/officeDocument/2006/relationships/slideLayout" Target="../slideLayouts/slideLayout17.xml"/></Relationships>
</file>

<file path=ppt/slides/_rels/slide98.xml.rels><?xml version="1.0" encoding="UTF-8" standalone="yes"?>
<Relationships xmlns="http://schemas.openxmlformats.org/package/2006/relationships"><Relationship Id="rId2" Type="http://schemas.openxmlformats.org/officeDocument/2006/relationships/image" Target="../media/image212.png"/><Relationship Id="rId1" Type="http://schemas.openxmlformats.org/officeDocument/2006/relationships/slideLayout" Target="../slideLayouts/slideLayout17.xml"/></Relationships>
</file>

<file path=ppt/slides/_rels/slide99.xml.rels><?xml version="1.0" encoding="UTF-8" standalone="yes"?>
<Relationships xmlns="http://schemas.openxmlformats.org/package/2006/relationships"><Relationship Id="rId3" Type="http://schemas.openxmlformats.org/officeDocument/2006/relationships/image" Target="../media/image214.png"/><Relationship Id="rId2" Type="http://schemas.openxmlformats.org/officeDocument/2006/relationships/image" Target="../media/image213.png"/><Relationship Id="rId1" Type="http://schemas.openxmlformats.org/officeDocument/2006/relationships/slideLayout" Target="../slideLayouts/slideLayout12.xml"/><Relationship Id="rId4" Type="http://schemas.openxmlformats.org/officeDocument/2006/relationships/image" Target="../media/image21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 name="Rectangle"/>
          <p:cNvSpPr/>
          <p:nvPr/>
        </p:nvSpPr>
        <p:spPr>
          <a:xfrm>
            <a:off x="-15516" y="1798017"/>
            <a:ext cx="12194816" cy="5059983"/>
          </a:xfrm>
          <a:prstGeom prst="rect">
            <a:avLst/>
          </a:prstGeom>
          <a:solidFill>
            <a:srgbClr val="808080">
              <a:alpha val="30000"/>
            </a:srgbClr>
          </a:solidFill>
          <a:ln w="3175">
            <a:noFill/>
            <a:miter lim="400000"/>
          </a:ln>
        </p:spPr>
        <p:txBody>
          <a:bodyPr lIns="0" tIns="0" rIns="0" bIns="0" anchor="ctr"/>
          <a:lstStyle/>
          <a:p>
            <a:pPr>
              <a:defRPr b="0">
                <a:solidFill>
                  <a:srgbClr val="A4D233"/>
                </a:solidFill>
                <a:latin typeface="+mn-lt"/>
                <a:ea typeface="+mn-ea"/>
                <a:cs typeface="+mn-cs"/>
                <a:sym typeface="Helvetica Neue Medium"/>
              </a:defRPr>
            </a:pPr>
            <a:endParaRPr/>
          </a:p>
        </p:txBody>
      </p:sp>
      <p:sp>
        <p:nvSpPr>
          <p:cNvPr id="121" name="Text Placeholder 2"/>
          <p:cNvSpPr txBox="1"/>
          <p:nvPr/>
        </p:nvSpPr>
        <p:spPr>
          <a:xfrm>
            <a:off x="4288414" y="5796952"/>
            <a:ext cx="4168311" cy="525922"/>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t"/>
          <a:lstStyle>
            <a:lvl1pPr algn="l" defTabSz="609492">
              <a:lnSpc>
                <a:spcPct val="80000"/>
              </a:lnSpc>
              <a:spcBef>
                <a:spcPts val="700"/>
              </a:spcBef>
              <a:defRPr sz="3000" b="0">
                <a:solidFill>
                  <a:srgbClr val="FFFFFF"/>
                </a:solidFill>
                <a:latin typeface="Arial"/>
                <a:ea typeface="Arial"/>
                <a:cs typeface="Arial"/>
                <a:sym typeface="Arial"/>
              </a:defRPr>
            </a:lvl1pPr>
          </a:lstStyle>
          <a:p>
            <a:pPr algn="ctr"/>
            <a:r>
              <a:rPr lang="en-US" sz="2000">
                <a:latin typeface="Calibri"/>
              </a:rPr>
              <a:t>ONOMO Hotel, DOUALA</a:t>
            </a:r>
            <a:endParaRPr lang="en-US"/>
          </a:p>
          <a:p>
            <a:pPr algn="ctr"/>
            <a:r>
              <a:rPr lang="fi-FI" sz="2000">
                <a:latin typeface="Calibri"/>
              </a:rPr>
              <a:t>19-20 </a:t>
            </a:r>
            <a:r>
              <a:rPr lang="fi-FI" sz="2000" err="1">
                <a:latin typeface="Calibri"/>
              </a:rPr>
              <a:t>February</a:t>
            </a:r>
            <a:r>
              <a:rPr lang="fi-FI" sz="2000">
                <a:latin typeface="Calibri"/>
              </a:rPr>
              <a:t> 2024</a:t>
            </a:r>
            <a:r>
              <a:rPr lang="fi-FI" sz="2400" b="1">
                <a:latin typeface="Calibri"/>
              </a:rPr>
              <a:t> </a:t>
            </a:r>
            <a:r>
              <a:rPr lang="fi-FI" sz="2400">
                <a:latin typeface="Calibri"/>
                <a:ea typeface="Calibri"/>
                <a:cs typeface="Calibri"/>
              </a:rPr>
              <a:t> </a:t>
            </a:r>
            <a:endParaRPr sz="4800"/>
          </a:p>
        </p:txBody>
      </p:sp>
      <p:sp>
        <p:nvSpPr>
          <p:cNvPr id="122" name="TextBox 6"/>
          <p:cNvSpPr txBox="1"/>
          <p:nvPr/>
        </p:nvSpPr>
        <p:spPr>
          <a:xfrm>
            <a:off x="782598" y="835518"/>
            <a:ext cx="2156503" cy="525923"/>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lgn="l" defTabSz="609492">
              <a:defRPr sz="1800" b="0">
                <a:solidFill>
                  <a:srgbClr val="ACCF51"/>
                </a:solidFill>
                <a:latin typeface="Arial"/>
                <a:ea typeface="Arial"/>
                <a:cs typeface="Arial"/>
                <a:sym typeface="Arial"/>
              </a:defRPr>
            </a:lvl1pPr>
          </a:lstStyle>
          <a:p>
            <a:r>
              <a:t>nutritioncluster.net</a:t>
            </a:r>
          </a:p>
        </p:txBody>
      </p:sp>
      <p:pic>
        <p:nvPicPr>
          <p:cNvPr id="2" name="Picture 1" descr="A picture containing graphical user interface&#10;&#10;Description automatically generated">
            <a:extLst>
              <a:ext uri="{FF2B5EF4-FFF2-40B4-BE49-F238E27FC236}">
                <a16:creationId xmlns:a16="http://schemas.microsoft.com/office/drawing/2014/main" id="{68AA8710-DC80-C694-8DDA-14DD5DAA117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44036" y="631837"/>
            <a:ext cx="1494350" cy="525924"/>
          </a:xfrm>
          <a:prstGeom prst="rect">
            <a:avLst/>
          </a:prstGeom>
        </p:spPr>
      </p:pic>
      <p:cxnSp>
        <p:nvCxnSpPr>
          <p:cNvPr id="3" name="Straight Connector 2">
            <a:extLst>
              <a:ext uri="{FF2B5EF4-FFF2-40B4-BE49-F238E27FC236}">
                <a16:creationId xmlns:a16="http://schemas.microsoft.com/office/drawing/2014/main" id="{19289D05-0995-D0C5-702E-E6FF3CC45EF2}"/>
              </a:ext>
            </a:extLst>
          </p:cNvPr>
          <p:cNvCxnSpPr/>
          <p:nvPr/>
        </p:nvCxnSpPr>
        <p:spPr>
          <a:xfrm>
            <a:off x="10397779" y="258032"/>
            <a:ext cx="0" cy="1117263"/>
          </a:xfrm>
          <a:prstGeom prst="line">
            <a:avLst/>
          </a:prstGeom>
          <a:noFill/>
          <a:ln w="12700" cap="flat">
            <a:solidFill>
              <a:srgbClr val="808080"/>
            </a:solidFill>
            <a:prstDash val="solid"/>
            <a:miter lim="400000"/>
          </a:ln>
          <a:effectLst/>
          <a:sp3d/>
        </p:spPr>
        <p:style>
          <a:lnRef idx="0">
            <a:scrgbClr r="0" g="0" b="0"/>
          </a:lnRef>
          <a:fillRef idx="0">
            <a:scrgbClr r="0" g="0" b="0"/>
          </a:fillRef>
          <a:effectRef idx="0">
            <a:scrgbClr r="0" g="0" b="0"/>
          </a:effectRef>
          <a:fontRef idx="none"/>
        </p:style>
      </p:cxnSp>
      <p:sp>
        <p:nvSpPr>
          <p:cNvPr id="4" name="TextBox 3">
            <a:extLst>
              <a:ext uri="{FF2B5EF4-FFF2-40B4-BE49-F238E27FC236}">
                <a16:creationId xmlns:a16="http://schemas.microsoft.com/office/drawing/2014/main" id="{C268C904-2A4D-7ED0-E292-EA75CBF3AD8D}"/>
              </a:ext>
            </a:extLst>
          </p:cNvPr>
          <p:cNvSpPr txBox="1"/>
          <p:nvPr/>
        </p:nvSpPr>
        <p:spPr>
          <a:xfrm>
            <a:off x="10552813" y="583175"/>
            <a:ext cx="1701477" cy="592470"/>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horz" wrap="square" lIns="19050" tIns="19050" rIns="19050" bIns="19050" numCol="1" spcCol="38100" rtlCol="0" anchor="t">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1pPr>
            <a:lvl2pPr marL="0" marR="0" indent="4572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2pPr>
            <a:lvl3pPr marL="0" marR="0" indent="9144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3pPr>
            <a:lvl4pPr marL="0" marR="0" indent="13716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4pPr>
            <a:lvl5pPr marL="0" marR="0" indent="18288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5pPr>
            <a:lvl6pPr marL="0" marR="0" indent="22860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6pPr>
            <a:lvl7pPr marL="0" marR="0" indent="27432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7pPr>
            <a:lvl8pPr marL="0" marR="0" indent="32004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8pPr>
            <a:lvl9pPr marL="0" marR="0" indent="36576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9pPr>
          </a:lstStyle>
          <a:p>
            <a:pPr algn="l"/>
            <a:r>
              <a:rPr lang="en-NL" sz="1800" b="0" spc="-100">
                <a:solidFill>
                  <a:srgbClr val="808080"/>
                </a:solidFill>
                <a:latin typeface="Calibri"/>
                <a:cs typeface="Calibri"/>
              </a:rPr>
              <a:t>WCA Regional</a:t>
            </a:r>
            <a:endParaRPr lang="en-US">
              <a:cs typeface="Calibri"/>
            </a:endParaRPr>
          </a:p>
          <a:p>
            <a:pPr algn="l"/>
            <a:r>
              <a:rPr lang="en-NL" sz="1800" b="0" spc="-100">
                <a:solidFill>
                  <a:srgbClr val="808080"/>
                </a:solidFill>
                <a:latin typeface="Calibri"/>
                <a:cs typeface="Calibri"/>
              </a:rPr>
              <a:t>Meeting</a:t>
            </a:r>
            <a:endParaRPr lang="en-US" sz="1800" b="0" spc="-100">
              <a:solidFill>
                <a:srgbClr val="808080"/>
              </a:solidFill>
              <a:latin typeface="Calibri"/>
              <a:cs typeface="Calibri"/>
            </a:endParaRPr>
          </a:p>
        </p:txBody>
      </p:sp>
      <p:pic>
        <p:nvPicPr>
          <p:cNvPr id="5" name="Picture 4" descr="A logo with text and blue text&#10;&#10;Description automatically generated">
            <a:extLst>
              <a:ext uri="{FF2B5EF4-FFF2-40B4-BE49-F238E27FC236}">
                <a16:creationId xmlns:a16="http://schemas.microsoft.com/office/drawing/2014/main" id="{23E5E545-CC7D-D31D-856F-B910B6D20C19}"/>
              </a:ext>
            </a:extLst>
          </p:cNvPr>
          <p:cNvPicPr>
            <a:picLocks noChangeAspect="1"/>
          </p:cNvPicPr>
          <p:nvPr/>
        </p:nvPicPr>
        <p:blipFill>
          <a:blip r:embed="rId3"/>
          <a:stretch>
            <a:fillRect/>
          </a:stretch>
        </p:blipFill>
        <p:spPr>
          <a:xfrm>
            <a:off x="6700417" y="382363"/>
            <a:ext cx="1485883" cy="904875"/>
          </a:xfrm>
          <a:prstGeom prst="rect">
            <a:avLst/>
          </a:prstGeom>
        </p:spPr>
      </p:pic>
      <p:cxnSp>
        <p:nvCxnSpPr>
          <p:cNvPr id="6" name="Straight Connector 5">
            <a:extLst>
              <a:ext uri="{FF2B5EF4-FFF2-40B4-BE49-F238E27FC236}">
                <a16:creationId xmlns:a16="http://schemas.microsoft.com/office/drawing/2014/main" id="{821588DA-B543-7847-B383-082BCAF4567C}"/>
              </a:ext>
            </a:extLst>
          </p:cNvPr>
          <p:cNvCxnSpPr>
            <a:cxnSpLocks/>
          </p:cNvCxnSpPr>
          <p:nvPr/>
        </p:nvCxnSpPr>
        <p:spPr>
          <a:xfrm>
            <a:off x="8422335" y="258031"/>
            <a:ext cx="0" cy="1117263"/>
          </a:xfrm>
          <a:prstGeom prst="line">
            <a:avLst/>
          </a:prstGeom>
          <a:noFill/>
          <a:ln w="12700" cap="flat">
            <a:solidFill>
              <a:srgbClr val="808080"/>
            </a:solidFill>
            <a:prstDash val="solid"/>
            <a:miter lim="400000"/>
          </a:ln>
          <a:effectLst/>
          <a:sp3d/>
        </p:spPr>
        <p:style>
          <a:lnRef idx="0">
            <a:scrgbClr r="0" g="0" b="0"/>
          </a:lnRef>
          <a:fillRef idx="0">
            <a:scrgbClr r="0" g="0" b="0"/>
          </a:fillRef>
          <a:effectRef idx="0">
            <a:scrgbClr r="0" g="0" b="0"/>
          </a:effectRef>
          <a:fontRef idx="none"/>
        </p:style>
      </p:cxnSp>
      <p:sp>
        <p:nvSpPr>
          <p:cNvPr id="7" name="Text Placeholder 2">
            <a:extLst>
              <a:ext uri="{FF2B5EF4-FFF2-40B4-BE49-F238E27FC236}">
                <a16:creationId xmlns:a16="http://schemas.microsoft.com/office/drawing/2014/main" id="{37F6FADE-A67C-0CB5-221B-8CF92A9F6C14}"/>
              </a:ext>
            </a:extLst>
          </p:cNvPr>
          <p:cNvSpPr txBox="1"/>
          <p:nvPr/>
        </p:nvSpPr>
        <p:spPr>
          <a:xfrm>
            <a:off x="1523582" y="2689362"/>
            <a:ext cx="9697325" cy="945853"/>
          </a:xfrm>
          <a:prstGeom prst="rect">
            <a:avLst/>
          </a:prstGeom>
          <a:ln w="3175">
            <a:miter lim="400000"/>
          </a:ln>
          <a:extLst>
            <a:ext uri="{C572A759-6A51-4108-AA02-DFA0A04FC94B}">
              <ma14:wrappingTextBoxFlag xmlns:lc="http://schemas.openxmlformats.org/drawingml/2006/lockedCanvas" xmlns:ma14="http://schemas.microsoft.com/office/mac/drawingml/2011/main" xmlns:a14="http://schemas.microsoft.com/office/drawing/2010/main" xmlns:m="http://schemas.openxmlformats.org/officeDocument/2006/math" xmlns="" val="1"/>
            </a:ext>
          </a:extLst>
        </p:spPr>
        <p:txBody>
          <a:bodyPr lIns="0" tIns="0" rIns="0" bIns="0" anchor="t"/>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1pPr>
            <a:lvl2pPr marL="0" marR="0" indent="4572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2pPr>
            <a:lvl3pPr marL="0" marR="0" indent="9144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3pPr>
            <a:lvl4pPr marL="0" marR="0" indent="13716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4pPr>
            <a:lvl5pPr marL="0" marR="0" indent="18288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5pPr>
            <a:lvl6pPr marL="0" marR="0" indent="22860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6pPr>
            <a:lvl7pPr marL="0" marR="0" indent="27432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7pPr>
            <a:lvl8pPr marL="0" marR="0" indent="32004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8pPr>
            <a:lvl9pPr marL="0" marR="0" indent="36576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9pPr>
          </a:lstStyle>
          <a:p>
            <a:pPr algn="l"/>
            <a:r>
              <a:rPr lang="fr-FR" sz="4400" dirty="0">
                <a:solidFill>
                  <a:srgbClr val="455F51"/>
                </a:solidFill>
              </a:rPr>
              <a:t>REUNION DE CONSULTATION REGIONALE SUR LA NUTRITION</a:t>
            </a:r>
            <a:endParaRPr lang="en-US" sz="4400" dirty="0">
              <a:solidFill>
                <a:srgbClr val="455F51"/>
              </a:solidFill>
            </a:endParaRPr>
          </a:p>
          <a:p>
            <a:pPr algn="l"/>
            <a:r>
              <a:rPr lang="en-US" sz="3600" b="0">
                <a:solidFill>
                  <a:srgbClr val="455F51"/>
                </a:solidFill>
                <a:latin typeface="Arial"/>
                <a:cs typeface="Arial"/>
              </a:rPr>
              <a:t>Day 1</a:t>
            </a:r>
            <a:endParaRPr lang="fr-FR" sz="3600" b="0">
              <a:latin typeface="Arial"/>
              <a:cs typeface="Arial"/>
            </a:endParaRPr>
          </a:p>
          <a:p>
            <a:pPr algn="l"/>
            <a:endParaRPr lang="fr-FR" sz="4400" dirty="0">
              <a:solidFill>
                <a:srgbClr val="455F51"/>
              </a:solidFill>
            </a:endParaRPr>
          </a:p>
          <a:p>
            <a:endParaRPr lang="en-US" sz="3600" dirty="0">
              <a:solidFill>
                <a:srgbClr val="455F51"/>
              </a:solidFill>
            </a:endParaRPr>
          </a:p>
        </p:txBody>
      </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47CF7E-9876-AD33-CCBA-3054AB36CB53}"/>
            </a:ext>
          </a:extLst>
        </p:cNvPr>
        <p:cNvGrpSpPr/>
        <p:nvPr/>
      </p:nvGrpSpPr>
      <p:grpSpPr>
        <a:xfrm>
          <a:off x="0" y="0"/>
          <a:ext cx="0" cy="0"/>
          <a:chOff x="0" y="0"/>
          <a:chExt cx="0" cy="0"/>
        </a:xfrm>
      </p:grpSpPr>
      <p:cxnSp>
        <p:nvCxnSpPr>
          <p:cNvPr id="9" name="Straight Connector 8">
            <a:extLst>
              <a:ext uri="{FF2B5EF4-FFF2-40B4-BE49-F238E27FC236}">
                <a16:creationId xmlns:a16="http://schemas.microsoft.com/office/drawing/2014/main" id="{FEC8F48D-74BD-3FC1-0DFD-3B39FD638F91}"/>
              </a:ext>
            </a:extLst>
          </p:cNvPr>
          <p:cNvCxnSpPr/>
          <p:nvPr/>
        </p:nvCxnSpPr>
        <p:spPr>
          <a:xfrm>
            <a:off x="439387" y="6010155"/>
            <a:ext cx="11424062" cy="0"/>
          </a:xfrm>
          <a:prstGeom prst="line">
            <a:avLst/>
          </a:prstGeom>
          <a:noFill/>
          <a:ln w="3175" cap="flat">
            <a:solidFill>
              <a:srgbClr val="000000"/>
            </a:solidFill>
            <a:prstDash val="solid"/>
            <a:miter lim="400000"/>
          </a:ln>
          <a:effectLst/>
          <a:sp3d/>
        </p:spPr>
        <p:style>
          <a:lnRef idx="0">
            <a:scrgbClr r="0" g="0" b="0"/>
          </a:lnRef>
          <a:fillRef idx="0">
            <a:scrgbClr r="0" g="0" b="0"/>
          </a:fillRef>
          <a:effectRef idx="0">
            <a:scrgbClr r="0" g="0" b="0"/>
          </a:effectRef>
          <a:fontRef idx="none"/>
        </p:style>
      </p:cxnSp>
      <p:sp>
        <p:nvSpPr>
          <p:cNvPr id="5" name="TextBox 4">
            <a:extLst>
              <a:ext uri="{FF2B5EF4-FFF2-40B4-BE49-F238E27FC236}">
                <a16:creationId xmlns:a16="http://schemas.microsoft.com/office/drawing/2014/main" id="{1B7AD4AB-1D0C-A187-F8F0-7D1D2F402235}"/>
              </a:ext>
            </a:extLst>
          </p:cNvPr>
          <p:cNvSpPr txBox="1"/>
          <p:nvPr/>
        </p:nvSpPr>
        <p:spPr>
          <a:xfrm>
            <a:off x="6404418" y="304267"/>
            <a:ext cx="2520278" cy="530915"/>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9050" tIns="19050" rIns="19050" bIns="19050" numCol="1" spcCol="38100" rtlCol="0" anchor="ctr">
            <a:spAutoFit/>
          </a:bodyPr>
          <a:lstStyle/>
          <a:p>
            <a:pPr marL="0" marR="0" indent="0" algn="l" defTabSz="412750" rtl="0" fontAlgn="auto" latinLnBrk="0" hangingPunct="0">
              <a:lnSpc>
                <a:spcPct val="100000"/>
              </a:lnSpc>
              <a:spcBef>
                <a:spcPts val="0"/>
              </a:spcBef>
              <a:spcAft>
                <a:spcPts val="0"/>
              </a:spcAft>
              <a:buClrTx/>
              <a:buSzTx/>
              <a:buFontTx/>
              <a:buNone/>
              <a:tabLst/>
            </a:pPr>
            <a:r>
              <a:rPr kumimoji="0" lang="en-NL" sz="3200" b="1" i="0" u="none" strike="noStrike" cap="none" spc="0" normalizeH="0" baseline="0">
                <a:ln>
                  <a:noFill/>
                </a:ln>
                <a:solidFill>
                  <a:srgbClr val="455F51"/>
                </a:solidFill>
                <a:effectLst/>
                <a:uFillTx/>
                <a:latin typeface="Helvetica Neue"/>
                <a:ea typeface="Helvetica Neue"/>
                <a:cs typeface="Helvetica Neue"/>
                <a:sym typeface="Helvetica Neue"/>
              </a:rPr>
              <a:t>Localisation</a:t>
            </a:r>
          </a:p>
        </p:txBody>
      </p:sp>
      <p:sp>
        <p:nvSpPr>
          <p:cNvPr id="19" name="TextBox 18">
            <a:extLst>
              <a:ext uri="{FF2B5EF4-FFF2-40B4-BE49-F238E27FC236}">
                <a16:creationId xmlns:a16="http://schemas.microsoft.com/office/drawing/2014/main" id="{B2C1100C-86BB-20EA-974B-7EA5466112CA}"/>
              </a:ext>
            </a:extLst>
          </p:cNvPr>
          <p:cNvSpPr txBox="1"/>
          <p:nvPr/>
        </p:nvSpPr>
        <p:spPr>
          <a:xfrm>
            <a:off x="6405618" y="1027435"/>
            <a:ext cx="2894656" cy="530915"/>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9050" tIns="19050" rIns="19050" bIns="19050" numCol="1" spcCol="38100" rtlCol="0" anchor="ctr">
            <a:spAutoFit/>
          </a:bodyPr>
          <a:lstStyle/>
          <a:p>
            <a:pPr algn="l"/>
            <a:r>
              <a:rPr lang="en-US" sz="1600" b="0">
                <a:latin typeface="Roboto" panose="02000000000000000000" pitchFamily="2" charset="0"/>
              </a:rPr>
              <a:t>Locally-driven, locally-led, and locally-owned response</a:t>
            </a:r>
          </a:p>
        </p:txBody>
      </p:sp>
      <p:sp>
        <p:nvSpPr>
          <p:cNvPr id="20" name="TextBox 19">
            <a:extLst>
              <a:ext uri="{FF2B5EF4-FFF2-40B4-BE49-F238E27FC236}">
                <a16:creationId xmlns:a16="http://schemas.microsoft.com/office/drawing/2014/main" id="{EEBDB212-FD31-A553-D6CC-8A0A34984959}"/>
              </a:ext>
            </a:extLst>
          </p:cNvPr>
          <p:cNvSpPr txBox="1"/>
          <p:nvPr/>
        </p:nvSpPr>
        <p:spPr>
          <a:xfrm>
            <a:off x="6249087" y="5289991"/>
            <a:ext cx="5256760" cy="407804"/>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9050" tIns="19050" rIns="19050" bIns="19050" numCol="1" spcCol="38100" rtlCol="0" anchor="ctr">
            <a:spAutoFit/>
          </a:bodyPr>
          <a:lstStyle/>
          <a:p>
            <a:pPr marL="0" marR="0" indent="0" algn="l" defTabSz="412750" rtl="0" fontAlgn="auto" latinLnBrk="0" hangingPunct="0">
              <a:lnSpc>
                <a:spcPct val="100000"/>
              </a:lnSpc>
              <a:spcBef>
                <a:spcPts val="0"/>
              </a:spcBef>
              <a:spcAft>
                <a:spcPts val="0"/>
              </a:spcAft>
              <a:buClrTx/>
              <a:buSzTx/>
              <a:buFontTx/>
              <a:buNone/>
              <a:tabLst/>
            </a:pPr>
            <a:r>
              <a:rPr lang="en-US" sz="1200" b="0">
                <a:solidFill>
                  <a:srgbClr val="000000"/>
                </a:solidFill>
              </a:rPr>
              <a:t>Martha the GNC CMAM Advisor is training future facilitators in Somalia on in-patient Management of SAM</a:t>
            </a:r>
            <a:endParaRPr kumimoji="0" lang="en-NL" sz="1200" b="0" i="0" u="none" strike="noStrike" cap="none" spc="0" normalizeH="0" baseline="0">
              <a:ln>
                <a:noFill/>
              </a:ln>
              <a:solidFill>
                <a:srgbClr val="000000"/>
              </a:solidFill>
              <a:effectLst/>
              <a:uFillTx/>
              <a:latin typeface="Helvetica Neue"/>
              <a:ea typeface="Helvetica Neue"/>
              <a:cs typeface="Helvetica Neue"/>
              <a:sym typeface="Helvetica Neue"/>
            </a:endParaRPr>
          </a:p>
        </p:txBody>
      </p:sp>
      <p:sp>
        <p:nvSpPr>
          <p:cNvPr id="10" name="TextBox 17">
            <a:extLst>
              <a:ext uri="{FF2B5EF4-FFF2-40B4-BE49-F238E27FC236}">
                <a16:creationId xmlns:a16="http://schemas.microsoft.com/office/drawing/2014/main" id="{85DA224B-13D5-B536-1BF1-3A2AA5570783}"/>
              </a:ext>
            </a:extLst>
          </p:cNvPr>
          <p:cNvSpPr txBox="1"/>
          <p:nvPr/>
        </p:nvSpPr>
        <p:spPr>
          <a:xfrm>
            <a:off x="741038" y="6301396"/>
            <a:ext cx="4177837" cy="307777"/>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ctr">
            <a:spAutoFit/>
          </a:bodyPr>
          <a:lstStyle/>
          <a:p>
            <a:pPr algn="l" defTabSz="609492">
              <a:defRPr sz="1800">
                <a:latin typeface="Arial"/>
                <a:ea typeface="Arial"/>
                <a:cs typeface="Arial"/>
                <a:sym typeface="Arial"/>
              </a:defRPr>
            </a:pPr>
            <a:r>
              <a:rPr lang="en-US" sz="1000">
                <a:solidFill>
                  <a:srgbClr val="808080"/>
                </a:solidFill>
              </a:rPr>
              <a:t>Global Nutrition Landscape – Stefano Fedele, GNCC</a:t>
            </a:r>
            <a:br>
              <a:rPr sz="1000"/>
            </a:br>
            <a:r>
              <a:rPr lang="en-US" sz="1000">
                <a:solidFill>
                  <a:srgbClr val="808080"/>
                </a:solidFill>
              </a:rPr>
              <a:t>19 February</a:t>
            </a:r>
          </a:p>
        </p:txBody>
      </p:sp>
      <p:sp>
        <p:nvSpPr>
          <p:cNvPr id="15" name="TextBox 14">
            <a:extLst>
              <a:ext uri="{FF2B5EF4-FFF2-40B4-BE49-F238E27FC236}">
                <a16:creationId xmlns:a16="http://schemas.microsoft.com/office/drawing/2014/main" id="{A8DA32DB-6AA3-5A67-AC28-96E0424D77E1}"/>
              </a:ext>
            </a:extLst>
          </p:cNvPr>
          <p:cNvSpPr txBox="1"/>
          <p:nvPr/>
        </p:nvSpPr>
        <p:spPr>
          <a:xfrm>
            <a:off x="11153631" y="6204953"/>
            <a:ext cx="1085470" cy="407804"/>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horz" wrap="square" lIns="19050" tIns="19050" rIns="19050" bIns="19050" numCol="1" spcCol="38100" rtlCol="0" anchor="t">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1pPr>
            <a:lvl2pPr marL="0" marR="0" indent="4572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2pPr>
            <a:lvl3pPr marL="0" marR="0" indent="9144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3pPr>
            <a:lvl4pPr marL="0" marR="0" indent="13716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4pPr>
            <a:lvl5pPr marL="0" marR="0" indent="18288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5pPr>
            <a:lvl6pPr marL="0" marR="0" indent="22860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6pPr>
            <a:lvl7pPr marL="0" marR="0" indent="27432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7pPr>
            <a:lvl8pPr marL="0" marR="0" indent="32004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8pPr>
            <a:lvl9pPr marL="0" marR="0" indent="36576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9pPr>
          </a:lstStyle>
          <a:p>
            <a:pPr algn="l"/>
            <a:r>
              <a:rPr lang="en-NL" sz="1200" b="0" spc="-100">
                <a:solidFill>
                  <a:srgbClr val="D8D8D8"/>
                </a:solidFill>
                <a:latin typeface="Calibri"/>
                <a:cs typeface="Calibri"/>
              </a:rPr>
              <a:t>WCA Regional</a:t>
            </a:r>
            <a:endParaRPr lang="en-US">
              <a:solidFill>
                <a:srgbClr val="D8D8D8"/>
              </a:solidFill>
              <a:cs typeface="Calibri"/>
            </a:endParaRPr>
          </a:p>
          <a:p>
            <a:pPr algn="l"/>
            <a:r>
              <a:rPr lang="en-US" sz="1200" b="0" spc="-100">
                <a:solidFill>
                  <a:srgbClr val="D8D8D8"/>
                </a:solidFill>
                <a:latin typeface="Calibri"/>
                <a:cs typeface="Calibri"/>
              </a:rPr>
              <a:t>Meeting</a:t>
            </a:r>
          </a:p>
        </p:txBody>
      </p:sp>
      <p:cxnSp>
        <p:nvCxnSpPr>
          <p:cNvPr id="21" name="Straight Connector 20">
            <a:extLst>
              <a:ext uri="{FF2B5EF4-FFF2-40B4-BE49-F238E27FC236}">
                <a16:creationId xmlns:a16="http://schemas.microsoft.com/office/drawing/2014/main" id="{711151E1-B0C4-6CD5-19D9-E8699CFDC6DA}"/>
              </a:ext>
            </a:extLst>
          </p:cNvPr>
          <p:cNvCxnSpPr>
            <a:cxnSpLocks/>
          </p:cNvCxnSpPr>
          <p:nvPr/>
        </p:nvCxnSpPr>
        <p:spPr>
          <a:xfrm flipH="1">
            <a:off x="11050037" y="6083723"/>
            <a:ext cx="1" cy="677592"/>
          </a:xfrm>
          <a:prstGeom prst="line">
            <a:avLst/>
          </a:prstGeom>
          <a:noFill/>
          <a:ln w="12700" cap="flat">
            <a:solidFill>
              <a:schemeClr val="bg1">
                <a:lumMod val="85000"/>
              </a:schemeClr>
            </a:solidFill>
            <a:prstDash val="solid"/>
            <a:miter lim="400000"/>
          </a:ln>
          <a:effectLst/>
          <a:sp3d/>
        </p:spPr>
        <p:style>
          <a:lnRef idx="0">
            <a:scrgbClr r="0" g="0" b="0"/>
          </a:lnRef>
          <a:fillRef idx="0">
            <a:scrgbClr r="0" g="0" b="0"/>
          </a:fillRef>
          <a:effectRef idx="0">
            <a:scrgbClr r="0" g="0" b="0"/>
          </a:effectRef>
          <a:fontRef idx="none"/>
        </p:style>
      </p:cxnSp>
      <p:cxnSp>
        <p:nvCxnSpPr>
          <p:cNvPr id="23" name="Straight Connector 22">
            <a:extLst>
              <a:ext uri="{FF2B5EF4-FFF2-40B4-BE49-F238E27FC236}">
                <a16:creationId xmlns:a16="http://schemas.microsoft.com/office/drawing/2014/main" id="{40477F38-D644-EA1D-80FE-716516EF1C08}"/>
              </a:ext>
            </a:extLst>
          </p:cNvPr>
          <p:cNvCxnSpPr>
            <a:cxnSpLocks/>
          </p:cNvCxnSpPr>
          <p:nvPr/>
        </p:nvCxnSpPr>
        <p:spPr>
          <a:xfrm flipH="1">
            <a:off x="9566827" y="6083722"/>
            <a:ext cx="1" cy="677592"/>
          </a:xfrm>
          <a:prstGeom prst="line">
            <a:avLst/>
          </a:prstGeom>
          <a:noFill/>
          <a:ln w="12700" cap="flat">
            <a:solidFill>
              <a:schemeClr val="bg1">
                <a:lumMod val="85000"/>
              </a:schemeClr>
            </a:solidFill>
            <a:prstDash val="solid"/>
            <a:miter lim="400000"/>
          </a:ln>
          <a:effectLst/>
          <a:sp3d/>
        </p:spPr>
        <p:style>
          <a:lnRef idx="0">
            <a:scrgbClr r="0" g="0" b="0"/>
          </a:lnRef>
          <a:fillRef idx="0">
            <a:scrgbClr r="0" g="0" b="0"/>
          </a:fillRef>
          <a:effectRef idx="0">
            <a:scrgbClr r="0" g="0" b="0"/>
          </a:effectRef>
          <a:fontRef idx="none"/>
        </p:style>
      </p:cxnSp>
      <p:pic>
        <p:nvPicPr>
          <p:cNvPr id="25" name="Picture 24" descr="A grey rectangular sign with blue text&#10;&#10;Description automatically generated">
            <a:extLst>
              <a:ext uri="{FF2B5EF4-FFF2-40B4-BE49-F238E27FC236}">
                <a16:creationId xmlns:a16="http://schemas.microsoft.com/office/drawing/2014/main" id="{A772B458-C9AC-7CDE-108D-A2CB08DBA4F5}"/>
              </a:ext>
            </a:extLst>
          </p:cNvPr>
          <p:cNvPicPr>
            <a:picLocks noChangeAspect="1"/>
          </p:cNvPicPr>
          <p:nvPr/>
        </p:nvPicPr>
        <p:blipFill>
          <a:blip r:embed="rId3"/>
          <a:stretch>
            <a:fillRect/>
          </a:stretch>
        </p:blipFill>
        <p:spPr>
          <a:xfrm>
            <a:off x="8450058" y="6069530"/>
            <a:ext cx="1079649" cy="665642"/>
          </a:xfrm>
          <a:prstGeom prst="rect">
            <a:avLst/>
          </a:prstGeom>
        </p:spPr>
      </p:pic>
      <p:pic>
        <p:nvPicPr>
          <p:cNvPr id="27" name="Picture 26" descr="A black background with green text&#10;&#10;Description automatically generated">
            <a:extLst>
              <a:ext uri="{FF2B5EF4-FFF2-40B4-BE49-F238E27FC236}">
                <a16:creationId xmlns:a16="http://schemas.microsoft.com/office/drawing/2014/main" id="{E0A63CA5-1DD2-07C7-5EF8-A8D587748BA4}"/>
              </a:ext>
            </a:extLst>
          </p:cNvPr>
          <p:cNvPicPr>
            <a:picLocks noChangeAspect="1"/>
          </p:cNvPicPr>
          <p:nvPr/>
        </p:nvPicPr>
        <p:blipFill>
          <a:blip r:embed="rId4"/>
          <a:stretch>
            <a:fillRect/>
          </a:stretch>
        </p:blipFill>
        <p:spPr>
          <a:xfrm>
            <a:off x="9675628" y="6179617"/>
            <a:ext cx="1275893" cy="452120"/>
          </a:xfrm>
          <a:prstGeom prst="rect">
            <a:avLst/>
          </a:prstGeom>
        </p:spPr>
      </p:pic>
      <p:sp>
        <p:nvSpPr>
          <p:cNvPr id="8" name="TextBox 4">
            <a:extLst>
              <a:ext uri="{FF2B5EF4-FFF2-40B4-BE49-F238E27FC236}">
                <a16:creationId xmlns:a16="http://schemas.microsoft.com/office/drawing/2014/main" id="{1B7AD4AB-1D0C-A187-F8F0-7D1D2F402235}"/>
              </a:ext>
            </a:extLst>
          </p:cNvPr>
          <p:cNvSpPr txBox="1"/>
          <p:nvPr/>
        </p:nvSpPr>
        <p:spPr>
          <a:xfrm>
            <a:off x="2351393" y="302636"/>
            <a:ext cx="2520278" cy="530915"/>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horz" wrap="square" lIns="19050" tIns="19050" rIns="19050" bIns="19050" numCol="1" spcCol="38100" rtlCol="0" anchor="ctr">
            <a:spAutoFit/>
          </a:bodyPr>
          <a:lstStyle>
            <a:defPPr>
              <a:defRPr lang="en-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412750" hangingPunct="0"/>
            <a:r>
              <a:rPr lang="en-NL" sz="3200" b="1">
                <a:solidFill>
                  <a:srgbClr val="455F51"/>
                </a:solidFill>
                <a:latin typeface="Helvetica Neue"/>
                <a:ea typeface="Helvetica Neue"/>
                <a:cs typeface="Helvetica Neue"/>
                <a:sym typeface="Helvetica Neue"/>
              </a:rPr>
              <a:t>Localisation</a:t>
            </a:r>
          </a:p>
        </p:txBody>
      </p:sp>
      <p:pic>
        <p:nvPicPr>
          <p:cNvPr id="11" name="Picture 10" descr="A group of people sitting at a table&#10;&#10;Description automatically generated">
            <a:extLst>
              <a:ext uri="{FF2B5EF4-FFF2-40B4-BE49-F238E27FC236}">
                <a16:creationId xmlns:a16="http://schemas.microsoft.com/office/drawing/2014/main" id="{3EE22328-9B1F-1706-BB4D-2B9378473AE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57415" y="1907493"/>
            <a:ext cx="6807319" cy="3194387"/>
          </a:xfrm>
          <a:prstGeom prst="rect">
            <a:avLst/>
          </a:prstGeom>
        </p:spPr>
      </p:pic>
      <p:sp>
        <p:nvSpPr>
          <p:cNvPr id="14" name="TextBox 18">
            <a:extLst>
              <a:ext uri="{FF2B5EF4-FFF2-40B4-BE49-F238E27FC236}">
                <a16:creationId xmlns:a16="http://schemas.microsoft.com/office/drawing/2014/main" id="{B2C1100C-86BB-20EA-974B-7EA5466112CA}"/>
              </a:ext>
            </a:extLst>
          </p:cNvPr>
          <p:cNvSpPr txBox="1"/>
          <p:nvPr/>
        </p:nvSpPr>
        <p:spPr>
          <a:xfrm>
            <a:off x="2357412" y="898838"/>
            <a:ext cx="3237820" cy="777136"/>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horz" wrap="square" lIns="19050" tIns="19050" rIns="19050" bIns="19050" numCol="1" spcCol="38100" rtlCol="0" anchor="ctr">
            <a:spAutoFit/>
          </a:bodyPr>
          <a:lstStyle>
            <a:defPPr>
              <a:defRPr lang="en-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600" b="0" dirty="0">
                <a:latin typeface="Roboto"/>
              </a:rPr>
              <a:t>Une réponse locale, menée par des acteurs locaux et appartenant à des acteurs locaux</a:t>
            </a:r>
            <a:endParaRPr lang="en-US" sz="1600" b="0">
              <a:latin typeface="Roboto"/>
            </a:endParaRPr>
          </a:p>
        </p:txBody>
      </p:sp>
      <p:sp>
        <p:nvSpPr>
          <p:cNvPr id="16" name="TextBox 19">
            <a:extLst>
              <a:ext uri="{FF2B5EF4-FFF2-40B4-BE49-F238E27FC236}">
                <a16:creationId xmlns:a16="http://schemas.microsoft.com/office/drawing/2014/main" id="{EEBDB212-FD31-A553-D6CC-8A0A34984959}"/>
              </a:ext>
            </a:extLst>
          </p:cNvPr>
          <p:cNvSpPr txBox="1"/>
          <p:nvPr/>
        </p:nvSpPr>
        <p:spPr>
          <a:xfrm>
            <a:off x="739122" y="5288360"/>
            <a:ext cx="5256760" cy="407804"/>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horz" wrap="square" lIns="19050" tIns="19050" rIns="19050" bIns="19050" numCol="1" spcCol="38100" rtlCol="0" anchor="ctr">
            <a:spAutoFit/>
          </a:bodyPr>
          <a:lstStyle>
            <a:defPPr>
              <a:defRPr lang="en-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412750" hangingPunct="0"/>
            <a:r>
              <a:rPr lang="fr-FR" sz="1200" dirty="0">
                <a:solidFill>
                  <a:srgbClr val="000000"/>
                </a:solidFill>
              </a:rPr>
              <a:t>Martha, la conseillère CMAM du GNC, forme de futurs facilitateurs en Somalie à la gestion de la MAS en milieu hospitalier.</a:t>
            </a:r>
            <a:endParaRPr lang="en-NL" sz="1200" dirty="0">
              <a:solidFill>
                <a:srgbClr val="000000"/>
              </a:solidFill>
              <a:latin typeface="Helvetica Neue"/>
              <a:ea typeface="Helvetica Neue"/>
              <a:cs typeface="Helvetica Neue"/>
              <a:sym typeface="Helvetica Neue"/>
            </a:endParaRPr>
          </a:p>
        </p:txBody>
      </p:sp>
      <p:cxnSp>
        <p:nvCxnSpPr>
          <p:cNvPr id="22" name="Straight Arrow Connector 21">
            <a:extLst>
              <a:ext uri="{FF2B5EF4-FFF2-40B4-BE49-F238E27FC236}">
                <a16:creationId xmlns:a16="http://schemas.microsoft.com/office/drawing/2014/main" id="{30A5CCF1-591C-FECF-9F20-3BB20440423E}"/>
              </a:ext>
            </a:extLst>
          </p:cNvPr>
          <p:cNvCxnSpPr/>
          <p:nvPr/>
        </p:nvCxnSpPr>
        <p:spPr>
          <a:xfrm flipH="1">
            <a:off x="6065216" y="5344101"/>
            <a:ext cx="704" cy="354440"/>
          </a:xfrm>
          <a:prstGeom prst="straightConnector1">
            <a:avLst/>
          </a:prstGeom>
          <a:noFill/>
          <a:ln w="3175" cap="flat">
            <a:solidFill>
              <a:srgbClr val="000000"/>
            </a:solidFill>
            <a:prstDash val="solid"/>
            <a:miter lim="400000"/>
          </a:ln>
          <a:effectLst/>
          <a:sp3d/>
        </p:spPr>
        <p:style>
          <a:lnRef idx="0">
            <a:scrgbClr r="0" g="0" b="0"/>
          </a:lnRef>
          <a:fillRef idx="0">
            <a:scrgbClr r="0" g="0" b="0"/>
          </a:fillRef>
          <a:effectRef idx="0">
            <a:scrgbClr r="0" g="0" b="0"/>
          </a:effectRef>
          <a:fontRef idx="none"/>
        </p:style>
      </p:cxnSp>
    </p:spTree>
    <p:extLst>
      <p:ext uri="{BB962C8B-B14F-4D97-AF65-F5344CB8AC3E}">
        <p14:creationId xmlns:p14="http://schemas.microsoft.com/office/powerpoint/2010/main" val="61383469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1"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grpId="1" nodeType="with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19" grpId="0"/>
      <p:bldP spid="19" grpId="1"/>
      <p:bldP spid="20" grpId="0"/>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AA130C-A216-CEBC-5A45-85F9A62540F1}"/>
            </a:ext>
          </a:extLst>
        </p:cNvPr>
        <p:cNvGrpSpPr/>
        <p:nvPr/>
      </p:nvGrpSpPr>
      <p:grpSpPr>
        <a:xfrm>
          <a:off x="0" y="0"/>
          <a:ext cx="0" cy="0"/>
          <a:chOff x="0" y="0"/>
          <a:chExt cx="0" cy="0"/>
        </a:xfrm>
      </p:grpSpPr>
      <p:sp>
        <p:nvSpPr>
          <p:cNvPr id="151" name="Rectangle 150">
            <a:extLst>
              <a:ext uri="{FF2B5EF4-FFF2-40B4-BE49-F238E27FC236}">
                <a16:creationId xmlns:a16="http://schemas.microsoft.com/office/drawing/2014/main" id="{BEB920FF-3545-7CE0-ABE9-AD011C42324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19680" y="0"/>
            <a:ext cx="7059617"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6">
            <a:extLst>
              <a:ext uri="{FF2B5EF4-FFF2-40B4-BE49-F238E27FC236}">
                <a16:creationId xmlns:a16="http://schemas.microsoft.com/office/drawing/2014/main" id="{EADBA9A9-5261-1E66-B862-B569ED148683}"/>
              </a:ext>
            </a:extLst>
          </p:cNvPr>
          <p:cNvSpPr txBox="1"/>
          <p:nvPr/>
        </p:nvSpPr>
        <p:spPr>
          <a:xfrm>
            <a:off x="6089650" y="1553846"/>
            <a:ext cx="3912989" cy="2458662"/>
          </a:xfrm>
          <a:prstGeom prst="rect">
            <a:avLst/>
          </a:prstGeom>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vert="horz" lIns="91440" tIns="45720" rIns="91440" bIns="45720" rtlCol="0" anchor="ctr">
            <a:noAutofit/>
          </a:bodyPr>
          <a:lstStyle/>
          <a:p>
            <a:pPr defTabSz="914400">
              <a:lnSpc>
                <a:spcPct val="90000"/>
              </a:lnSpc>
              <a:spcBef>
                <a:spcPct val="0"/>
              </a:spcBef>
              <a:spcAft>
                <a:spcPts val="600"/>
              </a:spcAft>
              <a:defRPr sz="2400" b="0">
                <a:latin typeface="Arial"/>
                <a:ea typeface="Arial"/>
                <a:cs typeface="Arial"/>
                <a:sym typeface="Arial"/>
              </a:defRPr>
            </a:pPr>
            <a:r>
              <a:rPr lang="en-US" sz="4800" b="0" kern="1200" dirty="0">
                <a:solidFill>
                  <a:srgbClr val="455F51"/>
                </a:solidFill>
                <a:latin typeface="Calibri"/>
                <a:ea typeface="+mj-ea"/>
                <a:cs typeface="Calibri"/>
              </a:rPr>
              <a:t>Nutrition </a:t>
            </a:r>
            <a:r>
              <a:rPr lang="en-US" sz="4800" b="0" kern="1200" dirty="0" err="1">
                <a:solidFill>
                  <a:srgbClr val="455F51"/>
                </a:solidFill>
                <a:latin typeface="Calibri"/>
                <a:ea typeface="+mj-ea"/>
                <a:cs typeface="Calibri"/>
              </a:rPr>
              <a:t>en</a:t>
            </a:r>
            <a:r>
              <a:rPr lang="en-US" sz="4800" b="0" kern="1200" dirty="0">
                <a:solidFill>
                  <a:srgbClr val="455F51"/>
                </a:solidFill>
                <a:latin typeface="Calibri"/>
                <a:ea typeface="+mj-ea"/>
                <a:cs typeface="Calibri"/>
              </a:rPr>
              <a:t> urgence et la crise </a:t>
            </a:r>
            <a:r>
              <a:rPr lang="en-US" sz="4800" b="0" kern="1200" dirty="0" err="1">
                <a:solidFill>
                  <a:srgbClr val="455F51"/>
                </a:solidFill>
                <a:latin typeface="Calibri"/>
                <a:ea typeface="+mj-ea"/>
                <a:cs typeface="Calibri"/>
              </a:rPr>
              <a:t>climatique</a:t>
            </a:r>
          </a:p>
        </p:txBody>
      </p:sp>
      <p:sp>
        <p:nvSpPr>
          <p:cNvPr id="4" name="TextBox 6">
            <a:extLst>
              <a:ext uri="{FF2B5EF4-FFF2-40B4-BE49-F238E27FC236}">
                <a16:creationId xmlns:a16="http://schemas.microsoft.com/office/drawing/2014/main" id="{31AC8921-10A5-A98A-6414-85ADFF1DDD35}"/>
              </a:ext>
            </a:extLst>
          </p:cNvPr>
          <p:cNvSpPr txBox="1"/>
          <p:nvPr/>
        </p:nvSpPr>
        <p:spPr>
          <a:xfrm>
            <a:off x="2361" y="177811"/>
            <a:ext cx="2790089" cy="402124"/>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vert="horz" lIns="91440" tIns="45720" rIns="91440" bIns="45720" rtlCol="0" anchor="t">
            <a:normAutofit/>
          </a:bodyPr>
          <a:lstStyle>
            <a:lvl1pPr algn="l" defTabSz="609492">
              <a:defRPr sz="1200" b="0">
                <a:solidFill>
                  <a:srgbClr val="FFFFFF"/>
                </a:solidFill>
                <a:latin typeface="Arial"/>
                <a:ea typeface="Arial"/>
                <a:cs typeface="Arial"/>
                <a:sym typeface="Arial"/>
              </a:defRPr>
            </a:lvl1pPr>
          </a:lstStyle>
          <a:p>
            <a:pPr defTabSz="914400">
              <a:lnSpc>
                <a:spcPct val="90000"/>
              </a:lnSpc>
              <a:spcAft>
                <a:spcPts val="600"/>
              </a:spcAft>
            </a:pPr>
            <a:r>
              <a:rPr lang="en-US" sz="1100" kern="1200">
                <a:solidFill>
                  <a:schemeClr val="tx1"/>
                </a:solidFill>
                <a:latin typeface="+mn-lt"/>
                <a:ea typeface="+mn-ea"/>
                <a:cs typeface="+mn-cs"/>
              </a:rPr>
              <a:t>IMAGE TO BE REPLACED AS NEEDED</a:t>
            </a:r>
            <a:endParaRPr lang="en-US">
              <a:solidFill>
                <a:schemeClr val="tx1"/>
              </a:solidFill>
            </a:endParaRPr>
          </a:p>
        </p:txBody>
      </p:sp>
      <p:sp>
        <p:nvSpPr>
          <p:cNvPr id="7" name="TextBox 6">
            <a:extLst>
              <a:ext uri="{FF2B5EF4-FFF2-40B4-BE49-F238E27FC236}">
                <a16:creationId xmlns:a16="http://schemas.microsoft.com/office/drawing/2014/main" id="{46F15353-574B-9729-C113-68EDE3D0273D}"/>
              </a:ext>
            </a:extLst>
          </p:cNvPr>
          <p:cNvSpPr txBox="1"/>
          <p:nvPr/>
        </p:nvSpPr>
        <p:spPr>
          <a:xfrm>
            <a:off x="6263640" y="5035461"/>
            <a:ext cx="4024225" cy="1061786"/>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vert="horz" lIns="91440" tIns="45720" rIns="91440" bIns="45720" rtlCol="0" anchor="ctr">
            <a:noAutofit/>
          </a:bodyPr>
          <a:lstStyle/>
          <a:p>
            <a:pPr defTabSz="914400">
              <a:lnSpc>
                <a:spcPct val="90000"/>
              </a:lnSpc>
              <a:spcBef>
                <a:spcPct val="0"/>
              </a:spcBef>
              <a:spcAft>
                <a:spcPts val="600"/>
              </a:spcAft>
              <a:defRPr sz="2400" b="0">
                <a:latin typeface="Arial"/>
                <a:ea typeface="Arial"/>
                <a:cs typeface="Arial"/>
                <a:sym typeface="Arial"/>
              </a:defRPr>
            </a:pPr>
            <a:r>
              <a:rPr lang="en-US" sz="2000" b="0" kern="1200" dirty="0">
                <a:solidFill>
                  <a:srgbClr val="455F51"/>
                </a:solidFill>
                <a:latin typeface="Calibri"/>
                <a:ea typeface="+mj-ea"/>
                <a:cs typeface="Calibri"/>
              </a:rPr>
              <a:t>Diane Holland (GNC)</a:t>
            </a:r>
            <a:endParaRPr lang="en-US" dirty="0"/>
          </a:p>
          <a:p>
            <a:pPr defTabSz="914400">
              <a:lnSpc>
                <a:spcPct val="90000"/>
              </a:lnSpc>
              <a:spcBef>
                <a:spcPct val="0"/>
              </a:spcBef>
              <a:spcAft>
                <a:spcPts val="600"/>
              </a:spcAft>
              <a:defRPr sz="2400" b="0">
                <a:latin typeface="Arial"/>
                <a:ea typeface="Arial"/>
                <a:cs typeface="Arial"/>
                <a:sym typeface="Arial"/>
              </a:defRPr>
            </a:pPr>
            <a:r>
              <a:rPr lang="en-US" sz="2000" kern="1200" dirty="0">
                <a:solidFill>
                  <a:srgbClr val="455F51"/>
                </a:solidFill>
                <a:latin typeface="Calibri"/>
                <a:cs typeface="Calibri"/>
              </a:rPr>
              <a:t>Ann </a:t>
            </a:r>
            <a:r>
              <a:rPr lang="en-US" sz="2000" kern="1200" dirty="0" err="1">
                <a:solidFill>
                  <a:srgbClr val="455F51"/>
                </a:solidFill>
                <a:latin typeface="Calibri"/>
                <a:cs typeface="Calibri"/>
              </a:rPr>
              <a:t>Defraye</a:t>
            </a:r>
            <a:r>
              <a:rPr lang="en-US" sz="2000" kern="1200" dirty="0">
                <a:solidFill>
                  <a:srgbClr val="455F51"/>
                </a:solidFill>
                <a:latin typeface="Calibri"/>
                <a:cs typeface="Calibri"/>
              </a:rPr>
              <a:t> (UNICEF WCARO)</a:t>
            </a:r>
          </a:p>
          <a:p>
            <a:pPr defTabSz="914400">
              <a:lnSpc>
                <a:spcPct val="90000"/>
              </a:lnSpc>
              <a:spcBef>
                <a:spcPct val="0"/>
              </a:spcBef>
              <a:spcAft>
                <a:spcPts val="600"/>
              </a:spcAft>
              <a:defRPr sz="2400" b="0">
                <a:latin typeface="Arial"/>
                <a:ea typeface="Arial"/>
                <a:cs typeface="Arial"/>
                <a:sym typeface="Arial"/>
              </a:defRPr>
            </a:pPr>
            <a:r>
              <a:rPr lang="en-US" sz="2000" kern="1200" dirty="0">
                <a:solidFill>
                  <a:srgbClr val="455F51"/>
                </a:solidFill>
                <a:latin typeface="Calibri"/>
                <a:cs typeface="Calibri"/>
              </a:rPr>
              <a:t>19 Fevrier 2024</a:t>
            </a:r>
            <a:endParaRPr lang="en-US" dirty="0"/>
          </a:p>
        </p:txBody>
      </p:sp>
      <p:pic>
        <p:nvPicPr>
          <p:cNvPr id="3" name="Picture 2">
            <a:extLst>
              <a:ext uri="{FF2B5EF4-FFF2-40B4-BE49-F238E27FC236}">
                <a16:creationId xmlns:a16="http://schemas.microsoft.com/office/drawing/2014/main" id="{DA1A996F-2B39-AE9F-5402-0A5244501D0F}"/>
              </a:ext>
            </a:extLst>
          </p:cNvPr>
          <p:cNvPicPr>
            <a:picLocks noChangeAspect="1"/>
          </p:cNvPicPr>
          <p:nvPr/>
        </p:nvPicPr>
        <p:blipFill rotWithShape="1">
          <a:blip r:embed="rId3"/>
          <a:srcRect l="25056" r="28595" b="1"/>
          <a:stretch/>
        </p:blipFill>
        <p:spPr>
          <a:xfrm>
            <a:off x="0" y="-18288"/>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Tree>
    <p:extLst>
      <p:ext uri="{BB962C8B-B14F-4D97-AF65-F5344CB8AC3E}">
        <p14:creationId xmlns:p14="http://schemas.microsoft.com/office/powerpoint/2010/main" val="1197954457"/>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17">
            <a:extLst>
              <a:ext uri="{FF2B5EF4-FFF2-40B4-BE49-F238E27FC236}">
                <a16:creationId xmlns:a16="http://schemas.microsoft.com/office/drawing/2014/main" id="{E009B7F7-F2BC-E558-3F5F-49DB83915097}"/>
              </a:ext>
            </a:extLst>
          </p:cNvPr>
          <p:cNvSpPr txBox="1"/>
          <p:nvPr/>
        </p:nvSpPr>
        <p:spPr>
          <a:xfrm>
            <a:off x="681661" y="6143330"/>
            <a:ext cx="5407988" cy="553998"/>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nchor="ctr">
            <a:spAutoFit/>
          </a:bodyPr>
          <a:lstStyle/>
          <a:p>
            <a:pPr algn="l" defTabSz="609492">
              <a:defRPr sz="1800">
                <a:latin typeface="Arial"/>
                <a:ea typeface="Arial"/>
                <a:cs typeface="Arial"/>
                <a:sym typeface="Arial"/>
              </a:defRPr>
            </a:pPr>
            <a:r>
              <a:rPr dirty="0">
                <a:solidFill>
                  <a:srgbClr val="808080"/>
                </a:solidFill>
              </a:rPr>
              <a:t>Session Title:</a:t>
            </a:r>
            <a:r>
              <a:rPr lang="en-US" dirty="0">
                <a:solidFill>
                  <a:srgbClr val="808080"/>
                </a:solidFill>
              </a:rPr>
              <a:t> NIE and the Climate Crisis </a:t>
            </a:r>
            <a:r>
              <a:rPr dirty="0">
                <a:solidFill>
                  <a:srgbClr val="808080"/>
                </a:solidFill>
              </a:rPr>
              <a:t> </a:t>
            </a:r>
            <a:br>
              <a:rPr dirty="0"/>
            </a:br>
            <a:r>
              <a:rPr dirty="0">
                <a:solidFill>
                  <a:srgbClr val="808080"/>
                </a:solidFill>
              </a:rPr>
              <a:t>Date:</a:t>
            </a:r>
            <a:r>
              <a:rPr lang="en-US" dirty="0">
                <a:solidFill>
                  <a:srgbClr val="808080"/>
                </a:solidFill>
              </a:rPr>
              <a:t> 19 Feb 2024 </a:t>
            </a:r>
            <a:endParaRPr lang="en-US" sz="1800" dirty="0">
              <a:solidFill>
                <a:srgbClr val="808080"/>
              </a:solidFill>
            </a:endParaRPr>
          </a:p>
        </p:txBody>
      </p:sp>
      <p:sp>
        <p:nvSpPr>
          <p:cNvPr id="4" name="TextBox 3">
            <a:extLst>
              <a:ext uri="{FF2B5EF4-FFF2-40B4-BE49-F238E27FC236}">
                <a16:creationId xmlns:a16="http://schemas.microsoft.com/office/drawing/2014/main" id="{0E1F8E42-10C6-26C0-C95B-40B06D006324}"/>
              </a:ext>
            </a:extLst>
          </p:cNvPr>
          <p:cNvSpPr txBox="1"/>
          <p:nvPr/>
        </p:nvSpPr>
        <p:spPr>
          <a:xfrm>
            <a:off x="11153631" y="6204953"/>
            <a:ext cx="1085470" cy="407804"/>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horz" wrap="square" lIns="19050" tIns="19050" rIns="19050" bIns="19050" numCol="1" spcCol="38100" rtlCol="0" anchor="t">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1pPr>
            <a:lvl2pPr marL="0" marR="0" indent="4572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2pPr>
            <a:lvl3pPr marL="0" marR="0" indent="9144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3pPr>
            <a:lvl4pPr marL="0" marR="0" indent="13716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4pPr>
            <a:lvl5pPr marL="0" marR="0" indent="18288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5pPr>
            <a:lvl6pPr marL="0" marR="0" indent="22860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6pPr>
            <a:lvl7pPr marL="0" marR="0" indent="27432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7pPr>
            <a:lvl8pPr marL="0" marR="0" indent="32004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8pPr>
            <a:lvl9pPr marL="0" marR="0" indent="36576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9pPr>
          </a:lstStyle>
          <a:p>
            <a:pPr algn="l"/>
            <a:r>
              <a:rPr lang="en-NL" sz="1200" b="0" spc="-100">
                <a:solidFill>
                  <a:srgbClr val="D8D8D8"/>
                </a:solidFill>
                <a:latin typeface="Calibri"/>
                <a:cs typeface="Calibri"/>
              </a:rPr>
              <a:t>ESA Regional</a:t>
            </a:r>
            <a:endParaRPr lang="en-US">
              <a:solidFill>
                <a:srgbClr val="D8D8D8"/>
              </a:solidFill>
              <a:cs typeface="Calibri"/>
            </a:endParaRPr>
          </a:p>
          <a:p>
            <a:pPr algn="l"/>
            <a:r>
              <a:rPr lang="en-US" sz="1200" b="0" spc="-100">
                <a:solidFill>
                  <a:srgbClr val="D8D8D8"/>
                </a:solidFill>
                <a:latin typeface="Calibri"/>
                <a:cs typeface="Calibri"/>
              </a:rPr>
              <a:t>Meeting</a:t>
            </a:r>
          </a:p>
        </p:txBody>
      </p:sp>
      <p:cxnSp>
        <p:nvCxnSpPr>
          <p:cNvPr id="6" name="Straight Connector 5">
            <a:extLst>
              <a:ext uri="{FF2B5EF4-FFF2-40B4-BE49-F238E27FC236}">
                <a16:creationId xmlns:a16="http://schemas.microsoft.com/office/drawing/2014/main" id="{2228D5E9-5A81-029D-5C37-9592A737B007}"/>
              </a:ext>
            </a:extLst>
          </p:cNvPr>
          <p:cNvCxnSpPr>
            <a:cxnSpLocks/>
          </p:cNvCxnSpPr>
          <p:nvPr/>
        </p:nvCxnSpPr>
        <p:spPr>
          <a:xfrm flipH="1">
            <a:off x="11050037" y="6083723"/>
            <a:ext cx="1" cy="677592"/>
          </a:xfrm>
          <a:prstGeom prst="line">
            <a:avLst/>
          </a:prstGeom>
          <a:noFill/>
          <a:ln w="12700" cap="flat">
            <a:solidFill>
              <a:schemeClr val="bg1">
                <a:lumMod val="85000"/>
              </a:schemeClr>
            </a:solidFill>
            <a:prstDash val="solid"/>
            <a:miter lim="400000"/>
          </a:ln>
          <a:effectLst/>
          <a:sp3d/>
        </p:spPr>
        <p:style>
          <a:lnRef idx="0">
            <a:scrgbClr r="0" g="0" b="0"/>
          </a:lnRef>
          <a:fillRef idx="0">
            <a:scrgbClr r="0" g="0" b="0"/>
          </a:fillRef>
          <a:effectRef idx="0">
            <a:scrgbClr r="0" g="0" b="0"/>
          </a:effectRef>
          <a:fontRef idx="none"/>
        </p:style>
      </p:cxnSp>
      <p:cxnSp>
        <p:nvCxnSpPr>
          <p:cNvPr id="8" name="Straight Connector 7">
            <a:extLst>
              <a:ext uri="{FF2B5EF4-FFF2-40B4-BE49-F238E27FC236}">
                <a16:creationId xmlns:a16="http://schemas.microsoft.com/office/drawing/2014/main" id="{855E84E4-9068-BEC5-AAE5-8B70F4E64805}"/>
              </a:ext>
            </a:extLst>
          </p:cNvPr>
          <p:cNvCxnSpPr>
            <a:cxnSpLocks/>
          </p:cNvCxnSpPr>
          <p:nvPr/>
        </p:nvCxnSpPr>
        <p:spPr>
          <a:xfrm flipH="1">
            <a:off x="9566827" y="6083722"/>
            <a:ext cx="1" cy="677592"/>
          </a:xfrm>
          <a:prstGeom prst="line">
            <a:avLst/>
          </a:prstGeom>
          <a:noFill/>
          <a:ln w="12700" cap="flat">
            <a:solidFill>
              <a:schemeClr val="bg1">
                <a:lumMod val="85000"/>
              </a:schemeClr>
            </a:solidFill>
            <a:prstDash val="solid"/>
            <a:miter lim="400000"/>
          </a:ln>
          <a:effectLst/>
          <a:sp3d/>
        </p:spPr>
        <p:style>
          <a:lnRef idx="0">
            <a:scrgbClr r="0" g="0" b="0"/>
          </a:lnRef>
          <a:fillRef idx="0">
            <a:scrgbClr r="0" g="0" b="0"/>
          </a:fillRef>
          <a:effectRef idx="0">
            <a:scrgbClr r="0" g="0" b="0"/>
          </a:effectRef>
          <a:fontRef idx="none"/>
        </p:style>
      </p:cxnSp>
      <p:pic>
        <p:nvPicPr>
          <p:cNvPr id="11" name="Picture 10" descr="A grey rectangular sign with blue text&#10;&#10;Description automatically generated">
            <a:extLst>
              <a:ext uri="{FF2B5EF4-FFF2-40B4-BE49-F238E27FC236}">
                <a16:creationId xmlns:a16="http://schemas.microsoft.com/office/drawing/2014/main" id="{F95188EE-5598-9417-61CD-B10518740B3F}"/>
              </a:ext>
            </a:extLst>
          </p:cNvPr>
          <p:cNvPicPr>
            <a:picLocks noChangeAspect="1"/>
          </p:cNvPicPr>
          <p:nvPr/>
        </p:nvPicPr>
        <p:blipFill>
          <a:blip r:embed="rId3"/>
          <a:stretch>
            <a:fillRect/>
          </a:stretch>
        </p:blipFill>
        <p:spPr>
          <a:xfrm>
            <a:off x="8450058" y="6069530"/>
            <a:ext cx="1079649" cy="665642"/>
          </a:xfrm>
          <a:prstGeom prst="rect">
            <a:avLst/>
          </a:prstGeom>
        </p:spPr>
      </p:pic>
      <p:pic>
        <p:nvPicPr>
          <p:cNvPr id="16" name="Picture 15" descr="A black background with green text&#10;&#10;Description automatically generated">
            <a:extLst>
              <a:ext uri="{FF2B5EF4-FFF2-40B4-BE49-F238E27FC236}">
                <a16:creationId xmlns:a16="http://schemas.microsoft.com/office/drawing/2014/main" id="{25077E36-7DAE-D56C-E30D-7CD0AFFA11D1}"/>
              </a:ext>
            </a:extLst>
          </p:cNvPr>
          <p:cNvPicPr>
            <a:picLocks noChangeAspect="1"/>
          </p:cNvPicPr>
          <p:nvPr/>
        </p:nvPicPr>
        <p:blipFill>
          <a:blip r:embed="rId4"/>
          <a:stretch>
            <a:fillRect/>
          </a:stretch>
        </p:blipFill>
        <p:spPr>
          <a:xfrm>
            <a:off x="9675628" y="6179617"/>
            <a:ext cx="1275893" cy="452120"/>
          </a:xfrm>
          <a:prstGeom prst="rect">
            <a:avLst/>
          </a:prstGeom>
        </p:spPr>
      </p:pic>
      <p:sp>
        <p:nvSpPr>
          <p:cNvPr id="15" name="TextBox 14">
            <a:extLst>
              <a:ext uri="{FF2B5EF4-FFF2-40B4-BE49-F238E27FC236}">
                <a16:creationId xmlns:a16="http://schemas.microsoft.com/office/drawing/2014/main" id="{640AAD4F-1704-FB04-E06B-E0C828EF102F}"/>
              </a:ext>
            </a:extLst>
          </p:cNvPr>
          <p:cNvSpPr txBox="1"/>
          <p:nvPr/>
        </p:nvSpPr>
        <p:spPr>
          <a:xfrm>
            <a:off x="318239" y="80321"/>
            <a:ext cx="11599102" cy="777136"/>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9050" tIns="19050" rIns="19050" bIns="19050" numCol="1" spcCol="38100" rtlCol="0" anchor="ctr">
            <a:spAutoFit/>
          </a:bodyPr>
          <a:lstStyle/>
          <a:p>
            <a:r>
              <a:rPr lang="en-US" sz="2400" b="0" err="1">
                <a:solidFill>
                  <a:srgbClr val="2C2925"/>
                </a:solidFill>
              </a:rPr>
              <a:t>Chevauchement</a:t>
            </a:r>
            <a:r>
              <a:rPr lang="en-US" sz="2400" b="0" dirty="0">
                <a:solidFill>
                  <a:srgbClr val="2C2925"/>
                </a:solidFill>
              </a:rPr>
              <a:t> des dangers</a:t>
            </a:r>
            <a:r>
              <a:rPr lang="en-US" sz="2400" b="0" i="0" u="none" strike="noStrike" baseline="0" dirty="0">
                <a:solidFill>
                  <a:srgbClr val="2C2925"/>
                </a:solidFill>
              </a:rPr>
              <a:t>, </a:t>
            </a:r>
            <a:r>
              <a:rPr lang="en-US" sz="2400" b="0" dirty="0">
                <a:solidFill>
                  <a:srgbClr val="2C2925"/>
                </a:solidFill>
              </a:rPr>
              <a:t>des chocs et des </a:t>
            </a:r>
            <a:r>
              <a:rPr lang="en-US" sz="2400" b="0" err="1">
                <a:solidFill>
                  <a:srgbClr val="2C2925"/>
                </a:solidFill>
              </a:rPr>
              <a:t>contraintes</a:t>
            </a:r>
            <a:r>
              <a:rPr lang="en-US" sz="2400" b="0" dirty="0">
                <a:solidFill>
                  <a:srgbClr val="2C2925"/>
                </a:solidFill>
              </a:rPr>
              <a:t> </a:t>
            </a:r>
            <a:r>
              <a:rPr lang="en-US" sz="2400" b="0" err="1">
                <a:solidFill>
                  <a:srgbClr val="2C2925"/>
                </a:solidFill>
              </a:rPr>
              <a:t>climatiques</a:t>
            </a:r>
            <a:r>
              <a:rPr lang="en-US" sz="2400" b="0" dirty="0">
                <a:solidFill>
                  <a:srgbClr val="2C2925"/>
                </a:solidFill>
              </a:rPr>
              <a:t> et </a:t>
            </a:r>
            <a:endParaRPr lang="en-US" err="1"/>
          </a:p>
          <a:p>
            <a:r>
              <a:rPr lang="en-US" sz="2400" b="0" dirty="0" err="1">
                <a:solidFill>
                  <a:srgbClr val="2C2925"/>
                </a:solidFill>
              </a:rPr>
              <a:t>Environnementaux</a:t>
            </a:r>
            <a:r>
              <a:rPr lang="en-US" sz="2400" b="0" dirty="0">
                <a:solidFill>
                  <a:srgbClr val="2C2925"/>
                </a:solidFill>
              </a:rPr>
              <a:t> et </a:t>
            </a:r>
            <a:r>
              <a:rPr lang="en-US" sz="2400" b="0" dirty="0" err="1">
                <a:solidFill>
                  <a:srgbClr val="2C2925"/>
                </a:solidFill>
              </a:rPr>
              <a:t>l’évolution</a:t>
            </a:r>
            <a:r>
              <a:rPr lang="en-US" sz="2400" b="0" dirty="0">
                <a:solidFill>
                  <a:srgbClr val="2C2925"/>
                </a:solidFill>
              </a:rPr>
              <a:t> de la crise </a:t>
            </a:r>
            <a:r>
              <a:rPr lang="en-US" sz="2400" b="0" dirty="0" err="1">
                <a:solidFill>
                  <a:srgbClr val="2C2925"/>
                </a:solidFill>
              </a:rPr>
              <a:t>nutritionnelle</a:t>
            </a:r>
            <a:endParaRPr lang="en-US"/>
          </a:p>
        </p:txBody>
      </p:sp>
      <p:sp>
        <p:nvSpPr>
          <p:cNvPr id="17" name="TextBox 16">
            <a:extLst>
              <a:ext uri="{FF2B5EF4-FFF2-40B4-BE49-F238E27FC236}">
                <a16:creationId xmlns:a16="http://schemas.microsoft.com/office/drawing/2014/main" id="{FAA440FD-20BD-BA0B-C4E2-F056750D81BE}"/>
              </a:ext>
            </a:extLst>
          </p:cNvPr>
          <p:cNvSpPr txBox="1"/>
          <p:nvPr/>
        </p:nvSpPr>
        <p:spPr>
          <a:xfrm>
            <a:off x="6604000" y="2378610"/>
            <a:ext cx="1178560" cy="546303"/>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9050" tIns="19050" rIns="19050" bIns="19050" numCol="1" spcCol="38100" rtlCol="0" anchor="ctr">
            <a:spAutoFit/>
          </a:bodyPr>
          <a:lstStyle/>
          <a:p>
            <a:pPr marL="0" marR="0" indent="0" algn="ctr" defTabSz="412750" rtl="0" fontAlgn="auto" latinLnBrk="0" hangingPunct="0">
              <a:lnSpc>
                <a:spcPct val="100000"/>
              </a:lnSpc>
              <a:spcBef>
                <a:spcPts val="0"/>
              </a:spcBef>
              <a:spcAft>
                <a:spcPts val="0"/>
              </a:spcAft>
              <a:buClrTx/>
              <a:buSzTx/>
              <a:buFontTx/>
              <a:buNone/>
              <a:tabLst/>
            </a:pPr>
            <a:r>
              <a:rPr kumimoji="0" lang="en-US" sz="1100" b="1" i="0" u="none" strike="noStrike" cap="none" spc="0" normalizeH="0" baseline="0">
                <a:ln>
                  <a:noFill/>
                </a:ln>
                <a:solidFill>
                  <a:schemeClr val="bg1"/>
                </a:solidFill>
                <a:effectLst/>
                <a:uFillTx/>
                <a:latin typeface="Helvetica Neue"/>
                <a:ea typeface="Helvetica Neue"/>
                <a:cs typeface="Helvetica Neue"/>
                <a:sym typeface="Helvetica Neue"/>
              </a:rPr>
              <a:t>Sensitivity and adaptive capacity </a:t>
            </a:r>
          </a:p>
        </p:txBody>
      </p:sp>
      <p:sp>
        <p:nvSpPr>
          <p:cNvPr id="18" name="TextBox 17">
            <a:extLst>
              <a:ext uri="{FF2B5EF4-FFF2-40B4-BE49-F238E27FC236}">
                <a16:creationId xmlns:a16="http://schemas.microsoft.com/office/drawing/2014/main" id="{F802C80B-9F8C-9E07-A591-ACB7B77B199C}"/>
              </a:ext>
            </a:extLst>
          </p:cNvPr>
          <p:cNvSpPr txBox="1"/>
          <p:nvPr/>
        </p:nvSpPr>
        <p:spPr>
          <a:xfrm>
            <a:off x="4460240" y="3668931"/>
            <a:ext cx="1178560" cy="546303"/>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9050" tIns="19050" rIns="19050" bIns="19050" numCol="1" spcCol="38100" rtlCol="0" anchor="ctr">
            <a:spAutoFit/>
          </a:bodyPr>
          <a:lstStyle/>
          <a:p>
            <a:pPr marL="0" marR="0" indent="0" algn="ctr" defTabSz="412750" rtl="0" fontAlgn="auto" latinLnBrk="0" hangingPunct="0">
              <a:lnSpc>
                <a:spcPct val="100000"/>
              </a:lnSpc>
              <a:spcBef>
                <a:spcPts val="0"/>
              </a:spcBef>
              <a:spcAft>
                <a:spcPts val="0"/>
              </a:spcAft>
              <a:buClrTx/>
              <a:buSzTx/>
              <a:buFontTx/>
              <a:buNone/>
              <a:tabLst/>
            </a:pPr>
            <a:r>
              <a:rPr kumimoji="0" lang="en-US" sz="1100" b="1" i="0" u="none" strike="noStrike" cap="none" spc="0" normalizeH="0" baseline="0">
                <a:ln>
                  <a:noFill/>
                </a:ln>
                <a:solidFill>
                  <a:schemeClr val="bg1"/>
                </a:solidFill>
                <a:effectLst/>
                <a:uFillTx/>
                <a:latin typeface="Helvetica Neue"/>
                <a:ea typeface="Helvetica Neue"/>
                <a:cs typeface="Helvetica Neue"/>
                <a:sym typeface="Helvetica Neue"/>
              </a:rPr>
              <a:t>Seasonality, shocks, long term stressors</a:t>
            </a:r>
          </a:p>
        </p:txBody>
      </p:sp>
      <p:sp>
        <p:nvSpPr>
          <p:cNvPr id="2" name="TextBox 1">
            <a:extLst>
              <a:ext uri="{FF2B5EF4-FFF2-40B4-BE49-F238E27FC236}">
                <a16:creationId xmlns:a16="http://schemas.microsoft.com/office/drawing/2014/main" id="{2C62BEDD-CF96-761C-CCDB-2E0D887C034D}"/>
              </a:ext>
            </a:extLst>
          </p:cNvPr>
          <p:cNvSpPr txBox="1"/>
          <p:nvPr/>
        </p:nvSpPr>
        <p:spPr>
          <a:xfrm>
            <a:off x="1081949" y="3266687"/>
            <a:ext cx="10071682" cy="253916"/>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9050" tIns="19050" rIns="19050" bIns="19050" numCol="1" spcCol="38100" rtlCol="0" anchor="ctr">
            <a:spAutoFit/>
          </a:bodyPr>
          <a:lstStyle/>
          <a:p>
            <a:pPr marL="0" marR="0" indent="0" algn="ctr" defTabSz="412750" rtl="0" fontAlgn="auto" latinLnBrk="0" hangingPunct="0">
              <a:lnSpc>
                <a:spcPct val="100000"/>
              </a:lnSpc>
              <a:spcBef>
                <a:spcPts val="0"/>
              </a:spcBef>
              <a:spcAft>
                <a:spcPts val="0"/>
              </a:spcAft>
              <a:buClrTx/>
              <a:buSzTx/>
              <a:buFontTx/>
              <a:buNone/>
              <a:tabLst/>
            </a:pPr>
            <a:endParaRPr kumimoji="0" lang="en-US" sz="1400" b="1" i="0" u="none" strike="noStrike" cap="none" spc="0" normalizeH="0" baseline="0">
              <a:ln>
                <a:noFill/>
              </a:ln>
              <a:solidFill>
                <a:srgbClr val="000000"/>
              </a:solidFill>
              <a:effectLst/>
              <a:uFillTx/>
              <a:latin typeface="Helvetica Neue"/>
              <a:ea typeface="Helvetica Neue"/>
              <a:cs typeface="Helvetica Neue"/>
              <a:sym typeface="Helvetica Neue"/>
            </a:endParaRPr>
          </a:p>
        </p:txBody>
      </p:sp>
      <p:pic>
        <p:nvPicPr>
          <p:cNvPr id="13" name="Picture 12">
            <a:extLst>
              <a:ext uri="{FF2B5EF4-FFF2-40B4-BE49-F238E27FC236}">
                <a16:creationId xmlns:a16="http://schemas.microsoft.com/office/drawing/2014/main" id="{A723E188-CBE9-B904-D987-476583D21282}"/>
              </a:ext>
            </a:extLst>
          </p:cNvPr>
          <p:cNvPicPr>
            <a:picLocks noChangeAspect="1"/>
          </p:cNvPicPr>
          <p:nvPr/>
        </p:nvPicPr>
        <p:blipFill>
          <a:blip r:embed="rId5"/>
          <a:stretch>
            <a:fillRect/>
          </a:stretch>
        </p:blipFill>
        <p:spPr>
          <a:xfrm>
            <a:off x="167291" y="1806933"/>
            <a:ext cx="5599133" cy="3405137"/>
          </a:xfrm>
          <a:prstGeom prst="rect">
            <a:avLst/>
          </a:prstGeom>
        </p:spPr>
      </p:pic>
      <p:sp>
        <p:nvSpPr>
          <p:cNvPr id="14" name="TextBox 13">
            <a:extLst>
              <a:ext uri="{FF2B5EF4-FFF2-40B4-BE49-F238E27FC236}">
                <a16:creationId xmlns:a16="http://schemas.microsoft.com/office/drawing/2014/main" id="{6068AA67-5181-6859-BF14-4573E175B8BB}"/>
              </a:ext>
            </a:extLst>
          </p:cNvPr>
          <p:cNvSpPr txBox="1"/>
          <p:nvPr/>
        </p:nvSpPr>
        <p:spPr>
          <a:xfrm>
            <a:off x="257925" y="6096072"/>
            <a:ext cx="5520423" cy="684803"/>
          </a:xfrm>
          <a:prstGeom prst="rect">
            <a:avLst/>
          </a:prstGeom>
          <a:solidFill>
            <a:schemeClr val="bg1"/>
          </a:solid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9050" tIns="19050" rIns="19050" bIns="19050" numCol="1" spcCol="38100" rtlCol="0" anchor="ctr">
            <a:spAutoFit/>
          </a:bodyPr>
          <a:lstStyle/>
          <a:p>
            <a:pPr marL="0" marR="0" indent="0" algn="l" defTabSz="412750" rtl="0" fontAlgn="auto" latinLnBrk="0" hangingPunct="0">
              <a:lnSpc>
                <a:spcPct val="100000"/>
              </a:lnSpc>
              <a:spcBef>
                <a:spcPts val="0"/>
              </a:spcBef>
              <a:spcAft>
                <a:spcPts val="0"/>
              </a:spcAft>
              <a:buClrTx/>
              <a:buSzTx/>
              <a:buFontTx/>
              <a:buNone/>
              <a:tabLst/>
            </a:pPr>
            <a:r>
              <a:rPr kumimoji="0" lang="en-US" b="0" i="1" u="none" strike="noStrike" cap="none" spc="0" normalizeH="0" baseline="0">
                <a:ln>
                  <a:noFill/>
                </a:ln>
                <a:solidFill>
                  <a:srgbClr val="000000"/>
                </a:solidFill>
                <a:effectLst/>
                <a:uFillTx/>
                <a:latin typeface="+mn-lt"/>
                <a:ea typeface="Helvetica Neue"/>
                <a:cs typeface="Helvetica Neue"/>
                <a:sym typeface="Helvetica Neue"/>
              </a:rPr>
              <a:t>Figures from </a:t>
            </a:r>
            <a:r>
              <a:rPr lang="en-US" b="0" i="1" u="none" strike="noStrike" baseline="0">
                <a:solidFill>
                  <a:srgbClr val="211D1E"/>
                </a:solidFill>
                <a:latin typeface="+mn-lt"/>
              </a:rPr>
              <a:t>The Climate Crisis is a Child Rights Crisis:: Introducing the Children’s Climate Risk Index. New York: United Nations Children’s Fund (UNICEF), 2021.</a:t>
            </a:r>
            <a:endParaRPr kumimoji="0" lang="en-US" b="0" i="1" u="none" strike="noStrike" cap="none" spc="0" normalizeH="0" baseline="0">
              <a:ln>
                <a:noFill/>
              </a:ln>
              <a:solidFill>
                <a:srgbClr val="000000"/>
              </a:solidFill>
              <a:effectLst/>
              <a:uFillTx/>
              <a:latin typeface="+mn-lt"/>
              <a:ea typeface="Helvetica Neue"/>
              <a:cs typeface="Helvetica Neue"/>
              <a:sym typeface="Helvetica Neue"/>
            </a:endParaRPr>
          </a:p>
        </p:txBody>
      </p:sp>
      <p:sp>
        <p:nvSpPr>
          <p:cNvPr id="5" name="TextBox 4">
            <a:extLst>
              <a:ext uri="{FF2B5EF4-FFF2-40B4-BE49-F238E27FC236}">
                <a16:creationId xmlns:a16="http://schemas.microsoft.com/office/drawing/2014/main" id="{A0A9DD4E-18A3-BA45-A583-55217E1B2218}"/>
              </a:ext>
            </a:extLst>
          </p:cNvPr>
          <p:cNvSpPr txBox="1"/>
          <p:nvPr/>
        </p:nvSpPr>
        <p:spPr>
          <a:xfrm>
            <a:off x="-250752" y="1123908"/>
            <a:ext cx="6121050" cy="253916"/>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9050" tIns="19050" rIns="19050" bIns="19050" numCol="1" spcCol="38100" rtlCol="0" anchor="ctr">
            <a:spAutoFit/>
          </a:bodyPr>
          <a:lstStyle/>
          <a:p>
            <a:r>
              <a:rPr lang="en-US" dirty="0">
                <a:solidFill>
                  <a:srgbClr val="2C2925"/>
                </a:solidFill>
              </a:rPr>
              <a:t>Dangers</a:t>
            </a:r>
            <a:r>
              <a:rPr lang="en-US" i="0" u="none" strike="noStrike" baseline="0" dirty="0">
                <a:solidFill>
                  <a:srgbClr val="2C2925"/>
                </a:solidFill>
              </a:rPr>
              <a:t>, </a:t>
            </a:r>
            <a:r>
              <a:rPr lang="en-US" dirty="0">
                <a:solidFill>
                  <a:srgbClr val="2C2925"/>
                </a:solidFill>
              </a:rPr>
              <a:t>chocs et stress </a:t>
            </a:r>
            <a:r>
              <a:rPr lang="en-US" dirty="0" err="1">
                <a:solidFill>
                  <a:srgbClr val="2C2925"/>
                </a:solidFill>
              </a:rPr>
              <a:t>liés</a:t>
            </a:r>
            <a:r>
              <a:rPr lang="en-US" dirty="0">
                <a:solidFill>
                  <a:srgbClr val="2C2925"/>
                </a:solidFill>
              </a:rPr>
              <a:t> au </a:t>
            </a:r>
            <a:r>
              <a:rPr lang="en-US" dirty="0" err="1">
                <a:solidFill>
                  <a:srgbClr val="2C2925"/>
                </a:solidFill>
              </a:rPr>
              <a:t>climat</a:t>
            </a:r>
            <a:r>
              <a:rPr lang="en-US" dirty="0">
                <a:solidFill>
                  <a:srgbClr val="2C2925"/>
                </a:solidFill>
              </a:rPr>
              <a:t> et à </a:t>
            </a:r>
            <a:r>
              <a:rPr lang="en-US" dirty="0" err="1">
                <a:solidFill>
                  <a:srgbClr val="2C2925"/>
                </a:solidFill>
              </a:rPr>
              <a:t>l’environnement</a:t>
            </a:r>
            <a:endParaRPr lang="en-US" dirty="0" err="1"/>
          </a:p>
        </p:txBody>
      </p:sp>
      <p:pic>
        <p:nvPicPr>
          <p:cNvPr id="7" name="Picture 6">
            <a:extLst>
              <a:ext uri="{FF2B5EF4-FFF2-40B4-BE49-F238E27FC236}">
                <a16:creationId xmlns:a16="http://schemas.microsoft.com/office/drawing/2014/main" id="{2A23FC95-5B23-300B-A002-21717FF2B9CA}"/>
              </a:ext>
            </a:extLst>
          </p:cNvPr>
          <p:cNvPicPr>
            <a:picLocks noChangeAspect="1"/>
          </p:cNvPicPr>
          <p:nvPr/>
        </p:nvPicPr>
        <p:blipFill>
          <a:blip r:embed="rId6"/>
          <a:stretch>
            <a:fillRect/>
          </a:stretch>
        </p:blipFill>
        <p:spPr>
          <a:xfrm>
            <a:off x="5758308" y="1725898"/>
            <a:ext cx="6478420" cy="3886065"/>
          </a:xfrm>
          <a:prstGeom prst="rect">
            <a:avLst/>
          </a:prstGeom>
        </p:spPr>
      </p:pic>
      <p:sp>
        <p:nvSpPr>
          <p:cNvPr id="10" name="TextBox 11">
            <a:extLst>
              <a:ext uri="{FF2B5EF4-FFF2-40B4-BE49-F238E27FC236}">
                <a16:creationId xmlns:a16="http://schemas.microsoft.com/office/drawing/2014/main" id="{D863146C-475C-AC07-33BB-C6CCF9F29A99}"/>
              </a:ext>
            </a:extLst>
          </p:cNvPr>
          <p:cNvSpPr txBox="1"/>
          <p:nvPr/>
        </p:nvSpPr>
        <p:spPr>
          <a:xfrm>
            <a:off x="6597649" y="6062254"/>
            <a:ext cx="4562707" cy="684803"/>
          </a:xfrm>
          <a:prstGeom prst="rect">
            <a:avLst/>
          </a:prstGeom>
          <a:solidFill>
            <a:schemeClr val="bg1"/>
          </a:solidFill>
          <a:ln w="3175" cap="flat">
            <a:noFill/>
            <a:miter lim="400000"/>
          </a:ln>
          <a:effectLst/>
          <a:sp3d/>
        </p:spPr>
        <p:style>
          <a:lnRef idx="0">
            <a:scrgbClr r="0" g="0" b="0"/>
          </a:lnRef>
          <a:fillRef idx="0">
            <a:scrgbClr r="0" g="0" b="0"/>
          </a:fillRef>
          <a:effectRef idx="0">
            <a:scrgbClr r="0" g="0" b="0"/>
          </a:effectRef>
          <a:fontRef idx="none"/>
        </p:style>
        <p:txBody>
          <a:bodyPr rot="0" spcFirstLastPara="1" vert="horz" wrap="square" lIns="19050" tIns="19050" rIns="19050" bIns="19050" numCol="1" spcCol="38100" rtlCol="0" anchor="ctr">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1pPr>
            <a:lvl2pPr marL="0" marR="0" indent="4572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2pPr>
            <a:lvl3pPr marL="0" marR="0" indent="9144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3pPr>
            <a:lvl4pPr marL="0" marR="0" indent="13716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4pPr>
            <a:lvl5pPr marL="0" marR="0" indent="18288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5pPr>
            <a:lvl6pPr marL="0" marR="0" indent="22860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6pPr>
            <a:lvl7pPr marL="0" marR="0" indent="27432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7pPr>
            <a:lvl8pPr marL="0" marR="0" indent="32004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8pPr>
            <a:lvl9pPr marL="0" marR="0" indent="36576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9pPr>
          </a:lstStyle>
          <a:p>
            <a:pPr algn="l"/>
            <a:r>
              <a:rPr kumimoji="0" lang="en-US" b="0" i="1" u="none" strike="noStrike" cap="none" spc="0" normalizeH="0" baseline="0">
                <a:ln>
                  <a:noFill/>
                </a:ln>
                <a:solidFill>
                  <a:srgbClr val="000000"/>
                </a:solidFill>
                <a:effectLst/>
                <a:uFillTx/>
                <a:latin typeface="+mn-lt"/>
                <a:ea typeface="Helvetica Neue"/>
                <a:cs typeface="Helvetica Neue"/>
                <a:sym typeface="Helvetica Neue"/>
              </a:rPr>
              <a:t>Figures from </a:t>
            </a:r>
            <a:r>
              <a:rPr lang="en-US" b="0" i="1" u="none" strike="noStrike" baseline="0">
                <a:solidFill>
                  <a:srgbClr val="090304"/>
                </a:solidFill>
                <a:latin typeface="+mn-lt"/>
              </a:rPr>
              <a:t>UNICEF (2019). The State of the World’s Children 2019. Children, Food and Nutrition: Growing well in a changing world. UNICEF, New York.</a:t>
            </a:r>
            <a:endParaRPr kumimoji="0" lang="en-US" b="0" i="1" u="none" strike="noStrike" cap="none" spc="0" normalizeH="0" baseline="0">
              <a:ln>
                <a:noFill/>
              </a:ln>
              <a:solidFill>
                <a:srgbClr val="000000"/>
              </a:solidFill>
              <a:effectLst/>
              <a:uFillTx/>
              <a:latin typeface="+mn-lt"/>
              <a:ea typeface="Helvetica Neue"/>
              <a:cs typeface="Helvetica Neue"/>
              <a:sym typeface="Helvetica Neue"/>
            </a:endParaRPr>
          </a:p>
        </p:txBody>
      </p:sp>
      <p:sp>
        <p:nvSpPr>
          <p:cNvPr id="12" name="TextBox 4">
            <a:extLst>
              <a:ext uri="{FF2B5EF4-FFF2-40B4-BE49-F238E27FC236}">
                <a16:creationId xmlns:a16="http://schemas.microsoft.com/office/drawing/2014/main" id="{1DC9D031-8DA8-3E93-F5A6-0A8B31292855}"/>
              </a:ext>
            </a:extLst>
          </p:cNvPr>
          <p:cNvSpPr txBox="1"/>
          <p:nvPr/>
        </p:nvSpPr>
        <p:spPr>
          <a:xfrm>
            <a:off x="5413967" y="1150744"/>
            <a:ext cx="6928440" cy="469359"/>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horz" wrap="square" lIns="19050" tIns="19050" rIns="19050" bIns="19050" numCol="1" spcCol="38100" rtlCol="0" anchor="ctr">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1pPr>
            <a:lvl2pPr marL="0" marR="0" indent="4572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2pPr>
            <a:lvl3pPr marL="0" marR="0" indent="9144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3pPr>
            <a:lvl4pPr marL="0" marR="0" indent="13716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4pPr>
            <a:lvl5pPr marL="0" marR="0" indent="18288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5pPr>
            <a:lvl6pPr marL="0" marR="0" indent="22860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6pPr>
            <a:lvl7pPr marL="0" marR="0" indent="27432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7pPr>
            <a:lvl8pPr marL="0" marR="0" indent="32004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8pPr>
            <a:lvl9pPr marL="0" marR="0" indent="36576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9pPr>
          </a:lstStyle>
          <a:p>
            <a:r>
              <a:rPr lang="en-US" dirty="0" err="1">
                <a:solidFill>
                  <a:srgbClr val="120D09"/>
                </a:solidFill>
              </a:rPr>
              <a:t>Prévalence</a:t>
            </a:r>
            <a:r>
              <a:rPr lang="en-US" dirty="0">
                <a:solidFill>
                  <a:srgbClr val="120D09"/>
                </a:solidFill>
              </a:rPr>
              <a:t> des enfants de </a:t>
            </a:r>
            <a:r>
              <a:rPr lang="en-US" dirty="0" err="1">
                <a:solidFill>
                  <a:srgbClr val="120D09"/>
                </a:solidFill>
              </a:rPr>
              <a:t>moins</a:t>
            </a:r>
            <a:r>
              <a:rPr lang="en-US" dirty="0">
                <a:solidFill>
                  <a:srgbClr val="120D09"/>
                </a:solidFill>
              </a:rPr>
              <a:t> de </a:t>
            </a:r>
            <a:r>
              <a:rPr lang="en-US" i="0" u="none" strike="noStrike" baseline="0" dirty="0">
                <a:solidFill>
                  <a:srgbClr val="120D09"/>
                </a:solidFill>
              </a:rPr>
              <a:t>5 </a:t>
            </a:r>
            <a:r>
              <a:rPr lang="en-US" dirty="0" err="1">
                <a:solidFill>
                  <a:srgbClr val="120D09"/>
                </a:solidFill>
              </a:rPr>
              <a:t>ans</a:t>
            </a:r>
            <a:r>
              <a:rPr lang="en-US" dirty="0">
                <a:solidFill>
                  <a:srgbClr val="120D09"/>
                </a:solidFill>
              </a:rPr>
              <a:t> qui ne </a:t>
            </a:r>
            <a:r>
              <a:rPr lang="en-US" dirty="0" err="1">
                <a:solidFill>
                  <a:srgbClr val="120D09"/>
                </a:solidFill>
              </a:rPr>
              <a:t>grandissent</a:t>
            </a:r>
            <a:r>
              <a:rPr lang="en-US" dirty="0">
                <a:solidFill>
                  <a:srgbClr val="120D09"/>
                </a:solidFill>
              </a:rPr>
              <a:t> pas bien (retard de </a:t>
            </a:r>
            <a:r>
              <a:rPr lang="en-US" dirty="0" err="1">
                <a:solidFill>
                  <a:srgbClr val="120D09"/>
                </a:solidFill>
              </a:rPr>
              <a:t>croissance</a:t>
            </a:r>
            <a:r>
              <a:rPr lang="en-US" i="0" u="none" strike="noStrike" baseline="0" dirty="0">
                <a:solidFill>
                  <a:srgbClr val="120D09"/>
                </a:solidFill>
              </a:rPr>
              <a:t>,</a:t>
            </a:r>
            <a:r>
              <a:rPr lang="en-US" dirty="0">
                <a:solidFill>
                  <a:srgbClr val="120D09"/>
                </a:solidFill>
              </a:rPr>
              <a:t> </a:t>
            </a:r>
            <a:r>
              <a:rPr lang="en-US" dirty="0" err="1">
                <a:solidFill>
                  <a:srgbClr val="120D09"/>
                </a:solidFill>
              </a:rPr>
              <a:t>émaciation</a:t>
            </a:r>
            <a:r>
              <a:rPr lang="en-US" dirty="0">
                <a:solidFill>
                  <a:srgbClr val="120D09"/>
                </a:solidFill>
              </a:rPr>
              <a:t> </a:t>
            </a:r>
            <a:r>
              <a:rPr lang="en-US" dirty="0" err="1">
                <a:solidFill>
                  <a:srgbClr val="120D09"/>
                </a:solidFill>
              </a:rPr>
              <a:t>ou</a:t>
            </a:r>
            <a:r>
              <a:rPr lang="en-US" dirty="0">
                <a:solidFill>
                  <a:srgbClr val="120D09"/>
                </a:solidFill>
              </a:rPr>
              <a:t> </a:t>
            </a:r>
            <a:r>
              <a:rPr lang="en-US" dirty="0" err="1">
                <a:solidFill>
                  <a:srgbClr val="120D09"/>
                </a:solidFill>
              </a:rPr>
              <a:t>surpoids</a:t>
            </a:r>
            <a:r>
              <a:rPr lang="en-US" i="0" u="none" strike="noStrike" baseline="0" dirty="0">
                <a:solidFill>
                  <a:srgbClr val="120D09"/>
                </a:solidFill>
              </a:rPr>
              <a:t>),</a:t>
            </a:r>
            <a:r>
              <a:rPr lang="en-US" dirty="0">
                <a:solidFill>
                  <a:srgbClr val="120D09"/>
                </a:solidFill>
              </a:rPr>
              <a:t> </a:t>
            </a:r>
            <a:r>
              <a:rPr lang="en-US" b="1" i="0" u="none" strike="noStrike" baseline="0" dirty="0">
                <a:solidFill>
                  <a:srgbClr val="120D09"/>
                </a:solidFill>
              </a:rPr>
              <a:t>2018</a:t>
            </a:r>
            <a:endParaRPr lang="en-US" b="1" i="0" u="none" strike="noStrike" cap="none" spc="0" normalizeH="0" baseline="0" dirty="0">
              <a:ln>
                <a:noFill/>
              </a:ln>
              <a:solidFill>
                <a:srgbClr val="000000"/>
              </a:solidFill>
              <a:effectLst/>
              <a:uFillTx/>
              <a:ea typeface="Helvetica Neue"/>
              <a:cs typeface="Helvetica Neue"/>
            </a:endParaRPr>
          </a:p>
        </p:txBody>
      </p:sp>
    </p:spTree>
    <p:extLst>
      <p:ext uri="{BB962C8B-B14F-4D97-AF65-F5344CB8AC3E}">
        <p14:creationId xmlns:p14="http://schemas.microsoft.com/office/powerpoint/2010/main" val="2675225359"/>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E1F8E42-10C6-26C0-C95B-40B06D006324}"/>
              </a:ext>
            </a:extLst>
          </p:cNvPr>
          <p:cNvSpPr txBox="1"/>
          <p:nvPr/>
        </p:nvSpPr>
        <p:spPr>
          <a:xfrm>
            <a:off x="11153631" y="6204953"/>
            <a:ext cx="1085470" cy="407804"/>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horz" wrap="square" lIns="19050" tIns="19050" rIns="19050" bIns="19050" numCol="1" spcCol="38100" rtlCol="0" anchor="t">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1pPr>
            <a:lvl2pPr marL="0" marR="0" indent="4572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2pPr>
            <a:lvl3pPr marL="0" marR="0" indent="9144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3pPr>
            <a:lvl4pPr marL="0" marR="0" indent="13716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4pPr>
            <a:lvl5pPr marL="0" marR="0" indent="18288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5pPr>
            <a:lvl6pPr marL="0" marR="0" indent="22860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6pPr>
            <a:lvl7pPr marL="0" marR="0" indent="27432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7pPr>
            <a:lvl8pPr marL="0" marR="0" indent="32004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8pPr>
            <a:lvl9pPr marL="0" marR="0" indent="36576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9pPr>
          </a:lstStyle>
          <a:p>
            <a:pPr algn="l"/>
            <a:r>
              <a:rPr lang="en-NL" sz="1200" b="0" spc="-100">
                <a:solidFill>
                  <a:srgbClr val="D8D8D8"/>
                </a:solidFill>
                <a:latin typeface="Calibri"/>
                <a:cs typeface="Calibri"/>
              </a:rPr>
              <a:t>ESA Regional</a:t>
            </a:r>
            <a:endParaRPr lang="en-US">
              <a:solidFill>
                <a:srgbClr val="D8D8D8"/>
              </a:solidFill>
              <a:cs typeface="Calibri"/>
            </a:endParaRPr>
          </a:p>
          <a:p>
            <a:pPr algn="l"/>
            <a:r>
              <a:rPr lang="en-US" sz="1200" b="0" spc="-100">
                <a:solidFill>
                  <a:srgbClr val="D8D8D8"/>
                </a:solidFill>
                <a:latin typeface="Calibri"/>
                <a:cs typeface="Calibri"/>
              </a:rPr>
              <a:t>Meeting</a:t>
            </a:r>
          </a:p>
        </p:txBody>
      </p:sp>
      <p:cxnSp>
        <p:nvCxnSpPr>
          <p:cNvPr id="6" name="Straight Connector 5">
            <a:extLst>
              <a:ext uri="{FF2B5EF4-FFF2-40B4-BE49-F238E27FC236}">
                <a16:creationId xmlns:a16="http://schemas.microsoft.com/office/drawing/2014/main" id="{2228D5E9-5A81-029D-5C37-9592A737B007}"/>
              </a:ext>
            </a:extLst>
          </p:cNvPr>
          <p:cNvCxnSpPr>
            <a:cxnSpLocks/>
          </p:cNvCxnSpPr>
          <p:nvPr/>
        </p:nvCxnSpPr>
        <p:spPr>
          <a:xfrm flipH="1">
            <a:off x="11050037" y="6083723"/>
            <a:ext cx="1" cy="677592"/>
          </a:xfrm>
          <a:prstGeom prst="line">
            <a:avLst/>
          </a:prstGeom>
          <a:noFill/>
          <a:ln w="12700" cap="flat">
            <a:solidFill>
              <a:schemeClr val="bg1">
                <a:lumMod val="85000"/>
              </a:schemeClr>
            </a:solidFill>
            <a:prstDash val="solid"/>
            <a:miter lim="400000"/>
          </a:ln>
          <a:effectLst/>
          <a:sp3d/>
        </p:spPr>
        <p:style>
          <a:lnRef idx="0">
            <a:scrgbClr r="0" g="0" b="0"/>
          </a:lnRef>
          <a:fillRef idx="0">
            <a:scrgbClr r="0" g="0" b="0"/>
          </a:fillRef>
          <a:effectRef idx="0">
            <a:scrgbClr r="0" g="0" b="0"/>
          </a:effectRef>
          <a:fontRef idx="none"/>
        </p:style>
      </p:cxnSp>
      <p:cxnSp>
        <p:nvCxnSpPr>
          <p:cNvPr id="8" name="Straight Connector 7">
            <a:extLst>
              <a:ext uri="{FF2B5EF4-FFF2-40B4-BE49-F238E27FC236}">
                <a16:creationId xmlns:a16="http://schemas.microsoft.com/office/drawing/2014/main" id="{855E84E4-9068-BEC5-AAE5-8B70F4E64805}"/>
              </a:ext>
            </a:extLst>
          </p:cNvPr>
          <p:cNvCxnSpPr>
            <a:cxnSpLocks/>
          </p:cNvCxnSpPr>
          <p:nvPr/>
        </p:nvCxnSpPr>
        <p:spPr>
          <a:xfrm flipH="1">
            <a:off x="9566827" y="6083722"/>
            <a:ext cx="1" cy="677592"/>
          </a:xfrm>
          <a:prstGeom prst="line">
            <a:avLst/>
          </a:prstGeom>
          <a:noFill/>
          <a:ln w="12700" cap="flat">
            <a:solidFill>
              <a:schemeClr val="bg1">
                <a:lumMod val="85000"/>
              </a:schemeClr>
            </a:solidFill>
            <a:prstDash val="solid"/>
            <a:miter lim="400000"/>
          </a:ln>
          <a:effectLst/>
          <a:sp3d/>
        </p:spPr>
        <p:style>
          <a:lnRef idx="0">
            <a:scrgbClr r="0" g="0" b="0"/>
          </a:lnRef>
          <a:fillRef idx="0">
            <a:scrgbClr r="0" g="0" b="0"/>
          </a:fillRef>
          <a:effectRef idx="0">
            <a:scrgbClr r="0" g="0" b="0"/>
          </a:effectRef>
          <a:fontRef idx="none"/>
        </p:style>
      </p:cxnSp>
      <p:pic>
        <p:nvPicPr>
          <p:cNvPr id="11" name="Picture 10" descr="A grey rectangular sign with blue text&#10;&#10;Description automatically generated">
            <a:extLst>
              <a:ext uri="{FF2B5EF4-FFF2-40B4-BE49-F238E27FC236}">
                <a16:creationId xmlns:a16="http://schemas.microsoft.com/office/drawing/2014/main" id="{F95188EE-5598-9417-61CD-B10518740B3F}"/>
              </a:ext>
            </a:extLst>
          </p:cNvPr>
          <p:cNvPicPr>
            <a:picLocks noChangeAspect="1"/>
          </p:cNvPicPr>
          <p:nvPr/>
        </p:nvPicPr>
        <p:blipFill>
          <a:blip r:embed="rId3"/>
          <a:stretch>
            <a:fillRect/>
          </a:stretch>
        </p:blipFill>
        <p:spPr>
          <a:xfrm>
            <a:off x="8450058" y="6069530"/>
            <a:ext cx="1079649" cy="665642"/>
          </a:xfrm>
          <a:prstGeom prst="rect">
            <a:avLst/>
          </a:prstGeom>
        </p:spPr>
      </p:pic>
      <p:pic>
        <p:nvPicPr>
          <p:cNvPr id="16" name="Picture 15" descr="A black background with green text&#10;&#10;Description automatically generated">
            <a:extLst>
              <a:ext uri="{FF2B5EF4-FFF2-40B4-BE49-F238E27FC236}">
                <a16:creationId xmlns:a16="http://schemas.microsoft.com/office/drawing/2014/main" id="{25077E36-7DAE-D56C-E30D-7CD0AFFA11D1}"/>
              </a:ext>
            </a:extLst>
          </p:cNvPr>
          <p:cNvPicPr>
            <a:picLocks noChangeAspect="1"/>
          </p:cNvPicPr>
          <p:nvPr/>
        </p:nvPicPr>
        <p:blipFill>
          <a:blip r:embed="rId4"/>
          <a:stretch>
            <a:fillRect/>
          </a:stretch>
        </p:blipFill>
        <p:spPr>
          <a:xfrm>
            <a:off x="9675628" y="6179617"/>
            <a:ext cx="1275893" cy="452120"/>
          </a:xfrm>
          <a:prstGeom prst="rect">
            <a:avLst/>
          </a:prstGeom>
        </p:spPr>
      </p:pic>
      <p:sp>
        <p:nvSpPr>
          <p:cNvPr id="15" name="TextBox 14">
            <a:extLst>
              <a:ext uri="{FF2B5EF4-FFF2-40B4-BE49-F238E27FC236}">
                <a16:creationId xmlns:a16="http://schemas.microsoft.com/office/drawing/2014/main" id="{640AAD4F-1704-FB04-E06B-E0C828EF102F}"/>
              </a:ext>
            </a:extLst>
          </p:cNvPr>
          <p:cNvSpPr txBox="1"/>
          <p:nvPr/>
        </p:nvSpPr>
        <p:spPr>
          <a:xfrm>
            <a:off x="267073" y="-43396"/>
            <a:ext cx="11599102" cy="777136"/>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9050" tIns="19050" rIns="19050" bIns="19050" numCol="1" spcCol="38100" rtlCol="0" anchor="ctr">
            <a:spAutoFit/>
          </a:bodyPr>
          <a:lstStyle/>
          <a:p>
            <a:r>
              <a:rPr lang="en-US" sz="2400" b="0" dirty="0"/>
              <a:t>Augmentation des </a:t>
            </a:r>
            <a:r>
              <a:rPr lang="en-US" sz="2400" b="0" err="1"/>
              <a:t>risques</a:t>
            </a:r>
            <a:r>
              <a:rPr lang="en-US" sz="2400" b="0" dirty="0"/>
              <a:t> et des impacts : </a:t>
            </a:r>
            <a:endParaRPr lang="en-US" dirty="0" err="1"/>
          </a:p>
          <a:p>
            <a:r>
              <a:rPr lang="en-US" sz="2400" b="0" dirty="0"/>
              <a:t>malnutrition, </a:t>
            </a:r>
            <a:r>
              <a:rPr lang="en-US" sz="2400" b="0" dirty="0" err="1"/>
              <a:t>déplacement</a:t>
            </a:r>
            <a:r>
              <a:rPr lang="en-US" sz="2400" b="0" dirty="0"/>
              <a:t>, </a:t>
            </a:r>
            <a:r>
              <a:rPr lang="en-US" sz="2400" b="0" dirty="0" err="1"/>
              <a:t>morbidité</a:t>
            </a:r>
            <a:r>
              <a:rPr lang="en-US" sz="2400" b="0" dirty="0"/>
              <a:t> et </a:t>
            </a:r>
            <a:r>
              <a:rPr lang="en-US" sz="2400" b="0" dirty="0" err="1"/>
              <a:t>mortalité</a:t>
            </a:r>
            <a:endParaRPr lang="en-US"/>
          </a:p>
        </p:txBody>
      </p:sp>
      <p:pic>
        <p:nvPicPr>
          <p:cNvPr id="2" name="Picture 1" descr="A diagram of a diagram&#10;&#10;Description automatically generated">
            <a:extLst>
              <a:ext uri="{FF2B5EF4-FFF2-40B4-BE49-F238E27FC236}">
                <a16:creationId xmlns:a16="http://schemas.microsoft.com/office/drawing/2014/main" id="{0595323A-44BD-4E8E-76DE-0BE6EA62B003}"/>
              </a:ext>
            </a:extLst>
          </p:cNvPr>
          <p:cNvPicPr>
            <a:picLocks noChangeAspect="1"/>
          </p:cNvPicPr>
          <p:nvPr/>
        </p:nvPicPr>
        <p:blipFill>
          <a:blip r:embed="rId5"/>
          <a:stretch>
            <a:fillRect/>
          </a:stretch>
        </p:blipFill>
        <p:spPr>
          <a:xfrm>
            <a:off x="1145047" y="815816"/>
            <a:ext cx="10278472" cy="6045545"/>
          </a:xfrm>
          <a:prstGeom prst="rect">
            <a:avLst/>
          </a:prstGeom>
        </p:spPr>
      </p:pic>
    </p:spTree>
    <p:extLst>
      <p:ext uri="{BB962C8B-B14F-4D97-AF65-F5344CB8AC3E}">
        <p14:creationId xmlns:p14="http://schemas.microsoft.com/office/powerpoint/2010/main" val="3551868391"/>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E1F8E42-10C6-26C0-C95B-40B06D006324}"/>
              </a:ext>
            </a:extLst>
          </p:cNvPr>
          <p:cNvSpPr txBox="1"/>
          <p:nvPr/>
        </p:nvSpPr>
        <p:spPr>
          <a:xfrm>
            <a:off x="11153631" y="6204953"/>
            <a:ext cx="1085470" cy="407804"/>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horz" wrap="square" lIns="19050" tIns="19050" rIns="19050" bIns="19050" numCol="1" spcCol="38100" rtlCol="0" anchor="t">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1pPr>
            <a:lvl2pPr marL="0" marR="0" indent="4572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2pPr>
            <a:lvl3pPr marL="0" marR="0" indent="9144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3pPr>
            <a:lvl4pPr marL="0" marR="0" indent="13716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4pPr>
            <a:lvl5pPr marL="0" marR="0" indent="18288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5pPr>
            <a:lvl6pPr marL="0" marR="0" indent="22860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6pPr>
            <a:lvl7pPr marL="0" marR="0" indent="27432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7pPr>
            <a:lvl8pPr marL="0" marR="0" indent="32004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8pPr>
            <a:lvl9pPr marL="0" marR="0" indent="36576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9pPr>
          </a:lstStyle>
          <a:p>
            <a:pPr algn="l"/>
            <a:r>
              <a:rPr lang="en-NL" sz="1200" b="0" spc="-100">
                <a:solidFill>
                  <a:srgbClr val="D8D8D8"/>
                </a:solidFill>
                <a:latin typeface="Calibri"/>
                <a:cs typeface="Calibri"/>
              </a:rPr>
              <a:t>ESA Regional</a:t>
            </a:r>
            <a:endParaRPr lang="en-US">
              <a:solidFill>
                <a:srgbClr val="D8D8D8"/>
              </a:solidFill>
              <a:cs typeface="Calibri"/>
            </a:endParaRPr>
          </a:p>
          <a:p>
            <a:pPr algn="l"/>
            <a:r>
              <a:rPr lang="en-US" sz="1200" b="0" spc="-100">
                <a:solidFill>
                  <a:srgbClr val="D8D8D8"/>
                </a:solidFill>
                <a:latin typeface="Calibri"/>
                <a:cs typeface="Calibri"/>
              </a:rPr>
              <a:t>Meeting</a:t>
            </a:r>
          </a:p>
        </p:txBody>
      </p:sp>
      <p:cxnSp>
        <p:nvCxnSpPr>
          <p:cNvPr id="6" name="Straight Connector 5">
            <a:extLst>
              <a:ext uri="{FF2B5EF4-FFF2-40B4-BE49-F238E27FC236}">
                <a16:creationId xmlns:a16="http://schemas.microsoft.com/office/drawing/2014/main" id="{2228D5E9-5A81-029D-5C37-9592A737B007}"/>
              </a:ext>
            </a:extLst>
          </p:cNvPr>
          <p:cNvCxnSpPr>
            <a:cxnSpLocks/>
          </p:cNvCxnSpPr>
          <p:nvPr/>
        </p:nvCxnSpPr>
        <p:spPr>
          <a:xfrm flipH="1">
            <a:off x="11050037" y="6083723"/>
            <a:ext cx="1" cy="677592"/>
          </a:xfrm>
          <a:prstGeom prst="line">
            <a:avLst/>
          </a:prstGeom>
          <a:noFill/>
          <a:ln w="12700" cap="flat">
            <a:solidFill>
              <a:schemeClr val="bg1">
                <a:lumMod val="85000"/>
              </a:schemeClr>
            </a:solidFill>
            <a:prstDash val="solid"/>
            <a:miter lim="400000"/>
          </a:ln>
          <a:effectLst/>
          <a:sp3d/>
        </p:spPr>
        <p:style>
          <a:lnRef idx="0">
            <a:scrgbClr r="0" g="0" b="0"/>
          </a:lnRef>
          <a:fillRef idx="0">
            <a:scrgbClr r="0" g="0" b="0"/>
          </a:fillRef>
          <a:effectRef idx="0">
            <a:scrgbClr r="0" g="0" b="0"/>
          </a:effectRef>
          <a:fontRef idx="none"/>
        </p:style>
      </p:cxnSp>
      <p:cxnSp>
        <p:nvCxnSpPr>
          <p:cNvPr id="8" name="Straight Connector 7">
            <a:extLst>
              <a:ext uri="{FF2B5EF4-FFF2-40B4-BE49-F238E27FC236}">
                <a16:creationId xmlns:a16="http://schemas.microsoft.com/office/drawing/2014/main" id="{855E84E4-9068-BEC5-AAE5-8B70F4E64805}"/>
              </a:ext>
            </a:extLst>
          </p:cNvPr>
          <p:cNvCxnSpPr>
            <a:cxnSpLocks/>
          </p:cNvCxnSpPr>
          <p:nvPr/>
        </p:nvCxnSpPr>
        <p:spPr>
          <a:xfrm flipH="1">
            <a:off x="9566827" y="6083722"/>
            <a:ext cx="1" cy="677592"/>
          </a:xfrm>
          <a:prstGeom prst="line">
            <a:avLst/>
          </a:prstGeom>
          <a:noFill/>
          <a:ln w="12700" cap="flat">
            <a:solidFill>
              <a:schemeClr val="bg1">
                <a:lumMod val="85000"/>
              </a:schemeClr>
            </a:solidFill>
            <a:prstDash val="solid"/>
            <a:miter lim="400000"/>
          </a:ln>
          <a:effectLst/>
          <a:sp3d/>
        </p:spPr>
        <p:style>
          <a:lnRef idx="0">
            <a:scrgbClr r="0" g="0" b="0"/>
          </a:lnRef>
          <a:fillRef idx="0">
            <a:scrgbClr r="0" g="0" b="0"/>
          </a:fillRef>
          <a:effectRef idx="0">
            <a:scrgbClr r="0" g="0" b="0"/>
          </a:effectRef>
          <a:fontRef idx="none"/>
        </p:style>
      </p:cxnSp>
      <p:pic>
        <p:nvPicPr>
          <p:cNvPr id="11" name="Picture 10" descr="A grey rectangular sign with blue text&#10;&#10;Description automatically generated">
            <a:extLst>
              <a:ext uri="{FF2B5EF4-FFF2-40B4-BE49-F238E27FC236}">
                <a16:creationId xmlns:a16="http://schemas.microsoft.com/office/drawing/2014/main" id="{F95188EE-5598-9417-61CD-B10518740B3F}"/>
              </a:ext>
            </a:extLst>
          </p:cNvPr>
          <p:cNvPicPr>
            <a:picLocks noChangeAspect="1"/>
          </p:cNvPicPr>
          <p:nvPr/>
        </p:nvPicPr>
        <p:blipFill>
          <a:blip r:embed="rId3"/>
          <a:stretch>
            <a:fillRect/>
          </a:stretch>
        </p:blipFill>
        <p:spPr>
          <a:xfrm>
            <a:off x="8450058" y="6069530"/>
            <a:ext cx="1079649" cy="665642"/>
          </a:xfrm>
          <a:prstGeom prst="rect">
            <a:avLst/>
          </a:prstGeom>
        </p:spPr>
      </p:pic>
      <p:pic>
        <p:nvPicPr>
          <p:cNvPr id="16" name="Picture 15" descr="A black background with green text&#10;&#10;Description automatically generated">
            <a:extLst>
              <a:ext uri="{FF2B5EF4-FFF2-40B4-BE49-F238E27FC236}">
                <a16:creationId xmlns:a16="http://schemas.microsoft.com/office/drawing/2014/main" id="{25077E36-7DAE-D56C-E30D-7CD0AFFA11D1}"/>
              </a:ext>
            </a:extLst>
          </p:cNvPr>
          <p:cNvPicPr>
            <a:picLocks noChangeAspect="1"/>
          </p:cNvPicPr>
          <p:nvPr/>
        </p:nvPicPr>
        <p:blipFill>
          <a:blip r:embed="rId4"/>
          <a:stretch>
            <a:fillRect/>
          </a:stretch>
        </p:blipFill>
        <p:spPr>
          <a:xfrm>
            <a:off x="9675628" y="6179617"/>
            <a:ext cx="1275893" cy="452120"/>
          </a:xfrm>
          <a:prstGeom prst="rect">
            <a:avLst/>
          </a:prstGeom>
        </p:spPr>
      </p:pic>
      <p:sp>
        <p:nvSpPr>
          <p:cNvPr id="15" name="TextBox 14">
            <a:extLst>
              <a:ext uri="{FF2B5EF4-FFF2-40B4-BE49-F238E27FC236}">
                <a16:creationId xmlns:a16="http://schemas.microsoft.com/office/drawing/2014/main" id="{640AAD4F-1704-FB04-E06B-E0C828EF102F}"/>
              </a:ext>
            </a:extLst>
          </p:cNvPr>
          <p:cNvSpPr txBox="1"/>
          <p:nvPr/>
        </p:nvSpPr>
        <p:spPr>
          <a:xfrm>
            <a:off x="318239" y="18766"/>
            <a:ext cx="11599102" cy="900246"/>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9050" tIns="19050" rIns="19050" bIns="19050" numCol="1" spcCol="38100" rtlCol="0" anchor="ctr">
            <a:spAutoFit/>
          </a:bodyPr>
          <a:lstStyle/>
          <a:p>
            <a:r>
              <a:rPr lang="en-US" sz="2800" b="0" dirty="0"/>
              <a:t>Une architecture collective pour faire face aux crises </a:t>
            </a:r>
            <a:r>
              <a:rPr lang="en-US" sz="2800" b="0" dirty="0" err="1"/>
              <a:t>climatiques</a:t>
            </a:r>
            <a:r>
              <a:rPr lang="en-US" sz="2800" b="0" dirty="0"/>
              <a:t> et </a:t>
            </a:r>
            <a:r>
              <a:rPr lang="en-US" sz="2800" b="0" dirty="0" err="1"/>
              <a:t>nutritionnelles</a:t>
            </a:r>
            <a:r>
              <a:rPr lang="en-US" sz="2800" b="0" dirty="0"/>
              <a:t>, </a:t>
            </a:r>
            <a:r>
              <a:rPr lang="en-US" sz="2800" b="0" dirty="0" err="1"/>
              <a:t>même</a:t>
            </a:r>
            <a:r>
              <a:rPr lang="en-US" sz="2800" b="0" dirty="0"/>
              <a:t> </a:t>
            </a:r>
            <a:r>
              <a:rPr lang="en-US" sz="2800" b="0" dirty="0" err="1"/>
              <a:t>si</a:t>
            </a:r>
            <a:r>
              <a:rPr lang="en-US" sz="2800" b="0" dirty="0"/>
              <a:t> des lacunes </a:t>
            </a:r>
            <a:r>
              <a:rPr lang="en-US" sz="2800" b="0" dirty="0" err="1"/>
              <a:t>restent</a:t>
            </a:r>
            <a:r>
              <a:rPr lang="en-US" sz="2800" b="0" dirty="0"/>
              <a:t> à </a:t>
            </a:r>
            <a:r>
              <a:rPr lang="en-US" sz="2800" b="0" dirty="0" err="1"/>
              <a:t>combler</a:t>
            </a:r>
            <a:endParaRPr lang="en-US" dirty="0" err="1"/>
          </a:p>
        </p:txBody>
      </p:sp>
      <p:sp>
        <p:nvSpPr>
          <p:cNvPr id="2" name="TextBox 1">
            <a:extLst>
              <a:ext uri="{FF2B5EF4-FFF2-40B4-BE49-F238E27FC236}">
                <a16:creationId xmlns:a16="http://schemas.microsoft.com/office/drawing/2014/main" id="{2C62BEDD-CF96-761C-CCDB-2E0D887C034D}"/>
              </a:ext>
            </a:extLst>
          </p:cNvPr>
          <p:cNvSpPr txBox="1"/>
          <p:nvPr/>
        </p:nvSpPr>
        <p:spPr>
          <a:xfrm>
            <a:off x="481395" y="1056037"/>
            <a:ext cx="5945384" cy="5516895"/>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9050" tIns="19050" rIns="19050" bIns="19050" numCol="1" spcCol="38100" rtlCol="0" anchor="ctr">
            <a:spAutoFit/>
          </a:bodyPr>
          <a:lstStyle/>
          <a:p>
            <a:pPr algn="l"/>
            <a:r>
              <a:rPr lang="en-US" sz="1800" dirty="0">
                <a:solidFill>
                  <a:srgbClr val="211D1E"/>
                </a:solidFill>
              </a:rPr>
              <a:t>Architecture de la </a:t>
            </a:r>
            <a:r>
              <a:rPr lang="en-US" sz="1800" err="1">
                <a:solidFill>
                  <a:srgbClr val="211D1E"/>
                </a:solidFill>
              </a:rPr>
              <a:t>gouvernance</a:t>
            </a:r>
            <a:r>
              <a:rPr lang="en-US" sz="1800" dirty="0">
                <a:solidFill>
                  <a:srgbClr val="211D1E"/>
                </a:solidFill>
              </a:rPr>
              <a:t> </a:t>
            </a:r>
            <a:r>
              <a:rPr lang="en-US" sz="1800" err="1">
                <a:solidFill>
                  <a:srgbClr val="211D1E"/>
                </a:solidFill>
              </a:rPr>
              <a:t>climatique</a:t>
            </a:r>
            <a:r>
              <a:rPr lang="en-US" sz="1800" dirty="0">
                <a:solidFill>
                  <a:srgbClr val="211D1E"/>
                </a:solidFill>
              </a:rPr>
              <a:t> </a:t>
            </a:r>
            <a:endParaRPr lang="en-US"/>
          </a:p>
          <a:p>
            <a:pPr algn="l"/>
            <a:endParaRPr lang="en-US" sz="1800" b="0" dirty="0">
              <a:solidFill>
                <a:srgbClr val="211D1E"/>
              </a:solidFill>
            </a:endParaRPr>
          </a:p>
          <a:p>
            <a:pPr marL="285750" indent="-285750" algn="l">
              <a:buFont typeface="Wingdings"/>
              <a:buChar char="ü"/>
            </a:pPr>
            <a:r>
              <a:rPr lang="en-US" sz="1800" b="0" dirty="0">
                <a:solidFill>
                  <a:srgbClr val="211D1E"/>
                </a:solidFill>
              </a:rPr>
              <a:t>Convention-cadre des </a:t>
            </a:r>
            <a:r>
              <a:rPr lang="en-US" sz="1800" b="0" i="0" u="none" strike="noStrike" baseline="0" dirty="0">
                <a:solidFill>
                  <a:srgbClr val="211D1E"/>
                </a:solidFill>
              </a:rPr>
              <a:t>Nations </a:t>
            </a:r>
            <a:r>
              <a:rPr lang="en-US" sz="1800" b="0" dirty="0" err="1">
                <a:solidFill>
                  <a:srgbClr val="211D1E"/>
                </a:solidFill>
              </a:rPr>
              <a:t>Unies</a:t>
            </a:r>
            <a:r>
              <a:rPr lang="en-US" sz="1800" b="0" dirty="0">
                <a:solidFill>
                  <a:srgbClr val="211D1E"/>
                </a:solidFill>
              </a:rPr>
              <a:t> sur les </a:t>
            </a:r>
            <a:r>
              <a:rPr lang="en-US" sz="1800" b="0" dirty="0" err="1">
                <a:solidFill>
                  <a:srgbClr val="211D1E"/>
                </a:solidFill>
              </a:rPr>
              <a:t>changements</a:t>
            </a:r>
            <a:r>
              <a:rPr lang="en-US" sz="1800" b="0" dirty="0">
                <a:solidFill>
                  <a:srgbClr val="211D1E"/>
                </a:solidFill>
              </a:rPr>
              <a:t> </a:t>
            </a:r>
            <a:r>
              <a:rPr lang="en-US" sz="1800" b="0" dirty="0" err="1">
                <a:solidFill>
                  <a:srgbClr val="211D1E"/>
                </a:solidFill>
              </a:rPr>
              <a:t>climatiques</a:t>
            </a:r>
            <a:r>
              <a:rPr lang="en-US" sz="1800" b="0" dirty="0">
                <a:solidFill>
                  <a:srgbClr val="211D1E"/>
                </a:solidFill>
              </a:rPr>
              <a:t> </a:t>
            </a:r>
            <a:r>
              <a:rPr lang="en-US" sz="1800" b="0" i="0" u="none" strike="noStrike" baseline="0" dirty="0">
                <a:solidFill>
                  <a:srgbClr val="211D1E"/>
                </a:solidFill>
              </a:rPr>
              <a:t>(</a:t>
            </a:r>
            <a:r>
              <a:rPr lang="en-US" sz="1800" b="0" dirty="0">
                <a:solidFill>
                  <a:srgbClr val="211D1E"/>
                </a:solidFill>
              </a:rPr>
              <a:t>CCNUCC</a:t>
            </a:r>
            <a:r>
              <a:rPr lang="en-US" sz="1800" b="0" i="0" u="none" strike="noStrike" baseline="0" dirty="0">
                <a:solidFill>
                  <a:srgbClr val="211D1E"/>
                </a:solidFill>
              </a:rPr>
              <a:t>)</a:t>
            </a:r>
            <a:r>
              <a:rPr lang="en-US" sz="1800" b="0" dirty="0">
                <a:solidFill>
                  <a:srgbClr val="211D1E"/>
                </a:solidFill>
              </a:rPr>
              <a:t> </a:t>
            </a:r>
            <a:endParaRPr lang="en-US"/>
          </a:p>
          <a:p>
            <a:pPr marL="285750" indent="-285750" algn="l">
              <a:buFont typeface="Wingdings"/>
              <a:buChar char="ü"/>
            </a:pPr>
            <a:endParaRPr lang="en-US" sz="1800" b="0" dirty="0">
              <a:solidFill>
                <a:srgbClr val="211D1E"/>
              </a:solidFill>
            </a:endParaRPr>
          </a:p>
          <a:p>
            <a:pPr marL="285750" indent="-285750" algn="l">
              <a:buFont typeface="Wingdings"/>
              <a:buChar char="ü"/>
            </a:pPr>
            <a:r>
              <a:rPr lang="en-US" sz="1800" b="0" dirty="0">
                <a:solidFill>
                  <a:srgbClr val="211D1E"/>
                </a:solidFill>
              </a:rPr>
              <a:t>Accord de Paris sur le </a:t>
            </a:r>
            <a:r>
              <a:rPr lang="en-US" sz="1800" b="0" dirty="0" err="1">
                <a:solidFill>
                  <a:srgbClr val="211D1E"/>
                </a:solidFill>
              </a:rPr>
              <a:t>climat</a:t>
            </a:r>
            <a:r>
              <a:rPr lang="en-US" sz="1800" b="0" dirty="0">
                <a:solidFill>
                  <a:srgbClr val="211D1E"/>
                </a:solidFill>
              </a:rPr>
              <a:t> </a:t>
            </a:r>
            <a:endParaRPr lang="en-US"/>
          </a:p>
          <a:p>
            <a:pPr marL="285750" indent="-285750" algn="l">
              <a:buFont typeface="Wingdings"/>
              <a:buChar char="ü"/>
            </a:pPr>
            <a:endParaRPr lang="en-US" sz="1800" b="0" dirty="0">
              <a:solidFill>
                <a:srgbClr val="211D1E"/>
              </a:solidFill>
            </a:endParaRPr>
          </a:p>
          <a:p>
            <a:pPr marL="285750" indent="-285750" algn="l">
              <a:buFont typeface="Wingdings"/>
              <a:buChar char="ü"/>
            </a:pPr>
            <a:r>
              <a:rPr lang="en-US" sz="1800" b="0" i="0" u="none" strike="noStrike" baseline="0" dirty="0">
                <a:solidFill>
                  <a:srgbClr val="211D1E"/>
                </a:solidFill>
              </a:rPr>
              <a:t>Contributions </a:t>
            </a:r>
            <a:r>
              <a:rPr lang="en-US" sz="1800" b="0" dirty="0" err="1">
                <a:solidFill>
                  <a:srgbClr val="211D1E"/>
                </a:solidFill>
              </a:rPr>
              <a:t>déterminées</a:t>
            </a:r>
            <a:r>
              <a:rPr lang="en-US" sz="1800" b="0" dirty="0">
                <a:solidFill>
                  <a:srgbClr val="211D1E"/>
                </a:solidFill>
              </a:rPr>
              <a:t> au </a:t>
            </a:r>
            <a:r>
              <a:rPr lang="en-US" sz="1800" b="0" dirty="0" err="1">
                <a:solidFill>
                  <a:srgbClr val="211D1E"/>
                </a:solidFill>
              </a:rPr>
              <a:t>niveau</a:t>
            </a:r>
            <a:r>
              <a:rPr lang="en-US" sz="1800" b="0" dirty="0">
                <a:solidFill>
                  <a:srgbClr val="211D1E"/>
                </a:solidFill>
              </a:rPr>
              <a:t> national </a:t>
            </a:r>
            <a:r>
              <a:rPr lang="en-US" sz="1800" b="0" i="0" u="none" strike="noStrike" baseline="0" dirty="0">
                <a:solidFill>
                  <a:srgbClr val="211D1E"/>
                </a:solidFill>
              </a:rPr>
              <a:t>(</a:t>
            </a:r>
            <a:r>
              <a:rPr lang="en-US" sz="1800" b="0" dirty="0">
                <a:solidFill>
                  <a:srgbClr val="211D1E"/>
                </a:solidFill>
              </a:rPr>
              <a:t>NDC</a:t>
            </a:r>
            <a:r>
              <a:rPr lang="en-US" sz="1800" b="0" i="0" u="none" strike="noStrike" baseline="0" dirty="0">
                <a:solidFill>
                  <a:srgbClr val="211D1E"/>
                </a:solidFill>
              </a:rPr>
              <a:t>)</a:t>
            </a:r>
            <a:r>
              <a:rPr lang="en-US" sz="1800" b="0" dirty="0">
                <a:solidFill>
                  <a:srgbClr val="211D1E"/>
                </a:solidFill>
              </a:rPr>
              <a:t> </a:t>
            </a:r>
            <a:endParaRPr lang="en-US" dirty="0"/>
          </a:p>
          <a:p>
            <a:pPr marL="285750" indent="-285750" algn="l">
              <a:buFont typeface="Wingdings"/>
              <a:buChar char="ü"/>
            </a:pPr>
            <a:endParaRPr lang="en-US" sz="1800" b="0" dirty="0">
              <a:solidFill>
                <a:srgbClr val="211D1E"/>
              </a:solidFill>
            </a:endParaRPr>
          </a:p>
          <a:p>
            <a:pPr marL="285750" indent="-285750" algn="l">
              <a:buFont typeface="Wingdings"/>
              <a:buChar char="ü"/>
            </a:pPr>
            <a:r>
              <a:rPr lang="en-US" sz="1800" b="0" i="0" u="none" strike="noStrike" baseline="0" dirty="0" err="1">
                <a:solidFill>
                  <a:srgbClr val="211D1E"/>
                </a:solidFill>
              </a:rPr>
              <a:t>Programmes</a:t>
            </a:r>
            <a:r>
              <a:rPr lang="en-US" sz="1800" b="0" i="0" u="none" strike="noStrike" baseline="0" dirty="0">
                <a:solidFill>
                  <a:srgbClr val="211D1E"/>
                </a:solidFill>
              </a:rPr>
              <a:t> </a:t>
            </a:r>
            <a:r>
              <a:rPr lang="en-US" sz="1800" b="0" dirty="0" err="1">
                <a:solidFill>
                  <a:srgbClr val="211D1E"/>
                </a:solidFill>
              </a:rPr>
              <a:t>d'action</a:t>
            </a:r>
            <a:r>
              <a:rPr lang="en-US" sz="1800" b="0" dirty="0">
                <a:solidFill>
                  <a:srgbClr val="211D1E"/>
                </a:solidFill>
              </a:rPr>
              <a:t> </a:t>
            </a:r>
            <a:r>
              <a:rPr lang="en-US" sz="1800" b="0" dirty="0" err="1">
                <a:solidFill>
                  <a:srgbClr val="211D1E"/>
                </a:solidFill>
              </a:rPr>
              <a:t>nationaux</a:t>
            </a:r>
            <a:r>
              <a:rPr lang="en-US" sz="1800" b="0" dirty="0">
                <a:solidFill>
                  <a:srgbClr val="211D1E"/>
                </a:solidFill>
              </a:rPr>
              <a:t> </a:t>
            </a:r>
            <a:r>
              <a:rPr lang="en-US" sz="1800" b="0" dirty="0" err="1">
                <a:solidFill>
                  <a:srgbClr val="211D1E"/>
                </a:solidFill>
              </a:rPr>
              <a:t>d'adaptation</a:t>
            </a:r>
            <a:r>
              <a:rPr lang="en-US" sz="1800" b="0" dirty="0">
                <a:solidFill>
                  <a:srgbClr val="211D1E"/>
                </a:solidFill>
              </a:rPr>
              <a:t> </a:t>
            </a:r>
            <a:r>
              <a:rPr lang="en-US" sz="1800" b="0" i="0" u="none" strike="noStrike" baseline="0" dirty="0">
                <a:solidFill>
                  <a:srgbClr val="211D1E"/>
                </a:solidFill>
              </a:rPr>
              <a:t>(</a:t>
            </a:r>
            <a:r>
              <a:rPr lang="en-US" sz="1800" b="0" dirty="0">
                <a:solidFill>
                  <a:srgbClr val="211D1E"/>
                </a:solidFill>
              </a:rPr>
              <a:t>PANA</a:t>
            </a:r>
            <a:r>
              <a:rPr lang="en-US" sz="1800" b="0" i="0" u="none" strike="noStrike" baseline="0" dirty="0">
                <a:solidFill>
                  <a:srgbClr val="211D1E"/>
                </a:solidFill>
              </a:rPr>
              <a:t>) </a:t>
            </a:r>
            <a:r>
              <a:rPr lang="en-US" sz="1800" b="0" dirty="0">
                <a:solidFill>
                  <a:srgbClr val="211D1E"/>
                </a:solidFill>
              </a:rPr>
              <a:t>et plans </a:t>
            </a:r>
            <a:r>
              <a:rPr lang="en-US" sz="1800" b="0" dirty="0" err="1">
                <a:solidFill>
                  <a:srgbClr val="211D1E"/>
                </a:solidFill>
              </a:rPr>
              <a:t>nationaux</a:t>
            </a:r>
            <a:r>
              <a:rPr lang="en-US" sz="1800" b="0" dirty="0">
                <a:solidFill>
                  <a:srgbClr val="211D1E"/>
                </a:solidFill>
              </a:rPr>
              <a:t> </a:t>
            </a:r>
            <a:r>
              <a:rPr lang="en-US" sz="1800" b="0" dirty="0" err="1">
                <a:solidFill>
                  <a:srgbClr val="211D1E"/>
                </a:solidFill>
              </a:rPr>
              <a:t>d'adaptation</a:t>
            </a:r>
            <a:r>
              <a:rPr lang="en-US" sz="1800" b="0" dirty="0">
                <a:solidFill>
                  <a:srgbClr val="211D1E"/>
                </a:solidFill>
              </a:rPr>
              <a:t> </a:t>
            </a:r>
            <a:r>
              <a:rPr lang="en-US" sz="1800" b="0" i="0" u="none" strike="noStrike" baseline="0" dirty="0">
                <a:solidFill>
                  <a:srgbClr val="211D1E"/>
                </a:solidFill>
              </a:rPr>
              <a:t>(</a:t>
            </a:r>
            <a:r>
              <a:rPr lang="en-US" sz="1800" b="0" dirty="0">
                <a:solidFill>
                  <a:srgbClr val="211D1E"/>
                </a:solidFill>
              </a:rPr>
              <a:t>PAN</a:t>
            </a:r>
            <a:r>
              <a:rPr lang="en-US" sz="1800" b="0" i="0" u="none" strike="noStrike" baseline="0" dirty="0">
                <a:solidFill>
                  <a:srgbClr val="211D1E"/>
                </a:solidFill>
              </a:rPr>
              <a:t>)</a:t>
            </a:r>
            <a:r>
              <a:rPr lang="en-US" sz="1800" b="0" dirty="0">
                <a:solidFill>
                  <a:srgbClr val="211D1E"/>
                </a:solidFill>
              </a:rPr>
              <a:t> </a:t>
            </a:r>
            <a:endParaRPr lang="en-US" dirty="0"/>
          </a:p>
          <a:p>
            <a:pPr marL="285750" indent="-285750" algn="l">
              <a:buFont typeface="Wingdings"/>
              <a:buChar char="ü"/>
            </a:pPr>
            <a:endParaRPr lang="en-US" sz="1800" b="0" dirty="0">
              <a:solidFill>
                <a:srgbClr val="211D1E"/>
              </a:solidFill>
            </a:endParaRPr>
          </a:p>
          <a:p>
            <a:pPr marL="285750" indent="-285750" algn="l">
              <a:buFont typeface="Wingdings"/>
              <a:buChar char="ü"/>
            </a:pPr>
            <a:r>
              <a:rPr lang="en-US" sz="1800" b="0" dirty="0" err="1">
                <a:solidFill>
                  <a:srgbClr val="211D1E"/>
                </a:solidFill>
              </a:rPr>
              <a:t>Conférence</a:t>
            </a:r>
            <a:r>
              <a:rPr lang="en-US" sz="1800" b="0" dirty="0">
                <a:solidFill>
                  <a:srgbClr val="211D1E"/>
                </a:solidFill>
              </a:rPr>
              <a:t> des Parties (COP) </a:t>
            </a:r>
            <a:endParaRPr lang="en-US"/>
          </a:p>
          <a:p>
            <a:pPr marL="285750" indent="-285750" algn="l">
              <a:buFont typeface="Wingdings"/>
              <a:buChar char="ü"/>
            </a:pPr>
            <a:endParaRPr lang="en-US" sz="1800" b="0" dirty="0">
              <a:solidFill>
                <a:srgbClr val="211D1E"/>
              </a:solidFill>
            </a:endParaRPr>
          </a:p>
          <a:p>
            <a:pPr marL="285750" indent="-285750" algn="l">
              <a:buFont typeface="Wingdings"/>
              <a:buChar char="ü"/>
            </a:pPr>
            <a:r>
              <a:rPr lang="en-US" sz="1800" b="0" dirty="0">
                <a:solidFill>
                  <a:srgbClr val="211D1E"/>
                </a:solidFill>
              </a:rPr>
              <a:t>Groupe </a:t>
            </a:r>
            <a:r>
              <a:rPr lang="en-US" sz="1800" b="0" dirty="0" err="1">
                <a:solidFill>
                  <a:srgbClr val="211D1E"/>
                </a:solidFill>
              </a:rPr>
              <a:t>d'experts</a:t>
            </a:r>
            <a:r>
              <a:rPr lang="en-US" sz="1800" b="0" dirty="0">
                <a:solidFill>
                  <a:srgbClr val="211D1E"/>
                </a:solidFill>
              </a:rPr>
              <a:t> </a:t>
            </a:r>
            <a:r>
              <a:rPr lang="en-US" sz="1800" b="0" dirty="0" err="1">
                <a:solidFill>
                  <a:srgbClr val="211D1E"/>
                </a:solidFill>
              </a:rPr>
              <a:t>intergouvernemental</a:t>
            </a:r>
            <a:r>
              <a:rPr lang="en-US" sz="1800" b="0" dirty="0">
                <a:solidFill>
                  <a:srgbClr val="211D1E"/>
                </a:solidFill>
              </a:rPr>
              <a:t> sur </a:t>
            </a:r>
            <a:r>
              <a:rPr lang="en-US" sz="1800" b="0" dirty="0" err="1">
                <a:solidFill>
                  <a:srgbClr val="211D1E"/>
                </a:solidFill>
              </a:rPr>
              <a:t>l'évolution</a:t>
            </a:r>
            <a:r>
              <a:rPr lang="en-US" sz="1800" b="0" dirty="0">
                <a:solidFill>
                  <a:srgbClr val="211D1E"/>
                </a:solidFill>
              </a:rPr>
              <a:t> du </a:t>
            </a:r>
            <a:r>
              <a:rPr lang="en-US" sz="1800" b="0" dirty="0" err="1">
                <a:solidFill>
                  <a:srgbClr val="211D1E"/>
                </a:solidFill>
              </a:rPr>
              <a:t>climat</a:t>
            </a:r>
            <a:r>
              <a:rPr lang="en-US" sz="1800" b="0" dirty="0">
                <a:solidFill>
                  <a:srgbClr val="211D1E"/>
                </a:solidFill>
              </a:rPr>
              <a:t> (GIEC) </a:t>
            </a:r>
            <a:endParaRPr lang="en-US"/>
          </a:p>
          <a:p>
            <a:pPr marL="285750" indent="-285750" algn="l">
              <a:buFont typeface="Wingdings"/>
              <a:buChar char="ü"/>
            </a:pPr>
            <a:endParaRPr lang="en-US" sz="1800" b="0" dirty="0">
              <a:solidFill>
                <a:srgbClr val="211D1E"/>
              </a:solidFill>
            </a:endParaRPr>
          </a:p>
          <a:p>
            <a:pPr marL="285750" indent="-285750" algn="l">
              <a:buFont typeface="Wingdings"/>
              <a:buChar char="ü"/>
            </a:pPr>
            <a:r>
              <a:rPr lang="en-US" sz="1800" b="0" dirty="0" err="1">
                <a:solidFill>
                  <a:srgbClr val="211D1E"/>
                </a:solidFill>
              </a:rPr>
              <a:t>Objectifs</a:t>
            </a:r>
            <a:r>
              <a:rPr lang="en-US" sz="1800" b="0" dirty="0">
                <a:solidFill>
                  <a:srgbClr val="211D1E"/>
                </a:solidFill>
              </a:rPr>
              <a:t> de </a:t>
            </a:r>
            <a:r>
              <a:rPr lang="en-US" sz="1800" b="0" dirty="0" err="1">
                <a:solidFill>
                  <a:srgbClr val="211D1E"/>
                </a:solidFill>
              </a:rPr>
              <a:t>développement</a:t>
            </a:r>
            <a:r>
              <a:rPr lang="en-US" sz="1800" b="0" dirty="0">
                <a:solidFill>
                  <a:srgbClr val="211D1E"/>
                </a:solidFill>
              </a:rPr>
              <a:t> durable (ODD)</a:t>
            </a:r>
            <a:endParaRPr lang="en-US" dirty="0">
              <a:solidFill>
                <a:srgbClr val="211D1E"/>
              </a:solidFill>
            </a:endParaRPr>
          </a:p>
          <a:p>
            <a:pPr marL="0" marR="0" indent="0" algn="l" defTabSz="412750" rtl="0" fontAlgn="auto" latinLnBrk="0" hangingPunct="0">
              <a:lnSpc>
                <a:spcPct val="100000"/>
              </a:lnSpc>
              <a:spcBef>
                <a:spcPts val="0"/>
              </a:spcBef>
              <a:spcAft>
                <a:spcPts val="0"/>
              </a:spcAft>
              <a:buClrTx/>
              <a:buSzTx/>
              <a:buFontTx/>
              <a:buNone/>
              <a:tabLst/>
            </a:pPr>
            <a:endParaRPr kumimoji="0" lang="en-US" sz="1800" b="1" i="0" u="none" strike="noStrike" cap="none" spc="0" normalizeH="0" baseline="0" dirty="0">
              <a:ln>
                <a:noFill/>
              </a:ln>
              <a:solidFill>
                <a:srgbClr val="000000"/>
              </a:solidFill>
              <a:effectLst/>
              <a:uFillTx/>
              <a:latin typeface="Helvetica Neue"/>
              <a:ea typeface="Helvetica Neue"/>
              <a:cs typeface="Helvetica Neue"/>
              <a:sym typeface="Helvetica Neue"/>
            </a:endParaRPr>
          </a:p>
          <a:p>
            <a:pPr marL="0" marR="0" indent="0" algn="ctr" defTabSz="412750" rtl="0" fontAlgn="auto" latinLnBrk="0" hangingPunct="0">
              <a:lnSpc>
                <a:spcPct val="100000"/>
              </a:lnSpc>
              <a:spcBef>
                <a:spcPts val="0"/>
              </a:spcBef>
              <a:spcAft>
                <a:spcPts val="0"/>
              </a:spcAft>
              <a:buClrTx/>
              <a:buSzTx/>
              <a:buFontTx/>
              <a:buNone/>
              <a:tabLst/>
            </a:pPr>
            <a:endParaRPr kumimoji="0" lang="en-US" sz="1400" b="1" i="0" u="none" strike="noStrike" cap="none" spc="0" normalizeH="0" baseline="0" dirty="0">
              <a:ln>
                <a:noFill/>
              </a:ln>
              <a:solidFill>
                <a:srgbClr val="000000"/>
              </a:solidFill>
              <a:effectLst/>
              <a:uFillTx/>
              <a:latin typeface="Helvetica Neue"/>
              <a:ea typeface="Helvetica Neue"/>
              <a:cs typeface="Helvetica Neue"/>
              <a:sym typeface="Helvetica Neue"/>
            </a:endParaRPr>
          </a:p>
        </p:txBody>
      </p:sp>
      <p:pic>
        <p:nvPicPr>
          <p:cNvPr id="7" name="Picture 6">
            <a:extLst>
              <a:ext uri="{FF2B5EF4-FFF2-40B4-BE49-F238E27FC236}">
                <a16:creationId xmlns:a16="http://schemas.microsoft.com/office/drawing/2014/main" id="{F9D23487-BD71-37C8-147D-6C76771ED464}"/>
              </a:ext>
            </a:extLst>
          </p:cNvPr>
          <p:cNvPicPr>
            <a:picLocks noChangeAspect="1"/>
          </p:cNvPicPr>
          <p:nvPr/>
        </p:nvPicPr>
        <p:blipFill>
          <a:blip r:embed="rId5"/>
          <a:stretch>
            <a:fillRect/>
          </a:stretch>
        </p:blipFill>
        <p:spPr>
          <a:xfrm>
            <a:off x="6650894" y="3563534"/>
            <a:ext cx="5706506" cy="5587978"/>
          </a:xfrm>
          <a:prstGeom prst="rect">
            <a:avLst/>
          </a:prstGeom>
        </p:spPr>
      </p:pic>
      <p:sp>
        <p:nvSpPr>
          <p:cNvPr id="9" name="TextBox 8">
            <a:extLst>
              <a:ext uri="{FF2B5EF4-FFF2-40B4-BE49-F238E27FC236}">
                <a16:creationId xmlns:a16="http://schemas.microsoft.com/office/drawing/2014/main" id="{B73B6E49-1C50-880E-B01F-B9344D2A467A}"/>
              </a:ext>
            </a:extLst>
          </p:cNvPr>
          <p:cNvSpPr txBox="1"/>
          <p:nvPr/>
        </p:nvSpPr>
        <p:spPr>
          <a:xfrm>
            <a:off x="6687362" y="856478"/>
            <a:ext cx="5291662" cy="2962349"/>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9050" tIns="19050" rIns="19050" bIns="19050" numCol="1" spcCol="38100" rtlCol="0" anchor="ctr">
            <a:spAutoFit/>
          </a:bodyPr>
          <a:lstStyle/>
          <a:p>
            <a:pPr algn="l"/>
            <a:r>
              <a:rPr lang="en-US" sz="1800" dirty="0" err="1">
                <a:solidFill>
                  <a:schemeClr val="tx1"/>
                </a:solidFill>
              </a:rPr>
              <a:t>Opportunités</a:t>
            </a:r>
            <a:r>
              <a:rPr lang="en-US" sz="1800" dirty="0">
                <a:solidFill>
                  <a:schemeClr val="tx1"/>
                </a:solidFill>
              </a:rPr>
              <a:t> de </a:t>
            </a:r>
            <a:r>
              <a:rPr lang="en-US" sz="1800" dirty="0" err="1">
                <a:solidFill>
                  <a:schemeClr val="tx1"/>
                </a:solidFill>
              </a:rPr>
              <a:t>renforcement</a:t>
            </a:r>
            <a:r>
              <a:rPr lang="en-US" sz="1800" dirty="0">
                <a:solidFill>
                  <a:schemeClr val="tx1"/>
                </a:solidFill>
              </a:rPr>
              <a:t> au </a:t>
            </a:r>
            <a:r>
              <a:rPr lang="en-US" sz="1800" dirty="0" err="1">
                <a:solidFill>
                  <a:schemeClr val="tx1"/>
                </a:solidFill>
              </a:rPr>
              <a:t>niveau</a:t>
            </a:r>
            <a:r>
              <a:rPr lang="en-US" sz="1800" dirty="0">
                <a:solidFill>
                  <a:schemeClr val="tx1"/>
                </a:solidFill>
              </a:rPr>
              <a:t> national </a:t>
            </a:r>
            <a:endParaRPr lang="en-US">
              <a:solidFill>
                <a:schemeClr val="tx1"/>
              </a:solidFill>
            </a:endParaRPr>
          </a:p>
          <a:p>
            <a:pPr algn="l"/>
            <a:endParaRPr lang="en-US"/>
          </a:p>
          <a:p>
            <a:pPr algn="l"/>
            <a:r>
              <a:rPr lang="en-US" sz="1800" b="0">
                <a:solidFill>
                  <a:schemeClr val="tx1"/>
                </a:solidFill>
              </a:rPr>
              <a:t>La </a:t>
            </a:r>
            <a:r>
              <a:rPr kumimoji="0" lang="en-US" sz="1800" b="0" i="0" u="none" strike="noStrike" cap="none" spc="0" normalizeH="0" baseline="0">
                <a:ln>
                  <a:noFill/>
                </a:ln>
                <a:solidFill>
                  <a:schemeClr val="tx1"/>
                </a:solidFill>
                <a:effectLst/>
                <a:uFillTx/>
                <a:latin typeface="Helvetica Neue"/>
                <a:ea typeface="Helvetica Neue"/>
                <a:cs typeface="Helvetica Neue"/>
                <a:sym typeface="Helvetica Neue"/>
              </a:rPr>
              <a:t>nutrition </a:t>
            </a:r>
            <a:r>
              <a:rPr lang="en-US" sz="1800" b="0">
                <a:solidFill>
                  <a:schemeClr val="tx1"/>
                </a:solidFill>
              </a:rPr>
              <a:t>et le climat se chevauchent uniquement</a:t>
            </a:r>
            <a:endParaRPr lang="en-US">
              <a:solidFill>
                <a:schemeClr val="tx1"/>
              </a:solidFill>
            </a:endParaRPr>
          </a:p>
          <a:p>
            <a:pPr algn="l"/>
            <a:r>
              <a:rPr lang="en-US" sz="1800" b="0" dirty="0">
                <a:solidFill>
                  <a:schemeClr val="tx1"/>
                </a:solidFill>
              </a:rPr>
              <a:t>dans </a:t>
            </a:r>
            <a:r>
              <a:rPr kumimoji="0" lang="en-US" sz="1800" b="0" i="0" u="none" strike="noStrike" cap="none" spc="0" normalizeH="0" baseline="0" dirty="0">
                <a:ln>
                  <a:noFill/>
                </a:ln>
                <a:solidFill>
                  <a:schemeClr val="tx1"/>
                </a:solidFill>
                <a:effectLst/>
                <a:uFillTx/>
                <a:latin typeface="Helvetica Neue"/>
                <a:ea typeface="Helvetica Neue"/>
                <a:cs typeface="Helvetica Neue"/>
                <a:sym typeface="Helvetica Neue"/>
              </a:rPr>
              <a:t>:</a:t>
            </a:r>
            <a:r>
              <a:rPr lang="en-US" sz="1800" b="0" dirty="0">
                <a:solidFill>
                  <a:schemeClr val="tx1"/>
                </a:solidFill>
              </a:rPr>
              <a:t> </a:t>
            </a:r>
            <a:endParaRPr lang="en-US" dirty="0">
              <a:solidFill>
                <a:schemeClr val="tx1"/>
              </a:solidFill>
            </a:endParaRPr>
          </a:p>
          <a:p>
            <a:pPr marL="285750" indent="-285750" algn="l">
              <a:buFont typeface="Arial"/>
              <a:buChar char="•"/>
            </a:pPr>
            <a:r>
              <a:rPr lang="en-US" sz="1800" b="0" dirty="0">
                <a:solidFill>
                  <a:schemeClr val="tx1"/>
                </a:solidFill>
              </a:rPr>
              <a:t>2 % des contributions </a:t>
            </a:r>
            <a:r>
              <a:rPr lang="en-US" sz="1800" b="0" dirty="0" err="1">
                <a:solidFill>
                  <a:schemeClr val="tx1"/>
                </a:solidFill>
              </a:rPr>
              <a:t>déterminées</a:t>
            </a:r>
            <a:r>
              <a:rPr lang="en-US" sz="1800" b="0" dirty="0">
                <a:solidFill>
                  <a:schemeClr val="tx1"/>
                </a:solidFill>
              </a:rPr>
              <a:t> au </a:t>
            </a:r>
            <a:r>
              <a:rPr lang="en-US" sz="1800" b="0" dirty="0" err="1">
                <a:solidFill>
                  <a:schemeClr val="tx1"/>
                </a:solidFill>
              </a:rPr>
              <a:t>niveau</a:t>
            </a:r>
            <a:r>
              <a:rPr lang="en-US" sz="1800" b="0" dirty="0">
                <a:solidFill>
                  <a:schemeClr val="tx1"/>
                </a:solidFill>
              </a:rPr>
              <a:t> national </a:t>
            </a:r>
            <a:endParaRPr lang="en-US" dirty="0">
              <a:solidFill>
                <a:schemeClr val="tx1"/>
              </a:solidFill>
            </a:endParaRPr>
          </a:p>
          <a:p>
            <a:pPr marL="285750" indent="-285750" algn="l">
              <a:buFont typeface="Arial"/>
              <a:buChar char="•"/>
            </a:pPr>
            <a:r>
              <a:rPr lang="en-US" sz="1800" b="0" dirty="0">
                <a:solidFill>
                  <a:schemeClr val="tx1"/>
                </a:solidFill>
              </a:rPr>
              <a:t>16% des plans </a:t>
            </a:r>
            <a:r>
              <a:rPr lang="en-US" sz="1800" b="0" dirty="0" err="1">
                <a:solidFill>
                  <a:schemeClr val="tx1"/>
                </a:solidFill>
              </a:rPr>
              <a:t>d'action</a:t>
            </a:r>
            <a:r>
              <a:rPr lang="en-US" sz="1800" b="0" dirty="0">
                <a:solidFill>
                  <a:schemeClr val="tx1"/>
                </a:solidFill>
              </a:rPr>
              <a:t> </a:t>
            </a:r>
            <a:r>
              <a:rPr lang="en-US" sz="1800" b="0" dirty="0" err="1">
                <a:solidFill>
                  <a:schemeClr val="tx1"/>
                </a:solidFill>
              </a:rPr>
              <a:t>nationaux</a:t>
            </a:r>
            <a:r>
              <a:rPr lang="en-US" sz="1800" b="0" dirty="0">
                <a:solidFill>
                  <a:schemeClr val="tx1"/>
                </a:solidFill>
              </a:rPr>
              <a:t> </a:t>
            </a:r>
            <a:endParaRPr lang="en-US" dirty="0">
              <a:solidFill>
                <a:schemeClr val="tx1"/>
              </a:solidFill>
            </a:endParaRPr>
          </a:p>
          <a:p>
            <a:pPr marL="285750" indent="-285750" algn="l">
              <a:buFont typeface="Arial"/>
              <a:buChar char="•"/>
            </a:pPr>
            <a:r>
              <a:rPr lang="en-US" sz="1800" b="0" dirty="0">
                <a:solidFill>
                  <a:schemeClr val="tx1"/>
                </a:solidFill>
              </a:rPr>
              <a:t>1% de </a:t>
            </a:r>
            <a:r>
              <a:rPr lang="en-US" sz="1800" b="0" dirty="0" err="1">
                <a:solidFill>
                  <a:schemeClr val="tx1"/>
                </a:solidFill>
              </a:rPr>
              <a:t>l'aide</a:t>
            </a:r>
            <a:r>
              <a:rPr lang="en-US" sz="1800" b="0" dirty="0">
                <a:solidFill>
                  <a:schemeClr val="tx1"/>
                </a:solidFill>
              </a:rPr>
              <a:t> </a:t>
            </a:r>
            <a:r>
              <a:rPr lang="en-US" sz="1800" b="0" dirty="0" err="1">
                <a:solidFill>
                  <a:schemeClr val="tx1"/>
                </a:solidFill>
              </a:rPr>
              <a:t>publique</a:t>
            </a:r>
            <a:r>
              <a:rPr lang="en-US" sz="1800" b="0" dirty="0">
                <a:solidFill>
                  <a:schemeClr val="tx1"/>
                </a:solidFill>
              </a:rPr>
              <a:t> au </a:t>
            </a:r>
            <a:r>
              <a:rPr lang="en-US" sz="1800" b="0" dirty="0" err="1">
                <a:solidFill>
                  <a:schemeClr val="tx1"/>
                </a:solidFill>
              </a:rPr>
              <a:t>développement</a:t>
            </a:r>
            <a:endParaRPr lang="en-US" dirty="0" err="1">
              <a:solidFill>
                <a:schemeClr val="tx1"/>
              </a:solidFill>
            </a:endParaRPr>
          </a:p>
          <a:p>
            <a:pPr marL="0" marR="0" indent="0" algn="l" defTabSz="412750" rtl="0" fontAlgn="auto" latinLnBrk="0" hangingPunct="0">
              <a:lnSpc>
                <a:spcPct val="100000"/>
              </a:lnSpc>
              <a:spcBef>
                <a:spcPts val="0"/>
              </a:spcBef>
              <a:spcAft>
                <a:spcPts val="0"/>
              </a:spcAft>
              <a:buClrTx/>
              <a:buSzTx/>
              <a:buFontTx/>
              <a:buNone/>
              <a:tabLst/>
            </a:pPr>
            <a:endParaRPr kumimoji="0" lang="en-US" sz="1800" b="1" i="0" u="none" strike="noStrike" cap="none" spc="0" normalizeH="0" baseline="0" dirty="0">
              <a:ln>
                <a:noFill/>
              </a:ln>
              <a:solidFill>
                <a:srgbClr val="000000"/>
              </a:solidFill>
              <a:effectLst/>
              <a:uFillTx/>
              <a:latin typeface="Helvetica Neue"/>
              <a:ea typeface="Helvetica Neue"/>
              <a:cs typeface="Helvetica Neue"/>
              <a:sym typeface="Helvetica Neue"/>
            </a:endParaRPr>
          </a:p>
          <a:p>
            <a:pPr marL="0" marR="0" indent="0" algn="ctr" defTabSz="412750" rtl="0" fontAlgn="auto" latinLnBrk="0" hangingPunct="0">
              <a:lnSpc>
                <a:spcPct val="100000"/>
              </a:lnSpc>
              <a:spcBef>
                <a:spcPts val="0"/>
              </a:spcBef>
              <a:spcAft>
                <a:spcPts val="0"/>
              </a:spcAft>
              <a:buClrTx/>
              <a:buSzTx/>
              <a:buFontTx/>
              <a:buNone/>
              <a:tabLst/>
            </a:pPr>
            <a:endParaRPr kumimoji="0" lang="en-US" sz="1400" b="1" i="0" u="none" strike="noStrike" cap="none" spc="0" normalizeH="0" baseline="0" dirty="0">
              <a:ln>
                <a:noFill/>
              </a:ln>
              <a:solidFill>
                <a:srgbClr val="000000"/>
              </a:solidFill>
              <a:effectLst/>
              <a:uFillTx/>
              <a:latin typeface="Helvetica Neue"/>
              <a:ea typeface="Helvetica Neue"/>
              <a:cs typeface="Helvetica Neue"/>
              <a:sym typeface="Helvetica Neue"/>
            </a:endParaRPr>
          </a:p>
        </p:txBody>
      </p:sp>
    </p:spTree>
    <p:extLst>
      <p:ext uri="{BB962C8B-B14F-4D97-AF65-F5344CB8AC3E}">
        <p14:creationId xmlns:p14="http://schemas.microsoft.com/office/powerpoint/2010/main" val="1871320093"/>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E1F8E42-10C6-26C0-C95B-40B06D006324}"/>
              </a:ext>
            </a:extLst>
          </p:cNvPr>
          <p:cNvSpPr txBox="1"/>
          <p:nvPr/>
        </p:nvSpPr>
        <p:spPr>
          <a:xfrm>
            <a:off x="11153631" y="6204953"/>
            <a:ext cx="1085470" cy="407804"/>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horz" wrap="square" lIns="19050" tIns="19050" rIns="19050" bIns="19050" numCol="1" spcCol="38100" rtlCol="0" anchor="t">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1pPr>
            <a:lvl2pPr marL="0" marR="0" indent="4572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2pPr>
            <a:lvl3pPr marL="0" marR="0" indent="9144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3pPr>
            <a:lvl4pPr marL="0" marR="0" indent="13716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4pPr>
            <a:lvl5pPr marL="0" marR="0" indent="18288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5pPr>
            <a:lvl6pPr marL="0" marR="0" indent="22860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6pPr>
            <a:lvl7pPr marL="0" marR="0" indent="27432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7pPr>
            <a:lvl8pPr marL="0" marR="0" indent="32004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8pPr>
            <a:lvl9pPr marL="0" marR="0" indent="36576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9pPr>
          </a:lstStyle>
          <a:p>
            <a:pPr algn="l"/>
            <a:r>
              <a:rPr lang="en-NL" sz="1200" b="0" spc="-100">
                <a:solidFill>
                  <a:srgbClr val="D8D8D8"/>
                </a:solidFill>
                <a:latin typeface="Calibri"/>
                <a:cs typeface="Calibri"/>
              </a:rPr>
              <a:t>ESA Regional</a:t>
            </a:r>
            <a:endParaRPr lang="en-US">
              <a:solidFill>
                <a:srgbClr val="D8D8D8"/>
              </a:solidFill>
              <a:cs typeface="Calibri"/>
            </a:endParaRPr>
          </a:p>
          <a:p>
            <a:pPr algn="l"/>
            <a:r>
              <a:rPr lang="en-US" sz="1200" b="0" spc="-100">
                <a:solidFill>
                  <a:srgbClr val="D8D8D8"/>
                </a:solidFill>
                <a:latin typeface="Calibri"/>
                <a:cs typeface="Calibri"/>
              </a:rPr>
              <a:t>Meeting</a:t>
            </a:r>
          </a:p>
        </p:txBody>
      </p:sp>
      <p:cxnSp>
        <p:nvCxnSpPr>
          <p:cNvPr id="6" name="Straight Connector 5">
            <a:extLst>
              <a:ext uri="{FF2B5EF4-FFF2-40B4-BE49-F238E27FC236}">
                <a16:creationId xmlns:a16="http://schemas.microsoft.com/office/drawing/2014/main" id="{2228D5E9-5A81-029D-5C37-9592A737B007}"/>
              </a:ext>
            </a:extLst>
          </p:cNvPr>
          <p:cNvCxnSpPr>
            <a:cxnSpLocks/>
          </p:cNvCxnSpPr>
          <p:nvPr/>
        </p:nvCxnSpPr>
        <p:spPr>
          <a:xfrm flipH="1">
            <a:off x="11050037" y="6083723"/>
            <a:ext cx="1" cy="677592"/>
          </a:xfrm>
          <a:prstGeom prst="line">
            <a:avLst/>
          </a:prstGeom>
          <a:noFill/>
          <a:ln w="12700" cap="flat">
            <a:solidFill>
              <a:schemeClr val="bg1">
                <a:lumMod val="85000"/>
              </a:schemeClr>
            </a:solidFill>
            <a:prstDash val="solid"/>
            <a:miter lim="400000"/>
          </a:ln>
          <a:effectLst/>
          <a:sp3d/>
        </p:spPr>
        <p:style>
          <a:lnRef idx="0">
            <a:scrgbClr r="0" g="0" b="0"/>
          </a:lnRef>
          <a:fillRef idx="0">
            <a:scrgbClr r="0" g="0" b="0"/>
          </a:fillRef>
          <a:effectRef idx="0">
            <a:scrgbClr r="0" g="0" b="0"/>
          </a:effectRef>
          <a:fontRef idx="none"/>
        </p:style>
      </p:cxnSp>
      <p:cxnSp>
        <p:nvCxnSpPr>
          <p:cNvPr id="8" name="Straight Connector 7">
            <a:extLst>
              <a:ext uri="{FF2B5EF4-FFF2-40B4-BE49-F238E27FC236}">
                <a16:creationId xmlns:a16="http://schemas.microsoft.com/office/drawing/2014/main" id="{855E84E4-9068-BEC5-AAE5-8B70F4E64805}"/>
              </a:ext>
            </a:extLst>
          </p:cNvPr>
          <p:cNvCxnSpPr>
            <a:cxnSpLocks/>
          </p:cNvCxnSpPr>
          <p:nvPr/>
        </p:nvCxnSpPr>
        <p:spPr>
          <a:xfrm flipH="1">
            <a:off x="9566827" y="6083722"/>
            <a:ext cx="1" cy="677592"/>
          </a:xfrm>
          <a:prstGeom prst="line">
            <a:avLst/>
          </a:prstGeom>
          <a:noFill/>
          <a:ln w="12700" cap="flat">
            <a:solidFill>
              <a:schemeClr val="bg1">
                <a:lumMod val="85000"/>
              </a:schemeClr>
            </a:solidFill>
            <a:prstDash val="solid"/>
            <a:miter lim="400000"/>
          </a:ln>
          <a:effectLst/>
          <a:sp3d/>
        </p:spPr>
        <p:style>
          <a:lnRef idx="0">
            <a:scrgbClr r="0" g="0" b="0"/>
          </a:lnRef>
          <a:fillRef idx="0">
            <a:scrgbClr r="0" g="0" b="0"/>
          </a:fillRef>
          <a:effectRef idx="0">
            <a:scrgbClr r="0" g="0" b="0"/>
          </a:effectRef>
          <a:fontRef idx="none"/>
        </p:style>
      </p:cxnSp>
      <p:pic>
        <p:nvPicPr>
          <p:cNvPr id="11" name="Picture 10" descr="A grey rectangular sign with blue text&#10;&#10;Description automatically generated">
            <a:extLst>
              <a:ext uri="{FF2B5EF4-FFF2-40B4-BE49-F238E27FC236}">
                <a16:creationId xmlns:a16="http://schemas.microsoft.com/office/drawing/2014/main" id="{F95188EE-5598-9417-61CD-B10518740B3F}"/>
              </a:ext>
            </a:extLst>
          </p:cNvPr>
          <p:cNvPicPr>
            <a:picLocks noChangeAspect="1"/>
          </p:cNvPicPr>
          <p:nvPr/>
        </p:nvPicPr>
        <p:blipFill>
          <a:blip r:embed="rId3"/>
          <a:stretch>
            <a:fillRect/>
          </a:stretch>
        </p:blipFill>
        <p:spPr>
          <a:xfrm>
            <a:off x="8450058" y="6069530"/>
            <a:ext cx="1079649" cy="665642"/>
          </a:xfrm>
          <a:prstGeom prst="rect">
            <a:avLst/>
          </a:prstGeom>
        </p:spPr>
      </p:pic>
      <p:pic>
        <p:nvPicPr>
          <p:cNvPr id="16" name="Picture 15" descr="A black background with green text&#10;&#10;Description automatically generated">
            <a:extLst>
              <a:ext uri="{FF2B5EF4-FFF2-40B4-BE49-F238E27FC236}">
                <a16:creationId xmlns:a16="http://schemas.microsoft.com/office/drawing/2014/main" id="{25077E36-7DAE-D56C-E30D-7CD0AFFA11D1}"/>
              </a:ext>
            </a:extLst>
          </p:cNvPr>
          <p:cNvPicPr>
            <a:picLocks noChangeAspect="1"/>
          </p:cNvPicPr>
          <p:nvPr/>
        </p:nvPicPr>
        <p:blipFill>
          <a:blip r:embed="rId4"/>
          <a:stretch>
            <a:fillRect/>
          </a:stretch>
        </p:blipFill>
        <p:spPr>
          <a:xfrm>
            <a:off x="9675628" y="6179617"/>
            <a:ext cx="1275893" cy="452120"/>
          </a:xfrm>
          <a:prstGeom prst="rect">
            <a:avLst/>
          </a:prstGeom>
        </p:spPr>
      </p:pic>
      <p:pic>
        <p:nvPicPr>
          <p:cNvPr id="5" name="Picture 4">
            <a:extLst>
              <a:ext uri="{FF2B5EF4-FFF2-40B4-BE49-F238E27FC236}">
                <a16:creationId xmlns:a16="http://schemas.microsoft.com/office/drawing/2014/main" id="{D44497B4-33D3-76B7-6230-690DFAFA40EC}"/>
              </a:ext>
            </a:extLst>
          </p:cNvPr>
          <p:cNvPicPr>
            <a:picLocks noChangeAspect="1"/>
          </p:cNvPicPr>
          <p:nvPr/>
        </p:nvPicPr>
        <p:blipFill>
          <a:blip r:embed="rId5"/>
          <a:stretch>
            <a:fillRect/>
          </a:stretch>
        </p:blipFill>
        <p:spPr>
          <a:xfrm>
            <a:off x="663205" y="410580"/>
            <a:ext cx="10824588" cy="6034755"/>
          </a:xfrm>
          <a:prstGeom prst="rect">
            <a:avLst/>
          </a:prstGeom>
        </p:spPr>
      </p:pic>
      <p:sp>
        <p:nvSpPr>
          <p:cNvPr id="7" name="TextBox 6">
            <a:extLst>
              <a:ext uri="{FF2B5EF4-FFF2-40B4-BE49-F238E27FC236}">
                <a16:creationId xmlns:a16="http://schemas.microsoft.com/office/drawing/2014/main" id="{08A9648D-D4FF-C143-9AB7-CEB2F3E6A608}"/>
              </a:ext>
            </a:extLst>
          </p:cNvPr>
          <p:cNvSpPr txBox="1"/>
          <p:nvPr/>
        </p:nvSpPr>
        <p:spPr>
          <a:xfrm>
            <a:off x="-567400" y="25488"/>
            <a:ext cx="13881895" cy="407804"/>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9050" tIns="19050" rIns="19050" bIns="19050" numCol="1" spcCol="38100" rtlCol="0" anchor="ctr">
            <a:spAutoFit/>
          </a:bodyPr>
          <a:lstStyle/>
          <a:p>
            <a:r>
              <a:rPr lang="en-US" sz="2400" b="0" dirty="0"/>
              <a:t>Une </a:t>
            </a:r>
            <a:r>
              <a:rPr lang="en-US" sz="2400" b="0" err="1"/>
              <a:t>approche</a:t>
            </a:r>
            <a:r>
              <a:rPr lang="en-US" sz="2400" b="0" dirty="0"/>
              <a:t> </a:t>
            </a:r>
            <a:r>
              <a:rPr lang="en-US" sz="2400" b="0" err="1"/>
              <a:t>systémique</a:t>
            </a:r>
            <a:r>
              <a:rPr lang="en-US" sz="2400" b="0" dirty="0"/>
              <a:t> pour faire face aux crises </a:t>
            </a:r>
            <a:r>
              <a:rPr lang="en-US" sz="2400" b="0" err="1"/>
              <a:t>climatiques</a:t>
            </a:r>
            <a:r>
              <a:rPr lang="en-US" sz="2400" b="0" dirty="0"/>
              <a:t> et </a:t>
            </a:r>
            <a:r>
              <a:rPr lang="en-US" sz="2400" b="0" err="1"/>
              <a:t>nutritionnelles</a:t>
            </a:r>
            <a:r>
              <a:rPr lang="en-US" sz="2400" b="0" dirty="0"/>
              <a:t> </a:t>
            </a:r>
            <a:endParaRPr lang="en-US" sz="2400"/>
          </a:p>
        </p:txBody>
      </p:sp>
      <p:sp>
        <p:nvSpPr>
          <p:cNvPr id="2" name="TextBox 1">
            <a:extLst>
              <a:ext uri="{FF2B5EF4-FFF2-40B4-BE49-F238E27FC236}">
                <a16:creationId xmlns:a16="http://schemas.microsoft.com/office/drawing/2014/main" id="{1589CC27-3699-75DF-88A2-D1B49F9F208F}"/>
              </a:ext>
            </a:extLst>
          </p:cNvPr>
          <p:cNvSpPr txBox="1"/>
          <p:nvPr/>
        </p:nvSpPr>
        <p:spPr>
          <a:xfrm>
            <a:off x="2212316" y="6344283"/>
            <a:ext cx="10763450" cy="253916"/>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9050" tIns="19050" rIns="19050" bIns="19050" numCol="1" spcCol="38100" rtlCol="0" fromWordArt="0" anchor="ctr" anchorCtr="0" forceAA="0" compatLnSpc="1">
            <a:prstTxWarp prst="textNoShape">
              <a:avLst/>
            </a:prstTxWarp>
            <a:spAutoFit/>
          </a:bodyPr>
          <a:lstStyle/>
          <a:p>
            <a:pPr algn="l"/>
            <a:r>
              <a:rPr lang="en-US" dirty="0"/>
              <a:t>From FAO. 2023. Climate action and nutrition – Pathways to impact. Rome. https://doi.org/10.4060/cc8415en</a:t>
            </a:r>
            <a:endParaRPr lang="en-US" sz="1400" i="0" u="none" strike="noStrike" cap="none" spc="0" normalizeH="0" baseline="0" dirty="0">
              <a:ln>
                <a:noFill/>
              </a:ln>
              <a:solidFill>
                <a:srgbClr val="000000"/>
              </a:solidFill>
              <a:effectLst/>
              <a:uFillTx/>
              <a:latin typeface="Helvetica Neue"/>
              <a:ea typeface="Helvetica Neue"/>
              <a:cs typeface="Helvetica Neue"/>
            </a:endParaRPr>
          </a:p>
        </p:txBody>
      </p:sp>
      <p:pic>
        <p:nvPicPr>
          <p:cNvPr id="3" name="Picture 2">
            <a:extLst>
              <a:ext uri="{FF2B5EF4-FFF2-40B4-BE49-F238E27FC236}">
                <a16:creationId xmlns:a16="http://schemas.microsoft.com/office/drawing/2014/main" id="{9BE93E31-4AC6-DAB0-1984-B5E96A2F85C3}"/>
              </a:ext>
            </a:extLst>
          </p:cNvPr>
          <p:cNvPicPr>
            <a:picLocks noChangeAspect="1"/>
          </p:cNvPicPr>
          <p:nvPr/>
        </p:nvPicPr>
        <p:blipFill>
          <a:blip r:embed="rId6"/>
          <a:stretch>
            <a:fillRect/>
          </a:stretch>
        </p:blipFill>
        <p:spPr>
          <a:xfrm>
            <a:off x="0" y="5358"/>
            <a:ext cx="12179300" cy="6847284"/>
          </a:xfrm>
          <a:prstGeom prst="rect">
            <a:avLst/>
          </a:prstGeom>
        </p:spPr>
      </p:pic>
    </p:spTree>
    <p:extLst>
      <p:ext uri="{BB962C8B-B14F-4D97-AF65-F5344CB8AC3E}">
        <p14:creationId xmlns:p14="http://schemas.microsoft.com/office/powerpoint/2010/main" val="3375042916"/>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E1F8E42-10C6-26C0-C95B-40B06D006324}"/>
              </a:ext>
            </a:extLst>
          </p:cNvPr>
          <p:cNvSpPr txBox="1"/>
          <p:nvPr/>
        </p:nvSpPr>
        <p:spPr>
          <a:xfrm>
            <a:off x="11153631" y="6204953"/>
            <a:ext cx="1085470" cy="407804"/>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horz" wrap="square" lIns="19050" tIns="19050" rIns="19050" bIns="19050" numCol="1" spcCol="38100" rtlCol="0" anchor="t">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1pPr>
            <a:lvl2pPr marL="0" marR="0" indent="4572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2pPr>
            <a:lvl3pPr marL="0" marR="0" indent="9144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3pPr>
            <a:lvl4pPr marL="0" marR="0" indent="13716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4pPr>
            <a:lvl5pPr marL="0" marR="0" indent="18288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5pPr>
            <a:lvl6pPr marL="0" marR="0" indent="22860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6pPr>
            <a:lvl7pPr marL="0" marR="0" indent="27432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7pPr>
            <a:lvl8pPr marL="0" marR="0" indent="32004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8pPr>
            <a:lvl9pPr marL="0" marR="0" indent="36576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9pPr>
          </a:lstStyle>
          <a:p>
            <a:pPr algn="l"/>
            <a:r>
              <a:rPr lang="en-NL" sz="1200" b="0" spc="-100">
                <a:solidFill>
                  <a:srgbClr val="D8D8D8"/>
                </a:solidFill>
                <a:latin typeface="Calibri"/>
                <a:cs typeface="Calibri"/>
              </a:rPr>
              <a:t>ESA Regional</a:t>
            </a:r>
            <a:endParaRPr lang="en-US">
              <a:solidFill>
                <a:srgbClr val="D8D8D8"/>
              </a:solidFill>
              <a:cs typeface="Calibri"/>
            </a:endParaRPr>
          </a:p>
          <a:p>
            <a:pPr algn="l"/>
            <a:r>
              <a:rPr lang="en-US" sz="1200" b="0" spc="-100">
                <a:solidFill>
                  <a:srgbClr val="D8D8D8"/>
                </a:solidFill>
                <a:latin typeface="Calibri"/>
                <a:cs typeface="Calibri"/>
              </a:rPr>
              <a:t>Meeting</a:t>
            </a:r>
          </a:p>
        </p:txBody>
      </p:sp>
      <p:cxnSp>
        <p:nvCxnSpPr>
          <p:cNvPr id="6" name="Straight Connector 5">
            <a:extLst>
              <a:ext uri="{FF2B5EF4-FFF2-40B4-BE49-F238E27FC236}">
                <a16:creationId xmlns:a16="http://schemas.microsoft.com/office/drawing/2014/main" id="{2228D5E9-5A81-029D-5C37-9592A737B007}"/>
              </a:ext>
            </a:extLst>
          </p:cNvPr>
          <p:cNvCxnSpPr>
            <a:cxnSpLocks/>
          </p:cNvCxnSpPr>
          <p:nvPr/>
        </p:nvCxnSpPr>
        <p:spPr>
          <a:xfrm flipH="1">
            <a:off x="11050037" y="6083723"/>
            <a:ext cx="1" cy="677592"/>
          </a:xfrm>
          <a:prstGeom prst="line">
            <a:avLst/>
          </a:prstGeom>
          <a:noFill/>
          <a:ln w="12700" cap="flat">
            <a:solidFill>
              <a:schemeClr val="bg1">
                <a:lumMod val="85000"/>
              </a:schemeClr>
            </a:solidFill>
            <a:prstDash val="solid"/>
            <a:miter lim="400000"/>
          </a:ln>
          <a:effectLst/>
          <a:sp3d/>
        </p:spPr>
        <p:style>
          <a:lnRef idx="0">
            <a:scrgbClr r="0" g="0" b="0"/>
          </a:lnRef>
          <a:fillRef idx="0">
            <a:scrgbClr r="0" g="0" b="0"/>
          </a:fillRef>
          <a:effectRef idx="0">
            <a:scrgbClr r="0" g="0" b="0"/>
          </a:effectRef>
          <a:fontRef idx="none"/>
        </p:style>
      </p:cxnSp>
      <p:cxnSp>
        <p:nvCxnSpPr>
          <p:cNvPr id="8" name="Straight Connector 7">
            <a:extLst>
              <a:ext uri="{FF2B5EF4-FFF2-40B4-BE49-F238E27FC236}">
                <a16:creationId xmlns:a16="http://schemas.microsoft.com/office/drawing/2014/main" id="{855E84E4-9068-BEC5-AAE5-8B70F4E64805}"/>
              </a:ext>
            </a:extLst>
          </p:cNvPr>
          <p:cNvCxnSpPr>
            <a:cxnSpLocks/>
          </p:cNvCxnSpPr>
          <p:nvPr/>
        </p:nvCxnSpPr>
        <p:spPr>
          <a:xfrm flipH="1">
            <a:off x="9566827" y="6083722"/>
            <a:ext cx="1" cy="677592"/>
          </a:xfrm>
          <a:prstGeom prst="line">
            <a:avLst/>
          </a:prstGeom>
          <a:noFill/>
          <a:ln w="12700" cap="flat">
            <a:solidFill>
              <a:schemeClr val="bg1">
                <a:lumMod val="85000"/>
              </a:schemeClr>
            </a:solidFill>
            <a:prstDash val="solid"/>
            <a:miter lim="400000"/>
          </a:ln>
          <a:effectLst/>
          <a:sp3d/>
        </p:spPr>
        <p:style>
          <a:lnRef idx="0">
            <a:scrgbClr r="0" g="0" b="0"/>
          </a:lnRef>
          <a:fillRef idx="0">
            <a:scrgbClr r="0" g="0" b="0"/>
          </a:fillRef>
          <a:effectRef idx="0">
            <a:scrgbClr r="0" g="0" b="0"/>
          </a:effectRef>
          <a:fontRef idx="none"/>
        </p:style>
      </p:cxnSp>
      <p:pic>
        <p:nvPicPr>
          <p:cNvPr id="11" name="Picture 10" descr="A grey rectangular sign with blue text&#10;&#10;Description automatically generated">
            <a:extLst>
              <a:ext uri="{FF2B5EF4-FFF2-40B4-BE49-F238E27FC236}">
                <a16:creationId xmlns:a16="http://schemas.microsoft.com/office/drawing/2014/main" id="{F95188EE-5598-9417-61CD-B10518740B3F}"/>
              </a:ext>
            </a:extLst>
          </p:cNvPr>
          <p:cNvPicPr>
            <a:picLocks noChangeAspect="1"/>
          </p:cNvPicPr>
          <p:nvPr/>
        </p:nvPicPr>
        <p:blipFill>
          <a:blip r:embed="rId3"/>
          <a:stretch>
            <a:fillRect/>
          </a:stretch>
        </p:blipFill>
        <p:spPr>
          <a:xfrm>
            <a:off x="8450058" y="6069530"/>
            <a:ext cx="1079649" cy="665642"/>
          </a:xfrm>
          <a:prstGeom prst="rect">
            <a:avLst/>
          </a:prstGeom>
        </p:spPr>
      </p:pic>
      <p:pic>
        <p:nvPicPr>
          <p:cNvPr id="16" name="Picture 15" descr="A black background with green text&#10;&#10;Description automatically generated">
            <a:extLst>
              <a:ext uri="{FF2B5EF4-FFF2-40B4-BE49-F238E27FC236}">
                <a16:creationId xmlns:a16="http://schemas.microsoft.com/office/drawing/2014/main" id="{25077E36-7DAE-D56C-E30D-7CD0AFFA11D1}"/>
              </a:ext>
            </a:extLst>
          </p:cNvPr>
          <p:cNvPicPr>
            <a:picLocks noChangeAspect="1"/>
          </p:cNvPicPr>
          <p:nvPr/>
        </p:nvPicPr>
        <p:blipFill>
          <a:blip r:embed="rId4"/>
          <a:stretch>
            <a:fillRect/>
          </a:stretch>
        </p:blipFill>
        <p:spPr>
          <a:xfrm>
            <a:off x="9675628" y="6179617"/>
            <a:ext cx="1275893" cy="452120"/>
          </a:xfrm>
          <a:prstGeom prst="rect">
            <a:avLst/>
          </a:prstGeom>
        </p:spPr>
      </p:pic>
      <p:sp>
        <p:nvSpPr>
          <p:cNvPr id="2" name="TextBox 1">
            <a:extLst>
              <a:ext uri="{FF2B5EF4-FFF2-40B4-BE49-F238E27FC236}">
                <a16:creationId xmlns:a16="http://schemas.microsoft.com/office/drawing/2014/main" id="{F25CCB95-E6DE-87B9-3615-10064117A0AE}"/>
              </a:ext>
            </a:extLst>
          </p:cNvPr>
          <p:cNvSpPr txBox="1"/>
          <p:nvPr/>
        </p:nvSpPr>
        <p:spPr>
          <a:xfrm>
            <a:off x="527085" y="-31626"/>
            <a:ext cx="11760130" cy="1146468"/>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9050" tIns="19050" rIns="19050" bIns="19050" numCol="1" spcCol="38100" rtlCol="0" anchor="ctr">
            <a:spAutoFit/>
          </a:bodyPr>
          <a:lstStyle/>
          <a:p>
            <a:pPr algn="l"/>
            <a:r>
              <a:rPr lang="en-US" sz="3600" b="0" dirty="0"/>
              <a:t>La nutrition et les chocs </a:t>
            </a:r>
            <a:r>
              <a:rPr lang="en-US" sz="3600" b="0" dirty="0" err="1"/>
              <a:t>climatiques</a:t>
            </a:r>
            <a:r>
              <a:rPr lang="en-US" sz="3600" b="0" dirty="0"/>
              <a:t> </a:t>
            </a:r>
            <a:r>
              <a:rPr lang="en-US" sz="3600" b="0" dirty="0" err="1"/>
              <a:t>en</a:t>
            </a:r>
            <a:r>
              <a:rPr lang="en-US" sz="3600" b="0" dirty="0"/>
              <a:t> Afrique de </a:t>
            </a:r>
            <a:r>
              <a:rPr lang="en-US" sz="3600" b="0" dirty="0" err="1"/>
              <a:t>l'Ouest</a:t>
            </a:r>
            <a:r>
              <a:rPr lang="en-US" sz="3600" b="0" dirty="0"/>
              <a:t> et centrale</a:t>
            </a:r>
          </a:p>
        </p:txBody>
      </p:sp>
      <p:pic>
        <p:nvPicPr>
          <p:cNvPr id="7" name="Picture 6" descr="A map of the middle east with red and green circles&#10;&#10;Description automatically generated">
            <a:extLst>
              <a:ext uri="{FF2B5EF4-FFF2-40B4-BE49-F238E27FC236}">
                <a16:creationId xmlns:a16="http://schemas.microsoft.com/office/drawing/2014/main" id="{14DAFEA5-1DA2-D025-9E29-9B2641FBB7C6}"/>
              </a:ext>
            </a:extLst>
          </p:cNvPr>
          <p:cNvPicPr>
            <a:picLocks noChangeAspect="1"/>
          </p:cNvPicPr>
          <p:nvPr/>
        </p:nvPicPr>
        <p:blipFill>
          <a:blip r:embed="rId5"/>
          <a:stretch>
            <a:fillRect/>
          </a:stretch>
        </p:blipFill>
        <p:spPr>
          <a:xfrm>
            <a:off x="7110814" y="938005"/>
            <a:ext cx="4973344" cy="4323522"/>
          </a:xfrm>
          <a:prstGeom prst="rect">
            <a:avLst/>
          </a:prstGeom>
        </p:spPr>
      </p:pic>
      <p:sp>
        <p:nvSpPr>
          <p:cNvPr id="17" name="TextBox 16">
            <a:extLst>
              <a:ext uri="{FF2B5EF4-FFF2-40B4-BE49-F238E27FC236}">
                <a16:creationId xmlns:a16="http://schemas.microsoft.com/office/drawing/2014/main" id="{5DDCB095-F715-6879-7EF7-622C2BC27518}"/>
              </a:ext>
            </a:extLst>
          </p:cNvPr>
          <p:cNvSpPr txBox="1"/>
          <p:nvPr/>
        </p:nvSpPr>
        <p:spPr>
          <a:xfrm>
            <a:off x="447659" y="5436983"/>
            <a:ext cx="6554362" cy="1269578"/>
          </a:xfrm>
          <a:prstGeom prst="rect">
            <a:avLst/>
          </a:prstGeom>
          <a:solidFill>
            <a:srgbClr val="9CCB38"/>
          </a:solid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9050" tIns="19050" rIns="19050" bIns="19050" numCol="1" spcCol="38100" rtlCol="0" fromWordArt="0" anchor="ctr" anchorCtr="0" forceAA="0" compatLnSpc="1">
            <a:prstTxWarp prst="textNoShape">
              <a:avLst/>
            </a:prstTxWarp>
            <a:spAutoFit/>
          </a:bodyPr>
          <a:lstStyle/>
          <a:p>
            <a:r>
              <a:rPr lang="en-US" sz="2000" dirty="0"/>
              <a:t>17 des 30 pays du monde </a:t>
            </a:r>
            <a:r>
              <a:rPr lang="en-US" sz="2000" dirty="0" err="1"/>
              <a:t>où</a:t>
            </a:r>
            <a:r>
              <a:rPr lang="en-US" sz="2000" dirty="0"/>
              <a:t> le </a:t>
            </a:r>
            <a:r>
              <a:rPr lang="en-US" sz="2000" dirty="0" err="1"/>
              <a:t>risque</a:t>
            </a:r>
            <a:r>
              <a:rPr lang="en-US" sz="2000" dirty="0"/>
              <a:t> de </a:t>
            </a:r>
            <a:r>
              <a:rPr lang="en-US" sz="2000" dirty="0" err="1"/>
              <a:t>changement</a:t>
            </a:r>
            <a:r>
              <a:rPr lang="en-US" sz="2000" dirty="0"/>
              <a:t> </a:t>
            </a:r>
            <a:r>
              <a:rPr lang="en-US" sz="2000" dirty="0" err="1"/>
              <a:t>climatique</a:t>
            </a:r>
            <a:r>
              <a:rPr lang="en-US" sz="2000" dirty="0"/>
              <a:t> </a:t>
            </a:r>
            <a:r>
              <a:rPr lang="en-US" sz="2000" dirty="0" err="1"/>
              <a:t>est</a:t>
            </a:r>
            <a:r>
              <a:rPr lang="en-US" sz="2000" dirty="0"/>
              <a:t> le plus </a:t>
            </a:r>
            <a:r>
              <a:rPr lang="en-US" sz="2000" dirty="0" err="1"/>
              <a:t>élevé</a:t>
            </a:r>
            <a:r>
              <a:rPr lang="en-US" sz="2000" dirty="0"/>
              <a:t> pour les enfants se </a:t>
            </a:r>
            <a:r>
              <a:rPr lang="en-US" sz="2000" dirty="0" err="1"/>
              <a:t>trouvent</a:t>
            </a:r>
            <a:r>
              <a:rPr lang="en-US" sz="2000" dirty="0"/>
              <a:t> </a:t>
            </a:r>
            <a:r>
              <a:rPr lang="en-US" sz="2000" dirty="0" err="1"/>
              <a:t>en</a:t>
            </a:r>
            <a:r>
              <a:rPr lang="en-US" sz="2000" dirty="0"/>
              <a:t> Afrique de </a:t>
            </a:r>
            <a:r>
              <a:rPr lang="en-US" sz="2000" dirty="0" err="1"/>
              <a:t>l'Ouest</a:t>
            </a:r>
            <a:r>
              <a:rPr lang="en-US" sz="2000" dirty="0"/>
              <a:t> et </a:t>
            </a:r>
            <a:r>
              <a:rPr lang="en-US" sz="2000" dirty="0" err="1"/>
              <a:t>en</a:t>
            </a:r>
            <a:r>
              <a:rPr lang="en-US" sz="2000" dirty="0"/>
              <a:t> Afrique centrale</a:t>
            </a:r>
            <a:endParaRPr lang="en-US" sz="2000" b="0" dirty="0"/>
          </a:p>
          <a:p>
            <a:endParaRPr lang="en-US" sz="2000" dirty="0"/>
          </a:p>
        </p:txBody>
      </p:sp>
      <p:sp>
        <p:nvSpPr>
          <p:cNvPr id="3" name="TextBox 2">
            <a:extLst>
              <a:ext uri="{FF2B5EF4-FFF2-40B4-BE49-F238E27FC236}">
                <a16:creationId xmlns:a16="http://schemas.microsoft.com/office/drawing/2014/main" id="{7219CDCB-CD80-08F2-E000-F36C413CE883}"/>
              </a:ext>
            </a:extLst>
          </p:cNvPr>
          <p:cNvSpPr txBox="1"/>
          <p:nvPr/>
        </p:nvSpPr>
        <p:spPr>
          <a:xfrm>
            <a:off x="450928" y="2706456"/>
            <a:ext cx="1557173" cy="2008242"/>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9050" tIns="19050" rIns="19050" bIns="19050" numCol="1" spcCol="38100" rtlCol="0" fromWordArt="0" anchor="ctr" anchorCtr="0" forceAA="0" compatLnSpc="1">
            <a:prstTxWarp prst="textNoShape">
              <a:avLst/>
            </a:prstTxWarp>
            <a:spAutoFit/>
          </a:bodyPr>
          <a:lstStyle/>
          <a:p>
            <a:pPr marL="0" marR="0" indent="0" algn="l" defTabSz="412750" rtl="0" fontAlgn="auto" latinLnBrk="0" hangingPunct="0">
              <a:lnSpc>
                <a:spcPct val="100000"/>
              </a:lnSpc>
              <a:spcBef>
                <a:spcPts val="0"/>
              </a:spcBef>
              <a:spcAft>
                <a:spcPts val="0"/>
              </a:spcAft>
              <a:buClrTx/>
              <a:buSzTx/>
              <a:buFontTx/>
              <a:buNone/>
              <a:tabLst/>
            </a:pPr>
            <a:r>
              <a:rPr lang="en-US" sz="1600" b="0" err="1">
                <a:solidFill>
                  <a:schemeClr val="accent3">
                    <a:lumMod val="50000"/>
                  </a:schemeClr>
                </a:solidFill>
              </a:rPr>
              <a:t>l'augmentation</a:t>
            </a:r>
            <a:r>
              <a:rPr lang="en-US" sz="1600" b="0" dirty="0">
                <a:solidFill>
                  <a:schemeClr val="accent3">
                    <a:lumMod val="50000"/>
                  </a:schemeClr>
                </a:solidFill>
              </a:rPr>
              <a:t> de la </a:t>
            </a:r>
            <a:r>
              <a:rPr lang="en-US" sz="1600" b="0" err="1">
                <a:solidFill>
                  <a:schemeClr val="accent3">
                    <a:lumMod val="50000"/>
                  </a:schemeClr>
                </a:solidFill>
              </a:rPr>
              <a:t>température</a:t>
            </a:r>
            <a:r>
              <a:rPr lang="en-US" sz="1600" b="0" dirty="0">
                <a:solidFill>
                  <a:schemeClr val="accent3">
                    <a:lumMod val="50000"/>
                  </a:schemeClr>
                </a:solidFill>
              </a:rPr>
              <a:t> au Sahel </a:t>
            </a:r>
            <a:r>
              <a:rPr lang="en-US" sz="1600" b="0" err="1">
                <a:solidFill>
                  <a:schemeClr val="accent3">
                    <a:lumMod val="50000"/>
                  </a:schemeClr>
                </a:solidFill>
              </a:rPr>
              <a:t>devrait</a:t>
            </a:r>
            <a:r>
              <a:rPr lang="en-US" sz="1600" b="0" dirty="0">
                <a:solidFill>
                  <a:schemeClr val="accent3">
                    <a:lumMod val="50000"/>
                  </a:schemeClr>
                </a:solidFill>
              </a:rPr>
              <a:t> </a:t>
            </a:r>
            <a:r>
              <a:rPr lang="en-US" sz="1600" b="0" err="1">
                <a:solidFill>
                  <a:schemeClr val="accent3">
                    <a:lumMod val="50000"/>
                  </a:schemeClr>
                </a:solidFill>
              </a:rPr>
              <a:t>être</a:t>
            </a:r>
            <a:r>
              <a:rPr lang="en-US" sz="1600" b="0" dirty="0">
                <a:solidFill>
                  <a:schemeClr val="accent3">
                    <a:lumMod val="50000"/>
                  </a:schemeClr>
                </a:solidFill>
              </a:rPr>
              <a:t> 1,5 </a:t>
            </a:r>
            <a:r>
              <a:rPr lang="en-US" sz="1600" b="0" err="1">
                <a:solidFill>
                  <a:schemeClr val="accent3">
                    <a:lumMod val="50000"/>
                  </a:schemeClr>
                </a:solidFill>
              </a:rPr>
              <a:t>fois</a:t>
            </a:r>
            <a:r>
              <a:rPr lang="en-US" sz="1600" b="0" dirty="0">
                <a:solidFill>
                  <a:schemeClr val="accent3">
                    <a:lumMod val="50000"/>
                  </a:schemeClr>
                </a:solidFill>
              </a:rPr>
              <a:t> plus </a:t>
            </a:r>
            <a:r>
              <a:rPr lang="en-US" sz="1600" b="0" err="1">
                <a:solidFill>
                  <a:schemeClr val="accent3">
                    <a:lumMod val="50000"/>
                  </a:schemeClr>
                </a:solidFill>
              </a:rPr>
              <a:t>élevée</a:t>
            </a:r>
            <a:r>
              <a:rPr lang="en-US" sz="1600" b="0" dirty="0">
                <a:solidFill>
                  <a:schemeClr val="accent3">
                    <a:lumMod val="50000"/>
                  </a:schemeClr>
                </a:solidFill>
              </a:rPr>
              <a:t> que dans le </a:t>
            </a:r>
            <a:r>
              <a:rPr lang="en-US" sz="1600" b="0" err="1">
                <a:solidFill>
                  <a:schemeClr val="accent3">
                    <a:lumMod val="50000"/>
                  </a:schemeClr>
                </a:solidFill>
              </a:rPr>
              <a:t>reste</a:t>
            </a:r>
            <a:r>
              <a:rPr lang="en-US" sz="1600" b="0" dirty="0">
                <a:solidFill>
                  <a:schemeClr val="accent3">
                    <a:lumMod val="50000"/>
                  </a:schemeClr>
                </a:solidFill>
              </a:rPr>
              <a:t> du monde</a:t>
            </a:r>
            <a:endParaRPr kumimoji="0" lang="en-US" sz="1600" b="0" i="0" u="none" strike="noStrike" cap="none" spc="0" normalizeH="0" baseline="0" dirty="0">
              <a:ln>
                <a:noFill/>
              </a:ln>
              <a:solidFill>
                <a:schemeClr val="accent3">
                  <a:lumMod val="50000"/>
                </a:schemeClr>
              </a:solidFill>
              <a:effectLst/>
              <a:uFillTx/>
              <a:latin typeface="Helvetica Neue"/>
              <a:ea typeface="Helvetica Neue"/>
              <a:cs typeface="Helvetica Neue"/>
              <a:sym typeface="Helvetica Neue"/>
            </a:endParaRPr>
          </a:p>
        </p:txBody>
      </p:sp>
      <p:pic>
        <p:nvPicPr>
          <p:cNvPr id="5" name="Picture 4" descr="A green thermometer with a plus symbol&#10;&#10;Description automatically generated">
            <a:extLst>
              <a:ext uri="{FF2B5EF4-FFF2-40B4-BE49-F238E27FC236}">
                <a16:creationId xmlns:a16="http://schemas.microsoft.com/office/drawing/2014/main" id="{7C60F777-17EE-D320-B28F-35DC3C34AFB1}"/>
              </a:ext>
            </a:extLst>
          </p:cNvPr>
          <p:cNvPicPr>
            <a:picLocks noChangeAspect="1"/>
          </p:cNvPicPr>
          <p:nvPr/>
        </p:nvPicPr>
        <p:blipFill>
          <a:blip r:embed="rId6"/>
          <a:stretch>
            <a:fillRect/>
          </a:stretch>
        </p:blipFill>
        <p:spPr>
          <a:xfrm>
            <a:off x="525013" y="1088105"/>
            <a:ext cx="1187356" cy="1252788"/>
          </a:xfrm>
          <a:prstGeom prst="rect">
            <a:avLst/>
          </a:prstGeom>
        </p:spPr>
      </p:pic>
      <p:sp>
        <p:nvSpPr>
          <p:cNvPr id="13" name="TextBox 12">
            <a:extLst>
              <a:ext uri="{FF2B5EF4-FFF2-40B4-BE49-F238E27FC236}">
                <a16:creationId xmlns:a16="http://schemas.microsoft.com/office/drawing/2014/main" id="{A7E17C12-6F84-700D-B8ED-98A674051FAF}"/>
              </a:ext>
            </a:extLst>
          </p:cNvPr>
          <p:cNvSpPr txBox="1"/>
          <p:nvPr/>
        </p:nvSpPr>
        <p:spPr>
          <a:xfrm>
            <a:off x="2142494" y="2499022"/>
            <a:ext cx="1700742" cy="2500685"/>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9050" tIns="19050" rIns="19050" bIns="19050" numCol="1" spcCol="38100" rtlCol="0" fromWordArt="0" anchor="ctr" anchorCtr="0" forceAA="0" compatLnSpc="1">
            <a:prstTxWarp prst="textNoShape">
              <a:avLst/>
            </a:prstTxWarp>
            <a:spAutoFit/>
          </a:bodyPr>
          <a:lstStyle/>
          <a:p>
            <a:pPr marL="0" marR="0" indent="0" algn="l" defTabSz="412750" rtl="0" fontAlgn="auto" latinLnBrk="0" hangingPunct="0">
              <a:lnSpc>
                <a:spcPct val="100000"/>
              </a:lnSpc>
              <a:spcBef>
                <a:spcPts val="0"/>
              </a:spcBef>
              <a:spcAft>
                <a:spcPts val="0"/>
              </a:spcAft>
              <a:buClrTx/>
              <a:buSzTx/>
              <a:buFontTx/>
              <a:buNone/>
              <a:tabLst/>
            </a:pPr>
            <a:r>
              <a:rPr lang="en-US" sz="1600" b="0">
                <a:solidFill>
                  <a:schemeClr val="accent3">
                    <a:lumMod val="50000"/>
                  </a:schemeClr>
                </a:solidFill>
              </a:rPr>
              <a:t>1,4 million </a:t>
            </a:r>
            <a:r>
              <a:rPr lang="en-US" sz="1600" b="0" err="1">
                <a:solidFill>
                  <a:schemeClr val="accent3">
                    <a:lumMod val="50000"/>
                  </a:schemeClr>
                </a:solidFill>
              </a:rPr>
              <a:t>d'enfants</a:t>
            </a:r>
            <a:r>
              <a:rPr lang="en-US" sz="1600" b="0">
                <a:solidFill>
                  <a:schemeClr val="accent3">
                    <a:lumMod val="50000"/>
                  </a:schemeClr>
                </a:solidFill>
              </a:rPr>
              <a:t> </a:t>
            </a:r>
            <a:r>
              <a:rPr lang="en-US" sz="1600" b="0" err="1">
                <a:solidFill>
                  <a:schemeClr val="accent3">
                    <a:lumMod val="50000"/>
                  </a:schemeClr>
                </a:solidFill>
              </a:rPr>
              <a:t>supplémentaires</a:t>
            </a:r>
            <a:r>
              <a:rPr lang="en-US" sz="1600" b="0">
                <a:solidFill>
                  <a:schemeClr val="accent3">
                    <a:lumMod val="50000"/>
                  </a:schemeClr>
                </a:solidFill>
              </a:rPr>
              <a:t> </a:t>
            </a:r>
            <a:r>
              <a:rPr lang="en-US" sz="1600" b="0" err="1">
                <a:solidFill>
                  <a:schemeClr val="accent3">
                    <a:lumMod val="50000"/>
                  </a:schemeClr>
                </a:solidFill>
              </a:rPr>
              <a:t>souffriront</a:t>
            </a:r>
            <a:r>
              <a:rPr lang="en-US" sz="1600" b="0">
                <a:solidFill>
                  <a:schemeClr val="accent3">
                    <a:lumMod val="50000"/>
                  </a:schemeClr>
                </a:solidFill>
              </a:rPr>
              <a:t> d'un retard de </a:t>
            </a:r>
            <a:r>
              <a:rPr lang="en-US" sz="1600" b="0" err="1">
                <a:solidFill>
                  <a:schemeClr val="accent3">
                    <a:lumMod val="50000"/>
                  </a:schemeClr>
                </a:solidFill>
              </a:rPr>
              <a:t>croissance</a:t>
            </a:r>
            <a:r>
              <a:rPr lang="en-US" sz="1600" b="0">
                <a:solidFill>
                  <a:schemeClr val="accent3">
                    <a:lumMod val="50000"/>
                  </a:schemeClr>
                </a:solidFill>
              </a:rPr>
              <a:t> </a:t>
            </a:r>
            <a:r>
              <a:rPr lang="en-US" sz="1600" b="0" err="1">
                <a:solidFill>
                  <a:schemeClr val="accent3">
                    <a:lumMod val="50000"/>
                  </a:schemeClr>
                </a:solidFill>
              </a:rPr>
              <a:t>sévère</a:t>
            </a:r>
            <a:r>
              <a:rPr lang="en-US" sz="1600" b="0">
                <a:solidFill>
                  <a:schemeClr val="accent3">
                    <a:lumMod val="50000"/>
                  </a:schemeClr>
                </a:solidFill>
              </a:rPr>
              <a:t> </a:t>
            </a:r>
            <a:r>
              <a:rPr lang="en-US" sz="1600" b="0" err="1">
                <a:solidFill>
                  <a:schemeClr val="accent3">
                    <a:lumMod val="50000"/>
                  </a:schemeClr>
                </a:solidFill>
              </a:rPr>
              <a:t>d'ici</a:t>
            </a:r>
            <a:r>
              <a:rPr lang="en-US" sz="1600" b="0">
                <a:solidFill>
                  <a:schemeClr val="accent3">
                    <a:lumMod val="50000"/>
                  </a:schemeClr>
                </a:solidFill>
              </a:rPr>
              <a:t> 2050 </a:t>
            </a:r>
            <a:r>
              <a:rPr lang="en-US" sz="1600" b="0" err="1">
                <a:solidFill>
                  <a:schemeClr val="accent3">
                    <a:lumMod val="50000"/>
                  </a:schemeClr>
                </a:solidFill>
              </a:rPr>
              <a:t>si</a:t>
            </a:r>
            <a:r>
              <a:rPr lang="en-US" sz="1600" b="0">
                <a:solidFill>
                  <a:schemeClr val="accent3">
                    <a:lumMod val="50000"/>
                  </a:schemeClr>
                </a:solidFill>
              </a:rPr>
              <a:t> le </a:t>
            </a:r>
            <a:r>
              <a:rPr lang="en-US" sz="1600" b="0" err="1">
                <a:solidFill>
                  <a:schemeClr val="accent3">
                    <a:lumMod val="50000"/>
                  </a:schemeClr>
                </a:solidFill>
              </a:rPr>
              <a:t>réchauffement</a:t>
            </a:r>
            <a:r>
              <a:rPr lang="en-US" sz="1600" b="0">
                <a:solidFill>
                  <a:schemeClr val="accent3">
                    <a:lumMod val="50000"/>
                  </a:schemeClr>
                </a:solidFill>
              </a:rPr>
              <a:t> </a:t>
            </a:r>
            <a:r>
              <a:rPr lang="en-US" sz="1600" b="0" err="1">
                <a:solidFill>
                  <a:schemeClr val="accent3">
                    <a:lumMod val="50000"/>
                  </a:schemeClr>
                </a:solidFill>
              </a:rPr>
              <a:t>climatique</a:t>
            </a:r>
            <a:r>
              <a:rPr lang="en-US" sz="1600" b="0">
                <a:solidFill>
                  <a:schemeClr val="accent3">
                    <a:lumMod val="50000"/>
                  </a:schemeClr>
                </a:solidFill>
              </a:rPr>
              <a:t> </a:t>
            </a:r>
            <a:r>
              <a:rPr lang="en-US" sz="1600" b="0" err="1">
                <a:solidFill>
                  <a:schemeClr val="accent3">
                    <a:lumMod val="50000"/>
                  </a:schemeClr>
                </a:solidFill>
              </a:rPr>
              <a:t>est</a:t>
            </a:r>
            <a:r>
              <a:rPr lang="en-US" sz="1600" b="0">
                <a:solidFill>
                  <a:schemeClr val="accent3">
                    <a:lumMod val="50000"/>
                  </a:schemeClr>
                </a:solidFill>
              </a:rPr>
              <a:t> de 2,1°C.</a:t>
            </a:r>
          </a:p>
        </p:txBody>
      </p:sp>
      <p:pic>
        <p:nvPicPr>
          <p:cNvPr id="15" name="Picture 14" descr="A green wheat ear with a exclamation mark&#10;&#10;Description automatically generated">
            <a:extLst>
              <a:ext uri="{FF2B5EF4-FFF2-40B4-BE49-F238E27FC236}">
                <a16:creationId xmlns:a16="http://schemas.microsoft.com/office/drawing/2014/main" id="{71588B5A-9FC7-3FC4-4E0D-D02A362CBAD4}"/>
              </a:ext>
            </a:extLst>
          </p:cNvPr>
          <p:cNvPicPr>
            <a:picLocks noChangeAspect="1"/>
          </p:cNvPicPr>
          <p:nvPr/>
        </p:nvPicPr>
        <p:blipFill>
          <a:blip r:embed="rId7"/>
          <a:stretch>
            <a:fillRect/>
          </a:stretch>
        </p:blipFill>
        <p:spPr>
          <a:xfrm>
            <a:off x="2456395" y="1288958"/>
            <a:ext cx="1188358" cy="1058277"/>
          </a:xfrm>
          <a:prstGeom prst="rect">
            <a:avLst/>
          </a:prstGeom>
        </p:spPr>
      </p:pic>
      <p:sp>
        <p:nvSpPr>
          <p:cNvPr id="18" name="TextBox 17">
            <a:extLst>
              <a:ext uri="{FF2B5EF4-FFF2-40B4-BE49-F238E27FC236}">
                <a16:creationId xmlns:a16="http://schemas.microsoft.com/office/drawing/2014/main" id="{F46A0D34-974C-1477-6F46-999A4FEC1110}"/>
              </a:ext>
            </a:extLst>
          </p:cNvPr>
          <p:cNvSpPr txBox="1"/>
          <p:nvPr/>
        </p:nvSpPr>
        <p:spPr>
          <a:xfrm>
            <a:off x="4033582" y="2321889"/>
            <a:ext cx="1480822" cy="2716128"/>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9050" tIns="19050" rIns="19050" bIns="19050" numCol="1" spcCol="38100" rtlCol="0" fromWordArt="0" anchor="ctr" anchorCtr="0" forceAA="0" compatLnSpc="1">
            <a:prstTxWarp prst="textNoShape">
              <a:avLst/>
            </a:prstTxWarp>
            <a:spAutoFit/>
          </a:bodyPr>
          <a:lstStyle/>
          <a:p>
            <a:pPr algn="l"/>
            <a:r>
              <a:rPr lang="en-US" sz="1600" b="0" err="1">
                <a:solidFill>
                  <a:schemeClr val="accent3">
                    <a:lumMod val="50000"/>
                  </a:schemeClr>
                </a:solidFill>
              </a:rPr>
              <a:t>en</a:t>
            </a:r>
            <a:r>
              <a:rPr lang="en-US" sz="1600" b="0" dirty="0">
                <a:solidFill>
                  <a:schemeClr val="accent3">
                    <a:lumMod val="50000"/>
                  </a:schemeClr>
                </a:solidFill>
              </a:rPr>
              <a:t> 2021, les </a:t>
            </a:r>
            <a:r>
              <a:rPr lang="en-US" sz="1600" b="0" err="1">
                <a:solidFill>
                  <a:schemeClr val="accent3">
                    <a:lumMod val="50000"/>
                  </a:schemeClr>
                </a:solidFill>
              </a:rPr>
              <a:t>inondations</a:t>
            </a:r>
            <a:r>
              <a:rPr lang="en-US" sz="1600" b="0" dirty="0">
                <a:solidFill>
                  <a:schemeClr val="accent3">
                    <a:lumMod val="50000"/>
                  </a:schemeClr>
                </a:solidFill>
              </a:rPr>
              <a:t> </a:t>
            </a:r>
            <a:r>
              <a:rPr lang="en-US" sz="1600" b="0" err="1">
                <a:solidFill>
                  <a:schemeClr val="accent3">
                    <a:lumMod val="50000"/>
                  </a:schemeClr>
                </a:solidFill>
              </a:rPr>
              <a:t>ont</a:t>
            </a:r>
            <a:r>
              <a:rPr lang="en-US" sz="1600" b="0" dirty="0">
                <a:solidFill>
                  <a:schemeClr val="accent3">
                    <a:lumMod val="50000"/>
                  </a:schemeClr>
                </a:solidFill>
              </a:rPr>
              <a:t> touché 1,4 million de </a:t>
            </a:r>
            <a:r>
              <a:rPr lang="en-US" sz="1600" b="0" err="1">
                <a:solidFill>
                  <a:schemeClr val="accent3">
                    <a:lumMod val="50000"/>
                  </a:schemeClr>
                </a:solidFill>
              </a:rPr>
              <a:t>personnes</a:t>
            </a:r>
            <a:r>
              <a:rPr lang="en-US" sz="1600" b="0" dirty="0">
                <a:solidFill>
                  <a:schemeClr val="accent3">
                    <a:lumMod val="50000"/>
                  </a:schemeClr>
                </a:solidFill>
              </a:rPr>
              <a:t> dans 15 pays </a:t>
            </a:r>
            <a:r>
              <a:rPr lang="en-US" sz="1600" b="0" err="1">
                <a:solidFill>
                  <a:schemeClr val="accent3">
                    <a:lumMod val="50000"/>
                  </a:schemeClr>
                </a:solidFill>
              </a:rPr>
              <a:t>d'Afrique</a:t>
            </a:r>
            <a:r>
              <a:rPr lang="en-US" sz="1600" b="0" dirty="0">
                <a:solidFill>
                  <a:schemeClr val="accent3">
                    <a:lumMod val="50000"/>
                  </a:schemeClr>
                </a:solidFill>
              </a:rPr>
              <a:t> de </a:t>
            </a:r>
            <a:r>
              <a:rPr lang="en-US" sz="1600" b="0" err="1">
                <a:solidFill>
                  <a:schemeClr val="accent3">
                    <a:lumMod val="50000"/>
                  </a:schemeClr>
                </a:solidFill>
              </a:rPr>
              <a:t>l'Ouest</a:t>
            </a:r>
            <a:r>
              <a:rPr lang="en-US" sz="1600" b="0" dirty="0">
                <a:solidFill>
                  <a:schemeClr val="accent3">
                    <a:lumMod val="50000"/>
                  </a:schemeClr>
                </a:solidFill>
              </a:rPr>
              <a:t> et </a:t>
            </a:r>
            <a:r>
              <a:rPr lang="en-US" sz="1600" b="0" err="1">
                <a:solidFill>
                  <a:schemeClr val="accent3">
                    <a:lumMod val="50000"/>
                  </a:schemeClr>
                </a:solidFill>
              </a:rPr>
              <a:t>d'Afrique</a:t>
            </a:r>
            <a:r>
              <a:rPr lang="en-US" sz="1600" b="0" dirty="0">
                <a:solidFill>
                  <a:schemeClr val="accent3">
                    <a:lumMod val="50000"/>
                  </a:schemeClr>
                </a:solidFill>
              </a:rPr>
              <a:t> centrale</a:t>
            </a:r>
          </a:p>
          <a:p>
            <a:pPr marL="0" marR="0" indent="0" algn="l" defTabSz="412750">
              <a:lnSpc>
                <a:spcPct val="100000"/>
              </a:lnSpc>
              <a:spcBef>
                <a:spcPts val="0"/>
              </a:spcBef>
              <a:spcAft>
                <a:spcPts val="0"/>
              </a:spcAft>
              <a:buClrTx/>
              <a:buSzTx/>
              <a:buFontTx/>
              <a:buNone/>
              <a:tabLst/>
            </a:pPr>
            <a:endParaRPr lang="en-US" sz="1400" b="1" i="0" u="none" strike="noStrike" cap="none" spc="0" normalizeH="0" baseline="0" dirty="0">
              <a:ln>
                <a:noFill/>
              </a:ln>
              <a:solidFill>
                <a:srgbClr val="000000"/>
              </a:solidFill>
              <a:effectLst/>
              <a:uFillTx/>
              <a:latin typeface="Helvetica Neue"/>
              <a:ea typeface="Helvetica Neue"/>
              <a:cs typeface="Helvetica Neue"/>
            </a:endParaRPr>
          </a:p>
        </p:txBody>
      </p:sp>
      <p:pic>
        <p:nvPicPr>
          <p:cNvPr id="19" name="Picture 18" descr="A green house and waves&#10;&#10;Description automatically generated">
            <a:extLst>
              <a:ext uri="{FF2B5EF4-FFF2-40B4-BE49-F238E27FC236}">
                <a16:creationId xmlns:a16="http://schemas.microsoft.com/office/drawing/2014/main" id="{1BBE92B5-08D0-C2D9-65B6-DC2736D8633B}"/>
              </a:ext>
            </a:extLst>
          </p:cNvPr>
          <p:cNvPicPr>
            <a:picLocks noChangeAspect="1"/>
          </p:cNvPicPr>
          <p:nvPr/>
        </p:nvPicPr>
        <p:blipFill>
          <a:blip r:embed="rId8"/>
          <a:stretch>
            <a:fillRect/>
          </a:stretch>
        </p:blipFill>
        <p:spPr>
          <a:xfrm>
            <a:off x="4075276" y="1215544"/>
            <a:ext cx="956283" cy="984639"/>
          </a:xfrm>
          <a:prstGeom prst="rect">
            <a:avLst/>
          </a:prstGeom>
        </p:spPr>
      </p:pic>
      <p:sp>
        <p:nvSpPr>
          <p:cNvPr id="20" name="TextBox 19">
            <a:extLst>
              <a:ext uri="{FF2B5EF4-FFF2-40B4-BE49-F238E27FC236}">
                <a16:creationId xmlns:a16="http://schemas.microsoft.com/office/drawing/2014/main" id="{BB0391D3-5E63-B588-201B-661AEA962476}"/>
              </a:ext>
            </a:extLst>
          </p:cNvPr>
          <p:cNvSpPr txBox="1"/>
          <p:nvPr/>
        </p:nvSpPr>
        <p:spPr>
          <a:xfrm>
            <a:off x="5702269" y="2350703"/>
            <a:ext cx="1403465" cy="2746906"/>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9050" tIns="19050" rIns="19050" bIns="19050" numCol="1" spcCol="38100" rtlCol="0" fromWordArt="0" anchor="ctr" anchorCtr="0" forceAA="0" compatLnSpc="1">
            <a:prstTxWarp prst="textNoShape">
              <a:avLst/>
            </a:prstTxWarp>
            <a:spAutoFit/>
          </a:bodyPr>
          <a:lstStyle/>
          <a:p>
            <a:pPr algn="l"/>
            <a:r>
              <a:rPr lang="en-US" sz="1600" b="0" dirty="0">
                <a:solidFill>
                  <a:schemeClr val="accent3">
                    <a:lumMod val="50000"/>
                  </a:schemeClr>
                </a:solidFill>
              </a:rPr>
              <a:t> tendance significative </a:t>
            </a:r>
            <a:r>
              <a:rPr lang="en-US" sz="1600" b="0" err="1">
                <a:solidFill>
                  <a:schemeClr val="accent3">
                    <a:lumMod val="50000"/>
                  </a:schemeClr>
                </a:solidFill>
              </a:rPr>
              <a:t>vers</a:t>
            </a:r>
            <a:r>
              <a:rPr lang="en-US" sz="1600" b="0" dirty="0">
                <a:solidFill>
                  <a:schemeClr val="accent3">
                    <a:lumMod val="50000"/>
                  </a:schemeClr>
                </a:solidFill>
              </a:rPr>
              <a:t> des conditions plus </a:t>
            </a:r>
            <a:r>
              <a:rPr lang="en-US" sz="1600" b="0" err="1">
                <a:solidFill>
                  <a:schemeClr val="accent3">
                    <a:lumMod val="50000"/>
                  </a:schemeClr>
                </a:solidFill>
              </a:rPr>
              <a:t>humides</a:t>
            </a:r>
            <a:r>
              <a:rPr lang="en-US" sz="1600" b="0" dirty="0">
                <a:solidFill>
                  <a:schemeClr val="accent3">
                    <a:lumMod val="50000"/>
                  </a:schemeClr>
                </a:solidFill>
              </a:rPr>
              <a:t> avec des </a:t>
            </a:r>
            <a:r>
              <a:rPr lang="en-US" sz="1600" b="0" err="1">
                <a:solidFill>
                  <a:schemeClr val="accent3">
                    <a:lumMod val="50000"/>
                  </a:schemeClr>
                </a:solidFill>
              </a:rPr>
              <a:t>précipitations</a:t>
            </a:r>
            <a:r>
              <a:rPr lang="en-US" sz="1600" b="0" dirty="0">
                <a:solidFill>
                  <a:schemeClr val="accent3">
                    <a:lumMod val="50000"/>
                  </a:schemeClr>
                </a:solidFill>
              </a:rPr>
              <a:t> plus </a:t>
            </a:r>
            <a:r>
              <a:rPr lang="en-US" sz="1600" b="0" err="1">
                <a:solidFill>
                  <a:schemeClr val="accent3">
                    <a:lumMod val="50000"/>
                  </a:schemeClr>
                </a:solidFill>
              </a:rPr>
              <a:t>intenses</a:t>
            </a:r>
            <a:r>
              <a:rPr lang="en-US" sz="1600" b="0" dirty="0">
                <a:solidFill>
                  <a:schemeClr val="accent3">
                    <a:lumMod val="50000"/>
                  </a:schemeClr>
                </a:solidFill>
              </a:rPr>
              <a:t> </a:t>
            </a:r>
            <a:r>
              <a:rPr lang="en-US" sz="1600" b="0" err="1">
                <a:solidFill>
                  <a:schemeClr val="accent3">
                    <a:lumMod val="50000"/>
                  </a:schemeClr>
                </a:solidFill>
              </a:rPr>
              <a:t>mais</a:t>
            </a:r>
            <a:r>
              <a:rPr lang="en-US" sz="1600" b="0" dirty="0">
                <a:solidFill>
                  <a:schemeClr val="accent3">
                    <a:lumMod val="50000"/>
                  </a:schemeClr>
                </a:solidFill>
              </a:rPr>
              <a:t> </a:t>
            </a:r>
            <a:r>
              <a:rPr lang="en-US" sz="1600" b="0" err="1">
                <a:solidFill>
                  <a:schemeClr val="accent3">
                    <a:lumMod val="50000"/>
                  </a:schemeClr>
                </a:solidFill>
              </a:rPr>
              <a:t>moins</a:t>
            </a:r>
            <a:r>
              <a:rPr lang="en-US" sz="1600" b="0" dirty="0">
                <a:solidFill>
                  <a:schemeClr val="accent3">
                    <a:lumMod val="50000"/>
                  </a:schemeClr>
                </a:solidFill>
              </a:rPr>
              <a:t> </a:t>
            </a:r>
            <a:r>
              <a:rPr lang="en-US" sz="1600" b="0" err="1">
                <a:solidFill>
                  <a:schemeClr val="accent3">
                    <a:lumMod val="50000"/>
                  </a:schemeClr>
                </a:solidFill>
              </a:rPr>
              <a:t>nombreux</a:t>
            </a:r>
            <a:endParaRPr lang="en-US" sz="1600" b="0">
              <a:solidFill>
                <a:schemeClr val="accent3">
                  <a:lumMod val="50000"/>
                </a:schemeClr>
              </a:solidFill>
            </a:endParaRPr>
          </a:p>
          <a:p>
            <a:pPr marL="0" marR="0" indent="0" algn="l" defTabSz="412750">
              <a:lnSpc>
                <a:spcPct val="100000"/>
              </a:lnSpc>
              <a:spcBef>
                <a:spcPts val="0"/>
              </a:spcBef>
              <a:spcAft>
                <a:spcPts val="0"/>
              </a:spcAft>
              <a:buClrTx/>
              <a:buSzTx/>
              <a:buFontTx/>
              <a:buNone/>
              <a:tabLst/>
            </a:pPr>
            <a:endParaRPr lang="en-US" sz="1600" b="0" dirty="0">
              <a:solidFill>
                <a:schemeClr val="accent3">
                  <a:lumMod val="50000"/>
                </a:schemeClr>
              </a:solidFill>
            </a:endParaRPr>
          </a:p>
        </p:txBody>
      </p:sp>
      <p:pic>
        <p:nvPicPr>
          <p:cNvPr id="21" name="Picture 20" descr="A green cloud with rain&#10;&#10;Description automatically generated">
            <a:extLst>
              <a:ext uri="{FF2B5EF4-FFF2-40B4-BE49-F238E27FC236}">
                <a16:creationId xmlns:a16="http://schemas.microsoft.com/office/drawing/2014/main" id="{B948737B-C697-3E5B-6F32-2DE55DE6FE46}"/>
              </a:ext>
            </a:extLst>
          </p:cNvPr>
          <p:cNvPicPr>
            <a:picLocks noChangeAspect="1"/>
          </p:cNvPicPr>
          <p:nvPr/>
        </p:nvPicPr>
        <p:blipFill>
          <a:blip r:embed="rId9"/>
          <a:stretch>
            <a:fillRect/>
          </a:stretch>
        </p:blipFill>
        <p:spPr>
          <a:xfrm>
            <a:off x="5740157" y="1373444"/>
            <a:ext cx="1173287" cy="943159"/>
          </a:xfrm>
          <a:prstGeom prst="rect">
            <a:avLst/>
          </a:prstGeom>
        </p:spPr>
      </p:pic>
    </p:spTree>
    <p:extLst>
      <p:ext uri="{BB962C8B-B14F-4D97-AF65-F5344CB8AC3E}">
        <p14:creationId xmlns:p14="http://schemas.microsoft.com/office/powerpoint/2010/main" val="3686860342"/>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855E84E4-9068-BEC5-AAE5-8B70F4E64805}"/>
              </a:ext>
            </a:extLst>
          </p:cNvPr>
          <p:cNvCxnSpPr>
            <a:cxnSpLocks/>
          </p:cNvCxnSpPr>
          <p:nvPr/>
        </p:nvCxnSpPr>
        <p:spPr>
          <a:xfrm flipH="1">
            <a:off x="9566827" y="6083722"/>
            <a:ext cx="1" cy="677592"/>
          </a:xfrm>
          <a:prstGeom prst="line">
            <a:avLst/>
          </a:prstGeom>
          <a:noFill/>
          <a:ln w="12700" cap="flat">
            <a:solidFill>
              <a:schemeClr val="bg1">
                <a:lumMod val="85000"/>
              </a:schemeClr>
            </a:solidFill>
            <a:prstDash val="solid"/>
            <a:miter lim="400000"/>
          </a:ln>
          <a:effectLst/>
          <a:sp3d/>
        </p:spPr>
        <p:style>
          <a:lnRef idx="0">
            <a:scrgbClr r="0" g="0" b="0"/>
          </a:lnRef>
          <a:fillRef idx="0">
            <a:scrgbClr r="0" g="0" b="0"/>
          </a:fillRef>
          <a:effectRef idx="0">
            <a:scrgbClr r="0" g="0" b="0"/>
          </a:effectRef>
          <a:fontRef idx="none"/>
        </p:style>
      </p:cxnSp>
      <p:pic>
        <p:nvPicPr>
          <p:cNvPr id="11" name="Picture 10" descr="A grey rectangular sign with blue text&#10;&#10;Description automatically generated">
            <a:extLst>
              <a:ext uri="{FF2B5EF4-FFF2-40B4-BE49-F238E27FC236}">
                <a16:creationId xmlns:a16="http://schemas.microsoft.com/office/drawing/2014/main" id="{F95188EE-5598-9417-61CD-B10518740B3F}"/>
              </a:ext>
            </a:extLst>
          </p:cNvPr>
          <p:cNvPicPr>
            <a:picLocks noChangeAspect="1"/>
          </p:cNvPicPr>
          <p:nvPr/>
        </p:nvPicPr>
        <p:blipFill>
          <a:blip r:embed="rId3"/>
          <a:stretch>
            <a:fillRect/>
          </a:stretch>
        </p:blipFill>
        <p:spPr>
          <a:xfrm>
            <a:off x="8450058" y="6069530"/>
            <a:ext cx="1079649" cy="665642"/>
          </a:xfrm>
          <a:prstGeom prst="rect">
            <a:avLst/>
          </a:prstGeom>
        </p:spPr>
      </p:pic>
      <p:pic>
        <p:nvPicPr>
          <p:cNvPr id="10" name="Picture 9">
            <a:extLst>
              <a:ext uri="{FF2B5EF4-FFF2-40B4-BE49-F238E27FC236}">
                <a16:creationId xmlns:a16="http://schemas.microsoft.com/office/drawing/2014/main" id="{AD5D5D4C-B086-7FD9-F041-424B5ACE6158}"/>
              </a:ext>
            </a:extLst>
          </p:cNvPr>
          <p:cNvPicPr>
            <a:picLocks noChangeAspect="1"/>
          </p:cNvPicPr>
          <p:nvPr/>
        </p:nvPicPr>
        <p:blipFill>
          <a:blip r:embed="rId4"/>
          <a:stretch>
            <a:fillRect/>
          </a:stretch>
        </p:blipFill>
        <p:spPr>
          <a:xfrm>
            <a:off x="4801070" y="1535169"/>
            <a:ext cx="1876499" cy="2634583"/>
          </a:xfrm>
          <a:prstGeom prst="rect">
            <a:avLst/>
          </a:prstGeom>
        </p:spPr>
      </p:pic>
      <p:sp>
        <p:nvSpPr>
          <p:cNvPr id="13" name="TextBox 12">
            <a:extLst>
              <a:ext uri="{FF2B5EF4-FFF2-40B4-BE49-F238E27FC236}">
                <a16:creationId xmlns:a16="http://schemas.microsoft.com/office/drawing/2014/main" id="{C5C5BBD5-87B0-A3F3-4131-90EF4325490E}"/>
              </a:ext>
            </a:extLst>
          </p:cNvPr>
          <p:cNvSpPr txBox="1"/>
          <p:nvPr/>
        </p:nvSpPr>
        <p:spPr>
          <a:xfrm>
            <a:off x="338310" y="163511"/>
            <a:ext cx="11316270" cy="2246769"/>
          </a:xfrm>
          <a:prstGeom prst="rect">
            <a:avLst/>
          </a:prstGeom>
          <a:noFill/>
        </p:spPr>
        <p:txBody>
          <a:bodyPr wrap="square" lIns="91440" tIns="45720" rIns="91440" bIns="45720" rtlCol="0" anchor="t">
            <a:spAutoFit/>
          </a:bodyPr>
          <a:lstStyle/>
          <a:p>
            <a:pPr algn="l"/>
            <a:r>
              <a:rPr lang="en-US" sz="2800" b="0" dirty="0"/>
              <a:t>Une </a:t>
            </a:r>
            <a:r>
              <a:rPr lang="en-US" sz="2800" b="0" err="1"/>
              <a:t>opportunité</a:t>
            </a:r>
            <a:r>
              <a:rPr lang="en-US" sz="2800" b="0" dirty="0"/>
              <a:t> </a:t>
            </a:r>
            <a:r>
              <a:rPr lang="en-US" sz="2800" b="0" err="1"/>
              <a:t>d'amplifier</a:t>
            </a:r>
            <a:r>
              <a:rPr lang="en-US" sz="2800" b="0" dirty="0"/>
              <a:t> ... </a:t>
            </a:r>
            <a:endParaRPr lang="en-US" sz="2800"/>
          </a:p>
          <a:p>
            <a:pPr marL="457200" indent="-457200" algn="l">
              <a:buFont typeface="Arial"/>
              <a:buChar char="•"/>
            </a:pPr>
            <a:r>
              <a:rPr lang="en-US" sz="2800" b="0" dirty="0"/>
              <a:t>des </a:t>
            </a:r>
            <a:r>
              <a:rPr lang="en-US" sz="2800" b="0" err="1"/>
              <a:t>décennies</a:t>
            </a:r>
            <a:r>
              <a:rPr lang="en-US" sz="2800" b="0" dirty="0"/>
              <a:t> </a:t>
            </a:r>
            <a:r>
              <a:rPr lang="en-US" sz="2800" b="0" err="1"/>
              <a:t>d'expérience</a:t>
            </a:r>
            <a:r>
              <a:rPr lang="en-US" sz="2800" b="0" dirty="0"/>
              <a:t> </a:t>
            </a:r>
            <a:r>
              <a:rPr lang="en-US" sz="2800" b="0" err="1"/>
              <a:t>en</a:t>
            </a:r>
            <a:r>
              <a:rPr lang="en-US" sz="2800" b="0" dirty="0"/>
              <a:t> matière de chocs </a:t>
            </a:r>
            <a:r>
              <a:rPr lang="en-US" sz="2800" b="0" err="1"/>
              <a:t>climatiques</a:t>
            </a:r>
            <a:endParaRPr lang="en-US" sz="2800"/>
          </a:p>
          <a:p>
            <a:pPr marL="457200" indent="-457200" algn="l">
              <a:buFont typeface="Arial"/>
              <a:buChar char="•"/>
            </a:pPr>
            <a:r>
              <a:rPr lang="en-US" sz="2800" b="0" dirty="0"/>
              <a:t>les engagements </a:t>
            </a:r>
            <a:r>
              <a:rPr lang="en-US" sz="2800" b="0" err="1"/>
              <a:t>organisationnels</a:t>
            </a:r>
            <a:r>
              <a:rPr lang="en-US" sz="2800" b="0" dirty="0"/>
              <a:t> et </a:t>
            </a:r>
            <a:r>
              <a:rPr lang="en-US" sz="2800" b="0" err="1"/>
              <a:t>collectifs</a:t>
            </a:r>
            <a:r>
              <a:rPr lang="en-US" sz="2800" b="0" dirty="0"/>
              <a:t> </a:t>
            </a:r>
            <a:r>
              <a:rPr lang="en-US" sz="2800" b="0" err="1"/>
              <a:t>en</a:t>
            </a:r>
            <a:r>
              <a:rPr lang="en-US" sz="2800" b="0" dirty="0"/>
              <a:t> </a:t>
            </a:r>
            <a:r>
              <a:rPr lang="en-US" sz="2800" b="0" err="1"/>
              <a:t>faveur</a:t>
            </a:r>
            <a:r>
              <a:rPr lang="en-US" sz="2800" b="0" dirty="0"/>
              <a:t> de la nutrition et de la crise </a:t>
            </a:r>
            <a:r>
              <a:rPr lang="en-US" sz="2800" b="0" err="1"/>
              <a:t>climatique</a:t>
            </a:r>
            <a:endParaRPr lang="en-US" sz="2800" err="1"/>
          </a:p>
          <a:p>
            <a:pPr marL="457200" indent="-457200" algn="l">
              <a:buFont typeface="Arial"/>
              <a:buChar char="•"/>
            </a:pPr>
            <a:endParaRPr lang="en-US" sz="2800" b="0" dirty="0"/>
          </a:p>
        </p:txBody>
      </p:sp>
      <p:pic>
        <p:nvPicPr>
          <p:cNvPr id="20" name="Picture 19" descr="A person carrying a child in a flooded area&#10;&#10;Description automatically generated">
            <a:extLst>
              <a:ext uri="{FF2B5EF4-FFF2-40B4-BE49-F238E27FC236}">
                <a16:creationId xmlns:a16="http://schemas.microsoft.com/office/drawing/2014/main" id="{2F60B652-154D-25F0-1917-0A76046AA19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87556" y="4244357"/>
            <a:ext cx="1766001" cy="2308483"/>
          </a:xfrm>
          <a:prstGeom prst="rect">
            <a:avLst/>
          </a:prstGeom>
        </p:spPr>
      </p:pic>
      <p:pic>
        <p:nvPicPr>
          <p:cNvPr id="9" name="Picture 8">
            <a:extLst>
              <a:ext uri="{FF2B5EF4-FFF2-40B4-BE49-F238E27FC236}">
                <a16:creationId xmlns:a16="http://schemas.microsoft.com/office/drawing/2014/main" id="{7C2FF10A-4082-F8A3-8377-6B0800D12CD5}"/>
              </a:ext>
            </a:extLst>
          </p:cNvPr>
          <p:cNvPicPr>
            <a:picLocks noChangeAspect="1"/>
          </p:cNvPicPr>
          <p:nvPr/>
        </p:nvPicPr>
        <p:blipFill>
          <a:blip r:embed="rId6"/>
          <a:stretch>
            <a:fillRect/>
          </a:stretch>
        </p:blipFill>
        <p:spPr>
          <a:xfrm>
            <a:off x="6683695" y="1492308"/>
            <a:ext cx="1768017" cy="2324520"/>
          </a:xfrm>
          <a:prstGeom prst="rect">
            <a:avLst/>
          </a:prstGeom>
        </p:spPr>
      </p:pic>
      <p:pic>
        <p:nvPicPr>
          <p:cNvPr id="15" name="Picture 14">
            <a:extLst>
              <a:ext uri="{FF2B5EF4-FFF2-40B4-BE49-F238E27FC236}">
                <a16:creationId xmlns:a16="http://schemas.microsoft.com/office/drawing/2014/main" id="{E89D46F0-87FB-1BEE-9B65-69764E5A01EE}"/>
              </a:ext>
            </a:extLst>
          </p:cNvPr>
          <p:cNvPicPr>
            <a:picLocks noChangeAspect="1"/>
          </p:cNvPicPr>
          <p:nvPr/>
        </p:nvPicPr>
        <p:blipFill>
          <a:blip r:embed="rId7"/>
          <a:stretch>
            <a:fillRect/>
          </a:stretch>
        </p:blipFill>
        <p:spPr>
          <a:xfrm>
            <a:off x="4690269" y="4179762"/>
            <a:ext cx="1881371" cy="2580091"/>
          </a:xfrm>
          <a:prstGeom prst="rect">
            <a:avLst/>
          </a:prstGeom>
        </p:spPr>
      </p:pic>
      <p:pic>
        <p:nvPicPr>
          <p:cNvPr id="28" name="Picture 27">
            <a:extLst>
              <a:ext uri="{FF2B5EF4-FFF2-40B4-BE49-F238E27FC236}">
                <a16:creationId xmlns:a16="http://schemas.microsoft.com/office/drawing/2014/main" id="{6A71F0EB-3DCF-9BFB-3705-005D268176FB}"/>
              </a:ext>
            </a:extLst>
          </p:cNvPr>
          <p:cNvPicPr>
            <a:picLocks noChangeAspect="1"/>
          </p:cNvPicPr>
          <p:nvPr/>
        </p:nvPicPr>
        <p:blipFill>
          <a:blip r:embed="rId8"/>
          <a:stretch>
            <a:fillRect/>
          </a:stretch>
        </p:blipFill>
        <p:spPr>
          <a:xfrm>
            <a:off x="8454641" y="4244357"/>
            <a:ext cx="1800685" cy="2218253"/>
          </a:xfrm>
          <a:prstGeom prst="rect">
            <a:avLst/>
          </a:prstGeom>
        </p:spPr>
      </p:pic>
      <p:pic>
        <p:nvPicPr>
          <p:cNvPr id="30" name="Picture 29">
            <a:extLst>
              <a:ext uri="{FF2B5EF4-FFF2-40B4-BE49-F238E27FC236}">
                <a16:creationId xmlns:a16="http://schemas.microsoft.com/office/drawing/2014/main" id="{BBDD8128-2D6B-FB2A-4EBC-AB6BAB1ABF7D}"/>
              </a:ext>
            </a:extLst>
          </p:cNvPr>
          <p:cNvPicPr>
            <a:picLocks noChangeAspect="1"/>
          </p:cNvPicPr>
          <p:nvPr/>
        </p:nvPicPr>
        <p:blipFill>
          <a:blip r:embed="rId9"/>
          <a:stretch>
            <a:fillRect/>
          </a:stretch>
        </p:blipFill>
        <p:spPr>
          <a:xfrm>
            <a:off x="10429669" y="1552856"/>
            <a:ext cx="3403270" cy="2319437"/>
          </a:xfrm>
          <a:prstGeom prst="rect">
            <a:avLst/>
          </a:prstGeom>
        </p:spPr>
      </p:pic>
      <p:pic>
        <p:nvPicPr>
          <p:cNvPr id="2" name="Picture 1" descr="A group of people standing in a pile of sacks&#10;&#10;Description automatically generated">
            <a:extLst>
              <a:ext uri="{FF2B5EF4-FFF2-40B4-BE49-F238E27FC236}">
                <a16:creationId xmlns:a16="http://schemas.microsoft.com/office/drawing/2014/main" id="{A2E47C72-2745-C0A1-3B23-4885E25A00BE}"/>
              </a:ext>
            </a:extLst>
          </p:cNvPr>
          <p:cNvPicPr>
            <a:picLocks noChangeAspect="1"/>
          </p:cNvPicPr>
          <p:nvPr/>
        </p:nvPicPr>
        <p:blipFill>
          <a:blip r:embed="rId10"/>
          <a:stretch>
            <a:fillRect/>
          </a:stretch>
        </p:blipFill>
        <p:spPr>
          <a:xfrm>
            <a:off x="8582733" y="1560746"/>
            <a:ext cx="1659436" cy="2306514"/>
          </a:xfrm>
          <a:prstGeom prst="rect">
            <a:avLst/>
          </a:prstGeom>
        </p:spPr>
      </p:pic>
      <p:pic>
        <p:nvPicPr>
          <p:cNvPr id="3" name="Picture 2" descr="A group of people walking on a dirt path near a river&#10;&#10;Description automatically generated">
            <a:extLst>
              <a:ext uri="{FF2B5EF4-FFF2-40B4-BE49-F238E27FC236}">
                <a16:creationId xmlns:a16="http://schemas.microsoft.com/office/drawing/2014/main" id="{D5AAD3EF-8509-9332-DBE7-0C0FFA726F0E}"/>
              </a:ext>
            </a:extLst>
          </p:cNvPr>
          <p:cNvPicPr>
            <a:picLocks noChangeAspect="1"/>
          </p:cNvPicPr>
          <p:nvPr/>
        </p:nvPicPr>
        <p:blipFill>
          <a:blip r:embed="rId11"/>
          <a:stretch>
            <a:fillRect/>
          </a:stretch>
        </p:blipFill>
        <p:spPr>
          <a:xfrm>
            <a:off x="10361565" y="4086921"/>
            <a:ext cx="1891824" cy="2521048"/>
          </a:xfrm>
          <a:prstGeom prst="rect">
            <a:avLst/>
          </a:prstGeom>
        </p:spPr>
      </p:pic>
      <p:pic>
        <p:nvPicPr>
          <p:cNvPr id="6" name="Picture 5">
            <a:extLst>
              <a:ext uri="{FF2B5EF4-FFF2-40B4-BE49-F238E27FC236}">
                <a16:creationId xmlns:a16="http://schemas.microsoft.com/office/drawing/2014/main" id="{616EEA20-059D-7C87-A7CF-B81B2CC16AAE}"/>
              </a:ext>
            </a:extLst>
          </p:cNvPr>
          <p:cNvPicPr>
            <a:picLocks noChangeAspect="1"/>
          </p:cNvPicPr>
          <p:nvPr/>
        </p:nvPicPr>
        <p:blipFill>
          <a:blip r:embed="rId12"/>
          <a:stretch>
            <a:fillRect/>
          </a:stretch>
        </p:blipFill>
        <p:spPr>
          <a:xfrm>
            <a:off x="245713" y="2008447"/>
            <a:ext cx="4183041" cy="3612811"/>
          </a:xfrm>
          <a:prstGeom prst="rect">
            <a:avLst/>
          </a:prstGeom>
        </p:spPr>
      </p:pic>
    </p:spTree>
    <p:extLst>
      <p:ext uri="{BB962C8B-B14F-4D97-AF65-F5344CB8AC3E}">
        <p14:creationId xmlns:p14="http://schemas.microsoft.com/office/powerpoint/2010/main" val="2657265111"/>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17">
            <a:extLst>
              <a:ext uri="{FF2B5EF4-FFF2-40B4-BE49-F238E27FC236}">
                <a16:creationId xmlns:a16="http://schemas.microsoft.com/office/drawing/2014/main" id="{E009B7F7-F2BC-E558-3F5F-49DB83915097}"/>
              </a:ext>
            </a:extLst>
          </p:cNvPr>
          <p:cNvSpPr txBox="1"/>
          <p:nvPr/>
        </p:nvSpPr>
        <p:spPr>
          <a:xfrm>
            <a:off x="681661" y="6143330"/>
            <a:ext cx="5407988" cy="553998"/>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nchor="ctr">
            <a:spAutoFit/>
          </a:bodyPr>
          <a:lstStyle/>
          <a:p>
            <a:pPr algn="l" defTabSz="609492">
              <a:defRPr sz="1800">
                <a:latin typeface="Arial"/>
                <a:ea typeface="Arial"/>
                <a:cs typeface="Arial"/>
                <a:sym typeface="Arial"/>
              </a:defRPr>
            </a:pPr>
            <a:r>
              <a:rPr>
                <a:solidFill>
                  <a:srgbClr val="808080"/>
                </a:solidFill>
              </a:rPr>
              <a:t>Session Title:</a:t>
            </a:r>
            <a:r>
              <a:rPr lang="en-US">
                <a:solidFill>
                  <a:srgbClr val="808080"/>
                </a:solidFill>
              </a:rPr>
              <a:t> NIE and the Climate Crisis </a:t>
            </a:r>
            <a:r>
              <a:rPr>
                <a:solidFill>
                  <a:srgbClr val="808080"/>
                </a:solidFill>
              </a:rPr>
              <a:t> </a:t>
            </a:r>
            <a:br>
              <a:rPr/>
            </a:br>
            <a:r>
              <a:rPr>
                <a:solidFill>
                  <a:srgbClr val="808080"/>
                </a:solidFill>
              </a:rPr>
              <a:t>Date:</a:t>
            </a:r>
            <a:r>
              <a:rPr lang="en-US">
                <a:solidFill>
                  <a:srgbClr val="808080"/>
                </a:solidFill>
              </a:rPr>
              <a:t> 30 Jan 2024 </a:t>
            </a:r>
            <a:endParaRPr lang="en-US" sz="1800">
              <a:solidFill>
                <a:srgbClr val="808080"/>
              </a:solidFill>
            </a:endParaRPr>
          </a:p>
        </p:txBody>
      </p:sp>
      <p:sp>
        <p:nvSpPr>
          <p:cNvPr id="4" name="TextBox 3">
            <a:extLst>
              <a:ext uri="{FF2B5EF4-FFF2-40B4-BE49-F238E27FC236}">
                <a16:creationId xmlns:a16="http://schemas.microsoft.com/office/drawing/2014/main" id="{0E1F8E42-10C6-26C0-C95B-40B06D006324}"/>
              </a:ext>
            </a:extLst>
          </p:cNvPr>
          <p:cNvSpPr txBox="1"/>
          <p:nvPr/>
        </p:nvSpPr>
        <p:spPr>
          <a:xfrm>
            <a:off x="11153631" y="6204953"/>
            <a:ext cx="1085470" cy="407804"/>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horz" wrap="square" lIns="19050" tIns="19050" rIns="19050" bIns="19050" numCol="1" spcCol="38100" rtlCol="0" anchor="t">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1pPr>
            <a:lvl2pPr marL="0" marR="0" indent="4572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2pPr>
            <a:lvl3pPr marL="0" marR="0" indent="9144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3pPr>
            <a:lvl4pPr marL="0" marR="0" indent="13716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4pPr>
            <a:lvl5pPr marL="0" marR="0" indent="18288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5pPr>
            <a:lvl6pPr marL="0" marR="0" indent="22860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6pPr>
            <a:lvl7pPr marL="0" marR="0" indent="27432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7pPr>
            <a:lvl8pPr marL="0" marR="0" indent="32004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8pPr>
            <a:lvl9pPr marL="0" marR="0" indent="36576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9pPr>
          </a:lstStyle>
          <a:p>
            <a:pPr algn="l"/>
            <a:r>
              <a:rPr lang="en-NL" sz="1200" b="0" spc="-100">
                <a:solidFill>
                  <a:srgbClr val="D8D8D8"/>
                </a:solidFill>
                <a:latin typeface="Calibri"/>
                <a:cs typeface="Calibri"/>
              </a:rPr>
              <a:t>ESA Regional</a:t>
            </a:r>
            <a:endParaRPr lang="en-US">
              <a:solidFill>
                <a:srgbClr val="D8D8D8"/>
              </a:solidFill>
              <a:cs typeface="Calibri"/>
            </a:endParaRPr>
          </a:p>
          <a:p>
            <a:pPr algn="l"/>
            <a:r>
              <a:rPr lang="en-US" sz="1200" b="0" spc="-100">
                <a:solidFill>
                  <a:srgbClr val="D8D8D8"/>
                </a:solidFill>
                <a:latin typeface="Calibri"/>
                <a:cs typeface="Calibri"/>
              </a:rPr>
              <a:t>Meeting</a:t>
            </a:r>
          </a:p>
        </p:txBody>
      </p:sp>
      <p:cxnSp>
        <p:nvCxnSpPr>
          <p:cNvPr id="6" name="Straight Connector 5">
            <a:extLst>
              <a:ext uri="{FF2B5EF4-FFF2-40B4-BE49-F238E27FC236}">
                <a16:creationId xmlns:a16="http://schemas.microsoft.com/office/drawing/2014/main" id="{2228D5E9-5A81-029D-5C37-9592A737B007}"/>
              </a:ext>
            </a:extLst>
          </p:cNvPr>
          <p:cNvCxnSpPr>
            <a:cxnSpLocks/>
          </p:cNvCxnSpPr>
          <p:nvPr/>
        </p:nvCxnSpPr>
        <p:spPr>
          <a:xfrm flipH="1">
            <a:off x="11050037" y="6083723"/>
            <a:ext cx="1" cy="677592"/>
          </a:xfrm>
          <a:prstGeom prst="line">
            <a:avLst/>
          </a:prstGeom>
          <a:noFill/>
          <a:ln w="12700" cap="flat">
            <a:solidFill>
              <a:schemeClr val="bg1">
                <a:lumMod val="85000"/>
              </a:schemeClr>
            </a:solidFill>
            <a:prstDash val="solid"/>
            <a:miter lim="400000"/>
          </a:ln>
          <a:effectLst/>
          <a:sp3d/>
        </p:spPr>
        <p:style>
          <a:lnRef idx="0">
            <a:scrgbClr r="0" g="0" b="0"/>
          </a:lnRef>
          <a:fillRef idx="0">
            <a:scrgbClr r="0" g="0" b="0"/>
          </a:fillRef>
          <a:effectRef idx="0">
            <a:scrgbClr r="0" g="0" b="0"/>
          </a:effectRef>
          <a:fontRef idx="none"/>
        </p:style>
      </p:cxnSp>
      <p:cxnSp>
        <p:nvCxnSpPr>
          <p:cNvPr id="8" name="Straight Connector 7">
            <a:extLst>
              <a:ext uri="{FF2B5EF4-FFF2-40B4-BE49-F238E27FC236}">
                <a16:creationId xmlns:a16="http://schemas.microsoft.com/office/drawing/2014/main" id="{855E84E4-9068-BEC5-AAE5-8B70F4E64805}"/>
              </a:ext>
            </a:extLst>
          </p:cNvPr>
          <p:cNvCxnSpPr>
            <a:cxnSpLocks/>
          </p:cNvCxnSpPr>
          <p:nvPr/>
        </p:nvCxnSpPr>
        <p:spPr>
          <a:xfrm flipH="1">
            <a:off x="9566827" y="6083722"/>
            <a:ext cx="1" cy="677592"/>
          </a:xfrm>
          <a:prstGeom prst="line">
            <a:avLst/>
          </a:prstGeom>
          <a:noFill/>
          <a:ln w="12700" cap="flat">
            <a:solidFill>
              <a:schemeClr val="bg1">
                <a:lumMod val="85000"/>
              </a:schemeClr>
            </a:solidFill>
            <a:prstDash val="solid"/>
            <a:miter lim="400000"/>
          </a:ln>
          <a:effectLst/>
          <a:sp3d/>
        </p:spPr>
        <p:style>
          <a:lnRef idx="0">
            <a:scrgbClr r="0" g="0" b="0"/>
          </a:lnRef>
          <a:fillRef idx="0">
            <a:scrgbClr r="0" g="0" b="0"/>
          </a:fillRef>
          <a:effectRef idx="0">
            <a:scrgbClr r="0" g="0" b="0"/>
          </a:effectRef>
          <a:fontRef idx="none"/>
        </p:style>
      </p:cxnSp>
      <p:pic>
        <p:nvPicPr>
          <p:cNvPr id="11" name="Picture 10" descr="A grey rectangular sign with blue text&#10;&#10;Description automatically generated">
            <a:extLst>
              <a:ext uri="{FF2B5EF4-FFF2-40B4-BE49-F238E27FC236}">
                <a16:creationId xmlns:a16="http://schemas.microsoft.com/office/drawing/2014/main" id="{F95188EE-5598-9417-61CD-B10518740B3F}"/>
              </a:ext>
            </a:extLst>
          </p:cNvPr>
          <p:cNvPicPr>
            <a:picLocks noChangeAspect="1"/>
          </p:cNvPicPr>
          <p:nvPr/>
        </p:nvPicPr>
        <p:blipFill>
          <a:blip r:embed="rId3"/>
          <a:stretch>
            <a:fillRect/>
          </a:stretch>
        </p:blipFill>
        <p:spPr>
          <a:xfrm>
            <a:off x="8450058" y="6069530"/>
            <a:ext cx="1079649" cy="665642"/>
          </a:xfrm>
          <a:prstGeom prst="rect">
            <a:avLst/>
          </a:prstGeom>
        </p:spPr>
      </p:pic>
      <p:pic>
        <p:nvPicPr>
          <p:cNvPr id="16" name="Picture 15" descr="A black background with green text&#10;&#10;Description automatically generated">
            <a:extLst>
              <a:ext uri="{FF2B5EF4-FFF2-40B4-BE49-F238E27FC236}">
                <a16:creationId xmlns:a16="http://schemas.microsoft.com/office/drawing/2014/main" id="{25077E36-7DAE-D56C-E30D-7CD0AFFA11D1}"/>
              </a:ext>
            </a:extLst>
          </p:cNvPr>
          <p:cNvPicPr>
            <a:picLocks noChangeAspect="1"/>
          </p:cNvPicPr>
          <p:nvPr/>
        </p:nvPicPr>
        <p:blipFill>
          <a:blip r:embed="rId4"/>
          <a:stretch>
            <a:fillRect/>
          </a:stretch>
        </p:blipFill>
        <p:spPr>
          <a:xfrm>
            <a:off x="9675628" y="6179617"/>
            <a:ext cx="1275893" cy="452120"/>
          </a:xfrm>
          <a:prstGeom prst="rect">
            <a:avLst/>
          </a:prstGeom>
        </p:spPr>
      </p:pic>
      <p:sp>
        <p:nvSpPr>
          <p:cNvPr id="9" name="TextBox 8">
            <a:extLst>
              <a:ext uri="{FF2B5EF4-FFF2-40B4-BE49-F238E27FC236}">
                <a16:creationId xmlns:a16="http://schemas.microsoft.com/office/drawing/2014/main" id="{F5480A1B-70AB-A2E7-700C-1EA5377071EA}"/>
              </a:ext>
            </a:extLst>
          </p:cNvPr>
          <p:cNvSpPr txBox="1"/>
          <p:nvPr/>
        </p:nvSpPr>
        <p:spPr>
          <a:xfrm>
            <a:off x="528918" y="55517"/>
            <a:ext cx="11175794" cy="864825"/>
          </a:xfrm>
          <a:prstGeom prst="rect">
            <a:avLst/>
          </a:prstGeom>
        </p:spPr>
        <p:style>
          <a:lnRef idx="0">
            <a:scrgbClr r="0" g="0" b="0"/>
          </a:lnRef>
          <a:fillRef idx="0">
            <a:scrgbClr r="0" g="0" b="0"/>
          </a:fillRef>
          <a:effectRef idx="0">
            <a:scrgbClr r="0" g="0" b="0"/>
          </a:effectRef>
          <a:fontRef idx="none"/>
        </p:style>
        <p:txBody>
          <a:bodyPr rot="0" spcFirstLastPara="1" vertOverflow="overflow" horzOverflow="overflow" vert="horz" lIns="91440" tIns="45720" rIns="91440" bIns="45720" numCol="1" spcCol="38100" rtlCol="0" anchor="ctr">
            <a:normAutofit fontScale="92500"/>
          </a:bodyPr>
          <a:lstStyle/>
          <a:p>
            <a:pPr algn="l" defTabSz="914400" hangingPunct="1">
              <a:lnSpc>
                <a:spcPct val="90000"/>
              </a:lnSpc>
              <a:spcBef>
                <a:spcPct val="0"/>
              </a:spcBef>
              <a:spcAft>
                <a:spcPts val="600"/>
              </a:spcAft>
            </a:pPr>
            <a:r>
              <a:rPr lang="en-US" sz="3600" b="0" kern="1200" dirty="0">
                <a:solidFill>
                  <a:schemeClr val="tx1"/>
                </a:solidFill>
                <a:ea typeface="+mj-ea"/>
                <a:cs typeface="+mj-cs"/>
              </a:rPr>
              <a:t>Actions au </a:t>
            </a:r>
            <a:r>
              <a:rPr lang="en-US" sz="3600" b="0" kern="1200" dirty="0" err="1">
                <a:solidFill>
                  <a:schemeClr val="tx1"/>
                </a:solidFill>
                <a:ea typeface="+mj-ea"/>
                <a:cs typeface="+mj-cs"/>
              </a:rPr>
              <a:t>niveau</a:t>
            </a:r>
            <a:r>
              <a:rPr lang="en-US" sz="3600" b="0" kern="1200" dirty="0">
                <a:solidFill>
                  <a:schemeClr val="tx1"/>
                </a:solidFill>
                <a:ea typeface="+mj-ea"/>
                <a:cs typeface="+mj-cs"/>
              </a:rPr>
              <a:t> </a:t>
            </a:r>
            <a:r>
              <a:rPr lang="en-US" sz="3600" b="0" kern="1200" dirty="0" err="1">
                <a:solidFill>
                  <a:schemeClr val="tx1"/>
                </a:solidFill>
                <a:ea typeface="+mj-ea"/>
                <a:cs typeface="+mj-cs"/>
              </a:rPr>
              <a:t>régional</a:t>
            </a:r>
            <a:r>
              <a:rPr lang="en-US" sz="3600" b="0" kern="1200" dirty="0">
                <a:solidFill>
                  <a:schemeClr val="tx1"/>
                </a:solidFill>
                <a:ea typeface="+mj-ea"/>
                <a:cs typeface="+mj-cs"/>
              </a:rPr>
              <a:t>: </a:t>
            </a:r>
            <a:r>
              <a:rPr lang="en-US" sz="3600" b="0" kern="1200" dirty="0" err="1">
                <a:solidFill>
                  <a:schemeClr val="tx1"/>
                </a:solidFill>
                <a:ea typeface="+mj-ea"/>
                <a:cs typeface="+mj-cs"/>
              </a:rPr>
              <a:t>analyse</a:t>
            </a:r>
            <a:r>
              <a:rPr lang="en-US" sz="3600" b="0" kern="1200" dirty="0">
                <a:solidFill>
                  <a:schemeClr val="tx1"/>
                </a:solidFill>
                <a:ea typeface="+mj-ea"/>
                <a:cs typeface="+mj-cs"/>
              </a:rPr>
              <a:t>, </a:t>
            </a:r>
            <a:r>
              <a:rPr lang="en-US" sz="3600" b="0" kern="1200" dirty="0" err="1">
                <a:solidFill>
                  <a:schemeClr val="tx1"/>
                </a:solidFill>
                <a:ea typeface="+mj-ea"/>
                <a:cs typeface="+mj-cs"/>
              </a:rPr>
              <a:t>alertes</a:t>
            </a:r>
            <a:r>
              <a:rPr lang="en-US" sz="3600" b="0" kern="1200" dirty="0">
                <a:solidFill>
                  <a:schemeClr val="tx1"/>
                </a:solidFill>
                <a:ea typeface="+mj-ea"/>
                <a:cs typeface="+mj-cs"/>
              </a:rPr>
              <a:t> et plaidoyer</a:t>
            </a:r>
            <a:endParaRPr lang="en-US" sz="3600" b="0" i="0" u="none" strike="noStrike" kern="1200" cap="none" spc="0" normalizeH="0" baseline="0" dirty="0">
              <a:ln>
                <a:noFill/>
              </a:ln>
              <a:solidFill>
                <a:schemeClr val="tx1"/>
              </a:solidFill>
              <a:effectLst/>
              <a:uFillTx/>
              <a:ea typeface="+mj-ea"/>
              <a:cs typeface="+mj-cs"/>
            </a:endParaRPr>
          </a:p>
        </p:txBody>
      </p:sp>
      <p:sp>
        <p:nvSpPr>
          <p:cNvPr id="2" name="TextBox 1">
            <a:extLst>
              <a:ext uri="{FF2B5EF4-FFF2-40B4-BE49-F238E27FC236}">
                <a16:creationId xmlns:a16="http://schemas.microsoft.com/office/drawing/2014/main" id="{7BCBC0DE-A205-D216-8873-E7914F04D67A}"/>
              </a:ext>
            </a:extLst>
          </p:cNvPr>
          <p:cNvSpPr txBox="1"/>
          <p:nvPr/>
        </p:nvSpPr>
        <p:spPr>
          <a:xfrm>
            <a:off x="528918" y="860301"/>
            <a:ext cx="11397539" cy="3939248"/>
          </a:xfrm>
          <a:prstGeom prst="rect">
            <a:avLst/>
          </a:prstGeom>
        </p:spPr>
        <p:txBody>
          <a:bodyPr vert="horz" lIns="91440" tIns="45720" rIns="91440" bIns="45720" rtlCol="0" anchor="t">
            <a:normAutofit/>
          </a:bodyPr>
          <a:lstStyle/>
          <a:p>
            <a:pPr marL="342900" indent="-342900" algn="l" defTabSz="914400">
              <a:lnSpc>
                <a:spcPct val="90000"/>
              </a:lnSpc>
              <a:spcAft>
                <a:spcPts val="599"/>
              </a:spcAft>
              <a:buFont typeface="Wingdings"/>
              <a:buChar char="Ø"/>
            </a:pPr>
            <a:r>
              <a:rPr lang="en-US" sz="2400" b="0" kern="1200" dirty="0" err="1">
                <a:solidFill>
                  <a:schemeClr val="tx1"/>
                </a:solidFill>
                <a:ea typeface="+mn-ea"/>
                <a:cs typeface="+mn-cs"/>
              </a:rPr>
              <a:t>Dispositif</a:t>
            </a:r>
            <a:r>
              <a:rPr lang="en-US" sz="2400" b="0" kern="1200" dirty="0">
                <a:solidFill>
                  <a:schemeClr val="tx1"/>
                </a:solidFill>
                <a:ea typeface="+mn-ea"/>
                <a:cs typeface="+mn-cs"/>
              </a:rPr>
              <a:t> </a:t>
            </a:r>
            <a:r>
              <a:rPr lang="en-US" sz="2400" b="0" kern="1200" dirty="0" err="1">
                <a:solidFill>
                  <a:schemeClr val="tx1"/>
                </a:solidFill>
                <a:ea typeface="+mn-ea"/>
                <a:cs typeface="+mn-cs"/>
              </a:rPr>
              <a:t>régional</a:t>
            </a:r>
            <a:r>
              <a:rPr lang="en-US" sz="2400" b="0" kern="1200" dirty="0">
                <a:solidFill>
                  <a:schemeClr val="tx1"/>
                </a:solidFill>
                <a:ea typeface="+mn-ea"/>
                <a:cs typeface="+mn-cs"/>
              </a:rPr>
              <a:t> de </a:t>
            </a:r>
            <a:r>
              <a:rPr lang="en-US" sz="2400" b="0" kern="1200" dirty="0" err="1">
                <a:solidFill>
                  <a:schemeClr val="tx1"/>
                </a:solidFill>
                <a:ea typeface="+mn-ea"/>
                <a:cs typeface="+mn-cs"/>
              </a:rPr>
              <a:t>prévention</a:t>
            </a:r>
            <a:r>
              <a:rPr lang="en-US" sz="2400" b="0" kern="1200" dirty="0">
                <a:solidFill>
                  <a:schemeClr val="tx1"/>
                </a:solidFill>
                <a:ea typeface="+mn-ea"/>
                <a:cs typeface="+mn-cs"/>
              </a:rPr>
              <a:t> et de gestion des crises </a:t>
            </a:r>
            <a:r>
              <a:rPr lang="en-US" sz="2400" b="0" kern="1200" dirty="0" err="1">
                <a:solidFill>
                  <a:schemeClr val="tx1"/>
                </a:solidFill>
                <a:ea typeface="+mn-ea"/>
                <a:cs typeface="+mn-cs"/>
              </a:rPr>
              <a:t>alimentaires</a:t>
            </a:r>
            <a:r>
              <a:rPr lang="en-US" sz="2400" b="0" kern="1200" dirty="0">
                <a:solidFill>
                  <a:schemeClr val="tx1"/>
                </a:solidFill>
                <a:ea typeface="+mn-ea"/>
                <a:cs typeface="+mn-cs"/>
              </a:rPr>
              <a:t> (PREGEC)/Reseau pour la Prevention des Crises </a:t>
            </a:r>
            <a:r>
              <a:rPr lang="en-US" sz="2400" b="0" kern="1200" dirty="0" err="1">
                <a:solidFill>
                  <a:schemeClr val="tx1"/>
                </a:solidFill>
                <a:ea typeface="+mn-ea"/>
                <a:cs typeface="+mn-cs"/>
              </a:rPr>
              <a:t>Alimentaires</a:t>
            </a:r>
            <a:r>
              <a:rPr lang="en-US" sz="2400" b="0" kern="1200" dirty="0">
                <a:solidFill>
                  <a:schemeClr val="tx1"/>
                </a:solidFill>
                <a:ea typeface="+mn-ea"/>
                <a:cs typeface="+mn-cs"/>
              </a:rPr>
              <a:t> (RPCA): </a:t>
            </a:r>
            <a:r>
              <a:rPr lang="en-US" sz="2400" b="0" kern="1200" dirty="0" err="1">
                <a:solidFill>
                  <a:schemeClr val="tx1"/>
                </a:solidFill>
                <a:ea typeface="+mn-ea"/>
                <a:cs typeface="+mn-cs"/>
              </a:rPr>
              <a:t>appui</a:t>
            </a:r>
            <a:r>
              <a:rPr lang="en-US" sz="2400" b="0" kern="1200" dirty="0">
                <a:solidFill>
                  <a:schemeClr val="tx1"/>
                </a:solidFill>
                <a:ea typeface="+mn-ea"/>
                <a:cs typeface="+mn-cs"/>
              </a:rPr>
              <a:t> au CILSS pour </a:t>
            </a:r>
            <a:r>
              <a:rPr lang="en-US" sz="2400" b="0" kern="1200" dirty="0" err="1">
                <a:solidFill>
                  <a:schemeClr val="tx1"/>
                </a:solidFill>
                <a:ea typeface="+mn-ea"/>
                <a:cs typeface="+mn-cs"/>
              </a:rPr>
              <a:t>l'intégration</a:t>
            </a:r>
            <a:r>
              <a:rPr lang="en-US" sz="2400" b="0" kern="1200" dirty="0">
                <a:solidFill>
                  <a:schemeClr val="tx1"/>
                </a:solidFill>
                <a:ea typeface="+mn-ea"/>
                <a:cs typeface="+mn-cs"/>
              </a:rPr>
              <a:t> de la nutrition, </a:t>
            </a:r>
            <a:r>
              <a:rPr lang="en-US" sz="2400" b="0" kern="1200" dirty="0" err="1">
                <a:solidFill>
                  <a:schemeClr val="tx1"/>
                </a:solidFill>
                <a:ea typeface="+mn-ea"/>
                <a:cs typeface="+mn-cs"/>
              </a:rPr>
              <a:t>l'analyse</a:t>
            </a:r>
            <a:r>
              <a:rPr lang="en-US" sz="2400" b="0" kern="1200" dirty="0">
                <a:solidFill>
                  <a:schemeClr val="tx1"/>
                </a:solidFill>
                <a:ea typeface="+mn-ea"/>
                <a:cs typeface="+mn-cs"/>
              </a:rPr>
              <a:t> de la situation </a:t>
            </a:r>
            <a:r>
              <a:rPr lang="en-US" sz="2400" b="0" kern="1200" dirty="0" err="1">
                <a:solidFill>
                  <a:schemeClr val="tx1"/>
                </a:solidFill>
                <a:ea typeface="+mn-ea"/>
                <a:cs typeface="+mn-cs"/>
              </a:rPr>
              <a:t>nutritionnelle</a:t>
            </a:r>
            <a:r>
              <a:rPr lang="en-US" sz="2400" b="0" kern="1200" dirty="0">
                <a:solidFill>
                  <a:schemeClr val="tx1"/>
                </a:solidFill>
                <a:ea typeface="+mn-ea"/>
                <a:cs typeface="+mn-cs"/>
              </a:rPr>
              <a:t>, le plaidoyer et la communication </a:t>
            </a:r>
          </a:p>
        </p:txBody>
      </p:sp>
      <p:pic>
        <p:nvPicPr>
          <p:cNvPr id="15" name="Picture 14" descr="A screenshot of a map&#10;&#10;Description automatically generated">
            <a:extLst>
              <a:ext uri="{FF2B5EF4-FFF2-40B4-BE49-F238E27FC236}">
                <a16:creationId xmlns:a16="http://schemas.microsoft.com/office/drawing/2014/main" id="{6B890355-C619-51E2-4912-0362102BF376}"/>
              </a:ext>
            </a:extLst>
          </p:cNvPr>
          <p:cNvPicPr>
            <a:picLocks noChangeAspect="1"/>
          </p:cNvPicPr>
          <p:nvPr/>
        </p:nvPicPr>
        <p:blipFill>
          <a:blip r:embed="rId5"/>
          <a:stretch>
            <a:fillRect/>
          </a:stretch>
        </p:blipFill>
        <p:spPr>
          <a:xfrm>
            <a:off x="964370" y="2292321"/>
            <a:ext cx="8657143" cy="4339255"/>
          </a:xfrm>
          <a:prstGeom prst="rect">
            <a:avLst/>
          </a:prstGeom>
        </p:spPr>
      </p:pic>
    </p:spTree>
    <p:extLst>
      <p:ext uri="{BB962C8B-B14F-4D97-AF65-F5344CB8AC3E}">
        <p14:creationId xmlns:p14="http://schemas.microsoft.com/office/powerpoint/2010/main" val="3111364246"/>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17">
            <a:extLst>
              <a:ext uri="{FF2B5EF4-FFF2-40B4-BE49-F238E27FC236}">
                <a16:creationId xmlns:a16="http://schemas.microsoft.com/office/drawing/2014/main" id="{E009B7F7-F2BC-E558-3F5F-49DB83915097}"/>
              </a:ext>
            </a:extLst>
          </p:cNvPr>
          <p:cNvSpPr txBox="1"/>
          <p:nvPr/>
        </p:nvSpPr>
        <p:spPr>
          <a:xfrm>
            <a:off x="681661" y="6143330"/>
            <a:ext cx="5407988" cy="553998"/>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anchor="ctr">
            <a:spAutoFit/>
          </a:bodyPr>
          <a:lstStyle/>
          <a:p>
            <a:pPr algn="l" defTabSz="609492">
              <a:defRPr sz="1800">
                <a:latin typeface="Arial"/>
                <a:ea typeface="Arial"/>
                <a:cs typeface="Arial"/>
                <a:sym typeface="Arial"/>
              </a:defRPr>
            </a:pPr>
            <a:r>
              <a:rPr>
                <a:solidFill>
                  <a:srgbClr val="808080"/>
                </a:solidFill>
              </a:rPr>
              <a:t>Session Title:</a:t>
            </a:r>
            <a:r>
              <a:rPr lang="en-US">
                <a:solidFill>
                  <a:srgbClr val="808080"/>
                </a:solidFill>
              </a:rPr>
              <a:t> NIE and the Climate Crisis </a:t>
            </a:r>
            <a:r>
              <a:rPr>
                <a:solidFill>
                  <a:srgbClr val="808080"/>
                </a:solidFill>
              </a:rPr>
              <a:t> </a:t>
            </a:r>
            <a:br>
              <a:rPr/>
            </a:br>
            <a:r>
              <a:rPr>
                <a:solidFill>
                  <a:srgbClr val="808080"/>
                </a:solidFill>
              </a:rPr>
              <a:t>Date:</a:t>
            </a:r>
            <a:r>
              <a:rPr lang="en-US">
                <a:solidFill>
                  <a:srgbClr val="808080"/>
                </a:solidFill>
              </a:rPr>
              <a:t> 30 Jan 2024 </a:t>
            </a:r>
            <a:endParaRPr lang="en-US" sz="1800">
              <a:solidFill>
                <a:srgbClr val="808080"/>
              </a:solidFill>
            </a:endParaRPr>
          </a:p>
        </p:txBody>
      </p:sp>
      <p:sp>
        <p:nvSpPr>
          <p:cNvPr id="4" name="TextBox 3">
            <a:extLst>
              <a:ext uri="{FF2B5EF4-FFF2-40B4-BE49-F238E27FC236}">
                <a16:creationId xmlns:a16="http://schemas.microsoft.com/office/drawing/2014/main" id="{0E1F8E42-10C6-26C0-C95B-40B06D006324}"/>
              </a:ext>
            </a:extLst>
          </p:cNvPr>
          <p:cNvSpPr txBox="1"/>
          <p:nvPr/>
        </p:nvSpPr>
        <p:spPr>
          <a:xfrm>
            <a:off x="11153631" y="6204953"/>
            <a:ext cx="1085470" cy="407804"/>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horz" wrap="square" lIns="19050" tIns="19050" rIns="19050" bIns="19050" numCol="1" spcCol="38100" rtlCol="0" anchor="t">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1pPr>
            <a:lvl2pPr marL="0" marR="0" indent="4572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2pPr>
            <a:lvl3pPr marL="0" marR="0" indent="9144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3pPr>
            <a:lvl4pPr marL="0" marR="0" indent="13716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4pPr>
            <a:lvl5pPr marL="0" marR="0" indent="18288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5pPr>
            <a:lvl6pPr marL="0" marR="0" indent="22860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6pPr>
            <a:lvl7pPr marL="0" marR="0" indent="27432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7pPr>
            <a:lvl8pPr marL="0" marR="0" indent="32004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8pPr>
            <a:lvl9pPr marL="0" marR="0" indent="36576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9pPr>
          </a:lstStyle>
          <a:p>
            <a:pPr algn="l"/>
            <a:r>
              <a:rPr lang="en-NL" sz="1200" b="0" spc="-100">
                <a:solidFill>
                  <a:srgbClr val="D8D8D8"/>
                </a:solidFill>
                <a:latin typeface="Calibri"/>
                <a:cs typeface="Calibri"/>
              </a:rPr>
              <a:t>ESA Regional</a:t>
            </a:r>
            <a:endParaRPr lang="en-US">
              <a:solidFill>
                <a:srgbClr val="D8D8D8"/>
              </a:solidFill>
              <a:cs typeface="Calibri"/>
            </a:endParaRPr>
          </a:p>
          <a:p>
            <a:pPr algn="l"/>
            <a:r>
              <a:rPr lang="en-US" sz="1200" b="0" spc="-100">
                <a:solidFill>
                  <a:srgbClr val="D8D8D8"/>
                </a:solidFill>
                <a:latin typeface="Calibri"/>
                <a:cs typeface="Calibri"/>
              </a:rPr>
              <a:t>Meeting</a:t>
            </a:r>
          </a:p>
        </p:txBody>
      </p:sp>
      <p:cxnSp>
        <p:nvCxnSpPr>
          <p:cNvPr id="6" name="Straight Connector 5">
            <a:extLst>
              <a:ext uri="{FF2B5EF4-FFF2-40B4-BE49-F238E27FC236}">
                <a16:creationId xmlns:a16="http://schemas.microsoft.com/office/drawing/2014/main" id="{2228D5E9-5A81-029D-5C37-9592A737B007}"/>
              </a:ext>
            </a:extLst>
          </p:cNvPr>
          <p:cNvCxnSpPr>
            <a:cxnSpLocks/>
          </p:cNvCxnSpPr>
          <p:nvPr/>
        </p:nvCxnSpPr>
        <p:spPr>
          <a:xfrm flipH="1">
            <a:off x="11050037" y="6083723"/>
            <a:ext cx="1" cy="677592"/>
          </a:xfrm>
          <a:prstGeom prst="line">
            <a:avLst/>
          </a:prstGeom>
          <a:noFill/>
          <a:ln w="12700" cap="flat">
            <a:solidFill>
              <a:schemeClr val="bg1">
                <a:lumMod val="85000"/>
              </a:schemeClr>
            </a:solidFill>
            <a:prstDash val="solid"/>
            <a:miter lim="400000"/>
          </a:ln>
          <a:effectLst/>
          <a:sp3d/>
        </p:spPr>
        <p:style>
          <a:lnRef idx="0">
            <a:scrgbClr r="0" g="0" b="0"/>
          </a:lnRef>
          <a:fillRef idx="0">
            <a:scrgbClr r="0" g="0" b="0"/>
          </a:fillRef>
          <a:effectRef idx="0">
            <a:scrgbClr r="0" g="0" b="0"/>
          </a:effectRef>
          <a:fontRef idx="none"/>
        </p:style>
      </p:cxnSp>
      <p:cxnSp>
        <p:nvCxnSpPr>
          <p:cNvPr id="8" name="Straight Connector 7">
            <a:extLst>
              <a:ext uri="{FF2B5EF4-FFF2-40B4-BE49-F238E27FC236}">
                <a16:creationId xmlns:a16="http://schemas.microsoft.com/office/drawing/2014/main" id="{855E84E4-9068-BEC5-AAE5-8B70F4E64805}"/>
              </a:ext>
            </a:extLst>
          </p:cNvPr>
          <p:cNvCxnSpPr>
            <a:cxnSpLocks/>
          </p:cNvCxnSpPr>
          <p:nvPr/>
        </p:nvCxnSpPr>
        <p:spPr>
          <a:xfrm flipH="1">
            <a:off x="9566827" y="6083722"/>
            <a:ext cx="1" cy="677592"/>
          </a:xfrm>
          <a:prstGeom prst="line">
            <a:avLst/>
          </a:prstGeom>
          <a:noFill/>
          <a:ln w="12700" cap="flat">
            <a:solidFill>
              <a:schemeClr val="bg1">
                <a:lumMod val="85000"/>
              </a:schemeClr>
            </a:solidFill>
            <a:prstDash val="solid"/>
            <a:miter lim="400000"/>
          </a:ln>
          <a:effectLst/>
          <a:sp3d/>
        </p:spPr>
        <p:style>
          <a:lnRef idx="0">
            <a:scrgbClr r="0" g="0" b="0"/>
          </a:lnRef>
          <a:fillRef idx="0">
            <a:scrgbClr r="0" g="0" b="0"/>
          </a:fillRef>
          <a:effectRef idx="0">
            <a:scrgbClr r="0" g="0" b="0"/>
          </a:effectRef>
          <a:fontRef idx="none"/>
        </p:style>
      </p:cxnSp>
      <p:pic>
        <p:nvPicPr>
          <p:cNvPr id="11" name="Picture 10" descr="A grey rectangular sign with blue text&#10;&#10;Description automatically generated">
            <a:extLst>
              <a:ext uri="{FF2B5EF4-FFF2-40B4-BE49-F238E27FC236}">
                <a16:creationId xmlns:a16="http://schemas.microsoft.com/office/drawing/2014/main" id="{F95188EE-5598-9417-61CD-B10518740B3F}"/>
              </a:ext>
            </a:extLst>
          </p:cNvPr>
          <p:cNvPicPr>
            <a:picLocks noChangeAspect="1"/>
          </p:cNvPicPr>
          <p:nvPr/>
        </p:nvPicPr>
        <p:blipFill>
          <a:blip r:embed="rId3"/>
          <a:stretch>
            <a:fillRect/>
          </a:stretch>
        </p:blipFill>
        <p:spPr>
          <a:xfrm>
            <a:off x="8450058" y="6069530"/>
            <a:ext cx="1079649" cy="665642"/>
          </a:xfrm>
          <a:prstGeom prst="rect">
            <a:avLst/>
          </a:prstGeom>
        </p:spPr>
      </p:pic>
      <p:pic>
        <p:nvPicPr>
          <p:cNvPr id="16" name="Picture 15" descr="A black background with green text&#10;&#10;Description automatically generated">
            <a:extLst>
              <a:ext uri="{FF2B5EF4-FFF2-40B4-BE49-F238E27FC236}">
                <a16:creationId xmlns:a16="http://schemas.microsoft.com/office/drawing/2014/main" id="{25077E36-7DAE-D56C-E30D-7CD0AFFA11D1}"/>
              </a:ext>
            </a:extLst>
          </p:cNvPr>
          <p:cNvPicPr>
            <a:picLocks noChangeAspect="1"/>
          </p:cNvPicPr>
          <p:nvPr/>
        </p:nvPicPr>
        <p:blipFill>
          <a:blip r:embed="rId4"/>
          <a:stretch>
            <a:fillRect/>
          </a:stretch>
        </p:blipFill>
        <p:spPr>
          <a:xfrm>
            <a:off x="9675628" y="6179617"/>
            <a:ext cx="1275893" cy="452120"/>
          </a:xfrm>
          <a:prstGeom prst="rect">
            <a:avLst/>
          </a:prstGeom>
        </p:spPr>
      </p:pic>
      <p:sp>
        <p:nvSpPr>
          <p:cNvPr id="9" name="TextBox 8">
            <a:extLst>
              <a:ext uri="{FF2B5EF4-FFF2-40B4-BE49-F238E27FC236}">
                <a16:creationId xmlns:a16="http://schemas.microsoft.com/office/drawing/2014/main" id="{F5480A1B-70AB-A2E7-700C-1EA5377071EA}"/>
              </a:ext>
            </a:extLst>
          </p:cNvPr>
          <p:cNvSpPr txBox="1"/>
          <p:nvPr/>
        </p:nvSpPr>
        <p:spPr>
          <a:xfrm>
            <a:off x="528918" y="-278359"/>
            <a:ext cx="11148729" cy="1821335"/>
          </a:xfrm>
          <a:prstGeom prst="rect">
            <a:avLst/>
          </a:prstGeom>
        </p:spPr>
        <p:style>
          <a:lnRef idx="0">
            <a:scrgbClr r="0" g="0" b="0"/>
          </a:lnRef>
          <a:fillRef idx="0">
            <a:scrgbClr r="0" g="0" b="0"/>
          </a:fillRef>
          <a:effectRef idx="0">
            <a:scrgbClr r="0" g="0" b="0"/>
          </a:effectRef>
          <a:fontRef idx="none"/>
        </p:style>
        <p:txBody>
          <a:bodyPr rot="0" spcFirstLastPara="1" vertOverflow="overflow" horzOverflow="overflow" vert="horz" lIns="91440" tIns="45720" rIns="91440" bIns="45720" numCol="1" spcCol="38100" rtlCol="0" anchor="ctr">
            <a:normAutofit/>
          </a:bodyPr>
          <a:lstStyle/>
          <a:p>
            <a:pPr algn="l" defTabSz="914400" hangingPunct="1">
              <a:lnSpc>
                <a:spcPct val="90000"/>
              </a:lnSpc>
              <a:spcBef>
                <a:spcPct val="0"/>
              </a:spcBef>
              <a:spcAft>
                <a:spcPts val="600"/>
              </a:spcAft>
            </a:pPr>
            <a:r>
              <a:rPr lang="en-US" sz="3600" b="0" kern="1200" dirty="0">
                <a:solidFill>
                  <a:schemeClr val="tx1"/>
                </a:solidFill>
                <a:ea typeface="+mj-ea"/>
                <a:cs typeface="+mj-cs"/>
              </a:rPr>
              <a:t>Actions au </a:t>
            </a:r>
            <a:r>
              <a:rPr lang="en-US" sz="3600" b="0" kern="1200" dirty="0" err="1">
                <a:solidFill>
                  <a:schemeClr val="tx1"/>
                </a:solidFill>
                <a:ea typeface="+mj-ea"/>
                <a:cs typeface="+mj-cs"/>
              </a:rPr>
              <a:t>niveau</a:t>
            </a:r>
            <a:r>
              <a:rPr lang="en-US" sz="3600" b="0" kern="1200" dirty="0">
                <a:solidFill>
                  <a:schemeClr val="tx1"/>
                </a:solidFill>
                <a:ea typeface="+mj-ea"/>
                <a:cs typeface="+mj-cs"/>
              </a:rPr>
              <a:t> </a:t>
            </a:r>
            <a:r>
              <a:rPr lang="en-US" sz="3600" b="0" kern="1200" dirty="0" err="1">
                <a:solidFill>
                  <a:schemeClr val="tx1"/>
                </a:solidFill>
                <a:ea typeface="+mj-ea"/>
                <a:cs typeface="+mj-cs"/>
              </a:rPr>
              <a:t>régional</a:t>
            </a:r>
            <a:r>
              <a:rPr lang="en-US" sz="3600" b="0" kern="1200" dirty="0">
                <a:solidFill>
                  <a:schemeClr val="tx1"/>
                </a:solidFill>
                <a:ea typeface="+mj-ea"/>
                <a:cs typeface="+mj-cs"/>
              </a:rPr>
              <a:t>: </a:t>
            </a:r>
            <a:r>
              <a:rPr lang="en-US" sz="3600" b="0" kern="1200" dirty="0" err="1">
                <a:solidFill>
                  <a:schemeClr val="tx1"/>
                </a:solidFill>
                <a:ea typeface="+mj-ea"/>
                <a:cs typeface="+mj-cs"/>
              </a:rPr>
              <a:t>approches</a:t>
            </a:r>
            <a:r>
              <a:rPr lang="en-US" sz="3600" b="0" kern="1200" dirty="0">
                <a:solidFill>
                  <a:schemeClr val="tx1"/>
                </a:solidFill>
                <a:ea typeface="+mj-ea"/>
                <a:cs typeface="+mj-cs"/>
              </a:rPr>
              <a:t> </a:t>
            </a:r>
            <a:r>
              <a:rPr lang="en-US" sz="3600" b="0" kern="1200" dirty="0" err="1">
                <a:solidFill>
                  <a:schemeClr val="tx1"/>
                </a:solidFill>
                <a:ea typeface="+mj-ea"/>
                <a:cs typeface="+mj-cs"/>
              </a:rPr>
              <a:t>programmatiques</a:t>
            </a:r>
            <a:endParaRPr lang="en-US" sz="3600" b="0" i="0" u="none" strike="noStrike" kern="1200" cap="none" spc="0" normalizeH="0" baseline="0">
              <a:ln>
                <a:noFill/>
              </a:ln>
              <a:solidFill>
                <a:schemeClr val="tx1"/>
              </a:solidFill>
              <a:effectLst/>
              <a:uFillTx/>
              <a:ea typeface="+mj-ea"/>
              <a:cs typeface="+mj-cs"/>
            </a:endParaRPr>
          </a:p>
        </p:txBody>
      </p:sp>
      <p:sp>
        <p:nvSpPr>
          <p:cNvPr id="2" name="TextBox 1">
            <a:extLst>
              <a:ext uri="{FF2B5EF4-FFF2-40B4-BE49-F238E27FC236}">
                <a16:creationId xmlns:a16="http://schemas.microsoft.com/office/drawing/2014/main" id="{7BCBC0DE-A205-D216-8873-E7914F04D67A}"/>
              </a:ext>
            </a:extLst>
          </p:cNvPr>
          <p:cNvSpPr txBox="1"/>
          <p:nvPr/>
        </p:nvSpPr>
        <p:spPr>
          <a:xfrm>
            <a:off x="4193267" y="2282905"/>
            <a:ext cx="7652452" cy="4119394"/>
          </a:xfrm>
          <a:prstGeom prst="rect">
            <a:avLst/>
          </a:prstGeom>
        </p:spPr>
        <p:txBody>
          <a:bodyPr vert="horz" lIns="91440" tIns="45720" rIns="91440" bIns="45720" rtlCol="0" anchor="t">
            <a:normAutofit/>
          </a:bodyPr>
          <a:lstStyle/>
          <a:p>
            <a:pPr algn="l" defTabSz="914400">
              <a:lnSpc>
                <a:spcPct val="90000"/>
              </a:lnSpc>
              <a:spcAft>
                <a:spcPts val="599"/>
              </a:spcAft>
            </a:pPr>
            <a:r>
              <a:rPr lang="en-US" sz="2400" kern="1200" dirty="0">
                <a:solidFill>
                  <a:schemeClr val="tx1"/>
                </a:solidFill>
                <a:ea typeface="+mn-ea"/>
                <a:cs typeface="+mn-cs"/>
              </a:rPr>
              <a:t>Sahel </a:t>
            </a:r>
            <a:r>
              <a:rPr lang="en-US" sz="2400" kern="1200" dirty="0" err="1">
                <a:solidFill>
                  <a:schemeClr val="tx1"/>
                </a:solidFill>
                <a:ea typeface="+mn-ea"/>
                <a:cs typeface="+mn-cs"/>
              </a:rPr>
              <a:t>programme</a:t>
            </a:r>
            <a:r>
              <a:rPr lang="en-US" sz="2400" kern="1200" dirty="0">
                <a:solidFill>
                  <a:schemeClr val="tx1"/>
                </a:solidFill>
                <a:ea typeface="+mn-ea"/>
                <a:cs typeface="+mn-cs"/>
              </a:rPr>
              <a:t> de </a:t>
            </a:r>
            <a:r>
              <a:rPr lang="en-US" sz="2400" kern="1200" dirty="0" err="1">
                <a:solidFill>
                  <a:schemeClr val="tx1"/>
                </a:solidFill>
                <a:ea typeface="+mn-ea"/>
                <a:cs typeface="+mn-cs"/>
              </a:rPr>
              <a:t>résilience</a:t>
            </a:r>
            <a:r>
              <a:rPr lang="en-US" sz="2400" kern="1200" dirty="0">
                <a:solidFill>
                  <a:schemeClr val="tx1"/>
                </a:solidFill>
                <a:ea typeface="+mn-ea"/>
                <a:cs typeface="+mn-cs"/>
              </a:rPr>
              <a:t> </a:t>
            </a:r>
            <a:r>
              <a:rPr lang="en-US" sz="2400" kern="1200" dirty="0" err="1">
                <a:solidFill>
                  <a:schemeClr val="tx1"/>
                </a:solidFill>
                <a:ea typeface="+mn-ea"/>
                <a:cs typeface="+mn-cs"/>
              </a:rPr>
              <a:t>pluriannuel</a:t>
            </a:r>
            <a:r>
              <a:rPr lang="en-US" sz="2400" kern="1200" dirty="0">
                <a:solidFill>
                  <a:schemeClr val="tx1"/>
                </a:solidFill>
                <a:ea typeface="+mn-ea"/>
                <a:cs typeface="+mn-cs"/>
              </a:rPr>
              <a:t> </a:t>
            </a:r>
            <a:r>
              <a:rPr lang="en-US" sz="2400" b="0" kern="1200" dirty="0">
                <a:solidFill>
                  <a:schemeClr val="tx1"/>
                </a:solidFill>
                <a:ea typeface="+mn-ea"/>
                <a:cs typeface="+mn-cs"/>
              </a:rPr>
              <a:t>: </a:t>
            </a:r>
            <a:endParaRPr lang="en-US">
              <a:solidFill>
                <a:schemeClr val="tx1"/>
              </a:solidFill>
            </a:endParaRPr>
          </a:p>
          <a:p>
            <a:pPr marL="342900" indent="-342900" algn="l" defTabSz="914400">
              <a:lnSpc>
                <a:spcPct val="90000"/>
              </a:lnSpc>
              <a:spcAft>
                <a:spcPts val="599"/>
              </a:spcAft>
              <a:buFont typeface="Wingdings"/>
              <a:buChar char="Ø"/>
            </a:pPr>
            <a:r>
              <a:rPr lang="en-US" sz="2400" b="0" kern="1200" dirty="0" err="1">
                <a:solidFill>
                  <a:schemeClr val="tx1"/>
                </a:solidFill>
                <a:ea typeface="+mn-ea"/>
                <a:cs typeface="+mn-cs"/>
              </a:rPr>
              <a:t>Appui</a:t>
            </a:r>
            <a:r>
              <a:rPr lang="en-US" sz="2400" b="0" kern="1200" dirty="0">
                <a:solidFill>
                  <a:schemeClr val="tx1"/>
                </a:solidFill>
                <a:ea typeface="+mn-ea"/>
                <a:cs typeface="+mn-cs"/>
              </a:rPr>
              <a:t> à la diversification de la production et la transformation des aliments </a:t>
            </a:r>
            <a:r>
              <a:rPr lang="en-US" sz="2400" b="0" kern="1200" dirty="0" err="1">
                <a:solidFill>
                  <a:schemeClr val="tx1"/>
                </a:solidFill>
                <a:ea typeface="+mn-ea"/>
                <a:cs typeface="+mn-cs"/>
              </a:rPr>
              <a:t>locaux</a:t>
            </a:r>
            <a:r>
              <a:rPr lang="en-US" sz="2400" b="0" kern="1200" dirty="0">
                <a:solidFill>
                  <a:schemeClr val="tx1"/>
                </a:solidFill>
                <a:ea typeface="+mn-ea"/>
                <a:cs typeface="+mn-cs"/>
              </a:rPr>
              <a:t> pour un régime </a:t>
            </a:r>
            <a:r>
              <a:rPr lang="en-US" sz="2400" b="0" kern="1200" dirty="0" err="1">
                <a:solidFill>
                  <a:schemeClr val="tx1"/>
                </a:solidFill>
                <a:ea typeface="+mn-ea"/>
                <a:cs typeface="+mn-cs"/>
              </a:rPr>
              <a:t>alimentaire</a:t>
            </a:r>
            <a:r>
              <a:rPr lang="en-US" sz="2400" b="0" kern="1200" dirty="0">
                <a:solidFill>
                  <a:schemeClr val="tx1"/>
                </a:solidFill>
                <a:ea typeface="+mn-ea"/>
                <a:cs typeface="+mn-cs"/>
              </a:rPr>
              <a:t> </a:t>
            </a:r>
            <a:r>
              <a:rPr lang="en-US" sz="2400" b="0" kern="1200" dirty="0" err="1">
                <a:solidFill>
                  <a:schemeClr val="tx1"/>
                </a:solidFill>
                <a:ea typeface="+mn-ea"/>
                <a:cs typeface="+mn-cs"/>
              </a:rPr>
              <a:t>sain</a:t>
            </a:r>
            <a:r>
              <a:rPr lang="en-US" sz="2400" b="0" kern="1200" dirty="0">
                <a:solidFill>
                  <a:schemeClr val="tx1"/>
                </a:solidFill>
                <a:ea typeface="+mn-ea"/>
                <a:cs typeface="+mn-cs"/>
              </a:rPr>
              <a:t> et </a:t>
            </a:r>
            <a:r>
              <a:rPr lang="en-US" sz="2400" b="0" kern="1200" dirty="0" err="1">
                <a:solidFill>
                  <a:schemeClr val="tx1"/>
                </a:solidFill>
                <a:ea typeface="+mn-ea"/>
                <a:cs typeface="+mn-cs"/>
              </a:rPr>
              <a:t>diversifié</a:t>
            </a:r>
            <a:r>
              <a:rPr lang="en-US" sz="2400" b="0" kern="1200" dirty="0">
                <a:solidFill>
                  <a:schemeClr val="tx1"/>
                </a:solidFill>
                <a:ea typeface="+mn-ea"/>
                <a:cs typeface="+mn-cs"/>
              </a:rPr>
              <a:t> + protection de la </a:t>
            </a:r>
            <a:r>
              <a:rPr lang="en-US" sz="2400" b="0" kern="1200" dirty="0" err="1">
                <a:solidFill>
                  <a:schemeClr val="tx1"/>
                </a:solidFill>
                <a:ea typeface="+mn-ea"/>
                <a:cs typeface="+mn-cs"/>
              </a:rPr>
              <a:t>biodiversité</a:t>
            </a:r>
            <a:r>
              <a:rPr lang="en-US" sz="2400" b="0" kern="1200" dirty="0">
                <a:solidFill>
                  <a:schemeClr val="tx1"/>
                </a:solidFill>
                <a:ea typeface="+mn-ea"/>
                <a:cs typeface="+mn-cs"/>
              </a:rPr>
              <a:t> et mitigation des </a:t>
            </a:r>
            <a:r>
              <a:rPr lang="en-US" sz="2400" b="0" kern="1200" dirty="0" err="1">
                <a:solidFill>
                  <a:schemeClr val="tx1"/>
                </a:solidFill>
                <a:ea typeface="+mn-ea"/>
                <a:cs typeface="+mn-cs"/>
              </a:rPr>
              <a:t>effets</a:t>
            </a:r>
            <a:r>
              <a:rPr lang="en-US" sz="2400" b="0" kern="1200" dirty="0">
                <a:solidFill>
                  <a:schemeClr val="tx1"/>
                </a:solidFill>
                <a:ea typeface="+mn-ea"/>
                <a:cs typeface="+mn-cs"/>
              </a:rPr>
              <a:t> </a:t>
            </a:r>
            <a:r>
              <a:rPr lang="en-US" sz="2400" b="0" kern="1200" dirty="0" err="1">
                <a:solidFill>
                  <a:schemeClr val="tx1"/>
                </a:solidFill>
                <a:ea typeface="+mn-ea"/>
                <a:cs typeface="+mn-cs"/>
              </a:rPr>
              <a:t>climatiques</a:t>
            </a:r>
            <a:endParaRPr lang="en-US" dirty="0" err="1">
              <a:solidFill>
                <a:schemeClr val="tx1"/>
              </a:solidFill>
              <a:ea typeface="+mn-ea"/>
              <a:cs typeface="+mn-cs"/>
            </a:endParaRPr>
          </a:p>
          <a:p>
            <a:pPr marL="342900" indent="-342900" algn="l" defTabSz="914400">
              <a:lnSpc>
                <a:spcPct val="90000"/>
              </a:lnSpc>
              <a:spcAft>
                <a:spcPts val="599"/>
              </a:spcAft>
              <a:buFont typeface="Wingdings" panose="020B0604020202020204" pitchFamily="34" charset="0"/>
              <a:buChar char="Ø"/>
            </a:pPr>
            <a:r>
              <a:rPr lang="en-US" sz="2400" b="0" kern="1200" dirty="0">
                <a:solidFill>
                  <a:schemeClr val="tx1"/>
                </a:solidFill>
                <a:ea typeface="+mn-ea"/>
                <a:cs typeface="+mn-cs"/>
              </a:rPr>
              <a:t>Initiative "premiers aliments" pour addresser les </a:t>
            </a:r>
            <a:r>
              <a:rPr lang="en-US" sz="2400" b="0" kern="1200" dirty="0" err="1">
                <a:solidFill>
                  <a:schemeClr val="tx1"/>
                </a:solidFill>
                <a:ea typeface="+mn-ea"/>
                <a:cs typeface="+mn-cs"/>
              </a:rPr>
              <a:t>besoins</a:t>
            </a:r>
            <a:r>
              <a:rPr lang="en-US" sz="2400" b="0" kern="1200" dirty="0">
                <a:solidFill>
                  <a:schemeClr val="tx1"/>
                </a:solidFill>
                <a:ea typeface="+mn-ea"/>
                <a:cs typeface="+mn-cs"/>
              </a:rPr>
              <a:t> </a:t>
            </a:r>
            <a:r>
              <a:rPr lang="en-US" sz="2400" b="0" kern="1200" dirty="0" err="1">
                <a:solidFill>
                  <a:schemeClr val="tx1"/>
                </a:solidFill>
                <a:ea typeface="+mn-ea"/>
                <a:cs typeface="+mn-cs"/>
              </a:rPr>
              <a:t>spécifiques</a:t>
            </a:r>
            <a:r>
              <a:rPr lang="en-US" sz="2400" b="0" kern="1200" dirty="0">
                <a:solidFill>
                  <a:schemeClr val="tx1"/>
                </a:solidFill>
                <a:ea typeface="+mn-ea"/>
                <a:cs typeface="+mn-cs"/>
              </a:rPr>
              <a:t> des enfants 6-23 </a:t>
            </a:r>
            <a:r>
              <a:rPr lang="en-US" sz="2400" b="0" kern="1200" dirty="0" err="1">
                <a:solidFill>
                  <a:schemeClr val="tx1"/>
                </a:solidFill>
                <a:ea typeface="+mn-ea"/>
                <a:cs typeface="+mn-cs"/>
              </a:rPr>
              <a:t>mois</a:t>
            </a:r>
            <a:endParaRPr lang="en-US" sz="2400" b="0" kern="1200" dirty="0">
              <a:solidFill>
                <a:schemeClr val="tx1"/>
              </a:solidFill>
              <a:ea typeface="+mn-ea"/>
              <a:cs typeface="+mn-cs"/>
            </a:endParaRPr>
          </a:p>
          <a:p>
            <a:pPr marL="342900" indent="-342900" algn="l" defTabSz="914400">
              <a:lnSpc>
                <a:spcPct val="90000"/>
              </a:lnSpc>
              <a:spcAft>
                <a:spcPts val="599"/>
              </a:spcAft>
              <a:buFont typeface="Wingdings" panose="020B0604020202020204" pitchFamily="34" charset="0"/>
              <a:buChar char="Ø"/>
            </a:pPr>
            <a:r>
              <a:rPr lang="en-US" sz="2400" b="0" kern="1200" dirty="0" err="1">
                <a:solidFill>
                  <a:schemeClr val="tx1"/>
                </a:solidFill>
                <a:ea typeface="+mn-ea"/>
                <a:cs typeface="+mn-cs"/>
              </a:rPr>
              <a:t>L'adaptation</a:t>
            </a:r>
            <a:r>
              <a:rPr lang="en-US" sz="2400" b="0" kern="1200" dirty="0">
                <a:solidFill>
                  <a:schemeClr val="tx1"/>
                </a:solidFill>
                <a:ea typeface="+mn-ea"/>
                <a:cs typeface="+mn-cs"/>
              </a:rPr>
              <a:t> au </a:t>
            </a:r>
            <a:r>
              <a:rPr lang="en-US" sz="2400" b="0" kern="1200" dirty="0" err="1">
                <a:solidFill>
                  <a:schemeClr val="tx1"/>
                </a:solidFill>
                <a:ea typeface="+mn-ea"/>
                <a:cs typeface="+mn-cs"/>
              </a:rPr>
              <a:t>climat</a:t>
            </a:r>
            <a:r>
              <a:rPr lang="en-US" sz="2400" b="0" kern="1200" dirty="0">
                <a:solidFill>
                  <a:schemeClr val="tx1"/>
                </a:solidFill>
                <a:ea typeface="+mn-ea"/>
                <a:cs typeface="+mn-cs"/>
              </a:rPr>
              <a:t> des services de </a:t>
            </a:r>
            <a:r>
              <a:rPr lang="en-US" sz="2400" b="0" kern="1200" dirty="0" err="1">
                <a:solidFill>
                  <a:schemeClr val="tx1"/>
                </a:solidFill>
                <a:ea typeface="+mn-ea"/>
                <a:cs typeface="+mn-cs"/>
              </a:rPr>
              <a:t>santé</a:t>
            </a:r>
            <a:endParaRPr lang="en-US" dirty="0" err="1">
              <a:solidFill>
                <a:schemeClr val="tx1"/>
              </a:solidFill>
              <a:ea typeface="+mn-ea"/>
              <a:cs typeface="+mn-cs"/>
            </a:endParaRPr>
          </a:p>
          <a:p>
            <a:pPr marL="342900" indent="-342900" algn="l" defTabSz="914400">
              <a:lnSpc>
                <a:spcPct val="90000"/>
              </a:lnSpc>
              <a:spcAft>
                <a:spcPts val="599"/>
              </a:spcAft>
              <a:buFont typeface="Wingdings" panose="020B0604020202020204" pitchFamily="34" charset="0"/>
              <a:buChar char="Ø"/>
            </a:pPr>
            <a:r>
              <a:rPr lang="en-US" sz="2400" b="0" kern="1200" dirty="0" err="1">
                <a:solidFill>
                  <a:schemeClr val="tx1"/>
                </a:solidFill>
                <a:ea typeface="+mn-ea"/>
                <a:cs typeface="+mn-cs"/>
              </a:rPr>
              <a:t>Programmes</a:t>
            </a:r>
            <a:r>
              <a:rPr lang="en-US" sz="2400" b="0" kern="1200" dirty="0">
                <a:solidFill>
                  <a:schemeClr val="tx1"/>
                </a:solidFill>
                <a:ea typeface="+mn-ea"/>
                <a:cs typeface="+mn-cs"/>
              </a:rPr>
              <a:t> de protection </a:t>
            </a:r>
            <a:r>
              <a:rPr lang="en-US" sz="2400" b="0" kern="1200" dirty="0" err="1">
                <a:solidFill>
                  <a:schemeClr val="tx1"/>
                </a:solidFill>
                <a:ea typeface="+mn-ea"/>
                <a:cs typeface="+mn-cs"/>
              </a:rPr>
              <a:t>sociale</a:t>
            </a:r>
            <a:r>
              <a:rPr lang="en-US" sz="2400" b="0" kern="1200" dirty="0">
                <a:solidFill>
                  <a:schemeClr val="tx1"/>
                </a:solidFill>
                <a:ea typeface="+mn-ea"/>
                <a:cs typeface="+mn-cs"/>
              </a:rPr>
              <a:t> </a:t>
            </a:r>
            <a:r>
              <a:rPr lang="en-US" sz="2400" b="0" kern="1200" dirty="0" err="1">
                <a:solidFill>
                  <a:schemeClr val="tx1"/>
                </a:solidFill>
                <a:ea typeface="+mn-ea"/>
                <a:cs typeface="+mn-cs"/>
              </a:rPr>
              <a:t>sensibles</a:t>
            </a:r>
            <a:r>
              <a:rPr lang="en-US" sz="2400" b="0" kern="1200" dirty="0">
                <a:solidFill>
                  <a:schemeClr val="tx1"/>
                </a:solidFill>
                <a:ea typeface="+mn-ea"/>
                <a:cs typeface="+mn-cs"/>
              </a:rPr>
              <a:t> à la nutrition</a:t>
            </a:r>
            <a:endParaRPr lang="en-US" dirty="0">
              <a:solidFill>
                <a:schemeClr val="tx1"/>
              </a:solidFill>
              <a:ea typeface="+mn-ea"/>
              <a:cs typeface="+mn-cs"/>
            </a:endParaRPr>
          </a:p>
          <a:p>
            <a:pPr marL="342900" indent="-342900" algn="l" defTabSz="914400">
              <a:lnSpc>
                <a:spcPct val="90000"/>
              </a:lnSpc>
              <a:spcAft>
                <a:spcPts val="599"/>
              </a:spcAft>
              <a:buFont typeface="Wingdings" panose="020B0604020202020204" pitchFamily="34" charset="0"/>
              <a:buChar char="Ø"/>
            </a:pPr>
            <a:r>
              <a:rPr lang="en-US" sz="2400" b="0" kern="1200" dirty="0">
                <a:solidFill>
                  <a:schemeClr val="tx1"/>
                </a:solidFill>
                <a:ea typeface="+mn-ea"/>
                <a:cs typeface="+mn-cs"/>
              </a:rPr>
              <a:t>Engagement des </a:t>
            </a:r>
            <a:r>
              <a:rPr lang="en-US" sz="2400" b="0" kern="1200" dirty="0" err="1">
                <a:solidFill>
                  <a:schemeClr val="tx1"/>
                </a:solidFill>
                <a:ea typeface="+mn-ea"/>
                <a:cs typeface="+mn-cs"/>
              </a:rPr>
              <a:t>jeunes</a:t>
            </a:r>
          </a:p>
        </p:txBody>
      </p:sp>
      <p:pic>
        <p:nvPicPr>
          <p:cNvPr id="5" name="Picture 4" descr="A diagram of a diagram&#10;&#10;Description automatically generated">
            <a:extLst>
              <a:ext uri="{FF2B5EF4-FFF2-40B4-BE49-F238E27FC236}">
                <a16:creationId xmlns:a16="http://schemas.microsoft.com/office/drawing/2014/main" id="{FC6DA6A6-E1D1-EC3A-03EF-2FBDDBD92612}"/>
              </a:ext>
            </a:extLst>
          </p:cNvPr>
          <p:cNvPicPr>
            <a:picLocks noChangeAspect="1"/>
          </p:cNvPicPr>
          <p:nvPr/>
        </p:nvPicPr>
        <p:blipFill>
          <a:blip r:embed="rId5"/>
          <a:stretch>
            <a:fillRect/>
          </a:stretch>
        </p:blipFill>
        <p:spPr>
          <a:xfrm>
            <a:off x="189666" y="1478445"/>
            <a:ext cx="3903605" cy="4783205"/>
          </a:xfrm>
          <a:prstGeom prst="rect">
            <a:avLst/>
          </a:prstGeom>
        </p:spPr>
      </p:pic>
      <p:pic>
        <p:nvPicPr>
          <p:cNvPr id="7" name="Picture 6" descr="A cartoon of people eating food&#10;&#10;Description automatically generated">
            <a:extLst>
              <a:ext uri="{FF2B5EF4-FFF2-40B4-BE49-F238E27FC236}">
                <a16:creationId xmlns:a16="http://schemas.microsoft.com/office/drawing/2014/main" id="{EC2CEBDE-56FB-C461-DE5A-FFA01C69E2C1}"/>
              </a:ext>
            </a:extLst>
          </p:cNvPr>
          <p:cNvPicPr>
            <a:picLocks noChangeAspect="1"/>
          </p:cNvPicPr>
          <p:nvPr/>
        </p:nvPicPr>
        <p:blipFill>
          <a:blip r:embed="rId6"/>
          <a:stretch>
            <a:fillRect/>
          </a:stretch>
        </p:blipFill>
        <p:spPr>
          <a:xfrm>
            <a:off x="9945948" y="1036568"/>
            <a:ext cx="1745956" cy="1185857"/>
          </a:xfrm>
          <a:prstGeom prst="rect">
            <a:avLst/>
          </a:prstGeom>
        </p:spPr>
      </p:pic>
    </p:spTree>
    <p:extLst>
      <p:ext uri="{BB962C8B-B14F-4D97-AF65-F5344CB8AC3E}">
        <p14:creationId xmlns:p14="http://schemas.microsoft.com/office/powerpoint/2010/main" val="505116086"/>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E1F8E42-10C6-26C0-C95B-40B06D006324}"/>
              </a:ext>
            </a:extLst>
          </p:cNvPr>
          <p:cNvSpPr txBox="1"/>
          <p:nvPr/>
        </p:nvSpPr>
        <p:spPr>
          <a:xfrm>
            <a:off x="11265391" y="6204953"/>
            <a:ext cx="1085470" cy="407804"/>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horz" wrap="square" lIns="19050" tIns="19050" rIns="19050" bIns="19050" numCol="1" spcCol="38100" rtlCol="0" anchor="t">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1pPr>
            <a:lvl2pPr marL="0" marR="0" indent="4572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2pPr>
            <a:lvl3pPr marL="0" marR="0" indent="9144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3pPr>
            <a:lvl4pPr marL="0" marR="0" indent="13716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4pPr>
            <a:lvl5pPr marL="0" marR="0" indent="18288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5pPr>
            <a:lvl6pPr marL="0" marR="0" indent="22860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6pPr>
            <a:lvl7pPr marL="0" marR="0" indent="27432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7pPr>
            <a:lvl8pPr marL="0" marR="0" indent="32004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8pPr>
            <a:lvl9pPr marL="0" marR="0" indent="36576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9pPr>
          </a:lstStyle>
          <a:p>
            <a:pPr algn="l"/>
            <a:r>
              <a:rPr lang="en-NL" sz="1200" b="0" spc="-100">
                <a:solidFill>
                  <a:srgbClr val="D8D8D8"/>
                </a:solidFill>
                <a:latin typeface="Calibri"/>
                <a:cs typeface="Calibri"/>
              </a:rPr>
              <a:t>ESA Regional</a:t>
            </a:r>
            <a:endParaRPr lang="en-US">
              <a:solidFill>
                <a:srgbClr val="D8D8D8"/>
              </a:solidFill>
              <a:cs typeface="Calibri"/>
            </a:endParaRPr>
          </a:p>
          <a:p>
            <a:pPr algn="l"/>
            <a:r>
              <a:rPr lang="en-US" sz="1200" b="0" spc="-100">
                <a:solidFill>
                  <a:srgbClr val="D8D8D8"/>
                </a:solidFill>
                <a:latin typeface="Calibri"/>
                <a:cs typeface="Calibri"/>
              </a:rPr>
              <a:t>Meeting</a:t>
            </a:r>
          </a:p>
        </p:txBody>
      </p:sp>
      <p:cxnSp>
        <p:nvCxnSpPr>
          <p:cNvPr id="6" name="Straight Connector 5">
            <a:extLst>
              <a:ext uri="{FF2B5EF4-FFF2-40B4-BE49-F238E27FC236}">
                <a16:creationId xmlns:a16="http://schemas.microsoft.com/office/drawing/2014/main" id="{2228D5E9-5A81-029D-5C37-9592A737B007}"/>
              </a:ext>
            </a:extLst>
          </p:cNvPr>
          <p:cNvCxnSpPr>
            <a:cxnSpLocks/>
          </p:cNvCxnSpPr>
          <p:nvPr/>
        </p:nvCxnSpPr>
        <p:spPr>
          <a:xfrm flipH="1">
            <a:off x="11710437" y="6083723"/>
            <a:ext cx="1" cy="677592"/>
          </a:xfrm>
          <a:prstGeom prst="line">
            <a:avLst/>
          </a:prstGeom>
          <a:noFill/>
          <a:ln w="12700" cap="flat">
            <a:solidFill>
              <a:schemeClr val="bg1">
                <a:lumMod val="85000"/>
              </a:schemeClr>
            </a:solidFill>
            <a:prstDash val="solid"/>
            <a:miter lim="400000"/>
          </a:ln>
          <a:effectLst/>
          <a:sp3d/>
        </p:spPr>
        <p:style>
          <a:lnRef idx="0">
            <a:scrgbClr r="0" g="0" b="0"/>
          </a:lnRef>
          <a:fillRef idx="0">
            <a:scrgbClr r="0" g="0" b="0"/>
          </a:fillRef>
          <a:effectRef idx="0">
            <a:scrgbClr r="0" g="0" b="0"/>
          </a:effectRef>
          <a:fontRef idx="none"/>
        </p:style>
      </p:cxnSp>
      <p:cxnSp>
        <p:nvCxnSpPr>
          <p:cNvPr id="8" name="Straight Connector 7">
            <a:extLst>
              <a:ext uri="{FF2B5EF4-FFF2-40B4-BE49-F238E27FC236}">
                <a16:creationId xmlns:a16="http://schemas.microsoft.com/office/drawing/2014/main" id="{855E84E4-9068-BEC5-AAE5-8B70F4E64805}"/>
              </a:ext>
            </a:extLst>
          </p:cNvPr>
          <p:cNvCxnSpPr>
            <a:cxnSpLocks/>
          </p:cNvCxnSpPr>
          <p:nvPr/>
        </p:nvCxnSpPr>
        <p:spPr>
          <a:xfrm flipH="1">
            <a:off x="10227227" y="6083722"/>
            <a:ext cx="1" cy="677592"/>
          </a:xfrm>
          <a:prstGeom prst="line">
            <a:avLst/>
          </a:prstGeom>
          <a:noFill/>
          <a:ln w="12700" cap="flat">
            <a:solidFill>
              <a:schemeClr val="bg1">
                <a:lumMod val="85000"/>
              </a:schemeClr>
            </a:solidFill>
            <a:prstDash val="solid"/>
            <a:miter lim="400000"/>
          </a:ln>
          <a:effectLst/>
          <a:sp3d/>
        </p:spPr>
        <p:style>
          <a:lnRef idx="0">
            <a:scrgbClr r="0" g="0" b="0"/>
          </a:lnRef>
          <a:fillRef idx="0">
            <a:scrgbClr r="0" g="0" b="0"/>
          </a:fillRef>
          <a:effectRef idx="0">
            <a:scrgbClr r="0" g="0" b="0"/>
          </a:effectRef>
          <a:fontRef idx="none"/>
        </p:style>
      </p:cxnSp>
      <p:pic>
        <p:nvPicPr>
          <p:cNvPr id="11" name="Picture 10" descr="A grey rectangular sign with blue text&#10;&#10;Description automatically generated">
            <a:extLst>
              <a:ext uri="{FF2B5EF4-FFF2-40B4-BE49-F238E27FC236}">
                <a16:creationId xmlns:a16="http://schemas.microsoft.com/office/drawing/2014/main" id="{F95188EE-5598-9417-61CD-B10518740B3F}"/>
              </a:ext>
            </a:extLst>
          </p:cNvPr>
          <p:cNvPicPr>
            <a:picLocks noChangeAspect="1"/>
          </p:cNvPicPr>
          <p:nvPr/>
        </p:nvPicPr>
        <p:blipFill>
          <a:blip r:embed="rId3"/>
          <a:stretch>
            <a:fillRect/>
          </a:stretch>
        </p:blipFill>
        <p:spPr>
          <a:xfrm>
            <a:off x="8561818" y="6069530"/>
            <a:ext cx="1079649" cy="665642"/>
          </a:xfrm>
          <a:prstGeom prst="rect">
            <a:avLst/>
          </a:prstGeom>
        </p:spPr>
      </p:pic>
      <p:pic>
        <p:nvPicPr>
          <p:cNvPr id="16" name="Picture 15" descr="A black background with green text&#10;&#10;Description automatically generated">
            <a:extLst>
              <a:ext uri="{FF2B5EF4-FFF2-40B4-BE49-F238E27FC236}">
                <a16:creationId xmlns:a16="http://schemas.microsoft.com/office/drawing/2014/main" id="{25077E36-7DAE-D56C-E30D-7CD0AFFA11D1}"/>
              </a:ext>
            </a:extLst>
          </p:cNvPr>
          <p:cNvPicPr>
            <a:picLocks noChangeAspect="1"/>
          </p:cNvPicPr>
          <p:nvPr/>
        </p:nvPicPr>
        <p:blipFill>
          <a:blip r:embed="rId4"/>
          <a:stretch>
            <a:fillRect/>
          </a:stretch>
        </p:blipFill>
        <p:spPr>
          <a:xfrm>
            <a:off x="9787388" y="6179617"/>
            <a:ext cx="1275893" cy="452120"/>
          </a:xfrm>
          <a:prstGeom prst="rect">
            <a:avLst/>
          </a:prstGeom>
        </p:spPr>
      </p:pic>
      <p:sp>
        <p:nvSpPr>
          <p:cNvPr id="2" name="TextBox 1">
            <a:extLst>
              <a:ext uri="{FF2B5EF4-FFF2-40B4-BE49-F238E27FC236}">
                <a16:creationId xmlns:a16="http://schemas.microsoft.com/office/drawing/2014/main" id="{F25CCB95-E6DE-87B9-3615-10064117A0AE}"/>
              </a:ext>
            </a:extLst>
          </p:cNvPr>
          <p:cNvSpPr txBox="1"/>
          <p:nvPr/>
        </p:nvSpPr>
        <p:spPr>
          <a:xfrm>
            <a:off x="429008" y="437671"/>
            <a:ext cx="7548343" cy="592470"/>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9050" tIns="19050" rIns="19050" bIns="19050" numCol="1" spcCol="38100" rtlCol="0" anchor="ctr">
            <a:spAutoFit/>
          </a:bodyPr>
          <a:lstStyle/>
          <a:p>
            <a:pPr algn="l"/>
            <a:r>
              <a:rPr lang="en-US" sz="3600" b="0" dirty="0"/>
              <a:t>Action du </a:t>
            </a:r>
            <a:r>
              <a:rPr kumimoji="0" lang="en-US" sz="3600" b="0" i="0" u="none" strike="noStrike" cap="none" spc="0" normalizeH="0" baseline="0" dirty="0">
                <a:ln>
                  <a:noFill/>
                </a:ln>
                <a:solidFill>
                  <a:srgbClr val="000000"/>
                </a:solidFill>
                <a:effectLst/>
                <a:uFillTx/>
                <a:latin typeface="Helvetica Neue"/>
                <a:ea typeface="Helvetica Neue"/>
                <a:cs typeface="Helvetica Neue"/>
                <a:sym typeface="Helvetica Neue"/>
              </a:rPr>
              <a:t>GNC </a:t>
            </a:r>
            <a:r>
              <a:rPr lang="en-US" sz="3600" b="0" dirty="0"/>
              <a:t>: Janvier-Juin </a:t>
            </a:r>
            <a:r>
              <a:rPr kumimoji="0" lang="en-US" sz="3600" b="0" i="0" u="none" strike="noStrike" cap="none" spc="0" normalizeH="0" baseline="0" dirty="0">
                <a:ln>
                  <a:noFill/>
                </a:ln>
                <a:solidFill>
                  <a:srgbClr val="000000"/>
                </a:solidFill>
                <a:effectLst/>
                <a:uFillTx/>
                <a:latin typeface="Helvetica Neue"/>
                <a:ea typeface="Helvetica Neue"/>
                <a:cs typeface="Helvetica Neue"/>
                <a:sym typeface="Helvetica Neue"/>
              </a:rPr>
              <a:t>2024</a:t>
            </a:r>
            <a:r>
              <a:rPr lang="en-US" sz="3600" b="0" dirty="0"/>
              <a:t> </a:t>
            </a:r>
            <a:endParaRPr lang="en-US" dirty="0"/>
          </a:p>
        </p:txBody>
      </p:sp>
      <p:graphicFrame>
        <p:nvGraphicFramePr>
          <p:cNvPr id="7" name="Diagram 6">
            <a:extLst>
              <a:ext uri="{FF2B5EF4-FFF2-40B4-BE49-F238E27FC236}">
                <a16:creationId xmlns:a16="http://schemas.microsoft.com/office/drawing/2014/main" id="{5F1D52AF-D40F-E8EA-BE08-79B123766A32}"/>
              </a:ext>
            </a:extLst>
          </p:cNvPr>
          <p:cNvGraphicFramePr/>
          <p:nvPr/>
        </p:nvGraphicFramePr>
        <p:xfrm>
          <a:off x="2894825" y="581873"/>
          <a:ext cx="8452242" cy="4641261"/>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12" name="Picture 11">
            <a:extLst>
              <a:ext uri="{FF2B5EF4-FFF2-40B4-BE49-F238E27FC236}">
                <a16:creationId xmlns:a16="http://schemas.microsoft.com/office/drawing/2014/main" id="{DEE48EC5-8C45-82F8-7BF0-1E63F961E33D}"/>
              </a:ext>
            </a:extLst>
          </p:cNvPr>
          <p:cNvPicPr>
            <a:picLocks noChangeAspect="1"/>
          </p:cNvPicPr>
          <p:nvPr/>
        </p:nvPicPr>
        <p:blipFill>
          <a:blip r:embed="rId10"/>
          <a:stretch>
            <a:fillRect/>
          </a:stretch>
        </p:blipFill>
        <p:spPr>
          <a:xfrm>
            <a:off x="429009" y="3130973"/>
            <a:ext cx="2198554" cy="1899498"/>
          </a:xfrm>
          <a:prstGeom prst="rect">
            <a:avLst/>
          </a:prstGeom>
        </p:spPr>
      </p:pic>
      <p:sp>
        <p:nvSpPr>
          <p:cNvPr id="27" name="Arrow: Right 26">
            <a:extLst>
              <a:ext uri="{FF2B5EF4-FFF2-40B4-BE49-F238E27FC236}">
                <a16:creationId xmlns:a16="http://schemas.microsoft.com/office/drawing/2014/main" id="{575FEA21-916B-D888-98FE-0F9E1BEDDB50}"/>
              </a:ext>
            </a:extLst>
          </p:cNvPr>
          <p:cNvSpPr/>
          <p:nvPr/>
        </p:nvSpPr>
        <p:spPr>
          <a:xfrm>
            <a:off x="3129614" y="4380825"/>
            <a:ext cx="7976934" cy="1146468"/>
          </a:xfrm>
          <a:prstGeom prst="rightArrow">
            <a:avLst/>
          </a:prstGeom>
          <a:solidFill>
            <a:srgbClr val="92D050"/>
          </a:solid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412750" rtl="0" fontAlgn="auto" latinLnBrk="0" hangingPunct="0">
              <a:lnSpc>
                <a:spcPct val="100000"/>
              </a:lnSpc>
              <a:spcBef>
                <a:spcPts val="0"/>
              </a:spcBef>
              <a:spcAft>
                <a:spcPts val="0"/>
              </a:spcAft>
              <a:buClrTx/>
              <a:buSzTx/>
              <a:buFontTx/>
              <a:buNone/>
              <a:tabLst/>
            </a:pPr>
            <a:endParaRPr kumimoji="0" lang="en-US" sz="1400" b="0" i="0" u="none" strike="noStrike" cap="none" spc="0" normalizeH="0" baseline="0">
              <a:ln>
                <a:noFill/>
              </a:ln>
              <a:solidFill>
                <a:srgbClr val="FFFFFF"/>
              </a:solidFill>
              <a:effectLst/>
              <a:uFillTx/>
              <a:latin typeface="+mn-lt"/>
              <a:ea typeface="+mn-ea"/>
              <a:cs typeface="+mn-cs"/>
              <a:sym typeface="Helvetica Neue Medium"/>
            </a:endParaRPr>
          </a:p>
        </p:txBody>
      </p:sp>
      <p:sp>
        <p:nvSpPr>
          <p:cNvPr id="28" name="TextBox 27">
            <a:extLst>
              <a:ext uri="{FF2B5EF4-FFF2-40B4-BE49-F238E27FC236}">
                <a16:creationId xmlns:a16="http://schemas.microsoft.com/office/drawing/2014/main" id="{5611CAC1-9FAB-6F1F-F4CF-499AD7E9453C}"/>
              </a:ext>
            </a:extLst>
          </p:cNvPr>
          <p:cNvSpPr txBox="1"/>
          <p:nvPr/>
        </p:nvSpPr>
        <p:spPr>
          <a:xfrm>
            <a:off x="4046055" y="4773671"/>
            <a:ext cx="6144052" cy="315471"/>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9050" tIns="19050" rIns="19050" bIns="19050" numCol="1" spcCol="38100" rtlCol="0" anchor="ctr">
            <a:spAutoFit/>
          </a:bodyPr>
          <a:lstStyle/>
          <a:p>
            <a:r>
              <a:rPr lang="en-US" sz="1800" b="0" dirty="0">
                <a:solidFill>
                  <a:schemeClr val="bg1"/>
                </a:solidFill>
              </a:rPr>
              <a:t>Groupe de travail du </a:t>
            </a:r>
            <a:r>
              <a:rPr kumimoji="0" lang="en-US" sz="1800" b="0" i="0" u="none" strike="noStrike" cap="none" spc="0" normalizeH="0" baseline="0" dirty="0">
                <a:ln>
                  <a:noFill/>
                </a:ln>
                <a:solidFill>
                  <a:schemeClr val="bg1"/>
                </a:solidFill>
                <a:effectLst/>
                <a:uFillTx/>
                <a:latin typeface="Helvetica Neue"/>
                <a:ea typeface="Helvetica Neue"/>
                <a:cs typeface="Helvetica Neue"/>
                <a:sym typeface="Helvetica Neue"/>
              </a:rPr>
              <a:t>GNC</a:t>
            </a:r>
            <a:r>
              <a:rPr lang="en-US" sz="1800" b="0" dirty="0">
                <a:solidFill>
                  <a:schemeClr val="bg1"/>
                </a:solidFill>
              </a:rPr>
              <a:t> sur la crise </a:t>
            </a:r>
            <a:r>
              <a:rPr lang="en-US" sz="1800" b="0" dirty="0" err="1">
                <a:solidFill>
                  <a:schemeClr val="bg1"/>
                </a:solidFill>
              </a:rPr>
              <a:t>climatique</a:t>
            </a:r>
            <a:endParaRPr lang="en-US" b="0" dirty="0" err="1">
              <a:solidFill>
                <a:schemeClr val="bg1"/>
              </a:solidFill>
            </a:endParaRPr>
          </a:p>
        </p:txBody>
      </p:sp>
      <p:sp>
        <p:nvSpPr>
          <p:cNvPr id="5" name="TextBox 4">
            <a:extLst>
              <a:ext uri="{FF2B5EF4-FFF2-40B4-BE49-F238E27FC236}">
                <a16:creationId xmlns:a16="http://schemas.microsoft.com/office/drawing/2014/main" id="{60B847F3-B7AF-16DC-BA37-E51B513872CE}"/>
              </a:ext>
            </a:extLst>
          </p:cNvPr>
          <p:cNvSpPr txBox="1"/>
          <p:nvPr/>
        </p:nvSpPr>
        <p:spPr>
          <a:xfrm>
            <a:off x="420770" y="1791843"/>
            <a:ext cx="2198553" cy="1300356"/>
          </a:xfrm>
          <a:prstGeom prst="rect">
            <a:avLst/>
          </a:prstGeom>
          <a:solidFill>
            <a:srgbClr val="9CCB38"/>
          </a:solid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9050" tIns="19050" rIns="19050" bIns="19050" numCol="1" spcCol="38100" rtlCol="0" anchor="ctr">
            <a:spAutoFit/>
          </a:bodyPr>
          <a:lstStyle/>
          <a:p>
            <a:pPr marL="0" marR="0" indent="0" algn="ctr" defTabSz="412750" rtl="0" fontAlgn="auto" latinLnBrk="0" hangingPunct="0">
              <a:lnSpc>
                <a:spcPct val="100000"/>
              </a:lnSpc>
              <a:spcBef>
                <a:spcPts val="0"/>
              </a:spcBef>
              <a:spcAft>
                <a:spcPts val="0"/>
              </a:spcAft>
              <a:buClrTx/>
              <a:buSzTx/>
              <a:buFontTx/>
              <a:buNone/>
              <a:tabLst/>
            </a:pPr>
            <a:endParaRPr kumimoji="0" lang="en-US" sz="1400" b="0" i="0" u="none" strike="noStrike" cap="none" spc="0" normalizeH="0" baseline="0">
              <a:ln>
                <a:noFill/>
              </a:ln>
              <a:solidFill>
                <a:srgbClr val="000000"/>
              </a:solidFill>
              <a:effectLst/>
              <a:uFillTx/>
              <a:latin typeface="Helvetica Neue"/>
              <a:ea typeface="Helvetica Neue"/>
              <a:cs typeface="Helvetica Neue"/>
              <a:sym typeface="Helvetica Neue"/>
            </a:endParaRPr>
          </a:p>
          <a:p>
            <a:r>
              <a:rPr lang="en-US" sz="2000" b="0" dirty="0" err="1">
                <a:solidFill>
                  <a:schemeClr val="bg1"/>
                </a:solidFill>
              </a:rPr>
              <a:t>Besoins</a:t>
            </a:r>
            <a:r>
              <a:rPr lang="en-US" sz="2000" b="0" dirty="0">
                <a:solidFill>
                  <a:schemeClr val="bg1"/>
                </a:solidFill>
              </a:rPr>
              <a:t> des </a:t>
            </a:r>
            <a:r>
              <a:rPr lang="en-US" sz="2000" b="0" dirty="0" err="1">
                <a:solidFill>
                  <a:schemeClr val="bg1"/>
                </a:solidFill>
              </a:rPr>
              <a:t>utilisateurs</a:t>
            </a:r>
            <a:endParaRPr lang="en-US" dirty="0" err="1">
              <a:solidFill>
                <a:schemeClr val="bg1"/>
              </a:solidFill>
            </a:endParaRPr>
          </a:p>
          <a:p>
            <a:pPr marL="0" marR="0" indent="0" algn="ctr" defTabSz="412750" rtl="0" fontAlgn="auto" latinLnBrk="0" hangingPunct="0">
              <a:lnSpc>
                <a:spcPct val="100000"/>
              </a:lnSpc>
              <a:spcBef>
                <a:spcPts val="0"/>
              </a:spcBef>
              <a:spcAft>
                <a:spcPts val="0"/>
              </a:spcAft>
              <a:buClrTx/>
              <a:buSzTx/>
              <a:buFontTx/>
              <a:buNone/>
              <a:tabLst/>
            </a:pPr>
            <a:endParaRPr lang="en-US" b="0"/>
          </a:p>
          <a:p>
            <a:pPr marL="0" marR="0" indent="0" algn="ctr" defTabSz="412750" rtl="0" fontAlgn="auto" latinLnBrk="0" hangingPunct="0">
              <a:lnSpc>
                <a:spcPct val="100000"/>
              </a:lnSpc>
              <a:spcBef>
                <a:spcPts val="0"/>
              </a:spcBef>
              <a:spcAft>
                <a:spcPts val="0"/>
              </a:spcAft>
              <a:buClrTx/>
              <a:buSzTx/>
              <a:buFontTx/>
              <a:buNone/>
              <a:tabLst/>
            </a:pPr>
            <a:endParaRPr kumimoji="0" lang="en-US" sz="1400" b="0" i="0" u="none" strike="noStrike" cap="none" spc="0" normalizeH="0" baseline="0">
              <a:ln>
                <a:noFill/>
              </a:ln>
              <a:solidFill>
                <a:srgbClr val="000000"/>
              </a:solidFill>
              <a:effectLst/>
              <a:uFillTx/>
              <a:latin typeface="Helvetica Neue"/>
              <a:ea typeface="Helvetica Neue"/>
              <a:cs typeface="Helvetica Neue"/>
              <a:sym typeface="Helvetica Neue"/>
            </a:endParaRPr>
          </a:p>
        </p:txBody>
      </p:sp>
      <p:sp>
        <p:nvSpPr>
          <p:cNvPr id="9" name="Right Brace 8">
            <a:extLst>
              <a:ext uri="{FF2B5EF4-FFF2-40B4-BE49-F238E27FC236}">
                <a16:creationId xmlns:a16="http://schemas.microsoft.com/office/drawing/2014/main" id="{DDDD8FAE-4C97-50BB-935C-11D3960FDB9F}"/>
              </a:ext>
            </a:extLst>
          </p:cNvPr>
          <p:cNvSpPr/>
          <p:nvPr/>
        </p:nvSpPr>
        <p:spPr>
          <a:xfrm>
            <a:off x="2588435" y="1630233"/>
            <a:ext cx="284480" cy="3597534"/>
          </a:xfrm>
          <a:prstGeom prst="rightBrace">
            <a:avLst/>
          </a:prstGeom>
          <a:noFill/>
          <a:ln w="57150" cap="flat">
            <a:solidFill>
              <a:srgbClr val="000000"/>
            </a:solidFill>
            <a:prstDash val="solid"/>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endParaRPr>
          </a:p>
        </p:txBody>
      </p:sp>
      <p:pic>
        <p:nvPicPr>
          <p:cNvPr id="40" name="Picture 39" descr="A close-up of a brochure&#10;&#10;Description automatically generated">
            <a:extLst>
              <a:ext uri="{FF2B5EF4-FFF2-40B4-BE49-F238E27FC236}">
                <a16:creationId xmlns:a16="http://schemas.microsoft.com/office/drawing/2014/main" id="{1DBFD548-8613-82D0-24A5-64CD14E2868F}"/>
              </a:ext>
            </a:extLst>
          </p:cNvPr>
          <p:cNvPicPr>
            <a:picLocks noChangeAspect="1"/>
          </p:cNvPicPr>
          <p:nvPr/>
        </p:nvPicPr>
        <p:blipFill>
          <a:blip r:embed="rId11"/>
          <a:stretch>
            <a:fillRect/>
          </a:stretch>
        </p:blipFill>
        <p:spPr>
          <a:xfrm>
            <a:off x="4499589" y="5219642"/>
            <a:ext cx="5144297" cy="6858000"/>
          </a:xfrm>
          <a:prstGeom prst="rect">
            <a:avLst/>
          </a:prstGeom>
        </p:spPr>
      </p:pic>
    </p:spTree>
    <p:extLst>
      <p:ext uri="{BB962C8B-B14F-4D97-AF65-F5344CB8AC3E}">
        <p14:creationId xmlns:p14="http://schemas.microsoft.com/office/powerpoint/2010/main" val="3290912498"/>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47CF7E-9876-AD33-CCBA-3054AB36CB53}"/>
            </a:ext>
          </a:extLst>
        </p:cNvPr>
        <p:cNvGrpSpPr/>
        <p:nvPr/>
      </p:nvGrpSpPr>
      <p:grpSpPr>
        <a:xfrm>
          <a:off x="0" y="0"/>
          <a:ext cx="0" cy="0"/>
          <a:chOff x="0" y="0"/>
          <a:chExt cx="0" cy="0"/>
        </a:xfrm>
      </p:grpSpPr>
      <p:cxnSp>
        <p:nvCxnSpPr>
          <p:cNvPr id="9" name="Straight Connector 8">
            <a:extLst>
              <a:ext uri="{FF2B5EF4-FFF2-40B4-BE49-F238E27FC236}">
                <a16:creationId xmlns:a16="http://schemas.microsoft.com/office/drawing/2014/main" id="{FEC8F48D-74BD-3FC1-0DFD-3B39FD638F91}"/>
              </a:ext>
            </a:extLst>
          </p:cNvPr>
          <p:cNvCxnSpPr/>
          <p:nvPr/>
        </p:nvCxnSpPr>
        <p:spPr>
          <a:xfrm>
            <a:off x="439387" y="6010155"/>
            <a:ext cx="11424062" cy="0"/>
          </a:xfrm>
          <a:prstGeom prst="line">
            <a:avLst/>
          </a:prstGeom>
          <a:noFill/>
          <a:ln w="3175" cap="flat">
            <a:solidFill>
              <a:srgbClr val="000000"/>
            </a:solidFill>
            <a:prstDash val="solid"/>
            <a:miter lim="400000"/>
          </a:ln>
          <a:effectLst/>
          <a:sp3d/>
        </p:spPr>
        <p:style>
          <a:lnRef idx="0">
            <a:scrgbClr r="0" g="0" b="0"/>
          </a:lnRef>
          <a:fillRef idx="0">
            <a:scrgbClr r="0" g="0" b="0"/>
          </a:fillRef>
          <a:effectRef idx="0">
            <a:scrgbClr r="0" g="0" b="0"/>
          </a:effectRef>
          <a:fontRef idx="none"/>
        </p:style>
      </p:cxnSp>
      <p:sp>
        <p:nvSpPr>
          <p:cNvPr id="7" name="TextBox 6">
            <a:extLst>
              <a:ext uri="{FF2B5EF4-FFF2-40B4-BE49-F238E27FC236}">
                <a16:creationId xmlns:a16="http://schemas.microsoft.com/office/drawing/2014/main" id="{A056AF57-7E5F-31B7-B552-BBD3924B3A12}"/>
              </a:ext>
            </a:extLst>
          </p:cNvPr>
          <p:cNvSpPr txBox="1"/>
          <p:nvPr/>
        </p:nvSpPr>
        <p:spPr>
          <a:xfrm>
            <a:off x="9484447" y="3081263"/>
            <a:ext cx="2346972" cy="1023357"/>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9050" tIns="19050" rIns="19050" bIns="19050" numCol="1" spcCol="38100" rtlCol="0" anchor="ctr">
            <a:spAutoFit/>
          </a:bodyPr>
          <a:lstStyle/>
          <a:p>
            <a:pPr algn="l"/>
            <a:r>
              <a:rPr lang="en-US" sz="1600" b="0" i="0">
                <a:solidFill>
                  <a:srgbClr val="000000"/>
                </a:solidFill>
                <a:effectLst/>
                <a:latin typeface="Roboto" panose="02000000000000000000" pitchFamily="2" charset="0"/>
              </a:rPr>
              <a:t>Climate-related disasters increased by 2.5 times in current decade compared to 1980s</a:t>
            </a:r>
          </a:p>
        </p:txBody>
      </p:sp>
      <p:pic>
        <p:nvPicPr>
          <p:cNvPr id="12" name="Picture 11" descr="A graph showing the number of climate change&#10;&#10;Description automatically generated with medium confidence">
            <a:extLst>
              <a:ext uri="{FF2B5EF4-FFF2-40B4-BE49-F238E27FC236}">
                <a16:creationId xmlns:a16="http://schemas.microsoft.com/office/drawing/2014/main" id="{3560071D-4C1F-3644-65F9-112700A012B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38328" y="1358364"/>
            <a:ext cx="6099618" cy="4115274"/>
          </a:xfrm>
          <a:prstGeom prst="rect">
            <a:avLst/>
          </a:prstGeom>
        </p:spPr>
      </p:pic>
      <p:sp>
        <p:nvSpPr>
          <p:cNvPr id="13" name="TextBox 12">
            <a:extLst>
              <a:ext uri="{FF2B5EF4-FFF2-40B4-BE49-F238E27FC236}">
                <a16:creationId xmlns:a16="http://schemas.microsoft.com/office/drawing/2014/main" id="{DB3C05B7-E2A0-FEDD-B8B5-1BD507FBEE82}"/>
              </a:ext>
            </a:extLst>
          </p:cNvPr>
          <p:cNvSpPr txBox="1"/>
          <p:nvPr/>
        </p:nvSpPr>
        <p:spPr>
          <a:xfrm>
            <a:off x="9418223" y="1358596"/>
            <a:ext cx="2761370" cy="1023357"/>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9050" tIns="19050" rIns="19050" bIns="19050" numCol="1" spcCol="38100" rtlCol="0" anchor="ctr">
            <a:spAutoFit/>
          </a:bodyPr>
          <a:lstStyle/>
          <a:p>
            <a:pPr marL="0" marR="0" indent="0" algn="l" defTabSz="412750" rtl="0" fontAlgn="auto" latinLnBrk="0" hangingPunct="0">
              <a:lnSpc>
                <a:spcPct val="100000"/>
              </a:lnSpc>
              <a:spcBef>
                <a:spcPts val="0"/>
              </a:spcBef>
              <a:spcAft>
                <a:spcPts val="0"/>
              </a:spcAft>
              <a:buClrTx/>
              <a:buSzTx/>
              <a:buFontTx/>
              <a:buNone/>
              <a:tabLst/>
            </a:pPr>
            <a:r>
              <a:rPr kumimoji="0" lang="en-NL" sz="3200" b="1" i="0" u="none" strike="noStrike" cap="none" spc="0" normalizeH="0" baseline="0">
                <a:ln>
                  <a:noFill/>
                </a:ln>
                <a:solidFill>
                  <a:srgbClr val="455F51"/>
                </a:solidFill>
                <a:effectLst/>
                <a:uFillTx/>
                <a:latin typeface="Helvetica Neue"/>
                <a:ea typeface="Helvetica Neue"/>
                <a:cs typeface="Helvetica Neue"/>
                <a:sym typeface="Helvetica Neue"/>
              </a:rPr>
              <a:t>Climate Change</a:t>
            </a:r>
          </a:p>
        </p:txBody>
      </p:sp>
      <p:sp>
        <p:nvSpPr>
          <p:cNvPr id="10" name="TextBox 17">
            <a:extLst>
              <a:ext uri="{FF2B5EF4-FFF2-40B4-BE49-F238E27FC236}">
                <a16:creationId xmlns:a16="http://schemas.microsoft.com/office/drawing/2014/main" id="{85DA224B-13D5-B536-1BF1-3A2AA5570783}"/>
              </a:ext>
            </a:extLst>
          </p:cNvPr>
          <p:cNvSpPr txBox="1"/>
          <p:nvPr/>
        </p:nvSpPr>
        <p:spPr>
          <a:xfrm>
            <a:off x="741038" y="6301396"/>
            <a:ext cx="4177837" cy="307777"/>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spAutoFit/>
          </a:bodyPr>
          <a:lstStyle/>
          <a:p>
            <a:pPr algn="l" defTabSz="609492">
              <a:defRPr sz="1800">
                <a:latin typeface="Arial"/>
                <a:ea typeface="Arial"/>
                <a:cs typeface="Arial"/>
                <a:sym typeface="Arial"/>
              </a:defRPr>
            </a:pPr>
            <a:r>
              <a:rPr lang="en-US" sz="1000">
                <a:solidFill>
                  <a:srgbClr val="808080"/>
                </a:solidFill>
              </a:rPr>
              <a:t>Global Nutrition Landscape – Stefano Fedele, GNCC</a:t>
            </a:r>
            <a:br>
              <a:rPr sz="1000"/>
            </a:br>
            <a:r>
              <a:rPr lang="en-US" sz="1000">
                <a:solidFill>
                  <a:srgbClr val="808080"/>
                </a:solidFill>
              </a:rPr>
              <a:t>19 February</a:t>
            </a:r>
          </a:p>
        </p:txBody>
      </p:sp>
      <p:sp>
        <p:nvSpPr>
          <p:cNvPr id="15" name="TextBox 14">
            <a:extLst>
              <a:ext uri="{FF2B5EF4-FFF2-40B4-BE49-F238E27FC236}">
                <a16:creationId xmlns:a16="http://schemas.microsoft.com/office/drawing/2014/main" id="{A8DA32DB-6AA3-5A67-AC28-96E0424D77E1}"/>
              </a:ext>
            </a:extLst>
          </p:cNvPr>
          <p:cNvSpPr txBox="1"/>
          <p:nvPr/>
        </p:nvSpPr>
        <p:spPr>
          <a:xfrm>
            <a:off x="11153631" y="6204953"/>
            <a:ext cx="1085470" cy="407804"/>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horz" wrap="square" lIns="19050" tIns="19050" rIns="19050" bIns="19050" numCol="1" spcCol="38100" rtlCol="0" anchor="t">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1pPr>
            <a:lvl2pPr marL="0" marR="0" indent="4572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2pPr>
            <a:lvl3pPr marL="0" marR="0" indent="9144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3pPr>
            <a:lvl4pPr marL="0" marR="0" indent="13716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4pPr>
            <a:lvl5pPr marL="0" marR="0" indent="18288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5pPr>
            <a:lvl6pPr marL="0" marR="0" indent="22860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6pPr>
            <a:lvl7pPr marL="0" marR="0" indent="27432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7pPr>
            <a:lvl8pPr marL="0" marR="0" indent="32004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8pPr>
            <a:lvl9pPr marL="0" marR="0" indent="36576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9pPr>
          </a:lstStyle>
          <a:p>
            <a:pPr algn="l"/>
            <a:r>
              <a:rPr lang="en-NL" sz="1200" b="0" spc="-100">
                <a:solidFill>
                  <a:srgbClr val="D8D8D8"/>
                </a:solidFill>
                <a:latin typeface="Calibri"/>
                <a:cs typeface="Calibri"/>
              </a:rPr>
              <a:t>WCA Regional</a:t>
            </a:r>
            <a:endParaRPr lang="en-US">
              <a:solidFill>
                <a:srgbClr val="D8D8D8"/>
              </a:solidFill>
              <a:cs typeface="Calibri"/>
            </a:endParaRPr>
          </a:p>
          <a:p>
            <a:pPr algn="l"/>
            <a:r>
              <a:rPr lang="en-US" sz="1200" b="0" spc="-100">
                <a:solidFill>
                  <a:srgbClr val="D8D8D8"/>
                </a:solidFill>
                <a:latin typeface="Calibri"/>
                <a:cs typeface="Calibri"/>
              </a:rPr>
              <a:t>Meeting</a:t>
            </a:r>
          </a:p>
        </p:txBody>
      </p:sp>
      <p:cxnSp>
        <p:nvCxnSpPr>
          <p:cNvPr id="21" name="Straight Connector 20">
            <a:extLst>
              <a:ext uri="{FF2B5EF4-FFF2-40B4-BE49-F238E27FC236}">
                <a16:creationId xmlns:a16="http://schemas.microsoft.com/office/drawing/2014/main" id="{711151E1-B0C4-6CD5-19D9-E8699CFDC6DA}"/>
              </a:ext>
            </a:extLst>
          </p:cNvPr>
          <p:cNvCxnSpPr>
            <a:cxnSpLocks/>
          </p:cNvCxnSpPr>
          <p:nvPr/>
        </p:nvCxnSpPr>
        <p:spPr>
          <a:xfrm flipH="1">
            <a:off x="11050037" y="6083723"/>
            <a:ext cx="1" cy="677592"/>
          </a:xfrm>
          <a:prstGeom prst="line">
            <a:avLst/>
          </a:prstGeom>
          <a:noFill/>
          <a:ln w="12700" cap="flat">
            <a:solidFill>
              <a:schemeClr val="bg1">
                <a:lumMod val="85000"/>
              </a:schemeClr>
            </a:solidFill>
            <a:prstDash val="solid"/>
            <a:miter lim="400000"/>
          </a:ln>
          <a:effectLst/>
          <a:sp3d/>
        </p:spPr>
        <p:style>
          <a:lnRef idx="0">
            <a:scrgbClr r="0" g="0" b="0"/>
          </a:lnRef>
          <a:fillRef idx="0">
            <a:scrgbClr r="0" g="0" b="0"/>
          </a:fillRef>
          <a:effectRef idx="0">
            <a:scrgbClr r="0" g="0" b="0"/>
          </a:effectRef>
          <a:fontRef idx="none"/>
        </p:style>
      </p:cxnSp>
      <p:cxnSp>
        <p:nvCxnSpPr>
          <p:cNvPr id="23" name="Straight Connector 22">
            <a:extLst>
              <a:ext uri="{FF2B5EF4-FFF2-40B4-BE49-F238E27FC236}">
                <a16:creationId xmlns:a16="http://schemas.microsoft.com/office/drawing/2014/main" id="{40477F38-D644-EA1D-80FE-716516EF1C08}"/>
              </a:ext>
            </a:extLst>
          </p:cNvPr>
          <p:cNvCxnSpPr>
            <a:cxnSpLocks/>
          </p:cNvCxnSpPr>
          <p:nvPr/>
        </p:nvCxnSpPr>
        <p:spPr>
          <a:xfrm flipH="1">
            <a:off x="9566827" y="6083722"/>
            <a:ext cx="1" cy="677592"/>
          </a:xfrm>
          <a:prstGeom prst="line">
            <a:avLst/>
          </a:prstGeom>
          <a:noFill/>
          <a:ln w="12700" cap="flat">
            <a:solidFill>
              <a:schemeClr val="bg1">
                <a:lumMod val="85000"/>
              </a:schemeClr>
            </a:solidFill>
            <a:prstDash val="solid"/>
            <a:miter lim="400000"/>
          </a:ln>
          <a:effectLst/>
          <a:sp3d/>
        </p:spPr>
        <p:style>
          <a:lnRef idx="0">
            <a:scrgbClr r="0" g="0" b="0"/>
          </a:lnRef>
          <a:fillRef idx="0">
            <a:scrgbClr r="0" g="0" b="0"/>
          </a:fillRef>
          <a:effectRef idx="0">
            <a:scrgbClr r="0" g="0" b="0"/>
          </a:effectRef>
          <a:fontRef idx="none"/>
        </p:style>
      </p:cxnSp>
      <p:pic>
        <p:nvPicPr>
          <p:cNvPr id="25" name="Picture 24" descr="A grey rectangular sign with blue text&#10;&#10;Description automatically generated">
            <a:extLst>
              <a:ext uri="{FF2B5EF4-FFF2-40B4-BE49-F238E27FC236}">
                <a16:creationId xmlns:a16="http://schemas.microsoft.com/office/drawing/2014/main" id="{A772B458-C9AC-7CDE-108D-A2CB08DBA4F5}"/>
              </a:ext>
            </a:extLst>
          </p:cNvPr>
          <p:cNvPicPr>
            <a:picLocks noChangeAspect="1"/>
          </p:cNvPicPr>
          <p:nvPr/>
        </p:nvPicPr>
        <p:blipFill>
          <a:blip r:embed="rId4"/>
          <a:stretch>
            <a:fillRect/>
          </a:stretch>
        </p:blipFill>
        <p:spPr>
          <a:xfrm>
            <a:off x="8450058" y="6069530"/>
            <a:ext cx="1079649" cy="665642"/>
          </a:xfrm>
          <a:prstGeom prst="rect">
            <a:avLst/>
          </a:prstGeom>
        </p:spPr>
      </p:pic>
      <p:pic>
        <p:nvPicPr>
          <p:cNvPr id="27" name="Picture 26" descr="A black background with green text&#10;&#10;Description automatically generated">
            <a:extLst>
              <a:ext uri="{FF2B5EF4-FFF2-40B4-BE49-F238E27FC236}">
                <a16:creationId xmlns:a16="http://schemas.microsoft.com/office/drawing/2014/main" id="{E0A63CA5-1DD2-07C7-5EF8-A8D587748BA4}"/>
              </a:ext>
            </a:extLst>
          </p:cNvPr>
          <p:cNvPicPr>
            <a:picLocks noChangeAspect="1"/>
          </p:cNvPicPr>
          <p:nvPr/>
        </p:nvPicPr>
        <p:blipFill>
          <a:blip r:embed="rId5"/>
          <a:stretch>
            <a:fillRect/>
          </a:stretch>
        </p:blipFill>
        <p:spPr>
          <a:xfrm>
            <a:off x="9675628" y="6179617"/>
            <a:ext cx="1275893" cy="452120"/>
          </a:xfrm>
          <a:prstGeom prst="rect">
            <a:avLst/>
          </a:prstGeom>
        </p:spPr>
      </p:pic>
      <p:sp>
        <p:nvSpPr>
          <p:cNvPr id="2" name="TextBox 6">
            <a:extLst>
              <a:ext uri="{FF2B5EF4-FFF2-40B4-BE49-F238E27FC236}">
                <a16:creationId xmlns:a16="http://schemas.microsoft.com/office/drawing/2014/main" id="{A056AF57-7E5F-31B7-B552-BBD3924B3A12}"/>
              </a:ext>
            </a:extLst>
          </p:cNvPr>
          <p:cNvSpPr txBox="1"/>
          <p:nvPr/>
        </p:nvSpPr>
        <p:spPr>
          <a:xfrm>
            <a:off x="391709" y="2831507"/>
            <a:ext cx="2340951" cy="1515800"/>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horz" wrap="square" lIns="19050" tIns="19050" rIns="19050" bIns="19050" numCol="1" spcCol="38100" rtlCol="0" anchor="ctr">
            <a:spAutoFit/>
          </a:bodyPr>
          <a:lstStyle>
            <a:defPPr>
              <a:defRPr lang="en-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600" b="0" dirty="0">
                <a:solidFill>
                  <a:srgbClr val="000000"/>
                </a:solidFill>
                <a:latin typeface="Roboto"/>
              </a:rPr>
              <a:t>Les catastrophes liées au climat ont été multipliées par 2,5 au cours de la décennie actuelle par rapport aux années 1980</a:t>
            </a:r>
            <a:endParaRPr lang="en-US" sz="1600" b="0">
              <a:solidFill>
                <a:srgbClr val="000000"/>
              </a:solidFill>
              <a:latin typeface="Roboto"/>
            </a:endParaRPr>
          </a:p>
        </p:txBody>
      </p:sp>
      <p:sp>
        <p:nvSpPr>
          <p:cNvPr id="3" name="TextBox 12">
            <a:extLst>
              <a:ext uri="{FF2B5EF4-FFF2-40B4-BE49-F238E27FC236}">
                <a16:creationId xmlns:a16="http://schemas.microsoft.com/office/drawing/2014/main" id="{DB3C05B7-E2A0-FEDD-B8B5-1BD507FBEE82}"/>
              </a:ext>
            </a:extLst>
          </p:cNvPr>
          <p:cNvSpPr txBox="1"/>
          <p:nvPr/>
        </p:nvSpPr>
        <p:spPr>
          <a:xfrm>
            <a:off x="351807" y="1420152"/>
            <a:ext cx="2659757" cy="900246"/>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horz" wrap="square" lIns="19050" tIns="19050" rIns="19050" bIns="19050" numCol="1" spcCol="38100" rtlCol="0" anchor="ctr">
            <a:spAutoFit/>
          </a:bodyPr>
          <a:lstStyle>
            <a:defPPr>
              <a:defRPr lang="en-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412750" hangingPunct="0"/>
            <a:r>
              <a:rPr lang="en-NL" sz="2800" b="1" dirty="0">
                <a:solidFill>
                  <a:srgbClr val="455F51"/>
                </a:solidFill>
                <a:latin typeface="Helvetica Neue"/>
                <a:ea typeface="Helvetica Neue"/>
                <a:cs typeface="Helvetica Neue"/>
                <a:sym typeface="Helvetica Neue"/>
              </a:rPr>
              <a:t>Change</a:t>
            </a:r>
            <a:r>
              <a:rPr lang="en-US" sz="2800" b="1" dirty="0" err="1">
                <a:solidFill>
                  <a:srgbClr val="455F51"/>
                </a:solidFill>
                <a:latin typeface="Helvetica Neue"/>
                <a:ea typeface="Helvetica Neue"/>
                <a:cs typeface="Helvetica Neue"/>
                <a:sym typeface="Helvetica Neue"/>
              </a:rPr>
              <a:t>ment</a:t>
            </a:r>
            <a:r>
              <a:rPr lang="en-US" sz="2800" b="1" dirty="0">
                <a:solidFill>
                  <a:srgbClr val="455F51"/>
                </a:solidFill>
                <a:latin typeface="Helvetica Neue"/>
                <a:ea typeface="Helvetica Neue"/>
                <a:cs typeface="Helvetica Neue"/>
                <a:sym typeface="Helvetica Neue"/>
              </a:rPr>
              <a:t> </a:t>
            </a:r>
            <a:r>
              <a:rPr lang="en-US" sz="2800" b="1" dirty="0" err="1">
                <a:solidFill>
                  <a:srgbClr val="455F51"/>
                </a:solidFill>
                <a:latin typeface="Helvetica Neue"/>
                <a:ea typeface="Helvetica Neue"/>
                <a:cs typeface="Helvetica Neue"/>
                <a:sym typeface="Helvetica Neue"/>
              </a:rPr>
              <a:t>climatique</a:t>
            </a:r>
            <a:endParaRPr lang="en-NL" sz="2800" b="1" dirty="0">
              <a:solidFill>
                <a:srgbClr val="455F51"/>
              </a:solidFill>
              <a:latin typeface="Helvetica Neue"/>
              <a:ea typeface="Helvetica Neue"/>
              <a:cs typeface="Helvetica Neue"/>
              <a:sym typeface="Helvetica Neue"/>
            </a:endParaRPr>
          </a:p>
        </p:txBody>
      </p:sp>
    </p:spTree>
    <p:extLst>
      <p:ext uri="{BB962C8B-B14F-4D97-AF65-F5344CB8AC3E}">
        <p14:creationId xmlns:p14="http://schemas.microsoft.com/office/powerpoint/2010/main" val="241946203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3" grpId="0"/>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a:extLst>
              <a:ext uri="{FF2B5EF4-FFF2-40B4-BE49-F238E27FC236}">
                <a16:creationId xmlns:a16="http://schemas.microsoft.com/office/drawing/2014/main" id="{77832B8A-4DCA-310E-7771-E323E5DC6C49}"/>
              </a:ext>
            </a:extLst>
          </p:cNvPr>
          <p:cNvSpPr/>
          <p:nvPr/>
        </p:nvSpPr>
        <p:spPr>
          <a:xfrm>
            <a:off x="-15516" y="1798017"/>
            <a:ext cx="12194816" cy="5059983"/>
          </a:xfrm>
          <a:prstGeom prst="rect">
            <a:avLst/>
          </a:prstGeom>
          <a:solidFill>
            <a:srgbClr val="808080">
              <a:alpha val="30000"/>
            </a:srgbClr>
          </a:solidFill>
          <a:ln w="3175">
            <a:noFill/>
            <a:miter lim="400000"/>
          </a:ln>
        </p:spPr>
        <p:txBody>
          <a:bodyPr lIns="0" tIns="0" rIns="0" bIns="0" anchor="ctr"/>
          <a:lstStyle/>
          <a:p>
            <a:pPr>
              <a:defRPr b="0">
                <a:solidFill>
                  <a:srgbClr val="A4D233"/>
                </a:solidFill>
                <a:latin typeface="+mn-lt"/>
                <a:ea typeface="+mn-ea"/>
                <a:cs typeface="+mn-cs"/>
                <a:sym typeface="Helvetica Neue Medium"/>
              </a:defRPr>
            </a:pPr>
            <a:endParaRPr/>
          </a:p>
        </p:txBody>
      </p:sp>
      <p:sp>
        <p:nvSpPr>
          <p:cNvPr id="153" name="TextBox 6"/>
          <p:cNvSpPr txBox="1"/>
          <p:nvPr/>
        </p:nvSpPr>
        <p:spPr>
          <a:xfrm>
            <a:off x="676385" y="2459433"/>
            <a:ext cx="12189609" cy="914401"/>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t">
            <a:spAutoFit/>
          </a:bodyPr>
          <a:lstStyle>
            <a:lvl1pPr algn="l" defTabSz="609492">
              <a:defRPr sz="6000" b="0">
                <a:solidFill>
                  <a:srgbClr val="FFFFFF"/>
                </a:solidFill>
                <a:latin typeface="Bebas Neue Regular"/>
                <a:ea typeface="Bebas Neue Regular"/>
                <a:cs typeface="Bebas Neue Regular"/>
                <a:sym typeface="Bebas Neue Regular"/>
              </a:defRPr>
            </a:lvl1pPr>
          </a:lstStyle>
          <a:p>
            <a:r>
              <a:rPr lang="en-US" dirty="0">
                <a:solidFill>
                  <a:srgbClr val="455F51"/>
                </a:solidFill>
              </a:rPr>
              <a:t>merci</a:t>
            </a:r>
          </a:p>
        </p:txBody>
      </p:sp>
      <p:pic>
        <p:nvPicPr>
          <p:cNvPr id="3" name="Picture 2" descr="A picture containing graphical user interface&#10;&#10;Description automatically generated">
            <a:extLst>
              <a:ext uri="{FF2B5EF4-FFF2-40B4-BE49-F238E27FC236}">
                <a16:creationId xmlns:a16="http://schemas.microsoft.com/office/drawing/2014/main" id="{60C1AC9B-0938-4626-36EB-D0DE91401B6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44036" y="631837"/>
            <a:ext cx="1494350" cy="525924"/>
          </a:xfrm>
          <a:prstGeom prst="rect">
            <a:avLst/>
          </a:prstGeom>
        </p:spPr>
      </p:pic>
      <p:cxnSp>
        <p:nvCxnSpPr>
          <p:cNvPr id="7" name="Straight Connector 6">
            <a:extLst>
              <a:ext uri="{FF2B5EF4-FFF2-40B4-BE49-F238E27FC236}">
                <a16:creationId xmlns:a16="http://schemas.microsoft.com/office/drawing/2014/main" id="{34E5E997-1437-8F01-F85E-D7F34537849D}"/>
              </a:ext>
            </a:extLst>
          </p:cNvPr>
          <p:cNvCxnSpPr/>
          <p:nvPr/>
        </p:nvCxnSpPr>
        <p:spPr>
          <a:xfrm>
            <a:off x="10397779" y="258032"/>
            <a:ext cx="0" cy="1117263"/>
          </a:xfrm>
          <a:prstGeom prst="line">
            <a:avLst/>
          </a:prstGeom>
          <a:noFill/>
          <a:ln w="12700" cap="flat">
            <a:solidFill>
              <a:srgbClr val="808080"/>
            </a:solidFill>
            <a:prstDash val="solid"/>
            <a:miter lim="400000"/>
          </a:ln>
          <a:effectLst/>
          <a:sp3d/>
        </p:spPr>
        <p:style>
          <a:lnRef idx="0">
            <a:scrgbClr r="0" g="0" b="0"/>
          </a:lnRef>
          <a:fillRef idx="0">
            <a:scrgbClr r="0" g="0" b="0"/>
          </a:fillRef>
          <a:effectRef idx="0">
            <a:scrgbClr r="0" g="0" b="0"/>
          </a:effectRef>
          <a:fontRef idx="none"/>
        </p:style>
      </p:cxnSp>
      <p:sp>
        <p:nvSpPr>
          <p:cNvPr id="10" name="TextBox 9">
            <a:extLst>
              <a:ext uri="{FF2B5EF4-FFF2-40B4-BE49-F238E27FC236}">
                <a16:creationId xmlns:a16="http://schemas.microsoft.com/office/drawing/2014/main" id="{46EE187C-AF11-0CEE-872C-6AEE0E4AD737}"/>
              </a:ext>
            </a:extLst>
          </p:cNvPr>
          <p:cNvSpPr txBox="1"/>
          <p:nvPr/>
        </p:nvSpPr>
        <p:spPr>
          <a:xfrm>
            <a:off x="10552813" y="583175"/>
            <a:ext cx="1701477" cy="592470"/>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horz" wrap="square" lIns="19050" tIns="19050" rIns="19050" bIns="19050" numCol="1" spcCol="38100" rtlCol="0" anchor="t">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1pPr>
            <a:lvl2pPr marL="0" marR="0" indent="4572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2pPr>
            <a:lvl3pPr marL="0" marR="0" indent="9144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3pPr>
            <a:lvl4pPr marL="0" marR="0" indent="13716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4pPr>
            <a:lvl5pPr marL="0" marR="0" indent="18288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5pPr>
            <a:lvl6pPr marL="0" marR="0" indent="22860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6pPr>
            <a:lvl7pPr marL="0" marR="0" indent="27432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7pPr>
            <a:lvl8pPr marL="0" marR="0" indent="32004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8pPr>
            <a:lvl9pPr marL="0" marR="0" indent="36576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9pPr>
          </a:lstStyle>
          <a:p>
            <a:pPr algn="l"/>
            <a:r>
              <a:rPr lang="en-NL" sz="1800" b="0" spc="-100">
                <a:solidFill>
                  <a:srgbClr val="808080"/>
                </a:solidFill>
                <a:latin typeface="Calibri"/>
                <a:cs typeface="Calibri"/>
              </a:rPr>
              <a:t>ESA Regional</a:t>
            </a:r>
            <a:endParaRPr lang="en-US">
              <a:cs typeface="Calibri"/>
            </a:endParaRPr>
          </a:p>
          <a:p>
            <a:pPr algn="l"/>
            <a:r>
              <a:rPr lang="en-NL" sz="1800" b="0" spc="-100">
                <a:solidFill>
                  <a:srgbClr val="808080"/>
                </a:solidFill>
                <a:latin typeface="Calibri"/>
                <a:cs typeface="Calibri"/>
              </a:rPr>
              <a:t>Meeting</a:t>
            </a:r>
            <a:endParaRPr lang="en-US" sz="1800" b="0" spc="-100">
              <a:solidFill>
                <a:srgbClr val="808080"/>
              </a:solidFill>
              <a:latin typeface="Calibri"/>
              <a:cs typeface="Calibri"/>
            </a:endParaRPr>
          </a:p>
        </p:txBody>
      </p:sp>
      <p:pic>
        <p:nvPicPr>
          <p:cNvPr id="2" name="Picture 1" descr="A qr code with a baby and a logo&#10;&#10;Description automatically generated">
            <a:extLst>
              <a:ext uri="{FF2B5EF4-FFF2-40B4-BE49-F238E27FC236}">
                <a16:creationId xmlns:a16="http://schemas.microsoft.com/office/drawing/2014/main" id="{A20FBB37-B049-7DC4-8D83-3FEC26A2ADDE}"/>
              </a:ext>
            </a:extLst>
          </p:cNvPr>
          <p:cNvPicPr>
            <a:picLocks noChangeAspect="1"/>
          </p:cNvPicPr>
          <p:nvPr/>
        </p:nvPicPr>
        <p:blipFill>
          <a:blip r:embed="rId4"/>
          <a:stretch>
            <a:fillRect/>
          </a:stretch>
        </p:blipFill>
        <p:spPr>
          <a:xfrm>
            <a:off x="676562" y="4770666"/>
            <a:ext cx="1640315" cy="1640333"/>
          </a:xfrm>
          <a:prstGeom prst="rect">
            <a:avLst/>
          </a:prstGeom>
        </p:spPr>
      </p:pic>
      <p:pic>
        <p:nvPicPr>
          <p:cNvPr id="6" name="Picture 5" descr="A logo with text and blue text&#10;&#10;Description automatically generated">
            <a:extLst>
              <a:ext uri="{FF2B5EF4-FFF2-40B4-BE49-F238E27FC236}">
                <a16:creationId xmlns:a16="http://schemas.microsoft.com/office/drawing/2014/main" id="{3AB51729-72D6-4208-9933-800A975B4B2C}"/>
              </a:ext>
            </a:extLst>
          </p:cNvPr>
          <p:cNvPicPr>
            <a:picLocks noChangeAspect="1"/>
          </p:cNvPicPr>
          <p:nvPr/>
        </p:nvPicPr>
        <p:blipFill>
          <a:blip r:embed="rId5"/>
          <a:stretch>
            <a:fillRect/>
          </a:stretch>
        </p:blipFill>
        <p:spPr>
          <a:xfrm>
            <a:off x="6628481" y="425759"/>
            <a:ext cx="1476765" cy="904556"/>
          </a:xfrm>
          <a:prstGeom prst="rect">
            <a:avLst/>
          </a:prstGeom>
        </p:spPr>
      </p:pic>
      <p:cxnSp>
        <p:nvCxnSpPr>
          <p:cNvPr id="9" name="Straight Connector 8">
            <a:extLst>
              <a:ext uri="{FF2B5EF4-FFF2-40B4-BE49-F238E27FC236}">
                <a16:creationId xmlns:a16="http://schemas.microsoft.com/office/drawing/2014/main" id="{99F9FAEF-CFED-12CE-4EE0-0B5D7F8C94CA}"/>
              </a:ext>
            </a:extLst>
          </p:cNvPr>
          <p:cNvCxnSpPr>
            <a:cxnSpLocks/>
          </p:cNvCxnSpPr>
          <p:nvPr/>
        </p:nvCxnSpPr>
        <p:spPr>
          <a:xfrm>
            <a:off x="8375775" y="258032"/>
            <a:ext cx="0" cy="1117263"/>
          </a:xfrm>
          <a:prstGeom prst="line">
            <a:avLst/>
          </a:prstGeom>
          <a:noFill/>
          <a:ln w="12700" cap="flat">
            <a:solidFill>
              <a:srgbClr val="808080"/>
            </a:solidFill>
            <a:prstDash val="solid"/>
            <a:miter lim="400000"/>
          </a:ln>
          <a:effectLst/>
          <a:sp3d/>
        </p:spPr>
        <p:style>
          <a:lnRef idx="0">
            <a:scrgbClr r="0" g="0" b="0"/>
          </a:lnRef>
          <a:fillRef idx="0">
            <a:scrgbClr r="0" g="0" b="0"/>
          </a:fillRef>
          <a:effectRef idx="0">
            <a:scrgbClr r="0" g="0" b="0"/>
          </a:effectRef>
          <a:fontRef idx="none"/>
        </p:style>
      </p:cxnSp>
    </p:spTree>
    <p:extLst>
      <p:ext uri="{BB962C8B-B14F-4D97-AF65-F5344CB8AC3E}">
        <p14:creationId xmlns:p14="http://schemas.microsoft.com/office/powerpoint/2010/main" val="3337550062"/>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1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descr="A cup of coffee with steam and coffee beans&#10;&#10;Description automatically generated">
            <a:extLst>
              <a:ext uri="{FF2B5EF4-FFF2-40B4-BE49-F238E27FC236}">
                <a16:creationId xmlns:a16="http://schemas.microsoft.com/office/drawing/2014/main" id="{B7CBECD3-2388-EF5D-D518-0826A0E0CB25}"/>
              </a:ext>
            </a:extLst>
          </p:cNvPr>
          <p:cNvPicPr>
            <a:picLocks noChangeAspect="1" noChangeArrowheads="1"/>
          </p:cNvPicPr>
          <p:nvPr/>
        </p:nvPicPr>
        <p:blipFill rotWithShape="1">
          <a:blip r:embed="rId2"/>
          <a:srcRect t="9906" r="-1" b="-1"/>
          <a:stretch/>
        </p:blipFill>
        <p:spPr bwMode="auto">
          <a:xfrm>
            <a:off x="20" y="10"/>
            <a:ext cx="12179280" cy="685799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7A222CAC-A6AE-E11B-3591-9110E298736F}"/>
              </a:ext>
            </a:extLst>
          </p:cNvPr>
          <p:cNvSpPr>
            <a:spLocks noGrp="1"/>
          </p:cNvSpPr>
          <p:nvPr>
            <p:ph type="ctrTitle"/>
          </p:nvPr>
        </p:nvSpPr>
        <p:spPr>
          <a:xfrm>
            <a:off x="639413" y="640080"/>
            <a:ext cx="3143559" cy="2709275"/>
          </a:xfrm>
          <a:prstGeom prst="ellipse">
            <a:avLst/>
          </a:prstGeom>
          <a:solidFill>
            <a:srgbClr val="FFFFFF"/>
          </a:solidFill>
          <a:ln w="174625" cmpd="thinThick">
            <a:solidFill>
              <a:srgbClr val="FFFFFF"/>
            </a:solidFill>
          </a:ln>
        </p:spPr>
        <p:txBody>
          <a:bodyPr vert="horz" lIns="91440" tIns="45720" rIns="91440" bIns="45720" rtlCol="0" anchor="ctr">
            <a:normAutofit fontScale="90000"/>
          </a:bodyPr>
          <a:lstStyle/>
          <a:p>
            <a:pPr defTabSz="914400">
              <a:lnSpc>
                <a:spcPct val="90000"/>
              </a:lnSpc>
              <a:spcBef>
                <a:spcPct val="0"/>
              </a:spcBef>
            </a:pPr>
            <a:r>
              <a:rPr lang="en-US" sz="4000" kern="1200" dirty="0">
                <a:solidFill>
                  <a:srgbClr val="262626"/>
                </a:solidFill>
                <a:ea typeface="+mn-lt"/>
                <a:cs typeface="+mn-lt"/>
              </a:rPr>
              <a:t>pause-café / coffee break</a:t>
            </a:r>
            <a:endParaRPr lang="en-US" sz="4000" dirty="0"/>
          </a:p>
        </p:txBody>
      </p:sp>
    </p:spTree>
    <p:extLst>
      <p:ext uri="{BB962C8B-B14F-4D97-AF65-F5344CB8AC3E}">
        <p14:creationId xmlns:p14="http://schemas.microsoft.com/office/powerpoint/2010/main" val="28972448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17">
            <a:extLst>
              <a:ext uri="{FF2B5EF4-FFF2-40B4-BE49-F238E27FC236}">
                <a16:creationId xmlns:a16="http://schemas.microsoft.com/office/drawing/2014/main" id="{E009B7F7-F2BC-E558-3F5F-49DB83915097}"/>
              </a:ext>
            </a:extLst>
          </p:cNvPr>
          <p:cNvSpPr txBox="1"/>
          <p:nvPr/>
        </p:nvSpPr>
        <p:spPr>
          <a:xfrm>
            <a:off x="687296" y="6140503"/>
            <a:ext cx="4173485" cy="553421"/>
          </a:xfrm>
          <a:prstGeom prst="rect">
            <a:avLst/>
          </a:prstGeom>
          <a:ln w="3175">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0" tIns="0" rIns="0" bIns="0" anchor="ctr">
            <a:spAutoFit/>
          </a:bodyPr>
          <a:lstStyle/>
          <a:p>
            <a:pPr defTabSz="608883">
              <a:defRPr sz="1800">
                <a:latin typeface="Arial"/>
                <a:ea typeface="Arial"/>
                <a:cs typeface="Arial"/>
                <a:sym typeface="Arial"/>
              </a:defRPr>
            </a:pPr>
            <a:r>
              <a:rPr lang="fr-FR" sz="1798" dirty="0">
                <a:solidFill>
                  <a:srgbClr val="808080"/>
                </a:solidFill>
              </a:rPr>
              <a:t>Group </a:t>
            </a:r>
            <a:r>
              <a:rPr lang="fr-FR" sz="1798" dirty="0" err="1">
                <a:solidFill>
                  <a:srgbClr val="808080"/>
                </a:solidFill>
              </a:rPr>
              <a:t>work</a:t>
            </a:r>
            <a:br>
              <a:rPr sz="1798" dirty="0"/>
            </a:br>
            <a:r>
              <a:rPr sz="1798" dirty="0">
                <a:solidFill>
                  <a:srgbClr val="808080"/>
                </a:solidFill>
              </a:rPr>
              <a:t>Date:</a:t>
            </a:r>
            <a:r>
              <a:rPr lang="en-US" sz="1798" dirty="0">
                <a:solidFill>
                  <a:srgbClr val="808080"/>
                </a:solidFill>
              </a:rPr>
              <a:t> 19/02/2024</a:t>
            </a:r>
          </a:p>
        </p:txBody>
      </p:sp>
      <p:sp>
        <p:nvSpPr>
          <p:cNvPr id="4" name="TextBox 3">
            <a:extLst>
              <a:ext uri="{FF2B5EF4-FFF2-40B4-BE49-F238E27FC236}">
                <a16:creationId xmlns:a16="http://schemas.microsoft.com/office/drawing/2014/main" id="{0E1F8E42-10C6-26C0-C95B-40B06D006324}"/>
              </a:ext>
            </a:extLst>
          </p:cNvPr>
          <p:cNvSpPr txBox="1"/>
          <p:nvPr/>
        </p:nvSpPr>
        <p:spPr>
          <a:xfrm>
            <a:off x="11148356" y="6202061"/>
            <a:ext cx="1084339" cy="407379"/>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horz" wrap="square" lIns="19030" tIns="19030" rIns="19030" bIns="19030" numCol="1" spcCol="38100" rtlCol="0" anchor="t">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1pPr>
            <a:lvl2pPr marL="0" marR="0" indent="4572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2pPr>
            <a:lvl3pPr marL="0" marR="0" indent="9144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3pPr>
            <a:lvl4pPr marL="0" marR="0" indent="13716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4pPr>
            <a:lvl5pPr marL="0" marR="0" indent="18288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5pPr>
            <a:lvl6pPr marL="0" marR="0" indent="22860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6pPr>
            <a:lvl7pPr marL="0" marR="0" indent="27432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7pPr>
            <a:lvl8pPr marL="0" marR="0" indent="32004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8pPr>
            <a:lvl9pPr marL="0" marR="0" indent="36576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9pPr>
          </a:lstStyle>
          <a:p>
            <a:pPr algn="l"/>
            <a:r>
              <a:rPr lang="fr-FR" sz="1199" b="0" spc="-100" dirty="0">
                <a:solidFill>
                  <a:srgbClr val="D8D8D8"/>
                </a:solidFill>
                <a:latin typeface="Calibri"/>
                <a:cs typeface="Calibri"/>
              </a:rPr>
              <a:t>WC</a:t>
            </a:r>
            <a:r>
              <a:rPr lang="en-NL" sz="1199" b="0" spc="-100">
                <a:solidFill>
                  <a:srgbClr val="D8D8D8"/>
                </a:solidFill>
                <a:latin typeface="Calibri"/>
                <a:cs typeface="Calibri"/>
              </a:rPr>
              <a:t>A Regional</a:t>
            </a:r>
            <a:endParaRPr lang="en-US" sz="1399" dirty="0">
              <a:solidFill>
                <a:srgbClr val="D8D8D8"/>
              </a:solidFill>
              <a:cs typeface="Calibri"/>
            </a:endParaRPr>
          </a:p>
          <a:p>
            <a:pPr algn="l"/>
            <a:r>
              <a:rPr lang="en-US" sz="1199" b="0" spc="-100" dirty="0">
                <a:solidFill>
                  <a:srgbClr val="D8D8D8"/>
                </a:solidFill>
                <a:latin typeface="Calibri"/>
                <a:cs typeface="Calibri"/>
              </a:rPr>
              <a:t>Meeting</a:t>
            </a:r>
          </a:p>
        </p:txBody>
      </p:sp>
      <p:cxnSp>
        <p:nvCxnSpPr>
          <p:cNvPr id="6" name="Straight Connector 5">
            <a:extLst>
              <a:ext uri="{FF2B5EF4-FFF2-40B4-BE49-F238E27FC236}">
                <a16:creationId xmlns:a16="http://schemas.microsoft.com/office/drawing/2014/main" id="{2228D5E9-5A81-029D-5C37-9592A737B007}"/>
              </a:ext>
            </a:extLst>
          </p:cNvPr>
          <p:cNvCxnSpPr>
            <a:cxnSpLocks/>
          </p:cNvCxnSpPr>
          <p:nvPr/>
        </p:nvCxnSpPr>
        <p:spPr>
          <a:xfrm flipH="1">
            <a:off x="11044871" y="6080958"/>
            <a:ext cx="1" cy="676886"/>
          </a:xfrm>
          <a:prstGeom prst="line">
            <a:avLst/>
          </a:prstGeom>
          <a:noFill/>
          <a:ln w="12700" cap="flat">
            <a:solidFill>
              <a:schemeClr val="bg1">
                <a:lumMod val="85000"/>
              </a:schemeClr>
            </a:solidFill>
            <a:prstDash val="solid"/>
            <a:miter lim="400000"/>
          </a:ln>
          <a:effectLst/>
          <a:sp3d/>
        </p:spPr>
        <p:style>
          <a:lnRef idx="0">
            <a:scrgbClr r="0" g="0" b="0"/>
          </a:lnRef>
          <a:fillRef idx="0">
            <a:scrgbClr r="0" g="0" b="0"/>
          </a:fillRef>
          <a:effectRef idx="0">
            <a:scrgbClr r="0" g="0" b="0"/>
          </a:effectRef>
          <a:fontRef idx="none"/>
        </p:style>
      </p:cxnSp>
      <p:cxnSp>
        <p:nvCxnSpPr>
          <p:cNvPr id="8" name="Straight Connector 7">
            <a:extLst>
              <a:ext uri="{FF2B5EF4-FFF2-40B4-BE49-F238E27FC236}">
                <a16:creationId xmlns:a16="http://schemas.microsoft.com/office/drawing/2014/main" id="{855E84E4-9068-BEC5-AAE5-8B70F4E64805}"/>
              </a:ext>
            </a:extLst>
          </p:cNvPr>
          <p:cNvCxnSpPr>
            <a:cxnSpLocks/>
          </p:cNvCxnSpPr>
          <p:nvPr/>
        </p:nvCxnSpPr>
        <p:spPr>
          <a:xfrm flipH="1">
            <a:off x="9563206" y="6080957"/>
            <a:ext cx="1" cy="676886"/>
          </a:xfrm>
          <a:prstGeom prst="line">
            <a:avLst/>
          </a:prstGeom>
          <a:noFill/>
          <a:ln w="12700" cap="flat">
            <a:solidFill>
              <a:schemeClr val="bg1">
                <a:lumMod val="85000"/>
              </a:schemeClr>
            </a:solidFill>
            <a:prstDash val="solid"/>
            <a:miter lim="400000"/>
          </a:ln>
          <a:effectLst/>
          <a:sp3d/>
        </p:spPr>
        <p:style>
          <a:lnRef idx="0">
            <a:scrgbClr r="0" g="0" b="0"/>
          </a:lnRef>
          <a:fillRef idx="0">
            <a:scrgbClr r="0" g="0" b="0"/>
          </a:fillRef>
          <a:effectRef idx="0">
            <a:scrgbClr r="0" g="0" b="0"/>
          </a:effectRef>
          <a:fontRef idx="none"/>
        </p:style>
      </p:cxnSp>
      <p:pic>
        <p:nvPicPr>
          <p:cNvPr id="11" name="Picture 10" descr="A grey rectangular sign with blue text&#10;&#10;Description automatically generated">
            <a:extLst>
              <a:ext uri="{FF2B5EF4-FFF2-40B4-BE49-F238E27FC236}">
                <a16:creationId xmlns:a16="http://schemas.microsoft.com/office/drawing/2014/main" id="{F95188EE-5598-9417-61CD-B10518740B3F}"/>
              </a:ext>
            </a:extLst>
          </p:cNvPr>
          <p:cNvPicPr>
            <a:picLocks noChangeAspect="1"/>
          </p:cNvPicPr>
          <p:nvPr/>
        </p:nvPicPr>
        <p:blipFill>
          <a:blip r:embed="rId2"/>
          <a:stretch>
            <a:fillRect/>
          </a:stretch>
        </p:blipFill>
        <p:spPr>
          <a:xfrm>
            <a:off x="8447601" y="6066779"/>
            <a:ext cx="1078524" cy="664949"/>
          </a:xfrm>
          <a:prstGeom prst="rect">
            <a:avLst/>
          </a:prstGeom>
        </p:spPr>
      </p:pic>
      <p:pic>
        <p:nvPicPr>
          <p:cNvPr id="16" name="Picture 15" descr="A black background with green text&#10;&#10;Description automatically generated">
            <a:extLst>
              <a:ext uri="{FF2B5EF4-FFF2-40B4-BE49-F238E27FC236}">
                <a16:creationId xmlns:a16="http://schemas.microsoft.com/office/drawing/2014/main" id="{25077E36-7DAE-D56C-E30D-7CD0AFFA11D1}"/>
              </a:ext>
            </a:extLst>
          </p:cNvPr>
          <p:cNvPicPr>
            <a:picLocks noChangeAspect="1"/>
          </p:cNvPicPr>
          <p:nvPr/>
        </p:nvPicPr>
        <p:blipFill>
          <a:blip r:embed="rId3"/>
          <a:stretch>
            <a:fillRect/>
          </a:stretch>
        </p:blipFill>
        <p:spPr>
          <a:xfrm>
            <a:off x="9671894" y="6176752"/>
            <a:ext cx="1274564" cy="451649"/>
          </a:xfrm>
          <a:prstGeom prst="rect">
            <a:avLst/>
          </a:prstGeom>
        </p:spPr>
      </p:pic>
      <p:graphicFrame>
        <p:nvGraphicFramePr>
          <p:cNvPr id="7" name="Table 6">
            <a:extLst>
              <a:ext uri="{FF2B5EF4-FFF2-40B4-BE49-F238E27FC236}">
                <a16:creationId xmlns:a16="http://schemas.microsoft.com/office/drawing/2014/main" id="{B2A552B6-D8D8-118C-0749-292C5F53516B}"/>
              </a:ext>
            </a:extLst>
          </p:cNvPr>
          <p:cNvGraphicFramePr>
            <a:graphicFrameLocks noGrp="1"/>
          </p:cNvGraphicFramePr>
          <p:nvPr>
            <p:extLst>
              <p:ext uri="{D42A27DB-BD31-4B8C-83A1-F6EECF244321}">
                <p14:modId xmlns:p14="http://schemas.microsoft.com/office/powerpoint/2010/main" val="2700107210"/>
              </p:ext>
            </p:extLst>
          </p:nvPr>
        </p:nvGraphicFramePr>
        <p:xfrm>
          <a:off x="2162908" y="2469678"/>
          <a:ext cx="6113953" cy="2801443"/>
        </p:xfrm>
        <a:graphic>
          <a:graphicData uri="http://schemas.openxmlformats.org/drawingml/2006/table">
            <a:tbl>
              <a:tblPr>
                <a:tableStyleId>{5C22544A-7EE6-4342-B048-85BDC9FD1C3A}</a:tableStyleId>
              </a:tblPr>
              <a:tblGrid>
                <a:gridCol w="2318179">
                  <a:extLst>
                    <a:ext uri="{9D8B030D-6E8A-4147-A177-3AD203B41FA5}">
                      <a16:colId xmlns:a16="http://schemas.microsoft.com/office/drawing/2014/main" val="877409129"/>
                    </a:ext>
                  </a:extLst>
                </a:gridCol>
                <a:gridCol w="2042685">
                  <a:extLst>
                    <a:ext uri="{9D8B030D-6E8A-4147-A177-3AD203B41FA5}">
                      <a16:colId xmlns:a16="http://schemas.microsoft.com/office/drawing/2014/main" val="983694828"/>
                    </a:ext>
                  </a:extLst>
                </a:gridCol>
                <a:gridCol w="1753089">
                  <a:extLst>
                    <a:ext uri="{9D8B030D-6E8A-4147-A177-3AD203B41FA5}">
                      <a16:colId xmlns:a16="http://schemas.microsoft.com/office/drawing/2014/main" val="2594672166"/>
                    </a:ext>
                  </a:extLst>
                </a:gridCol>
              </a:tblGrid>
              <a:tr h="626016">
                <a:tc>
                  <a:txBody>
                    <a:bodyPr/>
                    <a:lstStyle/>
                    <a:p>
                      <a:pPr algn="l" fontAlgn="ctr"/>
                      <a:r>
                        <a:rPr lang="en-GB" sz="2000" b="1" u="none" strike="noStrike" dirty="0">
                          <a:effectLst/>
                          <a:latin typeface="Calibri" panose="020F0502020204030204" pitchFamily="34" charset="0"/>
                          <a:cs typeface="Calibri" panose="020F0502020204030204" pitchFamily="34" charset="0"/>
                        </a:rPr>
                        <a:t>Themes</a:t>
                      </a:r>
                      <a:endParaRPr lang="en-GB" sz="2000" b="1" i="0" u="none" strike="noStrike" dirty="0">
                        <a:solidFill>
                          <a:srgbClr val="000000"/>
                        </a:solidFill>
                        <a:effectLst/>
                        <a:latin typeface="Calibri" panose="020F0502020204030204" pitchFamily="34" charset="0"/>
                        <a:cs typeface="Calibri" panose="020F0502020204030204" pitchFamily="34" charset="0"/>
                      </a:endParaRPr>
                    </a:p>
                  </a:txBody>
                  <a:tcPr marL="9515" marR="9515" marT="951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en-GB" sz="2000" b="1" u="none" strike="noStrike" dirty="0">
                          <a:effectLst/>
                          <a:latin typeface="Calibri"/>
                          <a:cs typeface="Calibri"/>
                        </a:rPr>
                        <a:t>Tables</a:t>
                      </a:r>
                      <a:endParaRPr lang="en-GB" sz="2000" b="1" i="0" u="none" strike="noStrike" dirty="0">
                        <a:solidFill>
                          <a:srgbClr val="000000"/>
                        </a:solidFill>
                        <a:effectLst/>
                        <a:latin typeface="Calibri"/>
                        <a:cs typeface="Calibri"/>
                      </a:endParaRPr>
                    </a:p>
                  </a:txBody>
                  <a:tcPr marL="9515" marR="9515" marT="951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en-GB" sz="2000" b="1" u="none" strike="noStrike" dirty="0">
                          <a:effectLst/>
                          <a:latin typeface="Calibri"/>
                          <a:cs typeface="Calibri"/>
                        </a:rPr>
                        <a:t>Facilitators</a:t>
                      </a:r>
                      <a:endParaRPr lang="en-GB" sz="2000" b="1" i="0" u="none" strike="noStrike" dirty="0">
                        <a:solidFill>
                          <a:srgbClr val="000000"/>
                        </a:solidFill>
                        <a:effectLst/>
                        <a:latin typeface="Calibri"/>
                        <a:cs typeface="Calibri"/>
                      </a:endParaRPr>
                    </a:p>
                  </a:txBody>
                  <a:tcPr marL="9515" marR="9515" marT="951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510722424"/>
                  </a:ext>
                </a:extLst>
              </a:tr>
              <a:tr h="317824">
                <a:tc rowSpan="2">
                  <a:txBody>
                    <a:bodyPr/>
                    <a:lstStyle/>
                    <a:p>
                      <a:pPr algn="l" fontAlgn="ctr"/>
                      <a:r>
                        <a:rPr lang="en-GB" sz="2000" u="none" strike="noStrike" dirty="0">
                          <a:effectLst/>
                          <a:latin typeface="Calibri" panose="020F0502020204030204" pitchFamily="34" charset="0"/>
                          <a:cs typeface="Calibri" panose="020F0502020204030204" pitchFamily="34" charset="0"/>
                        </a:rPr>
                        <a:t>ERP / PRU</a:t>
                      </a:r>
                      <a:endParaRPr lang="en-GB" sz="2000" b="0" i="0" u="none" strike="noStrike" dirty="0">
                        <a:solidFill>
                          <a:srgbClr val="000000"/>
                        </a:solidFill>
                        <a:effectLst/>
                        <a:latin typeface="Calibri" panose="020F0502020204030204" pitchFamily="34" charset="0"/>
                        <a:cs typeface="Calibri" panose="020F0502020204030204" pitchFamily="34" charset="0"/>
                      </a:endParaRPr>
                    </a:p>
                  </a:txBody>
                  <a:tcPr marL="91345" marR="91345" marT="45672" marB="4567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FR" sz="2000" u="none" strike="noStrike" dirty="0">
                          <a:effectLst/>
                          <a:latin typeface="Calibri"/>
                          <a:cs typeface="Calibri"/>
                        </a:rPr>
                        <a:t>1</a:t>
                      </a:r>
                      <a:endParaRPr lang="en-FR" sz="2000" b="0" i="0" u="none" strike="noStrike" dirty="0">
                        <a:solidFill>
                          <a:srgbClr val="000000"/>
                        </a:solidFill>
                        <a:effectLst/>
                        <a:latin typeface="Calibri"/>
                        <a:cs typeface="Calibri"/>
                      </a:endParaRPr>
                    </a:p>
                  </a:txBody>
                  <a:tcPr marL="9515" marR="9515" marT="951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2">
                  <a:txBody>
                    <a:bodyPr/>
                    <a:lstStyle/>
                    <a:p>
                      <a:pPr algn="l" fontAlgn="ctr"/>
                      <a:r>
                        <a:rPr lang="en-GB" sz="2000" u="none" strike="noStrike" dirty="0">
                          <a:effectLst/>
                          <a:latin typeface="Calibri" panose="020F0502020204030204" pitchFamily="34" charset="0"/>
                          <a:cs typeface="Calibri" panose="020F0502020204030204" pitchFamily="34" charset="0"/>
                        </a:rPr>
                        <a:t>Geraldine</a:t>
                      </a:r>
                      <a:endParaRPr lang="en-GB" sz="2000" b="0" i="0" u="none" strike="noStrike" dirty="0">
                        <a:solidFill>
                          <a:srgbClr val="000000"/>
                        </a:solidFill>
                        <a:effectLst/>
                        <a:latin typeface="Calibri" panose="020F0502020204030204" pitchFamily="34" charset="0"/>
                        <a:cs typeface="Calibri" panose="020F0502020204030204" pitchFamily="34" charset="0"/>
                      </a:endParaRPr>
                    </a:p>
                  </a:txBody>
                  <a:tcPr marL="91345" marR="91345" marT="45672" marB="4567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754259287"/>
                  </a:ext>
                </a:extLst>
              </a:tr>
              <a:tr h="317824">
                <a:tc vMerge="1">
                  <a:txBody>
                    <a:bodyPr/>
                    <a:lstStyle/>
                    <a:p>
                      <a:endParaRPr lang="en-FR"/>
                    </a:p>
                  </a:txBody>
                  <a:tcPr/>
                </a:tc>
                <a:tc>
                  <a:txBody>
                    <a:bodyPr/>
                    <a:lstStyle/>
                    <a:p>
                      <a:pPr algn="ctr" fontAlgn="ctr"/>
                      <a:r>
                        <a:rPr lang="en-FR" sz="2000" u="none" strike="noStrike" dirty="0">
                          <a:effectLst/>
                          <a:latin typeface="Calibri"/>
                          <a:cs typeface="Calibri"/>
                        </a:rPr>
                        <a:t>2</a:t>
                      </a:r>
                      <a:endParaRPr lang="en-FR" sz="2000" b="0" i="0" u="none" strike="noStrike" dirty="0">
                        <a:solidFill>
                          <a:srgbClr val="000000"/>
                        </a:solidFill>
                        <a:effectLst/>
                        <a:latin typeface="Calibri"/>
                        <a:cs typeface="Calibri"/>
                      </a:endParaRPr>
                    </a:p>
                  </a:txBody>
                  <a:tcPr marL="9515" marR="9515" marT="951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vMerge="1">
                  <a:txBody>
                    <a:bodyPr/>
                    <a:lstStyle/>
                    <a:p>
                      <a:endParaRPr lang="en-FR"/>
                    </a:p>
                  </a:txBody>
                  <a:tcPr/>
                </a:tc>
                <a:extLst>
                  <a:ext uri="{0D108BD9-81ED-4DB2-BD59-A6C34878D82A}">
                    <a16:rowId xmlns:a16="http://schemas.microsoft.com/office/drawing/2014/main" val="2142719484"/>
                  </a:ext>
                </a:extLst>
              </a:tr>
              <a:tr h="443642">
                <a:tc rowSpan="2">
                  <a:txBody>
                    <a:bodyPr/>
                    <a:lstStyle/>
                    <a:p>
                      <a:pPr algn="l" fontAlgn="ctr"/>
                      <a:r>
                        <a:rPr lang="en-GB" sz="2000" u="none" strike="noStrike" dirty="0">
                          <a:effectLst/>
                          <a:latin typeface="Calibri" panose="020F0502020204030204" pitchFamily="34" charset="0"/>
                          <a:cs typeface="Calibri" panose="020F0502020204030204" pitchFamily="34" charset="0"/>
                        </a:rPr>
                        <a:t>AAs</a:t>
                      </a:r>
                      <a:endParaRPr lang="en-GB" sz="2000" b="0" i="0" u="none" strike="noStrike" dirty="0">
                        <a:solidFill>
                          <a:srgbClr val="000000"/>
                        </a:solidFill>
                        <a:effectLst/>
                        <a:latin typeface="Calibri" panose="020F0502020204030204" pitchFamily="34" charset="0"/>
                        <a:cs typeface="Calibri" panose="020F0502020204030204" pitchFamily="34" charset="0"/>
                      </a:endParaRPr>
                    </a:p>
                  </a:txBody>
                  <a:tcPr marL="91345" marR="91345" marT="45672" marB="4567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FR" sz="2000" u="none" strike="noStrike" dirty="0">
                          <a:effectLst/>
                          <a:latin typeface="Calibri"/>
                          <a:cs typeface="Calibri"/>
                        </a:rPr>
                        <a:t>3</a:t>
                      </a:r>
                      <a:endParaRPr lang="en-FR" sz="2000" b="0" i="0" u="none" strike="noStrike" dirty="0">
                        <a:solidFill>
                          <a:srgbClr val="000000"/>
                        </a:solidFill>
                        <a:effectLst/>
                        <a:latin typeface="Calibri"/>
                        <a:cs typeface="Calibri"/>
                      </a:endParaRPr>
                    </a:p>
                  </a:txBody>
                  <a:tcPr marL="9515" marR="9515" marT="951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2">
                  <a:txBody>
                    <a:bodyPr/>
                    <a:lstStyle/>
                    <a:p>
                      <a:pPr algn="l" fontAlgn="ctr"/>
                      <a:r>
                        <a:rPr lang="en-GB" sz="2000" u="none" strike="noStrike" dirty="0">
                          <a:effectLst/>
                          <a:latin typeface="Calibri" panose="020F0502020204030204" pitchFamily="34" charset="0"/>
                          <a:cs typeface="Calibri" panose="020F0502020204030204" pitchFamily="34" charset="0"/>
                        </a:rPr>
                        <a:t>Gwen</a:t>
                      </a:r>
                      <a:endParaRPr lang="en-GB" sz="2000" b="0" i="0" u="none" strike="noStrike" dirty="0">
                        <a:solidFill>
                          <a:srgbClr val="000000"/>
                        </a:solidFill>
                        <a:effectLst/>
                        <a:latin typeface="Calibri" panose="020F0502020204030204" pitchFamily="34" charset="0"/>
                        <a:cs typeface="Calibri" panose="020F0502020204030204" pitchFamily="34" charset="0"/>
                      </a:endParaRPr>
                    </a:p>
                  </a:txBody>
                  <a:tcPr marL="91345" marR="91345" marT="45672" marB="4567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433393037"/>
                  </a:ext>
                </a:extLst>
              </a:tr>
              <a:tr h="460489">
                <a:tc vMerge="1">
                  <a:txBody>
                    <a:bodyPr/>
                    <a:lstStyle/>
                    <a:p>
                      <a:endParaRPr lang="en-FR"/>
                    </a:p>
                  </a:txBody>
                  <a:tcPr/>
                </a:tc>
                <a:tc>
                  <a:txBody>
                    <a:bodyPr/>
                    <a:lstStyle/>
                    <a:p>
                      <a:pPr algn="ctr" fontAlgn="ctr"/>
                      <a:r>
                        <a:rPr lang="en-FR" sz="2000" u="none" strike="noStrike" dirty="0">
                          <a:effectLst/>
                          <a:latin typeface="Calibri" panose="020F0502020204030204" pitchFamily="34" charset="0"/>
                          <a:cs typeface="Calibri" panose="020F0502020204030204" pitchFamily="34" charset="0"/>
                        </a:rPr>
                        <a:t>4</a:t>
                      </a:r>
                      <a:endParaRPr lang="en-FR" sz="2000" b="0" i="0" u="none" strike="noStrike" dirty="0">
                        <a:solidFill>
                          <a:srgbClr val="000000"/>
                        </a:solidFill>
                        <a:effectLst/>
                        <a:latin typeface="Calibri" panose="020F0502020204030204" pitchFamily="34" charset="0"/>
                        <a:cs typeface="Calibri" panose="020F0502020204030204" pitchFamily="34" charset="0"/>
                      </a:endParaRPr>
                    </a:p>
                  </a:txBody>
                  <a:tcPr marL="9515" marR="9515" marT="951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vMerge="1">
                  <a:txBody>
                    <a:bodyPr/>
                    <a:lstStyle/>
                    <a:p>
                      <a:endParaRPr lang="en-FR"/>
                    </a:p>
                  </a:txBody>
                  <a:tcPr/>
                </a:tc>
                <a:extLst>
                  <a:ext uri="{0D108BD9-81ED-4DB2-BD59-A6C34878D82A}">
                    <a16:rowId xmlns:a16="http://schemas.microsoft.com/office/drawing/2014/main" val="1361415518"/>
                  </a:ext>
                </a:extLst>
              </a:tr>
              <a:tr h="317824">
                <a:tc rowSpan="2">
                  <a:txBody>
                    <a:bodyPr/>
                    <a:lstStyle/>
                    <a:p>
                      <a:pPr algn="l" fontAlgn="ctr"/>
                      <a:r>
                        <a:rPr lang="en-GB" sz="2000" u="none" strike="noStrike" dirty="0">
                          <a:effectLst/>
                          <a:latin typeface="Calibri" panose="020F0502020204030204" pitchFamily="34" charset="0"/>
                          <a:cs typeface="Calibri" panose="020F0502020204030204" pitchFamily="34" charset="0"/>
                        </a:rPr>
                        <a:t>Climate crisis</a:t>
                      </a:r>
                      <a:endParaRPr lang="en-GB" sz="2000" b="0" i="0" u="none" strike="noStrike" dirty="0">
                        <a:solidFill>
                          <a:srgbClr val="000000"/>
                        </a:solidFill>
                        <a:effectLst/>
                        <a:latin typeface="Calibri" panose="020F0502020204030204" pitchFamily="34" charset="0"/>
                        <a:cs typeface="Calibri" panose="020F0502020204030204" pitchFamily="34" charset="0"/>
                      </a:endParaRPr>
                    </a:p>
                  </a:txBody>
                  <a:tcPr marL="91345" marR="91345" marT="45672" marB="4567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FR" sz="2000" u="none" strike="noStrike" dirty="0">
                          <a:effectLst/>
                          <a:latin typeface="Calibri"/>
                          <a:cs typeface="Calibri"/>
                        </a:rPr>
                        <a:t>5</a:t>
                      </a:r>
                      <a:endParaRPr lang="en-FR" sz="2000" b="0" i="0" u="none" strike="noStrike" dirty="0">
                        <a:solidFill>
                          <a:srgbClr val="000000"/>
                        </a:solidFill>
                        <a:effectLst/>
                        <a:latin typeface="Calibri"/>
                        <a:cs typeface="Calibri"/>
                      </a:endParaRPr>
                    </a:p>
                  </a:txBody>
                  <a:tcPr marL="9515" marR="9515" marT="951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2">
                  <a:txBody>
                    <a:bodyPr/>
                    <a:lstStyle/>
                    <a:p>
                      <a:pPr algn="l" fontAlgn="ctr"/>
                      <a:r>
                        <a:rPr lang="en-GB" sz="2000" u="none" strike="noStrike" dirty="0">
                          <a:effectLst/>
                          <a:latin typeface="Calibri" panose="020F0502020204030204" pitchFamily="34" charset="0"/>
                          <a:cs typeface="Calibri" panose="020F0502020204030204" pitchFamily="34" charset="0"/>
                        </a:rPr>
                        <a:t>Ann</a:t>
                      </a:r>
                      <a:endParaRPr lang="en-GB" sz="2000" b="0" i="0" u="none" strike="noStrike" dirty="0">
                        <a:solidFill>
                          <a:srgbClr val="000000"/>
                        </a:solidFill>
                        <a:effectLst/>
                        <a:latin typeface="Calibri" panose="020F0502020204030204" pitchFamily="34" charset="0"/>
                        <a:cs typeface="Calibri" panose="020F0502020204030204" pitchFamily="34" charset="0"/>
                      </a:endParaRPr>
                    </a:p>
                  </a:txBody>
                  <a:tcPr marL="91345" marR="91345" marT="45672" marB="4567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02438570"/>
                  </a:ext>
                </a:extLst>
              </a:tr>
              <a:tr h="317824">
                <a:tc vMerge="1">
                  <a:txBody>
                    <a:bodyPr/>
                    <a:lstStyle/>
                    <a:p>
                      <a:endParaRPr lang="en-FR"/>
                    </a:p>
                  </a:txBody>
                  <a:tcPr/>
                </a:tc>
                <a:tc>
                  <a:txBody>
                    <a:bodyPr/>
                    <a:lstStyle/>
                    <a:p>
                      <a:pPr algn="ctr" fontAlgn="ctr"/>
                      <a:r>
                        <a:rPr lang="en-FR" sz="2000" u="none" strike="noStrike" dirty="0">
                          <a:effectLst/>
                          <a:latin typeface="Calibri"/>
                          <a:cs typeface="Calibri"/>
                        </a:rPr>
                        <a:t>6</a:t>
                      </a:r>
                      <a:endParaRPr lang="en-FR" sz="2000" b="0" i="0" u="none" strike="noStrike" dirty="0">
                        <a:solidFill>
                          <a:srgbClr val="000000"/>
                        </a:solidFill>
                        <a:effectLst/>
                        <a:latin typeface="Calibri"/>
                        <a:cs typeface="Calibri"/>
                      </a:endParaRPr>
                    </a:p>
                  </a:txBody>
                  <a:tcPr marL="9515" marR="9515" marT="951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vMerge="1">
                  <a:txBody>
                    <a:bodyPr/>
                    <a:lstStyle/>
                    <a:p>
                      <a:endParaRPr lang="en-FR"/>
                    </a:p>
                  </a:txBody>
                  <a:tcPr/>
                </a:tc>
                <a:extLst>
                  <a:ext uri="{0D108BD9-81ED-4DB2-BD59-A6C34878D82A}">
                    <a16:rowId xmlns:a16="http://schemas.microsoft.com/office/drawing/2014/main" val="1173525034"/>
                  </a:ext>
                </a:extLst>
              </a:tr>
            </a:tbl>
          </a:graphicData>
        </a:graphic>
      </p:graphicFrame>
      <p:sp>
        <p:nvSpPr>
          <p:cNvPr id="10" name="TextBox 9">
            <a:extLst>
              <a:ext uri="{FF2B5EF4-FFF2-40B4-BE49-F238E27FC236}">
                <a16:creationId xmlns:a16="http://schemas.microsoft.com/office/drawing/2014/main" id="{CDA1C7BE-EC1E-E53B-C115-266C8FCCACD1}"/>
              </a:ext>
            </a:extLst>
          </p:cNvPr>
          <p:cNvSpPr txBox="1"/>
          <p:nvPr/>
        </p:nvSpPr>
        <p:spPr>
          <a:xfrm>
            <a:off x="791655" y="1586881"/>
            <a:ext cx="2742507" cy="522675"/>
          </a:xfrm>
          <a:prstGeom prst="rect">
            <a:avLst/>
          </a:prstGeom>
          <a:noFill/>
        </p:spPr>
        <p:txBody>
          <a:bodyPr wrap="square" rtlCol="0">
            <a:spAutoFit/>
          </a:bodyPr>
          <a:lstStyle/>
          <a:p>
            <a:r>
              <a:rPr lang="en-FR" sz="2797" dirty="0">
                <a:latin typeface="Calibri" panose="020F0502020204030204" pitchFamily="34" charset="0"/>
                <a:cs typeface="Calibri" panose="020F0502020204030204" pitchFamily="34" charset="0"/>
              </a:rPr>
              <a:t>Group repartition</a:t>
            </a:r>
          </a:p>
        </p:txBody>
      </p:sp>
      <p:sp>
        <p:nvSpPr>
          <p:cNvPr id="12" name="TextBox 11">
            <a:extLst>
              <a:ext uri="{FF2B5EF4-FFF2-40B4-BE49-F238E27FC236}">
                <a16:creationId xmlns:a16="http://schemas.microsoft.com/office/drawing/2014/main" id="{85473F33-F902-CF8B-4D45-8CC1DB25E1F4}"/>
              </a:ext>
            </a:extLst>
          </p:cNvPr>
          <p:cNvSpPr txBox="1"/>
          <p:nvPr/>
        </p:nvSpPr>
        <p:spPr>
          <a:xfrm>
            <a:off x="7294554" y="1586880"/>
            <a:ext cx="3661737" cy="522675"/>
          </a:xfrm>
          <a:prstGeom prst="rect">
            <a:avLst/>
          </a:prstGeom>
          <a:noFill/>
        </p:spPr>
        <p:txBody>
          <a:bodyPr wrap="square" rtlCol="0">
            <a:spAutoFit/>
          </a:bodyPr>
          <a:lstStyle/>
          <a:p>
            <a:r>
              <a:rPr lang="en-FR" sz="2797" dirty="0">
                <a:latin typeface="Calibri" panose="020F0502020204030204" pitchFamily="34" charset="0"/>
                <a:cs typeface="Calibri" panose="020F0502020204030204" pitchFamily="34" charset="0"/>
              </a:rPr>
              <a:t>Répartition des groupes</a:t>
            </a:r>
          </a:p>
        </p:txBody>
      </p:sp>
      <p:sp>
        <p:nvSpPr>
          <p:cNvPr id="13" name="Background">
            <a:extLst>
              <a:ext uri="{FF2B5EF4-FFF2-40B4-BE49-F238E27FC236}">
                <a16:creationId xmlns:a16="http://schemas.microsoft.com/office/drawing/2014/main" id="{2362A6FE-4956-7C96-9C66-88B5C2F34707}"/>
              </a:ext>
            </a:extLst>
          </p:cNvPr>
          <p:cNvSpPr txBox="1">
            <a:spLocks/>
          </p:cNvSpPr>
          <p:nvPr/>
        </p:nvSpPr>
        <p:spPr>
          <a:xfrm>
            <a:off x="687296" y="440786"/>
            <a:ext cx="11130321" cy="553421"/>
          </a:xfrm>
          <a:prstGeom prst="rect">
            <a:avLst/>
          </a:prstGeom>
          <a:ln w="3175">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vert="horz" lIns="0" tIns="0" rIns="0" bIns="0" rtlCol="0" anchor="t">
            <a:noAutofit/>
          </a:bodyPr>
          <a:lstStyle>
            <a:lvl1pPr marL="0" marR="0" indent="0" algn="l" defTabSz="609492" rtl="0" latinLnBrk="0">
              <a:lnSpc>
                <a:spcPct val="100000"/>
              </a:lnSpc>
              <a:spcBef>
                <a:spcPts val="1000"/>
              </a:spcBef>
              <a:spcAft>
                <a:spcPts val="0"/>
              </a:spcAft>
              <a:buClrTx/>
              <a:buSzTx/>
              <a:buFontTx/>
              <a:buNone/>
              <a:tabLst/>
              <a:defRPr sz="4300" b="0" i="0" u="none" strike="noStrike" cap="none" spc="0" baseline="0">
                <a:solidFill>
                  <a:srgbClr val="A4D233"/>
                </a:solidFill>
                <a:uFillTx/>
                <a:latin typeface="Bebas Neue Regular"/>
                <a:ea typeface="Bebas Neue Regular"/>
                <a:cs typeface="Bebas Neue Regular"/>
                <a:sym typeface="Bebas Neue Regular"/>
              </a:defRPr>
            </a:lvl1pPr>
            <a:lvl2pPr marL="0" marR="0" indent="0" algn="ctr" defTabSz="412750" rtl="0" latinLnBrk="0">
              <a:lnSpc>
                <a:spcPct val="100000"/>
              </a:lnSpc>
              <a:spcBef>
                <a:spcPts val="0"/>
              </a:spcBef>
              <a:spcAft>
                <a:spcPts val="0"/>
              </a:spcAft>
              <a:buClrTx/>
              <a:buSzTx/>
              <a:buFontTx/>
              <a:buNone/>
              <a:tabLst/>
              <a:defRPr sz="2600" b="0" i="0" u="none" strike="noStrike" cap="none" spc="0" baseline="0">
                <a:solidFill>
                  <a:srgbClr val="000000"/>
                </a:solidFill>
                <a:uFillTx/>
                <a:latin typeface="Helvetica Neue"/>
                <a:ea typeface="Helvetica Neue"/>
                <a:cs typeface="Helvetica Neue"/>
                <a:sym typeface="Helvetica Neue"/>
              </a:defRPr>
            </a:lvl2pPr>
            <a:lvl3pPr marL="0" marR="0" indent="0" algn="ctr" defTabSz="412750" rtl="0" latinLnBrk="0">
              <a:lnSpc>
                <a:spcPct val="100000"/>
              </a:lnSpc>
              <a:spcBef>
                <a:spcPts val="0"/>
              </a:spcBef>
              <a:spcAft>
                <a:spcPts val="0"/>
              </a:spcAft>
              <a:buClrTx/>
              <a:buSzTx/>
              <a:buFontTx/>
              <a:buNone/>
              <a:tabLst/>
              <a:defRPr sz="2600" b="0" i="0" u="none" strike="noStrike" cap="none" spc="0" baseline="0">
                <a:solidFill>
                  <a:srgbClr val="000000"/>
                </a:solidFill>
                <a:uFillTx/>
                <a:latin typeface="Helvetica Neue"/>
                <a:ea typeface="Helvetica Neue"/>
                <a:cs typeface="Helvetica Neue"/>
                <a:sym typeface="Helvetica Neue"/>
              </a:defRPr>
            </a:lvl3pPr>
            <a:lvl4pPr marL="0" marR="0" indent="0" algn="ctr" defTabSz="412750" rtl="0" latinLnBrk="0">
              <a:lnSpc>
                <a:spcPct val="100000"/>
              </a:lnSpc>
              <a:spcBef>
                <a:spcPts val="0"/>
              </a:spcBef>
              <a:spcAft>
                <a:spcPts val="0"/>
              </a:spcAft>
              <a:buClrTx/>
              <a:buSzTx/>
              <a:buFontTx/>
              <a:buNone/>
              <a:tabLst/>
              <a:defRPr sz="2600" b="0" i="0" u="none" strike="noStrike" cap="none" spc="0" baseline="0">
                <a:solidFill>
                  <a:srgbClr val="000000"/>
                </a:solidFill>
                <a:uFillTx/>
                <a:latin typeface="Helvetica Neue"/>
                <a:ea typeface="Helvetica Neue"/>
                <a:cs typeface="Helvetica Neue"/>
                <a:sym typeface="Helvetica Neue"/>
              </a:defRPr>
            </a:lvl4pPr>
            <a:lvl5pPr marL="0" marR="0" indent="0" algn="ctr" defTabSz="412750" rtl="0" latinLnBrk="0">
              <a:lnSpc>
                <a:spcPct val="100000"/>
              </a:lnSpc>
              <a:spcBef>
                <a:spcPts val="0"/>
              </a:spcBef>
              <a:spcAft>
                <a:spcPts val="0"/>
              </a:spcAft>
              <a:buClrTx/>
              <a:buSzTx/>
              <a:buFontTx/>
              <a:buNone/>
              <a:tabLst/>
              <a:defRPr sz="2600" b="0" i="0" u="none" strike="noStrike" cap="none" spc="0" baseline="0">
                <a:solidFill>
                  <a:srgbClr val="000000"/>
                </a:solidFill>
                <a:uFillTx/>
                <a:latin typeface="Helvetica Neue"/>
                <a:ea typeface="Helvetica Neue"/>
                <a:cs typeface="Helvetica Neue"/>
                <a:sym typeface="Helvetica Neue"/>
              </a:defRPr>
            </a:lvl5pPr>
            <a:lvl6pPr marL="0" marR="0" indent="355600" algn="ctr" defTabSz="412750" rtl="0" latinLnBrk="0">
              <a:lnSpc>
                <a:spcPct val="100000"/>
              </a:lnSpc>
              <a:spcBef>
                <a:spcPts val="0"/>
              </a:spcBef>
              <a:spcAft>
                <a:spcPts val="0"/>
              </a:spcAft>
              <a:buClrTx/>
              <a:buSzTx/>
              <a:buFontTx/>
              <a:buNone/>
              <a:tabLst/>
              <a:defRPr sz="2600" b="0" i="0" u="none" strike="noStrike" cap="none" spc="0" baseline="0">
                <a:solidFill>
                  <a:srgbClr val="000000"/>
                </a:solidFill>
                <a:uFillTx/>
                <a:latin typeface="Helvetica Neue"/>
                <a:ea typeface="Helvetica Neue"/>
                <a:cs typeface="Helvetica Neue"/>
                <a:sym typeface="Helvetica Neue"/>
              </a:defRPr>
            </a:lvl6pPr>
            <a:lvl7pPr marL="0" marR="0" indent="711200" algn="ctr" defTabSz="412750" rtl="0" latinLnBrk="0">
              <a:lnSpc>
                <a:spcPct val="100000"/>
              </a:lnSpc>
              <a:spcBef>
                <a:spcPts val="0"/>
              </a:spcBef>
              <a:spcAft>
                <a:spcPts val="0"/>
              </a:spcAft>
              <a:buClrTx/>
              <a:buSzTx/>
              <a:buFontTx/>
              <a:buNone/>
              <a:tabLst/>
              <a:defRPr sz="2600" b="0" i="0" u="none" strike="noStrike" cap="none" spc="0" baseline="0">
                <a:solidFill>
                  <a:srgbClr val="000000"/>
                </a:solidFill>
                <a:uFillTx/>
                <a:latin typeface="Helvetica Neue"/>
                <a:ea typeface="Helvetica Neue"/>
                <a:cs typeface="Helvetica Neue"/>
                <a:sym typeface="Helvetica Neue"/>
              </a:defRPr>
            </a:lvl7pPr>
            <a:lvl8pPr marL="0" marR="0" indent="1066800" algn="ctr" defTabSz="412750" rtl="0" latinLnBrk="0">
              <a:lnSpc>
                <a:spcPct val="100000"/>
              </a:lnSpc>
              <a:spcBef>
                <a:spcPts val="0"/>
              </a:spcBef>
              <a:spcAft>
                <a:spcPts val="0"/>
              </a:spcAft>
              <a:buClrTx/>
              <a:buSzTx/>
              <a:buFontTx/>
              <a:buNone/>
              <a:tabLst/>
              <a:defRPr sz="2600" b="0" i="0" u="none" strike="noStrike" cap="none" spc="0" baseline="0">
                <a:solidFill>
                  <a:srgbClr val="000000"/>
                </a:solidFill>
                <a:uFillTx/>
                <a:latin typeface="Helvetica Neue"/>
                <a:ea typeface="Helvetica Neue"/>
                <a:cs typeface="Helvetica Neue"/>
                <a:sym typeface="Helvetica Neue"/>
              </a:defRPr>
            </a:lvl8pPr>
            <a:lvl9pPr marL="0" marR="0" indent="1422400" algn="ctr" defTabSz="412750" rtl="0" latinLnBrk="0">
              <a:lnSpc>
                <a:spcPct val="100000"/>
              </a:lnSpc>
              <a:spcBef>
                <a:spcPts val="0"/>
              </a:spcBef>
              <a:spcAft>
                <a:spcPts val="0"/>
              </a:spcAft>
              <a:buClrTx/>
              <a:buSzTx/>
              <a:buFontTx/>
              <a:buNone/>
              <a:tabLst/>
              <a:defRPr sz="2600" b="0" i="0" u="none" strike="noStrike" cap="none" spc="0" baseline="0">
                <a:solidFill>
                  <a:srgbClr val="000000"/>
                </a:solidFill>
                <a:uFillTx/>
                <a:latin typeface="Helvetica Neue"/>
                <a:ea typeface="Helvetica Neue"/>
                <a:cs typeface="Helvetica Neue"/>
                <a:sym typeface="Helvetica Neue"/>
              </a:defRPr>
            </a:lvl9pPr>
          </a:lstStyle>
          <a:p>
            <a:pPr hangingPunct="1"/>
            <a:r>
              <a:rPr lang="fr-FR" sz="4795" dirty="0">
                <a:solidFill>
                  <a:schemeClr val="bg1">
                    <a:lumMod val="50000"/>
                  </a:schemeClr>
                </a:solidFill>
                <a:cs typeface="Arial"/>
                <a:sym typeface="Arial"/>
              </a:rPr>
              <a:t>group </a:t>
            </a:r>
            <a:r>
              <a:rPr lang="fr-FR" sz="4795" dirty="0" err="1">
                <a:solidFill>
                  <a:schemeClr val="bg1">
                    <a:lumMod val="50000"/>
                  </a:schemeClr>
                </a:solidFill>
                <a:cs typeface="Arial"/>
                <a:sym typeface="Arial"/>
              </a:rPr>
              <a:t>work</a:t>
            </a:r>
            <a:r>
              <a:rPr lang="fr-FR" sz="4795" dirty="0">
                <a:solidFill>
                  <a:schemeClr val="bg1">
                    <a:lumMod val="50000"/>
                  </a:schemeClr>
                </a:solidFill>
                <a:cs typeface="Arial"/>
                <a:sym typeface="Arial"/>
              </a:rPr>
              <a:t> 						travail de groupes</a:t>
            </a:r>
            <a:endParaRPr lang="fr-FR" sz="4795" dirty="0">
              <a:solidFill>
                <a:schemeClr val="bg1">
                  <a:lumMod val="50000"/>
                </a:schemeClr>
              </a:solidFill>
              <a:cs typeface="Arial"/>
            </a:endParaRPr>
          </a:p>
        </p:txBody>
      </p:sp>
    </p:spTree>
    <p:extLst>
      <p:ext uri="{BB962C8B-B14F-4D97-AF65-F5344CB8AC3E}">
        <p14:creationId xmlns:p14="http://schemas.microsoft.com/office/powerpoint/2010/main" val="3359594597"/>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5A1ECF-3431-CACD-933C-8C41204C668F}"/>
            </a:ext>
          </a:extLst>
        </p:cNvPr>
        <p:cNvGrpSpPr/>
        <p:nvPr/>
      </p:nvGrpSpPr>
      <p:grpSpPr>
        <a:xfrm>
          <a:off x="0" y="0"/>
          <a:ext cx="0" cy="0"/>
          <a:chOff x="0" y="0"/>
          <a:chExt cx="0" cy="0"/>
        </a:xfrm>
      </p:grpSpPr>
      <p:sp>
        <p:nvSpPr>
          <p:cNvPr id="3" name="TextBox 17">
            <a:extLst>
              <a:ext uri="{FF2B5EF4-FFF2-40B4-BE49-F238E27FC236}">
                <a16:creationId xmlns:a16="http://schemas.microsoft.com/office/drawing/2014/main" id="{056A1812-C362-6873-EDDF-E7C84E82A4BB}"/>
              </a:ext>
            </a:extLst>
          </p:cNvPr>
          <p:cNvSpPr txBox="1"/>
          <p:nvPr/>
        </p:nvSpPr>
        <p:spPr>
          <a:xfrm>
            <a:off x="687296" y="6140503"/>
            <a:ext cx="4173485" cy="553421"/>
          </a:xfrm>
          <a:prstGeom prst="rect">
            <a:avLst/>
          </a:prstGeom>
          <a:ln w="3175">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0" tIns="0" rIns="0" bIns="0" anchor="ctr">
            <a:spAutoFit/>
          </a:bodyPr>
          <a:lstStyle/>
          <a:p>
            <a:pPr defTabSz="608883">
              <a:defRPr sz="1800">
                <a:latin typeface="Arial"/>
                <a:ea typeface="Arial"/>
                <a:cs typeface="Arial"/>
                <a:sym typeface="Arial"/>
              </a:defRPr>
            </a:pPr>
            <a:r>
              <a:rPr lang="fr-FR" sz="1798" dirty="0">
                <a:solidFill>
                  <a:srgbClr val="808080"/>
                </a:solidFill>
              </a:rPr>
              <a:t>Group </a:t>
            </a:r>
            <a:r>
              <a:rPr lang="fr-FR" sz="1798" dirty="0" err="1">
                <a:solidFill>
                  <a:srgbClr val="808080"/>
                </a:solidFill>
              </a:rPr>
              <a:t>work</a:t>
            </a:r>
            <a:br>
              <a:rPr sz="1798" dirty="0"/>
            </a:br>
            <a:r>
              <a:rPr sz="1798" dirty="0">
                <a:solidFill>
                  <a:srgbClr val="808080"/>
                </a:solidFill>
              </a:rPr>
              <a:t>Date:</a:t>
            </a:r>
            <a:r>
              <a:rPr lang="en-US" sz="1798" dirty="0">
                <a:solidFill>
                  <a:srgbClr val="808080"/>
                </a:solidFill>
              </a:rPr>
              <a:t> 19/02/2024</a:t>
            </a:r>
          </a:p>
        </p:txBody>
      </p:sp>
      <p:sp>
        <p:nvSpPr>
          <p:cNvPr id="4" name="TextBox 3">
            <a:extLst>
              <a:ext uri="{FF2B5EF4-FFF2-40B4-BE49-F238E27FC236}">
                <a16:creationId xmlns:a16="http://schemas.microsoft.com/office/drawing/2014/main" id="{3C0A337A-7C6D-2BDC-0A3E-E99344373C16}"/>
              </a:ext>
            </a:extLst>
          </p:cNvPr>
          <p:cNvSpPr txBox="1"/>
          <p:nvPr/>
        </p:nvSpPr>
        <p:spPr>
          <a:xfrm>
            <a:off x="11148356" y="6202061"/>
            <a:ext cx="1084339" cy="407379"/>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horz" wrap="square" lIns="19030" tIns="19030" rIns="19030" bIns="19030" numCol="1" spcCol="38100" rtlCol="0" anchor="t">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1pPr>
            <a:lvl2pPr marL="0" marR="0" indent="4572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2pPr>
            <a:lvl3pPr marL="0" marR="0" indent="9144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3pPr>
            <a:lvl4pPr marL="0" marR="0" indent="13716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4pPr>
            <a:lvl5pPr marL="0" marR="0" indent="18288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5pPr>
            <a:lvl6pPr marL="0" marR="0" indent="22860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6pPr>
            <a:lvl7pPr marL="0" marR="0" indent="27432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7pPr>
            <a:lvl8pPr marL="0" marR="0" indent="32004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8pPr>
            <a:lvl9pPr marL="0" marR="0" indent="36576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9pPr>
          </a:lstStyle>
          <a:p>
            <a:pPr algn="l"/>
            <a:r>
              <a:rPr lang="fr-FR" sz="1199" b="0" spc="-100" dirty="0">
                <a:solidFill>
                  <a:srgbClr val="D8D8D8"/>
                </a:solidFill>
                <a:latin typeface="Calibri"/>
                <a:cs typeface="Calibri"/>
              </a:rPr>
              <a:t>WC</a:t>
            </a:r>
            <a:r>
              <a:rPr lang="en-NL" sz="1199" b="0" spc="-100">
                <a:solidFill>
                  <a:srgbClr val="D8D8D8"/>
                </a:solidFill>
                <a:latin typeface="Calibri"/>
                <a:cs typeface="Calibri"/>
              </a:rPr>
              <a:t>A Regional</a:t>
            </a:r>
            <a:endParaRPr lang="en-US" sz="1399" dirty="0">
              <a:solidFill>
                <a:srgbClr val="D8D8D8"/>
              </a:solidFill>
              <a:cs typeface="Calibri"/>
            </a:endParaRPr>
          </a:p>
          <a:p>
            <a:pPr algn="l"/>
            <a:r>
              <a:rPr lang="en-US" sz="1199" b="0" spc="-100" dirty="0">
                <a:solidFill>
                  <a:srgbClr val="D8D8D8"/>
                </a:solidFill>
                <a:latin typeface="Calibri"/>
                <a:cs typeface="Calibri"/>
              </a:rPr>
              <a:t>Meeting</a:t>
            </a:r>
          </a:p>
        </p:txBody>
      </p:sp>
      <p:cxnSp>
        <p:nvCxnSpPr>
          <p:cNvPr id="6" name="Straight Connector 5">
            <a:extLst>
              <a:ext uri="{FF2B5EF4-FFF2-40B4-BE49-F238E27FC236}">
                <a16:creationId xmlns:a16="http://schemas.microsoft.com/office/drawing/2014/main" id="{E06A0D9E-14B8-B35B-996A-F4145B6D2721}"/>
              </a:ext>
            </a:extLst>
          </p:cNvPr>
          <p:cNvCxnSpPr>
            <a:cxnSpLocks/>
          </p:cNvCxnSpPr>
          <p:nvPr/>
        </p:nvCxnSpPr>
        <p:spPr>
          <a:xfrm flipH="1">
            <a:off x="11044871" y="6080958"/>
            <a:ext cx="1" cy="676886"/>
          </a:xfrm>
          <a:prstGeom prst="line">
            <a:avLst/>
          </a:prstGeom>
          <a:noFill/>
          <a:ln w="12700" cap="flat">
            <a:solidFill>
              <a:schemeClr val="bg1">
                <a:lumMod val="85000"/>
              </a:schemeClr>
            </a:solidFill>
            <a:prstDash val="solid"/>
            <a:miter lim="400000"/>
          </a:ln>
          <a:effectLst/>
          <a:sp3d/>
        </p:spPr>
        <p:style>
          <a:lnRef idx="0">
            <a:scrgbClr r="0" g="0" b="0"/>
          </a:lnRef>
          <a:fillRef idx="0">
            <a:scrgbClr r="0" g="0" b="0"/>
          </a:fillRef>
          <a:effectRef idx="0">
            <a:scrgbClr r="0" g="0" b="0"/>
          </a:effectRef>
          <a:fontRef idx="none"/>
        </p:style>
      </p:cxnSp>
      <p:cxnSp>
        <p:nvCxnSpPr>
          <p:cNvPr id="8" name="Straight Connector 7">
            <a:extLst>
              <a:ext uri="{FF2B5EF4-FFF2-40B4-BE49-F238E27FC236}">
                <a16:creationId xmlns:a16="http://schemas.microsoft.com/office/drawing/2014/main" id="{2DF9327D-B228-76A4-6539-BD1C6641C257}"/>
              </a:ext>
            </a:extLst>
          </p:cNvPr>
          <p:cNvCxnSpPr>
            <a:cxnSpLocks/>
          </p:cNvCxnSpPr>
          <p:nvPr/>
        </p:nvCxnSpPr>
        <p:spPr>
          <a:xfrm flipH="1">
            <a:off x="9563206" y="6080957"/>
            <a:ext cx="1" cy="676886"/>
          </a:xfrm>
          <a:prstGeom prst="line">
            <a:avLst/>
          </a:prstGeom>
          <a:noFill/>
          <a:ln w="12700" cap="flat">
            <a:solidFill>
              <a:schemeClr val="bg1">
                <a:lumMod val="85000"/>
              </a:schemeClr>
            </a:solidFill>
            <a:prstDash val="solid"/>
            <a:miter lim="400000"/>
          </a:ln>
          <a:effectLst/>
          <a:sp3d/>
        </p:spPr>
        <p:style>
          <a:lnRef idx="0">
            <a:scrgbClr r="0" g="0" b="0"/>
          </a:lnRef>
          <a:fillRef idx="0">
            <a:scrgbClr r="0" g="0" b="0"/>
          </a:fillRef>
          <a:effectRef idx="0">
            <a:scrgbClr r="0" g="0" b="0"/>
          </a:effectRef>
          <a:fontRef idx="none"/>
        </p:style>
      </p:cxnSp>
      <p:pic>
        <p:nvPicPr>
          <p:cNvPr id="11" name="Picture 10" descr="A grey rectangular sign with blue text&#10;&#10;Description automatically generated">
            <a:extLst>
              <a:ext uri="{FF2B5EF4-FFF2-40B4-BE49-F238E27FC236}">
                <a16:creationId xmlns:a16="http://schemas.microsoft.com/office/drawing/2014/main" id="{21CA9A59-B7D0-1CBA-B89B-C3EBF745F970}"/>
              </a:ext>
            </a:extLst>
          </p:cNvPr>
          <p:cNvPicPr>
            <a:picLocks noChangeAspect="1"/>
          </p:cNvPicPr>
          <p:nvPr/>
        </p:nvPicPr>
        <p:blipFill>
          <a:blip r:embed="rId2"/>
          <a:stretch>
            <a:fillRect/>
          </a:stretch>
        </p:blipFill>
        <p:spPr>
          <a:xfrm>
            <a:off x="8447601" y="6066779"/>
            <a:ext cx="1078524" cy="664949"/>
          </a:xfrm>
          <a:prstGeom prst="rect">
            <a:avLst/>
          </a:prstGeom>
        </p:spPr>
      </p:pic>
      <p:pic>
        <p:nvPicPr>
          <p:cNvPr id="16" name="Picture 15" descr="A black background with green text&#10;&#10;Description automatically generated">
            <a:extLst>
              <a:ext uri="{FF2B5EF4-FFF2-40B4-BE49-F238E27FC236}">
                <a16:creationId xmlns:a16="http://schemas.microsoft.com/office/drawing/2014/main" id="{8797C7B0-2E23-D5F4-BDEC-78664EBB5687}"/>
              </a:ext>
            </a:extLst>
          </p:cNvPr>
          <p:cNvPicPr>
            <a:picLocks noChangeAspect="1"/>
          </p:cNvPicPr>
          <p:nvPr/>
        </p:nvPicPr>
        <p:blipFill>
          <a:blip r:embed="rId3"/>
          <a:stretch>
            <a:fillRect/>
          </a:stretch>
        </p:blipFill>
        <p:spPr>
          <a:xfrm>
            <a:off x="9671894" y="6176752"/>
            <a:ext cx="1274564" cy="451649"/>
          </a:xfrm>
          <a:prstGeom prst="rect">
            <a:avLst/>
          </a:prstGeom>
        </p:spPr>
      </p:pic>
      <p:sp>
        <p:nvSpPr>
          <p:cNvPr id="9" name="Background">
            <a:extLst>
              <a:ext uri="{FF2B5EF4-FFF2-40B4-BE49-F238E27FC236}">
                <a16:creationId xmlns:a16="http://schemas.microsoft.com/office/drawing/2014/main" id="{19615545-A946-4FDF-658D-B803BBDA0043}"/>
              </a:ext>
            </a:extLst>
          </p:cNvPr>
          <p:cNvSpPr txBox="1">
            <a:spLocks/>
          </p:cNvSpPr>
          <p:nvPr/>
        </p:nvSpPr>
        <p:spPr>
          <a:xfrm>
            <a:off x="470462" y="388161"/>
            <a:ext cx="11130321" cy="553421"/>
          </a:xfrm>
          <a:prstGeom prst="rect">
            <a:avLst/>
          </a:prstGeom>
          <a:ln w="3175">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vert="horz" lIns="0" tIns="0" rIns="0" bIns="0" rtlCol="0" anchor="t">
            <a:noAutofit/>
          </a:bodyPr>
          <a:lstStyle>
            <a:lvl1pPr marL="0" marR="0" indent="0" algn="l" defTabSz="609492" rtl="0" latinLnBrk="0">
              <a:lnSpc>
                <a:spcPct val="100000"/>
              </a:lnSpc>
              <a:spcBef>
                <a:spcPts val="1000"/>
              </a:spcBef>
              <a:spcAft>
                <a:spcPts val="0"/>
              </a:spcAft>
              <a:buClrTx/>
              <a:buSzTx/>
              <a:buFontTx/>
              <a:buNone/>
              <a:tabLst/>
              <a:defRPr sz="4300" b="0" i="0" u="none" strike="noStrike" cap="none" spc="0" baseline="0">
                <a:solidFill>
                  <a:srgbClr val="A4D233"/>
                </a:solidFill>
                <a:uFillTx/>
                <a:latin typeface="Bebas Neue Regular"/>
                <a:ea typeface="Bebas Neue Regular"/>
                <a:cs typeface="Bebas Neue Regular"/>
                <a:sym typeface="Bebas Neue Regular"/>
              </a:defRPr>
            </a:lvl1pPr>
            <a:lvl2pPr marL="0" marR="0" indent="0" algn="ctr" defTabSz="412750" rtl="0" latinLnBrk="0">
              <a:lnSpc>
                <a:spcPct val="100000"/>
              </a:lnSpc>
              <a:spcBef>
                <a:spcPts val="0"/>
              </a:spcBef>
              <a:spcAft>
                <a:spcPts val="0"/>
              </a:spcAft>
              <a:buClrTx/>
              <a:buSzTx/>
              <a:buFontTx/>
              <a:buNone/>
              <a:tabLst/>
              <a:defRPr sz="2600" b="0" i="0" u="none" strike="noStrike" cap="none" spc="0" baseline="0">
                <a:solidFill>
                  <a:srgbClr val="000000"/>
                </a:solidFill>
                <a:uFillTx/>
                <a:latin typeface="Helvetica Neue"/>
                <a:ea typeface="Helvetica Neue"/>
                <a:cs typeface="Helvetica Neue"/>
                <a:sym typeface="Helvetica Neue"/>
              </a:defRPr>
            </a:lvl2pPr>
            <a:lvl3pPr marL="0" marR="0" indent="0" algn="ctr" defTabSz="412750" rtl="0" latinLnBrk="0">
              <a:lnSpc>
                <a:spcPct val="100000"/>
              </a:lnSpc>
              <a:spcBef>
                <a:spcPts val="0"/>
              </a:spcBef>
              <a:spcAft>
                <a:spcPts val="0"/>
              </a:spcAft>
              <a:buClrTx/>
              <a:buSzTx/>
              <a:buFontTx/>
              <a:buNone/>
              <a:tabLst/>
              <a:defRPr sz="2600" b="0" i="0" u="none" strike="noStrike" cap="none" spc="0" baseline="0">
                <a:solidFill>
                  <a:srgbClr val="000000"/>
                </a:solidFill>
                <a:uFillTx/>
                <a:latin typeface="Helvetica Neue"/>
                <a:ea typeface="Helvetica Neue"/>
                <a:cs typeface="Helvetica Neue"/>
                <a:sym typeface="Helvetica Neue"/>
              </a:defRPr>
            </a:lvl3pPr>
            <a:lvl4pPr marL="0" marR="0" indent="0" algn="ctr" defTabSz="412750" rtl="0" latinLnBrk="0">
              <a:lnSpc>
                <a:spcPct val="100000"/>
              </a:lnSpc>
              <a:spcBef>
                <a:spcPts val="0"/>
              </a:spcBef>
              <a:spcAft>
                <a:spcPts val="0"/>
              </a:spcAft>
              <a:buClrTx/>
              <a:buSzTx/>
              <a:buFontTx/>
              <a:buNone/>
              <a:tabLst/>
              <a:defRPr sz="2600" b="0" i="0" u="none" strike="noStrike" cap="none" spc="0" baseline="0">
                <a:solidFill>
                  <a:srgbClr val="000000"/>
                </a:solidFill>
                <a:uFillTx/>
                <a:latin typeface="Helvetica Neue"/>
                <a:ea typeface="Helvetica Neue"/>
                <a:cs typeface="Helvetica Neue"/>
                <a:sym typeface="Helvetica Neue"/>
              </a:defRPr>
            </a:lvl4pPr>
            <a:lvl5pPr marL="0" marR="0" indent="0" algn="ctr" defTabSz="412750" rtl="0" latinLnBrk="0">
              <a:lnSpc>
                <a:spcPct val="100000"/>
              </a:lnSpc>
              <a:spcBef>
                <a:spcPts val="0"/>
              </a:spcBef>
              <a:spcAft>
                <a:spcPts val="0"/>
              </a:spcAft>
              <a:buClrTx/>
              <a:buSzTx/>
              <a:buFontTx/>
              <a:buNone/>
              <a:tabLst/>
              <a:defRPr sz="2600" b="0" i="0" u="none" strike="noStrike" cap="none" spc="0" baseline="0">
                <a:solidFill>
                  <a:srgbClr val="000000"/>
                </a:solidFill>
                <a:uFillTx/>
                <a:latin typeface="Helvetica Neue"/>
                <a:ea typeface="Helvetica Neue"/>
                <a:cs typeface="Helvetica Neue"/>
                <a:sym typeface="Helvetica Neue"/>
              </a:defRPr>
            </a:lvl5pPr>
            <a:lvl6pPr marL="0" marR="0" indent="355600" algn="ctr" defTabSz="412750" rtl="0" latinLnBrk="0">
              <a:lnSpc>
                <a:spcPct val="100000"/>
              </a:lnSpc>
              <a:spcBef>
                <a:spcPts val="0"/>
              </a:spcBef>
              <a:spcAft>
                <a:spcPts val="0"/>
              </a:spcAft>
              <a:buClrTx/>
              <a:buSzTx/>
              <a:buFontTx/>
              <a:buNone/>
              <a:tabLst/>
              <a:defRPr sz="2600" b="0" i="0" u="none" strike="noStrike" cap="none" spc="0" baseline="0">
                <a:solidFill>
                  <a:srgbClr val="000000"/>
                </a:solidFill>
                <a:uFillTx/>
                <a:latin typeface="Helvetica Neue"/>
                <a:ea typeface="Helvetica Neue"/>
                <a:cs typeface="Helvetica Neue"/>
                <a:sym typeface="Helvetica Neue"/>
              </a:defRPr>
            </a:lvl6pPr>
            <a:lvl7pPr marL="0" marR="0" indent="711200" algn="ctr" defTabSz="412750" rtl="0" latinLnBrk="0">
              <a:lnSpc>
                <a:spcPct val="100000"/>
              </a:lnSpc>
              <a:spcBef>
                <a:spcPts val="0"/>
              </a:spcBef>
              <a:spcAft>
                <a:spcPts val="0"/>
              </a:spcAft>
              <a:buClrTx/>
              <a:buSzTx/>
              <a:buFontTx/>
              <a:buNone/>
              <a:tabLst/>
              <a:defRPr sz="2600" b="0" i="0" u="none" strike="noStrike" cap="none" spc="0" baseline="0">
                <a:solidFill>
                  <a:srgbClr val="000000"/>
                </a:solidFill>
                <a:uFillTx/>
                <a:latin typeface="Helvetica Neue"/>
                <a:ea typeface="Helvetica Neue"/>
                <a:cs typeface="Helvetica Neue"/>
                <a:sym typeface="Helvetica Neue"/>
              </a:defRPr>
            </a:lvl7pPr>
            <a:lvl8pPr marL="0" marR="0" indent="1066800" algn="ctr" defTabSz="412750" rtl="0" latinLnBrk="0">
              <a:lnSpc>
                <a:spcPct val="100000"/>
              </a:lnSpc>
              <a:spcBef>
                <a:spcPts val="0"/>
              </a:spcBef>
              <a:spcAft>
                <a:spcPts val="0"/>
              </a:spcAft>
              <a:buClrTx/>
              <a:buSzTx/>
              <a:buFontTx/>
              <a:buNone/>
              <a:tabLst/>
              <a:defRPr sz="2600" b="0" i="0" u="none" strike="noStrike" cap="none" spc="0" baseline="0">
                <a:solidFill>
                  <a:srgbClr val="000000"/>
                </a:solidFill>
                <a:uFillTx/>
                <a:latin typeface="Helvetica Neue"/>
                <a:ea typeface="Helvetica Neue"/>
                <a:cs typeface="Helvetica Neue"/>
                <a:sym typeface="Helvetica Neue"/>
              </a:defRPr>
            </a:lvl8pPr>
            <a:lvl9pPr marL="0" marR="0" indent="1422400" algn="ctr" defTabSz="412750" rtl="0" latinLnBrk="0">
              <a:lnSpc>
                <a:spcPct val="100000"/>
              </a:lnSpc>
              <a:spcBef>
                <a:spcPts val="0"/>
              </a:spcBef>
              <a:spcAft>
                <a:spcPts val="0"/>
              </a:spcAft>
              <a:buClrTx/>
              <a:buSzTx/>
              <a:buFontTx/>
              <a:buNone/>
              <a:tabLst/>
              <a:defRPr sz="2600" b="0" i="0" u="none" strike="noStrike" cap="none" spc="0" baseline="0">
                <a:solidFill>
                  <a:srgbClr val="000000"/>
                </a:solidFill>
                <a:uFillTx/>
                <a:latin typeface="Helvetica Neue"/>
                <a:ea typeface="Helvetica Neue"/>
                <a:cs typeface="Helvetica Neue"/>
                <a:sym typeface="Helvetica Neue"/>
              </a:defRPr>
            </a:lvl9pPr>
          </a:lstStyle>
          <a:p>
            <a:pPr hangingPunct="1"/>
            <a:r>
              <a:rPr lang="fr-FR" sz="4795" dirty="0">
                <a:solidFill>
                  <a:schemeClr val="bg1">
                    <a:lumMod val="50000"/>
                  </a:schemeClr>
                </a:solidFill>
                <a:cs typeface="Arial"/>
                <a:sym typeface="Arial"/>
              </a:rPr>
              <a:t>group </a:t>
            </a:r>
            <a:r>
              <a:rPr lang="fr-FR" sz="4795" dirty="0" err="1">
                <a:solidFill>
                  <a:schemeClr val="bg1">
                    <a:lumMod val="50000"/>
                  </a:schemeClr>
                </a:solidFill>
                <a:cs typeface="Arial"/>
                <a:sym typeface="Arial"/>
              </a:rPr>
              <a:t>work</a:t>
            </a:r>
            <a:r>
              <a:rPr lang="fr-FR" sz="4795" dirty="0">
                <a:solidFill>
                  <a:schemeClr val="bg1">
                    <a:lumMod val="50000"/>
                  </a:schemeClr>
                </a:solidFill>
                <a:cs typeface="Arial"/>
                <a:sym typeface="Arial"/>
              </a:rPr>
              <a:t> 						travail de groupes</a:t>
            </a:r>
            <a:endParaRPr lang="fr-FR" sz="4795" dirty="0">
              <a:solidFill>
                <a:schemeClr val="bg1">
                  <a:lumMod val="50000"/>
                </a:schemeClr>
              </a:solidFill>
              <a:cs typeface="Arial"/>
            </a:endParaRPr>
          </a:p>
        </p:txBody>
      </p:sp>
      <p:sp>
        <p:nvSpPr>
          <p:cNvPr id="5" name="ZoneTexte 4">
            <a:extLst>
              <a:ext uri="{FF2B5EF4-FFF2-40B4-BE49-F238E27FC236}">
                <a16:creationId xmlns:a16="http://schemas.microsoft.com/office/drawing/2014/main" id="{EF8AEFF8-4C09-BFA3-8C17-A7F7CAAD89CA}"/>
              </a:ext>
            </a:extLst>
          </p:cNvPr>
          <p:cNvSpPr txBox="1"/>
          <p:nvPr/>
        </p:nvSpPr>
        <p:spPr>
          <a:xfrm>
            <a:off x="470462" y="1733386"/>
            <a:ext cx="4918879" cy="2498080"/>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9030" tIns="19030" rIns="19030" bIns="19030" numCol="1" spcCol="38100" rtlCol="0" anchor="ctr">
            <a:spAutoFit/>
          </a:bodyPr>
          <a:lstStyle/>
          <a:p>
            <a:pPr marL="0" marR="0" indent="0" algn="l" defTabSz="412337" rtl="0" fontAlgn="auto" latinLnBrk="0" hangingPunct="0">
              <a:lnSpc>
                <a:spcPct val="100000"/>
              </a:lnSpc>
              <a:spcBef>
                <a:spcPts val="0"/>
              </a:spcBef>
              <a:spcAft>
                <a:spcPts val="0"/>
              </a:spcAft>
              <a:buClrTx/>
              <a:buSzTx/>
              <a:buFontTx/>
              <a:buNone/>
              <a:tabLst/>
            </a:pPr>
            <a:r>
              <a:rPr lang="fr-FR" sz="1998" b="0" kern="1200" dirty="0">
                <a:solidFill>
                  <a:schemeClr val="tx1"/>
                </a:solidFill>
                <a:latin typeface="Calibri" panose="020F0502020204030204" pitchFamily="34" charset="0"/>
                <a:ea typeface="+mj-ea"/>
                <a:cs typeface="Calibri" panose="020F0502020204030204" pitchFamily="34" charset="0"/>
              </a:rPr>
              <a:t>Objectives</a:t>
            </a:r>
          </a:p>
          <a:p>
            <a:pPr marL="342557" lvl="0" indent="-342557">
              <a:buFont typeface="Symbol" pitchFamily="2" charset="2"/>
              <a:buChar char=""/>
            </a:pPr>
            <a:r>
              <a:rPr lang="en-US" sz="1998" dirty="0">
                <a:solidFill>
                  <a:srgbClr val="212121"/>
                </a:solidFill>
                <a:effectLst/>
                <a:latin typeface="Calibri" panose="020F0502020204030204" pitchFamily="34" charset="0"/>
                <a:ea typeface="Times New Roman" panose="02020603050405020304" pitchFamily="18" charset="0"/>
                <a:cs typeface="Calibri" panose="020F0502020204030204" pitchFamily="34" charset="0"/>
              </a:rPr>
              <a:t>To reflect on best practices, challenges and new ideas/opportunities to move forward on ERP, AAs, and Climate crisis implications</a:t>
            </a:r>
            <a:endParaRPr lang="en-FR" sz="1998" dirty="0">
              <a:latin typeface="Calibri" panose="020F0502020204030204" pitchFamily="34" charset="0"/>
              <a:ea typeface="Times New Roman" panose="02020603050405020304" pitchFamily="18" charset="0"/>
              <a:cs typeface="Calibri" panose="020F0502020204030204" pitchFamily="34" charset="0"/>
            </a:endParaRPr>
          </a:p>
          <a:p>
            <a:pPr marL="342557" lvl="0" indent="-342557">
              <a:buFont typeface="Symbol" pitchFamily="2" charset="2"/>
              <a:buChar char=""/>
            </a:pPr>
            <a:r>
              <a:rPr lang="en-US" sz="1998" dirty="0">
                <a:solidFill>
                  <a:srgbClr val="212121"/>
                </a:solidFill>
                <a:effectLst/>
                <a:latin typeface="Calibri" panose="020F0502020204030204" pitchFamily="34" charset="0"/>
                <a:ea typeface="Times New Roman" panose="02020603050405020304" pitchFamily="18" charset="0"/>
                <a:cs typeface="Calibri" panose="020F0502020204030204" pitchFamily="34" charset="0"/>
              </a:rPr>
              <a:t>To formulate actions to be taken collectively to make progress </a:t>
            </a:r>
          </a:p>
          <a:p>
            <a:pPr marL="342557" lvl="0" indent="-342557">
              <a:buFont typeface="Symbol" pitchFamily="2" charset="2"/>
              <a:buChar char=""/>
            </a:pPr>
            <a:r>
              <a:rPr lang="en-US" sz="1998" dirty="0">
                <a:solidFill>
                  <a:srgbClr val="212121"/>
                </a:solidFill>
                <a:latin typeface="Calibri" panose="020F0502020204030204" pitchFamily="34" charset="0"/>
                <a:ea typeface="Times New Roman" panose="02020603050405020304" pitchFamily="18" charset="0"/>
                <a:cs typeface="Calibri" panose="020F0502020204030204" pitchFamily="34" charset="0"/>
              </a:rPr>
              <a:t>To identify </a:t>
            </a:r>
            <a:r>
              <a:rPr lang="en-US" sz="1998" dirty="0">
                <a:solidFill>
                  <a:srgbClr val="212121"/>
                </a:solidFill>
                <a:effectLst/>
                <a:latin typeface="Calibri" panose="020F0502020204030204" pitchFamily="34" charset="0"/>
                <a:ea typeface="Times New Roman" panose="02020603050405020304" pitchFamily="18" charset="0"/>
                <a:cs typeface="Calibri" panose="020F0502020204030204" pitchFamily="34" charset="0"/>
              </a:rPr>
              <a:t>areas that may require support from regional and global levels</a:t>
            </a:r>
            <a:r>
              <a:rPr lang="en-FR" sz="1998" dirty="0">
                <a:effectLst/>
                <a:latin typeface="Calibri" panose="020F0502020204030204" pitchFamily="34" charset="0"/>
                <a:cs typeface="Calibri" panose="020F0502020204030204" pitchFamily="34" charset="0"/>
              </a:rPr>
              <a:t> </a:t>
            </a:r>
            <a:endParaRPr lang="fr-FR" sz="1998" b="0" kern="1200" dirty="0">
              <a:solidFill>
                <a:schemeClr val="tx1"/>
              </a:solidFill>
              <a:latin typeface="Calibri" panose="020F0502020204030204" pitchFamily="34" charset="0"/>
              <a:ea typeface="+mj-ea"/>
              <a:cs typeface="Calibri" panose="020F0502020204030204" pitchFamily="34" charset="0"/>
            </a:endParaRPr>
          </a:p>
        </p:txBody>
      </p:sp>
      <p:sp>
        <p:nvSpPr>
          <p:cNvPr id="2" name="ZoneTexte 4">
            <a:extLst>
              <a:ext uri="{FF2B5EF4-FFF2-40B4-BE49-F238E27FC236}">
                <a16:creationId xmlns:a16="http://schemas.microsoft.com/office/drawing/2014/main" id="{A00A6C1E-0950-C118-2295-CA7A2D0DFDF3}"/>
              </a:ext>
            </a:extLst>
          </p:cNvPr>
          <p:cNvSpPr txBox="1"/>
          <p:nvPr/>
        </p:nvSpPr>
        <p:spPr>
          <a:xfrm>
            <a:off x="6527422" y="1430476"/>
            <a:ext cx="5327094" cy="3112992"/>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9030" tIns="19030" rIns="19030" bIns="19030" numCol="1" spcCol="38100" rtlCol="0" anchor="ctr">
            <a:spAutoFit/>
          </a:bodyPr>
          <a:lstStyle/>
          <a:p>
            <a:pPr marL="0" marR="0" indent="0" algn="l" defTabSz="412337" rtl="0" fontAlgn="auto" latinLnBrk="0" hangingPunct="0">
              <a:lnSpc>
                <a:spcPct val="100000"/>
              </a:lnSpc>
              <a:spcBef>
                <a:spcPts val="0"/>
              </a:spcBef>
              <a:spcAft>
                <a:spcPts val="0"/>
              </a:spcAft>
              <a:buClrTx/>
              <a:buSzTx/>
              <a:buFontTx/>
              <a:buNone/>
              <a:tabLst/>
            </a:pPr>
            <a:r>
              <a:rPr lang="fr-FR" sz="1998" b="0" kern="1200" dirty="0">
                <a:solidFill>
                  <a:schemeClr val="tx1"/>
                </a:solidFill>
                <a:latin typeface="Calibri" panose="020F0502020204030204" pitchFamily="34" charset="0"/>
                <a:ea typeface="+mj-ea"/>
                <a:cs typeface="Calibri" panose="020F0502020204030204" pitchFamily="34" charset="0"/>
              </a:rPr>
              <a:t>Objectifs</a:t>
            </a:r>
          </a:p>
          <a:p>
            <a:pPr marL="342557" lvl="0" indent="-342557">
              <a:buFont typeface="Symbol" pitchFamily="2" charset="2"/>
              <a:buChar char=""/>
            </a:pPr>
            <a:r>
              <a:rPr lang="en-US" sz="1998" dirty="0">
                <a:solidFill>
                  <a:srgbClr val="212121"/>
                </a:solidFill>
                <a:effectLst/>
                <a:latin typeface="Calibri" panose="020F0502020204030204" pitchFamily="34" charset="0"/>
                <a:ea typeface="Times New Roman" panose="02020603050405020304" pitchFamily="18" charset="0"/>
                <a:cs typeface="Calibri" panose="020F0502020204030204" pitchFamily="34" charset="0"/>
              </a:rPr>
              <a:t>Passer </a:t>
            </a:r>
            <a:r>
              <a:rPr lang="en-US" sz="1998" dirty="0" err="1">
                <a:solidFill>
                  <a:srgbClr val="212121"/>
                </a:solidFill>
                <a:effectLst/>
                <a:latin typeface="Calibri" panose="020F0502020204030204" pitchFamily="34" charset="0"/>
                <a:ea typeface="Times New Roman" panose="02020603050405020304" pitchFamily="18" charset="0"/>
                <a:cs typeface="Calibri" panose="020F0502020204030204" pitchFamily="34" charset="0"/>
              </a:rPr>
              <a:t>en</a:t>
            </a:r>
            <a:r>
              <a:rPr lang="en-US" sz="1998" dirty="0">
                <a:solidFill>
                  <a:srgbClr val="212121"/>
                </a:solidFill>
                <a:effectLst/>
                <a:latin typeface="Calibri" panose="020F0502020204030204" pitchFamily="34" charset="0"/>
                <a:ea typeface="Times New Roman" panose="02020603050405020304" pitchFamily="18" charset="0"/>
                <a:cs typeface="Calibri" panose="020F0502020204030204" pitchFamily="34" charset="0"/>
              </a:rPr>
              <a:t> revue les </a:t>
            </a:r>
            <a:r>
              <a:rPr lang="en-US" sz="1998" dirty="0" err="1">
                <a:solidFill>
                  <a:srgbClr val="212121"/>
                </a:solidFill>
                <a:effectLst/>
                <a:latin typeface="Calibri" panose="020F0502020204030204" pitchFamily="34" charset="0"/>
                <a:ea typeface="Times New Roman" panose="02020603050405020304" pitchFamily="18" charset="0"/>
                <a:cs typeface="Calibri" panose="020F0502020204030204" pitchFamily="34" charset="0"/>
              </a:rPr>
              <a:t>bonnes</a:t>
            </a:r>
            <a:r>
              <a:rPr lang="en-US" sz="1998" dirty="0">
                <a:solidFill>
                  <a:srgbClr val="212121"/>
                </a:solidFill>
                <a:effectLst/>
                <a:latin typeface="Calibri" panose="020F0502020204030204" pitchFamily="34" charset="0"/>
                <a:ea typeface="Times New Roman" panose="02020603050405020304" pitchFamily="18" charset="0"/>
                <a:cs typeface="Calibri" panose="020F0502020204030204" pitchFamily="34" charset="0"/>
              </a:rPr>
              <a:t> pratiques, </a:t>
            </a:r>
            <a:r>
              <a:rPr lang="en-US" sz="1998" dirty="0" err="1">
                <a:solidFill>
                  <a:srgbClr val="212121"/>
                </a:solidFill>
                <a:effectLst/>
                <a:latin typeface="Calibri" panose="020F0502020204030204" pitchFamily="34" charset="0"/>
                <a:ea typeface="Times New Roman" panose="02020603050405020304" pitchFamily="18" charset="0"/>
                <a:cs typeface="Calibri" panose="020F0502020204030204" pitchFamily="34" charset="0"/>
              </a:rPr>
              <a:t>refléchir</a:t>
            </a:r>
            <a:r>
              <a:rPr lang="en-US" sz="1998" dirty="0">
                <a:solidFill>
                  <a:srgbClr val="212121"/>
                </a:solidFill>
                <a:effectLst/>
                <a:latin typeface="Calibri" panose="020F0502020204030204" pitchFamily="34" charset="0"/>
                <a:ea typeface="Times New Roman" panose="02020603050405020304" pitchFamily="18" charset="0"/>
                <a:cs typeface="Calibri" panose="020F0502020204030204" pitchFamily="34" charset="0"/>
              </a:rPr>
              <a:t> aux </a:t>
            </a:r>
            <a:r>
              <a:rPr lang="en-US" sz="1998" dirty="0" err="1">
                <a:solidFill>
                  <a:srgbClr val="212121"/>
                </a:solidFill>
                <a:effectLst/>
                <a:latin typeface="Calibri" panose="020F0502020204030204" pitchFamily="34" charset="0"/>
                <a:ea typeface="Times New Roman" panose="02020603050405020304" pitchFamily="18" charset="0"/>
                <a:cs typeface="Calibri" panose="020F0502020204030204" pitchFamily="34" charset="0"/>
              </a:rPr>
              <a:t>défis</a:t>
            </a:r>
            <a:r>
              <a:rPr lang="en-US" sz="1998" dirty="0">
                <a:solidFill>
                  <a:srgbClr val="212121"/>
                </a:solidFill>
                <a:effectLst/>
                <a:latin typeface="Calibri" panose="020F0502020204030204" pitchFamily="34" charset="0"/>
                <a:ea typeface="Times New Roman" panose="02020603050405020304" pitchFamily="18" charset="0"/>
                <a:cs typeface="Calibri" panose="020F0502020204030204" pitchFamily="34" charset="0"/>
              </a:rPr>
              <a:t> et aux </a:t>
            </a:r>
            <a:r>
              <a:rPr lang="en-US" sz="1998" dirty="0" err="1">
                <a:solidFill>
                  <a:srgbClr val="212121"/>
                </a:solidFill>
                <a:effectLst/>
                <a:latin typeface="Calibri" panose="020F0502020204030204" pitchFamily="34" charset="0"/>
                <a:ea typeface="Times New Roman" panose="02020603050405020304" pitchFamily="18" charset="0"/>
                <a:cs typeface="Calibri" panose="020F0502020204030204" pitchFamily="34" charset="0"/>
              </a:rPr>
              <a:t>nouvelles</a:t>
            </a:r>
            <a:r>
              <a:rPr lang="en-US" sz="1998" dirty="0">
                <a:solidFill>
                  <a:srgbClr val="212121"/>
                </a:solidFill>
                <a:effectLst/>
                <a:latin typeface="Calibri" panose="020F0502020204030204" pitchFamily="34" charset="0"/>
                <a:ea typeface="Times New Roman" panose="02020603050405020304" pitchFamily="18" charset="0"/>
                <a:cs typeface="Calibri" panose="020F0502020204030204" pitchFamily="34" charset="0"/>
              </a:rPr>
              <a:t> </a:t>
            </a:r>
            <a:r>
              <a:rPr lang="en-US" sz="1998" dirty="0" err="1">
                <a:solidFill>
                  <a:srgbClr val="212121"/>
                </a:solidFill>
                <a:effectLst/>
                <a:latin typeface="Calibri" panose="020F0502020204030204" pitchFamily="34" charset="0"/>
                <a:ea typeface="Times New Roman" panose="02020603050405020304" pitchFamily="18" charset="0"/>
                <a:cs typeface="Calibri" panose="020F0502020204030204" pitchFamily="34" charset="0"/>
              </a:rPr>
              <a:t>idées</a:t>
            </a:r>
            <a:r>
              <a:rPr lang="en-US" sz="1998" dirty="0">
                <a:solidFill>
                  <a:srgbClr val="212121"/>
                </a:solidFill>
                <a:effectLst/>
                <a:latin typeface="Calibri" panose="020F0502020204030204" pitchFamily="34" charset="0"/>
                <a:ea typeface="Times New Roman" panose="02020603050405020304" pitchFamily="18" charset="0"/>
                <a:cs typeface="Calibri" panose="020F0502020204030204" pitchFamily="34" charset="0"/>
              </a:rPr>
              <a:t>/</a:t>
            </a:r>
            <a:r>
              <a:rPr lang="en-US" sz="1998" dirty="0" err="1">
                <a:solidFill>
                  <a:srgbClr val="212121"/>
                </a:solidFill>
                <a:effectLst/>
                <a:latin typeface="Calibri" panose="020F0502020204030204" pitchFamily="34" charset="0"/>
                <a:ea typeface="Times New Roman" panose="02020603050405020304" pitchFamily="18" charset="0"/>
                <a:cs typeface="Calibri" panose="020F0502020204030204" pitchFamily="34" charset="0"/>
              </a:rPr>
              <a:t>opportunités</a:t>
            </a:r>
            <a:r>
              <a:rPr lang="en-US" sz="1998" dirty="0">
                <a:solidFill>
                  <a:srgbClr val="212121"/>
                </a:solidFill>
                <a:effectLst/>
                <a:latin typeface="Calibri" panose="020F0502020204030204" pitchFamily="34" charset="0"/>
                <a:ea typeface="Times New Roman" panose="02020603050405020304" pitchFamily="18" charset="0"/>
                <a:cs typeface="Calibri" panose="020F0502020204030204" pitchFamily="34" charset="0"/>
              </a:rPr>
              <a:t> pour </a:t>
            </a:r>
            <a:r>
              <a:rPr lang="en-US" sz="1998" dirty="0" err="1">
                <a:solidFill>
                  <a:srgbClr val="212121"/>
                </a:solidFill>
                <a:effectLst/>
                <a:latin typeface="Calibri" panose="020F0502020204030204" pitchFamily="34" charset="0"/>
                <a:ea typeface="Times New Roman" panose="02020603050405020304" pitchFamily="18" charset="0"/>
                <a:cs typeface="Calibri" panose="020F0502020204030204" pitchFamily="34" charset="0"/>
              </a:rPr>
              <a:t>avancer</a:t>
            </a:r>
            <a:r>
              <a:rPr lang="en-US" sz="1998" dirty="0">
                <a:solidFill>
                  <a:srgbClr val="212121"/>
                </a:solidFill>
                <a:effectLst/>
                <a:latin typeface="Calibri" panose="020F0502020204030204" pitchFamily="34" charset="0"/>
                <a:ea typeface="Times New Roman" panose="02020603050405020304" pitchFamily="18" charset="0"/>
                <a:cs typeface="Calibri" panose="020F0502020204030204" pitchFamily="34" charset="0"/>
              </a:rPr>
              <a:t> sur la PRU, les AAs et les implications de la crise </a:t>
            </a:r>
            <a:r>
              <a:rPr lang="en-US" sz="1998" dirty="0" err="1">
                <a:solidFill>
                  <a:srgbClr val="212121"/>
                </a:solidFill>
                <a:effectLst/>
                <a:latin typeface="Calibri" panose="020F0502020204030204" pitchFamily="34" charset="0"/>
                <a:ea typeface="Times New Roman" panose="02020603050405020304" pitchFamily="18" charset="0"/>
                <a:cs typeface="Calibri" panose="020F0502020204030204" pitchFamily="34" charset="0"/>
              </a:rPr>
              <a:t>climatique</a:t>
            </a:r>
            <a:r>
              <a:rPr lang="en-US" sz="1998" dirty="0">
                <a:solidFill>
                  <a:srgbClr val="212121"/>
                </a:solidFill>
                <a:effectLst/>
                <a:latin typeface="Calibri" panose="020F0502020204030204" pitchFamily="34" charset="0"/>
                <a:ea typeface="Times New Roman" panose="02020603050405020304" pitchFamily="18" charset="0"/>
                <a:cs typeface="Calibri" panose="020F0502020204030204" pitchFamily="34" charset="0"/>
              </a:rPr>
              <a:t> sur le </a:t>
            </a:r>
            <a:r>
              <a:rPr lang="en-US" sz="1998" dirty="0" err="1">
                <a:solidFill>
                  <a:srgbClr val="212121"/>
                </a:solidFill>
                <a:effectLst/>
                <a:latin typeface="Calibri" panose="020F0502020204030204" pitchFamily="34" charset="0"/>
                <a:ea typeface="Times New Roman" panose="02020603050405020304" pitchFamily="18" charset="0"/>
                <a:cs typeface="Calibri" panose="020F0502020204030204" pitchFamily="34" charset="0"/>
              </a:rPr>
              <a:t>secteur</a:t>
            </a:r>
            <a:r>
              <a:rPr lang="en-US" sz="1998" dirty="0">
                <a:solidFill>
                  <a:srgbClr val="212121"/>
                </a:solidFill>
                <a:effectLst/>
                <a:latin typeface="Calibri" panose="020F0502020204030204" pitchFamily="34" charset="0"/>
                <a:ea typeface="Times New Roman" panose="02020603050405020304" pitchFamily="18" charset="0"/>
                <a:cs typeface="Calibri" panose="020F0502020204030204" pitchFamily="34" charset="0"/>
              </a:rPr>
              <a:t>.</a:t>
            </a:r>
          </a:p>
          <a:p>
            <a:pPr marL="342557" lvl="0" indent="-342557">
              <a:buFont typeface="Symbol" pitchFamily="2" charset="2"/>
              <a:buChar char=""/>
            </a:pPr>
            <a:r>
              <a:rPr lang="en-US" sz="1998" dirty="0" err="1">
                <a:solidFill>
                  <a:srgbClr val="212121"/>
                </a:solidFill>
                <a:effectLst/>
                <a:latin typeface="Calibri" panose="020F0502020204030204" pitchFamily="34" charset="0"/>
                <a:ea typeface="Times New Roman" panose="02020603050405020304" pitchFamily="18" charset="0"/>
                <a:cs typeface="Calibri" panose="020F0502020204030204" pitchFamily="34" charset="0"/>
              </a:rPr>
              <a:t>Formuler</a:t>
            </a:r>
            <a:r>
              <a:rPr lang="en-US" sz="1998" dirty="0">
                <a:solidFill>
                  <a:srgbClr val="212121"/>
                </a:solidFill>
                <a:effectLst/>
                <a:latin typeface="Calibri" panose="020F0502020204030204" pitchFamily="34" charset="0"/>
                <a:ea typeface="Times New Roman" panose="02020603050405020304" pitchFamily="18" charset="0"/>
                <a:cs typeface="Calibri" panose="020F0502020204030204" pitchFamily="34" charset="0"/>
              </a:rPr>
              <a:t> des actions </a:t>
            </a:r>
            <a:r>
              <a:rPr lang="en-US" sz="1998" dirty="0" err="1">
                <a:solidFill>
                  <a:srgbClr val="212121"/>
                </a:solidFill>
                <a:effectLst/>
                <a:latin typeface="Calibri" panose="020F0502020204030204" pitchFamily="34" charset="0"/>
                <a:ea typeface="Times New Roman" panose="02020603050405020304" pitchFamily="18" charset="0"/>
                <a:cs typeface="Calibri" panose="020F0502020204030204" pitchFamily="34" charset="0"/>
              </a:rPr>
              <a:t>à</a:t>
            </a:r>
            <a:r>
              <a:rPr lang="en-US" sz="1998" dirty="0">
                <a:solidFill>
                  <a:srgbClr val="212121"/>
                </a:solidFill>
                <a:effectLst/>
                <a:latin typeface="Calibri" panose="020F0502020204030204" pitchFamily="34" charset="0"/>
                <a:ea typeface="Times New Roman" panose="02020603050405020304" pitchFamily="18" charset="0"/>
                <a:cs typeface="Calibri" panose="020F0502020204030204" pitchFamily="34" charset="0"/>
              </a:rPr>
              <a:t> </a:t>
            </a:r>
            <a:r>
              <a:rPr lang="en-US" sz="1998" dirty="0" err="1">
                <a:solidFill>
                  <a:srgbClr val="212121"/>
                </a:solidFill>
                <a:effectLst/>
                <a:latin typeface="Calibri" panose="020F0502020204030204" pitchFamily="34" charset="0"/>
                <a:ea typeface="Times New Roman" panose="02020603050405020304" pitchFamily="18" charset="0"/>
                <a:cs typeface="Calibri" panose="020F0502020204030204" pitchFamily="34" charset="0"/>
              </a:rPr>
              <a:t>mener</a:t>
            </a:r>
            <a:r>
              <a:rPr lang="en-US" sz="1998" dirty="0">
                <a:solidFill>
                  <a:srgbClr val="212121"/>
                </a:solidFill>
                <a:effectLst/>
                <a:latin typeface="Calibri" panose="020F0502020204030204" pitchFamily="34" charset="0"/>
                <a:ea typeface="Times New Roman" panose="02020603050405020304" pitchFamily="18" charset="0"/>
                <a:cs typeface="Calibri" panose="020F0502020204030204" pitchFamily="34" charset="0"/>
              </a:rPr>
              <a:t> </a:t>
            </a:r>
            <a:r>
              <a:rPr lang="en-US" sz="1998" dirty="0" err="1">
                <a:solidFill>
                  <a:srgbClr val="212121"/>
                </a:solidFill>
                <a:effectLst/>
                <a:latin typeface="Calibri" panose="020F0502020204030204" pitchFamily="34" charset="0"/>
                <a:ea typeface="Times New Roman" panose="02020603050405020304" pitchFamily="18" charset="0"/>
                <a:cs typeface="Calibri" panose="020F0502020204030204" pitchFamily="34" charset="0"/>
              </a:rPr>
              <a:t>collectivement</a:t>
            </a:r>
            <a:r>
              <a:rPr lang="en-US" sz="1998" dirty="0">
                <a:solidFill>
                  <a:srgbClr val="212121"/>
                </a:solidFill>
                <a:effectLst/>
                <a:latin typeface="Calibri" panose="020F0502020204030204" pitchFamily="34" charset="0"/>
                <a:ea typeface="Times New Roman" panose="02020603050405020304" pitchFamily="18" charset="0"/>
                <a:cs typeface="Calibri" panose="020F0502020204030204" pitchFamily="34" charset="0"/>
              </a:rPr>
              <a:t> pour </a:t>
            </a:r>
            <a:r>
              <a:rPr lang="en-US" sz="1998" dirty="0" err="1">
                <a:solidFill>
                  <a:srgbClr val="212121"/>
                </a:solidFill>
                <a:effectLst/>
                <a:latin typeface="Calibri" panose="020F0502020204030204" pitchFamily="34" charset="0"/>
                <a:ea typeface="Times New Roman" panose="02020603050405020304" pitchFamily="18" charset="0"/>
                <a:cs typeface="Calibri" panose="020F0502020204030204" pitchFamily="34" charset="0"/>
              </a:rPr>
              <a:t>progresser</a:t>
            </a:r>
            <a:endParaRPr lang="en-US" sz="1998" dirty="0">
              <a:solidFill>
                <a:srgbClr val="212121"/>
              </a:solidFill>
              <a:effectLst/>
              <a:latin typeface="Calibri" panose="020F0502020204030204" pitchFamily="34" charset="0"/>
              <a:ea typeface="Times New Roman" panose="02020603050405020304" pitchFamily="18" charset="0"/>
              <a:cs typeface="Calibri" panose="020F0502020204030204" pitchFamily="34" charset="0"/>
            </a:endParaRPr>
          </a:p>
          <a:p>
            <a:pPr marL="342557" lvl="0" indent="-342557">
              <a:buFont typeface="Symbol" pitchFamily="2" charset="2"/>
              <a:buChar char=""/>
            </a:pPr>
            <a:r>
              <a:rPr lang="en-US" sz="1998" dirty="0">
                <a:solidFill>
                  <a:srgbClr val="212121"/>
                </a:solidFill>
                <a:effectLst/>
                <a:latin typeface="Calibri" panose="020F0502020204030204" pitchFamily="34" charset="0"/>
                <a:ea typeface="Times New Roman" panose="02020603050405020304" pitchFamily="18" charset="0"/>
                <a:cs typeface="Calibri" panose="020F0502020204030204" pitchFamily="34" charset="0"/>
              </a:rPr>
              <a:t>Identifier les </a:t>
            </a:r>
            <a:r>
              <a:rPr lang="en-US" sz="1998" dirty="0" err="1">
                <a:solidFill>
                  <a:srgbClr val="212121"/>
                </a:solidFill>
                <a:effectLst/>
                <a:latin typeface="Calibri" panose="020F0502020204030204" pitchFamily="34" charset="0"/>
                <a:ea typeface="Times New Roman" panose="02020603050405020304" pitchFamily="18" charset="0"/>
                <a:cs typeface="Calibri" panose="020F0502020204030204" pitchFamily="34" charset="0"/>
              </a:rPr>
              <a:t>domaines</a:t>
            </a:r>
            <a:r>
              <a:rPr lang="en-US" sz="1998" dirty="0">
                <a:solidFill>
                  <a:srgbClr val="212121"/>
                </a:solidFill>
                <a:effectLst/>
                <a:latin typeface="Calibri" panose="020F0502020204030204" pitchFamily="34" charset="0"/>
                <a:ea typeface="Times New Roman" panose="02020603050405020304" pitchFamily="18" charset="0"/>
                <a:cs typeface="Calibri" panose="020F0502020204030204" pitchFamily="34" charset="0"/>
              </a:rPr>
              <a:t> qui </a:t>
            </a:r>
            <a:r>
              <a:rPr lang="en-US" sz="1998" dirty="0" err="1">
                <a:solidFill>
                  <a:srgbClr val="212121"/>
                </a:solidFill>
                <a:effectLst/>
                <a:latin typeface="Calibri" panose="020F0502020204030204" pitchFamily="34" charset="0"/>
                <a:ea typeface="Times New Roman" panose="02020603050405020304" pitchFamily="18" charset="0"/>
                <a:cs typeface="Calibri" panose="020F0502020204030204" pitchFamily="34" charset="0"/>
              </a:rPr>
              <a:t>peuvent</a:t>
            </a:r>
            <a:r>
              <a:rPr lang="en-US" sz="1998" dirty="0">
                <a:solidFill>
                  <a:srgbClr val="212121"/>
                </a:solidFill>
                <a:effectLst/>
                <a:latin typeface="Calibri" panose="020F0502020204030204" pitchFamily="34" charset="0"/>
                <a:ea typeface="Times New Roman" panose="02020603050405020304" pitchFamily="18" charset="0"/>
                <a:cs typeface="Calibri" panose="020F0502020204030204" pitchFamily="34" charset="0"/>
              </a:rPr>
              <a:t> </a:t>
            </a:r>
            <a:r>
              <a:rPr lang="en-US" sz="1998" dirty="0" err="1">
                <a:solidFill>
                  <a:srgbClr val="212121"/>
                </a:solidFill>
                <a:effectLst/>
                <a:latin typeface="Calibri" panose="020F0502020204030204" pitchFamily="34" charset="0"/>
                <a:ea typeface="Times New Roman" panose="02020603050405020304" pitchFamily="18" charset="0"/>
                <a:cs typeface="Calibri" panose="020F0502020204030204" pitchFamily="34" charset="0"/>
              </a:rPr>
              <a:t>nécessiter</a:t>
            </a:r>
            <a:r>
              <a:rPr lang="en-US" sz="1998" dirty="0">
                <a:solidFill>
                  <a:srgbClr val="212121"/>
                </a:solidFill>
                <a:effectLst/>
                <a:latin typeface="Calibri" panose="020F0502020204030204" pitchFamily="34" charset="0"/>
                <a:ea typeface="Times New Roman" panose="02020603050405020304" pitchFamily="18" charset="0"/>
                <a:cs typeface="Calibri" panose="020F0502020204030204" pitchFamily="34" charset="0"/>
              </a:rPr>
              <a:t> un </a:t>
            </a:r>
            <a:r>
              <a:rPr lang="en-US" sz="1998" dirty="0" err="1">
                <a:solidFill>
                  <a:srgbClr val="212121"/>
                </a:solidFill>
                <a:effectLst/>
                <a:latin typeface="Calibri" panose="020F0502020204030204" pitchFamily="34" charset="0"/>
                <a:ea typeface="Times New Roman" panose="02020603050405020304" pitchFamily="18" charset="0"/>
                <a:cs typeface="Calibri" panose="020F0502020204030204" pitchFamily="34" charset="0"/>
              </a:rPr>
              <a:t>appui</a:t>
            </a:r>
            <a:r>
              <a:rPr lang="en-US" sz="1998" dirty="0">
                <a:solidFill>
                  <a:srgbClr val="212121"/>
                </a:solidFill>
                <a:effectLst/>
                <a:latin typeface="Calibri" panose="020F0502020204030204" pitchFamily="34" charset="0"/>
                <a:ea typeface="Times New Roman" panose="02020603050405020304" pitchFamily="18" charset="0"/>
                <a:cs typeface="Calibri" panose="020F0502020204030204" pitchFamily="34" charset="0"/>
              </a:rPr>
              <a:t> des </a:t>
            </a:r>
            <a:r>
              <a:rPr lang="en-US" sz="1998" dirty="0" err="1">
                <a:solidFill>
                  <a:srgbClr val="212121"/>
                </a:solidFill>
                <a:effectLst/>
                <a:latin typeface="Calibri" panose="020F0502020204030204" pitchFamily="34" charset="0"/>
                <a:ea typeface="Times New Roman" panose="02020603050405020304" pitchFamily="18" charset="0"/>
                <a:cs typeface="Calibri" panose="020F0502020204030204" pitchFamily="34" charset="0"/>
              </a:rPr>
              <a:t>niveaux</a:t>
            </a:r>
            <a:r>
              <a:rPr lang="en-US" sz="1998" dirty="0">
                <a:solidFill>
                  <a:srgbClr val="212121"/>
                </a:solidFill>
                <a:effectLst/>
                <a:latin typeface="Calibri" panose="020F0502020204030204" pitchFamily="34" charset="0"/>
                <a:ea typeface="Times New Roman" panose="02020603050405020304" pitchFamily="18" charset="0"/>
                <a:cs typeface="Calibri" panose="020F0502020204030204" pitchFamily="34" charset="0"/>
              </a:rPr>
              <a:t> </a:t>
            </a:r>
            <a:r>
              <a:rPr lang="en-US" sz="1998" dirty="0" err="1">
                <a:solidFill>
                  <a:srgbClr val="212121"/>
                </a:solidFill>
                <a:effectLst/>
                <a:latin typeface="Calibri" panose="020F0502020204030204" pitchFamily="34" charset="0"/>
                <a:ea typeface="Times New Roman" panose="02020603050405020304" pitchFamily="18" charset="0"/>
                <a:cs typeface="Calibri" panose="020F0502020204030204" pitchFamily="34" charset="0"/>
              </a:rPr>
              <a:t>régional</a:t>
            </a:r>
            <a:r>
              <a:rPr lang="en-US" sz="1998" dirty="0">
                <a:solidFill>
                  <a:srgbClr val="212121"/>
                </a:solidFill>
                <a:effectLst/>
                <a:latin typeface="Calibri" panose="020F0502020204030204" pitchFamily="34" charset="0"/>
                <a:ea typeface="Times New Roman" panose="02020603050405020304" pitchFamily="18" charset="0"/>
                <a:cs typeface="Calibri" panose="020F0502020204030204" pitchFamily="34" charset="0"/>
              </a:rPr>
              <a:t> et/</a:t>
            </a:r>
            <a:r>
              <a:rPr lang="en-US" sz="1998" dirty="0" err="1">
                <a:solidFill>
                  <a:srgbClr val="212121"/>
                </a:solidFill>
                <a:effectLst/>
                <a:latin typeface="Calibri" panose="020F0502020204030204" pitchFamily="34" charset="0"/>
                <a:ea typeface="Times New Roman" panose="02020603050405020304" pitchFamily="18" charset="0"/>
                <a:cs typeface="Calibri" panose="020F0502020204030204" pitchFamily="34" charset="0"/>
              </a:rPr>
              <a:t>ou</a:t>
            </a:r>
            <a:r>
              <a:rPr lang="en-US" sz="1998" dirty="0">
                <a:solidFill>
                  <a:srgbClr val="212121"/>
                </a:solidFill>
                <a:effectLst/>
                <a:latin typeface="Calibri" panose="020F0502020204030204" pitchFamily="34" charset="0"/>
                <a:ea typeface="Times New Roman" panose="02020603050405020304" pitchFamily="18" charset="0"/>
                <a:cs typeface="Calibri" panose="020F0502020204030204" pitchFamily="34" charset="0"/>
              </a:rPr>
              <a:t> global</a:t>
            </a:r>
            <a:endParaRPr lang="fr-FR" sz="1998" b="0" kern="1200" dirty="0">
              <a:solidFill>
                <a:schemeClr val="tx1"/>
              </a:solidFill>
              <a:latin typeface="Calibri" panose="020F0502020204030204" pitchFamily="34" charset="0"/>
              <a:ea typeface="+mj-ea"/>
              <a:cs typeface="Calibri" panose="020F0502020204030204" pitchFamily="34" charset="0"/>
            </a:endParaRPr>
          </a:p>
        </p:txBody>
      </p:sp>
      <p:sp>
        <p:nvSpPr>
          <p:cNvPr id="7" name="Rounded Rectangle 6">
            <a:extLst>
              <a:ext uri="{FF2B5EF4-FFF2-40B4-BE49-F238E27FC236}">
                <a16:creationId xmlns:a16="http://schemas.microsoft.com/office/drawing/2014/main" id="{BB1E178F-1BFB-EEAF-525E-3E41FEA70ECA}"/>
              </a:ext>
            </a:extLst>
          </p:cNvPr>
          <p:cNvSpPr/>
          <p:nvPr/>
        </p:nvSpPr>
        <p:spPr>
          <a:xfrm>
            <a:off x="5795317" y="1130157"/>
            <a:ext cx="121793" cy="3795882"/>
          </a:xfrm>
          <a:prstGeom prst="round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FR" sz="1798"/>
          </a:p>
        </p:txBody>
      </p:sp>
    </p:spTree>
    <p:extLst>
      <p:ext uri="{BB962C8B-B14F-4D97-AF65-F5344CB8AC3E}">
        <p14:creationId xmlns:p14="http://schemas.microsoft.com/office/powerpoint/2010/main" val="705753428"/>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DD650E-F5B6-C03E-E13D-4B7B0780F2E0}"/>
            </a:ext>
          </a:extLst>
        </p:cNvPr>
        <p:cNvGrpSpPr/>
        <p:nvPr/>
      </p:nvGrpSpPr>
      <p:grpSpPr>
        <a:xfrm>
          <a:off x="0" y="0"/>
          <a:ext cx="0" cy="0"/>
          <a:chOff x="0" y="0"/>
          <a:chExt cx="0" cy="0"/>
        </a:xfrm>
      </p:grpSpPr>
      <p:sp>
        <p:nvSpPr>
          <p:cNvPr id="3" name="TextBox 17">
            <a:extLst>
              <a:ext uri="{FF2B5EF4-FFF2-40B4-BE49-F238E27FC236}">
                <a16:creationId xmlns:a16="http://schemas.microsoft.com/office/drawing/2014/main" id="{3E709BAD-F0C4-AAB6-E7F3-C755CEA0FBAF}"/>
              </a:ext>
            </a:extLst>
          </p:cNvPr>
          <p:cNvSpPr txBox="1"/>
          <p:nvPr/>
        </p:nvSpPr>
        <p:spPr>
          <a:xfrm>
            <a:off x="687296" y="6140503"/>
            <a:ext cx="4173485" cy="553421"/>
          </a:xfrm>
          <a:prstGeom prst="rect">
            <a:avLst/>
          </a:prstGeom>
          <a:ln w="3175">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0" tIns="0" rIns="0" bIns="0" anchor="ctr">
            <a:spAutoFit/>
          </a:bodyPr>
          <a:lstStyle/>
          <a:p>
            <a:pPr defTabSz="608883">
              <a:defRPr sz="1800">
                <a:latin typeface="Arial"/>
                <a:ea typeface="Arial"/>
                <a:cs typeface="Arial"/>
                <a:sym typeface="Arial"/>
              </a:defRPr>
            </a:pPr>
            <a:r>
              <a:rPr lang="fr-FR" sz="1798" dirty="0">
                <a:solidFill>
                  <a:srgbClr val="808080"/>
                </a:solidFill>
              </a:rPr>
              <a:t>Group </a:t>
            </a:r>
            <a:r>
              <a:rPr lang="fr-FR" sz="1798" dirty="0" err="1">
                <a:solidFill>
                  <a:srgbClr val="808080"/>
                </a:solidFill>
              </a:rPr>
              <a:t>work</a:t>
            </a:r>
            <a:br>
              <a:rPr sz="1798" dirty="0"/>
            </a:br>
            <a:r>
              <a:rPr sz="1798" dirty="0">
                <a:solidFill>
                  <a:srgbClr val="808080"/>
                </a:solidFill>
              </a:rPr>
              <a:t>Date:</a:t>
            </a:r>
            <a:r>
              <a:rPr lang="en-US" sz="1798" dirty="0">
                <a:solidFill>
                  <a:srgbClr val="808080"/>
                </a:solidFill>
              </a:rPr>
              <a:t> 19/02/2024</a:t>
            </a:r>
          </a:p>
        </p:txBody>
      </p:sp>
      <p:sp>
        <p:nvSpPr>
          <p:cNvPr id="4" name="TextBox 3">
            <a:extLst>
              <a:ext uri="{FF2B5EF4-FFF2-40B4-BE49-F238E27FC236}">
                <a16:creationId xmlns:a16="http://schemas.microsoft.com/office/drawing/2014/main" id="{297E606C-DD6E-EB19-70DA-667E47B4C83D}"/>
              </a:ext>
            </a:extLst>
          </p:cNvPr>
          <p:cNvSpPr txBox="1"/>
          <p:nvPr/>
        </p:nvSpPr>
        <p:spPr>
          <a:xfrm>
            <a:off x="11148356" y="6202061"/>
            <a:ext cx="1084339" cy="407379"/>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horz" wrap="square" lIns="19030" tIns="19030" rIns="19030" bIns="19030" numCol="1" spcCol="38100" rtlCol="0" anchor="t">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1pPr>
            <a:lvl2pPr marL="0" marR="0" indent="4572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2pPr>
            <a:lvl3pPr marL="0" marR="0" indent="9144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3pPr>
            <a:lvl4pPr marL="0" marR="0" indent="13716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4pPr>
            <a:lvl5pPr marL="0" marR="0" indent="18288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5pPr>
            <a:lvl6pPr marL="0" marR="0" indent="22860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6pPr>
            <a:lvl7pPr marL="0" marR="0" indent="27432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7pPr>
            <a:lvl8pPr marL="0" marR="0" indent="32004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8pPr>
            <a:lvl9pPr marL="0" marR="0" indent="36576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9pPr>
          </a:lstStyle>
          <a:p>
            <a:pPr algn="l"/>
            <a:r>
              <a:rPr lang="fr-FR" sz="1199" b="0" spc="-100" dirty="0">
                <a:solidFill>
                  <a:srgbClr val="D8D8D8"/>
                </a:solidFill>
                <a:latin typeface="Calibri"/>
                <a:cs typeface="Calibri"/>
              </a:rPr>
              <a:t>WCA</a:t>
            </a:r>
            <a:r>
              <a:rPr lang="en-NL" sz="1199" b="0" spc="-100">
                <a:solidFill>
                  <a:srgbClr val="D8D8D8"/>
                </a:solidFill>
                <a:latin typeface="Calibri"/>
                <a:cs typeface="Calibri"/>
              </a:rPr>
              <a:t> Regional</a:t>
            </a:r>
            <a:endParaRPr lang="en-US" sz="1399" dirty="0">
              <a:solidFill>
                <a:srgbClr val="D8D8D8"/>
              </a:solidFill>
              <a:cs typeface="Calibri"/>
            </a:endParaRPr>
          </a:p>
          <a:p>
            <a:pPr algn="l"/>
            <a:r>
              <a:rPr lang="en-US" sz="1199" b="0" spc="-100" dirty="0">
                <a:solidFill>
                  <a:srgbClr val="D8D8D8"/>
                </a:solidFill>
                <a:latin typeface="Calibri"/>
                <a:cs typeface="Calibri"/>
              </a:rPr>
              <a:t>Meeting</a:t>
            </a:r>
          </a:p>
        </p:txBody>
      </p:sp>
      <p:cxnSp>
        <p:nvCxnSpPr>
          <p:cNvPr id="6" name="Straight Connector 5">
            <a:extLst>
              <a:ext uri="{FF2B5EF4-FFF2-40B4-BE49-F238E27FC236}">
                <a16:creationId xmlns:a16="http://schemas.microsoft.com/office/drawing/2014/main" id="{51C77DA8-F543-B14F-2D66-15A8461777F9}"/>
              </a:ext>
            </a:extLst>
          </p:cNvPr>
          <p:cNvCxnSpPr>
            <a:cxnSpLocks/>
          </p:cNvCxnSpPr>
          <p:nvPr/>
        </p:nvCxnSpPr>
        <p:spPr>
          <a:xfrm flipH="1">
            <a:off x="11044871" y="6080958"/>
            <a:ext cx="1" cy="676886"/>
          </a:xfrm>
          <a:prstGeom prst="line">
            <a:avLst/>
          </a:prstGeom>
          <a:noFill/>
          <a:ln w="12700" cap="flat">
            <a:solidFill>
              <a:schemeClr val="bg1">
                <a:lumMod val="85000"/>
              </a:schemeClr>
            </a:solidFill>
            <a:prstDash val="solid"/>
            <a:miter lim="400000"/>
          </a:ln>
          <a:effectLst/>
          <a:sp3d/>
        </p:spPr>
        <p:style>
          <a:lnRef idx="0">
            <a:scrgbClr r="0" g="0" b="0"/>
          </a:lnRef>
          <a:fillRef idx="0">
            <a:scrgbClr r="0" g="0" b="0"/>
          </a:fillRef>
          <a:effectRef idx="0">
            <a:scrgbClr r="0" g="0" b="0"/>
          </a:effectRef>
          <a:fontRef idx="none"/>
        </p:style>
      </p:cxnSp>
      <p:cxnSp>
        <p:nvCxnSpPr>
          <p:cNvPr id="8" name="Straight Connector 7">
            <a:extLst>
              <a:ext uri="{FF2B5EF4-FFF2-40B4-BE49-F238E27FC236}">
                <a16:creationId xmlns:a16="http://schemas.microsoft.com/office/drawing/2014/main" id="{539F8C2E-57B2-A904-EBC4-9BFDAAD8F178}"/>
              </a:ext>
            </a:extLst>
          </p:cNvPr>
          <p:cNvCxnSpPr>
            <a:cxnSpLocks/>
          </p:cNvCxnSpPr>
          <p:nvPr/>
        </p:nvCxnSpPr>
        <p:spPr>
          <a:xfrm flipH="1">
            <a:off x="9563206" y="6080957"/>
            <a:ext cx="1" cy="676886"/>
          </a:xfrm>
          <a:prstGeom prst="line">
            <a:avLst/>
          </a:prstGeom>
          <a:noFill/>
          <a:ln w="12700" cap="flat">
            <a:solidFill>
              <a:schemeClr val="bg1">
                <a:lumMod val="85000"/>
              </a:schemeClr>
            </a:solidFill>
            <a:prstDash val="solid"/>
            <a:miter lim="400000"/>
          </a:ln>
          <a:effectLst/>
          <a:sp3d/>
        </p:spPr>
        <p:style>
          <a:lnRef idx="0">
            <a:scrgbClr r="0" g="0" b="0"/>
          </a:lnRef>
          <a:fillRef idx="0">
            <a:scrgbClr r="0" g="0" b="0"/>
          </a:fillRef>
          <a:effectRef idx="0">
            <a:scrgbClr r="0" g="0" b="0"/>
          </a:effectRef>
          <a:fontRef idx="none"/>
        </p:style>
      </p:cxnSp>
      <p:pic>
        <p:nvPicPr>
          <p:cNvPr id="11" name="Picture 10" descr="A grey rectangular sign with blue text&#10;&#10;Description automatically generated">
            <a:extLst>
              <a:ext uri="{FF2B5EF4-FFF2-40B4-BE49-F238E27FC236}">
                <a16:creationId xmlns:a16="http://schemas.microsoft.com/office/drawing/2014/main" id="{A2BD58EB-21A7-1F50-3782-354DD745862C}"/>
              </a:ext>
            </a:extLst>
          </p:cNvPr>
          <p:cNvPicPr>
            <a:picLocks noChangeAspect="1"/>
          </p:cNvPicPr>
          <p:nvPr/>
        </p:nvPicPr>
        <p:blipFill>
          <a:blip r:embed="rId2"/>
          <a:stretch>
            <a:fillRect/>
          </a:stretch>
        </p:blipFill>
        <p:spPr>
          <a:xfrm>
            <a:off x="8447601" y="6066779"/>
            <a:ext cx="1078524" cy="664949"/>
          </a:xfrm>
          <a:prstGeom prst="rect">
            <a:avLst/>
          </a:prstGeom>
        </p:spPr>
      </p:pic>
      <p:pic>
        <p:nvPicPr>
          <p:cNvPr id="16" name="Picture 15" descr="A black background with green text&#10;&#10;Description automatically generated">
            <a:extLst>
              <a:ext uri="{FF2B5EF4-FFF2-40B4-BE49-F238E27FC236}">
                <a16:creationId xmlns:a16="http://schemas.microsoft.com/office/drawing/2014/main" id="{F47E0374-B2CE-A592-9D16-8116F0D499F9}"/>
              </a:ext>
            </a:extLst>
          </p:cNvPr>
          <p:cNvPicPr>
            <a:picLocks noChangeAspect="1"/>
          </p:cNvPicPr>
          <p:nvPr/>
        </p:nvPicPr>
        <p:blipFill>
          <a:blip r:embed="rId3"/>
          <a:stretch>
            <a:fillRect/>
          </a:stretch>
        </p:blipFill>
        <p:spPr>
          <a:xfrm>
            <a:off x="9671894" y="6176752"/>
            <a:ext cx="1274564" cy="451649"/>
          </a:xfrm>
          <a:prstGeom prst="rect">
            <a:avLst/>
          </a:prstGeom>
        </p:spPr>
      </p:pic>
      <p:sp>
        <p:nvSpPr>
          <p:cNvPr id="5" name="ZoneTexte 4">
            <a:extLst>
              <a:ext uri="{FF2B5EF4-FFF2-40B4-BE49-F238E27FC236}">
                <a16:creationId xmlns:a16="http://schemas.microsoft.com/office/drawing/2014/main" id="{92387CEF-F940-A703-3971-DF1C569EF0DE}"/>
              </a:ext>
            </a:extLst>
          </p:cNvPr>
          <p:cNvSpPr txBox="1"/>
          <p:nvPr/>
        </p:nvSpPr>
        <p:spPr>
          <a:xfrm>
            <a:off x="334931" y="988897"/>
            <a:ext cx="5389340" cy="5019218"/>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9030" tIns="19030" rIns="19030" bIns="19030" numCol="1" spcCol="38100" rtlCol="0" anchor="ctr">
            <a:spAutoFit/>
          </a:bodyPr>
          <a:lstStyle/>
          <a:p>
            <a:pPr marL="0" marR="0" indent="0" algn="l" defTabSz="412337" rtl="0" fontAlgn="auto" latinLnBrk="0" hangingPunct="0">
              <a:spcBef>
                <a:spcPts val="0"/>
              </a:spcBef>
              <a:spcAft>
                <a:spcPts val="0"/>
              </a:spcAft>
              <a:buClrTx/>
              <a:buSzTx/>
              <a:buFontTx/>
              <a:buNone/>
              <a:tabLst/>
            </a:pPr>
            <a:r>
              <a:rPr lang="fr-FR" sz="1798" b="1" kern="1200" dirty="0">
                <a:solidFill>
                  <a:schemeClr val="tx1"/>
                </a:solidFill>
                <a:latin typeface="Calibri" panose="020F0502020204030204" pitchFamily="34" charset="0"/>
                <a:ea typeface="+mj-ea"/>
                <a:cs typeface="Calibri" panose="020F0502020204030204" pitchFamily="34" charset="0"/>
              </a:rPr>
              <a:t>Instructions</a:t>
            </a:r>
          </a:p>
          <a:p>
            <a:pPr marL="342557" indent="-342557" fontAlgn="base">
              <a:buFont typeface="Arial" panose="020B0604020202020204" pitchFamily="34" charset="0"/>
              <a:buChar char="•"/>
            </a:pPr>
            <a:r>
              <a:rPr lang="en-US" sz="1798"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Rose, bud, thorn reflection</a:t>
            </a:r>
            <a:r>
              <a:rPr lang="en-FR" sz="1798" dirty="0">
                <a:latin typeface="Calibri" panose="020F0502020204030204" pitchFamily="34" charset="0"/>
                <a:ea typeface="Times New Roman" panose="02020603050405020304" pitchFamily="18" charset="0"/>
                <a:cs typeface="Calibri" panose="020F0502020204030204" pitchFamily="34" charset="0"/>
              </a:rPr>
              <a:t>: </a:t>
            </a:r>
            <a:r>
              <a:rPr lang="en-US" sz="1798"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Participants share and exchange on one of the 3 themes in relation to:</a:t>
            </a:r>
            <a:endParaRPr lang="en-FR" sz="1798" dirty="0">
              <a:effectLst/>
              <a:latin typeface="Calibri" panose="020F0502020204030204" pitchFamily="34" charset="0"/>
              <a:ea typeface="Times New Roman" panose="02020603050405020304" pitchFamily="18" charset="0"/>
              <a:cs typeface="Calibri" panose="020F0502020204030204" pitchFamily="34" charset="0"/>
            </a:endParaRPr>
          </a:p>
          <a:p>
            <a:pPr marL="799300" lvl="1" indent="-342557" fontAlgn="base">
              <a:buFont typeface="Courier New" panose="02070309020205020404" pitchFamily="49" charset="0"/>
              <a:buChar char="o"/>
            </a:pPr>
            <a:r>
              <a:rPr lang="en-US" sz="1798"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 rose - a highlight, success, small win or something positive</a:t>
            </a:r>
            <a:endParaRPr lang="en-FR" sz="1798" dirty="0">
              <a:effectLst/>
              <a:latin typeface="Calibri" panose="020F0502020204030204" pitchFamily="34" charset="0"/>
              <a:ea typeface="Times New Roman" panose="02020603050405020304" pitchFamily="18" charset="0"/>
              <a:cs typeface="Calibri" panose="020F0502020204030204" pitchFamily="34" charset="0"/>
            </a:endParaRPr>
          </a:p>
          <a:p>
            <a:pPr marL="799300" lvl="1" indent="-342557" fontAlgn="base">
              <a:buFont typeface="Courier New" panose="02070309020205020404" pitchFamily="49" charset="0"/>
              <a:buChar char="o"/>
            </a:pPr>
            <a:r>
              <a:rPr lang="en-US" sz="1798"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 thorn - a challenge in this area where support is needed</a:t>
            </a:r>
            <a:endParaRPr lang="en-FR" sz="1798" dirty="0">
              <a:effectLst/>
              <a:latin typeface="Calibri" panose="020F0502020204030204" pitchFamily="34" charset="0"/>
              <a:ea typeface="Times New Roman" panose="02020603050405020304" pitchFamily="18" charset="0"/>
              <a:cs typeface="Calibri" panose="020F0502020204030204" pitchFamily="34" charset="0"/>
            </a:endParaRPr>
          </a:p>
          <a:p>
            <a:pPr marL="799300" lvl="1" indent="-342557" fontAlgn="base">
              <a:buFont typeface="Courier New" panose="02070309020205020404" pitchFamily="49" charset="0"/>
              <a:buChar char="o"/>
            </a:pPr>
            <a:r>
              <a:rPr lang="en-US" sz="1798"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 bud - new ideas that have blossomed or activities that are beginning and you look forward to developing in the near term.</a:t>
            </a:r>
          </a:p>
          <a:p>
            <a:pPr marL="342557" lvl="0" indent="-342557" fontAlgn="base">
              <a:buFont typeface="Symbol" pitchFamily="2" charset="2"/>
              <a:buChar char=""/>
            </a:pPr>
            <a:endParaRPr lang="en-US" sz="1798"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marL="342557" lvl="0" indent="-342557" fontAlgn="base">
              <a:buFont typeface="Arial" panose="020B0604020202020204" pitchFamily="34" charset="0"/>
              <a:buChar char="•"/>
            </a:pPr>
            <a:r>
              <a:rPr lang="en-FR" sz="1798" dirty="0">
                <a:effectLst/>
                <a:latin typeface="Calibri" panose="020F0502020204030204" pitchFamily="34" charset="0"/>
                <a:ea typeface="Times New Roman" panose="02020603050405020304" pitchFamily="18" charset="0"/>
                <a:cs typeface="Calibri" panose="020F0502020204030204" pitchFamily="34" charset="0"/>
              </a:rPr>
              <a:t>Each group identify a moderator and a spokesperson</a:t>
            </a:r>
          </a:p>
          <a:p>
            <a:pPr lvl="0" fontAlgn="base"/>
            <a:endParaRPr lang="en-FR" sz="1798" dirty="0">
              <a:latin typeface="Calibri" panose="020F0502020204030204" pitchFamily="34" charset="0"/>
              <a:ea typeface="Times New Roman" panose="02020603050405020304" pitchFamily="18" charset="0"/>
              <a:cs typeface="Calibri" panose="020F0502020204030204" pitchFamily="34" charset="0"/>
            </a:endParaRPr>
          </a:p>
          <a:p>
            <a:pPr marL="342557" lvl="0" indent="-342557" fontAlgn="base">
              <a:buFont typeface="Arial" panose="020B0604020202020204" pitchFamily="34" charset="0"/>
              <a:buChar char="•"/>
            </a:pPr>
            <a:r>
              <a:rPr lang="en-FR" sz="1798" dirty="0">
                <a:effectLst/>
                <a:latin typeface="Calibri" panose="020F0502020204030204" pitchFamily="34" charset="0"/>
                <a:ea typeface="Times New Roman" panose="02020603050405020304" pitchFamily="18" charset="0"/>
                <a:cs typeface="Calibri" panose="020F0502020204030204" pitchFamily="34" charset="0"/>
              </a:rPr>
              <a:t>Assigned notetakers use the template to capture reflections</a:t>
            </a:r>
          </a:p>
          <a:p>
            <a:pPr lvl="0" fontAlgn="base"/>
            <a:endParaRPr lang="en-FR" sz="1798" dirty="0">
              <a:latin typeface="Calibri" panose="020F0502020204030204" pitchFamily="34" charset="0"/>
              <a:ea typeface="Times New Roman" panose="02020603050405020304" pitchFamily="18" charset="0"/>
              <a:cs typeface="Calibri" panose="020F0502020204030204" pitchFamily="34" charset="0"/>
            </a:endParaRPr>
          </a:p>
          <a:p>
            <a:pPr marL="342557" lvl="0" indent="-342557" fontAlgn="base">
              <a:buFont typeface="Arial" panose="020B0604020202020204" pitchFamily="34" charset="0"/>
              <a:buChar char="•"/>
            </a:pPr>
            <a:r>
              <a:rPr lang="en-FR" sz="1798" dirty="0">
                <a:effectLst/>
                <a:latin typeface="Calibri" panose="020F0502020204030204" pitchFamily="34" charset="0"/>
                <a:ea typeface="Times New Roman" panose="02020603050405020304" pitchFamily="18" charset="0"/>
                <a:cs typeface="Calibri" panose="020F0502020204030204" pitchFamily="34" charset="0"/>
              </a:rPr>
              <a:t>To summarize group’s discussion outcomes in 3 bullet points max</a:t>
            </a:r>
          </a:p>
        </p:txBody>
      </p:sp>
      <p:sp>
        <p:nvSpPr>
          <p:cNvPr id="2" name="ZoneTexte 4">
            <a:extLst>
              <a:ext uri="{FF2B5EF4-FFF2-40B4-BE49-F238E27FC236}">
                <a16:creationId xmlns:a16="http://schemas.microsoft.com/office/drawing/2014/main" id="{7D88B873-4060-28EA-B4A2-8CF068152BC8}"/>
              </a:ext>
            </a:extLst>
          </p:cNvPr>
          <p:cNvSpPr txBox="1"/>
          <p:nvPr/>
        </p:nvSpPr>
        <p:spPr>
          <a:xfrm>
            <a:off x="6089650" y="830918"/>
            <a:ext cx="5828630" cy="5572639"/>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9030" tIns="19030" rIns="19030" bIns="19030" numCol="1" spcCol="38100" rtlCol="0" anchor="ctr">
            <a:spAutoFit/>
          </a:bodyPr>
          <a:lstStyle/>
          <a:p>
            <a:pPr marL="0" marR="0" indent="0" algn="l" defTabSz="412337" rtl="0" fontAlgn="auto" latinLnBrk="0" hangingPunct="0">
              <a:spcBef>
                <a:spcPts val="0"/>
              </a:spcBef>
              <a:spcAft>
                <a:spcPts val="0"/>
              </a:spcAft>
              <a:buClrTx/>
              <a:buSzTx/>
              <a:buFontTx/>
              <a:buNone/>
              <a:tabLst/>
            </a:pPr>
            <a:r>
              <a:rPr lang="fr-FR" sz="1798" b="1" kern="1200" dirty="0">
                <a:solidFill>
                  <a:schemeClr val="tx1"/>
                </a:solidFill>
                <a:latin typeface="Calibri" panose="020F0502020204030204" pitchFamily="34" charset="0"/>
                <a:ea typeface="+mj-ea"/>
                <a:cs typeface="Calibri" panose="020F0502020204030204" pitchFamily="34" charset="0"/>
              </a:rPr>
              <a:t>Instructions pour le réflexion</a:t>
            </a:r>
          </a:p>
          <a:p>
            <a:pPr marL="342557" indent="-342557" fontAlgn="base">
              <a:buFont typeface="Arial" panose="020B0604020202020204" pitchFamily="34" charset="0"/>
              <a:buChar char="•"/>
            </a:pPr>
            <a:r>
              <a:rPr lang="en-US" sz="1798"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Approche</a:t>
            </a:r>
            <a:r>
              <a:rPr lang="en-US" sz="1798"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rose, bourgeon, </a:t>
            </a:r>
            <a:r>
              <a:rPr lang="en-US" sz="1798"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épine</a:t>
            </a:r>
            <a:r>
              <a:rPr lang="en-US" sz="1798"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 Les participants </a:t>
            </a:r>
            <a:r>
              <a:rPr lang="en-US" sz="1798"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partagent</a:t>
            </a:r>
            <a:r>
              <a:rPr lang="en-US" sz="1798"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et </a:t>
            </a:r>
            <a:r>
              <a:rPr lang="en-US" sz="1798"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échangent</a:t>
            </a:r>
            <a:r>
              <a:rPr lang="en-US" sz="1798"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sur </a:t>
            </a:r>
            <a:r>
              <a:rPr lang="en-US" sz="1798"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l'une</a:t>
            </a:r>
            <a:r>
              <a:rPr lang="en-US" sz="1798"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des 3 </a:t>
            </a:r>
            <a:r>
              <a:rPr lang="en-US" sz="1798"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thématiques</a:t>
            </a:r>
            <a:r>
              <a:rPr lang="en-US" sz="1798"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798"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en</a:t>
            </a:r>
            <a:r>
              <a:rPr lang="en-US" sz="1798"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relation avec :</a:t>
            </a:r>
          </a:p>
          <a:p>
            <a:pPr marL="799300" lvl="1" indent="-342557" fontAlgn="base">
              <a:buFont typeface="Courier New" panose="02070309020205020404" pitchFamily="49" charset="0"/>
              <a:buChar char="o"/>
            </a:pPr>
            <a:r>
              <a:rPr lang="en-US" sz="1798"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Une rose : un moment fort, un succès, </a:t>
            </a:r>
            <a:r>
              <a:rPr lang="en-US" sz="1798"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une</a:t>
            </a:r>
            <a:r>
              <a:rPr lang="en-US" sz="1798"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petite </a:t>
            </a:r>
            <a:r>
              <a:rPr lang="en-US" sz="1798"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victoire</a:t>
            </a:r>
            <a:r>
              <a:rPr lang="en-US" sz="1798"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798"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ou</a:t>
            </a:r>
            <a:r>
              <a:rPr lang="en-US" sz="1798"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798"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quelque</a:t>
            </a:r>
            <a:r>
              <a:rPr lang="en-US" sz="1798"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chose de </a:t>
            </a:r>
            <a:r>
              <a:rPr lang="en-US" sz="1798"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positif</a:t>
            </a:r>
            <a:endParaRPr lang="en-US" sz="1798"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endParaRPr>
          </a:p>
          <a:p>
            <a:pPr marL="799300" lvl="1" indent="-342557" fontAlgn="base">
              <a:buFont typeface="Courier New" panose="02070309020205020404" pitchFamily="49" charset="0"/>
              <a:buChar char="o"/>
            </a:pPr>
            <a:r>
              <a:rPr lang="en-US" sz="1798"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Une </a:t>
            </a:r>
            <a:r>
              <a:rPr lang="en-US" sz="1798"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épine</a:t>
            </a:r>
            <a:r>
              <a:rPr lang="en-US" sz="1798"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 un </a:t>
            </a:r>
            <a:r>
              <a:rPr lang="en-US" sz="1798"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défi</a:t>
            </a:r>
            <a:r>
              <a:rPr lang="en-US" sz="1798"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dans </a:t>
            </a:r>
            <a:r>
              <a:rPr lang="en-US" sz="1798"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ce</a:t>
            </a:r>
            <a:r>
              <a:rPr lang="en-US" sz="1798"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798"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domaine</a:t>
            </a:r>
            <a:r>
              <a:rPr lang="en-US" sz="1798"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798"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où</a:t>
            </a:r>
            <a:r>
              <a:rPr lang="en-US" sz="1798"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un </a:t>
            </a:r>
            <a:r>
              <a:rPr lang="en-US" sz="1798"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soutien</a:t>
            </a:r>
            <a:r>
              <a:rPr lang="en-US" sz="1798"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798"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est</a:t>
            </a:r>
            <a:r>
              <a:rPr lang="en-US" sz="1798"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798"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nécessaire</a:t>
            </a:r>
            <a:endParaRPr lang="en-US" sz="1798"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endParaRPr>
          </a:p>
          <a:p>
            <a:pPr marL="799300" lvl="1" indent="-342557" fontAlgn="base">
              <a:buFont typeface="Courier New" panose="02070309020205020404" pitchFamily="49" charset="0"/>
              <a:buChar char="o"/>
            </a:pPr>
            <a:r>
              <a:rPr lang="en-US" sz="1798"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Un bourgeon - de </a:t>
            </a:r>
            <a:r>
              <a:rPr lang="en-US" sz="1798"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nouvelles</a:t>
            </a:r>
            <a:r>
              <a:rPr lang="en-US" sz="1798"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798"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idées</a:t>
            </a:r>
            <a:r>
              <a:rPr lang="en-US" sz="1798"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qui </a:t>
            </a:r>
            <a:r>
              <a:rPr lang="en-US" sz="1798"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ont</a:t>
            </a:r>
            <a:r>
              <a:rPr lang="en-US" sz="1798"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798"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emergées</a:t>
            </a:r>
            <a:r>
              <a:rPr lang="en-US" sz="1798"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798"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ou</a:t>
            </a:r>
            <a:r>
              <a:rPr lang="en-US" sz="1798"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des </a:t>
            </a:r>
            <a:r>
              <a:rPr lang="en-US" sz="1798"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activités</a:t>
            </a:r>
            <a:r>
              <a:rPr lang="en-US" sz="1798"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qui </a:t>
            </a:r>
            <a:r>
              <a:rPr lang="en-US" sz="1798"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démarrent</a:t>
            </a:r>
            <a:r>
              <a:rPr lang="en-US" sz="1798"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et que </a:t>
            </a:r>
            <a:r>
              <a:rPr lang="en-US" sz="1798"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vous</a:t>
            </a:r>
            <a:r>
              <a:rPr lang="en-US" sz="1798"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798"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avez</a:t>
            </a:r>
            <a:r>
              <a:rPr lang="en-US" sz="1798"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798"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hâte</a:t>
            </a:r>
            <a:r>
              <a:rPr lang="en-US" sz="1798"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de </a:t>
            </a:r>
            <a:r>
              <a:rPr lang="en-US" sz="1798"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développer</a:t>
            </a:r>
            <a:r>
              <a:rPr lang="en-US" sz="1798"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798"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prochainement</a:t>
            </a:r>
            <a:r>
              <a:rPr lang="en-US" sz="1798"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t>
            </a:r>
          </a:p>
          <a:p>
            <a:pPr marL="342557" indent="-342557" fontAlgn="base">
              <a:buFont typeface="Arial" panose="020B0604020202020204" pitchFamily="34" charset="0"/>
              <a:buChar char="•"/>
            </a:pPr>
            <a:endParaRPr lang="en-US" sz="1798"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endParaRPr>
          </a:p>
          <a:p>
            <a:pPr marL="342557" indent="-342557" fontAlgn="base">
              <a:buFont typeface="Arial" panose="020B0604020202020204" pitchFamily="34" charset="0"/>
              <a:buChar char="•"/>
            </a:pPr>
            <a:r>
              <a:rPr lang="en-US" sz="1798"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Chaque</a:t>
            </a:r>
            <a:r>
              <a:rPr lang="en-US" sz="1798"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798"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groupe</a:t>
            </a:r>
            <a:r>
              <a:rPr lang="en-US" sz="1798"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798"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identifie</a:t>
            </a:r>
            <a:r>
              <a:rPr lang="en-US" sz="1798"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un </a:t>
            </a:r>
            <a:r>
              <a:rPr lang="en-US" sz="1798"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modérateur</a:t>
            </a:r>
            <a:r>
              <a:rPr lang="en-US" sz="1798"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et un </a:t>
            </a:r>
            <a:r>
              <a:rPr lang="en-US" sz="1798"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porte</a:t>
            </a:r>
            <a:r>
              <a:rPr lang="en-US" sz="1798"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-parole</a:t>
            </a:r>
          </a:p>
          <a:p>
            <a:pPr marL="342557" indent="-342557" fontAlgn="base">
              <a:buFont typeface="Arial" panose="020B0604020202020204" pitchFamily="34" charset="0"/>
              <a:buChar char="•"/>
            </a:pPr>
            <a:endParaRPr lang="en-US" sz="1798"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endParaRPr>
          </a:p>
          <a:p>
            <a:pPr marL="342557" indent="-342557" fontAlgn="base">
              <a:buFont typeface="Arial" panose="020B0604020202020204" pitchFamily="34" charset="0"/>
              <a:buChar char="•"/>
            </a:pPr>
            <a:r>
              <a:rPr lang="en-US" sz="1798"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Les </a:t>
            </a:r>
            <a:r>
              <a:rPr lang="en-US" sz="1798"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preneurs</a:t>
            </a:r>
            <a:r>
              <a:rPr lang="en-US" sz="1798"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de notes </a:t>
            </a:r>
            <a:r>
              <a:rPr lang="en-US" sz="1798"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désignés</a:t>
            </a:r>
            <a:r>
              <a:rPr lang="en-US" sz="1798"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798"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utilisent</a:t>
            </a:r>
            <a:r>
              <a:rPr lang="en-US" sz="1798"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le </a:t>
            </a:r>
            <a:r>
              <a:rPr lang="en-US" sz="1798"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caneva</a:t>
            </a:r>
            <a:r>
              <a:rPr lang="en-US" sz="1798"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pour capturer les </a:t>
            </a:r>
            <a:r>
              <a:rPr lang="en-US" sz="1798"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réflexions</a:t>
            </a:r>
            <a:r>
              <a:rPr lang="en-US" sz="1798"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et discussions</a:t>
            </a:r>
          </a:p>
          <a:p>
            <a:pPr marL="342557" indent="-342557" fontAlgn="base">
              <a:buFont typeface="Arial" panose="020B0604020202020204" pitchFamily="34" charset="0"/>
              <a:buChar char="•"/>
            </a:pPr>
            <a:endParaRPr lang="en-FR" sz="1798" dirty="0">
              <a:latin typeface="Calibri" panose="020F0502020204030204" pitchFamily="34" charset="0"/>
              <a:ea typeface="Times New Roman" panose="02020603050405020304" pitchFamily="18" charset="0"/>
              <a:cs typeface="Calibri" panose="020F0502020204030204" pitchFamily="34" charset="0"/>
            </a:endParaRPr>
          </a:p>
          <a:p>
            <a:pPr marL="342557" lvl="0" indent="-342557" fontAlgn="base">
              <a:buFont typeface="Arial" panose="020B0604020202020204" pitchFamily="34" charset="0"/>
              <a:buChar char="•"/>
            </a:pPr>
            <a:r>
              <a:rPr lang="en-GB" sz="1798" dirty="0" err="1">
                <a:effectLst/>
                <a:latin typeface="Calibri" panose="020F0502020204030204" pitchFamily="34" charset="0"/>
                <a:ea typeface="Times New Roman" panose="02020603050405020304" pitchFamily="18" charset="0"/>
                <a:cs typeface="Calibri" panose="020F0502020204030204" pitchFamily="34" charset="0"/>
              </a:rPr>
              <a:t>Résumer</a:t>
            </a:r>
            <a:r>
              <a:rPr lang="en-GB" sz="1798" dirty="0">
                <a:effectLst/>
                <a:latin typeface="Calibri" panose="020F0502020204030204" pitchFamily="34" charset="0"/>
                <a:ea typeface="Times New Roman" panose="02020603050405020304" pitchFamily="18" charset="0"/>
                <a:cs typeface="Calibri" panose="020F0502020204030204" pitchFamily="34" charset="0"/>
              </a:rPr>
              <a:t> les </a:t>
            </a:r>
            <a:r>
              <a:rPr lang="en-GB" sz="1798" dirty="0" err="1">
                <a:effectLst/>
                <a:latin typeface="Calibri" panose="020F0502020204030204" pitchFamily="34" charset="0"/>
                <a:ea typeface="Times New Roman" panose="02020603050405020304" pitchFamily="18" charset="0"/>
                <a:cs typeface="Calibri" panose="020F0502020204030204" pitchFamily="34" charset="0"/>
              </a:rPr>
              <a:t>résultats</a:t>
            </a:r>
            <a:r>
              <a:rPr lang="en-GB" sz="1798" dirty="0">
                <a:effectLst/>
                <a:latin typeface="Calibri" panose="020F0502020204030204" pitchFamily="34" charset="0"/>
                <a:ea typeface="Times New Roman" panose="02020603050405020304" pitchFamily="18" charset="0"/>
                <a:cs typeface="Calibri" panose="020F0502020204030204" pitchFamily="34" charset="0"/>
              </a:rPr>
              <a:t> des discussions du </a:t>
            </a:r>
            <a:r>
              <a:rPr lang="en-GB" sz="1798" dirty="0" err="1">
                <a:effectLst/>
                <a:latin typeface="Calibri" panose="020F0502020204030204" pitchFamily="34" charset="0"/>
                <a:ea typeface="Times New Roman" panose="02020603050405020304" pitchFamily="18" charset="0"/>
                <a:cs typeface="Calibri" panose="020F0502020204030204" pitchFamily="34" charset="0"/>
              </a:rPr>
              <a:t>groupe</a:t>
            </a:r>
            <a:r>
              <a:rPr lang="en-GB" sz="1798" dirty="0">
                <a:effectLst/>
                <a:latin typeface="Calibri" panose="020F0502020204030204" pitchFamily="34" charset="0"/>
                <a:ea typeface="Times New Roman" panose="02020603050405020304" pitchFamily="18" charset="0"/>
                <a:cs typeface="Calibri" panose="020F0502020204030204" pitchFamily="34" charset="0"/>
              </a:rPr>
              <a:t> </a:t>
            </a:r>
            <a:r>
              <a:rPr lang="en-GB" sz="1798" dirty="0" err="1">
                <a:effectLst/>
                <a:latin typeface="Calibri" panose="020F0502020204030204" pitchFamily="34" charset="0"/>
                <a:ea typeface="Times New Roman" panose="02020603050405020304" pitchFamily="18" charset="0"/>
                <a:cs typeface="Calibri" panose="020F0502020204030204" pitchFamily="34" charset="0"/>
              </a:rPr>
              <a:t>en</a:t>
            </a:r>
            <a:r>
              <a:rPr lang="en-GB" sz="1798" dirty="0">
                <a:effectLst/>
                <a:latin typeface="Calibri" panose="020F0502020204030204" pitchFamily="34" charset="0"/>
                <a:ea typeface="Times New Roman" panose="02020603050405020304" pitchFamily="18" charset="0"/>
                <a:cs typeface="Calibri" panose="020F0502020204030204" pitchFamily="34" charset="0"/>
              </a:rPr>
              <a:t> 3 points maximum</a:t>
            </a:r>
            <a:endParaRPr lang="en-FR" sz="1798" dirty="0">
              <a:effectLst/>
              <a:latin typeface="Calibri" panose="020F0502020204030204" pitchFamily="34" charset="0"/>
              <a:ea typeface="Times New Roman" panose="02020603050405020304" pitchFamily="18" charset="0"/>
              <a:cs typeface="Calibri" panose="020F0502020204030204" pitchFamily="34" charset="0"/>
            </a:endParaRPr>
          </a:p>
        </p:txBody>
      </p:sp>
      <p:sp>
        <p:nvSpPr>
          <p:cNvPr id="7" name="Rounded Rectangle 6">
            <a:extLst>
              <a:ext uri="{FF2B5EF4-FFF2-40B4-BE49-F238E27FC236}">
                <a16:creationId xmlns:a16="http://schemas.microsoft.com/office/drawing/2014/main" id="{E6629E0F-4FA9-0AE6-3535-CB851B74E4E3}"/>
              </a:ext>
            </a:extLst>
          </p:cNvPr>
          <p:cNvSpPr/>
          <p:nvPr/>
        </p:nvSpPr>
        <p:spPr>
          <a:xfrm>
            <a:off x="5856213" y="1130156"/>
            <a:ext cx="111644" cy="4608336"/>
          </a:xfrm>
          <a:prstGeom prst="round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FR" sz="1798"/>
          </a:p>
        </p:txBody>
      </p:sp>
      <p:sp>
        <p:nvSpPr>
          <p:cNvPr id="10" name="Background">
            <a:extLst>
              <a:ext uri="{FF2B5EF4-FFF2-40B4-BE49-F238E27FC236}">
                <a16:creationId xmlns:a16="http://schemas.microsoft.com/office/drawing/2014/main" id="{0DBA67D8-83D3-B111-B990-2DD09103389C}"/>
              </a:ext>
            </a:extLst>
          </p:cNvPr>
          <p:cNvSpPr txBox="1">
            <a:spLocks/>
          </p:cNvSpPr>
          <p:nvPr/>
        </p:nvSpPr>
        <p:spPr>
          <a:xfrm>
            <a:off x="524490" y="264243"/>
            <a:ext cx="11130321" cy="553421"/>
          </a:xfrm>
          <a:prstGeom prst="rect">
            <a:avLst/>
          </a:prstGeom>
          <a:ln w="3175">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vert="horz" lIns="0" tIns="0" rIns="0" bIns="0" rtlCol="0" anchor="t">
            <a:noAutofit/>
          </a:bodyPr>
          <a:lstStyle>
            <a:lvl1pPr marL="0" marR="0" indent="0" algn="l" defTabSz="609492" rtl="0" latinLnBrk="0">
              <a:lnSpc>
                <a:spcPct val="100000"/>
              </a:lnSpc>
              <a:spcBef>
                <a:spcPts val="1000"/>
              </a:spcBef>
              <a:spcAft>
                <a:spcPts val="0"/>
              </a:spcAft>
              <a:buClrTx/>
              <a:buSzTx/>
              <a:buFontTx/>
              <a:buNone/>
              <a:tabLst/>
              <a:defRPr sz="4300" b="0" i="0" u="none" strike="noStrike" cap="none" spc="0" baseline="0">
                <a:solidFill>
                  <a:srgbClr val="A4D233"/>
                </a:solidFill>
                <a:uFillTx/>
                <a:latin typeface="Bebas Neue Regular"/>
                <a:ea typeface="Bebas Neue Regular"/>
                <a:cs typeface="Bebas Neue Regular"/>
                <a:sym typeface="Bebas Neue Regular"/>
              </a:defRPr>
            </a:lvl1pPr>
            <a:lvl2pPr marL="0" marR="0" indent="0" algn="ctr" defTabSz="412750" rtl="0" latinLnBrk="0">
              <a:lnSpc>
                <a:spcPct val="100000"/>
              </a:lnSpc>
              <a:spcBef>
                <a:spcPts val="0"/>
              </a:spcBef>
              <a:spcAft>
                <a:spcPts val="0"/>
              </a:spcAft>
              <a:buClrTx/>
              <a:buSzTx/>
              <a:buFontTx/>
              <a:buNone/>
              <a:tabLst/>
              <a:defRPr sz="2600" b="0" i="0" u="none" strike="noStrike" cap="none" spc="0" baseline="0">
                <a:solidFill>
                  <a:srgbClr val="000000"/>
                </a:solidFill>
                <a:uFillTx/>
                <a:latin typeface="Helvetica Neue"/>
                <a:ea typeface="Helvetica Neue"/>
                <a:cs typeface="Helvetica Neue"/>
                <a:sym typeface="Helvetica Neue"/>
              </a:defRPr>
            </a:lvl2pPr>
            <a:lvl3pPr marL="0" marR="0" indent="0" algn="ctr" defTabSz="412750" rtl="0" latinLnBrk="0">
              <a:lnSpc>
                <a:spcPct val="100000"/>
              </a:lnSpc>
              <a:spcBef>
                <a:spcPts val="0"/>
              </a:spcBef>
              <a:spcAft>
                <a:spcPts val="0"/>
              </a:spcAft>
              <a:buClrTx/>
              <a:buSzTx/>
              <a:buFontTx/>
              <a:buNone/>
              <a:tabLst/>
              <a:defRPr sz="2600" b="0" i="0" u="none" strike="noStrike" cap="none" spc="0" baseline="0">
                <a:solidFill>
                  <a:srgbClr val="000000"/>
                </a:solidFill>
                <a:uFillTx/>
                <a:latin typeface="Helvetica Neue"/>
                <a:ea typeface="Helvetica Neue"/>
                <a:cs typeface="Helvetica Neue"/>
                <a:sym typeface="Helvetica Neue"/>
              </a:defRPr>
            </a:lvl3pPr>
            <a:lvl4pPr marL="0" marR="0" indent="0" algn="ctr" defTabSz="412750" rtl="0" latinLnBrk="0">
              <a:lnSpc>
                <a:spcPct val="100000"/>
              </a:lnSpc>
              <a:spcBef>
                <a:spcPts val="0"/>
              </a:spcBef>
              <a:spcAft>
                <a:spcPts val="0"/>
              </a:spcAft>
              <a:buClrTx/>
              <a:buSzTx/>
              <a:buFontTx/>
              <a:buNone/>
              <a:tabLst/>
              <a:defRPr sz="2600" b="0" i="0" u="none" strike="noStrike" cap="none" spc="0" baseline="0">
                <a:solidFill>
                  <a:srgbClr val="000000"/>
                </a:solidFill>
                <a:uFillTx/>
                <a:latin typeface="Helvetica Neue"/>
                <a:ea typeface="Helvetica Neue"/>
                <a:cs typeface="Helvetica Neue"/>
                <a:sym typeface="Helvetica Neue"/>
              </a:defRPr>
            </a:lvl4pPr>
            <a:lvl5pPr marL="0" marR="0" indent="0" algn="ctr" defTabSz="412750" rtl="0" latinLnBrk="0">
              <a:lnSpc>
                <a:spcPct val="100000"/>
              </a:lnSpc>
              <a:spcBef>
                <a:spcPts val="0"/>
              </a:spcBef>
              <a:spcAft>
                <a:spcPts val="0"/>
              </a:spcAft>
              <a:buClrTx/>
              <a:buSzTx/>
              <a:buFontTx/>
              <a:buNone/>
              <a:tabLst/>
              <a:defRPr sz="2600" b="0" i="0" u="none" strike="noStrike" cap="none" spc="0" baseline="0">
                <a:solidFill>
                  <a:srgbClr val="000000"/>
                </a:solidFill>
                <a:uFillTx/>
                <a:latin typeface="Helvetica Neue"/>
                <a:ea typeface="Helvetica Neue"/>
                <a:cs typeface="Helvetica Neue"/>
                <a:sym typeface="Helvetica Neue"/>
              </a:defRPr>
            </a:lvl5pPr>
            <a:lvl6pPr marL="0" marR="0" indent="355600" algn="ctr" defTabSz="412750" rtl="0" latinLnBrk="0">
              <a:lnSpc>
                <a:spcPct val="100000"/>
              </a:lnSpc>
              <a:spcBef>
                <a:spcPts val="0"/>
              </a:spcBef>
              <a:spcAft>
                <a:spcPts val="0"/>
              </a:spcAft>
              <a:buClrTx/>
              <a:buSzTx/>
              <a:buFontTx/>
              <a:buNone/>
              <a:tabLst/>
              <a:defRPr sz="2600" b="0" i="0" u="none" strike="noStrike" cap="none" spc="0" baseline="0">
                <a:solidFill>
                  <a:srgbClr val="000000"/>
                </a:solidFill>
                <a:uFillTx/>
                <a:latin typeface="Helvetica Neue"/>
                <a:ea typeface="Helvetica Neue"/>
                <a:cs typeface="Helvetica Neue"/>
                <a:sym typeface="Helvetica Neue"/>
              </a:defRPr>
            </a:lvl6pPr>
            <a:lvl7pPr marL="0" marR="0" indent="711200" algn="ctr" defTabSz="412750" rtl="0" latinLnBrk="0">
              <a:lnSpc>
                <a:spcPct val="100000"/>
              </a:lnSpc>
              <a:spcBef>
                <a:spcPts val="0"/>
              </a:spcBef>
              <a:spcAft>
                <a:spcPts val="0"/>
              </a:spcAft>
              <a:buClrTx/>
              <a:buSzTx/>
              <a:buFontTx/>
              <a:buNone/>
              <a:tabLst/>
              <a:defRPr sz="2600" b="0" i="0" u="none" strike="noStrike" cap="none" spc="0" baseline="0">
                <a:solidFill>
                  <a:srgbClr val="000000"/>
                </a:solidFill>
                <a:uFillTx/>
                <a:latin typeface="Helvetica Neue"/>
                <a:ea typeface="Helvetica Neue"/>
                <a:cs typeface="Helvetica Neue"/>
                <a:sym typeface="Helvetica Neue"/>
              </a:defRPr>
            </a:lvl7pPr>
            <a:lvl8pPr marL="0" marR="0" indent="1066800" algn="ctr" defTabSz="412750" rtl="0" latinLnBrk="0">
              <a:lnSpc>
                <a:spcPct val="100000"/>
              </a:lnSpc>
              <a:spcBef>
                <a:spcPts val="0"/>
              </a:spcBef>
              <a:spcAft>
                <a:spcPts val="0"/>
              </a:spcAft>
              <a:buClrTx/>
              <a:buSzTx/>
              <a:buFontTx/>
              <a:buNone/>
              <a:tabLst/>
              <a:defRPr sz="2600" b="0" i="0" u="none" strike="noStrike" cap="none" spc="0" baseline="0">
                <a:solidFill>
                  <a:srgbClr val="000000"/>
                </a:solidFill>
                <a:uFillTx/>
                <a:latin typeface="Helvetica Neue"/>
                <a:ea typeface="Helvetica Neue"/>
                <a:cs typeface="Helvetica Neue"/>
                <a:sym typeface="Helvetica Neue"/>
              </a:defRPr>
            </a:lvl8pPr>
            <a:lvl9pPr marL="0" marR="0" indent="1422400" algn="ctr" defTabSz="412750" rtl="0" latinLnBrk="0">
              <a:lnSpc>
                <a:spcPct val="100000"/>
              </a:lnSpc>
              <a:spcBef>
                <a:spcPts val="0"/>
              </a:spcBef>
              <a:spcAft>
                <a:spcPts val="0"/>
              </a:spcAft>
              <a:buClrTx/>
              <a:buSzTx/>
              <a:buFontTx/>
              <a:buNone/>
              <a:tabLst/>
              <a:defRPr sz="2600" b="0" i="0" u="none" strike="noStrike" cap="none" spc="0" baseline="0">
                <a:solidFill>
                  <a:srgbClr val="000000"/>
                </a:solidFill>
                <a:uFillTx/>
                <a:latin typeface="Helvetica Neue"/>
                <a:ea typeface="Helvetica Neue"/>
                <a:cs typeface="Helvetica Neue"/>
                <a:sym typeface="Helvetica Neue"/>
              </a:defRPr>
            </a:lvl9pPr>
          </a:lstStyle>
          <a:p>
            <a:pPr hangingPunct="1"/>
            <a:r>
              <a:rPr lang="fr-FR" sz="4795" dirty="0">
                <a:solidFill>
                  <a:schemeClr val="bg1">
                    <a:lumMod val="50000"/>
                  </a:schemeClr>
                </a:solidFill>
                <a:cs typeface="Arial"/>
                <a:sym typeface="Arial"/>
              </a:rPr>
              <a:t>group </a:t>
            </a:r>
            <a:r>
              <a:rPr lang="fr-FR" sz="4795" dirty="0" err="1">
                <a:solidFill>
                  <a:schemeClr val="bg1">
                    <a:lumMod val="50000"/>
                  </a:schemeClr>
                </a:solidFill>
                <a:cs typeface="Arial"/>
                <a:sym typeface="Arial"/>
              </a:rPr>
              <a:t>work</a:t>
            </a:r>
            <a:r>
              <a:rPr lang="fr-FR" sz="4795" dirty="0">
                <a:solidFill>
                  <a:schemeClr val="bg1">
                    <a:lumMod val="50000"/>
                  </a:schemeClr>
                </a:solidFill>
                <a:cs typeface="Arial"/>
                <a:sym typeface="Arial"/>
              </a:rPr>
              <a:t> 						travail de groupes</a:t>
            </a:r>
            <a:endParaRPr lang="fr-FR" sz="4795" dirty="0">
              <a:solidFill>
                <a:schemeClr val="bg1">
                  <a:lumMod val="50000"/>
                </a:schemeClr>
              </a:solidFill>
              <a:cs typeface="Arial"/>
            </a:endParaRPr>
          </a:p>
        </p:txBody>
      </p:sp>
    </p:spTree>
    <p:extLst>
      <p:ext uri="{BB962C8B-B14F-4D97-AF65-F5344CB8AC3E}">
        <p14:creationId xmlns:p14="http://schemas.microsoft.com/office/powerpoint/2010/main" val="921933832"/>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56BA98-EC09-C62A-06A2-391B39F26A66}"/>
            </a:ext>
          </a:extLst>
        </p:cNvPr>
        <p:cNvGrpSpPr/>
        <p:nvPr/>
      </p:nvGrpSpPr>
      <p:grpSpPr>
        <a:xfrm>
          <a:off x="0" y="0"/>
          <a:ext cx="0" cy="0"/>
          <a:chOff x="0" y="0"/>
          <a:chExt cx="0" cy="0"/>
        </a:xfrm>
      </p:grpSpPr>
      <p:sp>
        <p:nvSpPr>
          <p:cNvPr id="3" name="TextBox 17">
            <a:extLst>
              <a:ext uri="{FF2B5EF4-FFF2-40B4-BE49-F238E27FC236}">
                <a16:creationId xmlns:a16="http://schemas.microsoft.com/office/drawing/2014/main" id="{8B24B598-80F0-7A3D-925C-9C916E31F8F2}"/>
              </a:ext>
            </a:extLst>
          </p:cNvPr>
          <p:cNvSpPr txBox="1"/>
          <p:nvPr/>
        </p:nvSpPr>
        <p:spPr>
          <a:xfrm>
            <a:off x="403112" y="6122543"/>
            <a:ext cx="4173485" cy="553421"/>
          </a:xfrm>
          <a:prstGeom prst="rect">
            <a:avLst/>
          </a:prstGeom>
          <a:ln w="3175">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0" tIns="0" rIns="0" bIns="0" anchor="ctr">
            <a:spAutoFit/>
          </a:bodyPr>
          <a:lstStyle/>
          <a:p>
            <a:pPr defTabSz="608883">
              <a:defRPr sz="1800">
                <a:latin typeface="Arial"/>
                <a:ea typeface="Arial"/>
                <a:cs typeface="Arial"/>
                <a:sym typeface="Arial"/>
              </a:defRPr>
            </a:pPr>
            <a:r>
              <a:rPr lang="fr-FR" sz="1798" dirty="0">
                <a:solidFill>
                  <a:srgbClr val="808080"/>
                </a:solidFill>
              </a:rPr>
              <a:t>Group </a:t>
            </a:r>
            <a:r>
              <a:rPr lang="fr-FR" sz="1798" dirty="0" err="1">
                <a:solidFill>
                  <a:srgbClr val="808080"/>
                </a:solidFill>
              </a:rPr>
              <a:t>work</a:t>
            </a:r>
            <a:br>
              <a:rPr sz="1798" dirty="0"/>
            </a:br>
            <a:r>
              <a:rPr sz="1798" dirty="0">
                <a:solidFill>
                  <a:srgbClr val="808080"/>
                </a:solidFill>
              </a:rPr>
              <a:t>Date:</a:t>
            </a:r>
            <a:r>
              <a:rPr lang="en-US" sz="1798" dirty="0">
                <a:solidFill>
                  <a:srgbClr val="808080"/>
                </a:solidFill>
              </a:rPr>
              <a:t> 19/02/2024</a:t>
            </a:r>
          </a:p>
        </p:txBody>
      </p:sp>
      <p:sp>
        <p:nvSpPr>
          <p:cNvPr id="4" name="TextBox 3">
            <a:extLst>
              <a:ext uri="{FF2B5EF4-FFF2-40B4-BE49-F238E27FC236}">
                <a16:creationId xmlns:a16="http://schemas.microsoft.com/office/drawing/2014/main" id="{0B386F2C-019D-46A8-2ECA-6C987260F07E}"/>
              </a:ext>
            </a:extLst>
          </p:cNvPr>
          <p:cNvSpPr txBox="1"/>
          <p:nvPr/>
        </p:nvSpPr>
        <p:spPr>
          <a:xfrm>
            <a:off x="11148356" y="6202061"/>
            <a:ext cx="1084339" cy="407379"/>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horz" wrap="square" lIns="19030" tIns="19030" rIns="19030" bIns="19030" numCol="1" spcCol="38100" rtlCol="0" anchor="t">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1pPr>
            <a:lvl2pPr marL="0" marR="0" indent="4572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2pPr>
            <a:lvl3pPr marL="0" marR="0" indent="9144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3pPr>
            <a:lvl4pPr marL="0" marR="0" indent="13716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4pPr>
            <a:lvl5pPr marL="0" marR="0" indent="18288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5pPr>
            <a:lvl6pPr marL="0" marR="0" indent="22860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6pPr>
            <a:lvl7pPr marL="0" marR="0" indent="27432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7pPr>
            <a:lvl8pPr marL="0" marR="0" indent="32004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8pPr>
            <a:lvl9pPr marL="0" marR="0" indent="36576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9pPr>
          </a:lstStyle>
          <a:p>
            <a:pPr algn="l"/>
            <a:r>
              <a:rPr lang="fr-FR" sz="1199" b="0" spc="-100" dirty="0">
                <a:solidFill>
                  <a:srgbClr val="D8D8D8"/>
                </a:solidFill>
                <a:latin typeface="Calibri"/>
                <a:cs typeface="Calibri"/>
              </a:rPr>
              <a:t>WCA</a:t>
            </a:r>
            <a:r>
              <a:rPr lang="en-NL" sz="1199" b="0" spc="-100">
                <a:solidFill>
                  <a:srgbClr val="D8D8D8"/>
                </a:solidFill>
                <a:latin typeface="Calibri"/>
                <a:cs typeface="Calibri"/>
              </a:rPr>
              <a:t> Regional</a:t>
            </a:r>
            <a:endParaRPr lang="en-US" sz="1399" dirty="0">
              <a:solidFill>
                <a:srgbClr val="D8D8D8"/>
              </a:solidFill>
              <a:cs typeface="Calibri"/>
            </a:endParaRPr>
          </a:p>
          <a:p>
            <a:pPr algn="l"/>
            <a:r>
              <a:rPr lang="en-US" sz="1199" b="0" spc="-100" dirty="0">
                <a:solidFill>
                  <a:srgbClr val="D8D8D8"/>
                </a:solidFill>
                <a:latin typeface="Calibri"/>
                <a:cs typeface="Calibri"/>
              </a:rPr>
              <a:t>Meeting</a:t>
            </a:r>
          </a:p>
        </p:txBody>
      </p:sp>
      <p:cxnSp>
        <p:nvCxnSpPr>
          <p:cNvPr id="6" name="Straight Connector 5">
            <a:extLst>
              <a:ext uri="{FF2B5EF4-FFF2-40B4-BE49-F238E27FC236}">
                <a16:creationId xmlns:a16="http://schemas.microsoft.com/office/drawing/2014/main" id="{C8BF92F8-E17D-F290-00FE-834476320C82}"/>
              </a:ext>
            </a:extLst>
          </p:cNvPr>
          <p:cNvCxnSpPr>
            <a:cxnSpLocks/>
          </p:cNvCxnSpPr>
          <p:nvPr/>
        </p:nvCxnSpPr>
        <p:spPr>
          <a:xfrm flipH="1">
            <a:off x="11044871" y="6080958"/>
            <a:ext cx="1" cy="676886"/>
          </a:xfrm>
          <a:prstGeom prst="line">
            <a:avLst/>
          </a:prstGeom>
          <a:noFill/>
          <a:ln w="12700" cap="flat">
            <a:solidFill>
              <a:schemeClr val="bg1">
                <a:lumMod val="85000"/>
              </a:schemeClr>
            </a:solidFill>
            <a:prstDash val="solid"/>
            <a:miter lim="400000"/>
          </a:ln>
          <a:effectLst/>
          <a:sp3d/>
        </p:spPr>
        <p:style>
          <a:lnRef idx="0">
            <a:scrgbClr r="0" g="0" b="0"/>
          </a:lnRef>
          <a:fillRef idx="0">
            <a:scrgbClr r="0" g="0" b="0"/>
          </a:fillRef>
          <a:effectRef idx="0">
            <a:scrgbClr r="0" g="0" b="0"/>
          </a:effectRef>
          <a:fontRef idx="none"/>
        </p:style>
      </p:cxnSp>
      <p:cxnSp>
        <p:nvCxnSpPr>
          <p:cNvPr id="8" name="Straight Connector 7">
            <a:extLst>
              <a:ext uri="{FF2B5EF4-FFF2-40B4-BE49-F238E27FC236}">
                <a16:creationId xmlns:a16="http://schemas.microsoft.com/office/drawing/2014/main" id="{A47E285F-DC0E-221B-E0C5-030F03B76412}"/>
              </a:ext>
            </a:extLst>
          </p:cNvPr>
          <p:cNvCxnSpPr>
            <a:cxnSpLocks/>
          </p:cNvCxnSpPr>
          <p:nvPr/>
        </p:nvCxnSpPr>
        <p:spPr>
          <a:xfrm flipH="1">
            <a:off x="9563206" y="6080957"/>
            <a:ext cx="1" cy="676886"/>
          </a:xfrm>
          <a:prstGeom prst="line">
            <a:avLst/>
          </a:prstGeom>
          <a:noFill/>
          <a:ln w="12700" cap="flat">
            <a:solidFill>
              <a:schemeClr val="bg1">
                <a:lumMod val="85000"/>
              </a:schemeClr>
            </a:solidFill>
            <a:prstDash val="solid"/>
            <a:miter lim="400000"/>
          </a:ln>
          <a:effectLst/>
          <a:sp3d/>
        </p:spPr>
        <p:style>
          <a:lnRef idx="0">
            <a:scrgbClr r="0" g="0" b="0"/>
          </a:lnRef>
          <a:fillRef idx="0">
            <a:scrgbClr r="0" g="0" b="0"/>
          </a:fillRef>
          <a:effectRef idx="0">
            <a:scrgbClr r="0" g="0" b="0"/>
          </a:effectRef>
          <a:fontRef idx="none"/>
        </p:style>
      </p:cxnSp>
      <p:pic>
        <p:nvPicPr>
          <p:cNvPr id="11" name="Picture 10" descr="A grey rectangular sign with blue text&#10;&#10;Description automatically generated">
            <a:extLst>
              <a:ext uri="{FF2B5EF4-FFF2-40B4-BE49-F238E27FC236}">
                <a16:creationId xmlns:a16="http://schemas.microsoft.com/office/drawing/2014/main" id="{7A2C923C-68DC-0622-98F4-3B6C041C37F4}"/>
              </a:ext>
            </a:extLst>
          </p:cNvPr>
          <p:cNvPicPr>
            <a:picLocks noChangeAspect="1"/>
          </p:cNvPicPr>
          <p:nvPr/>
        </p:nvPicPr>
        <p:blipFill>
          <a:blip r:embed="rId2"/>
          <a:stretch>
            <a:fillRect/>
          </a:stretch>
        </p:blipFill>
        <p:spPr>
          <a:xfrm>
            <a:off x="8447601" y="6066779"/>
            <a:ext cx="1078524" cy="664949"/>
          </a:xfrm>
          <a:prstGeom prst="rect">
            <a:avLst/>
          </a:prstGeom>
        </p:spPr>
      </p:pic>
      <p:pic>
        <p:nvPicPr>
          <p:cNvPr id="16" name="Picture 15" descr="A black background with green text&#10;&#10;Description automatically generated">
            <a:extLst>
              <a:ext uri="{FF2B5EF4-FFF2-40B4-BE49-F238E27FC236}">
                <a16:creationId xmlns:a16="http://schemas.microsoft.com/office/drawing/2014/main" id="{B87C72D4-258E-B584-24BC-E8D0ABC3F23B}"/>
              </a:ext>
            </a:extLst>
          </p:cNvPr>
          <p:cNvPicPr>
            <a:picLocks noChangeAspect="1"/>
          </p:cNvPicPr>
          <p:nvPr/>
        </p:nvPicPr>
        <p:blipFill>
          <a:blip r:embed="rId3"/>
          <a:stretch>
            <a:fillRect/>
          </a:stretch>
        </p:blipFill>
        <p:spPr>
          <a:xfrm>
            <a:off x="9671894" y="6176752"/>
            <a:ext cx="1274564" cy="451649"/>
          </a:xfrm>
          <a:prstGeom prst="rect">
            <a:avLst/>
          </a:prstGeom>
        </p:spPr>
      </p:pic>
      <p:sp>
        <p:nvSpPr>
          <p:cNvPr id="9" name="Background">
            <a:extLst>
              <a:ext uri="{FF2B5EF4-FFF2-40B4-BE49-F238E27FC236}">
                <a16:creationId xmlns:a16="http://schemas.microsoft.com/office/drawing/2014/main" id="{4E250340-ACCD-2FFE-9C44-64224DC8B4E4}"/>
              </a:ext>
            </a:extLst>
          </p:cNvPr>
          <p:cNvSpPr txBox="1">
            <a:spLocks/>
          </p:cNvSpPr>
          <p:nvPr/>
        </p:nvSpPr>
        <p:spPr>
          <a:xfrm>
            <a:off x="528111" y="376810"/>
            <a:ext cx="10940730" cy="553421"/>
          </a:xfrm>
          <a:prstGeom prst="rect">
            <a:avLst/>
          </a:prstGeom>
          <a:ln w="3175">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vert="horz" lIns="0" tIns="0" rIns="0" bIns="0" rtlCol="0" anchor="t">
            <a:noAutofit/>
          </a:bodyPr>
          <a:lstStyle>
            <a:lvl1pPr marL="0" marR="0" indent="0" algn="l" defTabSz="609492" rtl="0" latinLnBrk="0">
              <a:lnSpc>
                <a:spcPct val="100000"/>
              </a:lnSpc>
              <a:spcBef>
                <a:spcPts val="1000"/>
              </a:spcBef>
              <a:spcAft>
                <a:spcPts val="0"/>
              </a:spcAft>
              <a:buClrTx/>
              <a:buSzTx/>
              <a:buFontTx/>
              <a:buNone/>
              <a:tabLst/>
              <a:defRPr sz="4300" b="0" i="0" u="none" strike="noStrike" cap="none" spc="0" baseline="0">
                <a:solidFill>
                  <a:srgbClr val="A4D233"/>
                </a:solidFill>
                <a:uFillTx/>
                <a:latin typeface="Bebas Neue Regular"/>
                <a:ea typeface="Bebas Neue Regular"/>
                <a:cs typeface="Bebas Neue Regular"/>
                <a:sym typeface="Bebas Neue Regular"/>
              </a:defRPr>
            </a:lvl1pPr>
            <a:lvl2pPr marL="0" marR="0" indent="0" algn="ctr" defTabSz="412750" rtl="0" latinLnBrk="0">
              <a:lnSpc>
                <a:spcPct val="100000"/>
              </a:lnSpc>
              <a:spcBef>
                <a:spcPts val="0"/>
              </a:spcBef>
              <a:spcAft>
                <a:spcPts val="0"/>
              </a:spcAft>
              <a:buClrTx/>
              <a:buSzTx/>
              <a:buFontTx/>
              <a:buNone/>
              <a:tabLst/>
              <a:defRPr sz="2600" b="0" i="0" u="none" strike="noStrike" cap="none" spc="0" baseline="0">
                <a:solidFill>
                  <a:srgbClr val="000000"/>
                </a:solidFill>
                <a:uFillTx/>
                <a:latin typeface="Helvetica Neue"/>
                <a:ea typeface="Helvetica Neue"/>
                <a:cs typeface="Helvetica Neue"/>
                <a:sym typeface="Helvetica Neue"/>
              </a:defRPr>
            </a:lvl2pPr>
            <a:lvl3pPr marL="0" marR="0" indent="0" algn="ctr" defTabSz="412750" rtl="0" latinLnBrk="0">
              <a:lnSpc>
                <a:spcPct val="100000"/>
              </a:lnSpc>
              <a:spcBef>
                <a:spcPts val="0"/>
              </a:spcBef>
              <a:spcAft>
                <a:spcPts val="0"/>
              </a:spcAft>
              <a:buClrTx/>
              <a:buSzTx/>
              <a:buFontTx/>
              <a:buNone/>
              <a:tabLst/>
              <a:defRPr sz="2600" b="0" i="0" u="none" strike="noStrike" cap="none" spc="0" baseline="0">
                <a:solidFill>
                  <a:srgbClr val="000000"/>
                </a:solidFill>
                <a:uFillTx/>
                <a:latin typeface="Helvetica Neue"/>
                <a:ea typeface="Helvetica Neue"/>
                <a:cs typeface="Helvetica Neue"/>
                <a:sym typeface="Helvetica Neue"/>
              </a:defRPr>
            </a:lvl3pPr>
            <a:lvl4pPr marL="0" marR="0" indent="0" algn="ctr" defTabSz="412750" rtl="0" latinLnBrk="0">
              <a:lnSpc>
                <a:spcPct val="100000"/>
              </a:lnSpc>
              <a:spcBef>
                <a:spcPts val="0"/>
              </a:spcBef>
              <a:spcAft>
                <a:spcPts val="0"/>
              </a:spcAft>
              <a:buClrTx/>
              <a:buSzTx/>
              <a:buFontTx/>
              <a:buNone/>
              <a:tabLst/>
              <a:defRPr sz="2600" b="0" i="0" u="none" strike="noStrike" cap="none" spc="0" baseline="0">
                <a:solidFill>
                  <a:srgbClr val="000000"/>
                </a:solidFill>
                <a:uFillTx/>
                <a:latin typeface="Helvetica Neue"/>
                <a:ea typeface="Helvetica Neue"/>
                <a:cs typeface="Helvetica Neue"/>
                <a:sym typeface="Helvetica Neue"/>
              </a:defRPr>
            </a:lvl4pPr>
            <a:lvl5pPr marL="0" marR="0" indent="0" algn="ctr" defTabSz="412750" rtl="0" latinLnBrk="0">
              <a:lnSpc>
                <a:spcPct val="100000"/>
              </a:lnSpc>
              <a:spcBef>
                <a:spcPts val="0"/>
              </a:spcBef>
              <a:spcAft>
                <a:spcPts val="0"/>
              </a:spcAft>
              <a:buClrTx/>
              <a:buSzTx/>
              <a:buFontTx/>
              <a:buNone/>
              <a:tabLst/>
              <a:defRPr sz="2600" b="0" i="0" u="none" strike="noStrike" cap="none" spc="0" baseline="0">
                <a:solidFill>
                  <a:srgbClr val="000000"/>
                </a:solidFill>
                <a:uFillTx/>
                <a:latin typeface="Helvetica Neue"/>
                <a:ea typeface="Helvetica Neue"/>
                <a:cs typeface="Helvetica Neue"/>
                <a:sym typeface="Helvetica Neue"/>
              </a:defRPr>
            </a:lvl5pPr>
            <a:lvl6pPr marL="0" marR="0" indent="355600" algn="ctr" defTabSz="412750" rtl="0" latinLnBrk="0">
              <a:lnSpc>
                <a:spcPct val="100000"/>
              </a:lnSpc>
              <a:spcBef>
                <a:spcPts val="0"/>
              </a:spcBef>
              <a:spcAft>
                <a:spcPts val="0"/>
              </a:spcAft>
              <a:buClrTx/>
              <a:buSzTx/>
              <a:buFontTx/>
              <a:buNone/>
              <a:tabLst/>
              <a:defRPr sz="2600" b="0" i="0" u="none" strike="noStrike" cap="none" spc="0" baseline="0">
                <a:solidFill>
                  <a:srgbClr val="000000"/>
                </a:solidFill>
                <a:uFillTx/>
                <a:latin typeface="Helvetica Neue"/>
                <a:ea typeface="Helvetica Neue"/>
                <a:cs typeface="Helvetica Neue"/>
                <a:sym typeface="Helvetica Neue"/>
              </a:defRPr>
            </a:lvl6pPr>
            <a:lvl7pPr marL="0" marR="0" indent="711200" algn="ctr" defTabSz="412750" rtl="0" latinLnBrk="0">
              <a:lnSpc>
                <a:spcPct val="100000"/>
              </a:lnSpc>
              <a:spcBef>
                <a:spcPts val="0"/>
              </a:spcBef>
              <a:spcAft>
                <a:spcPts val="0"/>
              </a:spcAft>
              <a:buClrTx/>
              <a:buSzTx/>
              <a:buFontTx/>
              <a:buNone/>
              <a:tabLst/>
              <a:defRPr sz="2600" b="0" i="0" u="none" strike="noStrike" cap="none" spc="0" baseline="0">
                <a:solidFill>
                  <a:srgbClr val="000000"/>
                </a:solidFill>
                <a:uFillTx/>
                <a:latin typeface="Helvetica Neue"/>
                <a:ea typeface="Helvetica Neue"/>
                <a:cs typeface="Helvetica Neue"/>
                <a:sym typeface="Helvetica Neue"/>
              </a:defRPr>
            </a:lvl7pPr>
            <a:lvl8pPr marL="0" marR="0" indent="1066800" algn="ctr" defTabSz="412750" rtl="0" latinLnBrk="0">
              <a:lnSpc>
                <a:spcPct val="100000"/>
              </a:lnSpc>
              <a:spcBef>
                <a:spcPts val="0"/>
              </a:spcBef>
              <a:spcAft>
                <a:spcPts val="0"/>
              </a:spcAft>
              <a:buClrTx/>
              <a:buSzTx/>
              <a:buFontTx/>
              <a:buNone/>
              <a:tabLst/>
              <a:defRPr sz="2600" b="0" i="0" u="none" strike="noStrike" cap="none" spc="0" baseline="0">
                <a:solidFill>
                  <a:srgbClr val="000000"/>
                </a:solidFill>
                <a:uFillTx/>
                <a:latin typeface="Helvetica Neue"/>
                <a:ea typeface="Helvetica Neue"/>
                <a:cs typeface="Helvetica Neue"/>
                <a:sym typeface="Helvetica Neue"/>
              </a:defRPr>
            </a:lvl8pPr>
            <a:lvl9pPr marL="0" marR="0" indent="1422400" algn="ctr" defTabSz="412750" rtl="0" latinLnBrk="0">
              <a:lnSpc>
                <a:spcPct val="100000"/>
              </a:lnSpc>
              <a:spcBef>
                <a:spcPts val="0"/>
              </a:spcBef>
              <a:spcAft>
                <a:spcPts val="0"/>
              </a:spcAft>
              <a:buClrTx/>
              <a:buSzTx/>
              <a:buFontTx/>
              <a:buNone/>
              <a:tabLst/>
              <a:defRPr sz="2600" b="0" i="0" u="none" strike="noStrike" cap="none" spc="0" baseline="0">
                <a:solidFill>
                  <a:srgbClr val="000000"/>
                </a:solidFill>
                <a:uFillTx/>
                <a:latin typeface="Helvetica Neue"/>
                <a:ea typeface="Helvetica Neue"/>
                <a:cs typeface="Helvetica Neue"/>
                <a:sym typeface="Helvetica Neue"/>
              </a:defRPr>
            </a:lvl9pPr>
          </a:lstStyle>
          <a:p>
            <a:pPr hangingPunct="1"/>
            <a:r>
              <a:rPr lang="fr-FR" sz="4795" dirty="0">
                <a:solidFill>
                  <a:schemeClr val="bg1">
                    <a:lumMod val="50000"/>
                  </a:schemeClr>
                </a:solidFill>
                <a:cs typeface="Arial"/>
                <a:sym typeface="Arial"/>
              </a:rPr>
              <a:t>collective actions				actions conjointes</a:t>
            </a:r>
            <a:endParaRPr lang="fr-FR" sz="4795" dirty="0">
              <a:solidFill>
                <a:schemeClr val="bg1">
                  <a:lumMod val="50000"/>
                </a:schemeClr>
              </a:solidFill>
              <a:cs typeface="Arial"/>
            </a:endParaRPr>
          </a:p>
        </p:txBody>
      </p:sp>
      <p:sp>
        <p:nvSpPr>
          <p:cNvPr id="5" name="ZoneTexte 4">
            <a:extLst>
              <a:ext uri="{FF2B5EF4-FFF2-40B4-BE49-F238E27FC236}">
                <a16:creationId xmlns:a16="http://schemas.microsoft.com/office/drawing/2014/main" id="{CBF4AFD8-A59B-BC33-504F-F12310142190}"/>
              </a:ext>
            </a:extLst>
          </p:cNvPr>
          <p:cNvSpPr txBox="1"/>
          <p:nvPr/>
        </p:nvSpPr>
        <p:spPr>
          <a:xfrm>
            <a:off x="528111" y="1718775"/>
            <a:ext cx="5062826" cy="3420447"/>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9030" tIns="19030" rIns="19030" bIns="19030" numCol="1" spcCol="38100" rtlCol="0" anchor="ctr">
            <a:spAutoFit/>
          </a:bodyPr>
          <a:lstStyle/>
          <a:p>
            <a:pPr marL="0" marR="0" indent="0" algn="l" defTabSz="412337" rtl="0" fontAlgn="auto" latinLnBrk="0" hangingPunct="0">
              <a:lnSpc>
                <a:spcPct val="100000"/>
              </a:lnSpc>
              <a:spcBef>
                <a:spcPts val="0"/>
              </a:spcBef>
              <a:spcAft>
                <a:spcPts val="0"/>
              </a:spcAft>
              <a:buClrTx/>
              <a:buSzTx/>
              <a:buFontTx/>
              <a:buNone/>
              <a:tabLst/>
            </a:pPr>
            <a:r>
              <a:rPr lang="fr-FR" sz="1998" b="1" kern="1200" dirty="0" err="1">
                <a:solidFill>
                  <a:schemeClr val="tx1"/>
                </a:solidFill>
                <a:latin typeface="Calibri" panose="020F0502020204030204" pitchFamily="34" charset="0"/>
                <a:ea typeface="+mj-ea"/>
                <a:cs typeface="Calibri" panose="020F0502020204030204" pitchFamily="34" charset="0"/>
              </a:rPr>
              <a:t>Guiding</a:t>
            </a:r>
            <a:r>
              <a:rPr lang="fr-FR" sz="1998" b="1" kern="1200" dirty="0">
                <a:solidFill>
                  <a:schemeClr val="tx1"/>
                </a:solidFill>
                <a:latin typeface="Calibri" panose="020F0502020204030204" pitchFamily="34" charset="0"/>
                <a:ea typeface="+mj-ea"/>
                <a:cs typeface="Calibri" panose="020F0502020204030204" pitchFamily="34" charset="0"/>
              </a:rPr>
              <a:t> questions</a:t>
            </a:r>
          </a:p>
          <a:p>
            <a:pPr marL="361588" lvl="2" indent="-352073" fontAlgn="base">
              <a:buFont typeface="Symbol" pitchFamily="2" charset="2"/>
              <a:buChar char=""/>
            </a:pPr>
            <a:r>
              <a:rPr lang="en-US" sz="1998"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What are the biggest challenges you currently face in moving ahead?</a:t>
            </a:r>
            <a:endParaRPr lang="en-FR" sz="1998" dirty="0">
              <a:effectLst/>
              <a:latin typeface="Calibri" panose="020F0502020204030204" pitchFamily="34" charset="0"/>
              <a:ea typeface="Times New Roman" panose="02020603050405020304" pitchFamily="18" charset="0"/>
              <a:cs typeface="Calibri" panose="020F0502020204030204" pitchFamily="34" charset="0"/>
            </a:endParaRPr>
          </a:p>
          <a:p>
            <a:pPr marL="361588" lvl="2" indent="-352073" fontAlgn="base">
              <a:buFont typeface="Symbol" pitchFamily="2" charset="2"/>
              <a:buChar char=""/>
            </a:pPr>
            <a:r>
              <a:rPr lang="en-US" sz="1998" dirty="0">
                <a:solidFill>
                  <a:srgbClr val="000000"/>
                </a:solidFill>
                <a:latin typeface="Calibri" panose="020F0502020204030204" pitchFamily="34" charset="0"/>
                <a:ea typeface="Times New Roman" panose="02020603050405020304" pitchFamily="18" charset="0"/>
                <a:cs typeface="Calibri" panose="020F0502020204030204" pitchFamily="34" charset="0"/>
              </a:rPr>
              <a:t>W</a:t>
            </a:r>
            <a:r>
              <a:rPr lang="en-US" sz="1998"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hat are the most impactful opportunities you see to move forward in the coming year?</a:t>
            </a:r>
            <a:endParaRPr lang="en-FR" sz="1998" dirty="0">
              <a:effectLst/>
              <a:latin typeface="Calibri" panose="020F0502020204030204" pitchFamily="34" charset="0"/>
              <a:ea typeface="Times New Roman" panose="02020603050405020304" pitchFamily="18" charset="0"/>
              <a:cs typeface="Calibri" panose="020F0502020204030204" pitchFamily="34" charset="0"/>
            </a:endParaRPr>
          </a:p>
          <a:p>
            <a:pPr marL="361588" lvl="2" indent="-352073" fontAlgn="base">
              <a:buFont typeface="Symbol" pitchFamily="2" charset="2"/>
              <a:buChar char=""/>
            </a:pPr>
            <a:r>
              <a:rPr lang="en-US" sz="1998" dirty="0">
                <a:solidFill>
                  <a:srgbClr val="000000"/>
                </a:solidFill>
                <a:latin typeface="Calibri" panose="020F0502020204030204" pitchFamily="34" charset="0"/>
                <a:ea typeface="Times New Roman" panose="02020603050405020304" pitchFamily="18" charset="0"/>
                <a:cs typeface="Calibri" panose="020F0502020204030204" pitchFamily="34" charset="0"/>
              </a:rPr>
              <a:t>W</a:t>
            </a:r>
            <a:r>
              <a:rPr lang="en-US" sz="1998"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hat would help you from the country level? From the regional level to move forward? </a:t>
            </a:r>
            <a:endParaRPr lang="en-FR" sz="1998" dirty="0">
              <a:effectLst/>
              <a:latin typeface="Calibri" panose="020F0502020204030204" pitchFamily="34" charset="0"/>
              <a:ea typeface="Times New Roman" panose="02020603050405020304" pitchFamily="18" charset="0"/>
              <a:cs typeface="Calibri" panose="020F0502020204030204" pitchFamily="34" charset="0"/>
            </a:endParaRPr>
          </a:p>
          <a:p>
            <a:pPr marL="361588" lvl="2" indent="-352073" fontAlgn="base">
              <a:buFont typeface="Symbol" pitchFamily="2" charset="2"/>
              <a:buChar char=""/>
            </a:pPr>
            <a:r>
              <a:rPr lang="en-US" sz="1998" dirty="0">
                <a:solidFill>
                  <a:srgbClr val="000000"/>
                </a:solidFill>
                <a:latin typeface="Calibri" panose="020F0502020204030204" pitchFamily="34" charset="0"/>
                <a:ea typeface="Times New Roman" panose="02020603050405020304" pitchFamily="18" charset="0"/>
                <a:cs typeface="Calibri" panose="020F0502020204030204" pitchFamily="34" charset="0"/>
              </a:rPr>
              <a:t>W</a:t>
            </a:r>
            <a:r>
              <a:rPr lang="en-US" sz="1998"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hat would help you from the global level? From the GNC (toolkits? case studies? advocacy notes? trainings?)</a:t>
            </a:r>
            <a:endParaRPr lang="en-FR" sz="1998" dirty="0">
              <a:effectLst/>
              <a:latin typeface="Calibri" panose="020F0502020204030204" pitchFamily="34" charset="0"/>
              <a:ea typeface="Times New Roman" panose="02020603050405020304" pitchFamily="18" charset="0"/>
              <a:cs typeface="Calibri" panose="020F0502020204030204" pitchFamily="34" charset="0"/>
            </a:endParaRPr>
          </a:p>
        </p:txBody>
      </p:sp>
      <p:sp>
        <p:nvSpPr>
          <p:cNvPr id="2" name="Rounded Rectangle 1">
            <a:extLst>
              <a:ext uri="{FF2B5EF4-FFF2-40B4-BE49-F238E27FC236}">
                <a16:creationId xmlns:a16="http://schemas.microsoft.com/office/drawing/2014/main" id="{685CAEA6-9BF0-4DFC-A96B-B18D64E28630}"/>
              </a:ext>
            </a:extLst>
          </p:cNvPr>
          <p:cNvSpPr/>
          <p:nvPr/>
        </p:nvSpPr>
        <p:spPr>
          <a:xfrm>
            <a:off x="5856213" y="1130156"/>
            <a:ext cx="111644" cy="4608336"/>
          </a:xfrm>
          <a:prstGeom prst="round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FR" sz="1798"/>
          </a:p>
        </p:txBody>
      </p:sp>
      <p:sp>
        <p:nvSpPr>
          <p:cNvPr id="7" name="ZoneTexte 4">
            <a:extLst>
              <a:ext uri="{FF2B5EF4-FFF2-40B4-BE49-F238E27FC236}">
                <a16:creationId xmlns:a16="http://schemas.microsoft.com/office/drawing/2014/main" id="{8296A92F-1D93-0D38-535C-2952F77C6D0F}"/>
              </a:ext>
            </a:extLst>
          </p:cNvPr>
          <p:cNvSpPr txBox="1"/>
          <p:nvPr/>
        </p:nvSpPr>
        <p:spPr>
          <a:xfrm>
            <a:off x="6233134" y="1718775"/>
            <a:ext cx="5457392" cy="3420447"/>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9030" tIns="19030" rIns="19030" bIns="19030" numCol="1" spcCol="38100" rtlCol="0" anchor="ctr">
            <a:spAutoFit/>
          </a:bodyPr>
          <a:lstStyle/>
          <a:p>
            <a:pPr marL="0" marR="0" indent="0" algn="l" defTabSz="412337" rtl="0" fontAlgn="auto" latinLnBrk="0" hangingPunct="0">
              <a:lnSpc>
                <a:spcPct val="100000"/>
              </a:lnSpc>
              <a:spcBef>
                <a:spcPts val="0"/>
              </a:spcBef>
              <a:spcAft>
                <a:spcPts val="0"/>
              </a:spcAft>
              <a:buClrTx/>
              <a:buSzTx/>
              <a:buFontTx/>
              <a:buNone/>
              <a:tabLst/>
            </a:pPr>
            <a:r>
              <a:rPr lang="fr-FR" sz="1998" b="1" kern="1200" dirty="0">
                <a:solidFill>
                  <a:schemeClr val="tx1"/>
                </a:solidFill>
                <a:latin typeface="Calibri" panose="020F0502020204030204" pitchFamily="34" charset="0"/>
                <a:ea typeface="+mj-ea"/>
                <a:cs typeface="Calibri" panose="020F0502020204030204" pitchFamily="34" charset="0"/>
              </a:rPr>
              <a:t>Pour guider la </a:t>
            </a:r>
            <a:r>
              <a:rPr lang="fr-FR" sz="1998" b="1" kern="1200" dirty="0" err="1">
                <a:solidFill>
                  <a:schemeClr val="tx1"/>
                </a:solidFill>
                <a:latin typeface="Calibri" panose="020F0502020204030204" pitchFamily="34" charset="0"/>
                <a:ea typeface="+mj-ea"/>
                <a:cs typeface="Calibri" panose="020F0502020204030204" pitchFamily="34" charset="0"/>
              </a:rPr>
              <a:t>reflexion</a:t>
            </a:r>
            <a:r>
              <a:rPr lang="fr-FR" sz="1998" b="1" kern="1200" dirty="0">
                <a:solidFill>
                  <a:schemeClr val="tx1"/>
                </a:solidFill>
                <a:latin typeface="Calibri" panose="020F0502020204030204" pitchFamily="34" charset="0"/>
                <a:ea typeface="+mj-ea"/>
                <a:cs typeface="Calibri" panose="020F0502020204030204" pitchFamily="34" charset="0"/>
              </a:rPr>
              <a:t> </a:t>
            </a:r>
          </a:p>
          <a:p>
            <a:pPr marL="361588" lvl="2" indent="-352073" fontAlgn="base">
              <a:buFont typeface="Symbol" pitchFamily="2" charset="2"/>
              <a:buChar char=""/>
            </a:pPr>
            <a:r>
              <a:rPr lang="en-US" sz="1998"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Quels</a:t>
            </a:r>
            <a:r>
              <a:rPr lang="en-US" sz="1998"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998"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sont</a:t>
            </a:r>
            <a:r>
              <a:rPr lang="en-US" sz="1998"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les plus grands </a:t>
            </a:r>
            <a:r>
              <a:rPr lang="en-US" sz="1998"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défis</a:t>
            </a:r>
            <a:r>
              <a:rPr lang="en-US" sz="1998"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998"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auquels</a:t>
            </a:r>
            <a:r>
              <a:rPr lang="en-US" sz="1998"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998"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vous</a:t>
            </a:r>
            <a:r>
              <a:rPr lang="en-US" sz="1998"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998"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êtes</a:t>
            </a:r>
            <a:r>
              <a:rPr lang="en-US" sz="1998"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998"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actuellement</a:t>
            </a:r>
            <a:r>
              <a:rPr lang="en-US" sz="1998"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998"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confrontés</a:t>
            </a:r>
            <a:r>
              <a:rPr lang="en-US" sz="1998"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pour advancer ?</a:t>
            </a:r>
          </a:p>
          <a:p>
            <a:pPr marL="361588" lvl="2" indent="-352073" fontAlgn="base">
              <a:buFont typeface="Symbol" pitchFamily="2" charset="2"/>
              <a:buChar char=""/>
            </a:pPr>
            <a:r>
              <a:rPr lang="en-US" sz="1998"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Quelles</a:t>
            </a:r>
            <a:r>
              <a:rPr lang="en-US" sz="1998"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998"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sont</a:t>
            </a:r>
            <a:r>
              <a:rPr lang="en-US" sz="1998"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les </a:t>
            </a:r>
            <a:r>
              <a:rPr lang="en-US" sz="1998"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opportunités</a:t>
            </a:r>
            <a:r>
              <a:rPr lang="en-US" sz="1998"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les plus </a:t>
            </a:r>
            <a:r>
              <a:rPr lang="en-US" sz="1998"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marquantes</a:t>
            </a:r>
            <a:r>
              <a:rPr lang="en-US" sz="1998"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que </a:t>
            </a:r>
            <a:r>
              <a:rPr lang="en-US" sz="1998"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vous</a:t>
            </a:r>
            <a:r>
              <a:rPr lang="en-US" sz="1998"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998"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voyez</a:t>
            </a:r>
            <a:r>
              <a:rPr lang="en-US" sz="1998"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pour </a:t>
            </a:r>
            <a:r>
              <a:rPr lang="en-US" sz="1998"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aller</a:t>
            </a:r>
            <a:r>
              <a:rPr lang="en-US" sz="1998"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de </a:t>
            </a:r>
            <a:r>
              <a:rPr lang="en-US" sz="1998"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l’avant</a:t>
            </a:r>
            <a:r>
              <a:rPr lang="en-US" sz="1998"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au </a:t>
            </a:r>
            <a:r>
              <a:rPr lang="en-US" sz="1998"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cours</a:t>
            </a:r>
            <a:r>
              <a:rPr lang="en-US" sz="1998"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de </a:t>
            </a:r>
            <a:r>
              <a:rPr lang="en-US" sz="1998"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l’année</a:t>
            </a:r>
            <a:r>
              <a:rPr lang="en-US" sz="1998"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998"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à</a:t>
            </a:r>
            <a:r>
              <a:rPr lang="en-US" sz="1998"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998"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venir</a:t>
            </a:r>
            <a:r>
              <a:rPr lang="en-US" sz="1998"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p>
          <a:p>
            <a:pPr marL="361588" lvl="2" indent="-352073" fontAlgn="base">
              <a:buFont typeface="Symbol" pitchFamily="2" charset="2"/>
              <a:buChar char=""/>
            </a:pPr>
            <a:r>
              <a:rPr lang="en-US" sz="1998"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Qu’est-ce</a:t>
            </a:r>
            <a:r>
              <a:rPr lang="en-US" sz="1998"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qui </a:t>
            </a:r>
            <a:r>
              <a:rPr lang="en-US" sz="1998"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vous</a:t>
            </a:r>
            <a:r>
              <a:rPr lang="en-US" sz="1998"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998"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aiderait</a:t>
            </a:r>
            <a:r>
              <a:rPr lang="en-US" sz="1998"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au </a:t>
            </a:r>
            <a:r>
              <a:rPr lang="en-US" sz="1998"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niveau</a:t>
            </a:r>
            <a:r>
              <a:rPr lang="en-US" sz="1998"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national ? </a:t>
            </a:r>
            <a:r>
              <a:rPr lang="en-US" sz="1998"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Besoin</a:t>
            </a:r>
            <a:r>
              <a:rPr lang="en-US" sz="1998"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d’appui du </a:t>
            </a:r>
            <a:r>
              <a:rPr lang="en-US" sz="1998"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niveau</a:t>
            </a:r>
            <a:r>
              <a:rPr lang="en-US" sz="1998"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998"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régional</a:t>
            </a:r>
            <a:r>
              <a:rPr lang="en-US" sz="1998"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pour </a:t>
            </a:r>
            <a:r>
              <a:rPr lang="en-US" sz="1998"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avancer</a:t>
            </a:r>
            <a:r>
              <a:rPr lang="en-US" sz="1998"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p>
          <a:p>
            <a:pPr marL="361588" lvl="2" indent="-352073" fontAlgn="base">
              <a:buFont typeface="Symbol" pitchFamily="2" charset="2"/>
              <a:buChar char=""/>
            </a:pPr>
            <a:r>
              <a:rPr lang="en-US" sz="1998"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Qu’est-ce</a:t>
            </a:r>
            <a:r>
              <a:rPr lang="en-US" sz="1998"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qui </a:t>
            </a:r>
            <a:r>
              <a:rPr lang="en-US" sz="1998"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vous</a:t>
            </a:r>
            <a:r>
              <a:rPr lang="en-US" sz="1998"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998"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aiderait</a:t>
            </a:r>
            <a:r>
              <a:rPr lang="en-US" sz="1998"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de la part du </a:t>
            </a:r>
            <a:r>
              <a:rPr lang="en-US" sz="1998"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niveau</a:t>
            </a:r>
            <a:r>
              <a:rPr lang="en-US" sz="1998"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998"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mondial</a:t>
            </a:r>
            <a:r>
              <a:rPr lang="en-US" sz="1998"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 Du GNC (</a:t>
            </a:r>
            <a:r>
              <a:rPr lang="en-US" sz="1998"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boîtes</a:t>
            </a:r>
            <a:r>
              <a:rPr lang="en-US" sz="1998"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998"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à</a:t>
            </a:r>
            <a:r>
              <a:rPr lang="en-US" sz="1998"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998"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outils</a:t>
            </a:r>
            <a:r>
              <a:rPr lang="en-US" sz="1998"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 études de </a:t>
            </a:r>
            <a:r>
              <a:rPr lang="en-US" sz="1998"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cas</a:t>
            </a:r>
            <a:r>
              <a:rPr lang="en-US" sz="1998"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 notes de plaidoyer ? formations ?)</a:t>
            </a:r>
            <a:endParaRPr lang="en-FR" sz="1998" dirty="0">
              <a:effectLst/>
              <a:latin typeface="Calibri" panose="020F0502020204030204" pitchFamily="34" charset="0"/>
              <a:ea typeface="Times New Roman" panose="02020603050405020304" pitchFamily="18" charset="0"/>
              <a:cs typeface="Calibri" panose="020F0502020204030204" pitchFamily="34" charset="0"/>
            </a:endParaRPr>
          </a:p>
        </p:txBody>
      </p:sp>
    </p:spTree>
    <p:extLst>
      <p:ext uri="{BB962C8B-B14F-4D97-AF65-F5344CB8AC3E}">
        <p14:creationId xmlns:p14="http://schemas.microsoft.com/office/powerpoint/2010/main" val="2656603092"/>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a:extLst>
              <a:ext uri="{FF2B5EF4-FFF2-40B4-BE49-F238E27FC236}">
                <a16:creationId xmlns:a16="http://schemas.microsoft.com/office/drawing/2014/main" id="{77832B8A-4DCA-310E-7771-E323E5DC6C49}"/>
              </a:ext>
            </a:extLst>
          </p:cNvPr>
          <p:cNvSpPr/>
          <p:nvPr/>
        </p:nvSpPr>
        <p:spPr>
          <a:xfrm>
            <a:off x="-15516" y="1798017"/>
            <a:ext cx="12194816" cy="5059983"/>
          </a:xfrm>
          <a:prstGeom prst="rect">
            <a:avLst/>
          </a:prstGeom>
          <a:solidFill>
            <a:srgbClr val="808080">
              <a:alpha val="30000"/>
            </a:srgbClr>
          </a:solidFill>
          <a:ln w="3175">
            <a:noFill/>
            <a:miter lim="400000"/>
          </a:ln>
        </p:spPr>
        <p:txBody>
          <a:bodyPr lIns="0" tIns="0" rIns="0" bIns="0" anchor="ctr"/>
          <a:lstStyle/>
          <a:p>
            <a:pPr>
              <a:defRPr b="0">
                <a:solidFill>
                  <a:srgbClr val="A4D233"/>
                </a:solidFill>
                <a:latin typeface="+mn-lt"/>
                <a:ea typeface="+mn-ea"/>
                <a:cs typeface="+mn-cs"/>
                <a:sym typeface="Helvetica Neue Medium"/>
              </a:defRPr>
            </a:pPr>
            <a:endParaRPr/>
          </a:p>
        </p:txBody>
      </p:sp>
      <p:sp>
        <p:nvSpPr>
          <p:cNvPr id="153" name="TextBox 6"/>
          <p:cNvSpPr txBox="1"/>
          <p:nvPr/>
        </p:nvSpPr>
        <p:spPr>
          <a:xfrm>
            <a:off x="676385" y="2459433"/>
            <a:ext cx="12189609" cy="1846659"/>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t">
            <a:spAutoFit/>
          </a:bodyPr>
          <a:lstStyle>
            <a:lvl1pPr algn="l" defTabSz="609492">
              <a:defRPr sz="6000" b="0">
                <a:solidFill>
                  <a:srgbClr val="FFFFFF"/>
                </a:solidFill>
                <a:latin typeface="Bebas Neue Regular"/>
                <a:ea typeface="Bebas Neue Regular"/>
                <a:cs typeface="Bebas Neue Regular"/>
                <a:sym typeface="Bebas Neue Regular"/>
              </a:defRPr>
            </a:lvl1pPr>
          </a:lstStyle>
          <a:p>
            <a:r>
              <a:rPr lang="en-US">
                <a:solidFill>
                  <a:srgbClr val="455F51"/>
                </a:solidFill>
              </a:rPr>
              <a:t>Merci</a:t>
            </a:r>
            <a:endParaRPr lang="en-US" dirty="0">
              <a:solidFill>
                <a:srgbClr val="455F51"/>
              </a:solidFill>
            </a:endParaRPr>
          </a:p>
          <a:p>
            <a:r>
              <a:rPr lang="en-US" dirty="0">
                <a:solidFill>
                  <a:srgbClr val="455F51"/>
                </a:solidFill>
              </a:rPr>
              <a:t>À </a:t>
            </a:r>
            <a:r>
              <a:rPr lang="en-US" dirty="0" err="1">
                <a:solidFill>
                  <a:srgbClr val="455F51"/>
                </a:solidFill>
              </a:rPr>
              <a:t>demain</a:t>
            </a:r>
            <a:endParaRPr lang="en-US" dirty="0" err="1"/>
          </a:p>
        </p:txBody>
      </p:sp>
      <p:pic>
        <p:nvPicPr>
          <p:cNvPr id="3" name="Picture 2" descr="A picture containing graphical user interface&#10;&#10;Description automatically generated">
            <a:extLst>
              <a:ext uri="{FF2B5EF4-FFF2-40B4-BE49-F238E27FC236}">
                <a16:creationId xmlns:a16="http://schemas.microsoft.com/office/drawing/2014/main" id="{60C1AC9B-0938-4626-36EB-D0DE91401B6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44036" y="631837"/>
            <a:ext cx="1494350" cy="525924"/>
          </a:xfrm>
          <a:prstGeom prst="rect">
            <a:avLst/>
          </a:prstGeom>
        </p:spPr>
      </p:pic>
      <p:cxnSp>
        <p:nvCxnSpPr>
          <p:cNvPr id="7" name="Straight Connector 6">
            <a:extLst>
              <a:ext uri="{FF2B5EF4-FFF2-40B4-BE49-F238E27FC236}">
                <a16:creationId xmlns:a16="http://schemas.microsoft.com/office/drawing/2014/main" id="{34E5E997-1437-8F01-F85E-D7F34537849D}"/>
              </a:ext>
            </a:extLst>
          </p:cNvPr>
          <p:cNvCxnSpPr/>
          <p:nvPr/>
        </p:nvCxnSpPr>
        <p:spPr>
          <a:xfrm>
            <a:off x="10397779" y="258032"/>
            <a:ext cx="0" cy="1117263"/>
          </a:xfrm>
          <a:prstGeom prst="line">
            <a:avLst/>
          </a:prstGeom>
          <a:noFill/>
          <a:ln w="12700" cap="flat">
            <a:solidFill>
              <a:srgbClr val="808080"/>
            </a:solidFill>
            <a:prstDash val="solid"/>
            <a:miter lim="400000"/>
          </a:ln>
          <a:effectLst/>
          <a:sp3d/>
        </p:spPr>
        <p:style>
          <a:lnRef idx="0">
            <a:scrgbClr r="0" g="0" b="0"/>
          </a:lnRef>
          <a:fillRef idx="0">
            <a:scrgbClr r="0" g="0" b="0"/>
          </a:fillRef>
          <a:effectRef idx="0">
            <a:scrgbClr r="0" g="0" b="0"/>
          </a:effectRef>
          <a:fontRef idx="none"/>
        </p:style>
      </p:cxnSp>
      <p:sp>
        <p:nvSpPr>
          <p:cNvPr id="10" name="TextBox 9">
            <a:extLst>
              <a:ext uri="{FF2B5EF4-FFF2-40B4-BE49-F238E27FC236}">
                <a16:creationId xmlns:a16="http://schemas.microsoft.com/office/drawing/2014/main" id="{46EE187C-AF11-0CEE-872C-6AEE0E4AD737}"/>
              </a:ext>
            </a:extLst>
          </p:cNvPr>
          <p:cNvSpPr txBox="1"/>
          <p:nvPr/>
        </p:nvSpPr>
        <p:spPr>
          <a:xfrm>
            <a:off x="10552813" y="583175"/>
            <a:ext cx="1701477" cy="592470"/>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horz" wrap="square" lIns="19050" tIns="19050" rIns="19050" bIns="19050" numCol="1" spcCol="38100" rtlCol="0" anchor="t">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1pPr>
            <a:lvl2pPr marL="0" marR="0" indent="4572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2pPr>
            <a:lvl3pPr marL="0" marR="0" indent="9144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3pPr>
            <a:lvl4pPr marL="0" marR="0" indent="13716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4pPr>
            <a:lvl5pPr marL="0" marR="0" indent="18288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5pPr>
            <a:lvl6pPr marL="0" marR="0" indent="22860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6pPr>
            <a:lvl7pPr marL="0" marR="0" indent="27432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7pPr>
            <a:lvl8pPr marL="0" marR="0" indent="32004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8pPr>
            <a:lvl9pPr marL="0" marR="0" indent="36576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9pPr>
          </a:lstStyle>
          <a:p>
            <a:pPr algn="l"/>
            <a:r>
              <a:rPr lang="en-NL" sz="1800" b="0" spc="-100">
                <a:solidFill>
                  <a:srgbClr val="808080"/>
                </a:solidFill>
                <a:latin typeface="Calibri"/>
                <a:cs typeface="Calibri"/>
              </a:rPr>
              <a:t>ESA Regional</a:t>
            </a:r>
            <a:endParaRPr lang="en-US">
              <a:cs typeface="Calibri"/>
            </a:endParaRPr>
          </a:p>
          <a:p>
            <a:pPr algn="l"/>
            <a:r>
              <a:rPr lang="en-NL" sz="1800" b="0" spc="-100">
                <a:solidFill>
                  <a:srgbClr val="808080"/>
                </a:solidFill>
                <a:latin typeface="Calibri"/>
                <a:cs typeface="Calibri"/>
              </a:rPr>
              <a:t>Meeting</a:t>
            </a:r>
            <a:endParaRPr lang="en-US" sz="1800" b="0" spc="-100">
              <a:solidFill>
                <a:srgbClr val="808080"/>
              </a:solidFill>
              <a:latin typeface="Calibri"/>
              <a:cs typeface="Calibri"/>
            </a:endParaRPr>
          </a:p>
        </p:txBody>
      </p:sp>
      <p:pic>
        <p:nvPicPr>
          <p:cNvPr id="2" name="Picture 1" descr="A qr code with a baby and a logo&#10;&#10;Description automatically generated">
            <a:extLst>
              <a:ext uri="{FF2B5EF4-FFF2-40B4-BE49-F238E27FC236}">
                <a16:creationId xmlns:a16="http://schemas.microsoft.com/office/drawing/2014/main" id="{A20FBB37-B049-7DC4-8D83-3FEC26A2ADDE}"/>
              </a:ext>
            </a:extLst>
          </p:cNvPr>
          <p:cNvPicPr>
            <a:picLocks noChangeAspect="1"/>
          </p:cNvPicPr>
          <p:nvPr/>
        </p:nvPicPr>
        <p:blipFill>
          <a:blip r:embed="rId4"/>
          <a:stretch>
            <a:fillRect/>
          </a:stretch>
        </p:blipFill>
        <p:spPr>
          <a:xfrm>
            <a:off x="676562" y="4770666"/>
            <a:ext cx="1640315" cy="1640333"/>
          </a:xfrm>
          <a:prstGeom prst="rect">
            <a:avLst/>
          </a:prstGeom>
        </p:spPr>
      </p:pic>
      <p:pic>
        <p:nvPicPr>
          <p:cNvPr id="6" name="Picture 5" descr="A logo with text and blue text&#10;&#10;Description automatically generated">
            <a:extLst>
              <a:ext uri="{FF2B5EF4-FFF2-40B4-BE49-F238E27FC236}">
                <a16:creationId xmlns:a16="http://schemas.microsoft.com/office/drawing/2014/main" id="{3AB51729-72D6-4208-9933-800A975B4B2C}"/>
              </a:ext>
            </a:extLst>
          </p:cNvPr>
          <p:cNvPicPr>
            <a:picLocks noChangeAspect="1"/>
          </p:cNvPicPr>
          <p:nvPr/>
        </p:nvPicPr>
        <p:blipFill>
          <a:blip r:embed="rId5"/>
          <a:stretch>
            <a:fillRect/>
          </a:stretch>
        </p:blipFill>
        <p:spPr>
          <a:xfrm>
            <a:off x="6628481" y="425759"/>
            <a:ext cx="1476765" cy="904556"/>
          </a:xfrm>
          <a:prstGeom prst="rect">
            <a:avLst/>
          </a:prstGeom>
        </p:spPr>
      </p:pic>
      <p:cxnSp>
        <p:nvCxnSpPr>
          <p:cNvPr id="9" name="Straight Connector 8">
            <a:extLst>
              <a:ext uri="{FF2B5EF4-FFF2-40B4-BE49-F238E27FC236}">
                <a16:creationId xmlns:a16="http://schemas.microsoft.com/office/drawing/2014/main" id="{99F9FAEF-CFED-12CE-4EE0-0B5D7F8C94CA}"/>
              </a:ext>
            </a:extLst>
          </p:cNvPr>
          <p:cNvCxnSpPr>
            <a:cxnSpLocks/>
          </p:cNvCxnSpPr>
          <p:nvPr/>
        </p:nvCxnSpPr>
        <p:spPr>
          <a:xfrm>
            <a:off x="8375775" y="258032"/>
            <a:ext cx="0" cy="1117263"/>
          </a:xfrm>
          <a:prstGeom prst="line">
            <a:avLst/>
          </a:prstGeom>
          <a:noFill/>
          <a:ln w="12700" cap="flat">
            <a:solidFill>
              <a:srgbClr val="808080"/>
            </a:solidFill>
            <a:prstDash val="solid"/>
            <a:miter lim="400000"/>
          </a:ln>
          <a:effectLst/>
          <a:sp3d/>
        </p:spPr>
        <p:style>
          <a:lnRef idx="0">
            <a:scrgbClr r="0" g="0" b="0"/>
          </a:lnRef>
          <a:fillRef idx="0">
            <a:scrgbClr r="0" g="0" b="0"/>
          </a:fillRef>
          <a:effectRef idx="0">
            <a:scrgbClr r="0" g="0" b="0"/>
          </a:effectRef>
          <a:fontRef idx="none"/>
        </p:style>
      </p:cxnSp>
    </p:spTree>
    <p:extLst>
      <p:ext uri="{BB962C8B-B14F-4D97-AF65-F5344CB8AC3E}">
        <p14:creationId xmlns:p14="http://schemas.microsoft.com/office/powerpoint/2010/main" val="2751196949"/>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9A0861-0D6D-D7B6-1BE5-1426D353AF69}"/>
            </a:ext>
          </a:extLst>
        </p:cNvPr>
        <p:cNvGrpSpPr/>
        <p:nvPr/>
      </p:nvGrpSpPr>
      <p:grpSpPr>
        <a:xfrm>
          <a:off x="0" y="0"/>
          <a:ext cx="0" cy="0"/>
          <a:chOff x="0" y="0"/>
          <a:chExt cx="0" cy="0"/>
        </a:xfrm>
      </p:grpSpPr>
      <p:pic>
        <p:nvPicPr>
          <p:cNvPr id="4" name="Picture 3" descr="A group of women in colorful scarves&#10;&#10;Description automatically generated">
            <a:extLst>
              <a:ext uri="{FF2B5EF4-FFF2-40B4-BE49-F238E27FC236}">
                <a16:creationId xmlns:a16="http://schemas.microsoft.com/office/drawing/2014/main" id="{52FAB05F-138E-99D8-10EC-89926259D9A6}"/>
              </a:ext>
            </a:extLst>
          </p:cNvPr>
          <p:cNvPicPr>
            <a:picLocks noChangeAspect="1"/>
          </p:cNvPicPr>
          <p:nvPr/>
        </p:nvPicPr>
        <p:blipFill rotWithShape="1">
          <a:blip r:embed="rId3">
            <a:alphaModFix/>
          </a:blip>
          <a:srcRect t="5100" b="10630"/>
          <a:stretch/>
        </p:blipFill>
        <p:spPr>
          <a:xfrm>
            <a:off x="20" y="3582"/>
            <a:ext cx="12179280" cy="6850846"/>
          </a:xfrm>
          <a:prstGeom prst="rect">
            <a:avLst/>
          </a:prstGeom>
        </p:spPr>
      </p:pic>
      <p:sp>
        <p:nvSpPr>
          <p:cNvPr id="2" name="TextBox 1">
            <a:extLst>
              <a:ext uri="{FF2B5EF4-FFF2-40B4-BE49-F238E27FC236}">
                <a16:creationId xmlns:a16="http://schemas.microsoft.com/office/drawing/2014/main" id="{6EBDD0D7-16EE-BC25-D5AC-1988EFEC7860}"/>
              </a:ext>
            </a:extLst>
          </p:cNvPr>
          <p:cNvSpPr txBox="1"/>
          <p:nvPr/>
        </p:nvSpPr>
        <p:spPr>
          <a:xfrm>
            <a:off x="2187278" y="2545914"/>
            <a:ext cx="7804744" cy="1609624"/>
          </a:xfrm>
          <a:prstGeom prst="rect">
            <a:avLst/>
          </a:prstGeom>
          <a:solidFill>
            <a:srgbClr val="FFFFFF">
              <a:alpha val="80000"/>
            </a:srgbClr>
          </a:solidFill>
          <a:ln w="38100" cap="sq">
            <a:solidFill>
              <a:srgbClr val="404040"/>
            </a:solidFill>
            <a:miter lim="800000"/>
          </a:ln>
        </p:spPr>
        <p:txBody>
          <a:bodyPr vert="horz" wrap="square" lIns="91345" tIns="45672" rIns="91345" bIns="45672" rtlCol="0" anchor="ctr">
            <a:normAutofit fontScale="85000" lnSpcReduction="20000"/>
          </a:bodyPr>
          <a:lstStyle/>
          <a:p>
            <a:r>
              <a:rPr lang="fr-FR" sz="4800" b="0">
                <a:solidFill>
                  <a:srgbClr val="455F51"/>
                </a:solidFill>
              </a:rPr>
              <a:t>Nouvelles méthodes de travail de la GNC</a:t>
            </a:r>
            <a:endParaRPr lang="en-US" sz="4800" b="0"/>
          </a:p>
          <a:p>
            <a:pPr marL="0" marR="0" indent="0" algn="ctr" defTabSz="412750">
              <a:lnSpc>
                <a:spcPct val="100000"/>
              </a:lnSpc>
              <a:spcBef>
                <a:spcPts val="0"/>
              </a:spcBef>
              <a:spcAft>
                <a:spcPts val="0"/>
              </a:spcAft>
              <a:buClrTx/>
              <a:buSzTx/>
              <a:buFontTx/>
              <a:buNone/>
              <a:tabLst/>
            </a:pPr>
            <a:r>
              <a:rPr lang="en-US" sz="4800" dirty="0">
                <a:solidFill>
                  <a:srgbClr val="455F51"/>
                </a:solidFill>
              </a:rPr>
              <a:t>GNC New Ways of Working</a:t>
            </a:r>
            <a:endParaRPr lang="en-NL" sz="4800" b="0" i="0" u="none" strike="noStrike" cap="none" spc="0" normalizeH="0" baseline="0" dirty="0">
              <a:ln>
                <a:noFill/>
              </a:ln>
              <a:solidFill>
                <a:srgbClr val="455F51"/>
              </a:solidFill>
              <a:effectLst/>
              <a:uFillTx/>
              <a:latin typeface="Helvetica Neue"/>
              <a:ea typeface="Helvetica Neue"/>
              <a:cs typeface="Helvetica Neue"/>
            </a:endParaRPr>
          </a:p>
        </p:txBody>
      </p:sp>
      <p:pic>
        <p:nvPicPr>
          <p:cNvPr id="8" name="Picture 7" descr="A black background with white text&#10;&#10;Description automatically generated">
            <a:extLst>
              <a:ext uri="{FF2B5EF4-FFF2-40B4-BE49-F238E27FC236}">
                <a16:creationId xmlns:a16="http://schemas.microsoft.com/office/drawing/2014/main" id="{E6398983-D942-A20E-9AAC-8A150EB18258}"/>
              </a:ext>
            </a:extLst>
          </p:cNvPr>
          <p:cNvPicPr>
            <a:picLocks noChangeAspect="1"/>
          </p:cNvPicPr>
          <p:nvPr/>
        </p:nvPicPr>
        <p:blipFill>
          <a:blip r:embed="rId4"/>
          <a:stretch>
            <a:fillRect/>
          </a:stretch>
        </p:blipFill>
        <p:spPr>
          <a:xfrm>
            <a:off x="9641945" y="5756617"/>
            <a:ext cx="2102380" cy="817871"/>
          </a:xfrm>
          <a:prstGeom prst="rect">
            <a:avLst/>
          </a:prstGeom>
        </p:spPr>
      </p:pic>
    </p:spTree>
    <p:extLst>
      <p:ext uri="{BB962C8B-B14F-4D97-AF65-F5344CB8AC3E}">
        <p14:creationId xmlns:p14="http://schemas.microsoft.com/office/powerpoint/2010/main" val="2125284321"/>
      </p:ext>
    </p:extLst>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Oval 8">
            <a:extLst>
              <a:ext uri="{FF2B5EF4-FFF2-40B4-BE49-F238E27FC236}">
                <a16:creationId xmlns:a16="http://schemas.microsoft.com/office/drawing/2014/main" id="{73C39F06-8733-892D-66BE-5C23CE81E99E}"/>
              </a:ext>
            </a:extLst>
          </p:cNvPr>
          <p:cNvSpPr/>
          <p:nvPr/>
        </p:nvSpPr>
        <p:spPr>
          <a:xfrm>
            <a:off x="267330" y="745607"/>
            <a:ext cx="11685010" cy="5438551"/>
          </a:xfrm>
          <a:prstGeom prst="ellipse">
            <a:avLst/>
          </a:prstGeom>
          <a:solidFill>
            <a:srgbClr val="92D050">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sz="1798"/>
          </a:p>
        </p:txBody>
      </p:sp>
      <p:sp>
        <p:nvSpPr>
          <p:cNvPr id="7" name="Oval 6">
            <a:extLst>
              <a:ext uri="{FF2B5EF4-FFF2-40B4-BE49-F238E27FC236}">
                <a16:creationId xmlns:a16="http://schemas.microsoft.com/office/drawing/2014/main" id="{79A4769A-3E37-F128-5EA6-9FF52CCAA560}"/>
              </a:ext>
            </a:extLst>
          </p:cNvPr>
          <p:cNvSpPr/>
          <p:nvPr/>
        </p:nvSpPr>
        <p:spPr>
          <a:xfrm>
            <a:off x="6366433" y="1611537"/>
            <a:ext cx="4862557" cy="3665546"/>
          </a:xfrm>
          <a:prstGeom prst="ellipse">
            <a:avLst/>
          </a:prstGeom>
          <a:solidFill>
            <a:srgbClr val="80808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sz="1798"/>
          </a:p>
        </p:txBody>
      </p:sp>
      <p:sp>
        <p:nvSpPr>
          <p:cNvPr id="2" name="Oval 1">
            <a:extLst>
              <a:ext uri="{FF2B5EF4-FFF2-40B4-BE49-F238E27FC236}">
                <a16:creationId xmlns:a16="http://schemas.microsoft.com/office/drawing/2014/main" id="{38CB4C80-13D0-1590-41D4-B2EDD75A1C66}"/>
              </a:ext>
            </a:extLst>
          </p:cNvPr>
          <p:cNvSpPr/>
          <p:nvPr/>
        </p:nvSpPr>
        <p:spPr>
          <a:xfrm>
            <a:off x="911441" y="1615115"/>
            <a:ext cx="4862557" cy="3665546"/>
          </a:xfrm>
          <a:prstGeom prst="ellipse">
            <a:avLst/>
          </a:prstGeom>
          <a:solidFill>
            <a:srgbClr val="80808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sz="1798"/>
          </a:p>
        </p:txBody>
      </p:sp>
      <p:sp>
        <p:nvSpPr>
          <p:cNvPr id="4" name="TextBox 3">
            <a:extLst>
              <a:ext uri="{FF2B5EF4-FFF2-40B4-BE49-F238E27FC236}">
                <a16:creationId xmlns:a16="http://schemas.microsoft.com/office/drawing/2014/main" id="{0E1F8E42-10C6-26C0-C95B-40B06D006324}"/>
              </a:ext>
            </a:extLst>
          </p:cNvPr>
          <p:cNvSpPr txBox="1"/>
          <p:nvPr/>
        </p:nvSpPr>
        <p:spPr>
          <a:xfrm>
            <a:off x="11148356" y="6202061"/>
            <a:ext cx="1084339" cy="407379"/>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horz" wrap="square" lIns="19030" tIns="19030" rIns="19030" bIns="19030" numCol="1" spcCol="38100" rtlCol="0" anchor="t">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1pPr>
            <a:lvl2pPr marL="0" marR="0" indent="4572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2pPr>
            <a:lvl3pPr marL="0" marR="0" indent="9144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3pPr>
            <a:lvl4pPr marL="0" marR="0" indent="13716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4pPr>
            <a:lvl5pPr marL="0" marR="0" indent="18288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5pPr>
            <a:lvl6pPr marL="0" marR="0" indent="22860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6pPr>
            <a:lvl7pPr marL="0" marR="0" indent="27432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7pPr>
            <a:lvl8pPr marL="0" marR="0" indent="32004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8pPr>
            <a:lvl9pPr marL="0" marR="0" indent="36576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9pPr>
          </a:lstStyle>
          <a:p>
            <a:pPr algn="l"/>
            <a:r>
              <a:rPr lang="en-NL" sz="1199" b="0" spc="-100">
                <a:solidFill>
                  <a:srgbClr val="D8D8D8"/>
                </a:solidFill>
                <a:latin typeface="Calibri"/>
                <a:cs typeface="Calibri"/>
              </a:rPr>
              <a:t>WCA Regional</a:t>
            </a:r>
            <a:endParaRPr lang="en-US" sz="1399">
              <a:solidFill>
                <a:srgbClr val="D8D8D8"/>
              </a:solidFill>
              <a:cs typeface="Calibri"/>
            </a:endParaRPr>
          </a:p>
          <a:p>
            <a:pPr algn="l"/>
            <a:r>
              <a:rPr lang="en-US" sz="1199" b="0" spc="-100">
                <a:solidFill>
                  <a:srgbClr val="D8D8D8"/>
                </a:solidFill>
                <a:latin typeface="Calibri"/>
                <a:cs typeface="Calibri"/>
              </a:rPr>
              <a:t>Meeting</a:t>
            </a:r>
          </a:p>
        </p:txBody>
      </p:sp>
      <p:cxnSp>
        <p:nvCxnSpPr>
          <p:cNvPr id="6" name="Straight Connector 5">
            <a:extLst>
              <a:ext uri="{FF2B5EF4-FFF2-40B4-BE49-F238E27FC236}">
                <a16:creationId xmlns:a16="http://schemas.microsoft.com/office/drawing/2014/main" id="{2228D5E9-5A81-029D-5C37-9592A737B007}"/>
              </a:ext>
            </a:extLst>
          </p:cNvPr>
          <p:cNvCxnSpPr>
            <a:cxnSpLocks/>
          </p:cNvCxnSpPr>
          <p:nvPr/>
        </p:nvCxnSpPr>
        <p:spPr>
          <a:xfrm flipH="1">
            <a:off x="11044871" y="6080958"/>
            <a:ext cx="1" cy="676886"/>
          </a:xfrm>
          <a:prstGeom prst="line">
            <a:avLst/>
          </a:prstGeom>
          <a:noFill/>
          <a:ln w="12700" cap="flat">
            <a:solidFill>
              <a:schemeClr val="bg1">
                <a:lumMod val="85000"/>
              </a:schemeClr>
            </a:solidFill>
            <a:prstDash val="solid"/>
            <a:miter lim="400000"/>
          </a:ln>
          <a:effectLst/>
          <a:sp3d/>
        </p:spPr>
        <p:style>
          <a:lnRef idx="0">
            <a:scrgbClr r="0" g="0" b="0"/>
          </a:lnRef>
          <a:fillRef idx="0">
            <a:scrgbClr r="0" g="0" b="0"/>
          </a:fillRef>
          <a:effectRef idx="0">
            <a:scrgbClr r="0" g="0" b="0"/>
          </a:effectRef>
          <a:fontRef idx="none"/>
        </p:style>
      </p:cxnSp>
      <p:cxnSp>
        <p:nvCxnSpPr>
          <p:cNvPr id="8" name="Straight Connector 7">
            <a:extLst>
              <a:ext uri="{FF2B5EF4-FFF2-40B4-BE49-F238E27FC236}">
                <a16:creationId xmlns:a16="http://schemas.microsoft.com/office/drawing/2014/main" id="{855E84E4-9068-BEC5-AAE5-8B70F4E64805}"/>
              </a:ext>
            </a:extLst>
          </p:cNvPr>
          <p:cNvCxnSpPr>
            <a:cxnSpLocks/>
          </p:cNvCxnSpPr>
          <p:nvPr/>
        </p:nvCxnSpPr>
        <p:spPr>
          <a:xfrm flipH="1">
            <a:off x="9563206" y="6080957"/>
            <a:ext cx="1" cy="676886"/>
          </a:xfrm>
          <a:prstGeom prst="line">
            <a:avLst/>
          </a:prstGeom>
          <a:noFill/>
          <a:ln w="12700" cap="flat">
            <a:solidFill>
              <a:schemeClr val="bg1">
                <a:lumMod val="85000"/>
              </a:schemeClr>
            </a:solidFill>
            <a:prstDash val="solid"/>
            <a:miter lim="400000"/>
          </a:ln>
          <a:effectLst/>
          <a:sp3d/>
        </p:spPr>
        <p:style>
          <a:lnRef idx="0">
            <a:scrgbClr r="0" g="0" b="0"/>
          </a:lnRef>
          <a:fillRef idx="0">
            <a:scrgbClr r="0" g="0" b="0"/>
          </a:fillRef>
          <a:effectRef idx="0">
            <a:scrgbClr r="0" g="0" b="0"/>
          </a:effectRef>
          <a:fontRef idx="none"/>
        </p:style>
      </p:cxnSp>
      <p:pic>
        <p:nvPicPr>
          <p:cNvPr id="11" name="Picture 10" descr="A grey rectangular sign with blue text&#10;&#10;Description automatically generated">
            <a:extLst>
              <a:ext uri="{FF2B5EF4-FFF2-40B4-BE49-F238E27FC236}">
                <a16:creationId xmlns:a16="http://schemas.microsoft.com/office/drawing/2014/main" id="{F95188EE-5598-9417-61CD-B10518740B3F}"/>
              </a:ext>
            </a:extLst>
          </p:cNvPr>
          <p:cNvPicPr>
            <a:picLocks noChangeAspect="1"/>
          </p:cNvPicPr>
          <p:nvPr/>
        </p:nvPicPr>
        <p:blipFill>
          <a:blip r:embed="rId3"/>
          <a:stretch>
            <a:fillRect/>
          </a:stretch>
        </p:blipFill>
        <p:spPr>
          <a:xfrm>
            <a:off x="8447601" y="6066779"/>
            <a:ext cx="1078524" cy="664949"/>
          </a:xfrm>
          <a:prstGeom prst="rect">
            <a:avLst/>
          </a:prstGeom>
        </p:spPr>
      </p:pic>
      <p:pic>
        <p:nvPicPr>
          <p:cNvPr id="16" name="Picture 15" descr="A black background with green text&#10;&#10;Description automatically generated">
            <a:extLst>
              <a:ext uri="{FF2B5EF4-FFF2-40B4-BE49-F238E27FC236}">
                <a16:creationId xmlns:a16="http://schemas.microsoft.com/office/drawing/2014/main" id="{25077E36-7DAE-D56C-E30D-7CD0AFFA11D1}"/>
              </a:ext>
            </a:extLst>
          </p:cNvPr>
          <p:cNvPicPr>
            <a:picLocks noChangeAspect="1"/>
          </p:cNvPicPr>
          <p:nvPr/>
        </p:nvPicPr>
        <p:blipFill>
          <a:blip r:embed="rId4"/>
          <a:stretch>
            <a:fillRect/>
          </a:stretch>
        </p:blipFill>
        <p:spPr>
          <a:xfrm>
            <a:off x="9671894" y="6176752"/>
            <a:ext cx="1274564" cy="451649"/>
          </a:xfrm>
          <a:prstGeom prst="rect">
            <a:avLst/>
          </a:prstGeom>
        </p:spPr>
      </p:pic>
      <p:sp>
        <p:nvSpPr>
          <p:cNvPr id="13" name="TextBox 12">
            <a:extLst>
              <a:ext uri="{FF2B5EF4-FFF2-40B4-BE49-F238E27FC236}">
                <a16:creationId xmlns:a16="http://schemas.microsoft.com/office/drawing/2014/main" id="{2A9952CC-74D4-36E6-EFF1-2C2E2776EB09}"/>
              </a:ext>
            </a:extLst>
          </p:cNvPr>
          <p:cNvSpPr txBox="1"/>
          <p:nvPr/>
        </p:nvSpPr>
        <p:spPr>
          <a:xfrm>
            <a:off x="7298595" y="1902754"/>
            <a:ext cx="3299975" cy="399693"/>
          </a:xfrm>
          <a:prstGeom prst="rect">
            <a:avLst/>
          </a:prstGeom>
          <a:noFill/>
        </p:spPr>
        <p:txBody>
          <a:bodyPr wrap="square" lIns="91345" tIns="45672" rIns="91345" bIns="45672" anchor="t">
            <a:spAutoFit/>
          </a:bodyPr>
          <a:lstStyle/>
          <a:p>
            <a:r>
              <a:rPr lang="en-US" sz="1998" b="1" dirty="0">
                <a:solidFill>
                  <a:schemeClr val="bg1"/>
                </a:solidFill>
                <a:effectLst>
                  <a:innerShdw blurRad="63500" dist="50800" dir="13500000">
                    <a:prstClr val="black">
                      <a:alpha val="50000"/>
                    </a:prstClr>
                  </a:innerShdw>
                </a:effectLst>
                <a:latin typeface="Open Sans"/>
                <a:ea typeface="Open Sans"/>
                <a:cs typeface="Open Sans"/>
              </a:rPr>
              <a:t>Formation &amp; Resources</a:t>
            </a:r>
            <a:endParaRPr lang="en-US" sz="1998" b="1" dirty="0">
              <a:solidFill>
                <a:schemeClr val="bg1"/>
              </a:solidFill>
              <a:effectLst>
                <a:innerShdw blurRad="63500" dist="50800" dir="13500000">
                  <a:prstClr val="black">
                    <a:alpha val="50000"/>
                  </a:prstClr>
                </a:innerShdw>
              </a:effectLst>
              <a:latin typeface="Open Sans" panose="020B0606030504020204" pitchFamily="34" charset="0"/>
              <a:ea typeface="Open Sans"/>
              <a:cs typeface="Open Sans"/>
            </a:endParaRPr>
          </a:p>
        </p:txBody>
      </p:sp>
      <p:sp>
        <p:nvSpPr>
          <p:cNvPr id="14" name="TextBox 13">
            <a:extLst>
              <a:ext uri="{FF2B5EF4-FFF2-40B4-BE49-F238E27FC236}">
                <a16:creationId xmlns:a16="http://schemas.microsoft.com/office/drawing/2014/main" id="{A046E1D0-FA00-2FAF-7E9B-C9F648ACD587}"/>
              </a:ext>
            </a:extLst>
          </p:cNvPr>
          <p:cNvSpPr txBox="1"/>
          <p:nvPr/>
        </p:nvSpPr>
        <p:spPr>
          <a:xfrm>
            <a:off x="3177022" y="968281"/>
            <a:ext cx="5785385" cy="707149"/>
          </a:xfrm>
          <a:prstGeom prst="rect">
            <a:avLst/>
          </a:prstGeom>
          <a:noFill/>
        </p:spPr>
        <p:txBody>
          <a:bodyPr wrap="square">
            <a:spAutoFit/>
          </a:bodyPr>
          <a:lstStyle/>
          <a:p>
            <a:pPr algn="ctr"/>
            <a:r>
              <a:rPr lang="en-US" sz="1998" b="1" dirty="0">
                <a:solidFill>
                  <a:srgbClr val="808080"/>
                </a:solidFill>
                <a:latin typeface="Arial" panose="020B0604020202020204" pitchFamily="34" charset="0"/>
              </a:rPr>
              <a:t>GLOBAL NUTRITION CLUSTER</a:t>
            </a:r>
          </a:p>
          <a:p>
            <a:pPr algn="ctr"/>
            <a:r>
              <a:rPr lang="en-US" sz="1998" dirty="0">
                <a:ln w="0"/>
                <a:effectLst>
                  <a:outerShdw blurRad="38100" dist="19050" dir="2700000" algn="tl" rotWithShape="0">
                    <a:schemeClr val="dk1">
                      <a:alpha val="40000"/>
                    </a:schemeClr>
                  </a:outerShdw>
                </a:effectLst>
                <a:latin typeface="Arial" panose="020B0604020202020204" pitchFamily="34" charset="0"/>
              </a:rPr>
              <a:t>SUPPORT</a:t>
            </a:r>
            <a:endParaRPr lang="en-US" sz="899" dirty="0">
              <a:solidFill>
                <a:schemeClr val="bg1"/>
              </a:solidFill>
            </a:endParaRPr>
          </a:p>
        </p:txBody>
      </p:sp>
      <p:sp>
        <p:nvSpPr>
          <p:cNvPr id="15" name="TextBox 14">
            <a:extLst>
              <a:ext uri="{FF2B5EF4-FFF2-40B4-BE49-F238E27FC236}">
                <a16:creationId xmlns:a16="http://schemas.microsoft.com/office/drawing/2014/main" id="{A2D733AD-2613-6DB7-2DDC-EC7B1ADBAE67}"/>
              </a:ext>
            </a:extLst>
          </p:cNvPr>
          <p:cNvSpPr txBox="1"/>
          <p:nvPr/>
        </p:nvSpPr>
        <p:spPr>
          <a:xfrm>
            <a:off x="1898685" y="1724656"/>
            <a:ext cx="2888071" cy="1322060"/>
          </a:xfrm>
          <a:prstGeom prst="rect">
            <a:avLst/>
          </a:prstGeom>
          <a:noFill/>
        </p:spPr>
        <p:txBody>
          <a:bodyPr wrap="square">
            <a:spAutoFit/>
          </a:bodyPr>
          <a:lstStyle/>
          <a:p>
            <a:pPr algn="ctr"/>
            <a:r>
              <a:rPr lang="en-US" sz="1998" b="1" dirty="0">
                <a:solidFill>
                  <a:schemeClr val="bg1"/>
                </a:solidFill>
                <a:effectLst>
                  <a:innerShdw blurRad="63500" dist="50800" dir="13500000">
                    <a:prstClr val="black">
                      <a:alpha val="50000"/>
                    </a:prstClr>
                  </a:innerShdw>
                </a:effectLst>
                <a:latin typeface="Open Sans" panose="020B0606030504020204" pitchFamily="34" charset="0"/>
              </a:rPr>
              <a:t>Coordination, Gestion de </a:t>
            </a:r>
            <a:r>
              <a:rPr lang="en-US" sz="1998" b="1" dirty="0" err="1">
                <a:solidFill>
                  <a:schemeClr val="bg1"/>
                </a:solidFill>
                <a:effectLst>
                  <a:innerShdw blurRad="63500" dist="50800" dir="13500000">
                    <a:prstClr val="black">
                      <a:alpha val="50000"/>
                    </a:prstClr>
                  </a:innerShdw>
                </a:effectLst>
                <a:latin typeface="Open Sans" panose="020B0606030504020204" pitchFamily="34" charset="0"/>
              </a:rPr>
              <a:t>l’information</a:t>
            </a:r>
            <a:r>
              <a:rPr lang="en-US" sz="1998" b="1" dirty="0">
                <a:solidFill>
                  <a:schemeClr val="bg1"/>
                </a:solidFill>
                <a:effectLst>
                  <a:innerShdw blurRad="63500" dist="50800" dir="13500000">
                    <a:prstClr val="black">
                      <a:alpha val="50000"/>
                    </a:prstClr>
                  </a:innerShdw>
                </a:effectLst>
                <a:latin typeface="Open Sans" panose="020B0606030504020204" pitchFamily="34" charset="0"/>
              </a:rPr>
              <a:t> &amp; </a:t>
            </a:r>
            <a:r>
              <a:rPr lang="en-US" sz="1998" b="1" dirty="0" err="1">
                <a:solidFill>
                  <a:schemeClr val="bg1"/>
                </a:solidFill>
                <a:effectLst>
                  <a:innerShdw blurRad="63500" dist="50800" dir="13500000">
                    <a:prstClr val="black">
                      <a:alpha val="50000"/>
                    </a:prstClr>
                  </a:innerShdw>
                </a:effectLst>
                <a:latin typeface="Open Sans" panose="020B0606030504020204" pitchFamily="34" charset="0"/>
              </a:rPr>
              <a:t>NiE</a:t>
            </a:r>
            <a:endParaRPr lang="en-US" sz="1998" b="1" dirty="0">
              <a:solidFill>
                <a:schemeClr val="bg1"/>
              </a:solidFill>
              <a:effectLst>
                <a:innerShdw blurRad="63500" dist="50800" dir="13500000">
                  <a:prstClr val="black">
                    <a:alpha val="50000"/>
                  </a:prstClr>
                </a:innerShdw>
              </a:effectLst>
              <a:latin typeface="Open Sans" panose="020B0606030504020204" pitchFamily="34" charset="0"/>
            </a:endParaRPr>
          </a:p>
          <a:p>
            <a:pPr algn="ctr"/>
            <a:r>
              <a:rPr lang="en-US" sz="1998" b="1" dirty="0">
                <a:solidFill>
                  <a:schemeClr val="bg1"/>
                </a:solidFill>
                <a:effectLst>
                  <a:innerShdw blurRad="63500" dist="50800" dir="13500000">
                    <a:prstClr val="black">
                      <a:alpha val="50000"/>
                    </a:prstClr>
                  </a:innerShdw>
                </a:effectLst>
                <a:latin typeface="Open Sans" panose="020B0606030504020204" pitchFamily="34" charset="0"/>
              </a:rPr>
              <a:t>Technique</a:t>
            </a:r>
            <a:endParaRPr lang="en-US" sz="1998" b="1" dirty="0">
              <a:solidFill>
                <a:schemeClr val="bg1"/>
              </a:solidFill>
              <a:effectLst>
                <a:innerShdw blurRad="63500" dist="50800" dir="13500000">
                  <a:prstClr val="black">
                    <a:alpha val="50000"/>
                  </a:prstClr>
                </a:innerShdw>
              </a:effectLst>
            </a:endParaRPr>
          </a:p>
        </p:txBody>
      </p:sp>
      <p:sp>
        <p:nvSpPr>
          <p:cNvPr id="17" name="Oval 16">
            <a:extLst>
              <a:ext uri="{FF2B5EF4-FFF2-40B4-BE49-F238E27FC236}">
                <a16:creationId xmlns:a16="http://schemas.microsoft.com/office/drawing/2014/main" id="{59520360-92A4-329A-116E-D436E73F3E49}"/>
              </a:ext>
            </a:extLst>
          </p:cNvPr>
          <p:cNvSpPr/>
          <p:nvPr/>
        </p:nvSpPr>
        <p:spPr>
          <a:xfrm>
            <a:off x="1214145" y="2886752"/>
            <a:ext cx="1524279" cy="1263632"/>
          </a:xfrm>
          <a:prstGeom prst="ellipse">
            <a:avLst/>
          </a:prstGeom>
          <a:solidFill>
            <a:srgbClr val="CAE7AA"/>
          </a:solidFill>
          <a:ln>
            <a:solidFill>
              <a:srgbClr val="808080"/>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sz="1798">
              <a:ln w="0"/>
              <a:solidFill>
                <a:schemeClr val="tx1"/>
              </a:solidFill>
              <a:effectLst>
                <a:outerShdw blurRad="38100" dist="19050" dir="2700000" algn="tl" rotWithShape="0">
                  <a:schemeClr val="dk1">
                    <a:alpha val="40000"/>
                  </a:schemeClr>
                </a:outerShdw>
              </a:effectLst>
            </a:endParaRPr>
          </a:p>
        </p:txBody>
      </p:sp>
      <p:sp>
        <p:nvSpPr>
          <p:cNvPr id="18" name="TextBox 17">
            <a:extLst>
              <a:ext uri="{FF2B5EF4-FFF2-40B4-BE49-F238E27FC236}">
                <a16:creationId xmlns:a16="http://schemas.microsoft.com/office/drawing/2014/main" id="{92E133A1-6CA5-2754-B72A-B919992B93BD}"/>
              </a:ext>
            </a:extLst>
          </p:cNvPr>
          <p:cNvSpPr txBox="1"/>
          <p:nvPr/>
        </p:nvSpPr>
        <p:spPr>
          <a:xfrm>
            <a:off x="1200355" y="3257230"/>
            <a:ext cx="1528925" cy="522675"/>
          </a:xfrm>
          <a:prstGeom prst="rect">
            <a:avLst/>
          </a:prstGeom>
          <a:noFill/>
        </p:spPr>
        <p:txBody>
          <a:bodyPr wrap="square">
            <a:spAutoFit/>
          </a:bodyPr>
          <a:lstStyle/>
          <a:p>
            <a:pPr algn="ctr"/>
            <a:r>
              <a:rPr lang="en-US" sz="1399" b="1" dirty="0">
                <a:solidFill>
                  <a:srgbClr val="808080"/>
                </a:solidFill>
                <a:latin typeface="Open Sans" panose="020B0606030504020204" pitchFamily="34" charset="0"/>
              </a:rPr>
              <a:t> Helpdesk </a:t>
            </a:r>
            <a:r>
              <a:rPr lang="en-US" sz="1399" b="1" dirty="0" err="1">
                <a:solidFill>
                  <a:srgbClr val="808080"/>
                </a:solidFill>
                <a:latin typeface="Open Sans" panose="020B0606030504020204" pitchFamily="34" charset="0"/>
              </a:rPr>
              <a:t>virtuel</a:t>
            </a:r>
            <a:endParaRPr lang="en-US" sz="1399" b="1" dirty="0">
              <a:solidFill>
                <a:srgbClr val="808080"/>
              </a:solidFill>
            </a:endParaRPr>
          </a:p>
        </p:txBody>
      </p:sp>
      <p:sp>
        <p:nvSpPr>
          <p:cNvPr id="19" name="Oval 18">
            <a:extLst>
              <a:ext uri="{FF2B5EF4-FFF2-40B4-BE49-F238E27FC236}">
                <a16:creationId xmlns:a16="http://schemas.microsoft.com/office/drawing/2014/main" id="{2C387874-583A-852D-5979-D22D1E458AD3}"/>
              </a:ext>
            </a:extLst>
          </p:cNvPr>
          <p:cNvSpPr/>
          <p:nvPr/>
        </p:nvSpPr>
        <p:spPr>
          <a:xfrm>
            <a:off x="2538807" y="3809136"/>
            <a:ext cx="1524279" cy="1263632"/>
          </a:xfrm>
          <a:prstGeom prst="ellipse">
            <a:avLst/>
          </a:prstGeom>
          <a:solidFill>
            <a:srgbClr val="CAE7AA"/>
          </a:solidFill>
          <a:ln>
            <a:solidFill>
              <a:srgbClr val="808080"/>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sz="1798">
              <a:ln w="0"/>
              <a:solidFill>
                <a:schemeClr val="tx1"/>
              </a:solidFill>
              <a:effectLst>
                <a:outerShdw blurRad="38100" dist="19050" dir="2700000" algn="tl" rotWithShape="0">
                  <a:schemeClr val="dk1">
                    <a:alpha val="40000"/>
                  </a:schemeClr>
                </a:outerShdw>
              </a:effectLst>
            </a:endParaRPr>
          </a:p>
        </p:txBody>
      </p:sp>
      <p:sp>
        <p:nvSpPr>
          <p:cNvPr id="20" name="TextBox 19">
            <a:extLst>
              <a:ext uri="{FF2B5EF4-FFF2-40B4-BE49-F238E27FC236}">
                <a16:creationId xmlns:a16="http://schemas.microsoft.com/office/drawing/2014/main" id="{151E5FAE-DEFB-FEAA-07BE-18A921F92133}"/>
              </a:ext>
            </a:extLst>
          </p:cNvPr>
          <p:cNvSpPr txBox="1"/>
          <p:nvPr/>
        </p:nvSpPr>
        <p:spPr>
          <a:xfrm>
            <a:off x="2522589" y="3960670"/>
            <a:ext cx="1528925" cy="953113"/>
          </a:xfrm>
          <a:prstGeom prst="rect">
            <a:avLst/>
          </a:prstGeom>
          <a:noFill/>
        </p:spPr>
        <p:txBody>
          <a:bodyPr wrap="square">
            <a:spAutoFit/>
          </a:bodyPr>
          <a:lstStyle/>
          <a:p>
            <a:pPr algn="ctr"/>
            <a:r>
              <a:rPr lang="en-US" sz="1399" b="1" dirty="0" err="1">
                <a:solidFill>
                  <a:srgbClr val="808080"/>
                </a:solidFill>
                <a:latin typeface="Open Sans" panose="020B0606030504020204" pitchFamily="34" charset="0"/>
              </a:rPr>
              <a:t>Conseillers</a:t>
            </a:r>
            <a:r>
              <a:rPr lang="en-US" sz="1399" b="1" dirty="0">
                <a:solidFill>
                  <a:srgbClr val="808080"/>
                </a:solidFill>
                <a:latin typeface="Open Sans" panose="020B0606030504020204" pitchFamily="34" charset="0"/>
              </a:rPr>
              <a:t> techniques et RRT </a:t>
            </a:r>
            <a:r>
              <a:rPr lang="en-US" sz="1399" b="1" dirty="0" err="1">
                <a:solidFill>
                  <a:srgbClr val="808080"/>
                </a:solidFill>
                <a:latin typeface="Open Sans" panose="020B0606030504020204" pitchFamily="34" charset="0"/>
              </a:rPr>
              <a:t>déployables</a:t>
            </a:r>
            <a:endParaRPr lang="en-US" sz="1399" b="1" dirty="0">
              <a:solidFill>
                <a:srgbClr val="808080"/>
              </a:solidFill>
            </a:endParaRPr>
          </a:p>
        </p:txBody>
      </p:sp>
      <p:sp>
        <p:nvSpPr>
          <p:cNvPr id="21" name="Oval 20">
            <a:extLst>
              <a:ext uri="{FF2B5EF4-FFF2-40B4-BE49-F238E27FC236}">
                <a16:creationId xmlns:a16="http://schemas.microsoft.com/office/drawing/2014/main" id="{0109A78C-C146-EF6B-098C-9EF00C86FB5F}"/>
              </a:ext>
            </a:extLst>
          </p:cNvPr>
          <p:cNvSpPr/>
          <p:nvPr/>
        </p:nvSpPr>
        <p:spPr>
          <a:xfrm>
            <a:off x="3863470" y="2886752"/>
            <a:ext cx="1524279" cy="1263632"/>
          </a:xfrm>
          <a:prstGeom prst="ellipse">
            <a:avLst/>
          </a:prstGeom>
          <a:solidFill>
            <a:srgbClr val="CAE7AA"/>
          </a:solidFill>
          <a:ln>
            <a:solidFill>
              <a:srgbClr val="808080"/>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sz="1798">
              <a:ln w="0"/>
              <a:solidFill>
                <a:schemeClr val="tx1"/>
              </a:solidFill>
              <a:effectLst>
                <a:outerShdw blurRad="38100" dist="19050" dir="2700000" algn="tl" rotWithShape="0">
                  <a:schemeClr val="dk1">
                    <a:alpha val="40000"/>
                  </a:schemeClr>
                </a:outerShdw>
              </a:effectLst>
            </a:endParaRPr>
          </a:p>
        </p:txBody>
      </p:sp>
      <p:sp>
        <p:nvSpPr>
          <p:cNvPr id="22" name="TextBox 21">
            <a:extLst>
              <a:ext uri="{FF2B5EF4-FFF2-40B4-BE49-F238E27FC236}">
                <a16:creationId xmlns:a16="http://schemas.microsoft.com/office/drawing/2014/main" id="{7D10E053-FF4B-B9A0-2D0F-B5F9A69EC8D4}"/>
              </a:ext>
            </a:extLst>
          </p:cNvPr>
          <p:cNvSpPr txBox="1"/>
          <p:nvPr/>
        </p:nvSpPr>
        <p:spPr>
          <a:xfrm>
            <a:off x="3973814" y="3299210"/>
            <a:ext cx="1382528" cy="522675"/>
          </a:xfrm>
          <a:prstGeom prst="rect">
            <a:avLst/>
          </a:prstGeom>
          <a:noFill/>
        </p:spPr>
        <p:txBody>
          <a:bodyPr wrap="square">
            <a:spAutoFit/>
          </a:bodyPr>
          <a:lstStyle/>
          <a:p>
            <a:pPr algn="ctr"/>
            <a:r>
              <a:rPr lang="en-US" sz="1399" b="1" dirty="0">
                <a:solidFill>
                  <a:srgbClr val="808080"/>
                </a:solidFill>
                <a:latin typeface="Open Sans" panose="020B0606030504020204" pitchFamily="34" charset="0"/>
              </a:rPr>
              <a:t>Roster  de Consultants</a:t>
            </a:r>
            <a:endParaRPr lang="en-US" sz="1399" b="1" dirty="0">
              <a:solidFill>
                <a:srgbClr val="808080"/>
              </a:solidFill>
            </a:endParaRPr>
          </a:p>
        </p:txBody>
      </p:sp>
      <p:sp>
        <p:nvSpPr>
          <p:cNvPr id="23" name="Oval 22">
            <a:extLst>
              <a:ext uri="{FF2B5EF4-FFF2-40B4-BE49-F238E27FC236}">
                <a16:creationId xmlns:a16="http://schemas.microsoft.com/office/drawing/2014/main" id="{033587D0-8200-FAD8-4A1F-98F62202B7D0}"/>
              </a:ext>
            </a:extLst>
          </p:cNvPr>
          <p:cNvSpPr/>
          <p:nvPr/>
        </p:nvSpPr>
        <p:spPr>
          <a:xfrm>
            <a:off x="8035572" y="2344714"/>
            <a:ext cx="1524279" cy="1263632"/>
          </a:xfrm>
          <a:prstGeom prst="ellipse">
            <a:avLst/>
          </a:prstGeom>
          <a:solidFill>
            <a:srgbClr val="CAE7AA"/>
          </a:solidFill>
          <a:ln>
            <a:solidFill>
              <a:srgbClr val="808080"/>
            </a:solidFill>
          </a:ln>
          <a:effectLst>
            <a:outerShdw blurRad="50800" dist="38100" dir="8100000" algn="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sz="1798"/>
          </a:p>
        </p:txBody>
      </p:sp>
      <p:sp>
        <p:nvSpPr>
          <p:cNvPr id="24" name="TextBox 23">
            <a:extLst>
              <a:ext uri="{FF2B5EF4-FFF2-40B4-BE49-F238E27FC236}">
                <a16:creationId xmlns:a16="http://schemas.microsoft.com/office/drawing/2014/main" id="{06BCC41D-385C-99FE-55E4-DA351B00F381}"/>
              </a:ext>
            </a:extLst>
          </p:cNvPr>
          <p:cNvSpPr txBox="1"/>
          <p:nvPr/>
        </p:nvSpPr>
        <p:spPr>
          <a:xfrm>
            <a:off x="8106447" y="2685924"/>
            <a:ext cx="1382528" cy="584166"/>
          </a:xfrm>
          <a:prstGeom prst="rect">
            <a:avLst/>
          </a:prstGeom>
          <a:noFill/>
        </p:spPr>
        <p:txBody>
          <a:bodyPr wrap="square">
            <a:spAutoFit/>
          </a:bodyPr>
          <a:lstStyle/>
          <a:p>
            <a:pPr algn="ctr"/>
            <a:r>
              <a:rPr lang="en-US" sz="1598" b="1" dirty="0">
                <a:solidFill>
                  <a:srgbClr val="808080"/>
                </a:solidFill>
                <a:latin typeface="Open Sans" panose="020B0606030504020204" pitchFamily="34" charset="0"/>
              </a:rPr>
              <a:t> </a:t>
            </a:r>
            <a:r>
              <a:rPr lang="en-US" sz="1598" b="1" dirty="0" err="1">
                <a:solidFill>
                  <a:srgbClr val="808080"/>
                </a:solidFill>
                <a:latin typeface="Open Sans" panose="020B0606030504020204" pitchFamily="34" charset="0"/>
              </a:rPr>
              <a:t>Groupes</a:t>
            </a:r>
            <a:r>
              <a:rPr lang="en-US" sz="1598" b="1" dirty="0">
                <a:solidFill>
                  <a:srgbClr val="808080"/>
                </a:solidFill>
                <a:latin typeface="Open Sans" panose="020B0606030504020204" pitchFamily="34" charset="0"/>
              </a:rPr>
              <a:t> de travail</a:t>
            </a:r>
            <a:endParaRPr lang="en-US" sz="1598" b="1" dirty="0">
              <a:solidFill>
                <a:srgbClr val="808080"/>
              </a:solidFill>
            </a:endParaRPr>
          </a:p>
        </p:txBody>
      </p:sp>
      <p:sp>
        <p:nvSpPr>
          <p:cNvPr id="25" name="Oval 24">
            <a:extLst>
              <a:ext uri="{FF2B5EF4-FFF2-40B4-BE49-F238E27FC236}">
                <a16:creationId xmlns:a16="http://schemas.microsoft.com/office/drawing/2014/main" id="{38EE8E74-0F03-5890-B1CF-AB541B0917D1}"/>
              </a:ext>
            </a:extLst>
          </p:cNvPr>
          <p:cNvSpPr/>
          <p:nvPr/>
        </p:nvSpPr>
        <p:spPr>
          <a:xfrm>
            <a:off x="6605643" y="3122531"/>
            <a:ext cx="1524279" cy="1263632"/>
          </a:xfrm>
          <a:prstGeom prst="ellipse">
            <a:avLst/>
          </a:prstGeom>
          <a:solidFill>
            <a:srgbClr val="CAE7AA"/>
          </a:solidFill>
          <a:ln>
            <a:solidFill>
              <a:srgbClr val="808080"/>
            </a:solidFill>
          </a:ln>
          <a:effectLst>
            <a:outerShdw blurRad="50800" dist="38100" dir="8100000" algn="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sz="1798"/>
          </a:p>
        </p:txBody>
      </p:sp>
      <p:sp>
        <p:nvSpPr>
          <p:cNvPr id="26" name="TextBox 25">
            <a:extLst>
              <a:ext uri="{FF2B5EF4-FFF2-40B4-BE49-F238E27FC236}">
                <a16:creationId xmlns:a16="http://schemas.microsoft.com/office/drawing/2014/main" id="{6C6B1246-034F-8A2B-0B9C-EDE803B4F6AB}"/>
              </a:ext>
            </a:extLst>
          </p:cNvPr>
          <p:cNvSpPr txBox="1"/>
          <p:nvPr/>
        </p:nvSpPr>
        <p:spPr>
          <a:xfrm>
            <a:off x="6591313" y="3459092"/>
            <a:ext cx="1574376" cy="584166"/>
          </a:xfrm>
          <a:prstGeom prst="rect">
            <a:avLst/>
          </a:prstGeom>
          <a:noFill/>
        </p:spPr>
        <p:txBody>
          <a:bodyPr wrap="square">
            <a:spAutoFit/>
          </a:bodyPr>
          <a:lstStyle/>
          <a:p>
            <a:pPr algn="ctr"/>
            <a:r>
              <a:rPr lang="en-US" sz="1598" b="1" dirty="0" err="1">
                <a:solidFill>
                  <a:srgbClr val="808080"/>
                </a:solidFill>
                <a:latin typeface="Open Sans" panose="020B0606030504020204" pitchFamily="34" charset="0"/>
              </a:rPr>
              <a:t>Bibliothèque</a:t>
            </a:r>
            <a:r>
              <a:rPr lang="en-US" sz="1598" b="1" dirty="0">
                <a:solidFill>
                  <a:srgbClr val="808080"/>
                </a:solidFill>
                <a:latin typeface="Open Sans" panose="020B0606030504020204" pitchFamily="34" charset="0"/>
              </a:rPr>
              <a:t> </a:t>
            </a:r>
            <a:r>
              <a:rPr lang="en-US" sz="1598" b="1" dirty="0" err="1">
                <a:solidFill>
                  <a:srgbClr val="808080"/>
                </a:solidFill>
                <a:latin typeface="Open Sans" panose="020B0606030504020204" pitchFamily="34" charset="0"/>
              </a:rPr>
              <a:t>Ressources</a:t>
            </a:r>
            <a:endParaRPr lang="en-US" sz="1598" b="1" dirty="0">
              <a:solidFill>
                <a:srgbClr val="808080"/>
              </a:solidFill>
              <a:latin typeface="Open Sans" panose="020B0606030504020204" pitchFamily="34" charset="0"/>
            </a:endParaRPr>
          </a:p>
        </p:txBody>
      </p:sp>
      <p:sp>
        <p:nvSpPr>
          <p:cNvPr id="27" name="Oval 26">
            <a:extLst>
              <a:ext uri="{FF2B5EF4-FFF2-40B4-BE49-F238E27FC236}">
                <a16:creationId xmlns:a16="http://schemas.microsoft.com/office/drawing/2014/main" id="{65AF8AE6-A8B6-1F2A-D460-84464703C382}"/>
              </a:ext>
            </a:extLst>
          </p:cNvPr>
          <p:cNvSpPr/>
          <p:nvPr/>
        </p:nvSpPr>
        <p:spPr>
          <a:xfrm>
            <a:off x="8060483" y="3894307"/>
            <a:ext cx="1524279" cy="1263632"/>
          </a:xfrm>
          <a:prstGeom prst="ellipse">
            <a:avLst/>
          </a:prstGeom>
          <a:solidFill>
            <a:srgbClr val="CAE7AA"/>
          </a:solidFill>
          <a:ln>
            <a:solidFill>
              <a:srgbClr val="808080"/>
            </a:solidFill>
          </a:ln>
          <a:effectLst>
            <a:outerShdw blurRad="50800" dist="38100" dir="8100000" algn="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sz="1798"/>
          </a:p>
        </p:txBody>
      </p:sp>
      <p:sp>
        <p:nvSpPr>
          <p:cNvPr id="28" name="TextBox 27">
            <a:extLst>
              <a:ext uri="{FF2B5EF4-FFF2-40B4-BE49-F238E27FC236}">
                <a16:creationId xmlns:a16="http://schemas.microsoft.com/office/drawing/2014/main" id="{8BE3F9C7-BF49-2903-371B-8731BD154FE1}"/>
              </a:ext>
            </a:extLst>
          </p:cNvPr>
          <p:cNvSpPr txBox="1"/>
          <p:nvPr/>
        </p:nvSpPr>
        <p:spPr>
          <a:xfrm>
            <a:off x="7992794" y="4233887"/>
            <a:ext cx="1661018" cy="584166"/>
          </a:xfrm>
          <a:prstGeom prst="rect">
            <a:avLst/>
          </a:prstGeom>
          <a:noFill/>
        </p:spPr>
        <p:txBody>
          <a:bodyPr wrap="square">
            <a:spAutoFit/>
          </a:bodyPr>
          <a:lstStyle/>
          <a:p>
            <a:pPr algn="ctr"/>
            <a:r>
              <a:rPr lang="en-US" sz="1598" b="1" dirty="0" err="1">
                <a:solidFill>
                  <a:srgbClr val="808080"/>
                </a:solidFill>
                <a:latin typeface="Open Sans" panose="020B0606030504020204" pitchFamily="34" charset="0"/>
              </a:rPr>
              <a:t>Actualités</a:t>
            </a:r>
            <a:r>
              <a:rPr lang="en-US" sz="1598" b="1" dirty="0">
                <a:solidFill>
                  <a:srgbClr val="808080"/>
                </a:solidFill>
                <a:latin typeface="Open Sans" panose="020B0606030504020204" pitchFamily="34" charset="0"/>
              </a:rPr>
              <a:t> et </a:t>
            </a:r>
            <a:r>
              <a:rPr lang="en-US" sz="1598" b="1" dirty="0" err="1">
                <a:solidFill>
                  <a:srgbClr val="808080"/>
                </a:solidFill>
                <a:latin typeface="Open Sans" panose="020B0606030504020204" pitchFamily="34" charset="0"/>
              </a:rPr>
              <a:t>événements</a:t>
            </a:r>
            <a:endParaRPr lang="en-US" sz="1598" b="1" dirty="0">
              <a:solidFill>
                <a:srgbClr val="808080"/>
              </a:solidFill>
            </a:endParaRPr>
          </a:p>
        </p:txBody>
      </p:sp>
      <p:sp>
        <p:nvSpPr>
          <p:cNvPr id="29" name="Oval 28">
            <a:extLst>
              <a:ext uri="{FF2B5EF4-FFF2-40B4-BE49-F238E27FC236}">
                <a16:creationId xmlns:a16="http://schemas.microsoft.com/office/drawing/2014/main" id="{6936131C-EF20-FEE2-ECFF-CDDFAD3CC97B}"/>
              </a:ext>
            </a:extLst>
          </p:cNvPr>
          <p:cNvSpPr/>
          <p:nvPr/>
        </p:nvSpPr>
        <p:spPr>
          <a:xfrm>
            <a:off x="9443011" y="3118272"/>
            <a:ext cx="1524279" cy="1263632"/>
          </a:xfrm>
          <a:prstGeom prst="ellipse">
            <a:avLst/>
          </a:prstGeom>
          <a:solidFill>
            <a:srgbClr val="CAE7AA"/>
          </a:solidFill>
          <a:ln>
            <a:solidFill>
              <a:srgbClr val="808080"/>
            </a:solidFill>
          </a:ln>
          <a:effectLst>
            <a:outerShdw blurRad="50800" dist="38100" dir="8100000" algn="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sz="1798"/>
          </a:p>
        </p:txBody>
      </p:sp>
      <p:sp>
        <p:nvSpPr>
          <p:cNvPr id="30" name="TextBox 29">
            <a:extLst>
              <a:ext uri="{FF2B5EF4-FFF2-40B4-BE49-F238E27FC236}">
                <a16:creationId xmlns:a16="http://schemas.microsoft.com/office/drawing/2014/main" id="{DF6C18FF-DD83-6DBA-53AD-11D419D588F1}"/>
              </a:ext>
            </a:extLst>
          </p:cNvPr>
          <p:cNvSpPr txBox="1"/>
          <p:nvPr/>
        </p:nvSpPr>
        <p:spPr>
          <a:xfrm>
            <a:off x="9396623" y="3447888"/>
            <a:ext cx="1617056" cy="522675"/>
          </a:xfrm>
          <a:prstGeom prst="rect">
            <a:avLst/>
          </a:prstGeom>
          <a:noFill/>
        </p:spPr>
        <p:txBody>
          <a:bodyPr wrap="square">
            <a:spAutoFit/>
          </a:bodyPr>
          <a:lstStyle/>
          <a:p>
            <a:pPr algn="ctr"/>
            <a:r>
              <a:rPr lang="en-US" sz="1399" b="1" dirty="0" err="1">
                <a:solidFill>
                  <a:srgbClr val="808080"/>
                </a:solidFill>
                <a:latin typeface="Open Sans" panose="020B0606030504020204" pitchFamily="34" charset="0"/>
              </a:rPr>
              <a:t>Renforcement</a:t>
            </a:r>
            <a:r>
              <a:rPr lang="en-US" sz="1399" b="1" dirty="0">
                <a:solidFill>
                  <a:srgbClr val="808080"/>
                </a:solidFill>
                <a:latin typeface="Open Sans" panose="020B0606030504020204" pitchFamily="34" charset="0"/>
              </a:rPr>
              <a:t> des </a:t>
            </a:r>
            <a:r>
              <a:rPr lang="en-US" sz="1399" b="1" dirty="0" err="1">
                <a:solidFill>
                  <a:srgbClr val="808080"/>
                </a:solidFill>
                <a:latin typeface="Open Sans" panose="020B0606030504020204" pitchFamily="34" charset="0"/>
              </a:rPr>
              <a:t>capacités</a:t>
            </a:r>
            <a:endParaRPr lang="en-US" sz="1399" b="1" dirty="0">
              <a:solidFill>
                <a:srgbClr val="808080"/>
              </a:solidFill>
            </a:endParaRPr>
          </a:p>
        </p:txBody>
      </p:sp>
      <p:pic>
        <p:nvPicPr>
          <p:cNvPr id="31" name="Graphic 30" descr="Rope Knot with solid fill">
            <a:extLst>
              <a:ext uri="{FF2B5EF4-FFF2-40B4-BE49-F238E27FC236}">
                <a16:creationId xmlns:a16="http://schemas.microsoft.com/office/drawing/2014/main" id="{3CE2A158-7CBE-7819-8C5E-B000B714E57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727423" y="3035416"/>
            <a:ext cx="713029" cy="713029"/>
          </a:xfrm>
          <a:prstGeom prst="rect">
            <a:avLst/>
          </a:prstGeom>
        </p:spPr>
      </p:pic>
    </p:spTree>
    <p:extLst>
      <p:ext uri="{BB962C8B-B14F-4D97-AF65-F5344CB8AC3E}">
        <p14:creationId xmlns:p14="http://schemas.microsoft.com/office/powerpoint/2010/main" val="251496807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Oval 8">
            <a:extLst>
              <a:ext uri="{FF2B5EF4-FFF2-40B4-BE49-F238E27FC236}">
                <a16:creationId xmlns:a16="http://schemas.microsoft.com/office/drawing/2014/main" id="{73C39F06-8733-892D-66BE-5C23CE81E99E}"/>
              </a:ext>
            </a:extLst>
          </p:cNvPr>
          <p:cNvSpPr/>
          <p:nvPr/>
        </p:nvSpPr>
        <p:spPr>
          <a:xfrm>
            <a:off x="261257" y="742809"/>
            <a:ext cx="11697195" cy="5444222"/>
          </a:xfrm>
          <a:prstGeom prst="ellipse">
            <a:avLst/>
          </a:prstGeom>
          <a:solidFill>
            <a:srgbClr val="92D050">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33" name="Oval 32">
            <a:extLst>
              <a:ext uri="{FF2B5EF4-FFF2-40B4-BE49-F238E27FC236}">
                <a16:creationId xmlns:a16="http://schemas.microsoft.com/office/drawing/2014/main" id="{320F6766-6DAF-B7BA-9722-1DA3F7DB377A}"/>
              </a:ext>
            </a:extLst>
          </p:cNvPr>
          <p:cNvSpPr/>
          <p:nvPr/>
        </p:nvSpPr>
        <p:spPr>
          <a:xfrm>
            <a:off x="968791" y="1327231"/>
            <a:ext cx="4849813" cy="4241353"/>
          </a:xfrm>
          <a:prstGeom prst="ellipse">
            <a:avLst/>
          </a:prstGeom>
          <a:solidFill>
            <a:srgbClr val="808080"/>
          </a:solid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412750" rtl="0" fontAlgn="auto" latinLnBrk="0" hangingPunct="0">
              <a:lnSpc>
                <a:spcPct val="100000"/>
              </a:lnSpc>
              <a:spcBef>
                <a:spcPts val="0"/>
              </a:spcBef>
              <a:spcAft>
                <a:spcPts val="0"/>
              </a:spcAft>
              <a:buClrTx/>
              <a:buSzTx/>
              <a:buFontTx/>
              <a:buNone/>
              <a:tabLst/>
            </a:pPr>
            <a:endParaRPr kumimoji="0" lang="en-NL" sz="1400" b="0" i="0" u="none" strike="noStrike" cap="none" spc="0" normalizeH="0" baseline="0">
              <a:ln>
                <a:noFill/>
              </a:ln>
              <a:solidFill>
                <a:srgbClr val="FFFFFF"/>
              </a:solidFill>
              <a:effectLst/>
              <a:uFillTx/>
              <a:latin typeface="+mn-lt"/>
              <a:ea typeface="+mn-ea"/>
              <a:cs typeface="+mn-cs"/>
              <a:sym typeface="Helvetica Neue Medium"/>
            </a:endParaRPr>
          </a:p>
        </p:txBody>
      </p:sp>
      <p:sp>
        <p:nvSpPr>
          <p:cNvPr id="32" name="Oval 31">
            <a:extLst>
              <a:ext uri="{FF2B5EF4-FFF2-40B4-BE49-F238E27FC236}">
                <a16:creationId xmlns:a16="http://schemas.microsoft.com/office/drawing/2014/main" id="{44A17B11-0B3C-9D55-87B8-2AD3E3FFD50D}"/>
              </a:ext>
            </a:extLst>
          </p:cNvPr>
          <p:cNvSpPr/>
          <p:nvPr/>
        </p:nvSpPr>
        <p:spPr>
          <a:xfrm>
            <a:off x="6373093" y="1329734"/>
            <a:ext cx="4849813" cy="4241353"/>
          </a:xfrm>
          <a:prstGeom prst="ellipse">
            <a:avLst/>
          </a:prstGeom>
          <a:solidFill>
            <a:srgbClr val="808080"/>
          </a:solid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412750" rtl="0" fontAlgn="auto" latinLnBrk="0" hangingPunct="0">
              <a:lnSpc>
                <a:spcPct val="100000"/>
              </a:lnSpc>
              <a:spcBef>
                <a:spcPts val="0"/>
              </a:spcBef>
              <a:spcAft>
                <a:spcPts val="0"/>
              </a:spcAft>
              <a:buClrTx/>
              <a:buSzTx/>
              <a:buFontTx/>
              <a:buNone/>
              <a:tabLst/>
            </a:pPr>
            <a:endParaRPr kumimoji="0" lang="en-NL" sz="1400" b="0" i="0" u="none" strike="noStrike" cap="none" spc="0" normalizeH="0" baseline="0">
              <a:ln>
                <a:noFill/>
              </a:ln>
              <a:solidFill>
                <a:srgbClr val="FFFFFF"/>
              </a:solidFill>
              <a:effectLst/>
              <a:uFillTx/>
              <a:latin typeface="+mn-lt"/>
              <a:ea typeface="+mn-ea"/>
              <a:cs typeface="+mn-cs"/>
              <a:sym typeface="Helvetica Neue Medium"/>
            </a:endParaRPr>
          </a:p>
        </p:txBody>
      </p:sp>
      <p:sp>
        <p:nvSpPr>
          <p:cNvPr id="4" name="TextBox 3">
            <a:extLst>
              <a:ext uri="{FF2B5EF4-FFF2-40B4-BE49-F238E27FC236}">
                <a16:creationId xmlns:a16="http://schemas.microsoft.com/office/drawing/2014/main" id="{0E1F8E42-10C6-26C0-C95B-40B06D006324}"/>
              </a:ext>
            </a:extLst>
          </p:cNvPr>
          <p:cNvSpPr txBox="1"/>
          <p:nvPr/>
        </p:nvSpPr>
        <p:spPr>
          <a:xfrm>
            <a:off x="11153631" y="6204953"/>
            <a:ext cx="1085470" cy="407804"/>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horz" wrap="square" lIns="19050" tIns="19050" rIns="19050" bIns="19050" numCol="1" spcCol="38100" rtlCol="0" anchor="t">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1pPr>
            <a:lvl2pPr marL="0" marR="0" indent="4572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2pPr>
            <a:lvl3pPr marL="0" marR="0" indent="9144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3pPr>
            <a:lvl4pPr marL="0" marR="0" indent="13716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4pPr>
            <a:lvl5pPr marL="0" marR="0" indent="18288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5pPr>
            <a:lvl6pPr marL="0" marR="0" indent="22860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6pPr>
            <a:lvl7pPr marL="0" marR="0" indent="27432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7pPr>
            <a:lvl8pPr marL="0" marR="0" indent="32004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8pPr>
            <a:lvl9pPr marL="0" marR="0" indent="36576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9pPr>
          </a:lstStyle>
          <a:p>
            <a:pPr algn="l"/>
            <a:r>
              <a:rPr lang="en-NL" sz="1200" b="0" spc="-100">
                <a:solidFill>
                  <a:srgbClr val="D8D8D8"/>
                </a:solidFill>
                <a:latin typeface="Calibri"/>
                <a:cs typeface="Calibri"/>
              </a:rPr>
              <a:t>WCA Regional</a:t>
            </a:r>
            <a:endParaRPr lang="en-US">
              <a:solidFill>
                <a:srgbClr val="D8D8D8"/>
              </a:solidFill>
              <a:cs typeface="Calibri"/>
            </a:endParaRPr>
          </a:p>
          <a:p>
            <a:pPr algn="l"/>
            <a:r>
              <a:rPr lang="en-US" sz="1200" b="0" spc="-100">
                <a:solidFill>
                  <a:srgbClr val="D8D8D8"/>
                </a:solidFill>
                <a:latin typeface="Calibri"/>
                <a:cs typeface="Calibri"/>
              </a:rPr>
              <a:t>Meeting</a:t>
            </a:r>
          </a:p>
        </p:txBody>
      </p:sp>
      <p:cxnSp>
        <p:nvCxnSpPr>
          <p:cNvPr id="6" name="Straight Connector 5">
            <a:extLst>
              <a:ext uri="{FF2B5EF4-FFF2-40B4-BE49-F238E27FC236}">
                <a16:creationId xmlns:a16="http://schemas.microsoft.com/office/drawing/2014/main" id="{2228D5E9-5A81-029D-5C37-9592A737B007}"/>
              </a:ext>
            </a:extLst>
          </p:cNvPr>
          <p:cNvCxnSpPr>
            <a:cxnSpLocks/>
          </p:cNvCxnSpPr>
          <p:nvPr/>
        </p:nvCxnSpPr>
        <p:spPr>
          <a:xfrm flipH="1">
            <a:off x="11050037" y="6083723"/>
            <a:ext cx="1" cy="677592"/>
          </a:xfrm>
          <a:prstGeom prst="line">
            <a:avLst/>
          </a:prstGeom>
          <a:noFill/>
          <a:ln w="12700" cap="flat">
            <a:solidFill>
              <a:schemeClr val="bg1">
                <a:lumMod val="85000"/>
              </a:schemeClr>
            </a:solidFill>
            <a:prstDash val="solid"/>
            <a:miter lim="400000"/>
          </a:ln>
          <a:effectLst/>
          <a:sp3d/>
        </p:spPr>
        <p:style>
          <a:lnRef idx="0">
            <a:scrgbClr r="0" g="0" b="0"/>
          </a:lnRef>
          <a:fillRef idx="0">
            <a:scrgbClr r="0" g="0" b="0"/>
          </a:fillRef>
          <a:effectRef idx="0">
            <a:scrgbClr r="0" g="0" b="0"/>
          </a:effectRef>
          <a:fontRef idx="none"/>
        </p:style>
      </p:cxnSp>
      <p:cxnSp>
        <p:nvCxnSpPr>
          <p:cNvPr id="8" name="Straight Connector 7">
            <a:extLst>
              <a:ext uri="{FF2B5EF4-FFF2-40B4-BE49-F238E27FC236}">
                <a16:creationId xmlns:a16="http://schemas.microsoft.com/office/drawing/2014/main" id="{855E84E4-9068-BEC5-AAE5-8B70F4E64805}"/>
              </a:ext>
            </a:extLst>
          </p:cNvPr>
          <p:cNvCxnSpPr>
            <a:cxnSpLocks/>
          </p:cNvCxnSpPr>
          <p:nvPr/>
        </p:nvCxnSpPr>
        <p:spPr>
          <a:xfrm flipH="1">
            <a:off x="9566827" y="6083722"/>
            <a:ext cx="1" cy="677592"/>
          </a:xfrm>
          <a:prstGeom prst="line">
            <a:avLst/>
          </a:prstGeom>
          <a:noFill/>
          <a:ln w="12700" cap="flat">
            <a:solidFill>
              <a:schemeClr val="bg1">
                <a:lumMod val="85000"/>
              </a:schemeClr>
            </a:solidFill>
            <a:prstDash val="solid"/>
            <a:miter lim="400000"/>
          </a:ln>
          <a:effectLst/>
          <a:sp3d/>
        </p:spPr>
        <p:style>
          <a:lnRef idx="0">
            <a:scrgbClr r="0" g="0" b="0"/>
          </a:lnRef>
          <a:fillRef idx="0">
            <a:scrgbClr r="0" g="0" b="0"/>
          </a:fillRef>
          <a:effectRef idx="0">
            <a:scrgbClr r="0" g="0" b="0"/>
          </a:effectRef>
          <a:fontRef idx="none"/>
        </p:style>
      </p:cxnSp>
      <p:pic>
        <p:nvPicPr>
          <p:cNvPr id="11" name="Picture 10" descr="A grey rectangular sign with blue text&#10;&#10;Description automatically generated">
            <a:extLst>
              <a:ext uri="{FF2B5EF4-FFF2-40B4-BE49-F238E27FC236}">
                <a16:creationId xmlns:a16="http://schemas.microsoft.com/office/drawing/2014/main" id="{F95188EE-5598-9417-61CD-B10518740B3F}"/>
              </a:ext>
            </a:extLst>
          </p:cNvPr>
          <p:cNvPicPr>
            <a:picLocks noChangeAspect="1"/>
          </p:cNvPicPr>
          <p:nvPr/>
        </p:nvPicPr>
        <p:blipFill>
          <a:blip r:embed="rId3"/>
          <a:stretch>
            <a:fillRect/>
          </a:stretch>
        </p:blipFill>
        <p:spPr>
          <a:xfrm>
            <a:off x="8450058" y="6069530"/>
            <a:ext cx="1079649" cy="665642"/>
          </a:xfrm>
          <a:prstGeom prst="rect">
            <a:avLst/>
          </a:prstGeom>
        </p:spPr>
      </p:pic>
      <p:pic>
        <p:nvPicPr>
          <p:cNvPr id="16" name="Picture 15" descr="A black background with green text&#10;&#10;Description automatically generated">
            <a:extLst>
              <a:ext uri="{FF2B5EF4-FFF2-40B4-BE49-F238E27FC236}">
                <a16:creationId xmlns:a16="http://schemas.microsoft.com/office/drawing/2014/main" id="{25077E36-7DAE-D56C-E30D-7CD0AFFA11D1}"/>
              </a:ext>
            </a:extLst>
          </p:cNvPr>
          <p:cNvPicPr>
            <a:picLocks noChangeAspect="1"/>
          </p:cNvPicPr>
          <p:nvPr/>
        </p:nvPicPr>
        <p:blipFill>
          <a:blip r:embed="rId4"/>
          <a:stretch>
            <a:fillRect/>
          </a:stretch>
        </p:blipFill>
        <p:spPr>
          <a:xfrm>
            <a:off x="9675628" y="6179617"/>
            <a:ext cx="1275893" cy="452120"/>
          </a:xfrm>
          <a:prstGeom prst="rect">
            <a:avLst/>
          </a:prstGeom>
        </p:spPr>
      </p:pic>
      <p:sp>
        <p:nvSpPr>
          <p:cNvPr id="13" name="TextBox 12">
            <a:extLst>
              <a:ext uri="{FF2B5EF4-FFF2-40B4-BE49-F238E27FC236}">
                <a16:creationId xmlns:a16="http://schemas.microsoft.com/office/drawing/2014/main" id="{2A9952CC-74D4-36E6-EFF1-2C2E2776EB09}"/>
              </a:ext>
            </a:extLst>
          </p:cNvPr>
          <p:cNvSpPr txBox="1"/>
          <p:nvPr/>
        </p:nvSpPr>
        <p:spPr>
          <a:xfrm>
            <a:off x="7313695" y="1769562"/>
            <a:ext cx="3303416" cy="400110"/>
          </a:xfrm>
          <a:prstGeom prst="rect">
            <a:avLst/>
          </a:prstGeom>
          <a:noFill/>
        </p:spPr>
        <p:txBody>
          <a:bodyPr wrap="square">
            <a:spAutoFit/>
          </a:bodyPr>
          <a:lstStyle/>
          <a:p>
            <a:pPr rtl="0">
              <a:spcBef>
                <a:spcPts val="0"/>
              </a:spcBef>
              <a:spcAft>
                <a:spcPts val="0"/>
              </a:spcAft>
            </a:pPr>
            <a:r>
              <a:rPr lang="en-US" sz="2000" b="1">
                <a:solidFill>
                  <a:schemeClr val="bg1"/>
                </a:solidFill>
                <a:effectLst>
                  <a:innerShdw blurRad="63500" dist="50800" dir="13500000">
                    <a:prstClr val="black">
                      <a:alpha val="50000"/>
                    </a:prstClr>
                  </a:innerShdw>
                </a:effectLst>
                <a:latin typeface="Open Sans" panose="020B0606030504020204" pitchFamily="34" charset="0"/>
              </a:rPr>
              <a:t>Learning &amp; Resources</a:t>
            </a:r>
          </a:p>
        </p:txBody>
      </p:sp>
      <p:sp>
        <p:nvSpPr>
          <p:cNvPr id="14" name="TextBox 13">
            <a:extLst>
              <a:ext uri="{FF2B5EF4-FFF2-40B4-BE49-F238E27FC236}">
                <a16:creationId xmlns:a16="http://schemas.microsoft.com/office/drawing/2014/main" id="{A046E1D0-FA00-2FAF-7E9B-C9F648ACD587}"/>
              </a:ext>
            </a:extLst>
          </p:cNvPr>
          <p:cNvSpPr txBox="1"/>
          <p:nvPr/>
        </p:nvSpPr>
        <p:spPr>
          <a:xfrm>
            <a:off x="3173985" y="965715"/>
            <a:ext cx="5791418" cy="707886"/>
          </a:xfrm>
          <a:prstGeom prst="rect">
            <a:avLst/>
          </a:prstGeom>
          <a:noFill/>
        </p:spPr>
        <p:txBody>
          <a:bodyPr wrap="square">
            <a:spAutoFit/>
          </a:bodyPr>
          <a:lstStyle/>
          <a:p>
            <a:pPr rtl="0">
              <a:spcBef>
                <a:spcPts val="0"/>
              </a:spcBef>
              <a:spcAft>
                <a:spcPts val="0"/>
              </a:spcAft>
            </a:pPr>
            <a:r>
              <a:rPr lang="en-US" sz="2000" b="1" i="0">
                <a:solidFill>
                  <a:srgbClr val="808080"/>
                </a:solidFill>
                <a:effectLst/>
                <a:latin typeface="Arial" panose="020B0604020202020204" pitchFamily="34" charset="0"/>
              </a:rPr>
              <a:t>GLOBAL NUTRITION CLUSTER</a:t>
            </a:r>
          </a:p>
          <a:p>
            <a:pPr rtl="0">
              <a:spcBef>
                <a:spcPts val="0"/>
              </a:spcBef>
              <a:spcAft>
                <a:spcPts val="0"/>
              </a:spcAft>
            </a:pPr>
            <a:r>
              <a:rPr lang="en-US" sz="2000">
                <a:ln w="0"/>
                <a:effectLst>
                  <a:outerShdw blurRad="38100" dist="19050" dir="2700000" algn="tl" rotWithShape="0">
                    <a:schemeClr val="dk1">
                      <a:alpha val="40000"/>
                    </a:schemeClr>
                  </a:outerShdw>
                </a:effectLst>
                <a:latin typeface="Arial" panose="020B0604020202020204" pitchFamily="34" charset="0"/>
              </a:rPr>
              <a:t>SUPPORT</a:t>
            </a:r>
            <a:endParaRPr lang="en-US" sz="900" b="0">
              <a:solidFill>
                <a:schemeClr val="bg1"/>
              </a:solidFill>
              <a:effectLst/>
            </a:endParaRPr>
          </a:p>
        </p:txBody>
      </p:sp>
      <p:sp>
        <p:nvSpPr>
          <p:cNvPr id="15" name="TextBox 14">
            <a:extLst>
              <a:ext uri="{FF2B5EF4-FFF2-40B4-BE49-F238E27FC236}">
                <a16:creationId xmlns:a16="http://schemas.microsoft.com/office/drawing/2014/main" id="{A2D733AD-2613-6DB7-2DDC-EC7B1ADBAE67}"/>
              </a:ext>
            </a:extLst>
          </p:cNvPr>
          <p:cNvSpPr txBox="1"/>
          <p:nvPr/>
        </p:nvSpPr>
        <p:spPr>
          <a:xfrm>
            <a:off x="2005562" y="1564031"/>
            <a:ext cx="2891083" cy="1323439"/>
          </a:xfrm>
          <a:prstGeom prst="rect">
            <a:avLst/>
          </a:prstGeom>
          <a:noFill/>
        </p:spPr>
        <p:txBody>
          <a:bodyPr wrap="square">
            <a:spAutoFit/>
          </a:bodyPr>
          <a:lstStyle/>
          <a:p>
            <a:pPr algn="ctr" rtl="0">
              <a:spcBef>
                <a:spcPts val="0"/>
              </a:spcBef>
              <a:spcAft>
                <a:spcPts val="0"/>
              </a:spcAft>
            </a:pPr>
            <a:r>
              <a:rPr lang="en-US" sz="2000" b="1" i="0" u="none" strike="noStrike">
                <a:solidFill>
                  <a:schemeClr val="bg1"/>
                </a:solidFill>
                <a:effectLst>
                  <a:innerShdw blurRad="63500" dist="50800" dir="13500000">
                    <a:prstClr val="black">
                      <a:alpha val="50000"/>
                    </a:prstClr>
                  </a:innerShdw>
                </a:effectLst>
                <a:latin typeface="Open Sans" panose="020B0606030504020204" pitchFamily="34" charset="0"/>
              </a:rPr>
              <a:t>Coordination,</a:t>
            </a:r>
            <a:r>
              <a:rPr lang="en-US" sz="2000" b="1">
                <a:solidFill>
                  <a:schemeClr val="bg1"/>
                </a:solidFill>
                <a:effectLst>
                  <a:innerShdw blurRad="63500" dist="50800" dir="13500000">
                    <a:prstClr val="black">
                      <a:alpha val="50000"/>
                    </a:prstClr>
                  </a:innerShdw>
                </a:effectLst>
                <a:latin typeface="Open Sans" panose="020B0606030504020204" pitchFamily="34" charset="0"/>
              </a:rPr>
              <a:t> Information Management &amp; </a:t>
            </a:r>
            <a:r>
              <a:rPr lang="en-US" sz="2000" b="1" i="0" u="none" strike="noStrike" err="1">
                <a:solidFill>
                  <a:schemeClr val="bg1"/>
                </a:solidFill>
                <a:effectLst>
                  <a:innerShdw blurRad="63500" dist="50800" dir="13500000">
                    <a:prstClr val="black">
                      <a:alpha val="50000"/>
                    </a:prstClr>
                  </a:innerShdw>
                </a:effectLst>
                <a:latin typeface="Open Sans" panose="020B0606030504020204" pitchFamily="34" charset="0"/>
              </a:rPr>
              <a:t>NiE</a:t>
            </a:r>
            <a:endParaRPr lang="en-US" sz="2000" b="1" i="0" u="none" strike="noStrike">
              <a:solidFill>
                <a:schemeClr val="bg1"/>
              </a:solidFill>
              <a:effectLst>
                <a:innerShdw blurRad="63500" dist="50800" dir="13500000">
                  <a:prstClr val="black">
                    <a:alpha val="50000"/>
                  </a:prstClr>
                </a:innerShdw>
              </a:effectLst>
              <a:latin typeface="Open Sans" panose="020B0606030504020204" pitchFamily="34" charset="0"/>
            </a:endParaRPr>
          </a:p>
          <a:p>
            <a:pPr algn="ctr" rtl="0">
              <a:spcBef>
                <a:spcPts val="0"/>
              </a:spcBef>
              <a:spcAft>
                <a:spcPts val="0"/>
              </a:spcAft>
            </a:pPr>
            <a:r>
              <a:rPr lang="en-US" sz="2000" b="1">
                <a:solidFill>
                  <a:schemeClr val="bg1"/>
                </a:solidFill>
                <a:effectLst>
                  <a:innerShdw blurRad="63500" dist="50800" dir="13500000">
                    <a:prstClr val="black">
                      <a:alpha val="50000"/>
                    </a:prstClr>
                  </a:innerShdw>
                </a:effectLst>
                <a:latin typeface="Open Sans" panose="020B0606030504020204" pitchFamily="34" charset="0"/>
              </a:rPr>
              <a:t>Technical</a:t>
            </a:r>
            <a:endParaRPr lang="en-US" sz="2000" b="1">
              <a:solidFill>
                <a:schemeClr val="bg1"/>
              </a:solidFill>
              <a:effectLst>
                <a:innerShdw blurRad="63500" dist="50800" dir="13500000">
                  <a:prstClr val="black">
                    <a:alpha val="50000"/>
                  </a:prstClr>
                </a:innerShdw>
              </a:effectLst>
            </a:endParaRPr>
          </a:p>
        </p:txBody>
      </p:sp>
      <p:sp>
        <p:nvSpPr>
          <p:cNvPr id="17" name="Oval 16">
            <a:extLst>
              <a:ext uri="{FF2B5EF4-FFF2-40B4-BE49-F238E27FC236}">
                <a16:creationId xmlns:a16="http://schemas.microsoft.com/office/drawing/2014/main" id="{59520360-92A4-329A-116E-D436E73F3E49}"/>
              </a:ext>
            </a:extLst>
          </p:cNvPr>
          <p:cNvSpPr/>
          <p:nvPr/>
        </p:nvSpPr>
        <p:spPr>
          <a:xfrm>
            <a:off x="1313839" y="3095595"/>
            <a:ext cx="1525868" cy="1264950"/>
          </a:xfrm>
          <a:prstGeom prst="ellipse">
            <a:avLst/>
          </a:prstGeom>
          <a:solidFill>
            <a:srgbClr val="CAE7AA"/>
          </a:solidFill>
          <a:ln>
            <a:solidFill>
              <a:srgbClr val="808080"/>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ln w="0"/>
              <a:solidFill>
                <a:schemeClr val="tx1"/>
              </a:solidFill>
              <a:effectLst>
                <a:outerShdw blurRad="38100" dist="19050" dir="2700000" algn="tl" rotWithShape="0">
                  <a:schemeClr val="dk1">
                    <a:alpha val="40000"/>
                  </a:schemeClr>
                </a:outerShdw>
              </a:effectLst>
            </a:endParaRPr>
          </a:p>
        </p:txBody>
      </p:sp>
      <p:sp>
        <p:nvSpPr>
          <p:cNvPr id="18" name="TextBox 17">
            <a:extLst>
              <a:ext uri="{FF2B5EF4-FFF2-40B4-BE49-F238E27FC236}">
                <a16:creationId xmlns:a16="http://schemas.microsoft.com/office/drawing/2014/main" id="{92E133A1-6CA5-2754-B72A-B919992B93BD}"/>
              </a:ext>
            </a:extLst>
          </p:cNvPr>
          <p:cNvSpPr txBox="1"/>
          <p:nvPr/>
        </p:nvSpPr>
        <p:spPr>
          <a:xfrm>
            <a:off x="1300033" y="3466460"/>
            <a:ext cx="1530519" cy="523220"/>
          </a:xfrm>
          <a:prstGeom prst="rect">
            <a:avLst/>
          </a:prstGeom>
          <a:noFill/>
        </p:spPr>
        <p:txBody>
          <a:bodyPr wrap="square">
            <a:spAutoFit/>
          </a:bodyPr>
          <a:lstStyle/>
          <a:p>
            <a:pPr algn="ctr" rtl="0">
              <a:spcBef>
                <a:spcPts val="0"/>
              </a:spcBef>
              <a:spcAft>
                <a:spcPts val="0"/>
              </a:spcAft>
            </a:pPr>
            <a:r>
              <a:rPr lang="en-US" sz="1400" b="1" i="0" u="none" strike="noStrike">
                <a:solidFill>
                  <a:srgbClr val="808080"/>
                </a:solidFill>
                <a:effectLst/>
                <a:latin typeface="Open Sans" panose="020B0606030504020204" pitchFamily="34" charset="0"/>
              </a:rPr>
              <a:t>Virtual </a:t>
            </a:r>
          </a:p>
          <a:p>
            <a:pPr algn="ctr" rtl="0">
              <a:spcBef>
                <a:spcPts val="0"/>
              </a:spcBef>
              <a:spcAft>
                <a:spcPts val="0"/>
              </a:spcAft>
            </a:pPr>
            <a:r>
              <a:rPr lang="en-US" sz="1400" b="1">
                <a:solidFill>
                  <a:srgbClr val="808080"/>
                </a:solidFill>
                <a:latin typeface="Open Sans" panose="020B0606030504020204" pitchFamily="34" charset="0"/>
              </a:rPr>
              <a:t>Helpdesk</a:t>
            </a:r>
            <a:endParaRPr lang="en-US" sz="1400" b="1">
              <a:solidFill>
                <a:srgbClr val="808080"/>
              </a:solidFill>
              <a:effectLst/>
            </a:endParaRPr>
          </a:p>
        </p:txBody>
      </p:sp>
      <p:sp>
        <p:nvSpPr>
          <p:cNvPr id="19" name="Oval 18">
            <a:extLst>
              <a:ext uri="{FF2B5EF4-FFF2-40B4-BE49-F238E27FC236}">
                <a16:creationId xmlns:a16="http://schemas.microsoft.com/office/drawing/2014/main" id="{2C387874-583A-852D-5979-D22D1E458AD3}"/>
              </a:ext>
            </a:extLst>
          </p:cNvPr>
          <p:cNvSpPr/>
          <p:nvPr/>
        </p:nvSpPr>
        <p:spPr>
          <a:xfrm>
            <a:off x="2639883" y="4018941"/>
            <a:ext cx="1525868" cy="1264950"/>
          </a:xfrm>
          <a:prstGeom prst="ellipse">
            <a:avLst/>
          </a:prstGeom>
          <a:solidFill>
            <a:srgbClr val="CAE7AA"/>
          </a:solidFill>
          <a:ln>
            <a:solidFill>
              <a:srgbClr val="808080"/>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ln w="0"/>
              <a:solidFill>
                <a:schemeClr val="tx1"/>
              </a:solidFill>
              <a:effectLst>
                <a:outerShdw blurRad="38100" dist="19050" dir="2700000" algn="tl" rotWithShape="0">
                  <a:schemeClr val="dk1">
                    <a:alpha val="40000"/>
                  </a:schemeClr>
                </a:outerShdw>
              </a:effectLst>
            </a:endParaRPr>
          </a:p>
        </p:txBody>
      </p:sp>
      <p:sp>
        <p:nvSpPr>
          <p:cNvPr id="20" name="TextBox 19">
            <a:extLst>
              <a:ext uri="{FF2B5EF4-FFF2-40B4-BE49-F238E27FC236}">
                <a16:creationId xmlns:a16="http://schemas.microsoft.com/office/drawing/2014/main" id="{151E5FAE-DEFB-FEAA-07BE-18A921F92133}"/>
              </a:ext>
            </a:extLst>
          </p:cNvPr>
          <p:cNvSpPr txBox="1"/>
          <p:nvPr/>
        </p:nvSpPr>
        <p:spPr>
          <a:xfrm>
            <a:off x="2626077" y="4389806"/>
            <a:ext cx="1530519" cy="523220"/>
          </a:xfrm>
          <a:prstGeom prst="rect">
            <a:avLst/>
          </a:prstGeom>
          <a:noFill/>
        </p:spPr>
        <p:txBody>
          <a:bodyPr wrap="square">
            <a:spAutoFit/>
          </a:bodyPr>
          <a:lstStyle/>
          <a:p>
            <a:pPr algn="ctr" rtl="0">
              <a:spcBef>
                <a:spcPts val="0"/>
              </a:spcBef>
              <a:spcAft>
                <a:spcPts val="0"/>
              </a:spcAft>
            </a:pPr>
            <a:r>
              <a:rPr lang="en-US" sz="1400" b="1" i="0" u="none" strike="noStrike">
                <a:solidFill>
                  <a:srgbClr val="808080"/>
                </a:solidFill>
                <a:effectLst/>
                <a:latin typeface="Open Sans" panose="020B0606030504020204" pitchFamily="34" charset="0"/>
              </a:rPr>
              <a:t>Deployed</a:t>
            </a:r>
          </a:p>
          <a:p>
            <a:pPr algn="ctr" rtl="0">
              <a:spcBef>
                <a:spcPts val="0"/>
              </a:spcBef>
              <a:spcAft>
                <a:spcPts val="0"/>
              </a:spcAft>
            </a:pPr>
            <a:r>
              <a:rPr lang="en-US" sz="1400" b="1">
                <a:solidFill>
                  <a:srgbClr val="808080"/>
                </a:solidFill>
                <a:latin typeface="Open Sans" panose="020B0606030504020204" pitchFamily="34" charset="0"/>
              </a:rPr>
              <a:t>Advisors</a:t>
            </a:r>
            <a:endParaRPr lang="en-US" sz="1400" b="1">
              <a:solidFill>
                <a:srgbClr val="808080"/>
              </a:solidFill>
              <a:effectLst/>
            </a:endParaRPr>
          </a:p>
        </p:txBody>
      </p:sp>
      <p:sp>
        <p:nvSpPr>
          <p:cNvPr id="21" name="Oval 20">
            <a:extLst>
              <a:ext uri="{FF2B5EF4-FFF2-40B4-BE49-F238E27FC236}">
                <a16:creationId xmlns:a16="http://schemas.microsoft.com/office/drawing/2014/main" id="{0109A78C-C146-EF6B-098C-9EF00C86FB5F}"/>
              </a:ext>
            </a:extLst>
          </p:cNvPr>
          <p:cNvSpPr/>
          <p:nvPr/>
        </p:nvSpPr>
        <p:spPr>
          <a:xfrm>
            <a:off x="3965927" y="3095595"/>
            <a:ext cx="1525868" cy="1264950"/>
          </a:xfrm>
          <a:prstGeom prst="ellipse">
            <a:avLst/>
          </a:prstGeom>
          <a:solidFill>
            <a:srgbClr val="CAE7AA"/>
          </a:solidFill>
          <a:ln>
            <a:solidFill>
              <a:srgbClr val="808080"/>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ln w="0"/>
              <a:solidFill>
                <a:schemeClr val="tx1"/>
              </a:solidFill>
              <a:effectLst>
                <a:outerShdw blurRad="38100" dist="19050" dir="2700000" algn="tl" rotWithShape="0">
                  <a:schemeClr val="dk1">
                    <a:alpha val="40000"/>
                  </a:schemeClr>
                </a:outerShdw>
              </a:effectLst>
            </a:endParaRPr>
          </a:p>
        </p:txBody>
      </p:sp>
      <p:sp>
        <p:nvSpPr>
          <p:cNvPr id="22" name="TextBox 21">
            <a:extLst>
              <a:ext uri="{FF2B5EF4-FFF2-40B4-BE49-F238E27FC236}">
                <a16:creationId xmlns:a16="http://schemas.microsoft.com/office/drawing/2014/main" id="{7D10E053-FF4B-B9A0-2D0F-B5F9A69EC8D4}"/>
              </a:ext>
            </a:extLst>
          </p:cNvPr>
          <p:cNvSpPr txBox="1"/>
          <p:nvPr/>
        </p:nvSpPr>
        <p:spPr>
          <a:xfrm>
            <a:off x="4076386" y="3508484"/>
            <a:ext cx="1383970" cy="523220"/>
          </a:xfrm>
          <a:prstGeom prst="rect">
            <a:avLst/>
          </a:prstGeom>
          <a:noFill/>
        </p:spPr>
        <p:txBody>
          <a:bodyPr wrap="square">
            <a:spAutoFit/>
          </a:bodyPr>
          <a:lstStyle/>
          <a:p>
            <a:pPr algn="ctr" rtl="0">
              <a:spcBef>
                <a:spcPts val="0"/>
              </a:spcBef>
              <a:spcAft>
                <a:spcPts val="0"/>
              </a:spcAft>
            </a:pPr>
            <a:r>
              <a:rPr lang="en-US" sz="1400" b="1" i="0" u="none" strike="noStrike">
                <a:solidFill>
                  <a:srgbClr val="808080"/>
                </a:solidFill>
                <a:effectLst/>
                <a:latin typeface="Open Sans" panose="020B0606030504020204" pitchFamily="34" charset="0"/>
              </a:rPr>
              <a:t>Consultant Roster</a:t>
            </a:r>
            <a:endParaRPr lang="en-US" sz="1400" b="1">
              <a:solidFill>
                <a:srgbClr val="808080"/>
              </a:solidFill>
              <a:effectLst/>
            </a:endParaRPr>
          </a:p>
        </p:txBody>
      </p:sp>
      <p:sp>
        <p:nvSpPr>
          <p:cNvPr id="23" name="Oval 22">
            <a:extLst>
              <a:ext uri="{FF2B5EF4-FFF2-40B4-BE49-F238E27FC236}">
                <a16:creationId xmlns:a16="http://schemas.microsoft.com/office/drawing/2014/main" id="{033587D0-8200-FAD8-4A1F-98F62202B7D0}"/>
              </a:ext>
            </a:extLst>
          </p:cNvPr>
          <p:cNvSpPr/>
          <p:nvPr/>
        </p:nvSpPr>
        <p:spPr>
          <a:xfrm>
            <a:off x="8037601" y="2343583"/>
            <a:ext cx="1525868" cy="1264950"/>
          </a:xfrm>
          <a:prstGeom prst="ellipse">
            <a:avLst/>
          </a:prstGeom>
          <a:solidFill>
            <a:srgbClr val="CAE7AA"/>
          </a:solidFill>
          <a:ln>
            <a:solidFill>
              <a:srgbClr val="808080"/>
            </a:solidFill>
          </a:ln>
          <a:effectLst>
            <a:outerShdw blurRad="50800" dist="38100" dir="8100000" algn="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24" name="TextBox 23">
            <a:extLst>
              <a:ext uri="{FF2B5EF4-FFF2-40B4-BE49-F238E27FC236}">
                <a16:creationId xmlns:a16="http://schemas.microsoft.com/office/drawing/2014/main" id="{06BCC41D-385C-99FE-55E4-DA351B00F381}"/>
              </a:ext>
            </a:extLst>
          </p:cNvPr>
          <p:cNvSpPr txBox="1"/>
          <p:nvPr/>
        </p:nvSpPr>
        <p:spPr>
          <a:xfrm>
            <a:off x="8108550" y="2685148"/>
            <a:ext cx="1383970" cy="584775"/>
          </a:xfrm>
          <a:prstGeom prst="rect">
            <a:avLst/>
          </a:prstGeom>
          <a:noFill/>
        </p:spPr>
        <p:txBody>
          <a:bodyPr wrap="square">
            <a:spAutoFit/>
          </a:bodyPr>
          <a:lstStyle/>
          <a:p>
            <a:pPr algn="ctr" rtl="0">
              <a:spcBef>
                <a:spcPts val="0"/>
              </a:spcBef>
              <a:spcAft>
                <a:spcPts val="0"/>
              </a:spcAft>
            </a:pPr>
            <a:r>
              <a:rPr lang="en-US" sz="1600" b="1" i="0" u="none" strike="noStrike">
                <a:solidFill>
                  <a:srgbClr val="808080"/>
                </a:solidFill>
                <a:effectLst/>
                <a:latin typeface="Open Sans" panose="020B0606030504020204" pitchFamily="34" charset="0"/>
              </a:rPr>
              <a:t>Working </a:t>
            </a:r>
          </a:p>
          <a:p>
            <a:pPr algn="ctr" rtl="0">
              <a:spcBef>
                <a:spcPts val="0"/>
              </a:spcBef>
              <a:spcAft>
                <a:spcPts val="0"/>
              </a:spcAft>
            </a:pPr>
            <a:r>
              <a:rPr lang="en-US" sz="1600" b="1">
                <a:solidFill>
                  <a:srgbClr val="808080"/>
                </a:solidFill>
                <a:latin typeface="Open Sans" panose="020B0606030504020204" pitchFamily="34" charset="0"/>
              </a:rPr>
              <a:t>Groups</a:t>
            </a:r>
            <a:endParaRPr lang="en-US" sz="1600" b="1">
              <a:solidFill>
                <a:srgbClr val="808080"/>
              </a:solidFill>
              <a:effectLst/>
            </a:endParaRPr>
          </a:p>
        </p:txBody>
      </p:sp>
      <p:sp>
        <p:nvSpPr>
          <p:cNvPr id="25" name="Oval 24">
            <a:extLst>
              <a:ext uri="{FF2B5EF4-FFF2-40B4-BE49-F238E27FC236}">
                <a16:creationId xmlns:a16="http://schemas.microsoft.com/office/drawing/2014/main" id="{38EE8E74-0F03-5890-B1CF-AB541B0917D1}"/>
              </a:ext>
            </a:extLst>
          </p:cNvPr>
          <p:cNvSpPr/>
          <p:nvPr/>
        </p:nvSpPr>
        <p:spPr>
          <a:xfrm>
            <a:off x="6606181" y="3122211"/>
            <a:ext cx="1525868" cy="1264950"/>
          </a:xfrm>
          <a:prstGeom prst="ellipse">
            <a:avLst/>
          </a:prstGeom>
          <a:solidFill>
            <a:srgbClr val="CAE7AA"/>
          </a:solidFill>
          <a:ln>
            <a:solidFill>
              <a:srgbClr val="808080"/>
            </a:solidFill>
          </a:ln>
          <a:effectLst>
            <a:outerShdw blurRad="50800" dist="38100" dir="8100000" algn="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26" name="TextBox 25">
            <a:extLst>
              <a:ext uri="{FF2B5EF4-FFF2-40B4-BE49-F238E27FC236}">
                <a16:creationId xmlns:a16="http://schemas.microsoft.com/office/drawing/2014/main" id="{6C6B1246-034F-8A2B-0B9C-EDE803B4F6AB}"/>
              </a:ext>
            </a:extLst>
          </p:cNvPr>
          <p:cNvSpPr txBox="1"/>
          <p:nvPr/>
        </p:nvSpPr>
        <p:spPr>
          <a:xfrm>
            <a:off x="6678568" y="3477707"/>
            <a:ext cx="1383970" cy="584775"/>
          </a:xfrm>
          <a:prstGeom prst="rect">
            <a:avLst/>
          </a:prstGeom>
          <a:noFill/>
        </p:spPr>
        <p:txBody>
          <a:bodyPr wrap="square">
            <a:spAutoFit/>
          </a:bodyPr>
          <a:lstStyle/>
          <a:p>
            <a:pPr algn="ctr" rtl="0">
              <a:spcBef>
                <a:spcPts val="0"/>
              </a:spcBef>
              <a:spcAft>
                <a:spcPts val="0"/>
              </a:spcAft>
            </a:pPr>
            <a:r>
              <a:rPr lang="en-US" sz="1600" b="1" i="0" u="none" strike="noStrike">
                <a:solidFill>
                  <a:srgbClr val="808080"/>
                </a:solidFill>
                <a:effectLst/>
                <a:latin typeface="Open Sans" panose="020B0606030504020204" pitchFamily="34" charset="0"/>
              </a:rPr>
              <a:t>Resource</a:t>
            </a:r>
          </a:p>
          <a:p>
            <a:pPr algn="ctr" rtl="0">
              <a:spcBef>
                <a:spcPts val="0"/>
              </a:spcBef>
              <a:spcAft>
                <a:spcPts val="0"/>
              </a:spcAft>
            </a:pPr>
            <a:r>
              <a:rPr lang="en-US" sz="1600" b="1">
                <a:solidFill>
                  <a:srgbClr val="808080"/>
                </a:solidFill>
                <a:latin typeface="Open Sans" panose="020B0606030504020204" pitchFamily="34" charset="0"/>
              </a:rPr>
              <a:t>Library</a:t>
            </a:r>
            <a:endParaRPr lang="en-US" sz="1600" b="1">
              <a:solidFill>
                <a:srgbClr val="808080"/>
              </a:solidFill>
              <a:effectLst/>
            </a:endParaRPr>
          </a:p>
        </p:txBody>
      </p:sp>
      <p:sp>
        <p:nvSpPr>
          <p:cNvPr id="27" name="Oval 26">
            <a:extLst>
              <a:ext uri="{FF2B5EF4-FFF2-40B4-BE49-F238E27FC236}">
                <a16:creationId xmlns:a16="http://schemas.microsoft.com/office/drawing/2014/main" id="{65AF8AE6-A8B6-1F2A-D460-84464703C382}"/>
              </a:ext>
            </a:extLst>
          </p:cNvPr>
          <p:cNvSpPr/>
          <p:nvPr/>
        </p:nvSpPr>
        <p:spPr>
          <a:xfrm>
            <a:off x="8062538" y="4014060"/>
            <a:ext cx="1525868" cy="1264950"/>
          </a:xfrm>
          <a:prstGeom prst="ellipse">
            <a:avLst/>
          </a:prstGeom>
          <a:solidFill>
            <a:srgbClr val="CAE7AA"/>
          </a:solidFill>
          <a:ln>
            <a:solidFill>
              <a:srgbClr val="808080"/>
            </a:solidFill>
          </a:ln>
          <a:effectLst>
            <a:outerShdw blurRad="50800" dist="38100" dir="8100000" algn="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28" name="TextBox 27">
            <a:extLst>
              <a:ext uri="{FF2B5EF4-FFF2-40B4-BE49-F238E27FC236}">
                <a16:creationId xmlns:a16="http://schemas.microsoft.com/office/drawing/2014/main" id="{8BE3F9C7-BF49-2903-371B-8731BD154FE1}"/>
              </a:ext>
            </a:extLst>
          </p:cNvPr>
          <p:cNvSpPr txBox="1"/>
          <p:nvPr/>
        </p:nvSpPr>
        <p:spPr>
          <a:xfrm>
            <a:off x="8133487" y="4369556"/>
            <a:ext cx="1383970" cy="584775"/>
          </a:xfrm>
          <a:prstGeom prst="rect">
            <a:avLst/>
          </a:prstGeom>
          <a:noFill/>
        </p:spPr>
        <p:txBody>
          <a:bodyPr wrap="square">
            <a:spAutoFit/>
          </a:bodyPr>
          <a:lstStyle/>
          <a:p>
            <a:pPr algn="ctr" rtl="0">
              <a:spcBef>
                <a:spcPts val="0"/>
              </a:spcBef>
              <a:spcAft>
                <a:spcPts val="0"/>
              </a:spcAft>
            </a:pPr>
            <a:r>
              <a:rPr lang="en-US" sz="1600" b="1" i="0" u="none" strike="noStrike">
                <a:solidFill>
                  <a:srgbClr val="808080"/>
                </a:solidFill>
                <a:effectLst/>
                <a:latin typeface="Open Sans" panose="020B0606030504020204" pitchFamily="34" charset="0"/>
              </a:rPr>
              <a:t>News &amp; Events</a:t>
            </a:r>
            <a:endParaRPr lang="en-US" sz="1600" b="1">
              <a:solidFill>
                <a:srgbClr val="808080"/>
              </a:solidFill>
              <a:effectLst/>
            </a:endParaRPr>
          </a:p>
        </p:txBody>
      </p:sp>
      <p:sp>
        <p:nvSpPr>
          <p:cNvPr id="29" name="Oval 28">
            <a:extLst>
              <a:ext uri="{FF2B5EF4-FFF2-40B4-BE49-F238E27FC236}">
                <a16:creationId xmlns:a16="http://schemas.microsoft.com/office/drawing/2014/main" id="{6936131C-EF20-FEE2-ECFF-CDDFAD3CC97B}"/>
              </a:ext>
            </a:extLst>
          </p:cNvPr>
          <p:cNvSpPr/>
          <p:nvPr/>
        </p:nvSpPr>
        <p:spPr>
          <a:xfrm>
            <a:off x="9446508" y="3117948"/>
            <a:ext cx="1525868" cy="1264950"/>
          </a:xfrm>
          <a:prstGeom prst="ellipse">
            <a:avLst/>
          </a:prstGeom>
          <a:solidFill>
            <a:srgbClr val="CAE7AA"/>
          </a:solidFill>
          <a:ln>
            <a:solidFill>
              <a:srgbClr val="808080"/>
            </a:solidFill>
          </a:ln>
          <a:effectLst>
            <a:outerShdw blurRad="50800" dist="38100" dir="8100000" algn="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30" name="TextBox 29">
            <a:extLst>
              <a:ext uri="{FF2B5EF4-FFF2-40B4-BE49-F238E27FC236}">
                <a16:creationId xmlns:a16="http://schemas.microsoft.com/office/drawing/2014/main" id="{DF6C18FF-DD83-6DBA-53AD-11D419D588F1}"/>
              </a:ext>
            </a:extLst>
          </p:cNvPr>
          <p:cNvSpPr txBox="1"/>
          <p:nvPr/>
        </p:nvSpPr>
        <p:spPr>
          <a:xfrm>
            <a:off x="9400071" y="3447908"/>
            <a:ext cx="1618742" cy="523220"/>
          </a:xfrm>
          <a:prstGeom prst="rect">
            <a:avLst/>
          </a:prstGeom>
          <a:noFill/>
        </p:spPr>
        <p:txBody>
          <a:bodyPr wrap="square">
            <a:spAutoFit/>
          </a:bodyPr>
          <a:lstStyle/>
          <a:p>
            <a:pPr algn="ctr" rtl="0">
              <a:spcBef>
                <a:spcPts val="0"/>
              </a:spcBef>
              <a:spcAft>
                <a:spcPts val="0"/>
              </a:spcAft>
            </a:pPr>
            <a:r>
              <a:rPr lang="en-US" b="1" i="0" u="none" strike="noStrike">
                <a:solidFill>
                  <a:srgbClr val="808080"/>
                </a:solidFill>
                <a:effectLst/>
                <a:latin typeface="Open Sans" panose="020B0606030504020204" pitchFamily="34" charset="0"/>
              </a:rPr>
              <a:t>Capacity</a:t>
            </a:r>
          </a:p>
          <a:p>
            <a:pPr algn="ctr" rtl="0">
              <a:spcBef>
                <a:spcPts val="0"/>
              </a:spcBef>
              <a:spcAft>
                <a:spcPts val="0"/>
              </a:spcAft>
            </a:pPr>
            <a:r>
              <a:rPr lang="en-US" b="1">
                <a:solidFill>
                  <a:srgbClr val="808080"/>
                </a:solidFill>
                <a:effectLst/>
                <a:latin typeface="Open Sans" panose="020B0606030504020204" pitchFamily="34" charset="0"/>
              </a:rPr>
              <a:t>Strengthening</a:t>
            </a:r>
            <a:endParaRPr lang="en-US" b="1">
              <a:solidFill>
                <a:srgbClr val="808080"/>
              </a:solidFill>
              <a:effectLst/>
            </a:endParaRPr>
          </a:p>
        </p:txBody>
      </p:sp>
      <p:pic>
        <p:nvPicPr>
          <p:cNvPr id="31" name="Graphic 30" descr="Rope Knot with solid fill">
            <a:extLst>
              <a:ext uri="{FF2B5EF4-FFF2-40B4-BE49-F238E27FC236}">
                <a16:creationId xmlns:a16="http://schemas.microsoft.com/office/drawing/2014/main" id="{3CE2A158-7CBE-7819-8C5E-B000B714E57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780052" y="2756710"/>
            <a:ext cx="713773" cy="713773"/>
          </a:xfrm>
          <a:prstGeom prst="rect">
            <a:avLst/>
          </a:prstGeom>
        </p:spPr>
      </p:pic>
    </p:spTree>
    <p:extLst>
      <p:ext uri="{BB962C8B-B14F-4D97-AF65-F5344CB8AC3E}">
        <p14:creationId xmlns:p14="http://schemas.microsoft.com/office/powerpoint/2010/main" val="168209673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a:extLst>
              <a:ext uri="{FF2B5EF4-FFF2-40B4-BE49-F238E27FC236}">
                <a16:creationId xmlns:a16="http://schemas.microsoft.com/office/drawing/2014/main" id="{77832B8A-4DCA-310E-7771-E323E5DC6C49}"/>
              </a:ext>
            </a:extLst>
          </p:cNvPr>
          <p:cNvSpPr/>
          <p:nvPr/>
        </p:nvSpPr>
        <p:spPr>
          <a:xfrm>
            <a:off x="-15516" y="1798017"/>
            <a:ext cx="12194816" cy="5059983"/>
          </a:xfrm>
          <a:prstGeom prst="rect">
            <a:avLst/>
          </a:prstGeom>
          <a:solidFill>
            <a:srgbClr val="808080">
              <a:alpha val="30000"/>
            </a:srgbClr>
          </a:solidFill>
          <a:ln w="3175">
            <a:noFill/>
            <a:miter lim="400000"/>
          </a:ln>
        </p:spPr>
        <p:txBody>
          <a:bodyPr lIns="0" tIns="0" rIns="0" bIns="0" anchor="ctr"/>
          <a:lstStyle/>
          <a:p>
            <a:pPr>
              <a:defRPr b="0">
                <a:solidFill>
                  <a:srgbClr val="A4D233"/>
                </a:solidFill>
                <a:latin typeface="+mn-lt"/>
                <a:ea typeface="+mn-ea"/>
                <a:cs typeface="+mn-cs"/>
                <a:sym typeface="Helvetica Neue Medium"/>
              </a:defRPr>
            </a:pPr>
            <a:endParaRPr/>
          </a:p>
        </p:txBody>
      </p:sp>
      <p:sp>
        <p:nvSpPr>
          <p:cNvPr id="153" name="TextBox 6"/>
          <p:cNvSpPr txBox="1"/>
          <p:nvPr/>
        </p:nvSpPr>
        <p:spPr>
          <a:xfrm>
            <a:off x="676385" y="2459433"/>
            <a:ext cx="12189609" cy="914401"/>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t">
            <a:spAutoFit/>
          </a:bodyPr>
          <a:lstStyle>
            <a:lvl1pPr algn="l" defTabSz="609492">
              <a:defRPr sz="6000" b="0">
                <a:solidFill>
                  <a:srgbClr val="FFFFFF"/>
                </a:solidFill>
                <a:latin typeface="Bebas Neue Regular"/>
                <a:ea typeface="Bebas Neue Regular"/>
                <a:cs typeface="Bebas Neue Regular"/>
                <a:sym typeface="Bebas Neue Regular"/>
              </a:defRPr>
            </a:lvl1pPr>
          </a:lstStyle>
          <a:p>
            <a:r>
              <a:rPr lang="en-US" dirty="0">
                <a:solidFill>
                  <a:srgbClr val="455F51"/>
                </a:solidFill>
              </a:rPr>
              <a:t>merci</a:t>
            </a:r>
            <a:endParaRPr lang="en-US" dirty="0"/>
          </a:p>
        </p:txBody>
      </p:sp>
      <p:pic>
        <p:nvPicPr>
          <p:cNvPr id="3" name="Picture 2" descr="A picture containing graphical user interface&#10;&#10;Description automatically generated">
            <a:extLst>
              <a:ext uri="{FF2B5EF4-FFF2-40B4-BE49-F238E27FC236}">
                <a16:creationId xmlns:a16="http://schemas.microsoft.com/office/drawing/2014/main" id="{60C1AC9B-0938-4626-36EB-D0DE91401B6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44036" y="631837"/>
            <a:ext cx="1494350" cy="525924"/>
          </a:xfrm>
          <a:prstGeom prst="rect">
            <a:avLst/>
          </a:prstGeom>
        </p:spPr>
      </p:pic>
      <p:cxnSp>
        <p:nvCxnSpPr>
          <p:cNvPr id="7" name="Straight Connector 6">
            <a:extLst>
              <a:ext uri="{FF2B5EF4-FFF2-40B4-BE49-F238E27FC236}">
                <a16:creationId xmlns:a16="http://schemas.microsoft.com/office/drawing/2014/main" id="{34E5E997-1437-8F01-F85E-D7F34537849D}"/>
              </a:ext>
            </a:extLst>
          </p:cNvPr>
          <p:cNvCxnSpPr/>
          <p:nvPr/>
        </p:nvCxnSpPr>
        <p:spPr>
          <a:xfrm>
            <a:off x="10397779" y="258032"/>
            <a:ext cx="0" cy="1117263"/>
          </a:xfrm>
          <a:prstGeom prst="line">
            <a:avLst/>
          </a:prstGeom>
          <a:noFill/>
          <a:ln w="12700" cap="flat">
            <a:solidFill>
              <a:srgbClr val="808080"/>
            </a:solidFill>
            <a:prstDash val="solid"/>
            <a:miter lim="400000"/>
          </a:ln>
          <a:effectLst/>
          <a:sp3d/>
        </p:spPr>
        <p:style>
          <a:lnRef idx="0">
            <a:scrgbClr r="0" g="0" b="0"/>
          </a:lnRef>
          <a:fillRef idx="0">
            <a:scrgbClr r="0" g="0" b="0"/>
          </a:fillRef>
          <a:effectRef idx="0">
            <a:scrgbClr r="0" g="0" b="0"/>
          </a:effectRef>
          <a:fontRef idx="none"/>
        </p:style>
      </p:cxnSp>
      <p:sp>
        <p:nvSpPr>
          <p:cNvPr id="10" name="TextBox 9">
            <a:extLst>
              <a:ext uri="{FF2B5EF4-FFF2-40B4-BE49-F238E27FC236}">
                <a16:creationId xmlns:a16="http://schemas.microsoft.com/office/drawing/2014/main" id="{46EE187C-AF11-0CEE-872C-6AEE0E4AD737}"/>
              </a:ext>
            </a:extLst>
          </p:cNvPr>
          <p:cNvSpPr txBox="1"/>
          <p:nvPr/>
        </p:nvSpPr>
        <p:spPr>
          <a:xfrm>
            <a:off x="10552813" y="583175"/>
            <a:ext cx="1701477" cy="592470"/>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horz" wrap="square" lIns="19050" tIns="19050" rIns="19050" bIns="19050" numCol="1" spcCol="38100" rtlCol="0" anchor="t">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1pPr>
            <a:lvl2pPr marL="0" marR="0" indent="4572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2pPr>
            <a:lvl3pPr marL="0" marR="0" indent="9144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3pPr>
            <a:lvl4pPr marL="0" marR="0" indent="13716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4pPr>
            <a:lvl5pPr marL="0" marR="0" indent="18288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5pPr>
            <a:lvl6pPr marL="0" marR="0" indent="22860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6pPr>
            <a:lvl7pPr marL="0" marR="0" indent="27432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7pPr>
            <a:lvl8pPr marL="0" marR="0" indent="32004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8pPr>
            <a:lvl9pPr marL="0" marR="0" indent="36576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9pPr>
          </a:lstStyle>
          <a:p>
            <a:pPr algn="l"/>
            <a:r>
              <a:rPr lang="en-NL" sz="1800" b="0" spc="-100">
                <a:solidFill>
                  <a:srgbClr val="808080"/>
                </a:solidFill>
                <a:latin typeface="Calibri"/>
                <a:cs typeface="Calibri"/>
              </a:rPr>
              <a:t>ESA Regional</a:t>
            </a:r>
            <a:endParaRPr lang="en-US">
              <a:cs typeface="Calibri"/>
            </a:endParaRPr>
          </a:p>
          <a:p>
            <a:pPr algn="l"/>
            <a:r>
              <a:rPr lang="en-NL" sz="1800" b="0" spc="-100">
                <a:solidFill>
                  <a:srgbClr val="808080"/>
                </a:solidFill>
                <a:latin typeface="Calibri"/>
                <a:cs typeface="Calibri"/>
              </a:rPr>
              <a:t>Meeting</a:t>
            </a:r>
            <a:endParaRPr lang="en-US" sz="1800" b="0" spc="-100">
              <a:solidFill>
                <a:srgbClr val="808080"/>
              </a:solidFill>
              <a:latin typeface="Calibri"/>
              <a:cs typeface="Calibri"/>
            </a:endParaRPr>
          </a:p>
        </p:txBody>
      </p:sp>
      <p:pic>
        <p:nvPicPr>
          <p:cNvPr id="2" name="Picture 1" descr="A qr code with a baby and a logo&#10;&#10;Description automatically generated">
            <a:extLst>
              <a:ext uri="{FF2B5EF4-FFF2-40B4-BE49-F238E27FC236}">
                <a16:creationId xmlns:a16="http://schemas.microsoft.com/office/drawing/2014/main" id="{A20FBB37-B049-7DC4-8D83-3FEC26A2ADDE}"/>
              </a:ext>
            </a:extLst>
          </p:cNvPr>
          <p:cNvPicPr>
            <a:picLocks noChangeAspect="1"/>
          </p:cNvPicPr>
          <p:nvPr/>
        </p:nvPicPr>
        <p:blipFill>
          <a:blip r:embed="rId3"/>
          <a:stretch>
            <a:fillRect/>
          </a:stretch>
        </p:blipFill>
        <p:spPr>
          <a:xfrm>
            <a:off x="676562" y="4770666"/>
            <a:ext cx="1640315" cy="1640333"/>
          </a:xfrm>
          <a:prstGeom prst="rect">
            <a:avLst/>
          </a:prstGeom>
        </p:spPr>
      </p:pic>
      <p:pic>
        <p:nvPicPr>
          <p:cNvPr id="6" name="Picture 5" descr="A logo with text and blue text&#10;&#10;Description automatically generated">
            <a:extLst>
              <a:ext uri="{FF2B5EF4-FFF2-40B4-BE49-F238E27FC236}">
                <a16:creationId xmlns:a16="http://schemas.microsoft.com/office/drawing/2014/main" id="{3AB51729-72D6-4208-9933-800A975B4B2C}"/>
              </a:ext>
            </a:extLst>
          </p:cNvPr>
          <p:cNvPicPr>
            <a:picLocks noChangeAspect="1"/>
          </p:cNvPicPr>
          <p:nvPr/>
        </p:nvPicPr>
        <p:blipFill>
          <a:blip r:embed="rId4"/>
          <a:stretch>
            <a:fillRect/>
          </a:stretch>
        </p:blipFill>
        <p:spPr>
          <a:xfrm>
            <a:off x="6628481" y="425759"/>
            <a:ext cx="1476765" cy="904556"/>
          </a:xfrm>
          <a:prstGeom prst="rect">
            <a:avLst/>
          </a:prstGeom>
        </p:spPr>
      </p:pic>
      <p:cxnSp>
        <p:nvCxnSpPr>
          <p:cNvPr id="9" name="Straight Connector 8">
            <a:extLst>
              <a:ext uri="{FF2B5EF4-FFF2-40B4-BE49-F238E27FC236}">
                <a16:creationId xmlns:a16="http://schemas.microsoft.com/office/drawing/2014/main" id="{99F9FAEF-CFED-12CE-4EE0-0B5D7F8C94CA}"/>
              </a:ext>
            </a:extLst>
          </p:cNvPr>
          <p:cNvCxnSpPr>
            <a:cxnSpLocks/>
          </p:cNvCxnSpPr>
          <p:nvPr/>
        </p:nvCxnSpPr>
        <p:spPr>
          <a:xfrm>
            <a:off x="8375775" y="258032"/>
            <a:ext cx="0" cy="1117263"/>
          </a:xfrm>
          <a:prstGeom prst="line">
            <a:avLst/>
          </a:prstGeom>
          <a:noFill/>
          <a:ln w="12700" cap="flat">
            <a:solidFill>
              <a:srgbClr val="808080"/>
            </a:solidFill>
            <a:prstDash val="solid"/>
            <a:miter lim="400000"/>
          </a:ln>
          <a:effectLst/>
          <a:sp3d/>
        </p:spPr>
        <p:style>
          <a:lnRef idx="0">
            <a:scrgbClr r="0" g="0" b="0"/>
          </a:lnRef>
          <a:fillRef idx="0">
            <a:scrgbClr r="0" g="0" b="0"/>
          </a:fillRef>
          <a:effectRef idx="0">
            <a:scrgbClr r="0" g="0" b="0"/>
          </a:effectRef>
          <a:fontRef idx="none"/>
        </p:style>
      </p:cxnSp>
    </p:spTree>
    <p:extLst>
      <p:ext uri="{BB962C8B-B14F-4D97-AF65-F5344CB8AC3E}">
        <p14:creationId xmlns:p14="http://schemas.microsoft.com/office/powerpoint/2010/main" val="92422450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AA130C-A216-CEBC-5A45-85F9A62540F1}"/>
            </a:ext>
          </a:extLst>
        </p:cNvPr>
        <p:cNvGrpSpPr/>
        <p:nvPr/>
      </p:nvGrpSpPr>
      <p:grpSpPr>
        <a:xfrm>
          <a:off x="0" y="0"/>
          <a:ext cx="0" cy="0"/>
          <a:chOff x="0" y="0"/>
          <a:chExt cx="0" cy="0"/>
        </a:xfrm>
      </p:grpSpPr>
      <p:sp>
        <p:nvSpPr>
          <p:cNvPr id="151" name="Rectangle 150">
            <a:extLst>
              <a:ext uri="{FF2B5EF4-FFF2-40B4-BE49-F238E27FC236}">
                <a16:creationId xmlns:a16="http://schemas.microsoft.com/office/drawing/2014/main" id="{BEB920FF-3545-7CE0-ABE9-AD011C42324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19680" y="0"/>
            <a:ext cx="7059617"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6">
            <a:extLst>
              <a:ext uri="{FF2B5EF4-FFF2-40B4-BE49-F238E27FC236}">
                <a16:creationId xmlns:a16="http://schemas.microsoft.com/office/drawing/2014/main" id="{EADBA9A9-5261-1E66-B862-B569ED148683}"/>
              </a:ext>
            </a:extLst>
          </p:cNvPr>
          <p:cNvSpPr txBox="1"/>
          <p:nvPr/>
        </p:nvSpPr>
        <p:spPr>
          <a:xfrm>
            <a:off x="8162691" y="906584"/>
            <a:ext cx="3912989" cy="2421377"/>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vert="horz" lIns="91440" tIns="45720" rIns="91440" bIns="45720" rtlCol="0" anchor="ctr">
            <a:noAutofit/>
          </a:bodyPr>
          <a:lstStyle/>
          <a:p>
            <a:pPr defTabSz="914400">
              <a:lnSpc>
                <a:spcPct val="90000"/>
              </a:lnSpc>
              <a:spcBef>
                <a:spcPct val="0"/>
              </a:spcBef>
              <a:spcAft>
                <a:spcPts val="600"/>
              </a:spcAft>
              <a:defRPr sz="2400" b="0">
                <a:latin typeface="Arial"/>
                <a:ea typeface="Arial"/>
                <a:cs typeface="Arial"/>
                <a:sym typeface="Arial"/>
              </a:defRPr>
            </a:pPr>
            <a:r>
              <a:rPr lang="en-US" sz="4800" kern="1200" dirty="0">
                <a:solidFill>
                  <a:srgbClr val="00B0F0"/>
                </a:solidFill>
                <a:latin typeface="Calibri"/>
                <a:ea typeface="+mj-ea"/>
                <a:cs typeface="Calibri"/>
              </a:rPr>
              <a:t>La situation </a:t>
            </a:r>
            <a:r>
              <a:rPr lang="en-US" sz="4800" kern="1200" dirty="0" err="1">
                <a:solidFill>
                  <a:srgbClr val="00B0F0"/>
                </a:solidFill>
                <a:latin typeface="Calibri"/>
                <a:ea typeface="+mj-ea"/>
                <a:cs typeface="Calibri"/>
              </a:rPr>
              <a:t>nutritionnelle</a:t>
            </a:r>
            <a:r>
              <a:rPr lang="en-US" sz="4800" kern="1200" dirty="0">
                <a:solidFill>
                  <a:srgbClr val="00B0F0"/>
                </a:solidFill>
                <a:latin typeface="Calibri"/>
                <a:ea typeface="+mj-ea"/>
                <a:cs typeface="Calibri"/>
              </a:rPr>
              <a:t> et les </a:t>
            </a:r>
            <a:r>
              <a:rPr lang="en-US" sz="4800" kern="1200" dirty="0" err="1">
                <a:solidFill>
                  <a:srgbClr val="00B0F0"/>
                </a:solidFill>
                <a:latin typeface="Calibri"/>
                <a:ea typeface="+mj-ea"/>
                <a:cs typeface="Calibri"/>
              </a:rPr>
              <a:t>priorités</a:t>
            </a:r>
            <a:r>
              <a:rPr lang="en-US" sz="4800" kern="1200" dirty="0">
                <a:solidFill>
                  <a:srgbClr val="00B0F0"/>
                </a:solidFill>
                <a:latin typeface="Calibri"/>
                <a:ea typeface="+mj-ea"/>
                <a:cs typeface="Calibri"/>
              </a:rPr>
              <a:t> de nutrition </a:t>
            </a:r>
            <a:r>
              <a:rPr lang="en-US" sz="4800" kern="1200" dirty="0" err="1">
                <a:solidFill>
                  <a:srgbClr val="00B0F0"/>
                </a:solidFill>
                <a:latin typeface="Calibri"/>
                <a:ea typeface="+mj-ea"/>
                <a:cs typeface="Calibri"/>
              </a:rPr>
              <a:t>en</a:t>
            </a:r>
            <a:r>
              <a:rPr lang="en-US" sz="4800" kern="1200" dirty="0">
                <a:solidFill>
                  <a:srgbClr val="00B0F0"/>
                </a:solidFill>
                <a:latin typeface="Calibri"/>
                <a:ea typeface="+mj-ea"/>
                <a:cs typeface="Calibri"/>
              </a:rPr>
              <a:t> urgence dans la </a:t>
            </a:r>
            <a:r>
              <a:rPr lang="en-US" sz="4800" kern="1200" dirty="0" err="1">
                <a:solidFill>
                  <a:srgbClr val="00B0F0"/>
                </a:solidFill>
                <a:latin typeface="Calibri"/>
                <a:ea typeface="+mj-ea"/>
                <a:cs typeface="Calibri"/>
              </a:rPr>
              <a:t>région</a:t>
            </a:r>
            <a:endParaRPr lang="en-US" sz="4800" kern="1200" dirty="0">
              <a:solidFill>
                <a:srgbClr val="00B0F0"/>
              </a:solidFill>
              <a:latin typeface="Calibri"/>
              <a:ea typeface="+mj-ea"/>
              <a:cs typeface="Calibri"/>
            </a:endParaRPr>
          </a:p>
        </p:txBody>
      </p:sp>
      <p:sp>
        <p:nvSpPr>
          <p:cNvPr id="7" name="TextBox 6">
            <a:extLst>
              <a:ext uri="{FF2B5EF4-FFF2-40B4-BE49-F238E27FC236}">
                <a16:creationId xmlns:a16="http://schemas.microsoft.com/office/drawing/2014/main" id="{46F15353-574B-9729-C113-68EDE3D0273D}"/>
              </a:ext>
            </a:extLst>
          </p:cNvPr>
          <p:cNvSpPr txBox="1"/>
          <p:nvPr/>
        </p:nvSpPr>
        <p:spPr>
          <a:xfrm>
            <a:off x="8162690" y="4548314"/>
            <a:ext cx="3912989" cy="1403102"/>
          </a:xfrm>
          <a:prstGeom prst="rect">
            <a:avLst/>
          </a:prstGeom>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vert="horz" lIns="91440" tIns="45720" rIns="91440" bIns="45720" rtlCol="0" anchor="ctr">
            <a:noAutofit/>
          </a:bodyPr>
          <a:lstStyle/>
          <a:p>
            <a:pPr defTabSz="914400">
              <a:lnSpc>
                <a:spcPct val="90000"/>
              </a:lnSpc>
              <a:spcBef>
                <a:spcPct val="0"/>
              </a:spcBef>
              <a:spcAft>
                <a:spcPts val="600"/>
              </a:spcAft>
              <a:defRPr sz="2400" b="0">
                <a:latin typeface="Arial"/>
                <a:ea typeface="Arial"/>
                <a:cs typeface="Arial"/>
                <a:sym typeface="Arial"/>
              </a:defRPr>
            </a:pPr>
            <a:r>
              <a:rPr lang="en-US" sz="2000" b="0" kern="1200" dirty="0">
                <a:solidFill>
                  <a:srgbClr val="455F51"/>
                </a:solidFill>
                <a:latin typeface="Bookman Old Style" panose="02050604050505020204" pitchFamily="18" charset="0"/>
                <a:ea typeface="+mj-ea"/>
                <a:cs typeface="Calibri"/>
              </a:rPr>
              <a:t>Simeon Nanama</a:t>
            </a:r>
          </a:p>
          <a:p>
            <a:pPr defTabSz="914400">
              <a:lnSpc>
                <a:spcPct val="90000"/>
              </a:lnSpc>
              <a:spcBef>
                <a:spcPct val="0"/>
              </a:spcBef>
              <a:spcAft>
                <a:spcPts val="600"/>
              </a:spcAft>
              <a:defRPr sz="2400" b="0">
                <a:latin typeface="Arial"/>
                <a:ea typeface="Arial"/>
                <a:cs typeface="Arial"/>
                <a:sym typeface="Arial"/>
              </a:defRPr>
            </a:pPr>
            <a:r>
              <a:rPr lang="en-US" sz="2000" b="0" kern="1200" dirty="0" err="1">
                <a:solidFill>
                  <a:srgbClr val="455F51"/>
                </a:solidFill>
                <a:latin typeface="Bookman Old Style" panose="02050604050505020204" pitchFamily="18" charset="0"/>
                <a:ea typeface="+mj-ea"/>
                <a:cs typeface="Calibri"/>
              </a:rPr>
              <a:t>Conseiller</a:t>
            </a:r>
            <a:r>
              <a:rPr lang="en-US" sz="2000" b="0" kern="1200" dirty="0">
                <a:solidFill>
                  <a:srgbClr val="455F51"/>
                </a:solidFill>
                <a:latin typeface="Bookman Old Style" panose="02050604050505020204" pitchFamily="18" charset="0"/>
                <a:ea typeface="+mj-ea"/>
                <a:cs typeface="Calibri"/>
              </a:rPr>
              <a:t> </a:t>
            </a:r>
            <a:r>
              <a:rPr lang="en-US" sz="2000" b="0" kern="1200" dirty="0" err="1">
                <a:solidFill>
                  <a:srgbClr val="455F51"/>
                </a:solidFill>
                <a:latin typeface="Bookman Old Style" panose="02050604050505020204" pitchFamily="18" charset="0"/>
                <a:ea typeface="+mj-ea"/>
                <a:cs typeface="Calibri"/>
              </a:rPr>
              <a:t>régional</a:t>
            </a:r>
            <a:r>
              <a:rPr lang="en-US" sz="2000" b="0" kern="1200" dirty="0">
                <a:solidFill>
                  <a:srgbClr val="455F51"/>
                </a:solidFill>
                <a:latin typeface="Bookman Old Style" panose="02050604050505020204" pitchFamily="18" charset="0"/>
                <a:ea typeface="+mj-ea"/>
                <a:cs typeface="Calibri"/>
              </a:rPr>
              <a:t> nutrition</a:t>
            </a:r>
          </a:p>
          <a:p>
            <a:pPr defTabSz="914400">
              <a:lnSpc>
                <a:spcPct val="90000"/>
              </a:lnSpc>
              <a:spcBef>
                <a:spcPct val="0"/>
              </a:spcBef>
              <a:spcAft>
                <a:spcPts val="600"/>
              </a:spcAft>
              <a:defRPr sz="2400" b="0">
                <a:latin typeface="Arial"/>
                <a:ea typeface="Arial"/>
                <a:cs typeface="Arial"/>
                <a:sym typeface="Arial"/>
              </a:defRPr>
            </a:pPr>
            <a:r>
              <a:rPr lang="en-US" sz="2000" b="0" kern="1200" dirty="0">
                <a:solidFill>
                  <a:srgbClr val="455F51"/>
                </a:solidFill>
                <a:latin typeface="Bookman Old Style" panose="02050604050505020204" pitchFamily="18" charset="0"/>
                <a:ea typeface="+mj-ea"/>
                <a:cs typeface="Calibri"/>
              </a:rPr>
              <a:t>UNICEF WCARO</a:t>
            </a:r>
          </a:p>
          <a:p>
            <a:pPr defTabSz="914400">
              <a:lnSpc>
                <a:spcPct val="90000"/>
              </a:lnSpc>
              <a:spcBef>
                <a:spcPct val="0"/>
              </a:spcBef>
              <a:spcAft>
                <a:spcPts val="600"/>
              </a:spcAft>
              <a:defRPr sz="2400" b="0">
                <a:latin typeface="Arial"/>
                <a:ea typeface="Arial"/>
                <a:cs typeface="Arial"/>
                <a:sym typeface="Arial"/>
              </a:defRPr>
            </a:pPr>
            <a:r>
              <a:rPr lang="en-US" sz="2000" kern="1200" dirty="0">
                <a:solidFill>
                  <a:srgbClr val="455F51"/>
                </a:solidFill>
                <a:latin typeface="Bookman Old Style" panose="02050604050505020204" pitchFamily="18" charset="0"/>
                <a:cs typeface="Calibri"/>
              </a:rPr>
              <a:t>Février 2024</a:t>
            </a:r>
            <a:endParaRPr lang="en-US" dirty="0">
              <a:latin typeface="Bookman Old Style" panose="02050604050505020204" pitchFamily="18" charset="0"/>
            </a:endParaRPr>
          </a:p>
        </p:txBody>
      </p:sp>
      <p:pic>
        <p:nvPicPr>
          <p:cNvPr id="4" name="Picture 3" descr="A child holding a person&#10;&#10;Description automatically generated">
            <a:extLst>
              <a:ext uri="{FF2B5EF4-FFF2-40B4-BE49-F238E27FC236}">
                <a16:creationId xmlns:a16="http://schemas.microsoft.com/office/drawing/2014/main" id="{84DFDF43-C19F-CFAF-604C-53D287B320C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96143"/>
            <a:ext cx="8059074" cy="5372716"/>
          </a:xfrm>
          <a:prstGeom prst="rect">
            <a:avLst/>
          </a:prstGeom>
        </p:spPr>
      </p:pic>
    </p:spTree>
    <p:extLst>
      <p:ext uri="{BB962C8B-B14F-4D97-AF65-F5344CB8AC3E}">
        <p14:creationId xmlns:p14="http://schemas.microsoft.com/office/powerpoint/2010/main" val="938762391"/>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AAB9172-E791-A69D-9A68-A3101AB4B11A}"/>
              </a:ext>
            </a:extLst>
          </p:cNvPr>
          <p:cNvSpPr>
            <a:spLocks noGrp="1"/>
          </p:cNvSpPr>
          <p:nvPr>
            <p:ph type="title"/>
          </p:nvPr>
        </p:nvSpPr>
        <p:spPr>
          <a:xfrm>
            <a:off x="638216" y="639193"/>
            <a:ext cx="3568089" cy="3573516"/>
          </a:xfrm>
        </p:spPr>
        <p:txBody>
          <a:bodyPr vert="horz" lIns="91440" tIns="45720" rIns="91440" bIns="45720" rtlCol="0" anchor="b">
            <a:normAutofit/>
          </a:bodyPr>
          <a:lstStyle/>
          <a:p>
            <a:pPr defTabSz="914400"/>
            <a:r>
              <a:rPr lang="en-US" sz="4600" kern="1200" dirty="0">
                <a:solidFill>
                  <a:schemeClr val="tx1"/>
                </a:solidFill>
                <a:latin typeface="+mj-lt"/>
                <a:ea typeface="+mj-ea"/>
                <a:cs typeface="+mj-cs"/>
              </a:rPr>
              <a:t>Apercu de la situation </a:t>
            </a:r>
            <a:r>
              <a:rPr lang="en-US" sz="4600" kern="1200" dirty="0" err="1">
                <a:solidFill>
                  <a:schemeClr val="tx1"/>
                </a:solidFill>
                <a:latin typeface="+mj-lt"/>
                <a:ea typeface="+mj-ea"/>
                <a:cs typeface="+mj-cs"/>
              </a:rPr>
              <a:t>humanitaire</a:t>
            </a:r>
            <a:br>
              <a:rPr lang="en-US" sz="4600" kern="1200" dirty="0">
                <a:solidFill>
                  <a:schemeClr val="tx1"/>
                </a:solidFill>
                <a:latin typeface="+mj-lt"/>
                <a:ea typeface="+mj-ea"/>
                <a:cs typeface="+mj-cs"/>
              </a:rPr>
            </a:br>
            <a:br>
              <a:rPr lang="en-US" sz="4600" kern="1200" dirty="0">
                <a:solidFill>
                  <a:schemeClr val="tx1"/>
                </a:solidFill>
                <a:latin typeface="+mj-lt"/>
                <a:ea typeface="+mj-ea"/>
                <a:cs typeface="+mj-cs"/>
              </a:rPr>
            </a:br>
            <a:endParaRPr lang="en-US" sz="4600" kern="1200" dirty="0">
              <a:solidFill>
                <a:schemeClr val="tx1"/>
              </a:solidFill>
              <a:latin typeface="+mj-lt"/>
              <a:ea typeface="+mj-ea"/>
              <a:cs typeface="+mj-cs"/>
            </a:endParaRPr>
          </a:p>
        </p:txBody>
      </p:sp>
      <p:pic>
        <p:nvPicPr>
          <p:cNvPr id="3" name="Picture 2">
            <a:extLst>
              <a:ext uri="{FF2B5EF4-FFF2-40B4-BE49-F238E27FC236}">
                <a16:creationId xmlns:a16="http://schemas.microsoft.com/office/drawing/2014/main" id="{D4E65889-C855-048A-5145-7A42F32679D9}"/>
              </a:ext>
            </a:extLst>
          </p:cNvPr>
          <p:cNvPicPr>
            <a:picLocks noChangeAspect="1"/>
          </p:cNvPicPr>
          <p:nvPr/>
        </p:nvPicPr>
        <p:blipFill>
          <a:blip r:embed="rId3"/>
          <a:stretch>
            <a:fillRect/>
          </a:stretch>
        </p:blipFill>
        <p:spPr>
          <a:xfrm>
            <a:off x="4858253" y="640080"/>
            <a:ext cx="6789489" cy="5550408"/>
          </a:xfrm>
          <a:prstGeom prst="rect">
            <a:avLst/>
          </a:prstGeom>
        </p:spPr>
      </p:pic>
    </p:spTree>
    <p:extLst>
      <p:ext uri="{BB962C8B-B14F-4D97-AF65-F5344CB8AC3E}">
        <p14:creationId xmlns:p14="http://schemas.microsoft.com/office/powerpoint/2010/main" val="355466241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EF5F12-8203-40A8-BB64-C1EB48F39D4A}"/>
              </a:ext>
            </a:extLst>
          </p:cNvPr>
          <p:cNvSpPr>
            <a:spLocks noGrp="1"/>
          </p:cNvSpPr>
          <p:nvPr>
            <p:ph type="title"/>
          </p:nvPr>
        </p:nvSpPr>
        <p:spPr>
          <a:xfrm>
            <a:off x="-1" y="3572"/>
            <a:ext cx="12114265" cy="597235"/>
          </a:xfrm>
          <a:solidFill>
            <a:srgbClr val="00B0F0"/>
          </a:solidFill>
          <a:ln w="3175">
            <a:miter lim="400000"/>
          </a:ln>
        </p:spPr>
        <p:txBody>
          <a:bodyPr lIns="19050" tIns="19050" rIns="19050" bIns="19050" anchor="b">
            <a:noAutofit/>
          </a:bodyPr>
          <a:lstStyle/>
          <a:p>
            <a:r>
              <a:rPr lang="fr-FR" sz="3600" b="1" dirty="0">
                <a:solidFill>
                  <a:schemeClr val="bg1"/>
                </a:solidFill>
              </a:rPr>
              <a:t>Conflits et déplacements</a:t>
            </a:r>
            <a:endParaRPr lang="en-US" sz="3600" b="1" dirty="0">
              <a:solidFill>
                <a:schemeClr val="bg1"/>
              </a:solidFill>
            </a:endParaRPr>
          </a:p>
        </p:txBody>
      </p:sp>
      <p:pic>
        <p:nvPicPr>
          <p:cNvPr id="5" name="Picture 4">
            <a:extLst>
              <a:ext uri="{FF2B5EF4-FFF2-40B4-BE49-F238E27FC236}">
                <a16:creationId xmlns:a16="http://schemas.microsoft.com/office/drawing/2014/main" id="{FE75A0AB-E6D1-EADF-B4A7-F478526B713D}"/>
              </a:ext>
            </a:extLst>
          </p:cNvPr>
          <p:cNvPicPr>
            <a:picLocks noChangeAspect="1"/>
          </p:cNvPicPr>
          <p:nvPr/>
        </p:nvPicPr>
        <p:blipFill>
          <a:blip r:embed="rId3"/>
          <a:stretch>
            <a:fillRect/>
          </a:stretch>
        </p:blipFill>
        <p:spPr>
          <a:xfrm>
            <a:off x="57060" y="601303"/>
            <a:ext cx="8656469" cy="6256697"/>
          </a:xfrm>
          <a:prstGeom prst="rect">
            <a:avLst/>
          </a:prstGeom>
        </p:spPr>
      </p:pic>
      <p:sp>
        <p:nvSpPr>
          <p:cNvPr id="3" name="TextBox 2">
            <a:extLst>
              <a:ext uri="{FF2B5EF4-FFF2-40B4-BE49-F238E27FC236}">
                <a16:creationId xmlns:a16="http://schemas.microsoft.com/office/drawing/2014/main" id="{1E515D2B-C440-35D9-1BAD-3315297CAF04}"/>
              </a:ext>
            </a:extLst>
          </p:cNvPr>
          <p:cNvSpPr txBox="1"/>
          <p:nvPr/>
        </p:nvSpPr>
        <p:spPr>
          <a:xfrm>
            <a:off x="9008734" y="1234591"/>
            <a:ext cx="2829770" cy="1269578"/>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9050" tIns="19050" rIns="19050" bIns="19050" numCol="1" spcCol="38100" rtlCol="0" anchor="ctr">
            <a:spAutoFit/>
          </a:bodyPr>
          <a:lstStyle/>
          <a:p>
            <a:pPr marL="285750" marR="0" indent="-285750" algn="ctr" defTabSz="412750" rtl="0" fontAlgn="auto" latinLnBrk="0" hangingPunct="0">
              <a:lnSpc>
                <a:spcPct val="100000"/>
              </a:lnSpc>
              <a:spcBef>
                <a:spcPts val="0"/>
              </a:spcBef>
              <a:spcAft>
                <a:spcPts val="0"/>
              </a:spcAft>
              <a:buClrTx/>
              <a:buSzTx/>
              <a:buFont typeface="Wingdings" panose="05000000000000000000" pitchFamily="2" charset="2"/>
              <a:buChar char="Ø"/>
              <a:tabLst/>
            </a:pPr>
            <a:r>
              <a:rPr kumimoji="0" lang="en-US" sz="2000" b="1" i="0" u="none" strike="noStrike" cap="none" spc="0" normalizeH="0" baseline="0" dirty="0">
                <a:ln>
                  <a:noFill/>
                </a:ln>
                <a:solidFill>
                  <a:srgbClr val="000000"/>
                </a:solidFill>
                <a:effectLst/>
                <a:uFillTx/>
                <a:latin typeface="Helvetica Neue"/>
                <a:ea typeface="Helvetica Neue"/>
                <a:cs typeface="Helvetica Neue"/>
                <a:sym typeface="Helvetica Neue"/>
              </a:rPr>
              <a:t>Augmentation </a:t>
            </a:r>
            <a:r>
              <a:rPr kumimoji="0" lang="en-US" sz="2000" b="1" i="0" u="none" strike="noStrike" cap="none" spc="0" normalizeH="0" baseline="0" dirty="0" err="1">
                <a:ln>
                  <a:noFill/>
                </a:ln>
                <a:solidFill>
                  <a:srgbClr val="000000"/>
                </a:solidFill>
                <a:effectLst/>
                <a:uFillTx/>
                <a:latin typeface="Helvetica Neue"/>
                <a:ea typeface="Helvetica Neue"/>
                <a:cs typeface="Helvetica Neue"/>
                <a:sym typeface="Helvetica Neue"/>
              </a:rPr>
              <a:t>persistante</a:t>
            </a:r>
            <a:r>
              <a:rPr kumimoji="0" lang="en-US" sz="2000" b="1" i="0" u="none" strike="noStrike" cap="none" spc="0" normalizeH="0" baseline="0" dirty="0">
                <a:ln>
                  <a:noFill/>
                </a:ln>
                <a:solidFill>
                  <a:srgbClr val="000000"/>
                </a:solidFill>
                <a:effectLst/>
                <a:uFillTx/>
                <a:latin typeface="Helvetica Neue"/>
                <a:ea typeface="Helvetica Neue"/>
                <a:cs typeface="Helvetica Neue"/>
                <a:sym typeface="Helvetica Neue"/>
              </a:rPr>
              <a:t> de </a:t>
            </a:r>
            <a:r>
              <a:rPr kumimoji="0" lang="en-US" sz="2000" b="1" i="0" u="none" strike="noStrike" cap="none" spc="0" normalizeH="0" baseline="0" dirty="0" err="1">
                <a:ln>
                  <a:noFill/>
                </a:ln>
                <a:solidFill>
                  <a:srgbClr val="000000"/>
                </a:solidFill>
                <a:effectLst/>
                <a:uFillTx/>
                <a:latin typeface="Helvetica Neue"/>
                <a:ea typeface="Helvetica Neue"/>
                <a:cs typeface="Helvetica Neue"/>
                <a:sym typeface="Helvetica Neue"/>
              </a:rPr>
              <a:t>l’insécurité</a:t>
            </a:r>
            <a:r>
              <a:rPr kumimoji="0" lang="en-US" sz="2000" b="1" i="0" u="none" strike="noStrike" cap="none" spc="0" normalizeH="0" baseline="0" dirty="0">
                <a:ln>
                  <a:noFill/>
                </a:ln>
                <a:solidFill>
                  <a:srgbClr val="000000"/>
                </a:solidFill>
                <a:effectLst/>
                <a:uFillTx/>
                <a:latin typeface="Helvetica Neue"/>
                <a:ea typeface="Helvetica Neue"/>
                <a:cs typeface="Helvetica Neue"/>
                <a:sym typeface="Helvetica Neue"/>
              </a:rPr>
              <a:t> et des </a:t>
            </a:r>
            <a:r>
              <a:rPr kumimoji="0" lang="en-US" sz="2000" b="1" i="0" u="none" strike="noStrike" cap="none" spc="0" normalizeH="0" baseline="0" dirty="0" err="1">
                <a:ln>
                  <a:noFill/>
                </a:ln>
                <a:solidFill>
                  <a:srgbClr val="000000"/>
                </a:solidFill>
                <a:effectLst/>
                <a:uFillTx/>
                <a:latin typeface="Helvetica Neue"/>
                <a:ea typeface="Helvetica Neue"/>
                <a:cs typeface="Helvetica Neue"/>
                <a:sym typeface="Helvetica Neue"/>
              </a:rPr>
              <a:t>déplacements</a:t>
            </a:r>
            <a:endParaRPr kumimoji="0" lang="en-US" sz="2000" b="1" i="0" u="none" strike="noStrike" cap="none" spc="0" normalizeH="0" baseline="0" dirty="0">
              <a:ln>
                <a:noFill/>
              </a:ln>
              <a:solidFill>
                <a:srgbClr val="000000"/>
              </a:solidFill>
              <a:effectLst/>
              <a:uFillTx/>
              <a:latin typeface="Helvetica Neue"/>
              <a:ea typeface="Helvetica Neue"/>
              <a:cs typeface="Helvetica Neue"/>
              <a:sym typeface="Helvetica Neue"/>
            </a:endParaRPr>
          </a:p>
        </p:txBody>
      </p:sp>
      <p:pic>
        <p:nvPicPr>
          <p:cNvPr id="6" name="Picture 5">
            <a:extLst>
              <a:ext uri="{FF2B5EF4-FFF2-40B4-BE49-F238E27FC236}">
                <a16:creationId xmlns:a16="http://schemas.microsoft.com/office/drawing/2014/main" id="{A8702D2C-9509-3527-8BA2-31D6315D3414}"/>
              </a:ext>
            </a:extLst>
          </p:cNvPr>
          <p:cNvPicPr>
            <a:picLocks noChangeAspect="1"/>
          </p:cNvPicPr>
          <p:nvPr/>
        </p:nvPicPr>
        <p:blipFill>
          <a:blip r:embed="rId4"/>
          <a:stretch>
            <a:fillRect/>
          </a:stretch>
        </p:blipFill>
        <p:spPr>
          <a:xfrm>
            <a:off x="4680214" y="6282689"/>
            <a:ext cx="7499086" cy="575311"/>
          </a:xfrm>
          <a:prstGeom prst="rect">
            <a:avLst/>
          </a:prstGeom>
        </p:spPr>
      </p:pic>
    </p:spTree>
    <p:extLst>
      <p:ext uri="{BB962C8B-B14F-4D97-AF65-F5344CB8AC3E}">
        <p14:creationId xmlns:p14="http://schemas.microsoft.com/office/powerpoint/2010/main" val="184029499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D53EC9-AF77-B909-CDF0-4DF0CF5C5589}"/>
              </a:ext>
            </a:extLst>
          </p:cNvPr>
          <p:cNvSpPr>
            <a:spLocks noGrp="1"/>
          </p:cNvSpPr>
          <p:nvPr>
            <p:ph type="title"/>
          </p:nvPr>
        </p:nvSpPr>
        <p:spPr>
          <a:xfrm>
            <a:off x="-1" y="-17602"/>
            <a:ext cx="12151963" cy="745100"/>
          </a:xfrm>
          <a:solidFill>
            <a:srgbClr val="00B0F0"/>
          </a:solidFill>
          <a:ln w="3175">
            <a:miter lim="400000"/>
          </a:ln>
        </p:spPr>
        <p:txBody>
          <a:bodyPr lIns="19050" tIns="19050" rIns="19050" bIns="19050" anchor="ctr">
            <a:noAutofit/>
          </a:bodyPr>
          <a:lstStyle/>
          <a:p>
            <a:pPr algn="ctr">
              <a:lnSpc>
                <a:spcPct val="100000"/>
              </a:lnSpc>
              <a:buClrTx/>
              <a:buSzTx/>
            </a:pPr>
            <a:r>
              <a:rPr lang="en-US" sz="2800" dirty="0">
                <a:solidFill>
                  <a:schemeClr val="bg1"/>
                </a:solidFill>
              </a:rPr>
              <a:t>Catastrophes </a:t>
            </a:r>
            <a:r>
              <a:rPr lang="en-US" sz="2800" dirty="0" err="1">
                <a:solidFill>
                  <a:schemeClr val="bg1"/>
                </a:solidFill>
              </a:rPr>
              <a:t>naturelles</a:t>
            </a:r>
            <a:r>
              <a:rPr lang="en-US" sz="2800" dirty="0">
                <a:solidFill>
                  <a:schemeClr val="bg1"/>
                </a:solidFill>
              </a:rPr>
              <a:t> et </a:t>
            </a:r>
            <a:r>
              <a:rPr lang="en-US" sz="2800" dirty="0" err="1">
                <a:solidFill>
                  <a:schemeClr val="bg1"/>
                </a:solidFill>
              </a:rPr>
              <a:t>épidémies</a:t>
            </a:r>
            <a:r>
              <a:rPr lang="en-US" sz="2800" dirty="0">
                <a:solidFill>
                  <a:schemeClr val="bg1"/>
                </a:solidFill>
              </a:rPr>
              <a:t> de </a:t>
            </a:r>
            <a:r>
              <a:rPr lang="en-US" sz="2800" dirty="0" err="1">
                <a:solidFill>
                  <a:schemeClr val="bg1"/>
                </a:solidFill>
              </a:rPr>
              <a:t>santé</a:t>
            </a:r>
            <a:endParaRPr lang="en-ZA" sz="2800" dirty="0">
              <a:solidFill>
                <a:schemeClr val="bg1"/>
              </a:solidFill>
            </a:endParaRPr>
          </a:p>
        </p:txBody>
      </p:sp>
      <p:sp>
        <p:nvSpPr>
          <p:cNvPr id="17" name="Rectangle 16">
            <a:extLst>
              <a:ext uri="{FF2B5EF4-FFF2-40B4-BE49-F238E27FC236}">
                <a16:creationId xmlns:a16="http://schemas.microsoft.com/office/drawing/2014/main" id="{E2846BB4-04A2-4A37-BC9C-02C42A93BB47}"/>
              </a:ext>
            </a:extLst>
          </p:cNvPr>
          <p:cNvSpPr/>
          <p:nvPr/>
        </p:nvSpPr>
        <p:spPr>
          <a:xfrm>
            <a:off x="8010073" y="2086951"/>
            <a:ext cx="937127" cy="9307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99"/>
          </a:p>
        </p:txBody>
      </p:sp>
      <p:sp>
        <p:nvSpPr>
          <p:cNvPr id="19" name="Rectangle 18">
            <a:extLst>
              <a:ext uri="{FF2B5EF4-FFF2-40B4-BE49-F238E27FC236}">
                <a16:creationId xmlns:a16="http://schemas.microsoft.com/office/drawing/2014/main" id="{EA4128EC-D6E1-53F0-CE4A-29770F9AC164}"/>
              </a:ext>
            </a:extLst>
          </p:cNvPr>
          <p:cNvSpPr/>
          <p:nvPr/>
        </p:nvSpPr>
        <p:spPr>
          <a:xfrm>
            <a:off x="9064054" y="2281258"/>
            <a:ext cx="1589900" cy="3082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99"/>
          </a:p>
        </p:txBody>
      </p:sp>
      <p:pic>
        <p:nvPicPr>
          <p:cNvPr id="21" name="Picture 20">
            <a:extLst>
              <a:ext uri="{FF2B5EF4-FFF2-40B4-BE49-F238E27FC236}">
                <a16:creationId xmlns:a16="http://schemas.microsoft.com/office/drawing/2014/main" id="{77C69C43-F40E-9EC3-0AF4-99CBB199E90A}"/>
              </a:ext>
            </a:extLst>
          </p:cNvPr>
          <p:cNvPicPr>
            <a:picLocks noChangeAspect="1"/>
          </p:cNvPicPr>
          <p:nvPr/>
        </p:nvPicPr>
        <p:blipFill>
          <a:blip r:embed="rId3"/>
          <a:stretch>
            <a:fillRect/>
          </a:stretch>
        </p:blipFill>
        <p:spPr>
          <a:xfrm>
            <a:off x="-13670" y="782616"/>
            <a:ext cx="12179300" cy="6171087"/>
          </a:xfrm>
          <a:prstGeom prst="rect">
            <a:avLst/>
          </a:prstGeom>
        </p:spPr>
      </p:pic>
      <p:sp>
        <p:nvSpPr>
          <p:cNvPr id="3" name="TextBox 2">
            <a:extLst>
              <a:ext uri="{FF2B5EF4-FFF2-40B4-BE49-F238E27FC236}">
                <a16:creationId xmlns:a16="http://schemas.microsoft.com/office/drawing/2014/main" id="{C113395C-063B-F315-3AE8-FE2009DFD291}"/>
              </a:ext>
            </a:extLst>
          </p:cNvPr>
          <p:cNvSpPr txBox="1"/>
          <p:nvPr/>
        </p:nvSpPr>
        <p:spPr>
          <a:xfrm>
            <a:off x="13670" y="4453018"/>
            <a:ext cx="3874026" cy="2500685"/>
          </a:xfrm>
          <a:prstGeom prst="rect">
            <a:avLst/>
          </a:prstGeom>
          <a:solidFill>
            <a:schemeClr val="accent1">
              <a:lumMod val="50000"/>
            </a:schemeClr>
          </a:solid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9050" tIns="19050" rIns="19050" bIns="19050" numCol="1" spcCol="38100" rtlCol="0" anchor="ctr">
            <a:spAutoFit/>
          </a:bodyPr>
          <a:lstStyle/>
          <a:p>
            <a:pPr marL="285750" marR="0" indent="-285750" algn="ctr" defTabSz="412750" rtl="0" fontAlgn="auto" latinLnBrk="0" hangingPunct="0">
              <a:lnSpc>
                <a:spcPct val="100000"/>
              </a:lnSpc>
              <a:spcBef>
                <a:spcPts val="0"/>
              </a:spcBef>
              <a:spcAft>
                <a:spcPts val="0"/>
              </a:spcAft>
              <a:buClrTx/>
              <a:buSzTx/>
              <a:buFont typeface="Wingdings" panose="05000000000000000000" pitchFamily="2" charset="2"/>
              <a:buChar char="Ø"/>
              <a:tabLst/>
            </a:pPr>
            <a:r>
              <a:rPr lang="fr-FR" sz="2000" b="0" dirty="0">
                <a:solidFill>
                  <a:schemeClr val="bg1"/>
                </a:solidFill>
              </a:rPr>
              <a:t>Les sécheresses sont les plus fréquentes dans les pays du Sahel</a:t>
            </a:r>
          </a:p>
          <a:p>
            <a:pPr marL="285750" marR="0" indent="-285750" algn="ctr" defTabSz="412750" rtl="0" fontAlgn="auto" latinLnBrk="0" hangingPunct="0">
              <a:lnSpc>
                <a:spcPct val="100000"/>
              </a:lnSpc>
              <a:spcBef>
                <a:spcPts val="0"/>
              </a:spcBef>
              <a:spcAft>
                <a:spcPts val="0"/>
              </a:spcAft>
              <a:buClrTx/>
              <a:buSzTx/>
              <a:buFont typeface="Wingdings" panose="05000000000000000000" pitchFamily="2" charset="2"/>
              <a:buChar char="Ø"/>
              <a:tabLst/>
            </a:pPr>
            <a:r>
              <a:rPr kumimoji="0" lang="fr-FR" sz="2000" b="0" i="0" u="none" strike="noStrike" cap="none" spc="0" normalizeH="0" baseline="0" dirty="0">
                <a:ln>
                  <a:noFill/>
                </a:ln>
                <a:solidFill>
                  <a:schemeClr val="bg1"/>
                </a:solidFill>
                <a:effectLst/>
                <a:uFillTx/>
                <a:latin typeface="Helvetica Neue"/>
                <a:ea typeface="Helvetica Neue"/>
                <a:cs typeface="Helvetica Neue"/>
                <a:sym typeface="Helvetica Neue"/>
              </a:rPr>
              <a:t>Les inondations sont plus fréquentes dans les pays côtiers</a:t>
            </a:r>
          </a:p>
          <a:p>
            <a:pPr marL="285750" marR="0" indent="-285750" algn="ctr" defTabSz="412750" rtl="0" fontAlgn="auto" latinLnBrk="0" hangingPunct="0">
              <a:lnSpc>
                <a:spcPct val="100000"/>
              </a:lnSpc>
              <a:spcBef>
                <a:spcPts val="0"/>
              </a:spcBef>
              <a:spcAft>
                <a:spcPts val="0"/>
              </a:spcAft>
              <a:buClrTx/>
              <a:buSzTx/>
              <a:buFont typeface="Wingdings" panose="05000000000000000000" pitchFamily="2" charset="2"/>
              <a:buChar char="Ø"/>
              <a:tabLst/>
            </a:pPr>
            <a:r>
              <a:rPr lang="en-US" sz="2000" b="0" dirty="0">
                <a:solidFill>
                  <a:schemeClr val="bg1"/>
                </a:solidFill>
              </a:rPr>
              <a:t>Augmentation de la </a:t>
            </a:r>
            <a:r>
              <a:rPr lang="en-US" sz="2000" b="0" dirty="0" err="1">
                <a:solidFill>
                  <a:schemeClr val="bg1"/>
                </a:solidFill>
              </a:rPr>
              <a:t>fréquence</a:t>
            </a:r>
            <a:r>
              <a:rPr lang="en-US" sz="2000" b="0" dirty="0">
                <a:solidFill>
                  <a:schemeClr val="bg1"/>
                </a:solidFill>
              </a:rPr>
              <a:t> des </a:t>
            </a:r>
            <a:r>
              <a:rPr lang="en-US" sz="2000" b="0" dirty="0" err="1">
                <a:solidFill>
                  <a:schemeClr val="bg1"/>
                </a:solidFill>
              </a:rPr>
              <a:t>épidémies</a:t>
            </a:r>
            <a:r>
              <a:rPr lang="en-US" sz="2000" b="0" dirty="0">
                <a:solidFill>
                  <a:schemeClr val="bg1"/>
                </a:solidFill>
              </a:rPr>
              <a:t> de </a:t>
            </a:r>
            <a:r>
              <a:rPr lang="en-US" sz="2000" b="0" dirty="0" err="1">
                <a:solidFill>
                  <a:schemeClr val="bg1"/>
                </a:solidFill>
              </a:rPr>
              <a:t>santé</a:t>
            </a:r>
            <a:endParaRPr kumimoji="0" lang="en-US" sz="2000" b="0" i="0" u="none" strike="noStrike" cap="none" spc="0" normalizeH="0" baseline="0" dirty="0">
              <a:ln>
                <a:noFill/>
              </a:ln>
              <a:solidFill>
                <a:schemeClr val="bg1"/>
              </a:solidFill>
              <a:effectLst/>
              <a:uFillTx/>
              <a:latin typeface="Helvetica Neue"/>
              <a:ea typeface="Helvetica Neue"/>
              <a:cs typeface="Helvetica Neue"/>
              <a:sym typeface="Helvetica Neue"/>
            </a:endParaRPr>
          </a:p>
        </p:txBody>
      </p:sp>
    </p:spTree>
    <p:extLst>
      <p:ext uri="{BB962C8B-B14F-4D97-AF65-F5344CB8AC3E}">
        <p14:creationId xmlns:p14="http://schemas.microsoft.com/office/powerpoint/2010/main" val="116825834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FEB14695-050D-0DD3-61A8-E71916BA84BD}"/>
              </a:ext>
            </a:extLst>
          </p:cNvPr>
          <p:cNvSpPr/>
          <p:nvPr/>
        </p:nvSpPr>
        <p:spPr>
          <a:xfrm>
            <a:off x="1" y="3572"/>
            <a:ext cx="3338030" cy="6850856"/>
          </a:xfrm>
          <a:prstGeom prst="rect">
            <a:avLst/>
          </a:prstGeom>
          <a:solidFill>
            <a:srgbClr val="808080">
              <a:alpha val="3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sz="1798"/>
          </a:p>
        </p:txBody>
      </p:sp>
      <p:sp>
        <p:nvSpPr>
          <p:cNvPr id="7" name="TextBox 6">
            <a:extLst>
              <a:ext uri="{FF2B5EF4-FFF2-40B4-BE49-F238E27FC236}">
                <a16:creationId xmlns:a16="http://schemas.microsoft.com/office/drawing/2014/main" id="{4418A55E-BF38-99B5-8D15-E6F30CBFF1CB}"/>
              </a:ext>
            </a:extLst>
          </p:cNvPr>
          <p:cNvSpPr txBox="1"/>
          <p:nvPr/>
        </p:nvSpPr>
        <p:spPr>
          <a:xfrm>
            <a:off x="496737" y="1969569"/>
            <a:ext cx="2593038" cy="4647426"/>
          </a:xfrm>
          <a:prstGeom prst="rect">
            <a:avLst/>
          </a:prstGeom>
          <a:noFill/>
        </p:spPr>
        <p:txBody>
          <a:bodyPr wrap="square" lIns="91440" tIns="45720" rIns="91440" bIns="45720" rtlCol="0" anchor="t">
            <a:spAutoFit/>
          </a:bodyPr>
          <a:lstStyle/>
          <a:p>
            <a:pPr algn="l"/>
            <a:r>
              <a:rPr lang="fr-FR" sz="2000" dirty="0">
                <a:solidFill>
                  <a:srgbClr val="455F51"/>
                </a:solidFill>
                <a:latin typeface="Calibri"/>
              </a:rPr>
              <a:t>L’agenda / Agenda</a:t>
            </a:r>
            <a:endParaRPr lang="en-US" sz="2000" dirty="0">
              <a:solidFill>
                <a:srgbClr val="455F51"/>
              </a:solidFill>
              <a:latin typeface="Calibri"/>
            </a:endParaRPr>
          </a:p>
          <a:p>
            <a:pPr algn="l"/>
            <a:endParaRPr lang="en-US" sz="2800">
              <a:solidFill>
                <a:srgbClr val="FFFFFF"/>
              </a:solidFill>
            </a:endParaRPr>
          </a:p>
          <a:p>
            <a:pPr algn="l"/>
            <a:r>
              <a:rPr lang="en-US" sz="2000" err="1">
                <a:solidFill>
                  <a:schemeClr val="bg1"/>
                </a:solidFill>
                <a:latin typeface="Calibri"/>
              </a:rPr>
              <a:t>Discours</a:t>
            </a:r>
            <a:r>
              <a:rPr lang="en-US" sz="2000" dirty="0">
                <a:solidFill>
                  <a:schemeClr val="bg1"/>
                </a:solidFill>
                <a:latin typeface="Calibri"/>
              </a:rPr>
              <a:t> </a:t>
            </a:r>
            <a:r>
              <a:rPr lang="en-US" sz="2000" err="1">
                <a:solidFill>
                  <a:schemeClr val="bg1"/>
                </a:solidFill>
                <a:latin typeface="Calibri"/>
              </a:rPr>
              <a:t>d'ouverture</a:t>
            </a:r>
            <a:endParaRPr lang="en-US" sz="2000" dirty="0">
              <a:solidFill>
                <a:schemeClr val="bg1"/>
              </a:solidFill>
              <a:latin typeface="Calibri"/>
            </a:endParaRPr>
          </a:p>
          <a:p>
            <a:pPr algn="l"/>
            <a:endParaRPr lang="en-US" sz="2000" b="0">
              <a:solidFill>
                <a:srgbClr val="FFFFFF"/>
              </a:solidFill>
              <a:latin typeface="Calibri"/>
              <a:cs typeface="Calibri"/>
            </a:endParaRPr>
          </a:p>
          <a:p>
            <a:pPr algn="l"/>
            <a:r>
              <a:rPr lang="fr-FR" sz="2000" dirty="0">
                <a:solidFill>
                  <a:schemeClr val="bg1"/>
                </a:solidFill>
                <a:latin typeface="Calibri"/>
              </a:rPr>
              <a:t>Briefing de sécurité / </a:t>
            </a:r>
            <a:endParaRPr lang="en-US" sz="2000" dirty="0">
              <a:solidFill>
                <a:schemeClr val="bg1"/>
              </a:solidFill>
              <a:latin typeface="Calibri"/>
            </a:endParaRPr>
          </a:p>
          <a:p>
            <a:pPr algn="l"/>
            <a:r>
              <a:rPr lang="fr-FR" sz="2000" dirty="0">
                <a:solidFill>
                  <a:schemeClr val="bg1"/>
                </a:solidFill>
                <a:latin typeface="Calibri"/>
              </a:rPr>
              <a:t>Security briefing  </a:t>
            </a:r>
            <a:endParaRPr lang="en-US" sz="2000" dirty="0">
              <a:solidFill>
                <a:schemeClr val="bg1"/>
              </a:solidFill>
              <a:latin typeface="Calibri"/>
            </a:endParaRPr>
          </a:p>
          <a:p>
            <a:pPr algn="l"/>
            <a:endParaRPr lang="en-US" sz="2000" dirty="0">
              <a:solidFill>
                <a:schemeClr val="bg1"/>
              </a:solidFill>
              <a:latin typeface="Calibri"/>
            </a:endParaRPr>
          </a:p>
          <a:p>
            <a:pPr algn="l"/>
            <a:r>
              <a:rPr lang="fr-FR" sz="2000" dirty="0">
                <a:solidFill>
                  <a:schemeClr val="bg1"/>
                </a:solidFill>
                <a:latin typeface="Calibri"/>
              </a:rPr>
              <a:t>Règles de base et gestion interne / </a:t>
            </a:r>
            <a:endParaRPr lang="en-US" sz="2000" dirty="0">
              <a:solidFill>
                <a:schemeClr val="bg1"/>
              </a:solidFill>
              <a:latin typeface="Calibri"/>
            </a:endParaRPr>
          </a:p>
          <a:p>
            <a:pPr algn="l"/>
            <a:r>
              <a:rPr lang="en-US" sz="2000" dirty="0">
                <a:solidFill>
                  <a:schemeClr val="bg1"/>
                </a:solidFill>
                <a:latin typeface="Calibri"/>
              </a:rPr>
              <a:t>Ground rules and housekeeping</a:t>
            </a:r>
          </a:p>
          <a:p>
            <a:pPr algn="l"/>
            <a:endParaRPr lang="en-US" sz="2000" b="0" dirty="0">
              <a:solidFill>
                <a:schemeClr val="bg1"/>
              </a:solidFill>
              <a:latin typeface="Calibri"/>
              <a:cs typeface="Calibri"/>
            </a:endParaRPr>
          </a:p>
          <a:p>
            <a:pPr algn="l"/>
            <a:endParaRPr lang="en-US" sz="2000" b="0">
              <a:solidFill>
                <a:srgbClr val="FFFFFF"/>
              </a:solidFill>
              <a:latin typeface="Calibri"/>
              <a:cs typeface="Calibri"/>
            </a:endParaRPr>
          </a:p>
          <a:p>
            <a:pPr algn="l"/>
            <a:endParaRPr lang="en-US" sz="2800">
              <a:solidFill>
                <a:srgbClr val="FFFFFF"/>
              </a:solidFill>
            </a:endParaRPr>
          </a:p>
        </p:txBody>
      </p:sp>
      <p:sp>
        <p:nvSpPr>
          <p:cNvPr id="5" name="TextBox 3">
            <a:extLst>
              <a:ext uri="{FF2B5EF4-FFF2-40B4-BE49-F238E27FC236}">
                <a16:creationId xmlns:a16="http://schemas.microsoft.com/office/drawing/2014/main" id="{A69172C6-BC6D-2AA7-D5FF-4E80E752AA3F}"/>
              </a:ext>
            </a:extLst>
          </p:cNvPr>
          <p:cNvSpPr txBox="1"/>
          <p:nvPr/>
        </p:nvSpPr>
        <p:spPr>
          <a:xfrm>
            <a:off x="11153631" y="6204953"/>
            <a:ext cx="1085470" cy="407804"/>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horz" wrap="square" lIns="19050" tIns="19050" rIns="19050" bIns="19050" numCol="1" spcCol="38100" rtlCol="0" anchor="t">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1pPr>
            <a:lvl2pPr marL="0" marR="0" indent="4572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2pPr>
            <a:lvl3pPr marL="0" marR="0" indent="9144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3pPr>
            <a:lvl4pPr marL="0" marR="0" indent="13716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4pPr>
            <a:lvl5pPr marL="0" marR="0" indent="18288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5pPr>
            <a:lvl6pPr marL="0" marR="0" indent="22860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6pPr>
            <a:lvl7pPr marL="0" marR="0" indent="27432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7pPr>
            <a:lvl8pPr marL="0" marR="0" indent="32004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8pPr>
            <a:lvl9pPr marL="0" marR="0" indent="36576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9pPr>
          </a:lstStyle>
          <a:p>
            <a:pPr algn="l"/>
            <a:r>
              <a:rPr lang="en-NL" sz="1200" b="0" spc="-100">
                <a:solidFill>
                  <a:srgbClr val="D8D8D8"/>
                </a:solidFill>
                <a:latin typeface="Calibri"/>
                <a:cs typeface="Calibri"/>
              </a:rPr>
              <a:t>WCA Regional</a:t>
            </a:r>
            <a:endParaRPr lang="en-US">
              <a:solidFill>
                <a:srgbClr val="D8D8D8"/>
              </a:solidFill>
              <a:cs typeface="Calibri"/>
            </a:endParaRPr>
          </a:p>
          <a:p>
            <a:pPr algn="l"/>
            <a:r>
              <a:rPr lang="en-US" sz="1200" b="0" spc="-100">
                <a:solidFill>
                  <a:srgbClr val="D8D8D8"/>
                </a:solidFill>
                <a:latin typeface="Calibri"/>
                <a:cs typeface="Calibri"/>
              </a:rPr>
              <a:t>Meeting</a:t>
            </a:r>
          </a:p>
        </p:txBody>
      </p:sp>
      <p:cxnSp>
        <p:nvCxnSpPr>
          <p:cNvPr id="8" name="Straight Connector 7">
            <a:extLst>
              <a:ext uri="{FF2B5EF4-FFF2-40B4-BE49-F238E27FC236}">
                <a16:creationId xmlns:a16="http://schemas.microsoft.com/office/drawing/2014/main" id="{2E5557EB-D794-3538-C0C2-03C1858A2A5B}"/>
              </a:ext>
            </a:extLst>
          </p:cNvPr>
          <p:cNvCxnSpPr>
            <a:cxnSpLocks/>
          </p:cNvCxnSpPr>
          <p:nvPr/>
        </p:nvCxnSpPr>
        <p:spPr>
          <a:xfrm flipH="1">
            <a:off x="11050037" y="6083723"/>
            <a:ext cx="1" cy="677592"/>
          </a:xfrm>
          <a:prstGeom prst="line">
            <a:avLst/>
          </a:prstGeom>
          <a:noFill/>
          <a:ln w="12700" cap="flat">
            <a:solidFill>
              <a:schemeClr val="bg1">
                <a:lumMod val="85000"/>
              </a:schemeClr>
            </a:solidFill>
            <a:prstDash val="solid"/>
            <a:miter lim="400000"/>
          </a:ln>
          <a:effectLst/>
          <a:sp3d/>
        </p:spPr>
        <p:style>
          <a:lnRef idx="0">
            <a:scrgbClr r="0" g="0" b="0"/>
          </a:lnRef>
          <a:fillRef idx="0">
            <a:scrgbClr r="0" g="0" b="0"/>
          </a:fillRef>
          <a:effectRef idx="0">
            <a:scrgbClr r="0" g="0" b="0"/>
          </a:effectRef>
          <a:fontRef idx="none"/>
        </p:style>
      </p:cxnSp>
      <p:cxnSp>
        <p:nvCxnSpPr>
          <p:cNvPr id="11" name="Straight Connector 10">
            <a:extLst>
              <a:ext uri="{FF2B5EF4-FFF2-40B4-BE49-F238E27FC236}">
                <a16:creationId xmlns:a16="http://schemas.microsoft.com/office/drawing/2014/main" id="{4BE71C8D-AF21-F2D7-A48D-FDC32DA1ABC9}"/>
              </a:ext>
            </a:extLst>
          </p:cNvPr>
          <p:cNvCxnSpPr>
            <a:cxnSpLocks/>
          </p:cNvCxnSpPr>
          <p:nvPr/>
        </p:nvCxnSpPr>
        <p:spPr>
          <a:xfrm flipH="1">
            <a:off x="9566827" y="6083722"/>
            <a:ext cx="1" cy="677592"/>
          </a:xfrm>
          <a:prstGeom prst="line">
            <a:avLst/>
          </a:prstGeom>
          <a:noFill/>
          <a:ln w="12700" cap="flat">
            <a:solidFill>
              <a:schemeClr val="bg1">
                <a:lumMod val="85000"/>
              </a:schemeClr>
            </a:solidFill>
            <a:prstDash val="solid"/>
            <a:miter lim="400000"/>
          </a:ln>
          <a:effectLst/>
          <a:sp3d/>
        </p:spPr>
        <p:style>
          <a:lnRef idx="0">
            <a:scrgbClr r="0" g="0" b="0"/>
          </a:lnRef>
          <a:fillRef idx="0">
            <a:scrgbClr r="0" g="0" b="0"/>
          </a:fillRef>
          <a:effectRef idx="0">
            <a:scrgbClr r="0" g="0" b="0"/>
          </a:effectRef>
          <a:fontRef idx="none"/>
        </p:style>
      </p:cxnSp>
      <p:pic>
        <p:nvPicPr>
          <p:cNvPr id="13" name="Picture 12" descr="A grey rectangular sign with blue text&#10;&#10;Description automatically generated">
            <a:extLst>
              <a:ext uri="{FF2B5EF4-FFF2-40B4-BE49-F238E27FC236}">
                <a16:creationId xmlns:a16="http://schemas.microsoft.com/office/drawing/2014/main" id="{C2C0E39D-18DF-4A13-DB9E-614C8027A5AD}"/>
              </a:ext>
            </a:extLst>
          </p:cNvPr>
          <p:cNvPicPr>
            <a:picLocks noChangeAspect="1"/>
          </p:cNvPicPr>
          <p:nvPr/>
        </p:nvPicPr>
        <p:blipFill>
          <a:blip r:embed="rId2"/>
          <a:stretch>
            <a:fillRect/>
          </a:stretch>
        </p:blipFill>
        <p:spPr>
          <a:xfrm>
            <a:off x="8450058" y="6069530"/>
            <a:ext cx="1079649" cy="665642"/>
          </a:xfrm>
          <a:prstGeom prst="rect">
            <a:avLst/>
          </a:prstGeom>
        </p:spPr>
      </p:pic>
      <p:pic>
        <p:nvPicPr>
          <p:cNvPr id="14" name="Picture 13" descr="A black background with green text&#10;&#10;Description automatically generated">
            <a:extLst>
              <a:ext uri="{FF2B5EF4-FFF2-40B4-BE49-F238E27FC236}">
                <a16:creationId xmlns:a16="http://schemas.microsoft.com/office/drawing/2014/main" id="{8C1560BB-ADE3-C7D4-76D4-16B46CB479AB}"/>
              </a:ext>
            </a:extLst>
          </p:cNvPr>
          <p:cNvPicPr>
            <a:picLocks noChangeAspect="1"/>
          </p:cNvPicPr>
          <p:nvPr/>
        </p:nvPicPr>
        <p:blipFill>
          <a:blip r:embed="rId3"/>
          <a:stretch>
            <a:fillRect/>
          </a:stretch>
        </p:blipFill>
        <p:spPr>
          <a:xfrm>
            <a:off x="9675628" y="6179617"/>
            <a:ext cx="1275893" cy="452120"/>
          </a:xfrm>
          <a:prstGeom prst="rect">
            <a:avLst/>
          </a:prstGeom>
        </p:spPr>
      </p:pic>
    </p:spTree>
    <p:extLst>
      <p:ext uri="{BB962C8B-B14F-4D97-AF65-F5344CB8AC3E}">
        <p14:creationId xmlns:p14="http://schemas.microsoft.com/office/powerpoint/2010/main" val="293300890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EF5F12-8203-40A8-BB64-C1EB48F39D4A}"/>
              </a:ext>
            </a:extLst>
          </p:cNvPr>
          <p:cNvSpPr>
            <a:spLocks noGrp="1"/>
          </p:cNvSpPr>
          <p:nvPr>
            <p:ph type="title"/>
          </p:nvPr>
        </p:nvSpPr>
        <p:spPr>
          <a:xfrm>
            <a:off x="-1" y="3572"/>
            <a:ext cx="12114265" cy="597235"/>
          </a:xfrm>
          <a:solidFill>
            <a:srgbClr val="00B0F0"/>
          </a:solidFill>
          <a:ln w="3175">
            <a:miter lim="400000"/>
          </a:ln>
        </p:spPr>
        <p:txBody>
          <a:bodyPr lIns="19050" tIns="19050" rIns="19050" bIns="19050" anchor="b">
            <a:noAutofit/>
          </a:bodyPr>
          <a:lstStyle/>
          <a:p>
            <a:r>
              <a:rPr lang="fr-FR" sz="3600" b="1" dirty="0">
                <a:solidFill>
                  <a:schemeClr val="bg1"/>
                </a:solidFill>
              </a:rPr>
              <a:t>Les inondations au Sahel</a:t>
            </a:r>
            <a:endParaRPr lang="en-US" sz="3600" b="1" dirty="0">
              <a:solidFill>
                <a:schemeClr val="bg1"/>
              </a:solidFill>
            </a:endParaRPr>
          </a:p>
        </p:txBody>
      </p:sp>
      <p:pic>
        <p:nvPicPr>
          <p:cNvPr id="4" name="Picture 3">
            <a:extLst>
              <a:ext uri="{FF2B5EF4-FFF2-40B4-BE49-F238E27FC236}">
                <a16:creationId xmlns:a16="http://schemas.microsoft.com/office/drawing/2014/main" id="{390B2167-664E-44F8-E501-7D581F728AE8}"/>
              </a:ext>
            </a:extLst>
          </p:cNvPr>
          <p:cNvPicPr>
            <a:picLocks noChangeAspect="1"/>
          </p:cNvPicPr>
          <p:nvPr/>
        </p:nvPicPr>
        <p:blipFill>
          <a:blip r:embed="rId3"/>
          <a:stretch>
            <a:fillRect/>
          </a:stretch>
        </p:blipFill>
        <p:spPr>
          <a:xfrm>
            <a:off x="400389" y="645913"/>
            <a:ext cx="7143479" cy="6212087"/>
          </a:xfrm>
          <a:prstGeom prst="rect">
            <a:avLst/>
          </a:prstGeom>
        </p:spPr>
      </p:pic>
      <p:sp>
        <p:nvSpPr>
          <p:cNvPr id="5" name="TextBox 4">
            <a:extLst>
              <a:ext uri="{FF2B5EF4-FFF2-40B4-BE49-F238E27FC236}">
                <a16:creationId xmlns:a16="http://schemas.microsoft.com/office/drawing/2014/main" id="{94BE8DF6-7908-F37E-9B61-649B470A84BE}"/>
              </a:ext>
            </a:extLst>
          </p:cNvPr>
          <p:cNvSpPr txBox="1"/>
          <p:nvPr/>
        </p:nvSpPr>
        <p:spPr>
          <a:xfrm>
            <a:off x="8267474" y="3393441"/>
            <a:ext cx="2867569" cy="1269578"/>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9050" tIns="19050" rIns="19050" bIns="19050" numCol="1" spcCol="38100" rtlCol="0" anchor="ctr">
            <a:spAutoFit/>
          </a:bodyPr>
          <a:lstStyle/>
          <a:p>
            <a:pPr marL="285750" marR="0" indent="-285750" algn="ctr" defTabSz="412750" rtl="0" fontAlgn="auto" latinLnBrk="0" hangingPunct="0">
              <a:lnSpc>
                <a:spcPct val="100000"/>
              </a:lnSpc>
              <a:spcBef>
                <a:spcPts val="0"/>
              </a:spcBef>
              <a:spcAft>
                <a:spcPts val="0"/>
              </a:spcAft>
              <a:buClrTx/>
              <a:buSzTx/>
              <a:buFont typeface="Wingdings" panose="05000000000000000000" pitchFamily="2" charset="2"/>
              <a:buChar char="Ø"/>
              <a:tabLst/>
            </a:pPr>
            <a:r>
              <a:rPr kumimoji="0" lang="en-US" sz="2000" b="1" i="0" u="none" strike="noStrike" cap="none" spc="0" normalizeH="0" baseline="0" dirty="0">
                <a:ln>
                  <a:noFill/>
                </a:ln>
                <a:solidFill>
                  <a:srgbClr val="000000"/>
                </a:solidFill>
                <a:effectLst/>
                <a:uFillTx/>
                <a:latin typeface="Helvetica Neue"/>
                <a:ea typeface="Helvetica Neue"/>
                <a:cs typeface="Helvetica Neue"/>
                <a:sym typeface="Helvetica Neue"/>
              </a:rPr>
              <a:t>Les </a:t>
            </a:r>
            <a:r>
              <a:rPr kumimoji="0" lang="en-US" sz="2000" b="1" i="0" u="none" strike="noStrike" cap="none" spc="0" normalizeH="0" baseline="0" dirty="0" err="1">
                <a:ln>
                  <a:noFill/>
                </a:ln>
                <a:solidFill>
                  <a:srgbClr val="000000"/>
                </a:solidFill>
                <a:effectLst/>
                <a:uFillTx/>
                <a:latin typeface="Helvetica Neue"/>
                <a:ea typeface="Helvetica Neue"/>
                <a:cs typeface="Helvetica Neue"/>
                <a:sym typeface="Helvetica Neue"/>
              </a:rPr>
              <a:t>inondations</a:t>
            </a:r>
            <a:r>
              <a:rPr kumimoji="0" lang="en-US" sz="2000" b="1" i="0" u="none" strike="noStrike" cap="none" spc="0" normalizeH="0" baseline="0" dirty="0">
                <a:ln>
                  <a:noFill/>
                </a:ln>
                <a:solidFill>
                  <a:srgbClr val="000000"/>
                </a:solidFill>
                <a:effectLst/>
                <a:uFillTx/>
                <a:latin typeface="Helvetica Neue"/>
                <a:ea typeface="Helvetica Neue"/>
                <a:cs typeface="Helvetica Neue"/>
                <a:sym typeface="Helvetica Neue"/>
              </a:rPr>
              <a:t> </a:t>
            </a:r>
            <a:r>
              <a:rPr kumimoji="0" lang="en-US" sz="2000" b="1" i="0" u="none" strike="noStrike" cap="none" spc="0" normalizeH="0" baseline="0" dirty="0" err="1">
                <a:ln>
                  <a:noFill/>
                </a:ln>
                <a:solidFill>
                  <a:srgbClr val="000000"/>
                </a:solidFill>
                <a:effectLst/>
                <a:uFillTx/>
                <a:latin typeface="Helvetica Neue"/>
                <a:ea typeface="Helvetica Neue"/>
                <a:cs typeface="Helvetica Neue"/>
                <a:sym typeface="Helvetica Neue"/>
              </a:rPr>
              <a:t>deviennent</a:t>
            </a:r>
            <a:r>
              <a:rPr kumimoji="0" lang="en-US" sz="2000" b="1" i="0" u="none" strike="noStrike" cap="none" spc="0" normalizeH="0" baseline="0" dirty="0">
                <a:ln>
                  <a:noFill/>
                </a:ln>
                <a:solidFill>
                  <a:srgbClr val="000000"/>
                </a:solidFill>
                <a:effectLst/>
                <a:uFillTx/>
                <a:latin typeface="Helvetica Neue"/>
                <a:ea typeface="Helvetica Neue"/>
                <a:cs typeface="Helvetica Neue"/>
                <a:sym typeface="Helvetica Neue"/>
              </a:rPr>
              <a:t> plus </a:t>
            </a:r>
            <a:r>
              <a:rPr kumimoji="0" lang="en-US" sz="2000" b="1" i="0" u="none" strike="noStrike" cap="none" spc="0" normalizeH="0" baseline="0" dirty="0" err="1">
                <a:ln>
                  <a:noFill/>
                </a:ln>
                <a:solidFill>
                  <a:srgbClr val="000000"/>
                </a:solidFill>
                <a:effectLst/>
                <a:uFillTx/>
                <a:latin typeface="Helvetica Neue"/>
                <a:ea typeface="Helvetica Neue"/>
                <a:cs typeface="Helvetica Neue"/>
                <a:sym typeface="Helvetica Neue"/>
              </a:rPr>
              <a:t>fréquentes</a:t>
            </a:r>
            <a:r>
              <a:rPr kumimoji="0" lang="en-US" sz="2000" b="1" i="0" u="none" strike="noStrike" cap="none" spc="0" normalizeH="0" baseline="0" dirty="0">
                <a:ln>
                  <a:noFill/>
                </a:ln>
                <a:solidFill>
                  <a:srgbClr val="000000"/>
                </a:solidFill>
                <a:effectLst/>
                <a:uFillTx/>
                <a:latin typeface="Helvetica Neue"/>
                <a:ea typeface="Helvetica Neue"/>
                <a:cs typeface="Helvetica Neue"/>
                <a:sym typeface="Helvetica Neue"/>
              </a:rPr>
              <a:t> dans les pays Sahel</a:t>
            </a:r>
          </a:p>
        </p:txBody>
      </p:sp>
    </p:spTree>
    <p:extLst>
      <p:ext uri="{BB962C8B-B14F-4D97-AF65-F5344CB8AC3E}">
        <p14:creationId xmlns:p14="http://schemas.microsoft.com/office/powerpoint/2010/main" val="9666070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EF5F12-8203-40A8-BB64-C1EB48F39D4A}"/>
              </a:ext>
            </a:extLst>
          </p:cNvPr>
          <p:cNvSpPr>
            <a:spLocks noGrp="1"/>
          </p:cNvSpPr>
          <p:nvPr>
            <p:ph type="title"/>
          </p:nvPr>
        </p:nvSpPr>
        <p:spPr>
          <a:xfrm>
            <a:off x="0" y="2705"/>
            <a:ext cx="12114265" cy="597235"/>
          </a:xfrm>
          <a:solidFill>
            <a:srgbClr val="00B0F0"/>
          </a:solidFill>
          <a:ln w="3175">
            <a:miter lim="400000"/>
          </a:ln>
        </p:spPr>
        <p:txBody>
          <a:bodyPr lIns="19050" tIns="19050" rIns="19050" bIns="19050" anchor="b">
            <a:noAutofit/>
          </a:bodyPr>
          <a:lstStyle/>
          <a:p>
            <a:r>
              <a:rPr lang="fr-FR" sz="3600" b="1" dirty="0">
                <a:solidFill>
                  <a:schemeClr val="bg1"/>
                </a:solidFill>
              </a:rPr>
              <a:t>Performance Plan de réponse humanitaire Sahel 2023</a:t>
            </a:r>
            <a:endParaRPr lang="en-US" sz="3600" b="1" dirty="0">
              <a:solidFill>
                <a:schemeClr val="bg1"/>
              </a:solidFill>
            </a:endParaRPr>
          </a:p>
        </p:txBody>
      </p:sp>
      <p:pic>
        <p:nvPicPr>
          <p:cNvPr id="4" name="Picture 3">
            <a:extLst>
              <a:ext uri="{FF2B5EF4-FFF2-40B4-BE49-F238E27FC236}">
                <a16:creationId xmlns:a16="http://schemas.microsoft.com/office/drawing/2014/main" id="{9150E769-0D53-3230-C826-F97DBA35DA93}"/>
              </a:ext>
            </a:extLst>
          </p:cNvPr>
          <p:cNvPicPr>
            <a:picLocks noChangeAspect="1"/>
          </p:cNvPicPr>
          <p:nvPr/>
        </p:nvPicPr>
        <p:blipFill>
          <a:blip r:embed="rId3"/>
          <a:stretch>
            <a:fillRect/>
          </a:stretch>
        </p:blipFill>
        <p:spPr>
          <a:xfrm>
            <a:off x="144351" y="610119"/>
            <a:ext cx="9877834" cy="6209565"/>
          </a:xfrm>
          <a:prstGeom prst="rect">
            <a:avLst/>
          </a:prstGeom>
        </p:spPr>
      </p:pic>
      <p:pic>
        <p:nvPicPr>
          <p:cNvPr id="6" name="Picture 5">
            <a:extLst>
              <a:ext uri="{FF2B5EF4-FFF2-40B4-BE49-F238E27FC236}">
                <a16:creationId xmlns:a16="http://schemas.microsoft.com/office/drawing/2014/main" id="{41412941-5671-C4A6-8BD8-AA150776C7E0}"/>
              </a:ext>
            </a:extLst>
          </p:cNvPr>
          <p:cNvPicPr>
            <a:picLocks noChangeAspect="1"/>
          </p:cNvPicPr>
          <p:nvPr/>
        </p:nvPicPr>
        <p:blipFill>
          <a:blip r:embed="rId4"/>
          <a:stretch>
            <a:fillRect/>
          </a:stretch>
        </p:blipFill>
        <p:spPr>
          <a:xfrm>
            <a:off x="9966419" y="6247881"/>
            <a:ext cx="2025603" cy="451501"/>
          </a:xfrm>
          <a:prstGeom prst="rect">
            <a:avLst/>
          </a:prstGeom>
        </p:spPr>
      </p:pic>
    </p:spTree>
    <p:extLst>
      <p:ext uri="{BB962C8B-B14F-4D97-AF65-F5344CB8AC3E}">
        <p14:creationId xmlns:p14="http://schemas.microsoft.com/office/powerpoint/2010/main" val="4760243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EF5F12-8203-40A8-BB64-C1EB48F39D4A}"/>
              </a:ext>
            </a:extLst>
          </p:cNvPr>
          <p:cNvSpPr>
            <a:spLocks noGrp="1"/>
          </p:cNvSpPr>
          <p:nvPr>
            <p:ph type="title"/>
          </p:nvPr>
        </p:nvSpPr>
        <p:spPr>
          <a:xfrm>
            <a:off x="-1" y="3572"/>
            <a:ext cx="12114265" cy="597235"/>
          </a:xfrm>
          <a:solidFill>
            <a:srgbClr val="00B0F0"/>
          </a:solidFill>
          <a:ln w="3175">
            <a:miter lim="400000"/>
          </a:ln>
        </p:spPr>
        <p:txBody>
          <a:bodyPr lIns="19050" tIns="19050" rIns="19050" bIns="19050" anchor="b">
            <a:noAutofit/>
          </a:bodyPr>
          <a:lstStyle/>
          <a:p>
            <a:r>
              <a:rPr lang="fr-FR" sz="3600" b="1" dirty="0">
                <a:solidFill>
                  <a:schemeClr val="bg1"/>
                </a:solidFill>
              </a:rPr>
              <a:t>Insécurité alimentaire</a:t>
            </a:r>
            <a:endParaRPr lang="en-US" sz="3600" b="1" dirty="0">
              <a:solidFill>
                <a:schemeClr val="bg1"/>
              </a:solidFill>
            </a:endParaRPr>
          </a:p>
        </p:txBody>
      </p:sp>
      <p:pic>
        <p:nvPicPr>
          <p:cNvPr id="4" name="Picture 3">
            <a:extLst>
              <a:ext uri="{FF2B5EF4-FFF2-40B4-BE49-F238E27FC236}">
                <a16:creationId xmlns:a16="http://schemas.microsoft.com/office/drawing/2014/main" id="{834B57DB-14F7-A206-0D17-0A6A505D16F5}"/>
              </a:ext>
            </a:extLst>
          </p:cNvPr>
          <p:cNvPicPr>
            <a:picLocks noChangeAspect="1"/>
          </p:cNvPicPr>
          <p:nvPr/>
        </p:nvPicPr>
        <p:blipFill>
          <a:blip r:embed="rId3"/>
          <a:stretch>
            <a:fillRect/>
          </a:stretch>
        </p:blipFill>
        <p:spPr>
          <a:xfrm>
            <a:off x="603287" y="638682"/>
            <a:ext cx="10972725" cy="6104296"/>
          </a:xfrm>
          <a:prstGeom prst="rect">
            <a:avLst/>
          </a:prstGeom>
        </p:spPr>
      </p:pic>
    </p:spTree>
    <p:extLst>
      <p:ext uri="{BB962C8B-B14F-4D97-AF65-F5344CB8AC3E}">
        <p14:creationId xmlns:p14="http://schemas.microsoft.com/office/powerpoint/2010/main" val="400541425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AAB9172-E791-A69D-9A68-A3101AB4B11A}"/>
              </a:ext>
            </a:extLst>
          </p:cNvPr>
          <p:cNvSpPr>
            <a:spLocks noGrp="1"/>
          </p:cNvSpPr>
          <p:nvPr>
            <p:ph type="title"/>
          </p:nvPr>
        </p:nvSpPr>
        <p:spPr>
          <a:xfrm>
            <a:off x="5064937" y="485373"/>
            <a:ext cx="4982597" cy="2234381"/>
          </a:xfrm>
        </p:spPr>
        <p:txBody>
          <a:bodyPr vert="horz" lIns="91345" tIns="45672" rIns="91345" bIns="45672" rtlCol="0" anchor="b">
            <a:normAutofit/>
          </a:bodyPr>
          <a:lstStyle/>
          <a:p>
            <a:pPr algn="ctr"/>
            <a:r>
              <a:rPr lang="en-US" sz="3996" dirty="0">
                <a:solidFill>
                  <a:srgbClr val="FFFFFF"/>
                </a:solidFill>
              </a:rPr>
              <a:t>Situation </a:t>
            </a:r>
            <a:r>
              <a:rPr lang="en-US" sz="3996" dirty="0" err="1">
                <a:solidFill>
                  <a:srgbClr val="FFFFFF"/>
                </a:solidFill>
              </a:rPr>
              <a:t>nutritionnelle</a:t>
            </a:r>
            <a:r>
              <a:rPr lang="en-US" sz="3996" dirty="0">
                <a:solidFill>
                  <a:srgbClr val="FFFFFF"/>
                </a:solidFill>
              </a:rPr>
              <a:t> dans la </a:t>
            </a:r>
            <a:r>
              <a:rPr lang="en-US" sz="3996" dirty="0" err="1">
                <a:solidFill>
                  <a:srgbClr val="FFFFFF"/>
                </a:solidFill>
              </a:rPr>
              <a:t>Région</a:t>
            </a:r>
            <a:br>
              <a:rPr lang="en-US" sz="3996" dirty="0">
                <a:solidFill>
                  <a:srgbClr val="FFFFFF"/>
                </a:solidFill>
              </a:rPr>
            </a:br>
            <a:endParaRPr lang="en-US" sz="3996" dirty="0">
              <a:solidFill>
                <a:srgbClr val="FFFFFF"/>
              </a:solidFill>
            </a:endParaRPr>
          </a:p>
        </p:txBody>
      </p:sp>
      <p:pic>
        <p:nvPicPr>
          <p:cNvPr id="4" name="Picture 3" descr="A baby in a swing&#10;&#10;Description automatically generated">
            <a:extLst>
              <a:ext uri="{FF2B5EF4-FFF2-40B4-BE49-F238E27FC236}">
                <a16:creationId xmlns:a16="http://schemas.microsoft.com/office/drawing/2014/main" id="{6EC135F7-C2F3-3FA9-892D-302A2B117D0F}"/>
              </a:ext>
            </a:extLst>
          </p:cNvPr>
          <p:cNvPicPr>
            <a:picLocks noChangeAspect="1"/>
          </p:cNvPicPr>
          <p:nvPr/>
        </p:nvPicPr>
        <p:blipFill rotWithShape="1">
          <a:blip r:embed="rId3">
            <a:extLst>
              <a:ext uri="{28A0092B-C50C-407E-A947-70E740481C1C}">
                <a14:useLocalDpi xmlns:a14="http://schemas.microsoft.com/office/drawing/2010/main" val="0"/>
              </a:ext>
            </a:extLst>
          </a:blip>
          <a:srcRect r="-1" b="11388"/>
          <a:stretch/>
        </p:blipFill>
        <p:spPr>
          <a:xfrm>
            <a:off x="20" y="-4042"/>
            <a:ext cx="5166441" cy="6858470"/>
          </a:xfrm>
          <a:prstGeom prst="rect">
            <a:avLst/>
          </a:prstGeom>
        </p:spPr>
      </p:pic>
    </p:spTree>
    <p:extLst>
      <p:ext uri="{BB962C8B-B14F-4D97-AF65-F5344CB8AC3E}">
        <p14:creationId xmlns:p14="http://schemas.microsoft.com/office/powerpoint/2010/main" val="170402396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E75093BA-5C04-4148-A47A-DC50802645BD}"/>
              </a:ext>
            </a:extLst>
          </p:cNvPr>
          <p:cNvSpPr/>
          <p:nvPr/>
        </p:nvSpPr>
        <p:spPr>
          <a:xfrm>
            <a:off x="1" y="-21801"/>
            <a:ext cx="12179299" cy="1463737"/>
          </a:xfrm>
          <a:prstGeom prst="rect">
            <a:avLst/>
          </a:prstGeom>
          <a:solidFill>
            <a:srgbClr val="FF660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l" defTabSz="456743" hangingPunct="1">
              <a:defRPr/>
            </a:pPr>
            <a:endParaRPr lang="en-US" sz="2997" b="0" kern="1200">
              <a:solidFill>
                <a:srgbClr val="333B5B"/>
              </a:solidFill>
              <a:latin typeface="Franklin Gothic Book" panose="020B0503020102020204"/>
            </a:endParaRPr>
          </a:p>
        </p:txBody>
      </p:sp>
      <p:sp>
        <p:nvSpPr>
          <p:cNvPr id="23" name="TextBox 2">
            <a:extLst>
              <a:ext uri="{FF2B5EF4-FFF2-40B4-BE49-F238E27FC236}">
                <a16:creationId xmlns:a16="http://schemas.microsoft.com/office/drawing/2014/main" id="{7DCA10D3-8206-4770-A8CF-814BB8ABF691}"/>
              </a:ext>
            </a:extLst>
          </p:cNvPr>
          <p:cNvSpPr txBox="1">
            <a:spLocks noChangeArrowheads="1"/>
          </p:cNvSpPr>
          <p:nvPr/>
        </p:nvSpPr>
        <p:spPr bwMode="auto">
          <a:xfrm>
            <a:off x="526009" y="100887"/>
            <a:ext cx="12179299" cy="9992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4800">
                <a:solidFill>
                  <a:schemeClr val="tx1"/>
                </a:solidFill>
                <a:latin typeface="Calibri" panose="020F0502020204030204" pitchFamily="34" charset="0"/>
                <a:ea typeface="MS PGothic" panose="020B0600070205080204" pitchFamily="34" charset="-128"/>
              </a:defRPr>
            </a:lvl1pPr>
            <a:lvl2pPr>
              <a:defRPr sz="4800">
                <a:solidFill>
                  <a:schemeClr val="tx1"/>
                </a:solidFill>
                <a:latin typeface="Calibri" panose="020F0502020204030204" pitchFamily="34" charset="0"/>
                <a:ea typeface="MS PGothic" panose="020B0600070205080204" pitchFamily="34" charset="-128"/>
              </a:defRPr>
            </a:lvl2pPr>
            <a:lvl3pPr>
              <a:defRPr sz="4800">
                <a:solidFill>
                  <a:schemeClr val="tx1"/>
                </a:solidFill>
                <a:latin typeface="Calibri" panose="020F0502020204030204" pitchFamily="34" charset="0"/>
                <a:ea typeface="MS PGothic" panose="020B0600070205080204" pitchFamily="34" charset="-128"/>
              </a:defRPr>
            </a:lvl3pPr>
            <a:lvl4pPr>
              <a:defRPr sz="4800">
                <a:solidFill>
                  <a:schemeClr val="tx1"/>
                </a:solidFill>
                <a:latin typeface="Calibri" panose="020F0502020204030204" pitchFamily="34" charset="0"/>
                <a:ea typeface="MS PGothic" panose="020B0600070205080204" pitchFamily="34" charset="-128"/>
              </a:defRPr>
            </a:lvl4pPr>
            <a:lvl5pPr>
              <a:defRPr sz="4800">
                <a:solidFill>
                  <a:schemeClr val="tx1"/>
                </a:solidFill>
                <a:latin typeface="Calibri" panose="020F0502020204030204" pitchFamily="34" charset="0"/>
                <a:ea typeface="MS PGothic" panose="020B0600070205080204" pitchFamily="34" charset="-128"/>
              </a:defRPr>
            </a:lvl5pPr>
            <a:lvl6pPr marL="5334000" indent="-3048000" eaLnBrk="0" fontAlgn="base" hangingPunct="0">
              <a:spcBef>
                <a:spcPct val="0"/>
              </a:spcBef>
              <a:spcAft>
                <a:spcPct val="0"/>
              </a:spcAft>
              <a:defRPr sz="4800">
                <a:solidFill>
                  <a:schemeClr val="tx1"/>
                </a:solidFill>
                <a:latin typeface="Calibri" panose="020F0502020204030204" pitchFamily="34" charset="0"/>
                <a:ea typeface="MS PGothic" panose="020B0600070205080204" pitchFamily="34" charset="-128"/>
              </a:defRPr>
            </a:lvl6pPr>
            <a:lvl7pPr marL="5791200" indent="-3048000" eaLnBrk="0" fontAlgn="base" hangingPunct="0">
              <a:spcBef>
                <a:spcPct val="0"/>
              </a:spcBef>
              <a:spcAft>
                <a:spcPct val="0"/>
              </a:spcAft>
              <a:defRPr sz="4800">
                <a:solidFill>
                  <a:schemeClr val="tx1"/>
                </a:solidFill>
                <a:latin typeface="Calibri" panose="020F0502020204030204" pitchFamily="34" charset="0"/>
                <a:ea typeface="MS PGothic" panose="020B0600070205080204" pitchFamily="34" charset="-128"/>
              </a:defRPr>
            </a:lvl7pPr>
            <a:lvl8pPr marL="6248400" indent="-3048000" eaLnBrk="0" fontAlgn="base" hangingPunct="0">
              <a:spcBef>
                <a:spcPct val="0"/>
              </a:spcBef>
              <a:spcAft>
                <a:spcPct val="0"/>
              </a:spcAft>
              <a:defRPr sz="4800">
                <a:solidFill>
                  <a:schemeClr val="tx1"/>
                </a:solidFill>
                <a:latin typeface="Calibri" panose="020F0502020204030204" pitchFamily="34" charset="0"/>
                <a:ea typeface="MS PGothic" panose="020B0600070205080204" pitchFamily="34" charset="-128"/>
              </a:defRPr>
            </a:lvl8pPr>
            <a:lvl9pPr marL="6705600" indent="-3048000" eaLnBrk="0" fontAlgn="base" hangingPunct="0">
              <a:spcBef>
                <a:spcPct val="0"/>
              </a:spcBef>
              <a:spcAft>
                <a:spcPct val="0"/>
              </a:spcAft>
              <a:defRPr sz="4800">
                <a:solidFill>
                  <a:schemeClr val="tx1"/>
                </a:solidFill>
                <a:latin typeface="Calibri" panose="020F0502020204030204" pitchFamily="34" charset="0"/>
                <a:ea typeface="MS PGothic" panose="020B0600070205080204" pitchFamily="34" charset="-128"/>
              </a:defRPr>
            </a:lvl9pPr>
          </a:lstStyle>
          <a:p>
            <a:pPr algn="l" defTabSz="456743" fontAlgn="base" hangingPunct="1">
              <a:spcBef>
                <a:spcPct val="0"/>
              </a:spcBef>
              <a:spcAft>
                <a:spcPct val="0"/>
              </a:spcAft>
              <a:defRPr/>
            </a:pPr>
            <a:r>
              <a:rPr lang="en-US" altLang="en-US" sz="3497" b="0" kern="1200" dirty="0">
                <a:solidFill>
                  <a:prstClr val="white"/>
                </a:solidFill>
                <a:latin typeface="Source Sans Pro" panose="020B0503030403020204" pitchFamily="34" charset="0"/>
                <a:cs typeface="+mn-cs"/>
              </a:rPr>
              <a:t>Le </a:t>
            </a:r>
            <a:r>
              <a:rPr lang="en-US" altLang="en-US" sz="3497" b="0" kern="1200" dirty="0" err="1">
                <a:solidFill>
                  <a:prstClr val="white"/>
                </a:solidFill>
                <a:latin typeface="Source Sans Pro" panose="020B0503030403020204" pitchFamily="34" charset="0"/>
                <a:cs typeface="+mn-cs"/>
              </a:rPr>
              <a:t>nombre</a:t>
            </a:r>
            <a:r>
              <a:rPr lang="en-US" altLang="en-US" sz="3497" b="0" kern="1200" dirty="0">
                <a:solidFill>
                  <a:prstClr val="white"/>
                </a:solidFill>
                <a:latin typeface="Source Sans Pro" panose="020B0503030403020204" pitchFamily="34" charset="0"/>
                <a:cs typeface="+mn-cs"/>
              </a:rPr>
              <a:t> </a:t>
            </a:r>
            <a:r>
              <a:rPr lang="en-US" altLang="en-US" sz="3497" b="0" kern="1200" dirty="0" err="1">
                <a:solidFill>
                  <a:prstClr val="white"/>
                </a:solidFill>
                <a:latin typeface="Source Sans Pro" panose="020B0503030403020204" pitchFamily="34" charset="0"/>
                <a:cs typeface="+mn-cs"/>
              </a:rPr>
              <a:t>d’enfants</a:t>
            </a:r>
            <a:r>
              <a:rPr lang="en-US" altLang="en-US" sz="3497" b="0" kern="1200" dirty="0">
                <a:solidFill>
                  <a:prstClr val="white"/>
                </a:solidFill>
                <a:latin typeface="Source Sans Pro" panose="020B0503030403020204" pitchFamily="34" charset="0"/>
                <a:cs typeface="+mn-cs"/>
              </a:rPr>
              <a:t> avec un retard de </a:t>
            </a:r>
            <a:r>
              <a:rPr lang="en-US" altLang="en-US" sz="3497" b="0" kern="1200" dirty="0" err="1">
                <a:solidFill>
                  <a:prstClr val="white"/>
                </a:solidFill>
                <a:latin typeface="Source Sans Pro" panose="020B0503030403020204" pitchFamily="34" charset="0"/>
                <a:cs typeface="+mn-cs"/>
              </a:rPr>
              <a:t>croissance</a:t>
            </a:r>
            <a:r>
              <a:rPr lang="en-US" altLang="en-US" sz="3497" b="0" kern="1200" dirty="0">
                <a:solidFill>
                  <a:prstClr val="white"/>
                </a:solidFill>
                <a:latin typeface="Source Sans Pro" panose="020B0503030403020204" pitchFamily="34" charset="0"/>
                <a:cs typeface="+mn-cs"/>
              </a:rPr>
              <a:t> </a:t>
            </a:r>
            <a:r>
              <a:rPr lang="en-US" altLang="en-US" sz="3497" b="0" kern="1200" dirty="0" err="1">
                <a:solidFill>
                  <a:prstClr val="white"/>
                </a:solidFill>
                <a:latin typeface="Source Sans Pro" panose="020B0503030403020204" pitchFamily="34" charset="0"/>
                <a:cs typeface="+mn-cs"/>
              </a:rPr>
              <a:t>augmente</a:t>
            </a:r>
            <a:endParaRPr lang="en-US" altLang="en-US" sz="3497" b="0" kern="1200" dirty="0">
              <a:solidFill>
                <a:prstClr val="white"/>
              </a:solidFill>
              <a:latin typeface="Source Sans Pro" panose="020B0503030403020204" pitchFamily="34" charset="0"/>
              <a:cs typeface="+mn-cs"/>
            </a:endParaRPr>
          </a:p>
          <a:p>
            <a:pPr algn="l" defTabSz="456743" fontAlgn="base" hangingPunct="1">
              <a:spcBef>
                <a:spcPct val="0"/>
              </a:spcBef>
              <a:spcAft>
                <a:spcPct val="0"/>
              </a:spcAft>
              <a:defRPr/>
            </a:pPr>
            <a:endParaRPr lang="en-US" altLang="en-US" sz="2398" b="0" kern="1200" dirty="0">
              <a:solidFill>
                <a:prstClr val="black"/>
              </a:solidFill>
              <a:cs typeface="+mn-cs"/>
            </a:endParaRPr>
          </a:p>
        </p:txBody>
      </p:sp>
      <p:grpSp>
        <p:nvGrpSpPr>
          <p:cNvPr id="3" name="Group 2">
            <a:extLst>
              <a:ext uri="{FF2B5EF4-FFF2-40B4-BE49-F238E27FC236}">
                <a16:creationId xmlns:a16="http://schemas.microsoft.com/office/drawing/2014/main" id="{FD52C171-4663-478E-8647-CE5299E6AB51}"/>
              </a:ext>
            </a:extLst>
          </p:cNvPr>
          <p:cNvGrpSpPr/>
          <p:nvPr/>
        </p:nvGrpSpPr>
        <p:grpSpPr>
          <a:xfrm>
            <a:off x="6323330" y="2125303"/>
            <a:ext cx="5605729" cy="4507718"/>
            <a:chOff x="6580426" y="2354235"/>
            <a:chExt cx="5611574" cy="4512418"/>
          </a:xfrm>
        </p:grpSpPr>
        <p:sp>
          <p:nvSpPr>
            <p:cNvPr id="6" name="TextBox 5">
              <a:extLst>
                <a:ext uri="{FF2B5EF4-FFF2-40B4-BE49-F238E27FC236}">
                  <a16:creationId xmlns:a16="http://schemas.microsoft.com/office/drawing/2014/main" id="{BA210127-0309-429E-B311-581247BE3AB3}"/>
                </a:ext>
              </a:extLst>
            </p:cNvPr>
            <p:cNvSpPr txBox="1"/>
            <p:nvPr/>
          </p:nvSpPr>
          <p:spPr>
            <a:xfrm>
              <a:off x="6580426" y="3981680"/>
              <a:ext cx="767651" cy="369332"/>
            </a:xfrm>
            <a:prstGeom prst="rect">
              <a:avLst/>
            </a:prstGeom>
            <a:noFill/>
          </p:spPr>
          <p:txBody>
            <a:bodyPr wrap="square" rtlCol="0">
              <a:spAutoFit/>
            </a:bodyPr>
            <a:lstStyle/>
            <a:p>
              <a:pPr algn="l" defTabSz="913486" hangingPunct="1">
                <a:defRPr/>
              </a:pPr>
              <a:r>
                <a:rPr lang="en-US" sz="1798" b="0" kern="1200">
                  <a:solidFill>
                    <a:prstClr val="black"/>
                  </a:solidFill>
                  <a:latin typeface="Calibri" panose="020F0502020204030204"/>
                  <a:ea typeface="+mn-ea"/>
                  <a:cs typeface="+mn-cs"/>
                </a:rPr>
                <a:t>40%</a:t>
              </a:r>
            </a:p>
          </p:txBody>
        </p:sp>
        <p:sp>
          <p:nvSpPr>
            <p:cNvPr id="7" name="TextBox 6">
              <a:extLst>
                <a:ext uri="{FF2B5EF4-FFF2-40B4-BE49-F238E27FC236}">
                  <a16:creationId xmlns:a16="http://schemas.microsoft.com/office/drawing/2014/main" id="{C3B1FCF9-552D-4207-AF5B-9ED3E682BCD4}"/>
                </a:ext>
              </a:extLst>
            </p:cNvPr>
            <p:cNvSpPr txBox="1"/>
            <p:nvPr/>
          </p:nvSpPr>
          <p:spPr>
            <a:xfrm>
              <a:off x="10001293" y="4305377"/>
              <a:ext cx="847288" cy="369332"/>
            </a:xfrm>
            <a:prstGeom prst="rect">
              <a:avLst/>
            </a:prstGeom>
            <a:noFill/>
          </p:spPr>
          <p:txBody>
            <a:bodyPr wrap="square" rtlCol="0">
              <a:spAutoFit/>
            </a:bodyPr>
            <a:lstStyle/>
            <a:p>
              <a:pPr algn="l" defTabSz="913486" hangingPunct="1">
                <a:defRPr/>
              </a:pPr>
              <a:r>
                <a:rPr lang="en-US" sz="1798" b="0" kern="1200" dirty="0">
                  <a:solidFill>
                    <a:prstClr val="black"/>
                  </a:solidFill>
                  <a:latin typeface="Calibri" panose="020F0502020204030204"/>
                  <a:ea typeface="+mn-ea"/>
                  <a:cs typeface="+mn-cs"/>
                </a:rPr>
                <a:t>32%</a:t>
              </a:r>
            </a:p>
          </p:txBody>
        </p:sp>
        <p:sp>
          <p:nvSpPr>
            <p:cNvPr id="8" name="TextBox 7">
              <a:extLst>
                <a:ext uri="{FF2B5EF4-FFF2-40B4-BE49-F238E27FC236}">
                  <a16:creationId xmlns:a16="http://schemas.microsoft.com/office/drawing/2014/main" id="{FB588646-4FC6-45FE-AB9C-B1B8DC1F7200}"/>
                </a:ext>
              </a:extLst>
            </p:cNvPr>
            <p:cNvSpPr txBox="1"/>
            <p:nvPr/>
          </p:nvSpPr>
          <p:spPr>
            <a:xfrm>
              <a:off x="10006067" y="2456209"/>
              <a:ext cx="675314" cy="369332"/>
            </a:xfrm>
            <a:prstGeom prst="rect">
              <a:avLst/>
            </a:prstGeom>
            <a:noFill/>
          </p:spPr>
          <p:txBody>
            <a:bodyPr wrap="square" rtlCol="0">
              <a:spAutoFit/>
            </a:bodyPr>
            <a:lstStyle/>
            <a:p>
              <a:pPr algn="l" defTabSz="913486" hangingPunct="1">
                <a:defRPr/>
              </a:pPr>
              <a:r>
                <a:rPr lang="en-US" sz="1798" b="0" kern="1200" dirty="0">
                  <a:solidFill>
                    <a:prstClr val="black"/>
                  </a:solidFill>
                  <a:latin typeface="Calibri" panose="020F0502020204030204"/>
                  <a:ea typeface="+mn-ea"/>
                  <a:cs typeface="+mn-cs"/>
                </a:rPr>
                <a:t>31m</a:t>
              </a:r>
            </a:p>
          </p:txBody>
        </p:sp>
        <p:sp>
          <p:nvSpPr>
            <p:cNvPr id="9" name="TextBox 8">
              <a:extLst>
                <a:ext uri="{FF2B5EF4-FFF2-40B4-BE49-F238E27FC236}">
                  <a16:creationId xmlns:a16="http://schemas.microsoft.com/office/drawing/2014/main" id="{5F545FAB-AA99-4FFF-B9AE-A62375EC8523}"/>
                </a:ext>
              </a:extLst>
            </p:cNvPr>
            <p:cNvSpPr txBox="1"/>
            <p:nvPr/>
          </p:nvSpPr>
          <p:spPr>
            <a:xfrm>
              <a:off x="6626595" y="2974255"/>
              <a:ext cx="675314" cy="369332"/>
            </a:xfrm>
            <a:prstGeom prst="rect">
              <a:avLst/>
            </a:prstGeom>
            <a:noFill/>
          </p:spPr>
          <p:txBody>
            <a:bodyPr wrap="square" rtlCol="0">
              <a:spAutoFit/>
            </a:bodyPr>
            <a:lstStyle/>
            <a:p>
              <a:pPr algn="l" defTabSz="913486" hangingPunct="1">
                <a:defRPr/>
              </a:pPr>
              <a:r>
                <a:rPr lang="en-US" sz="1798" b="0" kern="1200">
                  <a:solidFill>
                    <a:prstClr val="black"/>
                  </a:solidFill>
                  <a:latin typeface="Calibri" panose="020F0502020204030204"/>
                  <a:ea typeface="+mn-ea"/>
                  <a:cs typeface="+mn-cs"/>
                </a:rPr>
                <a:t>22m</a:t>
              </a:r>
            </a:p>
          </p:txBody>
        </p:sp>
        <p:cxnSp>
          <p:nvCxnSpPr>
            <p:cNvPr id="11" name="Straight Arrow Connector 10">
              <a:extLst>
                <a:ext uri="{FF2B5EF4-FFF2-40B4-BE49-F238E27FC236}">
                  <a16:creationId xmlns:a16="http://schemas.microsoft.com/office/drawing/2014/main" id="{A5A4A4C8-60B8-4DA8-A625-A99CD286450D}"/>
                </a:ext>
              </a:extLst>
            </p:cNvPr>
            <p:cNvCxnSpPr>
              <a:cxnSpLocks/>
              <a:endCxn id="7" idx="1"/>
            </p:cNvCxnSpPr>
            <p:nvPr/>
          </p:nvCxnSpPr>
          <p:spPr>
            <a:xfrm>
              <a:off x="7265617" y="4141663"/>
              <a:ext cx="2735677" cy="348380"/>
            </a:xfrm>
            <a:prstGeom prst="straightConnector1">
              <a:avLst/>
            </a:prstGeom>
            <a:ln w="28575">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08261A10-39C6-4DD6-B832-C49CD3EDBA7F}"/>
                </a:ext>
              </a:extLst>
            </p:cNvPr>
            <p:cNvCxnSpPr>
              <a:cxnSpLocks/>
            </p:cNvCxnSpPr>
            <p:nvPr/>
          </p:nvCxnSpPr>
          <p:spPr>
            <a:xfrm flipV="1">
              <a:off x="7270391" y="2640875"/>
              <a:ext cx="2798259" cy="456706"/>
            </a:xfrm>
            <a:prstGeom prst="straightConnector1">
              <a:avLst/>
            </a:prstGeom>
            <a:ln w="28575">
              <a:solidFill>
                <a:srgbClr val="FF6600"/>
              </a:solidFill>
              <a:tailEnd type="triangle"/>
            </a:ln>
          </p:spPr>
          <p:style>
            <a:lnRef idx="3">
              <a:schemeClr val="accent2"/>
            </a:lnRef>
            <a:fillRef idx="0">
              <a:schemeClr val="accent2"/>
            </a:fillRef>
            <a:effectRef idx="2">
              <a:schemeClr val="accent2"/>
            </a:effectRef>
            <a:fontRef idx="minor">
              <a:schemeClr val="tx1"/>
            </a:fontRef>
          </p:style>
        </p:cxnSp>
        <p:cxnSp>
          <p:nvCxnSpPr>
            <p:cNvPr id="17" name="Straight Connector 16">
              <a:extLst>
                <a:ext uri="{FF2B5EF4-FFF2-40B4-BE49-F238E27FC236}">
                  <a16:creationId xmlns:a16="http://schemas.microsoft.com/office/drawing/2014/main" id="{53CAF153-5290-475F-85FB-1363E0193AC9}"/>
                </a:ext>
              </a:extLst>
            </p:cNvPr>
            <p:cNvCxnSpPr/>
            <p:nvPr/>
          </p:nvCxnSpPr>
          <p:spPr>
            <a:xfrm>
              <a:off x="7463287" y="6459636"/>
              <a:ext cx="738232" cy="0"/>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0445E510-118D-4879-AA92-815F6D6CE9F3}"/>
                </a:ext>
              </a:extLst>
            </p:cNvPr>
            <p:cNvCxnSpPr/>
            <p:nvPr/>
          </p:nvCxnSpPr>
          <p:spPr>
            <a:xfrm>
              <a:off x="9367097" y="6459636"/>
              <a:ext cx="847288" cy="0"/>
            </a:xfrm>
            <a:prstGeom prst="line">
              <a:avLst/>
            </a:prstGeom>
            <a:ln w="28575">
              <a:solidFill>
                <a:srgbClr val="FF6600"/>
              </a:solidFill>
            </a:ln>
          </p:spPr>
          <p:style>
            <a:lnRef idx="2">
              <a:schemeClr val="accent2"/>
            </a:lnRef>
            <a:fillRef idx="0">
              <a:schemeClr val="accent2"/>
            </a:fillRef>
            <a:effectRef idx="1">
              <a:schemeClr val="accent2"/>
            </a:effectRef>
            <a:fontRef idx="minor">
              <a:schemeClr val="tx1"/>
            </a:fontRef>
          </p:style>
        </p:cxnSp>
        <p:sp>
          <p:nvSpPr>
            <p:cNvPr id="20" name="TextBox 19">
              <a:extLst>
                <a:ext uri="{FF2B5EF4-FFF2-40B4-BE49-F238E27FC236}">
                  <a16:creationId xmlns:a16="http://schemas.microsoft.com/office/drawing/2014/main" id="{F650765E-1DCD-4C20-B67A-1F82D2966F9C}"/>
                </a:ext>
              </a:extLst>
            </p:cNvPr>
            <p:cNvSpPr txBox="1"/>
            <p:nvPr/>
          </p:nvSpPr>
          <p:spPr>
            <a:xfrm>
              <a:off x="8198725" y="6325412"/>
              <a:ext cx="1157682" cy="276999"/>
            </a:xfrm>
            <a:prstGeom prst="rect">
              <a:avLst/>
            </a:prstGeom>
            <a:noFill/>
          </p:spPr>
          <p:txBody>
            <a:bodyPr wrap="square" rtlCol="0">
              <a:spAutoFit/>
            </a:bodyPr>
            <a:lstStyle/>
            <a:p>
              <a:pPr algn="l" defTabSz="913486" hangingPunct="1">
                <a:defRPr/>
              </a:pPr>
              <a:r>
                <a:rPr lang="en-US" sz="1199" b="0" kern="1200">
                  <a:solidFill>
                    <a:prstClr val="black"/>
                  </a:solidFill>
                  <a:latin typeface="Calibri" panose="020F0502020204030204"/>
                  <a:ea typeface="+mn-ea"/>
                  <a:cs typeface="+mn-cs"/>
                </a:rPr>
                <a:t>% Stunted U5</a:t>
              </a:r>
            </a:p>
          </p:txBody>
        </p:sp>
        <p:sp>
          <p:nvSpPr>
            <p:cNvPr id="21" name="TextBox 20">
              <a:extLst>
                <a:ext uri="{FF2B5EF4-FFF2-40B4-BE49-F238E27FC236}">
                  <a16:creationId xmlns:a16="http://schemas.microsoft.com/office/drawing/2014/main" id="{18DDD27B-9FD1-45BA-BBC7-F9C21A188507}"/>
                </a:ext>
              </a:extLst>
            </p:cNvPr>
            <p:cNvSpPr txBox="1"/>
            <p:nvPr/>
          </p:nvSpPr>
          <p:spPr>
            <a:xfrm>
              <a:off x="10250280" y="6296300"/>
              <a:ext cx="1937855" cy="276999"/>
            </a:xfrm>
            <a:prstGeom prst="rect">
              <a:avLst/>
            </a:prstGeom>
            <a:noFill/>
          </p:spPr>
          <p:txBody>
            <a:bodyPr wrap="square" rtlCol="0">
              <a:spAutoFit/>
            </a:bodyPr>
            <a:lstStyle/>
            <a:p>
              <a:pPr algn="l" defTabSz="913486" hangingPunct="1">
                <a:defRPr/>
              </a:pPr>
              <a:r>
                <a:rPr lang="en-US" sz="1199" b="0" kern="1200">
                  <a:solidFill>
                    <a:prstClr val="black"/>
                  </a:solidFill>
                  <a:latin typeface="Calibri" panose="020F0502020204030204"/>
                  <a:ea typeface="+mn-ea"/>
                  <a:cs typeface="+mn-cs"/>
                </a:rPr>
                <a:t># Stunted U5 (millions)</a:t>
              </a:r>
            </a:p>
          </p:txBody>
        </p:sp>
        <p:sp>
          <p:nvSpPr>
            <p:cNvPr id="36" name="Arrow: Down 35">
              <a:extLst>
                <a:ext uri="{FF2B5EF4-FFF2-40B4-BE49-F238E27FC236}">
                  <a16:creationId xmlns:a16="http://schemas.microsoft.com/office/drawing/2014/main" id="{92578A60-9579-4BBC-A2FC-86650CB74FD1}"/>
                </a:ext>
              </a:extLst>
            </p:cNvPr>
            <p:cNvSpPr/>
            <p:nvPr/>
          </p:nvSpPr>
          <p:spPr>
            <a:xfrm>
              <a:off x="10044843" y="4736152"/>
              <a:ext cx="406950" cy="312439"/>
            </a:xfrm>
            <a:prstGeom prst="downArrow">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3486" hangingPunct="1">
                <a:defRPr/>
              </a:pPr>
              <a:endParaRPr lang="en-US" sz="1798" b="0" kern="1200">
                <a:solidFill>
                  <a:prstClr val="white"/>
                </a:solidFill>
                <a:latin typeface="Calibri" panose="020F0502020204030204"/>
              </a:endParaRPr>
            </a:p>
          </p:txBody>
        </p:sp>
        <p:sp>
          <p:nvSpPr>
            <p:cNvPr id="37" name="TextBox 36">
              <a:extLst>
                <a:ext uri="{FF2B5EF4-FFF2-40B4-BE49-F238E27FC236}">
                  <a16:creationId xmlns:a16="http://schemas.microsoft.com/office/drawing/2014/main" id="{3E2F0EE0-1858-4DC0-BAE2-67DDF7C6B2E9}"/>
                </a:ext>
              </a:extLst>
            </p:cNvPr>
            <p:cNvSpPr txBox="1"/>
            <p:nvPr/>
          </p:nvSpPr>
          <p:spPr>
            <a:xfrm>
              <a:off x="10605942" y="2354235"/>
              <a:ext cx="1586058" cy="739049"/>
            </a:xfrm>
            <a:prstGeom prst="rect">
              <a:avLst/>
            </a:prstGeom>
            <a:noFill/>
          </p:spPr>
          <p:txBody>
            <a:bodyPr wrap="square" rtlCol="0">
              <a:spAutoFit/>
            </a:bodyPr>
            <a:lstStyle/>
            <a:p>
              <a:pPr algn="l" defTabSz="913486" hangingPunct="1">
                <a:defRPr/>
              </a:pPr>
              <a:r>
                <a:rPr lang="en-US" sz="1399" kern="1200" dirty="0" err="1">
                  <a:solidFill>
                    <a:prstClr val="black"/>
                  </a:solidFill>
                  <a:latin typeface="Calibri" panose="020F0502020204030204"/>
                  <a:ea typeface="+mn-ea"/>
                  <a:cs typeface="+mn-cs"/>
                </a:rPr>
                <a:t>Nombre</a:t>
              </a:r>
              <a:r>
                <a:rPr lang="en-US" sz="1399" kern="1200" dirty="0">
                  <a:solidFill>
                    <a:prstClr val="black"/>
                  </a:solidFill>
                  <a:latin typeface="Calibri" panose="020F0502020204030204"/>
                  <a:ea typeface="+mn-ea"/>
                  <a:cs typeface="+mn-cs"/>
                </a:rPr>
                <a:t> </a:t>
              </a:r>
              <a:r>
                <a:rPr lang="en-US" sz="1399" kern="1200" dirty="0" err="1">
                  <a:solidFill>
                    <a:prstClr val="black"/>
                  </a:solidFill>
                  <a:latin typeface="Calibri" panose="020F0502020204030204"/>
                  <a:ea typeface="+mn-ea"/>
                  <a:cs typeface="+mn-cs"/>
                </a:rPr>
                <a:t>d’enfants</a:t>
              </a:r>
              <a:r>
                <a:rPr lang="en-US" sz="1399" kern="1200" dirty="0">
                  <a:solidFill>
                    <a:prstClr val="black"/>
                  </a:solidFill>
                  <a:latin typeface="Calibri" panose="020F0502020204030204"/>
                  <a:ea typeface="+mn-ea"/>
                  <a:cs typeface="+mn-cs"/>
                </a:rPr>
                <a:t> avec retard de </a:t>
              </a:r>
              <a:r>
                <a:rPr lang="en-US" sz="1399" kern="1200" dirty="0" err="1">
                  <a:solidFill>
                    <a:prstClr val="black"/>
                  </a:solidFill>
                  <a:latin typeface="Calibri" panose="020F0502020204030204"/>
                  <a:ea typeface="+mn-ea"/>
                  <a:cs typeface="+mn-cs"/>
                </a:rPr>
                <a:t>croissance</a:t>
              </a:r>
              <a:r>
                <a:rPr lang="en-US" sz="1399" kern="1200" dirty="0">
                  <a:solidFill>
                    <a:prstClr val="black"/>
                  </a:solidFill>
                  <a:latin typeface="Calibri" panose="020F0502020204030204"/>
                  <a:ea typeface="+mn-ea"/>
                  <a:cs typeface="+mn-cs"/>
                </a:rPr>
                <a:t> +41%</a:t>
              </a:r>
            </a:p>
          </p:txBody>
        </p:sp>
        <p:sp>
          <p:nvSpPr>
            <p:cNvPr id="39" name="TextBox 38">
              <a:extLst>
                <a:ext uri="{FF2B5EF4-FFF2-40B4-BE49-F238E27FC236}">
                  <a16:creationId xmlns:a16="http://schemas.microsoft.com/office/drawing/2014/main" id="{E3C891BA-A510-45BC-A8E1-254E30C3F558}"/>
                </a:ext>
              </a:extLst>
            </p:cNvPr>
            <p:cNvSpPr txBox="1"/>
            <p:nvPr/>
          </p:nvSpPr>
          <p:spPr>
            <a:xfrm>
              <a:off x="10601168" y="4590766"/>
              <a:ext cx="1522970" cy="739049"/>
            </a:xfrm>
            <a:prstGeom prst="rect">
              <a:avLst/>
            </a:prstGeom>
            <a:noFill/>
          </p:spPr>
          <p:txBody>
            <a:bodyPr wrap="square" rtlCol="0">
              <a:spAutoFit/>
            </a:bodyPr>
            <a:lstStyle/>
            <a:p>
              <a:pPr algn="l" defTabSz="913486" hangingPunct="1">
                <a:defRPr/>
              </a:pPr>
              <a:r>
                <a:rPr lang="en-US" sz="1399" kern="1200" dirty="0" err="1">
                  <a:solidFill>
                    <a:prstClr val="black"/>
                  </a:solidFill>
                  <a:latin typeface="Calibri" panose="020F0502020204030204"/>
                  <a:ea typeface="+mn-ea"/>
                  <a:cs typeface="+mn-cs"/>
                </a:rPr>
                <a:t>Prévalence</a:t>
              </a:r>
              <a:r>
                <a:rPr lang="en-US" sz="1399" kern="1200" dirty="0">
                  <a:solidFill>
                    <a:prstClr val="black"/>
                  </a:solidFill>
                  <a:latin typeface="Calibri" panose="020F0502020204030204"/>
                  <a:ea typeface="+mn-ea"/>
                  <a:cs typeface="+mn-cs"/>
                </a:rPr>
                <a:t> du retard de </a:t>
              </a:r>
              <a:r>
                <a:rPr lang="en-US" sz="1399" kern="1200" dirty="0" err="1">
                  <a:solidFill>
                    <a:prstClr val="black"/>
                  </a:solidFill>
                  <a:latin typeface="Calibri" panose="020F0502020204030204"/>
                  <a:ea typeface="+mn-ea"/>
                  <a:cs typeface="+mn-cs"/>
                </a:rPr>
                <a:t>croissance</a:t>
              </a:r>
              <a:r>
                <a:rPr lang="en-US" sz="1399" kern="1200" dirty="0">
                  <a:solidFill>
                    <a:prstClr val="black"/>
                  </a:solidFill>
                  <a:latin typeface="Calibri" panose="020F0502020204030204"/>
                  <a:ea typeface="+mn-ea"/>
                  <a:cs typeface="+mn-cs"/>
                </a:rPr>
                <a:t> -20%</a:t>
              </a:r>
            </a:p>
          </p:txBody>
        </p:sp>
        <p:sp>
          <p:nvSpPr>
            <p:cNvPr id="44" name="TextBox 43">
              <a:extLst>
                <a:ext uri="{FF2B5EF4-FFF2-40B4-BE49-F238E27FC236}">
                  <a16:creationId xmlns:a16="http://schemas.microsoft.com/office/drawing/2014/main" id="{B451A2C9-D48B-418E-B61B-61F5DC51A18D}"/>
                </a:ext>
              </a:extLst>
            </p:cNvPr>
            <p:cNvSpPr txBox="1"/>
            <p:nvPr/>
          </p:nvSpPr>
          <p:spPr>
            <a:xfrm>
              <a:off x="6656114" y="5369243"/>
              <a:ext cx="738232" cy="369332"/>
            </a:xfrm>
            <a:prstGeom prst="rect">
              <a:avLst/>
            </a:prstGeom>
            <a:noFill/>
          </p:spPr>
          <p:txBody>
            <a:bodyPr wrap="square" rtlCol="0">
              <a:spAutoFit/>
            </a:bodyPr>
            <a:lstStyle/>
            <a:p>
              <a:pPr algn="l" defTabSz="913486" hangingPunct="1">
                <a:defRPr/>
              </a:pPr>
              <a:r>
                <a:rPr lang="en-US" sz="1798" kern="1200">
                  <a:solidFill>
                    <a:prstClr val="black"/>
                  </a:solidFill>
                  <a:latin typeface="Calibri" panose="020F0502020204030204"/>
                  <a:ea typeface="+mn-ea"/>
                  <a:cs typeface="+mn-cs"/>
                </a:rPr>
                <a:t>2000</a:t>
              </a:r>
            </a:p>
          </p:txBody>
        </p:sp>
        <p:sp>
          <p:nvSpPr>
            <p:cNvPr id="46" name="TextBox 45">
              <a:extLst>
                <a:ext uri="{FF2B5EF4-FFF2-40B4-BE49-F238E27FC236}">
                  <a16:creationId xmlns:a16="http://schemas.microsoft.com/office/drawing/2014/main" id="{2E805CD9-EEF8-4998-ABD7-9A93377EBFA5}"/>
                </a:ext>
              </a:extLst>
            </p:cNvPr>
            <p:cNvSpPr txBox="1"/>
            <p:nvPr/>
          </p:nvSpPr>
          <p:spPr>
            <a:xfrm>
              <a:off x="10001294" y="5378338"/>
              <a:ext cx="738232" cy="369332"/>
            </a:xfrm>
            <a:prstGeom prst="rect">
              <a:avLst/>
            </a:prstGeom>
            <a:noFill/>
          </p:spPr>
          <p:txBody>
            <a:bodyPr wrap="square" rtlCol="0">
              <a:spAutoFit/>
            </a:bodyPr>
            <a:lstStyle/>
            <a:p>
              <a:pPr algn="l" defTabSz="913486" hangingPunct="1">
                <a:defRPr/>
              </a:pPr>
              <a:r>
                <a:rPr lang="en-US" sz="1798" kern="1200" dirty="0">
                  <a:solidFill>
                    <a:prstClr val="black"/>
                  </a:solidFill>
                  <a:latin typeface="Calibri" panose="020F0502020204030204"/>
                  <a:ea typeface="+mn-ea"/>
                  <a:cs typeface="+mn-cs"/>
                </a:rPr>
                <a:t>2022</a:t>
              </a:r>
            </a:p>
          </p:txBody>
        </p:sp>
        <p:sp>
          <p:nvSpPr>
            <p:cNvPr id="24" name="Rectangle 23">
              <a:extLst>
                <a:ext uri="{FF2B5EF4-FFF2-40B4-BE49-F238E27FC236}">
                  <a16:creationId xmlns:a16="http://schemas.microsoft.com/office/drawing/2014/main" id="{14131F73-C00A-4B2B-8D03-47284C5F0E22}"/>
                </a:ext>
              </a:extLst>
            </p:cNvPr>
            <p:cNvSpPr/>
            <p:nvPr/>
          </p:nvSpPr>
          <p:spPr>
            <a:xfrm>
              <a:off x="7435790" y="6697376"/>
              <a:ext cx="3862614" cy="169277"/>
            </a:xfrm>
            <a:prstGeom prst="rect">
              <a:avLst/>
            </a:prstGeom>
          </p:spPr>
          <p:txBody>
            <a:bodyPr wrap="square" lIns="45672" tIns="22836" rIns="45672" bIns="22836" anchor="t">
              <a:spAutoFit/>
            </a:bodyPr>
            <a:lstStyle/>
            <a:p>
              <a:pPr algn="l" defTabSz="608990" eaLnBrk="0" fontAlgn="base">
                <a:spcBef>
                  <a:spcPct val="0"/>
                </a:spcBef>
                <a:spcAft>
                  <a:spcPct val="0"/>
                </a:spcAft>
                <a:defRPr/>
              </a:pPr>
              <a:r>
                <a:rPr lang="en-US" sz="799" b="0" kern="1200" dirty="0">
                  <a:solidFill>
                    <a:srgbClr val="7F7F7F"/>
                  </a:solidFill>
                  <a:latin typeface="Source Sans Pro" panose="020B0503030403020204"/>
                  <a:ea typeface="MS PGothic"/>
                  <a:cs typeface="+mn-cs"/>
                </a:rPr>
                <a:t>Source: UNICEF, WHO, World Bank Group Joint Child Malnutrition Estimates, 2023.</a:t>
              </a:r>
              <a:endParaRPr lang="en-US" sz="799" b="0" kern="1200" dirty="0">
                <a:latin typeface="Source Sans Pro" panose="020B0503030403020204"/>
                <a:ea typeface="MS PGothic"/>
                <a:cs typeface="+mn-cs"/>
              </a:endParaRPr>
            </a:p>
          </p:txBody>
        </p:sp>
      </p:grpSp>
      <p:sp>
        <p:nvSpPr>
          <p:cNvPr id="2" name="Rectangle 1">
            <a:extLst>
              <a:ext uri="{FF2B5EF4-FFF2-40B4-BE49-F238E27FC236}">
                <a16:creationId xmlns:a16="http://schemas.microsoft.com/office/drawing/2014/main" id="{9EBEF3A6-ED9D-46E8-9D10-4BBA78616094}"/>
              </a:ext>
            </a:extLst>
          </p:cNvPr>
          <p:cNvSpPr/>
          <p:nvPr/>
        </p:nvSpPr>
        <p:spPr>
          <a:xfrm>
            <a:off x="1213757" y="2481394"/>
            <a:ext cx="3866344" cy="3474669"/>
          </a:xfrm>
          <a:prstGeom prst="rect">
            <a:avLst/>
          </a:prstGeom>
        </p:spPr>
        <p:txBody>
          <a:bodyPr wrap="square">
            <a:spAutoFit/>
          </a:bodyPr>
          <a:lstStyle/>
          <a:p>
            <a:pPr algn="l" defTabSz="913486" hangingPunct="1">
              <a:defRPr/>
            </a:pPr>
            <a:r>
              <a:rPr lang="fr-FR" sz="2198" b="0" kern="1200" dirty="0">
                <a:solidFill>
                  <a:prstClr val="black"/>
                </a:solidFill>
                <a:latin typeface="Source Sans Pro" panose="020B0503030403020204" pitchFamily="34" charset="0"/>
                <a:ea typeface="Source Sans Pro" panose="020B0503030403020204" pitchFamily="34" charset="0"/>
                <a:cs typeface="+mn-cs"/>
              </a:rPr>
              <a:t>Alors qu'elle n'accueille que 15 % des enfants du monde, la région concentre </a:t>
            </a:r>
            <a:r>
              <a:rPr lang="fr-FR" sz="2198" b="0" kern="1200" dirty="0">
                <a:solidFill>
                  <a:srgbClr val="FF6600"/>
                </a:solidFill>
                <a:latin typeface="Source Sans Pro" panose="020B0503030403020204" pitchFamily="34" charset="0"/>
                <a:ea typeface="Source Sans Pro" panose="020B0503030403020204" pitchFamily="34" charset="0"/>
                <a:cs typeface="+mn-cs"/>
              </a:rPr>
              <a:t>21 % des cas de retard de croissance dans le monde.</a:t>
            </a:r>
          </a:p>
          <a:p>
            <a:pPr algn="l" defTabSz="913486" hangingPunct="1">
              <a:defRPr/>
            </a:pPr>
            <a:endParaRPr lang="en-US" sz="2198" b="0" kern="1200" dirty="0">
              <a:solidFill>
                <a:prstClr val="black"/>
              </a:solidFill>
              <a:latin typeface="Source Sans Pro" panose="020B0503030403020204" pitchFamily="34" charset="0"/>
              <a:ea typeface="Source Sans Pro" panose="020B0503030403020204" pitchFamily="34" charset="0"/>
              <a:cs typeface="+mn-cs"/>
            </a:endParaRPr>
          </a:p>
          <a:p>
            <a:pPr algn="l" defTabSz="913486" hangingPunct="1">
              <a:defRPr/>
            </a:pPr>
            <a:r>
              <a:rPr lang="fr-FR" sz="2198" b="0" kern="1200" dirty="0">
                <a:solidFill>
                  <a:prstClr val="black"/>
                </a:solidFill>
                <a:latin typeface="Source Sans Pro" panose="020B0503030403020204" pitchFamily="34" charset="0"/>
                <a:ea typeface="Source Sans Pro" panose="020B0503030403020204" pitchFamily="34" charset="0"/>
                <a:cs typeface="+mn-cs"/>
              </a:rPr>
              <a:t>Le retard de croissance est associé à des conséquences significatives et durables pour les enfants et les économies.</a:t>
            </a:r>
            <a:endParaRPr lang="en-US" sz="2198" b="0" kern="1200" dirty="0">
              <a:solidFill>
                <a:prstClr val="black"/>
              </a:solidFill>
              <a:latin typeface="Source Sans Pro" panose="020B0503030403020204" pitchFamily="34" charset="0"/>
              <a:ea typeface="Source Sans Pro" panose="020B0503030403020204" pitchFamily="34" charset="0"/>
              <a:cs typeface="+mn-cs"/>
            </a:endParaRPr>
          </a:p>
        </p:txBody>
      </p:sp>
      <p:pic>
        <p:nvPicPr>
          <p:cNvPr id="25" name="Picture 54">
            <a:extLst>
              <a:ext uri="{FF2B5EF4-FFF2-40B4-BE49-F238E27FC236}">
                <a16:creationId xmlns:a16="http://schemas.microsoft.com/office/drawing/2014/main" id="{C6007239-3BAF-4601-A1E3-54E3D7884CE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440" t="2316" r="69440" b="36842"/>
          <a:stretch>
            <a:fillRect/>
          </a:stretch>
        </p:blipFill>
        <p:spPr bwMode="auto">
          <a:xfrm>
            <a:off x="68468" y="2363135"/>
            <a:ext cx="1041689" cy="10533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 name="Arrow: Down 25">
            <a:extLst>
              <a:ext uri="{FF2B5EF4-FFF2-40B4-BE49-F238E27FC236}">
                <a16:creationId xmlns:a16="http://schemas.microsoft.com/office/drawing/2014/main" id="{30034A3A-99E2-4188-83E5-12DE6D74DD7F}"/>
              </a:ext>
            </a:extLst>
          </p:cNvPr>
          <p:cNvSpPr/>
          <p:nvPr/>
        </p:nvSpPr>
        <p:spPr>
          <a:xfrm rot="10800000">
            <a:off x="9816101" y="1813190"/>
            <a:ext cx="406526" cy="312114"/>
          </a:xfrm>
          <a:prstGeom prst="downArrow">
            <a:avLst/>
          </a:prstGeom>
          <a:solidFill>
            <a:srgbClr val="FF6600"/>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3486" hangingPunct="1">
              <a:defRPr/>
            </a:pPr>
            <a:endParaRPr lang="en-US" sz="1798" b="0" kern="1200">
              <a:solidFill>
                <a:prstClr val="white"/>
              </a:solidFill>
              <a:latin typeface="Calibri" panose="020F0502020204030204"/>
            </a:endParaRPr>
          </a:p>
        </p:txBody>
      </p:sp>
    </p:spTree>
    <p:extLst>
      <p:ext uri="{BB962C8B-B14F-4D97-AF65-F5344CB8AC3E}">
        <p14:creationId xmlns:p14="http://schemas.microsoft.com/office/powerpoint/2010/main" val="157231027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E75093BA-5C04-4148-A47A-DC50802645BD}"/>
              </a:ext>
            </a:extLst>
          </p:cNvPr>
          <p:cNvSpPr/>
          <p:nvPr/>
        </p:nvSpPr>
        <p:spPr>
          <a:xfrm>
            <a:off x="1" y="-21801"/>
            <a:ext cx="12179299" cy="1463737"/>
          </a:xfrm>
          <a:prstGeom prst="rect">
            <a:avLst/>
          </a:prstGeom>
          <a:solidFill>
            <a:srgbClr val="FF660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l" defTabSz="456743" hangingPunct="1">
              <a:defRPr/>
            </a:pPr>
            <a:endParaRPr lang="en-US" sz="2997" b="0" kern="1200">
              <a:solidFill>
                <a:srgbClr val="333B5B"/>
              </a:solidFill>
              <a:latin typeface="Franklin Gothic Book" panose="020B0503020102020204"/>
            </a:endParaRPr>
          </a:p>
        </p:txBody>
      </p:sp>
      <p:sp>
        <p:nvSpPr>
          <p:cNvPr id="23" name="TextBox 2">
            <a:extLst>
              <a:ext uri="{FF2B5EF4-FFF2-40B4-BE49-F238E27FC236}">
                <a16:creationId xmlns:a16="http://schemas.microsoft.com/office/drawing/2014/main" id="{7DCA10D3-8206-4770-A8CF-814BB8ABF691}"/>
              </a:ext>
            </a:extLst>
          </p:cNvPr>
          <p:cNvSpPr txBox="1">
            <a:spLocks noChangeArrowheads="1"/>
          </p:cNvSpPr>
          <p:nvPr/>
        </p:nvSpPr>
        <p:spPr bwMode="auto">
          <a:xfrm>
            <a:off x="478761" y="323544"/>
            <a:ext cx="11181595" cy="9992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4800">
                <a:solidFill>
                  <a:schemeClr val="tx1"/>
                </a:solidFill>
                <a:latin typeface="Calibri" panose="020F0502020204030204" pitchFamily="34" charset="0"/>
                <a:ea typeface="MS PGothic" panose="020B0600070205080204" pitchFamily="34" charset="-128"/>
              </a:defRPr>
            </a:lvl1pPr>
            <a:lvl2pPr>
              <a:defRPr sz="4800">
                <a:solidFill>
                  <a:schemeClr val="tx1"/>
                </a:solidFill>
                <a:latin typeface="Calibri" panose="020F0502020204030204" pitchFamily="34" charset="0"/>
                <a:ea typeface="MS PGothic" panose="020B0600070205080204" pitchFamily="34" charset="-128"/>
              </a:defRPr>
            </a:lvl2pPr>
            <a:lvl3pPr>
              <a:defRPr sz="4800">
                <a:solidFill>
                  <a:schemeClr val="tx1"/>
                </a:solidFill>
                <a:latin typeface="Calibri" panose="020F0502020204030204" pitchFamily="34" charset="0"/>
                <a:ea typeface="MS PGothic" panose="020B0600070205080204" pitchFamily="34" charset="-128"/>
              </a:defRPr>
            </a:lvl3pPr>
            <a:lvl4pPr>
              <a:defRPr sz="4800">
                <a:solidFill>
                  <a:schemeClr val="tx1"/>
                </a:solidFill>
                <a:latin typeface="Calibri" panose="020F0502020204030204" pitchFamily="34" charset="0"/>
                <a:ea typeface="MS PGothic" panose="020B0600070205080204" pitchFamily="34" charset="-128"/>
              </a:defRPr>
            </a:lvl4pPr>
            <a:lvl5pPr>
              <a:defRPr sz="4800">
                <a:solidFill>
                  <a:schemeClr val="tx1"/>
                </a:solidFill>
                <a:latin typeface="Calibri" panose="020F0502020204030204" pitchFamily="34" charset="0"/>
                <a:ea typeface="MS PGothic" panose="020B0600070205080204" pitchFamily="34" charset="-128"/>
              </a:defRPr>
            </a:lvl5pPr>
            <a:lvl6pPr marL="5334000" indent="-3048000" eaLnBrk="0" fontAlgn="base" hangingPunct="0">
              <a:spcBef>
                <a:spcPct val="0"/>
              </a:spcBef>
              <a:spcAft>
                <a:spcPct val="0"/>
              </a:spcAft>
              <a:defRPr sz="4800">
                <a:solidFill>
                  <a:schemeClr val="tx1"/>
                </a:solidFill>
                <a:latin typeface="Calibri" panose="020F0502020204030204" pitchFamily="34" charset="0"/>
                <a:ea typeface="MS PGothic" panose="020B0600070205080204" pitchFamily="34" charset="-128"/>
              </a:defRPr>
            </a:lvl6pPr>
            <a:lvl7pPr marL="5791200" indent="-3048000" eaLnBrk="0" fontAlgn="base" hangingPunct="0">
              <a:spcBef>
                <a:spcPct val="0"/>
              </a:spcBef>
              <a:spcAft>
                <a:spcPct val="0"/>
              </a:spcAft>
              <a:defRPr sz="4800">
                <a:solidFill>
                  <a:schemeClr val="tx1"/>
                </a:solidFill>
                <a:latin typeface="Calibri" panose="020F0502020204030204" pitchFamily="34" charset="0"/>
                <a:ea typeface="MS PGothic" panose="020B0600070205080204" pitchFamily="34" charset="-128"/>
              </a:defRPr>
            </a:lvl7pPr>
            <a:lvl8pPr marL="6248400" indent="-3048000" eaLnBrk="0" fontAlgn="base" hangingPunct="0">
              <a:spcBef>
                <a:spcPct val="0"/>
              </a:spcBef>
              <a:spcAft>
                <a:spcPct val="0"/>
              </a:spcAft>
              <a:defRPr sz="4800">
                <a:solidFill>
                  <a:schemeClr val="tx1"/>
                </a:solidFill>
                <a:latin typeface="Calibri" panose="020F0502020204030204" pitchFamily="34" charset="0"/>
                <a:ea typeface="MS PGothic" panose="020B0600070205080204" pitchFamily="34" charset="-128"/>
              </a:defRPr>
            </a:lvl8pPr>
            <a:lvl9pPr marL="6705600" indent="-3048000" eaLnBrk="0" fontAlgn="base" hangingPunct="0">
              <a:spcBef>
                <a:spcPct val="0"/>
              </a:spcBef>
              <a:spcAft>
                <a:spcPct val="0"/>
              </a:spcAft>
              <a:defRPr sz="4800">
                <a:solidFill>
                  <a:schemeClr val="tx1"/>
                </a:solidFill>
                <a:latin typeface="Calibri" panose="020F0502020204030204" pitchFamily="34" charset="0"/>
                <a:ea typeface="MS PGothic" panose="020B0600070205080204" pitchFamily="34" charset="-128"/>
              </a:defRPr>
            </a:lvl9pPr>
          </a:lstStyle>
          <a:p>
            <a:pPr algn="l" defTabSz="456743" fontAlgn="base" hangingPunct="1">
              <a:spcBef>
                <a:spcPct val="0"/>
              </a:spcBef>
              <a:spcAft>
                <a:spcPct val="0"/>
              </a:spcAft>
              <a:defRPr/>
            </a:pPr>
            <a:r>
              <a:rPr lang="en-US" altLang="en-US" sz="3497" b="0" kern="1200" dirty="0">
                <a:solidFill>
                  <a:prstClr val="white"/>
                </a:solidFill>
                <a:latin typeface="Source Sans Pro" panose="020B0503030403020204" pitchFamily="34" charset="0"/>
                <a:cs typeface="+mn-cs"/>
              </a:rPr>
              <a:t>La </a:t>
            </a:r>
            <a:r>
              <a:rPr lang="en-US" altLang="en-US" sz="3497" b="0" kern="1200" dirty="0" err="1">
                <a:solidFill>
                  <a:prstClr val="white"/>
                </a:solidFill>
                <a:latin typeface="Source Sans Pro" panose="020B0503030403020204" pitchFamily="34" charset="0"/>
                <a:cs typeface="+mn-cs"/>
              </a:rPr>
              <a:t>prévalence</a:t>
            </a:r>
            <a:r>
              <a:rPr lang="en-US" altLang="en-US" sz="3497" b="0" kern="1200" dirty="0">
                <a:solidFill>
                  <a:prstClr val="white"/>
                </a:solidFill>
                <a:latin typeface="Source Sans Pro" panose="020B0503030403020204" pitchFamily="34" charset="0"/>
                <a:cs typeface="+mn-cs"/>
              </a:rPr>
              <a:t> de la malnutrition </a:t>
            </a:r>
            <a:r>
              <a:rPr lang="en-US" altLang="en-US" sz="3497" b="0" kern="1200" dirty="0" err="1">
                <a:solidFill>
                  <a:prstClr val="white"/>
                </a:solidFill>
                <a:latin typeface="Source Sans Pro" panose="020B0503030403020204" pitchFamily="34" charset="0"/>
                <a:cs typeface="+mn-cs"/>
              </a:rPr>
              <a:t>aigue</a:t>
            </a:r>
            <a:r>
              <a:rPr lang="en-US" altLang="en-US" sz="3497" b="0" kern="1200" dirty="0">
                <a:solidFill>
                  <a:prstClr val="white"/>
                </a:solidFill>
                <a:latin typeface="Source Sans Pro" panose="020B0503030403020204" pitchFamily="34" charset="0"/>
                <a:cs typeface="+mn-cs"/>
              </a:rPr>
              <a:t> </a:t>
            </a:r>
            <a:r>
              <a:rPr lang="en-US" altLang="en-US" sz="3497" b="0" kern="1200" dirty="0" err="1">
                <a:solidFill>
                  <a:prstClr val="white"/>
                </a:solidFill>
                <a:latin typeface="Source Sans Pro" panose="020B0503030403020204" pitchFamily="34" charset="0"/>
                <a:cs typeface="+mn-cs"/>
              </a:rPr>
              <a:t>reste</a:t>
            </a:r>
            <a:r>
              <a:rPr lang="en-US" altLang="en-US" sz="3497" b="0" kern="1200" dirty="0">
                <a:solidFill>
                  <a:prstClr val="white"/>
                </a:solidFill>
                <a:latin typeface="Source Sans Pro" panose="020B0503030403020204" pitchFamily="34" charset="0"/>
                <a:cs typeface="+mn-cs"/>
              </a:rPr>
              <a:t> </a:t>
            </a:r>
            <a:r>
              <a:rPr lang="en-US" altLang="en-US" sz="3497" b="0" kern="1200" dirty="0" err="1">
                <a:solidFill>
                  <a:prstClr val="white"/>
                </a:solidFill>
                <a:latin typeface="Source Sans Pro" panose="020B0503030403020204" pitchFamily="34" charset="0"/>
                <a:cs typeface="+mn-cs"/>
              </a:rPr>
              <a:t>alarmante</a:t>
            </a:r>
            <a:endParaRPr lang="en-US" altLang="en-US" sz="3497" b="0" kern="1200" dirty="0">
              <a:solidFill>
                <a:prstClr val="white"/>
              </a:solidFill>
              <a:latin typeface="Source Sans Pro" panose="020B0503030403020204" pitchFamily="34" charset="0"/>
              <a:cs typeface="+mn-cs"/>
            </a:endParaRPr>
          </a:p>
          <a:p>
            <a:pPr algn="l" defTabSz="456743" fontAlgn="base" hangingPunct="1">
              <a:spcBef>
                <a:spcPct val="0"/>
              </a:spcBef>
              <a:spcAft>
                <a:spcPct val="0"/>
              </a:spcAft>
              <a:defRPr/>
            </a:pPr>
            <a:endParaRPr lang="en-US" altLang="en-US" sz="2398" b="0" kern="1200" dirty="0">
              <a:solidFill>
                <a:prstClr val="black"/>
              </a:solidFill>
              <a:cs typeface="+mn-cs"/>
            </a:endParaRPr>
          </a:p>
        </p:txBody>
      </p:sp>
      <p:pic>
        <p:nvPicPr>
          <p:cNvPr id="33" name="Picture 32">
            <a:extLst>
              <a:ext uri="{FF2B5EF4-FFF2-40B4-BE49-F238E27FC236}">
                <a16:creationId xmlns:a16="http://schemas.microsoft.com/office/drawing/2014/main" id="{E5FDA545-5DED-4C8A-812E-2996FA5FB06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r="71664" b="41393"/>
          <a:stretch>
            <a:fillRect/>
          </a:stretch>
        </p:blipFill>
        <p:spPr bwMode="auto">
          <a:xfrm>
            <a:off x="319997" y="1587117"/>
            <a:ext cx="919837" cy="8749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 name="TextBox 498">
            <a:extLst>
              <a:ext uri="{FF2B5EF4-FFF2-40B4-BE49-F238E27FC236}">
                <a16:creationId xmlns:a16="http://schemas.microsoft.com/office/drawing/2014/main" id="{FB4A6F14-AB89-49A3-AC3B-9782C2C57E6D}"/>
              </a:ext>
            </a:extLst>
          </p:cNvPr>
          <p:cNvSpPr txBox="1">
            <a:spLocks noChangeArrowheads="1"/>
          </p:cNvSpPr>
          <p:nvPr/>
        </p:nvSpPr>
        <p:spPr bwMode="auto">
          <a:xfrm>
            <a:off x="8601198" y="1621321"/>
            <a:ext cx="138373" cy="376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486" tIns="34243" rIns="68486" bIns="34243">
            <a:spAutoFit/>
          </a:bodyPr>
          <a:lstStyle>
            <a:lvl1pPr>
              <a:defRPr sz="4300">
                <a:solidFill>
                  <a:schemeClr val="tx1"/>
                </a:solidFill>
                <a:latin typeface="Calibri" panose="020F0502020204030204" pitchFamily="34" charset="0"/>
                <a:ea typeface="MS PGothic" panose="020B0600070205080204" pitchFamily="34" charset="-128"/>
              </a:defRPr>
            </a:lvl1pPr>
            <a:lvl2pPr marL="742950" indent="-285750">
              <a:defRPr sz="4300">
                <a:solidFill>
                  <a:schemeClr val="tx1"/>
                </a:solidFill>
                <a:latin typeface="Calibri" panose="020F0502020204030204" pitchFamily="34" charset="0"/>
                <a:ea typeface="MS PGothic" panose="020B0600070205080204" pitchFamily="34" charset="-128"/>
              </a:defRPr>
            </a:lvl2pPr>
            <a:lvl3pPr marL="1143000" indent="-228600">
              <a:defRPr sz="4300">
                <a:solidFill>
                  <a:schemeClr val="tx1"/>
                </a:solidFill>
                <a:latin typeface="Calibri" panose="020F0502020204030204" pitchFamily="34" charset="0"/>
                <a:ea typeface="MS PGothic" panose="020B0600070205080204" pitchFamily="34" charset="-128"/>
              </a:defRPr>
            </a:lvl3pPr>
            <a:lvl4pPr marL="1600200" indent="-228600">
              <a:defRPr sz="4300">
                <a:solidFill>
                  <a:schemeClr val="tx1"/>
                </a:solidFill>
                <a:latin typeface="Calibri" panose="020F0502020204030204" pitchFamily="34" charset="0"/>
                <a:ea typeface="MS PGothic" panose="020B0600070205080204" pitchFamily="34" charset="-128"/>
              </a:defRPr>
            </a:lvl4pPr>
            <a:lvl5pPr marL="2057400" indent="-228600">
              <a:defRPr sz="4300">
                <a:solidFill>
                  <a:schemeClr val="tx1"/>
                </a:solidFill>
                <a:latin typeface="Calibri" panose="020F0502020204030204" pitchFamily="34" charset="0"/>
                <a:ea typeface="MS PGothic" panose="020B0600070205080204" pitchFamily="34" charset="-128"/>
              </a:defRPr>
            </a:lvl5pPr>
            <a:lvl6pPr marL="2514600" indent="-228600" defTabSz="1087438" fontAlgn="base">
              <a:spcBef>
                <a:spcPct val="0"/>
              </a:spcBef>
              <a:spcAft>
                <a:spcPct val="0"/>
              </a:spcAft>
              <a:defRPr sz="4300">
                <a:solidFill>
                  <a:schemeClr val="tx1"/>
                </a:solidFill>
                <a:latin typeface="Calibri" panose="020F0502020204030204" pitchFamily="34" charset="0"/>
                <a:ea typeface="MS PGothic" panose="020B0600070205080204" pitchFamily="34" charset="-128"/>
              </a:defRPr>
            </a:lvl6pPr>
            <a:lvl7pPr marL="2971800" indent="-228600" defTabSz="1087438" fontAlgn="base">
              <a:spcBef>
                <a:spcPct val="0"/>
              </a:spcBef>
              <a:spcAft>
                <a:spcPct val="0"/>
              </a:spcAft>
              <a:defRPr sz="4300">
                <a:solidFill>
                  <a:schemeClr val="tx1"/>
                </a:solidFill>
                <a:latin typeface="Calibri" panose="020F0502020204030204" pitchFamily="34" charset="0"/>
                <a:ea typeface="MS PGothic" panose="020B0600070205080204" pitchFamily="34" charset="-128"/>
              </a:defRPr>
            </a:lvl7pPr>
            <a:lvl8pPr marL="3429000" indent="-228600" defTabSz="1087438" fontAlgn="base">
              <a:spcBef>
                <a:spcPct val="0"/>
              </a:spcBef>
              <a:spcAft>
                <a:spcPct val="0"/>
              </a:spcAft>
              <a:defRPr sz="4300">
                <a:solidFill>
                  <a:schemeClr val="tx1"/>
                </a:solidFill>
                <a:latin typeface="Calibri" panose="020F0502020204030204" pitchFamily="34" charset="0"/>
                <a:ea typeface="MS PGothic" panose="020B0600070205080204" pitchFamily="34" charset="-128"/>
              </a:defRPr>
            </a:lvl8pPr>
            <a:lvl9pPr marL="3886200" indent="-228600" defTabSz="1087438" fontAlgn="base">
              <a:spcBef>
                <a:spcPct val="0"/>
              </a:spcBef>
              <a:spcAft>
                <a:spcPct val="0"/>
              </a:spcAft>
              <a:defRPr sz="4300">
                <a:solidFill>
                  <a:schemeClr val="tx1"/>
                </a:solidFill>
                <a:latin typeface="Calibri" panose="020F0502020204030204" pitchFamily="34" charset="0"/>
                <a:ea typeface="MS PGothic" panose="020B0600070205080204" pitchFamily="34" charset="-128"/>
              </a:defRPr>
            </a:lvl9pPr>
          </a:lstStyle>
          <a:p>
            <a:pPr algn="l" defTabSz="913486" hangingPunct="1">
              <a:defRPr/>
            </a:pPr>
            <a:endParaRPr lang="id-ID" altLang="en-US" sz="1998" kern="1200">
              <a:solidFill>
                <a:srgbClr val="ED7D31">
                  <a:lumMod val="75000"/>
                </a:srgbClr>
              </a:solidFill>
              <a:latin typeface="Open Sans" charset="0"/>
              <a:cs typeface="+mn-cs"/>
            </a:endParaRPr>
          </a:p>
        </p:txBody>
      </p:sp>
      <p:sp>
        <p:nvSpPr>
          <p:cNvPr id="21" name="TextBox 498">
            <a:extLst>
              <a:ext uri="{FF2B5EF4-FFF2-40B4-BE49-F238E27FC236}">
                <a16:creationId xmlns:a16="http://schemas.microsoft.com/office/drawing/2014/main" id="{6A7117B9-7541-4EEA-B418-8CB919A624AD}"/>
              </a:ext>
            </a:extLst>
          </p:cNvPr>
          <p:cNvSpPr txBox="1">
            <a:spLocks noChangeArrowheads="1"/>
          </p:cNvSpPr>
          <p:nvPr/>
        </p:nvSpPr>
        <p:spPr bwMode="auto">
          <a:xfrm>
            <a:off x="1359558" y="1603447"/>
            <a:ext cx="6466965" cy="3766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486" tIns="34243" rIns="68486" bIns="34243">
            <a:spAutoFit/>
          </a:bodyPr>
          <a:lstStyle>
            <a:lvl1pPr>
              <a:defRPr sz="4300">
                <a:solidFill>
                  <a:schemeClr val="tx1"/>
                </a:solidFill>
                <a:latin typeface="Calibri" panose="020F0502020204030204" pitchFamily="34" charset="0"/>
                <a:ea typeface="MS PGothic" panose="020B0600070205080204" pitchFamily="34" charset="-128"/>
              </a:defRPr>
            </a:lvl1pPr>
            <a:lvl2pPr marL="742950" indent="-285750">
              <a:defRPr sz="4300">
                <a:solidFill>
                  <a:schemeClr val="tx1"/>
                </a:solidFill>
                <a:latin typeface="Calibri" panose="020F0502020204030204" pitchFamily="34" charset="0"/>
                <a:ea typeface="MS PGothic" panose="020B0600070205080204" pitchFamily="34" charset="-128"/>
              </a:defRPr>
            </a:lvl2pPr>
            <a:lvl3pPr marL="1143000" indent="-228600">
              <a:defRPr sz="4300">
                <a:solidFill>
                  <a:schemeClr val="tx1"/>
                </a:solidFill>
                <a:latin typeface="Calibri" panose="020F0502020204030204" pitchFamily="34" charset="0"/>
                <a:ea typeface="MS PGothic" panose="020B0600070205080204" pitchFamily="34" charset="-128"/>
              </a:defRPr>
            </a:lvl3pPr>
            <a:lvl4pPr marL="1600200" indent="-228600">
              <a:defRPr sz="4300">
                <a:solidFill>
                  <a:schemeClr val="tx1"/>
                </a:solidFill>
                <a:latin typeface="Calibri" panose="020F0502020204030204" pitchFamily="34" charset="0"/>
                <a:ea typeface="MS PGothic" panose="020B0600070205080204" pitchFamily="34" charset="-128"/>
              </a:defRPr>
            </a:lvl4pPr>
            <a:lvl5pPr marL="2057400" indent="-228600">
              <a:defRPr sz="4300">
                <a:solidFill>
                  <a:schemeClr val="tx1"/>
                </a:solidFill>
                <a:latin typeface="Calibri" panose="020F0502020204030204" pitchFamily="34" charset="0"/>
                <a:ea typeface="MS PGothic" panose="020B0600070205080204" pitchFamily="34" charset="-128"/>
              </a:defRPr>
            </a:lvl5pPr>
            <a:lvl6pPr marL="2514600" indent="-228600" defTabSz="1087438" fontAlgn="base">
              <a:spcBef>
                <a:spcPct val="0"/>
              </a:spcBef>
              <a:spcAft>
                <a:spcPct val="0"/>
              </a:spcAft>
              <a:defRPr sz="4300">
                <a:solidFill>
                  <a:schemeClr val="tx1"/>
                </a:solidFill>
                <a:latin typeface="Calibri" panose="020F0502020204030204" pitchFamily="34" charset="0"/>
                <a:ea typeface="MS PGothic" panose="020B0600070205080204" pitchFamily="34" charset="-128"/>
              </a:defRPr>
            </a:lvl6pPr>
            <a:lvl7pPr marL="2971800" indent="-228600" defTabSz="1087438" fontAlgn="base">
              <a:spcBef>
                <a:spcPct val="0"/>
              </a:spcBef>
              <a:spcAft>
                <a:spcPct val="0"/>
              </a:spcAft>
              <a:defRPr sz="4300">
                <a:solidFill>
                  <a:schemeClr val="tx1"/>
                </a:solidFill>
                <a:latin typeface="Calibri" panose="020F0502020204030204" pitchFamily="34" charset="0"/>
                <a:ea typeface="MS PGothic" panose="020B0600070205080204" pitchFamily="34" charset="-128"/>
              </a:defRPr>
            </a:lvl7pPr>
            <a:lvl8pPr marL="3429000" indent="-228600" defTabSz="1087438" fontAlgn="base">
              <a:spcBef>
                <a:spcPct val="0"/>
              </a:spcBef>
              <a:spcAft>
                <a:spcPct val="0"/>
              </a:spcAft>
              <a:defRPr sz="4300">
                <a:solidFill>
                  <a:schemeClr val="tx1"/>
                </a:solidFill>
                <a:latin typeface="Calibri" panose="020F0502020204030204" pitchFamily="34" charset="0"/>
                <a:ea typeface="MS PGothic" panose="020B0600070205080204" pitchFamily="34" charset="-128"/>
              </a:defRPr>
            </a:lvl8pPr>
            <a:lvl9pPr marL="3886200" indent="-228600" defTabSz="1087438" fontAlgn="base">
              <a:spcBef>
                <a:spcPct val="0"/>
              </a:spcBef>
              <a:spcAft>
                <a:spcPct val="0"/>
              </a:spcAft>
              <a:defRPr sz="4300">
                <a:solidFill>
                  <a:schemeClr val="tx1"/>
                </a:solidFill>
                <a:latin typeface="Calibri" panose="020F0502020204030204" pitchFamily="34" charset="0"/>
                <a:ea typeface="MS PGothic" panose="020B0600070205080204" pitchFamily="34" charset="-128"/>
              </a:defRPr>
            </a:lvl9pPr>
          </a:lstStyle>
          <a:p>
            <a:pPr algn="l" defTabSz="913486" hangingPunct="1">
              <a:defRPr/>
            </a:pPr>
            <a:r>
              <a:rPr lang="en-US" altLang="en-US" sz="1998" kern="1200" dirty="0">
                <a:solidFill>
                  <a:srgbClr val="FF6600"/>
                </a:solidFill>
                <a:latin typeface="Source Sans Pro" panose="020B0503030403020204" pitchFamily="34" charset="0"/>
                <a:ea typeface="Source Sans Pro" panose="020B0503030403020204" pitchFamily="34" charset="0"/>
                <a:cs typeface="+mn-cs"/>
              </a:rPr>
              <a:t>La malnutrition </a:t>
            </a:r>
            <a:r>
              <a:rPr lang="en-US" altLang="en-US" sz="1998" kern="1200" dirty="0" err="1">
                <a:solidFill>
                  <a:srgbClr val="FF6600"/>
                </a:solidFill>
                <a:latin typeface="Source Sans Pro" panose="020B0503030403020204" pitchFamily="34" charset="0"/>
                <a:ea typeface="Source Sans Pro" panose="020B0503030403020204" pitchFamily="34" charset="0"/>
                <a:cs typeface="+mn-cs"/>
              </a:rPr>
              <a:t>aigue</a:t>
            </a:r>
            <a:r>
              <a:rPr lang="en-US" altLang="en-US" sz="1998" kern="1200" dirty="0">
                <a:solidFill>
                  <a:srgbClr val="FF6600"/>
                </a:solidFill>
                <a:latin typeface="Source Sans Pro" panose="020B0503030403020204" pitchFamily="34" charset="0"/>
                <a:ea typeface="Source Sans Pro" panose="020B0503030403020204" pitchFamily="34" charset="0"/>
                <a:cs typeface="+mn-cs"/>
              </a:rPr>
              <a:t> chez les enfants de </a:t>
            </a:r>
            <a:r>
              <a:rPr lang="en-US" altLang="en-US" sz="1998" kern="1200" dirty="0" err="1">
                <a:solidFill>
                  <a:srgbClr val="FF6600"/>
                </a:solidFill>
                <a:latin typeface="Source Sans Pro" panose="020B0503030403020204" pitchFamily="34" charset="0"/>
                <a:ea typeface="Source Sans Pro" panose="020B0503030403020204" pitchFamily="34" charset="0"/>
                <a:cs typeface="+mn-cs"/>
              </a:rPr>
              <a:t>moins</a:t>
            </a:r>
            <a:r>
              <a:rPr lang="en-US" altLang="en-US" sz="1998" kern="1200" dirty="0">
                <a:solidFill>
                  <a:srgbClr val="FF6600"/>
                </a:solidFill>
                <a:latin typeface="Source Sans Pro" panose="020B0503030403020204" pitchFamily="34" charset="0"/>
                <a:ea typeface="Source Sans Pro" panose="020B0503030403020204" pitchFamily="34" charset="0"/>
                <a:cs typeface="+mn-cs"/>
              </a:rPr>
              <a:t> de 5 </a:t>
            </a:r>
            <a:r>
              <a:rPr lang="en-US" altLang="en-US" sz="1998" kern="1200" dirty="0" err="1">
                <a:solidFill>
                  <a:srgbClr val="FF6600"/>
                </a:solidFill>
                <a:latin typeface="Source Sans Pro" panose="020B0503030403020204" pitchFamily="34" charset="0"/>
                <a:ea typeface="Source Sans Pro" panose="020B0503030403020204" pitchFamily="34" charset="0"/>
                <a:cs typeface="+mn-cs"/>
              </a:rPr>
              <a:t>ans</a:t>
            </a:r>
            <a:endParaRPr lang="id-ID" altLang="en-US" sz="1998" kern="1200" dirty="0">
              <a:solidFill>
                <a:srgbClr val="FF6600"/>
              </a:solidFill>
              <a:latin typeface="Source Sans Pro" panose="020B0503030403020204" pitchFamily="34" charset="0"/>
              <a:ea typeface="Source Sans Pro" panose="020B0503030403020204" pitchFamily="34" charset="0"/>
              <a:cs typeface="+mn-cs"/>
            </a:endParaRPr>
          </a:p>
        </p:txBody>
      </p:sp>
      <p:sp>
        <p:nvSpPr>
          <p:cNvPr id="3" name="Rectangle 2">
            <a:extLst>
              <a:ext uri="{FF2B5EF4-FFF2-40B4-BE49-F238E27FC236}">
                <a16:creationId xmlns:a16="http://schemas.microsoft.com/office/drawing/2014/main" id="{0C45DB0E-A7BF-41B8-9F5E-E499DC95C5A0}"/>
              </a:ext>
            </a:extLst>
          </p:cNvPr>
          <p:cNvSpPr/>
          <p:nvPr/>
        </p:nvSpPr>
        <p:spPr>
          <a:xfrm>
            <a:off x="8601198" y="2138474"/>
            <a:ext cx="3681364" cy="522964"/>
          </a:xfrm>
          <a:prstGeom prst="rect">
            <a:avLst/>
          </a:prstGeom>
        </p:spPr>
        <p:txBody>
          <a:bodyPr wrap="square">
            <a:spAutoFit/>
          </a:bodyPr>
          <a:lstStyle/>
          <a:p>
            <a:pPr algn="l" defTabSz="913486" hangingPunct="1">
              <a:buClr>
                <a:srgbClr val="000000"/>
              </a:buClr>
              <a:buSzPts val="1800"/>
              <a:defRPr/>
            </a:pPr>
            <a:r>
              <a:rPr lang="en-US" sz="1399" dirty="0">
                <a:solidFill>
                  <a:prstClr val="black"/>
                </a:solidFill>
                <a:latin typeface="Source Sans Pro" panose="020B0503030403020204" pitchFamily="34" charset="0"/>
                <a:ea typeface="Source Sans Pro" panose="020B0503030403020204" pitchFamily="34" charset="0"/>
                <a:cs typeface="Twentieth Century"/>
                <a:sym typeface="Twentieth Century"/>
              </a:rPr>
              <a:t>La </a:t>
            </a:r>
            <a:r>
              <a:rPr lang="en-US" sz="1399" dirty="0" err="1">
                <a:solidFill>
                  <a:prstClr val="black"/>
                </a:solidFill>
                <a:latin typeface="Source Sans Pro" panose="020B0503030403020204" pitchFamily="34" charset="0"/>
                <a:ea typeface="Source Sans Pro" panose="020B0503030403020204" pitchFamily="34" charset="0"/>
                <a:cs typeface="Twentieth Century"/>
                <a:sym typeface="Twentieth Century"/>
              </a:rPr>
              <a:t>Région</a:t>
            </a:r>
            <a:r>
              <a:rPr lang="en-US" sz="1399" dirty="0">
                <a:solidFill>
                  <a:prstClr val="black"/>
                </a:solidFill>
                <a:latin typeface="Source Sans Pro" panose="020B0503030403020204" pitchFamily="34" charset="0"/>
                <a:ea typeface="Source Sans Pro" panose="020B0503030403020204" pitchFamily="34" charset="0"/>
                <a:cs typeface="Twentieth Century"/>
                <a:sym typeface="Twentieth Century"/>
              </a:rPr>
              <a:t> </a:t>
            </a:r>
            <a:r>
              <a:rPr lang="en-US" sz="1399" dirty="0" err="1">
                <a:solidFill>
                  <a:prstClr val="black"/>
                </a:solidFill>
                <a:latin typeface="Source Sans Pro" panose="020B0503030403020204" pitchFamily="34" charset="0"/>
                <a:ea typeface="Source Sans Pro" panose="020B0503030403020204" pitchFamily="34" charset="0"/>
                <a:cs typeface="Twentieth Century"/>
                <a:sym typeface="Twentieth Century"/>
              </a:rPr>
              <a:t>répresente</a:t>
            </a:r>
            <a:r>
              <a:rPr lang="en-US" sz="1399" dirty="0">
                <a:solidFill>
                  <a:prstClr val="black"/>
                </a:solidFill>
                <a:latin typeface="Source Sans Pro" panose="020B0503030403020204" pitchFamily="34" charset="0"/>
                <a:ea typeface="Source Sans Pro" panose="020B0503030403020204" pitchFamily="34" charset="0"/>
                <a:cs typeface="Twentieth Century"/>
                <a:sym typeface="Twentieth Century"/>
              </a:rPr>
              <a:t> ~11% du </a:t>
            </a:r>
            <a:r>
              <a:rPr lang="en-US" sz="1399" dirty="0" err="1">
                <a:solidFill>
                  <a:prstClr val="black"/>
                </a:solidFill>
                <a:latin typeface="Source Sans Pro" panose="020B0503030403020204" pitchFamily="34" charset="0"/>
                <a:ea typeface="Source Sans Pro" panose="020B0503030403020204" pitchFamily="34" charset="0"/>
                <a:cs typeface="Twentieth Century"/>
                <a:sym typeface="Twentieth Century"/>
              </a:rPr>
              <a:t>fardeau</a:t>
            </a:r>
            <a:r>
              <a:rPr lang="en-US" sz="1399" dirty="0">
                <a:solidFill>
                  <a:prstClr val="black"/>
                </a:solidFill>
                <a:latin typeface="Source Sans Pro" panose="020B0503030403020204" pitchFamily="34" charset="0"/>
                <a:ea typeface="Source Sans Pro" panose="020B0503030403020204" pitchFamily="34" charset="0"/>
                <a:cs typeface="Twentieth Century"/>
                <a:sym typeface="Twentieth Century"/>
              </a:rPr>
              <a:t> </a:t>
            </a:r>
            <a:r>
              <a:rPr lang="en-US" sz="1399" dirty="0" err="1">
                <a:solidFill>
                  <a:prstClr val="black"/>
                </a:solidFill>
                <a:latin typeface="Source Sans Pro" panose="020B0503030403020204" pitchFamily="34" charset="0"/>
                <a:ea typeface="Source Sans Pro" panose="020B0503030403020204" pitchFamily="34" charset="0"/>
                <a:cs typeface="Twentieth Century"/>
                <a:sym typeface="Twentieth Century"/>
              </a:rPr>
              <a:t>mondial</a:t>
            </a:r>
            <a:r>
              <a:rPr lang="en-US" sz="1399" dirty="0">
                <a:solidFill>
                  <a:prstClr val="black"/>
                </a:solidFill>
                <a:latin typeface="Source Sans Pro" panose="020B0503030403020204" pitchFamily="34" charset="0"/>
                <a:ea typeface="Source Sans Pro" panose="020B0503030403020204" pitchFamily="34" charset="0"/>
                <a:cs typeface="Twentieth Century"/>
                <a:sym typeface="Twentieth Century"/>
              </a:rPr>
              <a:t> de la malnutrition </a:t>
            </a:r>
            <a:r>
              <a:rPr lang="en-US" sz="1399" dirty="0" err="1">
                <a:solidFill>
                  <a:prstClr val="black"/>
                </a:solidFill>
                <a:latin typeface="Source Sans Pro" panose="020B0503030403020204" pitchFamily="34" charset="0"/>
                <a:ea typeface="Source Sans Pro" panose="020B0503030403020204" pitchFamily="34" charset="0"/>
                <a:cs typeface="Twentieth Century"/>
                <a:sym typeface="Twentieth Century"/>
              </a:rPr>
              <a:t>aigue</a:t>
            </a:r>
            <a:endParaRPr lang="en-US" sz="1399" dirty="0">
              <a:solidFill>
                <a:prstClr val="black"/>
              </a:solidFill>
              <a:latin typeface="Source Sans Pro" panose="020B0503030403020204" pitchFamily="34" charset="0"/>
              <a:ea typeface="Source Sans Pro" panose="020B0503030403020204" pitchFamily="34" charset="0"/>
              <a:cs typeface="Twentieth Century"/>
              <a:sym typeface="Twentieth Century"/>
            </a:endParaRPr>
          </a:p>
        </p:txBody>
      </p:sp>
      <p:pic>
        <p:nvPicPr>
          <p:cNvPr id="8" name="Picture 7">
            <a:extLst>
              <a:ext uri="{FF2B5EF4-FFF2-40B4-BE49-F238E27FC236}">
                <a16:creationId xmlns:a16="http://schemas.microsoft.com/office/drawing/2014/main" id="{401BEED2-ED73-FBE5-3A55-73D91318D6D3}"/>
              </a:ext>
            </a:extLst>
          </p:cNvPr>
          <p:cNvPicPr>
            <a:picLocks noChangeAspect="1"/>
          </p:cNvPicPr>
          <p:nvPr/>
        </p:nvPicPr>
        <p:blipFill>
          <a:blip r:embed="rId4"/>
          <a:stretch>
            <a:fillRect/>
          </a:stretch>
        </p:blipFill>
        <p:spPr>
          <a:xfrm>
            <a:off x="1239834" y="1997931"/>
            <a:ext cx="6626956" cy="4719526"/>
          </a:xfrm>
          <a:prstGeom prst="rect">
            <a:avLst/>
          </a:prstGeom>
        </p:spPr>
      </p:pic>
    </p:spTree>
    <p:extLst>
      <p:ext uri="{BB962C8B-B14F-4D97-AF65-F5344CB8AC3E}">
        <p14:creationId xmlns:p14="http://schemas.microsoft.com/office/powerpoint/2010/main" val="70896950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E75093BA-5C04-4148-A47A-DC50802645BD}"/>
              </a:ext>
            </a:extLst>
          </p:cNvPr>
          <p:cNvSpPr/>
          <p:nvPr/>
        </p:nvSpPr>
        <p:spPr>
          <a:xfrm>
            <a:off x="1" y="-21801"/>
            <a:ext cx="12179299" cy="1463737"/>
          </a:xfrm>
          <a:prstGeom prst="rect">
            <a:avLst/>
          </a:prstGeom>
          <a:solidFill>
            <a:srgbClr val="FF660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l" defTabSz="456743" rtl="0" eaLnBrk="1" fontAlgn="auto" latinLnBrk="0" hangingPunct="1">
              <a:lnSpc>
                <a:spcPct val="100000"/>
              </a:lnSpc>
              <a:spcBef>
                <a:spcPts val="0"/>
              </a:spcBef>
              <a:spcAft>
                <a:spcPts val="0"/>
              </a:spcAft>
              <a:buClrTx/>
              <a:buSzTx/>
              <a:buFontTx/>
              <a:buNone/>
              <a:tabLst/>
              <a:defRPr/>
            </a:pPr>
            <a:endParaRPr kumimoji="0" lang="en-US" sz="2997" b="0" i="0" u="none" strike="noStrike" kern="1200" cap="none" spc="0" normalizeH="0" baseline="0" noProof="0">
              <a:ln>
                <a:noFill/>
              </a:ln>
              <a:solidFill>
                <a:srgbClr val="333B5B"/>
              </a:solidFill>
              <a:effectLst/>
              <a:uLnTx/>
              <a:uFillTx/>
              <a:latin typeface="Franklin Gothic Book" panose="020B0503020102020204"/>
              <a:ea typeface="+mn-ea"/>
              <a:cs typeface="+mn-cs"/>
              <a:sym typeface="Helvetica Neue"/>
            </a:endParaRPr>
          </a:p>
        </p:txBody>
      </p:sp>
      <p:sp>
        <p:nvSpPr>
          <p:cNvPr id="23" name="TextBox 2">
            <a:extLst>
              <a:ext uri="{FF2B5EF4-FFF2-40B4-BE49-F238E27FC236}">
                <a16:creationId xmlns:a16="http://schemas.microsoft.com/office/drawing/2014/main" id="{7DCA10D3-8206-4770-A8CF-814BB8ABF691}"/>
              </a:ext>
            </a:extLst>
          </p:cNvPr>
          <p:cNvSpPr txBox="1">
            <a:spLocks noChangeArrowheads="1"/>
          </p:cNvSpPr>
          <p:nvPr/>
        </p:nvSpPr>
        <p:spPr bwMode="auto">
          <a:xfrm>
            <a:off x="115983" y="353361"/>
            <a:ext cx="12179299" cy="9992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4800">
                <a:solidFill>
                  <a:schemeClr val="tx1"/>
                </a:solidFill>
                <a:latin typeface="Calibri" panose="020F0502020204030204" pitchFamily="34" charset="0"/>
                <a:ea typeface="MS PGothic" panose="020B0600070205080204" pitchFamily="34" charset="-128"/>
              </a:defRPr>
            </a:lvl1pPr>
            <a:lvl2pPr>
              <a:defRPr sz="4800">
                <a:solidFill>
                  <a:schemeClr val="tx1"/>
                </a:solidFill>
                <a:latin typeface="Calibri" panose="020F0502020204030204" pitchFamily="34" charset="0"/>
                <a:ea typeface="MS PGothic" panose="020B0600070205080204" pitchFamily="34" charset="-128"/>
              </a:defRPr>
            </a:lvl2pPr>
            <a:lvl3pPr>
              <a:defRPr sz="4800">
                <a:solidFill>
                  <a:schemeClr val="tx1"/>
                </a:solidFill>
                <a:latin typeface="Calibri" panose="020F0502020204030204" pitchFamily="34" charset="0"/>
                <a:ea typeface="MS PGothic" panose="020B0600070205080204" pitchFamily="34" charset="-128"/>
              </a:defRPr>
            </a:lvl3pPr>
            <a:lvl4pPr>
              <a:defRPr sz="4800">
                <a:solidFill>
                  <a:schemeClr val="tx1"/>
                </a:solidFill>
                <a:latin typeface="Calibri" panose="020F0502020204030204" pitchFamily="34" charset="0"/>
                <a:ea typeface="MS PGothic" panose="020B0600070205080204" pitchFamily="34" charset="-128"/>
              </a:defRPr>
            </a:lvl4pPr>
            <a:lvl5pPr>
              <a:defRPr sz="4800">
                <a:solidFill>
                  <a:schemeClr val="tx1"/>
                </a:solidFill>
                <a:latin typeface="Calibri" panose="020F0502020204030204" pitchFamily="34" charset="0"/>
                <a:ea typeface="MS PGothic" panose="020B0600070205080204" pitchFamily="34" charset="-128"/>
              </a:defRPr>
            </a:lvl5pPr>
            <a:lvl6pPr marL="5334000" indent="-3048000" eaLnBrk="0" fontAlgn="base" hangingPunct="0">
              <a:spcBef>
                <a:spcPct val="0"/>
              </a:spcBef>
              <a:spcAft>
                <a:spcPct val="0"/>
              </a:spcAft>
              <a:defRPr sz="4800">
                <a:solidFill>
                  <a:schemeClr val="tx1"/>
                </a:solidFill>
                <a:latin typeface="Calibri" panose="020F0502020204030204" pitchFamily="34" charset="0"/>
                <a:ea typeface="MS PGothic" panose="020B0600070205080204" pitchFamily="34" charset="-128"/>
              </a:defRPr>
            </a:lvl6pPr>
            <a:lvl7pPr marL="5791200" indent="-3048000" eaLnBrk="0" fontAlgn="base" hangingPunct="0">
              <a:spcBef>
                <a:spcPct val="0"/>
              </a:spcBef>
              <a:spcAft>
                <a:spcPct val="0"/>
              </a:spcAft>
              <a:defRPr sz="4800">
                <a:solidFill>
                  <a:schemeClr val="tx1"/>
                </a:solidFill>
                <a:latin typeface="Calibri" panose="020F0502020204030204" pitchFamily="34" charset="0"/>
                <a:ea typeface="MS PGothic" panose="020B0600070205080204" pitchFamily="34" charset="-128"/>
              </a:defRPr>
            </a:lvl7pPr>
            <a:lvl8pPr marL="6248400" indent="-3048000" eaLnBrk="0" fontAlgn="base" hangingPunct="0">
              <a:spcBef>
                <a:spcPct val="0"/>
              </a:spcBef>
              <a:spcAft>
                <a:spcPct val="0"/>
              </a:spcAft>
              <a:defRPr sz="4800">
                <a:solidFill>
                  <a:schemeClr val="tx1"/>
                </a:solidFill>
                <a:latin typeface="Calibri" panose="020F0502020204030204" pitchFamily="34" charset="0"/>
                <a:ea typeface="MS PGothic" panose="020B0600070205080204" pitchFamily="34" charset="-128"/>
              </a:defRPr>
            </a:lvl8pPr>
            <a:lvl9pPr marL="6705600" indent="-3048000" eaLnBrk="0" fontAlgn="base" hangingPunct="0">
              <a:spcBef>
                <a:spcPct val="0"/>
              </a:spcBef>
              <a:spcAft>
                <a:spcPct val="0"/>
              </a:spcAft>
              <a:defRPr sz="4800">
                <a:solidFill>
                  <a:schemeClr val="tx1"/>
                </a:solidFill>
                <a:latin typeface="Calibri" panose="020F0502020204030204" pitchFamily="34" charset="0"/>
                <a:ea typeface="MS PGothic" panose="020B0600070205080204" pitchFamily="34" charset="-128"/>
              </a:defRPr>
            </a:lvl9pPr>
          </a:lstStyle>
          <a:p>
            <a:pPr marL="0" marR="0" lvl="0" indent="0" algn="l" defTabSz="456743" rtl="0" eaLnBrk="1" fontAlgn="base" latinLnBrk="0" hangingPunct="1">
              <a:lnSpc>
                <a:spcPct val="100000"/>
              </a:lnSpc>
              <a:spcBef>
                <a:spcPct val="0"/>
              </a:spcBef>
              <a:spcAft>
                <a:spcPct val="0"/>
              </a:spcAft>
              <a:buClrTx/>
              <a:buSzTx/>
              <a:buFontTx/>
              <a:buNone/>
              <a:tabLst/>
              <a:defRPr/>
            </a:pPr>
            <a:r>
              <a:rPr kumimoji="0" lang="en-US" altLang="en-US" sz="3497" b="0" i="0" u="none" strike="noStrike" kern="1200" cap="none" spc="0" normalizeH="0" baseline="0" noProof="0" dirty="0" err="1">
                <a:ln>
                  <a:noFill/>
                </a:ln>
                <a:solidFill>
                  <a:prstClr val="white"/>
                </a:solidFill>
                <a:effectLst/>
                <a:uLnTx/>
                <a:uFillTx/>
                <a:latin typeface="Source Sans Pro" panose="020B0503030403020204" pitchFamily="34" charset="0"/>
                <a:ea typeface="MS PGothic" panose="020B0600070205080204" pitchFamily="34" charset="-128"/>
                <a:cs typeface="+mn-cs"/>
                <a:sym typeface="Helvetica Neue"/>
              </a:rPr>
              <a:t>Nombre</a:t>
            </a:r>
            <a:r>
              <a:rPr kumimoji="0" lang="en-US" altLang="en-US" sz="3497" b="0" i="0" u="none" strike="noStrike" kern="1200" cap="none" spc="0" normalizeH="0" baseline="0" noProof="0" dirty="0">
                <a:ln>
                  <a:noFill/>
                </a:ln>
                <a:solidFill>
                  <a:prstClr val="white"/>
                </a:solidFill>
                <a:effectLst/>
                <a:uLnTx/>
                <a:uFillTx/>
                <a:latin typeface="Source Sans Pro" panose="020B0503030403020204" pitchFamily="34" charset="0"/>
                <a:ea typeface="MS PGothic" panose="020B0600070205080204" pitchFamily="34" charset="-128"/>
                <a:cs typeface="+mn-cs"/>
                <a:sym typeface="Helvetica Neue"/>
              </a:rPr>
              <a:t> </a:t>
            </a:r>
            <a:r>
              <a:rPr kumimoji="0" lang="en-US" altLang="en-US" sz="3497" b="0" i="0" u="none" strike="noStrike" kern="1200" cap="none" spc="0" normalizeH="0" baseline="0" noProof="0" dirty="0" err="1">
                <a:ln>
                  <a:noFill/>
                </a:ln>
                <a:solidFill>
                  <a:prstClr val="white"/>
                </a:solidFill>
                <a:effectLst/>
                <a:uLnTx/>
                <a:uFillTx/>
                <a:latin typeface="Source Sans Pro" panose="020B0503030403020204" pitchFamily="34" charset="0"/>
                <a:ea typeface="MS PGothic" panose="020B0600070205080204" pitchFamily="34" charset="-128"/>
                <a:cs typeface="+mn-cs"/>
                <a:sym typeface="Helvetica Neue"/>
              </a:rPr>
              <a:t>d’enfants</a:t>
            </a:r>
            <a:r>
              <a:rPr kumimoji="0" lang="en-US" altLang="en-US" sz="3497" b="0" i="0" u="none" strike="noStrike" kern="1200" cap="none" spc="0" normalizeH="0" baseline="0" noProof="0" dirty="0">
                <a:ln>
                  <a:noFill/>
                </a:ln>
                <a:solidFill>
                  <a:prstClr val="white"/>
                </a:solidFill>
                <a:effectLst/>
                <a:uLnTx/>
                <a:uFillTx/>
                <a:latin typeface="Source Sans Pro" panose="020B0503030403020204" pitchFamily="34" charset="0"/>
                <a:ea typeface="MS PGothic" panose="020B0600070205080204" pitchFamily="34" charset="-128"/>
                <a:cs typeface="+mn-cs"/>
                <a:sym typeface="Helvetica Neue"/>
              </a:rPr>
              <a:t> </a:t>
            </a:r>
            <a:r>
              <a:rPr kumimoji="0" lang="en-US" altLang="en-US" sz="3497" b="0" i="0" u="none" strike="noStrike" kern="1200" cap="none" spc="0" normalizeH="0" baseline="0" noProof="0" dirty="0" err="1">
                <a:ln>
                  <a:noFill/>
                </a:ln>
                <a:solidFill>
                  <a:prstClr val="white"/>
                </a:solidFill>
                <a:effectLst/>
                <a:uLnTx/>
                <a:uFillTx/>
                <a:latin typeface="Source Sans Pro" panose="020B0503030403020204" pitchFamily="34" charset="0"/>
                <a:ea typeface="MS PGothic" panose="020B0600070205080204" pitchFamily="34" charset="-128"/>
                <a:cs typeface="+mn-cs"/>
                <a:sym typeface="Helvetica Neue"/>
              </a:rPr>
              <a:t>attendus</a:t>
            </a:r>
            <a:r>
              <a:rPr kumimoji="0" lang="en-US" altLang="en-US" sz="3497" b="0" i="0" u="none" strike="noStrike" kern="1200" cap="none" spc="0" normalizeH="0" baseline="0" noProof="0" dirty="0">
                <a:ln>
                  <a:noFill/>
                </a:ln>
                <a:solidFill>
                  <a:prstClr val="white"/>
                </a:solidFill>
                <a:effectLst/>
                <a:uLnTx/>
                <a:uFillTx/>
                <a:latin typeface="Source Sans Pro" panose="020B0503030403020204" pitchFamily="34" charset="0"/>
                <a:ea typeface="MS PGothic" panose="020B0600070205080204" pitchFamily="34" charset="-128"/>
                <a:cs typeface="+mn-cs"/>
                <a:sym typeface="Helvetica Neue"/>
              </a:rPr>
              <a:t> avec la MAS </a:t>
            </a:r>
            <a:r>
              <a:rPr kumimoji="0" lang="en-US" altLang="en-US" sz="3497" b="0" i="0" u="none" strike="noStrike" kern="1200" cap="none" spc="0" normalizeH="0" baseline="0" noProof="0" dirty="0" err="1">
                <a:ln>
                  <a:noFill/>
                </a:ln>
                <a:solidFill>
                  <a:prstClr val="white"/>
                </a:solidFill>
                <a:effectLst/>
                <a:uLnTx/>
                <a:uFillTx/>
                <a:latin typeface="Source Sans Pro" panose="020B0503030403020204" pitchFamily="34" charset="0"/>
                <a:ea typeface="MS PGothic" panose="020B0600070205080204" pitchFamily="34" charset="-128"/>
                <a:cs typeface="+mn-cs"/>
                <a:sym typeface="Helvetica Neue"/>
              </a:rPr>
              <a:t>en</a:t>
            </a:r>
            <a:r>
              <a:rPr kumimoji="0" lang="en-US" altLang="en-US" sz="3497" b="0" i="0" u="none" strike="noStrike" kern="1200" cap="none" spc="0" normalizeH="0" baseline="0" noProof="0" dirty="0">
                <a:ln>
                  <a:noFill/>
                </a:ln>
                <a:solidFill>
                  <a:prstClr val="white"/>
                </a:solidFill>
                <a:effectLst/>
                <a:uLnTx/>
                <a:uFillTx/>
                <a:latin typeface="Source Sans Pro" panose="020B0503030403020204" pitchFamily="34" charset="0"/>
                <a:ea typeface="MS PGothic" panose="020B0600070205080204" pitchFamily="34" charset="-128"/>
                <a:cs typeface="+mn-cs"/>
                <a:sym typeface="Helvetica Neue"/>
              </a:rPr>
              <a:t> 2024</a:t>
            </a:r>
          </a:p>
          <a:p>
            <a:pPr marL="0" marR="0" lvl="0" indent="0" algn="l" defTabSz="456743" rtl="0" eaLnBrk="1" fontAlgn="base" latinLnBrk="0" hangingPunct="1">
              <a:lnSpc>
                <a:spcPct val="100000"/>
              </a:lnSpc>
              <a:spcBef>
                <a:spcPct val="0"/>
              </a:spcBef>
              <a:spcAft>
                <a:spcPct val="0"/>
              </a:spcAft>
              <a:buClrTx/>
              <a:buSzTx/>
              <a:buFontTx/>
              <a:buNone/>
              <a:tabLst/>
              <a:defRPr/>
            </a:pPr>
            <a:endParaRPr kumimoji="0" lang="en-US" altLang="en-US" sz="2398" b="0" i="0" u="none" strike="noStrike" kern="1200" cap="none" spc="0" normalizeH="0" baseline="0" noProof="0" dirty="0">
              <a:ln>
                <a:noFill/>
              </a:ln>
              <a:solidFill>
                <a:prstClr val="black"/>
              </a:solidFill>
              <a:effectLst/>
              <a:uLnTx/>
              <a:uFillTx/>
              <a:latin typeface="Calibri" panose="020F0502020204030204" pitchFamily="34" charset="0"/>
              <a:ea typeface="MS PGothic" panose="020B0600070205080204" pitchFamily="34" charset="-128"/>
              <a:cs typeface="+mn-cs"/>
              <a:sym typeface="Helvetica Neue"/>
            </a:endParaRPr>
          </a:p>
        </p:txBody>
      </p:sp>
      <p:sp>
        <p:nvSpPr>
          <p:cNvPr id="48" name="TextBox 498">
            <a:extLst>
              <a:ext uri="{FF2B5EF4-FFF2-40B4-BE49-F238E27FC236}">
                <a16:creationId xmlns:a16="http://schemas.microsoft.com/office/drawing/2014/main" id="{FB4A6F14-AB89-49A3-AC3B-9782C2C57E6D}"/>
              </a:ext>
            </a:extLst>
          </p:cNvPr>
          <p:cNvSpPr txBox="1">
            <a:spLocks noChangeArrowheads="1"/>
          </p:cNvSpPr>
          <p:nvPr/>
        </p:nvSpPr>
        <p:spPr bwMode="auto">
          <a:xfrm>
            <a:off x="8601225" y="1621328"/>
            <a:ext cx="138373" cy="3766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486" tIns="34243" rIns="68486" bIns="34243">
            <a:spAutoFit/>
          </a:bodyPr>
          <a:lstStyle>
            <a:lvl1pPr>
              <a:defRPr sz="4300">
                <a:solidFill>
                  <a:schemeClr val="tx1"/>
                </a:solidFill>
                <a:latin typeface="Calibri" panose="020F0502020204030204" pitchFamily="34" charset="0"/>
                <a:ea typeface="MS PGothic" panose="020B0600070205080204" pitchFamily="34" charset="-128"/>
              </a:defRPr>
            </a:lvl1pPr>
            <a:lvl2pPr marL="742950" indent="-285750">
              <a:defRPr sz="4300">
                <a:solidFill>
                  <a:schemeClr val="tx1"/>
                </a:solidFill>
                <a:latin typeface="Calibri" panose="020F0502020204030204" pitchFamily="34" charset="0"/>
                <a:ea typeface="MS PGothic" panose="020B0600070205080204" pitchFamily="34" charset="-128"/>
              </a:defRPr>
            </a:lvl2pPr>
            <a:lvl3pPr marL="1143000" indent="-228600">
              <a:defRPr sz="4300">
                <a:solidFill>
                  <a:schemeClr val="tx1"/>
                </a:solidFill>
                <a:latin typeface="Calibri" panose="020F0502020204030204" pitchFamily="34" charset="0"/>
                <a:ea typeface="MS PGothic" panose="020B0600070205080204" pitchFamily="34" charset="-128"/>
              </a:defRPr>
            </a:lvl3pPr>
            <a:lvl4pPr marL="1600200" indent="-228600">
              <a:defRPr sz="4300">
                <a:solidFill>
                  <a:schemeClr val="tx1"/>
                </a:solidFill>
                <a:latin typeface="Calibri" panose="020F0502020204030204" pitchFamily="34" charset="0"/>
                <a:ea typeface="MS PGothic" panose="020B0600070205080204" pitchFamily="34" charset="-128"/>
              </a:defRPr>
            </a:lvl4pPr>
            <a:lvl5pPr marL="2057400" indent="-228600">
              <a:defRPr sz="4300">
                <a:solidFill>
                  <a:schemeClr val="tx1"/>
                </a:solidFill>
                <a:latin typeface="Calibri" panose="020F0502020204030204" pitchFamily="34" charset="0"/>
                <a:ea typeface="MS PGothic" panose="020B0600070205080204" pitchFamily="34" charset="-128"/>
              </a:defRPr>
            </a:lvl5pPr>
            <a:lvl6pPr marL="2514600" indent="-228600" defTabSz="1087438" fontAlgn="base">
              <a:spcBef>
                <a:spcPct val="0"/>
              </a:spcBef>
              <a:spcAft>
                <a:spcPct val="0"/>
              </a:spcAft>
              <a:defRPr sz="4300">
                <a:solidFill>
                  <a:schemeClr val="tx1"/>
                </a:solidFill>
                <a:latin typeface="Calibri" panose="020F0502020204030204" pitchFamily="34" charset="0"/>
                <a:ea typeface="MS PGothic" panose="020B0600070205080204" pitchFamily="34" charset="-128"/>
              </a:defRPr>
            </a:lvl6pPr>
            <a:lvl7pPr marL="2971800" indent="-228600" defTabSz="1087438" fontAlgn="base">
              <a:spcBef>
                <a:spcPct val="0"/>
              </a:spcBef>
              <a:spcAft>
                <a:spcPct val="0"/>
              </a:spcAft>
              <a:defRPr sz="4300">
                <a:solidFill>
                  <a:schemeClr val="tx1"/>
                </a:solidFill>
                <a:latin typeface="Calibri" panose="020F0502020204030204" pitchFamily="34" charset="0"/>
                <a:ea typeface="MS PGothic" panose="020B0600070205080204" pitchFamily="34" charset="-128"/>
              </a:defRPr>
            </a:lvl7pPr>
            <a:lvl8pPr marL="3429000" indent="-228600" defTabSz="1087438" fontAlgn="base">
              <a:spcBef>
                <a:spcPct val="0"/>
              </a:spcBef>
              <a:spcAft>
                <a:spcPct val="0"/>
              </a:spcAft>
              <a:defRPr sz="4300">
                <a:solidFill>
                  <a:schemeClr val="tx1"/>
                </a:solidFill>
                <a:latin typeface="Calibri" panose="020F0502020204030204" pitchFamily="34" charset="0"/>
                <a:ea typeface="MS PGothic" panose="020B0600070205080204" pitchFamily="34" charset="-128"/>
              </a:defRPr>
            </a:lvl8pPr>
            <a:lvl9pPr marL="3886200" indent="-228600" defTabSz="1087438" fontAlgn="base">
              <a:spcBef>
                <a:spcPct val="0"/>
              </a:spcBef>
              <a:spcAft>
                <a:spcPct val="0"/>
              </a:spcAft>
              <a:defRPr sz="4300">
                <a:solidFill>
                  <a:schemeClr val="tx1"/>
                </a:solidFill>
                <a:latin typeface="Calibri" panose="020F0502020204030204" pitchFamily="34" charset="0"/>
                <a:ea typeface="MS PGothic" panose="020B0600070205080204" pitchFamily="34" charset="-128"/>
              </a:defRPr>
            </a:lvl9pPr>
          </a:lstStyle>
          <a:p>
            <a:pPr marL="0" marR="0" lvl="0" indent="0" algn="l" defTabSz="913486" rtl="0" eaLnBrk="1" fontAlgn="auto" latinLnBrk="0" hangingPunct="1">
              <a:lnSpc>
                <a:spcPct val="100000"/>
              </a:lnSpc>
              <a:spcBef>
                <a:spcPts val="0"/>
              </a:spcBef>
              <a:spcAft>
                <a:spcPts val="0"/>
              </a:spcAft>
              <a:buClrTx/>
              <a:buSzTx/>
              <a:buFontTx/>
              <a:buNone/>
              <a:tabLst/>
              <a:defRPr/>
            </a:pPr>
            <a:endParaRPr kumimoji="0" lang="id-ID" altLang="en-US" sz="1998" b="1" i="0" u="none" strike="noStrike" kern="1200" cap="none" spc="0" normalizeH="0" baseline="0" noProof="0">
              <a:ln>
                <a:noFill/>
              </a:ln>
              <a:solidFill>
                <a:srgbClr val="ED7D31">
                  <a:lumMod val="75000"/>
                </a:srgbClr>
              </a:solidFill>
              <a:effectLst/>
              <a:uLnTx/>
              <a:uFillTx/>
              <a:latin typeface="Open Sans" charset="0"/>
              <a:ea typeface="MS PGothic" panose="020B0600070205080204" pitchFamily="34" charset="-128"/>
              <a:cs typeface="+mn-cs"/>
              <a:sym typeface="Helvetica Neue"/>
            </a:endParaRPr>
          </a:p>
        </p:txBody>
      </p:sp>
      <p:pic>
        <p:nvPicPr>
          <p:cNvPr id="2" name="Picture 1">
            <a:extLst>
              <a:ext uri="{FF2B5EF4-FFF2-40B4-BE49-F238E27FC236}">
                <a16:creationId xmlns:a16="http://schemas.microsoft.com/office/drawing/2014/main" id="{B25086E1-80C5-74A5-D3B4-0FCFB648E48C}"/>
              </a:ext>
            </a:extLst>
          </p:cNvPr>
          <p:cNvPicPr>
            <a:picLocks noChangeAspect="1"/>
          </p:cNvPicPr>
          <p:nvPr/>
        </p:nvPicPr>
        <p:blipFill>
          <a:blip r:embed="rId3"/>
          <a:stretch>
            <a:fillRect/>
          </a:stretch>
        </p:blipFill>
        <p:spPr>
          <a:xfrm>
            <a:off x="236983" y="1621329"/>
            <a:ext cx="6382018" cy="4540540"/>
          </a:xfrm>
          <a:prstGeom prst="rect">
            <a:avLst/>
          </a:prstGeom>
        </p:spPr>
      </p:pic>
      <p:pic>
        <p:nvPicPr>
          <p:cNvPr id="3" name="Picture 2">
            <a:extLst>
              <a:ext uri="{FF2B5EF4-FFF2-40B4-BE49-F238E27FC236}">
                <a16:creationId xmlns:a16="http://schemas.microsoft.com/office/drawing/2014/main" id="{0F5D1DAD-226A-AE41-128D-2D0614FA1852}"/>
              </a:ext>
            </a:extLst>
          </p:cNvPr>
          <p:cNvPicPr>
            <a:picLocks noChangeAspect="1"/>
          </p:cNvPicPr>
          <p:nvPr/>
        </p:nvPicPr>
        <p:blipFill>
          <a:blip r:embed="rId4"/>
          <a:stretch>
            <a:fillRect/>
          </a:stretch>
        </p:blipFill>
        <p:spPr>
          <a:xfrm>
            <a:off x="6786709" y="1621328"/>
            <a:ext cx="5006705" cy="4540666"/>
          </a:xfrm>
          <a:prstGeom prst="rect">
            <a:avLst/>
          </a:prstGeom>
        </p:spPr>
      </p:pic>
    </p:spTree>
    <p:extLst>
      <p:ext uri="{BB962C8B-B14F-4D97-AF65-F5344CB8AC3E}">
        <p14:creationId xmlns:p14="http://schemas.microsoft.com/office/powerpoint/2010/main" val="19910178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E75093BA-5C04-4148-A47A-DC50802645BD}"/>
              </a:ext>
            </a:extLst>
          </p:cNvPr>
          <p:cNvSpPr/>
          <p:nvPr/>
        </p:nvSpPr>
        <p:spPr>
          <a:xfrm>
            <a:off x="1" y="-21801"/>
            <a:ext cx="12179299" cy="1463737"/>
          </a:xfrm>
          <a:prstGeom prst="rect">
            <a:avLst/>
          </a:prstGeom>
          <a:solidFill>
            <a:srgbClr val="FF660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l" defTabSz="456743" hangingPunct="1">
              <a:defRPr/>
            </a:pPr>
            <a:endParaRPr lang="en-US" sz="2997" b="0" kern="1200">
              <a:solidFill>
                <a:srgbClr val="333B5B"/>
              </a:solidFill>
              <a:latin typeface="Franklin Gothic Book" panose="020B0503020102020204"/>
            </a:endParaRPr>
          </a:p>
        </p:txBody>
      </p:sp>
      <p:sp>
        <p:nvSpPr>
          <p:cNvPr id="23" name="TextBox 2">
            <a:extLst>
              <a:ext uri="{FF2B5EF4-FFF2-40B4-BE49-F238E27FC236}">
                <a16:creationId xmlns:a16="http://schemas.microsoft.com/office/drawing/2014/main" id="{7DCA10D3-8206-4770-A8CF-814BB8ABF691}"/>
              </a:ext>
            </a:extLst>
          </p:cNvPr>
          <p:cNvSpPr txBox="1">
            <a:spLocks noChangeArrowheads="1"/>
          </p:cNvSpPr>
          <p:nvPr/>
        </p:nvSpPr>
        <p:spPr bwMode="auto">
          <a:xfrm>
            <a:off x="0" y="107052"/>
            <a:ext cx="12179299" cy="11686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4800">
                <a:solidFill>
                  <a:schemeClr val="tx1"/>
                </a:solidFill>
                <a:latin typeface="Calibri" panose="020F0502020204030204" pitchFamily="34" charset="0"/>
                <a:ea typeface="MS PGothic" panose="020B0600070205080204" pitchFamily="34" charset="-128"/>
              </a:defRPr>
            </a:lvl1pPr>
            <a:lvl2pPr>
              <a:defRPr sz="4800">
                <a:solidFill>
                  <a:schemeClr val="tx1"/>
                </a:solidFill>
                <a:latin typeface="Calibri" panose="020F0502020204030204" pitchFamily="34" charset="0"/>
                <a:ea typeface="MS PGothic" panose="020B0600070205080204" pitchFamily="34" charset="-128"/>
              </a:defRPr>
            </a:lvl2pPr>
            <a:lvl3pPr>
              <a:defRPr sz="4800">
                <a:solidFill>
                  <a:schemeClr val="tx1"/>
                </a:solidFill>
                <a:latin typeface="Calibri" panose="020F0502020204030204" pitchFamily="34" charset="0"/>
                <a:ea typeface="MS PGothic" panose="020B0600070205080204" pitchFamily="34" charset="-128"/>
              </a:defRPr>
            </a:lvl3pPr>
            <a:lvl4pPr>
              <a:defRPr sz="4800">
                <a:solidFill>
                  <a:schemeClr val="tx1"/>
                </a:solidFill>
                <a:latin typeface="Calibri" panose="020F0502020204030204" pitchFamily="34" charset="0"/>
                <a:ea typeface="MS PGothic" panose="020B0600070205080204" pitchFamily="34" charset="-128"/>
              </a:defRPr>
            </a:lvl4pPr>
            <a:lvl5pPr>
              <a:defRPr sz="4800">
                <a:solidFill>
                  <a:schemeClr val="tx1"/>
                </a:solidFill>
                <a:latin typeface="Calibri" panose="020F0502020204030204" pitchFamily="34" charset="0"/>
                <a:ea typeface="MS PGothic" panose="020B0600070205080204" pitchFamily="34" charset="-128"/>
              </a:defRPr>
            </a:lvl5pPr>
            <a:lvl6pPr marL="5334000" indent="-3048000" eaLnBrk="0" fontAlgn="base" hangingPunct="0">
              <a:spcBef>
                <a:spcPct val="0"/>
              </a:spcBef>
              <a:spcAft>
                <a:spcPct val="0"/>
              </a:spcAft>
              <a:defRPr sz="4800">
                <a:solidFill>
                  <a:schemeClr val="tx1"/>
                </a:solidFill>
                <a:latin typeface="Calibri" panose="020F0502020204030204" pitchFamily="34" charset="0"/>
                <a:ea typeface="MS PGothic" panose="020B0600070205080204" pitchFamily="34" charset="-128"/>
              </a:defRPr>
            </a:lvl6pPr>
            <a:lvl7pPr marL="5791200" indent="-3048000" eaLnBrk="0" fontAlgn="base" hangingPunct="0">
              <a:spcBef>
                <a:spcPct val="0"/>
              </a:spcBef>
              <a:spcAft>
                <a:spcPct val="0"/>
              </a:spcAft>
              <a:defRPr sz="4800">
                <a:solidFill>
                  <a:schemeClr val="tx1"/>
                </a:solidFill>
                <a:latin typeface="Calibri" panose="020F0502020204030204" pitchFamily="34" charset="0"/>
                <a:ea typeface="MS PGothic" panose="020B0600070205080204" pitchFamily="34" charset="-128"/>
              </a:defRPr>
            </a:lvl7pPr>
            <a:lvl8pPr marL="6248400" indent="-3048000" eaLnBrk="0" fontAlgn="base" hangingPunct="0">
              <a:spcBef>
                <a:spcPct val="0"/>
              </a:spcBef>
              <a:spcAft>
                <a:spcPct val="0"/>
              </a:spcAft>
              <a:defRPr sz="4800">
                <a:solidFill>
                  <a:schemeClr val="tx1"/>
                </a:solidFill>
                <a:latin typeface="Calibri" panose="020F0502020204030204" pitchFamily="34" charset="0"/>
                <a:ea typeface="MS PGothic" panose="020B0600070205080204" pitchFamily="34" charset="-128"/>
              </a:defRPr>
            </a:lvl8pPr>
            <a:lvl9pPr marL="6705600" indent="-3048000" eaLnBrk="0" fontAlgn="base" hangingPunct="0">
              <a:spcBef>
                <a:spcPct val="0"/>
              </a:spcBef>
              <a:spcAft>
                <a:spcPct val="0"/>
              </a:spcAft>
              <a:defRPr sz="4800">
                <a:solidFill>
                  <a:schemeClr val="tx1"/>
                </a:solidFill>
                <a:latin typeface="Calibri" panose="020F0502020204030204" pitchFamily="34" charset="0"/>
                <a:ea typeface="MS PGothic" panose="020B0600070205080204" pitchFamily="34" charset="-128"/>
              </a:defRPr>
            </a:lvl9pPr>
          </a:lstStyle>
          <a:p>
            <a:pPr algn="l" defTabSz="456743" fontAlgn="base" hangingPunct="1">
              <a:spcBef>
                <a:spcPct val="0"/>
              </a:spcBef>
              <a:spcAft>
                <a:spcPct val="0"/>
              </a:spcAft>
              <a:defRPr/>
            </a:pPr>
            <a:r>
              <a:rPr lang="fr-FR" altLang="en-US" sz="3497" b="0" kern="1200" dirty="0">
                <a:solidFill>
                  <a:prstClr val="white"/>
                </a:solidFill>
                <a:latin typeface="Source Sans Pro" panose="020B0503030403020204" pitchFamily="34" charset="0"/>
                <a:cs typeface="+mn-cs"/>
              </a:rPr>
              <a:t>La couverture du traitement de la MAS est limitée par des problèmes de financement et d'accès</a:t>
            </a:r>
            <a:endParaRPr lang="en-US" altLang="en-US" sz="2398" b="0" kern="1200" dirty="0">
              <a:solidFill>
                <a:prstClr val="black"/>
              </a:solidFill>
              <a:cs typeface="+mn-cs"/>
            </a:endParaRPr>
          </a:p>
        </p:txBody>
      </p:sp>
      <p:sp>
        <p:nvSpPr>
          <p:cNvPr id="48" name="TextBox 498">
            <a:extLst>
              <a:ext uri="{FF2B5EF4-FFF2-40B4-BE49-F238E27FC236}">
                <a16:creationId xmlns:a16="http://schemas.microsoft.com/office/drawing/2014/main" id="{FB4A6F14-AB89-49A3-AC3B-9782C2C57E6D}"/>
              </a:ext>
            </a:extLst>
          </p:cNvPr>
          <p:cNvSpPr txBox="1">
            <a:spLocks noChangeArrowheads="1"/>
          </p:cNvSpPr>
          <p:nvPr/>
        </p:nvSpPr>
        <p:spPr bwMode="auto">
          <a:xfrm>
            <a:off x="8601198" y="1621321"/>
            <a:ext cx="138373" cy="376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486" tIns="34243" rIns="68486" bIns="34243">
            <a:spAutoFit/>
          </a:bodyPr>
          <a:lstStyle>
            <a:lvl1pPr>
              <a:defRPr sz="4300">
                <a:solidFill>
                  <a:schemeClr val="tx1"/>
                </a:solidFill>
                <a:latin typeface="Calibri" panose="020F0502020204030204" pitchFamily="34" charset="0"/>
                <a:ea typeface="MS PGothic" panose="020B0600070205080204" pitchFamily="34" charset="-128"/>
              </a:defRPr>
            </a:lvl1pPr>
            <a:lvl2pPr marL="742950" indent="-285750">
              <a:defRPr sz="4300">
                <a:solidFill>
                  <a:schemeClr val="tx1"/>
                </a:solidFill>
                <a:latin typeface="Calibri" panose="020F0502020204030204" pitchFamily="34" charset="0"/>
                <a:ea typeface="MS PGothic" panose="020B0600070205080204" pitchFamily="34" charset="-128"/>
              </a:defRPr>
            </a:lvl2pPr>
            <a:lvl3pPr marL="1143000" indent="-228600">
              <a:defRPr sz="4300">
                <a:solidFill>
                  <a:schemeClr val="tx1"/>
                </a:solidFill>
                <a:latin typeface="Calibri" panose="020F0502020204030204" pitchFamily="34" charset="0"/>
                <a:ea typeface="MS PGothic" panose="020B0600070205080204" pitchFamily="34" charset="-128"/>
              </a:defRPr>
            </a:lvl3pPr>
            <a:lvl4pPr marL="1600200" indent="-228600">
              <a:defRPr sz="4300">
                <a:solidFill>
                  <a:schemeClr val="tx1"/>
                </a:solidFill>
                <a:latin typeface="Calibri" panose="020F0502020204030204" pitchFamily="34" charset="0"/>
                <a:ea typeface="MS PGothic" panose="020B0600070205080204" pitchFamily="34" charset="-128"/>
              </a:defRPr>
            </a:lvl4pPr>
            <a:lvl5pPr marL="2057400" indent="-228600">
              <a:defRPr sz="4300">
                <a:solidFill>
                  <a:schemeClr val="tx1"/>
                </a:solidFill>
                <a:latin typeface="Calibri" panose="020F0502020204030204" pitchFamily="34" charset="0"/>
                <a:ea typeface="MS PGothic" panose="020B0600070205080204" pitchFamily="34" charset="-128"/>
              </a:defRPr>
            </a:lvl5pPr>
            <a:lvl6pPr marL="2514600" indent="-228600" defTabSz="1087438" fontAlgn="base">
              <a:spcBef>
                <a:spcPct val="0"/>
              </a:spcBef>
              <a:spcAft>
                <a:spcPct val="0"/>
              </a:spcAft>
              <a:defRPr sz="4300">
                <a:solidFill>
                  <a:schemeClr val="tx1"/>
                </a:solidFill>
                <a:latin typeface="Calibri" panose="020F0502020204030204" pitchFamily="34" charset="0"/>
                <a:ea typeface="MS PGothic" panose="020B0600070205080204" pitchFamily="34" charset="-128"/>
              </a:defRPr>
            </a:lvl6pPr>
            <a:lvl7pPr marL="2971800" indent="-228600" defTabSz="1087438" fontAlgn="base">
              <a:spcBef>
                <a:spcPct val="0"/>
              </a:spcBef>
              <a:spcAft>
                <a:spcPct val="0"/>
              </a:spcAft>
              <a:defRPr sz="4300">
                <a:solidFill>
                  <a:schemeClr val="tx1"/>
                </a:solidFill>
                <a:latin typeface="Calibri" panose="020F0502020204030204" pitchFamily="34" charset="0"/>
                <a:ea typeface="MS PGothic" panose="020B0600070205080204" pitchFamily="34" charset="-128"/>
              </a:defRPr>
            </a:lvl7pPr>
            <a:lvl8pPr marL="3429000" indent="-228600" defTabSz="1087438" fontAlgn="base">
              <a:spcBef>
                <a:spcPct val="0"/>
              </a:spcBef>
              <a:spcAft>
                <a:spcPct val="0"/>
              </a:spcAft>
              <a:defRPr sz="4300">
                <a:solidFill>
                  <a:schemeClr val="tx1"/>
                </a:solidFill>
                <a:latin typeface="Calibri" panose="020F0502020204030204" pitchFamily="34" charset="0"/>
                <a:ea typeface="MS PGothic" panose="020B0600070205080204" pitchFamily="34" charset="-128"/>
              </a:defRPr>
            </a:lvl8pPr>
            <a:lvl9pPr marL="3886200" indent="-228600" defTabSz="1087438" fontAlgn="base">
              <a:spcBef>
                <a:spcPct val="0"/>
              </a:spcBef>
              <a:spcAft>
                <a:spcPct val="0"/>
              </a:spcAft>
              <a:defRPr sz="4300">
                <a:solidFill>
                  <a:schemeClr val="tx1"/>
                </a:solidFill>
                <a:latin typeface="Calibri" panose="020F0502020204030204" pitchFamily="34" charset="0"/>
                <a:ea typeface="MS PGothic" panose="020B0600070205080204" pitchFamily="34" charset="-128"/>
              </a:defRPr>
            </a:lvl9pPr>
          </a:lstStyle>
          <a:p>
            <a:pPr algn="l" defTabSz="913486" hangingPunct="1">
              <a:defRPr/>
            </a:pPr>
            <a:endParaRPr lang="id-ID" altLang="en-US" sz="1998" kern="1200">
              <a:solidFill>
                <a:srgbClr val="ED7D31">
                  <a:lumMod val="75000"/>
                </a:srgbClr>
              </a:solidFill>
              <a:latin typeface="Open Sans" charset="0"/>
              <a:cs typeface="+mn-cs"/>
            </a:endParaRPr>
          </a:p>
        </p:txBody>
      </p:sp>
      <p:sp>
        <p:nvSpPr>
          <p:cNvPr id="8" name="TextBox 7">
            <a:extLst>
              <a:ext uri="{FF2B5EF4-FFF2-40B4-BE49-F238E27FC236}">
                <a16:creationId xmlns:a16="http://schemas.microsoft.com/office/drawing/2014/main" id="{61EF796B-3460-DBA0-2354-2FDBB965955E}"/>
              </a:ext>
            </a:extLst>
          </p:cNvPr>
          <p:cNvSpPr txBox="1"/>
          <p:nvPr/>
        </p:nvSpPr>
        <p:spPr>
          <a:xfrm>
            <a:off x="292099" y="4454661"/>
            <a:ext cx="6636907" cy="2029082"/>
          </a:xfrm>
          <a:prstGeom prst="rect">
            <a:avLst/>
          </a:prstGeom>
          <a:noFill/>
          <a:ln>
            <a:solidFill>
              <a:srgbClr val="0070C0"/>
            </a:solidFill>
          </a:ln>
        </p:spPr>
        <p:txBody>
          <a:bodyPr wrap="square" rtlCol="0">
            <a:spAutoFit/>
          </a:bodyPr>
          <a:lstStyle/>
          <a:p>
            <a:pPr marL="285464" indent="-285464" algn="l" defTabSz="913486" hangingPunct="1">
              <a:buFont typeface="Wingdings" panose="05000000000000000000" pitchFamily="2" charset="2"/>
              <a:buChar char="Ø"/>
            </a:pPr>
            <a:r>
              <a:rPr lang="fr-FR" sz="1798" b="0" kern="1200" dirty="0">
                <a:solidFill>
                  <a:prstClr val="black"/>
                </a:solidFill>
                <a:latin typeface="Calibri" panose="020F0502020204030204"/>
                <a:ea typeface="+mn-ea"/>
                <a:cs typeface="+mn-cs"/>
              </a:rPr>
              <a:t>Globalement, dans les pays du Sahel, une meilleure couverture du traitement</a:t>
            </a:r>
          </a:p>
          <a:p>
            <a:pPr marL="285464" indent="-285464" algn="l" defTabSz="913486" hangingPunct="1">
              <a:buFont typeface="Wingdings" panose="05000000000000000000" pitchFamily="2" charset="2"/>
              <a:buChar char="Ø"/>
            </a:pPr>
            <a:r>
              <a:rPr lang="fr-FR" sz="1798" b="0" kern="1200" dirty="0">
                <a:solidFill>
                  <a:prstClr val="black"/>
                </a:solidFill>
                <a:latin typeface="Calibri" panose="020F0502020204030204"/>
                <a:ea typeface="+mn-ea"/>
                <a:cs typeface="+mn-cs"/>
              </a:rPr>
              <a:t>Il est de plus en plus difficile de sécuriser le financement de l’ATPE, en particulier dans les pays/zones non sahéliens et les pays avec un </a:t>
            </a:r>
            <a:r>
              <a:rPr lang="fr-FR" sz="1798" b="0" kern="1200" dirty="0" err="1">
                <a:solidFill>
                  <a:prstClr val="black"/>
                </a:solidFill>
                <a:latin typeface="Calibri" panose="020F0502020204030204"/>
                <a:ea typeface="+mn-ea"/>
                <a:cs typeface="+mn-cs"/>
              </a:rPr>
              <a:t>caseload</a:t>
            </a:r>
            <a:r>
              <a:rPr lang="fr-FR" sz="1798" b="0" kern="1200" dirty="0">
                <a:solidFill>
                  <a:prstClr val="black"/>
                </a:solidFill>
                <a:latin typeface="Calibri" panose="020F0502020204030204"/>
                <a:ea typeface="+mn-ea"/>
                <a:cs typeface="+mn-cs"/>
              </a:rPr>
              <a:t> très élevé (Nigéria et RDC).</a:t>
            </a:r>
          </a:p>
          <a:p>
            <a:pPr marL="285464" indent="-285464" algn="l" defTabSz="913486" hangingPunct="1">
              <a:buFont typeface="Wingdings" panose="05000000000000000000" pitchFamily="2" charset="2"/>
              <a:buChar char="Ø"/>
            </a:pPr>
            <a:r>
              <a:rPr lang="en-US" sz="1798" b="0" kern="1200" dirty="0" err="1">
                <a:solidFill>
                  <a:prstClr val="black"/>
                </a:solidFill>
                <a:latin typeface="Calibri" panose="020F0502020204030204"/>
                <a:ea typeface="+mn-ea"/>
                <a:cs typeface="+mn-cs"/>
              </a:rPr>
              <a:t>L’insécurite</a:t>
            </a:r>
            <a:r>
              <a:rPr lang="en-US" sz="1798" b="0" kern="1200" dirty="0">
                <a:solidFill>
                  <a:prstClr val="black"/>
                </a:solidFill>
                <a:latin typeface="Calibri" panose="020F0502020204030204"/>
                <a:ea typeface="+mn-ea"/>
                <a:cs typeface="+mn-cs"/>
              </a:rPr>
              <a:t> </a:t>
            </a:r>
            <a:r>
              <a:rPr lang="en-US" sz="1798" b="0" kern="1200" dirty="0" err="1">
                <a:solidFill>
                  <a:prstClr val="black"/>
                </a:solidFill>
                <a:latin typeface="Calibri" panose="020F0502020204030204"/>
                <a:ea typeface="+mn-ea"/>
                <a:cs typeface="+mn-cs"/>
              </a:rPr>
              <a:t>affecte</a:t>
            </a:r>
            <a:r>
              <a:rPr lang="en-US" sz="1798" b="0" kern="1200" dirty="0">
                <a:solidFill>
                  <a:prstClr val="black"/>
                </a:solidFill>
                <a:latin typeface="Calibri" panose="020F0502020204030204"/>
                <a:ea typeface="+mn-ea"/>
                <a:cs typeface="+mn-cs"/>
              </a:rPr>
              <a:t> </a:t>
            </a:r>
            <a:r>
              <a:rPr lang="en-US" sz="1798" b="0" kern="1200" dirty="0" err="1">
                <a:solidFill>
                  <a:prstClr val="black"/>
                </a:solidFill>
                <a:latin typeface="Calibri" panose="020F0502020204030204"/>
                <a:ea typeface="+mn-ea"/>
                <a:cs typeface="+mn-cs"/>
              </a:rPr>
              <a:t>l’accès</a:t>
            </a:r>
            <a:r>
              <a:rPr lang="en-US" sz="1798" b="0" kern="1200" dirty="0">
                <a:solidFill>
                  <a:prstClr val="black"/>
                </a:solidFill>
                <a:latin typeface="Calibri" panose="020F0502020204030204"/>
                <a:ea typeface="+mn-ea"/>
                <a:cs typeface="+mn-cs"/>
              </a:rPr>
              <a:t> au </a:t>
            </a:r>
            <a:r>
              <a:rPr lang="en-US" sz="1798" b="0" kern="1200" dirty="0" err="1">
                <a:solidFill>
                  <a:prstClr val="black"/>
                </a:solidFill>
                <a:latin typeface="Calibri" panose="020F0502020204030204"/>
                <a:ea typeface="+mn-ea"/>
                <a:cs typeface="+mn-cs"/>
              </a:rPr>
              <a:t>traitement</a:t>
            </a:r>
            <a:endParaRPr lang="en-US" sz="1798" b="0" kern="1200" dirty="0">
              <a:solidFill>
                <a:prstClr val="black"/>
              </a:solidFill>
              <a:latin typeface="Calibri" panose="020F0502020204030204"/>
              <a:ea typeface="+mn-ea"/>
              <a:cs typeface="+mn-cs"/>
            </a:endParaRPr>
          </a:p>
          <a:p>
            <a:pPr marL="285464" indent="-285464" algn="l" defTabSz="913486" hangingPunct="1">
              <a:buFont typeface="Wingdings" panose="05000000000000000000" pitchFamily="2" charset="2"/>
              <a:buChar char="Ø"/>
            </a:pPr>
            <a:endParaRPr lang="en-US" sz="1798" b="0" kern="1200" dirty="0">
              <a:solidFill>
                <a:prstClr val="black"/>
              </a:solidFill>
              <a:latin typeface="Calibri" panose="020F0502020204030204"/>
              <a:ea typeface="+mn-ea"/>
              <a:cs typeface="+mn-cs"/>
            </a:endParaRPr>
          </a:p>
        </p:txBody>
      </p:sp>
      <p:pic>
        <p:nvPicPr>
          <p:cNvPr id="2" name="Picture 1">
            <a:extLst>
              <a:ext uri="{FF2B5EF4-FFF2-40B4-BE49-F238E27FC236}">
                <a16:creationId xmlns:a16="http://schemas.microsoft.com/office/drawing/2014/main" id="{2BFCFB87-4485-A3D3-3323-05044AEEE328}"/>
              </a:ext>
            </a:extLst>
          </p:cNvPr>
          <p:cNvPicPr>
            <a:picLocks noChangeAspect="1"/>
          </p:cNvPicPr>
          <p:nvPr/>
        </p:nvPicPr>
        <p:blipFill>
          <a:blip r:embed="rId3"/>
          <a:stretch>
            <a:fillRect/>
          </a:stretch>
        </p:blipFill>
        <p:spPr>
          <a:xfrm>
            <a:off x="76508" y="1473089"/>
            <a:ext cx="6852498" cy="2682472"/>
          </a:xfrm>
          <a:prstGeom prst="rect">
            <a:avLst/>
          </a:prstGeom>
        </p:spPr>
      </p:pic>
      <p:pic>
        <p:nvPicPr>
          <p:cNvPr id="6" name="Picture 5">
            <a:extLst>
              <a:ext uri="{FF2B5EF4-FFF2-40B4-BE49-F238E27FC236}">
                <a16:creationId xmlns:a16="http://schemas.microsoft.com/office/drawing/2014/main" id="{1B0F6825-FDBA-245E-6E65-BBF565833F2F}"/>
              </a:ext>
            </a:extLst>
          </p:cNvPr>
          <p:cNvPicPr>
            <a:picLocks noChangeAspect="1"/>
          </p:cNvPicPr>
          <p:nvPr/>
        </p:nvPicPr>
        <p:blipFill>
          <a:blip r:embed="rId4"/>
          <a:stretch>
            <a:fillRect/>
          </a:stretch>
        </p:blipFill>
        <p:spPr>
          <a:xfrm>
            <a:off x="7294940" y="1473089"/>
            <a:ext cx="3560373" cy="2426418"/>
          </a:xfrm>
          <a:prstGeom prst="rect">
            <a:avLst/>
          </a:prstGeom>
        </p:spPr>
      </p:pic>
      <p:pic>
        <p:nvPicPr>
          <p:cNvPr id="9" name="Picture 8">
            <a:extLst>
              <a:ext uri="{FF2B5EF4-FFF2-40B4-BE49-F238E27FC236}">
                <a16:creationId xmlns:a16="http://schemas.microsoft.com/office/drawing/2014/main" id="{C7505069-D321-9F92-B841-8689C048CC27}"/>
              </a:ext>
            </a:extLst>
          </p:cNvPr>
          <p:cNvPicPr>
            <a:picLocks noChangeAspect="1"/>
          </p:cNvPicPr>
          <p:nvPr/>
        </p:nvPicPr>
        <p:blipFill>
          <a:blip r:embed="rId5"/>
          <a:stretch>
            <a:fillRect/>
          </a:stretch>
        </p:blipFill>
        <p:spPr>
          <a:xfrm>
            <a:off x="7294940" y="4019288"/>
            <a:ext cx="2938527" cy="2731245"/>
          </a:xfrm>
          <a:prstGeom prst="rect">
            <a:avLst/>
          </a:prstGeom>
        </p:spPr>
      </p:pic>
    </p:spTree>
    <p:extLst>
      <p:ext uri="{BB962C8B-B14F-4D97-AF65-F5344CB8AC3E}">
        <p14:creationId xmlns:p14="http://schemas.microsoft.com/office/powerpoint/2010/main" val="388197754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E75093BA-5C04-4148-A47A-DC50802645BD}"/>
              </a:ext>
            </a:extLst>
          </p:cNvPr>
          <p:cNvSpPr/>
          <p:nvPr/>
        </p:nvSpPr>
        <p:spPr>
          <a:xfrm>
            <a:off x="1" y="-21801"/>
            <a:ext cx="12179299" cy="1463737"/>
          </a:xfrm>
          <a:prstGeom prst="rect">
            <a:avLst/>
          </a:prstGeom>
          <a:solidFill>
            <a:srgbClr val="FF660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l" defTabSz="456743" hangingPunct="1">
              <a:defRPr/>
            </a:pPr>
            <a:endParaRPr lang="en-US" sz="2997" b="0" kern="1200">
              <a:solidFill>
                <a:srgbClr val="333B5B"/>
              </a:solidFill>
              <a:latin typeface="Franklin Gothic Book" panose="020B0503020102020204"/>
            </a:endParaRPr>
          </a:p>
        </p:txBody>
      </p:sp>
      <p:sp>
        <p:nvSpPr>
          <p:cNvPr id="23" name="TextBox 2">
            <a:extLst>
              <a:ext uri="{FF2B5EF4-FFF2-40B4-BE49-F238E27FC236}">
                <a16:creationId xmlns:a16="http://schemas.microsoft.com/office/drawing/2014/main" id="{7DCA10D3-8206-4770-A8CF-814BB8ABF691}"/>
              </a:ext>
            </a:extLst>
          </p:cNvPr>
          <p:cNvSpPr txBox="1">
            <a:spLocks noChangeArrowheads="1"/>
          </p:cNvSpPr>
          <p:nvPr/>
        </p:nvSpPr>
        <p:spPr bwMode="auto">
          <a:xfrm>
            <a:off x="478761" y="323544"/>
            <a:ext cx="12179299" cy="9992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4800">
                <a:solidFill>
                  <a:schemeClr val="tx1"/>
                </a:solidFill>
                <a:latin typeface="Calibri" panose="020F0502020204030204" pitchFamily="34" charset="0"/>
                <a:ea typeface="MS PGothic" panose="020B0600070205080204" pitchFamily="34" charset="-128"/>
              </a:defRPr>
            </a:lvl1pPr>
            <a:lvl2pPr>
              <a:defRPr sz="4800">
                <a:solidFill>
                  <a:schemeClr val="tx1"/>
                </a:solidFill>
                <a:latin typeface="Calibri" panose="020F0502020204030204" pitchFamily="34" charset="0"/>
                <a:ea typeface="MS PGothic" panose="020B0600070205080204" pitchFamily="34" charset="-128"/>
              </a:defRPr>
            </a:lvl2pPr>
            <a:lvl3pPr>
              <a:defRPr sz="4800">
                <a:solidFill>
                  <a:schemeClr val="tx1"/>
                </a:solidFill>
                <a:latin typeface="Calibri" panose="020F0502020204030204" pitchFamily="34" charset="0"/>
                <a:ea typeface="MS PGothic" panose="020B0600070205080204" pitchFamily="34" charset="-128"/>
              </a:defRPr>
            </a:lvl3pPr>
            <a:lvl4pPr>
              <a:defRPr sz="4800">
                <a:solidFill>
                  <a:schemeClr val="tx1"/>
                </a:solidFill>
                <a:latin typeface="Calibri" panose="020F0502020204030204" pitchFamily="34" charset="0"/>
                <a:ea typeface="MS PGothic" panose="020B0600070205080204" pitchFamily="34" charset="-128"/>
              </a:defRPr>
            </a:lvl4pPr>
            <a:lvl5pPr>
              <a:defRPr sz="4800">
                <a:solidFill>
                  <a:schemeClr val="tx1"/>
                </a:solidFill>
                <a:latin typeface="Calibri" panose="020F0502020204030204" pitchFamily="34" charset="0"/>
                <a:ea typeface="MS PGothic" panose="020B0600070205080204" pitchFamily="34" charset="-128"/>
              </a:defRPr>
            </a:lvl5pPr>
            <a:lvl6pPr marL="5334000" indent="-3048000" eaLnBrk="0" fontAlgn="base" hangingPunct="0">
              <a:spcBef>
                <a:spcPct val="0"/>
              </a:spcBef>
              <a:spcAft>
                <a:spcPct val="0"/>
              </a:spcAft>
              <a:defRPr sz="4800">
                <a:solidFill>
                  <a:schemeClr val="tx1"/>
                </a:solidFill>
                <a:latin typeface="Calibri" panose="020F0502020204030204" pitchFamily="34" charset="0"/>
                <a:ea typeface="MS PGothic" panose="020B0600070205080204" pitchFamily="34" charset="-128"/>
              </a:defRPr>
            </a:lvl6pPr>
            <a:lvl7pPr marL="5791200" indent="-3048000" eaLnBrk="0" fontAlgn="base" hangingPunct="0">
              <a:spcBef>
                <a:spcPct val="0"/>
              </a:spcBef>
              <a:spcAft>
                <a:spcPct val="0"/>
              </a:spcAft>
              <a:defRPr sz="4800">
                <a:solidFill>
                  <a:schemeClr val="tx1"/>
                </a:solidFill>
                <a:latin typeface="Calibri" panose="020F0502020204030204" pitchFamily="34" charset="0"/>
                <a:ea typeface="MS PGothic" panose="020B0600070205080204" pitchFamily="34" charset="-128"/>
              </a:defRPr>
            </a:lvl7pPr>
            <a:lvl8pPr marL="6248400" indent="-3048000" eaLnBrk="0" fontAlgn="base" hangingPunct="0">
              <a:spcBef>
                <a:spcPct val="0"/>
              </a:spcBef>
              <a:spcAft>
                <a:spcPct val="0"/>
              </a:spcAft>
              <a:defRPr sz="4800">
                <a:solidFill>
                  <a:schemeClr val="tx1"/>
                </a:solidFill>
                <a:latin typeface="Calibri" panose="020F0502020204030204" pitchFamily="34" charset="0"/>
                <a:ea typeface="MS PGothic" panose="020B0600070205080204" pitchFamily="34" charset="-128"/>
              </a:defRPr>
            </a:lvl8pPr>
            <a:lvl9pPr marL="6705600" indent="-3048000" eaLnBrk="0" fontAlgn="base" hangingPunct="0">
              <a:spcBef>
                <a:spcPct val="0"/>
              </a:spcBef>
              <a:spcAft>
                <a:spcPct val="0"/>
              </a:spcAft>
              <a:defRPr sz="4800">
                <a:solidFill>
                  <a:schemeClr val="tx1"/>
                </a:solidFill>
                <a:latin typeface="Calibri" panose="020F0502020204030204" pitchFamily="34" charset="0"/>
                <a:ea typeface="MS PGothic" panose="020B0600070205080204" pitchFamily="34" charset="-128"/>
              </a:defRPr>
            </a:lvl9pPr>
          </a:lstStyle>
          <a:p>
            <a:pPr algn="l" defTabSz="456743" fontAlgn="base" hangingPunct="1">
              <a:spcBef>
                <a:spcPct val="0"/>
              </a:spcBef>
              <a:spcAft>
                <a:spcPct val="0"/>
              </a:spcAft>
              <a:defRPr/>
            </a:pPr>
            <a:r>
              <a:rPr lang="en-US" altLang="en-US" sz="3497" b="0" kern="1200" dirty="0">
                <a:solidFill>
                  <a:prstClr val="white"/>
                </a:solidFill>
                <a:latin typeface="Source Sans Pro" panose="020B0503030403020204" pitchFamily="34" charset="0"/>
                <a:cs typeface="+mn-cs"/>
              </a:rPr>
              <a:t>La nutrition </a:t>
            </a:r>
            <a:r>
              <a:rPr lang="en-US" altLang="en-US" sz="3497" b="0" kern="1200" dirty="0" err="1">
                <a:solidFill>
                  <a:prstClr val="white"/>
                </a:solidFill>
                <a:latin typeface="Source Sans Pro" panose="020B0503030403020204" pitchFamily="34" charset="0"/>
                <a:cs typeface="+mn-cs"/>
              </a:rPr>
              <a:t>maternelle</a:t>
            </a:r>
            <a:r>
              <a:rPr lang="en-US" altLang="en-US" sz="3497" b="0" kern="1200" dirty="0">
                <a:solidFill>
                  <a:prstClr val="white"/>
                </a:solidFill>
                <a:latin typeface="Source Sans Pro" panose="020B0503030403020204" pitchFamily="34" charset="0"/>
                <a:cs typeface="+mn-cs"/>
              </a:rPr>
              <a:t> et des </a:t>
            </a:r>
            <a:r>
              <a:rPr lang="en-US" altLang="en-US" sz="3497" b="0" kern="1200" dirty="0" err="1">
                <a:solidFill>
                  <a:prstClr val="white"/>
                </a:solidFill>
                <a:latin typeface="Source Sans Pro" panose="020B0503030403020204" pitchFamily="34" charset="0"/>
                <a:cs typeface="+mn-cs"/>
              </a:rPr>
              <a:t>adolescentes</a:t>
            </a:r>
            <a:endParaRPr lang="en-US" altLang="en-US" sz="3497" b="0" kern="1200" dirty="0">
              <a:solidFill>
                <a:prstClr val="white"/>
              </a:solidFill>
              <a:latin typeface="Source Sans Pro" panose="020B0503030403020204" pitchFamily="34" charset="0"/>
              <a:cs typeface="+mn-cs"/>
            </a:endParaRPr>
          </a:p>
          <a:p>
            <a:pPr algn="l" defTabSz="456743" fontAlgn="base" hangingPunct="1">
              <a:spcBef>
                <a:spcPct val="0"/>
              </a:spcBef>
              <a:spcAft>
                <a:spcPct val="0"/>
              </a:spcAft>
              <a:defRPr/>
            </a:pPr>
            <a:endParaRPr lang="en-US" altLang="en-US" sz="2398" b="0" kern="1200" dirty="0">
              <a:solidFill>
                <a:prstClr val="black"/>
              </a:solidFill>
              <a:cs typeface="+mn-cs"/>
            </a:endParaRPr>
          </a:p>
        </p:txBody>
      </p:sp>
      <p:grpSp>
        <p:nvGrpSpPr>
          <p:cNvPr id="47" name="Group 46">
            <a:extLst>
              <a:ext uri="{FF2B5EF4-FFF2-40B4-BE49-F238E27FC236}">
                <a16:creationId xmlns:a16="http://schemas.microsoft.com/office/drawing/2014/main" id="{BCD52401-E6BA-414A-A9A5-02574E5E21E3}"/>
              </a:ext>
            </a:extLst>
          </p:cNvPr>
          <p:cNvGrpSpPr/>
          <p:nvPr/>
        </p:nvGrpSpPr>
        <p:grpSpPr>
          <a:xfrm>
            <a:off x="5098414" y="1441934"/>
            <a:ext cx="6659890" cy="710840"/>
            <a:chOff x="6267767" y="3379220"/>
            <a:chExt cx="4402690" cy="472976"/>
          </a:xfrm>
        </p:grpSpPr>
        <p:sp>
          <p:nvSpPr>
            <p:cNvPr id="48" name="TextBox 498">
              <a:extLst>
                <a:ext uri="{FF2B5EF4-FFF2-40B4-BE49-F238E27FC236}">
                  <a16:creationId xmlns:a16="http://schemas.microsoft.com/office/drawing/2014/main" id="{FB4A6F14-AB89-49A3-AC3B-9782C2C57E6D}"/>
                </a:ext>
              </a:extLst>
            </p:cNvPr>
            <p:cNvSpPr txBox="1">
              <a:spLocks noChangeArrowheads="1"/>
            </p:cNvSpPr>
            <p:nvPr/>
          </p:nvSpPr>
          <p:spPr bwMode="auto">
            <a:xfrm>
              <a:off x="8583390" y="3498585"/>
              <a:ext cx="91475" cy="250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486" tIns="34243" rIns="68486" bIns="34243">
              <a:spAutoFit/>
            </a:bodyPr>
            <a:lstStyle>
              <a:lvl1pPr>
                <a:defRPr sz="4300">
                  <a:solidFill>
                    <a:schemeClr val="tx1"/>
                  </a:solidFill>
                  <a:latin typeface="Calibri" panose="020F0502020204030204" pitchFamily="34" charset="0"/>
                  <a:ea typeface="MS PGothic" panose="020B0600070205080204" pitchFamily="34" charset="-128"/>
                </a:defRPr>
              </a:lvl1pPr>
              <a:lvl2pPr marL="742950" indent="-285750">
                <a:defRPr sz="4300">
                  <a:solidFill>
                    <a:schemeClr val="tx1"/>
                  </a:solidFill>
                  <a:latin typeface="Calibri" panose="020F0502020204030204" pitchFamily="34" charset="0"/>
                  <a:ea typeface="MS PGothic" panose="020B0600070205080204" pitchFamily="34" charset="-128"/>
                </a:defRPr>
              </a:lvl2pPr>
              <a:lvl3pPr marL="1143000" indent="-228600">
                <a:defRPr sz="4300">
                  <a:solidFill>
                    <a:schemeClr val="tx1"/>
                  </a:solidFill>
                  <a:latin typeface="Calibri" panose="020F0502020204030204" pitchFamily="34" charset="0"/>
                  <a:ea typeface="MS PGothic" panose="020B0600070205080204" pitchFamily="34" charset="-128"/>
                </a:defRPr>
              </a:lvl3pPr>
              <a:lvl4pPr marL="1600200" indent="-228600">
                <a:defRPr sz="4300">
                  <a:solidFill>
                    <a:schemeClr val="tx1"/>
                  </a:solidFill>
                  <a:latin typeface="Calibri" panose="020F0502020204030204" pitchFamily="34" charset="0"/>
                  <a:ea typeface="MS PGothic" panose="020B0600070205080204" pitchFamily="34" charset="-128"/>
                </a:defRPr>
              </a:lvl4pPr>
              <a:lvl5pPr marL="2057400" indent="-228600">
                <a:defRPr sz="4300">
                  <a:solidFill>
                    <a:schemeClr val="tx1"/>
                  </a:solidFill>
                  <a:latin typeface="Calibri" panose="020F0502020204030204" pitchFamily="34" charset="0"/>
                  <a:ea typeface="MS PGothic" panose="020B0600070205080204" pitchFamily="34" charset="-128"/>
                </a:defRPr>
              </a:lvl5pPr>
              <a:lvl6pPr marL="2514600" indent="-228600" defTabSz="1087438" fontAlgn="base">
                <a:spcBef>
                  <a:spcPct val="0"/>
                </a:spcBef>
                <a:spcAft>
                  <a:spcPct val="0"/>
                </a:spcAft>
                <a:defRPr sz="4300">
                  <a:solidFill>
                    <a:schemeClr val="tx1"/>
                  </a:solidFill>
                  <a:latin typeface="Calibri" panose="020F0502020204030204" pitchFamily="34" charset="0"/>
                  <a:ea typeface="MS PGothic" panose="020B0600070205080204" pitchFamily="34" charset="-128"/>
                </a:defRPr>
              </a:lvl6pPr>
              <a:lvl7pPr marL="2971800" indent="-228600" defTabSz="1087438" fontAlgn="base">
                <a:spcBef>
                  <a:spcPct val="0"/>
                </a:spcBef>
                <a:spcAft>
                  <a:spcPct val="0"/>
                </a:spcAft>
                <a:defRPr sz="4300">
                  <a:solidFill>
                    <a:schemeClr val="tx1"/>
                  </a:solidFill>
                  <a:latin typeface="Calibri" panose="020F0502020204030204" pitchFamily="34" charset="0"/>
                  <a:ea typeface="MS PGothic" panose="020B0600070205080204" pitchFamily="34" charset="-128"/>
                </a:defRPr>
              </a:lvl7pPr>
              <a:lvl8pPr marL="3429000" indent="-228600" defTabSz="1087438" fontAlgn="base">
                <a:spcBef>
                  <a:spcPct val="0"/>
                </a:spcBef>
                <a:spcAft>
                  <a:spcPct val="0"/>
                </a:spcAft>
                <a:defRPr sz="4300">
                  <a:solidFill>
                    <a:schemeClr val="tx1"/>
                  </a:solidFill>
                  <a:latin typeface="Calibri" panose="020F0502020204030204" pitchFamily="34" charset="0"/>
                  <a:ea typeface="MS PGothic" panose="020B0600070205080204" pitchFamily="34" charset="-128"/>
                </a:defRPr>
              </a:lvl8pPr>
              <a:lvl9pPr marL="3886200" indent="-228600" defTabSz="1087438" fontAlgn="base">
                <a:spcBef>
                  <a:spcPct val="0"/>
                </a:spcBef>
                <a:spcAft>
                  <a:spcPct val="0"/>
                </a:spcAft>
                <a:defRPr sz="4300">
                  <a:solidFill>
                    <a:schemeClr val="tx1"/>
                  </a:solidFill>
                  <a:latin typeface="Calibri" panose="020F0502020204030204" pitchFamily="34" charset="0"/>
                  <a:ea typeface="MS PGothic" panose="020B0600070205080204" pitchFamily="34" charset="-128"/>
                </a:defRPr>
              </a:lvl9pPr>
            </a:lstStyle>
            <a:p>
              <a:pPr algn="l" defTabSz="913486" hangingPunct="1">
                <a:defRPr/>
              </a:pPr>
              <a:endParaRPr lang="id-ID" altLang="en-US" sz="1998" kern="1200">
                <a:solidFill>
                  <a:srgbClr val="ED7D31">
                    <a:lumMod val="75000"/>
                  </a:srgbClr>
                </a:solidFill>
                <a:latin typeface="Open Sans" charset="0"/>
                <a:cs typeface="+mn-cs"/>
              </a:endParaRPr>
            </a:p>
          </p:txBody>
        </p:sp>
        <p:sp>
          <p:nvSpPr>
            <p:cNvPr id="49" name="TextBox 509">
              <a:extLst>
                <a:ext uri="{FF2B5EF4-FFF2-40B4-BE49-F238E27FC236}">
                  <a16:creationId xmlns:a16="http://schemas.microsoft.com/office/drawing/2014/main" id="{F926A71A-9257-497D-BB55-DF589F8FA877}"/>
                </a:ext>
              </a:extLst>
            </p:cNvPr>
            <p:cNvSpPr txBox="1">
              <a:spLocks noChangeArrowheads="1"/>
            </p:cNvSpPr>
            <p:nvPr/>
          </p:nvSpPr>
          <p:spPr bwMode="auto">
            <a:xfrm>
              <a:off x="6267767" y="3379220"/>
              <a:ext cx="4402690" cy="4729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2185" tIns="41093" rIns="82185" bIns="41093">
              <a:spAutoFit/>
            </a:bodyPr>
            <a:lstStyle>
              <a:lvl1pPr>
                <a:defRPr sz="4300">
                  <a:solidFill>
                    <a:schemeClr val="tx1"/>
                  </a:solidFill>
                  <a:latin typeface="Calibri" panose="020F0502020204030204" pitchFamily="34" charset="0"/>
                  <a:ea typeface="MS PGothic" panose="020B0600070205080204" pitchFamily="34" charset="-128"/>
                </a:defRPr>
              </a:lvl1pPr>
              <a:lvl2pPr marL="742950" indent="-285750">
                <a:defRPr sz="4300">
                  <a:solidFill>
                    <a:schemeClr val="tx1"/>
                  </a:solidFill>
                  <a:latin typeface="Calibri" panose="020F0502020204030204" pitchFamily="34" charset="0"/>
                  <a:ea typeface="MS PGothic" panose="020B0600070205080204" pitchFamily="34" charset="-128"/>
                </a:defRPr>
              </a:lvl2pPr>
              <a:lvl3pPr marL="1143000" indent="-228600">
                <a:defRPr sz="4300">
                  <a:solidFill>
                    <a:schemeClr val="tx1"/>
                  </a:solidFill>
                  <a:latin typeface="Calibri" panose="020F0502020204030204" pitchFamily="34" charset="0"/>
                  <a:ea typeface="MS PGothic" panose="020B0600070205080204" pitchFamily="34" charset="-128"/>
                </a:defRPr>
              </a:lvl3pPr>
              <a:lvl4pPr marL="1600200" indent="-228600">
                <a:defRPr sz="4300">
                  <a:solidFill>
                    <a:schemeClr val="tx1"/>
                  </a:solidFill>
                  <a:latin typeface="Calibri" panose="020F0502020204030204" pitchFamily="34" charset="0"/>
                  <a:ea typeface="MS PGothic" panose="020B0600070205080204" pitchFamily="34" charset="-128"/>
                </a:defRPr>
              </a:lvl4pPr>
              <a:lvl5pPr marL="2057400" indent="-228600">
                <a:defRPr sz="4300">
                  <a:solidFill>
                    <a:schemeClr val="tx1"/>
                  </a:solidFill>
                  <a:latin typeface="Calibri" panose="020F0502020204030204" pitchFamily="34" charset="0"/>
                  <a:ea typeface="MS PGothic" panose="020B0600070205080204" pitchFamily="34" charset="-128"/>
                </a:defRPr>
              </a:lvl5pPr>
              <a:lvl6pPr marL="2514600" indent="-228600" defTabSz="1087438" fontAlgn="base">
                <a:spcBef>
                  <a:spcPct val="0"/>
                </a:spcBef>
                <a:spcAft>
                  <a:spcPct val="0"/>
                </a:spcAft>
                <a:defRPr sz="4300">
                  <a:solidFill>
                    <a:schemeClr val="tx1"/>
                  </a:solidFill>
                  <a:latin typeface="Calibri" panose="020F0502020204030204" pitchFamily="34" charset="0"/>
                  <a:ea typeface="MS PGothic" panose="020B0600070205080204" pitchFamily="34" charset="-128"/>
                </a:defRPr>
              </a:lvl6pPr>
              <a:lvl7pPr marL="2971800" indent="-228600" defTabSz="1087438" fontAlgn="base">
                <a:spcBef>
                  <a:spcPct val="0"/>
                </a:spcBef>
                <a:spcAft>
                  <a:spcPct val="0"/>
                </a:spcAft>
                <a:defRPr sz="4300">
                  <a:solidFill>
                    <a:schemeClr val="tx1"/>
                  </a:solidFill>
                  <a:latin typeface="Calibri" panose="020F0502020204030204" pitchFamily="34" charset="0"/>
                  <a:ea typeface="MS PGothic" panose="020B0600070205080204" pitchFamily="34" charset="-128"/>
                </a:defRPr>
              </a:lvl7pPr>
              <a:lvl8pPr marL="3429000" indent="-228600" defTabSz="1087438" fontAlgn="base">
                <a:spcBef>
                  <a:spcPct val="0"/>
                </a:spcBef>
                <a:spcAft>
                  <a:spcPct val="0"/>
                </a:spcAft>
                <a:defRPr sz="4300">
                  <a:solidFill>
                    <a:schemeClr val="tx1"/>
                  </a:solidFill>
                  <a:latin typeface="Calibri" panose="020F0502020204030204" pitchFamily="34" charset="0"/>
                  <a:ea typeface="MS PGothic" panose="020B0600070205080204" pitchFamily="34" charset="-128"/>
                </a:defRPr>
              </a:lvl8pPr>
              <a:lvl9pPr marL="3886200" indent="-228600" defTabSz="1087438" fontAlgn="base">
                <a:spcBef>
                  <a:spcPct val="0"/>
                </a:spcBef>
                <a:spcAft>
                  <a:spcPct val="0"/>
                </a:spcAft>
                <a:defRPr sz="4300">
                  <a:solidFill>
                    <a:schemeClr val="tx1"/>
                  </a:solidFill>
                  <a:latin typeface="Calibri" panose="020F0502020204030204" pitchFamily="34" charset="0"/>
                  <a:ea typeface="MS PGothic" panose="020B0600070205080204" pitchFamily="34" charset="-128"/>
                </a:defRPr>
              </a:lvl9pPr>
            </a:lstStyle>
            <a:p>
              <a:pPr algn="l" defTabSz="913486" hangingPunct="1">
                <a:defRPr/>
              </a:pPr>
              <a:r>
                <a:rPr lang="en-US" altLang="en-US" sz="1998" kern="1200" dirty="0" err="1">
                  <a:solidFill>
                    <a:srgbClr val="FF6600"/>
                  </a:solidFill>
                  <a:latin typeface="Source Sans Pro" panose="020B0503030403020204" pitchFamily="34" charset="0"/>
                  <a:ea typeface="Source Sans Pro" panose="020B0503030403020204" pitchFamily="34" charset="0"/>
                  <a:cs typeface="+mn-cs"/>
                </a:rPr>
                <a:t>Anémie</a:t>
              </a:r>
              <a:r>
                <a:rPr lang="en-US" altLang="en-US" sz="1998" kern="1200" dirty="0">
                  <a:solidFill>
                    <a:srgbClr val="FF6600"/>
                  </a:solidFill>
                  <a:latin typeface="Source Sans Pro" panose="020B0503030403020204" pitchFamily="34" charset="0"/>
                  <a:ea typeface="Source Sans Pro" panose="020B0503030403020204" pitchFamily="34" charset="0"/>
                  <a:cs typeface="+mn-cs"/>
                </a:rPr>
                <a:t> </a:t>
              </a:r>
              <a:r>
                <a:rPr lang="en-US" altLang="en-US" sz="1998" kern="1200" dirty="0" err="1">
                  <a:solidFill>
                    <a:srgbClr val="FF6600"/>
                  </a:solidFill>
                  <a:latin typeface="Source Sans Pro" panose="020B0503030403020204" pitchFamily="34" charset="0"/>
                  <a:ea typeface="Source Sans Pro" panose="020B0503030403020204" pitchFamily="34" charset="0"/>
                  <a:cs typeface="+mn-cs"/>
                </a:rPr>
                <a:t>sévère</a:t>
              </a:r>
              <a:r>
                <a:rPr lang="en-US" altLang="en-US" sz="1998" kern="1200" dirty="0">
                  <a:solidFill>
                    <a:srgbClr val="FF6600"/>
                  </a:solidFill>
                  <a:latin typeface="Source Sans Pro" panose="020B0503030403020204" pitchFamily="34" charset="0"/>
                  <a:ea typeface="Source Sans Pro" panose="020B0503030403020204" pitchFamily="34" charset="0"/>
                  <a:cs typeface="+mn-cs"/>
                </a:rPr>
                <a:t> et </a:t>
              </a:r>
              <a:r>
                <a:rPr lang="en-US" altLang="en-US" sz="1998" kern="1200" dirty="0" err="1">
                  <a:solidFill>
                    <a:srgbClr val="FF6600"/>
                  </a:solidFill>
                  <a:latin typeface="Source Sans Pro" panose="020B0503030403020204" pitchFamily="34" charset="0"/>
                  <a:ea typeface="Source Sans Pro" panose="020B0503030403020204" pitchFamily="34" charset="0"/>
                  <a:cs typeface="+mn-cs"/>
                </a:rPr>
                <a:t>moderée</a:t>
              </a:r>
              <a:r>
                <a:rPr lang="en-US" altLang="en-US" sz="1998" kern="1200" dirty="0">
                  <a:solidFill>
                    <a:srgbClr val="FF6600"/>
                  </a:solidFill>
                  <a:latin typeface="Source Sans Pro" panose="020B0503030403020204" pitchFamily="34" charset="0"/>
                  <a:ea typeface="Source Sans Pro" panose="020B0503030403020204" pitchFamily="34" charset="0"/>
                  <a:cs typeface="+mn-cs"/>
                </a:rPr>
                <a:t> chez les femmes enceintes</a:t>
              </a:r>
              <a:endParaRPr lang="fr-FR" altLang="en-US" sz="1998" kern="1200" dirty="0">
                <a:solidFill>
                  <a:srgbClr val="FF6600"/>
                </a:solidFill>
                <a:latin typeface="Source Sans Pro" panose="020B0503030403020204" pitchFamily="34" charset="0"/>
                <a:ea typeface="Source Sans Pro" panose="020B0503030403020204" pitchFamily="34" charset="0"/>
                <a:cs typeface="+mn-cs"/>
              </a:endParaRPr>
            </a:p>
            <a:p>
              <a:pPr algn="l" defTabSz="913486" hangingPunct="1">
                <a:lnSpc>
                  <a:spcPct val="110000"/>
                </a:lnSpc>
                <a:defRPr/>
              </a:pPr>
              <a:endParaRPr lang="fr-FR" altLang="en-US" sz="1998" kern="1200" dirty="0">
                <a:solidFill>
                  <a:srgbClr val="FF6600"/>
                </a:solidFill>
                <a:latin typeface="Source Sans Pro" panose="020B0503030403020204" pitchFamily="34" charset="0"/>
                <a:ea typeface="Source Sans Pro" panose="020B0503030403020204" pitchFamily="34" charset="0"/>
                <a:cs typeface="+mn-cs"/>
              </a:endParaRPr>
            </a:p>
          </p:txBody>
        </p:sp>
      </p:grpSp>
      <p:sp>
        <p:nvSpPr>
          <p:cNvPr id="20" name="Rectangle 19">
            <a:extLst>
              <a:ext uri="{FF2B5EF4-FFF2-40B4-BE49-F238E27FC236}">
                <a16:creationId xmlns:a16="http://schemas.microsoft.com/office/drawing/2014/main" id="{E4F5452F-9A69-40E0-8A8C-625B0492DAD5}"/>
              </a:ext>
            </a:extLst>
          </p:cNvPr>
          <p:cNvSpPr/>
          <p:nvPr/>
        </p:nvSpPr>
        <p:spPr>
          <a:xfrm>
            <a:off x="8585822" y="6426846"/>
            <a:ext cx="3315035" cy="215220"/>
          </a:xfrm>
          <a:prstGeom prst="rect">
            <a:avLst/>
          </a:prstGeom>
        </p:spPr>
        <p:txBody>
          <a:bodyPr wrap="square" lIns="91345" tIns="45672" rIns="91345" bIns="45672" anchor="t">
            <a:spAutoFit/>
          </a:bodyPr>
          <a:lstStyle/>
          <a:p>
            <a:pPr algn="l" defTabSz="913486" hangingPunct="1">
              <a:defRPr/>
            </a:pPr>
            <a:r>
              <a:rPr lang="en-US" sz="799" b="0" kern="1200" dirty="0">
                <a:solidFill>
                  <a:prstClr val="black"/>
                </a:solidFill>
                <a:latin typeface="Source Sans Pro"/>
                <a:ea typeface="Source Sans Pro"/>
                <a:cs typeface="+mn-cs"/>
              </a:rPr>
              <a:t>Source: WCARO, nutrition section, 2023</a:t>
            </a:r>
            <a:endParaRPr lang="en-US" sz="799" b="0" kern="1200" dirty="0">
              <a:solidFill>
                <a:prstClr val="black"/>
              </a:solidFill>
              <a:latin typeface="Source Sans Pro" panose="020B0503030403020204" pitchFamily="34" charset="0"/>
              <a:ea typeface="Source Sans Pro" panose="020B0503030403020204" pitchFamily="34" charset="0"/>
              <a:cs typeface="+mn-cs"/>
            </a:endParaRPr>
          </a:p>
        </p:txBody>
      </p:sp>
      <p:pic>
        <p:nvPicPr>
          <p:cNvPr id="24" name="Picture 23">
            <a:extLst>
              <a:ext uri="{FF2B5EF4-FFF2-40B4-BE49-F238E27FC236}">
                <a16:creationId xmlns:a16="http://schemas.microsoft.com/office/drawing/2014/main" id="{5371979D-949F-4272-B12A-20FDD89C76F3}"/>
              </a:ext>
            </a:extLst>
          </p:cNvPr>
          <p:cNvPicPr>
            <a:picLocks noChangeAspect="1"/>
          </p:cNvPicPr>
          <p:nvPr/>
        </p:nvPicPr>
        <p:blipFill>
          <a:blip r:embed="rId3"/>
          <a:stretch>
            <a:fillRect/>
          </a:stretch>
        </p:blipFill>
        <p:spPr>
          <a:xfrm>
            <a:off x="11224396" y="789748"/>
            <a:ext cx="952286" cy="1463737"/>
          </a:xfrm>
          <a:prstGeom prst="rect">
            <a:avLst/>
          </a:prstGeom>
        </p:spPr>
      </p:pic>
      <p:pic>
        <p:nvPicPr>
          <p:cNvPr id="5" name="Picture 4">
            <a:extLst>
              <a:ext uri="{FF2B5EF4-FFF2-40B4-BE49-F238E27FC236}">
                <a16:creationId xmlns:a16="http://schemas.microsoft.com/office/drawing/2014/main" id="{B72453AC-CD77-E5AB-08C4-9649440F5A82}"/>
              </a:ext>
            </a:extLst>
          </p:cNvPr>
          <p:cNvPicPr>
            <a:picLocks noChangeAspect="1"/>
          </p:cNvPicPr>
          <p:nvPr/>
        </p:nvPicPr>
        <p:blipFill>
          <a:blip r:embed="rId4"/>
          <a:stretch>
            <a:fillRect/>
          </a:stretch>
        </p:blipFill>
        <p:spPr>
          <a:xfrm>
            <a:off x="5098415" y="2077621"/>
            <a:ext cx="7005622" cy="3936399"/>
          </a:xfrm>
          <a:prstGeom prst="rect">
            <a:avLst/>
          </a:prstGeom>
        </p:spPr>
      </p:pic>
      <p:sp>
        <p:nvSpPr>
          <p:cNvPr id="6" name="TextBox 509">
            <a:extLst>
              <a:ext uri="{FF2B5EF4-FFF2-40B4-BE49-F238E27FC236}">
                <a16:creationId xmlns:a16="http://schemas.microsoft.com/office/drawing/2014/main" id="{C67C47FF-0DA0-A60D-1B07-95ECDFD559F3}"/>
              </a:ext>
            </a:extLst>
          </p:cNvPr>
          <p:cNvSpPr txBox="1">
            <a:spLocks noChangeArrowheads="1"/>
          </p:cNvSpPr>
          <p:nvPr/>
        </p:nvSpPr>
        <p:spPr bwMode="auto">
          <a:xfrm>
            <a:off x="75264" y="1488795"/>
            <a:ext cx="4880597" cy="7108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2185" tIns="41093" rIns="82185" bIns="41093">
            <a:spAutoFit/>
          </a:bodyPr>
          <a:lstStyle>
            <a:lvl1pPr>
              <a:defRPr sz="4300">
                <a:solidFill>
                  <a:schemeClr val="tx1"/>
                </a:solidFill>
                <a:latin typeface="Calibri" panose="020F0502020204030204" pitchFamily="34" charset="0"/>
                <a:ea typeface="MS PGothic" panose="020B0600070205080204" pitchFamily="34" charset="-128"/>
              </a:defRPr>
            </a:lvl1pPr>
            <a:lvl2pPr marL="742950" indent="-285750">
              <a:defRPr sz="4300">
                <a:solidFill>
                  <a:schemeClr val="tx1"/>
                </a:solidFill>
                <a:latin typeface="Calibri" panose="020F0502020204030204" pitchFamily="34" charset="0"/>
                <a:ea typeface="MS PGothic" panose="020B0600070205080204" pitchFamily="34" charset="-128"/>
              </a:defRPr>
            </a:lvl2pPr>
            <a:lvl3pPr marL="1143000" indent="-228600">
              <a:defRPr sz="4300">
                <a:solidFill>
                  <a:schemeClr val="tx1"/>
                </a:solidFill>
                <a:latin typeface="Calibri" panose="020F0502020204030204" pitchFamily="34" charset="0"/>
                <a:ea typeface="MS PGothic" panose="020B0600070205080204" pitchFamily="34" charset="-128"/>
              </a:defRPr>
            </a:lvl3pPr>
            <a:lvl4pPr marL="1600200" indent="-228600">
              <a:defRPr sz="4300">
                <a:solidFill>
                  <a:schemeClr val="tx1"/>
                </a:solidFill>
                <a:latin typeface="Calibri" panose="020F0502020204030204" pitchFamily="34" charset="0"/>
                <a:ea typeface="MS PGothic" panose="020B0600070205080204" pitchFamily="34" charset="-128"/>
              </a:defRPr>
            </a:lvl4pPr>
            <a:lvl5pPr marL="2057400" indent="-228600">
              <a:defRPr sz="4300">
                <a:solidFill>
                  <a:schemeClr val="tx1"/>
                </a:solidFill>
                <a:latin typeface="Calibri" panose="020F0502020204030204" pitchFamily="34" charset="0"/>
                <a:ea typeface="MS PGothic" panose="020B0600070205080204" pitchFamily="34" charset="-128"/>
              </a:defRPr>
            </a:lvl5pPr>
            <a:lvl6pPr marL="2514600" indent="-228600" defTabSz="1087438" fontAlgn="base">
              <a:spcBef>
                <a:spcPct val="0"/>
              </a:spcBef>
              <a:spcAft>
                <a:spcPct val="0"/>
              </a:spcAft>
              <a:defRPr sz="4300">
                <a:solidFill>
                  <a:schemeClr val="tx1"/>
                </a:solidFill>
                <a:latin typeface="Calibri" panose="020F0502020204030204" pitchFamily="34" charset="0"/>
                <a:ea typeface="MS PGothic" panose="020B0600070205080204" pitchFamily="34" charset="-128"/>
              </a:defRPr>
            </a:lvl6pPr>
            <a:lvl7pPr marL="2971800" indent="-228600" defTabSz="1087438" fontAlgn="base">
              <a:spcBef>
                <a:spcPct val="0"/>
              </a:spcBef>
              <a:spcAft>
                <a:spcPct val="0"/>
              </a:spcAft>
              <a:defRPr sz="4300">
                <a:solidFill>
                  <a:schemeClr val="tx1"/>
                </a:solidFill>
                <a:latin typeface="Calibri" panose="020F0502020204030204" pitchFamily="34" charset="0"/>
                <a:ea typeface="MS PGothic" panose="020B0600070205080204" pitchFamily="34" charset="-128"/>
              </a:defRPr>
            </a:lvl7pPr>
            <a:lvl8pPr marL="3429000" indent="-228600" defTabSz="1087438" fontAlgn="base">
              <a:spcBef>
                <a:spcPct val="0"/>
              </a:spcBef>
              <a:spcAft>
                <a:spcPct val="0"/>
              </a:spcAft>
              <a:defRPr sz="4300">
                <a:solidFill>
                  <a:schemeClr val="tx1"/>
                </a:solidFill>
                <a:latin typeface="Calibri" panose="020F0502020204030204" pitchFamily="34" charset="0"/>
                <a:ea typeface="MS PGothic" panose="020B0600070205080204" pitchFamily="34" charset="-128"/>
              </a:defRPr>
            </a:lvl8pPr>
            <a:lvl9pPr marL="3886200" indent="-228600" defTabSz="1087438" fontAlgn="base">
              <a:spcBef>
                <a:spcPct val="0"/>
              </a:spcBef>
              <a:spcAft>
                <a:spcPct val="0"/>
              </a:spcAft>
              <a:defRPr sz="4300">
                <a:solidFill>
                  <a:schemeClr val="tx1"/>
                </a:solidFill>
                <a:latin typeface="Calibri" panose="020F0502020204030204" pitchFamily="34" charset="0"/>
                <a:ea typeface="MS PGothic" panose="020B0600070205080204" pitchFamily="34" charset="-128"/>
              </a:defRPr>
            </a:lvl9pPr>
          </a:lstStyle>
          <a:p>
            <a:pPr algn="l" defTabSz="913486" hangingPunct="1">
              <a:defRPr/>
            </a:pPr>
            <a:r>
              <a:rPr lang="en-US" altLang="en-US" sz="1998" kern="1200" dirty="0">
                <a:solidFill>
                  <a:srgbClr val="FF6600"/>
                </a:solidFill>
                <a:latin typeface="Source Sans Pro" panose="020B0503030403020204" pitchFamily="34" charset="0"/>
                <a:ea typeface="Source Sans Pro" panose="020B0503030403020204" pitchFamily="34" charset="0"/>
                <a:cs typeface="+mn-cs"/>
              </a:rPr>
              <a:t>Malnutrition </a:t>
            </a:r>
            <a:r>
              <a:rPr lang="en-US" altLang="en-US" sz="1998" kern="1200" dirty="0" err="1">
                <a:solidFill>
                  <a:srgbClr val="FF6600"/>
                </a:solidFill>
                <a:latin typeface="Source Sans Pro" panose="020B0503030403020204" pitchFamily="34" charset="0"/>
                <a:ea typeface="Source Sans Pro" panose="020B0503030403020204" pitchFamily="34" charset="0"/>
                <a:cs typeface="+mn-cs"/>
              </a:rPr>
              <a:t>aigue</a:t>
            </a:r>
            <a:r>
              <a:rPr lang="en-US" altLang="en-US" sz="1998" kern="1200" dirty="0">
                <a:solidFill>
                  <a:srgbClr val="FF6600"/>
                </a:solidFill>
                <a:latin typeface="Source Sans Pro" panose="020B0503030403020204" pitchFamily="34" charset="0"/>
                <a:ea typeface="Source Sans Pro" panose="020B0503030403020204" pitchFamily="34" charset="0"/>
                <a:cs typeface="+mn-cs"/>
              </a:rPr>
              <a:t> sur base de PB &lt;23cm</a:t>
            </a:r>
            <a:endParaRPr lang="fr-FR" altLang="en-US" sz="1998" kern="1200" dirty="0">
              <a:solidFill>
                <a:srgbClr val="FF6600"/>
              </a:solidFill>
              <a:latin typeface="Source Sans Pro" panose="020B0503030403020204" pitchFamily="34" charset="0"/>
              <a:ea typeface="Source Sans Pro" panose="020B0503030403020204" pitchFamily="34" charset="0"/>
              <a:cs typeface="+mn-cs"/>
            </a:endParaRPr>
          </a:p>
          <a:p>
            <a:pPr algn="l" defTabSz="913486" hangingPunct="1">
              <a:lnSpc>
                <a:spcPct val="110000"/>
              </a:lnSpc>
              <a:defRPr/>
            </a:pPr>
            <a:endParaRPr lang="fr-FR" altLang="en-US" sz="1998" kern="1200" dirty="0">
              <a:solidFill>
                <a:srgbClr val="FF6600"/>
              </a:solidFill>
              <a:latin typeface="Source Sans Pro" panose="020B0503030403020204" pitchFamily="34" charset="0"/>
              <a:ea typeface="Source Sans Pro" panose="020B0503030403020204" pitchFamily="34" charset="0"/>
              <a:cs typeface="+mn-cs"/>
            </a:endParaRPr>
          </a:p>
        </p:txBody>
      </p:sp>
      <p:pic>
        <p:nvPicPr>
          <p:cNvPr id="9" name="Picture 8">
            <a:extLst>
              <a:ext uri="{FF2B5EF4-FFF2-40B4-BE49-F238E27FC236}">
                <a16:creationId xmlns:a16="http://schemas.microsoft.com/office/drawing/2014/main" id="{813DE569-3DAF-8CED-B8C3-88518E7FF37E}"/>
              </a:ext>
            </a:extLst>
          </p:cNvPr>
          <p:cNvPicPr>
            <a:picLocks noChangeAspect="1"/>
          </p:cNvPicPr>
          <p:nvPr/>
        </p:nvPicPr>
        <p:blipFill>
          <a:blip r:embed="rId5"/>
          <a:stretch>
            <a:fillRect/>
          </a:stretch>
        </p:blipFill>
        <p:spPr>
          <a:xfrm>
            <a:off x="75263" y="1892364"/>
            <a:ext cx="4217954" cy="4823061"/>
          </a:xfrm>
          <a:prstGeom prst="rect">
            <a:avLst/>
          </a:prstGeom>
        </p:spPr>
      </p:pic>
    </p:spTree>
    <p:extLst>
      <p:ext uri="{BB962C8B-B14F-4D97-AF65-F5344CB8AC3E}">
        <p14:creationId xmlns:p14="http://schemas.microsoft.com/office/powerpoint/2010/main" val="99331386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AAB9172-E791-A69D-9A68-A3101AB4B11A}"/>
              </a:ext>
            </a:extLst>
          </p:cNvPr>
          <p:cNvSpPr>
            <a:spLocks noGrp="1"/>
          </p:cNvSpPr>
          <p:nvPr>
            <p:ph type="title"/>
          </p:nvPr>
        </p:nvSpPr>
        <p:spPr>
          <a:xfrm>
            <a:off x="5057633" y="761479"/>
            <a:ext cx="4212642" cy="2135125"/>
          </a:xfrm>
        </p:spPr>
        <p:txBody>
          <a:bodyPr vert="horz" lIns="91440" tIns="45720" rIns="91440" bIns="45720" rtlCol="0" anchor="b">
            <a:normAutofit/>
          </a:bodyPr>
          <a:lstStyle/>
          <a:p>
            <a:pPr algn="ctr" defTabSz="914400"/>
            <a:r>
              <a:rPr lang="en-US" sz="4000" dirty="0" err="1">
                <a:solidFill>
                  <a:srgbClr val="FFFFFF"/>
                </a:solidFill>
              </a:rPr>
              <a:t>Priorités</a:t>
            </a:r>
            <a:r>
              <a:rPr lang="en-US" sz="4000" dirty="0">
                <a:solidFill>
                  <a:srgbClr val="FFFFFF"/>
                </a:solidFill>
              </a:rPr>
              <a:t> nutrition </a:t>
            </a:r>
            <a:r>
              <a:rPr lang="en-US" sz="4000" dirty="0" err="1">
                <a:solidFill>
                  <a:srgbClr val="FFFFFF"/>
                </a:solidFill>
              </a:rPr>
              <a:t>en</a:t>
            </a:r>
            <a:r>
              <a:rPr lang="en-US" sz="4000" dirty="0">
                <a:solidFill>
                  <a:srgbClr val="FFFFFF"/>
                </a:solidFill>
              </a:rPr>
              <a:t> urgence</a:t>
            </a:r>
            <a:br>
              <a:rPr lang="en-US" sz="4000" dirty="0">
                <a:solidFill>
                  <a:srgbClr val="FFFFFF"/>
                </a:solidFill>
              </a:rPr>
            </a:br>
            <a:endParaRPr lang="en-US" sz="4000" dirty="0">
              <a:solidFill>
                <a:srgbClr val="FFFFFF"/>
              </a:solidFill>
            </a:endParaRPr>
          </a:p>
        </p:txBody>
      </p:sp>
      <p:pic>
        <p:nvPicPr>
          <p:cNvPr id="3" name="Picture 2" descr="A young child holding a bowl of food&#10;&#10;Description automatically generated">
            <a:extLst>
              <a:ext uri="{FF2B5EF4-FFF2-40B4-BE49-F238E27FC236}">
                <a16:creationId xmlns:a16="http://schemas.microsoft.com/office/drawing/2014/main" id="{7163FC91-4C90-A1C0-88F8-378FFB527DA3}"/>
              </a:ext>
            </a:extLst>
          </p:cNvPr>
          <p:cNvPicPr>
            <a:picLocks noChangeAspect="1"/>
          </p:cNvPicPr>
          <p:nvPr/>
        </p:nvPicPr>
        <p:blipFill rotWithShape="1">
          <a:blip r:embed="rId3">
            <a:extLst>
              <a:ext uri="{28A0092B-C50C-407E-A947-70E740481C1C}">
                <a14:useLocalDpi xmlns:a14="http://schemas.microsoft.com/office/drawing/2010/main" val="0"/>
              </a:ext>
            </a:extLst>
          </a:blip>
          <a:srcRect l="11297"/>
          <a:stretch/>
        </p:blipFill>
        <p:spPr>
          <a:xfrm rot="16200000">
            <a:off x="-849581" y="841959"/>
            <a:ext cx="6865622" cy="5166460"/>
          </a:xfrm>
          <a:prstGeom prst="rect">
            <a:avLst/>
          </a:prstGeom>
        </p:spPr>
      </p:pic>
    </p:spTree>
    <p:extLst>
      <p:ext uri="{BB962C8B-B14F-4D97-AF65-F5344CB8AC3E}">
        <p14:creationId xmlns:p14="http://schemas.microsoft.com/office/powerpoint/2010/main" val="64244555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FEB14695-050D-0DD3-61A8-E71916BA84BD}"/>
              </a:ext>
            </a:extLst>
          </p:cNvPr>
          <p:cNvSpPr/>
          <p:nvPr/>
        </p:nvSpPr>
        <p:spPr>
          <a:xfrm>
            <a:off x="1" y="3572"/>
            <a:ext cx="3338030" cy="6850856"/>
          </a:xfrm>
          <a:prstGeom prst="rect">
            <a:avLst/>
          </a:prstGeom>
          <a:solidFill>
            <a:srgbClr val="808080">
              <a:alpha val="3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sz="1798"/>
          </a:p>
        </p:txBody>
      </p:sp>
      <p:sp>
        <p:nvSpPr>
          <p:cNvPr id="7" name="TextBox 6">
            <a:extLst>
              <a:ext uri="{FF2B5EF4-FFF2-40B4-BE49-F238E27FC236}">
                <a16:creationId xmlns:a16="http://schemas.microsoft.com/office/drawing/2014/main" id="{4418A55E-BF38-99B5-8D15-E6F30CBFF1CB}"/>
              </a:ext>
            </a:extLst>
          </p:cNvPr>
          <p:cNvSpPr txBox="1"/>
          <p:nvPr/>
        </p:nvSpPr>
        <p:spPr>
          <a:xfrm>
            <a:off x="496737" y="1969569"/>
            <a:ext cx="2593038" cy="4647426"/>
          </a:xfrm>
          <a:prstGeom prst="rect">
            <a:avLst/>
          </a:prstGeom>
          <a:noFill/>
        </p:spPr>
        <p:txBody>
          <a:bodyPr wrap="square" lIns="91440" tIns="45720" rIns="91440" bIns="45720" rtlCol="0" anchor="t">
            <a:spAutoFit/>
          </a:bodyPr>
          <a:lstStyle/>
          <a:p>
            <a:pPr algn="l"/>
            <a:r>
              <a:rPr lang="fr-FR" sz="2000" dirty="0">
                <a:solidFill>
                  <a:schemeClr val="bg1"/>
                </a:solidFill>
                <a:latin typeface="Calibri"/>
              </a:rPr>
              <a:t>L’agenda / Agenda</a:t>
            </a:r>
            <a:endParaRPr lang="en-US" sz="2000">
              <a:solidFill>
                <a:schemeClr val="bg1"/>
              </a:solidFill>
              <a:latin typeface="Calibri"/>
            </a:endParaRPr>
          </a:p>
          <a:p>
            <a:pPr algn="l"/>
            <a:endParaRPr lang="en-US" sz="2800">
              <a:solidFill>
                <a:srgbClr val="FFFFFF"/>
              </a:solidFill>
            </a:endParaRPr>
          </a:p>
          <a:p>
            <a:pPr algn="l"/>
            <a:r>
              <a:rPr lang="en-US" sz="2000" err="1">
                <a:solidFill>
                  <a:srgbClr val="455F51"/>
                </a:solidFill>
                <a:latin typeface="Calibri"/>
              </a:rPr>
              <a:t>Discours</a:t>
            </a:r>
            <a:r>
              <a:rPr lang="en-US" sz="2000" dirty="0">
                <a:solidFill>
                  <a:srgbClr val="455F51"/>
                </a:solidFill>
                <a:latin typeface="Calibri"/>
              </a:rPr>
              <a:t> </a:t>
            </a:r>
            <a:r>
              <a:rPr lang="en-US" sz="2000" err="1">
                <a:solidFill>
                  <a:srgbClr val="455F51"/>
                </a:solidFill>
                <a:latin typeface="Calibri"/>
              </a:rPr>
              <a:t>d'ouverture</a:t>
            </a:r>
            <a:endParaRPr lang="en-US" sz="2000">
              <a:solidFill>
                <a:srgbClr val="455F51"/>
              </a:solidFill>
              <a:latin typeface="Calibri"/>
            </a:endParaRPr>
          </a:p>
          <a:p>
            <a:pPr algn="l"/>
            <a:endParaRPr lang="en-US" sz="2000" b="0">
              <a:solidFill>
                <a:srgbClr val="FFFFFF"/>
              </a:solidFill>
              <a:latin typeface="Calibri"/>
              <a:cs typeface="Calibri"/>
            </a:endParaRPr>
          </a:p>
          <a:p>
            <a:pPr algn="l"/>
            <a:r>
              <a:rPr lang="fr-FR" sz="2000" dirty="0">
                <a:solidFill>
                  <a:schemeClr val="bg1"/>
                </a:solidFill>
                <a:latin typeface="Calibri"/>
              </a:rPr>
              <a:t>Briefing de sécurité / </a:t>
            </a:r>
            <a:endParaRPr lang="en-US" sz="2000" dirty="0">
              <a:solidFill>
                <a:schemeClr val="bg1"/>
              </a:solidFill>
              <a:latin typeface="Calibri"/>
            </a:endParaRPr>
          </a:p>
          <a:p>
            <a:pPr algn="l"/>
            <a:r>
              <a:rPr lang="fr-FR" sz="2000" dirty="0">
                <a:solidFill>
                  <a:schemeClr val="bg1"/>
                </a:solidFill>
                <a:latin typeface="Calibri"/>
              </a:rPr>
              <a:t>Security briefing  </a:t>
            </a:r>
            <a:endParaRPr lang="en-US" sz="2000" dirty="0">
              <a:solidFill>
                <a:schemeClr val="bg1"/>
              </a:solidFill>
              <a:latin typeface="Calibri"/>
            </a:endParaRPr>
          </a:p>
          <a:p>
            <a:pPr algn="l"/>
            <a:endParaRPr lang="en-US" sz="2000" dirty="0">
              <a:solidFill>
                <a:schemeClr val="bg1"/>
              </a:solidFill>
              <a:latin typeface="Calibri"/>
            </a:endParaRPr>
          </a:p>
          <a:p>
            <a:pPr algn="l"/>
            <a:r>
              <a:rPr lang="fr-FR" sz="2000" dirty="0">
                <a:solidFill>
                  <a:schemeClr val="bg1"/>
                </a:solidFill>
                <a:latin typeface="Calibri"/>
              </a:rPr>
              <a:t>Règles de base et gestion interne / </a:t>
            </a:r>
            <a:endParaRPr lang="en-US" sz="2000" dirty="0">
              <a:solidFill>
                <a:schemeClr val="bg1"/>
              </a:solidFill>
              <a:latin typeface="Calibri"/>
            </a:endParaRPr>
          </a:p>
          <a:p>
            <a:pPr algn="l"/>
            <a:r>
              <a:rPr lang="en-US" sz="2000" dirty="0">
                <a:solidFill>
                  <a:schemeClr val="bg1"/>
                </a:solidFill>
                <a:latin typeface="Calibri"/>
              </a:rPr>
              <a:t>Ground rules and housekeeping</a:t>
            </a:r>
          </a:p>
          <a:p>
            <a:pPr algn="l"/>
            <a:endParaRPr lang="en-US" sz="2000" b="0" dirty="0">
              <a:solidFill>
                <a:schemeClr val="bg1"/>
              </a:solidFill>
              <a:latin typeface="Calibri"/>
              <a:cs typeface="Calibri"/>
            </a:endParaRPr>
          </a:p>
          <a:p>
            <a:pPr algn="l"/>
            <a:endParaRPr lang="en-US" sz="2000" b="0">
              <a:solidFill>
                <a:srgbClr val="FFFFFF"/>
              </a:solidFill>
              <a:latin typeface="Calibri"/>
              <a:cs typeface="Calibri"/>
            </a:endParaRPr>
          </a:p>
          <a:p>
            <a:pPr algn="l"/>
            <a:endParaRPr lang="en-US" sz="2800">
              <a:solidFill>
                <a:srgbClr val="FFFFFF"/>
              </a:solidFill>
            </a:endParaRPr>
          </a:p>
        </p:txBody>
      </p:sp>
      <p:sp>
        <p:nvSpPr>
          <p:cNvPr id="5" name="TextBox 3">
            <a:extLst>
              <a:ext uri="{FF2B5EF4-FFF2-40B4-BE49-F238E27FC236}">
                <a16:creationId xmlns:a16="http://schemas.microsoft.com/office/drawing/2014/main" id="{A69172C6-BC6D-2AA7-D5FF-4E80E752AA3F}"/>
              </a:ext>
            </a:extLst>
          </p:cNvPr>
          <p:cNvSpPr txBox="1"/>
          <p:nvPr/>
        </p:nvSpPr>
        <p:spPr>
          <a:xfrm>
            <a:off x="11153631" y="6204953"/>
            <a:ext cx="1085470" cy="407804"/>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horz" wrap="square" lIns="19050" tIns="19050" rIns="19050" bIns="19050" numCol="1" spcCol="38100" rtlCol="0" anchor="t">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1pPr>
            <a:lvl2pPr marL="0" marR="0" indent="4572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2pPr>
            <a:lvl3pPr marL="0" marR="0" indent="9144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3pPr>
            <a:lvl4pPr marL="0" marR="0" indent="13716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4pPr>
            <a:lvl5pPr marL="0" marR="0" indent="18288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5pPr>
            <a:lvl6pPr marL="0" marR="0" indent="22860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6pPr>
            <a:lvl7pPr marL="0" marR="0" indent="27432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7pPr>
            <a:lvl8pPr marL="0" marR="0" indent="32004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8pPr>
            <a:lvl9pPr marL="0" marR="0" indent="36576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9pPr>
          </a:lstStyle>
          <a:p>
            <a:pPr algn="l"/>
            <a:r>
              <a:rPr lang="en-NL" sz="1200" b="0" spc="-100">
                <a:solidFill>
                  <a:srgbClr val="D8D8D8"/>
                </a:solidFill>
                <a:latin typeface="Calibri"/>
                <a:cs typeface="Calibri"/>
              </a:rPr>
              <a:t>WCA Regional</a:t>
            </a:r>
            <a:endParaRPr lang="en-US">
              <a:solidFill>
                <a:srgbClr val="D8D8D8"/>
              </a:solidFill>
              <a:cs typeface="Calibri"/>
            </a:endParaRPr>
          </a:p>
          <a:p>
            <a:pPr algn="l"/>
            <a:r>
              <a:rPr lang="en-US" sz="1200" b="0" spc="-100">
                <a:solidFill>
                  <a:srgbClr val="D8D8D8"/>
                </a:solidFill>
                <a:latin typeface="Calibri"/>
                <a:cs typeface="Calibri"/>
              </a:rPr>
              <a:t>Meeting</a:t>
            </a:r>
          </a:p>
        </p:txBody>
      </p:sp>
      <p:cxnSp>
        <p:nvCxnSpPr>
          <p:cNvPr id="8" name="Straight Connector 7">
            <a:extLst>
              <a:ext uri="{FF2B5EF4-FFF2-40B4-BE49-F238E27FC236}">
                <a16:creationId xmlns:a16="http://schemas.microsoft.com/office/drawing/2014/main" id="{2E5557EB-D794-3538-C0C2-03C1858A2A5B}"/>
              </a:ext>
            </a:extLst>
          </p:cNvPr>
          <p:cNvCxnSpPr>
            <a:cxnSpLocks/>
          </p:cNvCxnSpPr>
          <p:nvPr/>
        </p:nvCxnSpPr>
        <p:spPr>
          <a:xfrm flipH="1">
            <a:off x="11050037" y="6083723"/>
            <a:ext cx="1" cy="677592"/>
          </a:xfrm>
          <a:prstGeom prst="line">
            <a:avLst/>
          </a:prstGeom>
          <a:noFill/>
          <a:ln w="12700" cap="flat">
            <a:solidFill>
              <a:schemeClr val="bg1">
                <a:lumMod val="85000"/>
              </a:schemeClr>
            </a:solidFill>
            <a:prstDash val="solid"/>
            <a:miter lim="400000"/>
          </a:ln>
          <a:effectLst/>
          <a:sp3d/>
        </p:spPr>
        <p:style>
          <a:lnRef idx="0">
            <a:scrgbClr r="0" g="0" b="0"/>
          </a:lnRef>
          <a:fillRef idx="0">
            <a:scrgbClr r="0" g="0" b="0"/>
          </a:fillRef>
          <a:effectRef idx="0">
            <a:scrgbClr r="0" g="0" b="0"/>
          </a:effectRef>
          <a:fontRef idx="none"/>
        </p:style>
      </p:cxnSp>
      <p:cxnSp>
        <p:nvCxnSpPr>
          <p:cNvPr id="11" name="Straight Connector 10">
            <a:extLst>
              <a:ext uri="{FF2B5EF4-FFF2-40B4-BE49-F238E27FC236}">
                <a16:creationId xmlns:a16="http://schemas.microsoft.com/office/drawing/2014/main" id="{4BE71C8D-AF21-F2D7-A48D-FDC32DA1ABC9}"/>
              </a:ext>
            </a:extLst>
          </p:cNvPr>
          <p:cNvCxnSpPr>
            <a:cxnSpLocks/>
          </p:cNvCxnSpPr>
          <p:nvPr/>
        </p:nvCxnSpPr>
        <p:spPr>
          <a:xfrm flipH="1">
            <a:off x="9566827" y="6083722"/>
            <a:ext cx="1" cy="677592"/>
          </a:xfrm>
          <a:prstGeom prst="line">
            <a:avLst/>
          </a:prstGeom>
          <a:noFill/>
          <a:ln w="12700" cap="flat">
            <a:solidFill>
              <a:schemeClr val="bg1">
                <a:lumMod val="85000"/>
              </a:schemeClr>
            </a:solidFill>
            <a:prstDash val="solid"/>
            <a:miter lim="400000"/>
          </a:ln>
          <a:effectLst/>
          <a:sp3d/>
        </p:spPr>
        <p:style>
          <a:lnRef idx="0">
            <a:scrgbClr r="0" g="0" b="0"/>
          </a:lnRef>
          <a:fillRef idx="0">
            <a:scrgbClr r="0" g="0" b="0"/>
          </a:fillRef>
          <a:effectRef idx="0">
            <a:scrgbClr r="0" g="0" b="0"/>
          </a:effectRef>
          <a:fontRef idx="none"/>
        </p:style>
      </p:cxnSp>
      <p:pic>
        <p:nvPicPr>
          <p:cNvPr id="13" name="Picture 12" descr="A grey rectangular sign with blue text&#10;&#10;Description automatically generated">
            <a:extLst>
              <a:ext uri="{FF2B5EF4-FFF2-40B4-BE49-F238E27FC236}">
                <a16:creationId xmlns:a16="http://schemas.microsoft.com/office/drawing/2014/main" id="{C2C0E39D-18DF-4A13-DB9E-614C8027A5AD}"/>
              </a:ext>
            </a:extLst>
          </p:cNvPr>
          <p:cNvPicPr>
            <a:picLocks noChangeAspect="1"/>
          </p:cNvPicPr>
          <p:nvPr/>
        </p:nvPicPr>
        <p:blipFill>
          <a:blip r:embed="rId2"/>
          <a:stretch>
            <a:fillRect/>
          </a:stretch>
        </p:blipFill>
        <p:spPr>
          <a:xfrm>
            <a:off x="8450058" y="6069530"/>
            <a:ext cx="1079649" cy="665642"/>
          </a:xfrm>
          <a:prstGeom prst="rect">
            <a:avLst/>
          </a:prstGeom>
        </p:spPr>
      </p:pic>
      <p:pic>
        <p:nvPicPr>
          <p:cNvPr id="14" name="Picture 13" descr="A black background with green text&#10;&#10;Description automatically generated">
            <a:extLst>
              <a:ext uri="{FF2B5EF4-FFF2-40B4-BE49-F238E27FC236}">
                <a16:creationId xmlns:a16="http://schemas.microsoft.com/office/drawing/2014/main" id="{8C1560BB-ADE3-C7D4-76D4-16B46CB479AB}"/>
              </a:ext>
            </a:extLst>
          </p:cNvPr>
          <p:cNvPicPr>
            <a:picLocks noChangeAspect="1"/>
          </p:cNvPicPr>
          <p:nvPr/>
        </p:nvPicPr>
        <p:blipFill>
          <a:blip r:embed="rId3"/>
          <a:stretch>
            <a:fillRect/>
          </a:stretch>
        </p:blipFill>
        <p:spPr>
          <a:xfrm>
            <a:off x="9675628" y="6179617"/>
            <a:ext cx="1275893" cy="452120"/>
          </a:xfrm>
          <a:prstGeom prst="rect">
            <a:avLst/>
          </a:prstGeom>
        </p:spPr>
      </p:pic>
    </p:spTree>
    <p:extLst>
      <p:ext uri="{BB962C8B-B14F-4D97-AF65-F5344CB8AC3E}">
        <p14:creationId xmlns:p14="http://schemas.microsoft.com/office/powerpoint/2010/main" val="121241500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69FFB874-A10A-E1EF-ED9B-535E1BD50E3C}"/>
              </a:ext>
            </a:extLst>
          </p:cNvPr>
          <p:cNvSpPr txBox="1"/>
          <p:nvPr/>
        </p:nvSpPr>
        <p:spPr>
          <a:xfrm>
            <a:off x="4184593" y="1956125"/>
            <a:ext cx="1937352" cy="368819"/>
          </a:xfrm>
          <a:prstGeom prst="rect">
            <a:avLst/>
          </a:prstGeom>
          <a:noFill/>
        </p:spPr>
        <p:txBody>
          <a:bodyPr wrap="square" rtlCol="0">
            <a:spAutoFit/>
          </a:bodyPr>
          <a:lstStyle/>
          <a:p>
            <a:pPr algn="l" defTabSz="913212" hangingPunct="1">
              <a:defRPr/>
            </a:pPr>
            <a:r>
              <a:rPr lang="en-GB" sz="1797" b="0" kern="1200">
                <a:solidFill>
                  <a:srgbClr val="FFFFFF"/>
                </a:solidFill>
                <a:latin typeface="Arial" panose="020B0604020202020204" pitchFamily="34" charset="0"/>
                <a:ea typeface="Open Sans" panose="020B0606030504020204" pitchFamily="34" charset="0"/>
                <a:cs typeface="Arial" panose="020B0604020202020204" pitchFamily="34" charset="0"/>
              </a:rPr>
              <a:t>Full guidelines</a:t>
            </a:r>
          </a:p>
        </p:txBody>
      </p:sp>
      <p:sp>
        <p:nvSpPr>
          <p:cNvPr id="31" name="TextBox 30">
            <a:extLst>
              <a:ext uri="{FF2B5EF4-FFF2-40B4-BE49-F238E27FC236}">
                <a16:creationId xmlns:a16="http://schemas.microsoft.com/office/drawing/2014/main" id="{4E68B0BC-63D0-B883-94E1-ADBC6698EF4E}"/>
              </a:ext>
            </a:extLst>
          </p:cNvPr>
          <p:cNvSpPr txBox="1"/>
          <p:nvPr/>
        </p:nvSpPr>
        <p:spPr>
          <a:xfrm>
            <a:off x="4219684" y="1362947"/>
            <a:ext cx="1911964" cy="921984"/>
          </a:xfrm>
          <a:prstGeom prst="rect">
            <a:avLst/>
          </a:prstGeom>
          <a:noFill/>
        </p:spPr>
        <p:txBody>
          <a:bodyPr wrap="square" rtlCol="0">
            <a:spAutoFit/>
          </a:bodyPr>
          <a:lstStyle/>
          <a:p>
            <a:pPr defTabSz="913212" hangingPunct="1">
              <a:defRPr/>
            </a:pPr>
            <a:r>
              <a:rPr lang="en-US" sz="1798" kern="1200">
                <a:solidFill>
                  <a:srgbClr val="FFFFFF"/>
                </a:solidFill>
                <a:latin typeface="Arial" panose="020B0604020202020204" pitchFamily="34" charset="0"/>
                <a:ea typeface="+mn-ea"/>
                <a:cs typeface="Arial" panose="020B0604020202020204" pitchFamily="34" charset="0"/>
              </a:rPr>
              <a:t>Somalia, Afghanistan and Yemen</a:t>
            </a:r>
            <a:endParaRPr lang="en-GB" sz="1797" kern="1200">
              <a:solidFill>
                <a:srgbClr val="FFFFFF"/>
              </a:solidFill>
              <a:latin typeface="Arial" panose="020B0604020202020204" pitchFamily="34" charset="0"/>
              <a:ea typeface="Open Sans" panose="020B0606030504020204" pitchFamily="34" charset="0"/>
              <a:cs typeface="Arial" panose="020B0604020202020204" pitchFamily="34" charset="0"/>
            </a:endParaRPr>
          </a:p>
        </p:txBody>
      </p:sp>
      <p:sp>
        <p:nvSpPr>
          <p:cNvPr id="5" name="Title 1">
            <a:extLst>
              <a:ext uri="{FF2B5EF4-FFF2-40B4-BE49-F238E27FC236}">
                <a16:creationId xmlns:a16="http://schemas.microsoft.com/office/drawing/2014/main" id="{544A2381-6CEB-68F8-3818-B2F51B612053}"/>
              </a:ext>
            </a:extLst>
          </p:cNvPr>
          <p:cNvSpPr txBox="1">
            <a:spLocks/>
          </p:cNvSpPr>
          <p:nvPr/>
        </p:nvSpPr>
        <p:spPr>
          <a:xfrm>
            <a:off x="0" y="1"/>
            <a:ext cx="12179300" cy="563182"/>
          </a:xfrm>
          <a:prstGeom prst="rect">
            <a:avLst/>
          </a:prstGeom>
          <a:solidFill>
            <a:srgbClr val="00B0F0"/>
          </a:solidFill>
          <a:ln w="3175">
            <a:miter lim="400000"/>
          </a:ln>
        </p:spPr>
        <p:txBody>
          <a:bodyPr lIns="19050" tIns="19050" rIns="19050" bIns="19050" anchor="b">
            <a:normAutofit fontScale="67500" lnSpcReduction="20000"/>
          </a:bodyPr>
          <a:lstStyle>
            <a:lvl1pPr>
              <a:defRPr sz="5400">
                <a:solidFill>
                  <a:schemeClr val="bg1"/>
                </a:solidFill>
                <a:latin typeface="+mn-lt"/>
                <a:ea typeface="+mn-ea"/>
                <a:cs typeface="+mn-cs"/>
                <a:sym typeface="Helvetica Neue Medium"/>
              </a:defRPr>
            </a:lvl1pPr>
            <a:lvl2pPr>
              <a:defRPr sz="5400" b="0">
                <a:latin typeface="+mn-lt"/>
                <a:ea typeface="+mn-ea"/>
                <a:cs typeface="+mn-cs"/>
                <a:sym typeface="Helvetica Neue Medium"/>
              </a:defRPr>
            </a:lvl2pPr>
            <a:lvl3pPr>
              <a:defRPr sz="5400" b="0">
                <a:latin typeface="+mn-lt"/>
                <a:ea typeface="+mn-ea"/>
                <a:cs typeface="+mn-cs"/>
                <a:sym typeface="Helvetica Neue Medium"/>
              </a:defRPr>
            </a:lvl3pPr>
            <a:lvl4pPr>
              <a:defRPr sz="5400" b="0">
                <a:latin typeface="+mn-lt"/>
                <a:ea typeface="+mn-ea"/>
                <a:cs typeface="+mn-cs"/>
                <a:sym typeface="Helvetica Neue Medium"/>
              </a:defRPr>
            </a:lvl4pPr>
            <a:lvl5pPr>
              <a:defRPr sz="5400" b="0">
                <a:latin typeface="+mn-lt"/>
                <a:ea typeface="+mn-ea"/>
                <a:cs typeface="+mn-cs"/>
                <a:sym typeface="Helvetica Neue Medium"/>
              </a:defRPr>
            </a:lvl5pPr>
            <a:lvl6pPr>
              <a:defRPr sz="5400" b="0">
                <a:latin typeface="+mn-lt"/>
                <a:ea typeface="+mn-ea"/>
                <a:cs typeface="+mn-cs"/>
                <a:sym typeface="Helvetica Neue Medium"/>
              </a:defRPr>
            </a:lvl6pPr>
            <a:lvl7pPr>
              <a:defRPr sz="5400" b="0">
                <a:latin typeface="+mn-lt"/>
                <a:ea typeface="+mn-ea"/>
                <a:cs typeface="+mn-cs"/>
                <a:sym typeface="Helvetica Neue Medium"/>
              </a:defRPr>
            </a:lvl7pPr>
            <a:lvl8pPr>
              <a:defRPr sz="5400" b="0">
                <a:latin typeface="+mn-lt"/>
                <a:ea typeface="+mn-ea"/>
                <a:cs typeface="+mn-cs"/>
                <a:sym typeface="Helvetica Neue Medium"/>
              </a:defRPr>
            </a:lvl8pPr>
            <a:lvl9pPr>
              <a:defRPr sz="5400" b="0">
                <a:latin typeface="+mn-lt"/>
                <a:ea typeface="+mn-ea"/>
                <a:cs typeface="+mn-cs"/>
                <a:sym typeface="Helvetica Neue Medium"/>
              </a:defRPr>
            </a:lvl9pPr>
          </a:lstStyle>
          <a:p>
            <a:r>
              <a:rPr lang="en-US" dirty="0" err="1"/>
              <a:t>Prévention</a:t>
            </a:r>
            <a:r>
              <a:rPr lang="en-US" dirty="0"/>
              <a:t> et </a:t>
            </a:r>
            <a:r>
              <a:rPr lang="en-US" dirty="0" err="1"/>
              <a:t>prise</a:t>
            </a:r>
            <a:r>
              <a:rPr lang="en-US" dirty="0"/>
              <a:t> </a:t>
            </a:r>
            <a:r>
              <a:rPr lang="en-US" dirty="0" err="1"/>
              <a:t>en</a:t>
            </a:r>
            <a:r>
              <a:rPr lang="en-US" dirty="0"/>
              <a:t> charge de la malnutrition </a:t>
            </a:r>
            <a:r>
              <a:rPr lang="en-US" dirty="0" err="1"/>
              <a:t>aigue</a:t>
            </a:r>
            <a:endParaRPr lang="en-GB" dirty="0"/>
          </a:p>
        </p:txBody>
      </p:sp>
      <p:pic>
        <p:nvPicPr>
          <p:cNvPr id="4" name="Picture 3">
            <a:extLst>
              <a:ext uri="{FF2B5EF4-FFF2-40B4-BE49-F238E27FC236}">
                <a16:creationId xmlns:a16="http://schemas.microsoft.com/office/drawing/2014/main" id="{C07BC56F-9828-AB33-A6FB-06CA3795D7AF}"/>
              </a:ext>
            </a:extLst>
          </p:cNvPr>
          <p:cNvPicPr>
            <a:picLocks noChangeAspect="1"/>
          </p:cNvPicPr>
          <p:nvPr/>
        </p:nvPicPr>
        <p:blipFill>
          <a:blip r:embed="rId4"/>
          <a:stretch>
            <a:fillRect/>
          </a:stretch>
        </p:blipFill>
        <p:spPr>
          <a:xfrm>
            <a:off x="924587" y="644962"/>
            <a:ext cx="5515970" cy="3102732"/>
          </a:xfrm>
          <a:prstGeom prst="rect">
            <a:avLst/>
          </a:prstGeom>
        </p:spPr>
      </p:pic>
      <p:sp>
        <p:nvSpPr>
          <p:cNvPr id="7" name="TextBox 6">
            <a:extLst>
              <a:ext uri="{FF2B5EF4-FFF2-40B4-BE49-F238E27FC236}">
                <a16:creationId xmlns:a16="http://schemas.microsoft.com/office/drawing/2014/main" id="{00C74BD1-0D8B-E399-B57A-6E0CF266AC63}"/>
              </a:ext>
            </a:extLst>
          </p:cNvPr>
          <p:cNvSpPr txBox="1"/>
          <p:nvPr/>
        </p:nvSpPr>
        <p:spPr>
          <a:xfrm>
            <a:off x="178904" y="4474092"/>
            <a:ext cx="6460435" cy="1577355"/>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9050" tIns="19050" rIns="19050" bIns="19050" numCol="1" spcCol="38100" rtlCol="0" anchor="ctr">
            <a:spAutoFit/>
          </a:bodyPr>
          <a:lstStyle/>
          <a:p>
            <a:pPr marL="285750" marR="0" indent="-285750" algn="l" defTabSz="412750" rtl="0" fontAlgn="auto" latinLnBrk="0" hangingPunct="0">
              <a:lnSpc>
                <a:spcPct val="100000"/>
              </a:lnSpc>
              <a:spcBef>
                <a:spcPts val="0"/>
              </a:spcBef>
              <a:spcAft>
                <a:spcPts val="0"/>
              </a:spcAft>
              <a:buClrTx/>
              <a:buSzTx/>
              <a:buFont typeface="Wingdings" panose="05000000000000000000" pitchFamily="2" charset="2"/>
              <a:buChar char="Ø"/>
              <a:tabLst/>
            </a:pPr>
            <a:r>
              <a:rPr kumimoji="0" lang="en-US" sz="2000" b="1" i="0" u="none" strike="noStrike" cap="none" spc="0" normalizeH="0" baseline="0" dirty="0">
                <a:ln>
                  <a:noFill/>
                </a:ln>
                <a:solidFill>
                  <a:srgbClr val="000000"/>
                </a:solidFill>
                <a:effectLst/>
                <a:uFillTx/>
                <a:latin typeface="Helvetica Neue"/>
                <a:ea typeface="Helvetica Neue"/>
                <a:cs typeface="Helvetica Neue"/>
                <a:sym typeface="Helvetica Neue"/>
              </a:rPr>
              <a:t>Atelier </a:t>
            </a:r>
            <a:r>
              <a:rPr kumimoji="0" lang="en-US" sz="2000" b="1" i="0" u="none" strike="noStrike" cap="none" spc="0" normalizeH="0" baseline="0" dirty="0" err="1">
                <a:ln>
                  <a:noFill/>
                </a:ln>
                <a:solidFill>
                  <a:srgbClr val="000000"/>
                </a:solidFill>
                <a:effectLst/>
                <a:uFillTx/>
                <a:latin typeface="Helvetica Neue"/>
                <a:ea typeface="Helvetica Neue"/>
                <a:cs typeface="Helvetica Neue"/>
                <a:sym typeface="Helvetica Neue"/>
              </a:rPr>
              <a:t>régional</a:t>
            </a:r>
            <a:r>
              <a:rPr kumimoji="0" lang="en-US" sz="2000" b="1" i="0" u="none" strike="noStrike" cap="none" spc="0" normalizeH="0" baseline="0" dirty="0">
                <a:ln>
                  <a:noFill/>
                </a:ln>
                <a:solidFill>
                  <a:srgbClr val="000000"/>
                </a:solidFill>
                <a:effectLst/>
                <a:uFillTx/>
                <a:latin typeface="Helvetica Neue"/>
                <a:ea typeface="Helvetica Neue"/>
                <a:cs typeface="Helvetica Neue"/>
                <a:sym typeface="Helvetica Neue"/>
              </a:rPr>
              <a:t> OMS/PAM/UNICEF (Février 2024)</a:t>
            </a:r>
          </a:p>
          <a:p>
            <a:pPr marL="285750" marR="0" indent="-285750" algn="l" defTabSz="412750" rtl="0" fontAlgn="auto" latinLnBrk="0" hangingPunct="0">
              <a:lnSpc>
                <a:spcPct val="100000"/>
              </a:lnSpc>
              <a:spcBef>
                <a:spcPts val="0"/>
              </a:spcBef>
              <a:spcAft>
                <a:spcPts val="0"/>
              </a:spcAft>
              <a:buClrTx/>
              <a:buSzTx/>
              <a:buFont typeface="Wingdings" panose="05000000000000000000" pitchFamily="2" charset="2"/>
              <a:buChar char="Ø"/>
              <a:tabLst/>
            </a:pPr>
            <a:r>
              <a:rPr lang="en-US" sz="2000" dirty="0" err="1"/>
              <a:t>Appui</a:t>
            </a:r>
            <a:r>
              <a:rPr lang="en-US" sz="2000" dirty="0"/>
              <a:t> aux pays pour la </a:t>
            </a:r>
            <a:r>
              <a:rPr lang="en-US" sz="2000" dirty="0" err="1"/>
              <a:t>révision</a:t>
            </a:r>
            <a:r>
              <a:rPr lang="en-US" sz="2000" dirty="0"/>
              <a:t> des </a:t>
            </a:r>
            <a:r>
              <a:rPr lang="en-US" sz="2000" dirty="0" err="1"/>
              <a:t>protocoles</a:t>
            </a:r>
            <a:endParaRPr lang="en-US" sz="2000" dirty="0"/>
          </a:p>
          <a:p>
            <a:pPr marL="285750" marR="0" indent="-285750" algn="l" defTabSz="412750" rtl="0" fontAlgn="auto" latinLnBrk="0" hangingPunct="0">
              <a:lnSpc>
                <a:spcPct val="100000"/>
              </a:lnSpc>
              <a:spcBef>
                <a:spcPts val="0"/>
              </a:spcBef>
              <a:spcAft>
                <a:spcPts val="0"/>
              </a:spcAft>
              <a:buClrTx/>
              <a:buSzTx/>
              <a:buFont typeface="Wingdings" panose="05000000000000000000" pitchFamily="2" charset="2"/>
              <a:buChar char="Ø"/>
              <a:tabLst/>
            </a:pPr>
            <a:r>
              <a:rPr kumimoji="0" lang="en-US" sz="2000" b="1" i="0" u="none" strike="noStrike" cap="none" spc="0" normalizeH="0" baseline="0" dirty="0" err="1">
                <a:ln>
                  <a:noFill/>
                </a:ln>
                <a:solidFill>
                  <a:srgbClr val="000000"/>
                </a:solidFill>
                <a:effectLst/>
                <a:uFillTx/>
                <a:latin typeface="Helvetica Neue"/>
                <a:ea typeface="Helvetica Neue"/>
                <a:cs typeface="Helvetica Neue"/>
                <a:sym typeface="Helvetica Neue"/>
              </a:rPr>
              <a:t>Appui</a:t>
            </a:r>
            <a:r>
              <a:rPr kumimoji="0" lang="en-US" sz="2000" b="1" i="0" u="none" strike="noStrike" cap="none" spc="0" normalizeH="0" baseline="0" dirty="0">
                <a:ln>
                  <a:noFill/>
                </a:ln>
                <a:solidFill>
                  <a:srgbClr val="000000"/>
                </a:solidFill>
                <a:effectLst/>
                <a:uFillTx/>
                <a:latin typeface="Helvetica Neue"/>
                <a:ea typeface="Helvetica Neue"/>
                <a:cs typeface="Helvetica Neue"/>
                <a:sym typeface="Helvetica Neue"/>
              </a:rPr>
              <a:t> aux pays pour la mise </a:t>
            </a:r>
            <a:r>
              <a:rPr kumimoji="0" lang="en-US" sz="2000" b="1" i="0" u="none" strike="noStrike" cap="none" spc="0" normalizeH="0" baseline="0" dirty="0" err="1">
                <a:ln>
                  <a:noFill/>
                </a:ln>
                <a:solidFill>
                  <a:srgbClr val="000000"/>
                </a:solidFill>
                <a:effectLst/>
                <a:uFillTx/>
                <a:latin typeface="Helvetica Neue"/>
                <a:ea typeface="Helvetica Neue"/>
                <a:cs typeface="Helvetica Neue"/>
                <a:sym typeface="Helvetica Neue"/>
              </a:rPr>
              <a:t>en</a:t>
            </a:r>
            <a:r>
              <a:rPr kumimoji="0" lang="en-US" sz="2000" b="1" i="0" u="none" strike="noStrike" cap="none" spc="0" normalizeH="0" baseline="0" dirty="0">
                <a:ln>
                  <a:noFill/>
                </a:ln>
                <a:solidFill>
                  <a:srgbClr val="000000"/>
                </a:solidFill>
                <a:effectLst/>
                <a:uFillTx/>
                <a:latin typeface="Helvetica Neue"/>
                <a:ea typeface="Helvetica Neue"/>
                <a:cs typeface="Helvetica Neue"/>
                <a:sym typeface="Helvetica Neue"/>
              </a:rPr>
              <a:t> oeuvre </a:t>
            </a:r>
          </a:p>
          <a:p>
            <a:pPr marL="285750" marR="0" indent="-285750" algn="l" defTabSz="412750" rtl="0" fontAlgn="auto" latinLnBrk="0" hangingPunct="0">
              <a:lnSpc>
                <a:spcPct val="100000"/>
              </a:lnSpc>
              <a:spcBef>
                <a:spcPts val="0"/>
              </a:spcBef>
              <a:spcAft>
                <a:spcPts val="0"/>
              </a:spcAft>
              <a:buClrTx/>
              <a:buSzTx/>
              <a:buFont typeface="Wingdings" panose="05000000000000000000" pitchFamily="2" charset="2"/>
              <a:buChar char="Ø"/>
              <a:tabLst/>
            </a:pPr>
            <a:r>
              <a:rPr lang="en-US" sz="2000" dirty="0" err="1"/>
              <a:t>Suivi</a:t>
            </a:r>
            <a:r>
              <a:rPr lang="en-US" sz="2000" dirty="0"/>
              <a:t> de la mise </a:t>
            </a:r>
            <a:r>
              <a:rPr lang="en-US" sz="2000" dirty="0" err="1"/>
              <a:t>en</a:t>
            </a:r>
            <a:r>
              <a:rPr lang="en-US" sz="2000" dirty="0"/>
              <a:t> oeuvre et documentation des </a:t>
            </a:r>
            <a:r>
              <a:rPr lang="en-US" sz="2000" dirty="0" err="1"/>
              <a:t>lecons</a:t>
            </a:r>
            <a:r>
              <a:rPr lang="en-US" sz="2000" dirty="0"/>
              <a:t> apprises</a:t>
            </a:r>
            <a:endParaRPr kumimoji="0" lang="en-US" sz="2000" b="1" i="0" u="none" strike="noStrike" cap="none" spc="0" normalizeH="0" baseline="0" dirty="0">
              <a:ln>
                <a:noFill/>
              </a:ln>
              <a:solidFill>
                <a:srgbClr val="000000"/>
              </a:solidFill>
              <a:effectLst/>
              <a:uFillTx/>
              <a:latin typeface="Helvetica Neue"/>
              <a:ea typeface="Helvetica Neue"/>
              <a:cs typeface="Helvetica Neue"/>
              <a:sym typeface="Helvetica Neue"/>
            </a:endParaRPr>
          </a:p>
        </p:txBody>
      </p:sp>
      <p:pic>
        <p:nvPicPr>
          <p:cNvPr id="3" name="Picture 2">
            <a:extLst>
              <a:ext uri="{FF2B5EF4-FFF2-40B4-BE49-F238E27FC236}">
                <a16:creationId xmlns:a16="http://schemas.microsoft.com/office/drawing/2014/main" id="{5C0F73A8-187C-4F98-20AD-957717FC9DEC}"/>
              </a:ext>
            </a:extLst>
          </p:cNvPr>
          <p:cNvPicPr>
            <a:picLocks noChangeAspect="1"/>
          </p:cNvPicPr>
          <p:nvPr/>
        </p:nvPicPr>
        <p:blipFill>
          <a:blip r:embed="rId5"/>
          <a:stretch>
            <a:fillRect/>
          </a:stretch>
        </p:blipFill>
        <p:spPr>
          <a:xfrm>
            <a:off x="6854024" y="644962"/>
            <a:ext cx="4587903" cy="6037888"/>
          </a:xfrm>
          <a:prstGeom prst="rect">
            <a:avLst/>
          </a:prstGeom>
        </p:spPr>
      </p:pic>
    </p:spTree>
    <p:custDataLst>
      <p:tags r:id="rId1"/>
    </p:custDataLst>
    <p:extLst>
      <p:ext uri="{BB962C8B-B14F-4D97-AF65-F5344CB8AC3E}">
        <p14:creationId xmlns:p14="http://schemas.microsoft.com/office/powerpoint/2010/main" val="427548667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69FFB874-A10A-E1EF-ED9B-535E1BD50E3C}"/>
              </a:ext>
            </a:extLst>
          </p:cNvPr>
          <p:cNvSpPr txBox="1"/>
          <p:nvPr/>
        </p:nvSpPr>
        <p:spPr>
          <a:xfrm>
            <a:off x="4184593" y="1956125"/>
            <a:ext cx="1937352" cy="368819"/>
          </a:xfrm>
          <a:prstGeom prst="rect">
            <a:avLst/>
          </a:prstGeom>
          <a:noFill/>
        </p:spPr>
        <p:txBody>
          <a:bodyPr wrap="square" rtlCol="0">
            <a:spAutoFit/>
          </a:bodyPr>
          <a:lstStyle/>
          <a:p>
            <a:pPr marL="0" marR="0" lvl="0" indent="0" algn="l" defTabSz="913212" rtl="0" eaLnBrk="1" fontAlgn="auto" latinLnBrk="0" hangingPunct="1">
              <a:lnSpc>
                <a:spcPct val="100000"/>
              </a:lnSpc>
              <a:spcBef>
                <a:spcPts val="0"/>
              </a:spcBef>
              <a:spcAft>
                <a:spcPts val="0"/>
              </a:spcAft>
              <a:buClrTx/>
              <a:buSzTx/>
              <a:buFontTx/>
              <a:buNone/>
              <a:tabLst/>
              <a:defRPr/>
            </a:pPr>
            <a:r>
              <a:rPr kumimoji="0" lang="en-GB" sz="1797" b="0" i="0" u="none" strike="noStrike" kern="1200" cap="none" spc="0" normalizeH="0" baseline="0" noProof="0">
                <a:ln>
                  <a:noFill/>
                </a:ln>
                <a:solidFill>
                  <a:srgbClr val="FFFFFF"/>
                </a:solidFill>
                <a:effectLst/>
                <a:uLnTx/>
                <a:uFillTx/>
                <a:latin typeface="Arial" panose="020B0604020202020204" pitchFamily="34" charset="0"/>
                <a:ea typeface="Open Sans" panose="020B0606030504020204" pitchFamily="34" charset="0"/>
                <a:cs typeface="Arial" panose="020B0604020202020204" pitchFamily="34" charset="0"/>
                <a:sym typeface="Helvetica Neue"/>
              </a:rPr>
              <a:t>Full guidelines</a:t>
            </a:r>
          </a:p>
        </p:txBody>
      </p:sp>
      <p:sp>
        <p:nvSpPr>
          <p:cNvPr id="31" name="TextBox 30">
            <a:extLst>
              <a:ext uri="{FF2B5EF4-FFF2-40B4-BE49-F238E27FC236}">
                <a16:creationId xmlns:a16="http://schemas.microsoft.com/office/drawing/2014/main" id="{4E68B0BC-63D0-B883-94E1-ADBC6698EF4E}"/>
              </a:ext>
            </a:extLst>
          </p:cNvPr>
          <p:cNvSpPr txBox="1"/>
          <p:nvPr/>
        </p:nvSpPr>
        <p:spPr>
          <a:xfrm>
            <a:off x="4219684" y="1362947"/>
            <a:ext cx="1911964" cy="921984"/>
          </a:xfrm>
          <a:prstGeom prst="rect">
            <a:avLst/>
          </a:prstGeom>
          <a:noFill/>
        </p:spPr>
        <p:txBody>
          <a:bodyPr wrap="square" rtlCol="0">
            <a:spAutoFit/>
          </a:bodyPr>
          <a:lstStyle/>
          <a:p>
            <a:pPr marL="0" marR="0" lvl="0" indent="0" algn="ctr" defTabSz="913212" rtl="0" eaLnBrk="1" fontAlgn="auto" latinLnBrk="0" hangingPunct="1">
              <a:lnSpc>
                <a:spcPct val="100000"/>
              </a:lnSpc>
              <a:spcBef>
                <a:spcPts val="0"/>
              </a:spcBef>
              <a:spcAft>
                <a:spcPts val="0"/>
              </a:spcAft>
              <a:buClrTx/>
              <a:buSzTx/>
              <a:buFontTx/>
              <a:buNone/>
              <a:tabLst/>
              <a:defRPr/>
            </a:pPr>
            <a:r>
              <a:rPr kumimoji="0" lang="en-US" sz="1798"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sym typeface="Helvetica Neue"/>
              </a:rPr>
              <a:t>Somalia, Afghanistan and Yemen</a:t>
            </a:r>
            <a:endParaRPr kumimoji="0" lang="en-GB" sz="1797" b="1" i="0" u="none" strike="noStrike" kern="1200" cap="none" spc="0" normalizeH="0" baseline="0" noProof="0">
              <a:ln>
                <a:noFill/>
              </a:ln>
              <a:solidFill>
                <a:srgbClr val="FFFFFF"/>
              </a:solidFill>
              <a:effectLst/>
              <a:uLnTx/>
              <a:uFillTx/>
              <a:latin typeface="Arial" panose="020B0604020202020204" pitchFamily="34" charset="0"/>
              <a:ea typeface="Open Sans" panose="020B0606030504020204" pitchFamily="34" charset="0"/>
              <a:cs typeface="Arial" panose="020B0604020202020204" pitchFamily="34" charset="0"/>
              <a:sym typeface="Helvetica Neue"/>
            </a:endParaRPr>
          </a:p>
        </p:txBody>
      </p:sp>
      <p:sp>
        <p:nvSpPr>
          <p:cNvPr id="5" name="Title 1">
            <a:extLst>
              <a:ext uri="{FF2B5EF4-FFF2-40B4-BE49-F238E27FC236}">
                <a16:creationId xmlns:a16="http://schemas.microsoft.com/office/drawing/2014/main" id="{544A2381-6CEB-68F8-3818-B2F51B612053}"/>
              </a:ext>
            </a:extLst>
          </p:cNvPr>
          <p:cNvSpPr txBox="1">
            <a:spLocks/>
          </p:cNvSpPr>
          <p:nvPr/>
        </p:nvSpPr>
        <p:spPr>
          <a:xfrm>
            <a:off x="0" y="1"/>
            <a:ext cx="12179300" cy="563182"/>
          </a:xfrm>
          <a:prstGeom prst="rect">
            <a:avLst/>
          </a:prstGeom>
          <a:solidFill>
            <a:srgbClr val="00B0F0"/>
          </a:solidFill>
          <a:ln w="3175">
            <a:miter lim="400000"/>
          </a:ln>
        </p:spPr>
        <p:txBody>
          <a:bodyPr lIns="19050" tIns="19050" rIns="19050" bIns="19050" anchor="b">
            <a:normAutofit fontScale="75000" lnSpcReduction="20000"/>
          </a:bodyPr>
          <a:lstStyle>
            <a:lvl1pPr>
              <a:defRPr sz="5400">
                <a:solidFill>
                  <a:schemeClr val="bg1"/>
                </a:solidFill>
                <a:latin typeface="+mn-lt"/>
                <a:ea typeface="+mn-ea"/>
                <a:cs typeface="+mn-cs"/>
                <a:sym typeface="Helvetica Neue Medium"/>
              </a:defRPr>
            </a:lvl1pPr>
            <a:lvl2pPr>
              <a:defRPr sz="5400" b="0">
                <a:latin typeface="+mn-lt"/>
                <a:ea typeface="+mn-ea"/>
                <a:cs typeface="+mn-cs"/>
                <a:sym typeface="Helvetica Neue Medium"/>
              </a:defRPr>
            </a:lvl2pPr>
            <a:lvl3pPr>
              <a:defRPr sz="5400" b="0">
                <a:latin typeface="+mn-lt"/>
                <a:ea typeface="+mn-ea"/>
                <a:cs typeface="+mn-cs"/>
                <a:sym typeface="Helvetica Neue Medium"/>
              </a:defRPr>
            </a:lvl3pPr>
            <a:lvl4pPr>
              <a:defRPr sz="5400" b="0">
                <a:latin typeface="+mn-lt"/>
                <a:ea typeface="+mn-ea"/>
                <a:cs typeface="+mn-cs"/>
                <a:sym typeface="Helvetica Neue Medium"/>
              </a:defRPr>
            </a:lvl4pPr>
            <a:lvl5pPr>
              <a:defRPr sz="5400" b="0">
                <a:latin typeface="+mn-lt"/>
                <a:ea typeface="+mn-ea"/>
                <a:cs typeface="+mn-cs"/>
                <a:sym typeface="Helvetica Neue Medium"/>
              </a:defRPr>
            </a:lvl5pPr>
            <a:lvl6pPr>
              <a:defRPr sz="5400" b="0">
                <a:latin typeface="+mn-lt"/>
                <a:ea typeface="+mn-ea"/>
                <a:cs typeface="+mn-cs"/>
                <a:sym typeface="Helvetica Neue Medium"/>
              </a:defRPr>
            </a:lvl6pPr>
            <a:lvl7pPr>
              <a:defRPr sz="5400" b="0">
                <a:latin typeface="+mn-lt"/>
                <a:ea typeface="+mn-ea"/>
                <a:cs typeface="+mn-cs"/>
                <a:sym typeface="Helvetica Neue Medium"/>
              </a:defRPr>
            </a:lvl7pPr>
            <a:lvl8pPr>
              <a:defRPr sz="5400" b="0">
                <a:latin typeface="+mn-lt"/>
                <a:ea typeface="+mn-ea"/>
                <a:cs typeface="+mn-cs"/>
                <a:sym typeface="Helvetica Neue Medium"/>
              </a:defRPr>
            </a:lvl8pPr>
            <a:lvl9pPr>
              <a:defRPr sz="5400" b="0">
                <a:latin typeface="+mn-lt"/>
                <a:ea typeface="+mn-ea"/>
                <a:cs typeface="+mn-cs"/>
                <a:sym typeface="Helvetica Neue Medium"/>
              </a:defRPr>
            </a:lvl9pPr>
          </a:lstStyle>
          <a:p>
            <a:pPr marL="0" marR="0" lvl="0" indent="0" algn="ctr" defTabSz="412750" rtl="0" eaLnBrk="1" fontAlgn="auto" latinLnBrk="0" hangingPunct="0">
              <a:lnSpc>
                <a:spcPct val="100000"/>
              </a:lnSpc>
              <a:spcBef>
                <a:spcPts val="0"/>
              </a:spcBef>
              <a:spcAft>
                <a:spcPts val="0"/>
              </a:spcAft>
              <a:buClrTx/>
              <a:buSzTx/>
              <a:buFontTx/>
              <a:buNone/>
              <a:tabLst/>
              <a:defRPr/>
            </a:pPr>
            <a:r>
              <a:rPr lang="en-US" dirty="0" err="1">
                <a:solidFill>
                  <a:srgbClr val="FFFFFF"/>
                </a:solidFill>
                <a:latin typeface="Helvetica Neue Medium"/>
              </a:rPr>
              <a:t>Continuité</a:t>
            </a:r>
            <a:r>
              <a:rPr lang="en-US" dirty="0">
                <a:solidFill>
                  <a:srgbClr val="FFFFFF"/>
                </a:solidFill>
                <a:latin typeface="Helvetica Neue Medium"/>
              </a:rPr>
              <a:t> des services </a:t>
            </a:r>
            <a:r>
              <a:rPr lang="en-US" dirty="0" err="1">
                <a:solidFill>
                  <a:srgbClr val="FFFFFF"/>
                </a:solidFill>
                <a:latin typeface="Helvetica Neue Medium"/>
              </a:rPr>
              <a:t>essentiels</a:t>
            </a:r>
            <a:r>
              <a:rPr lang="en-US" dirty="0">
                <a:solidFill>
                  <a:srgbClr val="FFFFFF"/>
                </a:solidFill>
                <a:latin typeface="Helvetica Neue Medium"/>
              </a:rPr>
              <a:t> de nutrition</a:t>
            </a:r>
            <a:endParaRPr kumimoji="0" lang="en-GB" sz="5400" b="1" i="0" u="none" strike="noStrike" kern="0" cap="none" spc="0" normalizeH="0" baseline="0" noProof="0" dirty="0">
              <a:ln>
                <a:noFill/>
              </a:ln>
              <a:solidFill>
                <a:srgbClr val="FFFFFF"/>
              </a:solidFill>
              <a:effectLst/>
              <a:uLnTx/>
              <a:uFillTx/>
              <a:latin typeface="Helvetica Neue Medium"/>
              <a:sym typeface="Helvetica Neue Medium"/>
            </a:endParaRPr>
          </a:p>
        </p:txBody>
      </p:sp>
      <p:pic>
        <p:nvPicPr>
          <p:cNvPr id="3" name="Picture 2">
            <a:extLst>
              <a:ext uri="{FF2B5EF4-FFF2-40B4-BE49-F238E27FC236}">
                <a16:creationId xmlns:a16="http://schemas.microsoft.com/office/drawing/2014/main" id="{64DA18B2-28D1-B0FC-804A-38F1548D5327}"/>
              </a:ext>
            </a:extLst>
          </p:cNvPr>
          <p:cNvPicPr>
            <a:picLocks noChangeAspect="1"/>
          </p:cNvPicPr>
          <p:nvPr/>
        </p:nvPicPr>
        <p:blipFill>
          <a:blip r:embed="rId4"/>
          <a:stretch>
            <a:fillRect/>
          </a:stretch>
        </p:blipFill>
        <p:spPr>
          <a:xfrm>
            <a:off x="374680" y="563183"/>
            <a:ext cx="4263600" cy="6142383"/>
          </a:xfrm>
          <a:prstGeom prst="rect">
            <a:avLst/>
          </a:prstGeom>
        </p:spPr>
      </p:pic>
      <p:pic>
        <p:nvPicPr>
          <p:cNvPr id="10" name="Picture 9">
            <a:extLst>
              <a:ext uri="{FF2B5EF4-FFF2-40B4-BE49-F238E27FC236}">
                <a16:creationId xmlns:a16="http://schemas.microsoft.com/office/drawing/2014/main" id="{2BAEC6BF-D6FF-D51B-E98B-33EDBCD7868C}"/>
              </a:ext>
            </a:extLst>
          </p:cNvPr>
          <p:cNvPicPr>
            <a:picLocks noChangeAspect="1"/>
          </p:cNvPicPr>
          <p:nvPr/>
        </p:nvPicPr>
        <p:blipFill>
          <a:blip r:embed="rId5"/>
          <a:stretch>
            <a:fillRect/>
          </a:stretch>
        </p:blipFill>
        <p:spPr>
          <a:xfrm>
            <a:off x="4845294" y="1625047"/>
            <a:ext cx="6652554" cy="4775752"/>
          </a:xfrm>
          <a:prstGeom prst="rect">
            <a:avLst/>
          </a:prstGeom>
        </p:spPr>
      </p:pic>
      <p:sp>
        <p:nvSpPr>
          <p:cNvPr id="11" name="TextBox 10">
            <a:extLst>
              <a:ext uri="{FF2B5EF4-FFF2-40B4-BE49-F238E27FC236}">
                <a16:creationId xmlns:a16="http://schemas.microsoft.com/office/drawing/2014/main" id="{68636F9D-51C1-8DD1-D5D1-24E3C412F90D}"/>
              </a:ext>
            </a:extLst>
          </p:cNvPr>
          <p:cNvSpPr txBox="1"/>
          <p:nvPr/>
        </p:nvSpPr>
        <p:spPr>
          <a:xfrm>
            <a:off x="6121945" y="870999"/>
            <a:ext cx="4786251" cy="346249"/>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9050" tIns="19050" rIns="19050" bIns="19050" numCol="1" spcCol="38100" rtlCol="0" anchor="ctr">
            <a:spAutoFit/>
          </a:bodyPr>
          <a:lstStyle/>
          <a:p>
            <a:pPr marL="0" marR="0" indent="0" algn="ctr" defTabSz="412750" rtl="0" fontAlgn="auto" latinLnBrk="0" hangingPunct="0">
              <a:lnSpc>
                <a:spcPct val="100000"/>
              </a:lnSpc>
              <a:spcBef>
                <a:spcPts val="0"/>
              </a:spcBef>
              <a:spcAft>
                <a:spcPts val="0"/>
              </a:spcAft>
              <a:buClrTx/>
              <a:buSzTx/>
              <a:buFontTx/>
              <a:buNone/>
              <a:tabLst/>
            </a:pPr>
            <a:r>
              <a:rPr kumimoji="0" lang="en-US" sz="2000" b="1" i="0" u="none" strike="noStrike" cap="none" spc="0" normalizeH="0" baseline="0" dirty="0" err="1">
                <a:ln>
                  <a:noFill/>
                </a:ln>
                <a:solidFill>
                  <a:srgbClr val="000000"/>
                </a:solidFill>
                <a:effectLst/>
                <a:uFillTx/>
                <a:latin typeface="Helvetica Neue"/>
                <a:ea typeface="Helvetica Neue"/>
                <a:cs typeface="Helvetica Neue"/>
                <a:sym typeface="Helvetica Neue"/>
              </a:rPr>
              <a:t>Prochaines</a:t>
            </a:r>
            <a:r>
              <a:rPr kumimoji="0" lang="en-US" sz="2000" b="1" i="0" u="none" strike="noStrike" cap="none" spc="0" normalizeH="0" baseline="0" dirty="0">
                <a:ln>
                  <a:noFill/>
                </a:ln>
                <a:solidFill>
                  <a:srgbClr val="000000"/>
                </a:solidFill>
                <a:effectLst/>
                <a:uFillTx/>
                <a:latin typeface="Helvetica Neue"/>
                <a:ea typeface="Helvetica Neue"/>
                <a:cs typeface="Helvetica Neue"/>
                <a:sym typeface="Helvetica Neue"/>
              </a:rPr>
              <a:t> </a:t>
            </a:r>
            <a:r>
              <a:rPr kumimoji="0" lang="en-US" sz="2000" b="1" i="0" u="none" strike="noStrike" cap="none" spc="0" normalizeH="0" baseline="0" dirty="0" err="1">
                <a:ln>
                  <a:noFill/>
                </a:ln>
                <a:solidFill>
                  <a:srgbClr val="000000"/>
                </a:solidFill>
                <a:effectLst/>
                <a:uFillTx/>
                <a:latin typeface="Helvetica Neue"/>
                <a:ea typeface="Helvetica Neue"/>
                <a:cs typeface="Helvetica Neue"/>
                <a:sym typeface="Helvetica Neue"/>
              </a:rPr>
              <a:t>etapes</a:t>
            </a:r>
            <a:endParaRPr kumimoji="0" lang="en-US" sz="2000" b="1" i="0" u="none" strike="noStrike" cap="none" spc="0" normalizeH="0" baseline="0" dirty="0">
              <a:ln>
                <a:noFill/>
              </a:ln>
              <a:solidFill>
                <a:srgbClr val="000000"/>
              </a:solidFill>
              <a:effectLst/>
              <a:uFillTx/>
              <a:latin typeface="Helvetica Neue"/>
              <a:ea typeface="Helvetica Neue"/>
              <a:cs typeface="Helvetica Neue"/>
              <a:sym typeface="Helvetica Neue"/>
            </a:endParaRPr>
          </a:p>
        </p:txBody>
      </p:sp>
    </p:spTree>
    <p:custDataLst>
      <p:tags r:id="rId1"/>
    </p:custDataLst>
    <p:extLst>
      <p:ext uri="{BB962C8B-B14F-4D97-AF65-F5344CB8AC3E}">
        <p14:creationId xmlns:p14="http://schemas.microsoft.com/office/powerpoint/2010/main" val="258841640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69FFB874-A10A-E1EF-ED9B-535E1BD50E3C}"/>
              </a:ext>
            </a:extLst>
          </p:cNvPr>
          <p:cNvSpPr txBox="1"/>
          <p:nvPr/>
        </p:nvSpPr>
        <p:spPr>
          <a:xfrm>
            <a:off x="4184593" y="1956125"/>
            <a:ext cx="1937352" cy="368819"/>
          </a:xfrm>
          <a:prstGeom prst="rect">
            <a:avLst/>
          </a:prstGeom>
          <a:noFill/>
        </p:spPr>
        <p:txBody>
          <a:bodyPr wrap="square" rtlCol="0">
            <a:spAutoFit/>
          </a:bodyPr>
          <a:lstStyle/>
          <a:p>
            <a:pPr marL="0" marR="0" lvl="0" indent="0" algn="l" defTabSz="913212" rtl="0" eaLnBrk="1" fontAlgn="auto" latinLnBrk="0" hangingPunct="1">
              <a:lnSpc>
                <a:spcPct val="100000"/>
              </a:lnSpc>
              <a:spcBef>
                <a:spcPts val="0"/>
              </a:spcBef>
              <a:spcAft>
                <a:spcPts val="0"/>
              </a:spcAft>
              <a:buClrTx/>
              <a:buSzTx/>
              <a:buFontTx/>
              <a:buNone/>
              <a:tabLst/>
              <a:defRPr/>
            </a:pPr>
            <a:r>
              <a:rPr kumimoji="0" lang="en-GB" sz="1797" b="0" i="0" u="none" strike="noStrike" kern="1200" cap="none" spc="0" normalizeH="0" baseline="0" noProof="0">
                <a:ln>
                  <a:noFill/>
                </a:ln>
                <a:solidFill>
                  <a:srgbClr val="FFFFFF"/>
                </a:solidFill>
                <a:effectLst/>
                <a:uLnTx/>
                <a:uFillTx/>
                <a:latin typeface="Arial" panose="020B0604020202020204" pitchFamily="34" charset="0"/>
                <a:ea typeface="Open Sans" panose="020B0606030504020204" pitchFamily="34" charset="0"/>
                <a:cs typeface="Arial" panose="020B0604020202020204" pitchFamily="34" charset="0"/>
                <a:sym typeface="Helvetica Neue"/>
              </a:rPr>
              <a:t>Full guidelines</a:t>
            </a:r>
          </a:p>
        </p:txBody>
      </p:sp>
      <p:sp>
        <p:nvSpPr>
          <p:cNvPr id="31" name="TextBox 30">
            <a:extLst>
              <a:ext uri="{FF2B5EF4-FFF2-40B4-BE49-F238E27FC236}">
                <a16:creationId xmlns:a16="http://schemas.microsoft.com/office/drawing/2014/main" id="{4E68B0BC-63D0-B883-94E1-ADBC6698EF4E}"/>
              </a:ext>
            </a:extLst>
          </p:cNvPr>
          <p:cNvSpPr txBox="1"/>
          <p:nvPr/>
        </p:nvSpPr>
        <p:spPr>
          <a:xfrm>
            <a:off x="4219684" y="1362947"/>
            <a:ext cx="1911964" cy="921984"/>
          </a:xfrm>
          <a:prstGeom prst="rect">
            <a:avLst/>
          </a:prstGeom>
          <a:noFill/>
        </p:spPr>
        <p:txBody>
          <a:bodyPr wrap="square" rtlCol="0">
            <a:spAutoFit/>
          </a:bodyPr>
          <a:lstStyle/>
          <a:p>
            <a:pPr marL="0" marR="0" lvl="0" indent="0" algn="ctr" defTabSz="913212" rtl="0" eaLnBrk="1" fontAlgn="auto" latinLnBrk="0" hangingPunct="1">
              <a:lnSpc>
                <a:spcPct val="100000"/>
              </a:lnSpc>
              <a:spcBef>
                <a:spcPts val="0"/>
              </a:spcBef>
              <a:spcAft>
                <a:spcPts val="0"/>
              </a:spcAft>
              <a:buClrTx/>
              <a:buSzTx/>
              <a:buFontTx/>
              <a:buNone/>
              <a:tabLst/>
              <a:defRPr/>
            </a:pPr>
            <a:r>
              <a:rPr kumimoji="0" lang="en-US" sz="1798"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sym typeface="Helvetica Neue"/>
              </a:rPr>
              <a:t>Somalia, Afghanistan and Yemen</a:t>
            </a:r>
            <a:endParaRPr kumimoji="0" lang="en-GB" sz="1797" b="1" i="0" u="none" strike="noStrike" kern="1200" cap="none" spc="0" normalizeH="0" baseline="0" noProof="0">
              <a:ln>
                <a:noFill/>
              </a:ln>
              <a:solidFill>
                <a:srgbClr val="FFFFFF"/>
              </a:solidFill>
              <a:effectLst/>
              <a:uLnTx/>
              <a:uFillTx/>
              <a:latin typeface="Arial" panose="020B0604020202020204" pitchFamily="34" charset="0"/>
              <a:ea typeface="Open Sans" panose="020B0606030504020204" pitchFamily="34" charset="0"/>
              <a:cs typeface="Arial" panose="020B0604020202020204" pitchFamily="34" charset="0"/>
              <a:sym typeface="Helvetica Neue"/>
            </a:endParaRPr>
          </a:p>
        </p:txBody>
      </p:sp>
      <p:sp>
        <p:nvSpPr>
          <p:cNvPr id="5" name="Title 1">
            <a:extLst>
              <a:ext uri="{FF2B5EF4-FFF2-40B4-BE49-F238E27FC236}">
                <a16:creationId xmlns:a16="http://schemas.microsoft.com/office/drawing/2014/main" id="{544A2381-6CEB-68F8-3818-B2F51B612053}"/>
              </a:ext>
            </a:extLst>
          </p:cNvPr>
          <p:cNvSpPr txBox="1">
            <a:spLocks/>
          </p:cNvSpPr>
          <p:nvPr/>
        </p:nvSpPr>
        <p:spPr>
          <a:xfrm>
            <a:off x="0" y="1"/>
            <a:ext cx="12179300" cy="563182"/>
          </a:xfrm>
          <a:prstGeom prst="rect">
            <a:avLst/>
          </a:prstGeom>
          <a:solidFill>
            <a:srgbClr val="00B0F0"/>
          </a:solidFill>
          <a:ln w="3175">
            <a:miter lim="400000"/>
          </a:ln>
        </p:spPr>
        <p:txBody>
          <a:bodyPr lIns="19050" tIns="19050" rIns="19050" bIns="19050" anchor="b">
            <a:normAutofit fontScale="75000" lnSpcReduction="20000"/>
          </a:bodyPr>
          <a:lstStyle>
            <a:lvl1pPr>
              <a:defRPr sz="5400">
                <a:solidFill>
                  <a:schemeClr val="bg1"/>
                </a:solidFill>
                <a:latin typeface="+mn-lt"/>
                <a:ea typeface="+mn-ea"/>
                <a:cs typeface="+mn-cs"/>
                <a:sym typeface="Helvetica Neue Medium"/>
              </a:defRPr>
            </a:lvl1pPr>
            <a:lvl2pPr>
              <a:defRPr sz="5400" b="0">
                <a:latin typeface="+mn-lt"/>
                <a:ea typeface="+mn-ea"/>
                <a:cs typeface="+mn-cs"/>
                <a:sym typeface="Helvetica Neue Medium"/>
              </a:defRPr>
            </a:lvl2pPr>
            <a:lvl3pPr>
              <a:defRPr sz="5400" b="0">
                <a:latin typeface="+mn-lt"/>
                <a:ea typeface="+mn-ea"/>
                <a:cs typeface="+mn-cs"/>
                <a:sym typeface="Helvetica Neue Medium"/>
              </a:defRPr>
            </a:lvl3pPr>
            <a:lvl4pPr>
              <a:defRPr sz="5400" b="0">
                <a:latin typeface="+mn-lt"/>
                <a:ea typeface="+mn-ea"/>
                <a:cs typeface="+mn-cs"/>
                <a:sym typeface="Helvetica Neue Medium"/>
              </a:defRPr>
            </a:lvl4pPr>
            <a:lvl5pPr>
              <a:defRPr sz="5400" b="0">
                <a:latin typeface="+mn-lt"/>
                <a:ea typeface="+mn-ea"/>
                <a:cs typeface="+mn-cs"/>
                <a:sym typeface="Helvetica Neue Medium"/>
              </a:defRPr>
            </a:lvl5pPr>
            <a:lvl6pPr>
              <a:defRPr sz="5400" b="0">
                <a:latin typeface="+mn-lt"/>
                <a:ea typeface="+mn-ea"/>
                <a:cs typeface="+mn-cs"/>
                <a:sym typeface="Helvetica Neue Medium"/>
              </a:defRPr>
            </a:lvl6pPr>
            <a:lvl7pPr>
              <a:defRPr sz="5400" b="0">
                <a:latin typeface="+mn-lt"/>
                <a:ea typeface="+mn-ea"/>
                <a:cs typeface="+mn-cs"/>
                <a:sym typeface="Helvetica Neue Medium"/>
              </a:defRPr>
            </a:lvl7pPr>
            <a:lvl8pPr>
              <a:defRPr sz="5400" b="0">
                <a:latin typeface="+mn-lt"/>
                <a:ea typeface="+mn-ea"/>
                <a:cs typeface="+mn-cs"/>
                <a:sym typeface="Helvetica Neue Medium"/>
              </a:defRPr>
            </a:lvl8pPr>
            <a:lvl9pPr>
              <a:defRPr sz="5400" b="0">
                <a:latin typeface="+mn-lt"/>
                <a:ea typeface="+mn-ea"/>
                <a:cs typeface="+mn-cs"/>
                <a:sym typeface="Helvetica Neue Medium"/>
              </a:defRPr>
            </a:lvl9pPr>
          </a:lstStyle>
          <a:p>
            <a:pPr marL="0" marR="0" lvl="0" indent="0" algn="ctr" defTabSz="412750" rtl="0" eaLnBrk="1" fontAlgn="auto" latinLnBrk="0" hangingPunct="0">
              <a:lnSpc>
                <a:spcPct val="100000"/>
              </a:lnSpc>
              <a:spcBef>
                <a:spcPts val="0"/>
              </a:spcBef>
              <a:spcAft>
                <a:spcPts val="0"/>
              </a:spcAft>
              <a:buClrTx/>
              <a:buSzTx/>
              <a:buFontTx/>
              <a:buNone/>
              <a:tabLst/>
              <a:defRPr/>
            </a:pPr>
            <a:r>
              <a:rPr kumimoji="0" lang="en-US" sz="5400" b="1" i="0" u="none" strike="noStrike" kern="0" cap="none" spc="0" normalizeH="0" baseline="0" noProof="0" dirty="0">
                <a:ln>
                  <a:noFill/>
                </a:ln>
                <a:solidFill>
                  <a:srgbClr val="FFFFFF"/>
                </a:solidFill>
                <a:effectLst/>
                <a:uLnTx/>
                <a:uFillTx/>
                <a:latin typeface="Helvetica Neue Medium"/>
                <a:sym typeface="Helvetica Neue Medium"/>
              </a:rPr>
              <a:t>Nutrition </a:t>
            </a:r>
            <a:r>
              <a:rPr kumimoji="0" lang="en-US" sz="5400" b="1" i="0" u="none" strike="noStrike" kern="0" cap="none" spc="0" normalizeH="0" baseline="0" noProof="0" dirty="0" err="1">
                <a:ln>
                  <a:noFill/>
                </a:ln>
                <a:solidFill>
                  <a:srgbClr val="FFFFFF"/>
                </a:solidFill>
                <a:effectLst/>
                <a:uLnTx/>
                <a:uFillTx/>
                <a:latin typeface="Helvetica Neue Medium"/>
                <a:sym typeface="Helvetica Neue Medium"/>
              </a:rPr>
              <a:t>maternelle</a:t>
            </a:r>
            <a:r>
              <a:rPr kumimoji="0" lang="en-US" sz="5400" b="1" i="0" u="none" strike="noStrike" kern="0" cap="none" spc="0" normalizeH="0" baseline="0" noProof="0" dirty="0">
                <a:ln>
                  <a:noFill/>
                </a:ln>
                <a:solidFill>
                  <a:srgbClr val="FFFFFF"/>
                </a:solidFill>
                <a:effectLst/>
                <a:uLnTx/>
                <a:uFillTx/>
                <a:latin typeface="Helvetica Neue Medium"/>
                <a:sym typeface="Helvetica Neue Medium"/>
              </a:rPr>
              <a:t> </a:t>
            </a:r>
            <a:r>
              <a:rPr kumimoji="0" lang="en-US" sz="5400" b="1" i="0" u="none" strike="noStrike" kern="0" cap="none" spc="0" normalizeH="0" baseline="0" noProof="0" dirty="0" err="1">
                <a:ln>
                  <a:noFill/>
                </a:ln>
                <a:solidFill>
                  <a:srgbClr val="FFFFFF"/>
                </a:solidFill>
                <a:effectLst/>
                <a:uLnTx/>
                <a:uFillTx/>
                <a:latin typeface="Helvetica Neue Medium"/>
                <a:sym typeface="Helvetica Neue Medium"/>
              </a:rPr>
              <a:t>en</a:t>
            </a:r>
            <a:r>
              <a:rPr kumimoji="0" lang="en-US" sz="5400" b="1" i="0" u="none" strike="noStrike" kern="0" cap="none" spc="0" normalizeH="0" baseline="0" noProof="0" dirty="0">
                <a:ln>
                  <a:noFill/>
                </a:ln>
                <a:solidFill>
                  <a:srgbClr val="FFFFFF"/>
                </a:solidFill>
                <a:effectLst/>
                <a:uLnTx/>
                <a:uFillTx/>
                <a:latin typeface="Helvetica Neue Medium"/>
                <a:sym typeface="Helvetica Neue Medium"/>
              </a:rPr>
              <a:t> situation </a:t>
            </a:r>
            <a:r>
              <a:rPr kumimoji="0" lang="en-US" sz="5400" b="1" i="0" u="none" strike="noStrike" kern="0" cap="none" spc="0" normalizeH="0" baseline="0" noProof="0" dirty="0" err="1">
                <a:ln>
                  <a:noFill/>
                </a:ln>
                <a:solidFill>
                  <a:srgbClr val="FFFFFF"/>
                </a:solidFill>
                <a:effectLst/>
                <a:uLnTx/>
                <a:uFillTx/>
                <a:latin typeface="Helvetica Neue Medium"/>
                <a:sym typeface="Helvetica Neue Medium"/>
              </a:rPr>
              <a:t>d’urgence</a:t>
            </a:r>
            <a:endParaRPr kumimoji="0" lang="en-GB" sz="5400" b="1" i="0" u="none" strike="noStrike" kern="0" cap="none" spc="0" normalizeH="0" baseline="0" noProof="0" dirty="0">
              <a:ln>
                <a:noFill/>
              </a:ln>
              <a:solidFill>
                <a:srgbClr val="FFFFFF"/>
              </a:solidFill>
              <a:effectLst/>
              <a:uLnTx/>
              <a:uFillTx/>
              <a:latin typeface="Helvetica Neue Medium"/>
              <a:sym typeface="Helvetica Neue Medium"/>
            </a:endParaRPr>
          </a:p>
        </p:txBody>
      </p:sp>
      <p:pic>
        <p:nvPicPr>
          <p:cNvPr id="2" name="Picture 1">
            <a:extLst>
              <a:ext uri="{FF2B5EF4-FFF2-40B4-BE49-F238E27FC236}">
                <a16:creationId xmlns:a16="http://schemas.microsoft.com/office/drawing/2014/main" id="{B7166561-D483-8EBA-1A11-5BA9DBAD5E97}"/>
              </a:ext>
            </a:extLst>
          </p:cNvPr>
          <p:cNvPicPr>
            <a:picLocks noChangeAspect="1"/>
          </p:cNvPicPr>
          <p:nvPr/>
        </p:nvPicPr>
        <p:blipFill>
          <a:blip r:embed="rId4"/>
          <a:stretch>
            <a:fillRect/>
          </a:stretch>
        </p:blipFill>
        <p:spPr>
          <a:xfrm>
            <a:off x="0" y="563183"/>
            <a:ext cx="4168328" cy="6277601"/>
          </a:xfrm>
          <a:prstGeom prst="rect">
            <a:avLst/>
          </a:prstGeom>
        </p:spPr>
      </p:pic>
      <p:sp>
        <p:nvSpPr>
          <p:cNvPr id="4" name="TextBox 3">
            <a:extLst>
              <a:ext uri="{FF2B5EF4-FFF2-40B4-BE49-F238E27FC236}">
                <a16:creationId xmlns:a16="http://schemas.microsoft.com/office/drawing/2014/main" id="{DA5A786D-F926-3E01-2328-86B4D74F19F6}"/>
              </a:ext>
            </a:extLst>
          </p:cNvPr>
          <p:cNvSpPr txBox="1"/>
          <p:nvPr/>
        </p:nvSpPr>
        <p:spPr>
          <a:xfrm>
            <a:off x="4512365" y="1843719"/>
            <a:ext cx="7345018" cy="3424014"/>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9050" tIns="19050" rIns="19050" bIns="19050" numCol="1" spcCol="38100" rtlCol="0" anchor="ctr">
            <a:spAutoFit/>
          </a:bodyPr>
          <a:lstStyle/>
          <a:p>
            <a:pPr marL="285750" marR="0" indent="-285750" algn="l" defTabSz="412750" rtl="0" fontAlgn="auto" latinLnBrk="0" hangingPunct="0">
              <a:lnSpc>
                <a:spcPct val="100000"/>
              </a:lnSpc>
              <a:spcBef>
                <a:spcPts val="0"/>
              </a:spcBef>
              <a:spcAft>
                <a:spcPts val="0"/>
              </a:spcAft>
              <a:buClrTx/>
              <a:buSzTx/>
              <a:buFont typeface="Wingdings" panose="05000000000000000000" pitchFamily="2" charset="2"/>
              <a:buChar char="Ø"/>
              <a:tabLst/>
            </a:pPr>
            <a:r>
              <a:rPr kumimoji="0" lang="en-US" sz="2000" b="1" i="0" u="none" strike="noStrike" cap="none" spc="0" normalizeH="0" baseline="0" dirty="0" err="1">
                <a:ln>
                  <a:noFill/>
                </a:ln>
                <a:solidFill>
                  <a:srgbClr val="000000"/>
                </a:solidFill>
                <a:effectLst/>
                <a:uFillTx/>
                <a:latin typeface="Helvetica Neue"/>
                <a:ea typeface="Helvetica Neue"/>
                <a:cs typeface="Helvetica Neue"/>
                <a:sym typeface="Helvetica Neue"/>
              </a:rPr>
              <a:t>Analyse</a:t>
            </a:r>
            <a:r>
              <a:rPr kumimoji="0" lang="en-US" sz="2000" b="1" i="0" u="none" strike="noStrike" cap="none" spc="0" normalizeH="0" baseline="0" dirty="0">
                <a:ln>
                  <a:noFill/>
                </a:ln>
                <a:solidFill>
                  <a:srgbClr val="000000"/>
                </a:solidFill>
                <a:effectLst/>
                <a:uFillTx/>
                <a:latin typeface="Helvetica Neue"/>
                <a:ea typeface="Helvetica Neue"/>
                <a:cs typeface="Helvetica Neue"/>
                <a:sym typeface="Helvetica Neue"/>
              </a:rPr>
              <a:t> </a:t>
            </a:r>
            <a:r>
              <a:rPr kumimoji="0" lang="en-US" sz="2000" b="1" i="0" u="none" strike="noStrike" cap="none" spc="0" normalizeH="0" baseline="0" dirty="0" err="1">
                <a:ln>
                  <a:noFill/>
                </a:ln>
                <a:solidFill>
                  <a:srgbClr val="000000"/>
                </a:solidFill>
                <a:effectLst/>
                <a:uFillTx/>
                <a:latin typeface="Helvetica Neue"/>
                <a:ea typeface="Helvetica Neue"/>
                <a:cs typeface="Helvetica Neue"/>
                <a:sym typeface="Helvetica Neue"/>
              </a:rPr>
              <a:t>régionale</a:t>
            </a:r>
            <a:r>
              <a:rPr kumimoji="0" lang="en-US" sz="2000" b="1" i="0" u="none" strike="noStrike" cap="none" spc="0" normalizeH="0" baseline="0" dirty="0">
                <a:ln>
                  <a:noFill/>
                </a:ln>
                <a:solidFill>
                  <a:srgbClr val="000000"/>
                </a:solidFill>
                <a:effectLst/>
                <a:uFillTx/>
                <a:latin typeface="Helvetica Neue"/>
                <a:ea typeface="Helvetica Neue"/>
                <a:cs typeface="Helvetica Neue"/>
                <a:sym typeface="Helvetica Neue"/>
              </a:rPr>
              <a:t> des </a:t>
            </a:r>
            <a:r>
              <a:rPr kumimoji="0" lang="en-US" sz="2000" b="1" i="0" u="none" strike="noStrike" cap="none" spc="0" normalizeH="0" baseline="0" dirty="0" err="1">
                <a:ln>
                  <a:noFill/>
                </a:ln>
                <a:solidFill>
                  <a:srgbClr val="000000"/>
                </a:solidFill>
                <a:effectLst/>
                <a:uFillTx/>
                <a:latin typeface="Helvetica Neue"/>
                <a:ea typeface="Helvetica Neue"/>
                <a:cs typeface="Helvetica Neue"/>
                <a:sym typeface="Helvetica Neue"/>
              </a:rPr>
              <a:t>données</a:t>
            </a:r>
            <a:r>
              <a:rPr kumimoji="0" lang="en-US" sz="2000" b="1" i="0" u="none" strike="noStrike" cap="none" spc="0" normalizeH="0" baseline="0" dirty="0">
                <a:ln>
                  <a:noFill/>
                </a:ln>
                <a:solidFill>
                  <a:srgbClr val="000000"/>
                </a:solidFill>
                <a:effectLst/>
                <a:uFillTx/>
                <a:latin typeface="Helvetica Neue"/>
                <a:ea typeface="Helvetica Neue"/>
                <a:cs typeface="Helvetica Neue"/>
                <a:sym typeface="Helvetica Neue"/>
              </a:rPr>
              <a:t> </a:t>
            </a:r>
            <a:r>
              <a:rPr kumimoji="0" lang="en-US" sz="2000" b="1" i="0" u="none" strike="noStrike" cap="none" spc="0" normalizeH="0" baseline="0" dirty="0" err="1">
                <a:ln>
                  <a:noFill/>
                </a:ln>
                <a:solidFill>
                  <a:srgbClr val="000000"/>
                </a:solidFill>
                <a:effectLst/>
                <a:uFillTx/>
                <a:latin typeface="Helvetica Neue"/>
                <a:ea typeface="Helvetica Neue"/>
                <a:cs typeface="Helvetica Neue"/>
                <a:sym typeface="Helvetica Neue"/>
              </a:rPr>
              <a:t>disponibles</a:t>
            </a:r>
            <a:r>
              <a:rPr kumimoji="0" lang="en-US" sz="2000" b="1" i="0" u="none" strike="noStrike" cap="none" spc="0" normalizeH="0" baseline="0" dirty="0">
                <a:ln>
                  <a:noFill/>
                </a:ln>
                <a:solidFill>
                  <a:srgbClr val="000000"/>
                </a:solidFill>
                <a:effectLst/>
                <a:uFillTx/>
                <a:latin typeface="Helvetica Neue"/>
                <a:ea typeface="Helvetica Neue"/>
                <a:cs typeface="Helvetica Neue"/>
                <a:sym typeface="Helvetica Neue"/>
              </a:rPr>
              <a:t> sur la malnutrition chez les femmes et les adolescents pour </a:t>
            </a:r>
            <a:r>
              <a:rPr kumimoji="0" lang="en-US" sz="2000" b="1" i="0" u="none" strike="noStrike" cap="none" spc="0" normalizeH="0" baseline="0" dirty="0" err="1">
                <a:ln>
                  <a:noFill/>
                </a:ln>
                <a:solidFill>
                  <a:srgbClr val="000000"/>
                </a:solidFill>
                <a:effectLst/>
                <a:uFillTx/>
                <a:latin typeface="Helvetica Neue"/>
                <a:ea typeface="Helvetica Neue"/>
                <a:cs typeface="Helvetica Neue"/>
                <a:sym typeface="Helvetica Neue"/>
              </a:rPr>
              <a:t>l’identification</a:t>
            </a:r>
            <a:r>
              <a:rPr kumimoji="0" lang="en-US" sz="2000" b="1" i="0" u="none" strike="noStrike" cap="none" spc="0" normalizeH="0" baseline="0" dirty="0">
                <a:ln>
                  <a:noFill/>
                </a:ln>
                <a:solidFill>
                  <a:srgbClr val="000000"/>
                </a:solidFill>
                <a:effectLst/>
                <a:uFillTx/>
                <a:latin typeface="Helvetica Neue"/>
                <a:ea typeface="Helvetica Neue"/>
                <a:cs typeface="Helvetica Neue"/>
                <a:sym typeface="Helvetica Neue"/>
              </a:rPr>
              <a:t> de zones </a:t>
            </a:r>
            <a:r>
              <a:rPr kumimoji="0" lang="en-US" sz="2000" b="1" i="0" u="none" strike="noStrike" cap="none" spc="0" normalizeH="0" baseline="0" dirty="0" err="1">
                <a:ln>
                  <a:noFill/>
                </a:ln>
                <a:solidFill>
                  <a:srgbClr val="000000"/>
                </a:solidFill>
                <a:effectLst/>
                <a:uFillTx/>
                <a:latin typeface="Helvetica Neue"/>
                <a:ea typeface="Helvetica Neue"/>
                <a:cs typeface="Helvetica Neue"/>
                <a:sym typeface="Helvetica Neue"/>
              </a:rPr>
              <a:t>prioritaires</a:t>
            </a:r>
            <a:endParaRPr kumimoji="0" lang="en-US" sz="2000" b="1" i="0" u="none" strike="noStrike" cap="none" spc="0" normalizeH="0" baseline="0" dirty="0">
              <a:ln>
                <a:noFill/>
              </a:ln>
              <a:solidFill>
                <a:srgbClr val="000000"/>
              </a:solidFill>
              <a:effectLst/>
              <a:uFillTx/>
              <a:latin typeface="Helvetica Neue"/>
              <a:ea typeface="Helvetica Neue"/>
              <a:cs typeface="Helvetica Neue"/>
              <a:sym typeface="Helvetica Neue"/>
            </a:endParaRPr>
          </a:p>
          <a:p>
            <a:pPr marR="0" algn="l" defTabSz="412750" rtl="0" fontAlgn="auto" latinLnBrk="0" hangingPunct="0">
              <a:lnSpc>
                <a:spcPct val="100000"/>
              </a:lnSpc>
              <a:spcBef>
                <a:spcPts val="0"/>
              </a:spcBef>
              <a:spcAft>
                <a:spcPts val="0"/>
              </a:spcAft>
              <a:buClrTx/>
              <a:buSzTx/>
              <a:tabLst/>
            </a:pPr>
            <a:endParaRPr kumimoji="0" lang="en-US" sz="2000" b="1" i="0" u="none" strike="noStrike" cap="none" spc="0" normalizeH="0" baseline="0" dirty="0">
              <a:ln>
                <a:noFill/>
              </a:ln>
              <a:solidFill>
                <a:srgbClr val="000000"/>
              </a:solidFill>
              <a:effectLst/>
              <a:uFillTx/>
              <a:latin typeface="Helvetica Neue"/>
              <a:ea typeface="Helvetica Neue"/>
              <a:cs typeface="Helvetica Neue"/>
              <a:sym typeface="Helvetica Neue"/>
            </a:endParaRPr>
          </a:p>
          <a:p>
            <a:pPr marL="285750" marR="0" indent="-285750" algn="l" defTabSz="412750" rtl="0" fontAlgn="auto" latinLnBrk="0" hangingPunct="0">
              <a:lnSpc>
                <a:spcPct val="100000"/>
              </a:lnSpc>
              <a:spcBef>
                <a:spcPts val="0"/>
              </a:spcBef>
              <a:spcAft>
                <a:spcPts val="0"/>
              </a:spcAft>
              <a:buClrTx/>
              <a:buSzTx/>
              <a:buFont typeface="Wingdings" panose="05000000000000000000" pitchFamily="2" charset="2"/>
              <a:buChar char="Ø"/>
              <a:tabLst/>
            </a:pPr>
            <a:r>
              <a:rPr kumimoji="0" lang="en-US" sz="2000" b="1" i="0" u="none" strike="noStrike" cap="none" spc="0" normalizeH="0" baseline="0" dirty="0">
                <a:ln>
                  <a:noFill/>
                </a:ln>
                <a:solidFill>
                  <a:srgbClr val="000000"/>
                </a:solidFill>
                <a:effectLst/>
                <a:uFillTx/>
                <a:latin typeface="Helvetica Neue"/>
                <a:ea typeface="Helvetica Neue"/>
                <a:cs typeface="Helvetica Neue"/>
                <a:sym typeface="Helvetica Neue"/>
              </a:rPr>
              <a:t>Tester la mise </a:t>
            </a:r>
            <a:r>
              <a:rPr kumimoji="0" lang="en-US" sz="2000" b="1" i="0" u="none" strike="noStrike" cap="none" spc="0" normalizeH="0" baseline="0" dirty="0" err="1">
                <a:ln>
                  <a:noFill/>
                </a:ln>
                <a:solidFill>
                  <a:srgbClr val="000000"/>
                </a:solidFill>
                <a:effectLst/>
                <a:uFillTx/>
                <a:latin typeface="Helvetica Neue"/>
                <a:ea typeface="Helvetica Neue"/>
                <a:cs typeface="Helvetica Neue"/>
                <a:sym typeface="Helvetica Neue"/>
              </a:rPr>
              <a:t>en</a:t>
            </a:r>
            <a:r>
              <a:rPr kumimoji="0" lang="en-US" sz="2000" b="1" i="0" u="none" strike="noStrike" cap="none" spc="0" normalizeH="0" baseline="0" dirty="0">
                <a:ln>
                  <a:noFill/>
                </a:ln>
                <a:solidFill>
                  <a:srgbClr val="000000"/>
                </a:solidFill>
                <a:effectLst/>
                <a:uFillTx/>
                <a:latin typeface="Helvetica Neue"/>
                <a:ea typeface="Helvetica Neue"/>
                <a:cs typeface="Helvetica Neue"/>
                <a:sym typeface="Helvetica Neue"/>
              </a:rPr>
              <a:t> oeuvre des directives </a:t>
            </a:r>
            <a:r>
              <a:rPr kumimoji="0" lang="en-US" sz="2000" b="1" i="0" u="none" strike="noStrike" cap="none" spc="0" normalizeH="0" baseline="0" dirty="0" err="1">
                <a:ln>
                  <a:noFill/>
                </a:ln>
                <a:solidFill>
                  <a:srgbClr val="000000"/>
                </a:solidFill>
                <a:effectLst/>
                <a:uFillTx/>
                <a:latin typeface="Helvetica Neue"/>
                <a:ea typeface="Helvetica Neue"/>
                <a:cs typeface="Helvetica Neue"/>
                <a:sym typeface="Helvetica Neue"/>
              </a:rPr>
              <a:t>globales</a:t>
            </a:r>
            <a:r>
              <a:rPr kumimoji="0" lang="en-US" sz="2000" b="1" i="0" u="none" strike="noStrike" cap="none" spc="0" normalizeH="0" baseline="0" dirty="0">
                <a:ln>
                  <a:noFill/>
                </a:ln>
                <a:solidFill>
                  <a:srgbClr val="000000"/>
                </a:solidFill>
                <a:effectLst/>
                <a:uFillTx/>
                <a:latin typeface="Helvetica Neue"/>
                <a:ea typeface="Helvetica Neue"/>
                <a:cs typeface="Helvetica Neue"/>
                <a:sym typeface="Helvetica Neue"/>
              </a:rPr>
              <a:t> sur la nutrition </a:t>
            </a:r>
            <a:r>
              <a:rPr kumimoji="0" lang="en-US" sz="2000" b="1" i="0" u="none" strike="noStrike" cap="none" spc="0" normalizeH="0" baseline="0" dirty="0" err="1">
                <a:ln>
                  <a:noFill/>
                </a:ln>
                <a:solidFill>
                  <a:srgbClr val="000000"/>
                </a:solidFill>
                <a:effectLst/>
                <a:uFillTx/>
                <a:latin typeface="Helvetica Neue"/>
                <a:ea typeface="Helvetica Neue"/>
                <a:cs typeface="Helvetica Neue"/>
                <a:sym typeface="Helvetica Neue"/>
              </a:rPr>
              <a:t>maternelle</a:t>
            </a:r>
            <a:r>
              <a:rPr kumimoji="0" lang="en-US" sz="2000" b="1" i="0" u="none" strike="noStrike" cap="none" spc="0" normalizeH="0" baseline="0" dirty="0">
                <a:ln>
                  <a:noFill/>
                </a:ln>
                <a:solidFill>
                  <a:srgbClr val="000000"/>
                </a:solidFill>
                <a:effectLst/>
                <a:uFillTx/>
                <a:latin typeface="Helvetica Neue"/>
                <a:ea typeface="Helvetica Neue"/>
                <a:cs typeface="Helvetica Neue"/>
                <a:sym typeface="Helvetica Neue"/>
              </a:rPr>
              <a:t> </a:t>
            </a:r>
            <a:r>
              <a:rPr kumimoji="0" lang="en-US" sz="2000" b="1" i="0" u="none" strike="noStrike" cap="none" spc="0" normalizeH="0" baseline="0" dirty="0" err="1">
                <a:ln>
                  <a:noFill/>
                </a:ln>
                <a:solidFill>
                  <a:srgbClr val="000000"/>
                </a:solidFill>
                <a:effectLst/>
                <a:uFillTx/>
                <a:latin typeface="Helvetica Neue"/>
                <a:ea typeface="Helvetica Neue"/>
                <a:cs typeface="Helvetica Neue"/>
                <a:sym typeface="Helvetica Neue"/>
              </a:rPr>
              <a:t>en</a:t>
            </a:r>
            <a:r>
              <a:rPr kumimoji="0" lang="en-US" sz="2000" b="1" i="0" u="none" strike="noStrike" cap="none" spc="0" normalizeH="0" baseline="0" dirty="0">
                <a:ln>
                  <a:noFill/>
                </a:ln>
                <a:solidFill>
                  <a:srgbClr val="000000"/>
                </a:solidFill>
                <a:effectLst/>
                <a:uFillTx/>
                <a:latin typeface="Helvetica Neue"/>
                <a:ea typeface="Helvetica Neue"/>
                <a:cs typeface="Helvetica Neue"/>
                <a:sym typeface="Helvetica Neue"/>
              </a:rPr>
              <a:t> situation </a:t>
            </a:r>
            <a:r>
              <a:rPr kumimoji="0" lang="en-US" sz="2000" b="1" i="0" u="none" strike="noStrike" cap="none" spc="0" normalizeH="0" baseline="0" dirty="0" err="1">
                <a:ln>
                  <a:noFill/>
                </a:ln>
                <a:solidFill>
                  <a:srgbClr val="000000"/>
                </a:solidFill>
                <a:effectLst/>
                <a:uFillTx/>
                <a:latin typeface="Helvetica Neue"/>
                <a:ea typeface="Helvetica Neue"/>
                <a:cs typeface="Helvetica Neue"/>
                <a:sym typeface="Helvetica Neue"/>
              </a:rPr>
              <a:t>d’urgence</a:t>
            </a:r>
            <a:r>
              <a:rPr kumimoji="0" lang="en-US" sz="2000" b="1" i="0" u="none" strike="noStrike" cap="none" spc="0" normalizeH="0" baseline="0" dirty="0">
                <a:ln>
                  <a:noFill/>
                </a:ln>
                <a:solidFill>
                  <a:srgbClr val="000000"/>
                </a:solidFill>
                <a:effectLst/>
                <a:uFillTx/>
                <a:latin typeface="Helvetica Neue"/>
                <a:ea typeface="Helvetica Neue"/>
                <a:cs typeface="Helvetica Neue"/>
                <a:sym typeface="Helvetica Neue"/>
              </a:rPr>
              <a:t> </a:t>
            </a:r>
            <a:r>
              <a:rPr kumimoji="0" lang="en-US" sz="2000" b="0" i="0" u="none" strike="noStrike" cap="none" spc="0" normalizeH="0" baseline="0" dirty="0">
                <a:ln>
                  <a:noFill/>
                </a:ln>
                <a:solidFill>
                  <a:srgbClr val="000000"/>
                </a:solidFill>
                <a:effectLst/>
                <a:uFillTx/>
                <a:latin typeface="Helvetica Neue"/>
                <a:ea typeface="Helvetica Neue"/>
                <a:cs typeface="Helvetica Neue"/>
                <a:sym typeface="Helvetica Neue"/>
              </a:rPr>
              <a:t>(à </a:t>
            </a:r>
            <a:r>
              <a:rPr kumimoji="0" lang="en-US" sz="2000" b="0" i="0" u="none" strike="noStrike" cap="none" spc="0" normalizeH="0" baseline="0" dirty="0" err="1">
                <a:ln>
                  <a:noFill/>
                </a:ln>
                <a:solidFill>
                  <a:srgbClr val="000000"/>
                </a:solidFill>
                <a:effectLst/>
                <a:uFillTx/>
                <a:latin typeface="Helvetica Neue"/>
                <a:ea typeface="Helvetica Neue"/>
                <a:cs typeface="Helvetica Neue"/>
                <a:sym typeface="Helvetica Neue"/>
              </a:rPr>
              <a:t>venir</a:t>
            </a:r>
            <a:r>
              <a:rPr kumimoji="0" lang="en-US" sz="2000" b="0" i="0" u="none" strike="noStrike" cap="none" spc="0" normalizeH="0" baseline="0" dirty="0">
                <a:ln>
                  <a:noFill/>
                </a:ln>
                <a:solidFill>
                  <a:srgbClr val="000000"/>
                </a:solidFill>
                <a:effectLst/>
                <a:uFillTx/>
                <a:latin typeface="Helvetica Neue"/>
                <a:ea typeface="Helvetica Neue"/>
                <a:cs typeface="Helvetica Neue"/>
                <a:sym typeface="Helvetica Neue"/>
              </a:rPr>
              <a:t>)</a:t>
            </a:r>
            <a:endParaRPr lang="en-US" sz="2000" b="0" dirty="0"/>
          </a:p>
          <a:p>
            <a:pPr marR="0" algn="l" defTabSz="412750" rtl="0" fontAlgn="auto" latinLnBrk="0" hangingPunct="0">
              <a:lnSpc>
                <a:spcPct val="100000"/>
              </a:lnSpc>
              <a:spcBef>
                <a:spcPts val="0"/>
              </a:spcBef>
              <a:spcAft>
                <a:spcPts val="0"/>
              </a:spcAft>
              <a:buClrTx/>
              <a:buSzTx/>
              <a:tabLst/>
            </a:pPr>
            <a:endParaRPr kumimoji="0" lang="en-US" sz="2000" b="1" i="0" u="none" strike="noStrike" cap="none" spc="0" normalizeH="0" baseline="0" dirty="0">
              <a:ln>
                <a:noFill/>
              </a:ln>
              <a:solidFill>
                <a:srgbClr val="000000"/>
              </a:solidFill>
              <a:effectLst/>
              <a:uFillTx/>
              <a:latin typeface="Helvetica Neue"/>
              <a:ea typeface="Helvetica Neue"/>
              <a:cs typeface="Helvetica Neue"/>
              <a:sym typeface="Helvetica Neue"/>
            </a:endParaRPr>
          </a:p>
          <a:p>
            <a:pPr marL="285750" marR="0" indent="-285750" algn="l" defTabSz="412750" rtl="0" fontAlgn="auto" latinLnBrk="0" hangingPunct="0">
              <a:lnSpc>
                <a:spcPct val="100000"/>
              </a:lnSpc>
              <a:spcBef>
                <a:spcPts val="0"/>
              </a:spcBef>
              <a:spcAft>
                <a:spcPts val="0"/>
              </a:spcAft>
              <a:buClrTx/>
              <a:buSzTx/>
              <a:buFont typeface="Wingdings" panose="05000000000000000000" pitchFamily="2" charset="2"/>
              <a:buChar char="Ø"/>
              <a:tabLst/>
            </a:pPr>
            <a:r>
              <a:rPr lang="en-US" sz="2000" dirty="0"/>
              <a:t>Identification d’un </a:t>
            </a:r>
            <a:r>
              <a:rPr lang="en-US" sz="2000" dirty="0" err="1"/>
              <a:t>paquet</a:t>
            </a:r>
            <a:r>
              <a:rPr lang="en-US" sz="2000" dirty="0"/>
              <a:t> </a:t>
            </a:r>
            <a:r>
              <a:rPr lang="en-US" sz="2000" dirty="0" err="1"/>
              <a:t>d’interventions</a:t>
            </a:r>
            <a:r>
              <a:rPr lang="en-US" sz="2000" dirty="0"/>
              <a:t> pour la nutrition </a:t>
            </a:r>
            <a:r>
              <a:rPr lang="en-US" sz="2000" dirty="0" err="1"/>
              <a:t>maternelle</a:t>
            </a:r>
            <a:r>
              <a:rPr lang="en-US" sz="2000" dirty="0"/>
              <a:t> et des adolescents </a:t>
            </a:r>
            <a:r>
              <a:rPr lang="en-US" sz="2000" dirty="0" err="1"/>
              <a:t>en</a:t>
            </a:r>
            <a:r>
              <a:rPr lang="en-US" sz="2000" dirty="0"/>
              <a:t> situation </a:t>
            </a:r>
            <a:r>
              <a:rPr lang="en-US" sz="2000" dirty="0" err="1"/>
              <a:t>d’urgence</a:t>
            </a:r>
            <a:r>
              <a:rPr lang="en-US" sz="2000" dirty="0"/>
              <a:t> </a:t>
            </a:r>
            <a:r>
              <a:rPr lang="en-US" sz="2000" b="0" dirty="0"/>
              <a:t>(sur base des directives </a:t>
            </a:r>
            <a:r>
              <a:rPr lang="en-US" sz="2000" b="0" dirty="0" err="1"/>
              <a:t>globales</a:t>
            </a:r>
            <a:r>
              <a:rPr lang="en-US" sz="2000" b="0" dirty="0"/>
              <a:t> et </a:t>
            </a:r>
            <a:r>
              <a:rPr lang="en-US" sz="2000" b="0" dirty="0" err="1"/>
              <a:t>lecons</a:t>
            </a:r>
            <a:r>
              <a:rPr lang="en-US" sz="2000" b="0" dirty="0"/>
              <a:t> apprises – avec le sous-</a:t>
            </a:r>
            <a:r>
              <a:rPr lang="en-US" sz="2000" b="0" dirty="0" err="1"/>
              <a:t>groupe</a:t>
            </a:r>
            <a:r>
              <a:rPr lang="en-US" sz="2000" b="0" dirty="0"/>
              <a:t> nutrition </a:t>
            </a:r>
            <a:r>
              <a:rPr lang="en-US" sz="2000" b="0" dirty="0" err="1"/>
              <a:t>maternelle</a:t>
            </a:r>
            <a:r>
              <a:rPr lang="en-US" sz="2000" b="0" dirty="0"/>
              <a:t> et des adolescents)</a:t>
            </a:r>
            <a:endParaRPr kumimoji="0" lang="en-US" sz="2000" b="0" i="0" u="none" strike="noStrike" cap="none" spc="0" normalizeH="0" baseline="0" dirty="0">
              <a:ln>
                <a:noFill/>
              </a:ln>
              <a:solidFill>
                <a:srgbClr val="000000"/>
              </a:solidFill>
              <a:effectLst/>
              <a:uFillTx/>
              <a:latin typeface="Helvetica Neue"/>
              <a:ea typeface="Helvetica Neue"/>
              <a:cs typeface="Helvetica Neue"/>
              <a:sym typeface="Helvetica Neue"/>
            </a:endParaRPr>
          </a:p>
        </p:txBody>
      </p:sp>
    </p:spTree>
    <p:custDataLst>
      <p:tags r:id="rId1"/>
    </p:custDataLst>
    <p:extLst>
      <p:ext uri="{BB962C8B-B14F-4D97-AF65-F5344CB8AC3E}">
        <p14:creationId xmlns:p14="http://schemas.microsoft.com/office/powerpoint/2010/main" val="102299353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69FFB874-A10A-E1EF-ED9B-535E1BD50E3C}"/>
              </a:ext>
            </a:extLst>
          </p:cNvPr>
          <p:cNvSpPr txBox="1"/>
          <p:nvPr/>
        </p:nvSpPr>
        <p:spPr>
          <a:xfrm>
            <a:off x="4184593" y="1956125"/>
            <a:ext cx="1937352" cy="368819"/>
          </a:xfrm>
          <a:prstGeom prst="rect">
            <a:avLst/>
          </a:prstGeom>
          <a:noFill/>
        </p:spPr>
        <p:txBody>
          <a:bodyPr wrap="square" rtlCol="0">
            <a:spAutoFit/>
          </a:bodyPr>
          <a:lstStyle/>
          <a:p>
            <a:pPr marL="0" marR="0" lvl="0" indent="0" algn="l" defTabSz="913212" rtl="0" eaLnBrk="1" fontAlgn="auto" latinLnBrk="0" hangingPunct="1">
              <a:lnSpc>
                <a:spcPct val="100000"/>
              </a:lnSpc>
              <a:spcBef>
                <a:spcPts val="0"/>
              </a:spcBef>
              <a:spcAft>
                <a:spcPts val="0"/>
              </a:spcAft>
              <a:buClrTx/>
              <a:buSzTx/>
              <a:buFontTx/>
              <a:buNone/>
              <a:tabLst/>
              <a:defRPr/>
            </a:pPr>
            <a:r>
              <a:rPr kumimoji="0" lang="en-GB" sz="1797" b="0" i="0" u="none" strike="noStrike" kern="1200" cap="none" spc="0" normalizeH="0" baseline="0" noProof="0">
                <a:ln>
                  <a:noFill/>
                </a:ln>
                <a:solidFill>
                  <a:srgbClr val="FFFFFF"/>
                </a:solidFill>
                <a:effectLst/>
                <a:uLnTx/>
                <a:uFillTx/>
                <a:latin typeface="Arial" panose="020B0604020202020204" pitchFamily="34" charset="0"/>
                <a:ea typeface="Open Sans" panose="020B0606030504020204" pitchFamily="34" charset="0"/>
                <a:cs typeface="Arial" panose="020B0604020202020204" pitchFamily="34" charset="0"/>
                <a:sym typeface="Helvetica Neue"/>
              </a:rPr>
              <a:t>Full guidelines</a:t>
            </a:r>
          </a:p>
        </p:txBody>
      </p:sp>
      <p:sp>
        <p:nvSpPr>
          <p:cNvPr id="31" name="TextBox 30">
            <a:extLst>
              <a:ext uri="{FF2B5EF4-FFF2-40B4-BE49-F238E27FC236}">
                <a16:creationId xmlns:a16="http://schemas.microsoft.com/office/drawing/2014/main" id="{4E68B0BC-63D0-B883-94E1-ADBC6698EF4E}"/>
              </a:ext>
            </a:extLst>
          </p:cNvPr>
          <p:cNvSpPr txBox="1"/>
          <p:nvPr/>
        </p:nvSpPr>
        <p:spPr>
          <a:xfrm>
            <a:off x="4219684" y="1362947"/>
            <a:ext cx="1911964" cy="921984"/>
          </a:xfrm>
          <a:prstGeom prst="rect">
            <a:avLst/>
          </a:prstGeom>
          <a:noFill/>
        </p:spPr>
        <p:txBody>
          <a:bodyPr wrap="square" rtlCol="0">
            <a:spAutoFit/>
          </a:bodyPr>
          <a:lstStyle/>
          <a:p>
            <a:pPr marL="0" marR="0" lvl="0" indent="0" algn="ctr" defTabSz="913212" rtl="0" eaLnBrk="1" fontAlgn="auto" latinLnBrk="0" hangingPunct="1">
              <a:lnSpc>
                <a:spcPct val="100000"/>
              </a:lnSpc>
              <a:spcBef>
                <a:spcPts val="0"/>
              </a:spcBef>
              <a:spcAft>
                <a:spcPts val="0"/>
              </a:spcAft>
              <a:buClrTx/>
              <a:buSzTx/>
              <a:buFontTx/>
              <a:buNone/>
              <a:tabLst/>
              <a:defRPr/>
            </a:pPr>
            <a:r>
              <a:rPr kumimoji="0" lang="en-US" sz="1798"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sym typeface="Helvetica Neue"/>
              </a:rPr>
              <a:t>Somalia, Afghanistan and Yemen</a:t>
            </a:r>
            <a:endParaRPr kumimoji="0" lang="en-GB" sz="1797" b="1" i="0" u="none" strike="noStrike" kern="1200" cap="none" spc="0" normalizeH="0" baseline="0" noProof="0">
              <a:ln>
                <a:noFill/>
              </a:ln>
              <a:solidFill>
                <a:srgbClr val="FFFFFF"/>
              </a:solidFill>
              <a:effectLst/>
              <a:uLnTx/>
              <a:uFillTx/>
              <a:latin typeface="Arial" panose="020B0604020202020204" pitchFamily="34" charset="0"/>
              <a:ea typeface="Open Sans" panose="020B0606030504020204" pitchFamily="34" charset="0"/>
              <a:cs typeface="Arial" panose="020B0604020202020204" pitchFamily="34" charset="0"/>
              <a:sym typeface="Helvetica Neue"/>
            </a:endParaRPr>
          </a:p>
        </p:txBody>
      </p:sp>
      <p:sp>
        <p:nvSpPr>
          <p:cNvPr id="5" name="Title 1">
            <a:extLst>
              <a:ext uri="{FF2B5EF4-FFF2-40B4-BE49-F238E27FC236}">
                <a16:creationId xmlns:a16="http://schemas.microsoft.com/office/drawing/2014/main" id="{544A2381-6CEB-68F8-3818-B2F51B612053}"/>
              </a:ext>
            </a:extLst>
          </p:cNvPr>
          <p:cNvSpPr txBox="1">
            <a:spLocks/>
          </p:cNvSpPr>
          <p:nvPr/>
        </p:nvSpPr>
        <p:spPr>
          <a:xfrm>
            <a:off x="0" y="1"/>
            <a:ext cx="12179300" cy="563182"/>
          </a:xfrm>
          <a:prstGeom prst="rect">
            <a:avLst/>
          </a:prstGeom>
          <a:solidFill>
            <a:srgbClr val="00B0F0"/>
          </a:solidFill>
          <a:ln w="3175">
            <a:miter lim="400000"/>
          </a:ln>
        </p:spPr>
        <p:txBody>
          <a:bodyPr lIns="19050" tIns="19050" rIns="19050" bIns="19050" anchor="b">
            <a:normAutofit fontScale="67500" lnSpcReduction="20000"/>
          </a:bodyPr>
          <a:lstStyle>
            <a:lvl1pPr>
              <a:defRPr sz="5400">
                <a:solidFill>
                  <a:schemeClr val="bg1"/>
                </a:solidFill>
                <a:latin typeface="+mn-lt"/>
                <a:ea typeface="+mn-ea"/>
                <a:cs typeface="+mn-cs"/>
                <a:sym typeface="Helvetica Neue Medium"/>
              </a:defRPr>
            </a:lvl1pPr>
            <a:lvl2pPr>
              <a:defRPr sz="5400" b="0">
                <a:latin typeface="+mn-lt"/>
                <a:ea typeface="+mn-ea"/>
                <a:cs typeface="+mn-cs"/>
                <a:sym typeface="Helvetica Neue Medium"/>
              </a:defRPr>
            </a:lvl2pPr>
            <a:lvl3pPr>
              <a:defRPr sz="5400" b="0">
                <a:latin typeface="+mn-lt"/>
                <a:ea typeface="+mn-ea"/>
                <a:cs typeface="+mn-cs"/>
                <a:sym typeface="Helvetica Neue Medium"/>
              </a:defRPr>
            </a:lvl3pPr>
            <a:lvl4pPr>
              <a:defRPr sz="5400" b="0">
                <a:latin typeface="+mn-lt"/>
                <a:ea typeface="+mn-ea"/>
                <a:cs typeface="+mn-cs"/>
                <a:sym typeface="Helvetica Neue Medium"/>
              </a:defRPr>
            </a:lvl4pPr>
            <a:lvl5pPr>
              <a:defRPr sz="5400" b="0">
                <a:latin typeface="+mn-lt"/>
                <a:ea typeface="+mn-ea"/>
                <a:cs typeface="+mn-cs"/>
                <a:sym typeface="Helvetica Neue Medium"/>
              </a:defRPr>
            </a:lvl5pPr>
            <a:lvl6pPr>
              <a:defRPr sz="5400" b="0">
                <a:latin typeface="+mn-lt"/>
                <a:ea typeface="+mn-ea"/>
                <a:cs typeface="+mn-cs"/>
                <a:sym typeface="Helvetica Neue Medium"/>
              </a:defRPr>
            </a:lvl6pPr>
            <a:lvl7pPr>
              <a:defRPr sz="5400" b="0">
                <a:latin typeface="+mn-lt"/>
                <a:ea typeface="+mn-ea"/>
                <a:cs typeface="+mn-cs"/>
                <a:sym typeface="Helvetica Neue Medium"/>
              </a:defRPr>
            </a:lvl7pPr>
            <a:lvl8pPr>
              <a:defRPr sz="5400" b="0">
                <a:latin typeface="+mn-lt"/>
                <a:ea typeface="+mn-ea"/>
                <a:cs typeface="+mn-cs"/>
                <a:sym typeface="Helvetica Neue Medium"/>
              </a:defRPr>
            </a:lvl8pPr>
            <a:lvl9pPr>
              <a:defRPr sz="5400" b="0">
                <a:latin typeface="+mn-lt"/>
                <a:ea typeface="+mn-ea"/>
                <a:cs typeface="+mn-cs"/>
                <a:sym typeface="Helvetica Neue Medium"/>
              </a:defRPr>
            </a:lvl9pPr>
          </a:lstStyle>
          <a:p>
            <a:pPr marL="0" marR="0" lvl="0" indent="0" algn="ctr" defTabSz="412750" rtl="0" eaLnBrk="1" fontAlgn="auto" latinLnBrk="0" hangingPunct="0">
              <a:lnSpc>
                <a:spcPct val="100000"/>
              </a:lnSpc>
              <a:spcBef>
                <a:spcPts val="0"/>
              </a:spcBef>
              <a:spcAft>
                <a:spcPts val="0"/>
              </a:spcAft>
              <a:buClrTx/>
              <a:buSzTx/>
              <a:buFontTx/>
              <a:buNone/>
              <a:tabLst/>
              <a:defRPr/>
            </a:pPr>
            <a:r>
              <a:rPr kumimoji="0" lang="en-US" sz="5400" b="1" i="0" u="none" strike="noStrike" kern="0" cap="none" spc="0" normalizeH="0" baseline="0" noProof="0" dirty="0">
                <a:ln>
                  <a:noFill/>
                </a:ln>
                <a:solidFill>
                  <a:srgbClr val="FFFFFF"/>
                </a:solidFill>
                <a:effectLst/>
                <a:uLnTx/>
                <a:uFillTx/>
                <a:latin typeface="Helvetica Neue Medium"/>
                <a:sym typeface="Helvetica Neue Medium"/>
              </a:rPr>
              <a:t>Alimentation de </a:t>
            </a:r>
            <a:r>
              <a:rPr kumimoji="0" lang="en-US" sz="5400" b="1" i="0" u="none" strike="noStrike" kern="0" cap="none" spc="0" normalizeH="0" baseline="0" noProof="0" dirty="0" err="1">
                <a:ln>
                  <a:noFill/>
                </a:ln>
                <a:solidFill>
                  <a:srgbClr val="FFFFFF"/>
                </a:solidFill>
                <a:effectLst/>
                <a:uLnTx/>
                <a:uFillTx/>
                <a:latin typeface="Helvetica Neue Medium"/>
                <a:sym typeface="Helvetica Neue Medium"/>
              </a:rPr>
              <a:t>complément</a:t>
            </a:r>
            <a:r>
              <a:rPr kumimoji="0" lang="en-US" sz="5400" b="1" i="0" u="none" strike="noStrike" kern="0" cap="none" spc="0" normalizeH="0" baseline="0" noProof="0" dirty="0">
                <a:ln>
                  <a:noFill/>
                </a:ln>
                <a:solidFill>
                  <a:srgbClr val="FFFFFF"/>
                </a:solidFill>
                <a:effectLst/>
                <a:uLnTx/>
                <a:uFillTx/>
                <a:latin typeface="Helvetica Neue Medium"/>
                <a:sym typeface="Helvetica Neue Medium"/>
              </a:rPr>
              <a:t> </a:t>
            </a:r>
            <a:r>
              <a:rPr kumimoji="0" lang="en-US" sz="5400" b="1" i="0" u="none" strike="noStrike" kern="0" cap="none" spc="0" normalizeH="0" baseline="0" noProof="0" dirty="0" err="1">
                <a:ln>
                  <a:noFill/>
                </a:ln>
                <a:solidFill>
                  <a:srgbClr val="FFFFFF"/>
                </a:solidFill>
                <a:effectLst/>
                <a:uLnTx/>
                <a:uFillTx/>
                <a:latin typeface="Helvetica Neue Medium"/>
                <a:sym typeface="Helvetica Neue Medium"/>
              </a:rPr>
              <a:t>en</a:t>
            </a:r>
            <a:r>
              <a:rPr kumimoji="0" lang="en-US" sz="5400" b="1" i="0" u="none" strike="noStrike" kern="0" cap="none" spc="0" normalizeH="0" baseline="0" noProof="0" dirty="0">
                <a:ln>
                  <a:noFill/>
                </a:ln>
                <a:solidFill>
                  <a:srgbClr val="FFFFFF"/>
                </a:solidFill>
                <a:effectLst/>
                <a:uLnTx/>
                <a:uFillTx/>
                <a:latin typeface="Helvetica Neue Medium"/>
                <a:sym typeface="Helvetica Neue Medium"/>
              </a:rPr>
              <a:t> situation </a:t>
            </a:r>
            <a:r>
              <a:rPr kumimoji="0" lang="en-US" sz="5400" b="1" i="0" u="none" strike="noStrike" kern="0" cap="none" spc="0" normalizeH="0" baseline="0" noProof="0" dirty="0" err="1">
                <a:ln>
                  <a:noFill/>
                </a:ln>
                <a:solidFill>
                  <a:srgbClr val="FFFFFF"/>
                </a:solidFill>
                <a:effectLst/>
                <a:uLnTx/>
                <a:uFillTx/>
                <a:latin typeface="Helvetica Neue Medium"/>
                <a:sym typeface="Helvetica Neue Medium"/>
              </a:rPr>
              <a:t>d’urgence</a:t>
            </a:r>
            <a:endParaRPr kumimoji="0" lang="en-GB" sz="5400" b="1" i="0" u="none" strike="noStrike" kern="0" cap="none" spc="0" normalizeH="0" baseline="0" noProof="0" dirty="0">
              <a:ln>
                <a:noFill/>
              </a:ln>
              <a:solidFill>
                <a:srgbClr val="FFFFFF"/>
              </a:solidFill>
              <a:effectLst/>
              <a:uLnTx/>
              <a:uFillTx/>
              <a:latin typeface="Helvetica Neue Medium"/>
              <a:sym typeface="Helvetica Neue Medium"/>
            </a:endParaRPr>
          </a:p>
        </p:txBody>
      </p:sp>
      <p:sp>
        <p:nvSpPr>
          <p:cNvPr id="4" name="TextBox 3">
            <a:extLst>
              <a:ext uri="{FF2B5EF4-FFF2-40B4-BE49-F238E27FC236}">
                <a16:creationId xmlns:a16="http://schemas.microsoft.com/office/drawing/2014/main" id="{DA5A786D-F926-3E01-2328-86B4D74F19F6}"/>
              </a:ext>
            </a:extLst>
          </p:cNvPr>
          <p:cNvSpPr txBox="1"/>
          <p:nvPr/>
        </p:nvSpPr>
        <p:spPr>
          <a:xfrm>
            <a:off x="1698826" y="629041"/>
            <a:ext cx="10069103" cy="961802"/>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9050" tIns="19050" rIns="19050" bIns="19050" numCol="1" spcCol="38100" rtlCol="0" anchor="ctr">
            <a:spAutoFit/>
          </a:bodyPr>
          <a:lstStyle/>
          <a:p>
            <a:pPr marL="285750" marR="0" lvl="0" indent="-285750" algn="l" defTabSz="412750" rtl="0" eaLnBrk="1" fontAlgn="auto" latinLnBrk="0" hangingPunct="0">
              <a:lnSpc>
                <a:spcPct val="100000"/>
              </a:lnSpc>
              <a:spcBef>
                <a:spcPts val="0"/>
              </a:spcBef>
              <a:spcAft>
                <a:spcPts val="0"/>
              </a:spcAft>
              <a:buClrTx/>
              <a:buSzTx/>
              <a:buFont typeface="Wingdings" panose="05000000000000000000" pitchFamily="2" charset="2"/>
              <a:buChar char="Ø"/>
              <a:tabLst/>
              <a:defRPr/>
            </a:pPr>
            <a:r>
              <a:rPr kumimoji="0" lang="en-US" sz="2000" b="1" i="0" u="none" strike="noStrike" kern="0" cap="none" spc="0" normalizeH="0" baseline="0" noProof="0" dirty="0">
                <a:ln>
                  <a:noFill/>
                </a:ln>
                <a:solidFill>
                  <a:srgbClr val="000000"/>
                </a:solidFill>
                <a:effectLst/>
                <a:uLnTx/>
                <a:uFillTx/>
                <a:latin typeface="Helvetica Neue"/>
                <a:ea typeface="Helvetica Neue"/>
                <a:cs typeface="Helvetica Neue"/>
                <a:sym typeface="Helvetica Neue"/>
              </a:rPr>
              <a:t>Revue des plans de </a:t>
            </a:r>
            <a:r>
              <a:rPr kumimoji="0" lang="en-US" sz="2000" b="1" i="0" u="none" strike="noStrike" kern="0" cap="none" spc="0" normalizeH="0" baseline="0" noProof="0" dirty="0" err="1">
                <a:ln>
                  <a:noFill/>
                </a:ln>
                <a:solidFill>
                  <a:srgbClr val="000000"/>
                </a:solidFill>
                <a:effectLst/>
                <a:uLnTx/>
                <a:uFillTx/>
                <a:latin typeface="Helvetica Neue"/>
                <a:ea typeface="Helvetica Neue"/>
                <a:cs typeface="Helvetica Neue"/>
                <a:sym typeface="Helvetica Neue"/>
              </a:rPr>
              <a:t>réponse</a:t>
            </a:r>
            <a:r>
              <a:rPr kumimoji="0" lang="en-US" sz="2000" b="1" i="0" u="none" strike="noStrike" kern="0" cap="none" spc="0" normalizeH="0" baseline="0" noProof="0" dirty="0">
                <a:ln>
                  <a:noFill/>
                </a:ln>
                <a:solidFill>
                  <a:srgbClr val="000000"/>
                </a:solidFill>
                <a:effectLst/>
                <a:uLnTx/>
                <a:uFillTx/>
                <a:latin typeface="Helvetica Neue"/>
                <a:ea typeface="Helvetica Neue"/>
                <a:cs typeface="Helvetica Neue"/>
                <a:sym typeface="Helvetica Neue"/>
              </a:rPr>
              <a:t> </a:t>
            </a:r>
            <a:r>
              <a:rPr kumimoji="0" lang="en-US" sz="2000" b="1" i="0" u="none" strike="noStrike" kern="0" cap="none" spc="0" normalizeH="0" baseline="0" noProof="0" dirty="0" err="1">
                <a:ln>
                  <a:noFill/>
                </a:ln>
                <a:solidFill>
                  <a:srgbClr val="000000"/>
                </a:solidFill>
                <a:effectLst/>
                <a:uLnTx/>
                <a:uFillTx/>
                <a:latin typeface="Helvetica Neue"/>
                <a:ea typeface="Helvetica Neue"/>
                <a:cs typeface="Helvetica Neue"/>
                <a:sym typeface="Helvetica Neue"/>
              </a:rPr>
              <a:t>humanitaires</a:t>
            </a:r>
            <a:r>
              <a:rPr kumimoji="0" lang="en-US" sz="2000" b="1" i="0" u="none" strike="noStrike" kern="0" cap="none" spc="0" normalizeH="0" baseline="0" noProof="0" dirty="0">
                <a:ln>
                  <a:noFill/>
                </a:ln>
                <a:solidFill>
                  <a:srgbClr val="000000"/>
                </a:solidFill>
                <a:effectLst/>
                <a:uLnTx/>
                <a:uFillTx/>
                <a:latin typeface="Helvetica Neue"/>
                <a:ea typeface="Helvetica Neue"/>
                <a:cs typeface="Helvetica Neue"/>
                <a:sym typeface="Helvetica Neue"/>
              </a:rPr>
              <a:t> pour </a:t>
            </a:r>
            <a:r>
              <a:rPr kumimoji="0" lang="en-US" sz="2000" b="1" i="0" u="none" strike="noStrike" kern="0" cap="none" spc="0" normalizeH="0" baseline="0" noProof="0" dirty="0" err="1">
                <a:ln>
                  <a:noFill/>
                </a:ln>
                <a:solidFill>
                  <a:srgbClr val="000000"/>
                </a:solidFill>
                <a:effectLst/>
                <a:uLnTx/>
                <a:uFillTx/>
                <a:latin typeface="Helvetica Neue"/>
                <a:ea typeface="Helvetica Neue"/>
                <a:cs typeface="Helvetica Neue"/>
                <a:sym typeface="Helvetica Neue"/>
              </a:rPr>
              <a:t>évaluer</a:t>
            </a:r>
            <a:r>
              <a:rPr kumimoji="0" lang="en-US" sz="2000" b="1" i="0" u="none" strike="noStrike" kern="0" cap="none" spc="0" normalizeH="0" baseline="0" noProof="0" dirty="0">
                <a:ln>
                  <a:noFill/>
                </a:ln>
                <a:solidFill>
                  <a:srgbClr val="000000"/>
                </a:solidFill>
                <a:effectLst/>
                <a:uLnTx/>
                <a:uFillTx/>
                <a:latin typeface="Helvetica Neue"/>
                <a:ea typeface="Helvetica Neue"/>
                <a:cs typeface="Helvetica Neue"/>
                <a:sym typeface="Helvetica Neue"/>
              </a:rPr>
              <a:t> </a:t>
            </a:r>
            <a:r>
              <a:rPr kumimoji="0" lang="en-US" sz="2000" b="1" i="0" u="none" strike="noStrike" kern="0" cap="none" spc="0" normalizeH="0" baseline="0" noProof="0" dirty="0" err="1">
                <a:ln>
                  <a:noFill/>
                </a:ln>
                <a:solidFill>
                  <a:srgbClr val="000000"/>
                </a:solidFill>
                <a:effectLst/>
                <a:uLnTx/>
                <a:uFillTx/>
                <a:latin typeface="Helvetica Neue"/>
                <a:ea typeface="Helvetica Neue"/>
                <a:cs typeface="Helvetica Neue"/>
                <a:sym typeface="Helvetica Neue"/>
              </a:rPr>
              <a:t>l’intégration</a:t>
            </a:r>
            <a:r>
              <a:rPr kumimoji="0" lang="en-US" sz="2000" b="1" i="0" u="none" strike="noStrike" kern="0" cap="none" spc="0" normalizeH="0" baseline="0" noProof="0" dirty="0">
                <a:ln>
                  <a:noFill/>
                </a:ln>
                <a:solidFill>
                  <a:srgbClr val="000000"/>
                </a:solidFill>
                <a:effectLst/>
                <a:uLnTx/>
                <a:uFillTx/>
                <a:latin typeface="Helvetica Neue"/>
                <a:ea typeface="Helvetica Neue"/>
                <a:cs typeface="Helvetica Neue"/>
                <a:sym typeface="Helvetica Neue"/>
              </a:rPr>
              <a:t> </a:t>
            </a:r>
            <a:r>
              <a:rPr kumimoji="0" lang="en-US" sz="2000" b="1" i="0" u="none" strike="noStrike" kern="0" cap="none" spc="0" normalizeH="0" baseline="0" noProof="0" dirty="0" err="1">
                <a:ln>
                  <a:noFill/>
                </a:ln>
                <a:solidFill>
                  <a:srgbClr val="000000"/>
                </a:solidFill>
                <a:effectLst/>
                <a:uLnTx/>
                <a:uFillTx/>
                <a:latin typeface="Helvetica Neue"/>
                <a:ea typeface="Helvetica Neue"/>
                <a:cs typeface="Helvetica Neue"/>
                <a:sym typeface="Helvetica Neue"/>
              </a:rPr>
              <a:t>actuelle</a:t>
            </a:r>
            <a:endParaRPr kumimoji="0" lang="en-US" sz="2000" b="1" i="0" u="none" strike="noStrike" kern="0" cap="none" spc="0" normalizeH="0" baseline="0" noProof="0" dirty="0">
              <a:ln>
                <a:noFill/>
              </a:ln>
              <a:solidFill>
                <a:srgbClr val="000000"/>
              </a:solidFill>
              <a:effectLst/>
              <a:uLnTx/>
              <a:uFillTx/>
              <a:latin typeface="Helvetica Neue"/>
              <a:ea typeface="Helvetica Neue"/>
              <a:cs typeface="Helvetica Neue"/>
              <a:sym typeface="Helvetica Neue"/>
            </a:endParaRPr>
          </a:p>
          <a:p>
            <a:pPr marL="285750" marR="0" lvl="0" indent="-285750" algn="l" defTabSz="412750" rtl="0" eaLnBrk="1" fontAlgn="auto" latinLnBrk="0" hangingPunct="0">
              <a:lnSpc>
                <a:spcPct val="100000"/>
              </a:lnSpc>
              <a:spcBef>
                <a:spcPts val="0"/>
              </a:spcBef>
              <a:spcAft>
                <a:spcPts val="0"/>
              </a:spcAft>
              <a:buClrTx/>
              <a:buSzTx/>
              <a:buFont typeface="Wingdings" panose="05000000000000000000" pitchFamily="2" charset="2"/>
              <a:buChar char="Ø"/>
              <a:tabLst/>
              <a:defRPr/>
            </a:pPr>
            <a:r>
              <a:rPr kumimoji="0" lang="en-US" sz="2000" b="1" i="0" u="none" strike="noStrike" kern="0" cap="none" spc="0" normalizeH="0" baseline="0" noProof="0" dirty="0">
                <a:ln>
                  <a:noFill/>
                </a:ln>
                <a:solidFill>
                  <a:srgbClr val="000000"/>
                </a:solidFill>
                <a:effectLst/>
                <a:uLnTx/>
                <a:uFillTx/>
                <a:latin typeface="Helvetica Neue"/>
                <a:sym typeface="Helvetica Neue"/>
              </a:rPr>
              <a:t>Tester </a:t>
            </a:r>
            <a:r>
              <a:rPr kumimoji="0" lang="en-US" sz="2000" b="1" i="0" u="none" strike="noStrike" kern="0" cap="none" spc="0" normalizeH="0" baseline="0" noProof="0" dirty="0" err="1">
                <a:ln>
                  <a:noFill/>
                </a:ln>
                <a:solidFill>
                  <a:srgbClr val="000000"/>
                </a:solidFill>
                <a:effectLst/>
                <a:uLnTx/>
                <a:uFillTx/>
                <a:latin typeface="Helvetica Neue"/>
                <a:sym typeface="Helvetica Neue"/>
              </a:rPr>
              <a:t>l’outil</a:t>
            </a:r>
            <a:r>
              <a:rPr kumimoji="0" lang="en-US" sz="2000" b="1" i="0" u="none" strike="noStrike" kern="0" cap="none" spc="0" normalizeH="0" baseline="0" noProof="0" dirty="0">
                <a:ln>
                  <a:noFill/>
                </a:ln>
                <a:solidFill>
                  <a:srgbClr val="000000"/>
                </a:solidFill>
                <a:effectLst/>
                <a:uLnTx/>
                <a:uFillTx/>
                <a:latin typeface="Helvetica Neue"/>
                <a:sym typeface="Helvetica Neue"/>
              </a:rPr>
              <a:t> de </a:t>
            </a:r>
            <a:r>
              <a:rPr kumimoji="0" lang="en-US" sz="2000" b="1" i="0" u="none" strike="noStrike" kern="0" cap="none" spc="0" normalizeH="0" baseline="0" noProof="0" dirty="0" err="1">
                <a:ln>
                  <a:noFill/>
                </a:ln>
                <a:solidFill>
                  <a:srgbClr val="000000"/>
                </a:solidFill>
                <a:effectLst/>
                <a:uLnTx/>
                <a:uFillTx/>
                <a:latin typeface="Helvetica Neue"/>
                <a:sym typeface="Helvetica Neue"/>
              </a:rPr>
              <a:t>décision</a:t>
            </a:r>
            <a:r>
              <a:rPr kumimoji="0" lang="en-US" sz="2000" b="1" i="0" u="none" strike="noStrike" kern="0" cap="none" spc="0" normalizeH="0" baseline="0" noProof="0" dirty="0">
                <a:ln>
                  <a:noFill/>
                </a:ln>
                <a:solidFill>
                  <a:srgbClr val="000000"/>
                </a:solidFill>
                <a:effectLst/>
                <a:uLnTx/>
                <a:uFillTx/>
                <a:latin typeface="Helvetica Neue"/>
                <a:sym typeface="Helvetica Neue"/>
              </a:rPr>
              <a:t> au </a:t>
            </a:r>
            <a:r>
              <a:rPr kumimoji="0" lang="en-US" sz="2000" b="1" i="0" u="none" strike="noStrike" kern="0" cap="none" spc="0" normalizeH="0" baseline="0" noProof="0" dirty="0" err="1">
                <a:ln>
                  <a:noFill/>
                </a:ln>
                <a:solidFill>
                  <a:srgbClr val="000000"/>
                </a:solidFill>
                <a:effectLst/>
                <a:uLnTx/>
                <a:uFillTx/>
                <a:latin typeface="Helvetica Neue"/>
                <a:sym typeface="Helvetica Neue"/>
              </a:rPr>
              <a:t>niveau</a:t>
            </a:r>
            <a:r>
              <a:rPr kumimoji="0" lang="en-US" sz="2000" b="1" i="0" u="none" strike="noStrike" kern="0" cap="none" spc="0" normalizeH="0" baseline="0" noProof="0" dirty="0">
                <a:ln>
                  <a:noFill/>
                </a:ln>
                <a:solidFill>
                  <a:srgbClr val="000000"/>
                </a:solidFill>
                <a:effectLst/>
                <a:uLnTx/>
                <a:uFillTx/>
                <a:latin typeface="Helvetica Neue"/>
                <a:sym typeface="Helvetica Neue"/>
              </a:rPr>
              <a:t> des pays</a:t>
            </a:r>
            <a:endParaRPr kumimoji="0" lang="en-US" sz="2000" b="1" i="0" u="none" strike="noStrike" kern="0" cap="none" spc="0" normalizeH="0" baseline="0" noProof="0" dirty="0">
              <a:ln>
                <a:noFill/>
              </a:ln>
              <a:solidFill>
                <a:srgbClr val="000000"/>
              </a:solidFill>
              <a:effectLst/>
              <a:uLnTx/>
              <a:uFillTx/>
              <a:latin typeface="Helvetica Neue"/>
              <a:ea typeface="Helvetica Neue"/>
              <a:cs typeface="Helvetica Neue"/>
              <a:sym typeface="Helvetica Neue"/>
            </a:endParaRPr>
          </a:p>
          <a:p>
            <a:pPr marL="285750" marR="0" lvl="0" indent="-285750" algn="l" defTabSz="412750" rtl="0" eaLnBrk="1" fontAlgn="auto" latinLnBrk="0" hangingPunct="0">
              <a:lnSpc>
                <a:spcPct val="100000"/>
              </a:lnSpc>
              <a:spcBef>
                <a:spcPts val="0"/>
              </a:spcBef>
              <a:spcAft>
                <a:spcPts val="0"/>
              </a:spcAft>
              <a:buClrTx/>
              <a:buSzTx/>
              <a:buFont typeface="Wingdings" panose="05000000000000000000" pitchFamily="2" charset="2"/>
              <a:buChar char="Ø"/>
              <a:tabLst/>
              <a:defRPr/>
            </a:pPr>
            <a:r>
              <a:rPr kumimoji="0" lang="en-US" sz="2000" b="1" i="0" u="none" strike="noStrike" kern="0" cap="none" spc="0" normalizeH="0" baseline="0" noProof="0" dirty="0">
                <a:ln>
                  <a:noFill/>
                </a:ln>
                <a:solidFill>
                  <a:srgbClr val="000000"/>
                </a:solidFill>
                <a:effectLst/>
                <a:uLnTx/>
                <a:uFillTx/>
                <a:latin typeface="Helvetica Neue"/>
                <a:sym typeface="Helvetica Neue"/>
              </a:rPr>
              <a:t>Documentation et partage des </a:t>
            </a:r>
            <a:r>
              <a:rPr kumimoji="0" lang="en-US" sz="2000" b="1" i="0" u="none" strike="noStrike" kern="0" cap="none" spc="0" normalizeH="0" baseline="0" noProof="0" dirty="0" err="1">
                <a:ln>
                  <a:noFill/>
                </a:ln>
                <a:solidFill>
                  <a:srgbClr val="000000"/>
                </a:solidFill>
                <a:effectLst/>
                <a:uLnTx/>
                <a:uFillTx/>
                <a:latin typeface="Helvetica Neue"/>
                <a:sym typeface="Helvetica Neue"/>
              </a:rPr>
              <a:t>bonnes</a:t>
            </a:r>
            <a:r>
              <a:rPr kumimoji="0" lang="en-US" sz="2000" b="1" i="0" u="none" strike="noStrike" kern="0" cap="none" spc="0" normalizeH="0" baseline="0" noProof="0" dirty="0">
                <a:ln>
                  <a:noFill/>
                </a:ln>
                <a:solidFill>
                  <a:srgbClr val="000000"/>
                </a:solidFill>
                <a:effectLst/>
                <a:uLnTx/>
                <a:uFillTx/>
                <a:latin typeface="Helvetica Neue"/>
                <a:sym typeface="Helvetica Neue"/>
              </a:rPr>
              <a:t> pratiques</a:t>
            </a:r>
            <a:endParaRPr kumimoji="0" lang="en-US" sz="2000" b="1" i="0" u="none" strike="noStrike" kern="0" cap="none" spc="0" normalizeH="0" baseline="0" noProof="0" dirty="0">
              <a:ln>
                <a:noFill/>
              </a:ln>
              <a:solidFill>
                <a:srgbClr val="000000"/>
              </a:solidFill>
              <a:effectLst/>
              <a:uLnTx/>
              <a:uFillTx/>
              <a:latin typeface="Helvetica Neue"/>
              <a:ea typeface="Helvetica Neue"/>
              <a:cs typeface="Helvetica Neue"/>
              <a:sym typeface="Helvetica Neue"/>
            </a:endParaRPr>
          </a:p>
        </p:txBody>
      </p:sp>
      <p:pic>
        <p:nvPicPr>
          <p:cNvPr id="3" name="Picture 2">
            <a:extLst>
              <a:ext uri="{FF2B5EF4-FFF2-40B4-BE49-F238E27FC236}">
                <a16:creationId xmlns:a16="http://schemas.microsoft.com/office/drawing/2014/main" id="{D36695B6-B528-640C-E79F-DF73874EF9D1}"/>
              </a:ext>
            </a:extLst>
          </p:cNvPr>
          <p:cNvPicPr>
            <a:picLocks noChangeAspect="1"/>
          </p:cNvPicPr>
          <p:nvPr/>
        </p:nvPicPr>
        <p:blipFill>
          <a:blip r:embed="rId4"/>
          <a:stretch>
            <a:fillRect/>
          </a:stretch>
        </p:blipFill>
        <p:spPr>
          <a:xfrm>
            <a:off x="72169" y="629041"/>
            <a:ext cx="1551108" cy="2138013"/>
          </a:xfrm>
          <a:prstGeom prst="rect">
            <a:avLst/>
          </a:prstGeom>
        </p:spPr>
      </p:pic>
      <p:pic>
        <p:nvPicPr>
          <p:cNvPr id="10" name="Picture 9">
            <a:extLst>
              <a:ext uri="{FF2B5EF4-FFF2-40B4-BE49-F238E27FC236}">
                <a16:creationId xmlns:a16="http://schemas.microsoft.com/office/drawing/2014/main" id="{0FDD6FDD-DA10-ECC7-DD51-C569A34194AC}"/>
              </a:ext>
            </a:extLst>
          </p:cNvPr>
          <p:cNvPicPr>
            <a:picLocks noChangeAspect="1"/>
          </p:cNvPicPr>
          <p:nvPr/>
        </p:nvPicPr>
        <p:blipFill>
          <a:blip r:embed="rId5"/>
          <a:stretch>
            <a:fillRect/>
          </a:stretch>
        </p:blipFill>
        <p:spPr>
          <a:xfrm>
            <a:off x="1781092" y="1656701"/>
            <a:ext cx="8046720" cy="5107217"/>
          </a:xfrm>
          <a:prstGeom prst="rect">
            <a:avLst/>
          </a:prstGeom>
        </p:spPr>
      </p:pic>
    </p:spTree>
    <p:custDataLst>
      <p:tags r:id="rId1"/>
    </p:custDataLst>
    <p:extLst>
      <p:ext uri="{BB962C8B-B14F-4D97-AF65-F5344CB8AC3E}">
        <p14:creationId xmlns:p14="http://schemas.microsoft.com/office/powerpoint/2010/main" val="72788387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69FFB874-A10A-E1EF-ED9B-535E1BD50E3C}"/>
              </a:ext>
            </a:extLst>
          </p:cNvPr>
          <p:cNvSpPr txBox="1"/>
          <p:nvPr/>
        </p:nvSpPr>
        <p:spPr>
          <a:xfrm>
            <a:off x="4184593" y="1956125"/>
            <a:ext cx="1937352" cy="368819"/>
          </a:xfrm>
          <a:prstGeom prst="rect">
            <a:avLst/>
          </a:prstGeom>
          <a:noFill/>
        </p:spPr>
        <p:txBody>
          <a:bodyPr wrap="square" rtlCol="0">
            <a:spAutoFit/>
          </a:bodyPr>
          <a:lstStyle/>
          <a:p>
            <a:pPr marL="0" marR="0" lvl="0" indent="0" algn="l" defTabSz="913212" rtl="0" eaLnBrk="1" fontAlgn="auto" latinLnBrk="0" hangingPunct="1">
              <a:lnSpc>
                <a:spcPct val="100000"/>
              </a:lnSpc>
              <a:spcBef>
                <a:spcPts val="0"/>
              </a:spcBef>
              <a:spcAft>
                <a:spcPts val="0"/>
              </a:spcAft>
              <a:buClrTx/>
              <a:buSzTx/>
              <a:buFontTx/>
              <a:buNone/>
              <a:tabLst/>
              <a:defRPr/>
            </a:pPr>
            <a:r>
              <a:rPr kumimoji="0" lang="en-GB" sz="1797" b="0" i="0" u="none" strike="noStrike" kern="1200" cap="none" spc="0" normalizeH="0" baseline="0" noProof="0">
                <a:ln>
                  <a:noFill/>
                </a:ln>
                <a:solidFill>
                  <a:srgbClr val="FFFFFF"/>
                </a:solidFill>
                <a:effectLst/>
                <a:uLnTx/>
                <a:uFillTx/>
                <a:latin typeface="Arial" panose="020B0604020202020204" pitchFamily="34" charset="0"/>
                <a:ea typeface="Open Sans" panose="020B0606030504020204" pitchFamily="34" charset="0"/>
                <a:cs typeface="Arial" panose="020B0604020202020204" pitchFamily="34" charset="0"/>
                <a:sym typeface="Helvetica Neue"/>
              </a:rPr>
              <a:t>Full guidelines</a:t>
            </a:r>
          </a:p>
        </p:txBody>
      </p:sp>
      <p:sp>
        <p:nvSpPr>
          <p:cNvPr id="31" name="TextBox 30">
            <a:extLst>
              <a:ext uri="{FF2B5EF4-FFF2-40B4-BE49-F238E27FC236}">
                <a16:creationId xmlns:a16="http://schemas.microsoft.com/office/drawing/2014/main" id="{4E68B0BC-63D0-B883-94E1-ADBC6698EF4E}"/>
              </a:ext>
            </a:extLst>
          </p:cNvPr>
          <p:cNvSpPr txBox="1"/>
          <p:nvPr/>
        </p:nvSpPr>
        <p:spPr>
          <a:xfrm>
            <a:off x="4219684" y="1362947"/>
            <a:ext cx="1911964" cy="921984"/>
          </a:xfrm>
          <a:prstGeom prst="rect">
            <a:avLst/>
          </a:prstGeom>
          <a:noFill/>
        </p:spPr>
        <p:txBody>
          <a:bodyPr wrap="square" rtlCol="0">
            <a:spAutoFit/>
          </a:bodyPr>
          <a:lstStyle/>
          <a:p>
            <a:pPr marL="0" marR="0" lvl="0" indent="0" algn="ctr" defTabSz="913212" rtl="0" eaLnBrk="1" fontAlgn="auto" latinLnBrk="0" hangingPunct="1">
              <a:lnSpc>
                <a:spcPct val="100000"/>
              </a:lnSpc>
              <a:spcBef>
                <a:spcPts val="0"/>
              </a:spcBef>
              <a:spcAft>
                <a:spcPts val="0"/>
              </a:spcAft>
              <a:buClrTx/>
              <a:buSzTx/>
              <a:buFontTx/>
              <a:buNone/>
              <a:tabLst/>
              <a:defRPr/>
            </a:pPr>
            <a:r>
              <a:rPr kumimoji="0" lang="en-US" sz="1798"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sym typeface="Helvetica Neue"/>
              </a:rPr>
              <a:t>Somalia, Afghanistan and Yemen</a:t>
            </a:r>
            <a:endParaRPr kumimoji="0" lang="en-GB" sz="1797" b="1" i="0" u="none" strike="noStrike" kern="1200" cap="none" spc="0" normalizeH="0" baseline="0" noProof="0">
              <a:ln>
                <a:noFill/>
              </a:ln>
              <a:solidFill>
                <a:srgbClr val="FFFFFF"/>
              </a:solidFill>
              <a:effectLst/>
              <a:uLnTx/>
              <a:uFillTx/>
              <a:latin typeface="Arial" panose="020B0604020202020204" pitchFamily="34" charset="0"/>
              <a:ea typeface="Open Sans" panose="020B0606030504020204" pitchFamily="34" charset="0"/>
              <a:cs typeface="Arial" panose="020B0604020202020204" pitchFamily="34" charset="0"/>
              <a:sym typeface="Helvetica Neue"/>
            </a:endParaRPr>
          </a:p>
        </p:txBody>
      </p:sp>
      <p:sp>
        <p:nvSpPr>
          <p:cNvPr id="5" name="Title 1">
            <a:extLst>
              <a:ext uri="{FF2B5EF4-FFF2-40B4-BE49-F238E27FC236}">
                <a16:creationId xmlns:a16="http://schemas.microsoft.com/office/drawing/2014/main" id="{544A2381-6CEB-68F8-3818-B2F51B612053}"/>
              </a:ext>
            </a:extLst>
          </p:cNvPr>
          <p:cNvSpPr txBox="1">
            <a:spLocks/>
          </p:cNvSpPr>
          <p:nvPr/>
        </p:nvSpPr>
        <p:spPr>
          <a:xfrm>
            <a:off x="0" y="1"/>
            <a:ext cx="12179300" cy="563182"/>
          </a:xfrm>
          <a:prstGeom prst="rect">
            <a:avLst/>
          </a:prstGeom>
          <a:solidFill>
            <a:srgbClr val="00B0F0"/>
          </a:solidFill>
          <a:ln w="3175">
            <a:miter lim="400000"/>
          </a:ln>
        </p:spPr>
        <p:txBody>
          <a:bodyPr lIns="19050" tIns="19050" rIns="19050" bIns="19050" anchor="b">
            <a:normAutofit fontScale="60000" lnSpcReduction="20000"/>
          </a:bodyPr>
          <a:lstStyle>
            <a:lvl1pPr>
              <a:defRPr sz="5400">
                <a:solidFill>
                  <a:schemeClr val="bg1"/>
                </a:solidFill>
                <a:latin typeface="+mn-lt"/>
                <a:ea typeface="+mn-ea"/>
                <a:cs typeface="+mn-cs"/>
                <a:sym typeface="Helvetica Neue Medium"/>
              </a:defRPr>
            </a:lvl1pPr>
            <a:lvl2pPr>
              <a:defRPr sz="5400" b="0">
                <a:latin typeface="+mn-lt"/>
                <a:ea typeface="+mn-ea"/>
                <a:cs typeface="+mn-cs"/>
                <a:sym typeface="Helvetica Neue Medium"/>
              </a:defRPr>
            </a:lvl2pPr>
            <a:lvl3pPr>
              <a:defRPr sz="5400" b="0">
                <a:latin typeface="+mn-lt"/>
                <a:ea typeface="+mn-ea"/>
                <a:cs typeface="+mn-cs"/>
                <a:sym typeface="Helvetica Neue Medium"/>
              </a:defRPr>
            </a:lvl3pPr>
            <a:lvl4pPr>
              <a:defRPr sz="5400" b="0">
                <a:latin typeface="+mn-lt"/>
                <a:ea typeface="+mn-ea"/>
                <a:cs typeface="+mn-cs"/>
                <a:sym typeface="Helvetica Neue Medium"/>
              </a:defRPr>
            </a:lvl4pPr>
            <a:lvl5pPr>
              <a:defRPr sz="5400" b="0">
                <a:latin typeface="+mn-lt"/>
                <a:ea typeface="+mn-ea"/>
                <a:cs typeface="+mn-cs"/>
                <a:sym typeface="Helvetica Neue Medium"/>
              </a:defRPr>
            </a:lvl5pPr>
            <a:lvl6pPr>
              <a:defRPr sz="5400" b="0">
                <a:latin typeface="+mn-lt"/>
                <a:ea typeface="+mn-ea"/>
                <a:cs typeface="+mn-cs"/>
                <a:sym typeface="Helvetica Neue Medium"/>
              </a:defRPr>
            </a:lvl6pPr>
            <a:lvl7pPr>
              <a:defRPr sz="5400" b="0">
                <a:latin typeface="+mn-lt"/>
                <a:ea typeface="+mn-ea"/>
                <a:cs typeface="+mn-cs"/>
                <a:sym typeface="Helvetica Neue Medium"/>
              </a:defRPr>
            </a:lvl7pPr>
            <a:lvl8pPr>
              <a:defRPr sz="5400" b="0">
                <a:latin typeface="+mn-lt"/>
                <a:ea typeface="+mn-ea"/>
                <a:cs typeface="+mn-cs"/>
                <a:sym typeface="Helvetica Neue Medium"/>
              </a:defRPr>
            </a:lvl8pPr>
            <a:lvl9pPr>
              <a:defRPr sz="5400" b="0">
                <a:latin typeface="+mn-lt"/>
                <a:ea typeface="+mn-ea"/>
                <a:cs typeface="+mn-cs"/>
                <a:sym typeface="Helvetica Neue Medium"/>
              </a:defRPr>
            </a:lvl9pPr>
          </a:lstStyle>
          <a:p>
            <a:pPr marL="0" marR="0" lvl="0" indent="0" algn="ctr" defTabSz="412750" rtl="0" eaLnBrk="1" fontAlgn="auto" latinLnBrk="0" hangingPunct="0">
              <a:lnSpc>
                <a:spcPct val="100000"/>
              </a:lnSpc>
              <a:spcBef>
                <a:spcPts val="0"/>
              </a:spcBef>
              <a:spcAft>
                <a:spcPts val="0"/>
              </a:spcAft>
              <a:buClrTx/>
              <a:buSzTx/>
              <a:buFontTx/>
              <a:buNone/>
              <a:tabLst/>
              <a:defRPr/>
            </a:pPr>
            <a:r>
              <a:rPr lang="en-US" dirty="0">
                <a:solidFill>
                  <a:srgbClr val="FFFFFF"/>
                </a:solidFill>
                <a:latin typeface="Helvetica Neue Medium"/>
              </a:rPr>
              <a:t>S</a:t>
            </a:r>
            <a:r>
              <a:rPr kumimoji="0" lang="en-US" sz="5400" b="1" i="0" u="none" strike="noStrike" kern="0" cap="none" spc="0" normalizeH="0" baseline="0" noProof="0" dirty="0" err="1">
                <a:ln>
                  <a:noFill/>
                </a:ln>
                <a:solidFill>
                  <a:srgbClr val="FFFFFF"/>
                </a:solidFill>
                <a:effectLst/>
                <a:uLnTx/>
                <a:uFillTx/>
                <a:latin typeface="Helvetica Neue Medium"/>
                <a:sym typeface="Helvetica Neue Medium"/>
              </a:rPr>
              <a:t>urveillance</a:t>
            </a:r>
            <a:r>
              <a:rPr kumimoji="0" lang="en-US" sz="5400" b="1" i="0" u="none" strike="noStrike" kern="0" cap="none" spc="0" normalizeH="0" baseline="0" noProof="0" dirty="0">
                <a:ln>
                  <a:noFill/>
                </a:ln>
                <a:solidFill>
                  <a:srgbClr val="FFFFFF"/>
                </a:solidFill>
                <a:effectLst/>
                <a:uLnTx/>
                <a:uFillTx/>
                <a:latin typeface="Helvetica Neue Medium"/>
                <a:sym typeface="Helvetica Neue Medium"/>
              </a:rPr>
              <a:t> </a:t>
            </a:r>
            <a:r>
              <a:rPr kumimoji="0" lang="en-US" sz="5400" b="1" i="0" u="none" strike="noStrike" kern="0" cap="none" spc="0" normalizeH="0" baseline="0" noProof="0" dirty="0" err="1">
                <a:ln>
                  <a:noFill/>
                </a:ln>
                <a:solidFill>
                  <a:srgbClr val="FFFFFF"/>
                </a:solidFill>
                <a:effectLst/>
                <a:uLnTx/>
                <a:uFillTx/>
                <a:latin typeface="Helvetica Neue Medium"/>
                <a:sym typeface="Helvetica Neue Medium"/>
              </a:rPr>
              <a:t>nutritionnelle</a:t>
            </a:r>
            <a:r>
              <a:rPr kumimoji="0" lang="en-US" sz="5400" b="1" i="0" u="none" strike="noStrike" kern="0" cap="none" spc="0" normalizeH="0" baseline="0" noProof="0" dirty="0">
                <a:ln>
                  <a:noFill/>
                </a:ln>
                <a:solidFill>
                  <a:srgbClr val="FFFFFF"/>
                </a:solidFill>
                <a:effectLst/>
                <a:uLnTx/>
                <a:uFillTx/>
                <a:latin typeface="Helvetica Neue Medium"/>
                <a:sym typeface="Helvetica Neue Medium"/>
              </a:rPr>
              <a:t> dans les </a:t>
            </a:r>
            <a:r>
              <a:rPr kumimoji="0" lang="en-US" sz="5400" b="1" i="0" u="none" strike="noStrike" kern="0" cap="none" spc="0" normalizeH="0" baseline="0" noProof="0" dirty="0" err="1">
                <a:ln>
                  <a:noFill/>
                </a:ln>
                <a:solidFill>
                  <a:srgbClr val="FFFFFF"/>
                </a:solidFill>
                <a:effectLst/>
                <a:uLnTx/>
                <a:uFillTx/>
                <a:latin typeface="Helvetica Neue Medium"/>
                <a:sym typeface="Helvetica Neue Medium"/>
              </a:rPr>
              <a:t>contextes</a:t>
            </a:r>
            <a:r>
              <a:rPr kumimoji="0" lang="en-US" sz="5400" b="1" i="0" u="none" strike="noStrike" kern="0" cap="none" spc="0" normalizeH="0" baseline="0" noProof="0" dirty="0">
                <a:ln>
                  <a:noFill/>
                </a:ln>
                <a:solidFill>
                  <a:srgbClr val="FFFFFF"/>
                </a:solidFill>
                <a:effectLst/>
                <a:uLnTx/>
                <a:uFillTx/>
                <a:latin typeface="Helvetica Neue Medium"/>
                <a:sym typeface="Helvetica Neue Medium"/>
              </a:rPr>
              <a:t> </a:t>
            </a:r>
            <a:r>
              <a:rPr kumimoji="0" lang="en-US" sz="5400" b="1" i="0" u="none" strike="noStrike" kern="0" cap="none" spc="0" normalizeH="0" baseline="0" noProof="0" dirty="0" err="1">
                <a:ln>
                  <a:noFill/>
                </a:ln>
                <a:solidFill>
                  <a:srgbClr val="FFFFFF"/>
                </a:solidFill>
                <a:effectLst/>
                <a:uLnTx/>
                <a:uFillTx/>
                <a:latin typeface="Helvetica Neue Medium"/>
                <a:sym typeface="Helvetica Neue Medium"/>
              </a:rPr>
              <a:t>humanitaires</a:t>
            </a:r>
            <a:endParaRPr kumimoji="0" lang="en-GB" sz="5400" b="1" i="0" u="none" strike="noStrike" kern="0" cap="none" spc="0" normalizeH="0" baseline="0" noProof="0" dirty="0">
              <a:ln>
                <a:noFill/>
              </a:ln>
              <a:solidFill>
                <a:srgbClr val="FFFFFF"/>
              </a:solidFill>
              <a:effectLst/>
              <a:uLnTx/>
              <a:uFillTx/>
              <a:latin typeface="Helvetica Neue Medium"/>
              <a:sym typeface="Helvetica Neue Medium"/>
            </a:endParaRPr>
          </a:p>
        </p:txBody>
      </p:sp>
      <p:pic>
        <p:nvPicPr>
          <p:cNvPr id="2" name="Picture 1">
            <a:extLst>
              <a:ext uri="{FF2B5EF4-FFF2-40B4-BE49-F238E27FC236}">
                <a16:creationId xmlns:a16="http://schemas.microsoft.com/office/drawing/2014/main" id="{016E066E-321A-249F-7AFA-D68884BB6A68}"/>
              </a:ext>
            </a:extLst>
          </p:cNvPr>
          <p:cNvPicPr>
            <a:picLocks noChangeAspect="1"/>
          </p:cNvPicPr>
          <p:nvPr/>
        </p:nvPicPr>
        <p:blipFill>
          <a:blip r:embed="rId4"/>
          <a:stretch>
            <a:fillRect/>
          </a:stretch>
        </p:blipFill>
        <p:spPr>
          <a:xfrm>
            <a:off x="252099" y="934209"/>
            <a:ext cx="6917988" cy="4606857"/>
          </a:xfrm>
          <a:prstGeom prst="rect">
            <a:avLst/>
          </a:prstGeom>
        </p:spPr>
      </p:pic>
      <p:sp>
        <p:nvSpPr>
          <p:cNvPr id="3" name="TextBox 2">
            <a:extLst>
              <a:ext uri="{FF2B5EF4-FFF2-40B4-BE49-F238E27FC236}">
                <a16:creationId xmlns:a16="http://schemas.microsoft.com/office/drawing/2014/main" id="{E373507A-D2C9-48D2-1F94-7608801A0374}"/>
              </a:ext>
            </a:extLst>
          </p:cNvPr>
          <p:cNvSpPr txBox="1"/>
          <p:nvPr/>
        </p:nvSpPr>
        <p:spPr>
          <a:xfrm>
            <a:off x="7946335" y="1266413"/>
            <a:ext cx="3786808" cy="3731791"/>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9050" tIns="19050" rIns="19050" bIns="19050" numCol="1" spcCol="38100" rtlCol="0" anchor="ctr">
            <a:spAutoFit/>
          </a:bodyPr>
          <a:lstStyle/>
          <a:p>
            <a:pPr marL="0" marR="0" indent="0" algn="l" defTabSz="412750" rtl="0" fontAlgn="auto" latinLnBrk="0" hangingPunct="0">
              <a:lnSpc>
                <a:spcPct val="100000"/>
              </a:lnSpc>
              <a:spcBef>
                <a:spcPts val="0"/>
              </a:spcBef>
              <a:spcAft>
                <a:spcPts val="0"/>
              </a:spcAft>
              <a:buClrTx/>
              <a:buSzTx/>
              <a:buFontTx/>
              <a:buNone/>
              <a:tabLst/>
            </a:pPr>
            <a:r>
              <a:rPr kumimoji="0" lang="en-US" sz="2000" b="1" i="0" u="sng" strike="noStrike" cap="none" spc="0" normalizeH="0" baseline="0" dirty="0" err="1">
                <a:ln>
                  <a:noFill/>
                </a:ln>
                <a:solidFill>
                  <a:srgbClr val="000000"/>
                </a:solidFill>
                <a:effectLst/>
                <a:uFillTx/>
                <a:latin typeface="Helvetica Neue"/>
                <a:ea typeface="Helvetica Neue"/>
                <a:cs typeface="Helvetica Neue"/>
                <a:sym typeface="Helvetica Neue"/>
              </a:rPr>
              <a:t>Prochaines</a:t>
            </a:r>
            <a:r>
              <a:rPr kumimoji="0" lang="en-US" sz="2000" b="1" i="0" u="sng" strike="noStrike" cap="none" spc="0" normalizeH="0" baseline="0" dirty="0">
                <a:ln>
                  <a:noFill/>
                </a:ln>
                <a:solidFill>
                  <a:srgbClr val="000000"/>
                </a:solidFill>
                <a:effectLst/>
                <a:uFillTx/>
                <a:latin typeface="Helvetica Neue"/>
                <a:ea typeface="Helvetica Neue"/>
                <a:cs typeface="Helvetica Neue"/>
                <a:sym typeface="Helvetica Neue"/>
              </a:rPr>
              <a:t> étapes</a:t>
            </a:r>
            <a:r>
              <a:rPr kumimoji="0" lang="en-US" sz="2000" b="1" i="0" u="none" strike="noStrike" cap="none" spc="0" normalizeH="0" baseline="0" dirty="0">
                <a:ln>
                  <a:noFill/>
                </a:ln>
                <a:solidFill>
                  <a:srgbClr val="000000"/>
                </a:solidFill>
                <a:effectLst/>
                <a:uFillTx/>
                <a:latin typeface="Helvetica Neue"/>
                <a:ea typeface="Helvetica Neue"/>
                <a:cs typeface="Helvetica Neue"/>
                <a:sym typeface="Helvetica Neue"/>
              </a:rPr>
              <a:t>:</a:t>
            </a:r>
          </a:p>
          <a:p>
            <a:pPr marL="0" marR="0" indent="0" algn="ctr" defTabSz="412750" rtl="0" fontAlgn="auto" latinLnBrk="0" hangingPunct="0">
              <a:lnSpc>
                <a:spcPct val="100000"/>
              </a:lnSpc>
              <a:spcBef>
                <a:spcPts val="0"/>
              </a:spcBef>
              <a:spcAft>
                <a:spcPts val="0"/>
              </a:spcAft>
              <a:buClrTx/>
              <a:buSzTx/>
              <a:buFontTx/>
              <a:buNone/>
              <a:tabLst/>
            </a:pPr>
            <a:endParaRPr kumimoji="0" lang="en-US" sz="2000" b="1" i="0" u="none" strike="noStrike" cap="none" spc="0" normalizeH="0" baseline="0" dirty="0">
              <a:ln>
                <a:noFill/>
              </a:ln>
              <a:solidFill>
                <a:srgbClr val="000000"/>
              </a:solidFill>
              <a:effectLst/>
              <a:uFillTx/>
              <a:latin typeface="Helvetica Neue"/>
              <a:ea typeface="Helvetica Neue"/>
              <a:cs typeface="Helvetica Neue"/>
              <a:sym typeface="Helvetica Neue"/>
            </a:endParaRPr>
          </a:p>
          <a:p>
            <a:pPr marL="285750" marR="0" indent="-285750" algn="l" defTabSz="412750" rtl="0" fontAlgn="auto" latinLnBrk="0" hangingPunct="0">
              <a:lnSpc>
                <a:spcPct val="100000"/>
              </a:lnSpc>
              <a:spcBef>
                <a:spcPts val="0"/>
              </a:spcBef>
              <a:spcAft>
                <a:spcPts val="0"/>
              </a:spcAft>
              <a:buClrTx/>
              <a:buSzTx/>
              <a:buFont typeface="Wingdings" panose="05000000000000000000" pitchFamily="2" charset="2"/>
              <a:buChar char="Ø"/>
              <a:tabLst/>
            </a:pPr>
            <a:r>
              <a:rPr lang="en-US" sz="2000" dirty="0" err="1"/>
              <a:t>Suivi</a:t>
            </a:r>
            <a:r>
              <a:rPr lang="en-US" sz="2000" dirty="0"/>
              <a:t> de la mise </a:t>
            </a:r>
            <a:r>
              <a:rPr lang="en-US" sz="2000" dirty="0" err="1"/>
              <a:t>en</a:t>
            </a:r>
            <a:r>
              <a:rPr lang="en-US" sz="2000" dirty="0"/>
              <a:t> oeuvre des </a:t>
            </a:r>
            <a:r>
              <a:rPr lang="en-US" sz="2000" dirty="0" err="1"/>
              <a:t>FdR</a:t>
            </a:r>
            <a:r>
              <a:rPr lang="en-US" sz="2000" dirty="0"/>
              <a:t> des pays</a:t>
            </a:r>
          </a:p>
          <a:p>
            <a:pPr marR="0" algn="l" defTabSz="412750" rtl="0" fontAlgn="auto" latinLnBrk="0" hangingPunct="0">
              <a:lnSpc>
                <a:spcPct val="100000"/>
              </a:lnSpc>
              <a:spcBef>
                <a:spcPts val="0"/>
              </a:spcBef>
              <a:spcAft>
                <a:spcPts val="0"/>
              </a:spcAft>
              <a:buClrTx/>
              <a:buSzTx/>
              <a:tabLst/>
            </a:pPr>
            <a:endParaRPr lang="en-US" sz="2000" dirty="0"/>
          </a:p>
          <a:p>
            <a:pPr marL="285750" marR="0" indent="-285750" algn="l" defTabSz="412750" rtl="0" fontAlgn="auto" latinLnBrk="0" hangingPunct="0">
              <a:lnSpc>
                <a:spcPct val="100000"/>
              </a:lnSpc>
              <a:spcBef>
                <a:spcPts val="0"/>
              </a:spcBef>
              <a:spcAft>
                <a:spcPts val="0"/>
              </a:spcAft>
              <a:buClrTx/>
              <a:buSzTx/>
              <a:buFont typeface="Wingdings" panose="05000000000000000000" pitchFamily="2" charset="2"/>
              <a:buChar char="Ø"/>
              <a:tabLst/>
            </a:pPr>
            <a:r>
              <a:rPr kumimoji="0" lang="en-US" sz="2000" b="1" i="0" u="none" strike="noStrike" cap="none" spc="0" normalizeH="0" baseline="0" dirty="0" err="1">
                <a:ln>
                  <a:noFill/>
                </a:ln>
                <a:solidFill>
                  <a:srgbClr val="000000"/>
                </a:solidFill>
                <a:effectLst/>
                <a:uFillTx/>
                <a:latin typeface="Helvetica Neue"/>
                <a:ea typeface="Helvetica Neue"/>
                <a:cs typeface="Helvetica Neue"/>
                <a:sym typeface="Helvetica Neue"/>
              </a:rPr>
              <a:t>Déployer</a:t>
            </a:r>
            <a:r>
              <a:rPr kumimoji="0" lang="en-US" sz="2000" b="1" i="0" u="none" strike="noStrike" cap="none" spc="0" normalizeH="0" baseline="0" dirty="0">
                <a:ln>
                  <a:noFill/>
                </a:ln>
                <a:solidFill>
                  <a:srgbClr val="000000"/>
                </a:solidFill>
                <a:effectLst/>
                <a:uFillTx/>
                <a:latin typeface="Helvetica Neue"/>
                <a:ea typeface="Helvetica Neue"/>
                <a:cs typeface="Helvetica Neue"/>
                <a:sym typeface="Helvetica Neue"/>
              </a:rPr>
              <a:t> la </a:t>
            </a:r>
            <a:r>
              <a:rPr kumimoji="0" lang="en-US" sz="2000" b="1" i="0" u="none" strike="noStrike" cap="none" spc="0" normalizeH="0" baseline="0" dirty="0" err="1">
                <a:ln>
                  <a:noFill/>
                </a:ln>
                <a:solidFill>
                  <a:srgbClr val="000000"/>
                </a:solidFill>
                <a:effectLst/>
                <a:uFillTx/>
                <a:latin typeface="Helvetica Neue"/>
                <a:ea typeface="Helvetica Neue"/>
                <a:cs typeface="Helvetica Neue"/>
                <a:sym typeface="Helvetica Neue"/>
              </a:rPr>
              <a:t>méthodologie</a:t>
            </a:r>
            <a:r>
              <a:rPr kumimoji="0" lang="en-US" sz="2000" b="1" i="0" u="none" strike="noStrike" cap="none" spc="0" normalizeH="0" baseline="0" dirty="0">
                <a:ln>
                  <a:noFill/>
                </a:ln>
                <a:solidFill>
                  <a:srgbClr val="000000"/>
                </a:solidFill>
                <a:effectLst/>
                <a:uFillTx/>
                <a:latin typeface="Helvetica Neue"/>
                <a:ea typeface="Helvetica Neue"/>
                <a:cs typeface="Helvetica Neue"/>
                <a:sym typeface="Helvetica Neue"/>
              </a:rPr>
              <a:t> SMART+</a:t>
            </a:r>
          </a:p>
          <a:p>
            <a:pPr marR="0" algn="l" defTabSz="412750" rtl="0" fontAlgn="auto" latinLnBrk="0" hangingPunct="0">
              <a:lnSpc>
                <a:spcPct val="100000"/>
              </a:lnSpc>
              <a:spcBef>
                <a:spcPts val="0"/>
              </a:spcBef>
              <a:spcAft>
                <a:spcPts val="0"/>
              </a:spcAft>
              <a:buClrTx/>
              <a:buSzTx/>
              <a:tabLst/>
            </a:pPr>
            <a:endParaRPr kumimoji="0" lang="en-US" sz="2000" b="1" i="0" u="none" strike="noStrike" cap="none" spc="0" normalizeH="0" baseline="0" dirty="0">
              <a:ln>
                <a:noFill/>
              </a:ln>
              <a:solidFill>
                <a:srgbClr val="000000"/>
              </a:solidFill>
              <a:effectLst/>
              <a:uFillTx/>
              <a:latin typeface="Helvetica Neue"/>
              <a:ea typeface="Helvetica Neue"/>
              <a:cs typeface="Helvetica Neue"/>
              <a:sym typeface="Helvetica Neue"/>
            </a:endParaRPr>
          </a:p>
          <a:p>
            <a:pPr marL="285750" marR="0" indent="-285750" algn="l" defTabSz="412750" rtl="0" fontAlgn="auto" latinLnBrk="0" hangingPunct="0">
              <a:lnSpc>
                <a:spcPct val="100000"/>
              </a:lnSpc>
              <a:spcBef>
                <a:spcPts val="0"/>
              </a:spcBef>
              <a:spcAft>
                <a:spcPts val="0"/>
              </a:spcAft>
              <a:buClrTx/>
              <a:buSzTx/>
              <a:buFont typeface="Wingdings" panose="05000000000000000000" pitchFamily="2" charset="2"/>
              <a:buChar char="Ø"/>
              <a:tabLst/>
            </a:pPr>
            <a:r>
              <a:rPr lang="en-US" sz="2000" dirty="0"/>
              <a:t>Tester des approaches </a:t>
            </a:r>
            <a:r>
              <a:rPr lang="en-US" sz="2000" dirty="0" err="1"/>
              <a:t>innovatives</a:t>
            </a:r>
            <a:r>
              <a:rPr lang="en-US" sz="2000" dirty="0"/>
              <a:t> pour la </a:t>
            </a:r>
            <a:r>
              <a:rPr lang="en-US" sz="2000" dirty="0" err="1"/>
              <a:t>collecte</a:t>
            </a:r>
            <a:r>
              <a:rPr lang="en-US" sz="2000" dirty="0"/>
              <a:t> des </a:t>
            </a:r>
            <a:r>
              <a:rPr lang="en-US" sz="2000" dirty="0" err="1"/>
              <a:t>données</a:t>
            </a:r>
            <a:r>
              <a:rPr lang="en-US" sz="2000" dirty="0"/>
              <a:t> dans les zones </a:t>
            </a:r>
            <a:r>
              <a:rPr lang="en-US" sz="2000" dirty="0" err="1"/>
              <a:t>difficiles</a:t>
            </a:r>
            <a:r>
              <a:rPr lang="en-US" sz="2000" dirty="0"/>
              <a:t> </a:t>
            </a:r>
            <a:r>
              <a:rPr lang="en-US" sz="2000" dirty="0" err="1"/>
              <a:t>d’accès</a:t>
            </a:r>
            <a:endParaRPr kumimoji="0" lang="en-US" sz="1400" b="1" i="0" u="none" strike="noStrike" cap="none" spc="0" normalizeH="0" baseline="0" dirty="0">
              <a:ln>
                <a:noFill/>
              </a:ln>
              <a:solidFill>
                <a:srgbClr val="000000"/>
              </a:solidFill>
              <a:effectLst/>
              <a:uFillTx/>
              <a:latin typeface="Helvetica Neue"/>
              <a:ea typeface="Helvetica Neue"/>
              <a:cs typeface="Helvetica Neue"/>
              <a:sym typeface="Helvetica Neue"/>
            </a:endParaRPr>
          </a:p>
        </p:txBody>
      </p:sp>
    </p:spTree>
    <p:custDataLst>
      <p:tags r:id="rId1"/>
    </p:custDataLst>
    <p:extLst>
      <p:ext uri="{BB962C8B-B14F-4D97-AF65-F5344CB8AC3E}">
        <p14:creationId xmlns:p14="http://schemas.microsoft.com/office/powerpoint/2010/main" val="113083764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E06EFD-43BD-03AF-D67A-456A0964F19B}"/>
              </a:ext>
            </a:extLst>
          </p:cNvPr>
          <p:cNvSpPr>
            <a:spLocks noGrp="1"/>
          </p:cNvSpPr>
          <p:nvPr>
            <p:ph type="title"/>
          </p:nvPr>
        </p:nvSpPr>
        <p:spPr>
          <a:xfrm>
            <a:off x="46060" y="0"/>
            <a:ext cx="12015921" cy="812275"/>
          </a:xfrm>
          <a:solidFill>
            <a:srgbClr val="00B0F0"/>
          </a:solidFill>
          <a:ln w="3175">
            <a:miter lim="400000"/>
          </a:ln>
        </p:spPr>
        <p:txBody>
          <a:bodyPr vert="horz" lIns="91440" tIns="45720" rIns="91440" bIns="45720" rtlCol="0" anchor="ctr">
            <a:normAutofit/>
          </a:bodyPr>
          <a:lstStyle/>
          <a:p>
            <a:pPr algn="l" defTabSz="913486">
              <a:lnSpc>
                <a:spcPct val="90000"/>
              </a:lnSpc>
              <a:spcBef>
                <a:spcPct val="0"/>
              </a:spcBef>
            </a:pPr>
            <a:r>
              <a:rPr lang="en-US" sz="4350" b="1" kern="1200" dirty="0">
                <a:solidFill>
                  <a:schemeClr val="bg1"/>
                </a:solidFill>
                <a:latin typeface="Arial"/>
                <a:ea typeface="+mj-ea"/>
                <a:cs typeface="Arial"/>
              </a:rPr>
              <a:t>Coordination pour la nutrition </a:t>
            </a:r>
            <a:r>
              <a:rPr lang="en-US" sz="4350" b="1" kern="1200" dirty="0" err="1">
                <a:solidFill>
                  <a:schemeClr val="bg1"/>
                </a:solidFill>
                <a:latin typeface="Arial"/>
                <a:ea typeface="+mj-ea"/>
                <a:cs typeface="Arial"/>
              </a:rPr>
              <a:t>en</a:t>
            </a:r>
            <a:r>
              <a:rPr lang="en-US" sz="4350" b="1" kern="1200" dirty="0">
                <a:solidFill>
                  <a:schemeClr val="bg1"/>
                </a:solidFill>
                <a:latin typeface="Arial"/>
                <a:ea typeface="+mj-ea"/>
                <a:cs typeface="Arial"/>
              </a:rPr>
              <a:t> urgence</a:t>
            </a:r>
            <a:endParaRPr lang="en-US" sz="4396" b="1" kern="1200" dirty="0">
              <a:solidFill>
                <a:schemeClr val="bg1"/>
              </a:solidFill>
              <a:latin typeface="Arial" panose="020B0604020202020204" pitchFamily="34" charset="0"/>
              <a:ea typeface="+mj-ea"/>
              <a:cs typeface="Arial" panose="020B0604020202020204" pitchFamily="34" charset="0"/>
            </a:endParaRPr>
          </a:p>
        </p:txBody>
      </p:sp>
      <p:sp>
        <p:nvSpPr>
          <p:cNvPr id="5" name="Text Placeholder 2">
            <a:extLst>
              <a:ext uri="{FF2B5EF4-FFF2-40B4-BE49-F238E27FC236}">
                <a16:creationId xmlns:a16="http://schemas.microsoft.com/office/drawing/2014/main" id="{4C7C57EF-27A1-DCB1-61F5-6798D76142FE}"/>
              </a:ext>
            </a:extLst>
          </p:cNvPr>
          <p:cNvSpPr txBox="1">
            <a:spLocks/>
          </p:cNvSpPr>
          <p:nvPr/>
        </p:nvSpPr>
        <p:spPr>
          <a:xfrm>
            <a:off x="150046" y="770283"/>
            <a:ext cx="5664346" cy="5145310"/>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19050" tIns="19050" rIns="19050" bIns="19050" anchor="ctr">
            <a:noAutofit/>
          </a:bodyPr>
          <a:lstStyle>
            <a:lvl1pPr marL="291041" marR="0" indent="-291041" algn="l" defTabSz="412750" rtl="0" latinLnBrk="0">
              <a:lnSpc>
                <a:spcPct val="100000"/>
              </a:lnSpc>
              <a:spcBef>
                <a:spcPts val="2900"/>
              </a:spcBef>
              <a:spcAft>
                <a:spcPts val="0"/>
              </a:spcAft>
              <a:buClrTx/>
              <a:buSzPct val="125000"/>
              <a:buFontTx/>
              <a:buChar char="•"/>
              <a:tabLst/>
              <a:defRPr sz="2200" b="0" i="0" u="none" strike="noStrike" cap="none" spc="0" baseline="0">
                <a:solidFill>
                  <a:srgbClr val="000000"/>
                </a:solidFill>
                <a:uFillTx/>
                <a:latin typeface="Helvetica Neue"/>
                <a:ea typeface="Helvetica Neue"/>
                <a:cs typeface="Helvetica Neue"/>
                <a:sym typeface="Helvetica Neue"/>
              </a:defRPr>
            </a:lvl1pPr>
            <a:lvl2pPr marL="926041" marR="0" indent="-291041" algn="l" defTabSz="412750" rtl="0" latinLnBrk="0">
              <a:lnSpc>
                <a:spcPct val="100000"/>
              </a:lnSpc>
              <a:spcBef>
                <a:spcPts val="2900"/>
              </a:spcBef>
              <a:spcAft>
                <a:spcPts val="0"/>
              </a:spcAft>
              <a:buClrTx/>
              <a:buSzPct val="125000"/>
              <a:buFontTx/>
              <a:buChar char="•"/>
              <a:tabLst/>
              <a:defRPr sz="2200" b="0" i="0" u="none" strike="noStrike" cap="none" spc="0" baseline="0">
                <a:solidFill>
                  <a:srgbClr val="000000"/>
                </a:solidFill>
                <a:uFillTx/>
                <a:latin typeface="Helvetica Neue"/>
                <a:ea typeface="Helvetica Neue"/>
                <a:cs typeface="Helvetica Neue"/>
                <a:sym typeface="Helvetica Neue"/>
              </a:defRPr>
            </a:lvl2pPr>
            <a:lvl3pPr marL="1561041" marR="0" indent="-291041" algn="l" defTabSz="412750" rtl="0" latinLnBrk="0">
              <a:lnSpc>
                <a:spcPct val="100000"/>
              </a:lnSpc>
              <a:spcBef>
                <a:spcPts val="2900"/>
              </a:spcBef>
              <a:spcAft>
                <a:spcPts val="0"/>
              </a:spcAft>
              <a:buClrTx/>
              <a:buSzPct val="125000"/>
              <a:buFontTx/>
              <a:buChar char="•"/>
              <a:tabLst/>
              <a:defRPr sz="2200" b="0" i="0" u="none" strike="noStrike" cap="none" spc="0" baseline="0">
                <a:solidFill>
                  <a:srgbClr val="000000"/>
                </a:solidFill>
                <a:uFillTx/>
                <a:latin typeface="Helvetica Neue"/>
                <a:ea typeface="Helvetica Neue"/>
                <a:cs typeface="Helvetica Neue"/>
                <a:sym typeface="Helvetica Neue"/>
              </a:defRPr>
            </a:lvl3pPr>
            <a:lvl4pPr marL="2196041" marR="0" indent="-291041" algn="l" defTabSz="412750" rtl="0" latinLnBrk="0">
              <a:lnSpc>
                <a:spcPct val="100000"/>
              </a:lnSpc>
              <a:spcBef>
                <a:spcPts val="2900"/>
              </a:spcBef>
              <a:spcAft>
                <a:spcPts val="0"/>
              </a:spcAft>
              <a:buClrTx/>
              <a:buSzPct val="125000"/>
              <a:buFontTx/>
              <a:buChar char="•"/>
              <a:tabLst/>
              <a:defRPr sz="2200" b="0" i="0" u="none" strike="noStrike" cap="none" spc="0" baseline="0">
                <a:solidFill>
                  <a:srgbClr val="000000"/>
                </a:solidFill>
                <a:uFillTx/>
                <a:latin typeface="Helvetica Neue"/>
                <a:ea typeface="Helvetica Neue"/>
                <a:cs typeface="Helvetica Neue"/>
                <a:sym typeface="Helvetica Neue"/>
              </a:defRPr>
            </a:lvl4pPr>
            <a:lvl5pPr marL="2831041" marR="0" indent="-291041" algn="l" defTabSz="412750" rtl="0" latinLnBrk="0">
              <a:lnSpc>
                <a:spcPct val="100000"/>
              </a:lnSpc>
              <a:spcBef>
                <a:spcPts val="2900"/>
              </a:spcBef>
              <a:spcAft>
                <a:spcPts val="0"/>
              </a:spcAft>
              <a:buClrTx/>
              <a:buSzPct val="125000"/>
              <a:buFontTx/>
              <a:buChar char="•"/>
              <a:tabLst/>
              <a:defRPr sz="2200" b="0" i="0" u="none" strike="noStrike" cap="none" spc="0" baseline="0">
                <a:solidFill>
                  <a:srgbClr val="000000"/>
                </a:solidFill>
                <a:uFillTx/>
                <a:latin typeface="Helvetica Neue"/>
                <a:ea typeface="Helvetica Neue"/>
                <a:cs typeface="Helvetica Neue"/>
                <a:sym typeface="Helvetica Neue"/>
              </a:defRPr>
            </a:lvl5pPr>
            <a:lvl6pPr marL="0" marR="0" indent="355600" algn="ctr" defTabSz="412750" rtl="0" latinLnBrk="0">
              <a:lnSpc>
                <a:spcPct val="100000"/>
              </a:lnSpc>
              <a:spcBef>
                <a:spcPts val="0"/>
              </a:spcBef>
              <a:spcAft>
                <a:spcPts val="0"/>
              </a:spcAft>
              <a:buClrTx/>
              <a:buSzTx/>
              <a:buFontTx/>
              <a:buNone/>
              <a:tabLst/>
              <a:defRPr sz="2600" b="0" i="0" u="none" strike="noStrike" cap="none" spc="0" baseline="0">
                <a:solidFill>
                  <a:srgbClr val="000000"/>
                </a:solidFill>
                <a:uFillTx/>
                <a:latin typeface="Helvetica Neue"/>
                <a:ea typeface="Helvetica Neue"/>
                <a:cs typeface="Helvetica Neue"/>
                <a:sym typeface="Helvetica Neue"/>
              </a:defRPr>
            </a:lvl6pPr>
            <a:lvl7pPr marL="0" marR="0" indent="711200" algn="ctr" defTabSz="412750" rtl="0" latinLnBrk="0">
              <a:lnSpc>
                <a:spcPct val="100000"/>
              </a:lnSpc>
              <a:spcBef>
                <a:spcPts val="0"/>
              </a:spcBef>
              <a:spcAft>
                <a:spcPts val="0"/>
              </a:spcAft>
              <a:buClrTx/>
              <a:buSzTx/>
              <a:buFontTx/>
              <a:buNone/>
              <a:tabLst/>
              <a:defRPr sz="2600" b="0" i="0" u="none" strike="noStrike" cap="none" spc="0" baseline="0">
                <a:solidFill>
                  <a:srgbClr val="000000"/>
                </a:solidFill>
                <a:uFillTx/>
                <a:latin typeface="Helvetica Neue"/>
                <a:ea typeface="Helvetica Neue"/>
                <a:cs typeface="Helvetica Neue"/>
                <a:sym typeface="Helvetica Neue"/>
              </a:defRPr>
            </a:lvl7pPr>
            <a:lvl8pPr marL="0" marR="0" indent="1066800" algn="ctr" defTabSz="412750" rtl="0" latinLnBrk="0">
              <a:lnSpc>
                <a:spcPct val="100000"/>
              </a:lnSpc>
              <a:spcBef>
                <a:spcPts val="0"/>
              </a:spcBef>
              <a:spcAft>
                <a:spcPts val="0"/>
              </a:spcAft>
              <a:buClrTx/>
              <a:buSzTx/>
              <a:buFontTx/>
              <a:buNone/>
              <a:tabLst/>
              <a:defRPr sz="2600" b="0" i="0" u="none" strike="noStrike" cap="none" spc="0" baseline="0">
                <a:solidFill>
                  <a:srgbClr val="000000"/>
                </a:solidFill>
                <a:uFillTx/>
                <a:latin typeface="Helvetica Neue"/>
                <a:ea typeface="Helvetica Neue"/>
                <a:cs typeface="Helvetica Neue"/>
                <a:sym typeface="Helvetica Neue"/>
              </a:defRPr>
            </a:lvl8pPr>
            <a:lvl9pPr marL="0" marR="0" indent="1422400" algn="ctr" defTabSz="412750" rtl="0" latinLnBrk="0">
              <a:lnSpc>
                <a:spcPct val="100000"/>
              </a:lnSpc>
              <a:spcBef>
                <a:spcPts val="0"/>
              </a:spcBef>
              <a:spcAft>
                <a:spcPts val="0"/>
              </a:spcAft>
              <a:buClrTx/>
              <a:buSzTx/>
              <a:buFontTx/>
              <a:buNone/>
              <a:tabLst/>
              <a:defRPr sz="2600" b="0" i="0" u="none" strike="noStrike" cap="none" spc="0" baseline="0">
                <a:solidFill>
                  <a:srgbClr val="000000"/>
                </a:solidFill>
                <a:uFillTx/>
                <a:latin typeface="Helvetica Neue"/>
                <a:ea typeface="Helvetica Neue"/>
                <a:cs typeface="Helvetica Neue"/>
                <a:sym typeface="Helvetica Neue"/>
              </a:defRPr>
            </a:lvl9pPr>
          </a:lstStyle>
          <a:p>
            <a:pPr marL="0" indent="0">
              <a:buNone/>
            </a:pPr>
            <a:endParaRPr lang="en-US" sz="1800" dirty="0">
              <a:solidFill>
                <a:srgbClr val="00B0F0"/>
              </a:solidFill>
            </a:endParaRPr>
          </a:p>
          <a:p>
            <a:pPr>
              <a:spcBef>
                <a:spcPts val="600"/>
              </a:spcBef>
            </a:pPr>
            <a:r>
              <a:rPr lang="en-US" sz="1800" b="1" dirty="0" err="1"/>
              <a:t>Niveau</a:t>
            </a:r>
            <a:r>
              <a:rPr lang="en-US" sz="1800" b="1" dirty="0"/>
              <a:t> pays</a:t>
            </a:r>
            <a:r>
              <a:rPr lang="en-US" sz="1800" dirty="0"/>
              <a:t>: clusters nutrition dans 8 pays</a:t>
            </a:r>
          </a:p>
          <a:p>
            <a:pPr>
              <a:spcBef>
                <a:spcPts val="600"/>
              </a:spcBef>
            </a:pPr>
            <a:r>
              <a:rPr lang="en-US" sz="1800" b="1" dirty="0" err="1"/>
              <a:t>Niveau</a:t>
            </a:r>
            <a:r>
              <a:rPr lang="en-US" sz="1800" b="1" dirty="0"/>
              <a:t> </a:t>
            </a:r>
            <a:r>
              <a:rPr lang="en-US" sz="1800" b="1" dirty="0" err="1"/>
              <a:t>régional</a:t>
            </a:r>
            <a:r>
              <a:rPr lang="en-US" sz="1800" dirty="0"/>
              <a:t>: sous-</a:t>
            </a:r>
            <a:r>
              <a:rPr lang="en-US" sz="1800" dirty="0" err="1"/>
              <a:t>groupe</a:t>
            </a:r>
            <a:r>
              <a:rPr lang="en-US" sz="1800" dirty="0"/>
              <a:t> </a:t>
            </a:r>
            <a:r>
              <a:rPr lang="en-US" sz="1800" dirty="0" err="1"/>
              <a:t>NiE</a:t>
            </a:r>
            <a:r>
              <a:rPr lang="en-US" sz="1800" dirty="0"/>
              <a:t> – </a:t>
            </a:r>
            <a:r>
              <a:rPr lang="en-US" sz="1800" dirty="0" err="1"/>
              <a:t>réunions</a:t>
            </a:r>
            <a:r>
              <a:rPr lang="en-US" sz="1800" dirty="0"/>
              <a:t> </a:t>
            </a:r>
            <a:r>
              <a:rPr lang="en-US" sz="1800" dirty="0" err="1"/>
              <a:t>mensuelles</a:t>
            </a:r>
            <a:r>
              <a:rPr lang="en-US" sz="1800" dirty="0"/>
              <a:t>, </a:t>
            </a:r>
            <a:r>
              <a:rPr lang="en-US" sz="1800" dirty="0" err="1"/>
              <a:t>coordonné</a:t>
            </a:r>
            <a:r>
              <a:rPr lang="en-US" sz="1800" dirty="0"/>
              <a:t> par UNICEF et PAM</a:t>
            </a:r>
          </a:p>
          <a:p>
            <a:pPr>
              <a:spcBef>
                <a:spcPts val="600"/>
              </a:spcBef>
            </a:pPr>
            <a:r>
              <a:rPr lang="en-US" sz="1800" b="1" dirty="0"/>
              <a:t>Contributions aux </a:t>
            </a:r>
            <a:r>
              <a:rPr lang="en-US" sz="1800" b="1" dirty="0" err="1"/>
              <a:t>autres</a:t>
            </a:r>
            <a:r>
              <a:rPr lang="en-US" sz="1800" b="1" dirty="0"/>
              <a:t> </a:t>
            </a:r>
            <a:r>
              <a:rPr lang="en-US" sz="1800" b="1" dirty="0" err="1"/>
              <a:t>plateformes</a:t>
            </a:r>
            <a:r>
              <a:rPr lang="en-US" sz="1800" dirty="0"/>
              <a:t>: </a:t>
            </a:r>
          </a:p>
          <a:p>
            <a:pPr>
              <a:spcBef>
                <a:spcPts val="600"/>
              </a:spcBef>
              <a:buFont typeface="Wingdings" panose="05000000000000000000" pitchFamily="2" charset="2"/>
              <a:buChar char="Ø"/>
            </a:pPr>
            <a:r>
              <a:rPr lang="en-US" sz="1800" dirty="0"/>
              <a:t>RNWG</a:t>
            </a:r>
          </a:p>
          <a:p>
            <a:pPr>
              <a:spcBef>
                <a:spcPts val="600"/>
              </a:spcBef>
              <a:buFont typeface="Wingdings" panose="05000000000000000000" pitchFamily="2" charset="2"/>
              <a:buChar char="Ø"/>
            </a:pPr>
            <a:r>
              <a:rPr lang="en-US" sz="1800" dirty="0"/>
              <a:t>OCHA </a:t>
            </a:r>
            <a:r>
              <a:rPr lang="en-US" sz="1800" dirty="0" err="1"/>
              <a:t>groupe</a:t>
            </a:r>
            <a:r>
              <a:rPr lang="en-US" sz="1800" dirty="0"/>
              <a:t> </a:t>
            </a:r>
            <a:r>
              <a:rPr lang="en-US" sz="1800" dirty="0" err="1"/>
              <a:t>intersecteur</a:t>
            </a:r>
            <a:endParaRPr lang="en-US" sz="1800" dirty="0"/>
          </a:p>
          <a:p>
            <a:pPr>
              <a:spcBef>
                <a:spcPts val="600"/>
              </a:spcBef>
              <a:buFont typeface="Wingdings" panose="05000000000000000000" pitchFamily="2" charset="2"/>
              <a:buChar char="Ø"/>
            </a:pPr>
            <a:r>
              <a:rPr lang="en-US" sz="1800" dirty="0"/>
              <a:t>FSNWG</a:t>
            </a:r>
          </a:p>
          <a:p>
            <a:pPr>
              <a:spcBef>
                <a:spcPts val="600"/>
              </a:spcBef>
              <a:buFont typeface="Wingdings" panose="05000000000000000000" pitchFamily="2" charset="2"/>
              <a:buChar char="Ø"/>
            </a:pPr>
            <a:r>
              <a:rPr lang="en-US" sz="1800" dirty="0"/>
              <a:t>PREGEC/RPCA</a:t>
            </a:r>
          </a:p>
          <a:p>
            <a:pPr>
              <a:spcBef>
                <a:spcPts val="600"/>
              </a:spcBef>
              <a:buFont typeface="Arial" panose="020B0604020202020204" pitchFamily="34" charset="0"/>
              <a:buChar char="•"/>
            </a:pPr>
            <a:r>
              <a:rPr lang="en-US" sz="1800" b="1" dirty="0"/>
              <a:t>Partage </a:t>
            </a:r>
            <a:r>
              <a:rPr lang="en-US" sz="1800" b="1" dirty="0" err="1"/>
              <a:t>d’expériences</a:t>
            </a:r>
            <a:r>
              <a:rPr lang="en-US" sz="1800" b="1" dirty="0"/>
              <a:t> et de </a:t>
            </a:r>
            <a:r>
              <a:rPr lang="en-US" sz="1800" b="1" dirty="0" err="1"/>
              <a:t>bonnes</a:t>
            </a:r>
            <a:r>
              <a:rPr lang="en-US" sz="1800" b="1" dirty="0"/>
              <a:t> pratiques</a:t>
            </a:r>
            <a:r>
              <a:rPr lang="en-US" sz="1800" dirty="0"/>
              <a:t>:</a:t>
            </a:r>
          </a:p>
          <a:p>
            <a:pPr>
              <a:spcBef>
                <a:spcPts val="600"/>
              </a:spcBef>
              <a:buFont typeface="Wingdings" panose="05000000000000000000" pitchFamily="2" charset="2"/>
              <a:buChar char="Ø"/>
            </a:pPr>
            <a:r>
              <a:rPr lang="en-US" sz="1800" dirty="0"/>
              <a:t>Réunion GNC/WCARO avec les NCC</a:t>
            </a:r>
          </a:p>
          <a:p>
            <a:pPr>
              <a:spcBef>
                <a:spcPts val="600"/>
              </a:spcBef>
              <a:buFont typeface="Wingdings" panose="05000000000000000000" pitchFamily="2" charset="2"/>
              <a:buChar char="Ø"/>
            </a:pPr>
            <a:r>
              <a:rPr lang="en-US" sz="1800" dirty="0" err="1"/>
              <a:t>Présentations</a:t>
            </a:r>
            <a:r>
              <a:rPr lang="en-US" sz="1800" dirty="0"/>
              <a:t> par les pays dans le sous-</a:t>
            </a:r>
            <a:r>
              <a:rPr lang="en-US" sz="1800" dirty="0" err="1"/>
              <a:t>groupe</a:t>
            </a:r>
            <a:r>
              <a:rPr lang="en-US" sz="1800" dirty="0"/>
              <a:t> </a:t>
            </a:r>
            <a:r>
              <a:rPr lang="en-US" sz="1800" dirty="0" err="1"/>
              <a:t>NiE</a:t>
            </a:r>
            <a:endParaRPr lang="en-US" sz="1800" dirty="0"/>
          </a:p>
          <a:p>
            <a:pPr>
              <a:spcBef>
                <a:spcPts val="600"/>
              </a:spcBef>
              <a:buFont typeface="Wingdings" panose="05000000000000000000" pitchFamily="2" charset="2"/>
              <a:buChar char="Ø"/>
            </a:pPr>
            <a:r>
              <a:rPr lang="en-US" sz="1800" dirty="0"/>
              <a:t>Partage des </a:t>
            </a:r>
            <a:r>
              <a:rPr lang="en-US" sz="1800" dirty="0" err="1"/>
              <a:t>produits</a:t>
            </a:r>
            <a:r>
              <a:rPr lang="en-US" sz="1800" dirty="0"/>
              <a:t> entre NCC</a:t>
            </a:r>
          </a:p>
        </p:txBody>
      </p:sp>
      <p:pic>
        <p:nvPicPr>
          <p:cNvPr id="6" name="Picture 5">
            <a:extLst>
              <a:ext uri="{FF2B5EF4-FFF2-40B4-BE49-F238E27FC236}">
                <a16:creationId xmlns:a16="http://schemas.microsoft.com/office/drawing/2014/main" id="{66FDBFA4-3695-0D1E-730B-5B12CA7A0F4B}"/>
              </a:ext>
            </a:extLst>
          </p:cNvPr>
          <p:cNvPicPr>
            <a:picLocks noChangeAspect="1"/>
          </p:cNvPicPr>
          <p:nvPr/>
        </p:nvPicPr>
        <p:blipFill>
          <a:blip r:embed="rId2"/>
          <a:stretch>
            <a:fillRect/>
          </a:stretch>
        </p:blipFill>
        <p:spPr>
          <a:xfrm>
            <a:off x="8512865" y="3002279"/>
            <a:ext cx="3457329" cy="3592349"/>
          </a:xfrm>
          <a:prstGeom prst="rect">
            <a:avLst/>
          </a:prstGeom>
        </p:spPr>
      </p:pic>
      <p:pic>
        <p:nvPicPr>
          <p:cNvPr id="8" name="Picture 7">
            <a:extLst>
              <a:ext uri="{FF2B5EF4-FFF2-40B4-BE49-F238E27FC236}">
                <a16:creationId xmlns:a16="http://schemas.microsoft.com/office/drawing/2014/main" id="{51585393-205F-04D9-FB51-9AB52D116E8C}"/>
              </a:ext>
            </a:extLst>
          </p:cNvPr>
          <p:cNvPicPr>
            <a:picLocks noChangeAspect="1"/>
          </p:cNvPicPr>
          <p:nvPr/>
        </p:nvPicPr>
        <p:blipFill>
          <a:blip r:embed="rId3"/>
          <a:stretch>
            <a:fillRect/>
          </a:stretch>
        </p:blipFill>
        <p:spPr>
          <a:xfrm>
            <a:off x="5772513" y="862551"/>
            <a:ext cx="3080799" cy="2117034"/>
          </a:xfrm>
          <a:prstGeom prst="rect">
            <a:avLst/>
          </a:prstGeom>
        </p:spPr>
      </p:pic>
      <p:pic>
        <p:nvPicPr>
          <p:cNvPr id="11" name="Picture 10">
            <a:extLst>
              <a:ext uri="{FF2B5EF4-FFF2-40B4-BE49-F238E27FC236}">
                <a16:creationId xmlns:a16="http://schemas.microsoft.com/office/drawing/2014/main" id="{4ED810CD-260F-B4AB-B64D-540EFA502661}"/>
              </a:ext>
            </a:extLst>
          </p:cNvPr>
          <p:cNvPicPr>
            <a:picLocks noChangeAspect="1"/>
          </p:cNvPicPr>
          <p:nvPr/>
        </p:nvPicPr>
        <p:blipFill>
          <a:blip r:embed="rId4"/>
          <a:stretch>
            <a:fillRect/>
          </a:stretch>
        </p:blipFill>
        <p:spPr>
          <a:xfrm>
            <a:off x="8940248" y="1167318"/>
            <a:ext cx="2972904" cy="1740912"/>
          </a:xfrm>
          <a:prstGeom prst="rect">
            <a:avLst/>
          </a:prstGeom>
        </p:spPr>
      </p:pic>
      <p:pic>
        <p:nvPicPr>
          <p:cNvPr id="12" name="Picture 11">
            <a:extLst>
              <a:ext uri="{FF2B5EF4-FFF2-40B4-BE49-F238E27FC236}">
                <a16:creationId xmlns:a16="http://schemas.microsoft.com/office/drawing/2014/main" id="{2D6C5727-5A98-B57C-77E6-83BD0FB86DC4}"/>
              </a:ext>
            </a:extLst>
          </p:cNvPr>
          <p:cNvPicPr>
            <a:picLocks noChangeAspect="1"/>
          </p:cNvPicPr>
          <p:nvPr/>
        </p:nvPicPr>
        <p:blipFill>
          <a:blip r:embed="rId5"/>
          <a:stretch>
            <a:fillRect/>
          </a:stretch>
        </p:blipFill>
        <p:spPr>
          <a:xfrm>
            <a:off x="5567192" y="3042653"/>
            <a:ext cx="2883658" cy="1755800"/>
          </a:xfrm>
          <a:prstGeom prst="rect">
            <a:avLst/>
          </a:prstGeom>
        </p:spPr>
      </p:pic>
    </p:spTree>
    <p:extLst>
      <p:ext uri="{BB962C8B-B14F-4D97-AF65-F5344CB8AC3E}">
        <p14:creationId xmlns:p14="http://schemas.microsoft.com/office/powerpoint/2010/main" val="2806163331"/>
      </p:ext>
    </p:extLst>
  </p:cSld>
  <p:clrMapOvr>
    <a:masterClrMapping/>
  </p:clrMapOvr>
  <p:transition spd="med"/>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E06EFD-43BD-03AF-D67A-456A0964F19B}"/>
              </a:ext>
            </a:extLst>
          </p:cNvPr>
          <p:cNvSpPr>
            <a:spLocks noGrp="1"/>
          </p:cNvSpPr>
          <p:nvPr>
            <p:ph type="title"/>
          </p:nvPr>
        </p:nvSpPr>
        <p:spPr>
          <a:xfrm>
            <a:off x="46060" y="0"/>
            <a:ext cx="12015921" cy="812275"/>
          </a:xfrm>
          <a:solidFill>
            <a:srgbClr val="00B0F0"/>
          </a:solidFill>
          <a:ln w="3175">
            <a:miter lim="400000"/>
          </a:ln>
        </p:spPr>
        <p:txBody>
          <a:bodyPr vert="horz" lIns="91440" tIns="45720" rIns="91440" bIns="45720" rtlCol="0" anchor="ctr">
            <a:normAutofit/>
          </a:bodyPr>
          <a:lstStyle/>
          <a:p>
            <a:pPr algn="l" defTabSz="913486">
              <a:lnSpc>
                <a:spcPct val="90000"/>
              </a:lnSpc>
              <a:spcBef>
                <a:spcPct val="0"/>
              </a:spcBef>
            </a:pPr>
            <a:r>
              <a:rPr lang="en-US" sz="4350" b="1" kern="1200" dirty="0">
                <a:solidFill>
                  <a:schemeClr val="bg1"/>
                </a:solidFill>
                <a:latin typeface="Arial"/>
                <a:ea typeface="+mj-ea"/>
                <a:cs typeface="Arial"/>
              </a:rPr>
              <a:t>Collaboration WCARO-GNC</a:t>
            </a:r>
            <a:endParaRPr lang="en-US" sz="4396" b="1" kern="1200" dirty="0">
              <a:solidFill>
                <a:schemeClr val="bg1"/>
              </a:solidFill>
              <a:latin typeface="Arial" panose="020B0604020202020204" pitchFamily="34" charset="0"/>
              <a:ea typeface="+mj-ea"/>
              <a:cs typeface="Arial" panose="020B0604020202020204" pitchFamily="34" charset="0"/>
            </a:endParaRPr>
          </a:p>
        </p:txBody>
      </p:sp>
      <p:sp>
        <p:nvSpPr>
          <p:cNvPr id="10" name="TextBox 9">
            <a:extLst>
              <a:ext uri="{FF2B5EF4-FFF2-40B4-BE49-F238E27FC236}">
                <a16:creationId xmlns:a16="http://schemas.microsoft.com/office/drawing/2014/main" id="{C8436462-2BB8-56C7-CC58-062471CD2C9D}"/>
              </a:ext>
            </a:extLst>
          </p:cNvPr>
          <p:cNvSpPr txBox="1"/>
          <p:nvPr/>
        </p:nvSpPr>
        <p:spPr>
          <a:xfrm>
            <a:off x="334956" y="949877"/>
            <a:ext cx="11542630" cy="2416046"/>
          </a:xfrm>
          <a:prstGeom prst="rect">
            <a:avLst/>
          </a:prstGeom>
          <a:noFill/>
          <a:ln w="3175" cap="flat">
            <a:solidFill>
              <a:srgbClr val="0070C0"/>
            </a:solidFill>
            <a:miter lim="400000"/>
          </a:ln>
          <a:effectLst/>
          <a:sp3d/>
        </p:spPr>
        <p:style>
          <a:lnRef idx="0">
            <a:scrgbClr r="0" g="0" b="0"/>
          </a:lnRef>
          <a:fillRef idx="0">
            <a:scrgbClr r="0" g="0" b="0"/>
          </a:fillRef>
          <a:effectRef idx="0">
            <a:scrgbClr r="0" g="0" b="0"/>
          </a:effectRef>
          <a:fontRef idx="none"/>
        </p:style>
        <p:txBody>
          <a:bodyPr wrap="square" lIns="91440" tIns="45720" rIns="91440" bIns="45720" anchor="t">
            <a:spAutoFit/>
          </a:bodyPr>
          <a:lstStyle/>
          <a:p>
            <a:pPr marL="290830" marR="0" lvl="0" indent="-290830" algn="l" defTabSz="412750" rtl="0" eaLnBrk="1" fontAlgn="auto" latinLnBrk="0" hangingPunct="0">
              <a:lnSpc>
                <a:spcPct val="100000"/>
              </a:lnSpc>
              <a:spcBef>
                <a:spcPts val="600"/>
              </a:spcBef>
              <a:spcAft>
                <a:spcPts val="0"/>
              </a:spcAft>
              <a:buClrTx/>
              <a:buSzPct val="125000"/>
              <a:buFontTx/>
              <a:buChar char="•"/>
              <a:tabLst/>
              <a:defRPr/>
            </a:pPr>
            <a:r>
              <a:rPr kumimoji="0" lang="en-US" sz="1800" b="0" i="0" u="none" strike="noStrike" kern="0" cap="none" spc="0" normalizeH="0" baseline="0" noProof="0" dirty="0" err="1">
                <a:ln>
                  <a:noFill/>
                </a:ln>
                <a:solidFill>
                  <a:srgbClr val="000000"/>
                </a:solidFill>
                <a:effectLst/>
                <a:uLnTx/>
                <a:uFillTx/>
                <a:latin typeface="Helvetica Neue"/>
                <a:sym typeface="Helvetica Neue"/>
              </a:rPr>
              <a:t>Renforcement</a:t>
            </a:r>
            <a:r>
              <a:rPr kumimoji="0" lang="en-US" sz="1800" b="0" i="0" u="none" strike="noStrike" kern="0" cap="none" spc="0" normalizeH="0" baseline="0" noProof="0" dirty="0">
                <a:ln>
                  <a:noFill/>
                </a:ln>
                <a:solidFill>
                  <a:srgbClr val="000000"/>
                </a:solidFill>
                <a:effectLst/>
                <a:uLnTx/>
                <a:uFillTx/>
                <a:latin typeface="Helvetica Neue"/>
                <a:sym typeface="Helvetica Neue"/>
              </a:rPr>
              <a:t> des </a:t>
            </a:r>
            <a:r>
              <a:rPr kumimoji="0" lang="en-US" sz="1800" b="0" i="0" u="none" strike="noStrike" kern="0" cap="none" spc="0" normalizeH="0" baseline="0" noProof="0" dirty="0" err="1">
                <a:ln>
                  <a:noFill/>
                </a:ln>
                <a:solidFill>
                  <a:srgbClr val="000000"/>
                </a:solidFill>
                <a:effectLst/>
                <a:uLnTx/>
                <a:uFillTx/>
                <a:latin typeface="Helvetica Neue"/>
                <a:sym typeface="Helvetica Neue"/>
              </a:rPr>
              <a:t>capacités</a:t>
            </a:r>
            <a:r>
              <a:rPr kumimoji="0" lang="en-US" sz="1800" b="0" i="0" u="none" strike="noStrike" kern="0" cap="none" spc="0" normalizeH="0" baseline="0" noProof="0" dirty="0">
                <a:ln>
                  <a:noFill/>
                </a:ln>
                <a:solidFill>
                  <a:srgbClr val="000000"/>
                </a:solidFill>
                <a:effectLst/>
                <a:uLnTx/>
                <a:uFillTx/>
                <a:latin typeface="Helvetica Neue"/>
                <a:sym typeface="Helvetica Neue"/>
              </a:rPr>
              <a:t> pour staffs UNICEF et </a:t>
            </a:r>
            <a:r>
              <a:rPr kumimoji="0" lang="en-US" sz="1800" b="0" i="0" u="none" strike="noStrike" kern="0" cap="none" spc="0" normalizeH="0" baseline="0" noProof="0" dirty="0" err="1">
                <a:ln>
                  <a:noFill/>
                </a:ln>
                <a:solidFill>
                  <a:srgbClr val="000000"/>
                </a:solidFill>
                <a:effectLst/>
                <a:uLnTx/>
                <a:uFillTx/>
                <a:latin typeface="Helvetica Neue"/>
                <a:sym typeface="Helvetica Neue"/>
              </a:rPr>
              <a:t>partenaires</a:t>
            </a:r>
            <a:r>
              <a:rPr kumimoji="0" lang="en-US" sz="1800" b="0" i="0" u="none" strike="noStrike" kern="0" cap="none" spc="0" normalizeH="0" baseline="0" noProof="0" dirty="0">
                <a:ln>
                  <a:noFill/>
                </a:ln>
                <a:solidFill>
                  <a:srgbClr val="000000"/>
                </a:solidFill>
                <a:effectLst/>
                <a:uLnTx/>
                <a:uFillTx/>
                <a:latin typeface="Helvetica Neue"/>
                <a:sym typeface="Helvetica Neue"/>
              </a:rPr>
              <a:t> sur la coordination pour la nutrition </a:t>
            </a:r>
            <a:r>
              <a:rPr kumimoji="0" lang="en-US" sz="1800" b="0" i="0" u="none" strike="noStrike" kern="0" cap="none" spc="0" normalizeH="0" baseline="0" noProof="0" dirty="0" err="1">
                <a:ln>
                  <a:noFill/>
                </a:ln>
                <a:solidFill>
                  <a:srgbClr val="000000"/>
                </a:solidFill>
                <a:effectLst/>
                <a:uLnTx/>
                <a:uFillTx/>
                <a:latin typeface="Helvetica Neue"/>
                <a:sym typeface="Helvetica Neue"/>
              </a:rPr>
              <a:t>en</a:t>
            </a:r>
            <a:r>
              <a:rPr kumimoji="0" lang="en-US" sz="1800" b="0" i="0" u="none" strike="noStrike" kern="0" cap="none" spc="0" normalizeH="0" baseline="0" noProof="0" dirty="0">
                <a:ln>
                  <a:noFill/>
                </a:ln>
                <a:solidFill>
                  <a:srgbClr val="000000"/>
                </a:solidFill>
                <a:effectLst/>
                <a:uLnTx/>
                <a:uFillTx/>
                <a:latin typeface="Helvetica Neue"/>
                <a:sym typeface="Helvetica Neue"/>
              </a:rPr>
              <a:t> situation </a:t>
            </a:r>
            <a:r>
              <a:rPr kumimoji="0" lang="en-US" sz="1800" b="0" i="0" u="none" strike="noStrike" kern="0" cap="none" spc="0" normalizeH="0" baseline="0" noProof="0" dirty="0" err="1">
                <a:ln>
                  <a:noFill/>
                </a:ln>
                <a:solidFill>
                  <a:srgbClr val="000000"/>
                </a:solidFill>
                <a:effectLst/>
                <a:uLnTx/>
                <a:uFillTx/>
                <a:latin typeface="Helvetica Neue"/>
                <a:sym typeface="Helvetica Neue"/>
              </a:rPr>
              <a:t>d’urgence</a:t>
            </a:r>
            <a:endParaRPr kumimoji="0" lang="en-US" sz="1800" b="0" i="0" u="none" strike="noStrike" kern="0" cap="none" spc="0" normalizeH="0" baseline="0" noProof="0" dirty="0">
              <a:ln>
                <a:noFill/>
              </a:ln>
              <a:solidFill>
                <a:srgbClr val="000000"/>
              </a:solidFill>
              <a:effectLst/>
              <a:uLnTx/>
              <a:uFillTx/>
              <a:latin typeface="Helvetica Neue"/>
              <a:sym typeface="Helvetica Neue"/>
            </a:endParaRPr>
          </a:p>
          <a:p>
            <a:pPr marL="290830" marR="0" lvl="0" indent="-290830" algn="l" defTabSz="412750" rtl="0" eaLnBrk="1" fontAlgn="auto" latinLnBrk="0" hangingPunct="0">
              <a:lnSpc>
                <a:spcPct val="100000"/>
              </a:lnSpc>
              <a:spcBef>
                <a:spcPts val="600"/>
              </a:spcBef>
              <a:spcAft>
                <a:spcPts val="0"/>
              </a:spcAft>
              <a:buClrTx/>
              <a:buSzPct val="125000"/>
              <a:buFontTx/>
              <a:buChar char="•"/>
              <a:tabLst/>
              <a:defRPr/>
            </a:pPr>
            <a:r>
              <a:rPr kumimoji="0" lang="en-US" sz="1800" b="0" i="0" u="none" strike="noStrike" kern="0" cap="none" spc="0" normalizeH="0" baseline="0" noProof="0" dirty="0" err="1">
                <a:ln>
                  <a:noFill/>
                </a:ln>
                <a:solidFill>
                  <a:srgbClr val="000000"/>
                </a:solidFill>
                <a:effectLst/>
                <a:uLnTx/>
                <a:uFillTx/>
                <a:latin typeface="Helvetica Neue"/>
                <a:sym typeface="Helvetica Neue"/>
              </a:rPr>
              <a:t>Appui</a:t>
            </a:r>
            <a:r>
              <a:rPr kumimoji="0" lang="en-US" sz="1800" b="0" i="0" u="none" strike="noStrike" kern="0" cap="none" spc="0" normalizeH="0" baseline="0" noProof="0" dirty="0">
                <a:ln>
                  <a:noFill/>
                </a:ln>
                <a:solidFill>
                  <a:srgbClr val="000000"/>
                </a:solidFill>
                <a:effectLst/>
                <a:uLnTx/>
                <a:uFillTx/>
                <a:latin typeface="Helvetica Neue"/>
                <a:sym typeface="Helvetica Neue"/>
              </a:rPr>
              <a:t> aux pays pour la facilitation des formations sur la nutrition </a:t>
            </a:r>
            <a:r>
              <a:rPr kumimoji="0" lang="en-US" sz="1800" b="0" i="0" u="none" strike="noStrike" kern="0" cap="none" spc="0" normalizeH="0" baseline="0" noProof="0" dirty="0" err="1">
                <a:ln>
                  <a:noFill/>
                </a:ln>
                <a:solidFill>
                  <a:srgbClr val="000000"/>
                </a:solidFill>
                <a:effectLst/>
                <a:uLnTx/>
                <a:uFillTx/>
                <a:latin typeface="Helvetica Neue"/>
                <a:sym typeface="Helvetica Neue"/>
              </a:rPr>
              <a:t>en</a:t>
            </a:r>
            <a:r>
              <a:rPr kumimoji="0" lang="en-US" sz="1800" b="0" i="0" u="none" strike="noStrike" kern="0" cap="none" spc="0" normalizeH="0" baseline="0" noProof="0" dirty="0">
                <a:ln>
                  <a:noFill/>
                </a:ln>
                <a:solidFill>
                  <a:srgbClr val="000000"/>
                </a:solidFill>
                <a:effectLst/>
                <a:uLnTx/>
                <a:uFillTx/>
                <a:latin typeface="Helvetica Neue"/>
                <a:sym typeface="Helvetica Neue"/>
              </a:rPr>
              <a:t> urgence </a:t>
            </a:r>
          </a:p>
          <a:p>
            <a:pPr marL="290830" marR="0" lvl="0" indent="-290830" algn="l" defTabSz="412750" rtl="0" eaLnBrk="1" fontAlgn="auto" latinLnBrk="0" hangingPunct="0">
              <a:lnSpc>
                <a:spcPct val="100000"/>
              </a:lnSpc>
              <a:spcBef>
                <a:spcPts val="600"/>
              </a:spcBef>
              <a:spcAft>
                <a:spcPts val="0"/>
              </a:spcAft>
              <a:buClrTx/>
              <a:buSzPct val="125000"/>
              <a:buFontTx/>
              <a:buChar char="•"/>
              <a:tabLst/>
              <a:defRPr/>
            </a:pPr>
            <a:r>
              <a:rPr kumimoji="0" lang="en-US" sz="1800" b="0" i="0" u="none" strike="noStrike" kern="0" cap="none" spc="0" normalizeH="0" baseline="0" noProof="0" dirty="0">
                <a:ln>
                  <a:noFill/>
                </a:ln>
                <a:solidFill>
                  <a:srgbClr val="000000"/>
                </a:solidFill>
                <a:effectLst/>
                <a:uLnTx/>
                <a:uFillTx/>
                <a:latin typeface="Helvetica Neue"/>
                <a:sym typeface="Helvetica Neue"/>
              </a:rPr>
              <a:t>Coordination au </a:t>
            </a:r>
            <a:r>
              <a:rPr kumimoji="0" lang="en-US" sz="1800" b="0" i="0" u="none" strike="noStrike" kern="0" cap="none" spc="0" normalizeH="0" baseline="0" noProof="0" dirty="0" err="1">
                <a:ln>
                  <a:noFill/>
                </a:ln>
                <a:solidFill>
                  <a:srgbClr val="000000"/>
                </a:solidFill>
                <a:effectLst/>
                <a:uLnTx/>
                <a:uFillTx/>
                <a:latin typeface="Helvetica Neue"/>
                <a:sym typeface="Helvetica Neue"/>
              </a:rPr>
              <a:t>niveau</a:t>
            </a:r>
            <a:r>
              <a:rPr kumimoji="0" lang="en-US" sz="1800" b="0" i="0" u="none" strike="noStrike" kern="0" cap="none" spc="0" normalizeH="0" baseline="0" noProof="0" dirty="0">
                <a:ln>
                  <a:noFill/>
                </a:ln>
                <a:solidFill>
                  <a:srgbClr val="000000"/>
                </a:solidFill>
                <a:effectLst/>
                <a:uLnTx/>
                <a:uFillTx/>
                <a:latin typeface="Helvetica Neue"/>
                <a:sym typeface="Helvetica Neue"/>
              </a:rPr>
              <a:t> </a:t>
            </a:r>
            <a:r>
              <a:rPr kumimoji="0" lang="en-US" sz="1800" b="0" i="0" u="none" strike="noStrike" kern="0" cap="none" spc="0" normalizeH="0" baseline="0" noProof="0" dirty="0" err="1">
                <a:ln>
                  <a:noFill/>
                </a:ln>
                <a:solidFill>
                  <a:srgbClr val="000000"/>
                </a:solidFill>
                <a:effectLst/>
                <a:uLnTx/>
                <a:uFillTx/>
                <a:latin typeface="Helvetica Neue"/>
                <a:sym typeface="Helvetica Neue"/>
              </a:rPr>
              <a:t>régional</a:t>
            </a:r>
            <a:r>
              <a:rPr kumimoji="0" lang="en-US" sz="1800" b="0" i="0" u="none" strike="noStrike" kern="0" cap="none" spc="0" normalizeH="0" baseline="0" noProof="0" dirty="0">
                <a:ln>
                  <a:noFill/>
                </a:ln>
                <a:solidFill>
                  <a:srgbClr val="000000"/>
                </a:solidFill>
                <a:effectLst/>
                <a:uLnTx/>
                <a:uFillTx/>
                <a:latin typeface="Helvetica Neue"/>
                <a:sym typeface="Helvetica Neue"/>
              </a:rPr>
              <a:t>- participation par le GNC dans le sous-</a:t>
            </a:r>
            <a:r>
              <a:rPr kumimoji="0" lang="en-US" sz="1800" b="0" i="0" u="none" strike="noStrike" kern="0" cap="none" spc="0" normalizeH="0" baseline="0" noProof="0" dirty="0" err="1">
                <a:ln>
                  <a:noFill/>
                </a:ln>
                <a:solidFill>
                  <a:srgbClr val="000000"/>
                </a:solidFill>
                <a:effectLst/>
                <a:uLnTx/>
                <a:uFillTx/>
                <a:latin typeface="Helvetica Neue"/>
                <a:sym typeface="Helvetica Neue"/>
              </a:rPr>
              <a:t>groupe</a:t>
            </a:r>
            <a:r>
              <a:rPr kumimoji="0" lang="en-US" sz="1800" b="0" i="0" u="none" strike="noStrike" kern="0" cap="none" spc="0" normalizeH="0" baseline="0" noProof="0" dirty="0">
                <a:ln>
                  <a:noFill/>
                </a:ln>
                <a:solidFill>
                  <a:srgbClr val="000000"/>
                </a:solidFill>
                <a:effectLst/>
                <a:uLnTx/>
                <a:uFillTx/>
                <a:latin typeface="Helvetica Neue"/>
                <a:sym typeface="Helvetica Neue"/>
              </a:rPr>
              <a:t> </a:t>
            </a:r>
            <a:r>
              <a:rPr kumimoji="0" lang="en-US" sz="1800" b="0" i="0" u="none" strike="noStrike" kern="0" cap="none" spc="0" normalizeH="0" baseline="0" noProof="0" dirty="0" err="1">
                <a:ln>
                  <a:noFill/>
                </a:ln>
                <a:solidFill>
                  <a:srgbClr val="000000"/>
                </a:solidFill>
                <a:effectLst/>
                <a:uLnTx/>
                <a:uFillTx/>
                <a:latin typeface="Helvetica Neue"/>
                <a:sym typeface="Helvetica Neue"/>
              </a:rPr>
              <a:t>NiE</a:t>
            </a:r>
            <a:endParaRPr kumimoji="0" lang="en-US" sz="1800" b="0" i="0" u="none" strike="noStrike" kern="0" cap="none" spc="0" normalizeH="0" baseline="0" noProof="0" dirty="0">
              <a:ln>
                <a:noFill/>
              </a:ln>
              <a:solidFill>
                <a:srgbClr val="000000"/>
              </a:solidFill>
              <a:effectLst/>
              <a:uLnTx/>
              <a:uFillTx/>
              <a:latin typeface="Helvetica Neue"/>
              <a:sym typeface="Helvetica Neue"/>
            </a:endParaRPr>
          </a:p>
          <a:p>
            <a:pPr marL="290830" marR="0" lvl="0" indent="-290830" algn="l" defTabSz="412750" rtl="0" eaLnBrk="1" fontAlgn="auto" latinLnBrk="0" hangingPunct="0">
              <a:lnSpc>
                <a:spcPct val="100000"/>
              </a:lnSpc>
              <a:spcBef>
                <a:spcPts val="600"/>
              </a:spcBef>
              <a:spcAft>
                <a:spcPts val="0"/>
              </a:spcAft>
              <a:buClrTx/>
              <a:buSzPct val="125000"/>
              <a:buFontTx/>
              <a:buChar char="•"/>
              <a:tabLst/>
              <a:defRPr/>
            </a:pPr>
            <a:r>
              <a:rPr lang="en-US" sz="1800" b="0" dirty="0" err="1"/>
              <a:t>Dissémination</a:t>
            </a:r>
            <a:r>
              <a:rPr lang="en-US" sz="1800" b="0" dirty="0"/>
              <a:t> des notes </a:t>
            </a:r>
            <a:r>
              <a:rPr lang="en-US" sz="1800" b="0" dirty="0" err="1"/>
              <a:t>conjointes</a:t>
            </a:r>
            <a:r>
              <a:rPr lang="en-US" sz="1800" b="0" dirty="0"/>
              <a:t> de plaidoyer à travers le site et le bulletin </a:t>
            </a:r>
            <a:r>
              <a:rPr lang="en-US" sz="1800" b="0" dirty="0" err="1"/>
              <a:t>d’information</a:t>
            </a:r>
            <a:r>
              <a:rPr lang="en-US" sz="1800" b="0" dirty="0"/>
              <a:t> du GNC</a:t>
            </a:r>
          </a:p>
          <a:p>
            <a:pPr marL="290830" marR="0" lvl="0" indent="-290830" algn="l" defTabSz="412750" rtl="0" eaLnBrk="1" fontAlgn="auto" latinLnBrk="0" hangingPunct="0">
              <a:lnSpc>
                <a:spcPct val="100000"/>
              </a:lnSpc>
              <a:spcBef>
                <a:spcPts val="600"/>
              </a:spcBef>
              <a:spcAft>
                <a:spcPts val="0"/>
              </a:spcAft>
              <a:buClrTx/>
              <a:buSzPct val="125000"/>
              <a:buFontTx/>
              <a:buChar char="•"/>
              <a:tabLst/>
              <a:defRPr/>
            </a:pPr>
            <a:r>
              <a:rPr lang="en-US" sz="1800" b="0" dirty="0"/>
              <a:t>Partage des </a:t>
            </a:r>
            <a:r>
              <a:rPr lang="en-US" sz="1800" b="0" dirty="0" err="1"/>
              <a:t>expériences</a:t>
            </a:r>
            <a:r>
              <a:rPr lang="en-US" sz="1800" b="0" dirty="0"/>
              <a:t>: contribution au </a:t>
            </a:r>
            <a:r>
              <a:rPr lang="en-US" sz="1800" b="0" dirty="0" err="1"/>
              <a:t>webinaire</a:t>
            </a:r>
            <a:r>
              <a:rPr lang="en-US" sz="1800" b="0" dirty="0"/>
              <a:t> du GNC-TA/Groupe IFE sur ANJE-U et les </a:t>
            </a:r>
            <a:r>
              <a:rPr lang="en-US" sz="1800" b="0" dirty="0" err="1"/>
              <a:t>médias</a:t>
            </a:r>
            <a:endParaRPr kumimoji="0" lang="en-US" sz="1800" b="0" i="0" u="none" strike="noStrike" kern="0" cap="none" spc="0" normalizeH="0" baseline="0" noProof="0" dirty="0">
              <a:ln>
                <a:noFill/>
              </a:ln>
              <a:solidFill>
                <a:srgbClr val="000000"/>
              </a:solidFill>
              <a:effectLst/>
              <a:uLnTx/>
              <a:uFillTx/>
              <a:latin typeface="Helvetica Neue"/>
              <a:sym typeface="Helvetica Neue"/>
            </a:endParaRPr>
          </a:p>
          <a:p>
            <a:pPr marL="0" marR="0" lvl="0" indent="0" algn="l" defTabSz="412750" rtl="0" eaLnBrk="1" fontAlgn="auto" latinLnBrk="0" hangingPunct="0">
              <a:lnSpc>
                <a:spcPct val="100000"/>
              </a:lnSpc>
              <a:spcBef>
                <a:spcPts val="600"/>
              </a:spcBef>
              <a:spcAft>
                <a:spcPts val="0"/>
              </a:spcAft>
              <a:buClrTx/>
              <a:buSzPct val="125000"/>
              <a:buFontTx/>
              <a:buNone/>
              <a:tabLst/>
              <a:defRPr/>
            </a:pPr>
            <a:endParaRPr kumimoji="0" lang="en-US" sz="1800" b="0" i="0" u="none" strike="noStrike" kern="0" cap="none" spc="0" normalizeH="0" baseline="0" noProof="0" dirty="0">
              <a:ln>
                <a:noFill/>
              </a:ln>
              <a:solidFill>
                <a:srgbClr val="000000"/>
              </a:solidFill>
              <a:effectLst/>
              <a:uLnTx/>
              <a:uFillTx/>
              <a:latin typeface="Helvetica Neue"/>
              <a:sym typeface="Helvetica Neue"/>
            </a:endParaRPr>
          </a:p>
        </p:txBody>
      </p:sp>
      <p:pic>
        <p:nvPicPr>
          <p:cNvPr id="3" name="Picture 2">
            <a:extLst>
              <a:ext uri="{FF2B5EF4-FFF2-40B4-BE49-F238E27FC236}">
                <a16:creationId xmlns:a16="http://schemas.microsoft.com/office/drawing/2014/main" id="{4EEF5780-D0F9-D19C-1EAB-A7C685A05EE2}"/>
              </a:ext>
            </a:extLst>
          </p:cNvPr>
          <p:cNvPicPr>
            <a:picLocks noChangeAspect="1"/>
          </p:cNvPicPr>
          <p:nvPr/>
        </p:nvPicPr>
        <p:blipFill>
          <a:blip r:embed="rId2"/>
          <a:stretch>
            <a:fillRect/>
          </a:stretch>
        </p:blipFill>
        <p:spPr>
          <a:xfrm>
            <a:off x="6310618" y="3149582"/>
            <a:ext cx="2981202" cy="2231329"/>
          </a:xfrm>
          <a:prstGeom prst="rect">
            <a:avLst/>
          </a:prstGeom>
        </p:spPr>
      </p:pic>
      <p:sp>
        <p:nvSpPr>
          <p:cNvPr id="5" name="TextBox 4">
            <a:extLst>
              <a:ext uri="{FF2B5EF4-FFF2-40B4-BE49-F238E27FC236}">
                <a16:creationId xmlns:a16="http://schemas.microsoft.com/office/drawing/2014/main" id="{340D2F0E-AB9D-9F9D-886A-628415265EED}"/>
              </a:ext>
            </a:extLst>
          </p:cNvPr>
          <p:cNvSpPr txBox="1"/>
          <p:nvPr/>
        </p:nvSpPr>
        <p:spPr>
          <a:xfrm>
            <a:off x="6510215" y="5452706"/>
            <a:ext cx="2008554" cy="684803"/>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9050" tIns="19050" rIns="19050" bIns="19050" numCol="1" spcCol="38100" rtlCol="0" anchor="ctr">
            <a:spAutoFit/>
          </a:bodyPr>
          <a:lstStyle/>
          <a:p>
            <a:pPr marL="0" marR="0" indent="0" algn="ctr" defTabSz="412750" rtl="0" fontAlgn="auto" latinLnBrk="0" hangingPunct="0">
              <a:lnSpc>
                <a:spcPct val="100000"/>
              </a:lnSpc>
              <a:spcBef>
                <a:spcPts val="0"/>
              </a:spcBef>
              <a:spcAft>
                <a:spcPts val="0"/>
              </a:spcAft>
              <a:buClrTx/>
              <a:buSzTx/>
              <a:buFontTx/>
              <a:buNone/>
              <a:tabLst/>
            </a:pPr>
            <a:r>
              <a:rPr kumimoji="0" lang="en-US" sz="1400" b="1" i="0" u="none" strike="noStrike" cap="none" spc="0" normalizeH="0" baseline="0" dirty="0">
                <a:ln>
                  <a:noFill/>
                </a:ln>
                <a:solidFill>
                  <a:srgbClr val="000000"/>
                </a:solidFill>
                <a:effectLst/>
                <a:uFillTx/>
                <a:latin typeface="Helvetica Neue"/>
                <a:ea typeface="Helvetica Neue"/>
                <a:cs typeface="Helvetica Neue"/>
                <a:sym typeface="Helvetica Neue"/>
              </a:rPr>
              <a:t>Formation ANJE-U par GNC – </a:t>
            </a:r>
            <a:r>
              <a:rPr kumimoji="0" lang="en-US" sz="1400" b="1" i="0" u="none" strike="noStrike" cap="none" spc="0" normalizeH="0" baseline="0" dirty="0" err="1">
                <a:ln>
                  <a:noFill/>
                </a:ln>
                <a:solidFill>
                  <a:srgbClr val="000000"/>
                </a:solidFill>
                <a:effectLst/>
                <a:uFillTx/>
                <a:latin typeface="Helvetica Neue"/>
                <a:ea typeface="Helvetica Neue"/>
                <a:cs typeface="Helvetica Neue"/>
                <a:sym typeface="Helvetica Neue"/>
              </a:rPr>
              <a:t>Natitingou</a:t>
            </a:r>
            <a:r>
              <a:rPr kumimoji="0" lang="en-US" sz="1400" b="1" i="0" u="none" strike="noStrike" cap="none" spc="0" normalizeH="0" baseline="0" dirty="0">
                <a:ln>
                  <a:noFill/>
                </a:ln>
                <a:solidFill>
                  <a:srgbClr val="000000"/>
                </a:solidFill>
                <a:effectLst/>
                <a:uFillTx/>
                <a:latin typeface="Helvetica Neue"/>
                <a:ea typeface="Helvetica Neue"/>
                <a:cs typeface="Helvetica Neue"/>
                <a:sym typeface="Helvetica Neue"/>
              </a:rPr>
              <a:t>, Benin</a:t>
            </a:r>
          </a:p>
        </p:txBody>
      </p:sp>
      <p:pic>
        <p:nvPicPr>
          <p:cNvPr id="6" name="Picture 5">
            <a:extLst>
              <a:ext uri="{FF2B5EF4-FFF2-40B4-BE49-F238E27FC236}">
                <a16:creationId xmlns:a16="http://schemas.microsoft.com/office/drawing/2014/main" id="{143AD83B-8BAA-B4AE-0BC2-09F389C20370}"/>
              </a:ext>
            </a:extLst>
          </p:cNvPr>
          <p:cNvPicPr>
            <a:picLocks noChangeAspect="1"/>
          </p:cNvPicPr>
          <p:nvPr/>
        </p:nvPicPr>
        <p:blipFill>
          <a:blip r:embed="rId3"/>
          <a:stretch>
            <a:fillRect/>
          </a:stretch>
        </p:blipFill>
        <p:spPr>
          <a:xfrm>
            <a:off x="9317316" y="4690085"/>
            <a:ext cx="2744665" cy="2058499"/>
          </a:xfrm>
          <a:prstGeom prst="rect">
            <a:avLst/>
          </a:prstGeom>
        </p:spPr>
      </p:pic>
      <p:sp>
        <p:nvSpPr>
          <p:cNvPr id="7" name="TextBox 6">
            <a:extLst>
              <a:ext uri="{FF2B5EF4-FFF2-40B4-BE49-F238E27FC236}">
                <a16:creationId xmlns:a16="http://schemas.microsoft.com/office/drawing/2014/main" id="{AE31E47D-3717-27B4-0B7B-B8D4C2BE897A}"/>
              </a:ext>
            </a:extLst>
          </p:cNvPr>
          <p:cNvSpPr txBox="1"/>
          <p:nvPr/>
        </p:nvSpPr>
        <p:spPr>
          <a:xfrm>
            <a:off x="9501709" y="3922844"/>
            <a:ext cx="2375877" cy="684803"/>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9050" tIns="19050" rIns="19050" bIns="19050" numCol="1" spcCol="38100" rtlCol="0" anchor="ctr">
            <a:spAutoFit/>
          </a:bodyPr>
          <a:lstStyle/>
          <a:p>
            <a:pPr marL="0" marR="0" indent="0" algn="ctr" defTabSz="412750" rtl="0" fontAlgn="auto" latinLnBrk="0" hangingPunct="0">
              <a:lnSpc>
                <a:spcPct val="100000"/>
              </a:lnSpc>
              <a:spcBef>
                <a:spcPts val="0"/>
              </a:spcBef>
              <a:spcAft>
                <a:spcPts val="0"/>
              </a:spcAft>
              <a:buClrTx/>
              <a:buSzTx/>
              <a:buFontTx/>
              <a:buNone/>
              <a:tabLst/>
            </a:pPr>
            <a:r>
              <a:rPr kumimoji="0" lang="en-US" sz="1400" b="1" i="0" u="none" strike="noStrike" cap="none" spc="0" normalizeH="0" baseline="0" dirty="0">
                <a:ln>
                  <a:noFill/>
                </a:ln>
                <a:solidFill>
                  <a:srgbClr val="000000"/>
                </a:solidFill>
                <a:effectLst/>
                <a:uFillTx/>
                <a:latin typeface="Helvetica Neue"/>
                <a:ea typeface="Helvetica Neue"/>
                <a:cs typeface="Helvetica Neue"/>
                <a:sym typeface="Helvetica Neue"/>
              </a:rPr>
              <a:t>Formation </a:t>
            </a:r>
            <a:r>
              <a:rPr kumimoji="0" lang="en-US" sz="1400" b="1" i="0" u="none" strike="noStrike" cap="none" spc="0" normalizeH="0" baseline="0" dirty="0" err="1">
                <a:ln>
                  <a:noFill/>
                </a:ln>
                <a:solidFill>
                  <a:srgbClr val="000000"/>
                </a:solidFill>
                <a:effectLst/>
                <a:uFillTx/>
                <a:latin typeface="Helvetica Neue"/>
                <a:ea typeface="Helvetica Neue"/>
                <a:cs typeface="Helvetica Neue"/>
                <a:sym typeface="Helvetica Neue"/>
              </a:rPr>
              <a:t>NiE</a:t>
            </a:r>
            <a:r>
              <a:rPr kumimoji="0" lang="en-US" sz="1400" b="1" i="0" u="none" strike="noStrike" cap="none" spc="0" normalizeH="0" baseline="0" dirty="0">
                <a:ln>
                  <a:noFill/>
                </a:ln>
                <a:solidFill>
                  <a:srgbClr val="000000"/>
                </a:solidFill>
                <a:effectLst/>
                <a:uFillTx/>
                <a:latin typeface="Helvetica Neue"/>
                <a:ea typeface="Helvetica Neue"/>
                <a:cs typeface="Helvetica Neue"/>
                <a:sym typeface="Helvetica Neue"/>
              </a:rPr>
              <a:t> par UNICEF WCARO – </a:t>
            </a:r>
            <a:r>
              <a:rPr kumimoji="0" lang="en-US" sz="1400" b="1" i="0" u="none" strike="noStrike" cap="none" spc="0" normalizeH="0" baseline="0" dirty="0" err="1">
                <a:ln>
                  <a:noFill/>
                </a:ln>
                <a:solidFill>
                  <a:srgbClr val="000000"/>
                </a:solidFill>
                <a:effectLst/>
                <a:uFillTx/>
                <a:latin typeface="Helvetica Neue"/>
                <a:ea typeface="Helvetica Neue"/>
                <a:cs typeface="Helvetica Neue"/>
                <a:sym typeface="Helvetica Neue"/>
              </a:rPr>
              <a:t>Korhogo</a:t>
            </a:r>
            <a:r>
              <a:rPr kumimoji="0" lang="en-US" sz="1400" b="1" i="0" u="none" strike="noStrike" cap="none" spc="0" normalizeH="0" baseline="0" dirty="0">
                <a:ln>
                  <a:noFill/>
                </a:ln>
                <a:solidFill>
                  <a:srgbClr val="000000"/>
                </a:solidFill>
                <a:effectLst/>
                <a:uFillTx/>
                <a:latin typeface="Helvetica Neue"/>
                <a:ea typeface="Helvetica Neue"/>
                <a:cs typeface="Helvetica Neue"/>
                <a:sym typeface="Helvetica Neue"/>
              </a:rPr>
              <a:t>, </a:t>
            </a:r>
          </a:p>
          <a:p>
            <a:pPr marL="0" marR="0" indent="0" algn="ctr" defTabSz="412750" rtl="0" fontAlgn="auto" latinLnBrk="0" hangingPunct="0">
              <a:lnSpc>
                <a:spcPct val="100000"/>
              </a:lnSpc>
              <a:spcBef>
                <a:spcPts val="0"/>
              </a:spcBef>
              <a:spcAft>
                <a:spcPts val="0"/>
              </a:spcAft>
              <a:buClrTx/>
              <a:buSzTx/>
              <a:buFontTx/>
              <a:buNone/>
              <a:tabLst/>
            </a:pPr>
            <a:r>
              <a:rPr kumimoji="0" lang="en-US" sz="1400" b="1" i="0" u="none" strike="noStrike" cap="none" spc="0" normalizeH="0" baseline="0" dirty="0">
                <a:ln>
                  <a:noFill/>
                </a:ln>
                <a:solidFill>
                  <a:srgbClr val="000000"/>
                </a:solidFill>
                <a:effectLst/>
                <a:uFillTx/>
                <a:latin typeface="Helvetica Neue"/>
                <a:ea typeface="Helvetica Neue"/>
                <a:cs typeface="Helvetica Neue"/>
                <a:sym typeface="Helvetica Neue"/>
              </a:rPr>
              <a:t>Cote d’Ivoire</a:t>
            </a:r>
          </a:p>
        </p:txBody>
      </p:sp>
      <p:pic>
        <p:nvPicPr>
          <p:cNvPr id="9" name="Picture 8">
            <a:extLst>
              <a:ext uri="{FF2B5EF4-FFF2-40B4-BE49-F238E27FC236}">
                <a16:creationId xmlns:a16="http://schemas.microsoft.com/office/drawing/2014/main" id="{83C7F837-41A9-DBAD-313C-72275B5C1A45}"/>
              </a:ext>
            </a:extLst>
          </p:cNvPr>
          <p:cNvPicPr>
            <a:picLocks noChangeAspect="1"/>
          </p:cNvPicPr>
          <p:nvPr/>
        </p:nvPicPr>
        <p:blipFill>
          <a:blip r:embed="rId4"/>
          <a:stretch>
            <a:fillRect/>
          </a:stretch>
        </p:blipFill>
        <p:spPr>
          <a:xfrm>
            <a:off x="46060" y="3563815"/>
            <a:ext cx="2208190" cy="3294185"/>
          </a:xfrm>
          <a:prstGeom prst="rect">
            <a:avLst/>
          </a:prstGeom>
        </p:spPr>
      </p:pic>
      <p:pic>
        <p:nvPicPr>
          <p:cNvPr id="12" name="Picture 11">
            <a:extLst>
              <a:ext uri="{FF2B5EF4-FFF2-40B4-BE49-F238E27FC236}">
                <a16:creationId xmlns:a16="http://schemas.microsoft.com/office/drawing/2014/main" id="{7A8A6D68-5759-9119-7161-ADFCD0455846}"/>
              </a:ext>
            </a:extLst>
          </p:cNvPr>
          <p:cNvPicPr>
            <a:picLocks noChangeAspect="1"/>
          </p:cNvPicPr>
          <p:nvPr/>
        </p:nvPicPr>
        <p:blipFill>
          <a:blip r:embed="rId5"/>
          <a:stretch>
            <a:fillRect/>
          </a:stretch>
        </p:blipFill>
        <p:spPr>
          <a:xfrm>
            <a:off x="2254250" y="3503525"/>
            <a:ext cx="4011026" cy="1816588"/>
          </a:xfrm>
          <a:prstGeom prst="rect">
            <a:avLst/>
          </a:prstGeom>
        </p:spPr>
      </p:pic>
      <p:pic>
        <p:nvPicPr>
          <p:cNvPr id="14" name="Picture 13">
            <a:extLst>
              <a:ext uri="{FF2B5EF4-FFF2-40B4-BE49-F238E27FC236}">
                <a16:creationId xmlns:a16="http://schemas.microsoft.com/office/drawing/2014/main" id="{9AAD5B5B-30E5-7209-2935-FDC6DDA41F0E}"/>
              </a:ext>
            </a:extLst>
          </p:cNvPr>
          <p:cNvPicPr>
            <a:picLocks noChangeAspect="1"/>
          </p:cNvPicPr>
          <p:nvPr/>
        </p:nvPicPr>
        <p:blipFill>
          <a:blip r:embed="rId6"/>
          <a:stretch>
            <a:fillRect/>
          </a:stretch>
        </p:blipFill>
        <p:spPr>
          <a:xfrm>
            <a:off x="2779162" y="5067523"/>
            <a:ext cx="3089521" cy="1681199"/>
          </a:xfrm>
          <a:prstGeom prst="rect">
            <a:avLst/>
          </a:prstGeom>
        </p:spPr>
      </p:pic>
    </p:spTree>
    <p:extLst>
      <p:ext uri="{BB962C8B-B14F-4D97-AF65-F5344CB8AC3E}">
        <p14:creationId xmlns:p14="http://schemas.microsoft.com/office/powerpoint/2010/main" val="2145924872"/>
      </p:ext>
    </p:extLst>
  </p:cSld>
  <p:clrMapOvr>
    <a:masterClrMapping/>
  </p:clrMapOvr>
  <p:transition spd="med"/>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1AE0773-6549-493E-A87C-596806CAEA0B}"/>
              </a:ext>
            </a:extLst>
          </p:cNvPr>
          <p:cNvPicPr>
            <a:picLocks noChangeAspect="1"/>
          </p:cNvPicPr>
          <p:nvPr/>
        </p:nvPicPr>
        <p:blipFill>
          <a:blip r:embed="rId3">
            <a:extLst>
              <a:ext uri="{28A0092B-C50C-407E-A947-70E740481C1C}">
                <a14:useLocalDpi xmlns:a14="http://schemas.microsoft.com/office/drawing/2010/main" val="0"/>
              </a:ext>
            </a:extLst>
          </a:blip>
          <a:srcRect t="7864" b="7864"/>
          <a:stretch/>
        </p:blipFill>
        <p:spPr>
          <a:xfrm>
            <a:off x="0" y="3572"/>
            <a:ext cx="12179300" cy="6850856"/>
          </a:xfrm>
          <a:prstGeom prst="rect">
            <a:avLst/>
          </a:prstGeom>
        </p:spPr>
      </p:pic>
      <p:sp>
        <p:nvSpPr>
          <p:cNvPr id="4" name="Rectangle 3">
            <a:extLst>
              <a:ext uri="{FF2B5EF4-FFF2-40B4-BE49-F238E27FC236}">
                <a16:creationId xmlns:a16="http://schemas.microsoft.com/office/drawing/2014/main" id="{F9786FF6-3A8F-498D-99DD-02AC44E56D07}"/>
              </a:ext>
            </a:extLst>
          </p:cNvPr>
          <p:cNvSpPr/>
          <p:nvPr/>
        </p:nvSpPr>
        <p:spPr>
          <a:xfrm>
            <a:off x="0" y="5174690"/>
            <a:ext cx="12179300" cy="1721497"/>
          </a:xfrm>
          <a:prstGeom prst="rect">
            <a:avLst/>
          </a:prstGeom>
          <a:solidFill>
            <a:srgbClr val="002060">
              <a:alpha val="4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3486" hangingPunct="1">
              <a:defRPr/>
            </a:pPr>
            <a:endParaRPr lang="en-GB" sz="1798" b="0" kern="1200">
              <a:solidFill>
                <a:prstClr val="white"/>
              </a:solidFill>
              <a:latin typeface="Calibri" panose="020F0502020204030204"/>
            </a:endParaRPr>
          </a:p>
        </p:txBody>
      </p:sp>
      <p:sp>
        <p:nvSpPr>
          <p:cNvPr id="2" name="Title 1">
            <a:extLst>
              <a:ext uri="{FF2B5EF4-FFF2-40B4-BE49-F238E27FC236}">
                <a16:creationId xmlns:a16="http://schemas.microsoft.com/office/drawing/2014/main" id="{7711DEED-2BF4-440A-9190-A96B9DDADAE1}"/>
              </a:ext>
            </a:extLst>
          </p:cNvPr>
          <p:cNvSpPr>
            <a:spLocks noGrp="1"/>
          </p:cNvSpPr>
          <p:nvPr>
            <p:ph type="ctrTitle"/>
          </p:nvPr>
        </p:nvSpPr>
        <p:spPr>
          <a:xfrm>
            <a:off x="2263030" y="5228330"/>
            <a:ext cx="8276749" cy="695086"/>
          </a:xfrm>
        </p:spPr>
        <p:txBody>
          <a:bodyPr anchor="ctr" anchorCtr="0">
            <a:noAutofit/>
          </a:bodyPr>
          <a:lstStyle/>
          <a:p>
            <a:pPr>
              <a:spcBef>
                <a:spcPts val="599"/>
              </a:spcBef>
              <a:spcAft>
                <a:spcPts val="599"/>
              </a:spcAft>
            </a:pPr>
            <a:r>
              <a:rPr lang="en-US" sz="2797" b="1" dirty="0">
                <a:solidFill>
                  <a:schemeClr val="bg1"/>
                </a:solidFill>
                <a:latin typeface="Arial" panose="020B0604020202020204" pitchFamily="34" charset="0"/>
                <a:cs typeface="Arial" panose="020B0604020202020204" pitchFamily="34" charset="0"/>
              </a:rPr>
              <a:t>Merci!</a:t>
            </a:r>
            <a:endParaRPr lang="en-GB" sz="2797" b="1" dirty="0">
              <a:solidFill>
                <a:schemeClr val="bg1"/>
              </a:solidFill>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CA64E823-F4F1-4C1F-BA27-3877526082A3}"/>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23877" y="5993681"/>
            <a:ext cx="2443185" cy="384202"/>
          </a:xfrm>
          <a:prstGeom prst="rect">
            <a:avLst/>
          </a:prstGeom>
        </p:spPr>
      </p:pic>
    </p:spTree>
    <p:extLst>
      <p:ext uri="{BB962C8B-B14F-4D97-AF65-F5344CB8AC3E}">
        <p14:creationId xmlns:p14="http://schemas.microsoft.com/office/powerpoint/2010/main" val="224213959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descr="A cup of coffee with steam and coffee beans&#10;&#10;Description automatically generated">
            <a:extLst>
              <a:ext uri="{FF2B5EF4-FFF2-40B4-BE49-F238E27FC236}">
                <a16:creationId xmlns:a16="http://schemas.microsoft.com/office/drawing/2014/main" id="{B7CBECD3-2388-EF5D-D518-0826A0E0CB25}"/>
              </a:ext>
            </a:extLst>
          </p:cNvPr>
          <p:cNvPicPr>
            <a:picLocks noChangeAspect="1" noChangeArrowheads="1"/>
          </p:cNvPicPr>
          <p:nvPr/>
        </p:nvPicPr>
        <p:blipFill rotWithShape="1">
          <a:blip r:embed="rId2"/>
          <a:srcRect t="9906" r="-1" b="-1"/>
          <a:stretch/>
        </p:blipFill>
        <p:spPr bwMode="auto">
          <a:xfrm>
            <a:off x="20" y="10"/>
            <a:ext cx="12179280" cy="685799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7A222CAC-A6AE-E11B-3591-9110E298736F}"/>
              </a:ext>
            </a:extLst>
          </p:cNvPr>
          <p:cNvSpPr>
            <a:spLocks noGrp="1"/>
          </p:cNvSpPr>
          <p:nvPr>
            <p:ph type="ctrTitle"/>
          </p:nvPr>
        </p:nvSpPr>
        <p:spPr>
          <a:xfrm>
            <a:off x="639413" y="640080"/>
            <a:ext cx="3143559" cy="2709275"/>
          </a:xfrm>
          <a:prstGeom prst="ellipse">
            <a:avLst/>
          </a:prstGeom>
          <a:solidFill>
            <a:srgbClr val="FFFFFF"/>
          </a:solidFill>
          <a:ln w="174625" cmpd="thinThick">
            <a:solidFill>
              <a:srgbClr val="FFFFFF"/>
            </a:solidFill>
          </a:ln>
        </p:spPr>
        <p:txBody>
          <a:bodyPr vert="horz" lIns="91440" tIns="45720" rIns="91440" bIns="45720" rtlCol="0" anchor="ctr">
            <a:normAutofit fontScale="90000"/>
          </a:bodyPr>
          <a:lstStyle/>
          <a:p>
            <a:pPr defTabSz="914400">
              <a:lnSpc>
                <a:spcPct val="90000"/>
              </a:lnSpc>
              <a:spcBef>
                <a:spcPct val="0"/>
              </a:spcBef>
            </a:pPr>
            <a:r>
              <a:rPr lang="en-US" sz="4000" kern="1200" dirty="0">
                <a:solidFill>
                  <a:srgbClr val="262626"/>
                </a:solidFill>
                <a:ea typeface="+mn-lt"/>
                <a:cs typeface="+mn-lt"/>
              </a:rPr>
              <a:t>pause-café / coffee break</a:t>
            </a:r>
            <a:endParaRPr lang="en-US" sz="4000" dirty="0"/>
          </a:p>
        </p:txBody>
      </p:sp>
    </p:spTree>
    <p:extLst>
      <p:ext uri="{BB962C8B-B14F-4D97-AF65-F5344CB8AC3E}">
        <p14:creationId xmlns:p14="http://schemas.microsoft.com/office/powerpoint/2010/main" val="28138654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AA130C-A216-CEBC-5A45-85F9A62540F1}"/>
            </a:ext>
          </a:extLst>
        </p:cNvPr>
        <p:cNvGrpSpPr/>
        <p:nvPr/>
      </p:nvGrpSpPr>
      <p:grpSpPr>
        <a:xfrm>
          <a:off x="0" y="0"/>
          <a:ext cx="0" cy="0"/>
          <a:chOff x="0" y="0"/>
          <a:chExt cx="0" cy="0"/>
        </a:xfrm>
      </p:grpSpPr>
      <p:pic>
        <p:nvPicPr>
          <p:cNvPr id="16" name="Picture 15" descr="A person carrying a baby&#10;&#10;Description automatically generated with medium confidence">
            <a:extLst>
              <a:ext uri="{FF2B5EF4-FFF2-40B4-BE49-F238E27FC236}">
                <a16:creationId xmlns:a16="http://schemas.microsoft.com/office/drawing/2014/main" id="{7A6455D0-7F4F-E497-692A-367177664544}"/>
              </a:ext>
            </a:extLst>
          </p:cNvPr>
          <p:cNvPicPr>
            <a:picLocks noChangeAspect="1"/>
          </p:cNvPicPr>
          <p:nvPr/>
        </p:nvPicPr>
        <p:blipFill rotWithShape="1">
          <a:blip r:embed="rId3">
            <a:extLst>
              <a:ext uri="{28A0092B-C50C-407E-A947-70E740481C1C}">
                <a14:useLocalDpi xmlns:a14="http://schemas.microsoft.com/office/drawing/2010/main" val="0"/>
              </a:ext>
            </a:extLst>
          </a:blip>
          <a:srcRect l="12833" t="-1" r="981" b="-1"/>
          <a:stretch/>
        </p:blipFill>
        <p:spPr>
          <a:xfrm>
            <a:off x="-206470" y="10"/>
            <a:ext cx="8854633" cy="6857990"/>
          </a:xfrm>
          <a:prstGeom prst="rect">
            <a:avLst/>
          </a:prstGeom>
        </p:spPr>
      </p:pic>
      <p:sp>
        <p:nvSpPr>
          <p:cNvPr id="151" name="Rectangle 150">
            <a:extLst>
              <a:ext uri="{FF2B5EF4-FFF2-40B4-BE49-F238E27FC236}">
                <a16:creationId xmlns:a16="http://schemas.microsoft.com/office/drawing/2014/main" id="{BEB920FF-3545-7CE0-ABE9-AD011C42324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19680" y="0"/>
            <a:ext cx="7059617"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2" name="TextBox 6">
            <a:extLst>
              <a:ext uri="{FF2B5EF4-FFF2-40B4-BE49-F238E27FC236}">
                <a16:creationId xmlns:a16="http://schemas.microsoft.com/office/drawing/2014/main" id="{7455C2AD-BA82-3991-F0EA-BDE370B6AFAB}"/>
              </a:ext>
            </a:extLst>
          </p:cNvPr>
          <p:cNvSpPr txBox="1"/>
          <p:nvPr/>
        </p:nvSpPr>
        <p:spPr>
          <a:xfrm>
            <a:off x="8975439" y="1025382"/>
            <a:ext cx="2196846" cy="1287947"/>
          </a:xfrm>
          <a:prstGeom prst="rect">
            <a:avLst/>
          </a:prstGeom>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vert="horz" lIns="91440" tIns="45720" rIns="91440" bIns="45720" rtlCol="0" anchor="ctr">
            <a:normAutofit lnSpcReduction="10000"/>
          </a:bodyPr>
          <a:lstStyle/>
          <a:p>
            <a:pPr defTabSz="914400">
              <a:lnSpc>
                <a:spcPct val="90000"/>
              </a:lnSpc>
              <a:spcBef>
                <a:spcPct val="0"/>
              </a:spcBef>
              <a:spcAft>
                <a:spcPts val="600"/>
              </a:spcAft>
              <a:defRPr sz="2400" b="0">
                <a:latin typeface="Arial"/>
                <a:ea typeface="Arial"/>
                <a:cs typeface="Arial"/>
                <a:sym typeface="Arial"/>
              </a:defRPr>
            </a:pPr>
            <a:r>
              <a:rPr lang="en-US" sz="4400" u="sng" kern="1200" dirty="0" err="1">
                <a:solidFill>
                  <a:srgbClr val="455F51"/>
                </a:solidFill>
                <a:latin typeface="Calibri"/>
                <a:ea typeface="+mj-ea"/>
                <a:cs typeface="Calibri"/>
              </a:rPr>
              <a:t>Partie</a:t>
            </a:r>
            <a:r>
              <a:rPr lang="en-US" sz="4400" u="sng" kern="1200" dirty="0">
                <a:solidFill>
                  <a:srgbClr val="455F51"/>
                </a:solidFill>
                <a:latin typeface="Calibri"/>
                <a:ea typeface="+mj-ea"/>
                <a:cs typeface="Calibri"/>
              </a:rPr>
              <a:t> 2 / Part 2</a:t>
            </a:r>
            <a:endParaRPr lang="en-US" sz="4400" u="sng" kern="1200" dirty="0">
              <a:solidFill>
                <a:srgbClr val="455F51"/>
              </a:solidFill>
              <a:latin typeface="Calibri"/>
              <a:cs typeface="Calibri"/>
            </a:endParaRPr>
          </a:p>
        </p:txBody>
      </p:sp>
      <p:sp>
        <p:nvSpPr>
          <p:cNvPr id="2" name="TextBox 6">
            <a:extLst>
              <a:ext uri="{FF2B5EF4-FFF2-40B4-BE49-F238E27FC236}">
                <a16:creationId xmlns:a16="http://schemas.microsoft.com/office/drawing/2014/main" id="{EADBA9A9-5261-1E66-B862-B569ED148683}"/>
              </a:ext>
            </a:extLst>
          </p:cNvPr>
          <p:cNvSpPr txBox="1"/>
          <p:nvPr/>
        </p:nvSpPr>
        <p:spPr>
          <a:xfrm>
            <a:off x="8262320" y="2649518"/>
            <a:ext cx="3660224" cy="2458662"/>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vert="horz" lIns="91440" tIns="45720" rIns="91440" bIns="45720" rtlCol="0" anchor="ctr">
            <a:noAutofit/>
          </a:bodyPr>
          <a:lstStyle/>
          <a:p>
            <a:pPr defTabSz="914400">
              <a:lnSpc>
                <a:spcPct val="90000"/>
              </a:lnSpc>
              <a:spcBef>
                <a:spcPct val="0"/>
              </a:spcBef>
              <a:spcAft>
                <a:spcPts val="600"/>
              </a:spcAft>
              <a:defRPr sz="2400" b="0">
                <a:latin typeface="Arial"/>
                <a:ea typeface="Arial"/>
                <a:cs typeface="Arial"/>
                <a:sym typeface="Arial"/>
              </a:defRPr>
            </a:pPr>
            <a:r>
              <a:rPr lang="fr-FR" sz="4800" b="0" kern="1200" dirty="0">
                <a:solidFill>
                  <a:srgbClr val="455F51"/>
                </a:solidFill>
                <a:latin typeface="Calibri"/>
                <a:ea typeface="+mj-ea"/>
                <a:cs typeface="Calibri"/>
              </a:rPr>
              <a:t>Sessions Thématiques / </a:t>
            </a:r>
            <a:r>
              <a:rPr lang="fr-FR" sz="4800" b="0" kern="1200" dirty="0" err="1">
                <a:solidFill>
                  <a:srgbClr val="455F51"/>
                </a:solidFill>
                <a:latin typeface="Calibri"/>
                <a:ea typeface="+mj-ea"/>
                <a:cs typeface="Calibri"/>
              </a:rPr>
              <a:t>Thematic</a:t>
            </a:r>
            <a:r>
              <a:rPr lang="fr-FR" sz="4800" b="0" kern="1200" dirty="0">
                <a:solidFill>
                  <a:srgbClr val="455F51"/>
                </a:solidFill>
                <a:latin typeface="Calibri"/>
                <a:ea typeface="+mj-ea"/>
                <a:cs typeface="Calibri"/>
              </a:rPr>
              <a:t> sessions</a:t>
            </a:r>
            <a:endParaRPr lang="en-US" sz="4800" kern="1200" dirty="0">
              <a:solidFill>
                <a:srgbClr val="455F51"/>
              </a:solidFill>
              <a:latin typeface="Calibri"/>
              <a:cs typeface="Calibri"/>
            </a:endParaRPr>
          </a:p>
        </p:txBody>
      </p:sp>
      <p:pic>
        <p:nvPicPr>
          <p:cNvPr id="5" name="Picture 4" descr="A picture containing graphical user interface&#10;&#10;Description automatically generated">
            <a:extLst>
              <a:ext uri="{FF2B5EF4-FFF2-40B4-BE49-F238E27FC236}">
                <a16:creationId xmlns:a16="http://schemas.microsoft.com/office/drawing/2014/main" id="{4B69A49F-FB75-F1F5-0613-EE42B63AEA9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869552" y="6260091"/>
            <a:ext cx="1076098" cy="378724"/>
          </a:xfrm>
          <a:prstGeom prst="rect">
            <a:avLst/>
          </a:prstGeom>
        </p:spPr>
      </p:pic>
      <p:cxnSp>
        <p:nvCxnSpPr>
          <p:cNvPr id="11" name="Straight Connector 10">
            <a:extLst>
              <a:ext uri="{FF2B5EF4-FFF2-40B4-BE49-F238E27FC236}">
                <a16:creationId xmlns:a16="http://schemas.microsoft.com/office/drawing/2014/main" id="{B62837B9-4B2A-E397-9555-A1E2209F321D}"/>
              </a:ext>
            </a:extLst>
          </p:cNvPr>
          <p:cNvCxnSpPr>
            <a:cxnSpLocks/>
          </p:cNvCxnSpPr>
          <p:nvPr/>
        </p:nvCxnSpPr>
        <p:spPr>
          <a:xfrm flipH="1">
            <a:off x="11050037" y="6083723"/>
            <a:ext cx="1" cy="677592"/>
          </a:xfrm>
          <a:prstGeom prst="line">
            <a:avLst/>
          </a:prstGeom>
          <a:noFill/>
          <a:ln w="12700" cap="flat">
            <a:solidFill>
              <a:srgbClr val="808080"/>
            </a:solidFill>
            <a:prstDash val="solid"/>
            <a:miter lim="400000"/>
          </a:ln>
          <a:effectLst/>
          <a:sp3d/>
        </p:spPr>
        <p:style>
          <a:lnRef idx="0">
            <a:scrgbClr r="0" g="0" b="0"/>
          </a:lnRef>
          <a:fillRef idx="0">
            <a:scrgbClr r="0" g="0" b="0"/>
          </a:fillRef>
          <a:effectRef idx="0">
            <a:scrgbClr r="0" g="0" b="0"/>
          </a:effectRef>
          <a:fontRef idx="none"/>
        </p:style>
      </p:cxnSp>
      <p:pic>
        <p:nvPicPr>
          <p:cNvPr id="14" name="Picture 13" descr="A logo with text and blue text&#10;&#10;Description automatically generated">
            <a:extLst>
              <a:ext uri="{FF2B5EF4-FFF2-40B4-BE49-F238E27FC236}">
                <a16:creationId xmlns:a16="http://schemas.microsoft.com/office/drawing/2014/main" id="{1D889E94-04C1-683D-3E73-283DEBED6EA8}"/>
              </a:ext>
            </a:extLst>
          </p:cNvPr>
          <p:cNvPicPr>
            <a:picLocks noChangeAspect="1"/>
          </p:cNvPicPr>
          <p:nvPr/>
        </p:nvPicPr>
        <p:blipFill>
          <a:blip r:embed="rId5"/>
          <a:stretch>
            <a:fillRect/>
          </a:stretch>
        </p:blipFill>
        <p:spPr>
          <a:xfrm>
            <a:off x="8742495" y="6182727"/>
            <a:ext cx="880577" cy="532375"/>
          </a:xfrm>
          <a:prstGeom prst="rect">
            <a:avLst/>
          </a:prstGeom>
        </p:spPr>
      </p:pic>
      <p:cxnSp>
        <p:nvCxnSpPr>
          <p:cNvPr id="17" name="Straight Connector 16">
            <a:extLst>
              <a:ext uri="{FF2B5EF4-FFF2-40B4-BE49-F238E27FC236}">
                <a16:creationId xmlns:a16="http://schemas.microsoft.com/office/drawing/2014/main" id="{9EA34C04-8A5E-BDA8-1C30-7B77FA98BC8A}"/>
              </a:ext>
            </a:extLst>
          </p:cNvPr>
          <p:cNvCxnSpPr>
            <a:cxnSpLocks/>
          </p:cNvCxnSpPr>
          <p:nvPr/>
        </p:nvCxnSpPr>
        <p:spPr>
          <a:xfrm flipH="1">
            <a:off x="9739772" y="6116981"/>
            <a:ext cx="1" cy="677592"/>
          </a:xfrm>
          <a:prstGeom prst="line">
            <a:avLst/>
          </a:prstGeom>
          <a:noFill/>
          <a:ln w="12700" cap="flat">
            <a:solidFill>
              <a:srgbClr val="808080"/>
            </a:solidFill>
            <a:prstDash val="solid"/>
            <a:miter lim="400000"/>
          </a:ln>
          <a:effectLst/>
          <a:sp3d/>
        </p:spPr>
        <p:style>
          <a:lnRef idx="0">
            <a:scrgbClr r="0" g="0" b="0"/>
          </a:lnRef>
          <a:fillRef idx="0">
            <a:scrgbClr r="0" g="0" b="0"/>
          </a:fillRef>
          <a:effectRef idx="0">
            <a:scrgbClr r="0" g="0" b="0"/>
          </a:effectRef>
          <a:fontRef idx="none"/>
        </p:style>
      </p:cxnSp>
      <p:sp>
        <p:nvSpPr>
          <p:cNvPr id="6" name="TextBox 3">
            <a:extLst>
              <a:ext uri="{FF2B5EF4-FFF2-40B4-BE49-F238E27FC236}">
                <a16:creationId xmlns:a16="http://schemas.microsoft.com/office/drawing/2014/main" id="{882B2CB4-2EE6-477B-02D2-D19ABC9760B2}"/>
              </a:ext>
            </a:extLst>
          </p:cNvPr>
          <p:cNvSpPr txBox="1"/>
          <p:nvPr/>
        </p:nvSpPr>
        <p:spPr>
          <a:xfrm>
            <a:off x="11166934" y="6244864"/>
            <a:ext cx="1085470" cy="407804"/>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horz" wrap="square" lIns="19050" tIns="19050" rIns="19050" bIns="19050" numCol="1" spcCol="38100" rtlCol="0" anchor="t">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1pPr>
            <a:lvl2pPr marL="0" marR="0" indent="4572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2pPr>
            <a:lvl3pPr marL="0" marR="0" indent="9144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3pPr>
            <a:lvl4pPr marL="0" marR="0" indent="13716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4pPr>
            <a:lvl5pPr marL="0" marR="0" indent="18288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5pPr>
            <a:lvl6pPr marL="0" marR="0" indent="22860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6pPr>
            <a:lvl7pPr marL="0" marR="0" indent="27432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7pPr>
            <a:lvl8pPr marL="0" marR="0" indent="32004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8pPr>
            <a:lvl9pPr marL="0" marR="0" indent="36576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9pPr>
          </a:lstStyle>
          <a:p>
            <a:pPr algn="l"/>
            <a:r>
              <a:rPr lang="en-NL" sz="1200" b="0" spc="-100">
                <a:solidFill>
                  <a:srgbClr val="808080"/>
                </a:solidFill>
                <a:latin typeface="Calibri"/>
                <a:cs typeface="Calibri"/>
              </a:rPr>
              <a:t>WCA Regional</a:t>
            </a:r>
            <a:endParaRPr lang="en-US">
              <a:cs typeface="Calibri"/>
            </a:endParaRPr>
          </a:p>
          <a:p>
            <a:pPr algn="l"/>
            <a:r>
              <a:rPr lang="en-US" sz="1200" b="0" spc="-100">
                <a:solidFill>
                  <a:srgbClr val="808080"/>
                </a:solidFill>
                <a:latin typeface="Calibri"/>
                <a:cs typeface="Calibri"/>
              </a:rPr>
              <a:t>Meeting</a:t>
            </a:r>
          </a:p>
        </p:txBody>
      </p:sp>
    </p:spTree>
    <p:extLst>
      <p:ext uri="{BB962C8B-B14F-4D97-AF65-F5344CB8AC3E}">
        <p14:creationId xmlns:p14="http://schemas.microsoft.com/office/powerpoint/2010/main" val="220719565"/>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FEB14695-050D-0DD3-61A8-E71916BA84BD}"/>
              </a:ext>
            </a:extLst>
          </p:cNvPr>
          <p:cNvSpPr/>
          <p:nvPr/>
        </p:nvSpPr>
        <p:spPr>
          <a:xfrm>
            <a:off x="1" y="3572"/>
            <a:ext cx="3338030" cy="6850856"/>
          </a:xfrm>
          <a:prstGeom prst="rect">
            <a:avLst/>
          </a:prstGeom>
          <a:solidFill>
            <a:srgbClr val="808080">
              <a:alpha val="3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sz="1798"/>
          </a:p>
        </p:txBody>
      </p:sp>
      <p:sp>
        <p:nvSpPr>
          <p:cNvPr id="7" name="TextBox 6">
            <a:extLst>
              <a:ext uri="{FF2B5EF4-FFF2-40B4-BE49-F238E27FC236}">
                <a16:creationId xmlns:a16="http://schemas.microsoft.com/office/drawing/2014/main" id="{4418A55E-BF38-99B5-8D15-E6F30CBFF1CB}"/>
              </a:ext>
            </a:extLst>
          </p:cNvPr>
          <p:cNvSpPr txBox="1"/>
          <p:nvPr/>
        </p:nvSpPr>
        <p:spPr>
          <a:xfrm>
            <a:off x="496737" y="1969569"/>
            <a:ext cx="2593038" cy="4647426"/>
          </a:xfrm>
          <a:prstGeom prst="rect">
            <a:avLst/>
          </a:prstGeom>
          <a:noFill/>
        </p:spPr>
        <p:txBody>
          <a:bodyPr wrap="square" lIns="91440" tIns="45720" rIns="91440" bIns="45720" rtlCol="0" anchor="t">
            <a:spAutoFit/>
          </a:bodyPr>
          <a:lstStyle/>
          <a:p>
            <a:pPr algn="l"/>
            <a:r>
              <a:rPr lang="fr-FR" sz="2000" dirty="0">
                <a:solidFill>
                  <a:schemeClr val="bg1"/>
                </a:solidFill>
                <a:latin typeface="Calibri"/>
              </a:rPr>
              <a:t>L’agenda / Agenda</a:t>
            </a:r>
            <a:endParaRPr lang="en-US" sz="2000">
              <a:solidFill>
                <a:schemeClr val="bg1"/>
              </a:solidFill>
              <a:latin typeface="Calibri"/>
            </a:endParaRPr>
          </a:p>
          <a:p>
            <a:pPr algn="l"/>
            <a:endParaRPr lang="en-US" sz="2800">
              <a:solidFill>
                <a:srgbClr val="FFFFFF"/>
              </a:solidFill>
            </a:endParaRPr>
          </a:p>
          <a:p>
            <a:pPr algn="l"/>
            <a:r>
              <a:rPr lang="en-US" sz="2000" err="1">
                <a:solidFill>
                  <a:schemeClr val="bg1"/>
                </a:solidFill>
                <a:latin typeface="Calibri"/>
              </a:rPr>
              <a:t>Discours</a:t>
            </a:r>
            <a:r>
              <a:rPr lang="en-US" sz="2000" dirty="0">
                <a:solidFill>
                  <a:schemeClr val="bg1"/>
                </a:solidFill>
                <a:latin typeface="Calibri"/>
              </a:rPr>
              <a:t> </a:t>
            </a:r>
            <a:r>
              <a:rPr lang="en-US" sz="2000" err="1">
                <a:solidFill>
                  <a:schemeClr val="bg1"/>
                </a:solidFill>
                <a:latin typeface="Calibri"/>
              </a:rPr>
              <a:t>d'ouverture</a:t>
            </a:r>
            <a:endParaRPr lang="en-US" sz="2000">
              <a:solidFill>
                <a:schemeClr val="bg1"/>
              </a:solidFill>
              <a:latin typeface="Calibri"/>
            </a:endParaRPr>
          </a:p>
          <a:p>
            <a:pPr algn="l"/>
            <a:endParaRPr lang="en-US" sz="2000" b="0">
              <a:solidFill>
                <a:srgbClr val="FFFFFF"/>
              </a:solidFill>
              <a:latin typeface="Calibri"/>
              <a:cs typeface="Calibri"/>
            </a:endParaRPr>
          </a:p>
          <a:p>
            <a:pPr algn="l"/>
            <a:r>
              <a:rPr lang="fr-FR" sz="2000" dirty="0">
                <a:solidFill>
                  <a:srgbClr val="455F51"/>
                </a:solidFill>
                <a:latin typeface="Calibri"/>
              </a:rPr>
              <a:t>Briefing de sécurité / </a:t>
            </a:r>
            <a:endParaRPr lang="en-US" sz="2000" dirty="0">
              <a:solidFill>
                <a:srgbClr val="455F51"/>
              </a:solidFill>
              <a:latin typeface="Calibri"/>
            </a:endParaRPr>
          </a:p>
          <a:p>
            <a:pPr algn="l"/>
            <a:r>
              <a:rPr lang="fr-FR" sz="2000" dirty="0">
                <a:solidFill>
                  <a:srgbClr val="455F51"/>
                </a:solidFill>
                <a:latin typeface="Calibri"/>
              </a:rPr>
              <a:t>Security briefing  </a:t>
            </a:r>
            <a:endParaRPr lang="en-US" sz="2000" dirty="0">
              <a:solidFill>
                <a:srgbClr val="455F51"/>
              </a:solidFill>
              <a:latin typeface="Calibri"/>
            </a:endParaRPr>
          </a:p>
          <a:p>
            <a:pPr algn="l"/>
            <a:endParaRPr lang="en-US" sz="2000" dirty="0">
              <a:solidFill>
                <a:srgbClr val="455F51"/>
              </a:solidFill>
              <a:latin typeface="Calibri"/>
            </a:endParaRPr>
          </a:p>
          <a:p>
            <a:pPr algn="l"/>
            <a:r>
              <a:rPr lang="fr-FR" sz="2000" dirty="0">
                <a:solidFill>
                  <a:srgbClr val="455F51"/>
                </a:solidFill>
                <a:latin typeface="Calibri"/>
              </a:rPr>
              <a:t>Règles de base et gestion interne / </a:t>
            </a:r>
            <a:endParaRPr lang="en-US" sz="2000" dirty="0">
              <a:solidFill>
                <a:srgbClr val="455F51"/>
              </a:solidFill>
              <a:latin typeface="Calibri"/>
            </a:endParaRPr>
          </a:p>
          <a:p>
            <a:pPr algn="l"/>
            <a:r>
              <a:rPr lang="en-US" sz="2000" dirty="0">
                <a:solidFill>
                  <a:srgbClr val="455F51"/>
                </a:solidFill>
                <a:latin typeface="Calibri"/>
              </a:rPr>
              <a:t>Ground rules and housekeeping</a:t>
            </a:r>
          </a:p>
          <a:p>
            <a:pPr algn="l"/>
            <a:endParaRPr lang="en-US" sz="2000" b="0" dirty="0">
              <a:solidFill>
                <a:schemeClr val="bg1"/>
              </a:solidFill>
              <a:latin typeface="Calibri"/>
              <a:cs typeface="Calibri"/>
            </a:endParaRPr>
          </a:p>
          <a:p>
            <a:pPr algn="l"/>
            <a:endParaRPr lang="en-US" sz="2000" b="0">
              <a:solidFill>
                <a:srgbClr val="FFFFFF"/>
              </a:solidFill>
              <a:latin typeface="Calibri"/>
              <a:cs typeface="Calibri"/>
            </a:endParaRPr>
          </a:p>
          <a:p>
            <a:pPr algn="l"/>
            <a:endParaRPr lang="en-US" sz="2800">
              <a:solidFill>
                <a:srgbClr val="FFFFFF"/>
              </a:solidFill>
            </a:endParaRPr>
          </a:p>
        </p:txBody>
      </p:sp>
      <p:sp>
        <p:nvSpPr>
          <p:cNvPr id="5" name="TextBox 3">
            <a:extLst>
              <a:ext uri="{FF2B5EF4-FFF2-40B4-BE49-F238E27FC236}">
                <a16:creationId xmlns:a16="http://schemas.microsoft.com/office/drawing/2014/main" id="{A69172C6-BC6D-2AA7-D5FF-4E80E752AA3F}"/>
              </a:ext>
            </a:extLst>
          </p:cNvPr>
          <p:cNvSpPr txBox="1"/>
          <p:nvPr/>
        </p:nvSpPr>
        <p:spPr>
          <a:xfrm>
            <a:off x="11153631" y="6204953"/>
            <a:ext cx="1085470" cy="407804"/>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horz" wrap="square" lIns="19050" tIns="19050" rIns="19050" bIns="19050" numCol="1" spcCol="38100" rtlCol="0" anchor="t">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1pPr>
            <a:lvl2pPr marL="0" marR="0" indent="4572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2pPr>
            <a:lvl3pPr marL="0" marR="0" indent="9144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3pPr>
            <a:lvl4pPr marL="0" marR="0" indent="13716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4pPr>
            <a:lvl5pPr marL="0" marR="0" indent="18288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5pPr>
            <a:lvl6pPr marL="0" marR="0" indent="22860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6pPr>
            <a:lvl7pPr marL="0" marR="0" indent="27432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7pPr>
            <a:lvl8pPr marL="0" marR="0" indent="32004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8pPr>
            <a:lvl9pPr marL="0" marR="0" indent="36576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9pPr>
          </a:lstStyle>
          <a:p>
            <a:pPr algn="l"/>
            <a:r>
              <a:rPr lang="en-NL" sz="1200" b="0" spc="-100">
                <a:solidFill>
                  <a:srgbClr val="D8D8D8"/>
                </a:solidFill>
                <a:latin typeface="Calibri"/>
                <a:cs typeface="Calibri"/>
              </a:rPr>
              <a:t>WCA Regional</a:t>
            </a:r>
            <a:endParaRPr lang="en-US">
              <a:solidFill>
                <a:srgbClr val="D8D8D8"/>
              </a:solidFill>
              <a:cs typeface="Calibri"/>
            </a:endParaRPr>
          </a:p>
          <a:p>
            <a:pPr algn="l"/>
            <a:r>
              <a:rPr lang="en-US" sz="1200" b="0" spc="-100">
                <a:solidFill>
                  <a:srgbClr val="D8D8D8"/>
                </a:solidFill>
                <a:latin typeface="Calibri"/>
                <a:cs typeface="Calibri"/>
              </a:rPr>
              <a:t>Meeting</a:t>
            </a:r>
          </a:p>
        </p:txBody>
      </p:sp>
      <p:cxnSp>
        <p:nvCxnSpPr>
          <p:cNvPr id="8" name="Straight Connector 7">
            <a:extLst>
              <a:ext uri="{FF2B5EF4-FFF2-40B4-BE49-F238E27FC236}">
                <a16:creationId xmlns:a16="http://schemas.microsoft.com/office/drawing/2014/main" id="{2E5557EB-D794-3538-C0C2-03C1858A2A5B}"/>
              </a:ext>
            </a:extLst>
          </p:cNvPr>
          <p:cNvCxnSpPr>
            <a:cxnSpLocks/>
          </p:cNvCxnSpPr>
          <p:nvPr/>
        </p:nvCxnSpPr>
        <p:spPr>
          <a:xfrm flipH="1">
            <a:off x="11050037" y="6083723"/>
            <a:ext cx="1" cy="677592"/>
          </a:xfrm>
          <a:prstGeom prst="line">
            <a:avLst/>
          </a:prstGeom>
          <a:noFill/>
          <a:ln w="12700" cap="flat">
            <a:solidFill>
              <a:schemeClr val="bg1">
                <a:lumMod val="85000"/>
              </a:schemeClr>
            </a:solidFill>
            <a:prstDash val="solid"/>
            <a:miter lim="400000"/>
          </a:ln>
          <a:effectLst/>
          <a:sp3d/>
        </p:spPr>
        <p:style>
          <a:lnRef idx="0">
            <a:scrgbClr r="0" g="0" b="0"/>
          </a:lnRef>
          <a:fillRef idx="0">
            <a:scrgbClr r="0" g="0" b="0"/>
          </a:fillRef>
          <a:effectRef idx="0">
            <a:scrgbClr r="0" g="0" b="0"/>
          </a:effectRef>
          <a:fontRef idx="none"/>
        </p:style>
      </p:cxnSp>
      <p:cxnSp>
        <p:nvCxnSpPr>
          <p:cNvPr id="11" name="Straight Connector 10">
            <a:extLst>
              <a:ext uri="{FF2B5EF4-FFF2-40B4-BE49-F238E27FC236}">
                <a16:creationId xmlns:a16="http://schemas.microsoft.com/office/drawing/2014/main" id="{4BE71C8D-AF21-F2D7-A48D-FDC32DA1ABC9}"/>
              </a:ext>
            </a:extLst>
          </p:cNvPr>
          <p:cNvCxnSpPr>
            <a:cxnSpLocks/>
          </p:cNvCxnSpPr>
          <p:nvPr/>
        </p:nvCxnSpPr>
        <p:spPr>
          <a:xfrm flipH="1">
            <a:off x="9566827" y="6083722"/>
            <a:ext cx="1" cy="677592"/>
          </a:xfrm>
          <a:prstGeom prst="line">
            <a:avLst/>
          </a:prstGeom>
          <a:noFill/>
          <a:ln w="12700" cap="flat">
            <a:solidFill>
              <a:schemeClr val="bg1">
                <a:lumMod val="85000"/>
              </a:schemeClr>
            </a:solidFill>
            <a:prstDash val="solid"/>
            <a:miter lim="400000"/>
          </a:ln>
          <a:effectLst/>
          <a:sp3d/>
        </p:spPr>
        <p:style>
          <a:lnRef idx="0">
            <a:scrgbClr r="0" g="0" b="0"/>
          </a:lnRef>
          <a:fillRef idx="0">
            <a:scrgbClr r="0" g="0" b="0"/>
          </a:fillRef>
          <a:effectRef idx="0">
            <a:scrgbClr r="0" g="0" b="0"/>
          </a:effectRef>
          <a:fontRef idx="none"/>
        </p:style>
      </p:cxnSp>
      <p:pic>
        <p:nvPicPr>
          <p:cNvPr id="13" name="Picture 12" descr="A grey rectangular sign with blue text&#10;&#10;Description automatically generated">
            <a:extLst>
              <a:ext uri="{FF2B5EF4-FFF2-40B4-BE49-F238E27FC236}">
                <a16:creationId xmlns:a16="http://schemas.microsoft.com/office/drawing/2014/main" id="{C2C0E39D-18DF-4A13-DB9E-614C8027A5AD}"/>
              </a:ext>
            </a:extLst>
          </p:cNvPr>
          <p:cNvPicPr>
            <a:picLocks noChangeAspect="1"/>
          </p:cNvPicPr>
          <p:nvPr/>
        </p:nvPicPr>
        <p:blipFill>
          <a:blip r:embed="rId2"/>
          <a:stretch>
            <a:fillRect/>
          </a:stretch>
        </p:blipFill>
        <p:spPr>
          <a:xfrm>
            <a:off x="8450058" y="6069530"/>
            <a:ext cx="1079649" cy="665642"/>
          </a:xfrm>
          <a:prstGeom prst="rect">
            <a:avLst/>
          </a:prstGeom>
        </p:spPr>
      </p:pic>
      <p:pic>
        <p:nvPicPr>
          <p:cNvPr id="14" name="Picture 13" descr="A black background with green text&#10;&#10;Description automatically generated">
            <a:extLst>
              <a:ext uri="{FF2B5EF4-FFF2-40B4-BE49-F238E27FC236}">
                <a16:creationId xmlns:a16="http://schemas.microsoft.com/office/drawing/2014/main" id="{8C1560BB-ADE3-C7D4-76D4-16B46CB479AB}"/>
              </a:ext>
            </a:extLst>
          </p:cNvPr>
          <p:cNvPicPr>
            <a:picLocks noChangeAspect="1"/>
          </p:cNvPicPr>
          <p:nvPr/>
        </p:nvPicPr>
        <p:blipFill>
          <a:blip r:embed="rId3"/>
          <a:stretch>
            <a:fillRect/>
          </a:stretch>
        </p:blipFill>
        <p:spPr>
          <a:xfrm>
            <a:off x="9675628" y="6179617"/>
            <a:ext cx="1275893" cy="452120"/>
          </a:xfrm>
          <a:prstGeom prst="rect">
            <a:avLst/>
          </a:prstGeom>
        </p:spPr>
      </p:pic>
    </p:spTree>
    <p:extLst>
      <p:ext uri="{BB962C8B-B14F-4D97-AF65-F5344CB8AC3E}">
        <p14:creationId xmlns:p14="http://schemas.microsoft.com/office/powerpoint/2010/main" val="274749582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789311A-A674-A588-8F9B-06FD038D24A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1211" t="-1" r="5883" b="-1"/>
          <a:stretch/>
        </p:blipFill>
        <p:spPr bwMode="auto">
          <a:xfrm>
            <a:off x="7118932" y="3582"/>
            <a:ext cx="5060365" cy="6850846"/>
          </a:xfrm>
          <a:prstGeom prst="rect">
            <a:avLst/>
          </a:prstGeom>
          <a:noFill/>
        </p:spPr>
      </p:pic>
      <p:sp>
        <p:nvSpPr>
          <p:cNvPr id="5" name="Content Placeholder 4">
            <a:extLst>
              <a:ext uri="{FF2B5EF4-FFF2-40B4-BE49-F238E27FC236}">
                <a16:creationId xmlns:a16="http://schemas.microsoft.com/office/drawing/2014/main" id="{2A53D37C-496C-F390-A826-7EB4D113FEC5}"/>
              </a:ext>
            </a:extLst>
          </p:cNvPr>
          <p:cNvSpPr>
            <a:spLocks noGrp="1"/>
          </p:cNvSpPr>
          <p:nvPr>
            <p:ph idx="1"/>
          </p:nvPr>
        </p:nvSpPr>
        <p:spPr>
          <a:xfrm>
            <a:off x="447762" y="1201122"/>
            <a:ext cx="5867034" cy="2107283"/>
          </a:xfrm>
        </p:spPr>
        <p:txBody>
          <a:bodyPr>
            <a:noAutofit/>
          </a:bodyPr>
          <a:lstStyle/>
          <a:p>
            <a:pPr marL="0" indent="0">
              <a:spcAft>
                <a:spcPts val="799"/>
              </a:spcAft>
              <a:buNone/>
            </a:pPr>
            <a:r>
              <a:rPr lang="fr-FR" sz="2498" dirty="0">
                <a:latin typeface="Calibri" panose="020F0502020204030204" pitchFamily="34" charset="0"/>
                <a:cs typeface="Calibri" panose="020F0502020204030204" pitchFamily="34" charset="0"/>
              </a:rPr>
              <a:t>Approche stratégique de l’UNICEF</a:t>
            </a:r>
            <a:r>
              <a:rPr lang="fr-FR" sz="2498" dirty="0">
                <a:effectLst/>
                <a:latin typeface="Calibri" panose="020F0502020204030204" pitchFamily="34" charset="0"/>
                <a:ea typeface="Calibri" panose="020F0502020204030204" pitchFamily="34" charset="0"/>
                <a:cs typeface="Calibri" panose="020F0502020204030204" pitchFamily="34" charset="0"/>
              </a:rPr>
              <a:t> </a:t>
            </a:r>
            <a:r>
              <a:rPr lang="fr-FR" sz="2498" dirty="0">
                <a:latin typeface="Calibri" panose="020F0502020204030204" pitchFamily="34" charset="0"/>
                <a:ea typeface="Calibri" panose="020F0502020204030204" pitchFamily="34" charset="0"/>
                <a:cs typeface="Calibri" panose="020F0502020204030204" pitchFamily="34" charset="0"/>
              </a:rPr>
              <a:t>et</a:t>
            </a:r>
            <a:r>
              <a:rPr lang="fr-FR" sz="2498" dirty="0">
                <a:effectLst/>
                <a:latin typeface="Calibri" panose="020F0502020204030204" pitchFamily="34" charset="0"/>
                <a:ea typeface="Calibri" panose="020F0502020204030204" pitchFamily="34" charset="0"/>
                <a:cs typeface="Calibri" panose="020F0502020204030204" pitchFamily="34" charset="0"/>
              </a:rPr>
              <a:t> du PAM </a:t>
            </a:r>
            <a:endParaRPr lang="fr-FR" sz="2498" dirty="0">
              <a:effectLst/>
              <a:latin typeface="Calibri" panose="020F0502020204030204" pitchFamily="34" charset="0"/>
              <a:ea typeface="Calibri" panose="020F0502020204030204" pitchFamily="34" charset="0"/>
              <a:cs typeface="Arial" panose="020B0604020202020204" pitchFamily="34" charset="0"/>
            </a:endParaRPr>
          </a:p>
          <a:p>
            <a:pPr marL="0" indent="0">
              <a:spcAft>
                <a:spcPts val="799"/>
              </a:spcAft>
              <a:buNone/>
            </a:pPr>
            <a:r>
              <a:rPr lang="fr-FR" sz="2498" b="1" dirty="0">
                <a:effectLst/>
                <a:latin typeface="Calibri" panose="020F0502020204030204" pitchFamily="34" charset="0"/>
                <a:ea typeface="Calibri" panose="020F0502020204030204" pitchFamily="34" charset="0"/>
                <a:cs typeface="Calibri" panose="020F0502020204030204" pitchFamily="34" charset="0"/>
              </a:rPr>
              <a:t>Actions précoces pour lutter contre l’</a:t>
            </a:r>
            <a:r>
              <a:rPr lang="fr-FR" sz="2498" b="1" dirty="0" err="1">
                <a:effectLst/>
                <a:latin typeface="Calibri" panose="020F0502020204030204" pitchFamily="34" charset="0"/>
                <a:ea typeface="Calibri" panose="020F0502020204030204" pitchFamily="34" charset="0"/>
                <a:cs typeface="Calibri" panose="020F0502020204030204" pitchFamily="34" charset="0"/>
              </a:rPr>
              <a:t>emaciation</a:t>
            </a:r>
            <a:r>
              <a:rPr lang="fr-FR" sz="2498" b="1" dirty="0">
                <a:effectLst/>
                <a:latin typeface="Calibri" panose="020F0502020204030204" pitchFamily="34" charset="0"/>
                <a:ea typeface="Calibri" panose="020F0502020204030204" pitchFamily="34" charset="0"/>
                <a:cs typeface="Calibri" panose="020F0502020204030204" pitchFamily="34" charset="0"/>
              </a:rPr>
              <a:t> chez les enfants et les femmes dans un contexte humanitaire, pour 15 pays prioritaires (2024–2026)</a:t>
            </a:r>
            <a:endParaRPr lang="fr-FR" sz="2498" dirty="0">
              <a:effectLst/>
              <a:latin typeface="Calibri" panose="020F0502020204030204" pitchFamily="34" charset="0"/>
              <a:ea typeface="Calibri" panose="020F0502020204030204" pitchFamily="34" charset="0"/>
              <a:cs typeface="Arial" panose="020B0604020202020204" pitchFamily="34" charset="0"/>
            </a:endParaRPr>
          </a:p>
        </p:txBody>
      </p:sp>
      <p:pic>
        <p:nvPicPr>
          <p:cNvPr id="9" name="Picture 8">
            <a:extLst>
              <a:ext uri="{FF2B5EF4-FFF2-40B4-BE49-F238E27FC236}">
                <a16:creationId xmlns:a16="http://schemas.microsoft.com/office/drawing/2014/main" id="{57DC94C8-EADF-0AAA-529B-5B15ECCDFBCE}"/>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52600" y="5317180"/>
            <a:ext cx="1762192" cy="1084719"/>
          </a:xfrm>
          <a:prstGeom prst="rect">
            <a:avLst/>
          </a:prstGeom>
          <a:noFill/>
          <a:ln>
            <a:noFill/>
          </a:ln>
        </p:spPr>
      </p:pic>
      <p:pic>
        <p:nvPicPr>
          <p:cNvPr id="10" name="Picture 9">
            <a:extLst>
              <a:ext uri="{FF2B5EF4-FFF2-40B4-BE49-F238E27FC236}">
                <a16:creationId xmlns:a16="http://schemas.microsoft.com/office/drawing/2014/main" id="{E0ECFF89-6B41-BDC1-2F8F-505D7DB9D842}"/>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448864" y="5469421"/>
            <a:ext cx="1818014" cy="799267"/>
          </a:xfrm>
          <a:prstGeom prst="rect">
            <a:avLst/>
          </a:prstGeom>
          <a:noFill/>
          <a:ln>
            <a:noFill/>
          </a:ln>
        </p:spPr>
      </p:pic>
      <p:sp>
        <p:nvSpPr>
          <p:cNvPr id="2" name="Content Placeholder 4">
            <a:extLst>
              <a:ext uri="{FF2B5EF4-FFF2-40B4-BE49-F238E27FC236}">
                <a16:creationId xmlns:a16="http://schemas.microsoft.com/office/drawing/2014/main" id="{BD415D42-6CAD-36E9-3E71-B8BD32D59F35}"/>
              </a:ext>
            </a:extLst>
          </p:cNvPr>
          <p:cNvSpPr txBox="1">
            <a:spLocks/>
          </p:cNvSpPr>
          <p:nvPr/>
        </p:nvSpPr>
        <p:spPr>
          <a:xfrm>
            <a:off x="447762" y="3923102"/>
            <a:ext cx="5060365" cy="931622"/>
          </a:xfrm>
          <a:prstGeom prst="rect">
            <a:avLst/>
          </a:prstGeom>
        </p:spPr>
        <p:txBody>
          <a:bodyPr vert="horz" lIns="91345" tIns="45672" rIns="91345" bIns="45672"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spcAft>
                <a:spcPts val="799"/>
              </a:spcAft>
              <a:buFont typeface="Arial" panose="020B0604020202020204" pitchFamily="34" charset="0"/>
              <a:buNone/>
            </a:pPr>
            <a:r>
              <a:rPr lang="en-US" sz="1998" dirty="0">
                <a:latin typeface="Calibri" panose="020F0502020204030204" pitchFamily="34" charset="0"/>
                <a:ea typeface="Calibri" panose="020F0502020204030204" pitchFamily="34" charset="0"/>
                <a:cs typeface="Arial" panose="020B0604020202020204" pitchFamily="34" charset="0"/>
              </a:rPr>
              <a:t>Ann </a:t>
            </a:r>
            <a:r>
              <a:rPr lang="en-US" sz="1998" dirty="0" err="1">
                <a:latin typeface="Calibri" panose="020F0502020204030204" pitchFamily="34" charset="0"/>
                <a:ea typeface="Calibri" panose="020F0502020204030204" pitchFamily="34" charset="0"/>
                <a:cs typeface="Arial" panose="020B0604020202020204" pitchFamily="34" charset="0"/>
              </a:rPr>
              <a:t>Defraye</a:t>
            </a:r>
            <a:r>
              <a:rPr lang="en-US" sz="1998" dirty="0">
                <a:latin typeface="Calibri" panose="020F0502020204030204" pitchFamily="34" charset="0"/>
                <a:ea typeface="Calibri" panose="020F0502020204030204" pitchFamily="34" charset="0"/>
                <a:cs typeface="Arial" panose="020B0604020202020204" pitchFamily="34" charset="0"/>
              </a:rPr>
              <a:t>, UNICEF WCARO</a:t>
            </a:r>
          </a:p>
          <a:p>
            <a:pPr marL="0" indent="0">
              <a:spcAft>
                <a:spcPts val="799"/>
              </a:spcAft>
              <a:buFont typeface="Arial" panose="020B0604020202020204" pitchFamily="34" charset="0"/>
              <a:buNone/>
            </a:pPr>
            <a:r>
              <a:rPr lang="en-US" sz="1998" dirty="0">
                <a:latin typeface="Calibri" panose="020F0502020204030204" pitchFamily="34" charset="0"/>
                <a:ea typeface="Calibri" panose="020F0502020204030204" pitchFamily="34" charset="0"/>
                <a:cs typeface="Calibri" panose="020F0502020204030204" pitchFamily="34" charset="0"/>
              </a:rPr>
              <a:t>Gwenaelle Garnier, WFP HQ</a:t>
            </a:r>
          </a:p>
        </p:txBody>
      </p:sp>
    </p:spTree>
    <p:extLst>
      <p:ext uri="{BB962C8B-B14F-4D97-AF65-F5344CB8AC3E}">
        <p14:creationId xmlns:p14="http://schemas.microsoft.com/office/powerpoint/2010/main" val="300402135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308EF13-3AE6-48E8-8FFB-0C6B04D4FA33}"/>
              </a:ext>
            </a:extLst>
          </p:cNvPr>
          <p:cNvSpPr txBox="1"/>
          <p:nvPr/>
        </p:nvSpPr>
        <p:spPr>
          <a:xfrm>
            <a:off x="408893" y="1303217"/>
            <a:ext cx="6042142" cy="5421474"/>
          </a:xfrm>
          <a:prstGeom prst="rect">
            <a:avLst/>
          </a:prstGeom>
          <a:noFill/>
        </p:spPr>
        <p:txBody>
          <a:bodyPr wrap="square" lIns="91345" tIns="45672" rIns="91345" bIns="45672" rtlCol="0" anchor="t">
            <a:spAutoFit/>
          </a:bodyPr>
          <a:lstStyle/>
          <a:p>
            <a:pPr marL="285464" indent="-285464">
              <a:spcAft>
                <a:spcPts val="799"/>
              </a:spcAft>
              <a:buFont typeface="Arial" panose="020B0604020202020204" pitchFamily="34" charset="0"/>
              <a:buChar char="•"/>
            </a:pPr>
            <a:r>
              <a:rPr lang="fr-FR" sz="1998" b="1" i="1" dirty="0">
                <a:solidFill>
                  <a:schemeClr val="bg1"/>
                </a:solidFill>
                <a:effectLst/>
                <a:latin typeface="+mj-lt"/>
                <a:ea typeface="Calibri" panose="020F0502020204030204" pitchFamily="34" charset="0"/>
                <a:cs typeface="Arial"/>
              </a:rPr>
              <a:t>Recommandations de l’OMS </a:t>
            </a:r>
            <a:r>
              <a:rPr lang="fr-FR" sz="1998" dirty="0">
                <a:solidFill>
                  <a:schemeClr val="bg1"/>
                </a:solidFill>
                <a:effectLst/>
                <a:latin typeface="+mj-lt"/>
                <a:ea typeface="Calibri" panose="020F0502020204030204" pitchFamily="34" charset="0"/>
                <a:cs typeface="Arial"/>
              </a:rPr>
              <a:t>– une opportunité de favoriser des </a:t>
            </a:r>
            <a:r>
              <a:rPr lang="fr-FR" sz="1998" dirty="0">
                <a:solidFill>
                  <a:schemeClr val="bg1"/>
                </a:solidFill>
                <a:latin typeface="+mj-lt"/>
                <a:ea typeface="Calibri" panose="020F0502020204030204" pitchFamily="34" charset="0"/>
                <a:cs typeface="Arial"/>
              </a:rPr>
              <a:t>changements de programme, sous la direction des Gouvernements</a:t>
            </a:r>
            <a:endParaRPr lang="fr-FR" sz="1998" dirty="0">
              <a:solidFill>
                <a:schemeClr val="bg1"/>
              </a:solidFill>
              <a:effectLst/>
              <a:latin typeface="+mj-lt"/>
              <a:ea typeface="Calibri" panose="020F0502020204030204" pitchFamily="34" charset="0"/>
              <a:cs typeface="Arial"/>
            </a:endParaRPr>
          </a:p>
          <a:p>
            <a:pPr marL="285464" indent="-285464">
              <a:spcAft>
                <a:spcPts val="799"/>
              </a:spcAft>
              <a:buFont typeface="Arial" panose="020B0604020202020204" pitchFamily="34" charset="0"/>
              <a:buChar char="•"/>
            </a:pPr>
            <a:r>
              <a:rPr lang="fr-FR" sz="1998" b="1" i="1" dirty="0">
                <a:solidFill>
                  <a:schemeClr val="bg1"/>
                </a:solidFill>
                <a:latin typeface="+mj-lt"/>
                <a:cs typeface="Arial"/>
              </a:rPr>
              <a:t>Cibler les plus vulnérables – </a:t>
            </a:r>
            <a:r>
              <a:rPr lang="fr-FR" sz="1998" i="1" dirty="0">
                <a:solidFill>
                  <a:schemeClr val="bg1"/>
                </a:solidFill>
                <a:latin typeface="+mj-lt"/>
                <a:cs typeface="Arial"/>
              </a:rPr>
              <a:t>augmentation des besoins et diminution des ressources</a:t>
            </a:r>
            <a:r>
              <a:rPr lang="fr-FR" sz="1998" dirty="0">
                <a:solidFill>
                  <a:schemeClr val="bg1"/>
                </a:solidFill>
                <a:latin typeface="+mj-lt"/>
                <a:cs typeface="Arial"/>
              </a:rPr>
              <a:t> </a:t>
            </a:r>
          </a:p>
          <a:p>
            <a:pPr marL="285464" indent="-285464">
              <a:spcAft>
                <a:spcPts val="799"/>
              </a:spcAft>
              <a:buFont typeface="Arial" panose="020B0604020202020204" pitchFamily="34" charset="0"/>
              <a:buChar char="•"/>
            </a:pPr>
            <a:r>
              <a:rPr lang="fr-FR" sz="1998" b="1" i="1" dirty="0">
                <a:solidFill>
                  <a:schemeClr val="bg1"/>
                </a:solidFill>
                <a:latin typeface="+mj-lt"/>
                <a:cs typeface="Arial"/>
              </a:rPr>
              <a:t>Prevention</a:t>
            </a:r>
            <a:r>
              <a:rPr lang="fr-FR" sz="1998" dirty="0">
                <a:solidFill>
                  <a:schemeClr val="bg1"/>
                </a:solidFill>
                <a:latin typeface="+mj-lt"/>
                <a:cs typeface="Arial"/>
              </a:rPr>
              <a:t> – renforcer la programmation en lien avec la prise en charge</a:t>
            </a:r>
          </a:p>
          <a:p>
            <a:pPr marL="285464" indent="-285464">
              <a:spcAft>
                <a:spcPts val="799"/>
              </a:spcAft>
              <a:buFont typeface="Arial" panose="020B0604020202020204" pitchFamily="34" charset="0"/>
              <a:buChar char="•"/>
            </a:pPr>
            <a:r>
              <a:rPr lang="fr-FR" sz="1998" b="1" i="1" dirty="0">
                <a:solidFill>
                  <a:schemeClr val="bg1"/>
                </a:solidFill>
                <a:latin typeface="+mj-lt"/>
                <a:cs typeface="Arial"/>
              </a:rPr>
              <a:t>Processus de partenariat :</a:t>
            </a:r>
          </a:p>
          <a:p>
            <a:pPr marL="742207" lvl="1" indent="-285464">
              <a:spcAft>
                <a:spcPts val="799"/>
              </a:spcAft>
              <a:buFont typeface="Arial" panose="020B0604020202020204" pitchFamily="34" charset="0"/>
              <a:buChar char="•"/>
            </a:pPr>
            <a:r>
              <a:rPr lang="fr-FR" sz="1998" dirty="0">
                <a:solidFill>
                  <a:schemeClr val="bg1"/>
                </a:solidFill>
                <a:latin typeface="+mj-lt"/>
                <a:cs typeface="Arial"/>
              </a:rPr>
              <a:t>BHA/ UNICEF/ PAM Réunion:  Avril 2023</a:t>
            </a:r>
          </a:p>
          <a:p>
            <a:pPr marL="742207" lvl="1" indent="-285464">
              <a:spcAft>
                <a:spcPts val="799"/>
              </a:spcAft>
              <a:buFont typeface="Arial" panose="020B0604020202020204" pitchFamily="34" charset="0"/>
              <a:buChar char="•"/>
            </a:pPr>
            <a:r>
              <a:rPr lang="fr-FR" sz="1998" dirty="0">
                <a:solidFill>
                  <a:schemeClr val="bg1"/>
                </a:solidFill>
                <a:latin typeface="+mj-lt"/>
                <a:cs typeface="Arial"/>
              </a:rPr>
              <a:t>Planning Stratégique - Juin 2023</a:t>
            </a:r>
          </a:p>
          <a:p>
            <a:pPr marL="742207" lvl="1" indent="-285464">
              <a:spcAft>
                <a:spcPts val="799"/>
              </a:spcAft>
              <a:buFont typeface="Arial" panose="020B0604020202020204" pitchFamily="34" charset="0"/>
              <a:buChar char="•"/>
            </a:pPr>
            <a:r>
              <a:rPr lang="fr-FR" sz="1998" dirty="0">
                <a:solidFill>
                  <a:schemeClr val="bg1"/>
                </a:solidFill>
                <a:latin typeface="+mj-lt"/>
                <a:cs typeface="Arial"/>
              </a:rPr>
              <a:t>Communication au pays clés -  Note Stratégique - Juillet 2023</a:t>
            </a:r>
          </a:p>
          <a:p>
            <a:pPr marL="742207" lvl="1" indent="-285464">
              <a:spcAft>
                <a:spcPts val="799"/>
              </a:spcAft>
              <a:buFont typeface="Arial" panose="020B0604020202020204" pitchFamily="34" charset="0"/>
              <a:buChar char="•"/>
            </a:pPr>
            <a:r>
              <a:rPr lang="fr-FR" sz="1998" dirty="0">
                <a:solidFill>
                  <a:schemeClr val="bg1"/>
                </a:solidFill>
                <a:latin typeface="+mj-lt"/>
                <a:cs typeface="Arial"/>
              </a:rPr>
              <a:t>En cours: Engagement du gouvernement et des partenaires; planification de la collecte de fonds et de la mise en œuvre </a:t>
            </a:r>
          </a:p>
        </p:txBody>
      </p:sp>
      <p:pic>
        <p:nvPicPr>
          <p:cNvPr id="7" name="Picture 6" descr="A silhouette of a person holding a child&#10;&#10;Description automatically generated">
            <a:extLst>
              <a:ext uri="{FF2B5EF4-FFF2-40B4-BE49-F238E27FC236}">
                <a16:creationId xmlns:a16="http://schemas.microsoft.com/office/drawing/2014/main" id="{B2A8A083-D35E-BCB5-386B-1263F203CB41}"/>
              </a:ext>
            </a:extLst>
          </p:cNvPr>
          <p:cNvPicPr>
            <a:picLocks noChangeAspect="1"/>
          </p:cNvPicPr>
          <p:nvPr/>
        </p:nvPicPr>
        <p:blipFill rotWithShape="1">
          <a:blip r:embed="rId3"/>
          <a:srcRect l="33808" r="15872"/>
          <a:stretch/>
        </p:blipFill>
        <p:spPr>
          <a:xfrm>
            <a:off x="6721023" y="3572"/>
            <a:ext cx="5458277" cy="6850856"/>
          </a:xfrm>
          <a:prstGeom prst="rect">
            <a:avLst/>
          </a:prstGeom>
        </p:spPr>
      </p:pic>
      <p:sp>
        <p:nvSpPr>
          <p:cNvPr id="8" name="TextBox 7">
            <a:extLst>
              <a:ext uri="{FF2B5EF4-FFF2-40B4-BE49-F238E27FC236}">
                <a16:creationId xmlns:a16="http://schemas.microsoft.com/office/drawing/2014/main" id="{8EC5D00F-8ECD-3CDD-2514-9B30BBCDCB43}"/>
              </a:ext>
            </a:extLst>
          </p:cNvPr>
          <p:cNvSpPr txBox="1"/>
          <p:nvPr/>
        </p:nvSpPr>
        <p:spPr>
          <a:xfrm>
            <a:off x="622350" y="440766"/>
            <a:ext cx="4776778" cy="507302"/>
          </a:xfrm>
          <a:prstGeom prst="rect">
            <a:avLst/>
          </a:prstGeom>
          <a:noFill/>
        </p:spPr>
        <p:txBody>
          <a:bodyPr wrap="square" lIns="91345" tIns="45672" rIns="91345" bIns="45672" rtlCol="0" anchor="t">
            <a:spAutoFit/>
          </a:bodyPr>
          <a:lstStyle/>
          <a:p>
            <a:pPr defTabSz="913212">
              <a:lnSpc>
                <a:spcPct val="90000"/>
              </a:lnSpc>
              <a:spcBef>
                <a:spcPct val="0"/>
              </a:spcBef>
            </a:pPr>
            <a:r>
              <a:rPr lang="fr-FR" sz="2997" b="1" dirty="0">
                <a:solidFill>
                  <a:srgbClr val="FFC000"/>
                </a:solidFill>
                <a:latin typeface="Arial" panose="020B0604020202020204" pitchFamily="34" charset="0"/>
                <a:ea typeface="Open Sans ExtraBold"/>
                <a:cs typeface="Arial" panose="020B0604020202020204" pitchFamily="34" charset="0"/>
              </a:rPr>
              <a:t>Une nouvelle opportunité</a:t>
            </a:r>
            <a:endParaRPr lang="fr-FR" sz="2997" b="1" dirty="0">
              <a:solidFill>
                <a:srgbClr val="0070C0"/>
              </a:solidFill>
              <a:latin typeface="Arial" panose="020B0604020202020204" pitchFamily="34" charset="0"/>
              <a:ea typeface="Open Sans ExtraBold"/>
              <a:cs typeface="Arial" panose="020B0604020202020204" pitchFamily="34" charset="0"/>
            </a:endParaRPr>
          </a:p>
        </p:txBody>
      </p:sp>
    </p:spTree>
    <p:extLst>
      <p:ext uri="{BB962C8B-B14F-4D97-AF65-F5344CB8AC3E}">
        <p14:creationId xmlns:p14="http://schemas.microsoft.com/office/powerpoint/2010/main" val="93348404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1E6B131F-2887-6CD7-F174-8AB221FEB68D}"/>
              </a:ext>
            </a:extLst>
          </p:cNvPr>
          <p:cNvSpPr txBox="1">
            <a:spLocks noGrp="1"/>
          </p:cNvSpPr>
          <p:nvPr>
            <p:ph idx="1"/>
          </p:nvPr>
        </p:nvSpPr>
        <p:spPr>
          <a:xfrm>
            <a:off x="653141" y="1519007"/>
            <a:ext cx="10531605" cy="5161353"/>
          </a:xfrm>
          <a:prstGeom prst="rect">
            <a:avLst/>
          </a:prstGeom>
          <a:noFill/>
        </p:spPr>
        <p:txBody>
          <a:bodyPr vert="horz" wrap="square" lIns="91345" tIns="45672" rIns="91345" bIns="45672" rtlCol="0" anchor="t">
            <a:spAutoFit/>
          </a:bodyPr>
          <a:lstStyle/>
          <a:p>
            <a:pPr marL="285464" lvl="0" indent="-285464">
              <a:lnSpc>
                <a:spcPct val="107000"/>
              </a:lnSpc>
              <a:spcAft>
                <a:spcPts val="799"/>
              </a:spcAft>
              <a:buClr>
                <a:srgbClr val="FFC000"/>
              </a:buClr>
              <a:buFont typeface="Arial" panose="020B0604020202020204" pitchFamily="34" charset="0"/>
              <a:buChar char="•"/>
            </a:pPr>
            <a:r>
              <a:rPr lang="fr-FR" sz="1948" dirty="0">
                <a:solidFill>
                  <a:srgbClr val="000000"/>
                </a:solidFill>
                <a:latin typeface="Arial"/>
                <a:ea typeface="Open Sans"/>
                <a:cs typeface="Arial"/>
              </a:rPr>
              <a:t>Prevention et prise en charge comme </a:t>
            </a:r>
            <a:r>
              <a:rPr lang="fr-FR" sz="1948" b="1" dirty="0">
                <a:solidFill>
                  <a:srgbClr val="000000"/>
                </a:solidFill>
                <a:latin typeface="Arial"/>
                <a:ea typeface="Open Sans"/>
                <a:cs typeface="Arial"/>
              </a:rPr>
              <a:t>un standard pour les mêmes populations</a:t>
            </a:r>
          </a:p>
          <a:p>
            <a:pPr marL="285464" indent="-285464">
              <a:lnSpc>
                <a:spcPct val="107000"/>
              </a:lnSpc>
              <a:spcAft>
                <a:spcPts val="799"/>
              </a:spcAft>
              <a:buClr>
                <a:srgbClr val="FFC000"/>
              </a:buClr>
              <a:buFont typeface="Arial" panose="020B0604020202020204" pitchFamily="34" charset="0"/>
              <a:buChar char="•"/>
            </a:pPr>
            <a:r>
              <a:rPr lang="fr-FR" sz="1948" dirty="0">
                <a:solidFill>
                  <a:srgbClr val="000000"/>
                </a:solidFill>
                <a:latin typeface="Arial"/>
                <a:ea typeface="Open Sans"/>
                <a:cs typeface="Arial"/>
              </a:rPr>
              <a:t>UNICEF et PAM garantiront un </a:t>
            </a:r>
            <a:r>
              <a:rPr lang="fr-FR" sz="1948" b="1" dirty="0">
                <a:solidFill>
                  <a:srgbClr val="000000"/>
                </a:solidFill>
                <a:latin typeface="Arial"/>
                <a:ea typeface="Open Sans"/>
                <a:cs typeface="Arial"/>
              </a:rPr>
              <a:t>ensemble d’actions préventives complémentaires </a:t>
            </a:r>
            <a:r>
              <a:rPr lang="fr-FR" sz="1948" dirty="0">
                <a:solidFill>
                  <a:srgbClr val="000000"/>
                </a:solidFill>
                <a:latin typeface="Arial"/>
                <a:ea typeface="Open Sans"/>
                <a:cs typeface="Arial"/>
              </a:rPr>
              <a:t>pour les jeunes enfants et les femmes enceintes et allaitantes </a:t>
            </a:r>
            <a:endParaRPr lang="fr-FR" sz="1948" dirty="0">
              <a:solidFill>
                <a:srgbClr val="000000"/>
              </a:solidFill>
              <a:latin typeface="Arial" panose="020B0604020202020204" pitchFamily="34" charset="0"/>
              <a:cs typeface="Arial" panose="020B0604020202020204" pitchFamily="34" charset="0"/>
            </a:endParaRPr>
          </a:p>
          <a:p>
            <a:pPr marL="285464" indent="-285464">
              <a:lnSpc>
                <a:spcPct val="107000"/>
              </a:lnSpc>
              <a:spcAft>
                <a:spcPts val="799"/>
              </a:spcAft>
              <a:buClr>
                <a:srgbClr val="FFC000"/>
              </a:buClr>
              <a:buFont typeface="Arial" panose="020B0604020202020204" pitchFamily="34" charset="0"/>
              <a:buChar char="•"/>
            </a:pPr>
            <a:r>
              <a:rPr lang="fr-FR" sz="1948" dirty="0">
                <a:solidFill>
                  <a:srgbClr val="000000"/>
                </a:solidFill>
                <a:latin typeface="Arial"/>
                <a:ea typeface="Open Sans"/>
                <a:cs typeface="Arial"/>
              </a:rPr>
              <a:t>UNICEF dirigera le soutien aux gouvernements pour fournir des services permettant aux enfants souffrant de </a:t>
            </a:r>
            <a:r>
              <a:rPr lang="fr-FR" sz="1948" b="1" dirty="0">
                <a:solidFill>
                  <a:srgbClr val="000000"/>
                </a:solidFill>
                <a:latin typeface="Arial"/>
                <a:ea typeface="Open Sans"/>
                <a:cs typeface="Arial"/>
              </a:rPr>
              <a:t>malnutrition aigüe sévère et aux enfants souffrant de malnutrition aigüe modérée présentant un risque plus élevé de mortalité de se rétablir en utilisant des aliments thérapeutiques prêts à l’emploi </a:t>
            </a:r>
            <a:r>
              <a:rPr lang="fr-FR" sz="1948" dirty="0">
                <a:solidFill>
                  <a:srgbClr val="000000"/>
                </a:solidFill>
                <a:latin typeface="Arial"/>
                <a:ea typeface="Open Sans"/>
                <a:cs typeface="Arial"/>
              </a:rPr>
              <a:t>(ATPE)</a:t>
            </a:r>
            <a:r>
              <a:rPr lang="fr-FR" sz="1948" b="1" dirty="0">
                <a:solidFill>
                  <a:srgbClr val="000000"/>
                </a:solidFill>
                <a:latin typeface="Arial"/>
                <a:ea typeface="Open Sans"/>
                <a:cs typeface="Arial"/>
              </a:rPr>
              <a:t> </a:t>
            </a:r>
            <a:endParaRPr lang="fr-FR" sz="1948" b="1" dirty="0">
              <a:solidFill>
                <a:srgbClr val="000000"/>
              </a:solidFill>
              <a:latin typeface="Arial" panose="020B0604020202020204" pitchFamily="34" charset="0"/>
              <a:cs typeface="Arial" panose="020B0604020202020204" pitchFamily="34" charset="0"/>
            </a:endParaRPr>
          </a:p>
          <a:p>
            <a:pPr marL="285464" indent="-285464">
              <a:lnSpc>
                <a:spcPct val="107000"/>
              </a:lnSpc>
              <a:spcAft>
                <a:spcPts val="799"/>
              </a:spcAft>
              <a:buClr>
                <a:srgbClr val="FFC000"/>
              </a:buClr>
              <a:buFont typeface="Arial" panose="020B0604020202020204" pitchFamily="34" charset="0"/>
              <a:buChar char="•"/>
            </a:pPr>
            <a:r>
              <a:rPr lang="fr-FR" sz="1948" dirty="0">
                <a:solidFill>
                  <a:srgbClr val="000000"/>
                </a:solidFill>
                <a:latin typeface="Arial"/>
                <a:ea typeface="Open Sans"/>
                <a:cs typeface="Arial"/>
              </a:rPr>
              <a:t>Le PAM utilisera une gamme diversifiée d’interventions afin </a:t>
            </a:r>
            <a:r>
              <a:rPr lang="fr-FR" sz="1948" b="1" dirty="0">
                <a:solidFill>
                  <a:srgbClr val="000000"/>
                </a:solidFill>
                <a:latin typeface="Arial"/>
                <a:ea typeface="Open Sans"/>
                <a:cs typeface="Arial"/>
              </a:rPr>
              <a:t>de les autres enfants souffrant de malnutrition aigüe modérée </a:t>
            </a:r>
            <a:r>
              <a:rPr lang="fr-FR" sz="1948" dirty="0">
                <a:solidFill>
                  <a:srgbClr val="000000"/>
                </a:solidFill>
                <a:latin typeface="Arial"/>
                <a:ea typeface="Open Sans"/>
                <a:cs typeface="Arial"/>
              </a:rPr>
              <a:t>afin de garantir leurs besoins nutritionnels additionnels pour leur rétablissement (</a:t>
            </a:r>
            <a:r>
              <a:rPr lang="fr-FR" sz="1948" b="1" dirty="0">
                <a:solidFill>
                  <a:srgbClr val="000000"/>
                </a:solidFill>
                <a:latin typeface="Arial"/>
                <a:ea typeface="Open Sans"/>
                <a:cs typeface="Arial"/>
              </a:rPr>
              <a:t>ASPE ou aliments locaux riches en micronutriments</a:t>
            </a:r>
            <a:r>
              <a:rPr lang="fr-FR" sz="1948" dirty="0">
                <a:solidFill>
                  <a:srgbClr val="000000"/>
                </a:solidFill>
                <a:latin typeface="Arial"/>
                <a:ea typeface="Open Sans"/>
                <a:cs typeface="Arial"/>
              </a:rPr>
              <a:t>)</a:t>
            </a:r>
            <a:endParaRPr lang="fr-FR" sz="1948" b="1" dirty="0">
              <a:solidFill>
                <a:srgbClr val="000000"/>
              </a:solidFill>
              <a:latin typeface="Arial"/>
              <a:ea typeface="Open Sans"/>
              <a:cs typeface="Arial"/>
            </a:endParaRPr>
          </a:p>
          <a:p>
            <a:pPr marL="285464" lvl="0" indent="-285464">
              <a:lnSpc>
                <a:spcPct val="107000"/>
              </a:lnSpc>
              <a:spcAft>
                <a:spcPts val="799"/>
              </a:spcAft>
              <a:buClr>
                <a:srgbClr val="FFC000"/>
              </a:buClr>
              <a:buFont typeface="Arial" panose="020B0604020202020204" pitchFamily="34" charset="0"/>
              <a:buChar char="•"/>
            </a:pPr>
            <a:r>
              <a:rPr lang="fr-FR" sz="1948" dirty="0">
                <a:solidFill>
                  <a:srgbClr val="000000"/>
                </a:solidFill>
                <a:latin typeface="Arial"/>
                <a:ea typeface="Open Sans"/>
                <a:cs typeface="Arial"/>
              </a:rPr>
              <a:t>Le PAM dirigera le soutien aux communautés pour garantir </a:t>
            </a:r>
            <a:r>
              <a:rPr lang="fr-FR" sz="1948" b="1" dirty="0">
                <a:solidFill>
                  <a:srgbClr val="000000"/>
                </a:solidFill>
                <a:latin typeface="Arial"/>
                <a:ea typeface="Open Sans"/>
                <a:cs typeface="Arial"/>
              </a:rPr>
              <a:t>l’accès a des aliments familiaux nutritifs au travers de l’aide alimentaire</a:t>
            </a:r>
            <a:r>
              <a:rPr lang="fr-FR" sz="1948" dirty="0">
                <a:solidFill>
                  <a:srgbClr val="000000"/>
                </a:solidFill>
                <a:latin typeface="Arial"/>
                <a:ea typeface="Open Sans"/>
                <a:cs typeface="Arial"/>
              </a:rPr>
              <a:t> aux ménages vulnérables. </a:t>
            </a:r>
          </a:p>
        </p:txBody>
      </p:sp>
      <p:sp>
        <p:nvSpPr>
          <p:cNvPr id="5" name="TextBox 4">
            <a:extLst>
              <a:ext uri="{FF2B5EF4-FFF2-40B4-BE49-F238E27FC236}">
                <a16:creationId xmlns:a16="http://schemas.microsoft.com/office/drawing/2014/main" id="{31E225F8-58F6-433C-45D1-9228524E6A9E}"/>
              </a:ext>
            </a:extLst>
          </p:cNvPr>
          <p:cNvSpPr txBox="1"/>
          <p:nvPr/>
        </p:nvSpPr>
        <p:spPr>
          <a:xfrm>
            <a:off x="413227" y="472910"/>
            <a:ext cx="11352847" cy="977709"/>
          </a:xfrm>
          <a:prstGeom prst="rect">
            <a:avLst/>
          </a:prstGeom>
          <a:noFill/>
        </p:spPr>
        <p:txBody>
          <a:bodyPr wrap="square" lIns="91345" tIns="45672" rIns="91345" bIns="45672" rtlCol="0" anchor="t">
            <a:spAutoFit/>
          </a:bodyPr>
          <a:lstStyle/>
          <a:p>
            <a:pPr defTabSz="913212">
              <a:lnSpc>
                <a:spcPct val="90000"/>
              </a:lnSpc>
              <a:spcBef>
                <a:spcPct val="0"/>
              </a:spcBef>
            </a:pPr>
            <a:r>
              <a:rPr lang="fr-FR" sz="3197" b="1" dirty="0">
                <a:solidFill>
                  <a:srgbClr val="FFC000"/>
                </a:solidFill>
                <a:latin typeface="Arial" panose="020B0604020202020204" pitchFamily="34" charset="0"/>
                <a:ea typeface="Open Sans ExtraBold"/>
                <a:cs typeface="Arial" panose="020B0604020202020204" pitchFamily="34" charset="0"/>
              </a:rPr>
              <a:t>Changements convenus pour les programmes pour les enfants souffrant de malnutrition aigue </a:t>
            </a:r>
            <a:r>
              <a:rPr lang="fr-FR" sz="3197" b="1" dirty="0">
                <a:solidFill>
                  <a:srgbClr val="0070C0"/>
                </a:solidFill>
                <a:latin typeface="Arial" panose="020B0604020202020204" pitchFamily="34" charset="0"/>
                <a:ea typeface="Open Sans ExtraBold"/>
                <a:cs typeface="Arial" panose="020B0604020202020204" pitchFamily="34" charset="0"/>
              </a:rPr>
              <a:t> </a:t>
            </a:r>
          </a:p>
        </p:txBody>
      </p:sp>
    </p:spTree>
    <p:extLst>
      <p:ext uri="{BB962C8B-B14F-4D97-AF65-F5344CB8AC3E}">
        <p14:creationId xmlns:p14="http://schemas.microsoft.com/office/powerpoint/2010/main" val="103997618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EC7A5A66-0BAF-6DF4-7217-2ACA20D28E1B}"/>
              </a:ext>
            </a:extLst>
          </p:cNvPr>
          <p:cNvSpPr txBox="1"/>
          <p:nvPr/>
        </p:nvSpPr>
        <p:spPr>
          <a:xfrm>
            <a:off x="6310837" y="1033039"/>
            <a:ext cx="1225836" cy="921984"/>
          </a:xfrm>
          <a:prstGeom prst="rect">
            <a:avLst/>
          </a:prstGeom>
          <a:noFill/>
        </p:spPr>
        <p:txBody>
          <a:bodyPr wrap="square" rtlCol="0">
            <a:spAutoFit/>
          </a:bodyPr>
          <a:lstStyle/>
          <a:p>
            <a:pPr defTabSz="913212"/>
            <a:r>
              <a:rPr lang="en-US" sz="1797" b="1">
                <a:solidFill>
                  <a:prstClr val="white"/>
                </a:solidFill>
                <a:latin typeface="Arial" panose="020B0604020202020204" pitchFamily="34" charset="0"/>
                <a:cs typeface="Arial" panose="020B0604020202020204" pitchFamily="34" charset="0"/>
              </a:rPr>
              <a:t>Alignment with WHO</a:t>
            </a:r>
          </a:p>
        </p:txBody>
      </p:sp>
      <p:sp>
        <p:nvSpPr>
          <p:cNvPr id="5" name="TextBox 4">
            <a:extLst>
              <a:ext uri="{FF2B5EF4-FFF2-40B4-BE49-F238E27FC236}">
                <a16:creationId xmlns:a16="http://schemas.microsoft.com/office/drawing/2014/main" id="{944AA148-E633-9152-F961-B0CFC4ED99A7}"/>
              </a:ext>
            </a:extLst>
          </p:cNvPr>
          <p:cNvSpPr txBox="1"/>
          <p:nvPr/>
        </p:nvSpPr>
        <p:spPr>
          <a:xfrm>
            <a:off x="303426" y="361426"/>
            <a:ext cx="10844065" cy="590315"/>
          </a:xfrm>
          <a:prstGeom prst="rect">
            <a:avLst/>
          </a:prstGeom>
          <a:noFill/>
        </p:spPr>
        <p:txBody>
          <a:bodyPr wrap="square" lIns="91345" tIns="45672" rIns="91345" bIns="45672" rtlCol="0" anchor="t">
            <a:spAutoFit/>
          </a:bodyPr>
          <a:lstStyle/>
          <a:p>
            <a:pPr defTabSz="913212">
              <a:lnSpc>
                <a:spcPct val="90000"/>
              </a:lnSpc>
              <a:spcBef>
                <a:spcPct val="0"/>
              </a:spcBef>
            </a:pPr>
            <a:r>
              <a:rPr lang="fr-FR" sz="3596" b="1" dirty="0">
                <a:solidFill>
                  <a:srgbClr val="FFC000"/>
                </a:solidFill>
                <a:latin typeface="Arial" panose="020B0604020202020204" pitchFamily="34" charset="0"/>
                <a:ea typeface="Open Sans ExtraBold"/>
                <a:cs typeface="Arial" panose="020B0604020202020204" pitchFamily="34" charset="0"/>
              </a:rPr>
              <a:t>Quelques principes clés et méthodes de travail </a:t>
            </a:r>
            <a:endParaRPr lang="fr-FR" sz="2797" b="1" dirty="0">
              <a:solidFill>
                <a:srgbClr val="0070C0"/>
              </a:solidFill>
              <a:latin typeface="Arial" panose="020B0604020202020204" pitchFamily="34" charset="0"/>
              <a:ea typeface="Open Sans ExtraBold"/>
              <a:cs typeface="Arial" panose="020B0604020202020204" pitchFamily="34" charset="0"/>
            </a:endParaRPr>
          </a:p>
        </p:txBody>
      </p:sp>
      <p:sp>
        <p:nvSpPr>
          <p:cNvPr id="4" name="TextBox 3">
            <a:extLst>
              <a:ext uri="{FF2B5EF4-FFF2-40B4-BE49-F238E27FC236}">
                <a16:creationId xmlns:a16="http://schemas.microsoft.com/office/drawing/2014/main" id="{33BC3550-74CB-17A3-9BDE-FDF6E4794ED0}"/>
              </a:ext>
            </a:extLst>
          </p:cNvPr>
          <p:cNvSpPr txBox="1"/>
          <p:nvPr/>
        </p:nvSpPr>
        <p:spPr>
          <a:xfrm>
            <a:off x="540373" y="3350740"/>
            <a:ext cx="11300189" cy="3412761"/>
          </a:xfrm>
          <a:prstGeom prst="rect">
            <a:avLst/>
          </a:prstGeom>
          <a:noFill/>
        </p:spPr>
        <p:txBody>
          <a:bodyPr wrap="square" lIns="91345" tIns="45672" rIns="91345" bIns="45672" anchor="t">
            <a:spAutoFit/>
          </a:bodyPr>
          <a:lstStyle/>
          <a:p>
            <a:pPr marL="342557" indent="-342557" defTabSz="913212">
              <a:buFont typeface="Arial"/>
              <a:buChar char="•"/>
            </a:pPr>
            <a:r>
              <a:rPr lang="fr-FR" sz="1998" b="1" spc="60" dirty="0">
                <a:solidFill>
                  <a:srgbClr val="000204"/>
                </a:solidFill>
                <a:latin typeface="Arial"/>
                <a:ea typeface="Open Sans"/>
                <a:cs typeface="Arial"/>
              </a:rPr>
              <a:t>Interventions de prise en charge et de prévention </a:t>
            </a:r>
            <a:r>
              <a:rPr lang="fr-FR" sz="1998" spc="60" dirty="0">
                <a:solidFill>
                  <a:srgbClr val="000204"/>
                </a:solidFill>
                <a:latin typeface="Arial"/>
                <a:ea typeface="Open Sans"/>
                <a:cs typeface="Arial"/>
              </a:rPr>
              <a:t>feront partie de l’ensemble standard dans les contextes humanitaires avec insécurité alimentaire</a:t>
            </a:r>
          </a:p>
          <a:p>
            <a:pPr marL="342557" indent="-342557" defTabSz="913212">
              <a:buFont typeface="Arial"/>
              <a:buChar char="•"/>
            </a:pPr>
            <a:endParaRPr lang="fr-FR" sz="1998" spc="60" dirty="0">
              <a:solidFill>
                <a:srgbClr val="000204"/>
              </a:solidFill>
              <a:latin typeface="Arial" panose="020B0604020202020204" pitchFamily="34" charset="0"/>
              <a:ea typeface="Open Sans"/>
              <a:cs typeface="Arial" panose="020B0604020202020204" pitchFamily="34" charset="0"/>
            </a:endParaRPr>
          </a:p>
          <a:p>
            <a:pPr marL="342557" indent="-342557" defTabSz="913212">
              <a:buFont typeface="Arial"/>
              <a:buChar char="•"/>
            </a:pPr>
            <a:r>
              <a:rPr lang="fr-FR" sz="1998" b="1" spc="60" dirty="0">
                <a:solidFill>
                  <a:srgbClr val="000204"/>
                </a:solidFill>
                <a:latin typeface="Arial"/>
                <a:ea typeface="Open Sans"/>
                <a:cs typeface="Arial"/>
              </a:rPr>
              <a:t>Prise en charge de la malnutrition aigüe : </a:t>
            </a:r>
          </a:p>
          <a:p>
            <a:pPr marL="799300" lvl="1" indent="-342557" defTabSz="913212">
              <a:buFont typeface="Arial"/>
              <a:buChar char="•"/>
            </a:pPr>
            <a:r>
              <a:rPr lang="fr-FR" sz="1998" b="1" spc="60" dirty="0">
                <a:solidFill>
                  <a:srgbClr val="000204"/>
                </a:solidFill>
                <a:latin typeface="Arial"/>
                <a:ea typeface="Open Sans"/>
                <a:cs typeface="Arial"/>
              </a:rPr>
              <a:t>UNICEF : </a:t>
            </a:r>
            <a:r>
              <a:rPr lang="fr-FR" sz="1798" spc="60" dirty="0">
                <a:solidFill>
                  <a:srgbClr val="000204"/>
                </a:solidFill>
                <a:latin typeface="Arial"/>
                <a:ea typeface="Open Sans"/>
                <a:cs typeface="Arial"/>
              </a:rPr>
              <a:t>les enfants souffrant d’émaciation présentant un risque plus élevé de mortalité (MAS et MAM avec un risqué plus élevé - SFF)</a:t>
            </a:r>
            <a:endParaRPr lang="fr-FR" sz="1998" spc="60" dirty="0">
              <a:solidFill>
                <a:srgbClr val="000204"/>
              </a:solidFill>
              <a:latin typeface="Arial"/>
              <a:ea typeface="Open Sans"/>
              <a:cs typeface="Arial"/>
            </a:endParaRPr>
          </a:p>
          <a:p>
            <a:pPr marL="799300" lvl="1" indent="-342557" defTabSz="913212">
              <a:buFont typeface="Arial"/>
              <a:buChar char="•"/>
            </a:pPr>
            <a:r>
              <a:rPr lang="fr-FR" sz="1998" b="1" spc="60" dirty="0">
                <a:solidFill>
                  <a:srgbClr val="000204"/>
                </a:solidFill>
                <a:latin typeface="Arial"/>
                <a:ea typeface="Open Sans"/>
                <a:cs typeface="Arial"/>
              </a:rPr>
              <a:t>PAM :  </a:t>
            </a:r>
            <a:r>
              <a:rPr lang="fr-FR" sz="1998" spc="60" dirty="0">
                <a:solidFill>
                  <a:srgbClr val="000204"/>
                </a:solidFill>
                <a:latin typeface="Arial"/>
                <a:ea typeface="Open Sans"/>
                <a:cs typeface="Arial"/>
              </a:rPr>
              <a:t>Les autres enfants souffrant d’ émaciation </a:t>
            </a:r>
            <a:r>
              <a:rPr lang="fr-FR" sz="1798" spc="60" dirty="0">
                <a:solidFill>
                  <a:srgbClr val="000204"/>
                </a:solidFill>
                <a:latin typeface="Arial"/>
                <a:ea typeface="Open Sans"/>
                <a:cs typeface="Arial"/>
              </a:rPr>
              <a:t>(SFF ou aliments locaux riches en nutriments)</a:t>
            </a:r>
            <a:endParaRPr lang="fr-FR" sz="1798" b="1" spc="60" dirty="0">
              <a:solidFill>
                <a:srgbClr val="000204"/>
              </a:solidFill>
              <a:latin typeface="Arial"/>
              <a:ea typeface="Open Sans"/>
              <a:cs typeface="Arial"/>
            </a:endParaRPr>
          </a:p>
          <a:p>
            <a:pPr marL="342557" indent="-342557" defTabSz="913212">
              <a:buFont typeface="Arial"/>
              <a:buChar char="•"/>
            </a:pPr>
            <a:endParaRPr lang="fr-FR" sz="1998" spc="60" dirty="0">
              <a:solidFill>
                <a:srgbClr val="000204"/>
              </a:solidFill>
              <a:latin typeface="Arial" panose="020B0604020202020204" pitchFamily="34" charset="0"/>
              <a:ea typeface="Open Sans"/>
              <a:cs typeface="Arial" panose="020B0604020202020204" pitchFamily="34" charset="0"/>
            </a:endParaRPr>
          </a:p>
          <a:p>
            <a:pPr marL="342557" indent="-342557" defTabSz="913212">
              <a:buFont typeface="Arial"/>
              <a:buChar char="•"/>
            </a:pPr>
            <a:r>
              <a:rPr lang="fr-FR" sz="1998" b="1" spc="60" dirty="0">
                <a:solidFill>
                  <a:srgbClr val="000204"/>
                </a:solidFill>
                <a:latin typeface="Arial"/>
                <a:ea typeface="Open Sans"/>
                <a:cs typeface="Arial"/>
              </a:rPr>
              <a:t>Une alimentation nutritionnellement adéquate ou une assistance sociale</a:t>
            </a:r>
            <a:r>
              <a:rPr lang="fr-FR" sz="1998" spc="60" dirty="0">
                <a:solidFill>
                  <a:srgbClr val="000204"/>
                </a:solidFill>
                <a:latin typeface="Arial"/>
                <a:ea typeface="Open Sans"/>
                <a:cs typeface="Arial"/>
              </a:rPr>
              <a:t> constitueront la base fondamentale d’une réponse nutritionnelle humanitaire efficace. </a:t>
            </a:r>
            <a:endParaRPr lang="fr-FR" sz="1998" spc="60" dirty="0">
              <a:solidFill>
                <a:srgbClr val="000204"/>
              </a:solidFill>
              <a:latin typeface="Arial" panose="020B0604020202020204" pitchFamily="34" charset="0"/>
              <a:ea typeface="Open Sans"/>
              <a:cs typeface="Arial" panose="020B0604020202020204" pitchFamily="34" charset="0"/>
            </a:endParaRPr>
          </a:p>
        </p:txBody>
      </p:sp>
      <p:sp>
        <p:nvSpPr>
          <p:cNvPr id="6" name="TextBox 5">
            <a:extLst>
              <a:ext uri="{FF2B5EF4-FFF2-40B4-BE49-F238E27FC236}">
                <a16:creationId xmlns:a16="http://schemas.microsoft.com/office/drawing/2014/main" id="{DC3482C5-DD59-89D9-C9CB-145ADD46273C}"/>
              </a:ext>
            </a:extLst>
          </p:cNvPr>
          <p:cNvSpPr txBox="1"/>
          <p:nvPr/>
        </p:nvSpPr>
        <p:spPr>
          <a:xfrm>
            <a:off x="303426" y="1223403"/>
            <a:ext cx="11537137" cy="1936972"/>
          </a:xfrm>
          <a:prstGeom prst="rect">
            <a:avLst/>
          </a:prstGeom>
          <a:solidFill>
            <a:srgbClr val="F5EBD7"/>
          </a:solidFill>
        </p:spPr>
        <p:txBody>
          <a:bodyPr wrap="square" lIns="91345" tIns="45672" rIns="91345" bIns="45672" rtlCol="0" anchor="t">
            <a:spAutoFit/>
          </a:bodyPr>
          <a:lstStyle/>
          <a:p>
            <a:pPr marL="799300" lvl="1" indent="-342557" defTabSz="913212">
              <a:spcAft>
                <a:spcPts val="599"/>
              </a:spcAft>
              <a:buClr>
                <a:srgbClr val="E49E23"/>
              </a:buClr>
              <a:buFont typeface="Courier New" panose="02070309020205020404" pitchFamily="49" charset="0"/>
              <a:buChar char="o"/>
            </a:pPr>
            <a:r>
              <a:rPr lang="fr-FR" sz="1998" dirty="0">
                <a:solidFill>
                  <a:srgbClr val="000204"/>
                </a:solidFill>
                <a:latin typeface="Arial"/>
                <a:ea typeface="Open Sans"/>
                <a:cs typeface="Arial"/>
              </a:rPr>
              <a:t>Approche contextuelle : cocréée avec le gouvernement</a:t>
            </a:r>
          </a:p>
          <a:p>
            <a:pPr marL="799300" lvl="1" indent="-342557" defTabSz="913212">
              <a:spcAft>
                <a:spcPts val="599"/>
              </a:spcAft>
              <a:buClr>
                <a:srgbClr val="E49E23"/>
              </a:buClr>
              <a:buFont typeface="Courier New" panose="02070309020205020404" pitchFamily="49" charset="0"/>
              <a:buChar char="o"/>
            </a:pPr>
            <a:r>
              <a:rPr lang="fr-FR" sz="1998" dirty="0">
                <a:solidFill>
                  <a:srgbClr val="000204"/>
                </a:solidFill>
                <a:latin typeface="Arial"/>
                <a:ea typeface="Open Sans"/>
                <a:cs typeface="Arial"/>
              </a:rPr>
              <a:t>Priorisation des besoins : IPC, MAG, hotspots, autres facteurs aggravant</a:t>
            </a:r>
          </a:p>
          <a:p>
            <a:pPr marL="799300" lvl="1" indent="-342557" defTabSz="913212">
              <a:spcAft>
                <a:spcPts val="599"/>
              </a:spcAft>
              <a:buClr>
                <a:srgbClr val="E49E23"/>
              </a:buClr>
              <a:buFont typeface="Courier New" panose="02070309020205020404" pitchFamily="49" charset="0"/>
              <a:buChar char="o"/>
            </a:pPr>
            <a:r>
              <a:rPr lang="fr-FR" sz="1998" dirty="0">
                <a:solidFill>
                  <a:srgbClr val="000204"/>
                </a:solidFill>
                <a:latin typeface="Arial"/>
                <a:ea typeface="Open Sans"/>
                <a:cs typeface="Arial"/>
              </a:rPr>
              <a:t>Modalités de transfert : basées par la fonctionnalité du marché et d’autres évaluations </a:t>
            </a:r>
          </a:p>
          <a:p>
            <a:pPr marL="799300" lvl="1" indent="-342557" defTabSz="913212">
              <a:spcAft>
                <a:spcPts val="599"/>
              </a:spcAft>
              <a:buClr>
                <a:srgbClr val="E49E23"/>
              </a:buClr>
              <a:buFont typeface="Courier New" panose="02070309020205020404" pitchFamily="49" charset="0"/>
              <a:buChar char="o"/>
            </a:pPr>
            <a:r>
              <a:rPr lang="fr-FR" sz="1998" dirty="0">
                <a:solidFill>
                  <a:srgbClr val="000204"/>
                </a:solidFill>
                <a:latin typeface="Arial"/>
                <a:ea typeface="Open Sans"/>
                <a:cs typeface="Arial"/>
              </a:rPr>
              <a:t>Sans oublier les populations difficiles à atteindre </a:t>
            </a:r>
          </a:p>
          <a:p>
            <a:pPr marL="799300" lvl="1" indent="-342557" defTabSz="913212">
              <a:spcAft>
                <a:spcPts val="599"/>
              </a:spcAft>
              <a:buClr>
                <a:srgbClr val="E49E23"/>
              </a:buClr>
              <a:buFont typeface="Courier New" panose="02070309020205020404" pitchFamily="49" charset="0"/>
              <a:buChar char="o"/>
            </a:pPr>
            <a:r>
              <a:rPr lang="fr-FR" sz="1998" dirty="0">
                <a:solidFill>
                  <a:srgbClr val="000204"/>
                </a:solidFill>
                <a:latin typeface="Arial"/>
                <a:ea typeface="Open Sans"/>
                <a:cs typeface="Arial"/>
              </a:rPr>
              <a:t>Approches et plateformes multisectorielles</a:t>
            </a:r>
          </a:p>
        </p:txBody>
      </p:sp>
    </p:spTree>
    <p:custDataLst>
      <p:tags r:id="rId1"/>
    </p:custDataLst>
    <p:extLst>
      <p:ext uri="{BB962C8B-B14F-4D97-AF65-F5344CB8AC3E}">
        <p14:creationId xmlns:p14="http://schemas.microsoft.com/office/powerpoint/2010/main" val="244095512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988DDE6-DAE7-9ED8-5D5E-19A1990A67F0}"/>
              </a:ext>
            </a:extLst>
          </p:cNvPr>
          <p:cNvSpPr/>
          <p:nvPr/>
        </p:nvSpPr>
        <p:spPr>
          <a:xfrm>
            <a:off x="2816462" y="1191502"/>
            <a:ext cx="2749858" cy="513814"/>
          </a:xfrm>
          <a:prstGeom prst="rect">
            <a:avLst/>
          </a:prstGeom>
          <a:solidFill>
            <a:schemeClr val="bg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486" rtl="0" eaLnBrk="1" fontAlgn="auto" latinLnBrk="0" hangingPunct="1">
              <a:lnSpc>
                <a:spcPct val="100000"/>
              </a:lnSpc>
              <a:spcBef>
                <a:spcPts val="0"/>
              </a:spcBef>
              <a:spcAft>
                <a:spcPts val="0"/>
              </a:spcAft>
              <a:buClrTx/>
              <a:buSzTx/>
              <a:buFontTx/>
              <a:buNone/>
              <a:tabLst/>
              <a:defRPr/>
            </a:pPr>
            <a:r>
              <a:rPr kumimoji="0" lang="fr-FR" sz="1798" b="0" i="0" u="none" strike="noStrike" kern="1200" cap="none" spc="0" normalizeH="0" baseline="0" dirty="0">
                <a:ln>
                  <a:noFill/>
                </a:ln>
                <a:solidFill>
                  <a:prstClr val="white"/>
                </a:solidFill>
                <a:effectLst/>
                <a:uLnTx/>
                <a:uFillTx/>
                <a:latin typeface="Calibri" panose="020F0502020204030204"/>
                <a:ea typeface="+mn-ea"/>
                <a:cs typeface="+mn-cs"/>
              </a:rPr>
              <a:t>6-23 mois</a:t>
            </a:r>
          </a:p>
        </p:txBody>
      </p:sp>
      <p:sp>
        <p:nvSpPr>
          <p:cNvPr id="5" name="Rectangle 4">
            <a:extLst>
              <a:ext uri="{FF2B5EF4-FFF2-40B4-BE49-F238E27FC236}">
                <a16:creationId xmlns:a16="http://schemas.microsoft.com/office/drawing/2014/main" id="{A834CD4D-BBD2-83D5-97C5-154BAEC09D0E}"/>
              </a:ext>
            </a:extLst>
          </p:cNvPr>
          <p:cNvSpPr/>
          <p:nvPr/>
        </p:nvSpPr>
        <p:spPr>
          <a:xfrm>
            <a:off x="5680500" y="1216005"/>
            <a:ext cx="2749858" cy="513814"/>
          </a:xfrm>
          <a:prstGeom prst="rect">
            <a:avLst/>
          </a:prstGeom>
          <a:solidFill>
            <a:schemeClr val="bg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486" rtl="0" eaLnBrk="1" fontAlgn="auto" latinLnBrk="0" hangingPunct="1">
              <a:lnSpc>
                <a:spcPct val="100000"/>
              </a:lnSpc>
              <a:spcBef>
                <a:spcPts val="0"/>
              </a:spcBef>
              <a:spcAft>
                <a:spcPts val="0"/>
              </a:spcAft>
              <a:buClrTx/>
              <a:buSzTx/>
              <a:buFontTx/>
              <a:buNone/>
              <a:tabLst/>
              <a:defRPr/>
            </a:pPr>
            <a:r>
              <a:rPr kumimoji="0" lang="fr-FR" sz="1798" b="0" i="0" u="none" strike="noStrike" kern="1200" cap="none" spc="0" normalizeH="0" baseline="0" dirty="0">
                <a:ln>
                  <a:noFill/>
                </a:ln>
                <a:solidFill>
                  <a:prstClr val="white"/>
                </a:solidFill>
                <a:effectLst/>
                <a:uLnTx/>
                <a:uFillTx/>
                <a:latin typeface="Calibri" panose="020F0502020204030204"/>
                <a:ea typeface="+mn-ea"/>
                <a:cs typeface="+mn-cs"/>
              </a:rPr>
              <a:t>24-59 mois</a:t>
            </a:r>
          </a:p>
        </p:txBody>
      </p:sp>
      <p:sp>
        <p:nvSpPr>
          <p:cNvPr id="6" name="Rectangle 5">
            <a:extLst>
              <a:ext uri="{FF2B5EF4-FFF2-40B4-BE49-F238E27FC236}">
                <a16:creationId xmlns:a16="http://schemas.microsoft.com/office/drawing/2014/main" id="{9912D5BF-CEC1-B549-61A3-613C02E64ED5}"/>
              </a:ext>
            </a:extLst>
          </p:cNvPr>
          <p:cNvSpPr/>
          <p:nvPr/>
        </p:nvSpPr>
        <p:spPr>
          <a:xfrm>
            <a:off x="428177" y="1872018"/>
            <a:ext cx="2274104" cy="542359"/>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lIns="91345" tIns="45672" rIns="91345" bIns="45672" rtlCol="0" anchor="ctr"/>
          <a:lstStyle/>
          <a:p>
            <a:pPr marL="0" marR="0" lvl="0" indent="0" algn="ctr" defTabSz="913486" rtl="0" eaLnBrk="1" fontAlgn="auto" latinLnBrk="0" hangingPunct="1">
              <a:lnSpc>
                <a:spcPct val="100000"/>
              </a:lnSpc>
              <a:spcBef>
                <a:spcPts val="0"/>
              </a:spcBef>
              <a:spcAft>
                <a:spcPts val="0"/>
              </a:spcAft>
              <a:buClrTx/>
              <a:buSzTx/>
              <a:buFontTx/>
              <a:buNone/>
              <a:tabLst/>
              <a:defRPr/>
            </a:pPr>
            <a:r>
              <a:rPr lang="en-US" sz="1798" dirty="0">
                <a:solidFill>
                  <a:prstClr val="white"/>
                </a:solidFill>
                <a:latin typeface="Calibri" panose="020F0502020204030204"/>
              </a:rPr>
              <a:t>MAS</a:t>
            </a:r>
            <a:endParaRPr kumimoji="0" lang="en-US" sz="1798"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D2B295FC-7A19-8A46-2AE5-2AF6E72722C9}"/>
              </a:ext>
            </a:extLst>
          </p:cNvPr>
          <p:cNvSpPr/>
          <p:nvPr/>
        </p:nvSpPr>
        <p:spPr>
          <a:xfrm>
            <a:off x="428177" y="2524989"/>
            <a:ext cx="2274104" cy="542359"/>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lIns="91345" tIns="45672" rIns="91345" bIns="45672" rtlCol="0" anchor="ctr"/>
          <a:lstStyle/>
          <a:p>
            <a:pPr marL="0" marR="0" lvl="0" indent="0" algn="ctr" defTabSz="913486" rtl="0" eaLnBrk="1" fontAlgn="auto" latinLnBrk="0" hangingPunct="1">
              <a:lnSpc>
                <a:spcPct val="100000"/>
              </a:lnSpc>
              <a:spcBef>
                <a:spcPts val="0"/>
              </a:spcBef>
              <a:spcAft>
                <a:spcPts val="0"/>
              </a:spcAft>
              <a:buClrTx/>
              <a:buSzTx/>
              <a:buFontTx/>
              <a:buNone/>
              <a:tabLst/>
              <a:defRPr/>
            </a:pPr>
            <a:r>
              <a:rPr kumimoji="0" lang="en-US" sz="1798" b="0" i="0" u="none" strike="noStrike" kern="1200" cap="none" spc="0" normalizeH="0" baseline="0" noProof="0" dirty="0">
                <a:ln>
                  <a:noFill/>
                </a:ln>
                <a:solidFill>
                  <a:prstClr val="white"/>
                </a:solidFill>
                <a:effectLst/>
                <a:uLnTx/>
                <a:uFillTx/>
                <a:latin typeface="Calibri" panose="020F0502020204030204"/>
                <a:ea typeface="+mn-ea"/>
                <a:cs typeface="+mn-cs"/>
              </a:rPr>
              <a:t>MAM </a:t>
            </a:r>
            <a:r>
              <a:rPr lang="en-US" sz="1798" dirty="0">
                <a:solidFill>
                  <a:prstClr val="white"/>
                </a:solidFill>
                <a:latin typeface="Calibri" panose="020F0502020204030204"/>
              </a:rPr>
              <a:t>HR</a:t>
            </a:r>
            <a:endParaRPr kumimoji="0" lang="en-US" sz="1798"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3A4600E4-7F37-EFF6-4B8C-F10531A88AC7}"/>
              </a:ext>
            </a:extLst>
          </p:cNvPr>
          <p:cNvSpPr/>
          <p:nvPr/>
        </p:nvSpPr>
        <p:spPr>
          <a:xfrm>
            <a:off x="428177" y="3157821"/>
            <a:ext cx="2274104" cy="542359"/>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486" rtl="0" eaLnBrk="1" fontAlgn="auto" latinLnBrk="0" hangingPunct="1">
              <a:lnSpc>
                <a:spcPct val="100000"/>
              </a:lnSpc>
              <a:spcBef>
                <a:spcPts val="0"/>
              </a:spcBef>
              <a:spcAft>
                <a:spcPts val="0"/>
              </a:spcAft>
              <a:buClrTx/>
              <a:buSzTx/>
              <a:buFontTx/>
              <a:buNone/>
              <a:tabLst/>
              <a:defRPr/>
            </a:pPr>
            <a:r>
              <a:rPr kumimoji="0" lang="fr-FR" sz="1798" b="0" i="0" u="none" strike="noStrike" kern="1200" cap="none" spc="0" normalizeH="0" baseline="0" dirty="0">
                <a:ln>
                  <a:noFill/>
                </a:ln>
                <a:solidFill>
                  <a:prstClr val="black"/>
                </a:solidFill>
                <a:effectLst/>
                <a:uLnTx/>
                <a:uFillTx/>
                <a:latin typeface="Calibri" panose="020F0502020204030204"/>
                <a:ea typeface="+mn-ea"/>
                <a:cs typeface="+mn-cs"/>
              </a:rPr>
              <a:t>Tous les autres MAM</a:t>
            </a:r>
          </a:p>
        </p:txBody>
      </p:sp>
      <p:sp>
        <p:nvSpPr>
          <p:cNvPr id="9" name="Rectangle 8">
            <a:extLst>
              <a:ext uri="{FF2B5EF4-FFF2-40B4-BE49-F238E27FC236}">
                <a16:creationId xmlns:a16="http://schemas.microsoft.com/office/drawing/2014/main" id="{0C8D5EFE-94ED-6811-2E44-32DB0E857E1F}"/>
              </a:ext>
            </a:extLst>
          </p:cNvPr>
          <p:cNvSpPr/>
          <p:nvPr/>
        </p:nvSpPr>
        <p:spPr>
          <a:xfrm>
            <a:off x="428178" y="3833235"/>
            <a:ext cx="2177952" cy="773617"/>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lIns="91345" tIns="45672" rIns="91345" bIns="45672" rtlCol="0" anchor="ctr"/>
          <a:lstStyle/>
          <a:p>
            <a:pPr marL="0" marR="0" lvl="0" indent="0" algn="ctr" defTabSz="913486" rtl="0" eaLnBrk="1" fontAlgn="auto" latinLnBrk="0" hangingPunct="1">
              <a:lnSpc>
                <a:spcPct val="100000"/>
              </a:lnSpc>
              <a:spcBef>
                <a:spcPts val="0"/>
              </a:spcBef>
              <a:spcAft>
                <a:spcPts val="0"/>
              </a:spcAft>
              <a:buClrTx/>
              <a:buSzTx/>
              <a:buFontTx/>
              <a:buNone/>
              <a:tabLst/>
              <a:defRPr/>
            </a:pPr>
            <a:r>
              <a:rPr kumimoji="0" lang="fr-FR" sz="1399" b="0" i="0" u="none" strike="noStrike" kern="1200" cap="none" spc="0" normalizeH="0" baseline="0" dirty="0">
                <a:ln>
                  <a:noFill/>
                </a:ln>
                <a:solidFill>
                  <a:srgbClr val="F5EBD7"/>
                </a:solidFill>
                <a:effectLst/>
                <a:uLnTx/>
                <a:uFillTx/>
                <a:latin typeface="Calibri" panose="020F0502020204030204"/>
                <a:ea typeface="+mn-ea"/>
                <a:cs typeface="+mn-cs"/>
              </a:rPr>
              <a:t>Non malnutris  dans les ménages en insécurité alimentaire</a:t>
            </a:r>
            <a:endParaRPr lang="fr-FR" sz="1399" b="0" i="0" u="none" strike="noStrike" kern="1200" cap="none" spc="0" normalizeH="0" baseline="0" dirty="0">
              <a:ln>
                <a:noFill/>
              </a:ln>
              <a:solidFill>
                <a:srgbClr val="F5EBD7"/>
              </a:solidFill>
              <a:effectLst/>
              <a:uLnTx/>
              <a:uFillTx/>
              <a:latin typeface="Calibri" panose="020F0502020204030204"/>
              <a:cs typeface="Calibri"/>
            </a:endParaRPr>
          </a:p>
        </p:txBody>
      </p:sp>
      <p:sp>
        <p:nvSpPr>
          <p:cNvPr id="10" name="Rectangle 9">
            <a:extLst>
              <a:ext uri="{FF2B5EF4-FFF2-40B4-BE49-F238E27FC236}">
                <a16:creationId xmlns:a16="http://schemas.microsoft.com/office/drawing/2014/main" id="{EEE778EF-357A-0DED-2D36-2778F533AD87}"/>
              </a:ext>
            </a:extLst>
          </p:cNvPr>
          <p:cNvSpPr/>
          <p:nvPr/>
        </p:nvSpPr>
        <p:spPr>
          <a:xfrm>
            <a:off x="2816462" y="1856802"/>
            <a:ext cx="2749858" cy="542359"/>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486" rtl="0" eaLnBrk="1" fontAlgn="auto" latinLnBrk="0" hangingPunct="1">
              <a:lnSpc>
                <a:spcPct val="100000"/>
              </a:lnSpc>
              <a:spcBef>
                <a:spcPts val="0"/>
              </a:spcBef>
              <a:spcAft>
                <a:spcPts val="0"/>
              </a:spcAft>
              <a:buClrTx/>
              <a:buSzTx/>
              <a:buFontTx/>
              <a:buNone/>
              <a:tabLst/>
              <a:defRPr/>
            </a:pPr>
            <a:r>
              <a:rPr lang="fr-FR" sz="1798" dirty="0">
                <a:solidFill>
                  <a:prstClr val="white"/>
                </a:solidFill>
                <a:latin typeface="Calibri" panose="020F0502020204030204"/>
              </a:rPr>
              <a:t>Programme de Traitement</a:t>
            </a:r>
            <a:endParaRPr kumimoji="0" lang="fr-FR" sz="1798"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3486" rtl="0" eaLnBrk="1" fontAlgn="auto" latinLnBrk="0" hangingPunct="1">
              <a:lnSpc>
                <a:spcPct val="100000"/>
              </a:lnSpc>
              <a:spcBef>
                <a:spcPts val="0"/>
              </a:spcBef>
              <a:spcAft>
                <a:spcPts val="0"/>
              </a:spcAft>
              <a:buClrTx/>
              <a:buSzTx/>
              <a:buFontTx/>
              <a:buNone/>
              <a:tabLst/>
              <a:defRPr/>
            </a:pPr>
            <a:r>
              <a:rPr kumimoji="0" lang="fr-FR" sz="1798" b="0" i="0" u="none" strike="noStrike" kern="1200" cap="none" spc="0" normalizeH="0" baseline="0" noProof="0" dirty="0">
                <a:ln>
                  <a:noFill/>
                </a:ln>
                <a:solidFill>
                  <a:prstClr val="white"/>
                </a:solidFill>
                <a:effectLst/>
                <a:uLnTx/>
                <a:uFillTx/>
                <a:latin typeface="Calibri" panose="020F0502020204030204"/>
                <a:ea typeface="+mn-ea"/>
                <a:cs typeface="+mn-cs"/>
              </a:rPr>
              <a:t> (</a:t>
            </a:r>
            <a:r>
              <a:rPr lang="fr-FR" sz="1798" dirty="0">
                <a:solidFill>
                  <a:prstClr val="white"/>
                </a:solidFill>
                <a:latin typeface="Calibri" panose="020F0502020204030204"/>
              </a:rPr>
              <a:t>ATPE</a:t>
            </a:r>
            <a:r>
              <a:rPr kumimoji="0" lang="fr-FR" sz="1798" b="0" i="0" u="none" strike="noStrike" kern="1200" cap="none" spc="0" normalizeH="0" baseline="0" noProof="0" dirty="0">
                <a:ln>
                  <a:noFill/>
                </a:ln>
                <a:solidFill>
                  <a:prstClr val="white"/>
                </a:solidFill>
                <a:effectLst/>
                <a:uLnTx/>
                <a:uFillTx/>
                <a:latin typeface="Calibri" panose="020F0502020204030204"/>
                <a:ea typeface="+mn-ea"/>
                <a:cs typeface="+mn-cs"/>
              </a:rPr>
              <a:t>)</a:t>
            </a:r>
          </a:p>
        </p:txBody>
      </p:sp>
      <p:sp>
        <p:nvSpPr>
          <p:cNvPr id="12" name="Rectangle 11">
            <a:extLst>
              <a:ext uri="{FF2B5EF4-FFF2-40B4-BE49-F238E27FC236}">
                <a16:creationId xmlns:a16="http://schemas.microsoft.com/office/drawing/2014/main" id="{7C9E0D8E-9FF3-61DC-AF80-3437FE7E5AF6}"/>
              </a:ext>
            </a:extLst>
          </p:cNvPr>
          <p:cNvSpPr/>
          <p:nvPr/>
        </p:nvSpPr>
        <p:spPr>
          <a:xfrm>
            <a:off x="2816462" y="2491922"/>
            <a:ext cx="2749858" cy="542359"/>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486" rtl="0" eaLnBrk="1" fontAlgn="auto" latinLnBrk="0" hangingPunct="1">
              <a:lnSpc>
                <a:spcPct val="100000"/>
              </a:lnSpc>
              <a:spcBef>
                <a:spcPts val="0"/>
              </a:spcBef>
              <a:spcAft>
                <a:spcPts val="0"/>
              </a:spcAft>
              <a:buClrTx/>
              <a:buSzTx/>
              <a:buFontTx/>
              <a:buNone/>
              <a:tabLst/>
              <a:defRPr/>
            </a:pPr>
            <a:r>
              <a:rPr lang="fr-FR" sz="1798" dirty="0">
                <a:solidFill>
                  <a:prstClr val="white"/>
                </a:solidFill>
                <a:latin typeface="Calibri" panose="020F0502020204030204"/>
              </a:rPr>
              <a:t>Programme de Traitement</a:t>
            </a:r>
            <a:endParaRPr kumimoji="0" lang="fr-FR" sz="1798"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3486" rtl="0" eaLnBrk="1" fontAlgn="auto" latinLnBrk="0" hangingPunct="1">
              <a:lnSpc>
                <a:spcPct val="100000"/>
              </a:lnSpc>
              <a:spcBef>
                <a:spcPts val="0"/>
              </a:spcBef>
              <a:spcAft>
                <a:spcPts val="0"/>
              </a:spcAft>
              <a:buClrTx/>
              <a:buSzTx/>
              <a:buFontTx/>
              <a:buNone/>
              <a:tabLst/>
              <a:defRPr/>
            </a:pPr>
            <a:r>
              <a:rPr kumimoji="0" lang="fr-FR" sz="1798" b="0" i="0" u="none" strike="noStrike" kern="1200" cap="none" spc="0" normalizeH="0" baseline="0" noProof="0" dirty="0">
                <a:ln>
                  <a:noFill/>
                </a:ln>
                <a:solidFill>
                  <a:prstClr val="white"/>
                </a:solidFill>
                <a:effectLst/>
                <a:uLnTx/>
                <a:uFillTx/>
                <a:latin typeface="Calibri" panose="020F0502020204030204"/>
                <a:ea typeface="+mn-ea"/>
                <a:cs typeface="+mn-cs"/>
              </a:rPr>
              <a:t> (</a:t>
            </a:r>
            <a:r>
              <a:rPr lang="fr-FR" sz="1798" dirty="0">
                <a:solidFill>
                  <a:prstClr val="white"/>
                </a:solidFill>
                <a:latin typeface="Calibri" panose="020F0502020204030204"/>
              </a:rPr>
              <a:t>ATPE</a:t>
            </a:r>
            <a:r>
              <a:rPr kumimoji="0" lang="fr-FR" sz="1798" b="0" i="0" u="none" strike="noStrike" kern="1200" cap="none" spc="0" normalizeH="0" baseline="0" noProof="0" dirty="0">
                <a:ln>
                  <a:noFill/>
                </a:ln>
                <a:solidFill>
                  <a:prstClr val="white"/>
                </a:solidFill>
                <a:effectLst/>
                <a:uLnTx/>
                <a:uFillTx/>
                <a:latin typeface="Calibri" panose="020F0502020204030204"/>
                <a:ea typeface="+mn-ea"/>
                <a:cs typeface="+mn-cs"/>
              </a:rPr>
              <a:t>)</a:t>
            </a:r>
          </a:p>
        </p:txBody>
      </p:sp>
      <p:sp>
        <p:nvSpPr>
          <p:cNvPr id="13" name="Rectangle 12">
            <a:extLst>
              <a:ext uri="{FF2B5EF4-FFF2-40B4-BE49-F238E27FC236}">
                <a16:creationId xmlns:a16="http://schemas.microsoft.com/office/drawing/2014/main" id="{2B8C2528-5267-1ABB-4BCF-33C0B0E4F287}"/>
              </a:ext>
            </a:extLst>
          </p:cNvPr>
          <p:cNvSpPr/>
          <p:nvPr/>
        </p:nvSpPr>
        <p:spPr>
          <a:xfrm>
            <a:off x="2816462" y="3126509"/>
            <a:ext cx="2749858" cy="706725"/>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486" rtl="0" eaLnBrk="1" fontAlgn="auto" latinLnBrk="0" hangingPunct="1">
              <a:lnSpc>
                <a:spcPct val="100000"/>
              </a:lnSpc>
              <a:spcBef>
                <a:spcPts val="0"/>
              </a:spcBef>
              <a:spcAft>
                <a:spcPts val="0"/>
              </a:spcAft>
              <a:buClrTx/>
              <a:buSzTx/>
              <a:buFontTx/>
              <a:buNone/>
              <a:tabLst/>
              <a:defRPr/>
            </a:pPr>
            <a:r>
              <a:rPr kumimoji="0" lang="fr-FR" sz="1798" b="0" i="0" u="none" strike="noStrike" kern="1200" cap="none" spc="0" normalizeH="0" baseline="0" dirty="0">
                <a:ln>
                  <a:noFill/>
                </a:ln>
                <a:solidFill>
                  <a:prstClr val="black"/>
                </a:solidFill>
                <a:effectLst/>
                <a:uLnTx/>
                <a:uFillTx/>
                <a:latin typeface="Calibri" panose="020F0502020204030204"/>
                <a:ea typeface="+mn-ea"/>
                <a:cs typeface="+mn-cs"/>
              </a:rPr>
              <a:t>Supplémentation avec mélange d’aliments locaux + PMN</a:t>
            </a:r>
          </a:p>
        </p:txBody>
      </p:sp>
      <p:sp>
        <p:nvSpPr>
          <p:cNvPr id="14" name="Rectangle 13">
            <a:extLst>
              <a:ext uri="{FF2B5EF4-FFF2-40B4-BE49-F238E27FC236}">
                <a16:creationId xmlns:a16="http://schemas.microsoft.com/office/drawing/2014/main" id="{4ECD3977-BC44-69DD-741A-95CB86891588}"/>
              </a:ext>
            </a:extLst>
          </p:cNvPr>
          <p:cNvSpPr/>
          <p:nvPr/>
        </p:nvSpPr>
        <p:spPr>
          <a:xfrm>
            <a:off x="2844006" y="3938665"/>
            <a:ext cx="2749858" cy="542359"/>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lIns="91345" tIns="45672" rIns="91345" bIns="45672" rtlCol="0" anchor="ctr"/>
          <a:lstStyle/>
          <a:p>
            <a:pPr marL="0" marR="0" lvl="0" indent="0" algn="ctr" defTabSz="913486" rtl="0" eaLnBrk="1" fontAlgn="auto" latinLnBrk="0" hangingPunct="1">
              <a:lnSpc>
                <a:spcPct val="100000"/>
              </a:lnSpc>
              <a:spcBef>
                <a:spcPts val="0"/>
              </a:spcBef>
              <a:spcAft>
                <a:spcPts val="0"/>
              </a:spcAft>
              <a:buClrTx/>
              <a:buSzTx/>
              <a:buFontTx/>
              <a:buNone/>
              <a:tabLst/>
              <a:defRPr/>
            </a:pPr>
            <a:r>
              <a:rPr kumimoji="0" lang="en-US" sz="1798" b="0" i="0" u="none" strike="noStrike" kern="1200" cap="none" spc="0" normalizeH="0" baseline="0" noProof="0" dirty="0">
                <a:ln>
                  <a:noFill/>
                </a:ln>
                <a:solidFill>
                  <a:srgbClr val="F5EBD7"/>
                </a:solidFill>
                <a:effectLst/>
                <a:uLnTx/>
                <a:uFillTx/>
                <a:latin typeface="Calibri" panose="020F0502020204030204"/>
                <a:ea typeface="+mn-ea"/>
                <a:cs typeface="+mn-cs"/>
              </a:rPr>
              <a:t>Cash Top up + PMN</a:t>
            </a:r>
            <a:endParaRPr lang="en-US" sz="1798" b="0" i="0" u="none" strike="noStrike" kern="1200" cap="none" spc="0" normalizeH="0" baseline="0" noProof="0" dirty="0">
              <a:ln>
                <a:noFill/>
              </a:ln>
              <a:solidFill>
                <a:srgbClr val="F5EBD7"/>
              </a:solidFill>
              <a:effectLst/>
              <a:uLnTx/>
              <a:uFillTx/>
              <a:latin typeface="Calibri" panose="020F0502020204030204"/>
              <a:cs typeface="Calibri"/>
            </a:endParaRPr>
          </a:p>
        </p:txBody>
      </p:sp>
      <p:sp>
        <p:nvSpPr>
          <p:cNvPr id="15" name="Rectangle 14">
            <a:extLst>
              <a:ext uri="{FF2B5EF4-FFF2-40B4-BE49-F238E27FC236}">
                <a16:creationId xmlns:a16="http://schemas.microsoft.com/office/drawing/2014/main" id="{B555AEBB-41CD-9B8A-A071-F9206D16C591}"/>
              </a:ext>
            </a:extLst>
          </p:cNvPr>
          <p:cNvSpPr/>
          <p:nvPr/>
        </p:nvSpPr>
        <p:spPr>
          <a:xfrm>
            <a:off x="5804196" y="1903187"/>
            <a:ext cx="2749858" cy="542359"/>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486" rtl="0" eaLnBrk="1" fontAlgn="auto" latinLnBrk="0" hangingPunct="1">
              <a:lnSpc>
                <a:spcPct val="100000"/>
              </a:lnSpc>
              <a:spcBef>
                <a:spcPts val="0"/>
              </a:spcBef>
              <a:spcAft>
                <a:spcPts val="0"/>
              </a:spcAft>
              <a:buClrTx/>
              <a:buSzTx/>
              <a:buFontTx/>
              <a:buNone/>
              <a:tabLst/>
              <a:defRPr/>
            </a:pPr>
            <a:r>
              <a:rPr lang="fr-FR" sz="1798" dirty="0">
                <a:solidFill>
                  <a:prstClr val="white"/>
                </a:solidFill>
                <a:latin typeface="Calibri" panose="020F0502020204030204"/>
              </a:rPr>
              <a:t>Programme de Traitement</a:t>
            </a:r>
            <a:endParaRPr kumimoji="0" lang="fr-FR" sz="1798"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3486" rtl="0" eaLnBrk="1" fontAlgn="auto" latinLnBrk="0" hangingPunct="1">
              <a:lnSpc>
                <a:spcPct val="100000"/>
              </a:lnSpc>
              <a:spcBef>
                <a:spcPts val="0"/>
              </a:spcBef>
              <a:spcAft>
                <a:spcPts val="0"/>
              </a:spcAft>
              <a:buClrTx/>
              <a:buSzTx/>
              <a:buFontTx/>
              <a:buNone/>
              <a:tabLst/>
              <a:defRPr/>
            </a:pPr>
            <a:r>
              <a:rPr kumimoji="0" lang="fr-FR" sz="1798" b="0" i="0" u="none" strike="noStrike" kern="1200" cap="none" spc="0" normalizeH="0" baseline="0" noProof="0" dirty="0">
                <a:ln>
                  <a:noFill/>
                </a:ln>
                <a:solidFill>
                  <a:prstClr val="white"/>
                </a:solidFill>
                <a:effectLst/>
                <a:uLnTx/>
                <a:uFillTx/>
                <a:latin typeface="Calibri" panose="020F0502020204030204"/>
                <a:ea typeface="+mn-ea"/>
                <a:cs typeface="+mn-cs"/>
              </a:rPr>
              <a:t> (</a:t>
            </a:r>
            <a:r>
              <a:rPr lang="fr-FR" sz="1798" dirty="0">
                <a:solidFill>
                  <a:prstClr val="white"/>
                </a:solidFill>
                <a:latin typeface="Calibri" panose="020F0502020204030204"/>
              </a:rPr>
              <a:t>ATPE</a:t>
            </a:r>
            <a:r>
              <a:rPr kumimoji="0" lang="fr-FR" sz="1798" b="0" i="0" u="none" strike="noStrike" kern="1200" cap="none" spc="0" normalizeH="0" baseline="0" noProof="0" dirty="0">
                <a:ln>
                  <a:noFill/>
                </a:ln>
                <a:solidFill>
                  <a:prstClr val="white"/>
                </a:solidFill>
                <a:effectLst/>
                <a:uLnTx/>
                <a:uFillTx/>
                <a:latin typeface="Calibri" panose="020F0502020204030204"/>
                <a:ea typeface="+mn-ea"/>
                <a:cs typeface="+mn-cs"/>
              </a:rPr>
              <a:t>)</a:t>
            </a:r>
          </a:p>
        </p:txBody>
      </p:sp>
      <p:sp>
        <p:nvSpPr>
          <p:cNvPr id="17" name="Rectangle 16">
            <a:extLst>
              <a:ext uri="{FF2B5EF4-FFF2-40B4-BE49-F238E27FC236}">
                <a16:creationId xmlns:a16="http://schemas.microsoft.com/office/drawing/2014/main" id="{96853DD1-1064-2E42-C2CE-474AC7F064E2}"/>
              </a:ext>
            </a:extLst>
          </p:cNvPr>
          <p:cNvSpPr/>
          <p:nvPr/>
        </p:nvSpPr>
        <p:spPr>
          <a:xfrm>
            <a:off x="5680500" y="3121280"/>
            <a:ext cx="2749858" cy="706725"/>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486" rtl="0" eaLnBrk="1" fontAlgn="auto" latinLnBrk="0" hangingPunct="1">
              <a:lnSpc>
                <a:spcPct val="100000"/>
              </a:lnSpc>
              <a:spcBef>
                <a:spcPts val="0"/>
              </a:spcBef>
              <a:spcAft>
                <a:spcPts val="0"/>
              </a:spcAft>
              <a:buClrTx/>
              <a:buSzTx/>
              <a:buFontTx/>
              <a:buNone/>
              <a:tabLst/>
              <a:defRPr/>
            </a:pPr>
            <a:r>
              <a:rPr kumimoji="0" lang="fr-FR" sz="1798" b="0" i="0" u="none" strike="noStrike" kern="1200" cap="none" spc="0" normalizeH="0" baseline="0" dirty="0">
                <a:ln>
                  <a:noFill/>
                </a:ln>
                <a:solidFill>
                  <a:prstClr val="black"/>
                </a:solidFill>
                <a:effectLst/>
                <a:uLnTx/>
                <a:uFillTx/>
                <a:latin typeface="Calibri" panose="020F0502020204030204"/>
                <a:ea typeface="+mn-ea"/>
                <a:cs typeface="+mn-cs"/>
              </a:rPr>
              <a:t>Supplémentation avec mélange d’aliments locaux + PMN</a:t>
            </a:r>
          </a:p>
        </p:txBody>
      </p:sp>
      <p:sp>
        <p:nvSpPr>
          <p:cNvPr id="19" name="Rectangle 18">
            <a:extLst>
              <a:ext uri="{FF2B5EF4-FFF2-40B4-BE49-F238E27FC236}">
                <a16:creationId xmlns:a16="http://schemas.microsoft.com/office/drawing/2014/main" id="{21A442D0-6D7D-2806-B3D8-FC4C3F0F9CE8}"/>
              </a:ext>
            </a:extLst>
          </p:cNvPr>
          <p:cNvSpPr/>
          <p:nvPr/>
        </p:nvSpPr>
        <p:spPr>
          <a:xfrm>
            <a:off x="8791930" y="1238362"/>
            <a:ext cx="2749858" cy="513814"/>
          </a:xfrm>
          <a:prstGeom prst="rect">
            <a:avLst/>
          </a:prstGeom>
          <a:solidFill>
            <a:schemeClr val="bg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486" rtl="0" eaLnBrk="1" fontAlgn="auto" latinLnBrk="0" hangingPunct="1">
              <a:lnSpc>
                <a:spcPct val="100000"/>
              </a:lnSpc>
              <a:spcBef>
                <a:spcPts val="0"/>
              </a:spcBef>
              <a:spcAft>
                <a:spcPts val="0"/>
              </a:spcAft>
              <a:buClrTx/>
              <a:buSzTx/>
              <a:buFontTx/>
              <a:buNone/>
              <a:tabLst/>
              <a:defRPr/>
            </a:pPr>
            <a:r>
              <a:rPr kumimoji="0" lang="en-US" sz="1798" b="0" i="0" u="none" strike="noStrike" kern="1200" cap="none" spc="0" normalizeH="0" baseline="0" noProof="0" dirty="0">
                <a:ln>
                  <a:noFill/>
                </a:ln>
                <a:solidFill>
                  <a:prstClr val="white"/>
                </a:solidFill>
                <a:effectLst/>
                <a:uLnTx/>
                <a:uFillTx/>
                <a:latin typeface="Calibri" panose="020F0502020204030204"/>
                <a:ea typeface="+mn-ea"/>
                <a:cs typeface="+mn-cs"/>
              </a:rPr>
              <a:t>FEFA</a:t>
            </a:r>
          </a:p>
        </p:txBody>
      </p:sp>
      <p:sp>
        <p:nvSpPr>
          <p:cNvPr id="20" name="Rectangle 19">
            <a:extLst>
              <a:ext uri="{FF2B5EF4-FFF2-40B4-BE49-F238E27FC236}">
                <a16:creationId xmlns:a16="http://schemas.microsoft.com/office/drawing/2014/main" id="{28E2FFFF-0D45-E4EA-CB01-9A73141C0C98}"/>
              </a:ext>
            </a:extLst>
          </p:cNvPr>
          <p:cNvSpPr/>
          <p:nvPr/>
        </p:nvSpPr>
        <p:spPr>
          <a:xfrm>
            <a:off x="8791930" y="3116748"/>
            <a:ext cx="2749858" cy="542359"/>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lIns="91345" tIns="45672" rIns="91345" bIns="45672" rtlCol="0" anchor="ctr"/>
          <a:lstStyle/>
          <a:p>
            <a:pPr algn="ctr">
              <a:defRPr/>
            </a:pPr>
            <a:r>
              <a:rPr lang="fr-FR" sz="1798" dirty="0">
                <a:solidFill>
                  <a:prstClr val="black"/>
                </a:solidFill>
                <a:latin typeface="Calibri" panose="020F0502020204030204"/>
              </a:rPr>
              <a:t>Aliments composes enrichis </a:t>
            </a:r>
            <a:r>
              <a:rPr kumimoji="0" lang="fr-FR" sz="1798" b="0" i="0" u="none" strike="noStrike" kern="1200" cap="none" spc="0" normalizeH="0" baseline="0" noProof="0" dirty="0">
                <a:ln>
                  <a:noFill/>
                </a:ln>
                <a:solidFill>
                  <a:prstClr val="black"/>
                </a:solidFill>
                <a:effectLst/>
                <a:uLnTx/>
                <a:uFillTx/>
                <a:latin typeface="Calibri" panose="020F0502020204030204"/>
                <a:ea typeface="+mn-ea"/>
                <a:cs typeface="+mn-cs"/>
              </a:rPr>
              <a:t>+ </a:t>
            </a:r>
            <a:r>
              <a:rPr lang="fr-FR" sz="1798" dirty="0">
                <a:solidFill>
                  <a:prstClr val="black"/>
                </a:solidFill>
                <a:latin typeface="Calibri" panose="020F0502020204030204"/>
              </a:rPr>
              <a:t>huile</a:t>
            </a:r>
            <a:endParaRPr kumimoji="0" lang="fr-FR" sz="1798"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1" name="Rectangle 20">
            <a:extLst>
              <a:ext uri="{FF2B5EF4-FFF2-40B4-BE49-F238E27FC236}">
                <a16:creationId xmlns:a16="http://schemas.microsoft.com/office/drawing/2014/main" id="{A12D97EF-0A1B-8A26-AC6B-662BB2E9D138}"/>
              </a:ext>
            </a:extLst>
          </p:cNvPr>
          <p:cNvSpPr/>
          <p:nvPr/>
        </p:nvSpPr>
        <p:spPr>
          <a:xfrm>
            <a:off x="8791930" y="3892376"/>
            <a:ext cx="2749858" cy="542359"/>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lIns="91345" tIns="45672" rIns="91345" bIns="45672" rtlCol="0" anchor="ctr"/>
          <a:lstStyle/>
          <a:p>
            <a:pPr algn="ctr">
              <a:defRPr/>
            </a:pPr>
            <a:r>
              <a:rPr lang="fr-FR" sz="1798" dirty="0">
                <a:solidFill>
                  <a:prstClr val="black"/>
                </a:solidFill>
                <a:latin typeface="Calibri" panose="020F0502020204030204"/>
              </a:rPr>
              <a:t> </a:t>
            </a:r>
            <a:r>
              <a:rPr lang="fr-FR" sz="1598" dirty="0">
                <a:solidFill>
                  <a:srgbClr val="F5EBD7"/>
                </a:solidFill>
                <a:latin typeface="Calibri" panose="020F0502020204030204"/>
              </a:rPr>
              <a:t>T</a:t>
            </a:r>
            <a:r>
              <a:rPr kumimoji="0" lang="fr-FR" sz="1598" b="0" i="0" u="none" strike="noStrike" kern="1200" cap="none" spc="0" normalizeH="0" baseline="0" noProof="0" dirty="0">
                <a:ln>
                  <a:noFill/>
                </a:ln>
                <a:solidFill>
                  <a:srgbClr val="F5EBD7"/>
                </a:solidFill>
                <a:effectLst/>
                <a:uLnTx/>
                <a:uFillTx/>
                <a:latin typeface="Calibri" panose="020F0502020204030204"/>
                <a:ea typeface="+mn-ea"/>
                <a:cs typeface="+mn-cs"/>
              </a:rPr>
              <a:t>op up argent + </a:t>
            </a:r>
            <a:r>
              <a:rPr lang="fr-FR" sz="1598" dirty="0">
                <a:solidFill>
                  <a:srgbClr val="F5EBD7"/>
                </a:solidFill>
                <a:latin typeface="Calibri" panose="020F0502020204030204"/>
              </a:rPr>
              <a:t>CMV</a:t>
            </a:r>
            <a:r>
              <a:rPr kumimoji="0" lang="fr-FR" sz="1598" b="0" i="0" u="none" strike="noStrike" kern="1200" cap="none" spc="0" normalizeH="0" baseline="0" noProof="0" dirty="0">
                <a:ln>
                  <a:noFill/>
                </a:ln>
                <a:solidFill>
                  <a:srgbClr val="F5EBD7"/>
                </a:solidFill>
                <a:effectLst/>
                <a:uLnTx/>
                <a:uFillTx/>
                <a:latin typeface="Calibri" panose="020F0502020204030204"/>
                <a:ea typeface="+mn-ea"/>
                <a:cs typeface="+mn-cs"/>
              </a:rPr>
              <a:t> + soins pré et post </a:t>
            </a:r>
            <a:r>
              <a:rPr kumimoji="0" lang="fr-FR" sz="1598" b="0" i="0" u="none" strike="noStrike" kern="1200" cap="none" spc="0" normalizeH="0" baseline="0" noProof="0" dirty="0" err="1">
                <a:ln>
                  <a:noFill/>
                </a:ln>
                <a:solidFill>
                  <a:srgbClr val="F5EBD7"/>
                </a:solidFill>
                <a:effectLst/>
                <a:uLnTx/>
                <a:uFillTx/>
                <a:latin typeface="Calibri" panose="020F0502020204030204"/>
                <a:ea typeface="+mn-ea"/>
                <a:cs typeface="+mn-cs"/>
              </a:rPr>
              <a:t>nataux</a:t>
            </a:r>
            <a:r>
              <a:rPr kumimoji="0" lang="fr-FR" sz="1598" b="0" i="0" u="none" strike="noStrike" kern="1200" cap="none" spc="0" normalizeH="0" baseline="0" noProof="0" dirty="0">
                <a:ln>
                  <a:noFill/>
                </a:ln>
                <a:solidFill>
                  <a:prstClr val="black"/>
                </a:solidFill>
                <a:effectLst/>
                <a:uLnTx/>
                <a:uFillTx/>
                <a:latin typeface="Calibri" panose="020F0502020204030204"/>
                <a:ea typeface="+mn-ea"/>
                <a:cs typeface="+mn-cs"/>
              </a:rPr>
              <a:t> </a:t>
            </a:r>
            <a:endParaRPr kumimoji="0" lang="fr-FR" sz="1798"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3" name="Rectangle 22">
            <a:extLst>
              <a:ext uri="{FF2B5EF4-FFF2-40B4-BE49-F238E27FC236}">
                <a16:creationId xmlns:a16="http://schemas.microsoft.com/office/drawing/2014/main" id="{8BC4C9C8-D304-4851-4A4D-8B66F2D55F38}"/>
              </a:ext>
            </a:extLst>
          </p:cNvPr>
          <p:cNvSpPr/>
          <p:nvPr/>
        </p:nvSpPr>
        <p:spPr>
          <a:xfrm>
            <a:off x="2816462" y="6026527"/>
            <a:ext cx="8725326" cy="542359"/>
          </a:xfrm>
          <a:prstGeom prst="rect">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486" rtl="0" eaLnBrk="1" fontAlgn="auto" latinLnBrk="0" hangingPunct="1">
              <a:lnSpc>
                <a:spcPct val="100000"/>
              </a:lnSpc>
              <a:spcBef>
                <a:spcPts val="0"/>
              </a:spcBef>
              <a:spcAft>
                <a:spcPts val="0"/>
              </a:spcAft>
              <a:buClrTx/>
              <a:buSzTx/>
              <a:buFontTx/>
              <a:buNone/>
              <a:tabLst/>
              <a:defRPr/>
            </a:pPr>
            <a:r>
              <a:rPr kumimoji="0" lang="en-US" sz="1798" b="0" i="0" u="none" strike="noStrike" kern="1200" cap="none" spc="0" normalizeH="0" baseline="0" noProof="0" dirty="0">
                <a:ln>
                  <a:noFill/>
                </a:ln>
                <a:solidFill>
                  <a:prstClr val="white"/>
                </a:solidFill>
                <a:effectLst/>
                <a:uLnTx/>
                <a:uFillTx/>
                <a:latin typeface="Calibri" panose="020F0502020204030204"/>
                <a:ea typeface="+mn-ea"/>
                <a:cs typeface="+mn-cs"/>
              </a:rPr>
              <a:t>CCC / </a:t>
            </a:r>
            <a:r>
              <a:rPr lang="en-US" sz="1798" dirty="0">
                <a:solidFill>
                  <a:prstClr val="white"/>
                </a:solidFill>
                <a:latin typeface="Calibri" panose="020F0502020204030204"/>
              </a:rPr>
              <a:t>Conseils </a:t>
            </a:r>
            <a:r>
              <a:rPr kumimoji="0" lang="en-US" sz="1798" b="0" i="0" u="none" strike="noStrike" kern="1200" cap="none" spc="0" normalizeH="0" baseline="0" noProof="0" dirty="0">
                <a:ln>
                  <a:noFill/>
                </a:ln>
                <a:solidFill>
                  <a:prstClr val="white"/>
                </a:solidFill>
                <a:effectLst/>
                <a:uLnTx/>
                <a:uFillTx/>
                <a:latin typeface="Calibri" panose="020F0502020204030204"/>
                <a:ea typeface="+mn-ea"/>
                <a:cs typeface="+mn-cs"/>
              </a:rPr>
              <a:t>ANJE </a:t>
            </a:r>
          </a:p>
        </p:txBody>
      </p:sp>
      <p:sp>
        <p:nvSpPr>
          <p:cNvPr id="24" name="Rectangle 23">
            <a:extLst>
              <a:ext uri="{FF2B5EF4-FFF2-40B4-BE49-F238E27FC236}">
                <a16:creationId xmlns:a16="http://schemas.microsoft.com/office/drawing/2014/main" id="{416F149B-6513-F78B-B829-B00B2AA4EA8B}"/>
              </a:ext>
            </a:extLst>
          </p:cNvPr>
          <p:cNvSpPr/>
          <p:nvPr/>
        </p:nvSpPr>
        <p:spPr>
          <a:xfrm>
            <a:off x="2606130" y="4606853"/>
            <a:ext cx="8725325" cy="542359"/>
          </a:xfrm>
          <a:prstGeom prst="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lIns="91345" tIns="45672" rIns="91345" bIns="45672" rtlCol="0" anchor="ctr"/>
          <a:lstStyle/>
          <a:p>
            <a:pPr algn="ctr">
              <a:defRPr/>
            </a:pPr>
            <a:r>
              <a:rPr lang="fr-FR" sz="1798" dirty="0">
                <a:solidFill>
                  <a:prstClr val="white"/>
                </a:solidFill>
                <a:latin typeface="Calibri" panose="020F0502020204030204"/>
              </a:rPr>
              <a:t>Assistance </a:t>
            </a:r>
            <a:r>
              <a:rPr lang="fr-FR" sz="1798" dirty="0" err="1">
                <a:solidFill>
                  <a:prstClr val="white"/>
                </a:solidFill>
                <a:latin typeface="Calibri" panose="020F0502020204030204"/>
              </a:rPr>
              <a:t>basee</a:t>
            </a:r>
            <a:r>
              <a:rPr lang="fr-FR" sz="1798" dirty="0">
                <a:solidFill>
                  <a:prstClr val="white"/>
                </a:solidFill>
                <a:latin typeface="Calibri" panose="020F0502020204030204"/>
              </a:rPr>
              <a:t> sur l’argent pour les </a:t>
            </a:r>
            <a:r>
              <a:rPr lang="fr-FR" sz="1798" dirty="0" err="1">
                <a:solidFill>
                  <a:prstClr val="white"/>
                </a:solidFill>
                <a:latin typeface="Calibri" panose="020F0502020204030204"/>
              </a:rPr>
              <a:t>menages</a:t>
            </a:r>
            <a:r>
              <a:rPr lang="fr-FR" sz="1798" dirty="0">
                <a:solidFill>
                  <a:prstClr val="white"/>
                </a:solidFill>
                <a:latin typeface="Calibri" panose="020F0502020204030204"/>
              </a:rPr>
              <a:t> en </a:t>
            </a:r>
            <a:r>
              <a:rPr lang="fr-FR" sz="1798" dirty="0" err="1">
                <a:solidFill>
                  <a:prstClr val="white"/>
                </a:solidFill>
                <a:latin typeface="Calibri" panose="020F0502020204030204"/>
              </a:rPr>
              <a:t>insecurite</a:t>
            </a:r>
            <a:r>
              <a:rPr lang="fr-FR" sz="1798" dirty="0">
                <a:solidFill>
                  <a:prstClr val="white"/>
                </a:solidFill>
                <a:latin typeface="Calibri" panose="020F0502020204030204"/>
              </a:rPr>
              <a:t> alimentaires</a:t>
            </a:r>
            <a:endParaRPr lang="fr-FR" sz="1798" b="0" i="0" u="none" strike="noStrike" kern="1200" cap="none" spc="0" normalizeH="0" baseline="0" noProof="0" dirty="0">
              <a:ln>
                <a:noFill/>
              </a:ln>
              <a:solidFill>
                <a:prstClr val="white"/>
              </a:solidFill>
              <a:effectLst/>
              <a:uLnTx/>
              <a:uFillTx/>
              <a:latin typeface="Calibri" panose="020F0502020204030204"/>
              <a:cs typeface="Calibri"/>
            </a:endParaRPr>
          </a:p>
          <a:p>
            <a:pPr algn="ctr">
              <a:defRPr/>
            </a:pPr>
            <a:r>
              <a:rPr kumimoji="0" lang="fr-FR" sz="1399" b="0" i="1" u="none" strike="noStrike" kern="1200" cap="none" spc="0" normalizeH="0" baseline="0" noProof="0" dirty="0">
                <a:ln>
                  <a:noFill/>
                </a:ln>
                <a:solidFill>
                  <a:prstClr val="white"/>
                </a:solidFill>
                <a:effectLst/>
                <a:uLnTx/>
                <a:uFillTx/>
                <a:latin typeface="Calibri" panose="020F0502020204030204"/>
                <a:ea typeface="+mn-ea"/>
                <a:cs typeface="+mn-cs"/>
              </a:rPr>
              <a:t>*Les agences surveilleront la proportion de malnutris provenant de ménages </a:t>
            </a:r>
            <a:r>
              <a:rPr kumimoji="0" lang="fr-FR" sz="1399" b="0" i="1" u="none" strike="noStrike" kern="1200" cap="none" spc="0" normalizeH="0" baseline="0" noProof="0" dirty="0" err="1">
                <a:ln>
                  <a:noFill/>
                </a:ln>
                <a:solidFill>
                  <a:prstClr val="white"/>
                </a:solidFill>
                <a:effectLst/>
                <a:uLnTx/>
                <a:uFillTx/>
                <a:latin typeface="Calibri" panose="020F0502020204030204"/>
                <a:ea typeface="+mn-ea"/>
                <a:cs typeface="+mn-cs"/>
              </a:rPr>
              <a:t>consideres</a:t>
            </a:r>
            <a:r>
              <a:rPr kumimoji="0" lang="fr-FR" sz="1399" b="0" i="1" u="none" strike="noStrike" kern="1200" cap="none" spc="0" normalizeH="0" baseline="0" noProof="0" dirty="0">
                <a:ln>
                  <a:noFill/>
                </a:ln>
                <a:solidFill>
                  <a:prstClr val="white"/>
                </a:solidFill>
                <a:effectLst/>
                <a:uLnTx/>
                <a:uFillTx/>
                <a:latin typeface="Calibri" panose="020F0502020204030204"/>
                <a:ea typeface="+mn-ea"/>
                <a:cs typeface="+mn-cs"/>
              </a:rPr>
              <a:t> en  sécurité alimentaire</a:t>
            </a:r>
            <a:endParaRPr lang="fr-FR" sz="1399" b="0" i="1" u="none" strike="noStrike" kern="1200" cap="none" spc="0" normalizeH="0" baseline="0" noProof="0" dirty="0">
              <a:ln>
                <a:noFill/>
              </a:ln>
              <a:solidFill>
                <a:prstClr val="white"/>
              </a:solidFill>
              <a:effectLst/>
              <a:uLnTx/>
              <a:uFillTx/>
              <a:latin typeface="Calibri" panose="020F0502020204030204"/>
              <a:cs typeface="Calibri"/>
            </a:endParaRPr>
          </a:p>
        </p:txBody>
      </p:sp>
      <p:sp>
        <p:nvSpPr>
          <p:cNvPr id="28" name="Rectangle 27">
            <a:extLst>
              <a:ext uri="{FF2B5EF4-FFF2-40B4-BE49-F238E27FC236}">
                <a16:creationId xmlns:a16="http://schemas.microsoft.com/office/drawing/2014/main" id="{957AA78D-407F-FCC0-CB07-E72793EE27CE}"/>
              </a:ext>
            </a:extLst>
          </p:cNvPr>
          <p:cNvSpPr/>
          <p:nvPr/>
        </p:nvSpPr>
        <p:spPr>
          <a:xfrm>
            <a:off x="428177" y="5346597"/>
            <a:ext cx="2274104" cy="679930"/>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lIns="91345" tIns="45672" rIns="91345" bIns="45672" rtlCol="0" anchor="ctr"/>
          <a:lstStyle/>
          <a:p>
            <a:pPr marL="0" marR="0" lvl="0" indent="0" algn="ctr" defTabSz="913486" rtl="0" eaLnBrk="1" fontAlgn="auto" latinLnBrk="0" hangingPunct="1">
              <a:lnSpc>
                <a:spcPct val="100000"/>
              </a:lnSpc>
              <a:spcBef>
                <a:spcPts val="0"/>
              </a:spcBef>
              <a:spcAft>
                <a:spcPts val="0"/>
              </a:spcAft>
              <a:buClrTx/>
              <a:buSzTx/>
              <a:buFontTx/>
              <a:buNone/>
              <a:tabLst/>
              <a:defRPr/>
            </a:pPr>
            <a:r>
              <a:rPr kumimoji="0" lang="fr-FR" sz="1399" b="0" i="0" u="none" strike="noStrike" kern="1200" cap="none" spc="0" normalizeH="0" baseline="0" dirty="0">
                <a:ln>
                  <a:noFill/>
                </a:ln>
                <a:solidFill>
                  <a:srgbClr val="F5EBD7"/>
                </a:solidFill>
                <a:effectLst/>
                <a:uLnTx/>
                <a:uFillTx/>
                <a:latin typeface="Calibri" panose="020F0502020204030204"/>
                <a:ea typeface="+mn-ea"/>
                <a:cs typeface="+mn-cs"/>
              </a:rPr>
              <a:t>Non malnutris  dans les ménages en sécurité alimentaire</a:t>
            </a:r>
            <a:endParaRPr lang="fr-FR" sz="1399" b="0" i="0" u="none" strike="noStrike" kern="1200" cap="none" spc="0" normalizeH="0" baseline="0" dirty="0">
              <a:ln>
                <a:noFill/>
              </a:ln>
              <a:solidFill>
                <a:srgbClr val="F5EBD7"/>
              </a:solidFill>
              <a:effectLst/>
              <a:uLnTx/>
              <a:uFillTx/>
              <a:latin typeface="Calibri" panose="020F0502020204030204"/>
              <a:cs typeface="Calibri"/>
            </a:endParaRPr>
          </a:p>
        </p:txBody>
      </p:sp>
      <p:sp>
        <p:nvSpPr>
          <p:cNvPr id="29" name="Rectangle 28">
            <a:extLst>
              <a:ext uri="{FF2B5EF4-FFF2-40B4-BE49-F238E27FC236}">
                <a16:creationId xmlns:a16="http://schemas.microsoft.com/office/drawing/2014/main" id="{37CDDFBB-23E1-F9B8-3486-C40176F86C65}"/>
              </a:ext>
            </a:extLst>
          </p:cNvPr>
          <p:cNvSpPr/>
          <p:nvPr/>
        </p:nvSpPr>
        <p:spPr>
          <a:xfrm>
            <a:off x="3046827" y="5337775"/>
            <a:ext cx="2749858" cy="542359"/>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lIns="91345" tIns="45672" rIns="91345" bIns="45672" rtlCol="0" anchor="ctr"/>
          <a:lstStyle/>
          <a:p>
            <a:pPr marL="0" marR="0" lvl="0" indent="0" algn="ctr" defTabSz="913486" rtl="0" eaLnBrk="1" fontAlgn="auto" latinLnBrk="0" hangingPunct="1">
              <a:lnSpc>
                <a:spcPct val="100000"/>
              </a:lnSpc>
              <a:spcBef>
                <a:spcPts val="0"/>
              </a:spcBef>
              <a:spcAft>
                <a:spcPts val="0"/>
              </a:spcAft>
              <a:buClrTx/>
              <a:buSzTx/>
              <a:buFontTx/>
              <a:buNone/>
              <a:tabLst/>
              <a:defRPr/>
            </a:pPr>
            <a:r>
              <a:rPr kumimoji="0" lang="en-US" sz="1798" b="0" i="0" u="none" strike="noStrike" kern="1200" cap="none" spc="0" normalizeH="0" baseline="0" noProof="0" dirty="0">
                <a:ln>
                  <a:noFill/>
                </a:ln>
                <a:solidFill>
                  <a:srgbClr val="F5EBD7"/>
                </a:solidFill>
                <a:effectLst/>
                <a:uLnTx/>
                <a:uFillTx/>
                <a:latin typeface="Calibri" panose="020F0502020204030204"/>
                <a:ea typeface="+mn-ea"/>
                <a:cs typeface="+mn-cs"/>
              </a:rPr>
              <a:t>Programme de Prevention </a:t>
            </a:r>
            <a:endParaRPr lang="en-US" sz="1798" b="0" i="0" u="none" strike="noStrike" kern="1200" cap="none" spc="0" normalizeH="0" baseline="0" noProof="0" dirty="0">
              <a:ln>
                <a:noFill/>
              </a:ln>
              <a:solidFill>
                <a:srgbClr val="F5EBD7"/>
              </a:solidFill>
              <a:effectLst/>
              <a:uLnTx/>
              <a:uFillTx/>
              <a:latin typeface="Calibri" panose="020F0502020204030204"/>
              <a:cs typeface="Calibri"/>
            </a:endParaRPr>
          </a:p>
          <a:p>
            <a:pPr marL="0" marR="0" lvl="0" indent="0" algn="ctr" defTabSz="913486" rtl="0" eaLnBrk="1" fontAlgn="auto" latinLnBrk="0" hangingPunct="1">
              <a:lnSpc>
                <a:spcPct val="100000"/>
              </a:lnSpc>
              <a:spcBef>
                <a:spcPts val="0"/>
              </a:spcBef>
              <a:spcAft>
                <a:spcPts val="0"/>
              </a:spcAft>
              <a:buClrTx/>
              <a:buSzTx/>
              <a:buFontTx/>
              <a:buNone/>
              <a:tabLst/>
              <a:defRPr/>
            </a:pPr>
            <a:r>
              <a:rPr kumimoji="0" lang="en-US" sz="1798" b="0" i="0" u="none" strike="noStrike" kern="1200" cap="none" spc="0" normalizeH="0" baseline="0" noProof="0" dirty="0">
                <a:ln>
                  <a:noFill/>
                </a:ln>
                <a:solidFill>
                  <a:srgbClr val="F5EBD7"/>
                </a:solidFill>
                <a:effectLst/>
                <a:uLnTx/>
                <a:uFillTx/>
                <a:latin typeface="Calibri" panose="020F0502020204030204"/>
                <a:ea typeface="+mn-ea"/>
                <a:cs typeface="+mn-cs"/>
              </a:rPr>
              <a:t>(PMN)</a:t>
            </a:r>
            <a:endParaRPr lang="en-US" sz="1798" b="0" i="0" u="none" strike="noStrike" kern="1200" cap="none" spc="0" normalizeH="0" baseline="0" noProof="0" dirty="0">
              <a:ln>
                <a:noFill/>
              </a:ln>
              <a:solidFill>
                <a:srgbClr val="F5EBD7"/>
              </a:solidFill>
              <a:effectLst/>
              <a:uLnTx/>
              <a:uFillTx/>
              <a:latin typeface="Calibri" panose="020F0502020204030204"/>
              <a:cs typeface="Calibri"/>
            </a:endParaRPr>
          </a:p>
        </p:txBody>
      </p:sp>
      <p:sp>
        <p:nvSpPr>
          <p:cNvPr id="30" name="Rectangle 29">
            <a:extLst>
              <a:ext uri="{FF2B5EF4-FFF2-40B4-BE49-F238E27FC236}">
                <a16:creationId xmlns:a16="http://schemas.microsoft.com/office/drawing/2014/main" id="{58CFD4DA-2F1C-923B-DCAA-6FAA679D91E2}"/>
              </a:ext>
            </a:extLst>
          </p:cNvPr>
          <p:cNvSpPr/>
          <p:nvPr/>
        </p:nvSpPr>
        <p:spPr>
          <a:xfrm>
            <a:off x="8882073" y="5277473"/>
            <a:ext cx="2749858" cy="542359"/>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lIns="91345" tIns="45672" rIns="91345" bIns="45672" rtlCol="0" anchor="ctr"/>
          <a:lstStyle/>
          <a:p>
            <a:pPr marL="0" marR="0" lvl="0" indent="0" algn="ctr" defTabSz="913486" rtl="0" eaLnBrk="1" fontAlgn="auto" latinLnBrk="0" hangingPunct="1">
              <a:lnSpc>
                <a:spcPct val="100000"/>
              </a:lnSpc>
              <a:spcBef>
                <a:spcPts val="0"/>
              </a:spcBef>
              <a:spcAft>
                <a:spcPts val="0"/>
              </a:spcAft>
              <a:buClrTx/>
              <a:buSzTx/>
              <a:buFontTx/>
              <a:buNone/>
              <a:tabLst/>
              <a:defRPr/>
            </a:pPr>
            <a:r>
              <a:rPr kumimoji="0" lang="fr-FR" sz="1798" b="0" i="0" u="none" strike="noStrike" kern="1200" cap="none" spc="0" normalizeH="0" baseline="0" dirty="0">
                <a:ln>
                  <a:noFill/>
                </a:ln>
                <a:solidFill>
                  <a:srgbClr val="F5EBD7"/>
                </a:solidFill>
                <a:effectLst/>
                <a:uLnTx/>
                <a:uFillTx/>
                <a:latin typeface="Calibri" panose="020F0502020204030204"/>
                <a:ea typeface="+mn-ea"/>
                <a:cs typeface="+mn-cs"/>
              </a:rPr>
              <a:t>CMV + soins pré et post </a:t>
            </a:r>
            <a:r>
              <a:rPr kumimoji="0" lang="fr-FR" sz="1798" b="0" i="0" u="none" strike="noStrike" kern="1200" cap="none" spc="0" normalizeH="0" baseline="0" dirty="0" err="1">
                <a:ln>
                  <a:noFill/>
                </a:ln>
                <a:solidFill>
                  <a:srgbClr val="F5EBD7"/>
                </a:solidFill>
                <a:effectLst/>
                <a:uLnTx/>
                <a:uFillTx/>
                <a:latin typeface="Calibri" panose="020F0502020204030204"/>
                <a:ea typeface="+mn-ea"/>
                <a:cs typeface="+mn-cs"/>
              </a:rPr>
              <a:t>nataux</a:t>
            </a:r>
            <a:r>
              <a:rPr kumimoji="0" lang="fr-FR" sz="1798" b="0" i="0" u="none" strike="noStrike" kern="1200" cap="none" spc="0" normalizeH="0" baseline="0" dirty="0">
                <a:ln>
                  <a:noFill/>
                </a:ln>
                <a:solidFill>
                  <a:srgbClr val="F5EBD7"/>
                </a:solidFill>
                <a:effectLst/>
                <a:uLnTx/>
                <a:uFillTx/>
                <a:latin typeface="Calibri" panose="020F0502020204030204"/>
                <a:ea typeface="+mn-ea"/>
                <a:cs typeface="+mn-cs"/>
              </a:rPr>
              <a:t> </a:t>
            </a:r>
            <a:endParaRPr lang="fr-FR" sz="1798" b="0" i="0" u="none" strike="noStrike" kern="1200" cap="none" spc="0" normalizeH="0" baseline="0" dirty="0">
              <a:ln>
                <a:noFill/>
              </a:ln>
              <a:solidFill>
                <a:srgbClr val="F5EBD7"/>
              </a:solidFill>
              <a:effectLst/>
              <a:uLnTx/>
              <a:uFillTx/>
              <a:latin typeface="Calibri" panose="020F0502020204030204"/>
              <a:cs typeface="Calibri"/>
            </a:endParaRPr>
          </a:p>
        </p:txBody>
      </p:sp>
      <p:sp>
        <p:nvSpPr>
          <p:cNvPr id="2" name="TextBox 1">
            <a:extLst>
              <a:ext uri="{FF2B5EF4-FFF2-40B4-BE49-F238E27FC236}">
                <a16:creationId xmlns:a16="http://schemas.microsoft.com/office/drawing/2014/main" id="{D9B0B612-5F73-9E57-1B68-0C03B6131EBB}"/>
              </a:ext>
            </a:extLst>
          </p:cNvPr>
          <p:cNvSpPr txBox="1"/>
          <p:nvPr/>
        </p:nvSpPr>
        <p:spPr>
          <a:xfrm>
            <a:off x="213822" y="179179"/>
            <a:ext cx="11751656" cy="830131"/>
          </a:xfrm>
          <a:prstGeom prst="rect">
            <a:avLst/>
          </a:prstGeom>
          <a:noFill/>
        </p:spPr>
        <p:txBody>
          <a:bodyPr wrap="square" lIns="91345" tIns="45672" rIns="91345" bIns="45672" rtlCol="0" anchor="t">
            <a:spAutoFit/>
          </a:bodyPr>
          <a:lstStyle/>
          <a:p>
            <a:pPr>
              <a:defRPr/>
            </a:pPr>
            <a:r>
              <a:rPr lang="en-GB" sz="1998" b="1" dirty="0">
                <a:solidFill>
                  <a:srgbClr val="F37847"/>
                </a:solidFill>
                <a:latin typeface="Calibri Light"/>
                <a:ea typeface="Calibri Light"/>
                <a:cs typeface="Calibri Light"/>
              </a:rPr>
              <a:t> </a:t>
            </a:r>
            <a:r>
              <a:rPr lang="fr-FR" sz="2398" b="1" dirty="0">
                <a:solidFill>
                  <a:srgbClr val="FFC000"/>
                </a:solidFill>
                <a:latin typeface="Arial"/>
                <a:ea typeface="Open Sans ExtraBold"/>
                <a:cs typeface="Arial"/>
              </a:rPr>
              <a:t>EXEMPLE: Possible paquet intégré de services supports par le PAM et l’UNICEF dans un contexte humanitaire </a:t>
            </a:r>
            <a:endParaRPr lang="fr-FR" sz="3197" b="1" dirty="0">
              <a:solidFill>
                <a:srgbClr val="FFC000"/>
              </a:solidFill>
              <a:latin typeface="Arial"/>
              <a:ea typeface="Open Sans ExtraBold"/>
              <a:cs typeface="Arial"/>
            </a:endParaRPr>
          </a:p>
        </p:txBody>
      </p:sp>
    </p:spTree>
    <p:extLst>
      <p:ext uri="{BB962C8B-B14F-4D97-AF65-F5344CB8AC3E}">
        <p14:creationId xmlns:p14="http://schemas.microsoft.com/office/powerpoint/2010/main" val="213943142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3">
            <a:extLst>
              <a:ext uri="{FF2B5EF4-FFF2-40B4-BE49-F238E27FC236}">
                <a16:creationId xmlns:a16="http://schemas.microsoft.com/office/drawing/2014/main" id="{F6EBB411-1D26-D13E-B9B4-3CDD038B53D1}"/>
              </a:ext>
            </a:extLst>
          </p:cNvPr>
          <p:cNvSpPr txBox="1">
            <a:spLocks/>
          </p:cNvSpPr>
          <p:nvPr/>
        </p:nvSpPr>
        <p:spPr>
          <a:xfrm>
            <a:off x="143565" y="212437"/>
            <a:ext cx="4696286" cy="542310"/>
          </a:xfrm>
          <a:prstGeom prst="rect">
            <a:avLst/>
          </a:prstGeom>
        </p:spPr>
        <p:txBody>
          <a:bodyPr lIns="91345" tIns="45672" rIns="91345" bIns="45672" anchor="ctr"/>
          <a:lstStyle>
            <a:lvl1pPr algn="l" defTabSz="914126" rtl="0" eaLnBrk="1" latinLnBrk="0" hangingPunct="1">
              <a:lnSpc>
                <a:spcPct val="90000"/>
              </a:lnSpc>
              <a:spcBef>
                <a:spcPct val="0"/>
              </a:spcBef>
              <a:buNone/>
              <a:defRPr sz="2999" b="1" i="0" kern="1200">
                <a:solidFill>
                  <a:srgbClr val="0070BA"/>
                </a:solidFill>
                <a:latin typeface="Open Sans" charset="0"/>
                <a:ea typeface="Open Sans" charset="0"/>
                <a:cs typeface="Open Sans" charset="0"/>
              </a:defRPr>
            </a:lvl1pPr>
          </a:lstStyle>
          <a:p>
            <a:pPr>
              <a:defRPr/>
            </a:pPr>
            <a:r>
              <a:rPr lang="en-US" sz="2398" dirty="0">
                <a:solidFill>
                  <a:srgbClr val="FFC000"/>
                </a:solidFill>
                <a:latin typeface="Arial" panose="020B0604020202020204" pitchFamily="34" charset="0"/>
                <a:ea typeface="Open Sans ExtraBold"/>
                <a:cs typeface="Arial" panose="020B0604020202020204" pitchFamily="34" charset="0"/>
              </a:rPr>
              <a:t>2024 – 2026 Plan de Transition</a:t>
            </a:r>
          </a:p>
        </p:txBody>
      </p:sp>
      <p:sp>
        <p:nvSpPr>
          <p:cNvPr id="9" name="TextBox 8">
            <a:extLst>
              <a:ext uri="{FF2B5EF4-FFF2-40B4-BE49-F238E27FC236}">
                <a16:creationId xmlns:a16="http://schemas.microsoft.com/office/drawing/2014/main" id="{69FFB874-A10A-E1EF-ED9B-535E1BD50E3C}"/>
              </a:ext>
            </a:extLst>
          </p:cNvPr>
          <p:cNvSpPr txBox="1"/>
          <p:nvPr/>
        </p:nvSpPr>
        <p:spPr>
          <a:xfrm>
            <a:off x="4184593" y="1956125"/>
            <a:ext cx="1937352" cy="368819"/>
          </a:xfrm>
          <a:prstGeom prst="rect">
            <a:avLst/>
          </a:prstGeom>
          <a:noFill/>
        </p:spPr>
        <p:txBody>
          <a:bodyPr wrap="square" rtlCol="0">
            <a:spAutoFit/>
          </a:bodyPr>
          <a:lstStyle/>
          <a:p>
            <a:pPr defTabSz="913212">
              <a:defRPr/>
            </a:pPr>
            <a:r>
              <a:rPr lang="en-GB" sz="1797">
                <a:solidFill>
                  <a:srgbClr val="FFFFFF"/>
                </a:solidFill>
                <a:latin typeface="Arial" panose="020B0604020202020204" pitchFamily="34" charset="0"/>
                <a:ea typeface="Open Sans" panose="020B0606030504020204" pitchFamily="34" charset="0"/>
                <a:cs typeface="Arial" panose="020B0604020202020204" pitchFamily="34" charset="0"/>
              </a:rPr>
              <a:t>Full guidelines</a:t>
            </a:r>
          </a:p>
        </p:txBody>
      </p:sp>
      <p:sp>
        <p:nvSpPr>
          <p:cNvPr id="31" name="TextBox 30">
            <a:extLst>
              <a:ext uri="{FF2B5EF4-FFF2-40B4-BE49-F238E27FC236}">
                <a16:creationId xmlns:a16="http://schemas.microsoft.com/office/drawing/2014/main" id="{4E68B0BC-63D0-B883-94E1-ADBC6698EF4E}"/>
              </a:ext>
            </a:extLst>
          </p:cNvPr>
          <p:cNvSpPr txBox="1"/>
          <p:nvPr/>
        </p:nvSpPr>
        <p:spPr>
          <a:xfrm>
            <a:off x="4219684" y="1362947"/>
            <a:ext cx="1911964" cy="921984"/>
          </a:xfrm>
          <a:prstGeom prst="rect">
            <a:avLst/>
          </a:prstGeom>
          <a:noFill/>
        </p:spPr>
        <p:txBody>
          <a:bodyPr wrap="square" rtlCol="0">
            <a:spAutoFit/>
          </a:bodyPr>
          <a:lstStyle/>
          <a:p>
            <a:pPr algn="ctr" defTabSz="913212">
              <a:defRPr/>
            </a:pPr>
            <a:r>
              <a:rPr lang="en-US" sz="1798" b="1">
                <a:solidFill>
                  <a:srgbClr val="FFFFFF"/>
                </a:solidFill>
                <a:latin typeface="Arial" panose="020B0604020202020204" pitchFamily="34" charset="0"/>
                <a:cs typeface="Arial" panose="020B0604020202020204" pitchFamily="34" charset="0"/>
              </a:rPr>
              <a:t>Somalia, Afghanistan and Yemen</a:t>
            </a:r>
            <a:endParaRPr lang="en-GB" sz="1797" b="1">
              <a:solidFill>
                <a:srgbClr val="FFFFFF"/>
              </a:solidFill>
              <a:latin typeface="Arial" panose="020B0604020202020204" pitchFamily="34" charset="0"/>
              <a:ea typeface="Open Sans" panose="020B0606030504020204" pitchFamily="34" charset="0"/>
              <a:cs typeface="Arial" panose="020B0604020202020204" pitchFamily="34" charset="0"/>
            </a:endParaRPr>
          </a:p>
        </p:txBody>
      </p:sp>
      <p:pic>
        <p:nvPicPr>
          <p:cNvPr id="7" name="Picture 6" descr="A person kneeling on the ground next to a pile of vegetables&#10;&#10;Description automatically generated">
            <a:extLst>
              <a:ext uri="{FF2B5EF4-FFF2-40B4-BE49-F238E27FC236}">
                <a16:creationId xmlns:a16="http://schemas.microsoft.com/office/drawing/2014/main" id="{1CE208C3-2C6B-9D6D-49D4-9E3EDC74FF61}"/>
              </a:ext>
            </a:extLst>
          </p:cNvPr>
          <p:cNvPicPr>
            <a:picLocks noChangeAspect="1"/>
          </p:cNvPicPr>
          <p:nvPr/>
        </p:nvPicPr>
        <p:blipFill rotWithShape="1">
          <a:blip r:embed="rId4"/>
          <a:srcRect l="9397" t="-1" r="23195" b="-15"/>
          <a:stretch/>
        </p:blipFill>
        <p:spPr>
          <a:xfrm>
            <a:off x="6405174" y="2557"/>
            <a:ext cx="5772539" cy="6851871"/>
          </a:xfrm>
          <a:prstGeom prst="rect">
            <a:avLst/>
          </a:prstGeom>
        </p:spPr>
      </p:pic>
      <p:graphicFrame>
        <p:nvGraphicFramePr>
          <p:cNvPr id="32" name="Table 32">
            <a:extLst>
              <a:ext uri="{FF2B5EF4-FFF2-40B4-BE49-F238E27FC236}">
                <a16:creationId xmlns:a16="http://schemas.microsoft.com/office/drawing/2014/main" id="{7DBFB701-94C1-367E-FC08-EA379A0C4387}"/>
              </a:ext>
            </a:extLst>
          </p:cNvPr>
          <p:cNvGraphicFramePr>
            <a:graphicFrameLocks noGrp="1"/>
          </p:cNvGraphicFramePr>
          <p:nvPr/>
        </p:nvGraphicFramePr>
        <p:xfrm>
          <a:off x="1837339" y="2794920"/>
          <a:ext cx="2523449" cy="1643969"/>
        </p:xfrm>
        <a:graphic>
          <a:graphicData uri="http://schemas.openxmlformats.org/drawingml/2006/table">
            <a:tbl>
              <a:tblPr firstRow="1" bandRow="1">
                <a:effectLst/>
                <a:tableStyleId>{46F890A9-2807-4EBB-B81D-B2AA78EC7F39}</a:tableStyleId>
              </a:tblPr>
              <a:tblGrid>
                <a:gridCol w="2523449">
                  <a:extLst>
                    <a:ext uri="{9D8B030D-6E8A-4147-A177-3AD203B41FA5}">
                      <a16:colId xmlns:a16="http://schemas.microsoft.com/office/drawing/2014/main" val="541863037"/>
                    </a:ext>
                  </a:extLst>
                </a:gridCol>
              </a:tblGrid>
              <a:tr h="455345">
                <a:tc>
                  <a:txBody>
                    <a:bodyPr/>
                    <a:lstStyle/>
                    <a:p>
                      <a:pPr algn="ctr"/>
                      <a:r>
                        <a:rPr lang="en-US" sz="1800" b="1" kern="1200">
                          <a:solidFill>
                            <a:srgbClr val="FFC000"/>
                          </a:solidFill>
                          <a:latin typeface="Arial"/>
                          <a:ea typeface="+mn-ea"/>
                          <a:cs typeface="Arial"/>
                        </a:rPr>
                        <a:t>2025</a:t>
                      </a:r>
                    </a:p>
                  </a:txBody>
                  <a:tcPr marL="91345" marR="91345" marT="45672" marB="45672" anchor="ctr">
                    <a:lnL w="12700" cap="flat" cmpd="sng" algn="ctr">
                      <a:solidFill>
                        <a:srgbClr val="000204"/>
                      </a:solidFill>
                      <a:prstDash val="solid"/>
                      <a:round/>
                      <a:headEnd type="none" w="med" len="med"/>
                      <a:tailEnd type="none" w="med" len="med"/>
                    </a:lnL>
                    <a:lnR w="12700" cap="flat" cmpd="sng" algn="ctr">
                      <a:solidFill>
                        <a:srgbClr val="000204"/>
                      </a:solidFill>
                      <a:prstDash val="solid"/>
                      <a:round/>
                      <a:headEnd type="none" w="med" len="med"/>
                      <a:tailEnd type="none" w="med" len="med"/>
                    </a:lnR>
                    <a:lnT w="12700" cap="flat" cmpd="sng" algn="ctr">
                      <a:solidFill>
                        <a:srgbClr val="000204"/>
                      </a:solidFill>
                      <a:prstDash val="solid"/>
                      <a:round/>
                      <a:headEnd type="none" w="med" len="med"/>
                      <a:tailEnd type="none" w="med" len="med"/>
                    </a:lnT>
                    <a:lnB w="12700" cap="flat" cmpd="sng" algn="ctr">
                      <a:solidFill>
                        <a:srgbClr val="4F4F4E"/>
                      </a:solidFill>
                      <a:prstDash val="solid"/>
                      <a:round/>
                      <a:headEnd type="none" w="med" len="med"/>
                      <a:tailEnd type="none" w="med" len="med"/>
                    </a:lnB>
                    <a:noFill/>
                  </a:tcPr>
                </a:tc>
                <a:extLst>
                  <a:ext uri="{0D108BD9-81ED-4DB2-BD59-A6C34878D82A}">
                    <a16:rowId xmlns:a16="http://schemas.microsoft.com/office/drawing/2014/main" val="1616353940"/>
                  </a:ext>
                </a:extLst>
              </a:tr>
              <a:tr h="1186974">
                <a:tc>
                  <a:txBody>
                    <a:bodyPr/>
                    <a:lstStyle/>
                    <a:p>
                      <a:pPr marL="0" marR="0" lvl="0" indent="0" algn="l" defTabSz="914126" rtl="0" eaLnBrk="1" fontAlgn="auto" latinLnBrk="0" hangingPunct="1">
                        <a:lnSpc>
                          <a:spcPct val="100000"/>
                        </a:lnSpc>
                        <a:spcBef>
                          <a:spcPts val="0"/>
                        </a:spcBef>
                        <a:spcAft>
                          <a:spcPts val="0"/>
                        </a:spcAft>
                        <a:buClrTx/>
                        <a:buSzTx/>
                        <a:buFontTx/>
                        <a:buNone/>
                        <a:tabLst/>
                        <a:defRPr/>
                      </a:pPr>
                      <a:r>
                        <a:rPr lang="fr-FR" sz="1800" b="1" noProof="0" dirty="0">
                          <a:solidFill>
                            <a:schemeClr val="accent4">
                              <a:lumMod val="20000"/>
                              <a:lumOff val="80000"/>
                            </a:schemeClr>
                          </a:solidFill>
                          <a:latin typeface="Arial" panose="020B0604020202020204" pitchFamily="34" charset="0"/>
                          <a:cs typeface="Arial" panose="020B0604020202020204" pitchFamily="34" charset="0"/>
                        </a:rPr>
                        <a:t>Burkina Faso, Tchad, RDC, Mali, Niger, Ethiopie, Soudan</a:t>
                      </a:r>
                    </a:p>
                    <a:p>
                      <a:endParaRPr lang="en-US" sz="1800" dirty="0"/>
                    </a:p>
                  </a:txBody>
                  <a:tcPr marL="91345" marR="91345" marT="45672" marB="45672">
                    <a:lnL w="12700" cap="flat" cmpd="sng" algn="ctr">
                      <a:solidFill>
                        <a:srgbClr val="4F4F4E"/>
                      </a:solidFill>
                      <a:prstDash val="solid"/>
                      <a:round/>
                      <a:headEnd type="none" w="med" len="med"/>
                      <a:tailEnd type="none" w="med" len="med"/>
                    </a:lnL>
                    <a:lnR w="12700" cap="flat" cmpd="sng" algn="ctr">
                      <a:solidFill>
                        <a:srgbClr val="4F4F4E"/>
                      </a:solidFill>
                      <a:prstDash val="solid"/>
                      <a:round/>
                      <a:headEnd type="none" w="med" len="med"/>
                      <a:tailEnd type="none" w="med" len="med"/>
                    </a:lnR>
                    <a:lnT w="12700" cap="flat" cmpd="sng" algn="ctr">
                      <a:solidFill>
                        <a:srgbClr val="4F4F4E"/>
                      </a:solidFill>
                      <a:prstDash val="solid"/>
                      <a:round/>
                      <a:headEnd type="none" w="med" len="med"/>
                      <a:tailEnd type="none" w="med" len="med"/>
                    </a:lnT>
                    <a:lnB w="12700" cap="flat" cmpd="sng" algn="ctr">
                      <a:solidFill>
                        <a:srgbClr val="4F4F4E"/>
                      </a:solidFill>
                      <a:prstDash val="solid"/>
                      <a:round/>
                      <a:headEnd type="none" w="med" len="med"/>
                      <a:tailEnd type="none" w="med" len="med"/>
                    </a:lnB>
                    <a:solidFill>
                      <a:srgbClr val="4F4F4E"/>
                    </a:solidFill>
                  </a:tcPr>
                </a:tc>
                <a:extLst>
                  <a:ext uri="{0D108BD9-81ED-4DB2-BD59-A6C34878D82A}">
                    <a16:rowId xmlns:a16="http://schemas.microsoft.com/office/drawing/2014/main" val="1748772895"/>
                  </a:ext>
                </a:extLst>
              </a:tr>
            </a:tbl>
          </a:graphicData>
        </a:graphic>
      </p:graphicFrame>
      <p:graphicFrame>
        <p:nvGraphicFramePr>
          <p:cNvPr id="35" name="Table 32">
            <a:extLst>
              <a:ext uri="{FF2B5EF4-FFF2-40B4-BE49-F238E27FC236}">
                <a16:creationId xmlns:a16="http://schemas.microsoft.com/office/drawing/2014/main" id="{F591F94A-81E5-24EB-9EB1-800FC17773D7}"/>
              </a:ext>
            </a:extLst>
          </p:cNvPr>
          <p:cNvGraphicFramePr>
            <a:graphicFrameLocks noGrp="1"/>
          </p:cNvGraphicFramePr>
          <p:nvPr/>
        </p:nvGraphicFramePr>
        <p:xfrm>
          <a:off x="143564" y="4672446"/>
          <a:ext cx="2523449" cy="1643969"/>
        </p:xfrm>
        <a:graphic>
          <a:graphicData uri="http://schemas.openxmlformats.org/drawingml/2006/table">
            <a:tbl>
              <a:tblPr firstRow="1" bandRow="1">
                <a:tableStyleId>{46F890A9-2807-4EBB-B81D-B2AA78EC7F39}</a:tableStyleId>
              </a:tblPr>
              <a:tblGrid>
                <a:gridCol w="2523449">
                  <a:extLst>
                    <a:ext uri="{9D8B030D-6E8A-4147-A177-3AD203B41FA5}">
                      <a16:colId xmlns:a16="http://schemas.microsoft.com/office/drawing/2014/main" val="541863037"/>
                    </a:ext>
                  </a:extLst>
                </a:gridCol>
              </a:tblGrid>
              <a:tr h="455345">
                <a:tc>
                  <a:txBody>
                    <a:bodyPr/>
                    <a:lstStyle/>
                    <a:p>
                      <a:pPr algn="ctr"/>
                      <a:r>
                        <a:rPr lang="en-US" sz="1800" b="1" kern="1200">
                          <a:solidFill>
                            <a:srgbClr val="FFC000"/>
                          </a:solidFill>
                          <a:latin typeface="Arial"/>
                          <a:ea typeface="+mn-ea"/>
                          <a:cs typeface="Arial"/>
                        </a:rPr>
                        <a:t>2024</a:t>
                      </a:r>
                    </a:p>
                  </a:txBody>
                  <a:tcPr marL="91345" marR="91345" marT="45672" marB="45672" anchor="ctr">
                    <a:lnL w="12700" cap="flat" cmpd="sng" algn="ctr">
                      <a:solidFill>
                        <a:srgbClr val="4F4F4E"/>
                      </a:solidFill>
                      <a:prstDash val="solid"/>
                      <a:round/>
                      <a:headEnd type="none" w="med" len="med"/>
                      <a:tailEnd type="none" w="med" len="med"/>
                    </a:lnL>
                    <a:lnR w="12700" cap="flat" cmpd="sng" algn="ctr">
                      <a:solidFill>
                        <a:srgbClr val="4F4F4E"/>
                      </a:solidFill>
                      <a:prstDash val="solid"/>
                      <a:round/>
                      <a:headEnd type="none" w="med" len="med"/>
                      <a:tailEnd type="none" w="med" len="med"/>
                    </a:lnR>
                    <a:lnT w="12700" cap="flat" cmpd="sng" algn="ctr">
                      <a:solidFill>
                        <a:srgbClr val="4F4F4E"/>
                      </a:solidFill>
                      <a:prstDash val="solid"/>
                      <a:round/>
                      <a:headEnd type="none" w="med" len="med"/>
                      <a:tailEnd type="none" w="med" len="med"/>
                    </a:lnT>
                    <a:lnB w="12700" cap="flat" cmpd="sng" algn="ctr">
                      <a:solidFill>
                        <a:srgbClr val="4F4F4E"/>
                      </a:solidFill>
                      <a:prstDash val="solid"/>
                      <a:round/>
                      <a:headEnd type="none" w="med" len="med"/>
                      <a:tailEnd type="none" w="med" len="med"/>
                    </a:lnB>
                    <a:noFill/>
                  </a:tcPr>
                </a:tc>
                <a:extLst>
                  <a:ext uri="{0D108BD9-81ED-4DB2-BD59-A6C34878D82A}">
                    <a16:rowId xmlns:a16="http://schemas.microsoft.com/office/drawing/2014/main" val="1616353940"/>
                  </a:ext>
                </a:extLst>
              </a:tr>
              <a:tr h="1186974">
                <a:tc>
                  <a:txBody>
                    <a:bodyPr/>
                    <a:lstStyle/>
                    <a:p>
                      <a:pPr marL="0" marR="0" lvl="0" indent="0" algn="l" defTabSz="914126" rtl="0" eaLnBrk="1" fontAlgn="auto" latinLnBrk="0" hangingPunct="1">
                        <a:lnSpc>
                          <a:spcPct val="100000"/>
                        </a:lnSpc>
                        <a:spcBef>
                          <a:spcPts val="0"/>
                        </a:spcBef>
                        <a:spcAft>
                          <a:spcPts val="0"/>
                        </a:spcAft>
                        <a:buClrTx/>
                        <a:buSzTx/>
                        <a:buFontTx/>
                        <a:buNone/>
                        <a:tabLst/>
                        <a:defRPr/>
                      </a:pPr>
                      <a:r>
                        <a:rPr lang="fr-FR" sz="1800" b="1" noProof="0" dirty="0">
                          <a:solidFill>
                            <a:schemeClr val="accent4">
                              <a:lumMod val="20000"/>
                              <a:lumOff val="80000"/>
                            </a:schemeClr>
                          </a:solidFill>
                          <a:latin typeface="Arial" panose="020B0604020202020204" pitchFamily="34" charset="0"/>
                          <a:cs typeface="Arial" panose="020B0604020202020204" pitchFamily="34" charset="0"/>
                        </a:rPr>
                        <a:t>Haïti, Kenya, Madagascar,  Nigeria, Sud Soudan</a:t>
                      </a:r>
                    </a:p>
                    <a:p>
                      <a:endParaRPr lang="en-US" sz="1800" dirty="0"/>
                    </a:p>
                  </a:txBody>
                  <a:tcPr marL="91345" marR="91345" marT="45672" marB="45672">
                    <a:lnT w="12700" cap="flat" cmpd="sng" algn="ctr">
                      <a:solidFill>
                        <a:srgbClr val="4F4F4E"/>
                      </a:solidFill>
                      <a:prstDash val="solid"/>
                      <a:round/>
                      <a:headEnd type="none" w="med" len="med"/>
                      <a:tailEnd type="none" w="med" len="med"/>
                    </a:lnT>
                    <a:solidFill>
                      <a:srgbClr val="4F4F4E"/>
                    </a:solidFill>
                  </a:tcPr>
                </a:tc>
                <a:extLst>
                  <a:ext uri="{0D108BD9-81ED-4DB2-BD59-A6C34878D82A}">
                    <a16:rowId xmlns:a16="http://schemas.microsoft.com/office/drawing/2014/main" val="1748772895"/>
                  </a:ext>
                </a:extLst>
              </a:tr>
            </a:tbl>
          </a:graphicData>
        </a:graphic>
      </p:graphicFrame>
      <p:graphicFrame>
        <p:nvGraphicFramePr>
          <p:cNvPr id="37" name="Table 32">
            <a:extLst>
              <a:ext uri="{FF2B5EF4-FFF2-40B4-BE49-F238E27FC236}">
                <a16:creationId xmlns:a16="http://schemas.microsoft.com/office/drawing/2014/main" id="{17FDAC70-1E3B-BBD5-929E-9BDB6E6E5FAA}"/>
              </a:ext>
            </a:extLst>
          </p:cNvPr>
          <p:cNvGraphicFramePr>
            <a:graphicFrameLocks noGrp="1"/>
          </p:cNvGraphicFramePr>
          <p:nvPr/>
        </p:nvGraphicFramePr>
        <p:xfrm>
          <a:off x="3566201" y="1105525"/>
          <a:ext cx="2523449" cy="1431974"/>
        </p:xfrm>
        <a:graphic>
          <a:graphicData uri="http://schemas.openxmlformats.org/drawingml/2006/table">
            <a:tbl>
              <a:tblPr firstRow="1" bandRow="1">
                <a:tableStyleId>{46F890A9-2807-4EBB-B81D-B2AA78EC7F39}</a:tableStyleId>
              </a:tblPr>
              <a:tblGrid>
                <a:gridCol w="2523449">
                  <a:extLst>
                    <a:ext uri="{9D8B030D-6E8A-4147-A177-3AD203B41FA5}">
                      <a16:colId xmlns:a16="http://schemas.microsoft.com/office/drawing/2014/main" val="541863037"/>
                    </a:ext>
                  </a:extLst>
                </a:gridCol>
              </a:tblGrid>
              <a:tr h="455345">
                <a:tc>
                  <a:txBody>
                    <a:bodyPr/>
                    <a:lstStyle/>
                    <a:p>
                      <a:pPr algn="ctr"/>
                      <a:r>
                        <a:rPr lang="en-US" sz="1800" b="1" kern="1200">
                          <a:solidFill>
                            <a:srgbClr val="FFC000"/>
                          </a:solidFill>
                          <a:latin typeface="Arial"/>
                          <a:ea typeface="+mn-ea"/>
                          <a:cs typeface="Arial"/>
                        </a:rPr>
                        <a:t>2026</a:t>
                      </a:r>
                    </a:p>
                  </a:txBody>
                  <a:tcPr marL="91345" marR="91345" marT="45672" marB="45672" anchor="ctr">
                    <a:lnL w="12700" cap="flat" cmpd="sng" algn="ctr">
                      <a:solidFill>
                        <a:srgbClr val="4F4F4E"/>
                      </a:solidFill>
                      <a:prstDash val="solid"/>
                      <a:round/>
                      <a:headEnd type="none" w="med" len="med"/>
                      <a:tailEnd type="none" w="med" len="med"/>
                    </a:lnL>
                    <a:lnR w="12700" cap="flat" cmpd="sng" algn="ctr">
                      <a:solidFill>
                        <a:srgbClr val="4F4F4E"/>
                      </a:solidFill>
                      <a:prstDash val="solid"/>
                      <a:round/>
                      <a:headEnd type="none" w="med" len="med"/>
                      <a:tailEnd type="none" w="med" len="med"/>
                    </a:lnR>
                    <a:lnT w="12700" cap="flat" cmpd="sng" algn="ctr">
                      <a:solidFill>
                        <a:srgbClr val="4F4F4E"/>
                      </a:solidFill>
                      <a:prstDash val="solid"/>
                      <a:round/>
                      <a:headEnd type="none" w="med" len="med"/>
                      <a:tailEnd type="none" w="med" len="med"/>
                    </a:lnT>
                    <a:noFill/>
                  </a:tcPr>
                </a:tc>
                <a:extLst>
                  <a:ext uri="{0D108BD9-81ED-4DB2-BD59-A6C34878D82A}">
                    <a16:rowId xmlns:a16="http://schemas.microsoft.com/office/drawing/2014/main" val="1616353940"/>
                  </a:ext>
                </a:extLst>
              </a:tr>
              <a:tr h="976629">
                <a:tc>
                  <a:txBody>
                    <a:bodyPr/>
                    <a:lstStyle/>
                    <a:p>
                      <a:pPr marL="0" marR="0" lvl="0" indent="0" algn="l" defTabSz="914126" rtl="0" eaLnBrk="1" fontAlgn="auto" latinLnBrk="0" hangingPunct="1">
                        <a:lnSpc>
                          <a:spcPct val="100000"/>
                        </a:lnSpc>
                        <a:spcBef>
                          <a:spcPts val="0"/>
                        </a:spcBef>
                        <a:spcAft>
                          <a:spcPts val="0"/>
                        </a:spcAft>
                        <a:buClrTx/>
                        <a:buSzTx/>
                        <a:buFontTx/>
                        <a:buNone/>
                        <a:tabLst/>
                        <a:defRPr/>
                      </a:pPr>
                      <a:r>
                        <a:rPr lang="fr-FR" sz="1800" b="1" noProof="0" dirty="0">
                          <a:solidFill>
                            <a:schemeClr val="accent4">
                              <a:lumMod val="20000"/>
                              <a:lumOff val="80000"/>
                            </a:schemeClr>
                          </a:solidFill>
                          <a:latin typeface="Arial" panose="020B0604020202020204" pitchFamily="34" charset="0"/>
                          <a:cs typeface="Arial" panose="020B0604020202020204" pitchFamily="34" charset="0"/>
                        </a:rPr>
                        <a:t>Afghanistan, Somalie, Yemen</a:t>
                      </a:r>
                    </a:p>
                    <a:p>
                      <a:endParaRPr lang="en-US" sz="1800" dirty="0"/>
                    </a:p>
                  </a:txBody>
                  <a:tcPr marL="91345" marR="91345" marT="45672" marB="45672">
                    <a:lnL w="12700" cap="flat" cmpd="sng" algn="ctr">
                      <a:solidFill>
                        <a:srgbClr val="4F4F4E"/>
                      </a:solidFill>
                      <a:prstDash val="solid"/>
                      <a:round/>
                      <a:headEnd type="none" w="med" len="med"/>
                      <a:tailEnd type="none" w="med" len="med"/>
                    </a:lnL>
                    <a:lnR w="12700" cap="flat" cmpd="sng" algn="ctr">
                      <a:solidFill>
                        <a:srgbClr val="4F4F4E"/>
                      </a:solidFill>
                      <a:prstDash val="solid"/>
                      <a:round/>
                      <a:headEnd type="none" w="med" len="med"/>
                      <a:tailEnd type="none" w="med" len="med"/>
                    </a:lnR>
                    <a:lnB w="12700" cap="flat" cmpd="sng" algn="ctr">
                      <a:solidFill>
                        <a:srgbClr val="4F4F4E"/>
                      </a:solidFill>
                      <a:prstDash val="solid"/>
                      <a:round/>
                      <a:headEnd type="none" w="med" len="med"/>
                      <a:tailEnd type="none" w="med" len="med"/>
                    </a:lnB>
                    <a:solidFill>
                      <a:srgbClr val="4F4F4E"/>
                    </a:solidFill>
                  </a:tcPr>
                </a:tc>
                <a:extLst>
                  <a:ext uri="{0D108BD9-81ED-4DB2-BD59-A6C34878D82A}">
                    <a16:rowId xmlns:a16="http://schemas.microsoft.com/office/drawing/2014/main" val="1748772895"/>
                  </a:ext>
                </a:extLst>
              </a:tr>
            </a:tbl>
          </a:graphicData>
        </a:graphic>
      </p:graphicFrame>
    </p:spTree>
    <p:custDataLst>
      <p:tags r:id="rId1"/>
    </p:custDataLst>
    <p:extLst>
      <p:ext uri="{BB962C8B-B14F-4D97-AF65-F5344CB8AC3E}">
        <p14:creationId xmlns:p14="http://schemas.microsoft.com/office/powerpoint/2010/main" val="200800730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E3599B2-2C72-6D94-0EF9-FB63D641FBF2}"/>
              </a:ext>
            </a:extLst>
          </p:cNvPr>
          <p:cNvSpPr>
            <a:spLocks noGrp="1"/>
          </p:cNvSpPr>
          <p:nvPr>
            <p:ph type="title"/>
          </p:nvPr>
        </p:nvSpPr>
        <p:spPr>
          <a:xfrm>
            <a:off x="7752886" y="1167291"/>
            <a:ext cx="4620522" cy="4716600"/>
          </a:xfrm>
          <a:prstGeom prst="ellipse">
            <a:avLst/>
          </a:prstGeom>
          <a:solidFill>
            <a:schemeClr val="accent4">
              <a:lumMod val="40000"/>
              <a:lumOff val="60000"/>
            </a:schemeClr>
          </a:solidFill>
        </p:spPr>
        <p:txBody>
          <a:bodyPr vert="horz" lIns="91345" tIns="45672" rIns="91345" bIns="45672" rtlCol="0" anchor="ctr">
            <a:normAutofit/>
          </a:bodyPr>
          <a:lstStyle/>
          <a:p>
            <a:pPr algn="ctr" defTabSz="913486"/>
            <a:r>
              <a:rPr lang="fr-FR" sz="3596" kern="1200" dirty="0">
                <a:solidFill>
                  <a:schemeClr val="tx1"/>
                </a:solidFill>
                <a:latin typeface="+mj-lt"/>
                <a:ea typeface="+mj-ea"/>
                <a:cs typeface="+mj-cs"/>
              </a:rPr>
              <a:t>Domaines de collaboration entre l’UNICEF et </a:t>
            </a:r>
            <a:r>
              <a:rPr lang="fr-FR" sz="3596" kern="1200">
                <a:solidFill>
                  <a:schemeClr val="tx1"/>
                </a:solidFill>
                <a:latin typeface="+mj-lt"/>
                <a:ea typeface="+mj-ea"/>
                <a:cs typeface="+mj-cs"/>
              </a:rPr>
              <a:t>le PAM</a:t>
            </a:r>
            <a:endParaRPr lang="fr-FR" sz="3596" kern="1200" dirty="0">
              <a:solidFill>
                <a:schemeClr val="tx1"/>
              </a:solidFill>
              <a:latin typeface="+mj-lt"/>
              <a:ea typeface="+mj-ea"/>
              <a:cs typeface="+mj-cs"/>
            </a:endParaRPr>
          </a:p>
        </p:txBody>
      </p:sp>
      <p:graphicFrame>
        <p:nvGraphicFramePr>
          <p:cNvPr id="16" name="TextBox 4">
            <a:extLst>
              <a:ext uri="{FF2B5EF4-FFF2-40B4-BE49-F238E27FC236}">
                <a16:creationId xmlns:a16="http://schemas.microsoft.com/office/drawing/2014/main" id="{35DFE71F-7022-5BE7-511C-936A0BC69FB1}"/>
              </a:ext>
            </a:extLst>
          </p:cNvPr>
          <p:cNvGraphicFramePr/>
          <p:nvPr/>
        </p:nvGraphicFramePr>
        <p:xfrm>
          <a:off x="479560" y="528804"/>
          <a:ext cx="6981035" cy="55934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27538713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66FDD9B-D9FE-B7F9-09E1-7CAE7C6BE858}"/>
              </a:ext>
            </a:extLst>
          </p:cNvPr>
          <p:cNvSpPr txBox="1"/>
          <p:nvPr/>
        </p:nvSpPr>
        <p:spPr>
          <a:xfrm>
            <a:off x="505437" y="729293"/>
            <a:ext cx="6051811" cy="3215559"/>
          </a:xfrm>
          <a:prstGeom prst="rect">
            <a:avLst/>
          </a:prstGeom>
        </p:spPr>
        <p:txBody>
          <a:bodyPr vert="horz" lIns="91345" tIns="45672" rIns="91345" bIns="45672" rtlCol="0" anchor="b">
            <a:normAutofit lnSpcReduction="10000"/>
          </a:bodyPr>
          <a:lstStyle/>
          <a:p>
            <a:pPr algn="ctr" defTabSz="685114">
              <a:lnSpc>
                <a:spcPct val="110000"/>
              </a:lnSpc>
              <a:defRPr/>
            </a:pPr>
            <a:r>
              <a:rPr lang="fr-FR" sz="3996" b="1" dirty="0">
                <a:solidFill>
                  <a:srgbClr val="0070C0"/>
                </a:solidFill>
                <a:latin typeface="Calibri" panose="020F0502020204030204"/>
                <a:ea typeface="+mj-ea"/>
                <a:cs typeface="+mj-cs"/>
              </a:rPr>
              <a:t>Implications programmatiques </a:t>
            </a:r>
          </a:p>
          <a:p>
            <a:pPr algn="ctr" defTabSz="685114">
              <a:lnSpc>
                <a:spcPct val="110000"/>
              </a:lnSpc>
              <a:defRPr/>
            </a:pPr>
            <a:r>
              <a:rPr lang="fr-FR" sz="3996" b="1" dirty="0">
                <a:solidFill>
                  <a:srgbClr val="0070C0"/>
                </a:solidFill>
                <a:latin typeface="Calibri" panose="020F0502020204030204"/>
                <a:ea typeface="+mj-ea"/>
                <a:cs typeface="+mj-cs"/>
              </a:rPr>
              <a:t>Prise en charge des enfants de 6 à 59 mois atteints de MAM</a:t>
            </a:r>
            <a:endParaRPr lang="en-US" sz="3996" b="1" dirty="0">
              <a:solidFill>
                <a:srgbClr val="0070C0"/>
              </a:solidFill>
              <a:ea typeface="Calibri"/>
              <a:cs typeface="Calibri"/>
            </a:endParaRPr>
          </a:p>
        </p:txBody>
      </p:sp>
      <p:pic>
        <p:nvPicPr>
          <p:cNvPr id="4" name="Picture 3" descr="A person holding a baby&#10;&#10;Description automatically generated">
            <a:extLst>
              <a:ext uri="{FF2B5EF4-FFF2-40B4-BE49-F238E27FC236}">
                <a16:creationId xmlns:a16="http://schemas.microsoft.com/office/drawing/2014/main" id="{6853AC61-6F4B-09F2-E349-AA93C05BB569}"/>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b="13740"/>
          <a:stretch/>
        </p:blipFill>
        <p:spPr>
          <a:xfrm>
            <a:off x="6557248" y="125489"/>
            <a:ext cx="5412856" cy="6220133"/>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
        <p:nvSpPr>
          <p:cNvPr id="2" name="Title 1">
            <a:hlinkClick r:id="rId4"/>
            <a:extLst>
              <a:ext uri="{FF2B5EF4-FFF2-40B4-BE49-F238E27FC236}">
                <a16:creationId xmlns:a16="http://schemas.microsoft.com/office/drawing/2014/main" id="{6C147BA0-7EA1-ADAC-8B6B-E00886CD5DE9}"/>
              </a:ext>
            </a:extLst>
          </p:cNvPr>
          <p:cNvSpPr txBox="1">
            <a:spLocks/>
          </p:cNvSpPr>
          <p:nvPr/>
        </p:nvSpPr>
        <p:spPr>
          <a:xfrm>
            <a:off x="789086" y="5006960"/>
            <a:ext cx="5722336" cy="1612524"/>
          </a:xfrm>
          <a:prstGeom prst="rect">
            <a:avLst/>
          </a:prstGeom>
        </p:spPr>
        <p:txBody>
          <a:bodyPr vert="horz" lIns="68509" tIns="34254" rIns="68509" bIns="34254"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a:pPr>
            <a:r>
              <a:rPr lang="en-US" sz="2398" b="1" dirty="0">
                <a:solidFill>
                  <a:srgbClr val="0070C0"/>
                </a:solidFill>
                <a:latin typeface="Calibri" panose="020F0502020204030204"/>
                <a:ea typeface="Source Sans Pro"/>
              </a:rPr>
              <a:t>Leïla Masson,</a:t>
            </a:r>
          </a:p>
          <a:p>
            <a:pPr>
              <a:lnSpc>
                <a:spcPct val="100000"/>
              </a:lnSpc>
              <a:defRPr/>
            </a:pPr>
            <a:r>
              <a:rPr lang="en-US" sz="2398" dirty="0" err="1">
                <a:solidFill>
                  <a:srgbClr val="1A3845"/>
                </a:solidFill>
                <a:latin typeface="Calibri" panose="020F0502020204030204"/>
              </a:rPr>
              <a:t>Nutritioniste</a:t>
            </a:r>
            <a:r>
              <a:rPr lang="en-US" sz="2398" dirty="0">
                <a:solidFill>
                  <a:srgbClr val="1A3845"/>
                </a:solidFill>
                <a:latin typeface="Calibri" panose="020F0502020204030204"/>
              </a:rPr>
              <a:t> </a:t>
            </a:r>
            <a:r>
              <a:rPr lang="en-US" sz="2398" dirty="0" err="1">
                <a:solidFill>
                  <a:srgbClr val="1A3845"/>
                </a:solidFill>
                <a:latin typeface="Calibri" panose="020F0502020204030204"/>
              </a:rPr>
              <a:t>régionale</a:t>
            </a:r>
            <a:r>
              <a:rPr lang="en-US" sz="2398" dirty="0">
                <a:solidFill>
                  <a:srgbClr val="1A3845"/>
                </a:solidFill>
                <a:latin typeface="Calibri" panose="020F0502020204030204"/>
              </a:rPr>
              <a:t>, PAM RBD</a:t>
            </a:r>
          </a:p>
          <a:p>
            <a:pPr>
              <a:defRPr/>
            </a:pPr>
            <a:r>
              <a:rPr lang="en-US" sz="2398" b="1" dirty="0">
                <a:solidFill>
                  <a:srgbClr val="0070C0"/>
                </a:solidFill>
                <a:latin typeface="Calibri" panose="020F0502020204030204"/>
                <a:ea typeface="Source Sans Pro"/>
              </a:rPr>
              <a:t>Ann Defraye, </a:t>
            </a:r>
            <a:endParaRPr lang="en-US" sz="2398" dirty="0">
              <a:solidFill>
                <a:srgbClr val="1A3845"/>
              </a:solidFill>
              <a:latin typeface="Calibri" panose="020F0502020204030204"/>
              <a:ea typeface="Source Sans Pro" panose="020B0503030403020204" pitchFamily="34" charset="0"/>
            </a:endParaRPr>
          </a:p>
          <a:p>
            <a:pPr>
              <a:defRPr/>
            </a:pPr>
            <a:r>
              <a:rPr lang="en-US" sz="2398" dirty="0">
                <a:solidFill>
                  <a:srgbClr val="1A3845"/>
                </a:solidFill>
                <a:latin typeface="Calibri" panose="020F0502020204030204"/>
                <a:ea typeface="Source Sans Pro"/>
              </a:rPr>
              <a:t>Nutrition Specialist</a:t>
            </a:r>
            <a:r>
              <a:rPr kumimoji="0" lang="en-US" sz="2398" b="0" i="0" u="none" strike="noStrike" kern="1200" cap="none" spc="0" normalizeH="0" baseline="0" noProof="0" dirty="0">
                <a:ln>
                  <a:noFill/>
                </a:ln>
                <a:solidFill>
                  <a:srgbClr val="1A3845"/>
                </a:solidFill>
                <a:effectLst/>
                <a:uLnTx/>
                <a:uFillTx/>
                <a:latin typeface="Calibri" panose="020F0502020204030204"/>
                <a:ea typeface="Source Sans Pro"/>
                <a:cs typeface="+mn-cs"/>
              </a:rPr>
              <a:t>,</a:t>
            </a:r>
            <a:r>
              <a:rPr lang="en-US" sz="2398" dirty="0">
                <a:solidFill>
                  <a:srgbClr val="1A3845"/>
                </a:solidFill>
                <a:latin typeface="Calibri" panose="020F0502020204030204"/>
                <a:ea typeface="Source Sans Pro"/>
              </a:rPr>
              <a:t> UNICEF WCARO</a:t>
            </a:r>
            <a:endParaRPr lang="en-US" sz="2398" b="0" i="0" u="none" strike="noStrike" kern="1200" cap="none" spc="0" normalizeH="0" baseline="0" noProof="0" dirty="0">
              <a:ln>
                <a:noFill/>
              </a:ln>
              <a:solidFill>
                <a:srgbClr val="1A3845"/>
              </a:solidFill>
              <a:effectLst/>
              <a:uLnTx/>
              <a:uFillTx/>
              <a:latin typeface="Calibri" panose="020F0502020204030204"/>
              <a:ea typeface="Source Sans Pro" panose="020B0503030403020204" pitchFamily="34" charset="0"/>
              <a:cs typeface="Calibri"/>
            </a:endParaRPr>
          </a:p>
          <a:p>
            <a:pPr defTabSz="913486">
              <a:defRPr/>
            </a:pPr>
            <a:endParaRPr lang="en-US" sz="2398" b="0" i="0" u="none" strike="noStrike" kern="1200" cap="none" spc="0" normalizeH="0" baseline="0" noProof="0" dirty="0">
              <a:ln>
                <a:noFill/>
              </a:ln>
              <a:solidFill>
                <a:srgbClr val="1A3845"/>
              </a:solidFill>
              <a:effectLst/>
              <a:uLnTx/>
              <a:uFillTx/>
              <a:latin typeface="Calibri" panose="020F0502020204030204"/>
              <a:ea typeface="Source Sans Pro"/>
              <a:cs typeface="Calibri"/>
            </a:endParaRPr>
          </a:p>
        </p:txBody>
      </p:sp>
    </p:spTree>
    <p:extLst>
      <p:ext uri="{BB962C8B-B14F-4D97-AF65-F5344CB8AC3E}">
        <p14:creationId xmlns:p14="http://schemas.microsoft.com/office/powerpoint/2010/main" val="214071441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24C2841-BD39-4BFF-A13A-66F4E1E46CC5}"/>
              </a:ext>
            </a:extLst>
          </p:cNvPr>
          <p:cNvSpPr/>
          <p:nvPr/>
        </p:nvSpPr>
        <p:spPr>
          <a:xfrm>
            <a:off x="0" y="5823"/>
            <a:ext cx="12179300" cy="1564910"/>
          </a:xfrm>
          <a:prstGeom prst="rect">
            <a:avLst/>
          </a:prstGeom>
          <a:solidFill>
            <a:srgbClr val="0070C0"/>
          </a:solidFill>
        </p:spPr>
        <p:txBody>
          <a:bodyPr vert="horz" lIns="91345" tIns="45672" rIns="91345" bIns="45672" rtlCol="0" anchor="ctr">
            <a:normAutofit fontScale="92500"/>
          </a:bodyPr>
          <a:lstStyle/>
          <a:p>
            <a:pPr algn="ctr" defTabSz="913486">
              <a:spcBef>
                <a:spcPct val="0"/>
              </a:spcBef>
            </a:pPr>
            <a:r>
              <a:rPr lang="fr-FR" sz="3596" b="1" dirty="0">
                <a:solidFill>
                  <a:schemeClr val="bg1"/>
                </a:solidFill>
                <a:latin typeface="Arial"/>
                <a:ea typeface="+mj-ea"/>
                <a:cs typeface="Arial"/>
              </a:rPr>
              <a:t>Implication : prise en charge des nourrissons et des enfants de 6 à 59 mois présentant une malnutrition aigüe modérée.</a:t>
            </a:r>
            <a:endParaRPr lang="en-US" sz="3596" b="1" dirty="0">
              <a:solidFill>
                <a:schemeClr val="bg1"/>
              </a:solidFill>
              <a:latin typeface="Arial" panose="020B0604020202020204" pitchFamily="34" charset="0"/>
              <a:ea typeface="+mj-ea"/>
              <a:cs typeface="Arial" panose="020B0604020202020204" pitchFamily="34" charset="0"/>
            </a:endParaRPr>
          </a:p>
        </p:txBody>
      </p:sp>
      <p:graphicFrame>
        <p:nvGraphicFramePr>
          <p:cNvPr id="3" name="Diagram 2">
            <a:extLst>
              <a:ext uri="{FF2B5EF4-FFF2-40B4-BE49-F238E27FC236}">
                <a16:creationId xmlns:a16="http://schemas.microsoft.com/office/drawing/2014/main" id="{AD26A64D-116B-1EE7-ACB4-E369DA41F313}"/>
              </a:ext>
            </a:extLst>
          </p:cNvPr>
          <p:cNvGraphicFramePr/>
          <p:nvPr/>
        </p:nvGraphicFramePr>
        <p:xfrm>
          <a:off x="287248" y="2004253"/>
          <a:ext cx="11245741" cy="417083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72716809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181F31-83CA-D784-C0A2-E6FCE6F8982C}"/>
              </a:ext>
            </a:extLst>
          </p:cNvPr>
          <p:cNvSpPr>
            <a:spLocks noGrp="1"/>
          </p:cNvSpPr>
          <p:nvPr>
            <p:ph type="title"/>
          </p:nvPr>
        </p:nvSpPr>
        <p:spPr/>
        <p:txBody>
          <a:bodyPr>
            <a:normAutofit/>
          </a:bodyPr>
          <a:lstStyle/>
          <a:p>
            <a:r>
              <a:rPr lang="en-US" sz="2997" b="1" dirty="0">
                <a:solidFill>
                  <a:srgbClr val="0070C0"/>
                </a:solidFill>
                <a:latin typeface="Arial" panose="020B0604020202020204" pitchFamily="34" charset="0"/>
                <a:ea typeface="Open Sans ExtraBold"/>
                <a:cs typeface="Arial" panose="020B0604020202020204" pitchFamily="34" charset="0"/>
              </a:rPr>
              <a:t>Bilan de santé</a:t>
            </a:r>
          </a:p>
        </p:txBody>
      </p:sp>
      <p:sp>
        <p:nvSpPr>
          <p:cNvPr id="3" name="Content Placeholder 2">
            <a:extLst>
              <a:ext uri="{FF2B5EF4-FFF2-40B4-BE49-F238E27FC236}">
                <a16:creationId xmlns:a16="http://schemas.microsoft.com/office/drawing/2014/main" id="{56CE3481-14F5-F849-8D77-0722F86AC9A9}"/>
              </a:ext>
            </a:extLst>
          </p:cNvPr>
          <p:cNvSpPr>
            <a:spLocks noGrp="1"/>
          </p:cNvSpPr>
          <p:nvPr>
            <p:ph idx="1"/>
          </p:nvPr>
        </p:nvSpPr>
        <p:spPr/>
        <p:txBody>
          <a:bodyPr vert="horz" lIns="91345" tIns="45672" rIns="91345" bIns="45672" rtlCol="0" anchor="t">
            <a:normAutofit/>
          </a:bodyPr>
          <a:lstStyle/>
          <a:p>
            <a:pPr marL="227737" indent="-227737"/>
            <a:r>
              <a:rPr lang="en-US" sz="2747" b="1" dirty="0" err="1"/>
              <a:t>Qu’est-ce</a:t>
            </a:r>
            <a:r>
              <a:rPr lang="en-US" sz="2747" b="1" dirty="0"/>
              <a:t> qui </a:t>
            </a:r>
            <a:r>
              <a:rPr lang="en-US" sz="2747" b="1" dirty="0" err="1"/>
              <a:t>est</a:t>
            </a:r>
            <a:r>
              <a:rPr lang="en-US" sz="2747" b="1" dirty="0"/>
              <a:t> nouveau ?</a:t>
            </a:r>
            <a:endParaRPr lang="en-US" sz="2747" dirty="0"/>
          </a:p>
          <a:p>
            <a:pPr marL="684480" lvl="1" indent="-227737"/>
            <a:r>
              <a:rPr lang="fr-FR" sz="2348" b="1" dirty="0">
                <a:solidFill>
                  <a:srgbClr val="0070C0"/>
                </a:solidFill>
              </a:rPr>
              <a:t>Évaluation et traitement sanitaires </a:t>
            </a:r>
            <a:r>
              <a:rPr lang="fr-FR" sz="2348" dirty="0"/>
              <a:t>et </a:t>
            </a:r>
            <a:r>
              <a:rPr lang="fr-FR" sz="2348" b="1" dirty="0">
                <a:solidFill>
                  <a:srgbClr val="0070C0"/>
                </a:solidFill>
              </a:rPr>
              <a:t>soins psychosociaux </a:t>
            </a:r>
            <a:r>
              <a:rPr lang="fr-FR" sz="2348" dirty="0"/>
              <a:t>pour tous les enfants MAM</a:t>
            </a:r>
          </a:p>
          <a:p>
            <a:pPr marL="684480" lvl="1" indent="-227737"/>
            <a:endParaRPr lang="en-US" dirty="0">
              <a:ea typeface="Calibri" panose="020F0502020204030204"/>
              <a:cs typeface="Calibri" panose="020F0502020204030204"/>
            </a:endParaRPr>
          </a:p>
          <a:p>
            <a:pPr marL="227737" indent="-227737"/>
            <a:r>
              <a:rPr lang="en-US" sz="2747" b="1" dirty="0" err="1"/>
              <a:t>Qu’est-ce</a:t>
            </a:r>
            <a:r>
              <a:rPr lang="en-US" sz="2747" b="1" dirty="0"/>
              <a:t> que </a:t>
            </a:r>
            <a:r>
              <a:rPr lang="en-US" sz="2747" b="1" dirty="0" err="1"/>
              <a:t>cela</a:t>
            </a:r>
            <a:r>
              <a:rPr lang="en-US" sz="2747" b="1" dirty="0"/>
              <a:t> </a:t>
            </a:r>
            <a:r>
              <a:rPr lang="en-US" sz="2747" b="1" dirty="0" err="1"/>
              <a:t>implique</a:t>
            </a:r>
            <a:r>
              <a:rPr lang="en-US" sz="2747" b="1" dirty="0"/>
              <a:t> ?</a:t>
            </a:r>
            <a:endParaRPr lang="en-US" sz="2747" b="1" dirty="0">
              <a:ea typeface="Calibri"/>
              <a:cs typeface="Calibri"/>
            </a:endParaRPr>
          </a:p>
          <a:p>
            <a:pPr marL="684480" lvl="1" indent="-227737"/>
            <a:r>
              <a:rPr lang="fr-FR" sz="2348" dirty="0"/>
              <a:t>Les programmes de MAM, quelle que soit la plateforme sur laquelle ils sont mis en œuvre, doivent être liés aux services de santé.</a:t>
            </a:r>
          </a:p>
          <a:p>
            <a:pPr marL="684480" lvl="1" indent="-227737"/>
            <a:r>
              <a:rPr lang="fr-FR" sz="2348" dirty="0"/>
              <a:t>Personnel de santé/ASC formés et équipés =&gt; Budget</a:t>
            </a:r>
          </a:p>
          <a:p>
            <a:pPr marL="684480" lvl="1" indent="-227737"/>
            <a:endParaRPr lang="en-US" dirty="0">
              <a:ea typeface="Calibri" panose="020F0502020204030204"/>
              <a:cs typeface="Calibri" panose="020F0502020204030204"/>
            </a:endParaRPr>
          </a:p>
        </p:txBody>
      </p:sp>
      <p:pic>
        <p:nvPicPr>
          <p:cNvPr id="4" name="Picture 3" descr="Icon&#10;&#10;Description automatically generated">
            <a:extLst>
              <a:ext uri="{FF2B5EF4-FFF2-40B4-BE49-F238E27FC236}">
                <a16:creationId xmlns:a16="http://schemas.microsoft.com/office/drawing/2014/main" id="{5F4B23D0-5E0C-D3A0-AA17-F8C865676B6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700955" y="169383"/>
            <a:ext cx="2103593" cy="2018640"/>
          </a:xfrm>
          <a:prstGeom prst="rect">
            <a:avLst/>
          </a:prstGeom>
        </p:spPr>
      </p:pic>
    </p:spTree>
    <p:extLst>
      <p:ext uri="{BB962C8B-B14F-4D97-AF65-F5344CB8AC3E}">
        <p14:creationId xmlns:p14="http://schemas.microsoft.com/office/powerpoint/2010/main" val="103416156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CD1565A9-9BB7-A14A-E4C7-BCAB151AEB9E}"/>
              </a:ext>
            </a:extLst>
          </p:cNvPr>
          <p:cNvPicPr>
            <a:picLocks noChangeAspect="1"/>
          </p:cNvPicPr>
          <p:nvPr/>
        </p:nvPicPr>
        <p:blipFill rotWithShape="1">
          <a:blip r:embed="rId3"/>
          <a:srcRect l="6962" r="6962"/>
          <a:stretch/>
        </p:blipFill>
        <p:spPr>
          <a:xfrm>
            <a:off x="-206470" y="10"/>
            <a:ext cx="8854633" cy="6857990"/>
          </a:xfrm>
          <a:prstGeom prst="rect">
            <a:avLst/>
          </a:prstGeom>
        </p:spPr>
      </p:pic>
      <p:sp>
        <p:nvSpPr>
          <p:cNvPr id="151" name="Rectangle 150">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19680" y="0"/>
            <a:ext cx="7059617"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2" name="TextBox 6"/>
          <p:cNvSpPr txBox="1"/>
          <p:nvPr/>
        </p:nvSpPr>
        <p:spPr>
          <a:xfrm>
            <a:off x="8993911" y="1308146"/>
            <a:ext cx="2196846" cy="1287947"/>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vert="horz" lIns="91440" tIns="45720" rIns="91440" bIns="45720" rtlCol="0" anchor="ctr">
            <a:normAutofit lnSpcReduction="10000"/>
          </a:bodyPr>
          <a:lstStyle/>
          <a:p>
            <a:pPr defTabSz="914400">
              <a:lnSpc>
                <a:spcPct val="90000"/>
              </a:lnSpc>
              <a:spcBef>
                <a:spcPct val="0"/>
              </a:spcBef>
              <a:spcAft>
                <a:spcPts val="600"/>
              </a:spcAft>
              <a:defRPr sz="2400" b="0">
                <a:latin typeface="Arial"/>
                <a:ea typeface="Arial"/>
                <a:cs typeface="Arial"/>
                <a:sym typeface="Arial"/>
              </a:defRPr>
            </a:pPr>
            <a:r>
              <a:rPr lang="en-US" sz="4400" u="sng" kern="1200" dirty="0" err="1">
                <a:solidFill>
                  <a:srgbClr val="455F51"/>
                </a:solidFill>
                <a:latin typeface="Calibri"/>
                <a:ea typeface="+mj-ea"/>
                <a:cs typeface="Calibri"/>
              </a:rPr>
              <a:t>Partie</a:t>
            </a:r>
            <a:r>
              <a:rPr lang="en-US" sz="4400" u="sng" kern="1200" dirty="0">
                <a:solidFill>
                  <a:srgbClr val="455F51"/>
                </a:solidFill>
                <a:latin typeface="Calibri"/>
                <a:ea typeface="+mj-ea"/>
                <a:cs typeface="Calibri"/>
              </a:rPr>
              <a:t> 1 \ Part 1</a:t>
            </a:r>
            <a:endParaRPr lang="en-US" sz="4400" u="sng" kern="1200" dirty="0">
              <a:solidFill>
                <a:srgbClr val="455F51"/>
              </a:solidFill>
              <a:latin typeface="Calibri"/>
              <a:cs typeface="Calibri"/>
            </a:endParaRPr>
          </a:p>
        </p:txBody>
      </p:sp>
      <p:pic>
        <p:nvPicPr>
          <p:cNvPr id="8" name="Picture 7" descr="A picture containing graphical user interface&#10;&#10;Description automatically generated">
            <a:extLst>
              <a:ext uri="{FF2B5EF4-FFF2-40B4-BE49-F238E27FC236}">
                <a16:creationId xmlns:a16="http://schemas.microsoft.com/office/drawing/2014/main" id="{85DCCE61-A137-225C-71FA-49F43D20064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869552" y="6260091"/>
            <a:ext cx="1076098" cy="378724"/>
          </a:xfrm>
          <a:prstGeom prst="rect">
            <a:avLst/>
          </a:prstGeom>
        </p:spPr>
      </p:pic>
      <p:sp>
        <p:nvSpPr>
          <p:cNvPr id="10" name="TextBox 3">
            <a:extLst>
              <a:ext uri="{FF2B5EF4-FFF2-40B4-BE49-F238E27FC236}">
                <a16:creationId xmlns:a16="http://schemas.microsoft.com/office/drawing/2014/main" id="{09D2BC61-589A-07A9-7C03-FE27CB4C9582}"/>
              </a:ext>
            </a:extLst>
          </p:cNvPr>
          <p:cNvSpPr txBox="1"/>
          <p:nvPr/>
        </p:nvSpPr>
        <p:spPr>
          <a:xfrm>
            <a:off x="11166934" y="6244864"/>
            <a:ext cx="1085470" cy="407804"/>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horz" wrap="square" lIns="19050" tIns="19050" rIns="19050" bIns="19050" numCol="1" spcCol="38100" rtlCol="0" anchor="t">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1pPr>
            <a:lvl2pPr marL="0" marR="0" indent="4572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2pPr>
            <a:lvl3pPr marL="0" marR="0" indent="9144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3pPr>
            <a:lvl4pPr marL="0" marR="0" indent="13716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4pPr>
            <a:lvl5pPr marL="0" marR="0" indent="18288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5pPr>
            <a:lvl6pPr marL="0" marR="0" indent="22860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6pPr>
            <a:lvl7pPr marL="0" marR="0" indent="27432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7pPr>
            <a:lvl8pPr marL="0" marR="0" indent="32004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8pPr>
            <a:lvl9pPr marL="0" marR="0" indent="36576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9pPr>
          </a:lstStyle>
          <a:p>
            <a:pPr algn="l"/>
            <a:r>
              <a:rPr lang="en-NL" sz="1200" b="0" spc="-100">
                <a:solidFill>
                  <a:srgbClr val="808080"/>
                </a:solidFill>
                <a:latin typeface="Calibri"/>
                <a:cs typeface="Calibri"/>
              </a:rPr>
              <a:t>WCA Regional</a:t>
            </a:r>
            <a:endParaRPr lang="en-US">
              <a:cs typeface="Calibri"/>
            </a:endParaRPr>
          </a:p>
          <a:p>
            <a:pPr algn="l"/>
            <a:r>
              <a:rPr lang="en-US" sz="1200" b="0" spc="-100">
                <a:solidFill>
                  <a:srgbClr val="808080"/>
                </a:solidFill>
                <a:latin typeface="Calibri"/>
                <a:cs typeface="Calibri"/>
              </a:rPr>
              <a:t>Meeting</a:t>
            </a:r>
          </a:p>
        </p:txBody>
      </p:sp>
      <p:cxnSp>
        <p:nvCxnSpPr>
          <p:cNvPr id="12" name="Straight Connector 11">
            <a:extLst>
              <a:ext uri="{FF2B5EF4-FFF2-40B4-BE49-F238E27FC236}">
                <a16:creationId xmlns:a16="http://schemas.microsoft.com/office/drawing/2014/main" id="{7EA9D5C5-85E4-0559-E63E-CF100D3C03CB}"/>
              </a:ext>
            </a:extLst>
          </p:cNvPr>
          <p:cNvCxnSpPr>
            <a:cxnSpLocks/>
          </p:cNvCxnSpPr>
          <p:nvPr/>
        </p:nvCxnSpPr>
        <p:spPr>
          <a:xfrm flipH="1">
            <a:off x="11050037" y="6083723"/>
            <a:ext cx="1" cy="677592"/>
          </a:xfrm>
          <a:prstGeom prst="line">
            <a:avLst/>
          </a:prstGeom>
          <a:noFill/>
          <a:ln w="12700" cap="flat">
            <a:solidFill>
              <a:srgbClr val="808080"/>
            </a:solidFill>
            <a:prstDash val="solid"/>
            <a:miter lim="400000"/>
          </a:ln>
          <a:effectLst/>
          <a:sp3d/>
        </p:spPr>
        <p:style>
          <a:lnRef idx="0">
            <a:scrgbClr r="0" g="0" b="0"/>
          </a:lnRef>
          <a:fillRef idx="0">
            <a:scrgbClr r="0" g="0" b="0"/>
          </a:fillRef>
          <a:effectRef idx="0">
            <a:scrgbClr r="0" g="0" b="0"/>
          </a:effectRef>
          <a:fontRef idx="none"/>
        </p:style>
      </p:cxnSp>
      <p:sp>
        <p:nvSpPr>
          <p:cNvPr id="2" name="TextBox 6">
            <a:extLst>
              <a:ext uri="{FF2B5EF4-FFF2-40B4-BE49-F238E27FC236}">
                <a16:creationId xmlns:a16="http://schemas.microsoft.com/office/drawing/2014/main" id="{8FF0637C-CA46-BF9C-F21E-D0D2AD5B37E6}"/>
              </a:ext>
            </a:extLst>
          </p:cNvPr>
          <p:cNvSpPr txBox="1"/>
          <p:nvPr/>
        </p:nvSpPr>
        <p:spPr>
          <a:xfrm>
            <a:off x="8262320" y="2483223"/>
            <a:ext cx="3660224" cy="2458662"/>
          </a:xfrm>
          <a:prstGeom prst="rect">
            <a:avLst/>
          </a:prstGeom>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vert="horz" lIns="91440" tIns="45720" rIns="91440" bIns="45720" rtlCol="0" anchor="ctr">
            <a:noAutofit/>
          </a:bodyPr>
          <a:lstStyle/>
          <a:p>
            <a:pPr defTabSz="914400">
              <a:lnSpc>
                <a:spcPct val="90000"/>
              </a:lnSpc>
              <a:spcBef>
                <a:spcPct val="0"/>
              </a:spcBef>
              <a:spcAft>
                <a:spcPts val="600"/>
              </a:spcAft>
              <a:defRPr sz="2400" b="0">
                <a:latin typeface="Arial"/>
                <a:ea typeface="Arial"/>
                <a:cs typeface="Arial"/>
                <a:sym typeface="Arial"/>
              </a:defRPr>
            </a:pPr>
            <a:r>
              <a:rPr lang="fr-FR" sz="2800" b="0" kern="1200" dirty="0">
                <a:solidFill>
                  <a:srgbClr val="455F51"/>
                </a:solidFill>
                <a:latin typeface="Calibri"/>
                <a:ea typeface="+mj-ea"/>
                <a:cs typeface="Calibri"/>
              </a:rPr>
              <a:t>Vue d'ensemble (niveau global et régional) / </a:t>
            </a:r>
            <a:r>
              <a:rPr lang="en-US" sz="2800" b="0" kern="1200" dirty="0">
                <a:solidFill>
                  <a:srgbClr val="455F51"/>
                </a:solidFill>
                <a:latin typeface="Calibri"/>
                <a:ea typeface="+mj-ea"/>
                <a:cs typeface="Calibri"/>
              </a:rPr>
              <a:t>Global and Regional Level Overview</a:t>
            </a:r>
            <a:endParaRPr lang="en-US" dirty="0"/>
          </a:p>
        </p:txBody>
      </p:sp>
      <p:pic>
        <p:nvPicPr>
          <p:cNvPr id="4" name="Picture 3" descr="A logo with text and blue text&#10;&#10;Description automatically generated">
            <a:extLst>
              <a:ext uri="{FF2B5EF4-FFF2-40B4-BE49-F238E27FC236}">
                <a16:creationId xmlns:a16="http://schemas.microsoft.com/office/drawing/2014/main" id="{2331B4C8-49E2-BD7A-8719-C080D19946D2}"/>
              </a:ext>
            </a:extLst>
          </p:cNvPr>
          <p:cNvPicPr>
            <a:picLocks noChangeAspect="1"/>
          </p:cNvPicPr>
          <p:nvPr/>
        </p:nvPicPr>
        <p:blipFill>
          <a:blip r:embed="rId5"/>
          <a:stretch>
            <a:fillRect/>
          </a:stretch>
        </p:blipFill>
        <p:spPr>
          <a:xfrm>
            <a:off x="8742495" y="6182727"/>
            <a:ext cx="880577" cy="532375"/>
          </a:xfrm>
          <a:prstGeom prst="rect">
            <a:avLst/>
          </a:prstGeom>
        </p:spPr>
      </p:pic>
      <p:cxnSp>
        <p:nvCxnSpPr>
          <p:cNvPr id="5" name="Straight Connector 4">
            <a:extLst>
              <a:ext uri="{FF2B5EF4-FFF2-40B4-BE49-F238E27FC236}">
                <a16:creationId xmlns:a16="http://schemas.microsoft.com/office/drawing/2014/main" id="{A7F45EE9-223D-F912-372A-E4E53EFF512D}"/>
              </a:ext>
            </a:extLst>
          </p:cNvPr>
          <p:cNvCxnSpPr>
            <a:cxnSpLocks/>
          </p:cNvCxnSpPr>
          <p:nvPr/>
        </p:nvCxnSpPr>
        <p:spPr>
          <a:xfrm flipH="1">
            <a:off x="9739772" y="6116981"/>
            <a:ext cx="1" cy="677592"/>
          </a:xfrm>
          <a:prstGeom prst="line">
            <a:avLst/>
          </a:prstGeom>
          <a:noFill/>
          <a:ln w="12700" cap="flat">
            <a:solidFill>
              <a:srgbClr val="808080"/>
            </a:solidFill>
            <a:prstDash val="solid"/>
            <a:miter lim="400000"/>
          </a:ln>
          <a:effectLst/>
          <a:sp3d/>
        </p:spPr>
        <p:style>
          <a:lnRef idx="0">
            <a:scrgbClr r="0" g="0" b="0"/>
          </a:lnRef>
          <a:fillRef idx="0">
            <a:scrgbClr r="0" g="0" b="0"/>
          </a:fillRef>
          <a:effectRef idx="0">
            <a:scrgbClr r="0" g="0" b="0"/>
          </a:effectRef>
          <a:fontRef idx="none"/>
        </p:style>
      </p:cxnSp>
    </p:spTree>
    <p:extLst>
      <p:ext uri="{BB962C8B-B14F-4D97-AF65-F5344CB8AC3E}">
        <p14:creationId xmlns:p14="http://schemas.microsoft.com/office/powerpoint/2010/main" val="639696635"/>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181F31-83CA-D784-C0A2-E6FCE6F8982C}"/>
              </a:ext>
            </a:extLst>
          </p:cNvPr>
          <p:cNvSpPr>
            <a:spLocks noGrp="1"/>
          </p:cNvSpPr>
          <p:nvPr>
            <p:ph type="title"/>
          </p:nvPr>
        </p:nvSpPr>
        <p:spPr/>
        <p:txBody>
          <a:bodyPr/>
          <a:lstStyle/>
          <a:p>
            <a:r>
              <a:rPr lang="en-US" sz="2997" b="1" dirty="0" err="1">
                <a:solidFill>
                  <a:srgbClr val="0070C0"/>
                </a:solidFill>
                <a:latin typeface="Arial" panose="020B0604020202020204" pitchFamily="34" charset="0"/>
                <a:ea typeface="Open Sans ExtraBold"/>
                <a:cs typeface="Arial" panose="020B0604020202020204" pitchFamily="34" charset="0"/>
              </a:rPr>
              <a:t>Quantité</a:t>
            </a:r>
            <a:r>
              <a:rPr lang="en-US" sz="2997" b="1" dirty="0">
                <a:solidFill>
                  <a:srgbClr val="0070C0"/>
                </a:solidFill>
                <a:latin typeface="Arial" panose="020B0604020202020204" pitchFamily="34" charset="0"/>
                <a:ea typeface="Open Sans ExtraBold"/>
                <a:cs typeface="Arial" panose="020B0604020202020204" pitchFamily="34" charset="0"/>
              </a:rPr>
              <a:t> de SFF</a:t>
            </a:r>
          </a:p>
        </p:txBody>
      </p:sp>
      <p:sp>
        <p:nvSpPr>
          <p:cNvPr id="3" name="Content Placeholder 2">
            <a:extLst>
              <a:ext uri="{FF2B5EF4-FFF2-40B4-BE49-F238E27FC236}">
                <a16:creationId xmlns:a16="http://schemas.microsoft.com/office/drawing/2014/main" id="{56CE3481-14F5-F849-8D77-0722F86AC9A9}"/>
              </a:ext>
            </a:extLst>
          </p:cNvPr>
          <p:cNvSpPr>
            <a:spLocks noGrp="1"/>
          </p:cNvSpPr>
          <p:nvPr>
            <p:ph idx="1"/>
          </p:nvPr>
        </p:nvSpPr>
        <p:spPr/>
        <p:txBody>
          <a:bodyPr vert="horz" lIns="91345" tIns="45672" rIns="91345" bIns="45672" rtlCol="0" anchor="t">
            <a:normAutofit/>
          </a:bodyPr>
          <a:lstStyle/>
          <a:p>
            <a:pPr marL="227737" indent="-227737"/>
            <a:r>
              <a:rPr lang="en-US" sz="2747" b="1" dirty="0" err="1"/>
              <a:t>Qu’est-ce</a:t>
            </a:r>
            <a:r>
              <a:rPr lang="en-US" sz="2747" b="1" dirty="0"/>
              <a:t> qui </a:t>
            </a:r>
            <a:r>
              <a:rPr lang="en-US" sz="2747" b="1" dirty="0" err="1"/>
              <a:t>est</a:t>
            </a:r>
            <a:r>
              <a:rPr lang="en-US" sz="2747" b="1" dirty="0"/>
              <a:t> nouveau ?</a:t>
            </a:r>
            <a:endParaRPr lang="en-US" sz="2747" dirty="0"/>
          </a:p>
          <a:p>
            <a:pPr marL="684480" lvl="1" indent="-227737"/>
            <a:r>
              <a:rPr lang="fr-FR" sz="2348" dirty="0"/>
              <a:t>Les besoins énergétiques quotidiens totaux nécessaires à la récupération anthropométrique sont estimés à environ </a:t>
            </a:r>
            <a:r>
              <a:rPr lang="fr-FR" sz="2348" b="1" dirty="0">
                <a:solidFill>
                  <a:srgbClr val="0070C0"/>
                </a:solidFill>
              </a:rPr>
              <a:t>100-130 kcal/kg/jour.</a:t>
            </a:r>
            <a:endParaRPr lang="en-US" dirty="0">
              <a:ea typeface="Calibri" panose="020F0502020204030204"/>
              <a:cs typeface="Calibri" panose="020F0502020204030204"/>
            </a:endParaRPr>
          </a:p>
          <a:p>
            <a:pPr marL="227737" indent="-227737"/>
            <a:r>
              <a:rPr lang="en-US" sz="2747" b="1" dirty="0" err="1"/>
              <a:t>Qu’est-ce</a:t>
            </a:r>
            <a:r>
              <a:rPr lang="en-US" sz="2747" b="1" dirty="0"/>
              <a:t> que </a:t>
            </a:r>
            <a:r>
              <a:rPr lang="en-US" sz="2747" b="1" dirty="0" err="1"/>
              <a:t>cela</a:t>
            </a:r>
            <a:r>
              <a:rPr lang="en-US" sz="2747" b="1" dirty="0"/>
              <a:t> </a:t>
            </a:r>
            <a:r>
              <a:rPr lang="en-US" sz="2747" b="1" dirty="0" err="1"/>
              <a:t>implique</a:t>
            </a:r>
            <a:r>
              <a:rPr lang="en-US" sz="2747" b="1" dirty="0"/>
              <a:t> ?</a:t>
            </a:r>
            <a:endParaRPr lang="en-US" sz="2747" b="1" dirty="0">
              <a:ea typeface="Calibri"/>
              <a:cs typeface="Calibri"/>
            </a:endParaRPr>
          </a:p>
          <a:p>
            <a:pPr marL="684480" lvl="1" indent="-227737"/>
            <a:r>
              <a:rPr lang="fr-FR" sz="2348" dirty="0"/>
              <a:t>Les enfants doivent être pesés à chaque visite pour estimer la quantité de SFF qu’ils doivent recevoir</a:t>
            </a:r>
          </a:p>
          <a:p>
            <a:pPr marL="684480" lvl="1" indent="-227737"/>
            <a:r>
              <a:rPr lang="fr-FR" sz="2348" dirty="0"/>
              <a:t>Tous les sites de traitement de la MAM, y compris au niveau communautaire, doivent être équipés d’une balance fonctionnelle. </a:t>
            </a:r>
          </a:p>
          <a:p>
            <a:pPr marL="684480" lvl="1" indent="-227737"/>
            <a:endParaRPr lang="fr-FR" sz="2348" dirty="0"/>
          </a:p>
          <a:p>
            <a:pPr marL="684480" lvl="1" indent="-227737"/>
            <a:endParaRPr lang="en-US" dirty="0">
              <a:ea typeface="Calibri" panose="020F0502020204030204"/>
              <a:cs typeface="Calibri" panose="020F0502020204030204"/>
            </a:endParaRPr>
          </a:p>
        </p:txBody>
      </p:sp>
      <p:pic>
        <p:nvPicPr>
          <p:cNvPr id="5" name="Picture 4" descr="Icon&#10;&#10;Description automatically generated">
            <a:extLst>
              <a:ext uri="{FF2B5EF4-FFF2-40B4-BE49-F238E27FC236}">
                <a16:creationId xmlns:a16="http://schemas.microsoft.com/office/drawing/2014/main" id="{80908910-046A-AC09-DE0B-9AE990E5B2E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103620" y="192450"/>
            <a:ext cx="1792270" cy="1710469"/>
          </a:xfrm>
          <a:prstGeom prst="rect">
            <a:avLst/>
          </a:prstGeom>
          <a:ln w="28575">
            <a:solidFill>
              <a:schemeClr val="tx1"/>
            </a:solidFill>
          </a:ln>
        </p:spPr>
      </p:pic>
    </p:spTree>
    <p:extLst>
      <p:ext uri="{BB962C8B-B14F-4D97-AF65-F5344CB8AC3E}">
        <p14:creationId xmlns:p14="http://schemas.microsoft.com/office/powerpoint/2010/main" val="262011775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3FCF3A-9493-E2D1-2789-B95B8604C933}"/>
              </a:ext>
            </a:extLst>
          </p:cNvPr>
          <p:cNvSpPr>
            <a:spLocks noGrp="1"/>
          </p:cNvSpPr>
          <p:nvPr>
            <p:ph type="title"/>
          </p:nvPr>
        </p:nvSpPr>
        <p:spPr>
          <a:xfrm>
            <a:off x="837328" y="109797"/>
            <a:ext cx="10504646" cy="1324182"/>
          </a:xfrm>
        </p:spPr>
        <p:txBody>
          <a:bodyPr/>
          <a:lstStyle/>
          <a:p>
            <a:r>
              <a:rPr lang="en-US" sz="2997" b="1" dirty="0">
                <a:solidFill>
                  <a:srgbClr val="0070C0"/>
                </a:solidFill>
                <a:latin typeface="Arial"/>
                <a:ea typeface="Open Sans ExtraBold"/>
                <a:cs typeface="Arial"/>
              </a:rPr>
              <a:t>Conseils</a:t>
            </a:r>
            <a:endParaRPr lang="en-US" sz="2997" b="1" dirty="0">
              <a:solidFill>
                <a:srgbClr val="0070C0"/>
              </a:solidFill>
              <a:latin typeface="Arial" panose="020B0604020202020204" pitchFamily="34" charset="0"/>
              <a:ea typeface="Open Sans ExtraBold"/>
              <a:cs typeface="Arial" panose="020B0604020202020204" pitchFamily="34" charset="0"/>
            </a:endParaRPr>
          </a:p>
        </p:txBody>
      </p:sp>
      <p:sp>
        <p:nvSpPr>
          <p:cNvPr id="3" name="Content Placeholder 2">
            <a:extLst>
              <a:ext uri="{FF2B5EF4-FFF2-40B4-BE49-F238E27FC236}">
                <a16:creationId xmlns:a16="http://schemas.microsoft.com/office/drawing/2014/main" id="{6D7B904A-F9D7-A1C1-F837-A2B13073CB6F}"/>
              </a:ext>
            </a:extLst>
          </p:cNvPr>
          <p:cNvSpPr>
            <a:spLocks noGrp="1"/>
          </p:cNvSpPr>
          <p:nvPr>
            <p:ph idx="1"/>
          </p:nvPr>
        </p:nvSpPr>
        <p:spPr>
          <a:xfrm>
            <a:off x="299902" y="1559944"/>
            <a:ext cx="2926601" cy="2810032"/>
          </a:xfrm>
          <a:ln>
            <a:solidFill>
              <a:srgbClr val="080808"/>
            </a:solidFill>
          </a:ln>
        </p:spPr>
        <p:txBody>
          <a:bodyPr vert="horz" lIns="91345" tIns="45672" rIns="91345" bIns="45672" rtlCol="0" anchor="t">
            <a:normAutofit fontScale="92500"/>
          </a:bodyPr>
          <a:lstStyle/>
          <a:p>
            <a:pPr marL="227737" indent="-227737"/>
            <a:r>
              <a:rPr lang="fr-FR" sz="2398" dirty="0"/>
              <a:t>Basés sur le contexte - Recherche formative</a:t>
            </a:r>
          </a:p>
          <a:p>
            <a:pPr marL="227737" indent="-227737"/>
            <a:r>
              <a:rPr lang="fr-FR" sz="2398" dirty="0"/>
              <a:t>Liés à la santé et à la nutrition</a:t>
            </a:r>
          </a:p>
          <a:p>
            <a:pPr marL="227737" indent="-227737"/>
            <a:r>
              <a:rPr lang="fr-FR" sz="2398" dirty="0"/>
              <a:t>Font partie de l'approche de changement social et comportemental</a:t>
            </a:r>
          </a:p>
        </p:txBody>
      </p:sp>
      <p:pic>
        <p:nvPicPr>
          <p:cNvPr id="10" name="Google Shape;507;p35" descr="Icon, circle&#10;&#10;Description automatically generated">
            <a:extLst>
              <a:ext uri="{FF2B5EF4-FFF2-40B4-BE49-F238E27FC236}">
                <a16:creationId xmlns:a16="http://schemas.microsoft.com/office/drawing/2014/main" id="{05413202-8C94-6709-0A4D-5B7FA2ADAF7A}"/>
              </a:ext>
            </a:extLst>
          </p:cNvPr>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a:off x="1910112" y="5325838"/>
            <a:ext cx="1028906" cy="905481"/>
          </a:xfrm>
          <a:prstGeom prst="rect">
            <a:avLst/>
          </a:prstGeom>
          <a:noFill/>
          <a:ln>
            <a:noFill/>
          </a:ln>
        </p:spPr>
      </p:pic>
      <p:sp>
        <p:nvSpPr>
          <p:cNvPr id="12" name="TextBox 11">
            <a:extLst>
              <a:ext uri="{FF2B5EF4-FFF2-40B4-BE49-F238E27FC236}">
                <a16:creationId xmlns:a16="http://schemas.microsoft.com/office/drawing/2014/main" id="{124E27BB-3403-3993-38DA-76B3A703A19C}"/>
              </a:ext>
            </a:extLst>
          </p:cNvPr>
          <p:cNvSpPr txBox="1"/>
          <p:nvPr/>
        </p:nvSpPr>
        <p:spPr>
          <a:xfrm>
            <a:off x="1357828" y="6228414"/>
            <a:ext cx="1725789" cy="584166"/>
          </a:xfrm>
          <a:prstGeom prst="rect">
            <a:avLst/>
          </a:prstGeom>
          <a:noFill/>
        </p:spPr>
        <p:txBody>
          <a:bodyPr wrap="square">
            <a:spAutoFit/>
          </a:bodyPr>
          <a:lstStyle/>
          <a:p>
            <a:pPr marL="456743" marR="0" lvl="1" indent="0" algn="l" defTabSz="913486" rtl="0" eaLnBrk="1" fontAlgn="auto" latinLnBrk="0" hangingPunct="1">
              <a:lnSpc>
                <a:spcPct val="100000"/>
              </a:lnSpc>
              <a:spcBef>
                <a:spcPts val="0"/>
              </a:spcBef>
              <a:spcAft>
                <a:spcPts val="0"/>
              </a:spcAft>
              <a:buClrTx/>
              <a:buSzTx/>
              <a:buFontTx/>
              <a:buNone/>
              <a:tabLst/>
              <a:defRPr/>
            </a:pPr>
            <a:r>
              <a:rPr kumimoji="0" lang="en-GB" sz="1598" b="0" i="0" u="none" strike="noStrike" kern="1200" cap="none" spc="0" normalizeH="0" baseline="0" noProof="0" dirty="0" err="1">
                <a:ln>
                  <a:noFill/>
                </a:ln>
                <a:solidFill>
                  <a:prstClr val="black"/>
                </a:solidFill>
                <a:effectLst/>
                <a:uLnTx/>
                <a:uFillTx/>
                <a:latin typeface="Calibri" panose="020F0502020204030204"/>
                <a:ea typeface="+mn-ea"/>
                <a:cs typeface="+mn-cs"/>
              </a:rPr>
              <a:t>Création</a:t>
            </a:r>
            <a:r>
              <a:rPr kumimoji="0" lang="en-GB" sz="1598" b="0" i="0" u="none" strike="noStrike" kern="1200" cap="none" spc="0" normalizeH="0" baseline="0" noProof="0" dirty="0">
                <a:ln>
                  <a:noFill/>
                </a:ln>
                <a:solidFill>
                  <a:prstClr val="black"/>
                </a:solidFill>
                <a:effectLst/>
                <a:uLnTx/>
                <a:uFillTx/>
                <a:latin typeface="Calibri" panose="020F0502020204030204"/>
                <a:ea typeface="+mn-ea"/>
                <a:cs typeface="+mn-cs"/>
              </a:rPr>
              <a:t> de la </a:t>
            </a:r>
            <a:r>
              <a:rPr kumimoji="0" lang="en-GB" sz="1598" b="0" i="0" u="none" strike="noStrike" kern="1200" cap="none" spc="0" normalizeH="0" baseline="0" noProof="0" dirty="0" err="1">
                <a:ln>
                  <a:noFill/>
                </a:ln>
                <a:solidFill>
                  <a:prstClr val="black"/>
                </a:solidFill>
                <a:effectLst/>
                <a:uLnTx/>
                <a:uFillTx/>
                <a:latin typeface="Calibri" panose="020F0502020204030204"/>
                <a:ea typeface="+mn-ea"/>
                <a:cs typeface="+mn-cs"/>
              </a:rPr>
              <a:t>demande</a:t>
            </a:r>
            <a:endParaRPr kumimoji="0" lang="en-GB" sz="1598"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3" name="Google Shape;509;p35" descr="Icon&#10;&#10;Description automatically generated">
            <a:extLst>
              <a:ext uri="{FF2B5EF4-FFF2-40B4-BE49-F238E27FC236}">
                <a16:creationId xmlns:a16="http://schemas.microsoft.com/office/drawing/2014/main" id="{88C11AE0-15B7-0B56-364B-AA14DA4C132D}"/>
              </a:ext>
            </a:extLst>
          </p:cNvPr>
          <p:cNvPicPr preferRelativeResize="0"/>
          <p:nvPr/>
        </p:nvPicPr>
        <p:blipFill rotWithShape="1">
          <a:blip r:embed="rId4" cstate="print">
            <a:alphaModFix/>
            <a:extLst>
              <a:ext uri="{28A0092B-C50C-407E-A947-70E740481C1C}">
                <a14:useLocalDpi xmlns:a14="http://schemas.microsoft.com/office/drawing/2010/main"/>
              </a:ext>
            </a:extLst>
          </a:blip>
          <a:srcRect/>
          <a:stretch/>
        </p:blipFill>
        <p:spPr>
          <a:xfrm>
            <a:off x="3609976" y="5325838"/>
            <a:ext cx="959704" cy="845120"/>
          </a:xfrm>
          <a:prstGeom prst="rect">
            <a:avLst/>
          </a:prstGeom>
          <a:noFill/>
          <a:ln>
            <a:noFill/>
          </a:ln>
        </p:spPr>
      </p:pic>
      <p:pic>
        <p:nvPicPr>
          <p:cNvPr id="14" name="Google Shape;508;p35" descr="Icon&#10;&#10;Description automatically generated">
            <a:extLst>
              <a:ext uri="{FF2B5EF4-FFF2-40B4-BE49-F238E27FC236}">
                <a16:creationId xmlns:a16="http://schemas.microsoft.com/office/drawing/2014/main" id="{D7B7F987-CEEB-2D82-E3D3-52F06328EAF4}"/>
              </a:ext>
            </a:extLst>
          </p:cNvPr>
          <p:cNvPicPr preferRelativeResize="0"/>
          <p:nvPr/>
        </p:nvPicPr>
        <p:blipFill rotWithShape="1">
          <a:blip r:embed="rId5" cstate="print">
            <a:alphaModFix/>
            <a:extLst>
              <a:ext uri="{28A0092B-C50C-407E-A947-70E740481C1C}">
                <a14:useLocalDpi xmlns:a14="http://schemas.microsoft.com/office/drawing/2010/main"/>
              </a:ext>
            </a:extLst>
          </a:blip>
          <a:srcRect/>
          <a:stretch/>
        </p:blipFill>
        <p:spPr>
          <a:xfrm>
            <a:off x="5195952" y="5236215"/>
            <a:ext cx="988417" cy="986938"/>
          </a:xfrm>
          <a:prstGeom prst="rect">
            <a:avLst/>
          </a:prstGeom>
          <a:noFill/>
          <a:ln>
            <a:noFill/>
          </a:ln>
        </p:spPr>
      </p:pic>
      <p:pic>
        <p:nvPicPr>
          <p:cNvPr id="15" name="Google Shape;506;p35" descr="Icon&#10;&#10;Description automatically generated">
            <a:extLst>
              <a:ext uri="{FF2B5EF4-FFF2-40B4-BE49-F238E27FC236}">
                <a16:creationId xmlns:a16="http://schemas.microsoft.com/office/drawing/2014/main" id="{B324E4F6-F943-D887-B089-6A4B59570DAD}"/>
              </a:ext>
            </a:extLst>
          </p:cNvPr>
          <p:cNvPicPr preferRelativeResize="0"/>
          <p:nvPr/>
        </p:nvPicPr>
        <p:blipFill rotWithShape="1">
          <a:blip r:embed="rId6" cstate="print">
            <a:alphaModFix/>
            <a:extLst>
              <a:ext uri="{28A0092B-C50C-407E-A947-70E740481C1C}">
                <a14:useLocalDpi xmlns:a14="http://schemas.microsoft.com/office/drawing/2010/main"/>
              </a:ext>
            </a:extLst>
          </a:blip>
          <a:srcRect/>
          <a:stretch/>
        </p:blipFill>
        <p:spPr>
          <a:xfrm>
            <a:off x="6841334" y="5325837"/>
            <a:ext cx="865443" cy="833784"/>
          </a:xfrm>
          <a:prstGeom prst="rect">
            <a:avLst/>
          </a:prstGeom>
          <a:noFill/>
          <a:ln>
            <a:noFill/>
          </a:ln>
        </p:spPr>
      </p:pic>
      <p:sp>
        <p:nvSpPr>
          <p:cNvPr id="16" name="TextBox 15">
            <a:extLst>
              <a:ext uri="{FF2B5EF4-FFF2-40B4-BE49-F238E27FC236}">
                <a16:creationId xmlns:a16="http://schemas.microsoft.com/office/drawing/2014/main" id="{EF6C7AA7-4CB3-7C0E-8E76-17C5CC48B6CA}"/>
              </a:ext>
            </a:extLst>
          </p:cNvPr>
          <p:cNvSpPr txBox="1"/>
          <p:nvPr/>
        </p:nvSpPr>
        <p:spPr>
          <a:xfrm>
            <a:off x="2919931" y="6205110"/>
            <a:ext cx="2151695" cy="584166"/>
          </a:xfrm>
          <a:prstGeom prst="rect">
            <a:avLst/>
          </a:prstGeom>
          <a:noFill/>
        </p:spPr>
        <p:txBody>
          <a:bodyPr wrap="square">
            <a:spAutoFit/>
          </a:bodyPr>
          <a:lstStyle/>
          <a:p>
            <a:pPr marL="456743" marR="0" lvl="1" indent="0" algn="l" defTabSz="913486" rtl="0" eaLnBrk="1" fontAlgn="auto" latinLnBrk="0" hangingPunct="1">
              <a:lnSpc>
                <a:spcPct val="100000"/>
              </a:lnSpc>
              <a:spcBef>
                <a:spcPts val="0"/>
              </a:spcBef>
              <a:spcAft>
                <a:spcPts val="0"/>
              </a:spcAft>
              <a:buClrTx/>
              <a:buSzTx/>
              <a:buFontTx/>
              <a:buNone/>
              <a:tabLst/>
              <a:defRPr/>
            </a:pPr>
            <a:r>
              <a:rPr kumimoji="0" lang="en-GB" sz="1598" b="0" i="0" u="none" strike="noStrike" kern="1200" cap="none" spc="0" normalizeH="0" baseline="0" noProof="0" dirty="0">
                <a:ln>
                  <a:noFill/>
                </a:ln>
                <a:solidFill>
                  <a:prstClr val="black"/>
                </a:solidFill>
                <a:effectLst/>
                <a:uLnTx/>
                <a:uFillTx/>
                <a:latin typeface="Calibri" panose="020F0502020204030204"/>
                <a:ea typeface="+mn-ea"/>
                <a:cs typeface="+mn-cs"/>
              </a:rPr>
              <a:t>Mobilisation </a:t>
            </a:r>
            <a:r>
              <a:rPr kumimoji="0" lang="en-GB" sz="1598" b="0" i="0" u="none" strike="noStrike" kern="1200" cap="none" spc="0" normalizeH="0" baseline="0" noProof="0" dirty="0" err="1">
                <a:ln>
                  <a:noFill/>
                </a:ln>
                <a:solidFill>
                  <a:prstClr val="black"/>
                </a:solidFill>
                <a:effectLst/>
                <a:uLnTx/>
                <a:uFillTx/>
                <a:latin typeface="Calibri" panose="020F0502020204030204"/>
                <a:ea typeface="+mn-ea"/>
                <a:cs typeface="+mn-cs"/>
              </a:rPr>
              <a:t>communautaire</a:t>
            </a:r>
            <a:endParaRPr kumimoji="0" lang="en-GB" sz="1598"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7" name="TextBox 16">
            <a:extLst>
              <a:ext uri="{FF2B5EF4-FFF2-40B4-BE49-F238E27FC236}">
                <a16:creationId xmlns:a16="http://schemas.microsoft.com/office/drawing/2014/main" id="{E6BBE26A-BB38-B13A-A795-4510CBABC8A6}"/>
              </a:ext>
            </a:extLst>
          </p:cNvPr>
          <p:cNvSpPr txBox="1"/>
          <p:nvPr/>
        </p:nvSpPr>
        <p:spPr>
          <a:xfrm>
            <a:off x="4620589" y="6211024"/>
            <a:ext cx="1858109" cy="584166"/>
          </a:xfrm>
          <a:prstGeom prst="rect">
            <a:avLst/>
          </a:prstGeom>
          <a:noFill/>
        </p:spPr>
        <p:txBody>
          <a:bodyPr wrap="square">
            <a:spAutoFit/>
          </a:bodyPr>
          <a:lstStyle/>
          <a:p>
            <a:pPr marL="456743" marR="0" lvl="1" indent="0" algn="l" defTabSz="913486" rtl="0" eaLnBrk="1" fontAlgn="auto" latinLnBrk="0" hangingPunct="1">
              <a:lnSpc>
                <a:spcPct val="100000"/>
              </a:lnSpc>
              <a:spcBef>
                <a:spcPts val="0"/>
              </a:spcBef>
              <a:spcAft>
                <a:spcPts val="0"/>
              </a:spcAft>
              <a:buClrTx/>
              <a:buSzTx/>
              <a:buFontTx/>
              <a:buNone/>
              <a:tabLst/>
              <a:defRPr/>
            </a:pPr>
            <a:r>
              <a:rPr kumimoji="0" lang="en-GB" sz="1598" b="0" i="0" u="none" strike="noStrike" kern="1200" cap="none" spc="0" normalizeH="0" baseline="0" noProof="0" dirty="0" err="1">
                <a:ln>
                  <a:noFill/>
                </a:ln>
                <a:solidFill>
                  <a:prstClr val="black"/>
                </a:solidFill>
                <a:effectLst/>
                <a:uLnTx/>
                <a:uFillTx/>
                <a:latin typeface="Calibri" panose="020F0502020204030204"/>
                <a:ea typeface="+mn-ea"/>
                <a:cs typeface="+mn-cs"/>
              </a:rPr>
              <a:t>Renforcement</a:t>
            </a:r>
            <a:r>
              <a:rPr kumimoji="0" lang="en-GB" sz="1598" b="0" i="0" u="none" strike="noStrike" kern="1200" cap="none" spc="0" normalizeH="0" baseline="0" noProof="0" dirty="0">
                <a:ln>
                  <a:noFill/>
                </a:ln>
                <a:solidFill>
                  <a:prstClr val="black"/>
                </a:solidFill>
                <a:effectLst/>
                <a:uLnTx/>
                <a:uFillTx/>
                <a:latin typeface="Calibri" panose="020F0502020204030204"/>
                <a:ea typeface="+mn-ea"/>
                <a:cs typeface="+mn-cs"/>
              </a:rPr>
              <a:t> de </a:t>
            </a:r>
            <a:r>
              <a:rPr kumimoji="0" lang="en-GB" sz="1598" b="0" i="0" u="none" strike="noStrike" kern="1200" cap="none" spc="0" normalizeH="0" baseline="0" noProof="0" dirty="0" err="1">
                <a:ln>
                  <a:noFill/>
                </a:ln>
                <a:solidFill>
                  <a:prstClr val="black"/>
                </a:solidFill>
                <a:effectLst/>
                <a:uLnTx/>
                <a:uFillTx/>
                <a:latin typeface="Calibri" panose="020F0502020204030204"/>
                <a:ea typeface="+mn-ea"/>
                <a:cs typeface="+mn-cs"/>
              </a:rPr>
              <a:t>capacités</a:t>
            </a:r>
            <a:endParaRPr kumimoji="0" lang="en-GB" sz="1598"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8" name="TextBox 17">
            <a:extLst>
              <a:ext uri="{FF2B5EF4-FFF2-40B4-BE49-F238E27FC236}">
                <a16:creationId xmlns:a16="http://schemas.microsoft.com/office/drawing/2014/main" id="{B3AE33A0-AF07-8C97-3FB7-1F7AE3855726}"/>
              </a:ext>
            </a:extLst>
          </p:cNvPr>
          <p:cNvSpPr txBox="1"/>
          <p:nvPr/>
        </p:nvSpPr>
        <p:spPr>
          <a:xfrm>
            <a:off x="6108114" y="6159622"/>
            <a:ext cx="2505071" cy="584166"/>
          </a:xfrm>
          <a:prstGeom prst="rect">
            <a:avLst/>
          </a:prstGeom>
          <a:noFill/>
        </p:spPr>
        <p:txBody>
          <a:bodyPr wrap="square" lIns="91345" tIns="45672" rIns="91345" bIns="45672" anchor="t">
            <a:spAutoFit/>
          </a:bodyPr>
          <a:lstStyle/>
          <a:p>
            <a:pPr marL="456743" marR="0" lvl="1" indent="0" algn="l" defTabSz="913486" rtl="0" eaLnBrk="1" fontAlgn="auto" latinLnBrk="0" hangingPunct="1">
              <a:lnSpc>
                <a:spcPct val="100000"/>
              </a:lnSpc>
              <a:spcBef>
                <a:spcPts val="0"/>
              </a:spcBef>
              <a:spcAft>
                <a:spcPts val="0"/>
              </a:spcAft>
              <a:buClrTx/>
              <a:buSzTx/>
              <a:buFontTx/>
              <a:buNone/>
              <a:tabLst/>
              <a:defRPr/>
            </a:pPr>
            <a:r>
              <a:rPr kumimoji="0" lang="en-GB" sz="1598" b="0" i="0" u="none" strike="noStrike" kern="1200" cap="none" spc="0" normalizeH="0" baseline="0" noProof="0" dirty="0">
                <a:ln>
                  <a:noFill/>
                </a:ln>
                <a:solidFill>
                  <a:prstClr val="black"/>
                </a:solidFill>
                <a:effectLst/>
                <a:uLnTx/>
                <a:uFillTx/>
                <a:latin typeface="Calibri" panose="020F0502020204030204"/>
                <a:ea typeface="+mn-ea"/>
                <a:cs typeface="+mn-cs"/>
              </a:rPr>
              <a:t>Com. </a:t>
            </a:r>
            <a:r>
              <a:rPr kumimoji="0" lang="en-GB" sz="1598" b="0" i="0" u="none" strike="noStrike" kern="1200" cap="none" spc="0" normalizeH="0" baseline="0" noProof="0" dirty="0" err="1">
                <a:ln>
                  <a:noFill/>
                </a:ln>
                <a:solidFill>
                  <a:prstClr val="black"/>
                </a:solidFill>
                <a:effectLst/>
                <a:uLnTx/>
                <a:uFillTx/>
                <a:latin typeface="Calibri" panose="020F0502020204030204"/>
                <a:ea typeface="+mn-ea"/>
                <a:cs typeface="+mn-cs"/>
              </a:rPr>
              <a:t>interpersonnelle</a:t>
            </a:r>
            <a:r>
              <a:rPr kumimoji="0" lang="en-GB" sz="1598" b="0" i="0" u="none" strike="noStrike" kern="1200" cap="none" spc="0" normalizeH="0" baseline="0" noProof="0" dirty="0">
                <a:ln>
                  <a:noFill/>
                </a:ln>
                <a:solidFill>
                  <a:prstClr val="black"/>
                </a:solidFill>
                <a:effectLst/>
                <a:uLnTx/>
                <a:uFillTx/>
                <a:latin typeface="Calibri" panose="020F0502020204030204"/>
                <a:ea typeface="+mn-ea"/>
                <a:cs typeface="+mn-cs"/>
              </a:rPr>
              <a:t> / conseil</a:t>
            </a:r>
            <a:endParaRPr kumimoji="0" lang="en-US" sz="1598"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nvGrpSpPr>
          <p:cNvPr id="19" name="Group 18">
            <a:extLst>
              <a:ext uri="{FF2B5EF4-FFF2-40B4-BE49-F238E27FC236}">
                <a16:creationId xmlns:a16="http://schemas.microsoft.com/office/drawing/2014/main" id="{BBFF1B33-C7AA-8B36-D8C5-0F674CA2989D}"/>
              </a:ext>
            </a:extLst>
          </p:cNvPr>
          <p:cNvGrpSpPr/>
          <p:nvPr/>
        </p:nvGrpSpPr>
        <p:grpSpPr>
          <a:xfrm>
            <a:off x="7462097" y="698379"/>
            <a:ext cx="4717203" cy="6004245"/>
            <a:chOff x="7535022" y="506841"/>
            <a:chExt cx="4722122" cy="6010506"/>
          </a:xfrm>
        </p:grpSpPr>
        <p:pic>
          <p:nvPicPr>
            <p:cNvPr id="20" name="Google Shape;463;p35">
              <a:extLst>
                <a:ext uri="{FF2B5EF4-FFF2-40B4-BE49-F238E27FC236}">
                  <a16:creationId xmlns:a16="http://schemas.microsoft.com/office/drawing/2014/main" id="{C92EEF2D-A9FC-9803-4E70-AEAD82B04494}"/>
                </a:ext>
              </a:extLst>
            </p:cNvPr>
            <p:cNvPicPr preferRelativeResize="0"/>
            <p:nvPr/>
          </p:nvPicPr>
          <p:blipFill rotWithShape="1">
            <a:blip r:embed="rId7" cstate="print">
              <a:alphaModFix/>
              <a:extLst>
                <a:ext uri="{28A0092B-C50C-407E-A947-70E740481C1C}">
                  <a14:useLocalDpi xmlns:a14="http://schemas.microsoft.com/office/drawing/2010/main"/>
                </a:ext>
              </a:extLst>
            </a:blip>
            <a:srcRect/>
            <a:stretch/>
          </p:blipFill>
          <p:spPr>
            <a:xfrm>
              <a:off x="11141341" y="1618647"/>
              <a:ext cx="518531" cy="518531"/>
            </a:xfrm>
            <a:prstGeom prst="rect">
              <a:avLst/>
            </a:prstGeom>
            <a:noFill/>
            <a:ln>
              <a:noFill/>
            </a:ln>
          </p:spPr>
        </p:pic>
        <p:pic>
          <p:nvPicPr>
            <p:cNvPr id="21" name="Google Shape;464;p35">
              <a:extLst>
                <a:ext uri="{FF2B5EF4-FFF2-40B4-BE49-F238E27FC236}">
                  <a16:creationId xmlns:a16="http://schemas.microsoft.com/office/drawing/2014/main" id="{3819B623-6480-03DC-1301-40CEDAB7C886}"/>
                </a:ext>
              </a:extLst>
            </p:cNvPr>
            <p:cNvPicPr preferRelativeResize="0"/>
            <p:nvPr/>
          </p:nvPicPr>
          <p:blipFill rotWithShape="1">
            <a:blip r:embed="rId8" cstate="print">
              <a:alphaModFix/>
              <a:extLst>
                <a:ext uri="{28A0092B-C50C-407E-A947-70E740481C1C}">
                  <a14:useLocalDpi xmlns:a14="http://schemas.microsoft.com/office/drawing/2010/main"/>
                </a:ext>
              </a:extLst>
            </a:blip>
            <a:srcRect/>
            <a:stretch/>
          </p:blipFill>
          <p:spPr>
            <a:xfrm>
              <a:off x="10676905" y="1648811"/>
              <a:ext cx="488367" cy="488367"/>
            </a:xfrm>
            <a:prstGeom prst="rect">
              <a:avLst/>
            </a:prstGeom>
            <a:noFill/>
            <a:ln>
              <a:noFill/>
            </a:ln>
          </p:spPr>
        </p:pic>
        <p:pic>
          <p:nvPicPr>
            <p:cNvPr id="22" name="Google Shape;465;p35">
              <a:extLst>
                <a:ext uri="{FF2B5EF4-FFF2-40B4-BE49-F238E27FC236}">
                  <a16:creationId xmlns:a16="http://schemas.microsoft.com/office/drawing/2014/main" id="{C1155EFD-06DD-615F-1F31-FE944CAEB8AC}"/>
                </a:ext>
              </a:extLst>
            </p:cNvPr>
            <p:cNvPicPr preferRelativeResize="0"/>
            <p:nvPr/>
          </p:nvPicPr>
          <p:blipFill rotWithShape="1">
            <a:blip r:embed="rId9" cstate="print">
              <a:alphaModFix/>
              <a:extLst>
                <a:ext uri="{28A0092B-C50C-407E-A947-70E740481C1C}">
                  <a14:useLocalDpi xmlns:a14="http://schemas.microsoft.com/office/drawing/2010/main"/>
                </a:ext>
              </a:extLst>
            </a:blip>
            <a:srcRect/>
            <a:stretch/>
          </p:blipFill>
          <p:spPr>
            <a:xfrm>
              <a:off x="10570132" y="3473313"/>
              <a:ext cx="681451" cy="681451"/>
            </a:xfrm>
            <a:prstGeom prst="rect">
              <a:avLst/>
            </a:prstGeom>
            <a:noFill/>
            <a:ln>
              <a:noFill/>
            </a:ln>
          </p:spPr>
        </p:pic>
        <p:sp>
          <p:nvSpPr>
            <p:cNvPr id="23" name="Google Shape;469;p35">
              <a:extLst>
                <a:ext uri="{FF2B5EF4-FFF2-40B4-BE49-F238E27FC236}">
                  <a16:creationId xmlns:a16="http://schemas.microsoft.com/office/drawing/2014/main" id="{FE68CA17-8F18-8D79-611A-F2A7EE44F274}"/>
                </a:ext>
              </a:extLst>
            </p:cNvPr>
            <p:cNvSpPr/>
            <p:nvPr/>
          </p:nvSpPr>
          <p:spPr>
            <a:xfrm>
              <a:off x="10206663" y="506841"/>
              <a:ext cx="352548" cy="6010506"/>
            </a:xfrm>
            <a:prstGeom prst="leftBrace">
              <a:avLst>
                <a:gd name="adj1" fmla="val 8333"/>
                <a:gd name="adj2" fmla="val 50861"/>
              </a:avLst>
            </a:prstGeom>
            <a:noFill/>
            <a:ln w="38100" cap="flat" cmpd="sng">
              <a:solidFill>
                <a:schemeClr val="accent2"/>
              </a:solidFill>
              <a:prstDash val="solid"/>
              <a:miter lim="800000"/>
              <a:headEnd type="none" w="sm" len="sm"/>
              <a:tailEnd type="none" w="sm" len="sm"/>
            </a:ln>
          </p:spPr>
          <p:txBody>
            <a:bodyPr spcFirstLastPara="1" wrap="square" lIns="91330" tIns="45652" rIns="91330" bIns="45652" anchor="ctr" anchorCtr="0">
              <a:noAutofit/>
            </a:bodyPr>
            <a:lstStyle/>
            <a:p>
              <a:pPr marL="0" marR="0" lvl="0" indent="0" algn="ctr" defTabSz="913486" rtl="0" eaLnBrk="1" fontAlgn="auto" latinLnBrk="0" hangingPunct="1">
                <a:lnSpc>
                  <a:spcPct val="100000"/>
                </a:lnSpc>
                <a:spcBef>
                  <a:spcPts val="0"/>
                </a:spcBef>
                <a:spcAft>
                  <a:spcPts val="0"/>
                </a:spcAft>
                <a:buClrTx/>
                <a:buSzTx/>
                <a:buFontTx/>
                <a:buNone/>
                <a:tabLst/>
                <a:defRPr/>
              </a:pPr>
              <a:endParaRPr kumimoji="0" sz="1798" b="0" i="0" u="none" strike="noStrike" kern="1200" cap="none" spc="0" normalizeH="0" baseline="0" noProof="0">
                <a:ln>
                  <a:noFill/>
                </a:ln>
                <a:solidFill>
                  <a:prstClr val="black"/>
                </a:solidFill>
                <a:effectLst/>
                <a:uLnTx/>
                <a:uFillTx/>
                <a:latin typeface="Calibri"/>
                <a:ea typeface="Calibri"/>
                <a:cs typeface="Calibri"/>
                <a:sym typeface="Calibri"/>
              </a:endParaRPr>
            </a:p>
          </p:txBody>
        </p:sp>
        <p:grpSp>
          <p:nvGrpSpPr>
            <p:cNvPr id="24" name="Google Shape;477;p35">
              <a:extLst>
                <a:ext uri="{FF2B5EF4-FFF2-40B4-BE49-F238E27FC236}">
                  <a16:creationId xmlns:a16="http://schemas.microsoft.com/office/drawing/2014/main" id="{8C84C6BF-3B44-109B-8632-D72DBBDDB47F}"/>
                </a:ext>
              </a:extLst>
            </p:cNvPr>
            <p:cNvGrpSpPr/>
            <p:nvPr/>
          </p:nvGrpSpPr>
          <p:grpSpPr>
            <a:xfrm>
              <a:off x="10501721" y="4506946"/>
              <a:ext cx="1262276" cy="601480"/>
              <a:chOff x="10616145" y="5574785"/>
              <a:chExt cx="1262276" cy="601480"/>
            </a:xfrm>
          </p:grpSpPr>
          <p:pic>
            <p:nvPicPr>
              <p:cNvPr id="47" name="Google Shape;478;p35">
                <a:extLst>
                  <a:ext uri="{FF2B5EF4-FFF2-40B4-BE49-F238E27FC236}">
                    <a16:creationId xmlns:a16="http://schemas.microsoft.com/office/drawing/2014/main" id="{79279CB4-7D9D-0E25-D914-E377DC167016}"/>
                  </a:ext>
                </a:extLst>
              </p:cNvPr>
              <p:cNvPicPr preferRelativeResize="0"/>
              <p:nvPr/>
            </p:nvPicPr>
            <p:blipFill rotWithShape="1">
              <a:blip r:embed="rId10" cstate="print">
                <a:alphaModFix/>
                <a:extLst>
                  <a:ext uri="{28A0092B-C50C-407E-A947-70E740481C1C}">
                    <a14:useLocalDpi xmlns:a14="http://schemas.microsoft.com/office/drawing/2010/main"/>
                  </a:ext>
                </a:extLst>
              </a:blip>
              <a:srcRect/>
              <a:stretch/>
            </p:blipFill>
            <p:spPr>
              <a:xfrm>
                <a:off x="11359890" y="5636645"/>
                <a:ext cx="518531" cy="518531"/>
              </a:xfrm>
              <a:prstGeom prst="rect">
                <a:avLst/>
              </a:prstGeom>
              <a:noFill/>
              <a:ln>
                <a:noFill/>
              </a:ln>
            </p:spPr>
          </p:pic>
          <p:pic>
            <p:nvPicPr>
              <p:cNvPr id="48" name="Google Shape;479;p35">
                <a:extLst>
                  <a:ext uri="{FF2B5EF4-FFF2-40B4-BE49-F238E27FC236}">
                    <a16:creationId xmlns:a16="http://schemas.microsoft.com/office/drawing/2014/main" id="{BAE8742A-E6BB-171C-4FEA-4ECB9B7EE8F8}"/>
                  </a:ext>
                </a:extLst>
              </p:cNvPr>
              <p:cNvPicPr preferRelativeResize="0"/>
              <p:nvPr/>
            </p:nvPicPr>
            <p:blipFill rotWithShape="1">
              <a:blip r:embed="rId11" cstate="print">
                <a:alphaModFix/>
                <a:extLst>
                  <a:ext uri="{28A0092B-C50C-407E-A947-70E740481C1C}">
                    <a14:useLocalDpi xmlns:a14="http://schemas.microsoft.com/office/drawing/2010/main"/>
                  </a:ext>
                </a:extLst>
              </a:blip>
              <a:srcRect/>
              <a:stretch/>
            </p:blipFill>
            <p:spPr>
              <a:xfrm>
                <a:off x="10932252" y="5574785"/>
                <a:ext cx="601480" cy="601480"/>
              </a:xfrm>
              <a:prstGeom prst="rect">
                <a:avLst/>
              </a:prstGeom>
              <a:noFill/>
              <a:ln>
                <a:noFill/>
              </a:ln>
            </p:spPr>
          </p:pic>
          <p:pic>
            <p:nvPicPr>
              <p:cNvPr id="49" name="Google Shape;480;p35">
                <a:extLst>
                  <a:ext uri="{FF2B5EF4-FFF2-40B4-BE49-F238E27FC236}">
                    <a16:creationId xmlns:a16="http://schemas.microsoft.com/office/drawing/2014/main" id="{94142BDE-5A8D-5ACC-5A75-BF08C70F3E54}"/>
                  </a:ext>
                </a:extLst>
              </p:cNvPr>
              <p:cNvPicPr preferRelativeResize="0"/>
              <p:nvPr/>
            </p:nvPicPr>
            <p:blipFill rotWithShape="1">
              <a:blip r:embed="rId12" cstate="print">
                <a:alphaModFix/>
                <a:extLst>
                  <a:ext uri="{28A0092B-C50C-407E-A947-70E740481C1C}">
                    <a14:useLocalDpi xmlns:a14="http://schemas.microsoft.com/office/drawing/2010/main"/>
                  </a:ext>
                </a:extLst>
              </a:blip>
              <a:srcRect/>
              <a:stretch/>
            </p:blipFill>
            <p:spPr>
              <a:xfrm>
                <a:off x="10616145" y="5574785"/>
                <a:ext cx="601480" cy="601480"/>
              </a:xfrm>
              <a:prstGeom prst="rect">
                <a:avLst/>
              </a:prstGeom>
              <a:noFill/>
              <a:ln>
                <a:noFill/>
              </a:ln>
            </p:spPr>
          </p:pic>
        </p:grpSp>
        <p:pic>
          <p:nvPicPr>
            <p:cNvPr id="25" name="Google Shape;483;p35">
              <a:extLst>
                <a:ext uri="{FF2B5EF4-FFF2-40B4-BE49-F238E27FC236}">
                  <a16:creationId xmlns:a16="http://schemas.microsoft.com/office/drawing/2014/main" id="{78DE6A50-CDFD-C630-74AB-451A8FD75CEC}"/>
                </a:ext>
              </a:extLst>
            </p:cNvPr>
            <p:cNvPicPr preferRelativeResize="0"/>
            <p:nvPr/>
          </p:nvPicPr>
          <p:blipFill rotWithShape="1">
            <a:blip r:embed="rId13" cstate="print">
              <a:alphaModFix/>
              <a:extLst>
                <a:ext uri="{28A0092B-C50C-407E-A947-70E740481C1C}">
                  <a14:useLocalDpi xmlns:a14="http://schemas.microsoft.com/office/drawing/2010/main"/>
                </a:ext>
              </a:extLst>
            </a:blip>
            <a:srcRect/>
            <a:stretch/>
          </p:blipFill>
          <p:spPr>
            <a:xfrm>
              <a:off x="11061804" y="808614"/>
              <a:ext cx="468000" cy="468000"/>
            </a:xfrm>
            <a:prstGeom prst="rect">
              <a:avLst/>
            </a:prstGeom>
            <a:noFill/>
            <a:ln>
              <a:noFill/>
            </a:ln>
          </p:spPr>
        </p:pic>
        <p:pic>
          <p:nvPicPr>
            <p:cNvPr id="26" name="Google Shape;484;p35">
              <a:extLst>
                <a:ext uri="{FF2B5EF4-FFF2-40B4-BE49-F238E27FC236}">
                  <a16:creationId xmlns:a16="http://schemas.microsoft.com/office/drawing/2014/main" id="{5BD84218-B4CC-DBDB-C84B-C495A4773CA0}"/>
                </a:ext>
              </a:extLst>
            </p:cNvPr>
            <p:cNvPicPr preferRelativeResize="0"/>
            <p:nvPr/>
          </p:nvPicPr>
          <p:blipFill rotWithShape="1">
            <a:blip r:embed="rId14" cstate="print">
              <a:alphaModFix/>
              <a:extLst>
                <a:ext uri="{28A0092B-C50C-407E-A947-70E740481C1C}">
                  <a14:useLocalDpi xmlns:a14="http://schemas.microsoft.com/office/drawing/2010/main"/>
                </a:ext>
              </a:extLst>
            </a:blip>
            <a:srcRect/>
            <a:stretch/>
          </p:blipFill>
          <p:spPr>
            <a:xfrm>
              <a:off x="11595205" y="868676"/>
              <a:ext cx="351800" cy="351800"/>
            </a:xfrm>
            <a:prstGeom prst="rect">
              <a:avLst/>
            </a:prstGeom>
            <a:noFill/>
            <a:ln>
              <a:noFill/>
            </a:ln>
          </p:spPr>
        </p:pic>
        <p:pic>
          <p:nvPicPr>
            <p:cNvPr id="27" name="Google Shape;485;p35">
              <a:extLst>
                <a:ext uri="{FF2B5EF4-FFF2-40B4-BE49-F238E27FC236}">
                  <a16:creationId xmlns:a16="http://schemas.microsoft.com/office/drawing/2014/main" id="{0F425AD7-A8EA-E3F3-0D75-412D4C42EC96}"/>
                </a:ext>
              </a:extLst>
            </p:cNvPr>
            <p:cNvPicPr preferRelativeResize="0"/>
            <p:nvPr/>
          </p:nvPicPr>
          <p:blipFill rotWithShape="1">
            <a:blip r:embed="rId15" cstate="print">
              <a:alphaModFix/>
              <a:extLst>
                <a:ext uri="{28A0092B-C50C-407E-A947-70E740481C1C}">
                  <a14:useLocalDpi xmlns:a14="http://schemas.microsoft.com/office/drawing/2010/main"/>
                </a:ext>
              </a:extLst>
            </a:blip>
            <a:srcRect/>
            <a:stretch/>
          </p:blipFill>
          <p:spPr>
            <a:xfrm>
              <a:off x="10629052" y="851642"/>
              <a:ext cx="413323" cy="413323"/>
            </a:xfrm>
            <a:prstGeom prst="rect">
              <a:avLst/>
            </a:prstGeom>
            <a:noFill/>
            <a:ln>
              <a:noFill/>
            </a:ln>
          </p:spPr>
        </p:pic>
        <p:sp>
          <p:nvSpPr>
            <p:cNvPr id="28" name="Google Shape;503;p35">
              <a:extLst>
                <a:ext uri="{FF2B5EF4-FFF2-40B4-BE49-F238E27FC236}">
                  <a16:creationId xmlns:a16="http://schemas.microsoft.com/office/drawing/2014/main" id="{C0CD91DB-3C7C-2870-C7CC-F73B2D62BDB3}"/>
                </a:ext>
              </a:extLst>
            </p:cNvPr>
            <p:cNvSpPr/>
            <p:nvPr/>
          </p:nvSpPr>
          <p:spPr>
            <a:xfrm>
              <a:off x="7535022" y="2874040"/>
              <a:ext cx="2507683" cy="1476000"/>
            </a:xfrm>
            <a:prstGeom prst="leftArrow">
              <a:avLst>
                <a:gd name="adj1" fmla="val 50000"/>
                <a:gd name="adj2" fmla="val 50000"/>
              </a:avLst>
            </a:prstGeom>
            <a:solidFill>
              <a:schemeClr val="accent2"/>
            </a:solidFill>
            <a:ln w="12700" cap="flat" cmpd="sng">
              <a:solidFill>
                <a:schemeClr val="accent2"/>
              </a:solidFill>
              <a:prstDash val="solid"/>
              <a:miter lim="800000"/>
              <a:headEnd type="none" w="sm" len="sm"/>
              <a:tailEnd type="none" w="sm" len="sm"/>
            </a:ln>
          </p:spPr>
          <p:txBody>
            <a:bodyPr spcFirstLastPara="1" wrap="square" lIns="91330" tIns="45652" rIns="91330" bIns="45652" anchor="ctr" anchorCtr="0">
              <a:noAutofit/>
            </a:bodyPr>
            <a:lstStyle/>
            <a:p>
              <a:pPr marL="0" marR="0" lvl="0" indent="0" algn="l" defTabSz="913486" rtl="0" eaLnBrk="1" fontAlgn="auto" latinLnBrk="0" hangingPunct="1">
                <a:lnSpc>
                  <a:spcPct val="100000"/>
                </a:lnSpc>
                <a:spcBef>
                  <a:spcPts val="0"/>
                </a:spcBef>
                <a:spcAft>
                  <a:spcPts val="0"/>
                </a:spcAft>
                <a:buClrTx/>
                <a:buSzTx/>
                <a:buFontTx/>
                <a:buNone/>
                <a:tabLst/>
                <a:defRPr/>
              </a:pPr>
              <a:r>
                <a:rPr kumimoji="0" lang="fr-FR" sz="1798" b="1" i="0" u="none" strike="noStrike" kern="1200" cap="none" spc="0" normalizeH="0" baseline="0" noProof="0" dirty="0">
                  <a:ln>
                    <a:noFill/>
                  </a:ln>
                  <a:solidFill>
                    <a:prstClr val="white"/>
                  </a:solidFill>
                  <a:effectLst/>
                  <a:uLnTx/>
                  <a:uFillTx/>
                  <a:latin typeface="Calibri"/>
                  <a:ea typeface="Calibri"/>
                  <a:cs typeface="Calibri"/>
                  <a:sym typeface="Calibri"/>
                </a:rPr>
                <a:t>Communication à tous les niveaux</a:t>
              </a:r>
              <a:endParaRPr kumimoji="0" sz="1798" b="1" i="0" u="none" strike="noStrike" kern="1200" cap="none" spc="0" normalizeH="0" baseline="0" noProof="0" dirty="0">
                <a:ln>
                  <a:noFill/>
                </a:ln>
                <a:solidFill>
                  <a:prstClr val="white"/>
                </a:solidFill>
                <a:effectLst/>
                <a:uLnTx/>
                <a:uFillTx/>
                <a:latin typeface="Calibri"/>
                <a:ea typeface="Calibri"/>
                <a:cs typeface="Calibri"/>
                <a:sym typeface="Calibri"/>
              </a:endParaRPr>
            </a:p>
          </p:txBody>
        </p:sp>
        <p:grpSp>
          <p:nvGrpSpPr>
            <p:cNvPr id="29" name="Google Shape;510;p35">
              <a:extLst>
                <a:ext uri="{FF2B5EF4-FFF2-40B4-BE49-F238E27FC236}">
                  <a16:creationId xmlns:a16="http://schemas.microsoft.com/office/drawing/2014/main" id="{E1A3EA76-1233-B8DC-6A87-A8CB3FE015D4}"/>
                </a:ext>
              </a:extLst>
            </p:cNvPr>
            <p:cNvGrpSpPr/>
            <p:nvPr/>
          </p:nvGrpSpPr>
          <p:grpSpPr>
            <a:xfrm>
              <a:off x="10635107" y="5421587"/>
              <a:ext cx="1134410" cy="751749"/>
              <a:chOff x="10529547" y="5480237"/>
              <a:chExt cx="1134410" cy="751749"/>
            </a:xfrm>
          </p:grpSpPr>
          <p:pic>
            <p:nvPicPr>
              <p:cNvPr id="45" name="Google Shape;511;p35">
                <a:extLst>
                  <a:ext uri="{FF2B5EF4-FFF2-40B4-BE49-F238E27FC236}">
                    <a16:creationId xmlns:a16="http://schemas.microsoft.com/office/drawing/2014/main" id="{4A62EA47-6058-9279-AF6E-F7FB5ADA227B}"/>
                  </a:ext>
                </a:extLst>
              </p:cNvPr>
              <p:cNvPicPr preferRelativeResize="0"/>
              <p:nvPr/>
            </p:nvPicPr>
            <p:blipFill rotWithShape="1">
              <a:blip r:embed="rId16" cstate="print">
                <a:alphaModFix/>
                <a:extLst>
                  <a:ext uri="{28A0092B-C50C-407E-A947-70E740481C1C}">
                    <a14:useLocalDpi xmlns:a14="http://schemas.microsoft.com/office/drawing/2010/main"/>
                  </a:ext>
                </a:extLst>
              </a:blip>
              <a:srcRect/>
              <a:stretch/>
            </p:blipFill>
            <p:spPr>
              <a:xfrm>
                <a:off x="10529547" y="5480237"/>
                <a:ext cx="747711" cy="747711"/>
              </a:xfrm>
              <a:prstGeom prst="rect">
                <a:avLst/>
              </a:prstGeom>
              <a:noFill/>
              <a:ln>
                <a:noFill/>
              </a:ln>
            </p:spPr>
          </p:pic>
          <p:pic>
            <p:nvPicPr>
              <p:cNvPr id="46" name="Google Shape;512;p35">
                <a:extLst>
                  <a:ext uri="{FF2B5EF4-FFF2-40B4-BE49-F238E27FC236}">
                    <a16:creationId xmlns:a16="http://schemas.microsoft.com/office/drawing/2014/main" id="{773D9FDF-1268-4EF1-05AB-5BF76234653F}"/>
                  </a:ext>
                </a:extLst>
              </p:cNvPr>
              <p:cNvPicPr preferRelativeResize="0"/>
              <p:nvPr/>
            </p:nvPicPr>
            <p:blipFill rotWithShape="1">
              <a:blip r:embed="rId17" cstate="print">
                <a:alphaModFix/>
                <a:extLst>
                  <a:ext uri="{28A0092B-C50C-407E-A947-70E740481C1C}">
                    <a14:useLocalDpi xmlns:a14="http://schemas.microsoft.com/office/drawing/2010/main"/>
                  </a:ext>
                </a:extLst>
              </a:blip>
              <a:srcRect/>
              <a:stretch/>
            </p:blipFill>
            <p:spPr>
              <a:xfrm>
                <a:off x="10912208" y="5480237"/>
                <a:ext cx="751749" cy="751749"/>
              </a:xfrm>
              <a:prstGeom prst="rect">
                <a:avLst/>
              </a:prstGeom>
              <a:noFill/>
              <a:ln>
                <a:noFill/>
              </a:ln>
            </p:spPr>
          </p:pic>
        </p:grpSp>
        <p:pic>
          <p:nvPicPr>
            <p:cNvPr id="30" name="Google Shape;513;p35">
              <a:extLst>
                <a:ext uri="{FF2B5EF4-FFF2-40B4-BE49-F238E27FC236}">
                  <a16:creationId xmlns:a16="http://schemas.microsoft.com/office/drawing/2014/main" id="{C03E0ACD-0795-4DC3-6080-AC51AFC73CFA}"/>
                </a:ext>
              </a:extLst>
            </p:cNvPr>
            <p:cNvPicPr preferRelativeResize="0"/>
            <p:nvPr/>
          </p:nvPicPr>
          <p:blipFill rotWithShape="1">
            <a:blip r:embed="rId18" cstate="print">
              <a:alphaModFix/>
              <a:extLst>
                <a:ext uri="{28A0092B-C50C-407E-A947-70E740481C1C}">
                  <a14:useLocalDpi xmlns:a14="http://schemas.microsoft.com/office/drawing/2010/main"/>
                </a:ext>
              </a:extLst>
            </a:blip>
            <a:srcRect/>
            <a:stretch/>
          </p:blipFill>
          <p:spPr>
            <a:xfrm>
              <a:off x="10923947" y="2594085"/>
              <a:ext cx="468000" cy="468000"/>
            </a:xfrm>
            <a:prstGeom prst="rect">
              <a:avLst/>
            </a:prstGeom>
            <a:noFill/>
            <a:ln>
              <a:noFill/>
            </a:ln>
          </p:spPr>
        </p:pic>
        <p:pic>
          <p:nvPicPr>
            <p:cNvPr id="31" name="Google Shape;514;p35" descr="Store with solid fill">
              <a:extLst>
                <a:ext uri="{FF2B5EF4-FFF2-40B4-BE49-F238E27FC236}">
                  <a16:creationId xmlns:a16="http://schemas.microsoft.com/office/drawing/2014/main" id="{F7204C77-ACAA-78E9-28E9-84DC50AE081C}"/>
                </a:ext>
              </a:extLst>
            </p:cNvPr>
            <p:cNvPicPr preferRelativeResize="0"/>
            <p:nvPr/>
          </p:nvPicPr>
          <p:blipFill rotWithShape="1">
            <a:blip r:embed="rId19" cstate="print">
              <a:alphaModFix/>
              <a:extLst>
                <a:ext uri="{28A0092B-C50C-407E-A947-70E740481C1C}">
                  <a14:useLocalDpi xmlns:a14="http://schemas.microsoft.com/office/drawing/2010/main"/>
                </a:ext>
              </a:extLst>
            </a:blip>
            <a:srcRect/>
            <a:stretch/>
          </p:blipFill>
          <p:spPr>
            <a:xfrm>
              <a:off x="10502438" y="2594085"/>
              <a:ext cx="468000" cy="468000"/>
            </a:xfrm>
            <a:prstGeom prst="rect">
              <a:avLst/>
            </a:prstGeom>
            <a:noFill/>
            <a:ln>
              <a:noFill/>
            </a:ln>
          </p:spPr>
        </p:pic>
        <p:pic>
          <p:nvPicPr>
            <p:cNvPr id="34" name="Google Shape;528;p35" descr="Icon&#10;&#10;Description automatically generated">
              <a:extLst>
                <a:ext uri="{FF2B5EF4-FFF2-40B4-BE49-F238E27FC236}">
                  <a16:creationId xmlns:a16="http://schemas.microsoft.com/office/drawing/2014/main" id="{FC9186A4-58BA-706D-E7BA-9F4B82145236}"/>
                </a:ext>
              </a:extLst>
            </p:cNvPr>
            <p:cNvPicPr preferRelativeResize="0"/>
            <p:nvPr/>
          </p:nvPicPr>
          <p:blipFill rotWithShape="1">
            <a:blip r:embed="rId20" cstate="print">
              <a:alphaModFix/>
              <a:extLst>
                <a:ext uri="{28A0092B-C50C-407E-A947-70E740481C1C}">
                  <a14:useLocalDpi xmlns:a14="http://schemas.microsoft.com/office/drawing/2010/main"/>
                </a:ext>
              </a:extLst>
            </a:blip>
            <a:srcRect/>
            <a:stretch/>
          </p:blipFill>
          <p:spPr>
            <a:xfrm>
              <a:off x="11364596" y="3452830"/>
              <a:ext cx="684000" cy="684000"/>
            </a:xfrm>
            <a:prstGeom prst="rect">
              <a:avLst/>
            </a:prstGeom>
            <a:noFill/>
            <a:ln>
              <a:noFill/>
            </a:ln>
          </p:spPr>
        </p:pic>
        <p:pic>
          <p:nvPicPr>
            <p:cNvPr id="35" name="Google Shape;529;p35">
              <a:extLst>
                <a:ext uri="{FF2B5EF4-FFF2-40B4-BE49-F238E27FC236}">
                  <a16:creationId xmlns:a16="http://schemas.microsoft.com/office/drawing/2014/main" id="{17C854CD-4AC8-3C29-419A-24C473EDD77F}"/>
                </a:ext>
              </a:extLst>
            </p:cNvPr>
            <p:cNvPicPr preferRelativeResize="0"/>
            <p:nvPr/>
          </p:nvPicPr>
          <p:blipFill rotWithShape="1">
            <a:blip r:embed="rId21" cstate="print">
              <a:alphaModFix/>
              <a:extLst>
                <a:ext uri="{28A0092B-C50C-407E-A947-70E740481C1C}">
                  <a14:useLocalDpi xmlns:a14="http://schemas.microsoft.com/office/drawing/2010/main"/>
                </a:ext>
              </a:extLst>
            </a:blip>
            <a:srcRect/>
            <a:stretch/>
          </p:blipFill>
          <p:spPr>
            <a:xfrm>
              <a:off x="11483328" y="2469085"/>
              <a:ext cx="414973" cy="414973"/>
            </a:xfrm>
            <a:prstGeom prst="rect">
              <a:avLst/>
            </a:prstGeom>
            <a:noFill/>
            <a:ln>
              <a:noFill/>
            </a:ln>
          </p:spPr>
        </p:pic>
        <p:pic>
          <p:nvPicPr>
            <p:cNvPr id="36" name="Google Shape;530;p35">
              <a:extLst>
                <a:ext uri="{FF2B5EF4-FFF2-40B4-BE49-F238E27FC236}">
                  <a16:creationId xmlns:a16="http://schemas.microsoft.com/office/drawing/2014/main" id="{015F4DE1-92C8-4B08-E125-33872AC6DBA6}"/>
                </a:ext>
              </a:extLst>
            </p:cNvPr>
            <p:cNvPicPr preferRelativeResize="0"/>
            <p:nvPr/>
          </p:nvPicPr>
          <p:blipFill rotWithShape="1">
            <a:blip r:embed="rId22" cstate="print">
              <a:alphaModFix/>
              <a:extLst>
                <a:ext uri="{28A0092B-C50C-407E-A947-70E740481C1C}">
                  <a14:useLocalDpi xmlns:a14="http://schemas.microsoft.com/office/drawing/2010/main"/>
                </a:ext>
              </a:extLst>
            </a:blip>
            <a:srcRect/>
            <a:stretch/>
          </p:blipFill>
          <p:spPr>
            <a:xfrm>
              <a:off x="11387715" y="2919411"/>
              <a:ext cx="720925" cy="282910"/>
            </a:xfrm>
            <a:prstGeom prst="rect">
              <a:avLst/>
            </a:prstGeom>
            <a:noFill/>
            <a:ln>
              <a:noFill/>
            </a:ln>
          </p:spPr>
        </p:pic>
        <p:sp>
          <p:nvSpPr>
            <p:cNvPr id="37" name="Google Shape;532;p35">
              <a:extLst>
                <a:ext uri="{FF2B5EF4-FFF2-40B4-BE49-F238E27FC236}">
                  <a16:creationId xmlns:a16="http://schemas.microsoft.com/office/drawing/2014/main" id="{65484988-C6EF-A39E-2FE9-690110401523}"/>
                </a:ext>
              </a:extLst>
            </p:cNvPr>
            <p:cNvSpPr txBox="1"/>
            <p:nvPr/>
          </p:nvSpPr>
          <p:spPr>
            <a:xfrm>
              <a:off x="10391683" y="6075392"/>
              <a:ext cx="1707566" cy="338514"/>
            </a:xfrm>
            <a:prstGeom prst="rect">
              <a:avLst/>
            </a:prstGeom>
            <a:noFill/>
            <a:ln>
              <a:noFill/>
            </a:ln>
          </p:spPr>
          <p:txBody>
            <a:bodyPr spcFirstLastPara="1" wrap="square" lIns="91330" tIns="45652" rIns="91330" bIns="45652" anchor="t" anchorCtr="0">
              <a:spAutoFit/>
            </a:bodyPr>
            <a:lstStyle/>
            <a:p>
              <a:pPr marL="0" marR="0" lvl="0" indent="0" algn="ctr" defTabSz="913486" rtl="0" eaLnBrk="1" fontAlgn="auto" latinLnBrk="0" hangingPunct="1">
                <a:lnSpc>
                  <a:spcPct val="100000"/>
                </a:lnSpc>
                <a:spcBef>
                  <a:spcPts val="0"/>
                </a:spcBef>
                <a:spcAft>
                  <a:spcPts val="0"/>
                </a:spcAft>
                <a:buClrTx/>
                <a:buSzTx/>
                <a:buFontTx/>
                <a:buNone/>
                <a:tabLst/>
                <a:defRPr/>
              </a:pPr>
              <a:r>
                <a:rPr kumimoji="0" lang="fr-FR" sz="1598" b="0" i="0" u="none" strike="noStrike" kern="1200" cap="none" spc="0" normalizeH="0" baseline="0" noProof="0" dirty="0">
                  <a:ln>
                    <a:noFill/>
                  </a:ln>
                  <a:solidFill>
                    <a:prstClr val="black"/>
                  </a:solidFill>
                  <a:effectLst/>
                  <a:uLnTx/>
                  <a:uFillTx/>
                  <a:latin typeface="Calibri"/>
                  <a:ea typeface="Calibri"/>
                  <a:cs typeface="Calibri"/>
                  <a:sym typeface="Calibri"/>
                </a:rPr>
                <a:t>Individus</a:t>
              </a:r>
              <a:endParaRPr kumimoji="0" sz="1598"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8" name="Google Shape;533;p35">
              <a:extLst>
                <a:ext uri="{FF2B5EF4-FFF2-40B4-BE49-F238E27FC236}">
                  <a16:creationId xmlns:a16="http://schemas.microsoft.com/office/drawing/2014/main" id="{D9ACCAC1-5012-D654-D566-E4645D6452FE}"/>
                </a:ext>
              </a:extLst>
            </p:cNvPr>
            <p:cNvSpPr txBox="1"/>
            <p:nvPr/>
          </p:nvSpPr>
          <p:spPr>
            <a:xfrm>
              <a:off x="10324656" y="5132162"/>
              <a:ext cx="1707566" cy="338514"/>
            </a:xfrm>
            <a:prstGeom prst="rect">
              <a:avLst/>
            </a:prstGeom>
            <a:noFill/>
            <a:ln>
              <a:noFill/>
            </a:ln>
          </p:spPr>
          <p:txBody>
            <a:bodyPr spcFirstLastPara="1" wrap="square" lIns="91330" tIns="45652" rIns="91330" bIns="45652" anchor="t" anchorCtr="0">
              <a:spAutoFit/>
            </a:bodyPr>
            <a:lstStyle/>
            <a:p>
              <a:pPr marL="0" marR="0" lvl="0" indent="0" algn="ctr" defTabSz="913486" rtl="0" eaLnBrk="1" fontAlgn="auto" latinLnBrk="0" hangingPunct="1">
                <a:lnSpc>
                  <a:spcPct val="100000"/>
                </a:lnSpc>
                <a:spcBef>
                  <a:spcPts val="0"/>
                </a:spcBef>
                <a:spcAft>
                  <a:spcPts val="0"/>
                </a:spcAft>
                <a:buClrTx/>
                <a:buSzTx/>
                <a:buFontTx/>
                <a:buNone/>
                <a:tabLst/>
                <a:defRPr/>
              </a:pPr>
              <a:r>
                <a:rPr kumimoji="0" lang="fr-FR" sz="1598" b="0" i="0" u="none" strike="noStrike" kern="1200" cap="none" spc="0" normalizeH="0" baseline="0" noProof="0" dirty="0">
                  <a:ln>
                    <a:noFill/>
                  </a:ln>
                  <a:solidFill>
                    <a:prstClr val="black"/>
                  </a:solidFill>
                  <a:effectLst/>
                  <a:uLnTx/>
                  <a:uFillTx/>
                  <a:latin typeface="Calibri"/>
                  <a:ea typeface="Calibri"/>
                  <a:cs typeface="Calibri"/>
                  <a:sym typeface="Calibri"/>
                </a:rPr>
                <a:t>Familles</a:t>
              </a:r>
              <a:endParaRPr kumimoji="0" sz="1598"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9" name="Google Shape;534;p35">
              <a:extLst>
                <a:ext uri="{FF2B5EF4-FFF2-40B4-BE49-F238E27FC236}">
                  <a16:creationId xmlns:a16="http://schemas.microsoft.com/office/drawing/2014/main" id="{51AA6EA9-6D14-B733-CC9D-BD908A38DD18}"/>
                </a:ext>
              </a:extLst>
            </p:cNvPr>
            <p:cNvSpPr txBox="1"/>
            <p:nvPr/>
          </p:nvSpPr>
          <p:spPr>
            <a:xfrm>
              <a:off x="10362352" y="4036702"/>
              <a:ext cx="1707566" cy="338514"/>
            </a:xfrm>
            <a:prstGeom prst="rect">
              <a:avLst/>
            </a:prstGeom>
            <a:noFill/>
            <a:ln>
              <a:noFill/>
            </a:ln>
          </p:spPr>
          <p:txBody>
            <a:bodyPr spcFirstLastPara="1" wrap="square" lIns="91330" tIns="45652" rIns="91330" bIns="45652" anchor="t" anchorCtr="0">
              <a:spAutoFit/>
            </a:bodyPr>
            <a:lstStyle/>
            <a:p>
              <a:pPr marL="0" marR="0" lvl="0" indent="0" algn="ctr" defTabSz="913486" rtl="0" eaLnBrk="1" fontAlgn="auto" latinLnBrk="0" hangingPunct="1">
                <a:lnSpc>
                  <a:spcPct val="100000"/>
                </a:lnSpc>
                <a:spcBef>
                  <a:spcPts val="0"/>
                </a:spcBef>
                <a:spcAft>
                  <a:spcPts val="0"/>
                </a:spcAft>
                <a:buClrTx/>
                <a:buSzTx/>
                <a:buFontTx/>
                <a:buNone/>
                <a:tabLst/>
                <a:defRPr/>
              </a:pPr>
              <a:r>
                <a:rPr kumimoji="0" lang="fr-FR" sz="1598" b="0" i="0" u="none" strike="noStrike" kern="1200" cap="none" spc="0" normalizeH="0" baseline="0" noProof="0" dirty="0">
                  <a:ln>
                    <a:noFill/>
                  </a:ln>
                  <a:solidFill>
                    <a:prstClr val="black"/>
                  </a:solidFill>
                  <a:effectLst/>
                  <a:uLnTx/>
                  <a:uFillTx/>
                  <a:latin typeface="Calibri"/>
                  <a:ea typeface="Calibri"/>
                  <a:cs typeface="Calibri"/>
                  <a:sym typeface="Calibri"/>
                </a:rPr>
                <a:t>Communautés</a:t>
              </a:r>
              <a:endParaRPr kumimoji="0" sz="1598"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0" name="Google Shape;535;p35">
              <a:extLst>
                <a:ext uri="{FF2B5EF4-FFF2-40B4-BE49-F238E27FC236}">
                  <a16:creationId xmlns:a16="http://schemas.microsoft.com/office/drawing/2014/main" id="{B8BB2B1E-2CE1-957E-317E-79CC49C603AF}"/>
                </a:ext>
              </a:extLst>
            </p:cNvPr>
            <p:cNvSpPr txBox="1"/>
            <p:nvPr/>
          </p:nvSpPr>
          <p:spPr>
            <a:xfrm>
              <a:off x="10384652" y="3038943"/>
              <a:ext cx="1872492" cy="338514"/>
            </a:xfrm>
            <a:prstGeom prst="rect">
              <a:avLst/>
            </a:prstGeom>
            <a:noFill/>
            <a:ln>
              <a:noFill/>
            </a:ln>
          </p:spPr>
          <p:txBody>
            <a:bodyPr spcFirstLastPara="1" wrap="square" lIns="91330" tIns="45652" rIns="91330" bIns="45652" anchor="t" anchorCtr="0">
              <a:spAutoFit/>
            </a:bodyPr>
            <a:lstStyle/>
            <a:p>
              <a:pPr marL="0" marR="0" lvl="0" indent="0" algn="ctr" defTabSz="913486" rtl="0" eaLnBrk="1" fontAlgn="auto" latinLnBrk="0" hangingPunct="1">
                <a:lnSpc>
                  <a:spcPct val="100000"/>
                </a:lnSpc>
                <a:spcBef>
                  <a:spcPts val="0"/>
                </a:spcBef>
                <a:spcAft>
                  <a:spcPts val="0"/>
                </a:spcAft>
                <a:buClrTx/>
                <a:buSzTx/>
                <a:buFontTx/>
                <a:buNone/>
                <a:tabLst/>
                <a:defRPr/>
              </a:pPr>
              <a:r>
                <a:rPr kumimoji="0" lang="fr-FR" sz="1598" b="0" i="0" u="none" strike="noStrike" kern="1200" cap="none" spc="0" normalizeH="0" baseline="0" noProof="0" dirty="0">
                  <a:ln>
                    <a:noFill/>
                  </a:ln>
                  <a:solidFill>
                    <a:prstClr val="black"/>
                  </a:solidFill>
                  <a:effectLst/>
                  <a:uLnTx/>
                  <a:uFillTx/>
                  <a:latin typeface="Calibri"/>
                  <a:ea typeface="Calibri"/>
                  <a:cs typeface="Calibri"/>
                  <a:sym typeface="Calibri"/>
                </a:rPr>
                <a:t>Système alimentaire</a:t>
              </a:r>
              <a:endParaRPr kumimoji="0" sz="1598"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1" name="Google Shape;536;p35">
              <a:extLst>
                <a:ext uri="{FF2B5EF4-FFF2-40B4-BE49-F238E27FC236}">
                  <a16:creationId xmlns:a16="http://schemas.microsoft.com/office/drawing/2014/main" id="{163D1FA3-3066-B110-E722-DEDDAA39DCD2}"/>
                </a:ext>
              </a:extLst>
            </p:cNvPr>
            <p:cNvSpPr txBox="1"/>
            <p:nvPr/>
          </p:nvSpPr>
          <p:spPr>
            <a:xfrm>
              <a:off x="10396542" y="2102125"/>
              <a:ext cx="1707566" cy="338514"/>
            </a:xfrm>
            <a:prstGeom prst="rect">
              <a:avLst/>
            </a:prstGeom>
            <a:noFill/>
            <a:ln>
              <a:noFill/>
            </a:ln>
          </p:spPr>
          <p:txBody>
            <a:bodyPr spcFirstLastPara="1" wrap="square" lIns="91330" tIns="45652" rIns="91330" bIns="45652" anchor="t" anchorCtr="0">
              <a:spAutoFit/>
            </a:bodyPr>
            <a:lstStyle/>
            <a:p>
              <a:pPr marL="0" marR="0" lvl="0" indent="0" algn="ctr" defTabSz="913486" rtl="0" eaLnBrk="1" fontAlgn="auto" latinLnBrk="0" hangingPunct="1">
                <a:lnSpc>
                  <a:spcPct val="100000"/>
                </a:lnSpc>
                <a:spcBef>
                  <a:spcPts val="0"/>
                </a:spcBef>
                <a:spcAft>
                  <a:spcPts val="0"/>
                </a:spcAft>
                <a:buClrTx/>
                <a:buSzTx/>
                <a:buFontTx/>
                <a:buNone/>
                <a:tabLst/>
                <a:defRPr/>
              </a:pPr>
              <a:r>
                <a:rPr kumimoji="0" lang="fr-FR" sz="1598" b="0" i="0" u="none" strike="noStrike" kern="1200" cap="none" spc="0" normalizeH="0" baseline="0" noProof="0" dirty="0">
                  <a:ln>
                    <a:noFill/>
                  </a:ln>
                  <a:solidFill>
                    <a:prstClr val="black"/>
                  </a:solidFill>
                  <a:effectLst/>
                  <a:uLnTx/>
                  <a:uFillTx/>
                  <a:latin typeface="Calibri"/>
                  <a:ea typeface="Calibri"/>
                  <a:cs typeface="Calibri"/>
                  <a:sym typeface="Calibri"/>
                </a:rPr>
                <a:t>Système de santé</a:t>
              </a:r>
              <a:endParaRPr kumimoji="0" sz="1598"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2" name="Google Shape;537;p35">
              <a:extLst>
                <a:ext uri="{FF2B5EF4-FFF2-40B4-BE49-F238E27FC236}">
                  <a16:creationId xmlns:a16="http://schemas.microsoft.com/office/drawing/2014/main" id="{F5F4F1C6-CE14-4C60-2870-22DC82E91A9F}"/>
                </a:ext>
              </a:extLst>
            </p:cNvPr>
            <p:cNvSpPr txBox="1"/>
            <p:nvPr/>
          </p:nvSpPr>
          <p:spPr>
            <a:xfrm>
              <a:off x="10341030" y="1312161"/>
              <a:ext cx="1707566" cy="338514"/>
            </a:xfrm>
            <a:prstGeom prst="rect">
              <a:avLst/>
            </a:prstGeom>
            <a:noFill/>
            <a:ln>
              <a:noFill/>
            </a:ln>
          </p:spPr>
          <p:txBody>
            <a:bodyPr spcFirstLastPara="1" wrap="square" lIns="91330" tIns="45652" rIns="91330" bIns="45652" anchor="t" anchorCtr="0">
              <a:spAutoFit/>
            </a:bodyPr>
            <a:lstStyle/>
            <a:p>
              <a:pPr marL="0" marR="0" lvl="0" indent="0" algn="ctr" defTabSz="913486" rtl="0" eaLnBrk="1" fontAlgn="auto" latinLnBrk="0" hangingPunct="1">
                <a:lnSpc>
                  <a:spcPct val="100000"/>
                </a:lnSpc>
                <a:spcBef>
                  <a:spcPts val="0"/>
                </a:spcBef>
                <a:spcAft>
                  <a:spcPts val="0"/>
                </a:spcAft>
                <a:buClrTx/>
                <a:buSzTx/>
                <a:buFontTx/>
                <a:buNone/>
                <a:tabLst/>
                <a:defRPr/>
              </a:pPr>
              <a:r>
                <a:rPr kumimoji="0" lang="fr-FR" sz="1598" b="0" i="0" u="none" strike="noStrike" kern="1200" cap="none" spc="0" normalizeH="0" baseline="0" noProof="0">
                  <a:ln>
                    <a:noFill/>
                  </a:ln>
                  <a:solidFill>
                    <a:prstClr val="black"/>
                  </a:solidFill>
                  <a:effectLst/>
                  <a:uLnTx/>
                  <a:uFillTx/>
                  <a:latin typeface="Calibri"/>
                  <a:ea typeface="Calibri"/>
                  <a:cs typeface="Calibri"/>
                  <a:sym typeface="Calibri"/>
                </a:rPr>
                <a:t>Mass media</a:t>
              </a:r>
              <a:endParaRPr kumimoji="0" sz="1598"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50" name="Google Shape;523;p35">
            <a:extLst>
              <a:ext uri="{FF2B5EF4-FFF2-40B4-BE49-F238E27FC236}">
                <a16:creationId xmlns:a16="http://schemas.microsoft.com/office/drawing/2014/main" id="{762087A2-2637-5D10-7BB1-54959A0642BE}"/>
              </a:ext>
            </a:extLst>
          </p:cNvPr>
          <p:cNvSpPr/>
          <p:nvPr/>
        </p:nvSpPr>
        <p:spPr>
          <a:xfrm>
            <a:off x="1648756" y="4802391"/>
            <a:ext cx="6643287" cy="359625"/>
          </a:xfrm>
          <a:prstGeom prst="rect">
            <a:avLst/>
          </a:prstGeom>
          <a:solidFill>
            <a:schemeClr val="accent4"/>
          </a:solidFill>
          <a:ln w="12700" cap="flat" cmpd="sng">
            <a:solidFill>
              <a:schemeClr val="accent4"/>
            </a:solidFill>
            <a:prstDash val="solid"/>
            <a:miter lim="800000"/>
            <a:headEnd type="none" w="sm" len="sm"/>
            <a:tailEnd type="none" w="sm" len="sm"/>
          </a:ln>
        </p:spPr>
        <p:txBody>
          <a:bodyPr spcFirstLastPara="1" wrap="square" lIns="91330" tIns="45652" rIns="91330" bIns="45652" anchor="ctr" anchorCtr="0">
            <a:noAutofit/>
          </a:bodyPr>
          <a:lstStyle/>
          <a:p>
            <a:pPr marL="0" marR="0" lvl="0" indent="0" algn="ctr" defTabSz="913486" rtl="0" eaLnBrk="1" fontAlgn="auto" latinLnBrk="0" hangingPunct="1">
              <a:lnSpc>
                <a:spcPct val="100000"/>
              </a:lnSpc>
              <a:spcBef>
                <a:spcPts val="0"/>
              </a:spcBef>
              <a:spcAft>
                <a:spcPts val="0"/>
              </a:spcAft>
              <a:buClrTx/>
              <a:buSzTx/>
              <a:buFontTx/>
              <a:buNone/>
              <a:tabLst/>
              <a:defRPr/>
            </a:pPr>
            <a:r>
              <a:rPr kumimoji="0" lang="fr-FR" sz="1798" b="0" i="0" u="none" strike="noStrike" kern="1200" cap="none" spc="0" normalizeH="0" baseline="0" noProof="0" dirty="0">
                <a:ln>
                  <a:noFill/>
                </a:ln>
                <a:solidFill>
                  <a:prstClr val="black"/>
                </a:solidFill>
                <a:effectLst/>
                <a:uLnTx/>
                <a:uFillTx/>
                <a:latin typeface="Open Sans"/>
                <a:ea typeface="Open Sans"/>
                <a:cs typeface="Open Sans"/>
                <a:sym typeface="Open Sans"/>
              </a:rPr>
              <a:t>Combinaison </a:t>
            </a:r>
            <a:r>
              <a:rPr kumimoji="0" lang="fr-FR" sz="1798" b="1" i="0" u="none" strike="noStrike" kern="1200" cap="none" spc="0" normalizeH="0" baseline="0" noProof="0" dirty="0">
                <a:ln>
                  <a:noFill/>
                </a:ln>
                <a:solidFill>
                  <a:prstClr val="black"/>
                </a:solidFill>
                <a:effectLst/>
                <a:uLnTx/>
                <a:uFillTx/>
                <a:latin typeface="Open Sans"/>
                <a:ea typeface="Open Sans"/>
                <a:cs typeface="Open Sans"/>
                <a:sym typeface="Open Sans"/>
              </a:rPr>
              <a:t>d’approches</a:t>
            </a:r>
            <a:endParaRPr kumimoji="0" lang="fr-FR" sz="1798" b="1"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pic>
        <p:nvPicPr>
          <p:cNvPr id="58" name="Picture 57" descr="A group of people sitting on the ground&#10;&#10;Description automatically generated with low confidence">
            <a:extLst>
              <a:ext uri="{FF2B5EF4-FFF2-40B4-BE49-F238E27FC236}">
                <a16:creationId xmlns:a16="http://schemas.microsoft.com/office/drawing/2014/main" id="{16AC3515-2FB7-A878-AC2F-4F22021C147D}"/>
              </a:ext>
            </a:extLst>
          </p:cNvPr>
          <p:cNvPicPr>
            <a:picLocks noChangeAspect="1"/>
          </p:cNvPicPr>
          <p:nvPr/>
        </p:nvPicPr>
        <p:blipFill rotWithShape="1">
          <a:blip r:embed="rId23" cstate="print">
            <a:extLst>
              <a:ext uri="{28A0092B-C50C-407E-A947-70E740481C1C}">
                <a14:useLocalDpi xmlns:a14="http://schemas.microsoft.com/office/drawing/2010/main"/>
              </a:ext>
            </a:extLst>
          </a:blip>
          <a:srcRect/>
          <a:stretch/>
        </p:blipFill>
        <p:spPr>
          <a:xfrm>
            <a:off x="6136839" y="1997645"/>
            <a:ext cx="1271278" cy="1071054"/>
          </a:xfrm>
          <a:prstGeom prst="ellipse">
            <a:avLst/>
          </a:prstGeom>
          <a:ln w="12700" cap="rnd">
            <a:noFill/>
          </a:ln>
          <a:effectLst/>
          <a:scene3d>
            <a:camera prst="orthographicFront"/>
            <a:lightRig rig="contrasting" dir="t">
              <a:rot lat="0" lon="0" rev="3000000"/>
            </a:lightRig>
          </a:scene3d>
          <a:sp3d contourW="7620">
            <a:bevelT w="95250" h="31750"/>
            <a:contourClr>
              <a:srgbClr val="333333"/>
            </a:contourClr>
          </a:sp3d>
        </p:spPr>
      </p:pic>
      <p:pic>
        <p:nvPicPr>
          <p:cNvPr id="59" name="Google Shape;482;p35">
            <a:extLst>
              <a:ext uri="{FF2B5EF4-FFF2-40B4-BE49-F238E27FC236}">
                <a16:creationId xmlns:a16="http://schemas.microsoft.com/office/drawing/2014/main" id="{AC3EAC67-9AB5-BC87-166E-8FD1AED95140}"/>
              </a:ext>
            </a:extLst>
          </p:cNvPr>
          <p:cNvPicPr preferRelativeResize="0"/>
          <p:nvPr/>
        </p:nvPicPr>
        <p:blipFill rotWithShape="1">
          <a:blip r:embed="rId24" cstate="print">
            <a:alphaModFix/>
            <a:grayscl/>
            <a:extLst>
              <a:ext uri="{28A0092B-C50C-407E-A947-70E740481C1C}">
                <a14:useLocalDpi xmlns:a14="http://schemas.microsoft.com/office/drawing/2010/main"/>
              </a:ext>
            </a:extLst>
          </a:blip>
          <a:srcRect/>
          <a:stretch/>
        </p:blipFill>
        <p:spPr>
          <a:xfrm>
            <a:off x="6990236" y="612027"/>
            <a:ext cx="1071159" cy="999242"/>
          </a:xfrm>
          <a:prstGeom prst="rect">
            <a:avLst/>
          </a:prstGeom>
          <a:noFill/>
          <a:ln>
            <a:noFill/>
          </a:ln>
        </p:spPr>
      </p:pic>
      <p:grpSp>
        <p:nvGrpSpPr>
          <p:cNvPr id="71" name="Group 70">
            <a:extLst>
              <a:ext uri="{FF2B5EF4-FFF2-40B4-BE49-F238E27FC236}">
                <a16:creationId xmlns:a16="http://schemas.microsoft.com/office/drawing/2014/main" id="{7DF87B94-796E-004B-5E59-2472024C43D6}"/>
              </a:ext>
            </a:extLst>
          </p:cNvPr>
          <p:cNvGrpSpPr/>
          <p:nvPr/>
        </p:nvGrpSpPr>
        <p:grpSpPr>
          <a:xfrm>
            <a:off x="4084601" y="1447594"/>
            <a:ext cx="1071159" cy="985523"/>
            <a:chOff x="4096178" y="3887014"/>
            <a:chExt cx="827861" cy="814023"/>
          </a:xfrm>
        </p:grpSpPr>
        <p:pic>
          <p:nvPicPr>
            <p:cNvPr id="60" name="Google Shape;491;p35" descr="Store with solid fill">
              <a:extLst>
                <a:ext uri="{FF2B5EF4-FFF2-40B4-BE49-F238E27FC236}">
                  <a16:creationId xmlns:a16="http://schemas.microsoft.com/office/drawing/2014/main" id="{F3D8E756-81E4-5524-A2CF-59DAF2767076}"/>
                </a:ext>
              </a:extLst>
            </p:cNvPr>
            <p:cNvPicPr preferRelativeResize="0"/>
            <p:nvPr/>
          </p:nvPicPr>
          <p:blipFill rotWithShape="1">
            <a:blip r:embed="rId25" cstate="print">
              <a:alphaModFix/>
              <a:extLst>
                <a:ext uri="{28A0092B-C50C-407E-A947-70E740481C1C}">
                  <a14:useLocalDpi xmlns:a14="http://schemas.microsoft.com/office/drawing/2010/main"/>
                </a:ext>
              </a:extLst>
            </a:blip>
            <a:srcRect/>
            <a:stretch/>
          </p:blipFill>
          <p:spPr>
            <a:xfrm>
              <a:off x="4096178" y="3887014"/>
              <a:ext cx="827861" cy="814023"/>
            </a:xfrm>
            <a:prstGeom prst="rect">
              <a:avLst/>
            </a:prstGeom>
            <a:noFill/>
            <a:ln>
              <a:noFill/>
            </a:ln>
          </p:spPr>
        </p:pic>
        <p:pic>
          <p:nvPicPr>
            <p:cNvPr id="62" name="Picture 61">
              <a:extLst>
                <a:ext uri="{FF2B5EF4-FFF2-40B4-BE49-F238E27FC236}">
                  <a16:creationId xmlns:a16="http://schemas.microsoft.com/office/drawing/2014/main" id="{3E9E546C-5EC9-3CE4-423D-861104061A31}"/>
                </a:ext>
              </a:extLst>
            </p:cNvPr>
            <p:cNvPicPr>
              <a:picLocks noChangeAspect="1"/>
            </p:cNvPicPr>
            <p:nvPr/>
          </p:nvPicPr>
          <p:blipFill>
            <a:blip r:embed="rId26"/>
            <a:stretch>
              <a:fillRect/>
            </a:stretch>
          </p:blipFill>
          <p:spPr>
            <a:xfrm>
              <a:off x="4567425" y="4408618"/>
              <a:ext cx="122493" cy="125277"/>
            </a:xfrm>
            <a:prstGeom prst="rect">
              <a:avLst/>
            </a:prstGeom>
          </p:spPr>
        </p:pic>
      </p:grpSp>
      <p:cxnSp>
        <p:nvCxnSpPr>
          <p:cNvPr id="63" name="Google Shape;466;p35">
            <a:extLst>
              <a:ext uri="{FF2B5EF4-FFF2-40B4-BE49-F238E27FC236}">
                <a16:creationId xmlns:a16="http://schemas.microsoft.com/office/drawing/2014/main" id="{7D2DA412-3203-B9D0-943F-A39F26D59CC4}"/>
              </a:ext>
            </a:extLst>
          </p:cNvPr>
          <p:cNvCxnSpPr>
            <a:cxnSpLocks/>
          </p:cNvCxnSpPr>
          <p:nvPr/>
        </p:nvCxnSpPr>
        <p:spPr>
          <a:xfrm flipV="1">
            <a:off x="7178899" y="1597439"/>
            <a:ext cx="224837" cy="418105"/>
          </a:xfrm>
          <a:prstGeom prst="straightConnector1">
            <a:avLst/>
          </a:prstGeom>
          <a:noFill/>
          <a:ln w="38100" cap="flat" cmpd="sng">
            <a:solidFill>
              <a:srgbClr val="663300"/>
            </a:solidFill>
            <a:prstDash val="solid"/>
            <a:miter lim="800000"/>
            <a:headEnd type="none" w="sm" len="sm"/>
            <a:tailEnd type="triangle" w="med" len="med"/>
          </a:ln>
        </p:spPr>
      </p:cxnSp>
      <p:cxnSp>
        <p:nvCxnSpPr>
          <p:cNvPr id="65" name="Google Shape;466;p35">
            <a:extLst>
              <a:ext uri="{FF2B5EF4-FFF2-40B4-BE49-F238E27FC236}">
                <a16:creationId xmlns:a16="http://schemas.microsoft.com/office/drawing/2014/main" id="{4CF6F5EB-E658-39CE-7B28-5B47FC06E1BA}"/>
              </a:ext>
            </a:extLst>
          </p:cNvPr>
          <p:cNvCxnSpPr>
            <a:cxnSpLocks/>
          </p:cNvCxnSpPr>
          <p:nvPr/>
        </p:nvCxnSpPr>
        <p:spPr>
          <a:xfrm flipH="1" flipV="1">
            <a:off x="5137141" y="2153662"/>
            <a:ext cx="980903" cy="515952"/>
          </a:xfrm>
          <a:prstGeom prst="straightConnector1">
            <a:avLst/>
          </a:prstGeom>
          <a:noFill/>
          <a:ln w="38100" cap="flat" cmpd="sng">
            <a:solidFill>
              <a:srgbClr val="663300"/>
            </a:solidFill>
            <a:prstDash val="solid"/>
            <a:miter lim="800000"/>
            <a:headEnd type="none" w="sm" len="sm"/>
            <a:tailEnd type="triangle" w="med" len="med"/>
          </a:ln>
        </p:spPr>
      </p:cxnSp>
      <p:cxnSp>
        <p:nvCxnSpPr>
          <p:cNvPr id="72" name="Google Shape;505;p35">
            <a:extLst>
              <a:ext uri="{FF2B5EF4-FFF2-40B4-BE49-F238E27FC236}">
                <a16:creationId xmlns:a16="http://schemas.microsoft.com/office/drawing/2014/main" id="{25409D11-B8E1-E803-D496-BE206B198656}"/>
              </a:ext>
            </a:extLst>
          </p:cNvPr>
          <p:cNvCxnSpPr>
            <a:cxnSpLocks/>
          </p:cNvCxnSpPr>
          <p:nvPr/>
        </p:nvCxnSpPr>
        <p:spPr>
          <a:xfrm>
            <a:off x="5101763" y="2288264"/>
            <a:ext cx="1001883" cy="500272"/>
          </a:xfrm>
          <a:prstGeom prst="straightConnector1">
            <a:avLst/>
          </a:prstGeom>
          <a:noFill/>
          <a:ln w="38100" cap="flat" cmpd="sng">
            <a:solidFill>
              <a:schemeClr val="accent6"/>
            </a:solidFill>
            <a:prstDash val="solid"/>
            <a:miter lim="800000"/>
            <a:headEnd type="none" w="sm" len="sm"/>
            <a:tailEnd type="triangle" w="med" len="med"/>
          </a:ln>
        </p:spPr>
      </p:cxnSp>
      <p:sp>
        <p:nvSpPr>
          <p:cNvPr id="85" name="Google Shape;531;p35">
            <a:extLst>
              <a:ext uri="{FF2B5EF4-FFF2-40B4-BE49-F238E27FC236}">
                <a16:creationId xmlns:a16="http://schemas.microsoft.com/office/drawing/2014/main" id="{0BF4BC5A-01A9-F721-59F7-4ED4AC4CFD55}"/>
              </a:ext>
            </a:extLst>
          </p:cNvPr>
          <p:cNvSpPr txBox="1"/>
          <p:nvPr/>
        </p:nvSpPr>
        <p:spPr>
          <a:xfrm>
            <a:off x="5646103" y="3175293"/>
            <a:ext cx="1802864" cy="922327"/>
          </a:xfrm>
          <a:prstGeom prst="rect">
            <a:avLst/>
          </a:prstGeom>
          <a:noFill/>
          <a:ln>
            <a:noFill/>
          </a:ln>
        </p:spPr>
        <p:txBody>
          <a:bodyPr spcFirstLastPara="1" wrap="square" lIns="91330" tIns="45652" rIns="91330" bIns="45652" anchor="t" anchorCtr="0">
            <a:spAutoFit/>
          </a:bodyPr>
          <a:lstStyle/>
          <a:p>
            <a:pPr marL="0" marR="0" lvl="0" indent="0" algn="ctr" defTabSz="913486" rtl="0" eaLnBrk="1" fontAlgn="auto" latinLnBrk="0" hangingPunct="1">
              <a:lnSpc>
                <a:spcPct val="100000"/>
              </a:lnSpc>
              <a:spcBef>
                <a:spcPts val="0"/>
              </a:spcBef>
              <a:spcAft>
                <a:spcPts val="0"/>
              </a:spcAft>
              <a:buClrTx/>
              <a:buSzTx/>
              <a:buFontTx/>
              <a:buNone/>
              <a:tabLst/>
              <a:defRPr/>
            </a:pPr>
            <a:r>
              <a:rPr kumimoji="0" lang="fr-CA" sz="1798" b="0" i="0" u="none" strike="noStrike" kern="1200" cap="none" spc="0" normalizeH="0" baseline="0" noProof="0" dirty="0">
                <a:ln>
                  <a:noFill/>
                </a:ln>
                <a:solidFill>
                  <a:prstClr val="black"/>
                </a:solidFill>
                <a:effectLst/>
                <a:uLnTx/>
                <a:uFillTx/>
                <a:latin typeface="Calibri"/>
                <a:ea typeface="Calibri"/>
                <a:cs typeface="Calibri"/>
                <a:sym typeface="Calibri"/>
              </a:rPr>
              <a:t>Gardiens, membres du ménage</a:t>
            </a:r>
            <a:endParaRPr kumimoji="0" lang="fr-CA" sz="1798"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2" name="Arrow: Right 51">
            <a:extLst>
              <a:ext uri="{FF2B5EF4-FFF2-40B4-BE49-F238E27FC236}">
                <a16:creationId xmlns:a16="http://schemas.microsoft.com/office/drawing/2014/main" id="{42DFCE10-1E16-7904-5122-A868A7097B36}"/>
              </a:ext>
            </a:extLst>
          </p:cNvPr>
          <p:cNvSpPr/>
          <p:nvPr/>
        </p:nvSpPr>
        <p:spPr>
          <a:xfrm rot="16200000">
            <a:off x="6302175" y="4274575"/>
            <a:ext cx="577827" cy="477804"/>
          </a:xfrm>
          <a:prstGeom prst="rightArrow">
            <a:avLst/>
          </a:prstGeom>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sz="1798"/>
          </a:p>
        </p:txBody>
      </p:sp>
    </p:spTree>
    <p:extLst>
      <p:ext uri="{BB962C8B-B14F-4D97-AF65-F5344CB8AC3E}">
        <p14:creationId xmlns:p14="http://schemas.microsoft.com/office/powerpoint/2010/main" val="233095547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CC772-7F48-E2CB-D55A-9426BE267104}"/>
              </a:ext>
            </a:extLst>
          </p:cNvPr>
          <p:cNvSpPr>
            <a:spLocks noGrp="1"/>
          </p:cNvSpPr>
          <p:nvPr>
            <p:ph type="title"/>
          </p:nvPr>
        </p:nvSpPr>
        <p:spPr>
          <a:xfrm>
            <a:off x="837328" y="66709"/>
            <a:ext cx="10504646" cy="1324182"/>
          </a:xfrm>
        </p:spPr>
        <p:txBody>
          <a:bodyPr/>
          <a:lstStyle/>
          <a:p>
            <a:r>
              <a:rPr lang="fr-FR" sz="2997" b="1" dirty="0">
                <a:solidFill>
                  <a:srgbClr val="0070C0"/>
                </a:solidFill>
                <a:latin typeface="Arial" panose="020B0604020202020204" pitchFamily="34" charset="0"/>
                <a:ea typeface="Open Sans ExtraBold"/>
                <a:cs typeface="Arial" panose="020B0604020202020204" pitchFamily="34" charset="0"/>
              </a:rPr>
              <a:t>Alimentation familiale riche en nutriments</a:t>
            </a:r>
            <a:endParaRPr lang="en-US" sz="2997" b="1" dirty="0">
              <a:solidFill>
                <a:srgbClr val="0070C0"/>
              </a:solidFill>
              <a:latin typeface="Arial" panose="020B0604020202020204" pitchFamily="34" charset="0"/>
              <a:ea typeface="Open Sans ExtraBold"/>
              <a:cs typeface="Arial" panose="020B0604020202020204" pitchFamily="34" charset="0"/>
            </a:endParaRPr>
          </a:p>
        </p:txBody>
      </p:sp>
      <p:sp>
        <p:nvSpPr>
          <p:cNvPr id="3" name="Content Placeholder 2">
            <a:extLst>
              <a:ext uri="{FF2B5EF4-FFF2-40B4-BE49-F238E27FC236}">
                <a16:creationId xmlns:a16="http://schemas.microsoft.com/office/drawing/2014/main" id="{2DC02177-C3DD-5DCE-4263-72C3D4ED51B8}"/>
              </a:ext>
            </a:extLst>
          </p:cNvPr>
          <p:cNvSpPr>
            <a:spLocks noGrp="1"/>
          </p:cNvSpPr>
          <p:nvPr>
            <p:ph idx="1"/>
          </p:nvPr>
        </p:nvSpPr>
        <p:spPr>
          <a:xfrm>
            <a:off x="349007" y="1324613"/>
            <a:ext cx="11675556" cy="5461806"/>
          </a:xfrm>
        </p:spPr>
        <p:txBody>
          <a:bodyPr vert="horz" lIns="91345" tIns="45672" rIns="91345" bIns="45672" rtlCol="0" anchor="t">
            <a:noAutofit/>
          </a:bodyPr>
          <a:lstStyle/>
          <a:p>
            <a:pPr marL="0" indent="0">
              <a:buNone/>
            </a:pPr>
            <a:r>
              <a:rPr lang="en-US" sz="2398" b="1" dirty="0" err="1"/>
              <a:t>Qu’est-ce</a:t>
            </a:r>
            <a:r>
              <a:rPr lang="en-US" sz="2398" b="1" dirty="0"/>
              <a:t> qui </a:t>
            </a:r>
            <a:r>
              <a:rPr lang="en-US" sz="2398" b="1" dirty="0" err="1"/>
              <a:t>est</a:t>
            </a:r>
            <a:r>
              <a:rPr lang="en-US" sz="2398" b="1" dirty="0"/>
              <a:t> nouveau </a:t>
            </a:r>
            <a:r>
              <a:rPr lang="en-US" sz="2198" b="1" dirty="0"/>
              <a:t>?</a:t>
            </a:r>
            <a:endParaRPr lang="en-US" sz="2198" dirty="0">
              <a:ea typeface="Calibri" panose="020F0502020204030204"/>
              <a:cs typeface="Calibri" panose="020F0502020204030204"/>
            </a:endParaRPr>
          </a:p>
          <a:p>
            <a:pPr marL="684480" lvl="1" indent="-227737"/>
            <a:r>
              <a:rPr lang="fr-FR" sz="2198" dirty="0"/>
              <a:t>Les nourrissons et les enfants âgés de 6 à 59 mois souffrant d'émaciation modérée doivent avoir </a:t>
            </a:r>
            <a:r>
              <a:rPr lang="fr-FR" sz="2198" b="1" dirty="0">
                <a:solidFill>
                  <a:srgbClr val="0070C0"/>
                </a:solidFill>
              </a:rPr>
              <a:t>accès à un régime alimentaire riche en nutriments </a:t>
            </a:r>
            <a:r>
              <a:rPr lang="fr-FR" sz="2198" dirty="0"/>
              <a:t>afin de satisfaire pleinement leurs besoins supplémentaires pour retrouver leur poids et leur taille et pour améliorer leur survie, leur santé et leur développement.</a:t>
            </a:r>
          </a:p>
          <a:p>
            <a:pPr marL="684480" lvl="1" indent="-227737"/>
            <a:r>
              <a:rPr lang="fr-FR" sz="2198" dirty="0"/>
              <a:t>L'OMS recommande de couvrir 40 à 60 % des besoins de l'enfant souffrant d'émaciation modérée par des SFF - </a:t>
            </a:r>
            <a:r>
              <a:rPr lang="fr-FR" sz="2198" b="1" dirty="0">
                <a:solidFill>
                  <a:srgbClr val="0070C0"/>
                </a:solidFill>
              </a:rPr>
              <a:t>Nous devons nous assurer que les 60 à 40 % restants sont couverts.</a:t>
            </a:r>
          </a:p>
          <a:p>
            <a:pPr marL="684480" lvl="1" indent="-227737"/>
            <a:endParaRPr lang="en-US" sz="300" b="1" dirty="0">
              <a:ea typeface="Calibri" panose="020F0502020204030204"/>
              <a:cs typeface="Calibri" panose="020F0502020204030204"/>
            </a:endParaRPr>
          </a:p>
          <a:p>
            <a:pPr marL="0" indent="0">
              <a:buNone/>
            </a:pPr>
            <a:r>
              <a:rPr lang="en-US" sz="2398" b="1" dirty="0" err="1"/>
              <a:t>Qu’est-ce</a:t>
            </a:r>
            <a:r>
              <a:rPr lang="en-US" sz="2398" b="1" dirty="0"/>
              <a:t> que </a:t>
            </a:r>
            <a:r>
              <a:rPr lang="en-US" sz="2398" b="1" dirty="0" err="1"/>
              <a:t>cela</a:t>
            </a:r>
            <a:r>
              <a:rPr lang="en-US" sz="2398" b="1" dirty="0"/>
              <a:t> </a:t>
            </a:r>
            <a:r>
              <a:rPr lang="en-US" sz="2398" b="1" dirty="0" err="1"/>
              <a:t>implique</a:t>
            </a:r>
            <a:r>
              <a:rPr lang="en-US" sz="2198" b="1" dirty="0"/>
              <a:t>?</a:t>
            </a:r>
            <a:endParaRPr lang="en-US" sz="2198" b="1" dirty="0">
              <a:ea typeface="Calibri"/>
              <a:cs typeface="Calibri"/>
            </a:endParaRPr>
          </a:p>
          <a:p>
            <a:pPr marL="684480" lvl="1" indent="-227737"/>
            <a:r>
              <a:rPr lang="fr-FR" sz="2198" dirty="0"/>
              <a:t>Explorer les </a:t>
            </a:r>
            <a:r>
              <a:rPr lang="fr-FR" sz="2198" b="1" dirty="0">
                <a:solidFill>
                  <a:srgbClr val="0070C0"/>
                </a:solidFill>
              </a:rPr>
              <a:t>solutions locales </a:t>
            </a:r>
            <a:r>
              <a:rPr lang="fr-FR" sz="2198" dirty="0"/>
              <a:t>pour compléter les besoins des enfants MAM :</a:t>
            </a:r>
          </a:p>
          <a:p>
            <a:pPr marL="1141086" lvl="2" indent="-227737"/>
            <a:r>
              <a:rPr lang="fr-FR" sz="1798" dirty="0"/>
              <a:t>Évaluer </a:t>
            </a:r>
            <a:r>
              <a:rPr lang="fr-FR" sz="1798" b="1" dirty="0">
                <a:ea typeface="Open Sans"/>
                <a:cs typeface="Open Sans"/>
              </a:rPr>
              <a:t>l’abordabilité et la disponibilité </a:t>
            </a:r>
            <a:r>
              <a:rPr lang="fr-FR" sz="1798" dirty="0"/>
              <a:t>des solutions alimentaires locales pour la supplémentation des enfants et des FEA, en utilisant des outils analytiques pertinents. </a:t>
            </a:r>
          </a:p>
          <a:p>
            <a:pPr marL="684480" lvl="1" indent="-227737"/>
            <a:r>
              <a:rPr lang="fr-FR" sz="2198" dirty="0"/>
              <a:t>Garantir </a:t>
            </a:r>
            <a:r>
              <a:rPr lang="fr-FR" sz="2198" b="1" dirty="0">
                <a:solidFill>
                  <a:srgbClr val="0070C0"/>
                </a:solidFill>
              </a:rPr>
              <a:t>l'adéquation nutritionnelle </a:t>
            </a:r>
            <a:r>
              <a:rPr lang="fr-FR" sz="2198" dirty="0"/>
              <a:t>de l’assistance aux ménages et la </a:t>
            </a:r>
            <a:r>
              <a:rPr lang="fr-FR" sz="2198" b="1" dirty="0">
                <a:solidFill>
                  <a:srgbClr val="0070C0"/>
                </a:solidFill>
              </a:rPr>
              <a:t>convergence des programmes</a:t>
            </a:r>
          </a:p>
          <a:p>
            <a:pPr marL="684480" lvl="1" indent="-227737"/>
            <a:r>
              <a:rPr lang="fr-FR" sz="2198" dirty="0"/>
              <a:t>Lien avec les interventions de </a:t>
            </a:r>
            <a:r>
              <a:rPr lang="fr-FR" sz="2198" b="1" dirty="0">
                <a:solidFill>
                  <a:srgbClr val="0070C0"/>
                </a:solidFill>
              </a:rPr>
              <a:t>soutien au système alimentaire </a:t>
            </a:r>
            <a:r>
              <a:rPr lang="fr-FR" sz="2198" dirty="0"/>
              <a:t>: </a:t>
            </a:r>
          </a:p>
          <a:p>
            <a:pPr marL="1141086" lvl="2" indent="-227737"/>
            <a:r>
              <a:rPr lang="fr-FR" sz="1798" dirty="0"/>
              <a:t>Identifier les possibilités d'augmenter la production / la disponibilité de solutions alimentaires nutritives</a:t>
            </a:r>
          </a:p>
          <a:p>
            <a:pPr marL="1141086" lvl="2" indent="-227737"/>
            <a:r>
              <a:rPr lang="fr-FR" sz="1798" dirty="0"/>
              <a:t>Soutenir l'accès aux aliments nutritifs pour tous les ménages ayant des enfants MAM</a:t>
            </a:r>
          </a:p>
        </p:txBody>
      </p:sp>
      <p:pic>
        <p:nvPicPr>
          <p:cNvPr id="5" name="Picture 4">
            <a:extLst>
              <a:ext uri="{FF2B5EF4-FFF2-40B4-BE49-F238E27FC236}">
                <a16:creationId xmlns:a16="http://schemas.microsoft.com/office/drawing/2014/main" id="{9E2268CA-7BC5-7A0B-EB95-D334F11B9B53}"/>
              </a:ext>
            </a:extLst>
          </p:cNvPr>
          <p:cNvPicPr>
            <a:picLocks noChangeAspect="1"/>
          </p:cNvPicPr>
          <p:nvPr/>
        </p:nvPicPr>
        <p:blipFill>
          <a:blip r:embed="rId3"/>
          <a:stretch>
            <a:fillRect/>
          </a:stretch>
        </p:blipFill>
        <p:spPr>
          <a:xfrm>
            <a:off x="10326318" y="143395"/>
            <a:ext cx="1167205" cy="1198331"/>
          </a:xfrm>
          <a:prstGeom prst="rect">
            <a:avLst/>
          </a:prstGeom>
        </p:spPr>
      </p:pic>
    </p:spTree>
    <p:extLst>
      <p:ext uri="{BB962C8B-B14F-4D97-AF65-F5344CB8AC3E}">
        <p14:creationId xmlns:p14="http://schemas.microsoft.com/office/powerpoint/2010/main" val="245194963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DD9D9F91-CE71-B528-16F2-C3FAF558284C}"/>
              </a:ext>
            </a:extLst>
          </p:cNvPr>
          <p:cNvSpPr txBox="1">
            <a:spLocks/>
          </p:cNvSpPr>
          <p:nvPr/>
        </p:nvSpPr>
        <p:spPr>
          <a:xfrm>
            <a:off x="792924" y="2180310"/>
            <a:ext cx="1888428" cy="659300"/>
          </a:xfrm>
          <a:prstGeom prst="rect">
            <a:avLst/>
          </a:prstGeom>
        </p:spPr>
        <p:txBody>
          <a:bodyPr vert="horz" lIns="91345" tIns="45672" rIns="91345" bIns="45672" rtlCol="0" anchor="t">
            <a:normAutofit/>
          </a:bodyPr>
          <a:lstStyle>
            <a:lvl1pPr marL="228531" indent="-228531" algn="l" defTabSz="914126" rtl="0" eaLnBrk="1" latinLnBrk="0" hangingPunct="1">
              <a:lnSpc>
                <a:spcPct val="90000"/>
              </a:lnSpc>
              <a:spcBef>
                <a:spcPts val="1000"/>
              </a:spcBef>
              <a:buFont typeface="Arial"/>
              <a:buChar char="•"/>
              <a:defRPr sz="1999" b="0" i="0" kern="1200">
                <a:solidFill>
                  <a:schemeClr val="tx1"/>
                </a:solidFill>
                <a:latin typeface="Open Sans" charset="0"/>
                <a:ea typeface="Open Sans" charset="0"/>
                <a:cs typeface="Open Sans" charset="0"/>
              </a:defRPr>
            </a:lvl1pPr>
            <a:lvl2pPr marL="685594" indent="-228531" algn="l" defTabSz="914126" rtl="0" eaLnBrk="1" latinLnBrk="0" hangingPunct="1">
              <a:lnSpc>
                <a:spcPct val="90000"/>
              </a:lnSpc>
              <a:spcBef>
                <a:spcPts val="500"/>
              </a:spcBef>
              <a:buFont typeface="Arial"/>
              <a:buChar char="•"/>
              <a:defRPr sz="1799" b="0" i="0" kern="1200">
                <a:solidFill>
                  <a:schemeClr val="tx1"/>
                </a:solidFill>
                <a:latin typeface="Open Sans" charset="0"/>
                <a:ea typeface="Open Sans" charset="0"/>
                <a:cs typeface="Open Sans" charset="0"/>
              </a:defRPr>
            </a:lvl2pPr>
            <a:lvl3pPr marL="1142657" indent="-228531" algn="l" defTabSz="914126" rtl="0" eaLnBrk="1" latinLnBrk="0" hangingPunct="1">
              <a:lnSpc>
                <a:spcPct val="90000"/>
              </a:lnSpc>
              <a:spcBef>
                <a:spcPts val="500"/>
              </a:spcBef>
              <a:buFont typeface="Arial"/>
              <a:buChar char="•"/>
              <a:defRPr sz="1600" b="0" i="0" kern="1200">
                <a:solidFill>
                  <a:schemeClr val="tx1"/>
                </a:solidFill>
                <a:latin typeface="Open Sans" charset="0"/>
                <a:ea typeface="Open Sans" charset="0"/>
                <a:cs typeface="Open Sans" charset="0"/>
              </a:defRPr>
            </a:lvl3pPr>
            <a:lvl4pPr marL="1599720" indent="-228531" algn="l" defTabSz="914126" rtl="0" eaLnBrk="1" latinLnBrk="0" hangingPunct="1">
              <a:lnSpc>
                <a:spcPct val="90000"/>
              </a:lnSpc>
              <a:spcBef>
                <a:spcPts val="500"/>
              </a:spcBef>
              <a:buFont typeface="Arial"/>
              <a:buChar char="•"/>
              <a:defRPr sz="1400" b="0" i="0" kern="1200">
                <a:solidFill>
                  <a:schemeClr val="tx1"/>
                </a:solidFill>
                <a:latin typeface="Open Sans" charset="0"/>
                <a:ea typeface="Open Sans" charset="0"/>
                <a:cs typeface="Open Sans" charset="0"/>
              </a:defRPr>
            </a:lvl4pPr>
            <a:lvl5pPr marL="2056783" indent="-228531" algn="l" defTabSz="914126" rtl="0" eaLnBrk="1" latinLnBrk="0" hangingPunct="1">
              <a:lnSpc>
                <a:spcPct val="90000"/>
              </a:lnSpc>
              <a:spcBef>
                <a:spcPts val="500"/>
              </a:spcBef>
              <a:buFont typeface="Arial"/>
              <a:buChar char="•"/>
              <a:defRPr sz="1400" b="0" i="0" kern="1200">
                <a:solidFill>
                  <a:schemeClr val="tx1"/>
                </a:solidFill>
                <a:latin typeface="Open Sans" charset="0"/>
                <a:ea typeface="Open Sans" charset="0"/>
                <a:cs typeface="Open Sans" charset="0"/>
              </a:defRPr>
            </a:lvl5pPr>
            <a:lvl6pPr marL="2513846" indent="-228531" algn="l" defTabSz="914126" rtl="0" eaLnBrk="1" latinLnBrk="0" hangingPunct="1">
              <a:lnSpc>
                <a:spcPct val="90000"/>
              </a:lnSpc>
              <a:spcBef>
                <a:spcPts val="500"/>
              </a:spcBef>
              <a:buFont typeface="Arial"/>
              <a:buChar char="•"/>
              <a:defRPr sz="1799"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Arial"/>
              <a:buChar char="•"/>
              <a:defRPr sz="1799"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a:buChar char="•"/>
              <a:defRPr sz="1799"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a:buChar char="•"/>
              <a:defRPr sz="1799" kern="1200">
                <a:solidFill>
                  <a:schemeClr val="tx1"/>
                </a:solidFill>
                <a:latin typeface="+mn-lt"/>
                <a:ea typeface="+mn-ea"/>
                <a:cs typeface="+mn-cs"/>
              </a:defRPr>
            </a:lvl9pPr>
          </a:lstStyle>
          <a:p>
            <a:pPr marL="0" indent="0">
              <a:spcBef>
                <a:spcPts val="1798"/>
              </a:spcBef>
              <a:buNone/>
            </a:pPr>
            <a:r>
              <a:rPr lang="en-US" sz="1998" b="1" dirty="0">
                <a:solidFill>
                  <a:srgbClr val="002F5A"/>
                </a:solidFill>
                <a:latin typeface="Open Sans"/>
                <a:ea typeface="Open Sans"/>
                <a:cs typeface="Open Sans"/>
              </a:rPr>
              <a:t>Enfant </a:t>
            </a:r>
            <a:r>
              <a:rPr lang="en-US" sz="1998" b="1" dirty="0" err="1">
                <a:solidFill>
                  <a:srgbClr val="002F5A"/>
                </a:solidFill>
                <a:latin typeface="Open Sans"/>
                <a:ea typeface="Open Sans"/>
                <a:cs typeface="Open Sans"/>
              </a:rPr>
              <a:t>sain</a:t>
            </a:r>
            <a:r>
              <a:rPr lang="en-US" sz="1998" b="1" dirty="0">
                <a:solidFill>
                  <a:srgbClr val="002F5A"/>
                </a:solidFill>
                <a:latin typeface="Open Sans"/>
                <a:ea typeface="Open Sans"/>
                <a:cs typeface="Open Sans"/>
              </a:rPr>
              <a:t> 12-23 </a:t>
            </a:r>
            <a:r>
              <a:rPr lang="en-US" sz="1998" b="1" dirty="0" err="1">
                <a:solidFill>
                  <a:srgbClr val="002F5A"/>
                </a:solidFill>
                <a:latin typeface="Open Sans"/>
                <a:ea typeface="Open Sans"/>
                <a:cs typeface="Open Sans"/>
              </a:rPr>
              <a:t>mois</a:t>
            </a:r>
            <a:r>
              <a:rPr lang="en-US" sz="1998" b="1" dirty="0">
                <a:solidFill>
                  <a:srgbClr val="002F5A"/>
                </a:solidFill>
                <a:latin typeface="Open Sans"/>
                <a:ea typeface="Open Sans"/>
                <a:cs typeface="Open Sans"/>
              </a:rPr>
              <a:t> **</a:t>
            </a:r>
          </a:p>
        </p:txBody>
      </p:sp>
      <p:sp>
        <p:nvSpPr>
          <p:cNvPr id="10" name="Rectangle 9">
            <a:extLst>
              <a:ext uri="{FF2B5EF4-FFF2-40B4-BE49-F238E27FC236}">
                <a16:creationId xmlns:a16="http://schemas.microsoft.com/office/drawing/2014/main" id="{627F3BEF-5A8B-3CB2-4818-371023C27E71}"/>
              </a:ext>
            </a:extLst>
          </p:cNvPr>
          <p:cNvSpPr/>
          <p:nvPr/>
        </p:nvSpPr>
        <p:spPr>
          <a:xfrm>
            <a:off x="1587" y="3573"/>
            <a:ext cx="12176128" cy="1152858"/>
          </a:xfrm>
          <a:prstGeom prst="rect">
            <a:avLst/>
          </a:prstGeom>
          <a:solidFill>
            <a:srgbClr val="03664D"/>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BG" sz="1798"/>
          </a:p>
        </p:txBody>
      </p:sp>
      <p:sp>
        <p:nvSpPr>
          <p:cNvPr id="11" name="Titolo 1">
            <a:extLst>
              <a:ext uri="{FF2B5EF4-FFF2-40B4-BE49-F238E27FC236}">
                <a16:creationId xmlns:a16="http://schemas.microsoft.com/office/drawing/2014/main" id="{7B4BFFA8-412C-CAD0-6C2E-0304F39C0E01}"/>
              </a:ext>
            </a:extLst>
          </p:cNvPr>
          <p:cNvSpPr txBox="1">
            <a:spLocks/>
          </p:cNvSpPr>
          <p:nvPr/>
        </p:nvSpPr>
        <p:spPr>
          <a:xfrm>
            <a:off x="463314" y="148192"/>
            <a:ext cx="11282753" cy="1008240"/>
          </a:xfrm>
          <a:prstGeom prst="rect">
            <a:avLst/>
          </a:prstGeom>
        </p:spPr>
        <p:txBody>
          <a:bodyPr vert="horz" lIns="91321" tIns="45660" rIns="91321" bIns="45660" rtlCol="0" anchor="t">
            <a:normAutofit/>
          </a:bodyPr>
          <a:lstStyle>
            <a:lvl1pPr algn="l" defTabSz="914400" rtl="0" eaLnBrk="1" latinLnBrk="0" hangingPunct="1">
              <a:lnSpc>
                <a:spcPct val="90000"/>
              </a:lnSpc>
              <a:spcBef>
                <a:spcPct val="0"/>
              </a:spcBef>
              <a:buNone/>
              <a:defRPr sz="3600" b="1" i="0" kern="1200">
                <a:solidFill>
                  <a:srgbClr val="0070BA"/>
                </a:solidFill>
                <a:latin typeface="Open Sans" charset="0"/>
                <a:ea typeface="Open Sans" charset="0"/>
                <a:cs typeface="Open Sans" charset="0"/>
              </a:defRPr>
            </a:lvl1pPr>
          </a:lstStyle>
          <a:p>
            <a:r>
              <a:rPr lang="fr-FR" sz="2398" dirty="0">
                <a:solidFill>
                  <a:srgbClr val="FFFFFF"/>
                </a:solidFill>
                <a:latin typeface="Open Sans ExtraBold"/>
                <a:ea typeface="Open Sans ExtraBold"/>
                <a:cs typeface="Open Sans ExtraBold"/>
              </a:rPr>
              <a:t>Analyse des options programmatiques pour l'utilisation d'aliments locaux dans la gestion de la malnutrition aiguë modérée</a:t>
            </a:r>
            <a:endParaRPr lang="en-US" sz="2398" dirty="0">
              <a:solidFill>
                <a:srgbClr val="FFFFFF"/>
              </a:solidFill>
              <a:latin typeface="Open Sans ExtraBold"/>
              <a:ea typeface="Open Sans ExtraBold"/>
              <a:cs typeface="Open Sans ExtraBold"/>
            </a:endParaRPr>
          </a:p>
        </p:txBody>
      </p:sp>
      <p:sp>
        <p:nvSpPr>
          <p:cNvPr id="2" name="Rectangle: Rounded Corners 1">
            <a:extLst>
              <a:ext uri="{FF2B5EF4-FFF2-40B4-BE49-F238E27FC236}">
                <a16:creationId xmlns:a16="http://schemas.microsoft.com/office/drawing/2014/main" id="{554B1F73-3F23-2032-FDF6-6F52A5DF9F54}"/>
              </a:ext>
            </a:extLst>
          </p:cNvPr>
          <p:cNvSpPr/>
          <p:nvPr/>
        </p:nvSpPr>
        <p:spPr>
          <a:xfrm>
            <a:off x="923734" y="3257187"/>
            <a:ext cx="1626806" cy="2557652"/>
          </a:xfrm>
          <a:prstGeom prst="roundRect">
            <a:avLst/>
          </a:prstGeom>
          <a:solidFill>
            <a:srgbClr val="008868"/>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798" dirty="0"/>
          </a:p>
          <a:p>
            <a:pPr algn="ctr"/>
            <a:r>
              <a:rPr lang="en-US" sz="1998" b="1" dirty="0"/>
              <a:t>83 NGN*</a:t>
            </a:r>
          </a:p>
          <a:p>
            <a:pPr algn="ctr"/>
            <a:endParaRPr lang="en-US" sz="1798" dirty="0"/>
          </a:p>
          <a:p>
            <a:pPr algn="ctr"/>
            <a:endParaRPr lang="en-US" sz="1798" dirty="0"/>
          </a:p>
          <a:p>
            <a:pPr algn="ctr"/>
            <a:endParaRPr lang="en-US" sz="1798" dirty="0"/>
          </a:p>
          <a:p>
            <a:pPr algn="ctr"/>
            <a:r>
              <a:rPr lang="fr-FR" sz="1399" b="1" dirty="0"/>
              <a:t>Coût d’un régime alimentaire nutritif à base d’aliments locaux</a:t>
            </a:r>
          </a:p>
        </p:txBody>
      </p:sp>
      <p:sp>
        <p:nvSpPr>
          <p:cNvPr id="4" name="Rectangle: Rounded Corners 3">
            <a:extLst>
              <a:ext uri="{FF2B5EF4-FFF2-40B4-BE49-F238E27FC236}">
                <a16:creationId xmlns:a16="http://schemas.microsoft.com/office/drawing/2014/main" id="{B14B061C-0D4A-9F5A-329D-ACB91F56FEBA}"/>
              </a:ext>
            </a:extLst>
          </p:cNvPr>
          <p:cNvSpPr/>
          <p:nvPr/>
        </p:nvSpPr>
        <p:spPr>
          <a:xfrm>
            <a:off x="3403092" y="2180310"/>
            <a:ext cx="7620762" cy="3912913"/>
          </a:xfrm>
          <a:prstGeom prst="roundRect">
            <a:avLst/>
          </a:prstGeom>
          <a:solidFill>
            <a:schemeClr val="accent6">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798"/>
          </a:p>
        </p:txBody>
      </p:sp>
      <p:sp>
        <p:nvSpPr>
          <p:cNvPr id="7" name="Rectangle: Rounded Corners 6">
            <a:extLst>
              <a:ext uri="{FF2B5EF4-FFF2-40B4-BE49-F238E27FC236}">
                <a16:creationId xmlns:a16="http://schemas.microsoft.com/office/drawing/2014/main" id="{2A83800C-7B0B-F5C5-65C3-6B6DFA0D901B}"/>
              </a:ext>
            </a:extLst>
          </p:cNvPr>
          <p:cNvSpPr/>
          <p:nvPr/>
        </p:nvSpPr>
        <p:spPr>
          <a:xfrm>
            <a:off x="3633627" y="3257186"/>
            <a:ext cx="1626806" cy="2557654"/>
          </a:xfrm>
          <a:prstGeom prst="roundRect">
            <a:avLst/>
          </a:prstGeom>
          <a:solidFill>
            <a:srgbClr val="FFFF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798" dirty="0">
              <a:solidFill>
                <a:srgbClr val="144263"/>
              </a:solidFill>
            </a:endParaRPr>
          </a:p>
          <a:p>
            <a:pPr algn="ctr"/>
            <a:r>
              <a:rPr lang="en-US" sz="1998" b="1" dirty="0">
                <a:solidFill>
                  <a:srgbClr val="C00000"/>
                </a:solidFill>
              </a:rPr>
              <a:t>258 NGN</a:t>
            </a:r>
          </a:p>
          <a:p>
            <a:pPr algn="ctr"/>
            <a:endParaRPr lang="en-US" sz="1798" dirty="0">
              <a:solidFill>
                <a:srgbClr val="144263"/>
              </a:solidFill>
            </a:endParaRPr>
          </a:p>
          <a:p>
            <a:pPr algn="ctr"/>
            <a:endParaRPr lang="en-US" sz="1798" dirty="0">
              <a:solidFill>
                <a:srgbClr val="144263"/>
              </a:solidFill>
            </a:endParaRPr>
          </a:p>
          <a:p>
            <a:pPr algn="ctr"/>
            <a:r>
              <a:rPr lang="fr-FR" sz="1399" b="1" dirty="0">
                <a:solidFill>
                  <a:srgbClr val="144263"/>
                </a:solidFill>
              </a:rPr>
              <a:t>Coût d'un régime alimentaire nutritif utilisant tous les aliments disponibles localement</a:t>
            </a:r>
          </a:p>
        </p:txBody>
      </p:sp>
      <p:sp>
        <p:nvSpPr>
          <p:cNvPr id="8" name="Content Placeholder 2">
            <a:extLst>
              <a:ext uri="{FF2B5EF4-FFF2-40B4-BE49-F238E27FC236}">
                <a16:creationId xmlns:a16="http://schemas.microsoft.com/office/drawing/2014/main" id="{E3AB6299-6EB6-0D8E-6FDB-8CC411D78728}"/>
              </a:ext>
            </a:extLst>
          </p:cNvPr>
          <p:cNvSpPr txBox="1">
            <a:spLocks/>
          </p:cNvSpPr>
          <p:nvPr/>
        </p:nvSpPr>
        <p:spPr>
          <a:xfrm>
            <a:off x="3633628" y="2415597"/>
            <a:ext cx="7059644" cy="659300"/>
          </a:xfrm>
          <a:prstGeom prst="rect">
            <a:avLst/>
          </a:prstGeom>
        </p:spPr>
        <p:txBody>
          <a:bodyPr vert="horz" lIns="91345" tIns="45672" rIns="91345" bIns="45672" rtlCol="0" anchor="t">
            <a:normAutofit/>
          </a:bodyPr>
          <a:lstStyle>
            <a:lvl1pPr marL="228531" indent="-228531" algn="l" defTabSz="914126" rtl="0" eaLnBrk="1" latinLnBrk="0" hangingPunct="1">
              <a:lnSpc>
                <a:spcPct val="90000"/>
              </a:lnSpc>
              <a:spcBef>
                <a:spcPts val="1000"/>
              </a:spcBef>
              <a:buFont typeface="Arial"/>
              <a:buChar char="•"/>
              <a:defRPr sz="1999" b="0" i="0" kern="1200">
                <a:solidFill>
                  <a:schemeClr val="tx1"/>
                </a:solidFill>
                <a:latin typeface="Open Sans" charset="0"/>
                <a:ea typeface="Open Sans" charset="0"/>
                <a:cs typeface="Open Sans" charset="0"/>
              </a:defRPr>
            </a:lvl1pPr>
            <a:lvl2pPr marL="685594" indent="-228531" algn="l" defTabSz="914126" rtl="0" eaLnBrk="1" latinLnBrk="0" hangingPunct="1">
              <a:lnSpc>
                <a:spcPct val="90000"/>
              </a:lnSpc>
              <a:spcBef>
                <a:spcPts val="500"/>
              </a:spcBef>
              <a:buFont typeface="Arial"/>
              <a:buChar char="•"/>
              <a:defRPr sz="1799" b="0" i="0" kern="1200">
                <a:solidFill>
                  <a:schemeClr val="tx1"/>
                </a:solidFill>
                <a:latin typeface="Open Sans" charset="0"/>
                <a:ea typeface="Open Sans" charset="0"/>
                <a:cs typeface="Open Sans" charset="0"/>
              </a:defRPr>
            </a:lvl2pPr>
            <a:lvl3pPr marL="1142657" indent="-228531" algn="l" defTabSz="914126" rtl="0" eaLnBrk="1" latinLnBrk="0" hangingPunct="1">
              <a:lnSpc>
                <a:spcPct val="90000"/>
              </a:lnSpc>
              <a:spcBef>
                <a:spcPts val="500"/>
              </a:spcBef>
              <a:buFont typeface="Arial"/>
              <a:buChar char="•"/>
              <a:defRPr sz="1600" b="0" i="0" kern="1200">
                <a:solidFill>
                  <a:schemeClr val="tx1"/>
                </a:solidFill>
                <a:latin typeface="Open Sans" charset="0"/>
                <a:ea typeface="Open Sans" charset="0"/>
                <a:cs typeface="Open Sans" charset="0"/>
              </a:defRPr>
            </a:lvl3pPr>
            <a:lvl4pPr marL="1599720" indent="-228531" algn="l" defTabSz="914126" rtl="0" eaLnBrk="1" latinLnBrk="0" hangingPunct="1">
              <a:lnSpc>
                <a:spcPct val="90000"/>
              </a:lnSpc>
              <a:spcBef>
                <a:spcPts val="500"/>
              </a:spcBef>
              <a:buFont typeface="Arial"/>
              <a:buChar char="•"/>
              <a:defRPr sz="1400" b="0" i="0" kern="1200">
                <a:solidFill>
                  <a:schemeClr val="tx1"/>
                </a:solidFill>
                <a:latin typeface="Open Sans" charset="0"/>
                <a:ea typeface="Open Sans" charset="0"/>
                <a:cs typeface="Open Sans" charset="0"/>
              </a:defRPr>
            </a:lvl4pPr>
            <a:lvl5pPr marL="2056783" indent="-228531" algn="l" defTabSz="914126" rtl="0" eaLnBrk="1" latinLnBrk="0" hangingPunct="1">
              <a:lnSpc>
                <a:spcPct val="90000"/>
              </a:lnSpc>
              <a:spcBef>
                <a:spcPts val="500"/>
              </a:spcBef>
              <a:buFont typeface="Arial"/>
              <a:buChar char="•"/>
              <a:defRPr sz="1400" b="0" i="0" kern="1200">
                <a:solidFill>
                  <a:schemeClr val="tx1"/>
                </a:solidFill>
                <a:latin typeface="Open Sans" charset="0"/>
                <a:ea typeface="Open Sans" charset="0"/>
                <a:cs typeface="Open Sans" charset="0"/>
              </a:defRPr>
            </a:lvl5pPr>
            <a:lvl6pPr marL="2513846" indent="-228531" algn="l" defTabSz="914126" rtl="0" eaLnBrk="1" latinLnBrk="0" hangingPunct="1">
              <a:lnSpc>
                <a:spcPct val="90000"/>
              </a:lnSpc>
              <a:spcBef>
                <a:spcPts val="500"/>
              </a:spcBef>
              <a:buFont typeface="Arial"/>
              <a:buChar char="•"/>
              <a:defRPr sz="1799"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Arial"/>
              <a:buChar char="•"/>
              <a:defRPr sz="1799"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a:buChar char="•"/>
              <a:defRPr sz="1799"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a:buChar char="•"/>
              <a:defRPr sz="1799" kern="1200">
                <a:solidFill>
                  <a:schemeClr val="tx1"/>
                </a:solidFill>
                <a:latin typeface="+mn-lt"/>
                <a:ea typeface="+mn-ea"/>
                <a:cs typeface="+mn-cs"/>
              </a:defRPr>
            </a:lvl9pPr>
          </a:lstStyle>
          <a:p>
            <a:pPr marL="0" indent="0" algn="ctr">
              <a:spcBef>
                <a:spcPts val="1798"/>
              </a:spcBef>
              <a:buNone/>
            </a:pPr>
            <a:r>
              <a:rPr lang="en-US" sz="1998" b="1" dirty="0">
                <a:solidFill>
                  <a:srgbClr val="002F5A"/>
                </a:solidFill>
                <a:latin typeface="Open Sans"/>
                <a:ea typeface="Open Sans"/>
                <a:cs typeface="Open Sans"/>
              </a:rPr>
              <a:t>Enfant MAM 12-23 </a:t>
            </a:r>
            <a:r>
              <a:rPr lang="en-US" sz="1998" b="1" dirty="0" err="1">
                <a:solidFill>
                  <a:srgbClr val="002F5A"/>
                </a:solidFill>
                <a:latin typeface="Open Sans"/>
                <a:ea typeface="Open Sans"/>
                <a:cs typeface="Open Sans"/>
              </a:rPr>
              <a:t>mois</a:t>
            </a:r>
            <a:endParaRPr lang="en-US" sz="1998" b="1" dirty="0">
              <a:solidFill>
                <a:srgbClr val="002F5A"/>
              </a:solidFill>
              <a:latin typeface="Open Sans"/>
              <a:ea typeface="Open Sans"/>
              <a:cs typeface="Open Sans"/>
            </a:endParaRPr>
          </a:p>
        </p:txBody>
      </p:sp>
      <p:sp>
        <p:nvSpPr>
          <p:cNvPr id="12" name="Rectangle: Rounded Corners 11">
            <a:extLst>
              <a:ext uri="{FF2B5EF4-FFF2-40B4-BE49-F238E27FC236}">
                <a16:creationId xmlns:a16="http://schemas.microsoft.com/office/drawing/2014/main" id="{4CD1C095-6012-419D-5A60-84729E4AEA87}"/>
              </a:ext>
            </a:extLst>
          </p:cNvPr>
          <p:cNvSpPr/>
          <p:nvPr/>
        </p:nvSpPr>
        <p:spPr>
          <a:xfrm>
            <a:off x="5490969" y="3257186"/>
            <a:ext cx="1626806" cy="2557654"/>
          </a:xfrm>
          <a:prstGeom prst="roundRect">
            <a:avLst/>
          </a:prstGeom>
          <a:solidFill>
            <a:srgbClr val="FFFF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798" dirty="0">
              <a:solidFill>
                <a:srgbClr val="144263"/>
              </a:solidFill>
            </a:endParaRPr>
          </a:p>
          <a:p>
            <a:pPr algn="ctr"/>
            <a:r>
              <a:rPr lang="en-US" sz="1998" b="1" dirty="0">
                <a:solidFill>
                  <a:srgbClr val="C00000"/>
                </a:solidFill>
              </a:rPr>
              <a:t>464 NGN</a:t>
            </a:r>
          </a:p>
          <a:p>
            <a:pPr algn="ctr"/>
            <a:endParaRPr lang="en-US" sz="1798" dirty="0">
              <a:solidFill>
                <a:srgbClr val="144263"/>
              </a:solidFill>
            </a:endParaRPr>
          </a:p>
          <a:p>
            <a:pPr algn="ctr"/>
            <a:endParaRPr lang="en-US" sz="1798" dirty="0">
              <a:solidFill>
                <a:srgbClr val="144263"/>
              </a:solidFill>
            </a:endParaRPr>
          </a:p>
          <a:p>
            <a:pPr algn="ctr"/>
            <a:endParaRPr lang="en-US" sz="1798" dirty="0">
              <a:solidFill>
                <a:srgbClr val="144263"/>
              </a:solidFill>
            </a:endParaRPr>
          </a:p>
          <a:p>
            <a:pPr algn="ctr"/>
            <a:r>
              <a:rPr lang="fr-FR" sz="1399" b="1" dirty="0">
                <a:solidFill>
                  <a:srgbClr val="144263"/>
                </a:solidFill>
              </a:rPr>
              <a:t>Coût d'un régime alimentaire nutritif excluant les abats et les feuilles séchées</a:t>
            </a:r>
          </a:p>
        </p:txBody>
      </p:sp>
      <p:sp>
        <p:nvSpPr>
          <p:cNvPr id="13" name="Rectangle: Rounded Corners 12">
            <a:extLst>
              <a:ext uri="{FF2B5EF4-FFF2-40B4-BE49-F238E27FC236}">
                <a16:creationId xmlns:a16="http://schemas.microsoft.com/office/drawing/2014/main" id="{849C4B55-FA35-DC31-EEFE-35DFF8EEE2C1}"/>
              </a:ext>
            </a:extLst>
          </p:cNvPr>
          <p:cNvSpPr/>
          <p:nvPr/>
        </p:nvSpPr>
        <p:spPr>
          <a:xfrm>
            <a:off x="7348311" y="3257186"/>
            <a:ext cx="1626806" cy="2557654"/>
          </a:xfrm>
          <a:prstGeom prst="roundRect">
            <a:avLst/>
          </a:prstGeom>
          <a:solidFill>
            <a:srgbClr val="FFFF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798" dirty="0">
              <a:solidFill>
                <a:srgbClr val="144263"/>
              </a:solidFill>
            </a:endParaRPr>
          </a:p>
          <a:p>
            <a:pPr algn="ctr"/>
            <a:r>
              <a:rPr lang="en-US" sz="1998" b="1" dirty="0">
                <a:solidFill>
                  <a:srgbClr val="03664D"/>
                </a:solidFill>
              </a:rPr>
              <a:t>13 NGN</a:t>
            </a:r>
          </a:p>
          <a:p>
            <a:pPr algn="ctr"/>
            <a:endParaRPr lang="en-US" sz="1798" dirty="0">
              <a:solidFill>
                <a:srgbClr val="144263"/>
              </a:solidFill>
            </a:endParaRPr>
          </a:p>
          <a:p>
            <a:pPr algn="ctr"/>
            <a:endParaRPr lang="en-US" sz="1798" dirty="0">
              <a:solidFill>
                <a:srgbClr val="144263"/>
              </a:solidFill>
            </a:endParaRPr>
          </a:p>
          <a:p>
            <a:pPr algn="ctr"/>
            <a:endParaRPr lang="en-US" sz="1798" dirty="0">
              <a:solidFill>
                <a:srgbClr val="144263"/>
              </a:solidFill>
            </a:endParaRPr>
          </a:p>
          <a:p>
            <a:pPr algn="ctr"/>
            <a:endParaRPr lang="en-US" sz="1798" dirty="0">
              <a:solidFill>
                <a:srgbClr val="144263"/>
              </a:solidFill>
            </a:endParaRPr>
          </a:p>
          <a:p>
            <a:pPr algn="ctr"/>
            <a:r>
              <a:rPr lang="fr-FR" sz="1399" b="1" dirty="0">
                <a:solidFill>
                  <a:srgbClr val="144263"/>
                </a:solidFill>
              </a:rPr>
              <a:t>Coût d'un régime alimentaire nutritif incluant un RUSF</a:t>
            </a:r>
          </a:p>
        </p:txBody>
      </p:sp>
      <p:sp>
        <p:nvSpPr>
          <p:cNvPr id="15" name="Rectangle: Rounded Corners 14">
            <a:extLst>
              <a:ext uri="{FF2B5EF4-FFF2-40B4-BE49-F238E27FC236}">
                <a16:creationId xmlns:a16="http://schemas.microsoft.com/office/drawing/2014/main" id="{16C51F3F-61C9-DA91-18E3-0D82C18DF543}"/>
              </a:ext>
            </a:extLst>
          </p:cNvPr>
          <p:cNvSpPr/>
          <p:nvPr/>
        </p:nvSpPr>
        <p:spPr>
          <a:xfrm>
            <a:off x="9205654" y="3257185"/>
            <a:ext cx="1626806" cy="2557654"/>
          </a:xfrm>
          <a:prstGeom prst="roundRect">
            <a:avLst/>
          </a:prstGeom>
          <a:solidFill>
            <a:srgbClr val="FFFF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798" dirty="0">
              <a:solidFill>
                <a:srgbClr val="144263"/>
              </a:solidFill>
            </a:endParaRPr>
          </a:p>
          <a:p>
            <a:pPr algn="ctr"/>
            <a:r>
              <a:rPr lang="en-US" sz="1998" b="1" dirty="0">
                <a:solidFill>
                  <a:srgbClr val="03664D"/>
                </a:solidFill>
              </a:rPr>
              <a:t>70 NGN</a:t>
            </a:r>
          </a:p>
          <a:p>
            <a:pPr algn="ctr"/>
            <a:endParaRPr lang="en-US" sz="1798" dirty="0">
              <a:solidFill>
                <a:srgbClr val="144263"/>
              </a:solidFill>
            </a:endParaRPr>
          </a:p>
          <a:p>
            <a:pPr algn="ctr"/>
            <a:endParaRPr lang="en-US" sz="1798" dirty="0">
              <a:solidFill>
                <a:srgbClr val="144263"/>
              </a:solidFill>
            </a:endParaRPr>
          </a:p>
          <a:p>
            <a:pPr algn="ctr"/>
            <a:endParaRPr lang="en-US" sz="1798" dirty="0">
              <a:solidFill>
                <a:srgbClr val="144263"/>
              </a:solidFill>
            </a:endParaRPr>
          </a:p>
          <a:p>
            <a:pPr algn="ctr"/>
            <a:endParaRPr lang="en-US" sz="1798" dirty="0">
              <a:solidFill>
                <a:srgbClr val="144263"/>
              </a:solidFill>
            </a:endParaRPr>
          </a:p>
          <a:p>
            <a:pPr algn="ctr"/>
            <a:r>
              <a:rPr lang="fr-FR" sz="1399" b="1" dirty="0">
                <a:solidFill>
                  <a:srgbClr val="144263"/>
                </a:solidFill>
              </a:rPr>
              <a:t>Coût d'un régime alimentaire nutritif incluant un LNS </a:t>
            </a:r>
            <a:r>
              <a:rPr lang="fr-FR" sz="1399" b="1" dirty="0" err="1">
                <a:solidFill>
                  <a:srgbClr val="144263"/>
                </a:solidFill>
              </a:rPr>
              <a:t>mq</a:t>
            </a:r>
            <a:endParaRPr lang="fr-FR" sz="1399" b="1" dirty="0">
              <a:solidFill>
                <a:srgbClr val="144263"/>
              </a:solidFill>
            </a:endParaRPr>
          </a:p>
        </p:txBody>
      </p:sp>
      <p:pic>
        <p:nvPicPr>
          <p:cNvPr id="18" name="Picture 17">
            <a:extLst>
              <a:ext uri="{FF2B5EF4-FFF2-40B4-BE49-F238E27FC236}">
                <a16:creationId xmlns:a16="http://schemas.microsoft.com/office/drawing/2014/main" id="{9AE103F9-94BC-30A8-5ED7-69E22E22194F}"/>
              </a:ext>
            </a:extLst>
          </p:cNvPr>
          <p:cNvPicPr>
            <a:picLocks noChangeAspect="1"/>
          </p:cNvPicPr>
          <p:nvPr/>
        </p:nvPicPr>
        <p:blipFill>
          <a:blip r:embed="rId3"/>
          <a:stretch>
            <a:fillRect/>
          </a:stretch>
        </p:blipFill>
        <p:spPr>
          <a:xfrm>
            <a:off x="4015355" y="4000763"/>
            <a:ext cx="875432" cy="405998"/>
          </a:xfrm>
          <a:prstGeom prst="rect">
            <a:avLst/>
          </a:prstGeom>
        </p:spPr>
      </p:pic>
      <p:pic>
        <p:nvPicPr>
          <p:cNvPr id="20" name="Picture 19">
            <a:extLst>
              <a:ext uri="{FF2B5EF4-FFF2-40B4-BE49-F238E27FC236}">
                <a16:creationId xmlns:a16="http://schemas.microsoft.com/office/drawing/2014/main" id="{EE843D1A-E0D1-CEC5-4296-56A032F2BB15}"/>
              </a:ext>
            </a:extLst>
          </p:cNvPr>
          <p:cNvPicPr>
            <a:picLocks noChangeAspect="1"/>
          </p:cNvPicPr>
          <p:nvPr/>
        </p:nvPicPr>
        <p:blipFill>
          <a:blip r:embed="rId4"/>
          <a:stretch>
            <a:fillRect/>
          </a:stretch>
        </p:blipFill>
        <p:spPr>
          <a:xfrm>
            <a:off x="5815907" y="4024801"/>
            <a:ext cx="976931" cy="425029"/>
          </a:xfrm>
          <a:prstGeom prst="rect">
            <a:avLst/>
          </a:prstGeom>
        </p:spPr>
      </p:pic>
      <p:pic>
        <p:nvPicPr>
          <p:cNvPr id="22" name="Picture 21">
            <a:extLst>
              <a:ext uri="{FF2B5EF4-FFF2-40B4-BE49-F238E27FC236}">
                <a16:creationId xmlns:a16="http://schemas.microsoft.com/office/drawing/2014/main" id="{FD0393A4-83A4-8E4E-2689-C0ACB96C489F}"/>
              </a:ext>
            </a:extLst>
          </p:cNvPr>
          <p:cNvPicPr>
            <a:picLocks noChangeAspect="1"/>
          </p:cNvPicPr>
          <p:nvPr/>
        </p:nvPicPr>
        <p:blipFill>
          <a:blip r:embed="rId5"/>
          <a:stretch>
            <a:fillRect/>
          </a:stretch>
        </p:blipFill>
        <p:spPr>
          <a:xfrm>
            <a:off x="7520999" y="3866208"/>
            <a:ext cx="1281430" cy="742214"/>
          </a:xfrm>
          <a:prstGeom prst="rect">
            <a:avLst/>
          </a:prstGeom>
        </p:spPr>
      </p:pic>
      <p:pic>
        <p:nvPicPr>
          <p:cNvPr id="24" name="Picture 23">
            <a:extLst>
              <a:ext uri="{FF2B5EF4-FFF2-40B4-BE49-F238E27FC236}">
                <a16:creationId xmlns:a16="http://schemas.microsoft.com/office/drawing/2014/main" id="{83491DB2-1443-B9C9-222F-0A9E712B7FE4}"/>
              </a:ext>
            </a:extLst>
          </p:cNvPr>
          <p:cNvPicPr>
            <a:picLocks noChangeAspect="1"/>
          </p:cNvPicPr>
          <p:nvPr/>
        </p:nvPicPr>
        <p:blipFill>
          <a:blip r:embed="rId6"/>
          <a:stretch>
            <a:fillRect/>
          </a:stretch>
        </p:blipFill>
        <p:spPr>
          <a:xfrm>
            <a:off x="9429092" y="3920465"/>
            <a:ext cx="1179931" cy="723183"/>
          </a:xfrm>
          <a:prstGeom prst="rect">
            <a:avLst/>
          </a:prstGeom>
        </p:spPr>
      </p:pic>
      <p:sp>
        <p:nvSpPr>
          <p:cNvPr id="26" name="TextBox 25">
            <a:extLst>
              <a:ext uri="{FF2B5EF4-FFF2-40B4-BE49-F238E27FC236}">
                <a16:creationId xmlns:a16="http://schemas.microsoft.com/office/drawing/2014/main" id="{693947F5-BDA2-D78F-25B5-426A02496E38}"/>
              </a:ext>
            </a:extLst>
          </p:cNvPr>
          <p:cNvSpPr txBox="1"/>
          <p:nvPr/>
        </p:nvSpPr>
        <p:spPr>
          <a:xfrm>
            <a:off x="356091" y="6444100"/>
            <a:ext cx="2472833" cy="276710"/>
          </a:xfrm>
          <a:prstGeom prst="rect">
            <a:avLst/>
          </a:prstGeom>
          <a:noFill/>
        </p:spPr>
        <p:txBody>
          <a:bodyPr wrap="square">
            <a:spAutoFit/>
          </a:bodyPr>
          <a:lstStyle/>
          <a:p>
            <a:r>
              <a:rPr lang="en-US" sz="1199" dirty="0">
                <a:solidFill>
                  <a:srgbClr val="03664D"/>
                </a:solidFill>
                <a:latin typeface="Open Sans" panose="020B0606030504020204" pitchFamily="34" charset="0"/>
              </a:rPr>
              <a:t>*NGN = Nigerian Naira (2021)</a:t>
            </a:r>
            <a:endParaRPr lang="en-US" sz="1199" dirty="0">
              <a:solidFill>
                <a:srgbClr val="03664D"/>
              </a:solidFill>
            </a:endParaRPr>
          </a:p>
        </p:txBody>
      </p:sp>
      <p:sp>
        <p:nvSpPr>
          <p:cNvPr id="27" name="TextBox 26">
            <a:extLst>
              <a:ext uri="{FF2B5EF4-FFF2-40B4-BE49-F238E27FC236}">
                <a16:creationId xmlns:a16="http://schemas.microsoft.com/office/drawing/2014/main" id="{6F19F5BD-6D7A-1EC8-31DA-4318BBA1EB6D}"/>
              </a:ext>
            </a:extLst>
          </p:cNvPr>
          <p:cNvSpPr txBox="1"/>
          <p:nvPr/>
        </p:nvSpPr>
        <p:spPr>
          <a:xfrm>
            <a:off x="4853232" y="6420062"/>
            <a:ext cx="5979227" cy="276710"/>
          </a:xfrm>
          <a:prstGeom prst="rect">
            <a:avLst/>
          </a:prstGeom>
          <a:noFill/>
        </p:spPr>
        <p:txBody>
          <a:bodyPr wrap="square">
            <a:spAutoFit/>
          </a:bodyPr>
          <a:lstStyle/>
          <a:p>
            <a:r>
              <a:rPr lang="en-US" sz="1199" dirty="0">
                <a:solidFill>
                  <a:srgbClr val="03664D"/>
                </a:solidFill>
                <a:latin typeface="Open Sans" panose="020B0606030504020204" pitchFamily="34" charset="0"/>
              </a:rPr>
              <a:t>** Enfant de 12-23 </a:t>
            </a:r>
            <a:r>
              <a:rPr lang="en-US" sz="1199" dirty="0" err="1">
                <a:solidFill>
                  <a:srgbClr val="03664D"/>
                </a:solidFill>
                <a:latin typeface="Open Sans" panose="020B0606030504020204" pitchFamily="34" charset="0"/>
              </a:rPr>
              <a:t>mois</a:t>
            </a:r>
            <a:r>
              <a:rPr lang="en-US" sz="1199" dirty="0">
                <a:solidFill>
                  <a:srgbClr val="03664D"/>
                </a:solidFill>
                <a:latin typeface="Open Sans" panose="020B0606030504020204" pitchFamily="34" charset="0"/>
              </a:rPr>
              <a:t> </a:t>
            </a:r>
            <a:r>
              <a:rPr lang="en-US" sz="1199" dirty="0" err="1">
                <a:solidFill>
                  <a:srgbClr val="03664D"/>
                </a:solidFill>
                <a:latin typeface="Open Sans" panose="020B0606030504020204" pitchFamily="34" charset="0"/>
              </a:rPr>
              <a:t>recevant</a:t>
            </a:r>
            <a:r>
              <a:rPr lang="en-US" sz="1199" dirty="0">
                <a:solidFill>
                  <a:srgbClr val="03664D"/>
                </a:solidFill>
                <a:latin typeface="Open Sans" panose="020B0606030504020204" pitchFamily="34" charset="0"/>
              </a:rPr>
              <a:t> </a:t>
            </a:r>
            <a:r>
              <a:rPr lang="en-US" sz="1199" dirty="0" err="1">
                <a:solidFill>
                  <a:srgbClr val="03664D"/>
                </a:solidFill>
                <a:latin typeface="Open Sans" panose="020B0606030504020204" pitchFamily="34" charset="0"/>
              </a:rPr>
              <a:t>également</a:t>
            </a:r>
            <a:r>
              <a:rPr lang="en-US" sz="1199" dirty="0">
                <a:solidFill>
                  <a:srgbClr val="03664D"/>
                </a:solidFill>
                <a:latin typeface="Open Sans" panose="020B0606030504020204" pitchFamily="34" charset="0"/>
              </a:rPr>
              <a:t> du lait maternal (source: FNG)</a:t>
            </a:r>
            <a:endParaRPr lang="en-US" sz="1199" dirty="0">
              <a:solidFill>
                <a:srgbClr val="03664D"/>
              </a:solidFill>
            </a:endParaRPr>
          </a:p>
        </p:txBody>
      </p:sp>
      <p:sp>
        <p:nvSpPr>
          <p:cNvPr id="28" name="Content Placeholder 2">
            <a:extLst>
              <a:ext uri="{FF2B5EF4-FFF2-40B4-BE49-F238E27FC236}">
                <a16:creationId xmlns:a16="http://schemas.microsoft.com/office/drawing/2014/main" id="{DCE0A578-B43D-E68C-4DE8-04246A9A5E22}"/>
              </a:ext>
            </a:extLst>
          </p:cNvPr>
          <p:cNvSpPr txBox="1">
            <a:spLocks/>
          </p:cNvSpPr>
          <p:nvPr/>
        </p:nvSpPr>
        <p:spPr>
          <a:xfrm>
            <a:off x="2471603" y="1357591"/>
            <a:ext cx="6529611" cy="659300"/>
          </a:xfrm>
          <a:prstGeom prst="rect">
            <a:avLst/>
          </a:prstGeom>
        </p:spPr>
        <p:txBody>
          <a:bodyPr vert="horz" lIns="91345" tIns="45672" rIns="91345" bIns="45672" rtlCol="0" anchor="t">
            <a:normAutofit/>
          </a:bodyPr>
          <a:lstStyle>
            <a:lvl1pPr marL="228531" indent="-228531" algn="l" defTabSz="914126" rtl="0" eaLnBrk="1" latinLnBrk="0" hangingPunct="1">
              <a:lnSpc>
                <a:spcPct val="90000"/>
              </a:lnSpc>
              <a:spcBef>
                <a:spcPts val="1000"/>
              </a:spcBef>
              <a:buFont typeface="Arial"/>
              <a:buChar char="•"/>
              <a:defRPr sz="1999" b="0" i="0" kern="1200">
                <a:solidFill>
                  <a:schemeClr val="tx1"/>
                </a:solidFill>
                <a:latin typeface="Open Sans" charset="0"/>
                <a:ea typeface="Open Sans" charset="0"/>
                <a:cs typeface="Open Sans" charset="0"/>
              </a:defRPr>
            </a:lvl1pPr>
            <a:lvl2pPr marL="685594" indent="-228531" algn="l" defTabSz="914126" rtl="0" eaLnBrk="1" latinLnBrk="0" hangingPunct="1">
              <a:lnSpc>
                <a:spcPct val="90000"/>
              </a:lnSpc>
              <a:spcBef>
                <a:spcPts val="500"/>
              </a:spcBef>
              <a:buFont typeface="Arial"/>
              <a:buChar char="•"/>
              <a:defRPr sz="1799" b="0" i="0" kern="1200">
                <a:solidFill>
                  <a:schemeClr val="tx1"/>
                </a:solidFill>
                <a:latin typeface="Open Sans" charset="0"/>
                <a:ea typeface="Open Sans" charset="0"/>
                <a:cs typeface="Open Sans" charset="0"/>
              </a:defRPr>
            </a:lvl2pPr>
            <a:lvl3pPr marL="1142657" indent="-228531" algn="l" defTabSz="914126" rtl="0" eaLnBrk="1" latinLnBrk="0" hangingPunct="1">
              <a:lnSpc>
                <a:spcPct val="90000"/>
              </a:lnSpc>
              <a:spcBef>
                <a:spcPts val="500"/>
              </a:spcBef>
              <a:buFont typeface="Arial"/>
              <a:buChar char="•"/>
              <a:defRPr sz="1600" b="0" i="0" kern="1200">
                <a:solidFill>
                  <a:schemeClr val="tx1"/>
                </a:solidFill>
                <a:latin typeface="Open Sans" charset="0"/>
                <a:ea typeface="Open Sans" charset="0"/>
                <a:cs typeface="Open Sans" charset="0"/>
              </a:defRPr>
            </a:lvl3pPr>
            <a:lvl4pPr marL="1599720" indent="-228531" algn="l" defTabSz="914126" rtl="0" eaLnBrk="1" latinLnBrk="0" hangingPunct="1">
              <a:lnSpc>
                <a:spcPct val="90000"/>
              </a:lnSpc>
              <a:spcBef>
                <a:spcPts val="500"/>
              </a:spcBef>
              <a:buFont typeface="Arial"/>
              <a:buChar char="•"/>
              <a:defRPr sz="1400" b="0" i="0" kern="1200">
                <a:solidFill>
                  <a:schemeClr val="tx1"/>
                </a:solidFill>
                <a:latin typeface="Open Sans" charset="0"/>
                <a:ea typeface="Open Sans" charset="0"/>
                <a:cs typeface="Open Sans" charset="0"/>
              </a:defRPr>
            </a:lvl4pPr>
            <a:lvl5pPr marL="2056783" indent="-228531" algn="l" defTabSz="914126" rtl="0" eaLnBrk="1" latinLnBrk="0" hangingPunct="1">
              <a:lnSpc>
                <a:spcPct val="90000"/>
              </a:lnSpc>
              <a:spcBef>
                <a:spcPts val="500"/>
              </a:spcBef>
              <a:buFont typeface="Arial"/>
              <a:buChar char="•"/>
              <a:defRPr sz="1400" b="0" i="0" kern="1200">
                <a:solidFill>
                  <a:schemeClr val="tx1"/>
                </a:solidFill>
                <a:latin typeface="Open Sans" charset="0"/>
                <a:ea typeface="Open Sans" charset="0"/>
                <a:cs typeface="Open Sans" charset="0"/>
              </a:defRPr>
            </a:lvl5pPr>
            <a:lvl6pPr marL="2513846" indent="-228531" algn="l" defTabSz="914126" rtl="0" eaLnBrk="1" latinLnBrk="0" hangingPunct="1">
              <a:lnSpc>
                <a:spcPct val="90000"/>
              </a:lnSpc>
              <a:spcBef>
                <a:spcPts val="500"/>
              </a:spcBef>
              <a:buFont typeface="Arial"/>
              <a:buChar char="•"/>
              <a:defRPr sz="1799"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Arial"/>
              <a:buChar char="•"/>
              <a:defRPr sz="1799"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a:buChar char="•"/>
              <a:defRPr sz="1799"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a:buChar char="•"/>
              <a:defRPr sz="1799" kern="1200">
                <a:solidFill>
                  <a:schemeClr val="tx1"/>
                </a:solidFill>
                <a:latin typeface="+mn-lt"/>
                <a:ea typeface="+mn-ea"/>
                <a:cs typeface="+mn-cs"/>
              </a:defRPr>
            </a:lvl9pPr>
          </a:lstStyle>
          <a:p>
            <a:pPr marL="0" indent="0">
              <a:spcBef>
                <a:spcPts val="1798"/>
              </a:spcBef>
              <a:buNone/>
            </a:pPr>
            <a:r>
              <a:rPr lang="en-US" sz="1998" b="1" i="1" dirty="0" err="1">
                <a:solidFill>
                  <a:srgbClr val="002F5A"/>
                </a:solidFill>
                <a:latin typeface="Open Sans"/>
                <a:ea typeface="Open Sans"/>
                <a:cs typeface="Open Sans"/>
              </a:rPr>
              <a:t>Exemple</a:t>
            </a:r>
            <a:r>
              <a:rPr lang="en-US" sz="1998" b="1" i="1" dirty="0">
                <a:solidFill>
                  <a:srgbClr val="002F5A"/>
                </a:solidFill>
                <a:latin typeface="Open Sans"/>
                <a:ea typeface="Open Sans"/>
                <a:cs typeface="Open Sans"/>
              </a:rPr>
              <a:t> de </a:t>
            </a:r>
            <a:r>
              <a:rPr lang="en-US" sz="1998" b="1" i="1" dirty="0" err="1">
                <a:solidFill>
                  <a:srgbClr val="002F5A"/>
                </a:solidFill>
                <a:latin typeface="Open Sans"/>
                <a:ea typeface="Open Sans"/>
                <a:cs typeface="Open Sans"/>
              </a:rPr>
              <a:t>l'État</a:t>
            </a:r>
            <a:r>
              <a:rPr lang="en-US" sz="1998" b="1" i="1" dirty="0">
                <a:solidFill>
                  <a:srgbClr val="002F5A"/>
                </a:solidFill>
                <a:latin typeface="Open Sans"/>
                <a:ea typeface="Open Sans"/>
                <a:cs typeface="Open Sans"/>
              </a:rPr>
              <a:t> rural de Borno, Nigeria</a:t>
            </a:r>
          </a:p>
        </p:txBody>
      </p:sp>
    </p:spTree>
    <p:extLst>
      <p:ext uri="{BB962C8B-B14F-4D97-AF65-F5344CB8AC3E}">
        <p14:creationId xmlns:p14="http://schemas.microsoft.com/office/powerpoint/2010/main" val="347574230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55E1030-5EF3-8830-294C-2EAABEBF6463}"/>
              </a:ext>
            </a:extLst>
          </p:cNvPr>
          <p:cNvSpPr>
            <a:spLocks noGrp="1" noRot="1" noMove="1" noResize="1" noEditPoints="1" noAdjustHandles="1" noChangeArrowheads="1" noChangeShapeType="1"/>
          </p:cNvSpPr>
          <p:nvPr/>
        </p:nvSpPr>
        <p:spPr>
          <a:xfrm>
            <a:off x="0" y="3572"/>
            <a:ext cx="12179300" cy="6850856"/>
          </a:xfrm>
          <a:prstGeom prst="rect">
            <a:avLst/>
          </a:prstGeom>
          <a:solidFill>
            <a:srgbClr val="0070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486" rtl="0" eaLnBrk="1" fontAlgn="auto" latinLnBrk="0" hangingPunct="1">
              <a:lnSpc>
                <a:spcPct val="100000"/>
              </a:lnSpc>
              <a:spcBef>
                <a:spcPts val="0"/>
              </a:spcBef>
              <a:spcAft>
                <a:spcPts val="0"/>
              </a:spcAft>
              <a:buClrTx/>
              <a:buSzTx/>
              <a:buFontTx/>
              <a:buNone/>
              <a:tabLst/>
              <a:defRPr/>
            </a:pPr>
            <a:endParaRPr kumimoji="0" lang="en-ZA" sz="2797" b="0" i="0" u="none" strike="noStrike" kern="1200" cap="none" spc="0" normalizeH="0" baseline="0" noProof="0">
              <a:ln>
                <a:noFill/>
              </a:ln>
              <a:solidFill>
                <a:prstClr val="white"/>
              </a:solidFill>
              <a:effectLst/>
              <a:uLnTx/>
              <a:uFillTx/>
              <a:latin typeface="Helvetica LT Std" panose="020B0504020202020204" pitchFamily="34" charset="0"/>
              <a:ea typeface="+mn-ea"/>
              <a:cs typeface="+mn-cs"/>
            </a:endParaRPr>
          </a:p>
        </p:txBody>
      </p:sp>
      <p:sp>
        <p:nvSpPr>
          <p:cNvPr id="28" name="Rectangle: Rounded Corners 27">
            <a:extLst>
              <a:ext uri="{FF2B5EF4-FFF2-40B4-BE49-F238E27FC236}">
                <a16:creationId xmlns:a16="http://schemas.microsoft.com/office/drawing/2014/main" id="{F9545F22-51B6-4306-8A12-A56D5270546D}"/>
              </a:ext>
            </a:extLst>
          </p:cNvPr>
          <p:cNvSpPr/>
          <p:nvPr/>
        </p:nvSpPr>
        <p:spPr>
          <a:xfrm>
            <a:off x="3183737" y="1918050"/>
            <a:ext cx="8432366" cy="4252001"/>
          </a:xfrm>
          <a:prstGeom prst="roundRect">
            <a:avLst/>
          </a:prstGeom>
          <a:solidFill>
            <a:schemeClr val="accent1">
              <a:lumMod val="20000"/>
              <a:lumOff val="8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486" rtl="0" eaLnBrk="1" fontAlgn="auto" latinLnBrk="0" hangingPunct="1">
              <a:lnSpc>
                <a:spcPct val="100000"/>
              </a:lnSpc>
              <a:spcBef>
                <a:spcPts val="0"/>
              </a:spcBef>
              <a:spcAft>
                <a:spcPts val="0"/>
              </a:spcAft>
              <a:buClrTx/>
              <a:buSzTx/>
              <a:buFontTx/>
              <a:buNone/>
              <a:tabLst/>
              <a:defRPr/>
            </a:pPr>
            <a:endParaRPr kumimoji="0" lang="en-US" sz="1798"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Rounded Corners 15">
            <a:extLst>
              <a:ext uri="{FF2B5EF4-FFF2-40B4-BE49-F238E27FC236}">
                <a16:creationId xmlns:a16="http://schemas.microsoft.com/office/drawing/2014/main" id="{3C2F6494-DB85-24BE-7B78-385E7469E8E1}"/>
              </a:ext>
            </a:extLst>
          </p:cNvPr>
          <p:cNvSpPr/>
          <p:nvPr/>
        </p:nvSpPr>
        <p:spPr>
          <a:xfrm>
            <a:off x="7622391" y="2958320"/>
            <a:ext cx="1668068" cy="3069068"/>
          </a:xfrm>
          <a:prstGeom prst="round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486" rtl="0" eaLnBrk="1" fontAlgn="auto" latinLnBrk="0" hangingPunct="1">
              <a:lnSpc>
                <a:spcPct val="100000"/>
              </a:lnSpc>
              <a:spcBef>
                <a:spcPts val="0"/>
              </a:spcBef>
              <a:spcAft>
                <a:spcPts val="0"/>
              </a:spcAft>
              <a:buClrTx/>
              <a:buSzTx/>
              <a:buFontTx/>
              <a:buNone/>
              <a:tabLst/>
              <a:defRPr/>
            </a:pPr>
            <a:endParaRPr kumimoji="0" lang="en-US" sz="1798"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Rounded Corners 2">
            <a:extLst>
              <a:ext uri="{FF2B5EF4-FFF2-40B4-BE49-F238E27FC236}">
                <a16:creationId xmlns:a16="http://schemas.microsoft.com/office/drawing/2014/main" id="{DE8FBA7A-D1EE-75F3-FA7E-5A68313D739F}"/>
              </a:ext>
            </a:extLst>
          </p:cNvPr>
          <p:cNvSpPr/>
          <p:nvPr/>
        </p:nvSpPr>
        <p:spPr>
          <a:xfrm>
            <a:off x="655041" y="2955043"/>
            <a:ext cx="1668068" cy="3072345"/>
          </a:xfrm>
          <a:prstGeom prst="round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486" rtl="0" eaLnBrk="1" fontAlgn="auto" latinLnBrk="0" hangingPunct="1">
              <a:lnSpc>
                <a:spcPct val="100000"/>
              </a:lnSpc>
              <a:spcBef>
                <a:spcPts val="0"/>
              </a:spcBef>
              <a:spcAft>
                <a:spcPts val="0"/>
              </a:spcAft>
              <a:buClrTx/>
              <a:buSzTx/>
              <a:buFontTx/>
              <a:buNone/>
              <a:tabLst/>
              <a:defRPr/>
            </a:pPr>
            <a:endParaRPr kumimoji="0" lang="en-US" sz="1798"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3" name="Picture 12">
            <a:extLst>
              <a:ext uri="{FF2B5EF4-FFF2-40B4-BE49-F238E27FC236}">
                <a16:creationId xmlns:a16="http://schemas.microsoft.com/office/drawing/2014/main" id="{61FE1284-0D18-6620-8DCB-E68882E6FDBB}"/>
              </a:ext>
            </a:extLst>
          </p:cNvPr>
          <p:cNvPicPr>
            <a:picLocks noChangeAspect="1"/>
          </p:cNvPicPr>
          <p:nvPr/>
        </p:nvPicPr>
        <p:blipFill>
          <a:blip r:embed="rId3">
            <a:duotone>
              <a:schemeClr val="accent1">
                <a:shade val="45000"/>
                <a:satMod val="135000"/>
              </a:schemeClr>
              <a:prstClr val="white"/>
            </a:duotone>
          </a:blip>
          <a:stretch>
            <a:fillRect/>
          </a:stretch>
        </p:blipFill>
        <p:spPr>
          <a:xfrm>
            <a:off x="7700843" y="3924140"/>
            <a:ext cx="1509002" cy="783520"/>
          </a:xfrm>
          <a:prstGeom prst="rect">
            <a:avLst/>
          </a:prstGeom>
        </p:spPr>
      </p:pic>
      <p:sp>
        <p:nvSpPr>
          <p:cNvPr id="14" name="Rectangle: Rounded Corners 13">
            <a:extLst>
              <a:ext uri="{FF2B5EF4-FFF2-40B4-BE49-F238E27FC236}">
                <a16:creationId xmlns:a16="http://schemas.microsoft.com/office/drawing/2014/main" id="{A06B7E7F-5F38-BD35-5312-D7565E10B27A}"/>
              </a:ext>
            </a:extLst>
          </p:cNvPr>
          <p:cNvSpPr/>
          <p:nvPr/>
        </p:nvSpPr>
        <p:spPr>
          <a:xfrm>
            <a:off x="3541364" y="2958319"/>
            <a:ext cx="1668068" cy="3069069"/>
          </a:xfrm>
          <a:prstGeom prst="round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486" rtl="0" eaLnBrk="1" fontAlgn="auto" latinLnBrk="0" hangingPunct="1">
              <a:lnSpc>
                <a:spcPct val="100000"/>
              </a:lnSpc>
              <a:spcBef>
                <a:spcPts val="0"/>
              </a:spcBef>
              <a:spcAft>
                <a:spcPts val="0"/>
              </a:spcAft>
              <a:buClrTx/>
              <a:buSzTx/>
              <a:buFontTx/>
              <a:buNone/>
              <a:tabLst/>
              <a:defRPr/>
            </a:pPr>
            <a:endParaRPr kumimoji="0" lang="en-US" sz="1798"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Rounded Corners 14">
            <a:extLst>
              <a:ext uri="{FF2B5EF4-FFF2-40B4-BE49-F238E27FC236}">
                <a16:creationId xmlns:a16="http://schemas.microsoft.com/office/drawing/2014/main" id="{92CDF228-E6B7-CA51-FA0B-C8087DF3C342}"/>
              </a:ext>
            </a:extLst>
          </p:cNvPr>
          <p:cNvSpPr/>
          <p:nvPr/>
        </p:nvSpPr>
        <p:spPr>
          <a:xfrm>
            <a:off x="5620245" y="2958320"/>
            <a:ext cx="1668068" cy="3069068"/>
          </a:xfrm>
          <a:prstGeom prst="round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486" rtl="0" eaLnBrk="1" fontAlgn="auto" latinLnBrk="0" hangingPunct="1">
              <a:lnSpc>
                <a:spcPct val="100000"/>
              </a:lnSpc>
              <a:spcBef>
                <a:spcPts val="0"/>
              </a:spcBef>
              <a:spcAft>
                <a:spcPts val="0"/>
              </a:spcAft>
              <a:buClrTx/>
              <a:buSzTx/>
              <a:buFontTx/>
              <a:buNone/>
              <a:tabLst/>
              <a:defRPr/>
            </a:pPr>
            <a:endParaRPr kumimoji="0" lang="en-US" sz="1798"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Rounded Corners 16">
            <a:extLst>
              <a:ext uri="{FF2B5EF4-FFF2-40B4-BE49-F238E27FC236}">
                <a16:creationId xmlns:a16="http://schemas.microsoft.com/office/drawing/2014/main" id="{D8C635F8-206D-BB2D-A3B7-C3770346AB0F}"/>
              </a:ext>
            </a:extLst>
          </p:cNvPr>
          <p:cNvSpPr/>
          <p:nvPr/>
        </p:nvSpPr>
        <p:spPr>
          <a:xfrm>
            <a:off x="9692436" y="2958320"/>
            <a:ext cx="1668068" cy="3069068"/>
          </a:xfrm>
          <a:prstGeom prst="round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486" rtl="0" eaLnBrk="1" fontAlgn="auto" latinLnBrk="0" hangingPunct="1">
              <a:lnSpc>
                <a:spcPct val="100000"/>
              </a:lnSpc>
              <a:spcBef>
                <a:spcPts val="0"/>
              </a:spcBef>
              <a:spcAft>
                <a:spcPts val="0"/>
              </a:spcAft>
              <a:buClrTx/>
              <a:buSzTx/>
              <a:buFontTx/>
              <a:buNone/>
              <a:tabLst/>
              <a:defRPr/>
            </a:pPr>
            <a:endParaRPr kumimoji="0" lang="en-US" sz="1798"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TextBox 17">
            <a:extLst>
              <a:ext uri="{FF2B5EF4-FFF2-40B4-BE49-F238E27FC236}">
                <a16:creationId xmlns:a16="http://schemas.microsoft.com/office/drawing/2014/main" id="{B242003C-DE32-92BE-B120-3BCDDF2FAE26}"/>
              </a:ext>
            </a:extLst>
          </p:cNvPr>
          <p:cNvSpPr txBox="1"/>
          <p:nvPr/>
        </p:nvSpPr>
        <p:spPr>
          <a:xfrm>
            <a:off x="3573758" y="4607514"/>
            <a:ext cx="1580779" cy="1199079"/>
          </a:xfrm>
          <a:prstGeom prst="rect">
            <a:avLst/>
          </a:prstGeom>
          <a:noFill/>
        </p:spPr>
        <p:txBody>
          <a:bodyPr wrap="square" rtlCol="0">
            <a:spAutoFit/>
          </a:bodyPr>
          <a:lstStyle/>
          <a:p>
            <a:pPr marL="0" marR="0" lvl="0" indent="0" algn="ctr" defTabSz="913486" rtl="0" eaLnBrk="1" fontAlgn="auto" latinLnBrk="0" hangingPunct="1">
              <a:lnSpc>
                <a:spcPct val="100000"/>
              </a:lnSpc>
              <a:spcBef>
                <a:spcPts val="0"/>
              </a:spcBef>
              <a:spcAft>
                <a:spcPts val="0"/>
              </a:spcAft>
              <a:buClrTx/>
              <a:buSzTx/>
              <a:buFontTx/>
              <a:buNone/>
              <a:tabLst/>
              <a:defRPr/>
            </a:pPr>
            <a:r>
              <a:rPr kumimoji="0" lang="fr-FR" sz="1199"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Coût d'un régime alimentaire nutritif utilisant tous les aliments disponibles localement</a:t>
            </a:r>
          </a:p>
        </p:txBody>
      </p:sp>
      <p:sp>
        <p:nvSpPr>
          <p:cNvPr id="19" name="TextBox 18">
            <a:extLst>
              <a:ext uri="{FF2B5EF4-FFF2-40B4-BE49-F238E27FC236}">
                <a16:creationId xmlns:a16="http://schemas.microsoft.com/office/drawing/2014/main" id="{7517B8E3-A53F-16AD-0991-1810784F72E9}"/>
              </a:ext>
            </a:extLst>
          </p:cNvPr>
          <p:cNvSpPr txBox="1"/>
          <p:nvPr/>
        </p:nvSpPr>
        <p:spPr>
          <a:xfrm>
            <a:off x="5593406" y="4463277"/>
            <a:ext cx="1719200" cy="1568025"/>
          </a:xfrm>
          <a:prstGeom prst="rect">
            <a:avLst/>
          </a:prstGeom>
          <a:noFill/>
        </p:spPr>
        <p:txBody>
          <a:bodyPr wrap="square" rtlCol="0">
            <a:spAutoFit/>
          </a:bodyPr>
          <a:lstStyle/>
          <a:p>
            <a:pPr marL="0" marR="0" lvl="0" indent="0" algn="ctr" defTabSz="913486" rtl="0" eaLnBrk="1" fontAlgn="auto" latinLnBrk="0" hangingPunct="1">
              <a:lnSpc>
                <a:spcPct val="100000"/>
              </a:lnSpc>
              <a:spcBef>
                <a:spcPts val="0"/>
              </a:spcBef>
              <a:spcAft>
                <a:spcPts val="0"/>
              </a:spcAft>
              <a:buClrTx/>
              <a:buSzTx/>
              <a:buFontTx/>
              <a:buNone/>
              <a:tabLst/>
              <a:defRPr/>
            </a:pPr>
            <a:r>
              <a:rPr kumimoji="0" lang="fr-FR" sz="1199"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Coût d'un régime alimentaire nutritif excluant les abats et les feuilles séchées</a:t>
            </a:r>
            <a:r>
              <a:rPr kumimoji="0" lang="en-US" sz="1199"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fr-FR" sz="1199"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limitant les arachides et les légumes à feuilles vertes à 1x/jour</a:t>
            </a:r>
            <a:endParaRPr kumimoji="0" lang="en-US" sz="1199" b="1" i="0" u="none" strike="noStrike" kern="1200" cap="none" spc="0" normalizeH="0" baseline="0" noProof="0" dirty="0">
              <a:ln>
                <a:noFill/>
              </a:ln>
              <a:solidFill>
                <a:prstClr val="black"/>
              </a:solidFill>
              <a:effectLst/>
              <a:highlight>
                <a:srgbClr val="FFFF00"/>
              </a:highligh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20" name="TextBox 19">
            <a:extLst>
              <a:ext uri="{FF2B5EF4-FFF2-40B4-BE49-F238E27FC236}">
                <a16:creationId xmlns:a16="http://schemas.microsoft.com/office/drawing/2014/main" id="{2638D65F-B2FA-C440-3FDF-85D9F3D7FF9A}"/>
              </a:ext>
            </a:extLst>
          </p:cNvPr>
          <p:cNvSpPr txBox="1"/>
          <p:nvPr/>
        </p:nvSpPr>
        <p:spPr>
          <a:xfrm>
            <a:off x="7564206" y="4970213"/>
            <a:ext cx="1778796" cy="645658"/>
          </a:xfrm>
          <a:prstGeom prst="rect">
            <a:avLst/>
          </a:prstGeom>
          <a:noFill/>
        </p:spPr>
        <p:txBody>
          <a:bodyPr wrap="square" rtlCol="0">
            <a:spAutoFit/>
          </a:bodyPr>
          <a:lstStyle/>
          <a:p>
            <a:pPr marL="0" marR="0" lvl="0" indent="0" algn="ctr" defTabSz="913486" rtl="0" eaLnBrk="1" fontAlgn="auto" latinLnBrk="0" hangingPunct="1">
              <a:lnSpc>
                <a:spcPct val="100000"/>
              </a:lnSpc>
              <a:spcBef>
                <a:spcPts val="0"/>
              </a:spcBef>
              <a:spcAft>
                <a:spcPts val="0"/>
              </a:spcAft>
              <a:buClrTx/>
              <a:buSzTx/>
              <a:buFontTx/>
              <a:buNone/>
              <a:tabLst/>
              <a:defRPr/>
            </a:pPr>
            <a:r>
              <a:rPr kumimoji="0" lang="fr-FR" sz="1199"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Coût d'un régime alimentaire nutritif incluant un RUSF</a:t>
            </a:r>
          </a:p>
        </p:txBody>
      </p:sp>
      <p:sp>
        <p:nvSpPr>
          <p:cNvPr id="21" name="TextBox 20">
            <a:extLst>
              <a:ext uri="{FF2B5EF4-FFF2-40B4-BE49-F238E27FC236}">
                <a16:creationId xmlns:a16="http://schemas.microsoft.com/office/drawing/2014/main" id="{9D2E3C77-B7AB-CCFB-22F8-A55B01AE2BB4}"/>
              </a:ext>
            </a:extLst>
          </p:cNvPr>
          <p:cNvSpPr txBox="1"/>
          <p:nvPr/>
        </p:nvSpPr>
        <p:spPr>
          <a:xfrm>
            <a:off x="9652787" y="4978761"/>
            <a:ext cx="1778796" cy="645658"/>
          </a:xfrm>
          <a:prstGeom prst="rect">
            <a:avLst/>
          </a:prstGeom>
          <a:noFill/>
        </p:spPr>
        <p:txBody>
          <a:bodyPr wrap="square" rtlCol="0">
            <a:spAutoFit/>
          </a:bodyPr>
          <a:lstStyle/>
          <a:p>
            <a:pPr algn="ctr"/>
            <a:r>
              <a:rPr lang="fr-FR" sz="1199" b="1" dirty="0">
                <a:solidFill>
                  <a:prstClr val="black"/>
                </a:solidFill>
                <a:latin typeface="Open Sans" panose="020B0606030504020204" pitchFamily="34" charset="0"/>
                <a:ea typeface="Open Sans" panose="020B0606030504020204" pitchFamily="34" charset="0"/>
                <a:cs typeface="Open Sans" panose="020B0606030504020204" pitchFamily="34" charset="0"/>
              </a:rPr>
              <a:t>Coût d'un régime alimentaire nutritif incluant un LNS </a:t>
            </a:r>
            <a:r>
              <a:rPr lang="fr-FR" sz="1199" b="1" dirty="0" err="1">
                <a:solidFill>
                  <a:prstClr val="black"/>
                </a:solidFill>
                <a:latin typeface="Open Sans" panose="020B0606030504020204" pitchFamily="34" charset="0"/>
                <a:ea typeface="Open Sans" panose="020B0606030504020204" pitchFamily="34" charset="0"/>
                <a:cs typeface="Open Sans" panose="020B0606030504020204" pitchFamily="34" charset="0"/>
              </a:rPr>
              <a:t>sq</a:t>
            </a:r>
            <a:endParaRPr lang="fr-FR" sz="1199" b="1" dirty="0">
              <a:solidFill>
                <a:prstClr val="black"/>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2" name="TextBox 21">
            <a:extLst>
              <a:ext uri="{FF2B5EF4-FFF2-40B4-BE49-F238E27FC236}">
                <a16:creationId xmlns:a16="http://schemas.microsoft.com/office/drawing/2014/main" id="{6965668C-9176-B2F8-38C0-EC98D3766D86}"/>
              </a:ext>
            </a:extLst>
          </p:cNvPr>
          <p:cNvSpPr txBox="1"/>
          <p:nvPr/>
        </p:nvSpPr>
        <p:spPr>
          <a:xfrm>
            <a:off x="856624" y="3232780"/>
            <a:ext cx="1210154" cy="830131"/>
          </a:xfrm>
          <a:prstGeom prst="rect">
            <a:avLst/>
          </a:prstGeom>
          <a:noFill/>
        </p:spPr>
        <p:txBody>
          <a:bodyPr wrap="square" rtlCol="0">
            <a:spAutoFit/>
          </a:bodyPr>
          <a:lstStyle/>
          <a:p>
            <a:pPr marL="0" marR="0" lvl="0" indent="0" algn="ctr" defTabSz="913486" rtl="0" eaLnBrk="1" fontAlgn="auto" latinLnBrk="0" hangingPunct="1">
              <a:lnSpc>
                <a:spcPct val="100000"/>
              </a:lnSpc>
              <a:spcBef>
                <a:spcPts val="0"/>
              </a:spcBef>
              <a:spcAft>
                <a:spcPts val="0"/>
              </a:spcAft>
              <a:buClrTx/>
              <a:buSzTx/>
              <a:buFontTx/>
              <a:buNone/>
              <a:tabLst/>
              <a:defRPr/>
            </a:pPr>
            <a:r>
              <a:rPr kumimoji="0" lang="en-US" sz="2797" b="1" i="0" u="none" strike="noStrike" kern="1200" cap="none" spc="0" normalizeH="0" baseline="0" noProof="0" dirty="0">
                <a:ln>
                  <a:noFill/>
                </a:ln>
                <a:solidFill>
                  <a:srgbClr val="70AD47">
                    <a:lumMod val="50000"/>
                  </a:srgbClr>
                </a:solidFill>
                <a:effectLst/>
                <a:uLnTx/>
                <a:uFillTx/>
                <a:latin typeface="Open Sans" panose="020B0606030504020204" pitchFamily="34" charset="0"/>
                <a:ea typeface="Open Sans" panose="020B0606030504020204" pitchFamily="34" charset="0"/>
                <a:cs typeface="Open Sans" panose="020B0606030504020204" pitchFamily="34" charset="0"/>
              </a:rPr>
              <a:t>250</a:t>
            </a:r>
          </a:p>
          <a:p>
            <a:pPr marL="0" marR="0" lvl="0" indent="0" algn="ctr" defTabSz="913486" rtl="0" eaLnBrk="1" fontAlgn="auto" latinLnBrk="0" hangingPunct="1">
              <a:lnSpc>
                <a:spcPct val="100000"/>
              </a:lnSpc>
              <a:spcBef>
                <a:spcPts val="0"/>
              </a:spcBef>
              <a:spcAft>
                <a:spcPts val="0"/>
              </a:spcAft>
              <a:buClrTx/>
              <a:buSzTx/>
              <a:buFontTx/>
              <a:buNone/>
              <a:tabLst/>
              <a:defRPr/>
            </a:pPr>
            <a:r>
              <a:rPr kumimoji="0" lang="en-US" sz="1798" b="1" i="0" u="none" strike="noStrike" kern="1200" cap="none" spc="0" normalizeH="0" baseline="0" noProof="0" dirty="0">
                <a:ln>
                  <a:noFill/>
                </a:ln>
                <a:solidFill>
                  <a:srgbClr val="70AD47">
                    <a:lumMod val="50000"/>
                  </a:srgbClr>
                </a:solidFill>
                <a:effectLst/>
                <a:uLnTx/>
                <a:uFillTx/>
                <a:latin typeface="Open Sans" panose="020B0606030504020204" pitchFamily="34" charset="0"/>
                <a:ea typeface="Open Sans" panose="020B0606030504020204" pitchFamily="34" charset="0"/>
                <a:cs typeface="Open Sans" panose="020B0606030504020204" pitchFamily="34" charset="0"/>
              </a:rPr>
              <a:t>CFA</a:t>
            </a:r>
            <a:r>
              <a:rPr kumimoji="0" lang="en-US" sz="1199" b="1" i="0" u="none" strike="noStrike" kern="1200" cap="none" spc="0" normalizeH="0" baseline="30000" noProof="0" dirty="0">
                <a:ln>
                  <a:noFill/>
                </a:ln>
                <a:solidFill>
                  <a:srgbClr val="70AD47">
                    <a:lumMod val="50000"/>
                  </a:srgbClr>
                </a:solidFill>
                <a:effectLst/>
                <a:uLnTx/>
                <a:uFillTx/>
                <a:latin typeface="Open Sans" panose="020B0606030504020204" pitchFamily="34" charset="0"/>
                <a:ea typeface="Open Sans" panose="020B0606030504020204" pitchFamily="34" charset="0"/>
                <a:cs typeface="Open Sans" panose="020B0606030504020204" pitchFamily="34" charset="0"/>
              </a:rPr>
              <a:t>*</a:t>
            </a:r>
            <a:endParaRPr kumimoji="0" lang="en-GB" sz="1798" b="1" i="0" u="none" strike="noStrike" kern="1200" cap="none" spc="0" normalizeH="0" baseline="30000" noProof="0" dirty="0">
              <a:ln>
                <a:noFill/>
              </a:ln>
              <a:solidFill>
                <a:srgbClr val="70AD47">
                  <a:lumMod val="50000"/>
                </a:srgbClr>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23" name="TextBox 22">
            <a:extLst>
              <a:ext uri="{FF2B5EF4-FFF2-40B4-BE49-F238E27FC236}">
                <a16:creationId xmlns:a16="http://schemas.microsoft.com/office/drawing/2014/main" id="{71C5E80E-609D-5332-BE84-415D5232D162}"/>
              </a:ext>
            </a:extLst>
          </p:cNvPr>
          <p:cNvSpPr txBox="1"/>
          <p:nvPr/>
        </p:nvSpPr>
        <p:spPr>
          <a:xfrm>
            <a:off x="3793201" y="3177671"/>
            <a:ext cx="1210154" cy="830131"/>
          </a:xfrm>
          <a:prstGeom prst="rect">
            <a:avLst/>
          </a:prstGeom>
          <a:noFill/>
        </p:spPr>
        <p:txBody>
          <a:bodyPr wrap="square" rtlCol="0">
            <a:spAutoFit/>
          </a:bodyPr>
          <a:lstStyle/>
          <a:p>
            <a:pPr marL="0" marR="0" lvl="0" indent="0" algn="ctr" defTabSz="913486" rtl="0" eaLnBrk="1" fontAlgn="auto" latinLnBrk="0" hangingPunct="1">
              <a:lnSpc>
                <a:spcPct val="100000"/>
              </a:lnSpc>
              <a:spcBef>
                <a:spcPts val="0"/>
              </a:spcBef>
              <a:spcAft>
                <a:spcPts val="0"/>
              </a:spcAft>
              <a:buClrTx/>
              <a:buSzTx/>
              <a:buFontTx/>
              <a:buNone/>
              <a:tabLst/>
              <a:defRPr/>
            </a:pPr>
            <a:r>
              <a:rPr kumimoji="0" lang="en-US" sz="2797" b="1" i="0" u="none" strike="noStrike" kern="1200" cap="none" spc="0" normalizeH="0" baseline="0" noProof="0" dirty="0">
                <a:ln>
                  <a:noFill/>
                </a:ln>
                <a:solidFill>
                  <a:srgbClr val="C00000"/>
                </a:solidFill>
                <a:effectLst/>
                <a:uLnTx/>
                <a:uFillTx/>
                <a:latin typeface="Open Sans" panose="020B0606030504020204" pitchFamily="34" charset="0"/>
                <a:ea typeface="Open Sans" panose="020B0606030504020204" pitchFamily="34" charset="0"/>
                <a:cs typeface="Open Sans" panose="020B0606030504020204" pitchFamily="34" charset="0"/>
              </a:rPr>
              <a:t>675</a:t>
            </a:r>
          </a:p>
          <a:p>
            <a:pPr marL="0" marR="0" lvl="0" indent="0" algn="ctr" defTabSz="913486" rtl="0" eaLnBrk="1" fontAlgn="auto" latinLnBrk="0" hangingPunct="1">
              <a:lnSpc>
                <a:spcPct val="100000"/>
              </a:lnSpc>
              <a:spcBef>
                <a:spcPts val="0"/>
              </a:spcBef>
              <a:spcAft>
                <a:spcPts val="0"/>
              </a:spcAft>
              <a:buClrTx/>
              <a:buSzTx/>
              <a:buFontTx/>
              <a:buNone/>
              <a:tabLst/>
              <a:defRPr/>
            </a:pPr>
            <a:r>
              <a:rPr kumimoji="0" lang="en-US" sz="1798" b="1" i="0" u="none" strike="noStrike" kern="1200" cap="none" spc="0" normalizeH="0" baseline="0" noProof="0" dirty="0">
                <a:ln>
                  <a:noFill/>
                </a:ln>
                <a:solidFill>
                  <a:srgbClr val="C00000"/>
                </a:solidFill>
                <a:effectLst/>
                <a:uLnTx/>
                <a:uFillTx/>
                <a:latin typeface="Open Sans" panose="020B0606030504020204" pitchFamily="34" charset="0"/>
                <a:ea typeface="Open Sans" panose="020B0606030504020204" pitchFamily="34" charset="0"/>
                <a:cs typeface="Open Sans" panose="020B0606030504020204" pitchFamily="34" charset="0"/>
              </a:rPr>
              <a:t>CFA</a:t>
            </a:r>
            <a:endParaRPr kumimoji="0" lang="en-GB" sz="1798" b="1" i="0" u="none" strike="noStrike" kern="1200" cap="none" spc="0" normalizeH="0" baseline="0" noProof="0" dirty="0">
              <a:ln>
                <a:noFill/>
              </a:ln>
              <a:solidFill>
                <a:srgbClr val="C00000"/>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24" name="TextBox 23">
            <a:extLst>
              <a:ext uri="{FF2B5EF4-FFF2-40B4-BE49-F238E27FC236}">
                <a16:creationId xmlns:a16="http://schemas.microsoft.com/office/drawing/2014/main" id="{B76038E7-A9D4-A51D-5BF4-02D4FA8E88FE}"/>
              </a:ext>
            </a:extLst>
          </p:cNvPr>
          <p:cNvSpPr txBox="1"/>
          <p:nvPr/>
        </p:nvSpPr>
        <p:spPr>
          <a:xfrm>
            <a:off x="5855810" y="3183248"/>
            <a:ext cx="1210154" cy="830131"/>
          </a:xfrm>
          <a:prstGeom prst="rect">
            <a:avLst/>
          </a:prstGeom>
          <a:noFill/>
        </p:spPr>
        <p:txBody>
          <a:bodyPr wrap="square" rtlCol="0">
            <a:spAutoFit/>
          </a:bodyPr>
          <a:lstStyle/>
          <a:p>
            <a:pPr marL="0" marR="0" lvl="0" indent="0" algn="ctr" defTabSz="913486" rtl="0" eaLnBrk="1" fontAlgn="auto" latinLnBrk="0" hangingPunct="1">
              <a:lnSpc>
                <a:spcPct val="100000"/>
              </a:lnSpc>
              <a:spcBef>
                <a:spcPts val="0"/>
              </a:spcBef>
              <a:spcAft>
                <a:spcPts val="0"/>
              </a:spcAft>
              <a:buClrTx/>
              <a:buSzTx/>
              <a:buFontTx/>
              <a:buNone/>
              <a:tabLst/>
              <a:defRPr/>
            </a:pPr>
            <a:r>
              <a:rPr kumimoji="0" lang="en-US" sz="2797" b="1" i="0" u="none" strike="noStrike" kern="1200" cap="none" spc="0" normalizeH="0" baseline="0" noProof="0" dirty="0">
                <a:ln>
                  <a:noFill/>
                </a:ln>
                <a:solidFill>
                  <a:srgbClr val="C00000"/>
                </a:solidFill>
                <a:effectLst/>
                <a:uLnTx/>
                <a:uFillTx/>
                <a:latin typeface="Open Sans" panose="020B0606030504020204" pitchFamily="34" charset="0"/>
                <a:ea typeface="Open Sans" panose="020B0606030504020204" pitchFamily="34" charset="0"/>
                <a:cs typeface="Open Sans" panose="020B0606030504020204" pitchFamily="34" charset="0"/>
              </a:rPr>
              <a:t>1211</a:t>
            </a:r>
          </a:p>
          <a:p>
            <a:pPr marL="0" marR="0" lvl="0" indent="0" algn="ctr" defTabSz="913486" rtl="0" eaLnBrk="1" fontAlgn="auto" latinLnBrk="0" hangingPunct="1">
              <a:lnSpc>
                <a:spcPct val="100000"/>
              </a:lnSpc>
              <a:spcBef>
                <a:spcPts val="0"/>
              </a:spcBef>
              <a:spcAft>
                <a:spcPts val="0"/>
              </a:spcAft>
              <a:buClrTx/>
              <a:buSzTx/>
              <a:buFontTx/>
              <a:buNone/>
              <a:tabLst/>
              <a:defRPr/>
            </a:pPr>
            <a:r>
              <a:rPr kumimoji="0" lang="en-US" sz="1798" b="1" i="0" u="none" strike="noStrike" kern="1200" cap="none" spc="0" normalizeH="0" baseline="0" noProof="0" dirty="0">
                <a:ln>
                  <a:noFill/>
                </a:ln>
                <a:solidFill>
                  <a:srgbClr val="C00000"/>
                </a:solidFill>
                <a:effectLst/>
                <a:uLnTx/>
                <a:uFillTx/>
                <a:latin typeface="Open Sans" panose="020B0606030504020204" pitchFamily="34" charset="0"/>
                <a:ea typeface="Open Sans" panose="020B0606030504020204" pitchFamily="34" charset="0"/>
                <a:cs typeface="Open Sans" panose="020B0606030504020204" pitchFamily="34" charset="0"/>
              </a:rPr>
              <a:t>CFA</a:t>
            </a:r>
            <a:endParaRPr kumimoji="0" lang="en-GB" sz="1798" b="1" i="0" u="none" strike="noStrike" kern="1200" cap="none" spc="0" normalizeH="0" baseline="0" noProof="0" dirty="0">
              <a:ln>
                <a:noFill/>
              </a:ln>
              <a:solidFill>
                <a:srgbClr val="C00000"/>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25" name="TextBox 24">
            <a:extLst>
              <a:ext uri="{FF2B5EF4-FFF2-40B4-BE49-F238E27FC236}">
                <a16:creationId xmlns:a16="http://schemas.microsoft.com/office/drawing/2014/main" id="{403F85C3-37F3-12F7-17BD-2FAD1590F02F}"/>
              </a:ext>
            </a:extLst>
          </p:cNvPr>
          <p:cNvSpPr txBox="1"/>
          <p:nvPr/>
        </p:nvSpPr>
        <p:spPr>
          <a:xfrm>
            <a:off x="7850267" y="3126794"/>
            <a:ext cx="1210154" cy="799385"/>
          </a:xfrm>
          <a:prstGeom prst="rect">
            <a:avLst/>
          </a:prstGeom>
          <a:noFill/>
        </p:spPr>
        <p:txBody>
          <a:bodyPr wrap="square" rtlCol="0">
            <a:spAutoFit/>
          </a:bodyPr>
          <a:lstStyle/>
          <a:p>
            <a:pPr marL="0" marR="0" lvl="0" indent="0" algn="ctr" defTabSz="913486" rtl="0" eaLnBrk="1" fontAlgn="auto" latinLnBrk="0" hangingPunct="1">
              <a:lnSpc>
                <a:spcPct val="100000"/>
              </a:lnSpc>
              <a:spcBef>
                <a:spcPts val="0"/>
              </a:spcBef>
              <a:spcAft>
                <a:spcPts val="0"/>
              </a:spcAft>
              <a:buClrTx/>
              <a:buSzTx/>
              <a:buFontTx/>
              <a:buNone/>
              <a:tabLst/>
              <a:defRPr/>
            </a:pPr>
            <a:r>
              <a:rPr kumimoji="0" lang="en-GB" sz="2797" b="1" i="0" u="none" strike="noStrike" kern="1200" cap="none" spc="0" normalizeH="0" baseline="0" noProof="0" dirty="0">
                <a:ln>
                  <a:noFill/>
                </a:ln>
                <a:solidFill>
                  <a:srgbClr val="70AD47">
                    <a:lumMod val="50000"/>
                  </a:srgbClr>
                </a:solidFill>
                <a:effectLst/>
                <a:uLnTx/>
                <a:uFillTx/>
                <a:latin typeface="Open Sans" panose="020B0606030504020204" pitchFamily="34" charset="0"/>
                <a:ea typeface="Open Sans" panose="020B0606030504020204" pitchFamily="34" charset="0"/>
                <a:cs typeface="Open Sans" panose="020B0606030504020204" pitchFamily="34" charset="0"/>
              </a:rPr>
              <a:t>105</a:t>
            </a:r>
          </a:p>
          <a:p>
            <a:pPr marL="0" marR="0" lvl="0" indent="0" algn="ctr" defTabSz="913486" rtl="0" eaLnBrk="1" fontAlgn="auto" latinLnBrk="0" hangingPunct="1">
              <a:lnSpc>
                <a:spcPct val="100000"/>
              </a:lnSpc>
              <a:spcBef>
                <a:spcPts val="0"/>
              </a:spcBef>
              <a:spcAft>
                <a:spcPts val="0"/>
              </a:spcAft>
              <a:buClrTx/>
              <a:buSzTx/>
              <a:buFontTx/>
              <a:buNone/>
              <a:tabLst/>
              <a:defRPr/>
            </a:pPr>
            <a:r>
              <a:rPr kumimoji="0" lang="en-US" sz="1798" b="1" i="0" u="none" strike="noStrike" kern="1200" cap="none" spc="0" normalizeH="0" baseline="0" noProof="0" dirty="0">
                <a:ln>
                  <a:noFill/>
                </a:ln>
                <a:solidFill>
                  <a:srgbClr val="70AD47">
                    <a:lumMod val="50000"/>
                  </a:srgbClr>
                </a:solidFill>
                <a:effectLst/>
                <a:uLnTx/>
                <a:uFillTx/>
                <a:latin typeface="Open Sans" panose="020B0606030504020204" pitchFamily="34" charset="0"/>
                <a:ea typeface="Open Sans" panose="020B0606030504020204" pitchFamily="34" charset="0"/>
                <a:cs typeface="Open Sans" panose="020B0606030504020204" pitchFamily="34" charset="0"/>
              </a:rPr>
              <a:t>CFA</a:t>
            </a:r>
            <a:endParaRPr kumimoji="0" lang="en-GB" sz="1798" b="1" i="0" u="none" strike="noStrike" kern="1200" cap="none" spc="0" normalizeH="0" baseline="0" noProof="0" dirty="0">
              <a:ln>
                <a:noFill/>
              </a:ln>
              <a:solidFill>
                <a:srgbClr val="70AD47">
                  <a:lumMod val="50000"/>
                </a:srgbClr>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26" name="TextBox 25">
            <a:extLst>
              <a:ext uri="{FF2B5EF4-FFF2-40B4-BE49-F238E27FC236}">
                <a16:creationId xmlns:a16="http://schemas.microsoft.com/office/drawing/2014/main" id="{516B8E92-6C15-4EB1-D51A-84C34D73EF91}"/>
              </a:ext>
            </a:extLst>
          </p:cNvPr>
          <p:cNvSpPr txBox="1"/>
          <p:nvPr/>
        </p:nvSpPr>
        <p:spPr>
          <a:xfrm>
            <a:off x="9921392" y="3068157"/>
            <a:ext cx="1210154" cy="830131"/>
          </a:xfrm>
          <a:prstGeom prst="rect">
            <a:avLst/>
          </a:prstGeom>
          <a:noFill/>
        </p:spPr>
        <p:txBody>
          <a:bodyPr wrap="square" rtlCol="0">
            <a:spAutoFit/>
          </a:bodyPr>
          <a:lstStyle/>
          <a:p>
            <a:pPr marL="0" marR="0" lvl="0" indent="0" algn="ctr" defTabSz="913486" rtl="0" eaLnBrk="1" fontAlgn="auto" latinLnBrk="0" hangingPunct="1">
              <a:lnSpc>
                <a:spcPct val="100000"/>
              </a:lnSpc>
              <a:spcBef>
                <a:spcPts val="0"/>
              </a:spcBef>
              <a:spcAft>
                <a:spcPts val="0"/>
              </a:spcAft>
              <a:buClrTx/>
              <a:buSzTx/>
              <a:buFontTx/>
              <a:buNone/>
              <a:tabLst/>
              <a:defRPr/>
            </a:pPr>
            <a:r>
              <a:rPr kumimoji="0" lang="en-US" sz="2797" b="1" i="0" u="none" strike="noStrike" kern="1200" cap="none" spc="0" normalizeH="0" baseline="0" noProof="0" dirty="0">
                <a:ln>
                  <a:noFill/>
                </a:ln>
                <a:solidFill>
                  <a:srgbClr val="70AD47">
                    <a:lumMod val="50000"/>
                  </a:srgbClr>
                </a:solidFill>
                <a:effectLst/>
                <a:uLnTx/>
                <a:uFillTx/>
                <a:latin typeface="Open Sans" panose="020B0606030504020204" pitchFamily="34" charset="0"/>
                <a:ea typeface="Open Sans" panose="020B0606030504020204" pitchFamily="34" charset="0"/>
                <a:cs typeface="Open Sans" panose="020B0606030504020204" pitchFamily="34" charset="0"/>
              </a:rPr>
              <a:t>221</a:t>
            </a:r>
          </a:p>
          <a:p>
            <a:pPr marL="0" marR="0" lvl="0" indent="0" algn="ctr" defTabSz="913486" rtl="0" eaLnBrk="1" fontAlgn="auto" latinLnBrk="0" hangingPunct="1">
              <a:lnSpc>
                <a:spcPct val="100000"/>
              </a:lnSpc>
              <a:spcBef>
                <a:spcPts val="0"/>
              </a:spcBef>
              <a:spcAft>
                <a:spcPts val="0"/>
              </a:spcAft>
              <a:buClrTx/>
              <a:buSzTx/>
              <a:buFontTx/>
              <a:buNone/>
              <a:tabLst/>
              <a:defRPr/>
            </a:pPr>
            <a:r>
              <a:rPr kumimoji="0" lang="en-US" sz="1798" b="1" i="0" u="none" strike="noStrike" kern="1200" cap="none" spc="0" normalizeH="0" baseline="0" noProof="0" dirty="0">
                <a:ln>
                  <a:noFill/>
                </a:ln>
                <a:solidFill>
                  <a:srgbClr val="70AD47">
                    <a:lumMod val="50000"/>
                  </a:srgbClr>
                </a:solidFill>
                <a:effectLst/>
                <a:uLnTx/>
                <a:uFillTx/>
                <a:latin typeface="Open Sans" panose="020B0606030504020204" pitchFamily="34" charset="0"/>
                <a:ea typeface="Open Sans" panose="020B0606030504020204" pitchFamily="34" charset="0"/>
                <a:cs typeface="Open Sans" panose="020B0606030504020204" pitchFamily="34" charset="0"/>
              </a:rPr>
              <a:t>CFA</a:t>
            </a:r>
            <a:endParaRPr kumimoji="0" lang="en-GB" sz="1798" b="1" i="0" u="none" strike="noStrike" kern="1200" cap="none" spc="0" normalizeH="0" baseline="0" noProof="0" dirty="0">
              <a:ln>
                <a:noFill/>
              </a:ln>
              <a:solidFill>
                <a:srgbClr val="70AD47">
                  <a:lumMod val="50000"/>
                </a:srgbClr>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27" name="TextBox 26">
            <a:extLst>
              <a:ext uri="{FF2B5EF4-FFF2-40B4-BE49-F238E27FC236}">
                <a16:creationId xmlns:a16="http://schemas.microsoft.com/office/drawing/2014/main" id="{6BA784A2-650A-075D-E2AA-160F401EBE87}"/>
              </a:ext>
            </a:extLst>
          </p:cNvPr>
          <p:cNvSpPr txBox="1"/>
          <p:nvPr/>
        </p:nvSpPr>
        <p:spPr>
          <a:xfrm>
            <a:off x="570905" y="237713"/>
            <a:ext cx="11045198" cy="1260570"/>
          </a:xfrm>
          <a:prstGeom prst="rect">
            <a:avLst/>
          </a:prstGeom>
          <a:noFill/>
        </p:spPr>
        <p:txBody>
          <a:bodyPr wrap="square" rtlCol="0">
            <a:spAutoFit/>
          </a:bodyPr>
          <a:lstStyle/>
          <a:p>
            <a:pPr marL="0" marR="0" lvl="0" indent="0" algn="ctr" defTabSz="913486" rtl="0" eaLnBrk="1" fontAlgn="auto" latinLnBrk="0" hangingPunct="1">
              <a:lnSpc>
                <a:spcPct val="100000"/>
              </a:lnSpc>
              <a:spcBef>
                <a:spcPts val="0"/>
              </a:spcBef>
              <a:spcAft>
                <a:spcPts val="0"/>
              </a:spcAft>
              <a:buClrTx/>
              <a:buSzTx/>
              <a:buFontTx/>
              <a:buNone/>
              <a:tabLst/>
              <a:defRPr/>
            </a:pPr>
            <a:r>
              <a:rPr kumimoji="0" lang="en-US" sz="2198" b="0" i="0" u="none" strike="noStrike" kern="1200" cap="none" spc="0" normalizeH="0" baseline="0" noProof="0" dirty="0">
                <a:ln>
                  <a:noFill/>
                </a:ln>
                <a:solidFill>
                  <a:srgbClr val="FFFFFF"/>
                </a:solidFill>
                <a:effectLst/>
                <a:uLnTx/>
                <a:uFillTx/>
                <a:latin typeface="Open Sans ExtraBold" panose="020B0906030804020204" pitchFamily="34" charset="0"/>
                <a:ea typeface="Open Sans ExtraBold" panose="020B0906030804020204" pitchFamily="34" charset="0"/>
                <a:cs typeface="Open Sans ExtraBold" panose="020B0906030804020204" pitchFamily="34" charset="0"/>
              </a:rPr>
              <a:t>Burkina Faso, Sahel region - résumé des </a:t>
            </a:r>
            <a:r>
              <a:rPr kumimoji="0" lang="en-US" sz="2198" b="0" i="0" u="none" strike="noStrike" kern="1200" cap="none" spc="0" normalizeH="0" baseline="0" noProof="0" dirty="0" err="1">
                <a:ln>
                  <a:noFill/>
                </a:ln>
                <a:solidFill>
                  <a:srgbClr val="FFFFFF"/>
                </a:solidFill>
                <a:effectLst/>
                <a:uLnTx/>
                <a:uFillTx/>
                <a:latin typeface="Open Sans ExtraBold" panose="020B0906030804020204" pitchFamily="34" charset="0"/>
                <a:ea typeface="Open Sans ExtraBold" panose="020B0906030804020204" pitchFamily="34" charset="0"/>
                <a:cs typeface="Open Sans ExtraBold" panose="020B0906030804020204" pitchFamily="34" charset="0"/>
              </a:rPr>
              <a:t>résultats</a:t>
            </a:r>
            <a:r>
              <a:rPr kumimoji="0" lang="en-US" sz="2198" b="0" i="0" u="none" strike="noStrike" kern="1200" cap="none" spc="0" normalizeH="0" baseline="0" noProof="0" dirty="0">
                <a:ln>
                  <a:noFill/>
                </a:ln>
                <a:solidFill>
                  <a:srgbClr val="FFFFFF"/>
                </a:solidFill>
                <a:effectLst/>
                <a:uLnTx/>
                <a:uFillTx/>
                <a:latin typeface="Open Sans ExtraBold" panose="020B0906030804020204" pitchFamily="34" charset="0"/>
                <a:ea typeface="Open Sans ExtraBold" panose="020B0906030804020204" pitchFamily="34" charset="0"/>
                <a:cs typeface="Open Sans ExtraBold" panose="020B0906030804020204" pitchFamily="34" charset="0"/>
              </a:rPr>
              <a:t> </a:t>
            </a:r>
          </a:p>
          <a:p>
            <a:pPr marL="0" marR="0" lvl="0" indent="0" algn="ctr" defTabSz="913486" rtl="0" eaLnBrk="1" fontAlgn="auto" latinLnBrk="0" hangingPunct="1">
              <a:lnSpc>
                <a:spcPct val="100000"/>
              </a:lnSpc>
              <a:spcBef>
                <a:spcPts val="0"/>
              </a:spcBef>
              <a:spcAft>
                <a:spcPts val="0"/>
              </a:spcAft>
              <a:buClrTx/>
              <a:buSzTx/>
              <a:buFontTx/>
              <a:buNone/>
              <a:tabLst/>
              <a:defRPr/>
            </a:pPr>
            <a:endParaRPr kumimoji="0" lang="en-US" sz="1798" b="0" i="0" u="none" strike="noStrike" kern="1200" cap="none" spc="0" normalizeH="0" baseline="0" noProof="0" dirty="0">
              <a:ln>
                <a:noFill/>
              </a:ln>
              <a:solidFill>
                <a:srgbClr val="FFFFFF"/>
              </a:solidFill>
              <a:effectLst/>
              <a:uLnTx/>
              <a:uFillTx/>
              <a:latin typeface="Open Sans ExtraBold" panose="020B0906030804020204" pitchFamily="34" charset="0"/>
              <a:ea typeface="Open Sans ExtraBold" panose="020B0906030804020204" pitchFamily="34" charset="0"/>
              <a:cs typeface="Open Sans ExtraBold" panose="020B0906030804020204" pitchFamily="34" charset="0"/>
            </a:endParaRPr>
          </a:p>
          <a:p>
            <a:pPr marL="0" marR="0" lvl="0" indent="0" algn="ctr" defTabSz="913486" rtl="0" eaLnBrk="1" fontAlgn="auto" latinLnBrk="0" hangingPunct="1">
              <a:lnSpc>
                <a:spcPct val="100000"/>
              </a:lnSpc>
              <a:spcBef>
                <a:spcPts val="0"/>
              </a:spcBef>
              <a:spcAft>
                <a:spcPts val="0"/>
              </a:spcAft>
              <a:buClrTx/>
              <a:buSzTx/>
              <a:buFontTx/>
              <a:buNone/>
              <a:tabLst/>
              <a:defRPr/>
            </a:pPr>
            <a:r>
              <a:rPr kumimoji="0" lang="fr-FR" sz="1798" b="0" i="0" u="none" strike="noStrike" kern="1200" cap="none" spc="0" normalizeH="0" baseline="0" noProof="0" dirty="0">
                <a:ln>
                  <a:noFill/>
                </a:ln>
                <a:solidFill>
                  <a:srgbClr val="FFFFFF"/>
                </a:solidFill>
                <a:effectLst/>
                <a:uLnTx/>
                <a:uFillTx/>
                <a:latin typeface="Open Sans ExtraBold" panose="020B0906030804020204" pitchFamily="34" charset="0"/>
                <a:ea typeface="Open Sans ExtraBold" panose="020B0906030804020204" pitchFamily="34" charset="0"/>
                <a:cs typeface="Open Sans ExtraBold" panose="020B0906030804020204" pitchFamily="34" charset="0"/>
              </a:rPr>
              <a:t>Il est beaucoup plus coûteux de répondre aux besoins nutritionnels accrus d'un enfant atteint de MAM, mais les SNF réduisent la charge économique qui pèse sur le ménage.</a:t>
            </a:r>
            <a:endParaRPr kumimoji="0" lang="en-US" sz="1798" b="1" i="1" u="none" strike="noStrike" kern="1200" cap="none" spc="0" normalizeH="0" baseline="0" noProof="0" dirty="0">
              <a:ln>
                <a:noFill/>
              </a:ln>
              <a:solidFill>
                <a:srgbClr val="FFFFFF"/>
              </a:solidFill>
              <a:effectLst/>
              <a:uLnTx/>
              <a:uFillTx/>
              <a:latin typeface="Open Sans ExtraBold" panose="020B0906030804020204" pitchFamily="34" charset="0"/>
              <a:ea typeface="Open Sans ExtraBold" panose="020B0906030804020204" pitchFamily="34" charset="0"/>
              <a:cs typeface="Open Sans ExtraBold" panose="020B0906030804020204" pitchFamily="34" charset="0"/>
            </a:endParaRPr>
          </a:p>
        </p:txBody>
      </p:sp>
      <p:sp>
        <p:nvSpPr>
          <p:cNvPr id="29" name="TextBox 28">
            <a:extLst>
              <a:ext uri="{FF2B5EF4-FFF2-40B4-BE49-F238E27FC236}">
                <a16:creationId xmlns:a16="http://schemas.microsoft.com/office/drawing/2014/main" id="{BA3B4B13-7724-70DF-80DF-4F9817850D39}"/>
              </a:ext>
            </a:extLst>
          </p:cNvPr>
          <p:cNvSpPr txBox="1"/>
          <p:nvPr/>
        </p:nvSpPr>
        <p:spPr>
          <a:xfrm>
            <a:off x="428810" y="2109025"/>
            <a:ext cx="2120529" cy="707149"/>
          </a:xfrm>
          <a:prstGeom prst="rect">
            <a:avLst/>
          </a:prstGeom>
          <a:noFill/>
        </p:spPr>
        <p:txBody>
          <a:bodyPr wrap="square" rtlCol="0">
            <a:spAutoFit/>
          </a:bodyPr>
          <a:lstStyle/>
          <a:p>
            <a:pPr marL="0" marR="0" lvl="0" indent="0" algn="ctr" defTabSz="913486" rtl="0" eaLnBrk="1" fontAlgn="auto" latinLnBrk="0" hangingPunct="1">
              <a:lnSpc>
                <a:spcPct val="100000"/>
              </a:lnSpc>
              <a:spcBef>
                <a:spcPts val="0"/>
              </a:spcBef>
              <a:spcAft>
                <a:spcPts val="0"/>
              </a:spcAft>
              <a:buClrTx/>
              <a:buSzTx/>
              <a:buFontTx/>
              <a:buNone/>
              <a:tabLst/>
              <a:defRPr/>
            </a:pPr>
            <a:r>
              <a:rPr kumimoji="0" lang="en-US" sz="1998" b="0" i="0" u="sng" strike="noStrike" kern="1200" cap="none" spc="0" normalizeH="0" baseline="0" noProof="0" dirty="0">
                <a:ln>
                  <a:noFill/>
                </a:ln>
                <a:solidFill>
                  <a:srgbClr val="FFFFFF"/>
                </a:solidFill>
                <a:effectLst/>
                <a:uLnTx/>
                <a:uFillTx/>
                <a:latin typeface="Open Sans ExtraBold" panose="020B0906030804020204" pitchFamily="34" charset="0"/>
                <a:ea typeface="Open Sans ExtraBold" panose="020B0906030804020204" pitchFamily="34" charset="0"/>
                <a:cs typeface="Open Sans ExtraBold" panose="020B0906030804020204" pitchFamily="34" charset="0"/>
              </a:rPr>
              <a:t>Enfant </a:t>
            </a:r>
            <a:r>
              <a:rPr kumimoji="0" lang="en-US" sz="1998" b="0" i="0" u="sng" strike="noStrike" kern="1200" cap="none" spc="0" normalizeH="0" baseline="0" noProof="0" dirty="0" err="1">
                <a:ln>
                  <a:noFill/>
                </a:ln>
                <a:solidFill>
                  <a:srgbClr val="FFFFFF"/>
                </a:solidFill>
                <a:effectLst/>
                <a:uLnTx/>
                <a:uFillTx/>
                <a:latin typeface="Open Sans ExtraBold" panose="020B0906030804020204" pitchFamily="34" charset="0"/>
                <a:ea typeface="Open Sans ExtraBold" panose="020B0906030804020204" pitchFamily="34" charset="0"/>
                <a:cs typeface="Open Sans ExtraBold" panose="020B0906030804020204" pitchFamily="34" charset="0"/>
              </a:rPr>
              <a:t>sain</a:t>
            </a:r>
            <a:r>
              <a:rPr kumimoji="0" lang="en-US" sz="1998" b="0" i="0" u="sng" strike="noStrike" kern="1200" cap="none" spc="0" normalizeH="0" baseline="0" noProof="0" dirty="0">
                <a:ln>
                  <a:noFill/>
                </a:ln>
                <a:solidFill>
                  <a:srgbClr val="FFFFFF"/>
                </a:solidFill>
                <a:effectLst/>
                <a:uLnTx/>
                <a:uFillTx/>
                <a:latin typeface="Open Sans ExtraBold" panose="020B0906030804020204" pitchFamily="34" charset="0"/>
                <a:ea typeface="Open Sans ExtraBold" panose="020B0906030804020204" pitchFamily="34" charset="0"/>
                <a:cs typeface="Open Sans ExtraBold" panose="020B0906030804020204" pitchFamily="34" charset="0"/>
              </a:rPr>
              <a:t> 2-3 </a:t>
            </a:r>
            <a:r>
              <a:rPr kumimoji="0" lang="en-US" sz="1998" b="0" i="0" u="sng" strike="noStrike" kern="1200" cap="none" spc="0" normalizeH="0" baseline="0" noProof="0" dirty="0" err="1">
                <a:ln>
                  <a:noFill/>
                </a:ln>
                <a:solidFill>
                  <a:srgbClr val="FFFFFF"/>
                </a:solidFill>
                <a:effectLst/>
                <a:uLnTx/>
                <a:uFillTx/>
                <a:latin typeface="Open Sans ExtraBold" panose="020B0906030804020204" pitchFamily="34" charset="0"/>
                <a:ea typeface="Open Sans ExtraBold" panose="020B0906030804020204" pitchFamily="34" charset="0"/>
                <a:cs typeface="Open Sans ExtraBold" panose="020B0906030804020204" pitchFamily="34" charset="0"/>
              </a:rPr>
              <a:t>ans</a:t>
            </a:r>
            <a:endParaRPr kumimoji="0" lang="en-US" sz="1998" b="0" i="0" u="sng" strike="noStrike" kern="1200" cap="none" spc="0" normalizeH="0" baseline="30000" noProof="0" dirty="0">
              <a:ln>
                <a:noFill/>
              </a:ln>
              <a:solidFill>
                <a:srgbClr val="FFFFFF"/>
              </a:solidFill>
              <a:effectLst/>
              <a:uLnTx/>
              <a:uFillTx/>
              <a:latin typeface="Open Sans ExtraBold" panose="020B0906030804020204" pitchFamily="34" charset="0"/>
              <a:ea typeface="Open Sans ExtraBold" panose="020B0906030804020204" pitchFamily="34" charset="0"/>
              <a:cs typeface="Open Sans ExtraBold" panose="020B0906030804020204" pitchFamily="34" charset="0"/>
            </a:endParaRPr>
          </a:p>
        </p:txBody>
      </p:sp>
      <p:sp>
        <p:nvSpPr>
          <p:cNvPr id="30" name="TextBox 29">
            <a:extLst>
              <a:ext uri="{FF2B5EF4-FFF2-40B4-BE49-F238E27FC236}">
                <a16:creationId xmlns:a16="http://schemas.microsoft.com/office/drawing/2014/main" id="{BA09EA4A-87BB-3D0F-FAD2-A2EDBE72676A}"/>
              </a:ext>
            </a:extLst>
          </p:cNvPr>
          <p:cNvSpPr txBox="1"/>
          <p:nvPr/>
        </p:nvSpPr>
        <p:spPr>
          <a:xfrm>
            <a:off x="4807676" y="2114856"/>
            <a:ext cx="5009861" cy="461184"/>
          </a:xfrm>
          <a:prstGeom prst="rect">
            <a:avLst/>
          </a:prstGeom>
          <a:noFill/>
        </p:spPr>
        <p:txBody>
          <a:bodyPr wrap="square" rtlCol="0">
            <a:spAutoFit/>
          </a:bodyPr>
          <a:lstStyle/>
          <a:p>
            <a:pPr marL="0" marR="0" lvl="0" indent="0" algn="ctr" defTabSz="913486" rtl="0" eaLnBrk="1" fontAlgn="auto" latinLnBrk="0" hangingPunct="1">
              <a:lnSpc>
                <a:spcPct val="100000"/>
              </a:lnSpc>
              <a:spcBef>
                <a:spcPts val="0"/>
              </a:spcBef>
              <a:spcAft>
                <a:spcPts val="0"/>
              </a:spcAft>
              <a:buClrTx/>
              <a:buSzTx/>
              <a:buFontTx/>
              <a:buNone/>
              <a:tabLst/>
              <a:defRPr/>
            </a:pPr>
            <a:r>
              <a:rPr lang="en-GB" sz="2398" u="sng" dirty="0">
                <a:solidFill>
                  <a:prstClr val="black"/>
                </a:solidFill>
                <a:latin typeface="Open Sans ExtraBold" panose="020B0906030804020204" pitchFamily="34" charset="0"/>
                <a:ea typeface="Open Sans ExtraBold" panose="020B0906030804020204" pitchFamily="34" charset="0"/>
                <a:cs typeface="Open Sans ExtraBold" panose="020B0906030804020204" pitchFamily="34" charset="0"/>
              </a:rPr>
              <a:t>Enfant MAM de 2-3 </a:t>
            </a:r>
            <a:r>
              <a:rPr lang="en-GB" sz="2398" u="sng" dirty="0" err="1">
                <a:solidFill>
                  <a:prstClr val="black"/>
                </a:solidFill>
                <a:latin typeface="Open Sans ExtraBold" panose="020B0906030804020204" pitchFamily="34" charset="0"/>
                <a:ea typeface="Open Sans ExtraBold" panose="020B0906030804020204" pitchFamily="34" charset="0"/>
                <a:cs typeface="Open Sans ExtraBold" panose="020B0906030804020204" pitchFamily="34" charset="0"/>
              </a:rPr>
              <a:t>ans</a:t>
            </a:r>
            <a:endParaRPr kumimoji="0" lang="en-US" sz="2398" b="0" i="0" u="sng" strike="noStrike" kern="1200" cap="none" spc="0" normalizeH="0" baseline="0" noProof="0" dirty="0">
              <a:ln>
                <a:noFill/>
              </a:ln>
              <a:solidFill>
                <a:prstClr val="black"/>
              </a:solidFill>
              <a:effectLst/>
              <a:uLnTx/>
              <a:uFillTx/>
              <a:latin typeface="Open Sans ExtraBold" panose="020B0906030804020204" pitchFamily="34" charset="0"/>
              <a:ea typeface="Open Sans ExtraBold" panose="020B0906030804020204" pitchFamily="34" charset="0"/>
              <a:cs typeface="Open Sans ExtraBold" panose="020B0906030804020204" pitchFamily="34" charset="0"/>
            </a:endParaRPr>
          </a:p>
        </p:txBody>
      </p:sp>
      <p:sp>
        <p:nvSpPr>
          <p:cNvPr id="31" name="TextBox 30">
            <a:extLst>
              <a:ext uri="{FF2B5EF4-FFF2-40B4-BE49-F238E27FC236}">
                <a16:creationId xmlns:a16="http://schemas.microsoft.com/office/drawing/2014/main" id="{4401640C-206D-E9E8-AF46-86BEE8415B65}"/>
              </a:ext>
            </a:extLst>
          </p:cNvPr>
          <p:cNvSpPr txBox="1"/>
          <p:nvPr/>
        </p:nvSpPr>
        <p:spPr>
          <a:xfrm>
            <a:off x="663601" y="4659389"/>
            <a:ext cx="1570642" cy="830131"/>
          </a:xfrm>
          <a:prstGeom prst="rect">
            <a:avLst/>
          </a:prstGeom>
          <a:noFill/>
        </p:spPr>
        <p:txBody>
          <a:bodyPr wrap="square" rtlCol="0">
            <a:spAutoFit/>
          </a:bodyPr>
          <a:lstStyle/>
          <a:p>
            <a:pPr marL="0" marR="0" lvl="0" indent="0" algn="ctr" defTabSz="913486" rtl="0" eaLnBrk="1" fontAlgn="auto" latinLnBrk="0" hangingPunct="1">
              <a:lnSpc>
                <a:spcPct val="100000"/>
              </a:lnSpc>
              <a:spcBef>
                <a:spcPts val="0"/>
              </a:spcBef>
              <a:spcAft>
                <a:spcPts val="0"/>
              </a:spcAft>
              <a:buClrTx/>
              <a:buSzTx/>
              <a:buFontTx/>
              <a:buNone/>
              <a:tabLst/>
              <a:defRPr/>
            </a:pPr>
            <a:r>
              <a:rPr kumimoji="0" lang="fr-FR" sz="1199"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Coût d’un régime alimentaire nutritif à base d’aliments locaux</a:t>
            </a:r>
          </a:p>
        </p:txBody>
      </p:sp>
      <p:sp>
        <p:nvSpPr>
          <p:cNvPr id="34" name="TextBox 33">
            <a:extLst>
              <a:ext uri="{FF2B5EF4-FFF2-40B4-BE49-F238E27FC236}">
                <a16:creationId xmlns:a16="http://schemas.microsoft.com/office/drawing/2014/main" id="{01B6C41B-527A-336F-0D03-36D6CC774138}"/>
              </a:ext>
            </a:extLst>
          </p:cNvPr>
          <p:cNvSpPr txBox="1"/>
          <p:nvPr/>
        </p:nvSpPr>
        <p:spPr>
          <a:xfrm>
            <a:off x="663601" y="6511179"/>
            <a:ext cx="10696903" cy="307456"/>
          </a:xfrm>
          <a:prstGeom prst="rect">
            <a:avLst/>
          </a:prstGeom>
          <a:noFill/>
        </p:spPr>
        <p:txBody>
          <a:bodyPr wrap="square" rtlCol="0">
            <a:spAutoFit/>
          </a:bodyPr>
          <a:lstStyle/>
          <a:p>
            <a:pPr marL="0" marR="0" lvl="0" indent="0" algn="l" defTabSz="913486" rtl="0" eaLnBrk="1" fontAlgn="auto" latinLnBrk="0" hangingPunct="1">
              <a:lnSpc>
                <a:spcPct val="100000"/>
              </a:lnSpc>
              <a:spcBef>
                <a:spcPts val="0"/>
              </a:spcBef>
              <a:spcAft>
                <a:spcPts val="0"/>
              </a:spcAft>
              <a:buClrTx/>
              <a:buSzTx/>
              <a:buFontTx/>
              <a:buNone/>
              <a:tabLst/>
              <a:defRPr/>
            </a:pPr>
            <a:r>
              <a:rPr kumimoji="0" lang="en-GB" sz="1399" b="0"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*CFA = </a:t>
            </a:r>
            <a:r>
              <a:rPr kumimoji="0" lang="en-GB" sz="1399" b="0" i="0" u="none" strike="noStrike" kern="1200" cap="none" spc="0" normalizeH="0" baseline="0" noProof="0" dirty="0">
                <a:ln>
                  <a:noFill/>
                </a:ln>
                <a:solidFill>
                  <a:prstClr val="white"/>
                </a:solidFill>
                <a:effectLst/>
                <a:uLnTx/>
                <a:uFillTx/>
                <a:latin typeface="Open Sans"/>
                <a:ea typeface="+mn-ea"/>
                <a:cs typeface="+mn-cs"/>
              </a:rPr>
              <a:t>Franc CFA </a:t>
            </a:r>
            <a:r>
              <a:rPr kumimoji="0" lang="en-GB" sz="1399" b="0" i="0" u="none" strike="noStrike" kern="1200" cap="none" spc="0" normalizeH="0" baseline="0" noProof="0" dirty="0" err="1">
                <a:ln>
                  <a:noFill/>
                </a:ln>
                <a:solidFill>
                  <a:prstClr val="white"/>
                </a:solidFill>
                <a:effectLst/>
                <a:uLnTx/>
                <a:uFillTx/>
                <a:latin typeface="Open Sans"/>
                <a:ea typeface="+mn-ea"/>
                <a:cs typeface="+mn-cs"/>
              </a:rPr>
              <a:t>ouest</a:t>
            </a:r>
            <a:r>
              <a:rPr kumimoji="0" lang="en-GB" sz="1399" b="0" i="0" u="none" strike="noStrike" kern="1200" cap="none" spc="0" normalizeH="0" baseline="0" noProof="0" dirty="0">
                <a:ln>
                  <a:noFill/>
                </a:ln>
                <a:solidFill>
                  <a:prstClr val="white"/>
                </a:solidFill>
                <a:effectLst/>
                <a:uLnTx/>
                <a:uFillTx/>
                <a:latin typeface="Open Sans"/>
                <a:ea typeface="+mn-ea"/>
                <a:cs typeface="+mn-cs"/>
              </a:rPr>
              <a:t> </a:t>
            </a:r>
            <a:r>
              <a:rPr kumimoji="0" lang="en-GB" sz="1399" b="0" i="0" u="none" strike="noStrike" kern="1200" cap="none" spc="0" normalizeH="0" baseline="0" noProof="0" dirty="0" err="1">
                <a:ln>
                  <a:noFill/>
                </a:ln>
                <a:solidFill>
                  <a:prstClr val="white"/>
                </a:solidFill>
                <a:effectLst/>
                <a:uLnTx/>
                <a:uFillTx/>
                <a:latin typeface="Open Sans"/>
                <a:ea typeface="+mn-ea"/>
                <a:cs typeface="+mn-cs"/>
              </a:rPr>
              <a:t>africain</a:t>
            </a:r>
            <a:r>
              <a:rPr kumimoji="0" lang="en-GB" sz="1399" b="0"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 (2023)</a:t>
            </a:r>
            <a:endParaRPr kumimoji="0" lang="en-US" sz="1399" b="0"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pic>
        <p:nvPicPr>
          <p:cNvPr id="36" name="Graphic 35" descr="Upward trend with solid fill">
            <a:extLst>
              <a:ext uri="{FF2B5EF4-FFF2-40B4-BE49-F238E27FC236}">
                <a16:creationId xmlns:a16="http://schemas.microsoft.com/office/drawing/2014/main" id="{9769707F-91E5-D301-3C19-1D28716E0B06}"/>
              </a:ext>
            </a:extLst>
          </p:cNvPr>
          <p:cNvPicPr>
            <a:picLocks noChangeAspect="1"/>
          </p:cNvPicPr>
          <p:nvPr/>
        </p:nvPicPr>
        <p:blipFill rotWithShape="1">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28392" t="-3202" r="7657" b="30374"/>
          <a:stretch/>
        </p:blipFill>
        <p:spPr>
          <a:xfrm>
            <a:off x="3827580" y="4036618"/>
            <a:ext cx="383919" cy="437211"/>
          </a:xfrm>
          <a:prstGeom prst="rect">
            <a:avLst/>
          </a:prstGeom>
        </p:spPr>
      </p:pic>
      <p:sp>
        <p:nvSpPr>
          <p:cNvPr id="37" name="TextBox 36">
            <a:extLst>
              <a:ext uri="{FF2B5EF4-FFF2-40B4-BE49-F238E27FC236}">
                <a16:creationId xmlns:a16="http://schemas.microsoft.com/office/drawing/2014/main" id="{4D1EC678-FC1D-9BAC-FD8F-6486C8F80ABA}"/>
              </a:ext>
            </a:extLst>
          </p:cNvPr>
          <p:cNvSpPr txBox="1"/>
          <p:nvPr/>
        </p:nvSpPr>
        <p:spPr>
          <a:xfrm>
            <a:off x="4068743" y="4098587"/>
            <a:ext cx="968991" cy="461184"/>
          </a:xfrm>
          <a:prstGeom prst="rect">
            <a:avLst/>
          </a:prstGeom>
          <a:noFill/>
        </p:spPr>
        <p:txBody>
          <a:bodyPr wrap="square" rtlCol="0">
            <a:spAutoFit/>
          </a:bodyPr>
          <a:lstStyle/>
          <a:p>
            <a:pPr marL="0" marR="0" lvl="0" indent="0" algn="ctr" defTabSz="913486" rtl="0" eaLnBrk="1" fontAlgn="auto" latinLnBrk="0" hangingPunct="1">
              <a:lnSpc>
                <a:spcPct val="100000"/>
              </a:lnSpc>
              <a:spcBef>
                <a:spcPts val="0"/>
              </a:spcBef>
              <a:spcAft>
                <a:spcPts val="0"/>
              </a:spcAft>
              <a:buClrTx/>
              <a:buSzTx/>
              <a:buFontTx/>
              <a:buNone/>
              <a:tabLst/>
              <a:defRPr/>
            </a:pPr>
            <a:r>
              <a:rPr kumimoji="0" lang="en-US" sz="2398" b="1" i="1" u="none" strike="noStrike" kern="1200" cap="none" spc="0" normalizeH="0" baseline="0" noProof="0" dirty="0">
                <a:ln>
                  <a:noFill/>
                </a:ln>
                <a:solidFill>
                  <a:srgbClr val="C00000"/>
                </a:solidFill>
                <a:effectLst/>
                <a:uLnTx/>
                <a:uFillTx/>
                <a:latin typeface="Open Sans" panose="020B0606030504020204" pitchFamily="34" charset="0"/>
                <a:ea typeface="Open Sans" panose="020B0606030504020204" pitchFamily="34" charset="0"/>
                <a:cs typeface="Open Sans" panose="020B0606030504020204" pitchFamily="34" charset="0"/>
              </a:rPr>
              <a:t>2.7x</a:t>
            </a:r>
            <a:endParaRPr kumimoji="0" lang="en-GB" sz="1598" b="1" i="1" u="none" strike="noStrike" kern="1200" cap="none" spc="0" normalizeH="0" baseline="0" noProof="0" dirty="0">
              <a:ln>
                <a:noFill/>
              </a:ln>
              <a:solidFill>
                <a:srgbClr val="C00000"/>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pic>
        <p:nvPicPr>
          <p:cNvPr id="38" name="Graphic 37" descr="Upward trend with solid fill">
            <a:extLst>
              <a:ext uri="{FF2B5EF4-FFF2-40B4-BE49-F238E27FC236}">
                <a16:creationId xmlns:a16="http://schemas.microsoft.com/office/drawing/2014/main" id="{0AD40874-3209-2F7C-9513-9EEE85A931F9}"/>
              </a:ext>
            </a:extLst>
          </p:cNvPr>
          <p:cNvPicPr>
            <a:picLocks noChangeAspect="1"/>
          </p:cNvPicPr>
          <p:nvPr/>
        </p:nvPicPr>
        <p:blipFill rotWithShape="1">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28392" t="-3202" r="7657" b="30374"/>
          <a:stretch/>
        </p:blipFill>
        <p:spPr>
          <a:xfrm>
            <a:off x="5858569" y="4036618"/>
            <a:ext cx="383919" cy="437211"/>
          </a:xfrm>
          <a:prstGeom prst="rect">
            <a:avLst/>
          </a:prstGeom>
        </p:spPr>
      </p:pic>
      <p:sp>
        <p:nvSpPr>
          <p:cNvPr id="39" name="TextBox 38">
            <a:extLst>
              <a:ext uri="{FF2B5EF4-FFF2-40B4-BE49-F238E27FC236}">
                <a16:creationId xmlns:a16="http://schemas.microsoft.com/office/drawing/2014/main" id="{45E546A2-80B7-8D56-AF27-E5AD24E8302E}"/>
              </a:ext>
            </a:extLst>
          </p:cNvPr>
          <p:cNvSpPr txBox="1"/>
          <p:nvPr/>
        </p:nvSpPr>
        <p:spPr>
          <a:xfrm>
            <a:off x="6102710" y="4098587"/>
            <a:ext cx="937346" cy="461184"/>
          </a:xfrm>
          <a:prstGeom prst="rect">
            <a:avLst/>
          </a:prstGeom>
          <a:noFill/>
        </p:spPr>
        <p:txBody>
          <a:bodyPr wrap="square" rtlCol="0">
            <a:spAutoFit/>
          </a:bodyPr>
          <a:lstStyle/>
          <a:p>
            <a:pPr marL="0" marR="0" lvl="0" indent="0" algn="ctr" defTabSz="913486" rtl="0" eaLnBrk="1" fontAlgn="auto" latinLnBrk="0" hangingPunct="1">
              <a:lnSpc>
                <a:spcPct val="100000"/>
              </a:lnSpc>
              <a:spcBef>
                <a:spcPts val="0"/>
              </a:spcBef>
              <a:spcAft>
                <a:spcPts val="0"/>
              </a:spcAft>
              <a:buClrTx/>
              <a:buSzTx/>
              <a:buFontTx/>
              <a:buNone/>
              <a:tabLst/>
              <a:defRPr/>
            </a:pPr>
            <a:r>
              <a:rPr kumimoji="0" lang="en-US" sz="2398" b="1" i="1" u="none" strike="noStrike" kern="1200" cap="none" spc="0" normalizeH="0" baseline="0" noProof="0" dirty="0">
                <a:ln>
                  <a:noFill/>
                </a:ln>
                <a:solidFill>
                  <a:srgbClr val="C00000"/>
                </a:solidFill>
                <a:effectLst/>
                <a:uLnTx/>
                <a:uFillTx/>
                <a:latin typeface="Open Sans" panose="020B0606030504020204" pitchFamily="34" charset="0"/>
                <a:ea typeface="Open Sans" panose="020B0606030504020204" pitchFamily="34" charset="0"/>
                <a:cs typeface="Open Sans" panose="020B0606030504020204" pitchFamily="34" charset="0"/>
              </a:rPr>
              <a:t>4.8x</a:t>
            </a:r>
            <a:endParaRPr kumimoji="0" lang="en-GB" sz="1598" b="1" i="1" u="none" strike="noStrike" kern="1200" cap="none" spc="0" normalizeH="0" baseline="0" noProof="0" dirty="0">
              <a:ln>
                <a:noFill/>
              </a:ln>
              <a:solidFill>
                <a:srgbClr val="C00000"/>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pic>
        <p:nvPicPr>
          <p:cNvPr id="4" name="Picture 3">
            <a:extLst>
              <a:ext uri="{FF2B5EF4-FFF2-40B4-BE49-F238E27FC236}">
                <a16:creationId xmlns:a16="http://schemas.microsoft.com/office/drawing/2014/main" id="{132B076F-680E-4E4A-14E9-650F32CEFC8F}"/>
              </a:ext>
            </a:extLst>
          </p:cNvPr>
          <p:cNvPicPr>
            <a:picLocks noChangeAspect="1"/>
          </p:cNvPicPr>
          <p:nvPr/>
        </p:nvPicPr>
        <p:blipFill>
          <a:blip r:embed="rId6">
            <a:duotone>
              <a:schemeClr val="accent1">
                <a:shade val="45000"/>
                <a:satMod val="135000"/>
              </a:schemeClr>
              <a:prstClr val="white"/>
            </a:duotone>
          </a:blip>
          <a:stretch>
            <a:fillRect/>
          </a:stretch>
        </p:blipFill>
        <p:spPr>
          <a:xfrm rot="16200000">
            <a:off x="10311777" y="3846486"/>
            <a:ext cx="471206" cy="953812"/>
          </a:xfrm>
          <a:prstGeom prst="rect">
            <a:avLst/>
          </a:prstGeom>
        </p:spPr>
      </p:pic>
    </p:spTree>
    <p:extLst>
      <p:ext uri="{BB962C8B-B14F-4D97-AF65-F5344CB8AC3E}">
        <p14:creationId xmlns:p14="http://schemas.microsoft.com/office/powerpoint/2010/main" val="308946423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3FCF3A-9493-E2D1-2789-B95B8604C933}"/>
              </a:ext>
            </a:extLst>
          </p:cNvPr>
          <p:cNvSpPr>
            <a:spLocks noGrp="1"/>
          </p:cNvSpPr>
          <p:nvPr>
            <p:ph type="title"/>
          </p:nvPr>
        </p:nvSpPr>
        <p:spPr>
          <a:xfrm>
            <a:off x="837325" y="3572"/>
            <a:ext cx="10504646" cy="724075"/>
          </a:xfrm>
        </p:spPr>
        <p:txBody>
          <a:bodyPr/>
          <a:lstStyle/>
          <a:p>
            <a:pPr algn="ctr"/>
            <a:r>
              <a:rPr lang="en-US" sz="2997" b="1" dirty="0">
                <a:solidFill>
                  <a:srgbClr val="0070C0"/>
                </a:solidFill>
                <a:latin typeface="Arial" panose="020B0604020202020204" pitchFamily="34" charset="0"/>
                <a:ea typeface="Open Sans ExtraBold"/>
                <a:cs typeface="Arial" panose="020B0604020202020204" pitchFamily="34" charset="0"/>
              </a:rPr>
              <a:t>Aliments </a:t>
            </a:r>
            <a:r>
              <a:rPr lang="en-US" sz="2997" b="1" dirty="0" err="1">
                <a:solidFill>
                  <a:srgbClr val="0070C0"/>
                </a:solidFill>
                <a:latin typeface="Arial" panose="020B0604020202020204" pitchFamily="34" charset="0"/>
                <a:ea typeface="Open Sans ExtraBold"/>
                <a:cs typeface="Arial" panose="020B0604020202020204" pitchFamily="34" charset="0"/>
              </a:rPr>
              <a:t>spécialement</a:t>
            </a:r>
            <a:r>
              <a:rPr lang="en-US" sz="2997" b="1" dirty="0">
                <a:solidFill>
                  <a:srgbClr val="0070C0"/>
                </a:solidFill>
                <a:latin typeface="Arial" panose="020B0604020202020204" pitchFamily="34" charset="0"/>
                <a:ea typeface="Open Sans ExtraBold"/>
                <a:cs typeface="Arial" panose="020B0604020202020204" pitchFamily="34" charset="0"/>
              </a:rPr>
              <a:t> </a:t>
            </a:r>
            <a:r>
              <a:rPr lang="en-US" sz="2997" b="1" dirty="0" err="1">
                <a:solidFill>
                  <a:srgbClr val="0070C0"/>
                </a:solidFill>
                <a:latin typeface="Arial" panose="020B0604020202020204" pitchFamily="34" charset="0"/>
                <a:ea typeface="Open Sans ExtraBold"/>
                <a:cs typeface="Arial" panose="020B0604020202020204" pitchFamily="34" charset="0"/>
              </a:rPr>
              <a:t>formulés</a:t>
            </a:r>
            <a:r>
              <a:rPr lang="en-US" sz="2997" b="1" dirty="0">
                <a:solidFill>
                  <a:srgbClr val="0070C0"/>
                </a:solidFill>
                <a:latin typeface="Arial" panose="020B0604020202020204" pitchFamily="34" charset="0"/>
                <a:ea typeface="Open Sans ExtraBold"/>
                <a:cs typeface="Arial" panose="020B0604020202020204" pitchFamily="34" charset="0"/>
              </a:rPr>
              <a:t> (SFF)</a:t>
            </a:r>
          </a:p>
        </p:txBody>
      </p:sp>
      <p:graphicFrame>
        <p:nvGraphicFramePr>
          <p:cNvPr id="8" name="Content Placeholder 2">
            <a:extLst>
              <a:ext uri="{FF2B5EF4-FFF2-40B4-BE49-F238E27FC236}">
                <a16:creationId xmlns:a16="http://schemas.microsoft.com/office/drawing/2014/main" id="{99EBDEA8-7FD4-4A78-3743-302CA11A4C3C}"/>
              </a:ext>
            </a:extLst>
          </p:cNvPr>
          <p:cNvGraphicFramePr>
            <a:graphicFrameLocks noGrp="1"/>
          </p:cNvGraphicFramePr>
          <p:nvPr>
            <p:ph idx="1"/>
          </p:nvPr>
        </p:nvGraphicFramePr>
        <p:xfrm>
          <a:off x="837328" y="2589839"/>
          <a:ext cx="10504646" cy="358426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extBox 3">
            <a:extLst>
              <a:ext uri="{FF2B5EF4-FFF2-40B4-BE49-F238E27FC236}">
                <a16:creationId xmlns:a16="http://schemas.microsoft.com/office/drawing/2014/main" id="{DFEB04B0-12D1-8F5F-F825-93E08897B77E}"/>
              </a:ext>
            </a:extLst>
          </p:cNvPr>
          <p:cNvSpPr txBox="1"/>
          <p:nvPr/>
        </p:nvSpPr>
        <p:spPr>
          <a:xfrm>
            <a:off x="837327" y="754390"/>
            <a:ext cx="10504645" cy="1383552"/>
          </a:xfrm>
          <a:prstGeom prst="rect">
            <a:avLst/>
          </a:prstGeom>
          <a:solidFill>
            <a:srgbClr val="92D05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a:r>
              <a:rPr lang="fr-FR" sz="2797" dirty="0"/>
              <a:t>Les enfants MAM à haut risque de mortalité ou de ne pas se rétablir ou dans un contexte à haut risque auront </a:t>
            </a:r>
            <a:r>
              <a:rPr lang="fr-FR" sz="2797" b="1" dirty="0"/>
              <a:t>besoin d'un complément à leur alimentation familiale.</a:t>
            </a:r>
          </a:p>
        </p:txBody>
      </p:sp>
      <p:sp>
        <p:nvSpPr>
          <p:cNvPr id="12" name="TextBox 11">
            <a:extLst>
              <a:ext uri="{FF2B5EF4-FFF2-40B4-BE49-F238E27FC236}">
                <a16:creationId xmlns:a16="http://schemas.microsoft.com/office/drawing/2014/main" id="{4D3D4A88-C8F7-39DF-B922-B3E04FEE1F03}"/>
              </a:ext>
            </a:extLst>
          </p:cNvPr>
          <p:cNvSpPr txBox="1"/>
          <p:nvPr/>
        </p:nvSpPr>
        <p:spPr>
          <a:xfrm>
            <a:off x="478473" y="2137942"/>
            <a:ext cx="11015740" cy="430438"/>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1">
            <a:schemeClr val="accent1"/>
          </a:lnRef>
          <a:fillRef idx="2">
            <a:schemeClr val="accent1"/>
          </a:fillRef>
          <a:effectRef idx="1">
            <a:schemeClr val="accent1"/>
          </a:effectRef>
          <a:fontRef idx="minor">
            <a:schemeClr val="dk1"/>
          </a:fontRef>
        </p:style>
        <p:txBody>
          <a:bodyPr wrap="square" lIns="91345" tIns="45672" rIns="91345" bIns="45672" rtlCol="0" anchor="t">
            <a:spAutoFit/>
          </a:bodyPr>
          <a:lstStyle/>
          <a:p>
            <a:pPr algn="ctr"/>
            <a:r>
              <a:rPr lang="fr-FR" sz="2198" dirty="0">
                <a:ln w="0"/>
                <a:solidFill>
                  <a:schemeClr val="tx1"/>
                </a:solidFill>
                <a:effectLst>
                  <a:outerShdw blurRad="38100" dist="19050" dir="2700000" algn="tl" rotWithShape="0">
                    <a:schemeClr val="dk1">
                      <a:alpha val="40000"/>
                    </a:schemeClr>
                  </a:outerShdw>
                </a:effectLst>
              </a:rPr>
              <a:t>D'où la nécessité d'aider les familles à accéder à une alimentation familiale riche en nutriments.</a:t>
            </a:r>
          </a:p>
        </p:txBody>
      </p:sp>
    </p:spTree>
    <p:extLst>
      <p:ext uri="{BB962C8B-B14F-4D97-AF65-F5344CB8AC3E}">
        <p14:creationId xmlns:p14="http://schemas.microsoft.com/office/powerpoint/2010/main" val="112156733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Content Placeholder 9">
            <a:extLst>
              <a:ext uri="{FF2B5EF4-FFF2-40B4-BE49-F238E27FC236}">
                <a16:creationId xmlns:a16="http://schemas.microsoft.com/office/drawing/2014/main" id="{17AF2DC6-38CD-4C23-BA03-92900E2B8C11}"/>
              </a:ext>
            </a:extLst>
          </p:cNvPr>
          <p:cNvGraphicFramePr>
            <a:graphicFrameLocks noGrp="1"/>
          </p:cNvGraphicFramePr>
          <p:nvPr>
            <p:ph idx="1"/>
          </p:nvPr>
        </p:nvGraphicFramePr>
        <p:xfrm>
          <a:off x="803011" y="1254125"/>
          <a:ext cx="8250034" cy="5282078"/>
        </p:xfrm>
        <a:graphic>
          <a:graphicData uri="http://schemas.openxmlformats.org/drawingml/2006/table">
            <a:tbl>
              <a:tblPr/>
              <a:tblGrid>
                <a:gridCol w="2844493">
                  <a:extLst>
                    <a:ext uri="{9D8B030D-6E8A-4147-A177-3AD203B41FA5}">
                      <a16:colId xmlns:a16="http://schemas.microsoft.com/office/drawing/2014/main" val="2873168375"/>
                    </a:ext>
                  </a:extLst>
                </a:gridCol>
                <a:gridCol w="1017531">
                  <a:extLst>
                    <a:ext uri="{9D8B030D-6E8A-4147-A177-3AD203B41FA5}">
                      <a16:colId xmlns:a16="http://schemas.microsoft.com/office/drawing/2014/main" val="1744676013"/>
                    </a:ext>
                  </a:extLst>
                </a:gridCol>
                <a:gridCol w="818042">
                  <a:extLst>
                    <a:ext uri="{9D8B030D-6E8A-4147-A177-3AD203B41FA5}">
                      <a16:colId xmlns:a16="http://schemas.microsoft.com/office/drawing/2014/main" val="3735614875"/>
                    </a:ext>
                  </a:extLst>
                </a:gridCol>
                <a:gridCol w="818042">
                  <a:extLst>
                    <a:ext uri="{9D8B030D-6E8A-4147-A177-3AD203B41FA5}">
                      <a16:colId xmlns:a16="http://schemas.microsoft.com/office/drawing/2014/main" val="2570462608"/>
                    </a:ext>
                  </a:extLst>
                </a:gridCol>
                <a:gridCol w="2751926">
                  <a:extLst>
                    <a:ext uri="{9D8B030D-6E8A-4147-A177-3AD203B41FA5}">
                      <a16:colId xmlns:a16="http://schemas.microsoft.com/office/drawing/2014/main" val="2371730765"/>
                    </a:ext>
                  </a:extLst>
                </a:gridCol>
              </a:tblGrid>
              <a:tr h="446004">
                <a:tc>
                  <a:txBody>
                    <a:bodyPr/>
                    <a:lstStyle/>
                    <a:p>
                      <a:pPr algn="ctr">
                        <a:lnSpc>
                          <a:spcPct val="107000"/>
                        </a:lnSpc>
                        <a:spcBef>
                          <a:spcPts val="1200"/>
                        </a:spcBef>
                        <a:spcAft>
                          <a:spcPts val="800"/>
                        </a:spcAft>
                      </a:pPr>
                      <a:r>
                        <a:rPr lang="en-US" sz="1400" b="1" dirty="0" err="1">
                          <a:effectLst/>
                          <a:latin typeface="Calibri" panose="020F0502020204030204" pitchFamily="34" charset="0"/>
                          <a:ea typeface="Calibri" panose="020F0502020204030204" pitchFamily="34" charset="0"/>
                          <a:cs typeface="Times New Roman" panose="02020603050405020304" pitchFamily="18" charset="0"/>
                        </a:rPr>
                        <a:t>Risque</a:t>
                      </a:r>
                      <a:r>
                        <a:rPr lang="en-US" sz="1400" b="1" dirty="0">
                          <a:effectLst/>
                          <a:latin typeface="Calibri" panose="020F0502020204030204" pitchFamily="34" charset="0"/>
                          <a:ea typeface="Calibri" panose="020F0502020204030204" pitchFamily="34" charset="0"/>
                          <a:cs typeface="Times New Roman" panose="02020603050405020304" pitchFamily="18" charset="0"/>
                        </a:rPr>
                        <a:t> de </a:t>
                      </a:r>
                      <a:r>
                        <a:rPr lang="en-US" sz="1400" b="1" dirty="0" err="1">
                          <a:effectLst/>
                          <a:latin typeface="Calibri" panose="020F0502020204030204" pitchFamily="34" charset="0"/>
                          <a:ea typeface="Calibri" panose="020F0502020204030204" pitchFamily="34" charset="0"/>
                          <a:cs typeface="Times New Roman" panose="02020603050405020304" pitchFamily="18" charset="0"/>
                        </a:rPr>
                        <a:t>détérioration</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Bef>
                          <a:spcPts val="1200"/>
                        </a:spcBef>
                        <a:spcAft>
                          <a:spcPts val="800"/>
                        </a:spcAft>
                      </a:pPr>
                      <a:r>
                        <a:rPr lang="en-US" sz="1400" b="1" dirty="0" err="1">
                          <a:effectLst/>
                          <a:latin typeface="Calibri" panose="020F0502020204030204" pitchFamily="34" charset="0"/>
                          <a:ea typeface="Calibri" panose="020F0502020204030204" pitchFamily="34" charset="0"/>
                          <a:cs typeface="Times New Roman" panose="02020603050405020304" pitchFamily="18" charset="0"/>
                        </a:rPr>
                        <a:t>Analyse</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Bef>
                          <a:spcPts val="1200"/>
                        </a:spcBef>
                        <a:spcAft>
                          <a:spcPts val="800"/>
                        </a:spcAft>
                      </a:pPr>
                      <a:r>
                        <a:rPr lang="en-US" sz="1400" b="1">
                          <a:effectLst/>
                          <a:latin typeface="Calibri" panose="020F0502020204030204" pitchFamily="34" charset="0"/>
                          <a:ea typeface="Calibri" panose="020F0502020204030204" pitchFamily="34" charset="0"/>
                          <a:cs typeface="Times New Roman" panose="02020603050405020304" pitchFamily="18" charset="0"/>
                        </a:rPr>
                        <a:t>Score</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Bef>
                          <a:spcPts val="1200"/>
                        </a:spcBef>
                        <a:spcAft>
                          <a:spcPts val="800"/>
                        </a:spcAft>
                      </a:pPr>
                      <a:r>
                        <a:rPr lang="en-US" sz="1400" b="1" dirty="0">
                          <a:effectLst/>
                          <a:latin typeface="Calibri" panose="020F0502020204030204" pitchFamily="34" charset="0"/>
                          <a:ea typeface="Calibri" panose="020F0502020204030204" pitchFamily="34" charset="0"/>
                          <a:cs typeface="Times New Roman" panose="02020603050405020304" pitchFamily="18" charset="0"/>
                        </a:rPr>
                        <a:t>Somme Score</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Bef>
                          <a:spcPts val="1200"/>
                        </a:spcBef>
                        <a:spcAft>
                          <a:spcPts val="800"/>
                        </a:spcAft>
                      </a:pPr>
                      <a:r>
                        <a:rPr lang="en-US" sz="1400" b="1" dirty="0" err="1">
                          <a:effectLst/>
                          <a:latin typeface="Calibri" panose="020F0502020204030204" pitchFamily="34" charset="0"/>
                          <a:ea typeface="Calibri" panose="020F0502020204030204" pitchFamily="34" charset="0"/>
                          <a:cs typeface="Times New Roman" panose="02020603050405020304" pitchFamily="18" charset="0"/>
                        </a:rPr>
                        <a:t>Catégorie</a:t>
                      </a:r>
                      <a:r>
                        <a:rPr lang="en-US" sz="1400" b="1" dirty="0">
                          <a:effectLst/>
                          <a:latin typeface="Calibri" panose="020F0502020204030204" pitchFamily="34" charset="0"/>
                          <a:ea typeface="Calibri" panose="020F0502020204030204" pitchFamily="34" charset="0"/>
                          <a:cs typeface="Times New Roman" panose="02020603050405020304" pitchFamily="18" charset="0"/>
                        </a:rPr>
                        <a:t> de </a:t>
                      </a:r>
                      <a:r>
                        <a:rPr lang="en-US" sz="1400" b="1" dirty="0" err="1">
                          <a:effectLst/>
                          <a:latin typeface="Calibri" panose="020F0502020204030204" pitchFamily="34" charset="0"/>
                          <a:ea typeface="Calibri" panose="020F0502020204030204" pitchFamily="34" charset="0"/>
                          <a:cs typeface="Times New Roman" panose="02020603050405020304" pitchFamily="18" charset="0"/>
                        </a:rPr>
                        <a:t>risque</a:t>
                      </a:r>
                      <a:r>
                        <a:rPr lang="en-US" sz="1400" b="1" dirty="0">
                          <a:effectLst/>
                          <a:latin typeface="Calibri" panose="020F0502020204030204" pitchFamily="34" charset="0"/>
                          <a:ea typeface="Calibri" panose="020F0502020204030204" pitchFamily="34" charset="0"/>
                          <a:cs typeface="Times New Roman" panose="02020603050405020304" pitchFamily="18" charset="0"/>
                        </a:rPr>
                        <a:t> et action</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dbl" algn="ctr">
                      <a:solidFill>
                        <a:srgbClr val="000000"/>
                      </a:solidFill>
                      <a:prstDash val="solid"/>
                      <a:round/>
                      <a:headEnd type="none" w="med" len="med"/>
                      <a:tailEnd type="none" w="med" len="med"/>
                    </a:lnB>
                  </a:tcPr>
                </a:tc>
                <a:extLst>
                  <a:ext uri="{0D108BD9-81ED-4DB2-BD59-A6C34878D82A}">
                    <a16:rowId xmlns:a16="http://schemas.microsoft.com/office/drawing/2014/main" val="1277533985"/>
                  </a:ext>
                </a:extLst>
              </a:tr>
              <a:tr h="220171">
                <a:tc rowSpan="3">
                  <a:txBody>
                    <a:bodyPr/>
                    <a:lstStyle/>
                    <a:p>
                      <a:pPr algn="ctr">
                        <a:lnSpc>
                          <a:spcPct val="107000"/>
                        </a:lnSpc>
                        <a:spcBef>
                          <a:spcPts val="1200"/>
                        </a:spcBef>
                        <a:spcAft>
                          <a:spcPts val="800"/>
                        </a:spcAft>
                      </a:pPr>
                      <a:r>
                        <a:rPr lang="fr-FR" sz="14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Augmentation de la morbidité (diarrhée aqueuse aiguë, rougeole, IRA)</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91345" marR="91345" marT="45672" marB="45672">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699"/>
                    </a:solidFill>
                  </a:tcPr>
                </a:tc>
                <a:tc>
                  <a:txBody>
                    <a:bodyPr/>
                    <a:lstStyle/>
                    <a:p>
                      <a:pPr algn="ctr">
                        <a:lnSpc>
                          <a:spcPct val="107000"/>
                        </a:lnSpc>
                        <a:spcBef>
                          <a:spcPts val="1200"/>
                        </a:spcBef>
                        <a:spcAft>
                          <a:spcPts val="800"/>
                        </a:spcAft>
                      </a:pPr>
                      <a:r>
                        <a:rPr lang="en-US" sz="1400"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Élevé</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699"/>
                    </a:solidFill>
                  </a:tcPr>
                </a:tc>
                <a:tc>
                  <a:txBody>
                    <a:bodyPr/>
                    <a:lstStyle/>
                    <a:p>
                      <a:pPr algn="ctr">
                        <a:lnSpc>
                          <a:spcPct val="107000"/>
                        </a:lnSpc>
                        <a:spcBef>
                          <a:spcPts val="1200"/>
                        </a:spcBef>
                        <a:spcAft>
                          <a:spcPts val="800"/>
                        </a:spcAft>
                      </a:pPr>
                      <a:r>
                        <a:rPr lang="en-US" sz="14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3</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699"/>
                    </a:solidFill>
                  </a:tcPr>
                </a:tc>
                <a:tc rowSpan="11">
                  <a:txBody>
                    <a:bodyPr/>
                    <a:lstStyle/>
                    <a:p>
                      <a:pPr algn="ctr">
                        <a:lnSpc>
                          <a:spcPct val="107000"/>
                        </a:lnSpc>
                        <a:spcBef>
                          <a:spcPts val="1200"/>
                        </a:spcBef>
                        <a:spcAft>
                          <a:spcPts val="80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 </a:t>
                      </a:r>
                    </a:p>
                  </a:txBody>
                  <a:tcPr marL="91345" marR="91345" marT="45672" marB="45672">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11">
                  <a:txBody>
                    <a:bodyPr/>
                    <a:lstStyle/>
                    <a:p>
                      <a:pPr algn="ctr">
                        <a:lnSpc>
                          <a:spcPct val="107000"/>
                        </a:lnSpc>
                        <a:spcBef>
                          <a:spcPts val="1200"/>
                        </a:spcBef>
                        <a:spcAft>
                          <a:spcPts val="800"/>
                        </a:spcAft>
                      </a:pPr>
                      <a:r>
                        <a:rPr lang="en-US" sz="1400" b="1" dirty="0">
                          <a:effectLst/>
                          <a:latin typeface="Calibri" panose="020F0502020204030204" pitchFamily="34" charset="0"/>
                          <a:ea typeface="Calibri" panose="020F0502020204030204" pitchFamily="34" charset="0"/>
                          <a:cs typeface="Times New Roman" panose="02020603050405020304" pitchFamily="18" charset="0"/>
                        </a:rPr>
                        <a:t> </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Bef>
                          <a:spcPts val="1200"/>
                        </a:spcBef>
                        <a:spcAft>
                          <a:spcPts val="800"/>
                        </a:spcAft>
                      </a:pPr>
                      <a:r>
                        <a:rPr lang="fr-FR" sz="14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Score 7-9 : élevé - 60% des besoins quotidiens doivent provenir d'une alimentation complémentaire (voir le tableau de dosage simplifié 1)</a:t>
                      </a:r>
                    </a:p>
                    <a:p>
                      <a:pPr algn="ctr">
                        <a:lnSpc>
                          <a:spcPct val="107000"/>
                        </a:lnSpc>
                        <a:spcBef>
                          <a:spcPts val="1200"/>
                        </a:spcBef>
                        <a:spcAft>
                          <a:spcPts val="800"/>
                        </a:spcAft>
                      </a:pPr>
                      <a:r>
                        <a:rPr lang="fr-FR" sz="14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Score 4-6 : Moyen - 50% des besoins quotidiens doivent être couverts par une alimentation complémentaire (voir le tableau de dosage simplifié 2) </a:t>
                      </a:r>
                    </a:p>
                    <a:p>
                      <a:pPr algn="ctr">
                        <a:lnSpc>
                          <a:spcPct val="107000"/>
                        </a:lnSpc>
                        <a:spcBef>
                          <a:spcPts val="1200"/>
                        </a:spcBef>
                        <a:spcAft>
                          <a:spcPts val="800"/>
                        </a:spcAft>
                      </a:pPr>
                      <a:r>
                        <a:rPr lang="fr-FR" sz="14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Score ≤ 3 : Faible - 40% des besoins quotidiens doivent provenir d'une alimentation complémentaire (voir le tableau de dosage simplifié 3)</a:t>
                      </a:r>
                      <a:r>
                        <a:rPr lang="en-US" sz="1400" dirty="0">
                          <a:effectLst/>
                          <a:latin typeface="Calibri" panose="020F0502020204030204" pitchFamily="34" charset="0"/>
                          <a:ea typeface="Calibri" panose="020F0502020204030204" pitchFamily="34" charset="0"/>
                          <a:cs typeface="Times New Roman" panose="02020603050405020304" pitchFamily="18" charset="0"/>
                        </a:rPr>
                        <a:t> </a:t>
                      </a:r>
                    </a:p>
                  </a:txBody>
                  <a:tcPr marL="91345" marR="91345" marT="45672" marB="45672">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D966"/>
                    </a:solidFill>
                  </a:tcPr>
                </a:tc>
                <a:extLst>
                  <a:ext uri="{0D108BD9-81ED-4DB2-BD59-A6C34878D82A}">
                    <a16:rowId xmlns:a16="http://schemas.microsoft.com/office/drawing/2014/main" val="3106489095"/>
                  </a:ext>
                </a:extLst>
              </a:tr>
              <a:tr h="220171">
                <a:tc vMerge="1">
                  <a:txBody>
                    <a:bodyPr/>
                    <a:lstStyle/>
                    <a:p>
                      <a:endParaRPr lang="en-US"/>
                    </a:p>
                  </a:txBody>
                  <a:tcPr/>
                </a:tc>
                <a:tc>
                  <a:txBody>
                    <a:bodyPr/>
                    <a:lstStyle/>
                    <a:p>
                      <a:pPr algn="ctr">
                        <a:lnSpc>
                          <a:spcPct val="107000"/>
                        </a:lnSpc>
                        <a:spcBef>
                          <a:spcPts val="1200"/>
                        </a:spcBef>
                        <a:spcAft>
                          <a:spcPts val="800"/>
                        </a:spcAft>
                      </a:pPr>
                      <a:r>
                        <a:rPr lang="en-US" sz="1400"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Moyen</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699"/>
                    </a:solidFill>
                  </a:tcPr>
                </a:tc>
                <a:tc>
                  <a:txBody>
                    <a:bodyPr/>
                    <a:lstStyle/>
                    <a:p>
                      <a:pPr algn="ctr">
                        <a:lnSpc>
                          <a:spcPct val="107000"/>
                        </a:lnSpc>
                        <a:spcBef>
                          <a:spcPts val="1200"/>
                        </a:spcBef>
                        <a:spcAft>
                          <a:spcPts val="800"/>
                        </a:spcAft>
                      </a:pPr>
                      <a:r>
                        <a:rPr lang="en-US" sz="14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2</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699"/>
                    </a:solidFill>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260718472"/>
                  </a:ext>
                </a:extLst>
              </a:tr>
              <a:tr h="496860">
                <a:tc vMerge="1">
                  <a:txBody>
                    <a:bodyPr/>
                    <a:lstStyle/>
                    <a:p>
                      <a:endParaRPr lang="en-US"/>
                    </a:p>
                  </a:txBody>
                  <a:tcPr/>
                </a:tc>
                <a:tc>
                  <a:txBody>
                    <a:bodyPr/>
                    <a:lstStyle/>
                    <a:p>
                      <a:pPr algn="ctr">
                        <a:lnSpc>
                          <a:spcPct val="107000"/>
                        </a:lnSpc>
                        <a:spcBef>
                          <a:spcPts val="1200"/>
                        </a:spcBef>
                        <a:spcAft>
                          <a:spcPts val="800"/>
                        </a:spcAft>
                      </a:pPr>
                      <a:r>
                        <a:rPr lang="en-US" sz="14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Bas</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699"/>
                    </a:solidFill>
                  </a:tcPr>
                </a:tc>
                <a:tc>
                  <a:txBody>
                    <a:bodyPr/>
                    <a:lstStyle/>
                    <a:p>
                      <a:pPr algn="ctr">
                        <a:lnSpc>
                          <a:spcPct val="107000"/>
                        </a:lnSpc>
                        <a:spcBef>
                          <a:spcPts val="1200"/>
                        </a:spcBef>
                        <a:spcAft>
                          <a:spcPts val="800"/>
                        </a:spcAft>
                      </a:pPr>
                      <a:r>
                        <a:rPr lang="en-US" sz="14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1</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699"/>
                    </a:solidFill>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2318832446"/>
                  </a:ext>
                </a:extLst>
              </a:tr>
              <a:tr h="220171">
                <a:tc rowSpan="4">
                  <a:txBody>
                    <a:bodyPr/>
                    <a:lstStyle/>
                    <a:p>
                      <a:pPr algn="ctr">
                        <a:lnSpc>
                          <a:spcPct val="107000"/>
                        </a:lnSpc>
                        <a:spcBef>
                          <a:spcPts val="1200"/>
                        </a:spcBef>
                        <a:spcAft>
                          <a:spcPts val="800"/>
                        </a:spcAft>
                      </a:pPr>
                      <a:r>
                        <a:rPr lang="en-US" sz="1400" b="1" dirty="0">
                          <a:effectLst/>
                          <a:latin typeface="Calibri" panose="020F0502020204030204" pitchFamily="34" charset="0"/>
                          <a:ea typeface="Calibri" panose="020F0502020204030204" pitchFamily="34" charset="0"/>
                          <a:cs typeface="Times New Roman" panose="02020603050405020304" pitchFamily="18" charset="0"/>
                        </a:rPr>
                        <a:t> </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Bef>
                          <a:spcPts val="1200"/>
                        </a:spcBef>
                        <a:spcAft>
                          <a:spcPts val="800"/>
                        </a:spcAft>
                      </a:pPr>
                      <a:r>
                        <a:rPr lang="en-US" sz="1400"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Insécurité</a:t>
                      </a:r>
                      <a:r>
                        <a:rPr lang="en-US" sz="14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400"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alimentaire</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91345" marR="91345" marT="45672" marB="45672">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E0B4"/>
                    </a:solidFill>
                  </a:tcPr>
                </a:tc>
                <a:tc>
                  <a:txBody>
                    <a:bodyPr/>
                    <a:lstStyle/>
                    <a:p>
                      <a:pPr algn="ctr">
                        <a:lnSpc>
                          <a:spcPct val="107000"/>
                        </a:lnSpc>
                        <a:spcBef>
                          <a:spcPts val="1200"/>
                        </a:spcBef>
                        <a:spcAft>
                          <a:spcPts val="800"/>
                        </a:spcAft>
                      </a:pPr>
                      <a:r>
                        <a:rPr lang="en-US" sz="1400"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Élevé</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E0B4"/>
                    </a:solidFill>
                  </a:tcPr>
                </a:tc>
                <a:tc>
                  <a:txBody>
                    <a:bodyPr/>
                    <a:lstStyle/>
                    <a:p>
                      <a:pPr algn="ctr">
                        <a:lnSpc>
                          <a:spcPct val="107000"/>
                        </a:lnSpc>
                        <a:spcBef>
                          <a:spcPts val="1200"/>
                        </a:spcBef>
                        <a:spcAft>
                          <a:spcPts val="800"/>
                        </a:spcAft>
                      </a:pPr>
                      <a:r>
                        <a:rPr lang="en-US" sz="14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4</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E0B4"/>
                    </a:solidFill>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1447883772"/>
                  </a:ext>
                </a:extLst>
              </a:tr>
              <a:tr h="450532">
                <a:tc vMerge="1">
                  <a:txBody>
                    <a:bodyPr/>
                    <a:lstStyle/>
                    <a:p>
                      <a:endParaRPr lang="en-US"/>
                    </a:p>
                  </a:txBody>
                  <a:tcPr/>
                </a:tc>
                <a:tc>
                  <a:txBody>
                    <a:bodyPr/>
                    <a:lstStyle/>
                    <a:p>
                      <a:pPr algn="ctr">
                        <a:lnSpc>
                          <a:spcPct val="107000"/>
                        </a:lnSpc>
                        <a:spcBef>
                          <a:spcPts val="1200"/>
                        </a:spcBef>
                        <a:spcAft>
                          <a:spcPts val="800"/>
                        </a:spcAft>
                      </a:pPr>
                      <a:r>
                        <a:rPr lang="en-US" sz="1400"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Moyen</a:t>
                      </a:r>
                      <a:r>
                        <a:rPr lang="en-US" sz="14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haut</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E0B4"/>
                    </a:solidFill>
                  </a:tcPr>
                </a:tc>
                <a:tc>
                  <a:txBody>
                    <a:bodyPr/>
                    <a:lstStyle/>
                    <a:p>
                      <a:pPr algn="ctr">
                        <a:lnSpc>
                          <a:spcPct val="107000"/>
                        </a:lnSpc>
                        <a:spcBef>
                          <a:spcPts val="1200"/>
                        </a:spcBef>
                        <a:spcAft>
                          <a:spcPts val="800"/>
                        </a:spcAft>
                      </a:pPr>
                      <a:r>
                        <a:rPr lang="en-US" sz="14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3</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E0B4"/>
                    </a:solidFill>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2285057713"/>
                  </a:ext>
                </a:extLst>
              </a:tr>
              <a:tr h="220171">
                <a:tc vMerge="1">
                  <a:txBody>
                    <a:bodyPr/>
                    <a:lstStyle/>
                    <a:p>
                      <a:endParaRPr lang="en-US"/>
                    </a:p>
                  </a:txBody>
                  <a:tcPr/>
                </a:tc>
                <a:tc>
                  <a:txBody>
                    <a:bodyPr/>
                    <a:lstStyle/>
                    <a:p>
                      <a:pPr algn="ctr">
                        <a:lnSpc>
                          <a:spcPct val="107000"/>
                        </a:lnSpc>
                        <a:spcBef>
                          <a:spcPts val="1200"/>
                        </a:spcBef>
                        <a:spcAft>
                          <a:spcPts val="800"/>
                        </a:spcAft>
                      </a:pPr>
                      <a:r>
                        <a:rPr lang="en-US" sz="1400"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Moyen</a:t>
                      </a:r>
                      <a:r>
                        <a:rPr lang="en-US" sz="14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bas</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E0B4"/>
                    </a:solidFill>
                  </a:tcPr>
                </a:tc>
                <a:tc>
                  <a:txBody>
                    <a:bodyPr/>
                    <a:lstStyle/>
                    <a:p>
                      <a:pPr algn="ctr">
                        <a:lnSpc>
                          <a:spcPct val="107000"/>
                        </a:lnSpc>
                        <a:spcBef>
                          <a:spcPts val="1200"/>
                        </a:spcBef>
                        <a:spcAft>
                          <a:spcPts val="800"/>
                        </a:spcAft>
                      </a:pPr>
                      <a:r>
                        <a:rPr lang="en-US" sz="14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2</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E0B4"/>
                    </a:solidFill>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497614425"/>
                  </a:ext>
                </a:extLst>
              </a:tr>
              <a:tr h="220171">
                <a:tc vMerge="1">
                  <a:txBody>
                    <a:bodyPr/>
                    <a:lstStyle/>
                    <a:p>
                      <a:endParaRPr lang="en-US"/>
                    </a:p>
                  </a:txBody>
                  <a:tcPr/>
                </a:tc>
                <a:tc>
                  <a:txBody>
                    <a:bodyPr/>
                    <a:lstStyle/>
                    <a:p>
                      <a:pPr algn="ctr">
                        <a:lnSpc>
                          <a:spcPct val="107000"/>
                        </a:lnSpc>
                        <a:spcBef>
                          <a:spcPts val="1200"/>
                        </a:spcBef>
                        <a:spcAft>
                          <a:spcPts val="800"/>
                        </a:spcAft>
                      </a:pPr>
                      <a:r>
                        <a:rPr lang="en-US" sz="14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Bas</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E0B4"/>
                    </a:solidFill>
                  </a:tcPr>
                </a:tc>
                <a:tc>
                  <a:txBody>
                    <a:bodyPr/>
                    <a:lstStyle/>
                    <a:p>
                      <a:pPr algn="ctr">
                        <a:lnSpc>
                          <a:spcPct val="107000"/>
                        </a:lnSpc>
                        <a:spcBef>
                          <a:spcPts val="1200"/>
                        </a:spcBef>
                        <a:spcAft>
                          <a:spcPts val="800"/>
                        </a:spcAft>
                      </a:pPr>
                      <a:r>
                        <a:rPr lang="en-US" sz="14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1</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E0B4"/>
                    </a:solidFill>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276349377"/>
                  </a:ext>
                </a:extLst>
              </a:tr>
              <a:tr h="220171">
                <a:tc rowSpan="2">
                  <a:txBody>
                    <a:bodyPr/>
                    <a:lstStyle/>
                    <a:p>
                      <a:pPr algn="ctr">
                        <a:lnSpc>
                          <a:spcPct val="107000"/>
                        </a:lnSpc>
                        <a:spcBef>
                          <a:spcPts val="1200"/>
                        </a:spcBef>
                        <a:spcAft>
                          <a:spcPts val="800"/>
                        </a:spcAft>
                      </a:pPr>
                      <a:r>
                        <a:rPr lang="en-US" sz="1400" b="1" dirty="0">
                          <a:effectLst/>
                          <a:latin typeface="Calibri" panose="020F0502020204030204" pitchFamily="34" charset="0"/>
                          <a:ea typeface="Calibri" panose="020F0502020204030204" pitchFamily="34" charset="0"/>
                          <a:cs typeface="Times New Roman" panose="02020603050405020304" pitchFamily="18" charset="0"/>
                        </a:rPr>
                        <a:t> </a:t>
                      </a:r>
                    </a:p>
                    <a:p>
                      <a:pPr algn="ctr">
                        <a:lnSpc>
                          <a:spcPct val="107000"/>
                        </a:lnSpc>
                        <a:spcBef>
                          <a:spcPts val="1200"/>
                        </a:spcBef>
                        <a:spcAft>
                          <a:spcPts val="800"/>
                        </a:spcAft>
                      </a:pPr>
                      <a:r>
                        <a:rPr lang="en-US" sz="1400"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Déplacement</a:t>
                      </a:r>
                      <a:r>
                        <a:rPr lang="en-US" sz="14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important de population</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91345" marR="91345" marT="45672" marB="45672">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699"/>
                    </a:solidFill>
                  </a:tcPr>
                </a:tc>
                <a:tc>
                  <a:txBody>
                    <a:bodyPr/>
                    <a:lstStyle/>
                    <a:p>
                      <a:pPr algn="ctr">
                        <a:lnSpc>
                          <a:spcPct val="107000"/>
                        </a:lnSpc>
                        <a:spcBef>
                          <a:spcPts val="1200"/>
                        </a:spcBef>
                        <a:spcAft>
                          <a:spcPts val="800"/>
                        </a:spcAft>
                      </a:pPr>
                      <a:r>
                        <a:rPr lang="en-US" sz="1400"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Oui</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699"/>
                    </a:solidFill>
                  </a:tcPr>
                </a:tc>
                <a:tc>
                  <a:txBody>
                    <a:bodyPr/>
                    <a:lstStyle/>
                    <a:p>
                      <a:pPr algn="ctr">
                        <a:lnSpc>
                          <a:spcPct val="107000"/>
                        </a:lnSpc>
                        <a:spcBef>
                          <a:spcPts val="1200"/>
                        </a:spcBef>
                        <a:spcAft>
                          <a:spcPts val="800"/>
                        </a:spcAft>
                      </a:pPr>
                      <a:r>
                        <a:rPr lang="en-US" sz="14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1</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699"/>
                    </a:solidFill>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164484387"/>
                  </a:ext>
                </a:extLst>
              </a:tr>
              <a:tr h="486673">
                <a:tc vMerge="1">
                  <a:txBody>
                    <a:bodyPr/>
                    <a:lstStyle/>
                    <a:p>
                      <a:endParaRPr lang="en-US"/>
                    </a:p>
                  </a:txBody>
                  <a:tcPr/>
                </a:tc>
                <a:tc>
                  <a:txBody>
                    <a:bodyPr/>
                    <a:lstStyle/>
                    <a:p>
                      <a:pPr algn="ctr">
                        <a:lnSpc>
                          <a:spcPct val="107000"/>
                        </a:lnSpc>
                        <a:spcBef>
                          <a:spcPts val="1200"/>
                        </a:spcBef>
                        <a:spcAft>
                          <a:spcPts val="800"/>
                        </a:spcAft>
                      </a:pPr>
                      <a:r>
                        <a:rPr lang="en-US" sz="14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Non</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699"/>
                    </a:solidFill>
                  </a:tcPr>
                </a:tc>
                <a:tc>
                  <a:txBody>
                    <a:bodyPr/>
                    <a:lstStyle/>
                    <a:p>
                      <a:pPr algn="ctr">
                        <a:lnSpc>
                          <a:spcPct val="107000"/>
                        </a:lnSpc>
                        <a:spcBef>
                          <a:spcPts val="1200"/>
                        </a:spcBef>
                        <a:spcAft>
                          <a:spcPts val="800"/>
                        </a:spcAft>
                      </a:pPr>
                      <a:r>
                        <a:rPr lang="en-US" sz="14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0</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699"/>
                    </a:solidFill>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4219183949"/>
                  </a:ext>
                </a:extLst>
              </a:tr>
              <a:tr h="220171">
                <a:tc rowSpan="2">
                  <a:txBody>
                    <a:bodyPr/>
                    <a:lstStyle/>
                    <a:p>
                      <a:pPr algn="ctr">
                        <a:lnSpc>
                          <a:spcPct val="107000"/>
                        </a:lnSpc>
                        <a:spcBef>
                          <a:spcPts val="1200"/>
                        </a:spcBef>
                        <a:spcAft>
                          <a:spcPts val="800"/>
                        </a:spcAft>
                      </a:pPr>
                      <a:r>
                        <a:rPr lang="en-US" sz="1400" b="1" dirty="0">
                          <a:effectLst/>
                          <a:latin typeface="Calibri" panose="020F0502020204030204" pitchFamily="34" charset="0"/>
                          <a:ea typeface="Calibri" panose="020F0502020204030204" pitchFamily="34" charset="0"/>
                          <a:cs typeface="Times New Roman" panose="02020603050405020304" pitchFamily="18" charset="0"/>
                        </a:rPr>
                        <a:t> </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Bef>
                          <a:spcPts val="1200"/>
                        </a:spcBef>
                        <a:spcAft>
                          <a:spcPts val="800"/>
                        </a:spcAft>
                      </a:pPr>
                      <a:r>
                        <a:rPr lang="en-US" sz="1400"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Densité</a:t>
                      </a:r>
                      <a:r>
                        <a:rPr lang="en-US" sz="14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de population</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91345" marR="91345" marT="45672" marB="45672">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E0B4"/>
                    </a:solidFill>
                  </a:tcPr>
                </a:tc>
                <a:tc>
                  <a:txBody>
                    <a:bodyPr/>
                    <a:lstStyle/>
                    <a:p>
                      <a:pPr algn="ctr">
                        <a:lnSpc>
                          <a:spcPct val="107000"/>
                        </a:lnSpc>
                        <a:spcBef>
                          <a:spcPts val="1200"/>
                        </a:spcBef>
                        <a:spcAft>
                          <a:spcPts val="800"/>
                        </a:spcAft>
                      </a:pPr>
                      <a:r>
                        <a:rPr lang="en-US" sz="1400"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Oui</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E0B4"/>
                    </a:solidFill>
                  </a:tcPr>
                </a:tc>
                <a:tc>
                  <a:txBody>
                    <a:bodyPr/>
                    <a:lstStyle/>
                    <a:p>
                      <a:pPr algn="ctr">
                        <a:lnSpc>
                          <a:spcPct val="107000"/>
                        </a:lnSpc>
                        <a:spcBef>
                          <a:spcPts val="1200"/>
                        </a:spcBef>
                        <a:spcAft>
                          <a:spcPts val="800"/>
                        </a:spcAft>
                      </a:pPr>
                      <a:r>
                        <a:rPr lang="en-US" sz="14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1</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E0B4"/>
                    </a:solidFill>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999704607"/>
                  </a:ext>
                </a:extLst>
              </a:tr>
              <a:tr h="1547096">
                <a:tc vMerge="1">
                  <a:txBody>
                    <a:bodyPr/>
                    <a:lstStyle/>
                    <a:p>
                      <a:endParaRPr lang="en-US"/>
                    </a:p>
                  </a:txBody>
                  <a:tcPr/>
                </a:tc>
                <a:tc>
                  <a:txBody>
                    <a:bodyPr/>
                    <a:lstStyle/>
                    <a:p>
                      <a:pPr algn="ctr">
                        <a:lnSpc>
                          <a:spcPct val="107000"/>
                        </a:lnSpc>
                        <a:spcBef>
                          <a:spcPts val="1200"/>
                        </a:spcBef>
                        <a:spcAft>
                          <a:spcPts val="800"/>
                        </a:spcAft>
                      </a:pPr>
                      <a:r>
                        <a:rPr lang="en-US" sz="14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Non</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E0B4"/>
                    </a:solidFill>
                  </a:tcPr>
                </a:tc>
                <a:tc>
                  <a:txBody>
                    <a:bodyPr/>
                    <a:lstStyle/>
                    <a:p>
                      <a:pPr algn="ctr">
                        <a:lnSpc>
                          <a:spcPct val="107000"/>
                        </a:lnSpc>
                        <a:spcBef>
                          <a:spcPts val="1200"/>
                        </a:spcBef>
                        <a:spcAft>
                          <a:spcPts val="800"/>
                        </a:spcAft>
                      </a:pPr>
                      <a:r>
                        <a:rPr lang="en-US" sz="14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0</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E0B4"/>
                    </a:solidFill>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1973351662"/>
                  </a:ext>
                </a:extLst>
              </a:tr>
            </a:tbl>
          </a:graphicData>
        </a:graphic>
      </p:graphicFrame>
      <p:sp>
        <p:nvSpPr>
          <p:cNvPr id="9" name="Title 8">
            <a:extLst>
              <a:ext uri="{FF2B5EF4-FFF2-40B4-BE49-F238E27FC236}">
                <a16:creationId xmlns:a16="http://schemas.microsoft.com/office/drawing/2014/main" id="{00EAFFE7-6942-4CC4-B27E-C742D875CBE5}"/>
              </a:ext>
            </a:extLst>
          </p:cNvPr>
          <p:cNvSpPr>
            <a:spLocks noGrp="1"/>
          </p:cNvSpPr>
          <p:nvPr>
            <p:ph type="title"/>
          </p:nvPr>
        </p:nvSpPr>
        <p:spPr>
          <a:xfrm>
            <a:off x="832017" y="94568"/>
            <a:ext cx="8221028" cy="550592"/>
          </a:xfrm>
        </p:spPr>
        <p:txBody>
          <a:bodyPr>
            <a:normAutofit/>
          </a:bodyPr>
          <a:lstStyle/>
          <a:p>
            <a:r>
              <a:rPr lang="en-US" i="0" dirty="0"/>
              <a:t>SFFs – </a:t>
            </a:r>
            <a:r>
              <a:rPr lang="en-US" i="0" dirty="0">
                <a:solidFill>
                  <a:srgbClr val="0070C0"/>
                </a:solidFill>
              </a:rPr>
              <a:t>comment </a:t>
            </a:r>
            <a:r>
              <a:rPr lang="en-US" i="0" dirty="0" err="1">
                <a:solidFill>
                  <a:srgbClr val="0070C0"/>
                </a:solidFill>
              </a:rPr>
              <a:t>décider</a:t>
            </a:r>
            <a:r>
              <a:rPr lang="en-US" i="0" dirty="0">
                <a:solidFill>
                  <a:srgbClr val="0070C0"/>
                </a:solidFill>
              </a:rPr>
              <a:t> du % ?</a:t>
            </a:r>
          </a:p>
        </p:txBody>
      </p:sp>
      <p:sp>
        <p:nvSpPr>
          <p:cNvPr id="11" name="TextBox 10">
            <a:extLst>
              <a:ext uri="{FF2B5EF4-FFF2-40B4-BE49-F238E27FC236}">
                <a16:creationId xmlns:a16="http://schemas.microsoft.com/office/drawing/2014/main" id="{256BEAA7-DAA9-4101-BB8C-E821908FBFAC}"/>
              </a:ext>
            </a:extLst>
          </p:cNvPr>
          <p:cNvSpPr txBox="1"/>
          <p:nvPr/>
        </p:nvSpPr>
        <p:spPr>
          <a:xfrm>
            <a:off x="803011" y="665604"/>
            <a:ext cx="7562496" cy="645658"/>
          </a:xfrm>
          <a:prstGeom prst="rect">
            <a:avLst/>
          </a:prstGeom>
          <a:noFill/>
        </p:spPr>
        <p:txBody>
          <a:bodyPr wrap="square" rtlCol="0">
            <a:spAutoFit/>
          </a:bodyPr>
          <a:lstStyle/>
          <a:p>
            <a:pPr marL="0" marR="0" lvl="0" indent="0" algn="l" defTabSz="913486" rtl="0" eaLnBrk="1" fontAlgn="auto" latinLnBrk="0" hangingPunct="1">
              <a:lnSpc>
                <a:spcPct val="100000"/>
              </a:lnSpc>
              <a:spcBef>
                <a:spcPts val="0"/>
              </a:spcBef>
              <a:spcAft>
                <a:spcPts val="0"/>
              </a:spcAft>
              <a:buClrTx/>
              <a:buSzTx/>
              <a:buFontTx/>
              <a:buNone/>
              <a:tabLst/>
              <a:defRPr/>
            </a:pPr>
            <a:r>
              <a:rPr kumimoji="0" lang="en-US" sz="1798" b="0" i="0" u="none" strike="noStrike" kern="1200" cap="none" spc="0" normalizeH="0" baseline="0" noProof="0" dirty="0" err="1">
                <a:ln>
                  <a:noFill/>
                </a:ln>
                <a:solidFill>
                  <a:srgbClr val="1A3845"/>
                </a:solidFill>
                <a:effectLst/>
                <a:uLnTx/>
                <a:uFillTx/>
                <a:latin typeface="Calibri" panose="020F0502020204030204" pitchFamily="34" charset="0"/>
                <a:ea typeface="Calibri" panose="020F0502020204030204" pitchFamily="34" charset="0"/>
                <a:cs typeface="Times New Roman" panose="02020603050405020304" pitchFamily="18" charset="0"/>
              </a:rPr>
              <a:t>Adapté</a:t>
            </a:r>
            <a:r>
              <a:rPr kumimoji="0" lang="en-US" sz="1798" b="0" i="0" u="none" strike="noStrike" kern="1200" cap="none" spc="0" normalizeH="0" baseline="0" noProof="0" dirty="0">
                <a:ln>
                  <a:noFill/>
                </a:ln>
                <a:solidFill>
                  <a:srgbClr val="1A3845"/>
                </a:solidFill>
                <a:effectLst/>
                <a:uLnTx/>
                <a:uFillTx/>
                <a:latin typeface="Calibri" panose="020F0502020204030204" pitchFamily="34" charset="0"/>
                <a:ea typeface="Calibri" panose="020F0502020204030204" pitchFamily="34" charset="0"/>
                <a:cs typeface="Times New Roman" panose="02020603050405020304" pitchFamily="18" charset="0"/>
              </a:rPr>
              <a:t> de </a:t>
            </a:r>
            <a:r>
              <a:rPr kumimoji="0" lang="en-US" sz="1798" b="0" i="1" u="none" strike="noStrike" kern="1200" cap="none" spc="0" normalizeH="0" baseline="0" noProof="0" dirty="0">
                <a:ln>
                  <a:noFill/>
                </a:ln>
                <a:solidFill>
                  <a:srgbClr val="1A3845"/>
                </a:solidFill>
                <a:effectLst/>
                <a:uLnTx/>
                <a:uFillTx/>
                <a:latin typeface="Calibri" panose="020F0502020204030204" pitchFamily="34" charset="0"/>
                <a:ea typeface="Calibri" panose="020F0502020204030204" pitchFamily="34" charset="0"/>
                <a:cs typeface="Times New Roman" panose="02020603050405020304" pitchFamily="18" charset="0"/>
              </a:rPr>
              <a:t>Moderate Acute Malnutrition: A decision tool for emergencies. Global Nutrition Cluster, 2017</a:t>
            </a:r>
          </a:p>
        </p:txBody>
      </p:sp>
      <p:sp>
        <p:nvSpPr>
          <p:cNvPr id="5" name="Speech Bubble: Oval 4">
            <a:extLst>
              <a:ext uri="{FF2B5EF4-FFF2-40B4-BE49-F238E27FC236}">
                <a16:creationId xmlns:a16="http://schemas.microsoft.com/office/drawing/2014/main" id="{7FB84356-7C70-4A1A-84E9-1EB7D070AB5B}"/>
              </a:ext>
            </a:extLst>
          </p:cNvPr>
          <p:cNvSpPr/>
          <p:nvPr/>
        </p:nvSpPr>
        <p:spPr>
          <a:xfrm>
            <a:off x="9053045" y="201695"/>
            <a:ext cx="3307990" cy="2486161"/>
          </a:xfrm>
          <a:prstGeom prst="wedgeEllipseCallou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486" rtl="0" eaLnBrk="1" fontAlgn="auto" latinLnBrk="0" hangingPunct="1">
              <a:lnSpc>
                <a:spcPct val="100000"/>
              </a:lnSpc>
              <a:spcBef>
                <a:spcPts val="0"/>
              </a:spcBef>
              <a:spcAft>
                <a:spcPts val="0"/>
              </a:spcAft>
              <a:buClrTx/>
              <a:buSzTx/>
              <a:buFontTx/>
              <a:buNone/>
              <a:tabLst/>
              <a:defRPr/>
            </a:pPr>
            <a:r>
              <a:rPr kumimoji="0" lang="en-US" sz="2398" b="1" i="0" u="none" strike="noStrike" kern="1200" cap="none" spc="0" normalizeH="0" baseline="0" noProof="0" dirty="0">
                <a:ln>
                  <a:noFill/>
                </a:ln>
                <a:solidFill>
                  <a:srgbClr val="FFFFFF"/>
                </a:solidFill>
                <a:effectLst/>
                <a:uLnTx/>
                <a:uFillTx/>
                <a:latin typeface="Calibri" panose="020F0502020204030204"/>
                <a:ea typeface="+mn-ea"/>
                <a:cs typeface="+mn-cs"/>
              </a:rPr>
              <a:t>Orientation </a:t>
            </a:r>
            <a:r>
              <a:rPr kumimoji="0" lang="en-US" sz="2398" b="1" i="0" u="none" strike="noStrike" kern="1200" cap="none" spc="0" normalizeH="0" baseline="0" noProof="0" dirty="0" err="1">
                <a:ln>
                  <a:noFill/>
                </a:ln>
                <a:solidFill>
                  <a:srgbClr val="FFFFFF"/>
                </a:solidFill>
                <a:effectLst/>
                <a:uLnTx/>
                <a:uFillTx/>
                <a:latin typeface="Calibri" panose="020F0502020204030204"/>
                <a:ea typeface="+mn-ea"/>
                <a:cs typeface="+mn-cs"/>
              </a:rPr>
              <a:t>opérationnelles</a:t>
            </a:r>
            <a:r>
              <a:rPr kumimoji="0" lang="en-US" sz="2398" b="1" i="0" u="none" strike="noStrike" kern="1200" cap="none" spc="0" normalizeH="0" baseline="0" noProof="0" dirty="0">
                <a:ln>
                  <a:noFill/>
                </a:ln>
                <a:solidFill>
                  <a:srgbClr val="FFFFFF"/>
                </a:solidFill>
                <a:effectLst/>
                <a:uLnTx/>
                <a:uFillTx/>
                <a:latin typeface="Calibri" panose="020F0502020204030204"/>
                <a:ea typeface="+mn-ea"/>
                <a:cs typeface="+mn-cs"/>
              </a:rPr>
              <a:t>:</a:t>
            </a:r>
          </a:p>
          <a:p>
            <a:pPr marL="456743" marR="0" lvl="0" indent="-456743" algn="l" defTabSz="913486"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398" b="1" i="0" u="none" strike="noStrike" kern="1200" cap="none" spc="0" normalizeH="0" baseline="0" noProof="0" dirty="0">
                <a:ln>
                  <a:noFill/>
                </a:ln>
                <a:solidFill>
                  <a:srgbClr val="FFFFFF"/>
                </a:solidFill>
                <a:effectLst/>
                <a:uLnTx/>
                <a:uFillTx/>
                <a:latin typeface="Calibri" panose="020F0502020204030204"/>
                <a:ea typeface="+mn-ea"/>
                <a:cs typeface="+mn-cs"/>
              </a:rPr>
              <a:t>TAG</a:t>
            </a:r>
          </a:p>
          <a:p>
            <a:pPr marL="456743" marR="0" lvl="0" indent="-456743" algn="l" defTabSz="913486"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398" b="1" dirty="0" err="1">
                <a:solidFill>
                  <a:srgbClr val="FFFFFF"/>
                </a:solidFill>
                <a:latin typeface="Calibri" panose="020F0502020204030204"/>
              </a:rPr>
              <a:t>Analyse</a:t>
            </a:r>
            <a:r>
              <a:rPr lang="en-US" sz="2398" b="1" dirty="0">
                <a:solidFill>
                  <a:srgbClr val="FFFFFF"/>
                </a:solidFill>
                <a:latin typeface="Calibri" panose="020F0502020204030204"/>
              </a:rPr>
              <a:t> Hotspot</a:t>
            </a:r>
            <a:endParaRPr kumimoji="0" lang="en-US" sz="2398" b="1" i="0" u="none" strike="noStrike" kern="1200" cap="none" spc="0" normalizeH="0" baseline="0" noProof="0" dirty="0">
              <a:ln>
                <a:noFill/>
              </a:ln>
              <a:solidFill>
                <a:srgbClr val="FFFFFF"/>
              </a:solidFill>
              <a:effectLst/>
              <a:uLnTx/>
              <a:uFillTx/>
              <a:latin typeface="Calibri" panose="020F0502020204030204"/>
              <a:ea typeface="+mn-ea"/>
              <a:cs typeface="+mn-cs"/>
            </a:endParaRPr>
          </a:p>
          <a:p>
            <a:pPr marL="456743" marR="0" lvl="0" indent="-456743" algn="l" defTabSz="913486"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398" b="1" i="0" u="none" strike="noStrike" kern="1200" cap="none" spc="0" normalizeH="0" baseline="0" noProof="0" dirty="0">
                <a:ln>
                  <a:noFill/>
                </a:ln>
                <a:solidFill>
                  <a:srgbClr val="FFFFFF"/>
                </a:solidFill>
                <a:effectLst/>
                <a:uLnTx/>
                <a:uFillTx/>
                <a:latin typeface="Calibri" panose="020F0502020204030204"/>
                <a:ea typeface="+mn-ea"/>
                <a:cs typeface="+mn-cs"/>
              </a:rPr>
              <a:t>Adaptations locales</a:t>
            </a:r>
          </a:p>
        </p:txBody>
      </p:sp>
    </p:spTree>
    <p:extLst>
      <p:ext uri="{BB962C8B-B14F-4D97-AF65-F5344CB8AC3E}">
        <p14:creationId xmlns:p14="http://schemas.microsoft.com/office/powerpoint/2010/main" val="168180188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7BE1379F-D350-2A28-F8E9-DD79337657DA}"/>
              </a:ext>
            </a:extLst>
          </p:cNvPr>
          <p:cNvSpPr/>
          <p:nvPr/>
        </p:nvSpPr>
        <p:spPr>
          <a:xfrm>
            <a:off x="833464" y="1177260"/>
            <a:ext cx="7824201" cy="5515625"/>
          </a:xfrm>
          <a:prstGeom prst="ellipse">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6743" rtl="0" eaLnBrk="1" fontAlgn="auto" latinLnBrk="0" hangingPunct="1">
              <a:lnSpc>
                <a:spcPct val="100000"/>
              </a:lnSpc>
              <a:spcBef>
                <a:spcPts val="0"/>
              </a:spcBef>
              <a:spcAft>
                <a:spcPts val="0"/>
              </a:spcAft>
              <a:buClrTx/>
              <a:buSzTx/>
              <a:buFontTx/>
              <a:buNone/>
              <a:tabLst/>
              <a:defRPr/>
            </a:pPr>
            <a:r>
              <a:rPr kumimoji="0" lang="en-US" sz="1798" b="0" i="0" u="none" strike="noStrike" kern="1200" cap="none" spc="0" normalizeH="0" baseline="0" noProof="0">
                <a:ln>
                  <a:noFill/>
                </a:ln>
                <a:solidFill>
                  <a:prstClr val="white"/>
                </a:solidFill>
                <a:effectLst/>
                <a:uLnTx/>
                <a:uFillTx/>
                <a:latin typeface="Calibri"/>
                <a:ea typeface="Calibri"/>
                <a:cs typeface="Calibri"/>
              </a:rPr>
              <a:t>MAM</a:t>
            </a:r>
            <a:endParaRPr kumimoji="0" lang="en-US" sz="1798" b="0" i="0" u="none" strike="noStrike" kern="1200" cap="none" spc="0" normalizeH="0" baseline="0" noProof="0">
              <a:ln>
                <a:noFill/>
              </a:ln>
              <a:solidFill>
                <a:prstClr val="white"/>
              </a:solidFill>
              <a:effectLst/>
              <a:uLnTx/>
              <a:uFillTx/>
              <a:latin typeface="Calibri"/>
              <a:ea typeface="+mn-ea"/>
              <a:cs typeface="+mn-cs"/>
            </a:endParaRPr>
          </a:p>
        </p:txBody>
      </p:sp>
      <p:sp>
        <p:nvSpPr>
          <p:cNvPr id="4" name="Oval 3">
            <a:extLst>
              <a:ext uri="{FF2B5EF4-FFF2-40B4-BE49-F238E27FC236}">
                <a16:creationId xmlns:a16="http://schemas.microsoft.com/office/drawing/2014/main" id="{C16B29C6-3A8A-4078-12BB-5B987EF4C85C}"/>
              </a:ext>
            </a:extLst>
          </p:cNvPr>
          <p:cNvSpPr/>
          <p:nvPr/>
        </p:nvSpPr>
        <p:spPr>
          <a:xfrm>
            <a:off x="2512485" y="3326291"/>
            <a:ext cx="5665140" cy="3143711"/>
          </a:xfrm>
          <a:prstGeom prst="ellipse">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lIns="91345" tIns="45672" rIns="91345" bIns="45672" rtlCol="0" anchor="ctr"/>
          <a:lstStyle/>
          <a:p>
            <a:pPr marL="0" marR="0" lvl="0" indent="0" algn="l" defTabSz="456743" rtl="0" eaLnBrk="1" fontAlgn="auto" latinLnBrk="0" hangingPunct="1">
              <a:lnSpc>
                <a:spcPct val="100000"/>
              </a:lnSpc>
              <a:spcBef>
                <a:spcPts val="0"/>
              </a:spcBef>
              <a:spcAft>
                <a:spcPts val="0"/>
              </a:spcAft>
              <a:buClrTx/>
              <a:buSzTx/>
              <a:buFontTx/>
              <a:buNone/>
              <a:tabLst/>
              <a:defRPr/>
            </a:pPr>
            <a:r>
              <a:rPr kumimoji="0" lang="en-US" sz="1798" b="1" i="0" u="none" strike="noStrike" kern="1200" cap="none" spc="0" normalizeH="0" baseline="0" noProof="0" dirty="0">
                <a:ln>
                  <a:noFill/>
                </a:ln>
                <a:solidFill>
                  <a:prstClr val="white"/>
                </a:solidFill>
                <a:effectLst/>
                <a:uLnTx/>
                <a:uFillTx/>
                <a:latin typeface="Calibri"/>
                <a:ea typeface="Calibri"/>
                <a:cs typeface="Calibri"/>
              </a:rPr>
              <a:t>Enfants MAM dans </a:t>
            </a:r>
          </a:p>
          <a:p>
            <a:pPr marL="0" marR="0" lvl="0" indent="0" algn="l" defTabSz="456743" rtl="0" eaLnBrk="1" fontAlgn="auto" latinLnBrk="0" hangingPunct="1">
              <a:lnSpc>
                <a:spcPct val="100000"/>
              </a:lnSpc>
              <a:spcBef>
                <a:spcPts val="0"/>
              </a:spcBef>
              <a:spcAft>
                <a:spcPts val="0"/>
              </a:spcAft>
              <a:buClrTx/>
              <a:buSzTx/>
              <a:buFontTx/>
              <a:buNone/>
              <a:tabLst/>
              <a:defRPr/>
            </a:pPr>
            <a:r>
              <a:rPr kumimoji="0" lang="en-US" sz="1798" b="1" i="0" u="none" strike="noStrike" kern="1200" cap="none" spc="0" normalizeH="0" baseline="0" noProof="0" dirty="0">
                <a:ln>
                  <a:noFill/>
                </a:ln>
                <a:solidFill>
                  <a:prstClr val="white"/>
                </a:solidFill>
                <a:effectLst/>
                <a:uLnTx/>
                <a:uFillTx/>
                <a:latin typeface="Calibri"/>
                <a:ea typeface="Calibri"/>
                <a:cs typeface="Calibri"/>
              </a:rPr>
              <a:t>les </a:t>
            </a:r>
            <a:r>
              <a:rPr kumimoji="0" lang="en-US" sz="1798" b="1" i="0" u="none" strike="noStrike" kern="1200" cap="none" spc="0" normalizeH="0" baseline="0" noProof="0" dirty="0" err="1">
                <a:ln>
                  <a:noFill/>
                </a:ln>
                <a:solidFill>
                  <a:prstClr val="white"/>
                </a:solidFill>
                <a:effectLst/>
                <a:uLnTx/>
                <a:uFillTx/>
                <a:latin typeface="Calibri"/>
                <a:ea typeface="Calibri"/>
                <a:cs typeface="Calibri"/>
              </a:rPr>
              <a:t>contextes</a:t>
            </a:r>
            <a:r>
              <a:rPr kumimoji="0" lang="en-US" sz="1798" b="1" i="0" u="none" strike="noStrike" kern="1200" cap="none" spc="0" normalizeH="0" baseline="0" noProof="0" dirty="0">
                <a:ln>
                  <a:noFill/>
                </a:ln>
                <a:solidFill>
                  <a:prstClr val="white"/>
                </a:solidFill>
                <a:effectLst/>
                <a:uLnTx/>
                <a:uFillTx/>
                <a:latin typeface="Calibri"/>
                <a:ea typeface="Calibri"/>
                <a:cs typeface="Calibri"/>
              </a:rPr>
              <a:t> à </a:t>
            </a:r>
          </a:p>
          <a:p>
            <a:pPr marL="0" marR="0" lvl="0" indent="0" algn="l" defTabSz="456743" rtl="0" eaLnBrk="1" fontAlgn="auto" latinLnBrk="0" hangingPunct="1">
              <a:lnSpc>
                <a:spcPct val="100000"/>
              </a:lnSpc>
              <a:spcBef>
                <a:spcPts val="0"/>
              </a:spcBef>
              <a:spcAft>
                <a:spcPts val="0"/>
              </a:spcAft>
              <a:buClrTx/>
              <a:buSzTx/>
              <a:buFontTx/>
              <a:buNone/>
              <a:tabLst/>
              <a:defRPr/>
            </a:pPr>
            <a:r>
              <a:rPr kumimoji="0" lang="en-US" sz="1798" b="1" i="0" u="none" strike="noStrike" kern="1200" cap="none" spc="0" normalizeH="0" baseline="0" noProof="0" dirty="0">
                <a:ln>
                  <a:noFill/>
                </a:ln>
                <a:solidFill>
                  <a:prstClr val="white"/>
                </a:solidFill>
                <a:effectLst/>
                <a:uLnTx/>
                <a:uFillTx/>
                <a:latin typeface="Calibri"/>
                <a:ea typeface="Calibri"/>
                <a:cs typeface="Calibri"/>
              </a:rPr>
              <a:t>haut </a:t>
            </a:r>
            <a:r>
              <a:rPr kumimoji="0" lang="en-US" sz="1798" b="1" i="0" u="none" strike="noStrike" kern="1200" cap="none" spc="0" normalizeH="0" baseline="0" noProof="0" dirty="0" err="1">
                <a:ln>
                  <a:noFill/>
                </a:ln>
                <a:solidFill>
                  <a:prstClr val="white"/>
                </a:solidFill>
                <a:effectLst/>
                <a:uLnTx/>
                <a:uFillTx/>
                <a:latin typeface="Calibri"/>
                <a:ea typeface="Calibri"/>
                <a:cs typeface="Calibri"/>
              </a:rPr>
              <a:t>risque</a:t>
            </a:r>
            <a:endParaRPr kumimoji="0" lang="en-US" sz="1798" b="1" i="0" u="none" strike="noStrike" kern="1200" cap="none" spc="0" normalizeH="0" baseline="0" noProof="0" dirty="0">
              <a:ln>
                <a:noFill/>
              </a:ln>
              <a:solidFill>
                <a:prstClr val="white"/>
              </a:solidFill>
              <a:effectLst/>
              <a:uLnTx/>
              <a:uFillTx/>
              <a:latin typeface="Calibri"/>
              <a:ea typeface="+mn-ea"/>
              <a:cs typeface="+mn-cs"/>
            </a:endParaRPr>
          </a:p>
        </p:txBody>
      </p:sp>
      <p:sp>
        <p:nvSpPr>
          <p:cNvPr id="3" name="Oval 2">
            <a:extLst>
              <a:ext uri="{FF2B5EF4-FFF2-40B4-BE49-F238E27FC236}">
                <a16:creationId xmlns:a16="http://schemas.microsoft.com/office/drawing/2014/main" id="{0ED450C8-F186-B0D1-0353-437973797DDE}"/>
              </a:ext>
            </a:extLst>
          </p:cNvPr>
          <p:cNvSpPr/>
          <p:nvPr/>
        </p:nvSpPr>
        <p:spPr>
          <a:xfrm>
            <a:off x="5488054" y="2088212"/>
            <a:ext cx="3057303" cy="3076021"/>
          </a:xfrm>
          <a:prstGeom prst="ellipse">
            <a:avLst/>
          </a:prstGeom>
          <a:solidFill>
            <a:schemeClr val="accent6">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lIns="91345" tIns="45672" rIns="91345" bIns="45672" rtlCol="0" anchor="ctr"/>
          <a:lstStyle/>
          <a:p>
            <a:pPr algn="ctr">
              <a:defRPr/>
            </a:pPr>
            <a:endParaRPr lang="en-US" sz="1798" b="1" dirty="0">
              <a:solidFill>
                <a:prstClr val="white"/>
              </a:solidFill>
              <a:latin typeface="Calibri"/>
              <a:ea typeface="Calibri"/>
              <a:cs typeface="Calibri"/>
            </a:endParaRPr>
          </a:p>
          <a:p>
            <a:pPr algn="ctr">
              <a:defRPr/>
            </a:pPr>
            <a:r>
              <a:rPr lang="en-US" sz="1798" b="1" dirty="0">
                <a:solidFill>
                  <a:prstClr val="white"/>
                </a:solidFill>
                <a:latin typeface="Calibri"/>
                <a:ea typeface="Calibri"/>
                <a:cs typeface="Calibri"/>
              </a:rPr>
              <a:t>MAM à haut </a:t>
            </a:r>
            <a:r>
              <a:rPr lang="en-US" sz="1798" b="1" dirty="0" err="1">
                <a:solidFill>
                  <a:prstClr val="white"/>
                </a:solidFill>
                <a:latin typeface="Calibri"/>
                <a:ea typeface="Calibri"/>
                <a:cs typeface="Calibri"/>
              </a:rPr>
              <a:t>risque</a:t>
            </a:r>
            <a:endParaRPr lang="en-US" sz="1798" b="1" i="0" u="none" strike="noStrike" kern="1200" cap="none" spc="0" normalizeH="0" baseline="0" noProof="0" dirty="0">
              <a:ln>
                <a:noFill/>
              </a:ln>
              <a:solidFill>
                <a:prstClr val="white"/>
              </a:solidFill>
              <a:effectLst/>
              <a:uLnTx/>
              <a:uFillTx/>
              <a:latin typeface="Calibri"/>
              <a:ea typeface="Calibri"/>
              <a:cs typeface="Calibri"/>
            </a:endParaRPr>
          </a:p>
        </p:txBody>
      </p:sp>
      <p:sp>
        <p:nvSpPr>
          <p:cNvPr id="6" name="TextBox 5">
            <a:extLst>
              <a:ext uri="{FF2B5EF4-FFF2-40B4-BE49-F238E27FC236}">
                <a16:creationId xmlns:a16="http://schemas.microsoft.com/office/drawing/2014/main" id="{D9831E79-4A42-25CB-EA40-B7B69DAA8342}"/>
              </a:ext>
            </a:extLst>
          </p:cNvPr>
          <p:cNvSpPr txBox="1"/>
          <p:nvPr/>
        </p:nvSpPr>
        <p:spPr>
          <a:xfrm>
            <a:off x="2059949" y="2302619"/>
            <a:ext cx="1352613" cy="645658"/>
          </a:xfrm>
          <a:prstGeom prst="rect">
            <a:avLst/>
          </a:prstGeom>
          <a:noFill/>
        </p:spPr>
        <p:txBody>
          <a:bodyPr wrap="square" rtlCol="0">
            <a:spAutoFit/>
          </a:bodyPr>
          <a:lstStyle/>
          <a:p>
            <a:pPr marL="0" marR="0" lvl="0" indent="0" algn="l" defTabSz="456743" rtl="0" eaLnBrk="1" fontAlgn="auto" latinLnBrk="0" hangingPunct="1">
              <a:lnSpc>
                <a:spcPct val="100000"/>
              </a:lnSpc>
              <a:spcBef>
                <a:spcPts val="0"/>
              </a:spcBef>
              <a:spcAft>
                <a:spcPts val="0"/>
              </a:spcAft>
              <a:buClrTx/>
              <a:buSzTx/>
              <a:buFontTx/>
              <a:buNone/>
              <a:tabLst/>
              <a:defRPr/>
            </a:pPr>
            <a:r>
              <a:rPr kumimoji="0" lang="en-US" sz="1798" b="1" i="0" u="none" strike="noStrike" kern="1200" cap="none" spc="0" normalizeH="0" baseline="0" noProof="0">
                <a:ln>
                  <a:noFill/>
                </a:ln>
                <a:solidFill>
                  <a:prstClr val="white"/>
                </a:solidFill>
                <a:effectLst/>
                <a:uLnTx/>
                <a:uFillTx/>
                <a:latin typeface="Calibri"/>
                <a:ea typeface="+mn-ea"/>
                <a:cs typeface="+mn-cs"/>
              </a:rPr>
              <a:t>Other MAM children</a:t>
            </a:r>
          </a:p>
        </p:txBody>
      </p:sp>
      <p:pic>
        <p:nvPicPr>
          <p:cNvPr id="8" name="Picture 7">
            <a:extLst>
              <a:ext uri="{FF2B5EF4-FFF2-40B4-BE49-F238E27FC236}">
                <a16:creationId xmlns:a16="http://schemas.microsoft.com/office/drawing/2014/main" id="{1561D6F7-B40D-77B2-EF74-BD10C5CE185E}"/>
              </a:ext>
            </a:extLst>
          </p:cNvPr>
          <p:cNvPicPr>
            <a:picLocks noChangeAspect="1"/>
          </p:cNvPicPr>
          <p:nvPr/>
        </p:nvPicPr>
        <p:blipFill>
          <a:blip r:embed="rId3"/>
          <a:stretch>
            <a:fillRect/>
          </a:stretch>
        </p:blipFill>
        <p:spPr>
          <a:xfrm>
            <a:off x="6842207" y="2156709"/>
            <a:ext cx="462925" cy="244357"/>
          </a:xfrm>
          <a:prstGeom prst="rect">
            <a:avLst/>
          </a:prstGeom>
        </p:spPr>
      </p:pic>
      <p:pic>
        <p:nvPicPr>
          <p:cNvPr id="13" name="Picture 12">
            <a:extLst>
              <a:ext uri="{FF2B5EF4-FFF2-40B4-BE49-F238E27FC236}">
                <a16:creationId xmlns:a16="http://schemas.microsoft.com/office/drawing/2014/main" id="{F6AD1E64-403A-4946-8A97-A75C7DD635E6}"/>
              </a:ext>
            </a:extLst>
          </p:cNvPr>
          <p:cNvPicPr>
            <a:picLocks noChangeAspect="1"/>
          </p:cNvPicPr>
          <p:nvPr/>
        </p:nvPicPr>
        <p:blipFill>
          <a:blip r:embed="rId3"/>
          <a:stretch>
            <a:fillRect/>
          </a:stretch>
        </p:blipFill>
        <p:spPr>
          <a:xfrm>
            <a:off x="6896087" y="2959441"/>
            <a:ext cx="462925" cy="244357"/>
          </a:xfrm>
          <a:prstGeom prst="rect">
            <a:avLst/>
          </a:prstGeom>
        </p:spPr>
      </p:pic>
      <p:pic>
        <p:nvPicPr>
          <p:cNvPr id="14" name="Picture 13">
            <a:extLst>
              <a:ext uri="{FF2B5EF4-FFF2-40B4-BE49-F238E27FC236}">
                <a16:creationId xmlns:a16="http://schemas.microsoft.com/office/drawing/2014/main" id="{57221F05-35E4-506D-030D-D5F868373D12}"/>
              </a:ext>
            </a:extLst>
          </p:cNvPr>
          <p:cNvPicPr>
            <a:picLocks noChangeAspect="1"/>
          </p:cNvPicPr>
          <p:nvPr/>
        </p:nvPicPr>
        <p:blipFill>
          <a:blip r:embed="rId3"/>
          <a:stretch>
            <a:fillRect/>
          </a:stretch>
        </p:blipFill>
        <p:spPr>
          <a:xfrm>
            <a:off x="6087878" y="2720250"/>
            <a:ext cx="462925" cy="244357"/>
          </a:xfrm>
          <a:prstGeom prst="rect">
            <a:avLst/>
          </a:prstGeom>
        </p:spPr>
      </p:pic>
      <p:pic>
        <p:nvPicPr>
          <p:cNvPr id="15" name="Picture 14">
            <a:extLst>
              <a:ext uri="{FF2B5EF4-FFF2-40B4-BE49-F238E27FC236}">
                <a16:creationId xmlns:a16="http://schemas.microsoft.com/office/drawing/2014/main" id="{4C5DC75D-B92A-1694-6FB9-7B96BC906FC2}"/>
              </a:ext>
            </a:extLst>
          </p:cNvPr>
          <p:cNvPicPr>
            <a:picLocks noChangeAspect="1"/>
          </p:cNvPicPr>
          <p:nvPr/>
        </p:nvPicPr>
        <p:blipFill>
          <a:blip r:embed="rId3"/>
          <a:stretch>
            <a:fillRect/>
          </a:stretch>
        </p:blipFill>
        <p:spPr>
          <a:xfrm>
            <a:off x="6308555" y="3094530"/>
            <a:ext cx="462925" cy="244357"/>
          </a:xfrm>
          <a:prstGeom prst="rect">
            <a:avLst/>
          </a:prstGeom>
        </p:spPr>
      </p:pic>
      <p:pic>
        <p:nvPicPr>
          <p:cNvPr id="16" name="Picture 15">
            <a:extLst>
              <a:ext uri="{FF2B5EF4-FFF2-40B4-BE49-F238E27FC236}">
                <a16:creationId xmlns:a16="http://schemas.microsoft.com/office/drawing/2014/main" id="{E7991468-8B09-EE68-89C1-2D6A268A0E81}"/>
              </a:ext>
            </a:extLst>
          </p:cNvPr>
          <p:cNvPicPr>
            <a:picLocks noChangeAspect="1"/>
          </p:cNvPicPr>
          <p:nvPr/>
        </p:nvPicPr>
        <p:blipFill>
          <a:blip r:embed="rId3"/>
          <a:stretch>
            <a:fillRect/>
          </a:stretch>
        </p:blipFill>
        <p:spPr>
          <a:xfrm>
            <a:off x="6370501" y="2371575"/>
            <a:ext cx="462925" cy="244357"/>
          </a:xfrm>
          <a:prstGeom prst="rect">
            <a:avLst/>
          </a:prstGeom>
        </p:spPr>
      </p:pic>
      <p:pic>
        <p:nvPicPr>
          <p:cNvPr id="17" name="Picture 16">
            <a:extLst>
              <a:ext uri="{FF2B5EF4-FFF2-40B4-BE49-F238E27FC236}">
                <a16:creationId xmlns:a16="http://schemas.microsoft.com/office/drawing/2014/main" id="{B2BD21EC-ADC6-577A-A5F0-E9834BBBF667}"/>
              </a:ext>
            </a:extLst>
          </p:cNvPr>
          <p:cNvPicPr>
            <a:picLocks noChangeAspect="1"/>
          </p:cNvPicPr>
          <p:nvPr/>
        </p:nvPicPr>
        <p:blipFill>
          <a:blip r:embed="rId3"/>
          <a:stretch>
            <a:fillRect/>
          </a:stretch>
        </p:blipFill>
        <p:spPr>
          <a:xfrm>
            <a:off x="5663646" y="3104328"/>
            <a:ext cx="462925" cy="244357"/>
          </a:xfrm>
          <a:prstGeom prst="rect">
            <a:avLst/>
          </a:prstGeom>
        </p:spPr>
      </p:pic>
      <p:pic>
        <p:nvPicPr>
          <p:cNvPr id="18" name="Picture 17">
            <a:extLst>
              <a:ext uri="{FF2B5EF4-FFF2-40B4-BE49-F238E27FC236}">
                <a16:creationId xmlns:a16="http://schemas.microsoft.com/office/drawing/2014/main" id="{F55E0007-C933-B117-5792-A5020F869EA1}"/>
              </a:ext>
            </a:extLst>
          </p:cNvPr>
          <p:cNvPicPr>
            <a:picLocks noChangeAspect="1"/>
          </p:cNvPicPr>
          <p:nvPr/>
        </p:nvPicPr>
        <p:blipFill>
          <a:blip r:embed="rId3"/>
          <a:stretch>
            <a:fillRect/>
          </a:stretch>
        </p:blipFill>
        <p:spPr>
          <a:xfrm>
            <a:off x="4447553" y="3453711"/>
            <a:ext cx="462925" cy="244357"/>
          </a:xfrm>
          <a:prstGeom prst="rect">
            <a:avLst/>
          </a:prstGeom>
        </p:spPr>
      </p:pic>
      <p:pic>
        <p:nvPicPr>
          <p:cNvPr id="19" name="Picture 18">
            <a:extLst>
              <a:ext uri="{FF2B5EF4-FFF2-40B4-BE49-F238E27FC236}">
                <a16:creationId xmlns:a16="http://schemas.microsoft.com/office/drawing/2014/main" id="{6378510A-05EB-BCC9-AB13-81FE16F7B273}"/>
              </a:ext>
            </a:extLst>
          </p:cNvPr>
          <p:cNvPicPr>
            <a:picLocks noChangeAspect="1"/>
          </p:cNvPicPr>
          <p:nvPr/>
        </p:nvPicPr>
        <p:blipFill>
          <a:blip r:embed="rId3"/>
          <a:stretch>
            <a:fillRect/>
          </a:stretch>
        </p:blipFill>
        <p:spPr>
          <a:xfrm>
            <a:off x="5030685" y="3939831"/>
            <a:ext cx="462925" cy="244357"/>
          </a:xfrm>
          <a:prstGeom prst="rect">
            <a:avLst/>
          </a:prstGeom>
        </p:spPr>
      </p:pic>
      <p:pic>
        <p:nvPicPr>
          <p:cNvPr id="20" name="Picture 19">
            <a:extLst>
              <a:ext uri="{FF2B5EF4-FFF2-40B4-BE49-F238E27FC236}">
                <a16:creationId xmlns:a16="http://schemas.microsoft.com/office/drawing/2014/main" id="{F256A98C-B85E-F9B8-112B-8B61D2493914}"/>
              </a:ext>
            </a:extLst>
          </p:cNvPr>
          <p:cNvPicPr>
            <a:picLocks noChangeAspect="1"/>
          </p:cNvPicPr>
          <p:nvPr/>
        </p:nvPicPr>
        <p:blipFill>
          <a:blip r:embed="rId3"/>
          <a:stretch>
            <a:fillRect/>
          </a:stretch>
        </p:blipFill>
        <p:spPr>
          <a:xfrm>
            <a:off x="4356920" y="3790835"/>
            <a:ext cx="462925" cy="244357"/>
          </a:xfrm>
          <a:prstGeom prst="rect">
            <a:avLst/>
          </a:prstGeom>
        </p:spPr>
      </p:pic>
      <p:pic>
        <p:nvPicPr>
          <p:cNvPr id="21" name="Picture 20">
            <a:extLst>
              <a:ext uri="{FF2B5EF4-FFF2-40B4-BE49-F238E27FC236}">
                <a16:creationId xmlns:a16="http://schemas.microsoft.com/office/drawing/2014/main" id="{D465CECE-CC20-7D83-6A03-C52D703EB7FB}"/>
              </a:ext>
            </a:extLst>
          </p:cNvPr>
          <p:cNvPicPr>
            <a:picLocks noChangeAspect="1"/>
          </p:cNvPicPr>
          <p:nvPr/>
        </p:nvPicPr>
        <p:blipFill>
          <a:blip r:embed="rId3"/>
          <a:stretch>
            <a:fillRect/>
          </a:stretch>
        </p:blipFill>
        <p:spPr>
          <a:xfrm>
            <a:off x="6753374" y="3353407"/>
            <a:ext cx="462925" cy="244357"/>
          </a:xfrm>
          <a:prstGeom prst="rect">
            <a:avLst/>
          </a:prstGeom>
        </p:spPr>
      </p:pic>
      <p:pic>
        <p:nvPicPr>
          <p:cNvPr id="22" name="Picture 21">
            <a:extLst>
              <a:ext uri="{FF2B5EF4-FFF2-40B4-BE49-F238E27FC236}">
                <a16:creationId xmlns:a16="http://schemas.microsoft.com/office/drawing/2014/main" id="{FBB3DFA2-396B-993E-344D-83EBD0A11075}"/>
              </a:ext>
            </a:extLst>
          </p:cNvPr>
          <p:cNvPicPr>
            <a:picLocks noChangeAspect="1"/>
          </p:cNvPicPr>
          <p:nvPr/>
        </p:nvPicPr>
        <p:blipFill>
          <a:blip r:embed="rId3"/>
          <a:stretch>
            <a:fillRect/>
          </a:stretch>
        </p:blipFill>
        <p:spPr>
          <a:xfrm>
            <a:off x="5520174" y="3546110"/>
            <a:ext cx="462925" cy="244357"/>
          </a:xfrm>
          <a:prstGeom prst="rect">
            <a:avLst/>
          </a:prstGeom>
        </p:spPr>
      </p:pic>
      <p:pic>
        <p:nvPicPr>
          <p:cNvPr id="24" name="Picture 23">
            <a:extLst>
              <a:ext uri="{FF2B5EF4-FFF2-40B4-BE49-F238E27FC236}">
                <a16:creationId xmlns:a16="http://schemas.microsoft.com/office/drawing/2014/main" id="{10F0278D-EE78-D08F-B7B0-E50EF343F356}"/>
              </a:ext>
            </a:extLst>
          </p:cNvPr>
          <p:cNvPicPr>
            <a:picLocks noChangeAspect="1"/>
          </p:cNvPicPr>
          <p:nvPr/>
        </p:nvPicPr>
        <p:blipFill>
          <a:blip r:embed="rId4"/>
          <a:stretch>
            <a:fillRect/>
          </a:stretch>
        </p:blipFill>
        <p:spPr>
          <a:xfrm>
            <a:off x="6026343" y="5540211"/>
            <a:ext cx="467368" cy="243719"/>
          </a:xfrm>
          <a:prstGeom prst="rect">
            <a:avLst/>
          </a:prstGeom>
        </p:spPr>
      </p:pic>
      <p:pic>
        <p:nvPicPr>
          <p:cNvPr id="26" name="Picture 25">
            <a:extLst>
              <a:ext uri="{FF2B5EF4-FFF2-40B4-BE49-F238E27FC236}">
                <a16:creationId xmlns:a16="http://schemas.microsoft.com/office/drawing/2014/main" id="{C147B50F-DB94-1C42-46AC-7D995B5DCC0A}"/>
              </a:ext>
            </a:extLst>
          </p:cNvPr>
          <p:cNvPicPr>
            <a:picLocks noChangeAspect="1"/>
          </p:cNvPicPr>
          <p:nvPr/>
        </p:nvPicPr>
        <p:blipFill>
          <a:blip r:embed="rId4"/>
          <a:stretch>
            <a:fillRect/>
          </a:stretch>
        </p:blipFill>
        <p:spPr>
          <a:xfrm>
            <a:off x="6339318" y="5220774"/>
            <a:ext cx="467368" cy="243719"/>
          </a:xfrm>
          <a:prstGeom prst="rect">
            <a:avLst/>
          </a:prstGeom>
        </p:spPr>
      </p:pic>
      <p:pic>
        <p:nvPicPr>
          <p:cNvPr id="27" name="Picture 26">
            <a:extLst>
              <a:ext uri="{FF2B5EF4-FFF2-40B4-BE49-F238E27FC236}">
                <a16:creationId xmlns:a16="http://schemas.microsoft.com/office/drawing/2014/main" id="{93FA4C86-42C0-5E86-461D-5470B321A0F3}"/>
              </a:ext>
            </a:extLst>
          </p:cNvPr>
          <p:cNvPicPr>
            <a:picLocks noChangeAspect="1"/>
          </p:cNvPicPr>
          <p:nvPr/>
        </p:nvPicPr>
        <p:blipFill>
          <a:blip r:embed="rId4"/>
          <a:stretch>
            <a:fillRect/>
          </a:stretch>
        </p:blipFill>
        <p:spPr>
          <a:xfrm>
            <a:off x="6010291" y="4446105"/>
            <a:ext cx="467368" cy="243719"/>
          </a:xfrm>
          <a:prstGeom prst="rect">
            <a:avLst/>
          </a:prstGeom>
        </p:spPr>
      </p:pic>
      <p:pic>
        <p:nvPicPr>
          <p:cNvPr id="28" name="Picture 27">
            <a:extLst>
              <a:ext uri="{FF2B5EF4-FFF2-40B4-BE49-F238E27FC236}">
                <a16:creationId xmlns:a16="http://schemas.microsoft.com/office/drawing/2014/main" id="{12A30592-579E-7166-DC12-48AA5D0810CC}"/>
              </a:ext>
            </a:extLst>
          </p:cNvPr>
          <p:cNvPicPr>
            <a:picLocks noChangeAspect="1"/>
          </p:cNvPicPr>
          <p:nvPr/>
        </p:nvPicPr>
        <p:blipFill>
          <a:blip r:embed="rId4"/>
          <a:stretch>
            <a:fillRect/>
          </a:stretch>
        </p:blipFill>
        <p:spPr>
          <a:xfrm>
            <a:off x="5809824" y="3977952"/>
            <a:ext cx="467368" cy="243719"/>
          </a:xfrm>
          <a:prstGeom prst="rect">
            <a:avLst/>
          </a:prstGeom>
        </p:spPr>
      </p:pic>
      <p:pic>
        <p:nvPicPr>
          <p:cNvPr id="30" name="Picture 29">
            <a:extLst>
              <a:ext uri="{FF2B5EF4-FFF2-40B4-BE49-F238E27FC236}">
                <a16:creationId xmlns:a16="http://schemas.microsoft.com/office/drawing/2014/main" id="{DB0A7141-D87D-A8A1-3AC3-06B67B1742B4}"/>
              </a:ext>
            </a:extLst>
          </p:cNvPr>
          <p:cNvPicPr>
            <a:picLocks noChangeAspect="1"/>
          </p:cNvPicPr>
          <p:nvPr/>
        </p:nvPicPr>
        <p:blipFill>
          <a:blip r:embed="rId4"/>
          <a:stretch>
            <a:fillRect/>
          </a:stretch>
        </p:blipFill>
        <p:spPr>
          <a:xfrm>
            <a:off x="6493711" y="4742888"/>
            <a:ext cx="467368" cy="243719"/>
          </a:xfrm>
          <a:prstGeom prst="rect">
            <a:avLst/>
          </a:prstGeom>
        </p:spPr>
      </p:pic>
      <p:pic>
        <p:nvPicPr>
          <p:cNvPr id="31" name="Picture 30">
            <a:extLst>
              <a:ext uri="{FF2B5EF4-FFF2-40B4-BE49-F238E27FC236}">
                <a16:creationId xmlns:a16="http://schemas.microsoft.com/office/drawing/2014/main" id="{85A0D90C-CE28-8D12-D094-3F259438D8BC}"/>
              </a:ext>
            </a:extLst>
          </p:cNvPr>
          <p:cNvPicPr>
            <a:picLocks noChangeAspect="1"/>
          </p:cNvPicPr>
          <p:nvPr/>
        </p:nvPicPr>
        <p:blipFill>
          <a:blip r:embed="rId4"/>
          <a:stretch>
            <a:fillRect/>
          </a:stretch>
        </p:blipFill>
        <p:spPr>
          <a:xfrm>
            <a:off x="6767976" y="4079236"/>
            <a:ext cx="467368" cy="243719"/>
          </a:xfrm>
          <a:prstGeom prst="rect">
            <a:avLst/>
          </a:prstGeom>
        </p:spPr>
      </p:pic>
      <p:pic>
        <p:nvPicPr>
          <p:cNvPr id="32" name="Picture 31">
            <a:extLst>
              <a:ext uri="{FF2B5EF4-FFF2-40B4-BE49-F238E27FC236}">
                <a16:creationId xmlns:a16="http://schemas.microsoft.com/office/drawing/2014/main" id="{A8CA7A0A-CB65-17C6-7CC7-750AE71FA2B8}"/>
              </a:ext>
            </a:extLst>
          </p:cNvPr>
          <p:cNvPicPr>
            <a:picLocks noChangeAspect="1"/>
          </p:cNvPicPr>
          <p:nvPr/>
        </p:nvPicPr>
        <p:blipFill>
          <a:blip r:embed="rId4"/>
          <a:stretch>
            <a:fillRect/>
          </a:stretch>
        </p:blipFill>
        <p:spPr>
          <a:xfrm>
            <a:off x="7489160" y="5172948"/>
            <a:ext cx="467368" cy="243719"/>
          </a:xfrm>
          <a:prstGeom prst="rect">
            <a:avLst/>
          </a:prstGeom>
        </p:spPr>
      </p:pic>
      <p:pic>
        <p:nvPicPr>
          <p:cNvPr id="33" name="Picture 32">
            <a:extLst>
              <a:ext uri="{FF2B5EF4-FFF2-40B4-BE49-F238E27FC236}">
                <a16:creationId xmlns:a16="http://schemas.microsoft.com/office/drawing/2014/main" id="{833411F0-8B68-2A52-C3B9-2D332ED7B24F}"/>
              </a:ext>
            </a:extLst>
          </p:cNvPr>
          <p:cNvPicPr>
            <a:picLocks noChangeAspect="1"/>
          </p:cNvPicPr>
          <p:nvPr/>
        </p:nvPicPr>
        <p:blipFill>
          <a:blip r:embed="rId4"/>
          <a:stretch>
            <a:fillRect/>
          </a:stretch>
        </p:blipFill>
        <p:spPr>
          <a:xfrm>
            <a:off x="7042567" y="5579677"/>
            <a:ext cx="467368" cy="243719"/>
          </a:xfrm>
          <a:prstGeom prst="rect">
            <a:avLst/>
          </a:prstGeom>
        </p:spPr>
      </p:pic>
      <p:pic>
        <p:nvPicPr>
          <p:cNvPr id="34" name="Picture 33">
            <a:extLst>
              <a:ext uri="{FF2B5EF4-FFF2-40B4-BE49-F238E27FC236}">
                <a16:creationId xmlns:a16="http://schemas.microsoft.com/office/drawing/2014/main" id="{7A299A95-DC41-D498-114F-2727B4307F8B}"/>
              </a:ext>
            </a:extLst>
          </p:cNvPr>
          <p:cNvPicPr>
            <a:picLocks noChangeAspect="1"/>
          </p:cNvPicPr>
          <p:nvPr/>
        </p:nvPicPr>
        <p:blipFill>
          <a:blip r:embed="rId4"/>
          <a:stretch>
            <a:fillRect/>
          </a:stretch>
        </p:blipFill>
        <p:spPr>
          <a:xfrm>
            <a:off x="6544582" y="5872468"/>
            <a:ext cx="467368" cy="243719"/>
          </a:xfrm>
          <a:prstGeom prst="rect">
            <a:avLst/>
          </a:prstGeom>
        </p:spPr>
      </p:pic>
      <p:pic>
        <p:nvPicPr>
          <p:cNvPr id="36" name="Picture 35">
            <a:extLst>
              <a:ext uri="{FF2B5EF4-FFF2-40B4-BE49-F238E27FC236}">
                <a16:creationId xmlns:a16="http://schemas.microsoft.com/office/drawing/2014/main" id="{A44184B5-47F7-499A-E192-95FF7F159A1A}"/>
              </a:ext>
            </a:extLst>
          </p:cNvPr>
          <p:cNvPicPr>
            <a:picLocks noChangeAspect="1"/>
          </p:cNvPicPr>
          <p:nvPr/>
        </p:nvPicPr>
        <p:blipFill>
          <a:blip r:embed="rId4"/>
          <a:stretch>
            <a:fillRect/>
          </a:stretch>
        </p:blipFill>
        <p:spPr>
          <a:xfrm>
            <a:off x="5488054" y="5766492"/>
            <a:ext cx="467368" cy="243719"/>
          </a:xfrm>
          <a:prstGeom prst="rect">
            <a:avLst/>
          </a:prstGeom>
        </p:spPr>
      </p:pic>
      <p:pic>
        <p:nvPicPr>
          <p:cNvPr id="39" name="Picture 38">
            <a:extLst>
              <a:ext uri="{FF2B5EF4-FFF2-40B4-BE49-F238E27FC236}">
                <a16:creationId xmlns:a16="http://schemas.microsoft.com/office/drawing/2014/main" id="{B6B35273-FED5-E98D-A3E6-013A55861D58}"/>
              </a:ext>
            </a:extLst>
          </p:cNvPr>
          <p:cNvPicPr>
            <a:picLocks noChangeAspect="1"/>
          </p:cNvPicPr>
          <p:nvPr/>
        </p:nvPicPr>
        <p:blipFill>
          <a:blip r:embed="rId4"/>
          <a:stretch>
            <a:fillRect/>
          </a:stretch>
        </p:blipFill>
        <p:spPr>
          <a:xfrm>
            <a:off x="6929918" y="5247773"/>
            <a:ext cx="467368" cy="243719"/>
          </a:xfrm>
          <a:prstGeom prst="rect">
            <a:avLst/>
          </a:prstGeom>
        </p:spPr>
      </p:pic>
      <p:pic>
        <p:nvPicPr>
          <p:cNvPr id="41" name="Picture 40">
            <a:extLst>
              <a:ext uri="{FF2B5EF4-FFF2-40B4-BE49-F238E27FC236}">
                <a16:creationId xmlns:a16="http://schemas.microsoft.com/office/drawing/2014/main" id="{B8E743CD-D046-6256-8CD6-CC99919A10ED}"/>
              </a:ext>
            </a:extLst>
          </p:cNvPr>
          <p:cNvPicPr>
            <a:picLocks noChangeAspect="1"/>
          </p:cNvPicPr>
          <p:nvPr/>
        </p:nvPicPr>
        <p:blipFill>
          <a:blip r:embed="rId5"/>
          <a:stretch>
            <a:fillRect/>
          </a:stretch>
        </p:blipFill>
        <p:spPr>
          <a:xfrm>
            <a:off x="7784132" y="4001005"/>
            <a:ext cx="313266" cy="499268"/>
          </a:xfrm>
          <a:prstGeom prst="rect">
            <a:avLst/>
          </a:prstGeom>
        </p:spPr>
      </p:pic>
      <p:pic>
        <p:nvPicPr>
          <p:cNvPr id="42" name="Picture 41">
            <a:extLst>
              <a:ext uri="{FF2B5EF4-FFF2-40B4-BE49-F238E27FC236}">
                <a16:creationId xmlns:a16="http://schemas.microsoft.com/office/drawing/2014/main" id="{EBC227C5-06DE-62D9-A940-D12D0811FC18}"/>
              </a:ext>
            </a:extLst>
          </p:cNvPr>
          <p:cNvPicPr>
            <a:picLocks noChangeAspect="1"/>
          </p:cNvPicPr>
          <p:nvPr/>
        </p:nvPicPr>
        <p:blipFill>
          <a:blip r:embed="rId5"/>
          <a:stretch>
            <a:fillRect/>
          </a:stretch>
        </p:blipFill>
        <p:spPr>
          <a:xfrm>
            <a:off x="3697203" y="3660331"/>
            <a:ext cx="287743" cy="458592"/>
          </a:xfrm>
          <a:prstGeom prst="rect">
            <a:avLst/>
          </a:prstGeom>
        </p:spPr>
      </p:pic>
      <p:pic>
        <p:nvPicPr>
          <p:cNvPr id="43" name="Picture 42">
            <a:extLst>
              <a:ext uri="{FF2B5EF4-FFF2-40B4-BE49-F238E27FC236}">
                <a16:creationId xmlns:a16="http://schemas.microsoft.com/office/drawing/2014/main" id="{DFCC73C3-9CF0-7144-32F7-C599E11ED508}"/>
              </a:ext>
            </a:extLst>
          </p:cNvPr>
          <p:cNvPicPr>
            <a:picLocks noChangeAspect="1"/>
          </p:cNvPicPr>
          <p:nvPr/>
        </p:nvPicPr>
        <p:blipFill>
          <a:blip r:embed="rId5"/>
          <a:stretch>
            <a:fillRect/>
          </a:stretch>
        </p:blipFill>
        <p:spPr>
          <a:xfrm>
            <a:off x="8128547" y="3574735"/>
            <a:ext cx="313266" cy="499268"/>
          </a:xfrm>
          <a:prstGeom prst="rect">
            <a:avLst/>
          </a:prstGeom>
        </p:spPr>
      </p:pic>
      <p:pic>
        <p:nvPicPr>
          <p:cNvPr id="45" name="Picture 44">
            <a:extLst>
              <a:ext uri="{FF2B5EF4-FFF2-40B4-BE49-F238E27FC236}">
                <a16:creationId xmlns:a16="http://schemas.microsoft.com/office/drawing/2014/main" id="{FF8A616D-F8B0-7B9E-C531-4BE34E627045}"/>
              </a:ext>
            </a:extLst>
          </p:cNvPr>
          <p:cNvPicPr>
            <a:picLocks noChangeAspect="1"/>
          </p:cNvPicPr>
          <p:nvPr/>
        </p:nvPicPr>
        <p:blipFill>
          <a:blip r:embed="rId5"/>
          <a:stretch>
            <a:fillRect/>
          </a:stretch>
        </p:blipFill>
        <p:spPr>
          <a:xfrm>
            <a:off x="3939287" y="3577827"/>
            <a:ext cx="287743" cy="458591"/>
          </a:xfrm>
          <a:prstGeom prst="rect">
            <a:avLst/>
          </a:prstGeom>
        </p:spPr>
      </p:pic>
      <p:pic>
        <p:nvPicPr>
          <p:cNvPr id="50" name="Picture 49">
            <a:extLst>
              <a:ext uri="{FF2B5EF4-FFF2-40B4-BE49-F238E27FC236}">
                <a16:creationId xmlns:a16="http://schemas.microsoft.com/office/drawing/2014/main" id="{2C4E599A-C266-4459-C7E5-A013DA8D3867}"/>
              </a:ext>
            </a:extLst>
          </p:cNvPr>
          <p:cNvPicPr>
            <a:picLocks noChangeAspect="1"/>
          </p:cNvPicPr>
          <p:nvPr/>
        </p:nvPicPr>
        <p:blipFill>
          <a:blip r:embed="rId3"/>
          <a:stretch>
            <a:fillRect/>
          </a:stretch>
        </p:blipFill>
        <p:spPr>
          <a:xfrm>
            <a:off x="7597820" y="2597070"/>
            <a:ext cx="462925" cy="244357"/>
          </a:xfrm>
          <a:prstGeom prst="rect">
            <a:avLst/>
          </a:prstGeom>
        </p:spPr>
      </p:pic>
      <p:pic>
        <p:nvPicPr>
          <p:cNvPr id="52" name="Picture 51">
            <a:extLst>
              <a:ext uri="{FF2B5EF4-FFF2-40B4-BE49-F238E27FC236}">
                <a16:creationId xmlns:a16="http://schemas.microsoft.com/office/drawing/2014/main" id="{1889CC91-16AC-5520-EB8F-AA22BEDE9958}"/>
              </a:ext>
            </a:extLst>
          </p:cNvPr>
          <p:cNvPicPr>
            <a:picLocks noChangeAspect="1"/>
          </p:cNvPicPr>
          <p:nvPr/>
        </p:nvPicPr>
        <p:blipFill>
          <a:blip r:embed="rId4"/>
          <a:stretch>
            <a:fillRect/>
          </a:stretch>
        </p:blipFill>
        <p:spPr>
          <a:xfrm>
            <a:off x="7051387" y="4779435"/>
            <a:ext cx="467368" cy="243719"/>
          </a:xfrm>
          <a:prstGeom prst="rect">
            <a:avLst/>
          </a:prstGeom>
        </p:spPr>
      </p:pic>
      <p:pic>
        <p:nvPicPr>
          <p:cNvPr id="53" name="Picture 52">
            <a:extLst>
              <a:ext uri="{FF2B5EF4-FFF2-40B4-BE49-F238E27FC236}">
                <a16:creationId xmlns:a16="http://schemas.microsoft.com/office/drawing/2014/main" id="{A22E9AC6-F599-D919-430C-45F5D53E9903}"/>
              </a:ext>
            </a:extLst>
          </p:cNvPr>
          <p:cNvPicPr>
            <a:picLocks noChangeAspect="1"/>
          </p:cNvPicPr>
          <p:nvPr/>
        </p:nvPicPr>
        <p:blipFill>
          <a:blip r:embed="rId4"/>
          <a:stretch>
            <a:fillRect/>
          </a:stretch>
        </p:blipFill>
        <p:spPr>
          <a:xfrm>
            <a:off x="7004862" y="4422546"/>
            <a:ext cx="467368" cy="243719"/>
          </a:xfrm>
          <a:prstGeom prst="rect">
            <a:avLst/>
          </a:prstGeom>
        </p:spPr>
      </p:pic>
      <p:pic>
        <p:nvPicPr>
          <p:cNvPr id="1028" name="Picture 1027">
            <a:extLst>
              <a:ext uri="{FF2B5EF4-FFF2-40B4-BE49-F238E27FC236}">
                <a16:creationId xmlns:a16="http://schemas.microsoft.com/office/drawing/2014/main" id="{665A1DBD-8A76-3207-410F-BFCED7AF4270}"/>
              </a:ext>
            </a:extLst>
          </p:cNvPr>
          <p:cNvPicPr>
            <a:picLocks noChangeAspect="1"/>
          </p:cNvPicPr>
          <p:nvPr/>
        </p:nvPicPr>
        <p:blipFill>
          <a:blip r:embed="rId6"/>
          <a:stretch>
            <a:fillRect/>
          </a:stretch>
        </p:blipFill>
        <p:spPr>
          <a:xfrm>
            <a:off x="7391173" y="3227575"/>
            <a:ext cx="287038" cy="268195"/>
          </a:xfrm>
          <a:prstGeom prst="rect">
            <a:avLst/>
          </a:prstGeom>
        </p:spPr>
      </p:pic>
      <p:pic>
        <p:nvPicPr>
          <p:cNvPr id="1036" name="Picture 1035">
            <a:extLst>
              <a:ext uri="{FF2B5EF4-FFF2-40B4-BE49-F238E27FC236}">
                <a16:creationId xmlns:a16="http://schemas.microsoft.com/office/drawing/2014/main" id="{760538A1-17EC-09F1-DFE9-D4C7A3FA7953}"/>
              </a:ext>
            </a:extLst>
          </p:cNvPr>
          <p:cNvPicPr>
            <a:picLocks noChangeAspect="1"/>
          </p:cNvPicPr>
          <p:nvPr/>
        </p:nvPicPr>
        <p:blipFill>
          <a:blip r:embed="rId4"/>
          <a:stretch>
            <a:fillRect/>
          </a:stretch>
        </p:blipFill>
        <p:spPr>
          <a:xfrm>
            <a:off x="5071211" y="4247000"/>
            <a:ext cx="467368" cy="243719"/>
          </a:xfrm>
          <a:prstGeom prst="rect">
            <a:avLst/>
          </a:prstGeom>
        </p:spPr>
      </p:pic>
      <p:pic>
        <p:nvPicPr>
          <p:cNvPr id="1037" name="Picture 1036">
            <a:extLst>
              <a:ext uri="{FF2B5EF4-FFF2-40B4-BE49-F238E27FC236}">
                <a16:creationId xmlns:a16="http://schemas.microsoft.com/office/drawing/2014/main" id="{FA006F28-E855-C477-61A0-2EFF04D2DE79}"/>
              </a:ext>
            </a:extLst>
          </p:cNvPr>
          <p:cNvPicPr>
            <a:picLocks noChangeAspect="1"/>
          </p:cNvPicPr>
          <p:nvPr/>
        </p:nvPicPr>
        <p:blipFill>
          <a:blip r:embed="rId4"/>
          <a:stretch>
            <a:fillRect/>
          </a:stretch>
        </p:blipFill>
        <p:spPr>
          <a:xfrm>
            <a:off x="5136608" y="5101426"/>
            <a:ext cx="467368" cy="243719"/>
          </a:xfrm>
          <a:prstGeom prst="rect">
            <a:avLst/>
          </a:prstGeom>
        </p:spPr>
      </p:pic>
      <p:pic>
        <p:nvPicPr>
          <p:cNvPr id="1039" name="Picture 1038">
            <a:extLst>
              <a:ext uri="{FF2B5EF4-FFF2-40B4-BE49-F238E27FC236}">
                <a16:creationId xmlns:a16="http://schemas.microsoft.com/office/drawing/2014/main" id="{BDEC428B-6A99-2534-FF53-1C0467E95A9C}"/>
              </a:ext>
            </a:extLst>
          </p:cNvPr>
          <p:cNvPicPr>
            <a:picLocks noChangeAspect="1"/>
          </p:cNvPicPr>
          <p:nvPr/>
        </p:nvPicPr>
        <p:blipFill>
          <a:blip r:embed="rId4"/>
          <a:stretch>
            <a:fillRect/>
          </a:stretch>
        </p:blipFill>
        <p:spPr>
          <a:xfrm>
            <a:off x="5481081" y="4793420"/>
            <a:ext cx="467368" cy="243719"/>
          </a:xfrm>
          <a:prstGeom prst="rect">
            <a:avLst/>
          </a:prstGeom>
        </p:spPr>
      </p:pic>
      <p:sp>
        <p:nvSpPr>
          <p:cNvPr id="1041" name="Rectangle 1040">
            <a:extLst>
              <a:ext uri="{FF2B5EF4-FFF2-40B4-BE49-F238E27FC236}">
                <a16:creationId xmlns:a16="http://schemas.microsoft.com/office/drawing/2014/main" id="{F19ECB2C-622C-72DB-7699-6F3FE77DCDCB}"/>
              </a:ext>
            </a:extLst>
          </p:cNvPr>
          <p:cNvSpPr/>
          <p:nvPr/>
        </p:nvSpPr>
        <p:spPr>
          <a:xfrm rot="2427621">
            <a:off x="1663746" y="3968219"/>
            <a:ext cx="415230" cy="167753"/>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6743" rtl="0" eaLnBrk="1" fontAlgn="auto" latinLnBrk="0" hangingPunct="1">
              <a:lnSpc>
                <a:spcPct val="100000"/>
              </a:lnSpc>
              <a:spcBef>
                <a:spcPts val="0"/>
              </a:spcBef>
              <a:spcAft>
                <a:spcPts val="0"/>
              </a:spcAft>
              <a:buClrTx/>
              <a:buSzTx/>
              <a:buFontTx/>
              <a:buNone/>
              <a:tabLst/>
              <a:defRPr/>
            </a:pPr>
            <a:endParaRPr kumimoji="0" lang="en-US" sz="1798" b="0" i="0" u="none" strike="noStrike" kern="1200" cap="none" spc="0" normalizeH="0" baseline="0" noProof="0">
              <a:ln>
                <a:noFill/>
              </a:ln>
              <a:solidFill>
                <a:prstClr val="white"/>
              </a:solidFill>
              <a:effectLst/>
              <a:uLnTx/>
              <a:uFillTx/>
              <a:latin typeface="Calibri"/>
              <a:ea typeface="+mn-ea"/>
              <a:cs typeface="+mn-cs"/>
            </a:endParaRPr>
          </a:p>
        </p:txBody>
      </p:sp>
      <p:sp>
        <p:nvSpPr>
          <p:cNvPr id="1046" name="Rectangle 1045">
            <a:extLst>
              <a:ext uri="{FF2B5EF4-FFF2-40B4-BE49-F238E27FC236}">
                <a16:creationId xmlns:a16="http://schemas.microsoft.com/office/drawing/2014/main" id="{6488F8F2-57F2-44FE-1339-E7205EBD1A15}"/>
              </a:ext>
            </a:extLst>
          </p:cNvPr>
          <p:cNvSpPr/>
          <p:nvPr/>
        </p:nvSpPr>
        <p:spPr>
          <a:xfrm rot="2427621">
            <a:off x="3427505" y="5962129"/>
            <a:ext cx="318465" cy="109352"/>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6743" rtl="0" eaLnBrk="1" fontAlgn="auto" latinLnBrk="0" hangingPunct="1">
              <a:lnSpc>
                <a:spcPct val="100000"/>
              </a:lnSpc>
              <a:spcBef>
                <a:spcPts val="0"/>
              </a:spcBef>
              <a:spcAft>
                <a:spcPts val="0"/>
              </a:spcAft>
              <a:buClrTx/>
              <a:buSzTx/>
              <a:buFontTx/>
              <a:buNone/>
              <a:tabLst/>
              <a:defRPr/>
            </a:pPr>
            <a:endParaRPr kumimoji="0" lang="en-US" sz="1798" b="0" i="0" u="none" strike="noStrike" kern="1200" cap="none" spc="0" normalizeH="0" baseline="0" noProof="0">
              <a:ln>
                <a:noFill/>
              </a:ln>
              <a:solidFill>
                <a:prstClr val="white"/>
              </a:solidFill>
              <a:effectLst/>
              <a:uLnTx/>
              <a:uFillTx/>
              <a:latin typeface="Calibri"/>
              <a:ea typeface="+mn-ea"/>
              <a:cs typeface="+mn-cs"/>
            </a:endParaRPr>
          </a:p>
        </p:txBody>
      </p:sp>
      <p:pic>
        <p:nvPicPr>
          <p:cNvPr id="1052" name="Picture 1051">
            <a:extLst>
              <a:ext uri="{FF2B5EF4-FFF2-40B4-BE49-F238E27FC236}">
                <a16:creationId xmlns:a16="http://schemas.microsoft.com/office/drawing/2014/main" id="{9B329299-ECC3-ED90-E0DE-AD436CF25140}"/>
              </a:ext>
            </a:extLst>
          </p:cNvPr>
          <p:cNvPicPr>
            <a:picLocks noChangeAspect="1"/>
          </p:cNvPicPr>
          <p:nvPr/>
        </p:nvPicPr>
        <p:blipFill>
          <a:blip r:embed="rId7"/>
          <a:stretch>
            <a:fillRect/>
          </a:stretch>
        </p:blipFill>
        <p:spPr>
          <a:xfrm rot="20120205">
            <a:off x="1322653" y="2582324"/>
            <a:ext cx="532724" cy="501387"/>
          </a:xfrm>
          <a:prstGeom prst="rect">
            <a:avLst/>
          </a:prstGeom>
        </p:spPr>
      </p:pic>
      <p:pic>
        <p:nvPicPr>
          <p:cNvPr id="1064" name="Picture 1063">
            <a:extLst>
              <a:ext uri="{FF2B5EF4-FFF2-40B4-BE49-F238E27FC236}">
                <a16:creationId xmlns:a16="http://schemas.microsoft.com/office/drawing/2014/main" id="{93789952-888B-C5F3-7B8A-2AAADDE5B73E}"/>
              </a:ext>
            </a:extLst>
          </p:cNvPr>
          <p:cNvPicPr>
            <a:picLocks noChangeAspect="1"/>
          </p:cNvPicPr>
          <p:nvPr/>
        </p:nvPicPr>
        <p:blipFill>
          <a:blip r:embed="rId7"/>
          <a:stretch>
            <a:fillRect/>
          </a:stretch>
        </p:blipFill>
        <p:spPr>
          <a:xfrm rot="20120205">
            <a:off x="3482230" y="1883602"/>
            <a:ext cx="532724" cy="501387"/>
          </a:xfrm>
          <a:prstGeom prst="rect">
            <a:avLst/>
          </a:prstGeom>
        </p:spPr>
      </p:pic>
      <p:pic>
        <p:nvPicPr>
          <p:cNvPr id="1065" name="Picture 1064">
            <a:extLst>
              <a:ext uri="{FF2B5EF4-FFF2-40B4-BE49-F238E27FC236}">
                <a16:creationId xmlns:a16="http://schemas.microsoft.com/office/drawing/2014/main" id="{8E09208D-D11A-4994-D800-8D17508BDEA2}"/>
              </a:ext>
            </a:extLst>
          </p:cNvPr>
          <p:cNvPicPr>
            <a:picLocks noChangeAspect="1"/>
          </p:cNvPicPr>
          <p:nvPr/>
        </p:nvPicPr>
        <p:blipFill>
          <a:blip r:embed="rId7"/>
          <a:stretch>
            <a:fillRect/>
          </a:stretch>
        </p:blipFill>
        <p:spPr>
          <a:xfrm rot="20120205">
            <a:off x="4663983" y="1933488"/>
            <a:ext cx="532724" cy="501387"/>
          </a:xfrm>
          <a:prstGeom prst="rect">
            <a:avLst/>
          </a:prstGeom>
        </p:spPr>
      </p:pic>
      <p:pic>
        <p:nvPicPr>
          <p:cNvPr id="1067" name="Picture 1066">
            <a:extLst>
              <a:ext uri="{FF2B5EF4-FFF2-40B4-BE49-F238E27FC236}">
                <a16:creationId xmlns:a16="http://schemas.microsoft.com/office/drawing/2014/main" id="{DFED70E9-A7F6-1333-E0E8-FC67D513487D}"/>
              </a:ext>
            </a:extLst>
          </p:cNvPr>
          <p:cNvPicPr>
            <a:picLocks noChangeAspect="1"/>
          </p:cNvPicPr>
          <p:nvPr/>
        </p:nvPicPr>
        <p:blipFill>
          <a:blip r:embed="rId8"/>
          <a:stretch>
            <a:fillRect/>
          </a:stretch>
        </p:blipFill>
        <p:spPr>
          <a:xfrm>
            <a:off x="4988589" y="5926078"/>
            <a:ext cx="380218" cy="380218"/>
          </a:xfrm>
          <a:prstGeom prst="rect">
            <a:avLst/>
          </a:prstGeom>
        </p:spPr>
      </p:pic>
      <p:pic>
        <p:nvPicPr>
          <p:cNvPr id="1069" name="Picture 1068">
            <a:extLst>
              <a:ext uri="{FF2B5EF4-FFF2-40B4-BE49-F238E27FC236}">
                <a16:creationId xmlns:a16="http://schemas.microsoft.com/office/drawing/2014/main" id="{49DA1F2E-C613-748E-F938-CDA545929734}"/>
              </a:ext>
            </a:extLst>
          </p:cNvPr>
          <p:cNvPicPr>
            <a:picLocks noChangeAspect="1"/>
          </p:cNvPicPr>
          <p:nvPr/>
        </p:nvPicPr>
        <p:blipFill>
          <a:blip r:embed="rId8"/>
          <a:stretch>
            <a:fillRect/>
          </a:stretch>
        </p:blipFill>
        <p:spPr>
          <a:xfrm>
            <a:off x="3416142" y="5292771"/>
            <a:ext cx="313269" cy="313269"/>
          </a:xfrm>
          <a:prstGeom prst="rect">
            <a:avLst/>
          </a:prstGeom>
        </p:spPr>
      </p:pic>
      <p:pic>
        <p:nvPicPr>
          <p:cNvPr id="1071" name="Picture 1070">
            <a:extLst>
              <a:ext uri="{FF2B5EF4-FFF2-40B4-BE49-F238E27FC236}">
                <a16:creationId xmlns:a16="http://schemas.microsoft.com/office/drawing/2014/main" id="{CA6D412D-1F81-3190-30CC-A95C17A964BA}"/>
              </a:ext>
            </a:extLst>
          </p:cNvPr>
          <p:cNvPicPr>
            <a:picLocks noChangeAspect="1"/>
          </p:cNvPicPr>
          <p:nvPr/>
        </p:nvPicPr>
        <p:blipFill>
          <a:blip r:embed="rId8"/>
          <a:stretch>
            <a:fillRect/>
          </a:stretch>
        </p:blipFill>
        <p:spPr>
          <a:xfrm>
            <a:off x="4396052" y="4113697"/>
            <a:ext cx="323558" cy="323558"/>
          </a:xfrm>
          <a:prstGeom prst="rect">
            <a:avLst/>
          </a:prstGeom>
        </p:spPr>
      </p:pic>
      <p:pic>
        <p:nvPicPr>
          <p:cNvPr id="1073" name="Picture 1072">
            <a:extLst>
              <a:ext uri="{FF2B5EF4-FFF2-40B4-BE49-F238E27FC236}">
                <a16:creationId xmlns:a16="http://schemas.microsoft.com/office/drawing/2014/main" id="{533DE790-6A47-5758-F5AF-479609734A76}"/>
              </a:ext>
            </a:extLst>
          </p:cNvPr>
          <p:cNvPicPr>
            <a:picLocks noChangeAspect="1"/>
          </p:cNvPicPr>
          <p:nvPr/>
        </p:nvPicPr>
        <p:blipFill>
          <a:blip r:embed="rId9"/>
          <a:stretch>
            <a:fillRect/>
          </a:stretch>
        </p:blipFill>
        <p:spPr>
          <a:xfrm>
            <a:off x="2804020" y="4234835"/>
            <a:ext cx="598417" cy="616551"/>
          </a:xfrm>
          <a:prstGeom prst="rect">
            <a:avLst/>
          </a:prstGeom>
        </p:spPr>
      </p:pic>
      <p:pic>
        <p:nvPicPr>
          <p:cNvPr id="1075" name="Picture 1074">
            <a:extLst>
              <a:ext uri="{FF2B5EF4-FFF2-40B4-BE49-F238E27FC236}">
                <a16:creationId xmlns:a16="http://schemas.microsoft.com/office/drawing/2014/main" id="{5BBDED1C-7BAB-4D77-D308-8792654295FC}"/>
              </a:ext>
            </a:extLst>
          </p:cNvPr>
          <p:cNvPicPr>
            <a:picLocks noChangeAspect="1"/>
          </p:cNvPicPr>
          <p:nvPr/>
        </p:nvPicPr>
        <p:blipFill>
          <a:blip r:embed="rId9"/>
          <a:stretch>
            <a:fillRect/>
          </a:stretch>
        </p:blipFill>
        <p:spPr>
          <a:xfrm>
            <a:off x="3724783" y="5491491"/>
            <a:ext cx="598417" cy="616551"/>
          </a:xfrm>
          <a:prstGeom prst="rect">
            <a:avLst/>
          </a:prstGeom>
        </p:spPr>
      </p:pic>
      <p:pic>
        <p:nvPicPr>
          <p:cNvPr id="1077" name="Picture 1076">
            <a:extLst>
              <a:ext uri="{FF2B5EF4-FFF2-40B4-BE49-F238E27FC236}">
                <a16:creationId xmlns:a16="http://schemas.microsoft.com/office/drawing/2014/main" id="{E44FC5C8-8550-0A7B-503B-CC8AAE2B4FB0}"/>
              </a:ext>
            </a:extLst>
          </p:cNvPr>
          <p:cNvPicPr>
            <a:picLocks noChangeAspect="1"/>
          </p:cNvPicPr>
          <p:nvPr/>
        </p:nvPicPr>
        <p:blipFill>
          <a:blip r:embed="rId10"/>
          <a:stretch>
            <a:fillRect/>
          </a:stretch>
        </p:blipFill>
        <p:spPr>
          <a:xfrm>
            <a:off x="3823318" y="2296948"/>
            <a:ext cx="735205" cy="754811"/>
          </a:xfrm>
          <a:prstGeom prst="rect">
            <a:avLst/>
          </a:prstGeom>
        </p:spPr>
      </p:pic>
      <p:pic>
        <p:nvPicPr>
          <p:cNvPr id="1079" name="Picture 1078">
            <a:extLst>
              <a:ext uri="{FF2B5EF4-FFF2-40B4-BE49-F238E27FC236}">
                <a16:creationId xmlns:a16="http://schemas.microsoft.com/office/drawing/2014/main" id="{A29EA4C0-424E-BAF6-5119-EE8B98E9C1F0}"/>
              </a:ext>
            </a:extLst>
          </p:cNvPr>
          <p:cNvPicPr>
            <a:picLocks noChangeAspect="1"/>
          </p:cNvPicPr>
          <p:nvPr/>
        </p:nvPicPr>
        <p:blipFill>
          <a:blip r:embed="rId10"/>
          <a:stretch>
            <a:fillRect/>
          </a:stretch>
        </p:blipFill>
        <p:spPr>
          <a:xfrm>
            <a:off x="5213623" y="1367172"/>
            <a:ext cx="750897" cy="770921"/>
          </a:xfrm>
          <a:prstGeom prst="rect">
            <a:avLst/>
          </a:prstGeom>
        </p:spPr>
      </p:pic>
      <p:pic>
        <p:nvPicPr>
          <p:cNvPr id="1081" name="Picture 1080">
            <a:extLst>
              <a:ext uri="{FF2B5EF4-FFF2-40B4-BE49-F238E27FC236}">
                <a16:creationId xmlns:a16="http://schemas.microsoft.com/office/drawing/2014/main" id="{669BB634-028D-E3D7-C525-CE95EC20BAEF}"/>
              </a:ext>
            </a:extLst>
          </p:cNvPr>
          <p:cNvPicPr>
            <a:picLocks noChangeAspect="1"/>
          </p:cNvPicPr>
          <p:nvPr/>
        </p:nvPicPr>
        <p:blipFill>
          <a:blip r:embed="rId10"/>
          <a:stretch>
            <a:fillRect/>
          </a:stretch>
        </p:blipFill>
        <p:spPr>
          <a:xfrm>
            <a:off x="1955511" y="3184860"/>
            <a:ext cx="779997" cy="800797"/>
          </a:xfrm>
          <a:prstGeom prst="rect">
            <a:avLst/>
          </a:prstGeom>
        </p:spPr>
      </p:pic>
      <p:pic>
        <p:nvPicPr>
          <p:cNvPr id="1082" name="Picture 1081">
            <a:extLst>
              <a:ext uri="{FF2B5EF4-FFF2-40B4-BE49-F238E27FC236}">
                <a16:creationId xmlns:a16="http://schemas.microsoft.com/office/drawing/2014/main" id="{67764068-0CE0-8B67-0392-8AE11AEC278E}"/>
              </a:ext>
            </a:extLst>
          </p:cNvPr>
          <p:cNvPicPr>
            <a:picLocks noChangeAspect="1"/>
          </p:cNvPicPr>
          <p:nvPr/>
        </p:nvPicPr>
        <p:blipFill>
          <a:blip r:embed="rId10"/>
          <a:stretch>
            <a:fillRect/>
          </a:stretch>
        </p:blipFill>
        <p:spPr>
          <a:xfrm rot="20980188">
            <a:off x="1707023" y="4853385"/>
            <a:ext cx="794115" cy="815292"/>
          </a:xfrm>
          <a:prstGeom prst="rect">
            <a:avLst/>
          </a:prstGeom>
        </p:spPr>
      </p:pic>
      <p:pic>
        <p:nvPicPr>
          <p:cNvPr id="1091" name="Picture 1090">
            <a:extLst>
              <a:ext uri="{FF2B5EF4-FFF2-40B4-BE49-F238E27FC236}">
                <a16:creationId xmlns:a16="http://schemas.microsoft.com/office/drawing/2014/main" id="{E1531FBB-148D-D93A-6FB5-C81D7CC9FED7}"/>
              </a:ext>
            </a:extLst>
          </p:cNvPr>
          <p:cNvPicPr>
            <a:picLocks noChangeAspect="1"/>
          </p:cNvPicPr>
          <p:nvPr/>
        </p:nvPicPr>
        <p:blipFill>
          <a:blip r:embed="rId11"/>
          <a:stretch>
            <a:fillRect/>
          </a:stretch>
        </p:blipFill>
        <p:spPr>
          <a:xfrm>
            <a:off x="7759664" y="3051760"/>
            <a:ext cx="481244" cy="467090"/>
          </a:xfrm>
          <a:prstGeom prst="rect">
            <a:avLst/>
          </a:prstGeom>
        </p:spPr>
      </p:pic>
      <p:pic>
        <p:nvPicPr>
          <p:cNvPr id="1092" name="Picture 1091">
            <a:extLst>
              <a:ext uri="{FF2B5EF4-FFF2-40B4-BE49-F238E27FC236}">
                <a16:creationId xmlns:a16="http://schemas.microsoft.com/office/drawing/2014/main" id="{F11EC610-1505-F556-D2F7-A4671F955374}"/>
              </a:ext>
            </a:extLst>
          </p:cNvPr>
          <p:cNvPicPr>
            <a:picLocks noChangeAspect="1"/>
          </p:cNvPicPr>
          <p:nvPr/>
        </p:nvPicPr>
        <p:blipFill>
          <a:blip r:embed="rId7"/>
          <a:stretch>
            <a:fillRect/>
          </a:stretch>
        </p:blipFill>
        <p:spPr>
          <a:xfrm rot="20120205">
            <a:off x="1123718" y="4386030"/>
            <a:ext cx="532724" cy="501387"/>
          </a:xfrm>
          <a:prstGeom prst="rect">
            <a:avLst/>
          </a:prstGeom>
        </p:spPr>
      </p:pic>
      <p:sp>
        <p:nvSpPr>
          <p:cNvPr id="7" name="TextBox 6">
            <a:extLst>
              <a:ext uri="{FF2B5EF4-FFF2-40B4-BE49-F238E27FC236}">
                <a16:creationId xmlns:a16="http://schemas.microsoft.com/office/drawing/2014/main" id="{6760E223-FAA0-0EFD-FFE5-856D7968DBCE}"/>
              </a:ext>
            </a:extLst>
          </p:cNvPr>
          <p:cNvSpPr txBox="1"/>
          <p:nvPr/>
        </p:nvSpPr>
        <p:spPr>
          <a:xfrm>
            <a:off x="6408717" y="341677"/>
            <a:ext cx="5487595" cy="1106842"/>
          </a:xfrm>
          <a:prstGeom prst="rect">
            <a:avLst/>
          </a:prstGeom>
          <a:solidFill>
            <a:schemeClr val="bg1"/>
          </a:solidFill>
        </p:spPr>
        <p:txBody>
          <a:bodyPr wrap="square" lIns="91345" tIns="45672" rIns="91345" bIns="45672" rtlCol="0" anchor="t">
            <a:spAutoFit/>
          </a:bodyPr>
          <a:lstStyle/>
          <a:p>
            <a:pPr marR="0" lvl="0" algn="l" defTabSz="913486" rtl="0" eaLnBrk="1" fontAlgn="auto" latinLnBrk="0" hangingPunct="1">
              <a:lnSpc>
                <a:spcPct val="100000"/>
              </a:lnSpc>
              <a:spcBef>
                <a:spcPts val="0"/>
              </a:spcBef>
              <a:spcAft>
                <a:spcPts val="0"/>
              </a:spcAft>
              <a:buClrTx/>
              <a:buSzTx/>
              <a:tabLst/>
              <a:defRPr/>
            </a:pPr>
            <a:r>
              <a:rPr kumimoji="0" lang="en-US" sz="2198" b="1" i="0" u="none" strike="noStrike" kern="1200" cap="none" spc="0" normalizeH="0" baseline="0" noProof="0" dirty="0">
                <a:ln>
                  <a:noFill/>
                </a:ln>
                <a:solidFill>
                  <a:prstClr val="black"/>
                </a:solidFill>
                <a:effectLst/>
                <a:uLnTx/>
                <a:uFillTx/>
                <a:latin typeface="Open Sans"/>
                <a:ea typeface="Open Sans"/>
                <a:cs typeface="Open Sans"/>
              </a:rPr>
              <a:t>Tous les enfants MAM </a:t>
            </a:r>
            <a:r>
              <a:rPr kumimoji="0" lang="en-US" sz="2198" b="1" i="0" u="none" strike="noStrike" kern="1200" cap="none" spc="0" normalizeH="0" baseline="0" noProof="0" dirty="0" err="1">
                <a:ln>
                  <a:noFill/>
                </a:ln>
                <a:solidFill>
                  <a:prstClr val="black"/>
                </a:solidFill>
                <a:effectLst/>
                <a:uLnTx/>
                <a:uFillTx/>
                <a:latin typeface="Open Sans"/>
                <a:ea typeface="Open Sans"/>
                <a:cs typeface="Open Sans"/>
              </a:rPr>
              <a:t>n’ont</a:t>
            </a:r>
            <a:r>
              <a:rPr kumimoji="0" lang="en-US" sz="2198" b="1" i="0" u="none" strike="noStrike" kern="1200" cap="none" spc="0" normalizeH="0" baseline="0" noProof="0" dirty="0">
                <a:ln>
                  <a:noFill/>
                </a:ln>
                <a:solidFill>
                  <a:prstClr val="black"/>
                </a:solidFill>
                <a:effectLst/>
                <a:uLnTx/>
                <a:uFillTx/>
                <a:latin typeface="Open Sans"/>
                <a:ea typeface="Open Sans"/>
                <a:cs typeface="Open Sans"/>
              </a:rPr>
              <a:t> pas </a:t>
            </a:r>
            <a:r>
              <a:rPr kumimoji="0" lang="en-US" sz="2198" b="1" i="0" u="none" strike="noStrike" kern="1200" cap="none" spc="0" normalizeH="0" baseline="0" noProof="0" dirty="0" err="1">
                <a:ln>
                  <a:noFill/>
                </a:ln>
                <a:solidFill>
                  <a:prstClr val="black"/>
                </a:solidFill>
                <a:effectLst/>
                <a:uLnTx/>
                <a:uFillTx/>
                <a:latin typeface="Open Sans"/>
                <a:ea typeface="Open Sans"/>
                <a:cs typeface="Open Sans"/>
              </a:rPr>
              <a:t>besoin</a:t>
            </a:r>
            <a:r>
              <a:rPr kumimoji="0" lang="en-US" sz="2198" b="1" i="0" u="none" strike="noStrike" kern="1200" cap="none" spc="0" normalizeH="0" baseline="0" noProof="0" dirty="0">
                <a:ln>
                  <a:noFill/>
                </a:ln>
                <a:solidFill>
                  <a:prstClr val="black"/>
                </a:solidFill>
                <a:effectLst/>
                <a:uLnTx/>
                <a:uFillTx/>
                <a:latin typeface="Open Sans"/>
                <a:ea typeface="Open Sans"/>
                <a:cs typeface="Open Sans"/>
              </a:rPr>
              <a:t> de SFF</a:t>
            </a:r>
            <a:endParaRPr lang="en-US" sz="2198" b="1" dirty="0">
              <a:latin typeface="Open Sans"/>
              <a:ea typeface="Open Sans"/>
              <a:cs typeface="Open Sans"/>
            </a:endParaRPr>
          </a:p>
          <a:p>
            <a:pPr marL="285464" marR="0" lvl="0" indent="-285464" algn="l" defTabSz="913486"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2198" b="0" i="0" u="none" strike="noStrike" kern="1200" cap="none" spc="0" normalizeH="0" baseline="0" noProof="0" dirty="0">
              <a:ln>
                <a:noFill/>
              </a:ln>
              <a:solidFill>
                <a:prstClr val="black"/>
              </a:solidFill>
              <a:effectLst/>
              <a:uLnTx/>
              <a:uFillTx/>
              <a:latin typeface="Open Sans"/>
              <a:ea typeface="Open Sans"/>
              <a:cs typeface="Open Sans"/>
            </a:endParaRPr>
          </a:p>
        </p:txBody>
      </p:sp>
      <p:pic>
        <p:nvPicPr>
          <p:cNvPr id="9" name="Picture 8" descr="Icon&#10;&#10;Description automatically generated">
            <a:extLst>
              <a:ext uri="{FF2B5EF4-FFF2-40B4-BE49-F238E27FC236}">
                <a16:creationId xmlns:a16="http://schemas.microsoft.com/office/drawing/2014/main" id="{E1D8D026-E13C-700A-F7AE-F0058DE5A2CE}"/>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4856079" y="3382184"/>
            <a:ext cx="625025" cy="599784"/>
          </a:xfrm>
          <a:prstGeom prst="rect">
            <a:avLst/>
          </a:prstGeom>
        </p:spPr>
      </p:pic>
      <p:pic>
        <p:nvPicPr>
          <p:cNvPr id="10" name="Picture 9" descr="Icon&#10;&#10;Description automatically generated">
            <a:extLst>
              <a:ext uri="{FF2B5EF4-FFF2-40B4-BE49-F238E27FC236}">
                <a16:creationId xmlns:a16="http://schemas.microsoft.com/office/drawing/2014/main" id="{6AD76805-B48A-7B28-6354-B43DE84F2FB0}"/>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1263657" y="4797625"/>
            <a:ext cx="625025" cy="599784"/>
          </a:xfrm>
          <a:prstGeom prst="rect">
            <a:avLst/>
          </a:prstGeom>
        </p:spPr>
      </p:pic>
      <p:pic>
        <p:nvPicPr>
          <p:cNvPr id="23" name="Picture 22" descr="Icon&#10;&#10;Description automatically generated">
            <a:extLst>
              <a:ext uri="{FF2B5EF4-FFF2-40B4-BE49-F238E27FC236}">
                <a16:creationId xmlns:a16="http://schemas.microsoft.com/office/drawing/2014/main" id="{2052CADD-09F9-5023-0156-64B11748CA24}"/>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1454136" y="3088307"/>
            <a:ext cx="625025" cy="599784"/>
          </a:xfrm>
          <a:prstGeom prst="rect">
            <a:avLst/>
          </a:prstGeom>
        </p:spPr>
      </p:pic>
      <p:pic>
        <p:nvPicPr>
          <p:cNvPr id="40" name="Picture 39" descr="Icon&#10;&#10;Description automatically generated">
            <a:extLst>
              <a:ext uri="{FF2B5EF4-FFF2-40B4-BE49-F238E27FC236}">
                <a16:creationId xmlns:a16="http://schemas.microsoft.com/office/drawing/2014/main" id="{229E1562-1F65-B172-623A-04D883CC3A9B}"/>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2163650" y="1781942"/>
            <a:ext cx="625025" cy="599784"/>
          </a:xfrm>
          <a:prstGeom prst="rect">
            <a:avLst/>
          </a:prstGeom>
        </p:spPr>
      </p:pic>
      <p:pic>
        <p:nvPicPr>
          <p:cNvPr id="44" name="Picture 43" descr="Icon&#10;&#10;Description automatically generated">
            <a:extLst>
              <a:ext uri="{FF2B5EF4-FFF2-40B4-BE49-F238E27FC236}">
                <a16:creationId xmlns:a16="http://schemas.microsoft.com/office/drawing/2014/main" id="{C64EA094-9EA8-AD9C-0C02-519042B41220}"/>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2805079" y="4992817"/>
            <a:ext cx="625025" cy="599784"/>
          </a:xfrm>
          <a:prstGeom prst="rect">
            <a:avLst/>
          </a:prstGeom>
        </p:spPr>
      </p:pic>
      <p:pic>
        <p:nvPicPr>
          <p:cNvPr id="46" name="Picture 45" descr="Icon&#10;&#10;Description automatically generated">
            <a:extLst>
              <a:ext uri="{FF2B5EF4-FFF2-40B4-BE49-F238E27FC236}">
                <a16:creationId xmlns:a16="http://schemas.microsoft.com/office/drawing/2014/main" id="{DE0C2A7A-B579-0A83-8946-A23C1CD7B74B}"/>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5227300" y="2268130"/>
            <a:ext cx="625025" cy="599784"/>
          </a:xfrm>
          <a:prstGeom prst="rect">
            <a:avLst/>
          </a:prstGeom>
        </p:spPr>
      </p:pic>
      <p:pic>
        <p:nvPicPr>
          <p:cNvPr id="47" name="Picture 46" descr="Icon&#10;&#10;Description automatically generated">
            <a:extLst>
              <a:ext uri="{FF2B5EF4-FFF2-40B4-BE49-F238E27FC236}">
                <a16:creationId xmlns:a16="http://schemas.microsoft.com/office/drawing/2014/main" id="{C150D3B5-CBC0-3A4C-B20B-6C9D27E7D43A}"/>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5797481" y="4978590"/>
            <a:ext cx="625025" cy="599784"/>
          </a:xfrm>
          <a:prstGeom prst="rect">
            <a:avLst/>
          </a:prstGeom>
        </p:spPr>
      </p:pic>
      <p:pic>
        <p:nvPicPr>
          <p:cNvPr id="48" name="Picture 47" descr="Icon&#10;&#10;Description automatically generated">
            <a:extLst>
              <a:ext uri="{FF2B5EF4-FFF2-40B4-BE49-F238E27FC236}">
                <a16:creationId xmlns:a16="http://schemas.microsoft.com/office/drawing/2014/main" id="{0145299A-BAAC-1268-D39F-35A31A646AC4}"/>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4723411" y="5429551"/>
            <a:ext cx="625025" cy="599784"/>
          </a:xfrm>
          <a:prstGeom prst="rect">
            <a:avLst/>
          </a:prstGeom>
        </p:spPr>
      </p:pic>
      <p:pic>
        <p:nvPicPr>
          <p:cNvPr id="49" name="Picture 48" descr="Icon&#10;&#10;Description automatically generated">
            <a:extLst>
              <a:ext uri="{FF2B5EF4-FFF2-40B4-BE49-F238E27FC236}">
                <a16:creationId xmlns:a16="http://schemas.microsoft.com/office/drawing/2014/main" id="{6EA3C188-E4A7-11EC-E974-5570182739CF}"/>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3602005" y="1292426"/>
            <a:ext cx="625025" cy="599784"/>
          </a:xfrm>
          <a:prstGeom prst="rect">
            <a:avLst/>
          </a:prstGeom>
        </p:spPr>
      </p:pic>
      <p:pic>
        <p:nvPicPr>
          <p:cNvPr id="54" name="Picture 53" descr="Icon&#10;&#10;Description automatically generated">
            <a:extLst>
              <a:ext uri="{FF2B5EF4-FFF2-40B4-BE49-F238E27FC236}">
                <a16:creationId xmlns:a16="http://schemas.microsoft.com/office/drawing/2014/main" id="{4F55837C-BE11-1A51-A2BD-9721E036F7E5}"/>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6170675" y="3871704"/>
            <a:ext cx="625025" cy="599784"/>
          </a:xfrm>
          <a:prstGeom prst="rect">
            <a:avLst/>
          </a:prstGeom>
        </p:spPr>
      </p:pic>
      <p:pic>
        <p:nvPicPr>
          <p:cNvPr id="55" name="Picture 54" descr="Icon&#10;&#10;Description automatically generated">
            <a:extLst>
              <a:ext uri="{FF2B5EF4-FFF2-40B4-BE49-F238E27FC236}">
                <a16:creationId xmlns:a16="http://schemas.microsoft.com/office/drawing/2014/main" id="{D2FE0B0E-24FC-4B1D-2B66-C74A7EE891DD}"/>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6979118" y="2397925"/>
            <a:ext cx="625025" cy="599784"/>
          </a:xfrm>
          <a:prstGeom prst="rect">
            <a:avLst/>
          </a:prstGeom>
        </p:spPr>
      </p:pic>
      <p:pic>
        <p:nvPicPr>
          <p:cNvPr id="57" name="Picture 56">
            <a:extLst>
              <a:ext uri="{FF2B5EF4-FFF2-40B4-BE49-F238E27FC236}">
                <a16:creationId xmlns:a16="http://schemas.microsoft.com/office/drawing/2014/main" id="{CA930B91-3AE7-D0B0-DDCC-76A1AE47B50A}"/>
              </a:ext>
            </a:extLst>
          </p:cNvPr>
          <p:cNvPicPr>
            <a:picLocks noChangeAspect="1"/>
          </p:cNvPicPr>
          <p:nvPr/>
        </p:nvPicPr>
        <p:blipFill>
          <a:blip r:embed="rId4"/>
          <a:stretch>
            <a:fillRect/>
          </a:stretch>
        </p:blipFill>
        <p:spPr>
          <a:xfrm>
            <a:off x="6469466" y="1700520"/>
            <a:ext cx="467368" cy="243719"/>
          </a:xfrm>
          <a:prstGeom prst="rect">
            <a:avLst/>
          </a:prstGeom>
        </p:spPr>
      </p:pic>
      <p:pic>
        <p:nvPicPr>
          <p:cNvPr id="58" name="Picture 57">
            <a:extLst>
              <a:ext uri="{FF2B5EF4-FFF2-40B4-BE49-F238E27FC236}">
                <a16:creationId xmlns:a16="http://schemas.microsoft.com/office/drawing/2014/main" id="{038CBD93-23B1-AEAE-6049-DD043417E0C2}"/>
              </a:ext>
            </a:extLst>
          </p:cNvPr>
          <p:cNvPicPr>
            <a:picLocks noChangeAspect="1"/>
          </p:cNvPicPr>
          <p:nvPr/>
        </p:nvPicPr>
        <p:blipFill>
          <a:blip r:embed="rId5"/>
          <a:stretch>
            <a:fillRect/>
          </a:stretch>
        </p:blipFill>
        <p:spPr>
          <a:xfrm>
            <a:off x="6089651" y="1632148"/>
            <a:ext cx="313266" cy="499268"/>
          </a:xfrm>
          <a:prstGeom prst="rect">
            <a:avLst/>
          </a:prstGeom>
        </p:spPr>
      </p:pic>
      <p:sp>
        <p:nvSpPr>
          <p:cNvPr id="12" name="TextBox 11">
            <a:extLst>
              <a:ext uri="{FF2B5EF4-FFF2-40B4-BE49-F238E27FC236}">
                <a16:creationId xmlns:a16="http://schemas.microsoft.com/office/drawing/2014/main" id="{E170109D-3ADC-E6C4-DC20-A5CF9408023F}"/>
              </a:ext>
            </a:extLst>
          </p:cNvPr>
          <p:cNvSpPr txBox="1"/>
          <p:nvPr/>
        </p:nvSpPr>
        <p:spPr>
          <a:xfrm>
            <a:off x="9068743" y="4259218"/>
            <a:ext cx="2903183" cy="1783245"/>
          </a:xfrm>
          <a:prstGeom prst="rect">
            <a:avLst/>
          </a:prstGeom>
          <a:noFill/>
        </p:spPr>
        <p:txBody>
          <a:bodyPr rot="0" spcFirstLastPara="0" vertOverflow="overflow" horzOverflow="overflow" vert="horz" wrap="square" lIns="91345" tIns="45672" rIns="91345" bIns="45672" numCol="1" spcCol="0" rtlCol="0" fromWordArt="0" anchor="t" anchorCtr="0" forceAA="0" compatLnSpc="1">
            <a:prstTxWarp prst="textNoShape">
              <a:avLst/>
            </a:prstTxWarp>
            <a:spAutoFit/>
          </a:bodyPr>
          <a:lstStyle/>
          <a:p>
            <a:r>
              <a:rPr lang="fr-FR" sz="2198" dirty="0">
                <a:latin typeface="Open Sans"/>
                <a:ea typeface="Open Sans"/>
                <a:cs typeface="Open Sans"/>
              </a:rPr>
              <a:t>Les MAM à haut risque doivent être prioritaires pour bénéficier du SFF et du conseil.</a:t>
            </a:r>
            <a:endParaRPr lang="en-US" sz="2198" dirty="0">
              <a:latin typeface="Open Sans"/>
              <a:ea typeface="Open Sans"/>
              <a:cs typeface="Open Sans"/>
            </a:endParaRPr>
          </a:p>
        </p:txBody>
      </p:sp>
      <p:sp>
        <p:nvSpPr>
          <p:cNvPr id="25" name="TextBox 24">
            <a:extLst>
              <a:ext uri="{FF2B5EF4-FFF2-40B4-BE49-F238E27FC236}">
                <a16:creationId xmlns:a16="http://schemas.microsoft.com/office/drawing/2014/main" id="{5267C4C9-2240-22DE-2C19-2D8584182D29}"/>
              </a:ext>
            </a:extLst>
          </p:cNvPr>
          <p:cNvSpPr txBox="1"/>
          <p:nvPr/>
        </p:nvSpPr>
        <p:spPr>
          <a:xfrm>
            <a:off x="8720949" y="1359824"/>
            <a:ext cx="3233299" cy="2459872"/>
          </a:xfrm>
          <a:prstGeom prst="rect">
            <a:avLst/>
          </a:prstGeom>
          <a:noFill/>
        </p:spPr>
        <p:txBody>
          <a:bodyPr rot="0" spcFirstLastPara="0" vertOverflow="overflow" horzOverflow="overflow" vert="horz" wrap="square" lIns="91345" tIns="45672" rIns="91345" bIns="45672" numCol="1" spcCol="0" rtlCol="0" fromWordArt="0" anchor="t" anchorCtr="0" forceAA="0" compatLnSpc="1">
            <a:prstTxWarp prst="textNoShape">
              <a:avLst/>
            </a:prstTxWarp>
            <a:spAutoFit/>
          </a:bodyPr>
          <a:lstStyle/>
          <a:p>
            <a:r>
              <a:rPr lang="fr-FR" sz="2198" dirty="0">
                <a:latin typeface="Open Sans"/>
                <a:ea typeface="Open Sans"/>
                <a:cs typeface="Open Sans"/>
              </a:rPr>
              <a:t>Dans les contextes à haut risque, tous les enfants MAM devraient être considérés comme devant bénéficier d'un SFF et de conseils.</a:t>
            </a:r>
            <a:endParaRPr lang="en-US" sz="2198" dirty="0">
              <a:latin typeface="Open Sans"/>
              <a:ea typeface="Open Sans"/>
              <a:cs typeface="Open Sans"/>
            </a:endParaRPr>
          </a:p>
        </p:txBody>
      </p:sp>
    </p:spTree>
    <p:extLst>
      <p:ext uri="{BB962C8B-B14F-4D97-AF65-F5344CB8AC3E}">
        <p14:creationId xmlns:p14="http://schemas.microsoft.com/office/powerpoint/2010/main" val="1531342793"/>
      </p:ext>
    </p:extLst>
  </p:cSld>
  <p:clrMapOvr>
    <a:masterClrMapping/>
  </p:clrMapOvr>
  <mc:AlternateContent xmlns:mc="http://schemas.openxmlformats.org/markup-compatibility/2006" xmlns:p14="http://schemas.microsoft.com/office/powerpoint/2010/main">
    <mc:Choice Requires="p14">
      <p:transition p14:dur="10" advTm="0"/>
    </mc:Choice>
    <mc:Fallback xmlns="">
      <p:transition advTm="0"/>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3FCF3A-9493-E2D1-2789-B95B8604C933}"/>
              </a:ext>
            </a:extLst>
          </p:cNvPr>
          <p:cNvSpPr>
            <a:spLocks noGrp="1"/>
          </p:cNvSpPr>
          <p:nvPr>
            <p:ph type="title"/>
          </p:nvPr>
        </p:nvSpPr>
        <p:spPr>
          <a:xfrm>
            <a:off x="837328" y="70008"/>
            <a:ext cx="10504646" cy="840714"/>
          </a:xfrm>
        </p:spPr>
        <p:txBody>
          <a:bodyPr/>
          <a:lstStyle/>
          <a:p>
            <a:r>
              <a:rPr lang="fr-FR" sz="2997" b="1" dirty="0">
                <a:solidFill>
                  <a:srgbClr val="0070C0"/>
                </a:solidFill>
                <a:latin typeface="Arial"/>
                <a:ea typeface="Open Sans ExtraBold"/>
                <a:cs typeface="Arial"/>
              </a:rPr>
              <a:t>MAM à haut risque : de quels enfants s'agit-il ?</a:t>
            </a:r>
            <a:endParaRPr lang="en-US" sz="2997" b="1" dirty="0">
              <a:solidFill>
                <a:srgbClr val="0070C0"/>
              </a:solidFill>
              <a:latin typeface="Arial" panose="020B0604020202020204" pitchFamily="34" charset="0"/>
              <a:ea typeface="Open Sans ExtraBold"/>
              <a:cs typeface="Arial" panose="020B0604020202020204" pitchFamily="34" charset="0"/>
            </a:endParaRPr>
          </a:p>
        </p:txBody>
      </p:sp>
      <p:sp>
        <p:nvSpPr>
          <p:cNvPr id="5" name="TextBox 4">
            <a:extLst>
              <a:ext uri="{FF2B5EF4-FFF2-40B4-BE49-F238E27FC236}">
                <a16:creationId xmlns:a16="http://schemas.microsoft.com/office/drawing/2014/main" id="{D719179D-F3DF-3E0F-84CB-5217AFA5633D}"/>
              </a:ext>
            </a:extLst>
          </p:cNvPr>
          <p:cNvSpPr txBox="1"/>
          <p:nvPr/>
        </p:nvSpPr>
        <p:spPr>
          <a:xfrm>
            <a:off x="208303" y="844273"/>
            <a:ext cx="6184800" cy="922368"/>
          </a:xfrm>
          <a:prstGeom prst="rect">
            <a:avLst/>
          </a:prstGeom>
          <a:noFill/>
          <a:ln>
            <a:solidFill>
              <a:srgbClr val="4472C4"/>
            </a:solidFill>
          </a:ln>
        </p:spPr>
        <p:txBody>
          <a:bodyPr rot="0" spcFirstLastPara="0" vertOverflow="overflow" horzOverflow="overflow" vert="horz" wrap="square" lIns="91345" tIns="45672" rIns="91345" bIns="45672" numCol="1" spcCol="0" rtlCol="0" fromWordArt="0" anchor="t" anchorCtr="0" forceAA="0" compatLnSpc="1">
            <a:prstTxWarp prst="textNoShape">
              <a:avLst/>
            </a:prstTxWarp>
            <a:spAutoFit/>
          </a:bodyPr>
          <a:lstStyle/>
          <a:p>
            <a:pPr marL="285464" indent="-285464">
              <a:buFont typeface="Arial"/>
              <a:buChar char="•"/>
            </a:pPr>
            <a:r>
              <a:rPr lang="fr-FR" sz="1798" b="1" dirty="0">
                <a:ea typeface="Calibri" panose="020F0502020204030204"/>
                <a:cs typeface="Calibri" panose="020F0502020204030204"/>
              </a:rPr>
              <a:t>Les enfants qui ont un risque plus élevé de ne pas se remettre d'une MAM</a:t>
            </a:r>
          </a:p>
          <a:p>
            <a:pPr marL="285464" indent="-285464">
              <a:buFont typeface="Arial"/>
              <a:buChar char="•"/>
            </a:pPr>
            <a:r>
              <a:rPr lang="fr-FR" sz="1798" b="1" dirty="0">
                <a:ea typeface="Calibri" panose="020F0502020204030204"/>
                <a:cs typeface="Calibri" panose="020F0502020204030204"/>
              </a:rPr>
              <a:t>Enfants présentant un risque accru de mortalité</a:t>
            </a:r>
            <a:endParaRPr lang="en-US" sz="1798" b="1" dirty="0">
              <a:ea typeface="Calibri" panose="020F0502020204030204"/>
              <a:cs typeface="Calibri" panose="020F0502020204030204"/>
            </a:endParaRPr>
          </a:p>
        </p:txBody>
      </p:sp>
      <p:sp>
        <p:nvSpPr>
          <p:cNvPr id="6" name="Arrow: Right 5">
            <a:extLst>
              <a:ext uri="{FF2B5EF4-FFF2-40B4-BE49-F238E27FC236}">
                <a16:creationId xmlns:a16="http://schemas.microsoft.com/office/drawing/2014/main" id="{295F05DC-7B78-D00C-DF32-948D4351F8D8}"/>
              </a:ext>
            </a:extLst>
          </p:cNvPr>
          <p:cNvSpPr/>
          <p:nvPr/>
        </p:nvSpPr>
        <p:spPr>
          <a:xfrm>
            <a:off x="6439393" y="1027085"/>
            <a:ext cx="668628" cy="216019"/>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798"/>
          </a:p>
        </p:txBody>
      </p:sp>
      <p:sp>
        <p:nvSpPr>
          <p:cNvPr id="7" name="Left Brace 6">
            <a:extLst>
              <a:ext uri="{FF2B5EF4-FFF2-40B4-BE49-F238E27FC236}">
                <a16:creationId xmlns:a16="http://schemas.microsoft.com/office/drawing/2014/main" id="{DB2B37FC-5EB9-4A70-A73B-71F87137A436}"/>
              </a:ext>
            </a:extLst>
          </p:cNvPr>
          <p:cNvSpPr/>
          <p:nvPr/>
        </p:nvSpPr>
        <p:spPr>
          <a:xfrm>
            <a:off x="6675985" y="1523413"/>
            <a:ext cx="421748" cy="915504"/>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798"/>
          </a:p>
        </p:txBody>
      </p:sp>
      <p:sp>
        <p:nvSpPr>
          <p:cNvPr id="8" name="TextBox 7">
            <a:extLst>
              <a:ext uri="{FF2B5EF4-FFF2-40B4-BE49-F238E27FC236}">
                <a16:creationId xmlns:a16="http://schemas.microsoft.com/office/drawing/2014/main" id="{BBE6BF3B-872B-4893-E905-734B24622173}"/>
              </a:ext>
            </a:extLst>
          </p:cNvPr>
          <p:cNvSpPr txBox="1"/>
          <p:nvPr/>
        </p:nvSpPr>
        <p:spPr>
          <a:xfrm>
            <a:off x="181814" y="1891178"/>
            <a:ext cx="6237774" cy="1475789"/>
          </a:xfrm>
          <a:prstGeom prst="rect">
            <a:avLst/>
          </a:prstGeom>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91345" tIns="45672" rIns="91345" bIns="45672" numCol="1" spcCol="0" rtlCol="0" fromWordArt="0" anchor="t" anchorCtr="0" forceAA="0" compatLnSpc="1">
            <a:prstTxWarp prst="textNoShape">
              <a:avLst/>
            </a:prstTxWarp>
            <a:spAutoFit/>
          </a:bodyPr>
          <a:lstStyle/>
          <a:p>
            <a:pPr marL="285464" indent="-285464">
              <a:buFont typeface="Arial"/>
              <a:buChar char="•"/>
            </a:pPr>
            <a:r>
              <a:rPr lang="fr-FR" sz="1798" dirty="0">
                <a:ea typeface="Calibri"/>
                <a:cs typeface="Calibri"/>
              </a:rPr>
              <a:t>Facteurs nécessitant une mesure et/ou une connaissance/estimation de l'âge de l'enfant</a:t>
            </a:r>
          </a:p>
          <a:p>
            <a:pPr marL="285464" indent="-285464">
              <a:buFont typeface="Arial"/>
              <a:buChar char="•"/>
            </a:pPr>
            <a:r>
              <a:rPr lang="fr-FR" sz="1798" dirty="0">
                <a:ea typeface="Calibri"/>
                <a:cs typeface="Calibri"/>
              </a:rPr>
              <a:t>Facteurs pouvant être utilisés pour estimer le nombre de cas d'enfants présentant une MAM à haut risque et ayant besoin d'une supplémentation</a:t>
            </a:r>
            <a:endParaRPr lang="en-US" sz="1798" dirty="0">
              <a:ea typeface="Calibri"/>
              <a:cs typeface="Calibri"/>
            </a:endParaRPr>
          </a:p>
        </p:txBody>
      </p:sp>
      <p:sp>
        <p:nvSpPr>
          <p:cNvPr id="9" name="Left Brace 8">
            <a:extLst>
              <a:ext uri="{FF2B5EF4-FFF2-40B4-BE49-F238E27FC236}">
                <a16:creationId xmlns:a16="http://schemas.microsoft.com/office/drawing/2014/main" id="{47216C36-707D-1398-47A5-9B9F3E41D6AF}"/>
              </a:ext>
            </a:extLst>
          </p:cNvPr>
          <p:cNvSpPr/>
          <p:nvPr/>
        </p:nvSpPr>
        <p:spPr>
          <a:xfrm>
            <a:off x="6758277" y="2675509"/>
            <a:ext cx="339456" cy="2026453"/>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798"/>
          </a:p>
        </p:txBody>
      </p:sp>
      <p:sp>
        <p:nvSpPr>
          <p:cNvPr id="10" name="TextBox 9">
            <a:extLst>
              <a:ext uri="{FF2B5EF4-FFF2-40B4-BE49-F238E27FC236}">
                <a16:creationId xmlns:a16="http://schemas.microsoft.com/office/drawing/2014/main" id="{029D406D-A8FF-B202-81AB-E5819EB53F55}"/>
              </a:ext>
            </a:extLst>
          </p:cNvPr>
          <p:cNvSpPr txBox="1"/>
          <p:nvPr/>
        </p:nvSpPr>
        <p:spPr>
          <a:xfrm>
            <a:off x="201873" y="3616039"/>
            <a:ext cx="6197658" cy="1199079"/>
          </a:xfrm>
          <a:prstGeom prst="rect">
            <a:avLst/>
          </a:prstGeom>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91345" tIns="45672" rIns="91345" bIns="45672" numCol="1" spcCol="0" rtlCol="0" fromWordArt="0" anchor="t" anchorCtr="0" forceAA="0" compatLnSpc="1">
            <a:prstTxWarp prst="textNoShape">
              <a:avLst/>
            </a:prstTxWarp>
            <a:spAutoFit/>
          </a:bodyPr>
          <a:lstStyle/>
          <a:p>
            <a:pPr marL="285464" indent="-285464">
              <a:buFont typeface="Arial"/>
              <a:buChar char="•"/>
            </a:pPr>
            <a:r>
              <a:rPr lang="fr-FR" sz="1798" dirty="0">
                <a:ea typeface="Calibri"/>
                <a:cs typeface="Calibri"/>
              </a:rPr>
              <a:t>Facteurs nécessitant une évaluation individuelle/médicale </a:t>
            </a:r>
          </a:p>
          <a:p>
            <a:pPr marL="285464" indent="-285464">
              <a:buFont typeface="Arial"/>
              <a:buChar char="•"/>
            </a:pPr>
            <a:r>
              <a:rPr lang="fr-FR" sz="1798" dirty="0">
                <a:ea typeface="Calibri"/>
                <a:cs typeface="Calibri"/>
              </a:rPr>
              <a:t>Facteurs qui ne peuvent pas être facilement pris en compte pour l'estimation du nombre de cas en raison du manque de données disponibles</a:t>
            </a:r>
            <a:endParaRPr lang="en-US" sz="1798" dirty="0"/>
          </a:p>
        </p:txBody>
      </p:sp>
      <p:sp>
        <p:nvSpPr>
          <p:cNvPr id="11" name="Left Brace 10">
            <a:extLst>
              <a:ext uri="{FF2B5EF4-FFF2-40B4-BE49-F238E27FC236}">
                <a16:creationId xmlns:a16="http://schemas.microsoft.com/office/drawing/2014/main" id="{57ECA9ED-271A-65F9-F940-99542526FA9B}"/>
              </a:ext>
            </a:extLst>
          </p:cNvPr>
          <p:cNvSpPr/>
          <p:nvPr/>
        </p:nvSpPr>
        <p:spPr>
          <a:xfrm>
            <a:off x="6717130" y="5622611"/>
            <a:ext cx="339456" cy="997797"/>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798"/>
          </a:p>
        </p:txBody>
      </p:sp>
      <p:sp>
        <p:nvSpPr>
          <p:cNvPr id="12" name="TextBox 11">
            <a:extLst>
              <a:ext uri="{FF2B5EF4-FFF2-40B4-BE49-F238E27FC236}">
                <a16:creationId xmlns:a16="http://schemas.microsoft.com/office/drawing/2014/main" id="{52AC3623-191B-DBD9-9FFF-079FD6EB1ABA}"/>
              </a:ext>
            </a:extLst>
          </p:cNvPr>
          <p:cNvSpPr txBox="1"/>
          <p:nvPr/>
        </p:nvSpPr>
        <p:spPr>
          <a:xfrm>
            <a:off x="201873" y="5660324"/>
            <a:ext cx="6285094" cy="922368"/>
          </a:xfrm>
          <a:prstGeom prst="rect">
            <a:avLst/>
          </a:prstGeom>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91345" tIns="45672" rIns="91345" bIns="45672" numCol="1" spcCol="0" rtlCol="0" fromWordArt="0" anchor="t" anchorCtr="0" forceAA="0" compatLnSpc="1">
            <a:prstTxWarp prst="textNoShape">
              <a:avLst/>
            </a:prstTxWarp>
            <a:spAutoFit/>
          </a:bodyPr>
          <a:lstStyle/>
          <a:p>
            <a:pPr marL="285464" indent="-285464">
              <a:buFont typeface="Arial"/>
              <a:buChar char="•"/>
            </a:pPr>
            <a:r>
              <a:rPr lang="fr-FR" sz="1798" dirty="0">
                <a:ea typeface="Calibri" panose="020F0502020204030204"/>
                <a:cs typeface="Calibri" panose="020F0502020204030204"/>
              </a:rPr>
              <a:t>Facteurs nécessitant une évaluation de la situation sociale de l'enfant et/ou une évaluation de la santé et de l'état nutritionnel de la mère</a:t>
            </a:r>
            <a:endParaRPr lang="en-US" sz="1798" dirty="0">
              <a:ea typeface="Calibri" panose="020F0502020204030204"/>
              <a:cs typeface="Calibri" panose="020F0502020204030204"/>
            </a:endParaRPr>
          </a:p>
        </p:txBody>
      </p:sp>
      <p:sp>
        <p:nvSpPr>
          <p:cNvPr id="3" name="Rectangle 2">
            <a:extLst>
              <a:ext uri="{FF2B5EF4-FFF2-40B4-BE49-F238E27FC236}">
                <a16:creationId xmlns:a16="http://schemas.microsoft.com/office/drawing/2014/main" id="{4515E6C2-B829-7345-27A1-815368CB7E87}"/>
              </a:ext>
            </a:extLst>
          </p:cNvPr>
          <p:cNvSpPr/>
          <p:nvPr/>
        </p:nvSpPr>
        <p:spPr>
          <a:xfrm>
            <a:off x="7380615" y="1135096"/>
            <a:ext cx="4749678" cy="5553440"/>
          </a:xfrm>
          <a:prstGeom prst="rect">
            <a:avLst/>
          </a:prstGeom>
          <a:solidFill>
            <a:schemeClr val="accent5">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798" b="1" dirty="0" err="1">
                <a:solidFill>
                  <a:srgbClr val="FFFF00"/>
                </a:solidFill>
              </a:rPr>
              <a:t>Facteurs</a:t>
            </a:r>
            <a:r>
              <a:rPr lang="en-US" sz="1798" b="1" dirty="0">
                <a:solidFill>
                  <a:srgbClr val="FFFF00"/>
                </a:solidFill>
              </a:rPr>
              <a:t> </a:t>
            </a:r>
            <a:r>
              <a:rPr lang="en-US" sz="1798" b="1" dirty="0" err="1">
                <a:solidFill>
                  <a:srgbClr val="FFFF00"/>
                </a:solidFill>
              </a:rPr>
              <a:t>individuels</a:t>
            </a:r>
            <a:r>
              <a:rPr lang="en-US" sz="1798" b="1" dirty="0">
                <a:solidFill>
                  <a:srgbClr val="FFFF00"/>
                </a:solidFill>
              </a:rPr>
              <a:t> de </a:t>
            </a:r>
            <a:r>
              <a:rPr lang="en-US" sz="1798" b="1" dirty="0" err="1">
                <a:solidFill>
                  <a:srgbClr val="FFFF00"/>
                </a:solidFill>
              </a:rPr>
              <a:t>l’enfant</a:t>
            </a:r>
            <a:endParaRPr lang="en-US" sz="1798" b="1" dirty="0">
              <a:solidFill>
                <a:srgbClr val="FFFF00"/>
              </a:solidFill>
            </a:endParaRPr>
          </a:p>
          <a:p>
            <a:pPr marL="285464" indent="-285464">
              <a:buFont typeface="Arial" panose="020B0604020202020204" pitchFamily="34" charset="0"/>
              <a:buChar char="•"/>
            </a:pPr>
            <a:r>
              <a:rPr lang="en-US" sz="1798" dirty="0"/>
              <a:t>PB 115-119 mm</a:t>
            </a:r>
          </a:p>
          <a:p>
            <a:pPr marL="285464" indent="-285464">
              <a:buFont typeface="Arial" panose="020B0604020202020204" pitchFamily="34" charset="0"/>
              <a:buChar char="•"/>
            </a:pPr>
            <a:r>
              <a:rPr lang="en-US" sz="1798" dirty="0"/>
              <a:t>WAZ &lt;-3SD</a:t>
            </a:r>
          </a:p>
          <a:p>
            <a:pPr marL="285464" indent="-285464">
              <a:buFont typeface="Arial" panose="020B0604020202020204" pitchFamily="34" charset="0"/>
              <a:buChar char="•"/>
            </a:pPr>
            <a:r>
              <a:rPr lang="en-US" sz="1798" dirty="0"/>
              <a:t>Age &lt; 24 </a:t>
            </a:r>
            <a:r>
              <a:rPr lang="en-US" sz="1798" dirty="0" err="1"/>
              <a:t>mois</a:t>
            </a:r>
            <a:endParaRPr lang="en-US" sz="1798" dirty="0"/>
          </a:p>
          <a:p>
            <a:pPr marL="285464" indent="-285464">
              <a:buFont typeface="Arial" panose="020B0604020202020204" pitchFamily="34" charset="0"/>
              <a:buChar char="•"/>
            </a:pPr>
            <a:r>
              <a:rPr lang="fr-FR" sz="1798" dirty="0"/>
              <a:t>Absence de récupération d'une émaciation modérée après avoir reçu d'autres interventions (par ex. conseils seuls)</a:t>
            </a:r>
          </a:p>
          <a:p>
            <a:pPr marL="285464" indent="-285464">
              <a:buFont typeface="Arial" panose="020B0604020202020204" pitchFamily="34" charset="0"/>
              <a:buChar char="•"/>
            </a:pPr>
            <a:r>
              <a:rPr lang="fr-FR" sz="1798" dirty="0"/>
              <a:t>Avoir rechuté vers MAM</a:t>
            </a:r>
          </a:p>
          <a:p>
            <a:pPr marL="285464" indent="-285464">
              <a:buFont typeface="Arial" panose="020B0604020202020204" pitchFamily="34" charset="0"/>
              <a:buChar char="•"/>
            </a:pPr>
            <a:r>
              <a:rPr lang="fr-FR" sz="1798" dirty="0"/>
              <a:t>Historique de MAS</a:t>
            </a:r>
          </a:p>
          <a:p>
            <a:pPr marL="285464" indent="-285464">
              <a:buFont typeface="Arial" panose="020B0604020202020204" pitchFamily="34" charset="0"/>
              <a:buChar char="•"/>
            </a:pPr>
            <a:r>
              <a:rPr lang="fr-FR" sz="1798" dirty="0"/>
              <a:t>Problèmes médicaux nécessitant des soins de suivi à moyen ou long terme avec une association significative avec le statut nutritionnel (par ex. maladie cardiaque congénitale, paralysie cérébrale ou autre handicap, HIV, TB, </a:t>
            </a:r>
            <a:r>
              <a:rPr lang="fr-FR" sz="1798" dirty="0" err="1"/>
              <a:t>etc</a:t>
            </a:r>
            <a:r>
              <a:rPr lang="fr-FR" sz="1798" dirty="0"/>
              <a:t>)</a:t>
            </a:r>
          </a:p>
          <a:p>
            <a:r>
              <a:rPr lang="fr-FR" sz="1798" b="1" dirty="0">
                <a:solidFill>
                  <a:srgbClr val="FFFF00"/>
                </a:solidFill>
              </a:rPr>
              <a:t>Facteurs sociaux</a:t>
            </a:r>
          </a:p>
          <a:p>
            <a:pPr marL="285464" indent="-285464">
              <a:buFont typeface="Arial" panose="020B0604020202020204" pitchFamily="34" charset="0"/>
              <a:buChar char="•"/>
            </a:pPr>
            <a:r>
              <a:rPr lang="fr-FR" sz="1798" dirty="0"/>
              <a:t>Circonstances personnelles sévères, comme décès de la mère ou santé ou bien-être maternel médiocre</a:t>
            </a:r>
            <a:endParaRPr lang="en-US" sz="1798" dirty="0"/>
          </a:p>
        </p:txBody>
      </p:sp>
    </p:spTree>
    <p:extLst>
      <p:ext uri="{BB962C8B-B14F-4D97-AF65-F5344CB8AC3E}">
        <p14:creationId xmlns:p14="http://schemas.microsoft.com/office/powerpoint/2010/main" val="221849505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3FCF3A-9493-E2D1-2789-B95B8604C933}"/>
              </a:ext>
            </a:extLst>
          </p:cNvPr>
          <p:cNvSpPr>
            <a:spLocks noGrp="1"/>
          </p:cNvSpPr>
          <p:nvPr>
            <p:ph type="title"/>
          </p:nvPr>
        </p:nvSpPr>
        <p:spPr>
          <a:xfrm>
            <a:off x="837328" y="368319"/>
            <a:ext cx="10504646" cy="655555"/>
          </a:xfrm>
        </p:spPr>
        <p:txBody>
          <a:bodyPr/>
          <a:lstStyle/>
          <a:p>
            <a:r>
              <a:rPr lang="fr-FR" sz="2997" b="1" dirty="0">
                <a:solidFill>
                  <a:srgbClr val="0070C0"/>
                </a:solidFill>
                <a:latin typeface="Arial"/>
                <a:ea typeface="Open Sans ExtraBold"/>
                <a:cs typeface="Arial"/>
              </a:rPr>
              <a:t>MAM à haut risque : comment identifier ces enfants ?</a:t>
            </a:r>
            <a:endParaRPr lang="en-US" sz="2997" b="1" dirty="0">
              <a:solidFill>
                <a:srgbClr val="0070C0"/>
              </a:solidFill>
              <a:latin typeface="Arial" panose="020B0604020202020204" pitchFamily="34" charset="0"/>
              <a:ea typeface="Open Sans ExtraBold"/>
              <a:cs typeface="Arial" panose="020B0604020202020204" pitchFamily="34" charset="0"/>
            </a:endParaRPr>
          </a:p>
        </p:txBody>
      </p:sp>
      <p:sp>
        <p:nvSpPr>
          <p:cNvPr id="3" name="Content Placeholder 2">
            <a:extLst>
              <a:ext uri="{FF2B5EF4-FFF2-40B4-BE49-F238E27FC236}">
                <a16:creationId xmlns:a16="http://schemas.microsoft.com/office/drawing/2014/main" id="{6D7B904A-F9D7-A1C1-F837-A2B13073CB6F}"/>
              </a:ext>
            </a:extLst>
          </p:cNvPr>
          <p:cNvSpPr>
            <a:spLocks noGrp="1"/>
          </p:cNvSpPr>
          <p:nvPr>
            <p:ph idx="1"/>
          </p:nvPr>
        </p:nvSpPr>
        <p:spPr>
          <a:xfrm>
            <a:off x="837328" y="1499289"/>
            <a:ext cx="10916108" cy="4993695"/>
          </a:xfrm>
        </p:spPr>
        <p:txBody>
          <a:bodyPr vert="horz" lIns="91345" tIns="45672" rIns="91345" bIns="45672" rtlCol="0" anchor="t">
            <a:normAutofit/>
          </a:bodyPr>
          <a:lstStyle/>
          <a:p>
            <a:pPr marL="227737" indent="-227737"/>
            <a:r>
              <a:rPr lang="fr-FR" sz="2747" b="1" dirty="0">
                <a:ea typeface="Calibri"/>
                <a:cs typeface="Calibri"/>
              </a:rPr>
              <a:t>Choix des critères d'identification des enfants présentant un MAM à haut risque : </a:t>
            </a:r>
          </a:p>
          <a:p>
            <a:pPr marL="0" indent="0">
              <a:buNone/>
            </a:pPr>
            <a:endParaRPr lang="en-US" sz="2747" dirty="0">
              <a:ea typeface="Calibri"/>
              <a:cs typeface="Calibri"/>
            </a:endParaRPr>
          </a:p>
          <a:p>
            <a:pPr marL="227737" indent="-227737">
              <a:buFont typeface="Wingdings" panose="020B0604020202020204" pitchFamily="34" charset="0"/>
              <a:buChar char="Ø"/>
            </a:pPr>
            <a:r>
              <a:rPr lang="en-US" sz="2747" dirty="0">
                <a:ea typeface="Calibri"/>
                <a:cs typeface="Calibri"/>
              </a:rPr>
              <a:t> </a:t>
            </a:r>
            <a:r>
              <a:rPr lang="fr-FR" sz="2747" dirty="0">
                <a:ea typeface="Calibri"/>
                <a:cs typeface="Calibri"/>
              </a:rPr>
              <a:t>MUAC 115-119mm </a:t>
            </a:r>
            <a:r>
              <a:rPr lang="fr-FR" sz="2747" b="1" dirty="0">
                <a:ea typeface="Calibri"/>
                <a:cs typeface="Calibri"/>
              </a:rPr>
              <a:t>et/ou </a:t>
            </a:r>
            <a:r>
              <a:rPr lang="fr-FR" sz="2747" dirty="0">
                <a:ea typeface="Calibri"/>
                <a:cs typeface="Calibri"/>
              </a:rPr>
              <a:t>; </a:t>
            </a:r>
          </a:p>
          <a:p>
            <a:pPr marL="227737" indent="-227737">
              <a:buFont typeface="Wingdings" panose="020B0604020202020204" pitchFamily="34" charset="0"/>
              <a:buChar char="Ø"/>
            </a:pPr>
            <a:r>
              <a:rPr lang="fr-FR" sz="2747" dirty="0">
                <a:ea typeface="Calibri"/>
                <a:cs typeface="Calibri"/>
              </a:rPr>
              <a:t> WAZ&lt;-3 SD </a:t>
            </a:r>
            <a:r>
              <a:rPr lang="fr-FR" sz="2747" b="1" dirty="0">
                <a:ea typeface="Calibri"/>
                <a:cs typeface="Calibri"/>
              </a:rPr>
              <a:t>et/ou </a:t>
            </a:r>
            <a:r>
              <a:rPr lang="fr-FR" sz="2747" dirty="0">
                <a:ea typeface="Calibri"/>
                <a:cs typeface="Calibri"/>
              </a:rPr>
              <a:t>; </a:t>
            </a:r>
          </a:p>
          <a:p>
            <a:pPr marL="227737" indent="-227737">
              <a:buFont typeface="Wingdings" panose="020B0604020202020204" pitchFamily="34" charset="0"/>
              <a:buChar char="Ø"/>
            </a:pPr>
            <a:r>
              <a:rPr lang="fr-FR" sz="2747" dirty="0">
                <a:ea typeface="Calibri"/>
                <a:cs typeface="Calibri"/>
              </a:rPr>
              <a:t> Âge &lt;24 mois ; </a:t>
            </a:r>
          </a:p>
          <a:p>
            <a:pPr marL="0" indent="0">
              <a:buNone/>
            </a:pPr>
            <a:r>
              <a:rPr lang="fr-FR" sz="2747" dirty="0">
                <a:ea typeface="Calibri"/>
                <a:cs typeface="Calibri"/>
              </a:rPr>
              <a:t>Et/ou tous les autres facteurs à prendre en compte !</a:t>
            </a:r>
          </a:p>
          <a:p>
            <a:pPr marL="0" indent="0">
              <a:buNone/>
            </a:pPr>
            <a:endParaRPr lang="en-US" sz="2747" b="1" dirty="0">
              <a:ea typeface="Calibri"/>
              <a:cs typeface="Calibri"/>
            </a:endParaRPr>
          </a:p>
          <a:p>
            <a:pPr marL="227737" indent="-227737">
              <a:buFont typeface="Wingdings" panose="020B0604020202020204" pitchFamily="34" charset="0"/>
              <a:buChar char="Ø"/>
            </a:pPr>
            <a:endParaRPr lang="en-US" sz="2747" dirty="0">
              <a:ea typeface="Calibri"/>
              <a:cs typeface="Calibri"/>
            </a:endParaRPr>
          </a:p>
        </p:txBody>
      </p:sp>
      <p:pic>
        <p:nvPicPr>
          <p:cNvPr id="4" name="Graphic 3" descr="Customer review with solid fill">
            <a:extLst>
              <a:ext uri="{FF2B5EF4-FFF2-40B4-BE49-F238E27FC236}">
                <a16:creationId xmlns:a16="http://schemas.microsoft.com/office/drawing/2014/main" id="{B5F992CE-5435-A335-2138-9AACAA69D86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642499" y="5086187"/>
            <a:ext cx="913448" cy="913448"/>
          </a:xfrm>
          <a:prstGeom prst="rect">
            <a:avLst/>
          </a:prstGeom>
        </p:spPr>
      </p:pic>
      <p:sp>
        <p:nvSpPr>
          <p:cNvPr id="5" name="TextBox 4">
            <a:extLst>
              <a:ext uri="{FF2B5EF4-FFF2-40B4-BE49-F238E27FC236}">
                <a16:creationId xmlns:a16="http://schemas.microsoft.com/office/drawing/2014/main" id="{4EE12E67-6CF8-99E8-ACC1-1DF338E2BCA6}"/>
              </a:ext>
            </a:extLst>
          </p:cNvPr>
          <p:cNvSpPr txBox="1"/>
          <p:nvPr/>
        </p:nvSpPr>
        <p:spPr>
          <a:xfrm>
            <a:off x="4838143" y="5152404"/>
            <a:ext cx="5384696" cy="768639"/>
          </a:xfrm>
          <a:prstGeom prst="rect">
            <a:avLst/>
          </a:prstGeom>
          <a:solidFill>
            <a:schemeClr val="bg1"/>
          </a:solidFill>
          <a:ln>
            <a:solidFill>
              <a:schemeClr val="bg1"/>
            </a:solidFill>
          </a:ln>
        </p:spPr>
        <p:style>
          <a:lnRef idx="1">
            <a:schemeClr val="accent3"/>
          </a:lnRef>
          <a:fillRef idx="2">
            <a:schemeClr val="accent3"/>
          </a:fillRef>
          <a:effectRef idx="1">
            <a:schemeClr val="accent3"/>
          </a:effectRef>
          <a:fontRef idx="minor">
            <a:schemeClr val="dk1"/>
          </a:fontRef>
        </p:style>
        <p:txBody>
          <a:bodyPr rot="0" spcFirstLastPara="0" vertOverflow="overflow" horzOverflow="overflow" vert="horz" wrap="square" lIns="91345" tIns="45672" rIns="91345" bIns="45672" numCol="1" spcCol="0" rtlCol="0" fromWordArt="0" anchor="t" anchorCtr="0" forceAA="0" compatLnSpc="1">
            <a:prstTxWarp prst="textNoShape">
              <a:avLst/>
            </a:prstTxWarp>
            <a:spAutoFit/>
          </a:bodyPr>
          <a:lstStyle/>
          <a:p>
            <a:r>
              <a:rPr lang="fr-FR" sz="2198" b="1" dirty="0">
                <a:ea typeface="Calibri"/>
                <a:cs typeface="Calibri"/>
              </a:rPr>
              <a:t>Nécessitera une discussion et un consensus au niveau national</a:t>
            </a:r>
            <a:endParaRPr lang="en-US" sz="2198" b="1" dirty="0"/>
          </a:p>
        </p:txBody>
      </p:sp>
    </p:spTree>
    <p:extLst>
      <p:ext uri="{BB962C8B-B14F-4D97-AF65-F5344CB8AC3E}">
        <p14:creationId xmlns:p14="http://schemas.microsoft.com/office/powerpoint/2010/main" val="94247851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808080"/>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4149E34-D47F-BBBC-7841-A9D71DB2303D}"/>
              </a:ext>
            </a:extLst>
          </p:cNvPr>
          <p:cNvSpPr txBox="1"/>
          <p:nvPr/>
        </p:nvSpPr>
        <p:spPr>
          <a:xfrm>
            <a:off x="727903" y="1422400"/>
            <a:ext cx="4500859" cy="2387600"/>
          </a:xfrm>
          <a:prstGeom prst="rect">
            <a:avLst/>
          </a:prstGeom>
        </p:spPr>
        <p:txBody>
          <a:bodyPr vert="horz" lIns="91440" tIns="45720" rIns="91440" bIns="45720" rtlCol="0" anchor="b">
            <a:normAutofit fontScale="77500" lnSpcReduction="20000"/>
          </a:bodyPr>
          <a:lstStyle/>
          <a:p>
            <a:pPr algn="l" defTabSz="914400">
              <a:lnSpc>
                <a:spcPct val="90000"/>
              </a:lnSpc>
              <a:spcBef>
                <a:spcPct val="0"/>
              </a:spcBef>
              <a:spcAft>
                <a:spcPts val="599"/>
              </a:spcAft>
            </a:pPr>
            <a:r>
              <a:rPr lang="fr-FR" sz="5000" kern="1200" dirty="0">
                <a:solidFill>
                  <a:schemeClr val="bg1"/>
                </a:solidFill>
                <a:latin typeface="+mj-lt"/>
                <a:ea typeface="+mj-ea"/>
                <a:cs typeface="+mj-cs"/>
              </a:rPr>
              <a:t>Panorama Global de la Nutrition / </a:t>
            </a:r>
            <a:endParaRPr lang="en-US" dirty="0">
              <a:solidFill>
                <a:schemeClr val="bg1"/>
              </a:solidFill>
              <a:ea typeface="+mj-ea"/>
              <a:cs typeface="+mj-cs"/>
            </a:endParaRPr>
          </a:p>
          <a:p>
            <a:pPr algn="l" defTabSz="914400">
              <a:lnSpc>
                <a:spcPct val="90000"/>
              </a:lnSpc>
              <a:spcBef>
                <a:spcPct val="0"/>
              </a:spcBef>
              <a:spcAft>
                <a:spcPts val="599"/>
              </a:spcAft>
            </a:pPr>
            <a:r>
              <a:rPr lang="en-US" sz="5000" kern="1200" dirty="0">
                <a:solidFill>
                  <a:schemeClr val="bg1"/>
                </a:solidFill>
                <a:latin typeface="+mj-lt"/>
                <a:ea typeface="+mj-ea"/>
                <a:cs typeface="+mj-cs"/>
              </a:rPr>
              <a:t>Global Nutrition Landscape</a:t>
            </a:r>
            <a:endParaRPr lang="en-US">
              <a:solidFill>
                <a:schemeClr val="bg1"/>
              </a:solidFill>
            </a:endParaRPr>
          </a:p>
        </p:txBody>
      </p:sp>
      <p:pic>
        <p:nvPicPr>
          <p:cNvPr id="3" name="Picture 2" descr="A person in a robe spinning a drum&#10;&#10;Description automatically generated with medium confidence">
            <a:extLst>
              <a:ext uri="{FF2B5EF4-FFF2-40B4-BE49-F238E27FC236}">
                <a16:creationId xmlns:a16="http://schemas.microsoft.com/office/drawing/2014/main" id="{FB1BE85A-E6DC-C5EB-EB55-CEDE839D391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18231" y="419497"/>
            <a:ext cx="3938113" cy="5666350"/>
          </a:xfrm>
          <a:prstGeom prst="rect">
            <a:avLst/>
          </a:prstGeom>
        </p:spPr>
      </p:pic>
      <p:pic>
        <p:nvPicPr>
          <p:cNvPr id="8" name="Picture 7" descr="A black background with white text&#10;&#10;Description automatically generated">
            <a:extLst>
              <a:ext uri="{FF2B5EF4-FFF2-40B4-BE49-F238E27FC236}">
                <a16:creationId xmlns:a16="http://schemas.microsoft.com/office/drawing/2014/main" id="{512052CE-4FCC-F021-EB36-8442E408B3F9}"/>
              </a:ext>
            </a:extLst>
          </p:cNvPr>
          <p:cNvPicPr>
            <a:picLocks noChangeAspect="1"/>
          </p:cNvPicPr>
          <p:nvPr/>
        </p:nvPicPr>
        <p:blipFill>
          <a:blip r:embed="rId4"/>
          <a:stretch>
            <a:fillRect/>
          </a:stretch>
        </p:blipFill>
        <p:spPr>
          <a:xfrm>
            <a:off x="858129" y="5878648"/>
            <a:ext cx="1206513" cy="469359"/>
          </a:xfrm>
          <a:prstGeom prst="rect">
            <a:avLst/>
          </a:prstGeom>
        </p:spPr>
      </p:pic>
      <p:sp>
        <p:nvSpPr>
          <p:cNvPr id="6" name="TextBox 5">
            <a:extLst>
              <a:ext uri="{FF2B5EF4-FFF2-40B4-BE49-F238E27FC236}">
                <a16:creationId xmlns:a16="http://schemas.microsoft.com/office/drawing/2014/main" id="{C99A5ECE-39B8-3554-74DC-B92AF6A0F3C6}"/>
              </a:ext>
            </a:extLst>
          </p:cNvPr>
          <p:cNvSpPr txBox="1"/>
          <p:nvPr/>
        </p:nvSpPr>
        <p:spPr>
          <a:xfrm>
            <a:off x="858129" y="5181383"/>
            <a:ext cx="3432517" cy="469359"/>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9050" tIns="19050" rIns="19050" bIns="19050" numCol="1" spcCol="38100" rtlCol="0" anchor="ctr">
            <a:spAutoFit/>
          </a:bodyPr>
          <a:lstStyle/>
          <a:p>
            <a:pPr marL="0" marR="0" indent="0" algn="l" defTabSz="412750" rtl="0" fontAlgn="auto" latinLnBrk="0" hangingPunct="0">
              <a:lnSpc>
                <a:spcPct val="100000"/>
              </a:lnSpc>
              <a:spcBef>
                <a:spcPts val="0"/>
              </a:spcBef>
              <a:spcAft>
                <a:spcPts val="0"/>
              </a:spcAft>
              <a:buClrTx/>
              <a:buSzTx/>
              <a:buFontTx/>
              <a:buNone/>
              <a:tabLst/>
            </a:pPr>
            <a:r>
              <a:rPr lang="en-NL" b="0">
                <a:solidFill>
                  <a:schemeClr val="bg1"/>
                </a:solidFill>
              </a:rPr>
              <a:t>Stevano Fedele</a:t>
            </a:r>
          </a:p>
          <a:p>
            <a:pPr marL="0" marR="0" indent="0" algn="l" defTabSz="412750" rtl="0" fontAlgn="auto" latinLnBrk="0" hangingPunct="0">
              <a:lnSpc>
                <a:spcPct val="100000"/>
              </a:lnSpc>
              <a:spcBef>
                <a:spcPts val="0"/>
              </a:spcBef>
              <a:spcAft>
                <a:spcPts val="0"/>
              </a:spcAft>
              <a:buClrTx/>
              <a:buSzTx/>
              <a:buFontTx/>
              <a:buNone/>
              <a:tabLst/>
            </a:pPr>
            <a:r>
              <a:rPr kumimoji="0" lang="en-NL" sz="1400" b="0" i="0" u="none" strike="noStrike" cap="none" spc="0" normalizeH="0" baseline="0">
                <a:ln>
                  <a:noFill/>
                </a:ln>
                <a:solidFill>
                  <a:schemeClr val="bg1"/>
                </a:solidFill>
                <a:effectLst/>
                <a:uFillTx/>
                <a:latin typeface="Helvetica Neue"/>
                <a:ea typeface="Helvetica Neue"/>
                <a:cs typeface="Helvetica Neue"/>
                <a:sym typeface="Helvetica Neue"/>
              </a:rPr>
              <a:t>Global Nutrition Cluster Coordinator</a:t>
            </a:r>
          </a:p>
        </p:txBody>
      </p:sp>
    </p:spTree>
    <p:extLst>
      <p:ext uri="{BB962C8B-B14F-4D97-AF65-F5344CB8AC3E}">
        <p14:creationId xmlns:p14="http://schemas.microsoft.com/office/powerpoint/2010/main" val="366133266"/>
      </p:ext>
    </p:extLst>
  </p:cSld>
  <p:clrMapOvr>
    <a:masterClrMapping/>
  </p:clrMapOvr>
  <p:transition spd="med"/>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3FCF3A-9493-E2D1-2789-B95B8604C933}"/>
              </a:ext>
            </a:extLst>
          </p:cNvPr>
          <p:cNvSpPr>
            <a:spLocks noGrp="1"/>
          </p:cNvSpPr>
          <p:nvPr>
            <p:ph type="title"/>
          </p:nvPr>
        </p:nvSpPr>
        <p:spPr>
          <a:xfrm>
            <a:off x="837328" y="368319"/>
            <a:ext cx="10504646" cy="655555"/>
          </a:xfrm>
        </p:spPr>
        <p:txBody>
          <a:bodyPr/>
          <a:lstStyle/>
          <a:p>
            <a:r>
              <a:rPr lang="fr-FR" sz="2997" b="1" dirty="0">
                <a:solidFill>
                  <a:srgbClr val="0070C0"/>
                </a:solidFill>
                <a:latin typeface="Arial"/>
                <a:ea typeface="Open Sans ExtraBold"/>
                <a:cs typeface="Arial"/>
              </a:rPr>
              <a:t>MAM à haut risque : éléments à prendre en compte</a:t>
            </a:r>
            <a:endParaRPr lang="en-US" sz="2997" b="1" dirty="0">
              <a:solidFill>
                <a:srgbClr val="0070C0"/>
              </a:solidFill>
              <a:latin typeface="Arial" panose="020B0604020202020204" pitchFamily="34" charset="0"/>
              <a:ea typeface="Open Sans ExtraBold"/>
              <a:cs typeface="Arial" panose="020B0604020202020204" pitchFamily="34" charset="0"/>
            </a:endParaRPr>
          </a:p>
        </p:txBody>
      </p:sp>
      <p:sp>
        <p:nvSpPr>
          <p:cNvPr id="3" name="Content Placeholder 2">
            <a:extLst>
              <a:ext uri="{FF2B5EF4-FFF2-40B4-BE49-F238E27FC236}">
                <a16:creationId xmlns:a16="http://schemas.microsoft.com/office/drawing/2014/main" id="{6D7B904A-F9D7-A1C1-F837-A2B13073CB6F}"/>
              </a:ext>
            </a:extLst>
          </p:cNvPr>
          <p:cNvSpPr>
            <a:spLocks noGrp="1"/>
          </p:cNvSpPr>
          <p:nvPr>
            <p:ph idx="1"/>
          </p:nvPr>
        </p:nvSpPr>
        <p:spPr>
          <a:xfrm>
            <a:off x="837328" y="1585463"/>
            <a:ext cx="10916108" cy="4907521"/>
          </a:xfrm>
        </p:spPr>
        <p:txBody>
          <a:bodyPr vert="horz" lIns="91345" tIns="45672" rIns="91345" bIns="45672" rtlCol="0" anchor="t">
            <a:normAutofit/>
          </a:bodyPr>
          <a:lstStyle/>
          <a:p>
            <a:pPr marL="227737" indent="-227737"/>
            <a:r>
              <a:rPr lang="fr-FR" sz="2747" b="1" dirty="0">
                <a:ea typeface="Calibri"/>
                <a:cs typeface="Calibri"/>
              </a:rPr>
              <a:t>Éléments spécifiques au contexte à prendre en considération : </a:t>
            </a:r>
          </a:p>
          <a:p>
            <a:pPr marL="227737" indent="-227737">
              <a:buFont typeface="Wingdings" panose="020B0604020202020204" pitchFamily="34" charset="0"/>
              <a:buChar char="Ø"/>
            </a:pPr>
            <a:r>
              <a:rPr lang="en-US" sz="2747" dirty="0">
                <a:ea typeface="Calibri"/>
                <a:cs typeface="Calibri"/>
              </a:rPr>
              <a:t> </a:t>
            </a:r>
            <a:r>
              <a:rPr lang="fr-FR" sz="2398" dirty="0">
                <a:ea typeface="Calibri"/>
                <a:cs typeface="Calibri"/>
              </a:rPr>
              <a:t>Plateformes existantes utilisées pour la détection précoce et la supplémentation des enfants MAM (établissements de santé, postes de santé, niveau communautaire,...)</a:t>
            </a:r>
          </a:p>
          <a:p>
            <a:pPr marL="227737" indent="-227737">
              <a:buFont typeface="Wingdings" panose="020B0604020202020204" pitchFamily="34" charset="0"/>
              <a:buChar char="Ø"/>
            </a:pPr>
            <a:r>
              <a:rPr lang="fr-FR" sz="2398" dirty="0">
                <a:ea typeface="Calibri"/>
                <a:cs typeface="Calibri"/>
              </a:rPr>
              <a:t> Disponibilité de l'équipement (rubans MUAC, balances) et du matériel.  </a:t>
            </a:r>
          </a:p>
          <a:p>
            <a:pPr marL="227737" indent="-227737">
              <a:buFont typeface="Wingdings" panose="020B0604020202020204" pitchFamily="34" charset="0"/>
              <a:buChar char="Ø"/>
            </a:pPr>
            <a:r>
              <a:rPr lang="fr-FR" sz="2398" dirty="0">
                <a:ea typeface="Calibri"/>
                <a:cs typeface="Calibri"/>
              </a:rPr>
              <a:t>Capacités des ressources humaines à mener des évaluations  </a:t>
            </a:r>
          </a:p>
          <a:p>
            <a:pPr marL="227737" indent="-227737">
              <a:buFont typeface="Wingdings" panose="020B0604020202020204" pitchFamily="34" charset="0"/>
              <a:buChar char="Ø"/>
            </a:pPr>
            <a:r>
              <a:rPr lang="fr-FR" sz="2398" dirty="0">
                <a:ea typeface="Calibri"/>
                <a:cs typeface="Calibri"/>
              </a:rPr>
              <a:t>Implication en termes de coûts (en particulier pour les produits - de préférence ATPE ou ASPE) </a:t>
            </a:r>
          </a:p>
          <a:p>
            <a:pPr marL="227737" indent="-227737">
              <a:buFont typeface="Wingdings" panose="020B0604020202020204" pitchFamily="34" charset="0"/>
              <a:buChar char="Ø"/>
            </a:pPr>
            <a:endParaRPr lang="fr-FR" sz="2747" dirty="0">
              <a:ea typeface="Calibri"/>
              <a:cs typeface="Calibri"/>
            </a:endParaRPr>
          </a:p>
          <a:p>
            <a:pPr marL="0" indent="0">
              <a:buNone/>
            </a:pPr>
            <a:r>
              <a:rPr lang="fr-FR" sz="2747" b="1" dirty="0">
                <a:ea typeface="Calibri"/>
                <a:cs typeface="Calibri"/>
              </a:rPr>
              <a:t>Note : dans un contexte de crise ou d'urgence, tous les enfants atteints de MAM doivent être pris en compte pour la supplémentation.</a:t>
            </a:r>
            <a:endParaRPr lang="en-US" sz="2747" dirty="0">
              <a:ea typeface="Calibri"/>
              <a:cs typeface="Calibri"/>
            </a:endParaRPr>
          </a:p>
          <a:p>
            <a:pPr marL="227737" indent="-227737">
              <a:buFont typeface="Wingdings" panose="020B0604020202020204" pitchFamily="34" charset="0"/>
              <a:buChar char="Ø"/>
            </a:pPr>
            <a:endParaRPr lang="en-US" sz="2747" dirty="0">
              <a:ea typeface="Calibri"/>
              <a:cs typeface="Calibri"/>
            </a:endParaRPr>
          </a:p>
        </p:txBody>
      </p:sp>
      <p:pic>
        <p:nvPicPr>
          <p:cNvPr id="4" name="Graphic 3" descr="Exclamation mark with solid fill">
            <a:extLst>
              <a:ext uri="{FF2B5EF4-FFF2-40B4-BE49-F238E27FC236}">
                <a16:creationId xmlns:a16="http://schemas.microsoft.com/office/drawing/2014/main" id="{743DA8B7-72A7-DA14-8EE1-641903831C4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29493" y="5272536"/>
            <a:ext cx="913448" cy="913448"/>
          </a:xfrm>
          <a:prstGeom prst="rect">
            <a:avLst/>
          </a:prstGeom>
        </p:spPr>
      </p:pic>
    </p:spTree>
    <p:extLst>
      <p:ext uri="{BB962C8B-B14F-4D97-AF65-F5344CB8AC3E}">
        <p14:creationId xmlns:p14="http://schemas.microsoft.com/office/powerpoint/2010/main" val="167796344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662513-7D28-38E4-4067-495751C7F208}"/>
              </a:ext>
            </a:extLst>
          </p:cNvPr>
          <p:cNvSpPr>
            <a:spLocks noGrp="1"/>
          </p:cNvSpPr>
          <p:nvPr>
            <p:ph type="title"/>
          </p:nvPr>
        </p:nvSpPr>
        <p:spPr>
          <a:xfrm>
            <a:off x="283099" y="405924"/>
            <a:ext cx="11358120" cy="939018"/>
          </a:xfrm>
        </p:spPr>
        <p:txBody>
          <a:bodyPr>
            <a:normAutofit fontScale="90000"/>
          </a:bodyPr>
          <a:lstStyle/>
          <a:p>
            <a:pPr algn="ctr"/>
            <a:r>
              <a:rPr lang="fr-FR" sz="3097" b="1" dirty="0">
                <a:solidFill>
                  <a:srgbClr val="0070C0"/>
                </a:solidFill>
                <a:latin typeface="Arial"/>
                <a:ea typeface="Open Sans ExtraBold"/>
                <a:cs typeface="Arial"/>
              </a:rPr>
              <a:t>Estimation du nombre annuel attendu d'enfants présentant une MAM à haut risque et des coûts associés - MÉTHODES</a:t>
            </a:r>
            <a:endParaRPr lang="en-US" sz="3596" dirty="0"/>
          </a:p>
        </p:txBody>
      </p:sp>
      <p:graphicFrame>
        <p:nvGraphicFramePr>
          <p:cNvPr id="36" name="Diagram 35">
            <a:extLst>
              <a:ext uri="{FF2B5EF4-FFF2-40B4-BE49-F238E27FC236}">
                <a16:creationId xmlns:a16="http://schemas.microsoft.com/office/drawing/2014/main" id="{04230BE9-C20D-0FBE-A534-9A509985D7C6}"/>
              </a:ext>
            </a:extLst>
          </p:cNvPr>
          <p:cNvGraphicFramePr/>
          <p:nvPr/>
        </p:nvGraphicFramePr>
        <p:xfrm>
          <a:off x="1407346" y="1602105"/>
          <a:ext cx="9754061" cy="476019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8651424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921D6D4-FCD0-C4BF-D3B1-34F79FD24838}"/>
              </a:ext>
            </a:extLst>
          </p:cNvPr>
          <p:cNvPicPr>
            <a:picLocks noChangeAspect="1"/>
          </p:cNvPicPr>
          <p:nvPr/>
        </p:nvPicPr>
        <p:blipFill rotWithShape="1">
          <a:blip r:embed="rId3"/>
          <a:srcRect r="-2" b="4041"/>
          <a:stretch/>
        </p:blipFill>
        <p:spPr>
          <a:xfrm>
            <a:off x="21" y="3573"/>
            <a:ext cx="4747782" cy="6850856"/>
          </a:xfrm>
          <a:prstGeom prst="rect">
            <a:avLst/>
          </a:prstGeom>
        </p:spPr>
      </p:pic>
      <p:sp>
        <p:nvSpPr>
          <p:cNvPr id="2" name="Title 1">
            <a:extLst>
              <a:ext uri="{FF2B5EF4-FFF2-40B4-BE49-F238E27FC236}">
                <a16:creationId xmlns:a16="http://schemas.microsoft.com/office/drawing/2014/main" id="{22E11515-3226-8709-2C67-5D2CCD4FD1E3}"/>
              </a:ext>
            </a:extLst>
          </p:cNvPr>
          <p:cNvSpPr>
            <a:spLocks noGrp="1"/>
          </p:cNvSpPr>
          <p:nvPr>
            <p:ph type="ctrTitle"/>
          </p:nvPr>
        </p:nvSpPr>
        <p:spPr>
          <a:xfrm>
            <a:off x="5271353" y="1284709"/>
            <a:ext cx="6450954" cy="2463574"/>
          </a:xfrm>
        </p:spPr>
        <p:txBody>
          <a:bodyPr anchor="b">
            <a:noAutofit/>
          </a:bodyPr>
          <a:lstStyle/>
          <a:p>
            <a:r>
              <a:rPr lang="en-US" sz="3497" b="1" dirty="0" err="1">
                <a:solidFill>
                  <a:srgbClr val="0070C0"/>
                </a:solidFill>
                <a:latin typeface="Arial"/>
                <a:ea typeface="Open Sans ExtraBold"/>
                <a:cs typeface="Arial"/>
              </a:rPr>
              <a:t>Exemples</a:t>
            </a:r>
            <a:endParaRPr lang="en-US" sz="3497" b="1" dirty="0">
              <a:solidFill>
                <a:srgbClr val="0070C0"/>
              </a:solidFill>
              <a:latin typeface="Arial"/>
              <a:ea typeface="Open Sans ExtraBold"/>
              <a:cs typeface="Arial"/>
            </a:endParaRPr>
          </a:p>
        </p:txBody>
      </p:sp>
    </p:spTree>
    <p:extLst>
      <p:ext uri="{BB962C8B-B14F-4D97-AF65-F5344CB8AC3E}">
        <p14:creationId xmlns:p14="http://schemas.microsoft.com/office/powerpoint/2010/main" val="312544364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8C3AF5-732C-C683-FE6B-E9BB86915709}"/>
              </a:ext>
            </a:extLst>
          </p:cNvPr>
          <p:cNvSpPr>
            <a:spLocks noGrp="1"/>
          </p:cNvSpPr>
          <p:nvPr>
            <p:ph type="title"/>
          </p:nvPr>
        </p:nvSpPr>
        <p:spPr>
          <a:xfrm>
            <a:off x="2814156" y="342062"/>
            <a:ext cx="8949940" cy="1552861"/>
          </a:xfrm>
        </p:spPr>
        <p:txBody>
          <a:bodyPr anchor="ctr">
            <a:normAutofit fontScale="90000"/>
          </a:bodyPr>
          <a:lstStyle/>
          <a:p>
            <a:r>
              <a:rPr lang="en-US" sz="3097" dirty="0">
                <a:solidFill>
                  <a:srgbClr val="0070C0"/>
                </a:solidFill>
                <a:latin typeface="Arial"/>
                <a:ea typeface="Open Sans ExtraBold"/>
                <a:cs typeface="Arial"/>
              </a:rPr>
              <a:t>Estimation du </a:t>
            </a:r>
            <a:r>
              <a:rPr lang="en-US" sz="3097" dirty="0" err="1">
                <a:solidFill>
                  <a:srgbClr val="0070C0"/>
                </a:solidFill>
                <a:latin typeface="Arial"/>
                <a:ea typeface="Open Sans ExtraBold"/>
                <a:cs typeface="Arial"/>
              </a:rPr>
              <a:t>nombre</a:t>
            </a:r>
            <a:r>
              <a:rPr lang="en-US" sz="3097" dirty="0">
                <a:solidFill>
                  <a:srgbClr val="0070C0"/>
                </a:solidFill>
                <a:latin typeface="Arial"/>
                <a:ea typeface="Open Sans ExtraBold"/>
                <a:cs typeface="Arial"/>
              </a:rPr>
              <a:t> </a:t>
            </a:r>
            <a:r>
              <a:rPr lang="en-US" sz="3097" dirty="0" err="1">
                <a:solidFill>
                  <a:srgbClr val="0070C0"/>
                </a:solidFill>
                <a:latin typeface="Arial"/>
                <a:ea typeface="Open Sans ExtraBold"/>
                <a:cs typeface="Arial"/>
              </a:rPr>
              <a:t>attendu</a:t>
            </a:r>
            <a:r>
              <a:rPr lang="en-US" sz="3097" dirty="0">
                <a:solidFill>
                  <a:srgbClr val="0070C0"/>
                </a:solidFill>
                <a:latin typeface="Arial"/>
                <a:ea typeface="Open Sans ExtraBold"/>
                <a:cs typeface="Arial"/>
              </a:rPr>
              <a:t> </a:t>
            </a:r>
            <a:r>
              <a:rPr lang="en-US" sz="3097" dirty="0" err="1">
                <a:solidFill>
                  <a:srgbClr val="0070C0"/>
                </a:solidFill>
                <a:latin typeface="Arial"/>
                <a:ea typeface="Open Sans ExtraBold"/>
                <a:cs typeface="Arial"/>
              </a:rPr>
              <a:t>d’enfants</a:t>
            </a:r>
            <a:r>
              <a:rPr lang="en-US" sz="3097" dirty="0">
                <a:solidFill>
                  <a:srgbClr val="0070C0"/>
                </a:solidFill>
                <a:latin typeface="Arial"/>
                <a:ea typeface="Open Sans ExtraBold"/>
                <a:cs typeface="Arial"/>
              </a:rPr>
              <a:t> avec la MAM à haut </a:t>
            </a:r>
            <a:r>
              <a:rPr lang="en-US" sz="3097" dirty="0" err="1">
                <a:solidFill>
                  <a:srgbClr val="0070C0"/>
                </a:solidFill>
                <a:latin typeface="Arial"/>
                <a:ea typeface="Open Sans ExtraBold"/>
                <a:cs typeface="Arial"/>
              </a:rPr>
              <a:t>risque</a:t>
            </a:r>
            <a:r>
              <a:rPr lang="en-US" sz="3097" dirty="0">
                <a:solidFill>
                  <a:srgbClr val="0070C0"/>
                </a:solidFill>
                <a:latin typeface="Arial"/>
                <a:ea typeface="Open Sans ExtraBold"/>
                <a:cs typeface="Arial"/>
              </a:rPr>
              <a:t> et </a:t>
            </a:r>
            <a:r>
              <a:rPr lang="en-US" sz="3097" dirty="0" err="1">
                <a:solidFill>
                  <a:srgbClr val="0070C0"/>
                </a:solidFill>
                <a:latin typeface="Arial"/>
                <a:ea typeface="Open Sans ExtraBold"/>
                <a:cs typeface="Arial"/>
              </a:rPr>
              <a:t>couts</a:t>
            </a:r>
            <a:r>
              <a:rPr lang="en-US" sz="3097" dirty="0">
                <a:solidFill>
                  <a:srgbClr val="0070C0"/>
                </a:solidFill>
                <a:latin typeface="Arial"/>
                <a:ea typeface="Open Sans ExtraBold"/>
                <a:cs typeface="Arial"/>
              </a:rPr>
              <a:t> </a:t>
            </a:r>
            <a:r>
              <a:rPr lang="en-US" sz="3097" dirty="0" err="1">
                <a:solidFill>
                  <a:srgbClr val="0070C0"/>
                </a:solidFill>
                <a:latin typeface="Arial"/>
                <a:ea typeface="Open Sans ExtraBold"/>
                <a:cs typeface="Arial"/>
              </a:rPr>
              <a:t>associés</a:t>
            </a:r>
            <a:br>
              <a:rPr lang="en-US" sz="3097" dirty="0">
                <a:solidFill>
                  <a:srgbClr val="0070C0"/>
                </a:solidFill>
                <a:latin typeface="Arial"/>
                <a:ea typeface="Open Sans ExtraBold"/>
                <a:cs typeface="Arial"/>
              </a:rPr>
            </a:br>
            <a:r>
              <a:rPr lang="en-US" sz="1099" dirty="0">
                <a:solidFill>
                  <a:schemeClr val="bg1"/>
                </a:solidFill>
                <a:latin typeface="Arial"/>
                <a:ea typeface="Open Sans ExtraBold"/>
                <a:cs typeface="Arial"/>
              </a:rPr>
              <a:t>d</a:t>
            </a:r>
            <a:br>
              <a:rPr lang="en-US" sz="3097" dirty="0">
                <a:solidFill>
                  <a:srgbClr val="0070C0"/>
                </a:solidFill>
                <a:latin typeface="Arial"/>
                <a:ea typeface="Open Sans ExtraBold"/>
                <a:cs typeface="Arial"/>
              </a:rPr>
            </a:br>
            <a:r>
              <a:rPr lang="en-US" sz="3596" b="1" dirty="0">
                <a:solidFill>
                  <a:srgbClr val="0070C0"/>
                </a:solidFill>
                <a:latin typeface="Arial"/>
                <a:ea typeface="Open Sans ExtraBold"/>
                <a:cs typeface="Arial"/>
              </a:rPr>
              <a:t>BURKINA FASO</a:t>
            </a:r>
          </a:p>
        </p:txBody>
      </p:sp>
      <p:graphicFrame>
        <p:nvGraphicFramePr>
          <p:cNvPr id="4" name="Content Placeholder 3">
            <a:extLst>
              <a:ext uri="{FF2B5EF4-FFF2-40B4-BE49-F238E27FC236}">
                <a16:creationId xmlns:a16="http://schemas.microsoft.com/office/drawing/2014/main" id="{7F451C00-D20C-BF63-DE09-4F02C6E88BA3}"/>
              </a:ext>
            </a:extLst>
          </p:cNvPr>
          <p:cNvGraphicFramePr>
            <a:graphicFrameLocks noGrp="1"/>
          </p:cNvGraphicFramePr>
          <p:nvPr>
            <p:ph idx="1"/>
          </p:nvPr>
        </p:nvGraphicFramePr>
        <p:xfrm>
          <a:off x="1463753" y="1973331"/>
          <a:ext cx="9135530" cy="4257940"/>
        </p:xfrm>
        <a:graphic>
          <a:graphicData uri="http://schemas.openxmlformats.org/drawingml/2006/table">
            <a:tbl>
              <a:tblPr firstRow="1" bandRow="1">
                <a:tableStyleId>{5C22544A-7EE6-4342-B048-85BDC9FD1C3A}</a:tableStyleId>
              </a:tblPr>
              <a:tblGrid>
                <a:gridCol w="3494499">
                  <a:extLst>
                    <a:ext uri="{9D8B030D-6E8A-4147-A177-3AD203B41FA5}">
                      <a16:colId xmlns:a16="http://schemas.microsoft.com/office/drawing/2014/main" val="4064134074"/>
                    </a:ext>
                  </a:extLst>
                </a:gridCol>
                <a:gridCol w="3131108">
                  <a:extLst>
                    <a:ext uri="{9D8B030D-6E8A-4147-A177-3AD203B41FA5}">
                      <a16:colId xmlns:a16="http://schemas.microsoft.com/office/drawing/2014/main" val="4059113130"/>
                    </a:ext>
                  </a:extLst>
                </a:gridCol>
                <a:gridCol w="2509923">
                  <a:extLst>
                    <a:ext uri="{9D8B030D-6E8A-4147-A177-3AD203B41FA5}">
                      <a16:colId xmlns:a16="http://schemas.microsoft.com/office/drawing/2014/main" val="2984002916"/>
                    </a:ext>
                  </a:extLst>
                </a:gridCol>
              </a:tblGrid>
              <a:tr h="532963">
                <a:tc rowSpan="2">
                  <a:txBody>
                    <a:bodyPr/>
                    <a:lstStyle/>
                    <a:p>
                      <a:pPr algn="ctr" fontAlgn="ctr"/>
                      <a:r>
                        <a:rPr lang="en-US" sz="1600" b="1" u="none" strike="noStrike" dirty="0" err="1">
                          <a:effectLst/>
                          <a:latin typeface="Arial" panose="020B0604020202020204" pitchFamily="34" charset="0"/>
                          <a:cs typeface="Arial" panose="020B0604020202020204" pitchFamily="34" charset="0"/>
                        </a:rPr>
                        <a:t>Critères</a:t>
                      </a:r>
                      <a:endParaRPr lang="en-US" sz="1600" b="1" i="0" u="none" strike="noStrike" dirty="0">
                        <a:solidFill>
                          <a:srgbClr val="000000"/>
                        </a:solidFill>
                        <a:effectLst/>
                        <a:latin typeface="Arial" panose="020B0604020202020204" pitchFamily="34" charset="0"/>
                        <a:cs typeface="Arial" panose="020B0604020202020204" pitchFamily="34" charset="0"/>
                      </a:endParaRPr>
                    </a:p>
                  </a:txBody>
                  <a:tcPr marL="10702" marR="10702" marT="10702" marB="0" anchor="ctr"/>
                </a:tc>
                <a:tc gridSpan="2">
                  <a:txBody>
                    <a:bodyPr/>
                    <a:lstStyle/>
                    <a:p>
                      <a:pPr algn="ctr" fontAlgn="ctr"/>
                      <a:r>
                        <a:rPr lang="en-US" sz="1600" b="1" i="0" u="sng" strike="noStrike" dirty="0">
                          <a:solidFill>
                            <a:srgbClr val="000000"/>
                          </a:solidFill>
                          <a:effectLst/>
                          <a:latin typeface="Arial" panose="020B0604020202020204" pitchFamily="34" charset="0"/>
                          <a:cs typeface="Arial" panose="020B0604020202020204" pitchFamily="34" charset="0"/>
                        </a:rPr>
                        <a:t>NIVEAU NATIONAL</a:t>
                      </a:r>
                    </a:p>
                  </a:txBody>
                  <a:tcPr marL="10702" marR="10702" marT="10702" marB="0" anchor="ctr">
                    <a:solidFill>
                      <a:srgbClr val="49BFCF"/>
                    </a:solidFill>
                  </a:tcPr>
                </a:tc>
                <a:tc hMerge="1">
                  <a:txBody>
                    <a:bodyPr/>
                    <a:lstStyle/>
                    <a:p>
                      <a:pPr algn="ctr" fontAlgn="ctr"/>
                      <a:endParaRPr lang="en-US" sz="1800" b="0" i="0" u="none" strike="noStrike">
                        <a:solidFill>
                          <a:srgbClr val="000000"/>
                        </a:solidFill>
                        <a:effectLst/>
                        <a:latin typeface="Arial" panose="020B0604020202020204" pitchFamily="34" charset="0"/>
                        <a:cs typeface="Arial" panose="020B0604020202020204" pitchFamily="34" charset="0"/>
                      </a:endParaRPr>
                    </a:p>
                  </a:txBody>
                  <a:tcPr marL="10713" marR="10713" marT="10713" marB="0" anchor="ctr">
                    <a:solidFill>
                      <a:schemeClr val="accent6"/>
                    </a:solidFill>
                  </a:tcPr>
                </a:tc>
                <a:extLst>
                  <a:ext uri="{0D108BD9-81ED-4DB2-BD59-A6C34878D82A}">
                    <a16:rowId xmlns:a16="http://schemas.microsoft.com/office/drawing/2014/main" val="3216995514"/>
                  </a:ext>
                </a:extLst>
              </a:tr>
              <a:tr h="532963">
                <a:tc vMerge="1">
                  <a:txBody>
                    <a:bodyPr/>
                    <a:lstStyle/>
                    <a:p>
                      <a:pPr algn="ctr" fontAlgn="ctr"/>
                      <a:r>
                        <a:rPr lang="en-US" sz="1800" b="1" u="none" strike="noStrike">
                          <a:effectLst/>
                          <a:latin typeface="Arial" panose="020B0604020202020204" pitchFamily="34" charset="0"/>
                          <a:cs typeface="Arial" panose="020B0604020202020204" pitchFamily="34" charset="0"/>
                        </a:rPr>
                        <a:t>Criteria</a:t>
                      </a:r>
                      <a:endParaRPr lang="en-US" sz="1800" b="1" i="0" u="none" strike="noStrike">
                        <a:solidFill>
                          <a:srgbClr val="000000"/>
                        </a:solidFill>
                        <a:effectLst/>
                        <a:latin typeface="Arial" panose="020B0604020202020204" pitchFamily="34" charset="0"/>
                        <a:cs typeface="Arial" panose="020B0604020202020204" pitchFamily="34" charset="0"/>
                      </a:endParaRPr>
                    </a:p>
                  </a:txBody>
                  <a:tcPr marL="10713" marR="10713" marT="10713" marB="0" anchor="ctr"/>
                </a:tc>
                <a:tc>
                  <a:txBody>
                    <a:bodyPr/>
                    <a:lstStyle/>
                    <a:p>
                      <a:pPr algn="ctr" fontAlgn="ctr"/>
                      <a:r>
                        <a:rPr lang="en-US" sz="1600" b="1" u="none" strike="noStrike" dirty="0" err="1">
                          <a:effectLst/>
                          <a:latin typeface="Arial" panose="020B0604020202020204" pitchFamily="34" charset="0"/>
                          <a:cs typeface="Arial" panose="020B0604020202020204" pitchFamily="34" charset="0"/>
                        </a:rPr>
                        <a:t>Nombre</a:t>
                      </a:r>
                      <a:r>
                        <a:rPr lang="en-US" sz="1600" b="1" u="none" strike="noStrike" dirty="0">
                          <a:effectLst/>
                          <a:latin typeface="Arial" panose="020B0604020202020204" pitchFamily="34" charset="0"/>
                          <a:cs typeface="Arial" panose="020B0604020202020204" pitchFamily="34" charset="0"/>
                        </a:rPr>
                        <a:t> </a:t>
                      </a:r>
                      <a:r>
                        <a:rPr lang="en-US" sz="1600" b="1" u="none" strike="noStrike" dirty="0" err="1">
                          <a:effectLst/>
                          <a:latin typeface="Arial" panose="020B0604020202020204" pitchFamily="34" charset="0"/>
                          <a:cs typeface="Arial" panose="020B0604020202020204" pitchFamily="34" charset="0"/>
                        </a:rPr>
                        <a:t>d’enfants</a:t>
                      </a:r>
                      <a:r>
                        <a:rPr lang="en-US" sz="1600" b="1" u="none" strike="noStrike" dirty="0">
                          <a:effectLst/>
                          <a:latin typeface="Arial" panose="020B0604020202020204" pitchFamily="34" charset="0"/>
                          <a:cs typeface="Arial" panose="020B0604020202020204" pitchFamily="34" charset="0"/>
                        </a:rPr>
                        <a:t> </a:t>
                      </a:r>
                      <a:r>
                        <a:rPr lang="en-US" sz="1600" b="1" u="none" strike="noStrike" dirty="0" err="1">
                          <a:effectLst/>
                          <a:latin typeface="Arial" panose="020B0604020202020204" pitchFamily="34" charset="0"/>
                          <a:cs typeface="Arial" panose="020B0604020202020204" pitchFamily="34" charset="0"/>
                        </a:rPr>
                        <a:t>attendu</a:t>
                      </a:r>
                      <a:r>
                        <a:rPr lang="en-US" sz="1600" b="1" u="none" strike="noStrike" dirty="0">
                          <a:effectLst/>
                          <a:latin typeface="Arial" panose="020B0604020202020204" pitchFamily="34" charset="0"/>
                          <a:cs typeface="Arial" panose="020B0604020202020204" pitchFamily="34" charset="0"/>
                        </a:rPr>
                        <a:t> avec MAM à haut </a:t>
                      </a:r>
                      <a:r>
                        <a:rPr lang="en-US" sz="1600" b="1" u="none" strike="noStrike" dirty="0" err="1">
                          <a:effectLst/>
                          <a:latin typeface="Arial" panose="020B0604020202020204" pitchFamily="34" charset="0"/>
                          <a:cs typeface="Arial" panose="020B0604020202020204" pitchFamily="34" charset="0"/>
                        </a:rPr>
                        <a:t>risque</a:t>
                      </a:r>
                      <a:endParaRPr lang="en-US" sz="1600" b="0" i="0" u="none" strike="noStrike" dirty="0">
                        <a:solidFill>
                          <a:srgbClr val="000000"/>
                        </a:solidFill>
                        <a:effectLst/>
                        <a:latin typeface="Arial" panose="020B0604020202020204" pitchFamily="34" charset="0"/>
                        <a:cs typeface="Arial" panose="020B0604020202020204" pitchFamily="34" charset="0"/>
                      </a:endParaRPr>
                    </a:p>
                  </a:txBody>
                  <a:tcPr marL="10702" marR="10702" marT="10702" marB="0" anchor="ctr">
                    <a:solidFill>
                      <a:srgbClr val="49BFCF"/>
                    </a:solidFill>
                  </a:tcPr>
                </a:tc>
                <a:tc>
                  <a:txBody>
                    <a:bodyPr/>
                    <a:lstStyle/>
                    <a:p>
                      <a:pPr algn="ctr" fontAlgn="ctr"/>
                      <a:r>
                        <a:rPr lang="en-US" sz="1600" b="1" u="none" strike="noStrike" dirty="0" err="1">
                          <a:effectLst/>
                          <a:latin typeface="Arial" panose="020B0604020202020204" pitchFamily="34" charset="0"/>
                          <a:cs typeface="Arial" panose="020B0604020202020204" pitchFamily="34" charset="0"/>
                        </a:rPr>
                        <a:t>Couts</a:t>
                      </a:r>
                      <a:endParaRPr lang="en-US" sz="1600" b="0" u="none" strike="noStrike" dirty="0">
                        <a:effectLst/>
                        <a:latin typeface="Arial" panose="020B0604020202020204" pitchFamily="34" charset="0"/>
                        <a:cs typeface="Arial" panose="020B0604020202020204" pitchFamily="34" charset="0"/>
                      </a:endParaRPr>
                    </a:p>
                    <a:p>
                      <a:pPr algn="ctr" fontAlgn="ctr"/>
                      <a:r>
                        <a:rPr lang="en-US" sz="1600" b="0" u="none" strike="noStrike" dirty="0">
                          <a:effectLst/>
                          <a:latin typeface="Arial" panose="020B0604020202020204" pitchFamily="34" charset="0"/>
                          <a:cs typeface="Arial" panose="020B0604020202020204" pitchFamily="34" charset="0"/>
                        </a:rPr>
                        <a:t>(</a:t>
                      </a:r>
                      <a:r>
                        <a:rPr lang="en-US" sz="1600" b="0" u="none" strike="noStrike" dirty="0" err="1">
                          <a:effectLst/>
                          <a:latin typeface="Arial" panose="020B0604020202020204" pitchFamily="34" charset="0"/>
                          <a:cs typeface="Arial" panose="020B0604020202020204" pitchFamily="34" charset="0"/>
                        </a:rPr>
                        <a:t>programme+produit</a:t>
                      </a:r>
                      <a:r>
                        <a:rPr lang="en-US" sz="1600" b="0" u="none" strike="noStrike" dirty="0">
                          <a:effectLst/>
                          <a:latin typeface="Arial" panose="020B0604020202020204" pitchFamily="34" charset="0"/>
                          <a:cs typeface="Arial" panose="020B0604020202020204" pitchFamily="34" charset="0"/>
                        </a:rPr>
                        <a:t>)</a:t>
                      </a:r>
                      <a:endParaRPr lang="en-US" sz="1600" b="0" i="0" u="none" strike="noStrike" dirty="0">
                        <a:solidFill>
                          <a:srgbClr val="000000"/>
                        </a:solidFill>
                        <a:effectLst/>
                        <a:latin typeface="Arial" panose="020B0604020202020204" pitchFamily="34" charset="0"/>
                        <a:cs typeface="Arial" panose="020B0604020202020204" pitchFamily="34" charset="0"/>
                      </a:endParaRPr>
                    </a:p>
                  </a:txBody>
                  <a:tcPr marL="10702" marR="10702" marT="10702" marB="0" anchor="ctr">
                    <a:solidFill>
                      <a:srgbClr val="49BFCF"/>
                    </a:solidFill>
                  </a:tcPr>
                </a:tc>
                <a:extLst>
                  <a:ext uri="{0D108BD9-81ED-4DB2-BD59-A6C34878D82A}">
                    <a16:rowId xmlns:a16="http://schemas.microsoft.com/office/drawing/2014/main" val="1148475263"/>
                  </a:ext>
                </a:extLst>
              </a:tr>
              <a:tr h="456724">
                <a:tc>
                  <a:txBody>
                    <a:bodyPr/>
                    <a:lstStyle/>
                    <a:p>
                      <a:pPr algn="l" fontAlgn="ctr"/>
                      <a:r>
                        <a:rPr lang="en-US" sz="1600" u="none" strike="noStrike">
                          <a:solidFill>
                            <a:srgbClr val="FF0000"/>
                          </a:solidFill>
                          <a:effectLst/>
                          <a:latin typeface="Arial" panose="020B0604020202020204" pitchFamily="34" charset="0"/>
                          <a:cs typeface="Arial" panose="020B0604020202020204" pitchFamily="34" charset="0"/>
                        </a:rPr>
                        <a:t>(1) </a:t>
                      </a:r>
                      <a:r>
                        <a:rPr lang="en-US" sz="1600" u="none" strike="noStrike">
                          <a:effectLst/>
                          <a:latin typeface="Arial" panose="020B0604020202020204" pitchFamily="34" charset="0"/>
                          <a:cs typeface="Arial" panose="020B0604020202020204" pitchFamily="34" charset="0"/>
                        </a:rPr>
                        <a:t>MAM+</a:t>
                      </a:r>
                      <a:r>
                        <a:rPr lang="en-US" sz="1600" u="none" strike="noStrike">
                          <a:solidFill>
                            <a:srgbClr val="FF0000"/>
                          </a:solidFill>
                          <a:effectLst/>
                          <a:latin typeface="Arial" panose="020B0604020202020204" pitchFamily="34" charset="0"/>
                          <a:cs typeface="Arial" panose="020B0604020202020204" pitchFamily="34" charset="0"/>
                        </a:rPr>
                        <a:t>WAZ&lt;-3</a:t>
                      </a:r>
                      <a:endParaRPr lang="en-US" sz="1600" b="0" i="0" u="none" strike="noStrike">
                        <a:solidFill>
                          <a:srgbClr val="FF0000"/>
                        </a:solidFill>
                        <a:effectLst/>
                        <a:latin typeface="Arial" panose="020B0604020202020204" pitchFamily="34" charset="0"/>
                        <a:cs typeface="Arial" panose="020B0604020202020204" pitchFamily="34" charset="0"/>
                      </a:endParaRPr>
                    </a:p>
                  </a:txBody>
                  <a:tcPr marL="10702" marR="10702" marT="10702" marB="0" anchor="ctr"/>
                </a:tc>
                <a:tc>
                  <a:txBody>
                    <a:bodyPr/>
                    <a:lstStyle/>
                    <a:p>
                      <a:pPr algn="r" fontAlgn="ctr"/>
                      <a:r>
                        <a:rPr lang="en-US" sz="1600" u="none" strike="noStrike">
                          <a:effectLst/>
                          <a:latin typeface="Arial" panose="020B0604020202020204" pitchFamily="34" charset="0"/>
                          <a:cs typeface="Arial" panose="020B0604020202020204" pitchFamily="34" charset="0"/>
                        </a:rPr>
                        <a:t>80,219</a:t>
                      </a:r>
                      <a:endParaRPr lang="en-US" sz="1600" b="0" i="0" u="none" strike="noStrike">
                        <a:solidFill>
                          <a:srgbClr val="000000"/>
                        </a:solidFill>
                        <a:effectLst/>
                        <a:latin typeface="Arial" panose="020B0604020202020204" pitchFamily="34" charset="0"/>
                        <a:cs typeface="Arial" panose="020B0604020202020204" pitchFamily="34" charset="0"/>
                      </a:endParaRPr>
                    </a:p>
                  </a:txBody>
                  <a:tcPr marL="10702" marR="10702" marT="10702" marB="0" anchor="ctr"/>
                </a:tc>
                <a:tc>
                  <a:txBody>
                    <a:bodyPr/>
                    <a:lstStyle/>
                    <a:p>
                      <a:pPr algn="r" fontAlgn="ctr"/>
                      <a:r>
                        <a:rPr lang="en-US" sz="1600" u="none" strike="noStrike">
                          <a:effectLst/>
                          <a:latin typeface="Arial" panose="020B0604020202020204" pitchFamily="34" charset="0"/>
                          <a:cs typeface="Arial" panose="020B0604020202020204" pitchFamily="34" charset="0"/>
                        </a:rPr>
                        <a:t>$6,658,178</a:t>
                      </a:r>
                      <a:endParaRPr lang="en-US" sz="1600" b="0" i="0" u="none" strike="noStrike">
                        <a:solidFill>
                          <a:srgbClr val="000000"/>
                        </a:solidFill>
                        <a:effectLst/>
                        <a:latin typeface="Arial" panose="020B0604020202020204" pitchFamily="34" charset="0"/>
                        <a:cs typeface="Arial" panose="020B0604020202020204" pitchFamily="34" charset="0"/>
                      </a:endParaRPr>
                    </a:p>
                  </a:txBody>
                  <a:tcPr marL="10702" marR="10702" marT="10702" marB="0" anchor="ctr"/>
                </a:tc>
                <a:extLst>
                  <a:ext uri="{0D108BD9-81ED-4DB2-BD59-A6C34878D82A}">
                    <a16:rowId xmlns:a16="http://schemas.microsoft.com/office/drawing/2014/main" val="1685079840"/>
                  </a:ext>
                </a:extLst>
              </a:tr>
              <a:tr h="456724">
                <a:tc>
                  <a:txBody>
                    <a:bodyPr/>
                    <a:lstStyle/>
                    <a:p>
                      <a:pPr algn="l" fontAlgn="ctr"/>
                      <a:r>
                        <a:rPr lang="pl-PL" sz="1600" u="none" strike="noStrike">
                          <a:solidFill>
                            <a:schemeClr val="accent2"/>
                          </a:solidFill>
                          <a:effectLst/>
                          <a:latin typeface="Arial" panose="020B0604020202020204" pitchFamily="34" charset="0"/>
                          <a:cs typeface="Arial" panose="020B0604020202020204" pitchFamily="34" charset="0"/>
                        </a:rPr>
                        <a:t>(2) </a:t>
                      </a:r>
                      <a:r>
                        <a:rPr lang="pl-PL" sz="1600" u="none" strike="noStrike">
                          <a:effectLst/>
                          <a:latin typeface="Arial" panose="020B0604020202020204" pitchFamily="34" charset="0"/>
                          <a:cs typeface="Arial" panose="020B0604020202020204" pitchFamily="34" charset="0"/>
                        </a:rPr>
                        <a:t>MAM+</a:t>
                      </a:r>
                      <a:r>
                        <a:rPr lang="pl-PL" sz="1600" u="none" strike="noStrike">
                          <a:solidFill>
                            <a:schemeClr val="accent2"/>
                          </a:solidFill>
                          <a:effectLst/>
                          <a:latin typeface="Arial" panose="020B0604020202020204" pitchFamily="34" charset="0"/>
                          <a:cs typeface="Arial" panose="020B0604020202020204" pitchFamily="34" charset="0"/>
                        </a:rPr>
                        <a:t>115&lt;=MUAC&lt;=119</a:t>
                      </a:r>
                      <a:endParaRPr lang="pl-PL" sz="1600" b="0" i="0" u="none" strike="noStrike">
                        <a:solidFill>
                          <a:schemeClr val="accent2"/>
                        </a:solidFill>
                        <a:effectLst/>
                        <a:latin typeface="Arial" panose="020B0604020202020204" pitchFamily="34" charset="0"/>
                        <a:cs typeface="Arial" panose="020B0604020202020204" pitchFamily="34" charset="0"/>
                      </a:endParaRPr>
                    </a:p>
                  </a:txBody>
                  <a:tcPr marL="10702" marR="10702" marT="10702" marB="0" anchor="ctr"/>
                </a:tc>
                <a:tc>
                  <a:txBody>
                    <a:bodyPr/>
                    <a:lstStyle/>
                    <a:p>
                      <a:pPr algn="r" fontAlgn="ctr"/>
                      <a:r>
                        <a:rPr lang="en-US" sz="1600" u="none" strike="noStrike">
                          <a:effectLst/>
                          <a:latin typeface="Arial" panose="020B0604020202020204" pitchFamily="34" charset="0"/>
                          <a:cs typeface="Arial" panose="020B0604020202020204" pitchFamily="34" charset="0"/>
                        </a:rPr>
                        <a:t>13,370</a:t>
                      </a:r>
                      <a:endParaRPr lang="en-US" sz="1600" b="0" i="0" u="none" strike="noStrike">
                        <a:solidFill>
                          <a:srgbClr val="000000"/>
                        </a:solidFill>
                        <a:effectLst/>
                        <a:latin typeface="Arial" panose="020B0604020202020204" pitchFamily="34" charset="0"/>
                        <a:cs typeface="Arial" panose="020B0604020202020204" pitchFamily="34" charset="0"/>
                      </a:endParaRPr>
                    </a:p>
                  </a:txBody>
                  <a:tcPr marL="10702" marR="10702" marT="10702" marB="0" anchor="ctr"/>
                </a:tc>
                <a:tc>
                  <a:txBody>
                    <a:bodyPr/>
                    <a:lstStyle/>
                    <a:p>
                      <a:pPr algn="r" fontAlgn="ctr"/>
                      <a:r>
                        <a:rPr lang="en-US" sz="1600" u="none" strike="noStrike">
                          <a:effectLst/>
                          <a:latin typeface="Arial" panose="020B0604020202020204" pitchFamily="34" charset="0"/>
                          <a:cs typeface="Arial" panose="020B0604020202020204" pitchFamily="34" charset="0"/>
                        </a:rPr>
                        <a:t>$1,109,696</a:t>
                      </a:r>
                      <a:endParaRPr lang="en-US" sz="1600" b="0" i="0" u="none" strike="noStrike">
                        <a:solidFill>
                          <a:srgbClr val="000000"/>
                        </a:solidFill>
                        <a:effectLst/>
                        <a:latin typeface="Arial" panose="020B0604020202020204" pitchFamily="34" charset="0"/>
                        <a:cs typeface="Arial" panose="020B0604020202020204" pitchFamily="34" charset="0"/>
                      </a:endParaRPr>
                    </a:p>
                  </a:txBody>
                  <a:tcPr marL="10702" marR="10702" marT="10702" marB="0" anchor="ctr"/>
                </a:tc>
                <a:extLst>
                  <a:ext uri="{0D108BD9-81ED-4DB2-BD59-A6C34878D82A}">
                    <a16:rowId xmlns:a16="http://schemas.microsoft.com/office/drawing/2014/main" val="1111621515"/>
                  </a:ext>
                </a:extLst>
              </a:tr>
              <a:tr h="456724">
                <a:tc>
                  <a:txBody>
                    <a:bodyPr/>
                    <a:lstStyle/>
                    <a:p>
                      <a:pPr algn="l" fontAlgn="ctr"/>
                      <a:r>
                        <a:rPr lang="en-US" sz="1600" u="none" strike="noStrike">
                          <a:solidFill>
                            <a:schemeClr val="accent4"/>
                          </a:solidFill>
                          <a:effectLst/>
                          <a:latin typeface="Arial" panose="020B0604020202020204" pitchFamily="34" charset="0"/>
                          <a:cs typeface="Arial" panose="020B0604020202020204" pitchFamily="34" charset="0"/>
                        </a:rPr>
                        <a:t>(3) </a:t>
                      </a:r>
                      <a:r>
                        <a:rPr lang="en-US" sz="1600" u="none" strike="noStrike" err="1">
                          <a:effectLst/>
                          <a:latin typeface="Arial" panose="020B0604020202020204" pitchFamily="34" charset="0"/>
                          <a:cs typeface="Arial" panose="020B0604020202020204" pitchFamily="34" charset="0"/>
                        </a:rPr>
                        <a:t>MAM+age</a:t>
                      </a:r>
                      <a:r>
                        <a:rPr lang="en-US" sz="1600" u="none" strike="noStrike">
                          <a:effectLst/>
                          <a:latin typeface="Arial" panose="020B0604020202020204" pitchFamily="34" charset="0"/>
                          <a:cs typeface="Arial" panose="020B0604020202020204" pitchFamily="34" charset="0"/>
                        </a:rPr>
                        <a:t> </a:t>
                      </a:r>
                      <a:r>
                        <a:rPr lang="en-US" sz="1600" u="none" strike="noStrike">
                          <a:solidFill>
                            <a:schemeClr val="accent4"/>
                          </a:solidFill>
                          <a:effectLst/>
                          <a:latin typeface="Arial" panose="020B0604020202020204" pitchFamily="34" charset="0"/>
                          <a:cs typeface="Arial" panose="020B0604020202020204" pitchFamily="34" charset="0"/>
                        </a:rPr>
                        <a:t>&lt;24 months</a:t>
                      </a:r>
                      <a:endParaRPr lang="en-US" sz="1600" b="0" i="0" u="none" strike="noStrike">
                        <a:solidFill>
                          <a:schemeClr val="accent4"/>
                        </a:solidFill>
                        <a:effectLst/>
                        <a:latin typeface="Arial" panose="020B0604020202020204" pitchFamily="34" charset="0"/>
                        <a:cs typeface="Arial" panose="020B0604020202020204" pitchFamily="34" charset="0"/>
                      </a:endParaRPr>
                    </a:p>
                  </a:txBody>
                  <a:tcPr marL="10702" marR="10702" marT="10702" marB="0" anchor="ctr"/>
                </a:tc>
                <a:tc>
                  <a:txBody>
                    <a:bodyPr/>
                    <a:lstStyle/>
                    <a:p>
                      <a:pPr algn="r" fontAlgn="ctr"/>
                      <a:r>
                        <a:rPr lang="en-US" sz="1600" u="none" strike="noStrike">
                          <a:effectLst/>
                          <a:latin typeface="Arial" panose="020B0604020202020204" pitchFamily="34" charset="0"/>
                          <a:cs typeface="Arial" panose="020B0604020202020204" pitchFamily="34" charset="0"/>
                        </a:rPr>
                        <a:t>217,003</a:t>
                      </a:r>
                      <a:endParaRPr lang="en-US" sz="1600" b="0" i="0" u="none" strike="noStrike">
                        <a:solidFill>
                          <a:srgbClr val="000000"/>
                        </a:solidFill>
                        <a:effectLst/>
                        <a:latin typeface="Arial" panose="020B0604020202020204" pitchFamily="34" charset="0"/>
                        <a:cs typeface="Arial" panose="020B0604020202020204" pitchFamily="34" charset="0"/>
                      </a:endParaRPr>
                    </a:p>
                  </a:txBody>
                  <a:tcPr marL="10702" marR="10702" marT="10702" marB="0" anchor="ctr"/>
                </a:tc>
                <a:tc>
                  <a:txBody>
                    <a:bodyPr/>
                    <a:lstStyle/>
                    <a:p>
                      <a:pPr algn="r" fontAlgn="ctr"/>
                      <a:r>
                        <a:rPr lang="en-US" sz="1600" u="none" strike="noStrike">
                          <a:effectLst/>
                          <a:latin typeface="Arial" panose="020B0604020202020204" pitchFamily="34" charset="0"/>
                          <a:cs typeface="Arial" panose="020B0604020202020204" pitchFamily="34" charset="0"/>
                        </a:rPr>
                        <a:t>$18,011,226</a:t>
                      </a:r>
                      <a:endParaRPr lang="en-US" sz="1600" b="0" i="0" u="none" strike="noStrike">
                        <a:solidFill>
                          <a:srgbClr val="000000"/>
                        </a:solidFill>
                        <a:effectLst/>
                        <a:latin typeface="Arial" panose="020B0604020202020204" pitchFamily="34" charset="0"/>
                        <a:cs typeface="Arial" panose="020B0604020202020204" pitchFamily="34" charset="0"/>
                      </a:endParaRPr>
                    </a:p>
                  </a:txBody>
                  <a:tcPr marL="10702" marR="10702" marT="10702" marB="0" anchor="ctr"/>
                </a:tc>
                <a:extLst>
                  <a:ext uri="{0D108BD9-81ED-4DB2-BD59-A6C34878D82A}">
                    <a16:rowId xmlns:a16="http://schemas.microsoft.com/office/drawing/2014/main" val="1356186356"/>
                  </a:ext>
                </a:extLst>
              </a:tr>
              <a:tr h="456724">
                <a:tc>
                  <a:txBody>
                    <a:bodyPr/>
                    <a:lstStyle/>
                    <a:p>
                      <a:pPr algn="l" fontAlgn="ctr"/>
                      <a:r>
                        <a:rPr lang="en-US" sz="1600" u="none" strike="noStrike">
                          <a:solidFill>
                            <a:srgbClr val="FF0000"/>
                          </a:solidFill>
                          <a:effectLst/>
                          <a:latin typeface="Arial" panose="020B0604020202020204" pitchFamily="34" charset="0"/>
                          <a:cs typeface="Arial" panose="020B0604020202020204" pitchFamily="34" charset="0"/>
                        </a:rPr>
                        <a:t>(1) </a:t>
                      </a:r>
                      <a:r>
                        <a:rPr lang="en-US" sz="1600" u="none" strike="noStrike">
                          <a:effectLst/>
                          <a:latin typeface="Arial" panose="020B0604020202020204" pitchFamily="34" charset="0"/>
                          <a:cs typeface="Arial" panose="020B0604020202020204" pitchFamily="34" charset="0"/>
                        </a:rPr>
                        <a:t>&amp; </a:t>
                      </a:r>
                      <a:r>
                        <a:rPr lang="en-US" sz="1600" u="none" strike="noStrike">
                          <a:solidFill>
                            <a:schemeClr val="accent2"/>
                          </a:solidFill>
                          <a:effectLst/>
                          <a:latin typeface="Arial" panose="020B0604020202020204" pitchFamily="34" charset="0"/>
                          <a:cs typeface="Arial" panose="020B0604020202020204" pitchFamily="34" charset="0"/>
                        </a:rPr>
                        <a:t>(2)</a:t>
                      </a:r>
                      <a:endParaRPr lang="en-US" sz="1600" b="0" i="0" u="none" strike="noStrike">
                        <a:solidFill>
                          <a:schemeClr val="accent2"/>
                        </a:solidFill>
                        <a:effectLst/>
                        <a:latin typeface="Arial" panose="020B0604020202020204" pitchFamily="34" charset="0"/>
                        <a:cs typeface="Arial" panose="020B0604020202020204" pitchFamily="34" charset="0"/>
                      </a:endParaRPr>
                    </a:p>
                  </a:txBody>
                  <a:tcPr marL="10702" marR="10702" marT="10702" marB="0" anchor="ctr"/>
                </a:tc>
                <a:tc>
                  <a:txBody>
                    <a:bodyPr/>
                    <a:lstStyle/>
                    <a:p>
                      <a:pPr algn="r" fontAlgn="ctr"/>
                      <a:r>
                        <a:rPr lang="en-US" sz="1600" u="none" strike="noStrike">
                          <a:effectLst/>
                          <a:latin typeface="Arial" panose="020B0604020202020204" pitchFamily="34" charset="0"/>
                          <a:cs typeface="Arial" panose="020B0604020202020204" pitchFamily="34" charset="0"/>
                        </a:rPr>
                        <a:t>5,142</a:t>
                      </a:r>
                      <a:endParaRPr lang="en-US" sz="1600" b="0" i="0" u="none" strike="noStrike">
                        <a:solidFill>
                          <a:srgbClr val="000000"/>
                        </a:solidFill>
                        <a:effectLst/>
                        <a:latin typeface="Arial" panose="020B0604020202020204" pitchFamily="34" charset="0"/>
                        <a:cs typeface="Arial" panose="020B0604020202020204" pitchFamily="34" charset="0"/>
                      </a:endParaRPr>
                    </a:p>
                  </a:txBody>
                  <a:tcPr marL="10702" marR="10702" marT="10702" marB="0" anchor="ctr"/>
                </a:tc>
                <a:tc>
                  <a:txBody>
                    <a:bodyPr/>
                    <a:lstStyle/>
                    <a:p>
                      <a:pPr algn="r" fontAlgn="ctr"/>
                      <a:r>
                        <a:rPr lang="en-US" sz="1600" u="none" strike="noStrike">
                          <a:effectLst/>
                          <a:latin typeface="Arial" panose="020B0604020202020204" pitchFamily="34" charset="0"/>
                          <a:cs typeface="Arial" panose="020B0604020202020204" pitchFamily="34" charset="0"/>
                        </a:rPr>
                        <a:t>$426,806</a:t>
                      </a:r>
                      <a:endParaRPr lang="en-US" sz="1600" b="0" i="0" u="none" strike="noStrike">
                        <a:solidFill>
                          <a:srgbClr val="000000"/>
                        </a:solidFill>
                        <a:effectLst/>
                        <a:latin typeface="Arial" panose="020B0604020202020204" pitchFamily="34" charset="0"/>
                        <a:cs typeface="Arial" panose="020B0604020202020204" pitchFamily="34" charset="0"/>
                      </a:endParaRPr>
                    </a:p>
                  </a:txBody>
                  <a:tcPr marL="10702" marR="10702" marT="10702" marB="0" anchor="ctr"/>
                </a:tc>
                <a:extLst>
                  <a:ext uri="{0D108BD9-81ED-4DB2-BD59-A6C34878D82A}">
                    <a16:rowId xmlns:a16="http://schemas.microsoft.com/office/drawing/2014/main" val="3831481935"/>
                  </a:ext>
                </a:extLst>
              </a:tr>
              <a:tr h="451670">
                <a:tc>
                  <a:txBody>
                    <a:bodyPr/>
                    <a:lstStyle/>
                    <a:p>
                      <a:pPr algn="l" fontAlgn="ctr"/>
                      <a:r>
                        <a:rPr lang="en-US" sz="1600" u="none" strike="noStrike">
                          <a:solidFill>
                            <a:srgbClr val="FF0000"/>
                          </a:solidFill>
                          <a:effectLst/>
                          <a:latin typeface="Arial" panose="020B0604020202020204" pitchFamily="34" charset="0"/>
                          <a:cs typeface="Arial" panose="020B0604020202020204" pitchFamily="34" charset="0"/>
                        </a:rPr>
                        <a:t>(1) </a:t>
                      </a:r>
                      <a:r>
                        <a:rPr lang="en-US" sz="1600" u="none" strike="noStrike">
                          <a:effectLst/>
                          <a:latin typeface="Arial" panose="020B0604020202020204" pitchFamily="34" charset="0"/>
                          <a:cs typeface="Arial" panose="020B0604020202020204" pitchFamily="34" charset="0"/>
                        </a:rPr>
                        <a:t>&amp; </a:t>
                      </a:r>
                      <a:r>
                        <a:rPr lang="en-US" sz="1600" u="none" strike="noStrike">
                          <a:solidFill>
                            <a:srgbClr val="FFC000"/>
                          </a:solidFill>
                          <a:effectLst/>
                          <a:latin typeface="Arial" panose="020B0604020202020204" pitchFamily="34" charset="0"/>
                          <a:cs typeface="Arial" panose="020B0604020202020204" pitchFamily="34" charset="0"/>
                        </a:rPr>
                        <a:t>(3)</a:t>
                      </a:r>
                      <a:endParaRPr lang="en-US" sz="1600" b="0" i="0" u="none" strike="noStrike">
                        <a:solidFill>
                          <a:srgbClr val="FFC000"/>
                        </a:solidFill>
                        <a:effectLst/>
                        <a:latin typeface="Arial" panose="020B0604020202020204" pitchFamily="34" charset="0"/>
                        <a:cs typeface="Arial" panose="020B0604020202020204" pitchFamily="34" charset="0"/>
                      </a:endParaRPr>
                    </a:p>
                  </a:txBody>
                  <a:tcPr marL="10702" marR="10702" marT="10702" marB="0" anchor="ctr"/>
                </a:tc>
                <a:tc>
                  <a:txBody>
                    <a:bodyPr/>
                    <a:lstStyle/>
                    <a:p>
                      <a:pPr algn="r" fontAlgn="ctr"/>
                      <a:r>
                        <a:rPr lang="en-US" sz="1600" u="none" strike="noStrike">
                          <a:effectLst/>
                          <a:latin typeface="Arial" panose="020B0604020202020204" pitchFamily="34" charset="0"/>
                          <a:cs typeface="Arial" panose="020B0604020202020204" pitchFamily="34" charset="0"/>
                        </a:rPr>
                        <a:t>37,024</a:t>
                      </a:r>
                      <a:endParaRPr lang="en-US" sz="1600" b="0" i="0" u="none" strike="noStrike">
                        <a:solidFill>
                          <a:srgbClr val="000000"/>
                        </a:solidFill>
                        <a:effectLst/>
                        <a:latin typeface="Arial" panose="020B0604020202020204" pitchFamily="34" charset="0"/>
                        <a:cs typeface="Arial" panose="020B0604020202020204" pitchFamily="34" charset="0"/>
                      </a:endParaRPr>
                    </a:p>
                  </a:txBody>
                  <a:tcPr marL="10702" marR="10702" marT="10702" marB="0" anchor="ctr"/>
                </a:tc>
                <a:tc>
                  <a:txBody>
                    <a:bodyPr/>
                    <a:lstStyle/>
                    <a:p>
                      <a:pPr algn="r" fontAlgn="ctr"/>
                      <a:r>
                        <a:rPr lang="en-US" sz="1600" u="none" strike="noStrike">
                          <a:effectLst/>
                          <a:latin typeface="Arial" panose="020B0604020202020204" pitchFamily="34" charset="0"/>
                          <a:cs typeface="Arial" panose="020B0604020202020204" pitchFamily="34" charset="0"/>
                        </a:rPr>
                        <a:t>$3,073,005</a:t>
                      </a:r>
                      <a:endParaRPr lang="en-US" sz="1600" b="0" i="0" u="none" strike="noStrike">
                        <a:solidFill>
                          <a:srgbClr val="000000"/>
                        </a:solidFill>
                        <a:effectLst/>
                        <a:latin typeface="Arial" panose="020B0604020202020204" pitchFamily="34" charset="0"/>
                        <a:cs typeface="Arial" panose="020B0604020202020204" pitchFamily="34" charset="0"/>
                      </a:endParaRPr>
                    </a:p>
                  </a:txBody>
                  <a:tcPr marL="10702" marR="10702" marT="10702" marB="0" anchor="ctr"/>
                </a:tc>
                <a:extLst>
                  <a:ext uri="{0D108BD9-81ED-4DB2-BD59-A6C34878D82A}">
                    <a16:rowId xmlns:a16="http://schemas.microsoft.com/office/drawing/2014/main" val="1591725031"/>
                  </a:ext>
                </a:extLst>
              </a:tr>
              <a:tr h="456724">
                <a:tc>
                  <a:txBody>
                    <a:bodyPr/>
                    <a:lstStyle/>
                    <a:p>
                      <a:pPr algn="l" fontAlgn="ctr"/>
                      <a:r>
                        <a:rPr lang="en-US" sz="1600" u="none" strike="noStrike">
                          <a:solidFill>
                            <a:schemeClr val="accent2"/>
                          </a:solidFill>
                          <a:effectLst/>
                          <a:latin typeface="Arial" panose="020B0604020202020204" pitchFamily="34" charset="0"/>
                          <a:cs typeface="Arial" panose="020B0604020202020204" pitchFamily="34" charset="0"/>
                        </a:rPr>
                        <a:t>(2) </a:t>
                      </a:r>
                      <a:r>
                        <a:rPr lang="en-US" sz="1600" u="none" strike="noStrike">
                          <a:effectLst/>
                          <a:latin typeface="Arial" panose="020B0604020202020204" pitchFamily="34" charset="0"/>
                          <a:cs typeface="Arial" panose="020B0604020202020204" pitchFamily="34" charset="0"/>
                        </a:rPr>
                        <a:t>&amp; </a:t>
                      </a:r>
                      <a:r>
                        <a:rPr lang="en-US" sz="1600" u="none" strike="noStrike">
                          <a:solidFill>
                            <a:srgbClr val="FFC000"/>
                          </a:solidFill>
                          <a:effectLst/>
                          <a:latin typeface="Arial" panose="020B0604020202020204" pitchFamily="34" charset="0"/>
                          <a:cs typeface="Arial" panose="020B0604020202020204" pitchFamily="34" charset="0"/>
                        </a:rPr>
                        <a:t>(3)</a:t>
                      </a:r>
                      <a:endParaRPr lang="en-US" sz="1600" b="0" i="0" u="none" strike="noStrike">
                        <a:solidFill>
                          <a:srgbClr val="FFC000"/>
                        </a:solidFill>
                        <a:effectLst/>
                        <a:latin typeface="Arial" panose="020B0604020202020204" pitchFamily="34" charset="0"/>
                        <a:cs typeface="Arial" panose="020B0604020202020204" pitchFamily="34" charset="0"/>
                      </a:endParaRPr>
                    </a:p>
                  </a:txBody>
                  <a:tcPr marL="10702" marR="10702" marT="10702" marB="0" anchor="ctr"/>
                </a:tc>
                <a:tc>
                  <a:txBody>
                    <a:bodyPr/>
                    <a:lstStyle/>
                    <a:p>
                      <a:pPr algn="r" fontAlgn="ctr"/>
                      <a:r>
                        <a:rPr lang="en-US" sz="1600" u="none" strike="noStrike">
                          <a:effectLst/>
                          <a:latin typeface="Arial" panose="020B0604020202020204" pitchFamily="34" charset="0"/>
                          <a:cs typeface="Arial" panose="020B0604020202020204" pitchFamily="34" charset="0"/>
                        </a:rPr>
                        <a:t>11,313</a:t>
                      </a:r>
                      <a:endParaRPr lang="en-US" sz="1600" b="0" i="0" u="none" strike="noStrike">
                        <a:solidFill>
                          <a:srgbClr val="000000"/>
                        </a:solidFill>
                        <a:effectLst/>
                        <a:latin typeface="Arial" panose="020B0604020202020204" pitchFamily="34" charset="0"/>
                        <a:cs typeface="Arial" panose="020B0604020202020204" pitchFamily="34" charset="0"/>
                      </a:endParaRPr>
                    </a:p>
                  </a:txBody>
                  <a:tcPr marL="10702" marR="10702" marT="10702" marB="0" anchor="ctr"/>
                </a:tc>
                <a:tc>
                  <a:txBody>
                    <a:bodyPr/>
                    <a:lstStyle/>
                    <a:p>
                      <a:pPr algn="r" fontAlgn="ctr"/>
                      <a:r>
                        <a:rPr lang="en-US" sz="1600" u="none" strike="noStrike">
                          <a:effectLst/>
                          <a:latin typeface="Arial" panose="020B0604020202020204" pitchFamily="34" charset="0"/>
                          <a:cs typeface="Arial" panose="020B0604020202020204" pitchFamily="34" charset="0"/>
                        </a:rPr>
                        <a:t>$938,974</a:t>
                      </a:r>
                      <a:endParaRPr lang="en-US" sz="1600" b="0" i="0" u="none" strike="noStrike">
                        <a:solidFill>
                          <a:srgbClr val="000000"/>
                        </a:solidFill>
                        <a:effectLst/>
                        <a:latin typeface="Arial" panose="020B0604020202020204" pitchFamily="34" charset="0"/>
                        <a:cs typeface="Arial" panose="020B0604020202020204" pitchFamily="34" charset="0"/>
                      </a:endParaRPr>
                    </a:p>
                  </a:txBody>
                  <a:tcPr marL="10702" marR="10702" marT="10702" marB="0" anchor="ctr"/>
                </a:tc>
                <a:extLst>
                  <a:ext uri="{0D108BD9-81ED-4DB2-BD59-A6C34878D82A}">
                    <a16:rowId xmlns:a16="http://schemas.microsoft.com/office/drawing/2014/main" val="1013517978"/>
                  </a:ext>
                </a:extLst>
              </a:tr>
              <a:tr h="456724">
                <a:tc>
                  <a:txBody>
                    <a:bodyPr/>
                    <a:lstStyle/>
                    <a:p>
                      <a:pPr algn="l" fontAlgn="ctr"/>
                      <a:r>
                        <a:rPr lang="en-US" sz="1600" u="none" strike="noStrike">
                          <a:solidFill>
                            <a:srgbClr val="FF0000"/>
                          </a:solidFill>
                          <a:effectLst/>
                          <a:latin typeface="Arial" panose="020B0604020202020204" pitchFamily="34" charset="0"/>
                          <a:cs typeface="Arial" panose="020B0604020202020204" pitchFamily="34" charset="0"/>
                        </a:rPr>
                        <a:t>(1) </a:t>
                      </a:r>
                      <a:r>
                        <a:rPr lang="en-US" sz="1600" u="none" strike="noStrike">
                          <a:effectLst/>
                          <a:latin typeface="Arial" panose="020B0604020202020204" pitchFamily="34" charset="0"/>
                          <a:cs typeface="Arial" panose="020B0604020202020204" pitchFamily="34" charset="0"/>
                        </a:rPr>
                        <a:t>&amp; </a:t>
                      </a:r>
                      <a:r>
                        <a:rPr lang="en-US" sz="1600" u="none" strike="noStrike">
                          <a:solidFill>
                            <a:schemeClr val="accent2"/>
                          </a:solidFill>
                          <a:effectLst/>
                          <a:latin typeface="Arial" panose="020B0604020202020204" pitchFamily="34" charset="0"/>
                          <a:cs typeface="Arial" panose="020B0604020202020204" pitchFamily="34" charset="0"/>
                        </a:rPr>
                        <a:t>(2)</a:t>
                      </a:r>
                      <a:r>
                        <a:rPr lang="en-US" sz="1600" u="none" strike="noStrike">
                          <a:effectLst/>
                          <a:latin typeface="Arial" panose="020B0604020202020204" pitchFamily="34" charset="0"/>
                          <a:cs typeface="Arial" panose="020B0604020202020204" pitchFamily="34" charset="0"/>
                        </a:rPr>
                        <a:t> &amp; </a:t>
                      </a:r>
                      <a:r>
                        <a:rPr lang="en-US" sz="1600" u="none" strike="noStrike">
                          <a:solidFill>
                            <a:schemeClr val="accent4"/>
                          </a:solidFill>
                          <a:effectLst/>
                          <a:latin typeface="Arial" panose="020B0604020202020204" pitchFamily="34" charset="0"/>
                          <a:cs typeface="Arial" panose="020B0604020202020204" pitchFamily="34" charset="0"/>
                        </a:rPr>
                        <a:t>(3)</a:t>
                      </a:r>
                      <a:endParaRPr lang="en-US" sz="1600" b="0" i="0" u="none" strike="noStrike">
                        <a:solidFill>
                          <a:schemeClr val="accent4"/>
                        </a:solidFill>
                        <a:effectLst/>
                        <a:latin typeface="Arial" panose="020B0604020202020204" pitchFamily="34" charset="0"/>
                        <a:cs typeface="Arial" panose="020B0604020202020204" pitchFamily="34" charset="0"/>
                      </a:endParaRPr>
                    </a:p>
                  </a:txBody>
                  <a:tcPr marL="10702" marR="10702" marT="10702" marB="0" anchor="ctr"/>
                </a:tc>
                <a:tc>
                  <a:txBody>
                    <a:bodyPr/>
                    <a:lstStyle/>
                    <a:p>
                      <a:pPr algn="r" fontAlgn="ctr"/>
                      <a:r>
                        <a:rPr lang="en-US" sz="1600" u="none" strike="noStrike">
                          <a:effectLst/>
                          <a:latin typeface="Arial" panose="020B0604020202020204" pitchFamily="34" charset="0"/>
                          <a:cs typeface="Arial" panose="020B0604020202020204" pitchFamily="34" charset="0"/>
                        </a:rPr>
                        <a:t>4,114</a:t>
                      </a:r>
                      <a:endParaRPr lang="en-US" sz="1600" b="0" i="0" u="none" strike="noStrike">
                        <a:solidFill>
                          <a:srgbClr val="000000"/>
                        </a:solidFill>
                        <a:effectLst/>
                        <a:latin typeface="Arial" panose="020B0604020202020204" pitchFamily="34" charset="0"/>
                        <a:cs typeface="Arial" panose="020B0604020202020204" pitchFamily="34" charset="0"/>
                      </a:endParaRPr>
                    </a:p>
                  </a:txBody>
                  <a:tcPr marL="10702" marR="10702" marT="10702" marB="0" anchor="ctr"/>
                </a:tc>
                <a:tc>
                  <a:txBody>
                    <a:bodyPr/>
                    <a:lstStyle/>
                    <a:p>
                      <a:pPr algn="r" fontAlgn="ctr"/>
                      <a:r>
                        <a:rPr lang="en-US" sz="1600" u="none" strike="noStrike" dirty="0">
                          <a:effectLst/>
                          <a:latin typeface="Arial" panose="020B0604020202020204" pitchFamily="34" charset="0"/>
                          <a:cs typeface="Arial" panose="020B0604020202020204" pitchFamily="34" charset="0"/>
                        </a:rPr>
                        <a:t>$341,445</a:t>
                      </a:r>
                      <a:endParaRPr lang="en-US" sz="1600" b="0" i="0" u="none" strike="noStrike" dirty="0">
                        <a:solidFill>
                          <a:srgbClr val="000000"/>
                        </a:solidFill>
                        <a:effectLst/>
                        <a:latin typeface="Arial" panose="020B0604020202020204" pitchFamily="34" charset="0"/>
                        <a:cs typeface="Arial" panose="020B0604020202020204" pitchFamily="34" charset="0"/>
                      </a:endParaRPr>
                    </a:p>
                  </a:txBody>
                  <a:tcPr marL="10702" marR="10702" marT="10702" marB="0" anchor="ctr"/>
                </a:tc>
                <a:extLst>
                  <a:ext uri="{0D108BD9-81ED-4DB2-BD59-A6C34878D82A}">
                    <a16:rowId xmlns:a16="http://schemas.microsoft.com/office/drawing/2014/main" val="1473447596"/>
                  </a:ext>
                </a:extLst>
              </a:tr>
            </a:tbl>
          </a:graphicData>
        </a:graphic>
      </p:graphicFrame>
      <p:pic>
        <p:nvPicPr>
          <p:cNvPr id="3074" name="Picture 2">
            <a:extLst>
              <a:ext uri="{FF2B5EF4-FFF2-40B4-BE49-F238E27FC236}">
                <a16:creationId xmlns:a16="http://schemas.microsoft.com/office/drawing/2014/main" id="{36407758-2F42-C3A9-FC02-8553B4F8C1E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4341" y="418234"/>
            <a:ext cx="2013014" cy="14766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8017365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3" name="Content Placeholder 3">
            <a:extLst>
              <a:ext uri="{FF2B5EF4-FFF2-40B4-BE49-F238E27FC236}">
                <a16:creationId xmlns:a16="http://schemas.microsoft.com/office/drawing/2014/main" id="{51069ED1-B9A8-FA47-FB8C-4A7B79F53E48}"/>
              </a:ext>
            </a:extLst>
          </p:cNvPr>
          <p:cNvGraphicFramePr>
            <a:graphicFrameLocks/>
          </p:cNvGraphicFramePr>
          <p:nvPr/>
        </p:nvGraphicFramePr>
        <p:xfrm>
          <a:off x="446596" y="2217111"/>
          <a:ext cx="9519035" cy="4355494"/>
        </p:xfrm>
        <a:graphic>
          <a:graphicData uri="http://schemas.openxmlformats.org/drawingml/2006/table">
            <a:tbl>
              <a:tblPr firstRow="1" bandRow="1">
                <a:tableStyleId>{5C22544A-7EE6-4342-B048-85BDC9FD1C3A}</a:tableStyleId>
              </a:tblPr>
              <a:tblGrid>
                <a:gridCol w="3494499">
                  <a:extLst>
                    <a:ext uri="{9D8B030D-6E8A-4147-A177-3AD203B41FA5}">
                      <a16:colId xmlns:a16="http://schemas.microsoft.com/office/drawing/2014/main" val="4064134074"/>
                    </a:ext>
                  </a:extLst>
                </a:gridCol>
                <a:gridCol w="3251276">
                  <a:extLst>
                    <a:ext uri="{9D8B030D-6E8A-4147-A177-3AD203B41FA5}">
                      <a16:colId xmlns:a16="http://schemas.microsoft.com/office/drawing/2014/main" val="4059113130"/>
                    </a:ext>
                  </a:extLst>
                </a:gridCol>
                <a:gridCol w="2773260">
                  <a:extLst>
                    <a:ext uri="{9D8B030D-6E8A-4147-A177-3AD203B41FA5}">
                      <a16:colId xmlns:a16="http://schemas.microsoft.com/office/drawing/2014/main" val="2984002916"/>
                    </a:ext>
                  </a:extLst>
                </a:gridCol>
              </a:tblGrid>
              <a:tr h="449735">
                <a:tc rowSpan="2">
                  <a:txBody>
                    <a:bodyPr/>
                    <a:lstStyle/>
                    <a:p>
                      <a:pPr algn="ctr" fontAlgn="ctr"/>
                      <a:r>
                        <a:rPr lang="en-US" sz="1600" b="1" u="none" strike="noStrike" dirty="0" err="1">
                          <a:effectLst/>
                          <a:latin typeface="Arial" panose="020B0604020202020204" pitchFamily="34" charset="0"/>
                          <a:cs typeface="Arial" panose="020B0604020202020204" pitchFamily="34" charset="0"/>
                        </a:rPr>
                        <a:t>Critères</a:t>
                      </a:r>
                      <a:endParaRPr lang="en-US" sz="1600" b="1" i="0" u="none" strike="noStrike" dirty="0">
                        <a:solidFill>
                          <a:srgbClr val="000000"/>
                        </a:solidFill>
                        <a:effectLst/>
                        <a:latin typeface="Arial" panose="020B0604020202020204" pitchFamily="34" charset="0"/>
                        <a:cs typeface="Arial" panose="020B0604020202020204" pitchFamily="34" charset="0"/>
                      </a:endParaRPr>
                    </a:p>
                  </a:txBody>
                  <a:tcPr marL="10702" marR="10702" marT="10702" marB="0" anchor="ctr"/>
                </a:tc>
                <a:tc gridSpan="2">
                  <a:txBody>
                    <a:bodyPr/>
                    <a:lstStyle/>
                    <a:p>
                      <a:pPr algn="ctr" fontAlgn="ctr"/>
                      <a:r>
                        <a:rPr lang="en-US" sz="1600" b="1" i="0" u="sng" strike="noStrike" dirty="0">
                          <a:solidFill>
                            <a:srgbClr val="000000"/>
                          </a:solidFill>
                          <a:effectLst/>
                          <a:latin typeface="Arial" panose="020B0604020202020204" pitchFamily="34" charset="0"/>
                          <a:cs typeface="Arial" panose="020B0604020202020204" pitchFamily="34" charset="0"/>
                        </a:rPr>
                        <a:t>NIVEAU NATIONAL</a:t>
                      </a:r>
                    </a:p>
                  </a:txBody>
                  <a:tcPr marL="10702" marR="10702" marT="10702" marB="0" anchor="ctr">
                    <a:solidFill>
                      <a:srgbClr val="49BFCF"/>
                    </a:solidFill>
                  </a:tcPr>
                </a:tc>
                <a:tc hMerge="1">
                  <a:txBody>
                    <a:bodyPr/>
                    <a:lstStyle/>
                    <a:p>
                      <a:pPr algn="ctr" fontAlgn="ctr"/>
                      <a:endParaRPr lang="en-US" sz="1800" b="0" i="0" u="none" strike="noStrike">
                        <a:solidFill>
                          <a:srgbClr val="000000"/>
                        </a:solidFill>
                        <a:effectLst/>
                        <a:latin typeface="Arial" panose="020B0604020202020204" pitchFamily="34" charset="0"/>
                        <a:cs typeface="Arial" panose="020B0604020202020204" pitchFamily="34" charset="0"/>
                      </a:endParaRPr>
                    </a:p>
                  </a:txBody>
                  <a:tcPr marL="10713" marR="10713" marT="10713" marB="0" anchor="ctr">
                    <a:solidFill>
                      <a:schemeClr val="accent6"/>
                    </a:solidFill>
                  </a:tcPr>
                </a:tc>
                <a:extLst>
                  <a:ext uri="{0D108BD9-81ED-4DB2-BD59-A6C34878D82A}">
                    <a16:rowId xmlns:a16="http://schemas.microsoft.com/office/drawing/2014/main" val="3216995514"/>
                  </a:ext>
                </a:extLst>
              </a:tr>
              <a:tr h="581074">
                <a:tc vMerge="1">
                  <a:txBody>
                    <a:bodyPr/>
                    <a:lstStyle/>
                    <a:p>
                      <a:pPr algn="ctr" fontAlgn="ctr"/>
                      <a:r>
                        <a:rPr lang="en-US" sz="1800" b="1" u="none" strike="noStrike">
                          <a:effectLst/>
                          <a:latin typeface="Arial" panose="020B0604020202020204" pitchFamily="34" charset="0"/>
                          <a:cs typeface="Arial" panose="020B0604020202020204" pitchFamily="34" charset="0"/>
                        </a:rPr>
                        <a:t>Criteria</a:t>
                      </a:r>
                      <a:endParaRPr lang="en-US" sz="1800" b="1" i="0" u="none" strike="noStrike">
                        <a:solidFill>
                          <a:srgbClr val="000000"/>
                        </a:solidFill>
                        <a:effectLst/>
                        <a:latin typeface="Arial" panose="020B0604020202020204" pitchFamily="34" charset="0"/>
                        <a:cs typeface="Arial" panose="020B0604020202020204" pitchFamily="34" charset="0"/>
                      </a:endParaRPr>
                    </a:p>
                  </a:txBody>
                  <a:tcPr marL="10713" marR="10713" marT="10713" marB="0" anchor="ctr"/>
                </a:tc>
                <a:tc>
                  <a:txBody>
                    <a:bodyPr/>
                    <a:lstStyle/>
                    <a:p>
                      <a:pPr algn="ctr" fontAlgn="ctr"/>
                      <a:r>
                        <a:rPr lang="en-US" sz="1600" b="1" u="none" strike="noStrike" dirty="0" err="1">
                          <a:effectLst/>
                          <a:latin typeface="Arial" panose="020B0604020202020204" pitchFamily="34" charset="0"/>
                          <a:cs typeface="Arial" panose="020B0604020202020204" pitchFamily="34" charset="0"/>
                        </a:rPr>
                        <a:t>Nombre</a:t>
                      </a:r>
                      <a:r>
                        <a:rPr lang="en-US" sz="1600" b="1" u="none" strike="noStrike" dirty="0">
                          <a:effectLst/>
                          <a:latin typeface="Arial" panose="020B0604020202020204" pitchFamily="34" charset="0"/>
                          <a:cs typeface="Arial" panose="020B0604020202020204" pitchFamily="34" charset="0"/>
                        </a:rPr>
                        <a:t> </a:t>
                      </a:r>
                      <a:r>
                        <a:rPr lang="en-US" sz="1600" b="1" u="none" strike="noStrike" dirty="0" err="1">
                          <a:effectLst/>
                          <a:latin typeface="Arial" panose="020B0604020202020204" pitchFamily="34" charset="0"/>
                          <a:cs typeface="Arial" panose="020B0604020202020204" pitchFamily="34" charset="0"/>
                        </a:rPr>
                        <a:t>attendu</a:t>
                      </a:r>
                      <a:r>
                        <a:rPr lang="en-US" sz="1600" b="1" u="none" strike="noStrike" dirty="0">
                          <a:effectLst/>
                          <a:latin typeface="Arial" panose="020B0604020202020204" pitchFamily="34" charset="0"/>
                          <a:cs typeface="Arial" panose="020B0604020202020204" pitchFamily="34" charset="0"/>
                        </a:rPr>
                        <a:t> </a:t>
                      </a:r>
                      <a:r>
                        <a:rPr lang="en-US" sz="1600" b="1" u="none" strike="noStrike" dirty="0" err="1">
                          <a:effectLst/>
                          <a:latin typeface="Arial" panose="020B0604020202020204" pitchFamily="34" charset="0"/>
                          <a:cs typeface="Arial" panose="020B0604020202020204" pitchFamily="34" charset="0"/>
                        </a:rPr>
                        <a:t>d’enfants</a:t>
                      </a:r>
                      <a:r>
                        <a:rPr lang="en-US" sz="1600" b="1" u="none" strike="noStrike" dirty="0">
                          <a:effectLst/>
                          <a:latin typeface="Arial" panose="020B0604020202020204" pitchFamily="34" charset="0"/>
                          <a:cs typeface="Arial" panose="020B0604020202020204" pitchFamily="34" charset="0"/>
                        </a:rPr>
                        <a:t> avec la MAM à haut </a:t>
                      </a:r>
                      <a:r>
                        <a:rPr lang="en-US" sz="1600" b="1" u="none" strike="noStrike" dirty="0" err="1">
                          <a:effectLst/>
                          <a:latin typeface="Arial" panose="020B0604020202020204" pitchFamily="34" charset="0"/>
                          <a:cs typeface="Arial" panose="020B0604020202020204" pitchFamily="34" charset="0"/>
                        </a:rPr>
                        <a:t>risque</a:t>
                      </a:r>
                      <a:endParaRPr lang="en-US" sz="1600" b="0" i="0" u="none" strike="noStrike" dirty="0">
                        <a:solidFill>
                          <a:srgbClr val="000000"/>
                        </a:solidFill>
                        <a:effectLst/>
                        <a:latin typeface="Arial" panose="020B0604020202020204" pitchFamily="34" charset="0"/>
                        <a:cs typeface="Arial" panose="020B0604020202020204" pitchFamily="34" charset="0"/>
                      </a:endParaRPr>
                    </a:p>
                  </a:txBody>
                  <a:tcPr marL="10702" marR="10702" marT="10702" marB="0" anchor="ctr">
                    <a:solidFill>
                      <a:srgbClr val="49BFCF"/>
                    </a:solidFill>
                  </a:tcPr>
                </a:tc>
                <a:tc>
                  <a:txBody>
                    <a:bodyPr/>
                    <a:lstStyle/>
                    <a:p>
                      <a:pPr algn="ctr" fontAlgn="ctr"/>
                      <a:r>
                        <a:rPr lang="en-US" sz="1600" b="1" u="none" strike="noStrike" dirty="0" err="1">
                          <a:effectLst/>
                          <a:latin typeface="Arial" panose="020B0604020202020204" pitchFamily="34" charset="0"/>
                          <a:cs typeface="Arial" panose="020B0604020202020204" pitchFamily="34" charset="0"/>
                        </a:rPr>
                        <a:t>Couts</a:t>
                      </a:r>
                      <a:endParaRPr lang="en-US" sz="1600" b="0" u="none" strike="noStrike" dirty="0">
                        <a:effectLst/>
                        <a:latin typeface="Arial" panose="020B0604020202020204" pitchFamily="34" charset="0"/>
                        <a:cs typeface="Arial" panose="020B0604020202020204" pitchFamily="34" charset="0"/>
                      </a:endParaRPr>
                    </a:p>
                    <a:p>
                      <a:pPr algn="ctr" fontAlgn="ctr"/>
                      <a:r>
                        <a:rPr lang="en-US" sz="1600" b="0" u="none" strike="noStrike" dirty="0">
                          <a:effectLst/>
                          <a:latin typeface="Arial" panose="020B0604020202020204" pitchFamily="34" charset="0"/>
                          <a:cs typeface="Arial" panose="020B0604020202020204" pitchFamily="34" charset="0"/>
                        </a:rPr>
                        <a:t>(</a:t>
                      </a:r>
                      <a:r>
                        <a:rPr lang="en-US" sz="1600" b="0" u="none" strike="noStrike" dirty="0" err="1">
                          <a:effectLst/>
                          <a:latin typeface="Arial" panose="020B0604020202020204" pitchFamily="34" charset="0"/>
                          <a:cs typeface="Arial" panose="020B0604020202020204" pitchFamily="34" charset="0"/>
                        </a:rPr>
                        <a:t>programme+produit</a:t>
                      </a:r>
                      <a:r>
                        <a:rPr lang="en-US" sz="1600" b="0" u="none" strike="noStrike" dirty="0">
                          <a:effectLst/>
                          <a:latin typeface="Arial" panose="020B0604020202020204" pitchFamily="34" charset="0"/>
                          <a:cs typeface="Arial" panose="020B0604020202020204" pitchFamily="34" charset="0"/>
                        </a:rPr>
                        <a:t>)</a:t>
                      </a:r>
                      <a:endParaRPr lang="en-US" sz="1600" b="0" i="0" u="none" strike="noStrike" dirty="0">
                        <a:solidFill>
                          <a:srgbClr val="000000"/>
                        </a:solidFill>
                        <a:effectLst/>
                        <a:latin typeface="Arial" panose="020B0604020202020204" pitchFamily="34" charset="0"/>
                        <a:cs typeface="Arial" panose="020B0604020202020204" pitchFamily="34" charset="0"/>
                      </a:endParaRPr>
                    </a:p>
                  </a:txBody>
                  <a:tcPr marL="10702" marR="10702" marT="10702" marB="0" anchor="ctr">
                    <a:solidFill>
                      <a:srgbClr val="49BFCF"/>
                    </a:solidFill>
                  </a:tcPr>
                </a:tc>
                <a:extLst>
                  <a:ext uri="{0D108BD9-81ED-4DB2-BD59-A6C34878D82A}">
                    <a16:rowId xmlns:a16="http://schemas.microsoft.com/office/drawing/2014/main" val="1148475263"/>
                  </a:ext>
                </a:extLst>
              </a:tr>
              <a:tr h="474955">
                <a:tc>
                  <a:txBody>
                    <a:bodyPr/>
                    <a:lstStyle/>
                    <a:p>
                      <a:pPr algn="l" fontAlgn="ctr"/>
                      <a:r>
                        <a:rPr lang="en-US" sz="1600" u="none" strike="noStrike">
                          <a:solidFill>
                            <a:srgbClr val="FF0000"/>
                          </a:solidFill>
                          <a:effectLst/>
                          <a:latin typeface="Arial" panose="020B0604020202020204" pitchFamily="34" charset="0"/>
                          <a:cs typeface="Arial" panose="020B0604020202020204" pitchFamily="34" charset="0"/>
                        </a:rPr>
                        <a:t>(1) </a:t>
                      </a:r>
                      <a:r>
                        <a:rPr lang="en-US" sz="1600" u="none" strike="noStrike">
                          <a:effectLst/>
                          <a:latin typeface="Arial" panose="020B0604020202020204" pitchFamily="34" charset="0"/>
                          <a:cs typeface="Arial" panose="020B0604020202020204" pitchFamily="34" charset="0"/>
                        </a:rPr>
                        <a:t>MAM+</a:t>
                      </a:r>
                      <a:r>
                        <a:rPr lang="en-US" sz="1600" u="none" strike="noStrike">
                          <a:solidFill>
                            <a:srgbClr val="FF0000"/>
                          </a:solidFill>
                          <a:effectLst/>
                          <a:latin typeface="Arial" panose="020B0604020202020204" pitchFamily="34" charset="0"/>
                          <a:cs typeface="Arial" panose="020B0604020202020204" pitchFamily="34" charset="0"/>
                        </a:rPr>
                        <a:t>WAZ&lt;-3</a:t>
                      </a:r>
                      <a:endParaRPr lang="en-US" sz="1600" b="0" i="0" u="none" strike="noStrike">
                        <a:solidFill>
                          <a:srgbClr val="FF0000"/>
                        </a:solidFill>
                        <a:effectLst/>
                        <a:latin typeface="Arial" panose="020B0604020202020204" pitchFamily="34" charset="0"/>
                        <a:cs typeface="Arial" panose="020B0604020202020204" pitchFamily="34" charset="0"/>
                      </a:endParaRPr>
                    </a:p>
                  </a:txBody>
                  <a:tcPr marL="10702" marR="10702" marT="10702" marB="0" anchor="ctr"/>
                </a:tc>
                <a:tc>
                  <a:txBody>
                    <a:bodyPr/>
                    <a:lstStyle/>
                    <a:p>
                      <a:pPr algn="r" fontAlgn="ctr"/>
                      <a:r>
                        <a:rPr lang="en-US" sz="1600" u="none" strike="noStrike">
                          <a:effectLst/>
                          <a:latin typeface="Arial" panose="020B0604020202020204" pitchFamily="34" charset="0"/>
                          <a:cs typeface="Arial" panose="020B0604020202020204" pitchFamily="34" charset="0"/>
                        </a:rPr>
                        <a:t>570,943</a:t>
                      </a:r>
                      <a:endParaRPr lang="en-US" sz="1600" b="0" i="0" u="none" strike="noStrike">
                        <a:solidFill>
                          <a:srgbClr val="000000"/>
                        </a:solidFill>
                        <a:effectLst/>
                        <a:latin typeface="Arial" panose="020B0604020202020204" pitchFamily="34" charset="0"/>
                        <a:cs typeface="Arial" panose="020B0604020202020204" pitchFamily="34" charset="0"/>
                      </a:endParaRPr>
                    </a:p>
                  </a:txBody>
                  <a:tcPr marL="10916" marR="10916" marT="10916" marB="0" anchor="ctr"/>
                </a:tc>
                <a:tc>
                  <a:txBody>
                    <a:bodyPr/>
                    <a:lstStyle/>
                    <a:p>
                      <a:pPr algn="r" fontAlgn="ctr"/>
                      <a:r>
                        <a:rPr lang="en-US" sz="1600" u="none" strike="noStrike">
                          <a:effectLst/>
                          <a:latin typeface="Arial" panose="020B0604020202020204" pitchFamily="34" charset="0"/>
                          <a:cs typeface="Arial" panose="020B0604020202020204" pitchFamily="34" charset="0"/>
                        </a:rPr>
                        <a:t>$31,972,827</a:t>
                      </a:r>
                      <a:endParaRPr lang="en-US" sz="1600" b="0" i="0" u="none" strike="noStrike">
                        <a:solidFill>
                          <a:srgbClr val="000000"/>
                        </a:solidFill>
                        <a:effectLst/>
                        <a:latin typeface="Arial" panose="020B0604020202020204" pitchFamily="34" charset="0"/>
                        <a:cs typeface="Arial" panose="020B0604020202020204" pitchFamily="34" charset="0"/>
                      </a:endParaRPr>
                    </a:p>
                  </a:txBody>
                  <a:tcPr marL="10916" marR="10916" marT="10916" marB="0" anchor="ctr"/>
                </a:tc>
                <a:extLst>
                  <a:ext uri="{0D108BD9-81ED-4DB2-BD59-A6C34878D82A}">
                    <a16:rowId xmlns:a16="http://schemas.microsoft.com/office/drawing/2014/main" val="1685079840"/>
                  </a:ext>
                </a:extLst>
              </a:tr>
              <a:tr h="474955">
                <a:tc>
                  <a:txBody>
                    <a:bodyPr/>
                    <a:lstStyle/>
                    <a:p>
                      <a:pPr algn="l" fontAlgn="ctr"/>
                      <a:r>
                        <a:rPr lang="pl-PL" sz="1600" u="none" strike="noStrike">
                          <a:solidFill>
                            <a:schemeClr val="accent2"/>
                          </a:solidFill>
                          <a:effectLst/>
                          <a:latin typeface="Arial" panose="020B0604020202020204" pitchFamily="34" charset="0"/>
                          <a:cs typeface="Arial" panose="020B0604020202020204" pitchFamily="34" charset="0"/>
                        </a:rPr>
                        <a:t>(2) </a:t>
                      </a:r>
                      <a:r>
                        <a:rPr lang="pl-PL" sz="1600" u="none" strike="noStrike">
                          <a:effectLst/>
                          <a:latin typeface="Arial" panose="020B0604020202020204" pitchFamily="34" charset="0"/>
                          <a:cs typeface="Arial" panose="020B0604020202020204" pitchFamily="34" charset="0"/>
                        </a:rPr>
                        <a:t>MAM+</a:t>
                      </a:r>
                      <a:r>
                        <a:rPr lang="pl-PL" sz="1600" u="none" strike="noStrike">
                          <a:solidFill>
                            <a:schemeClr val="accent2"/>
                          </a:solidFill>
                          <a:effectLst/>
                          <a:latin typeface="Arial" panose="020B0604020202020204" pitchFamily="34" charset="0"/>
                          <a:cs typeface="Arial" panose="020B0604020202020204" pitchFamily="34" charset="0"/>
                        </a:rPr>
                        <a:t>115&lt;=MUAC&lt;=119</a:t>
                      </a:r>
                      <a:endParaRPr lang="pl-PL" sz="1600" b="0" i="0" u="none" strike="noStrike">
                        <a:solidFill>
                          <a:schemeClr val="accent2"/>
                        </a:solidFill>
                        <a:effectLst/>
                        <a:latin typeface="Arial" panose="020B0604020202020204" pitchFamily="34" charset="0"/>
                        <a:cs typeface="Arial" panose="020B0604020202020204" pitchFamily="34" charset="0"/>
                      </a:endParaRPr>
                    </a:p>
                  </a:txBody>
                  <a:tcPr marL="10702" marR="10702" marT="10702" marB="0" anchor="ctr"/>
                </a:tc>
                <a:tc>
                  <a:txBody>
                    <a:bodyPr/>
                    <a:lstStyle/>
                    <a:p>
                      <a:pPr algn="r" fontAlgn="ctr"/>
                      <a:r>
                        <a:rPr lang="en-US" sz="1600" u="none" strike="noStrike">
                          <a:effectLst/>
                          <a:latin typeface="Arial" panose="020B0604020202020204" pitchFamily="34" charset="0"/>
                          <a:cs typeface="Arial" panose="020B0604020202020204" pitchFamily="34" charset="0"/>
                        </a:rPr>
                        <a:t>151,657</a:t>
                      </a:r>
                      <a:endParaRPr lang="en-US" sz="1600" b="0" i="0" u="none" strike="noStrike">
                        <a:solidFill>
                          <a:srgbClr val="000000"/>
                        </a:solidFill>
                        <a:effectLst/>
                        <a:latin typeface="Arial" panose="020B0604020202020204" pitchFamily="34" charset="0"/>
                        <a:cs typeface="Arial" panose="020B0604020202020204" pitchFamily="34" charset="0"/>
                      </a:endParaRPr>
                    </a:p>
                  </a:txBody>
                  <a:tcPr marL="10916" marR="10916" marT="10916" marB="0" anchor="ctr"/>
                </a:tc>
                <a:tc>
                  <a:txBody>
                    <a:bodyPr/>
                    <a:lstStyle/>
                    <a:p>
                      <a:pPr algn="r" fontAlgn="ctr"/>
                      <a:r>
                        <a:rPr lang="en-US" sz="1600" u="none" strike="noStrike">
                          <a:effectLst/>
                          <a:latin typeface="Arial" panose="020B0604020202020204" pitchFamily="34" charset="0"/>
                          <a:cs typeface="Arial" panose="020B0604020202020204" pitchFamily="34" charset="0"/>
                        </a:rPr>
                        <a:t>$8,492,782</a:t>
                      </a:r>
                      <a:endParaRPr lang="en-US" sz="1600" b="0" i="0" u="none" strike="noStrike">
                        <a:solidFill>
                          <a:srgbClr val="000000"/>
                        </a:solidFill>
                        <a:effectLst/>
                        <a:latin typeface="Arial" panose="020B0604020202020204" pitchFamily="34" charset="0"/>
                        <a:cs typeface="Arial" panose="020B0604020202020204" pitchFamily="34" charset="0"/>
                      </a:endParaRPr>
                    </a:p>
                  </a:txBody>
                  <a:tcPr marL="10916" marR="10916" marT="10916" marB="0" anchor="ctr"/>
                </a:tc>
                <a:extLst>
                  <a:ext uri="{0D108BD9-81ED-4DB2-BD59-A6C34878D82A}">
                    <a16:rowId xmlns:a16="http://schemas.microsoft.com/office/drawing/2014/main" val="1111621515"/>
                  </a:ext>
                </a:extLst>
              </a:tr>
              <a:tr h="474955">
                <a:tc>
                  <a:txBody>
                    <a:bodyPr/>
                    <a:lstStyle/>
                    <a:p>
                      <a:pPr algn="l" fontAlgn="ctr"/>
                      <a:r>
                        <a:rPr lang="en-US" sz="1600" u="none" strike="noStrike">
                          <a:solidFill>
                            <a:schemeClr val="accent4"/>
                          </a:solidFill>
                          <a:effectLst/>
                          <a:latin typeface="Arial" panose="020B0604020202020204" pitchFamily="34" charset="0"/>
                          <a:cs typeface="Arial" panose="020B0604020202020204" pitchFamily="34" charset="0"/>
                        </a:rPr>
                        <a:t>(3) </a:t>
                      </a:r>
                      <a:r>
                        <a:rPr lang="en-US" sz="1600" u="none" strike="noStrike" err="1">
                          <a:effectLst/>
                          <a:latin typeface="Arial" panose="020B0604020202020204" pitchFamily="34" charset="0"/>
                          <a:cs typeface="Arial" panose="020B0604020202020204" pitchFamily="34" charset="0"/>
                        </a:rPr>
                        <a:t>MAM+age</a:t>
                      </a:r>
                      <a:r>
                        <a:rPr lang="en-US" sz="1600" u="none" strike="noStrike">
                          <a:effectLst/>
                          <a:latin typeface="Arial" panose="020B0604020202020204" pitchFamily="34" charset="0"/>
                          <a:cs typeface="Arial" panose="020B0604020202020204" pitchFamily="34" charset="0"/>
                        </a:rPr>
                        <a:t> </a:t>
                      </a:r>
                      <a:r>
                        <a:rPr lang="en-US" sz="1600" u="none" strike="noStrike">
                          <a:solidFill>
                            <a:schemeClr val="accent4"/>
                          </a:solidFill>
                          <a:effectLst/>
                          <a:latin typeface="Arial" panose="020B0604020202020204" pitchFamily="34" charset="0"/>
                          <a:cs typeface="Arial" panose="020B0604020202020204" pitchFamily="34" charset="0"/>
                        </a:rPr>
                        <a:t>&lt;24 months</a:t>
                      </a:r>
                      <a:endParaRPr lang="en-US" sz="1600" b="0" i="0" u="none" strike="noStrike">
                        <a:solidFill>
                          <a:schemeClr val="accent4"/>
                        </a:solidFill>
                        <a:effectLst/>
                        <a:latin typeface="Arial" panose="020B0604020202020204" pitchFamily="34" charset="0"/>
                        <a:cs typeface="Arial" panose="020B0604020202020204" pitchFamily="34" charset="0"/>
                      </a:endParaRPr>
                    </a:p>
                  </a:txBody>
                  <a:tcPr marL="10702" marR="10702" marT="10702" marB="0" anchor="ctr"/>
                </a:tc>
                <a:tc>
                  <a:txBody>
                    <a:bodyPr/>
                    <a:lstStyle/>
                    <a:p>
                      <a:pPr algn="r" fontAlgn="ctr"/>
                      <a:r>
                        <a:rPr lang="en-US" sz="1600" u="none" strike="noStrike">
                          <a:effectLst/>
                          <a:latin typeface="Arial" panose="020B0604020202020204" pitchFamily="34" charset="0"/>
                          <a:cs typeface="Arial" panose="020B0604020202020204" pitchFamily="34" charset="0"/>
                        </a:rPr>
                        <a:t>694,350</a:t>
                      </a:r>
                      <a:endParaRPr lang="en-US" sz="1600" b="0" i="0" u="none" strike="noStrike">
                        <a:solidFill>
                          <a:srgbClr val="000000"/>
                        </a:solidFill>
                        <a:effectLst/>
                        <a:latin typeface="Arial" panose="020B0604020202020204" pitchFamily="34" charset="0"/>
                        <a:cs typeface="Arial" panose="020B0604020202020204" pitchFamily="34" charset="0"/>
                      </a:endParaRPr>
                    </a:p>
                  </a:txBody>
                  <a:tcPr marL="10916" marR="10916" marT="10916" marB="0" anchor="ctr"/>
                </a:tc>
                <a:tc>
                  <a:txBody>
                    <a:bodyPr/>
                    <a:lstStyle/>
                    <a:p>
                      <a:pPr algn="r" fontAlgn="ctr"/>
                      <a:r>
                        <a:rPr lang="en-US" sz="1600" u="none" strike="noStrike">
                          <a:effectLst/>
                          <a:latin typeface="Arial" panose="020B0604020202020204" pitchFamily="34" charset="0"/>
                          <a:cs typeface="Arial" panose="020B0604020202020204" pitchFamily="34" charset="0"/>
                        </a:rPr>
                        <a:t>$38,883,621</a:t>
                      </a:r>
                      <a:endParaRPr lang="en-US" sz="1600" b="0" i="0" u="none" strike="noStrike">
                        <a:solidFill>
                          <a:srgbClr val="000000"/>
                        </a:solidFill>
                        <a:effectLst/>
                        <a:latin typeface="Arial" panose="020B0604020202020204" pitchFamily="34" charset="0"/>
                        <a:cs typeface="Arial" panose="020B0604020202020204" pitchFamily="34" charset="0"/>
                      </a:endParaRPr>
                    </a:p>
                  </a:txBody>
                  <a:tcPr marL="10916" marR="10916" marT="10916" marB="0" anchor="ctr"/>
                </a:tc>
                <a:extLst>
                  <a:ext uri="{0D108BD9-81ED-4DB2-BD59-A6C34878D82A}">
                    <a16:rowId xmlns:a16="http://schemas.microsoft.com/office/drawing/2014/main" val="1356186356"/>
                  </a:ext>
                </a:extLst>
              </a:tr>
              <a:tr h="474955">
                <a:tc>
                  <a:txBody>
                    <a:bodyPr/>
                    <a:lstStyle/>
                    <a:p>
                      <a:pPr algn="l" fontAlgn="ctr"/>
                      <a:r>
                        <a:rPr lang="en-US" sz="1600" u="none" strike="noStrike">
                          <a:solidFill>
                            <a:srgbClr val="FF0000"/>
                          </a:solidFill>
                          <a:effectLst/>
                          <a:latin typeface="Arial" panose="020B0604020202020204" pitchFamily="34" charset="0"/>
                          <a:cs typeface="Arial" panose="020B0604020202020204" pitchFamily="34" charset="0"/>
                        </a:rPr>
                        <a:t>(1) </a:t>
                      </a:r>
                      <a:r>
                        <a:rPr lang="en-US" sz="1600" u="none" strike="noStrike">
                          <a:effectLst/>
                          <a:latin typeface="Arial" panose="020B0604020202020204" pitchFamily="34" charset="0"/>
                          <a:cs typeface="Arial" panose="020B0604020202020204" pitchFamily="34" charset="0"/>
                        </a:rPr>
                        <a:t>&amp; </a:t>
                      </a:r>
                      <a:r>
                        <a:rPr lang="en-US" sz="1600" u="none" strike="noStrike">
                          <a:solidFill>
                            <a:schemeClr val="accent2"/>
                          </a:solidFill>
                          <a:effectLst/>
                          <a:latin typeface="Arial" panose="020B0604020202020204" pitchFamily="34" charset="0"/>
                          <a:cs typeface="Arial" panose="020B0604020202020204" pitchFamily="34" charset="0"/>
                        </a:rPr>
                        <a:t>(2)</a:t>
                      </a:r>
                      <a:endParaRPr lang="en-US" sz="1600" b="0" i="0" u="none" strike="noStrike">
                        <a:solidFill>
                          <a:schemeClr val="accent2"/>
                        </a:solidFill>
                        <a:effectLst/>
                        <a:latin typeface="Arial" panose="020B0604020202020204" pitchFamily="34" charset="0"/>
                        <a:cs typeface="Arial" panose="020B0604020202020204" pitchFamily="34" charset="0"/>
                      </a:endParaRPr>
                    </a:p>
                  </a:txBody>
                  <a:tcPr marL="10702" marR="10702" marT="10702" marB="0" anchor="ctr"/>
                </a:tc>
                <a:tc>
                  <a:txBody>
                    <a:bodyPr/>
                    <a:lstStyle/>
                    <a:p>
                      <a:pPr algn="r" fontAlgn="ctr"/>
                      <a:r>
                        <a:rPr lang="en-US" sz="1600" u="none" strike="noStrike">
                          <a:effectLst/>
                          <a:latin typeface="Arial" panose="020B0604020202020204" pitchFamily="34" charset="0"/>
                          <a:cs typeface="Arial" panose="020B0604020202020204" pitchFamily="34" charset="0"/>
                        </a:rPr>
                        <a:t>75,828</a:t>
                      </a:r>
                      <a:endParaRPr lang="en-US" sz="1600" b="0" i="0" u="none" strike="noStrike">
                        <a:solidFill>
                          <a:srgbClr val="000000"/>
                        </a:solidFill>
                        <a:effectLst/>
                        <a:latin typeface="Arial" panose="020B0604020202020204" pitchFamily="34" charset="0"/>
                        <a:cs typeface="Arial" panose="020B0604020202020204" pitchFamily="34" charset="0"/>
                      </a:endParaRPr>
                    </a:p>
                  </a:txBody>
                  <a:tcPr marL="10916" marR="10916" marT="10916" marB="0" anchor="ctr"/>
                </a:tc>
                <a:tc>
                  <a:txBody>
                    <a:bodyPr/>
                    <a:lstStyle/>
                    <a:p>
                      <a:pPr algn="r" fontAlgn="ctr"/>
                      <a:r>
                        <a:rPr lang="en-US" sz="1600" u="none" strike="noStrike">
                          <a:effectLst/>
                          <a:latin typeface="Arial" panose="020B0604020202020204" pitchFamily="34" charset="0"/>
                          <a:cs typeface="Arial" panose="020B0604020202020204" pitchFamily="34" charset="0"/>
                        </a:rPr>
                        <a:t>$4,246,391</a:t>
                      </a:r>
                      <a:endParaRPr lang="en-US" sz="1600" b="0" i="0" u="none" strike="noStrike">
                        <a:solidFill>
                          <a:srgbClr val="000000"/>
                        </a:solidFill>
                        <a:effectLst/>
                        <a:latin typeface="Arial" panose="020B0604020202020204" pitchFamily="34" charset="0"/>
                        <a:cs typeface="Arial" panose="020B0604020202020204" pitchFamily="34" charset="0"/>
                      </a:endParaRPr>
                    </a:p>
                  </a:txBody>
                  <a:tcPr marL="10916" marR="10916" marT="10916" marB="0" anchor="ctr"/>
                </a:tc>
                <a:extLst>
                  <a:ext uri="{0D108BD9-81ED-4DB2-BD59-A6C34878D82A}">
                    <a16:rowId xmlns:a16="http://schemas.microsoft.com/office/drawing/2014/main" val="3831481935"/>
                  </a:ext>
                </a:extLst>
              </a:tr>
              <a:tr h="474955">
                <a:tc>
                  <a:txBody>
                    <a:bodyPr/>
                    <a:lstStyle/>
                    <a:p>
                      <a:pPr algn="l" fontAlgn="ctr"/>
                      <a:r>
                        <a:rPr lang="en-US" sz="1600" u="none" strike="noStrike">
                          <a:solidFill>
                            <a:srgbClr val="FF0000"/>
                          </a:solidFill>
                          <a:effectLst/>
                          <a:latin typeface="Arial" panose="020B0604020202020204" pitchFamily="34" charset="0"/>
                          <a:cs typeface="Arial" panose="020B0604020202020204" pitchFamily="34" charset="0"/>
                        </a:rPr>
                        <a:t>(1) </a:t>
                      </a:r>
                      <a:r>
                        <a:rPr lang="en-US" sz="1600" u="none" strike="noStrike">
                          <a:effectLst/>
                          <a:latin typeface="Arial" panose="020B0604020202020204" pitchFamily="34" charset="0"/>
                          <a:cs typeface="Arial" panose="020B0604020202020204" pitchFamily="34" charset="0"/>
                        </a:rPr>
                        <a:t>&amp; </a:t>
                      </a:r>
                      <a:r>
                        <a:rPr lang="en-US" sz="1600" u="none" strike="noStrike">
                          <a:solidFill>
                            <a:srgbClr val="FFC000"/>
                          </a:solidFill>
                          <a:effectLst/>
                          <a:latin typeface="Arial" panose="020B0604020202020204" pitchFamily="34" charset="0"/>
                          <a:cs typeface="Arial" panose="020B0604020202020204" pitchFamily="34" charset="0"/>
                        </a:rPr>
                        <a:t>(3)</a:t>
                      </a:r>
                      <a:endParaRPr lang="en-US" sz="1600" b="0" i="0" u="none" strike="noStrike">
                        <a:solidFill>
                          <a:srgbClr val="FFC000"/>
                        </a:solidFill>
                        <a:effectLst/>
                        <a:latin typeface="Arial" panose="020B0604020202020204" pitchFamily="34" charset="0"/>
                        <a:cs typeface="Arial" panose="020B0604020202020204" pitchFamily="34" charset="0"/>
                      </a:endParaRPr>
                    </a:p>
                  </a:txBody>
                  <a:tcPr marL="10702" marR="10702" marT="10702" marB="0" anchor="ctr"/>
                </a:tc>
                <a:tc>
                  <a:txBody>
                    <a:bodyPr/>
                    <a:lstStyle/>
                    <a:p>
                      <a:pPr algn="r" fontAlgn="ctr"/>
                      <a:r>
                        <a:rPr lang="en-US" sz="1600" u="none" strike="noStrike">
                          <a:effectLst/>
                          <a:latin typeface="Arial" panose="020B0604020202020204" pitchFamily="34" charset="0"/>
                          <a:cs typeface="Arial" panose="020B0604020202020204" pitchFamily="34" charset="0"/>
                        </a:rPr>
                        <a:t>255,735</a:t>
                      </a:r>
                      <a:endParaRPr lang="en-US" sz="1600" b="0" i="0" u="none" strike="noStrike">
                        <a:solidFill>
                          <a:srgbClr val="000000"/>
                        </a:solidFill>
                        <a:effectLst/>
                        <a:latin typeface="Arial" panose="020B0604020202020204" pitchFamily="34" charset="0"/>
                        <a:cs typeface="Arial" panose="020B0604020202020204" pitchFamily="34" charset="0"/>
                      </a:endParaRPr>
                    </a:p>
                  </a:txBody>
                  <a:tcPr marL="10916" marR="10916" marT="10916" marB="0" anchor="ctr"/>
                </a:tc>
                <a:tc>
                  <a:txBody>
                    <a:bodyPr/>
                    <a:lstStyle/>
                    <a:p>
                      <a:pPr algn="r" fontAlgn="ctr"/>
                      <a:r>
                        <a:rPr lang="en-US" sz="1600" u="none" strike="noStrike">
                          <a:effectLst/>
                          <a:latin typeface="Arial" panose="020B0604020202020204" pitchFamily="34" charset="0"/>
                          <a:cs typeface="Arial" panose="020B0604020202020204" pitchFamily="34" charset="0"/>
                        </a:rPr>
                        <a:t>$14,321,162</a:t>
                      </a:r>
                      <a:endParaRPr lang="en-US" sz="1600" b="0" i="0" u="none" strike="noStrike">
                        <a:solidFill>
                          <a:srgbClr val="000000"/>
                        </a:solidFill>
                        <a:effectLst/>
                        <a:latin typeface="Arial" panose="020B0604020202020204" pitchFamily="34" charset="0"/>
                        <a:cs typeface="Arial" panose="020B0604020202020204" pitchFamily="34" charset="0"/>
                      </a:endParaRPr>
                    </a:p>
                  </a:txBody>
                  <a:tcPr marL="10916" marR="10916" marT="10916" marB="0" anchor="ctr"/>
                </a:tc>
                <a:extLst>
                  <a:ext uri="{0D108BD9-81ED-4DB2-BD59-A6C34878D82A}">
                    <a16:rowId xmlns:a16="http://schemas.microsoft.com/office/drawing/2014/main" val="1591725031"/>
                  </a:ext>
                </a:extLst>
              </a:tr>
              <a:tr h="474955">
                <a:tc>
                  <a:txBody>
                    <a:bodyPr/>
                    <a:lstStyle/>
                    <a:p>
                      <a:pPr algn="l" fontAlgn="ctr"/>
                      <a:r>
                        <a:rPr lang="en-US" sz="1600" u="none" strike="noStrike">
                          <a:solidFill>
                            <a:schemeClr val="accent2"/>
                          </a:solidFill>
                          <a:effectLst/>
                          <a:latin typeface="Arial" panose="020B0604020202020204" pitchFamily="34" charset="0"/>
                          <a:cs typeface="Arial" panose="020B0604020202020204" pitchFamily="34" charset="0"/>
                        </a:rPr>
                        <a:t>(2) </a:t>
                      </a:r>
                      <a:r>
                        <a:rPr lang="en-US" sz="1600" u="none" strike="noStrike">
                          <a:effectLst/>
                          <a:latin typeface="Arial" panose="020B0604020202020204" pitchFamily="34" charset="0"/>
                          <a:cs typeface="Arial" panose="020B0604020202020204" pitchFamily="34" charset="0"/>
                        </a:rPr>
                        <a:t>&amp; </a:t>
                      </a:r>
                      <a:r>
                        <a:rPr lang="en-US" sz="1600" u="none" strike="noStrike">
                          <a:solidFill>
                            <a:srgbClr val="FFC000"/>
                          </a:solidFill>
                          <a:effectLst/>
                          <a:latin typeface="Arial" panose="020B0604020202020204" pitchFamily="34" charset="0"/>
                          <a:cs typeface="Arial" panose="020B0604020202020204" pitchFamily="34" charset="0"/>
                        </a:rPr>
                        <a:t>(3)</a:t>
                      </a:r>
                      <a:endParaRPr lang="en-US" sz="1600" b="0" i="0" u="none" strike="noStrike">
                        <a:solidFill>
                          <a:srgbClr val="FFC000"/>
                        </a:solidFill>
                        <a:effectLst/>
                        <a:latin typeface="Arial" panose="020B0604020202020204" pitchFamily="34" charset="0"/>
                        <a:cs typeface="Arial" panose="020B0604020202020204" pitchFamily="34" charset="0"/>
                      </a:endParaRPr>
                    </a:p>
                  </a:txBody>
                  <a:tcPr marL="10702" marR="10702" marT="10702" marB="0" anchor="ctr"/>
                </a:tc>
                <a:tc>
                  <a:txBody>
                    <a:bodyPr/>
                    <a:lstStyle/>
                    <a:p>
                      <a:pPr algn="r" fontAlgn="ctr"/>
                      <a:r>
                        <a:rPr lang="en-US" sz="1600" u="none" strike="noStrike">
                          <a:effectLst/>
                          <a:latin typeface="Arial" panose="020B0604020202020204" pitchFamily="34" charset="0"/>
                          <a:cs typeface="Arial" panose="020B0604020202020204" pitchFamily="34" charset="0"/>
                        </a:rPr>
                        <a:t>115,973</a:t>
                      </a:r>
                      <a:endParaRPr lang="en-US" sz="1600" b="0" i="0" u="none" strike="noStrike">
                        <a:solidFill>
                          <a:srgbClr val="000000"/>
                        </a:solidFill>
                        <a:effectLst/>
                        <a:latin typeface="Arial" panose="020B0604020202020204" pitchFamily="34" charset="0"/>
                        <a:cs typeface="Arial" panose="020B0604020202020204" pitchFamily="34" charset="0"/>
                      </a:endParaRPr>
                    </a:p>
                  </a:txBody>
                  <a:tcPr marL="10916" marR="10916" marT="10916" marB="0" anchor="ctr"/>
                </a:tc>
                <a:tc>
                  <a:txBody>
                    <a:bodyPr/>
                    <a:lstStyle/>
                    <a:p>
                      <a:pPr algn="r" fontAlgn="ctr"/>
                      <a:r>
                        <a:rPr lang="en-US" sz="1600" u="none" strike="noStrike">
                          <a:effectLst/>
                          <a:latin typeface="Arial" panose="020B0604020202020204" pitchFamily="34" charset="0"/>
                          <a:cs typeface="Arial" panose="020B0604020202020204" pitchFamily="34" charset="0"/>
                        </a:rPr>
                        <a:t>$6,494,481</a:t>
                      </a:r>
                      <a:endParaRPr lang="en-US" sz="1600" b="0" i="0" u="none" strike="noStrike">
                        <a:solidFill>
                          <a:srgbClr val="000000"/>
                        </a:solidFill>
                        <a:effectLst/>
                        <a:latin typeface="Arial" panose="020B0604020202020204" pitchFamily="34" charset="0"/>
                        <a:cs typeface="Arial" panose="020B0604020202020204" pitchFamily="34" charset="0"/>
                      </a:endParaRPr>
                    </a:p>
                  </a:txBody>
                  <a:tcPr marL="10916" marR="10916" marT="10916" marB="0" anchor="ctr"/>
                </a:tc>
                <a:extLst>
                  <a:ext uri="{0D108BD9-81ED-4DB2-BD59-A6C34878D82A}">
                    <a16:rowId xmlns:a16="http://schemas.microsoft.com/office/drawing/2014/main" val="1013517978"/>
                  </a:ext>
                </a:extLst>
              </a:tr>
              <a:tr h="474955">
                <a:tc>
                  <a:txBody>
                    <a:bodyPr/>
                    <a:lstStyle/>
                    <a:p>
                      <a:pPr algn="l" fontAlgn="ctr"/>
                      <a:r>
                        <a:rPr lang="en-US" sz="1600" u="none" strike="noStrike">
                          <a:solidFill>
                            <a:srgbClr val="FF0000"/>
                          </a:solidFill>
                          <a:effectLst/>
                          <a:latin typeface="Arial" panose="020B0604020202020204" pitchFamily="34" charset="0"/>
                          <a:cs typeface="Arial" panose="020B0604020202020204" pitchFamily="34" charset="0"/>
                        </a:rPr>
                        <a:t>(1) </a:t>
                      </a:r>
                      <a:r>
                        <a:rPr lang="en-US" sz="1600" u="none" strike="noStrike">
                          <a:effectLst/>
                          <a:latin typeface="Arial" panose="020B0604020202020204" pitchFamily="34" charset="0"/>
                          <a:cs typeface="Arial" panose="020B0604020202020204" pitchFamily="34" charset="0"/>
                        </a:rPr>
                        <a:t>&amp; </a:t>
                      </a:r>
                      <a:r>
                        <a:rPr lang="en-US" sz="1600" u="none" strike="noStrike">
                          <a:solidFill>
                            <a:schemeClr val="accent2"/>
                          </a:solidFill>
                          <a:effectLst/>
                          <a:latin typeface="Arial" panose="020B0604020202020204" pitchFamily="34" charset="0"/>
                          <a:cs typeface="Arial" panose="020B0604020202020204" pitchFamily="34" charset="0"/>
                        </a:rPr>
                        <a:t>(2)</a:t>
                      </a:r>
                      <a:r>
                        <a:rPr lang="en-US" sz="1600" u="none" strike="noStrike">
                          <a:effectLst/>
                          <a:latin typeface="Arial" panose="020B0604020202020204" pitchFamily="34" charset="0"/>
                          <a:cs typeface="Arial" panose="020B0604020202020204" pitchFamily="34" charset="0"/>
                        </a:rPr>
                        <a:t> &amp; </a:t>
                      </a:r>
                      <a:r>
                        <a:rPr lang="en-US" sz="1600" u="none" strike="noStrike">
                          <a:solidFill>
                            <a:schemeClr val="accent4"/>
                          </a:solidFill>
                          <a:effectLst/>
                          <a:latin typeface="Arial" panose="020B0604020202020204" pitchFamily="34" charset="0"/>
                          <a:cs typeface="Arial" panose="020B0604020202020204" pitchFamily="34" charset="0"/>
                        </a:rPr>
                        <a:t>(3)</a:t>
                      </a:r>
                      <a:endParaRPr lang="en-US" sz="1600" b="0" i="0" u="none" strike="noStrike">
                        <a:solidFill>
                          <a:schemeClr val="accent4"/>
                        </a:solidFill>
                        <a:effectLst/>
                        <a:latin typeface="Arial" panose="020B0604020202020204" pitchFamily="34" charset="0"/>
                        <a:cs typeface="Arial" panose="020B0604020202020204" pitchFamily="34" charset="0"/>
                      </a:endParaRPr>
                    </a:p>
                  </a:txBody>
                  <a:tcPr marL="10702" marR="10702" marT="10702" marB="0" anchor="ctr"/>
                </a:tc>
                <a:tc>
                  <a:txBody>
                    <a:bodyPr/>
                    <a:lstStyle/>
                    <a:p>
                      <a:pPr algn="r" fontAlgn="ctr"/>
                      <a:r>
                        <a:rPr lang="en-US" sz="1600" u="none" strike="noStrike">
                          <a:effectLst/>
                          <a:latin typeface="Arial" panose="020B0604020202020204" pitchFamily="34" charset="0"/>
                          <a:cs typeface="Arial" panose="020B0604020202020204" pitchFamily="34" charset="0"/>
                        </a:rPr>
                        <a:t>50,552</a:t>
                      </a:r>
                      <a:endParaRPr lang="en-US" sz="1600" b="0" i="0" u="none" strike="noStrike">
                        <a:solidFill>
                          <a:srgbClr val="000000"/>
                        </a:solidFill>
                        <a:effectLst/>
                        <a:latin typeface="Arial" panose="020B0604020202020204" pitchFamily="34" charset="0"/>
                        <a:cs typeface="Arial" panose="020B0604020202020204" pitchFamily="34" charset="0"/>
                      </a:endParaRPr>
                    </a:p>
                  </a:txBody>
                  <a:tcPr marL="10916" marR="10916" marT="10916" marB="0" anchor="ctr"/>
                </a:tc>
                <a:tc>
                  <a:txBody>
                    <a:bodyPr/>
                    <a:lstStyle/>
                    <a:p>
                      <a:pPr algn="r" fontAlgn="ctr"/>
                      <a:r>
                        <a:rPr lang="en-US" sz="1600" u="none" strike="noStrike" dirty="0">
                          <a:effectLst/>
                          <a:latin typeface="Arial" panose="020B0604020202020204" pitchFamily="34" charset="0"/>
                          <a:cs typeface="Arial" panose="020B0604020202020204" pitchFamily="34" charset="0"/>
                        </a:rPr>
                        <a:t>$2,830,927</a:t>
                      </a:r>
                      <a:endParaRPr lang="en-US" sz="1600" b="0" i="0" u="none" strike="noStrike" dirty="0">
                        <a:solidFill>
                          <a:srgbClr val="000000"/>
                        </a:solidFill>
                        <a:effectLst/>
                        <a:latin typeface="Arial" panose="020B0604020202020204" pitchFamily="34" charset="0"/>
                        <a:cs typeface="Arial" panose="020B0604020202020204" pitchFamily="34" charset="0"/>
                      </a:endParaRPr>
                    </a:p>
                  </a:txBody>
                  <a:tcPr marL="10916" marR="10916" marT="10916" marB="0" anchor="ctr"/>
                </a:tc>
                <a:extLst>
                  <a:ext uri="{0D108BD9-81ED-4DB2-BD59-A6C34878D82A}">
                    <a16:rowId xmlns:a16="http://schemas.microsoft.com/office/drawing/2014/main" val="1473447596"/>
                  </a:ext>
                </a:extLst>
              </a:tr>
            </a:tbl>
          </a:graphicData>
        </a:graphic>
      </p:graphicFrame>
      <p:sp>
        <p:nvSpPr>
          <p:cNvPr id="7" name="Title 1">
            <a:extLst>
              <a:ext uri="{FF2B5EF4-FFF2-40B4-BE49-F238E27FC236}">
                <a16:creationId xmlns:a16="http://schemas.microsoft.com/office/drawing/2014/main" id="{CCDAF80F-4B9C-329C-8145-00FBB1F7331B}"/>
              </a:ext>
            </a:extLst>
          </p:cNvPr>
          <p:cNvSpPr>
            <a:spLocks noGrp="1"/>
          </p:cNvSpPr>
          <p:nvPr>
            <p:ph type="title"/>
          </p:nvPr>
        </p:nvSpPr>
        <p:spPr>
          <a:xfrm>
            <a:off x="2839288" y="367689"/>
            <a:ext cx="8684914" cy="1552861"/>
          </a:xfrm>
        </p:spPr>
        <p:txBody>
          <a:bodyPr anchor="ctr">
            <a:normAutofit/>
          </a:bodyPr>
          <a:lstStyle/>
          <a:p>
            <a:r>
              <a:rPr lang="en-US" sz="3097" dirty="0">
                <a:solidFill>
                  <a:srgbClr val="0070C0"/>
                </a:solidFill>
                <a:latin typeface="Arial"/>
                <a:ea typeface="Open Sans ExtraBold"/>
                <a:cs typeface="Arial"/>
              </a:rPr>
              <a:t>Estimation du </a:t>
            </a:r>
            <a:r>
              <a:rPr lang="en-US" sz="3097" dirty="0" err="1">
                <a:solidFill>
                  <a:srgbClr val="0070C0"/>
                </a:solidFill>
                <a:latin typeface="Arial"/>
                <a:ea typeface="Open Sans ExtraBold"/>
                <a:cs typeface="Arial"/>
              </a:rPr>
              <a:t>nombre</a:t>
            </a:r>
            <a:r>
              <a:rPr lang="en-US" sz="3097" dirty="0">
                <a:solidFill>
                  <a:srgbClr val="0070C0"/>
                </a:solidFill>
                <a:latin typeface="Arial"/>
                <a:ea typeface="Open Sans ExtraBold"/>
                <a:cs typeface="Arial"/>
              </a:rPr>
              <a:t> </a:t>
            </a:r>
            <a:r>
              <a:rPr lang="en-US" sz="3097" dirty="0" err="1">
                <a:solidFill>
                  <a:srgbClr val="0070C0"/>
                </a:solidFill>
                <a:latin typeface="Arial"/>
                <a:ea typeface="Open Sans ExtraBold"/>
                <a:cs typeface="Arial"/>
              </a:rPr>
              <a:t>attendu</a:t>
            </a:r>
            <a:r>
              <a:rPr lang="en-US" sz="3097" dirty="0">
                <a:solidFill>
                  <a:srgbClr val="0070C0"/>
                </a:solidFill>
                <a:latin typeface="Arial"/>
                <a:ea typeface="Open Sans ExtraBold"/>
                <a:cs typeface="Arial"/>
              </a:rPr>
              <a:t> </a:t>
            </a:r>
            <a:r>
              <a:rPr lang="en-US" sz="3097" dirty="0" err="1">
                <a:solidFill>
                  <a:srgbClr val="0070C0"/>
                </a:solidFill>
                <a:latin typeface="Arial"/>
                <a:ea typeface="Open Sans ExtraBold"/>
                <a:cs typeface="Arial"/>
              </a:rPr>
              <a:t>d’enfants</a:t>
            </a:r>
            <a:r>
              <a:rPr lang="en-US" sz="3097" dirty="0">
                <a:solidFill>
                  <a:srgbClr val="0070C0"/>
                </a:solidFill>
                <a:latin typeface="Arial"/>
                <a:ea typeface="Open Sans ExtraBold"/>
                <a:cs typeface="Arial"/>
              </a:rPr>
              <a:t> avec la MAM à haut </a:t>
            </a:r>
            <a:r>
              <a:rPr lang="en-US" sz="3097" dirty="0" err="1">
                <a:solidFill>
                  <a:srgbClr val="0070C0"/>
                </a:solidFill>
                <a:latin typeface="Arial"/>
                <a:ea typeface="Open Sans ExtraBold"/>
                <a:cs typeface="Arial"/>
              </a:rPr>
              <a:t>risque</a:t>
            </a:r>
            <a:r>
              <a:rPr lang="en-US" sz="3097" dirty="0">
                <a:solidFill>
                  <a:srgbClr val="0070C0"/>
                </a:solidFill>
                <a:latin typeface="Arial"/>
                <a:ea typeface="Open Sans ExtraBold"/>
                <a:cs typeface="Arial"/>
              </a:rPr>
              <a:t> et </a:t>
            </a:r>
            <a:r>
              <a:rPr lang="en-US" sz="3097" dirty="0" err="1">
                <a:solidFill>
                  <a:srgbClr val="0070C0"/>
                </a:solidFill>
                <a:latin typeface="Arial"/>
                <a:ea typeface="Open Sans ExtraBold"/>
                <a:cs typeface="Arial"/>
              </a:rPr>
              <a:t>couts</a:t>
            </a:r>
            <a:r>
              <a:rPr lang="en-US" sz="3097" dirty="0">
                <a:solidFill>
                  <a:srgbClr val="0070C0"/>
                </a:solidFill>
                <a:latin typeface="Arial"/>
                <a:ea typeface="Open Sans ExtraBold"/>
                <a:cs typeface="Arial"/>
              </a:rPr>
              <a:t> </a:t>
            </a:r>
            <a:r>
              <a:rPr lang="en-US" sz="3097" dirty="0" err="1">
                <a:solidFill>
                  <a:srgbClr val="0070C0"/>
                </a:solidFill>
                <a:latin typeface="Arial"/>
                <a:ea typeface="Open Sans ExtraBold"/>
                <a:cs typeface="Arial"/>
              </a:rPr>
              <a:t>associés</a:t>
            </a:r>
            <a:r>
              <a:rPr lang="en-US" sz="3097" dirty="0">
                <a:solidFill>
                  <a:srgbClr val="0070C0"/>
                </a:solidFill>
                <a:latin typeface="Arial"/>
                <a:ea typeface="Open Sans ExtraBold"/>
                <a:cs typeface="Arial"/>
              </a:rPr>
              <a:t> </a:t>
            </a:r>
            <a:r>
              <a:rPr lang="en-US" sz="1099" dirty="0">
                <a:solidFill>
                  <a:schemeClr val="bg1"/>
                </a:solidFill>
                <a:latin typeface="Arial"/>
                <a:ea typeface="Open Sans ExtraBold"/>
                <a:cs typeface="Arial"/>
              </a:rPr>
              <a:t>d</a:t>
            </a:r>
            <a:br>
              <a:rPr lang="en-US" sz="3097" dirty="0">
                <a:solidFill>
                  <a:srgbClr val="0070C0"/>
                </a:solidFill>
                <a:latin typeface="Arial"/>
                <a:ea typeface="Open Sans ExtraBold"/>
                <a:cs typeface="Arial"/>
              </a:rPr>
            </a:br>
            <a:r>
              <a:rPr lang="en-US" sz="3596" b="1" dirty="0">
                <a:solidFill>
                  <a:srgbClr val="0070C0"/>
                </a:solidFill>
                <a:latin typeface="Arial"/>
                <a:ea typeface="Open Sans ExtraBold"/>
                <a:cs typeface="Arial"/>
              </a:rPr>
              <a:t>NIGER</a:t>
            </a:r>
          </a:p>
        </p:txBody>
      </p:sp>
      <p:pic>
        <p:nvPicPr>
          <p:cNvPr id="9220" name="Picture 4" descr="Download Niger, Flag, Map. Royalty-Free Vector Graphic - Pixabay">
            <a:extLst>
              <a:ext uri="{FF2B5EF4-FFF2-40B4-BE49-F238E27FC236}">
                <a16:creationId xmlns:a16="http://schemas.microsoft.com/office/drawing/2014/main" id="{373B6E7F-C7F6-9DFA-8E7B-B9750524AF1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1876" y="367690"/>
            <a:ext cx="2123519" cy="16656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6519436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a:extLst>
              <a:ext uri="{FF2B5EF4-FFF2-40B4-BE49-F238E27FC236}">
                <a16:creationId xmlns:a16="http://schemas.microsoft.com/office/drawing/2014/main" id="{77832B8A-4DCA-310E-7771-E323E5DC6C49}"/>
              </a:ext>
            </a:extLst>
          </p:cNvPr>
          <p:cNvSpPr/>
          <p:nvPr/>
        </p:nvSpPr>
        <p:spPr>
          <a:xfrm>
            <a:off x="-15516" y="1798017"/>
            <a:ext cx="12194816" cy="5059983"/>
          </a:xfrm>
          <a:prstGeom prst="rect">
            <a:avLst/>
          </a:prstGeom>
          <a:solidFill>
            <a:srgbClr val="808080">
              <a:alpha val="30000"/>
            </a:srgbClr>
          </a:solidFill>
          <a:ln w="3175">
            <a:noFill/>
            <a:miter lim="400000"/>
          </a:ln>
        </p:spPr>
        <p:txBody>
          <a:bodyPr lIns="0" tIns="0" rIns="0" bIns="0" anchor="ctr"/>
          <a:lstStyle/>
          <a:p>
            <a:pPr>
              <a:defRPr b="0">
                <a:solidFill>
                  <a:srgbClr val="A4D233"/>
                </a:solidFill>
                <a:latin typeface="+mn-lt"/>
                <a:ea typeface="+mn-ea"/>
                <a:cs typeface="+mn-cs"/>
                <a:sym typeface="Helvetica Neue Medium"/>
              </a:defRPr>
            </a:pPr>
            <a:endParaRPr/>
          </a:p>
        </p:txBody>
      </p:sp>
      <p:sp>
        <p:nvSpPr>
          <p:cNvPr id="153" name="TextBox 6"/>
          <p:cNvSpPr txBox="1"/>
          <p:nvPr/>
        </p:nvSpPr>
        <p:spPr>
          <a:xfrm>
            <a:off x="676385" y="2459433"/>
            <a:ext cx="12189609" cy="914401"/>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t">
            <a:spAutoFit/>
          </a:bodyPr>
          <a:lstStyle>
            <a:lvl1pPr algn="l" defTabSz="609492">
              <a:defRPr sz="6000" b="0">
                <a:solidFill>
                  <a:srgbClr val="FFFFFF"/>
                </a:solidFill>
                <a:latin typeface="Bebas Neue Regular"/>
                <a:ea typeface="Bebas Neue Regular"/>
                <a:cs typeface="Bebas Neue Regular"/>
                <a:sym typeface="Bebas Neue Regular"/>
              </a:defRPr>
            </a:lvl1pPr>
          </a:lstStyle>
          <a:p>
            <a:r>
              <a:rPr lang="en-US" dirty="0">
                <a:solidFill>
                  <a:srgbClr val="455F51"/>
                </a:solidFill>
              </a:rPr>
              <a:t>merci</a:t>
            </a:r>
            <a:endParaRPr lang="en-US" dirty="0"/>
          </a:p>
        </p:txBody>
      </p:sp>
      <p:pic>
        <p:nvPicPr>
          <p:cNvPr id="5" name="Picture 4" descr="A picture containing graphical user interface&#10;&#10;Description automatically generated">
            <a:extLst>
              <a:ext uri="{FF2B5EF4-FFF2-40B4-BE49-F238E27FC236}">
                <a16:creationId xmlns:a16="http://schemas.microsoft.com/office/drawing/2014/main" id="{4718B210-1BF9-3B2F-63F6-262CDAD99B5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44036" y="631837"/>
            <a:ext cx="1494350" cy="525924"/>
          </a:xfrm>
          <a:prstGeom prst="rect">
            <a:avLst/>
          </a:prstGeom>
        </p:spPr>
      </p:pic>
      <p:cxnSp>
        <p:nvCxnSpPr>
          <p:cNvPr id="8" name="Straight Connector 7">
            <a:extLst>
              <a:ext uri="{FF2B5EF4-FFF2-40B4-BE49-F238E27FC236}">
                <a16:creationId xmlns:a16="http://schemas.microsoft.com/office/drawing/2014/main" id="{DA165822-3A3C-014D-18D9-58D11262741E}"/>
              </a:ext>
            </a:extLst>
          </p:cNvPr>
          <p:cNvCxnSpPr/>
          <p:nvPr/>
        </p:nvCxnSpPr>
        <p:spPr>
          <a:xfrm>
            <a:off x="10397779" y="258032"/>
            <a:ext cx="0" cy="1117263"/>
          </a:xfrm>
          <a:prstGeom prst="line">
            <a:avLst/>
          </a:prstGeom>
          <a:noFill/>
          <a:ln w="12700" cap="flat">
            <a:solidFill>
              <a:srgbClr val="808080"/>
            </a:solidFill>
            <a:prstDash val="solid"/>
            <a:miter lim="400000"/>
          </a:ln>
          <a:effectLst/>
          <a:sp3d/>
        </p:spPr>
        <p:style>
          <a:lnRef idx="0">
            <a:scrgbClr r="0" g="0" b="0"/>
          </a:lnRef>
          <a:fillRef idx="0">
            <a:scrgbClr r="0" g="0" b="0"/>
          </a:fillRef>
          <a:effectRef idx="0">
            <a:scrgbClr r="0" g="0" b="0"/>
          </a:effectRef>
          <a:fontRef idx="none"/>
        </p:style>
      </p:cxnSp>
      <p:sp>
        <p:nvSpPr>
          <p:cNvPr id="11" name="TextBox 10">
            <a:extLst>
              <a:ext uri="{FF2B5EF4-FFF2-40B4-BE49-F238E27FC236}">
                <a16:creationId xmlns:a16="http://schemas.microsoft.com/office/drawing/2014/main" id="{587F8942-3995-6D84-1DD8-F0822C7427EC}"/>
              </a:ext>
            </a:extLst>
          </p:cNvPr>
          <p:cNvSpPr txBox="1"/>
          <p:nvPr/>
        </p:nvSpPr>
        <p:spPr>
          <a:xfrm>
            <a:off x="10552813" y="583175"/>
            <a:ext cx="1701477" cy="592470"/>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horz" wrap="square" lIns="19050" tIns="19050" rIns="19050" bIns="19050" numCol="1" spcCol="38100" rtlCol="0" anchor="t">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1pPr>
            <a:lvl2pPr marL="0" marR="0" indent="4572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2pPr>
            <a:lvl3pPr marL="0" marR="0" indent="9144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3pPr>
            <a:lvl4pPr marL="0" marR="0" indent="13716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4pPr>
            <a:lvl5pPr marL="0" marR="0" indent="18288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5pPr>
            <a:lvl6pPr marL="0" marR="0" indent="22860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6pPr>
            <a:lvl7pPr marL="0" marR="0" indent="27432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7pPr>
            <a:lvl8pPr marL="0" marR="0" indent="32004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8pPr>
            <a:lvl9pPr marL="0" marR="0" indent="36576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9pPr>
          </a:lstStyle>
          <a:p>
            <a:pPr algn="l"/>
            <a:r>
              <a:rPr lang="en-NL" sz="1800" b="0" spc="-100">
                <a:solidFill>
                  <a:srgbClr val="808080"/>
                </a:solidFill>
                <a:latin typeface="Calibri"/>
                <a:cs typeface="Calibri"/>
              </a:rPr>
              <a:t>WCA Regional</a:t>
            </a:r>
            <a:endParaRPr lang="en-US">
              <a:cs typeface="Calibri"/>
            </a:endParaRPr>
          </a:p>
          <a:p>
            <a:pPr algn="l"/>
            <a:r>
              <a:rPr lang="en-NL" sz="1800" b="0" spc="-100">
                <a:solidFill>
                  <a:srgbClr val="808080"/>
                </a:solidFill>
                <a:latin typeface="Calibri"/>
                <a:cs typeface="Calibri"/>
              </a:rPr>
              <a:t>Meeting</a:t>
            </a:r>
            <a:endParaRPr lang="en-US" sz="1800" b="0" spc="-100">
              <a:solidFill>
                <a:srgbClr val="808080"/>
              </a:solidFill>
              <a:latin typeface="Calibri"/>
              <a:cs typeface="Calibri"/>
            </a:endParaRPr>
          </a:p>
        </p:txBody>
      </p:sp>
      <p:pic>
        <p:nvPicPr>
          <p:cNvPr id="13" name="Picture 12" descr="A logo with text and blue text&#10;&#10;Description automatically generated">
            <a:extLst>
              <a:ext uri="{FF2B5EF4-FFF2-40B4-BE49-F238E27FC236}">
                <a16:creationId xmlns:a16="http://schemas.microsoft.com/office/drawing/2014/main" id="{93A8FF6B-3249-7D09-EE5F-2FC461E3EDE8}"/>
              </a:ext>
            </a:extLst>
          </p:cNvPr>
          <p:cNvPicPr>
            <a:picLocks noChangeAspect="1"/>
          </p:cNvPicPr>
          <p:nvPr/>
        </p:nvPicPr>
        <p:blipFill>
          <a:blip r:embed="rId3"/>
          <a:stretch>
            <a:fillRect/>
          </a:stretch>
        </p:blipFill>
        <p:spPr>
          <a:xfrm>
            <a:off x="6700417" y="382363"/>
            <a:ext cx="1485883" cy="904875"/>
          </a:xfrm>
          <a:prstGeom prst="rect">
            <a:avLst/>
          </a:prstGeom>
        </p:spPr>
      </p:pic>
      <p:cxnSp>
        <p:nvCxnSpPr>
          <p:cNvPr id="15" name="Straight Connector 14">
            <a:extLst>
              <a:ext uri="{FF2B5EF4-FFF2-40B4-BE49-F238E27FC236}">
                <a16:creationId xmlns:a16="http://schemas.microsoft.com/office/drawing/2014/main" id="{0C4F2B37-BFC1-C60A-892D-E802230D2881}"/>
              </a:ext>
            </a:extLst>
          </p:cNvPr>
          <p:cNvCxnSpPr>
            <a:cxnSpLocks/>
          </p:cNvCxnSpPr>
          <p:nvPr/>
        </p:nvCxnSpPr>
        <p:spPr>
          <a:xfrm>
            <a:off x="8422335" y="258031"/>
            <a:ext cx="0" cy="1117263"/>
          </a:xfrm>
          <a:prstGeom prst="line">
            <a:avLst/>
          </a:prstGeom>
          <a:noFill/>
          <a:ln w="12700" cap="flat">
            <a:solidFill>
              <a:srgbClr val="808080"/>
            </a:solidFill>
            <a:prstDash val="solid"/>
            <a:miter lim="400000"/>
          </a:ln>
          <a:effectLst/>
          <a:sp3d/>
        </p:spPr>
        <p:style>
          <a:lnRef idx="0">
            <a:scrgbClr r="0" g="0" b="0"/>
          </a:lnRef>
          <a:fillRef idx="0">
            <a:scrgbClr r="0" g="0" b="0"/>
          </a:fillRef>
          <a:effectRef idx="0">
            <a:scrgbClr r="0" g="0" b="0"/>
          </a:effectRef>
          <a:fontRef idx="none"/>
        </p:style>
      </p:cxnSp>
      <p:pic>
        <p:nvPicPr>
          <p:cNvPr id="16" name="Picture 15" descr="A qr code with a baby and a logo&#10;&#10;Description automatically generated">
            <a:extLst>
              <a:ext uri="{FF2B5EF4-FFF2-40B4-BE49-F238E27FC236}">
                <a16:creationId xmlns:a16="http://schemas.microsoft.com/office/drawing/2014/main" id="{2BC73731-24A9-983F-1C92-8791FBBBAD08}"/>
              </a:ext>
            </a:extLst>
          </p:cNvPr>
          <p:cNvPicPr>
            <a:picLocks noChangeAspect="1"/>
          </p:cNvPicPr>
          <p:nvPr/>
        </p:nvPicPr>
        <p:blipFill>
          <a:blip r:embed="rId4"/>
          <a:stretch>
            <a:fillRect/>
          </a:stretch>
        </p:blipFill>
        <p:spPr>
          <a:xfrm>
            <a:off x="735107" y="4610597"/>
            <a:ext cx="1638282" cy="164782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66FDD9B-D9FE-B7F9-09E1-7CAE7C6BE858}"/>
              </a:ext>
            </a:extLst>
          </p:cNvPr>
          <p:cNvSpPr txBox="1"/>
          <p:nvPr/>
        </p:nvSpPr>
        <p:spPr>
          <a:xfrm>
            <a:off x="431204" y="1047836"/>
            <a:ext cx="5898655" cy="2814353"/>
          </a:xfrm>
          <a:prstGeom prst="rect">
            <a:avLst/>
          </a:prstGeom>
        </p:spPr>
        <p:txBody>
          <a:bodyPr vert="horz" lIns="91345" tIns="45672" rIns="91345" bIns="45672" rtlCol="0" anchor="b">
            <a:normAutofit/>
          </a:bodyPr>
          <a:lstStyle/>
          <a:p>
            <a:r>
              <a:rPr lang="fr-FR" sz="3996" b="1" dirty="0">
                <a:solidFill>
                  <a:srgbClr val="0070C0"/>
                </a:solidFill>
              </a:rPr>
              <a:t>Approches de programmation adaptées tenant compte des lignes directrices de l'OMS</a:t>
            </a:r>
            <a:endParaRPr lang="fr-FR" sz="3996" dirty="0">
              <a:solidFill>
                <a:srgbClr val="0070C0"/>
              </a:solidFill>
            </a:endParaRPr>
          </a:p>
        </p:txBody>
      </p:sp>
      <p:pic>
        <p:nvPicPr>
          <p:cNvPr id="4" name="Picture 3" descr="A person holding a baby&#10;&#10;Description automatically generated">
            <a:extLst>
              <a:ext uri="{FF2B5EF4-FFF2-40B4-BE49-F238E27FC236}">
                <a16:creationId xmlns:a16="http://schemas.microsoft.com/office/drawing/2014/main" id="{6853AC61-6F4B-09F2-E349-AA93C05BB569}"/>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b="13740"/>
          <a:stretch/>
        </p:blipFill>
        <p:spPr>
          <a:xfrm>
            <a:off x="6778681" y="438548"/>
            <a:ext cx="5200190" cy="5980905"/>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
        <p:nvSpPr>
          <p:cNvPr id="2" name="Title 1">
            <a:hlinkClick r:id="rId4"/>
            <a:extLst>
              <a:ext uri="{FF2B5EF4-FFF2-40B4-BE49-F238E27FC236}">
                <a16:creationId xmlns:a16="http://schemas.microsoft.com/office/drawing/2014/main" id="{ED12340E-0B0E-9EC7-AE8F-1AACDF169B99}"/>
              </a:ext>
            </a:extLst>
          </p:cNvPr>
          <p:cNvSpPr txBox="1">
            <a:spLocks/>
          </p:cNvSpPr>
          <p:nvPr/>
        </p:nvSpPr>
        <p:spPr>
          <a:xfrm>
            <a:off x="657149" y="4559935"/>
            <a:ext cx="5722336" cy="1250553"/>
          </a:xfrm>
          <a:prstGeom prst="rect">
            <a:avLst/>
          </a:prstGeom>
        </p:spPr>
        <p:txBody>
          <a:bodyPr vert="horz" lIns="68509" tIns="34254" rIns="68509" bIns="34254"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a:pPr>
            <a:r>
              <a:rPr lang="en-US" sz="2398" b="1" dirty="0">
                <a:latin typeface="Calibri" panose="020F0502020204030204"/>
                <a:ea typeface="Source Sans Pro"/>
              </a:rPr>
              <a:t>Ann Defraye</a:t>
            </a:r>
            <a:endParaRPr lang="en-US" sz="2398" b="1" dirty="0">
              <a:latin typeface="Calibri" panose="020F0502020204030204"/>
              <a:ea typeface="Source Sans Pro"/>
              <a:cs typeface="Calibri"/>
            </a:endParaRPr>
          </a:p>
          <a:p>
            <a:pPr>
              <a:defRPr/>
            </a:pPr>
            <a:r>
              <a:rPr lang="en-US" sz="2398" b="1" dirty="0" err="1">
                <a:latin typeface="Calibri" panose="020F0502020204030204"/>
                <a:ea typeface="Source Sans Pro"/>
                <a:cs typeface="Calibri"/>
              </a:rPr>
              <a:t>Spécialiste</a:t>
            </a:r>
            <a:r>
              <a:rPr lang="en-US" sz="2398" b="1" dirty="0">
                <a:latin typeface="Calibri" panose="020F0502020204030204"/>
                <a:ea typeface="Source Sans Pro"/>
                <a:cs typeface="Calibri"/>
              </a:rPr>
              <a:t> </a:t>
            </a:r>
            <a:r>
              <a:rPr lang="en-US" sz="2398" b="1" dirty="0" err="1">
                <a:latin typeface="Calibri" panose="020F0502020204030204"/>
                <a:ea typeface="Source Sans Pro"/>
                <a:cs typeface="Calibri"/>
              </a:rPr>
              <a:t>en</a:t>
            </a:r>
            <a:r>
              <a:rPr lang="en-US" sz="2398" b="1" dirty="0">
                <a:latin typeface="Calibri" panose="020F0502020204030204"/>
                <a:ea typeface="Source Sans Pro"/>
                <a:cs typeface="Calibri"/>
              </a:rPr>
              <a:t> nutrition, UNICEF WCARO</a:t>
            </a:r>
          </a:p>
        </p:txBody>
      </p:sp>
    </p:spTree>
    <p:extLst>
      <p:ext uri="{BB962C8B-B14F-4D97-AF65-F5344CB8AC3E}">
        <p14:creationId xmlns:p14="http://schemas.microsoft.com/office/powerpoint/2010/main" val="208867801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07E8DB-E57D-392A-B58D-6A886DB9D99F}"/>
              </a:ext>
            </a:extLst>
          </p:cNvPr>
          <p:cNvSpPr>
            <a:spLocks noGrp="1"/>
          </p:cNvSpPr>
          <p:nvPr>
            <p:ph type="title"/>
          </p:nvPr>
        </p:nvSpPr>
        <p:spPr>
          <a:xfrm>
            <a:off x="614040" y="210186"/>
            <a:ext cx="10985491" cy="889523"/>
          </a:xfrm>
        </p:spPr>
        <p:txBody>
          <a:bodyPr>
            <a:normAutofit fontScale="90000"/>
          </a:bodyPr>
          <a:lstStyle/>
          <a:p>
            <a:r>
              <a:rPr lang="en-US" sz="3596" b="1" kern="100" dirty="0">
                <a:solidFill>
                  <a:srgbClr val="0070C0"/>
                </a:solidFill>
              </a:rPr>
              <a:t>‘</a:t>
            </a:r>
            <a:r>
              <a:rPr lang="en-US" sz="3596" b="1" i="0" kern="100" dirty="0" err="1">
                <a:solidFill>
                  <a:srgbClr val="0070C0"/>
                </a:solidFill>
              </a:rPr>
              <a:t>Approches</a:t>
            </a:r>
            <a:r>
              <a:rPr lang="en-US" sz="3596" b="1" i="0" kern="100" dirty="0">
                <a:solidFill>
                  <a:srgbClr val="0070C0"/>
                </a:solidFill>
              </a:rPr>
              <a:t> </a:t>
            </a:r>
            <a:r>
              <a:rPr lang="en-US" sz="3596" b="1" i="0" kern="100" dirty="0" err="1">
                <a:solidFill>
                  <a:srgbClr val="0070C0"/>
                </a:solidFill>
              </a:rPr>
              <a:t>simplifiées</a:t>
            </a:r>
            <a:r>
              <a:rPr lang="en-US" sz="3596" b="1" i="0" kern="100" dirty="0">
                <a:solidFill>
                  <a:srgbClr val="0070C0"/>
                </a:solidFill>
              </a:rPr>
              <a:t>’ </a:t>
            </a:r>
            <a:r>
              <a:rPr lang="en-US" sz="3596" b="1" i="0" kern="100" dirty="0" err="1">
                <a:solidFill>
                  <a:srgbClr val="0070C0"/>
                </a:solidFill>
              </a:rPr>
              <a:t>en</a:t>
            </a:r>
            <a:r>
              <a:rPr lang="en-US" sz="3596" b="1" i="0" kern="100" dirty="0">
                <a:solidFill>
                  <a:srgbClr val="0070C0"/>
                </a:solidFill>
              </a:rPr>
              <a:t> relation avec les </a:t>
            </a:r>
            <a:r>
              <a:rPr lang="en-US" sz="3596" b="1" i="0" kern="100" dirty="0" err="1">
                <a:solidFill>
                  <a:srgbClr val="0070C0"/>
                </a:solidFill>
              </a:rPr>
              <a:t>recommandations</a:t>
            </a:r>
            <a:r>
              <a:rPr lang="en-US" sz="3596" b="1" i="0" kern="100" dirty="0">
                <a:solidFill>
                  <a:srgbClr val="0070C0"/>
                </a:solidFill>
              </a:rPr>
              <a:t> de </a:t>
            </a:r>
            <a:r>
              <a:rPr lang="en-US" sz="3596" b="1" i="0" kern="100" dirty="0" err="1">
                <a:solidFill>
                  <a:srgbClr val="0070C0"/>
                </a:solidFill>
              </a:rPr>
              <a:t>l’OMS</a:t>
            </a:r>
            <a:r>
              <a:rPr lang="en-US" sz="3596" b="1" i="0" kern="100" dirty="0">
                <a:solidFill>
                  <a:srgbClr val="0070C0"/>
                </a:solidFill>
              </a:rPr>
              <a:t> (I)</a:t>
            </a:r>
            <a:endParaRPr lang="en-US" sz="3596" i="0" dirty="0">
              <a:solidFill>
                <a:srgbClr val="0070C0"/>
              </a:solidFill>
            </a:endParaRPr>
          </a:p>
        </p:txBody>
      </p:sp>
      <p:pic>
        <p:nvPicPr>
          <p:cNvPr id="9" name="Picture 8" descr="A black and white sign with white text&#10;&#10;Description automatically generated">
            <a:extLst>
              <a:ext uri="{FF2B5EF4-FFF2-40B4-BE49-F238E27FC236}">
                <a16:creationId xmlns:a16="http://schemas.microsoft.com/office/drawing/2014/main" id="{702CBA34-8E75-F3B7-BAEE-E7F2AEB2725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303650" y="6113778"/>
            <a:ext cx="1185662" cy="729511"/>
          </a:xfrm>
          <a:prstGeom prst="rect">
            <a:avLst/>
          </a:prstGeom>
        </p:spPr>
      </p:pic>
      <p:graphicFrame>
        <p:nvGraphicFramePr>
          <p:cNvPr id="3" name="Table 4">
            <a:extLst>
              <a:ext uri="{FF2B5EF4-FFF2-40B4-BE49-F238E27FC236}">
                <a16:creationId xmlns:a16="http://schemas.microsoft.com/office/drawing/2014/main" id="{60203B98-FDE6-ED8D-62BA-BA640A07F0CA}"/>
              </a:ext>
            </a:extLst>
          </p:cNvPr>
          <p:cNvGraphicFramePr>
            <a:graphicFrameLocks noGrp="1"/>
          </p:cNvGraphicFramePr>
          <p:nvPr/>
        </p:nvGraphicFramePr>
        <p:xfrm>
          <a:off x="733526" y="1497643"/>
          <a:ext cx="10712248" cy="4769698"/>
        </p:xfrm>
        <a:graphic>
          <a:graphicData uri="http://schemas.openxmlformats.org/drawingml/2006/table">
            <a:tbl>
              <a:tblPr firstRow="1" bandRow="1">
                <a:tableStyleId>{69012ECD-51FC-41F1-AA8D-1B2483CD663E}</a:tableStyleId>
              </a:tblPr>
              <a:tblGrid>
                <a:gridCol w="2874130">
                  <a:extLst>
                    <a:ext uri="{9D8B030D-6E8A-4147-A177-3AD203B41FA5}">
                      <a16:colId xmlns:a16="http://schemas.microsoft.com/office/drawing/2014/main" val="1359153023"/>
                    </a:ext>
                  </a:extLst>
                </a:gridCol>
                <a:gridCol w="7838118">
                  <a:extLst>
                    <a:ext uri="{9D8B030D-6E8A-4147-A177-3AD203B41FA5}">
                      <a16:colId xmlns:a16="http://schemas.microsoft.com/office/drawing/2014/main" val="1276397479"/>
                    </a:ext>
                  </a:extLst>
                </a:gridCol>
              </a:tblGrid>
              <a:tr h="425154">
                <a:tc>
                  <a:txBody>
                    <a:bodyPr/>
                    <a:lstStyle/>
                    <a:p>
                      <a:pPr algn="ctr"/>
                      <a:r>
                        <a:rPr lang="en-US" sz="1800">
                          <a:solidFill>
                            <a:schemeClr val="bg1"/>
                          </a:solidFill>
                        </a:rPr>
                        <a:t>SIMPLIFICATION</a:t>
                      </a:r>
                    </a:p>
                  </a:txBody>
                  <a:tcPr marL="91345" marR="91345" marT="45672" marB="45672"/>
                </a:tc>
                <a:tc>
                  <a:txBody>
                    <a:bodyPr/>
                    <a:lstStyle/>
                    <a:p>
                      <a:pPr algn="ctr"/>
                      <a:r>
                        <a:rPr lang="en-US" sz="1800" dirty="0">
                          <a:solidFill>
                            <a:schemeClr val="bg1"/>
                          </a:solidFill>
                        </a:rPr>
                        <a:t>RECOMMANDATIONS OMS</a:t>
                      </a:r>
                    </a:p>
                  </a:txBody>
                  <a:tcPr marL="91345" marR="91345" marT="45672" marB="45672"/>
                </a:tc>
                <a:extLst>
                  <a:ext uri="{0D108BD9-81ED-4DB2-BD59-A6C34878D82A}">
                    <a16:rowId xmlns:a16="http://schemas.microsoft.com/office/drawing/2014/main" val="1845819918"/>
                  </a:ext>
                </a:extLst>
              </a:tr>
              <a:tr h="961360">
                <a:tc>
                  <a:txBody>
                    <a:bodyPr/>
                    <a:lstStyle/>
                    <a:p>
                      <a:r>
                        <a:rPr lang="en-US" sz="1800" dirty="0">
                          <a:solidFill>
                            <a:schemeClr val="tx1"/>
                          </a:solidFill>
                        </a:rPr>
                        <a:t>PB </a:t>
                      </a:r>
                      <a:r>
                        <a:rPr lang="en-US" sz="1800" dirty="0" err="1">
                          <a:solidFill>
                            <a:schemeClr val="tx1"/>
                          </a:solidFill>
                        </a:rPr>
                        <a:t>mère</a:t>
                      </a:r>
                      <a:r>
                        <a:rPr lang="en-US" sz="1800" dirty="0">
                          <a:solidFill>
                            <a:schemeClr val="tx1"/>
                          </a:solidFill>
                        </a:rPr>
                        <a:t> </a:t>
                      </a:r>
                      <a:r>
                        <a:rPr lang="en-US" sz="1800" dirty="0" err="1">
                          <a:solidFill>
                            <a:schemeClr val="tx1"/>
                          </a:solidFill>
                        </a:rPr>
                        <a:t>famille</a:t>
                      </a:r>
                      <a:endParaRPr lang="en-US" sz="1800" dirty="0">
                        <a:solidFill>
                          <a:schemeClr val="tx1"/>
                        </a:solidFill>
                      </a:endParaRPr>
                    </a:p>
                  </a:txBody>
                  <a:tcPr marL="91345" marR="91345" marT="45672" marB="45672" anchor="ctr"/>
                </a:tc>
                <a:tc>
                  <a:txBody>
                    <a:bodyPr/>
                    <a:lstStyle/>
                    <a:p>
                      <a:r>
                        <a:rPr lang="en-US" sz="1800" dirty="0" err="1">
                          <a:solidFill>
                            <a:schemeClr val="tx1"/>
                          </a:solidFill>
                        </a:rPr>
                        <a:t>L’efficacité</a:t>
                      </a:r>
                      <a:r>
                        <a:rPr lang="en-US" sz="1800" dirty="0">
                          <a:solidFill>
                            <a:schemeClr val="tx1"/>
                          </a:solidFill>
                        </a:rPr>
                        <a:t> de </a:t>
                      </a:r>
                      <a:r>
                        <a:rPr lang="en-US" sz="1800" dirty="0" err="1">
                          <a:solidFill>
                            <a:schemeClr val="tx1"/>
                          </a:solidFill>
                        </a:rPr>
                        <a:t>l’approche</a:t>
                      </a:r>
                      <a:r>
                        <a:rPr lang="en-US" sz="1800" dirty="0">
                          <a:solidFill>
                            <a:schemeClr val="tx1"/>
                          </a:solidFill>
                        </a:rPr>
                        <a:t> PB </a:t>
                      </a:r>
                      <a:r>
                        <a:rPr lang="en-US" sz="1800" dirty="0" err="1">
                          <a:solidFill>
                            <a:schemeClr val="tx1"/>
                          </a:solidFill>
                        </a:rPr>
                        <a:t>mère</a:t>
                      </a:r>
                      <a:r>
                        <a:rPr lang="en-US" sz="1800" dirty="0">
                          <a:solidFill>
                            <a:schemeClr val="tx1"/>
                          </a:solidFill>
                        </a:rPr>
                        <a:t> </a:t>
                      </a:r>
                      <a:r>
                        <a:rPr lang="en-US" sz="1800" dirty="0" err="1">
                          <a:solidFill>
                            <a:schemeClr val="tx1"/>
                          </a:solidFill>
                        </a:rPr>
                        <a:t>famille</a:t>
                      </a:r>
                      <a:r>
                        <a:rPr lang="en-US" sz="1800" dirty="0">
                          <a:solidFill>
                            <a:schemeClr val="tx1"/>
                          </a:solidFill>
                        </a:rPr>
                        <a:t> </a:t>
                      </a:r>
                      <a:r>
                        <a:rPr lang="en-US" sz="1800" dirty="0" err="1">
                          <a:solidFill>
                            <a:schemeClr val="tx1"/>
                          </a:solidFill>
                        </a:rPr>
                        <a:t>comme</a:t>
                      </a:r>
                      <a:r>
                        <a:rPr lang="en-US" sz="1800" dirty="0">
                          <a:solidFill>
                            <a:schemeClr val="tx1"/>
                          </a:solidFill>
                        </a:rPr>
                        <a:t> </a:t>
                      </a:r>
                      <a:r>
                        <a:rPr lang="en-US" sz="1800" dirty="0" err="1">
                          <a:solidFill>
                            <a:schemeClr val="tx1"/>
                          </a:solidFill>
                        </a:rPr>
                        <a:t>outil</a:t>
                      </a:r>
                      <a:r>
                        <a:rPr lang="en-US" sz="1800" dirty="0">
                          <a:solidFill>
                            <a:schemeClr val="tx1"/>
                          </a:solidFill>
                        </a:rPr>
                        <a:t> de </a:t>
                      </a:r>
                      <a:r>
                        <a:rPr lang="en-US" sz="1800" dirty="0" err="1">
                          <a:solidFill>
                            <a:schemeClr val="tx1"/>
                          </a:solidFill>
                        </a:rPr>
                        <a:t>dépistage</a:t>
                      </a:r>
                      <a:r>
                        <a:rPr lang="en-US" sz="1800" dirty="0">
                          <a:solidFill>
                            <a:schemeClr val="tx1"/>
                          </a:solidFill>
                        </a:rPr>
                        <a:t> </a:t>
                      </a:r>
                      <a:r>
                        <a:rPr lang="en-US" sz="1800" dirty="0" err="1">
                          <a:solidFill>
                            <a:schemeClr val="tx1"/>
                          </a:solidFill>
                        </a:rPr>
                        <a:t>n’a</a:t>
                      </a:r>
                      <a:r>
                        <a:rPr lang="en-US" sz="1800" dirty="0">
                          <a:solidFill>
                            <a:schemeClr val="tx1"/>
                          </a:solidFill>
                        </a:rPr>
                        <a:t> pas </a:t>
                      </a:r>
                      <a:r>
                        <a:rPr lang="en-US" sz="1800" dirty="0" err="1">
                          <a:solidFill>
                            <a:schemeClr val="tx1"/>
                          </a:solidFill>
                        </a:rPr>
                        <a:t>été</a:t>
                      </a:r>
                      <a:r>
                        <a:rPr lang="en-US" sz="1800" dirty="0">
                          <a:solidFill>
                            <a:schemeClr val="tx1"/>
                          </a:solidFill>
                        </a:rPr>
                        <a:t> </a:t>
                      </a:r>
                      <a:r>
                        <a:rPr lang="en-US" sz="1800" dirty="0" err="1">
                          <a:solidFill>
                            <a:schemeClr val="tx1"/>
                          </a:solidFill>
                        </a:rPr>
                        <a:t>priorisé</a:t>
                      </a:r>
                      <a:r>
                        <a:rPr lang="en-US" sz="1800" dirty="0">
                          <a:solidFill>
                            <a:schemeClr val="tx1"/>
                          </a:solidFill>
                        </a:rPr>
                        <a:t> par le </a:t>
                      </a:r>
                      <a:r>
                        <a:rPr lang="fr-FR" sz="1800" dirty="0">
                          <a:solidFill>
                            <a:schemeClr val="tx1"/>
                          </a:solidFill>
                        </a:rPr>
                        <a:t>groupe d'élaboration des lignes directrices </a:t>
                      </a:r>
                      <a:r>
                        <a:rPr lang="en-US" sz="1800" dirty="0">
                          <a:solidFill>
                            <a:schemeClr val="tx1"/>
                          </a:solidFill>
                        </a:rPr>
                        <a:t>(GDG) </a:t>
                      </a:r>
                      <a:r>
                        <a:rPr lang="en-US" sz="1800" dirty="0" err="1">
                          <a:solidFill>
                            <a:schemeClr val="tx1"/>
                          </a:solidFill>
                        </a:rPr>
                        <a:t>comme</a:t>
                      </a:r>
                      <a:r>
                        <a:rPr lang="en-US" sz="1800" dirty="0">
                          <a:solidFill>
                            <a:schemeClr val="tx1"/>
                          </a:solidFill>
                        </a:rPr>
                        <a:t> question à </a:t>
                      </a:r>
                      <a:r>
                        <a:rPr lang="en-US" sz="1800" dirty="0" err="1">
                          <a:solidFill>
                            <a:schemeClr val="tx1"/>
                          </a:solidFill>
                        </a:rPr>
                        <a:t>couvrir</a:t>
                      </a:r>
                      <a:r>
                        <a:rPr lang="en-US" sz="1800" dirty="0">
                          <a:solidFill>
                            <a:schemeClr val="tx1"/>
                          </a:solidFill>
                        </a:rPr>
                        <a:t>. </a:t>
                      </a:r>
                    </a:p>
                  </a:txBody>
                  <a:tcPr marL="91345" marR="91345" marT="45672" marB="45672"/>
                </a:tc>
                <a:extLst>
                  <a:ext uri="{0D108BD9-81ED-4DB2-BD59-A6C34878D82A}">
                    <a16:rowId xmlns:a16="http://schemas.microsoft.com/office/drawing/2014/main" val="452907023"/>
                  </a:ext>
                </a:extLst>
              </a:tr>
              <a:tr h="3105722">
                <a:tc>
                  <a:txBody>
                    <a:bodyPr/>
                    <a:lstStyle/>
                    <a:p>
                      <a:r>
                        <a:rPr lang="en-US" sz="1800" dirty="0" err="1">
                          <a:solidFill>
                            <a:schemeClr val="tx1"/>
                          </a:solidFill>
                        </a:rPr>
                        <a:t>Prise</a:t>
                      </a:r>
                      <a:r>
                        <a:rPr lang="en-US" sz="1800" dirty="0">
                          <a:solidFill>
                            <a:schemeClr val="tx1"/>
                          </a:solidFill>
                        </a:rPr>
                        <a:t> </a:t>
                      </a:r>
                      <a:r>
                        <a:rPr lang="en-US" sz="1800" dirty="0" err="1">
                          <a:solidFill>
                            <a:schemeClr val="tx1"/>
                          </a:solidFill>
                        </a:rPr>
                        <a:t>en</a:t>
                      </a:r>
                      <a:r>
                        <a:rPr lang="en-US" sz="1800" dirty="0">
                          <a:solidFill>
                            <a:schemeClr val="tx1"/>
                          </a:solidFill>
                        </a:rPr>
                        <a:t> charge de la malnutrition </a:t>
                      </a:r>
                      <a:r>
                        <a:rPr lang="en-US" sz="1800" dirty="0" err="1">
                          <a:solidFill>
                            <a:schemeClr val="tx1"/>
                          </a:solidFill>
                        </a:rPr>
                        <a:t>aigue</a:t>
                      </a:r>
                      <a:r>
                        <a:rPr lang="en-US" sz="1800" dirty="0">
                          <a:solidFill>
                            <a:schemeClr val="tx1"/>
                          </a:solidFill>
                        </a:rPr>
                        <a:t> par les Agents de Sante Communautaire (ASC)</a:t>
                      </a:r>
                    </a:p>
                  </a:txBody>
                  <a:tcPr marL="91345" marR="91345" marT="45672" marB="45672" anchor="ctr"/>
                </a:tc>
                <a:tc>
                  <a:txBody>
                    <a:bodyPr/>
                    <a:lstStyle/>
                    <a:p>
                      <a:pPr marL="285750" indent="-285750">
                        <a:buFont typeface="Wingdings" panose="05000000000000000000" pitchFamily="2" charset="2"/>
                        <a:buChar char="Ø"/>
                      </a:pPr>
                      <a:r>
                        <a:rPr lang="en-US" sz="1800" dirty="0">
                          <a:solidFill>
                            <a:schemeClr val="tx1"/>
                          </a:solidFill>
                        </a:rPr>
                        <a:t>Les ASC </a:t>
                      </a:r>
                      <a:r>
                        <a:rPr lang="en-US" sz="1800" dirty="0" err="1">
                          <a:solidFill>
                            <a:schemeClr val="tx1"/>
                          </a:solidFill>
                        </a:rPr>
                        <a:t>peuvent</a:t>
                      </a:r>
                      <a:r>
                        <a:rPr lang="en-US" sz="1800" dirty="0">
                          <a:solidFill>
                            <a:schemeClr val="tx1"/>
                          </a:solidFill>
                        </a:rPr>
                        <a:t> </a:t>
                      </a:r>
                      <a:r>
                        <a:rPr lang="en-US" sz="1800" dirty="0" err="1">
                          <a:solidFill>
                            <a:schemeClr val="tx1"/>
                          </a:solidFill>
                        </a:rPr>
                        <a:t>supplémenter</a:t>
                      </a:r>
                      <a:r>
                        <a:rPr lang="en-US" sz="1800" dirty="0">
                          <a:solidFill>
                            <a:schemeClr val="tx1"/>
                          </a:solidFill>
                        </a:rPr>
                        <a:t> les enfants 6-59 </a:t>
                      </a:r>
                      <a:r>
                        <a:rPr lang="en-US" sz="1800" dirty="0" err="1">
                          <a:solidFill>
                            <a:schemeClr val="tx1"/>
                          </a:solidFill>
                        </a:rPr>
                        <a:t>mois</a:t>
                      </a:r>
                      <a:r>
                        <a:rPr lang="en-US" sz="1800" dirty="0">
                          <a:solidFill>
                            <a:schemeClr val="tx1"/>
                          </a:solidFill>
                        </a:rPr>
                        <a:t> avec la MAM et faire la </a:t>
                      </a:r>
                      <a:r>
                        <a:rPr lang="en-US" sz="1800" dirty="0" err="1">
                          <a:solidFill>
                            <a:schemeClr val="tx1"/>
                          </a:solidFill>
                        </a:rPr>
                        <a:t>prise</a:t>
                      </a:r>
                      <a:r>
                        <a:rPr lang="en-US" sz="1800" dirty="0">
                          <a:solidFill>
                            <a:schemeClr val="tx1"/>
                          </a:solidFill>
                        </a:rPr>
                        <a:t> </a:t>
                      </a:r>
                      <a:r>
                        <a:rPr lang="en-US" sz="1800" dirty="0" err="1">
                          <a:solidFill>
                            <a:schemeClr val="tx1"/>
                          </a:solidFill>
                        </a:rPr>
                        <a:t>en</a:t>
                      </a:r>
                      <a:r>
                        <a:rPr lang="en-US" sz="1800" dirty="0">
                          <a:solidFill>
                            <a:schemeClr val="tx1"/>
                          </a:solidFill>
                        </a:rPr>
                        <a:t> charge </a:t>
                      </a:r>
                      <a:r>
                        <a:rPr lang="en-US" sz="1800" dirty="0" err="1">
                          <a:solidFill>
                            <a:schemeClr val="tx1"/>
                          </a:solidFill>
                        </a:rPr>
                        <a:t>nutritionnelle</a:t>
                      </a:r>
                      <a:r>
                        <a:rPr lang="en-US" sz="1800" dirty="0">
                          <a:solidFill>
                            <a:schemeClr val="tx1"/>
                          </a:solidFill>
                        </a:rPr>
                        <a:t> des enfants 6-59 </a:t>
                      </a:r>
                      <a:r>
                        <a:rPr lang="en-US" sz="1800" dirty="0" err="1">
                          <a:solidFill>
                            <a:schemeClr val="tx1"/>
                          </a:solidFill>
                        </a:rPr>
                        <a:t>mois</a:t>
                      </a:r>
                      <a:r>
                        <a:rPr lang="en-US" sz="1800" dirty="0">
                          <a:solidFill>
                            <a:schemeClr val="tx1"/>
                          </a:solidFill>
                        </a:rPr>
                        <a:t> avec la MAS.</a:t>
                      </a:r>
                    </a:p>
                    <a:p>
                      <a:endParaRPr lang="en-US" sz="1800" dirty="0">
                        <a:solidFill>
                          <a:schemeClr val="tx1"/>
                        </a:solidFill>
                      </a:endParaRPr>
                    </a:p>
                    <a:p>
                      <a:pPr marL="285750" indent="-285750">
                        <a:buFont typeface="Wingdings" panose="05000000000000000000" pitchFamily="2" charset="2"/>
                        <a:buChar char="Ø"/>
                      </a:pPr>
                      <a:r>
                        <a:rPr lang="en-US" sz="1800" dirty="0" err="1">
                          <a:solidFill>
                            <a:schemeClr val="tx1"/>
                          </a:solidFill>
                        </a:rPr>
                        <a:t>Cette</a:t>
                      </a:r>
                      <a:r>
                        <a:rPr lang="en-US" sz="1800" dirty="0">
                          <a:solidFill>
                            <a:schemeClr val="tx1"/>
                          </a:solidFill>
                        </a:rPr>
                        <a:t> intervention </a:t>
                      </a:r>
                      <a:r>
                        <a:rPr lang="en-US" sz="1800" dirty="0" err="1">
                          <a:solidFill>
                            <a:schemeClr val="tx1"/>
                          </a:solidFill>
                        </a:rPr>
                        <a:t>peut</a:t>
                      </a:r>
                      <a:r>
                        <a:rPr lang="en-US" sz="1800" dirty="0">
                          <a:solidFill>
                            <a:schemeClr val="tx1"/>
                          </a:solidFill>
                        </a:rPr>
                        <a:t> se faire </a:t>
                      </a:r>
                      <a:r>
                        <a:rPr lang="en-US" sz="1800" b="1" dirty="0" err="1">
                          <a:solidFill>
                            <a:schemeClr val="tx1"/>
                          </a:solidFill>
                        </a:rPr>
                        <a:t>uniquement</a:t>
                      </a:r>
                      <a:r>
                        <a:rPr lang="en-US" sz="1800" dirty="0">
                          <a:solidFill>
                            <a:schemeClr val="tx1"/>
                          </a:solidFill>
                        </a:rPr>
                        <a:t> </a:t>
                      </a:r>
                      <a:r>
                        <a:rPr lang="en-US" sz="1800" dirty="0" err="1">
                          <a:solidFill>
                            <a:schemeClr val="tx1"/>
                          </a:solidFill>
                        </a:rPr>
                        <a:t>si</a:t>
                      </a:r>
                      <a:r>
                        <a:rPr lang="en-US" sz="1800" dirty="0">
                          <a:solidFill>
                            <a:schemeClr val="tx1"/>
                          </a:solidFill>
                        </a:rPr>
                        <a:t> le </a:t>
                      </a:r>
                      <a:r>
                        <a:rPr lang="en-US" sz="1800" dirty="0" err="1">
                          <a:solidFill>
                            <a:schemeClr val="tx1"/>
                          </a:solidFill>
                        </a:rPr>
                        <a:t>Gouvernement</a:t>
                      </a:r>
                      <a:r>
                        <a:rPr lang="en-US" sz="1800" dirty="0">
                          <a:solidFill>
                            <a:schemeClr val="tx1"/>
                          </a:solidFill>
                        </a:rPr>
                        <a:t> </a:t>
                      </a:r>
                      <a:r>
                        <a:rPr lang="en-US" sz="1800" dirty="0" err="1">
                          <a:solidFill>
                            <a:schemeClr val="tx1"/>
                          </a:solidFill>
                        </a:rPr>
                        <a:t>ou</a:t>
                      </a:r>
                      <a:r>
                        <a:rPr lang="en-US" sz="1800" dirty="0">
                          <a:solidFill>
                            <a:schemeClr val="tx1"/>
                          </a:solidFill>
                        </a:rPr>
                        <a:t> les </a:t>
                      </a:r>
                      <a:r>
                        <a:rPr lang="en-US" sz="1800" dirty="0" err="1">
                          <a:solidFill>
                            <a:schemeClr val="tx1"/>
                          </a:solidFill>
                        </a:rPr>
                        <a:t>partenaires</a:t>
                      </a:r>
                      <a:r>
                        <a:rPr lang="en-US" sz="1800" dirty="0">
                          <a:solidFill>
                            <a:schemeClr val="tx1"/>
                          </a:solidFill>
                        </a:rPr>
                        <a:t> de mise </a:t>
                      </a:r>
                      <a:r>
                        <a:rPr lang="en-US" sz="1800" dirty="0" err="1">
                          <a:solidFill>
                            <a:schemeClr val="tx1"/>
                          </a:solidFill>
                        </a:rPr>
                        <a:t>en</a:t>
                      </a:r>
                      <a:r>
                        <a:rPr lang="en-US" sz="1800" dirty="0">
                          <a:solidFill>
                            <a:schemeClr val="tx1"/>
                          </a:solidFill>
                        </a:rPr>
                        <a:t> oeuvre </a:t>
                      </a:r>
                      <a:r>
                        <a:rPr lang="en-US" sz="1800" dirty="0" err="1">
                          <a:solidFill>
                            <a:schemeClr val="tx1"/>
                          </a:solidFill>
                        </a:rPr>
                        <a:t>peuvent</a:t>
                      </a:r>
                      <a:r>
                        <a:rPr lang="en-US" sz="1800" dirty="0">
                          <a:solidFill>
                            <a:schemeClr val="tx1"/>
                          </a:solidFill>
                        </a:rPr>
                        <a:t> assurer </a:t>
                      </a:r>
                      <a:r>
                        <a:rPr lang="en-US" sz="1800" dirty="0" err="1">
                          <a:solidFill>
                            <a:schemeClr val="tx1"/>
                          </a:solidFill>
                        </a:rPr>
                        <a:t>une</a:t>
                      </a:r>
                      <a:r>
                        <a:rPr lang="en-US" sz="1800" dirty="0">
                          <a:solidFill>
                            <a:schemeClr val="tx1"/>
                          </a:solidFill>
                        </a:rPr>
                        <a:t> </a:t>
                      </a:r>
                      <a:r>
                        <a:rPr lang="en-US" sz="1800" b="1" dirty="0">
                          <a:solidFill>
                            <a:schemeClr val="tx1"/>
                          </a:solidFill>
                        </a:rPr>
                        <a:t>formation</a:t>
                      </a:r>
                      <a:r>
                        <a:rPr lang="en-US" sz="1800" dirty="0">
                          <a:solidFill>
                            <a:schemeClr val="tx1"/>
                          </a:solidFill>
                        </a:rPr>
                        <a:t> et </a:t>
                      </a:r>
                      <a:r>
                        <a:rPr lang="en-US" sz="1800" b="1" dirty="0">
                          <a:solidFill>
                            <a:schemeClr val="tx1"/>
                          </a:solidFill>
                        </a:rPr>
                        <a:t>supervision</a:t>
                      </a:r>
                      <a:r>
                        <a:rPr lang="en-US" sz="1800" dirty="0">
                          <a:solidFill>
                            <a:schemeClr val="tx1"/>
                          </a:solidFill>
                        </a:rPr>
                        <a:t> </a:t>
                      </a:r>
                      <a:r>
                        <a:rPr lang="en-US" sz="1800" dirty="0" err="1">
                          <a:solidFill>
                            <a:schemeClr val="tx1"/>
                          </a:solidFill>
                        </a:rPr>
                        <a:t>adéquate</a:t>
                      </a:r>
                      <a:r>
                        <a:rPr lang="en-US" sz="1800" dirty="0">
                          <a:solidFill>
                            <a:schemeClr val="tx1"/>
                          </a:solidFill>
                        </a:rPr>
                        <a:t> des ASC et avec des </a:t>
                      </a:r>
                      <a:r>
                        <a:rPr lang="en-US" sz="1800" dirty="0" err="1">
                          <a:solidFill>
                            <a:schemeClr val="tx1"/>
                          </a:solidFill>
                        </a:rPr>
                        <a:t>ressources</a:t>
                      </a:r>
                      <a:r>
                        <a:rPr lang="en-US" sz="1800" dirty="0">
                          <a:solidFill>
                            <a:schemeClr val="tx1"/>
                          </a:solidFill>
                        </a:rPr>
                        <a:t> </a:t>
                      </a:r>
                      <a:r>
                        <a:rPr lang="en-US" sz="1800" dirty="0" err="1">
                          <a:solidFill>
                            <a:schemeClr val="tx1"/>
                          </a:solidFill>
                        </a:rPr>
                        <a:t>dediées</a:t>
                      </a:r>
                      <a:r>
                        <a:rPr lang="en-US" sz="1800" dirty="0">
                          <a:solidFill>
                            <a:schemeClr val="tx1"/>
                          </a:solidFill>
                        </a:rPr>
                        <a:t>.</a:t>
                      </a:r>
                    </a:p>
                    <a:p>
                      <a:endParaRPr lang="en-US" sz="1800" dirty="0">
                        <a:solidFill>
                          <a:schemeClr val="tx1"/>
                        </a:solidFill>
                      </a:endParaRPr>
                    </a:p>
                    <a:p>
                      <a:pPr marL="285750" indent="-285750">
                        <a:buFont typeface="Wingdings" panose="05000000000000000000" pitchFamily="2" charset="2"/>
                        <a:buChar char="Ø"/>
                      </a:pPr>
                      <a:r>
                        <a:rPr lang="en-US" sz="1800" b="0" u="none" strike="noStrike" kern="1200" baseline="0" dirty="0">
                          <a:solidFill>
                            <a:schemeClr val="tx1"/>
                          </a:solidFill>
                        </a:rPr>
                        <a:t>La supplementation et la </a:t>
                      </a:r>
                      <a:r>
                        <a:rPr lang="en-US" sz="1800" b="0" u="none" strike="noStrike" kern="1200" baseline="0" dirty="0" err="1">
                          <a:solidFill>
                            <a:schemeClr val="tx1"/>
                          </a:solidFill>
                        </a:rPr>
                        <a:t>prise</a:t>
                      </a:r>
                      <a:r>
                        <a:rPr lang="en-US" sz="1800" b="0" u="none" strike="noStrike" kern="1200" baseline="0" dirty="0">
                          <a:solidFill>
                            <a:schemeClr val="tx1"/>
                          </a:solidFill>
                        </a:rPr>
                        <a:t> </a:t>
                      </a:r>
                      <a:r>
                        <a:rPr lang="en-US" sz="1800" b="0" u="none" strike="noStrike" kern="1200" baseline="0" dirty="0" err="1">
                          <a:solidFill>
                            <a:schemeClr val="tx1"/>
                          </a:solidFill>
                        </a:rPr>
                        <a:t>en</a:t>
                      </a:r>
                      <a:r>
                        <a:rPr lang="en-US" sz="1800" b="0" u="none" strike="noStrike" kern="1200" baseline="0" dirty="0">
                          <a:solidFill>
                            <a:schemeClr val="tx1"/>
                          </a:solidFill>
                        </a:rPr>
                        <a:t> charge </a:t>
                      </a:r>
                      <a:r>
                        <a:rPr lang="en-US" sz="1800" b="0" u="none" strike="noStrike" kern="1200" baseline="0" dirty="0" err="1">
                          <a:solidFill>
                            <a:schemeClr val="tx1"/>
                          </a:solidFill>
                        </a:rPr>
                        <a:t>nutritionnelle</a:t>
                      </a:r>
                      <a:r>
                        <a:rPr lang="en-US" sz="1800" b="0" u="none" strike="noStrike" kern="1200" baseline="0" dirty="0">
                          <a:solidFill>
                            <a:schemeClr val="tx1"/>
                          </a:solidFill>
                        </a:rPr>
                        <a:t> </a:t>
                      </a:r>
                      <a:r>
                        <a:rPr lang="en-US" sz="1800" b="0" u="none" strike="noStrike" kern="1200" baseline="0" dirty="0" err="1">
                          <a:solidFill>
                            <a:schemeClr val="tx1"/>
                          </a:solidFill>
                        </a:rPr>
                        <a:t>est</a:t>
                      </a:r>
                      <a:r>
                        <a:rPr lang="en-US" sz="1800" b="0" u="none" strike="noStrike" kern="1200" baseline="0" dirty="0">
                          <a:solidFill>
                            <a:schemeClr val="tx1"/>
                          </a:solidFill>
                        </a:rPr>
                        <a:t> </a:t>
                      </a:r>
                      <a:r>
                        <a:rPr lang="en-US" sz="1800" b="0" u="none" strike="noStrike" kern="1200" baseline="0" dirty="0" err="1">
                          <a:solidFill>
                            <a:schemeClr val="tx1"/>
                          </a:solidFill>
                        </a:rPr>
                        <a:t>recommandée</a:t>
                      </a:r>
                      <a:r>
                        <a:rPr lang="en-US" sz="1800" b="0" u="none" strike="noStrike" kern="1200" baseline="0" dirty="0">
                          <a:solidFill>
                            <a:schemeClr val="tx1"/>
                          </a:solidFill>
                        </a:rPr>
                        <a:t> sur base des </a:t>
                      </a:r>
                      <a:r>
                        <a:rPr lang="en-US" sz="1800" b="0" u="none" strike="noStrike" kern="1200" baseline="0" dirty="0" err="1">
                          <a:solidFill>
                            <a:schemeClr val="tx1"/>
                          </a:solidFill>
                        </a:rPr>
                        <a:t>besoins</a:t>
                      </a:r>
                      <a:r>
                        <a:rPr lang="en-US" sz="1800" b="0" u="none" strike="noStrike" kern="1200" baseline="0" dirty="0">
                          <a:solidFill>
                            <a:schemeClr val="tx1"/>
                          </a:solidFill>
                        </a:rPr>
                        <a:t> </a:t>
                      </a:r>
                      <a:r>
                        <a:rPr lang="en-US" sz="1800" b="0" u="none" strike="noStrike" kern="1200" baseline="0" dirty="0" err="1">
                          <a:solidFill>
                            <a:schemeClr val="tx1"/>
                          </a:solidFill>
                        </a:rPr>
                        <a:t>en</a:t>
                      </a:r>
                      <a:r>
                        <a:rPr lang="en-US" sz="1800" b="0" u="none" strike="noStrike" kern="1200" baseline="0" dirty="0">
                          <a:solidFill>
                            <a:schemeClr val="tx1"/>
                          </a:solidFill>
                        </a:rPr>
                        <a:t> kcal/kg/jour, par consequent les </a:t>
                      </a:r>
                      <a:r>
                        <a:rPr lang="en-US" sz="1800" b="1" u="none" strike="noStrike" kern="1200" baseline="0" dirty="0">
                          <a:solidFill>
                            <a:schemeClr val="tx1"/>
                          </a:solidFill>
                        </a:rPr>
                        <a:t>ASC </a:t>
                      </a:r>
                      <a:r>
                        <a:rPr lang="en-US" sz="1800" b="1" u="none" strike="noStrike" kern="1200" baseline="0" dirty="0" err="1">
                          <a:solidFill>
                            <a:schemeClr val="tx1"/>
                          </a:solidFill>
                        </a:rPr>
                        <a:t>doivent</a:t>
                      </a:r>
                      <a:r>
                        <a:rPr lang="en-US" sz="1800" b="1" u="none" strike="noStrike" kern="1200" baseline="0" dirty="0">
                          <a:solidFill>
                            <a:schemeClr val="tx1"/>
                          </a:solidFill>
                        </a:rPr>
                        <a:t> </a:t>
                      </a:r>
                      <a:r>
                        <a:rPr lang="en-US" sz="1800" b="1" u="none" strike="noStrike" kern="1200" baseline="0" dirty="0" err="1">
                          <a:solidFill>
                            <a:schemeClr val="tx1"/>
                          </a:solidFill>
                        </a:rPr>
                        <a:t>etre</a:t>
                      </a:r>
                      <a:r>
                        <a:rPr lang="en-US" sz="1800" b="1" u="none" strike="noStrike" kern="1200" baseline="0" dirty="0">
                          <a:solidFill>
                            <a:schemeClr val="tx1"/>
                          </a:solidFill>
                        </a:rPr>
                        <a:t> </a:t>
                      </a:r>
                      <a:r>
                        <a:rPr lang="en-US" sz="1800" b="1" u="none" strike="noStrike" kern="1200" baseline="0" dirty="0" err="1">
                          <a:solidFill>
                            <a:schemeClr val="tx1"/>
                          </a:solidFill>
                        </a:rPr>
                        <a:t>en</a:t>
                      </a:r>
                      <a:r>
                        <a:rPr lang="en-US" sz="1800" b="1" u="none" strike="noStrike" kern="1200" baseline="0" dirty="0">
                          <a:solidFill>
                            <a:schemeClr val="tx1"/>
                          </a:solidFill>
                        </a:rPr>
                        <a:t> </a:t>
                      </a:r>
                      <a:r>
                        <a:rPr lang="en-US" sz="1800" b="1" u="none" strike="noStrike" kern="1200" baseline="0" dirty="0" err="1">
                          <a:solidFill>
                            <a:schemeClr val="tx1"/>
                          </a:solidFill>
                        </a:rPr>
                        <a:t>mesure</a:t>
                      </a:r>
                      <a:r>
                        <a:rPr lang="en-US" sz="1800" b="1" u="none" strike="noStrike" kern="1200" baseline="0" dirty="0">
                          <a:solidFill>
                            <a:schemeClr val="tx1"/>
                          </a:solidFill>
                        </a:rPr>
                        <a:t> de </a:t>
                      </a:r>
                      <a:r>
                        <a:rPr lang="en-US" sz="1800" b="1" u="none" strike="noStrike" kern="1200" baseline="0" dirty="0" err="1">
                          <a:solidFill>
                            <a:schemeClr val="tx1"/>
                          </a:solidFill>
                        </a:rPr>
                        <a:t>peser</a:t>
                      </a:r>
                      <a:r>
                        <a:rPr lang="en-US" sz="1800" b="1" u="none" strike="noStrike" kern="1200" baseline="0" dirty="0">
                          <a:solidFill>
                            <a:schemeClr val="tx1"/>
                          </a:solidFill>
                        </a:rPr>
                        <a:t> </a:t>
                      </a:r>
                      <a:r>
                        <a:rPr lang="en-US" sz="1800" b="1" u="none" strike="noStrike" kern="1200" baseline="0" dirty="0" err="1">
                          <a:solidFill>
                            <a:schemeClr val="tx1"/>
                          </a:solidFill>
                        </a:rPr>
                        <a:t>l’enfant</a:t>
                      </a:r>
                      <a:r>
                        <a:rPr lang="en-US" sz="1800" b="1" u="none" strike="noStrike" kern="1200" baseline="0" dirty="0">
                          <a:solidFill>
                            <a:schemeClr val="tx1"/>
                          </a:solidFill>
                        </a:rPr>
                        <a:t>.</a:t>
                      </a:r>
                    </a:p>
                    <a:p>
                      <a:endParaRPr lang="en-US" sz="1800" dirty="0">
                        <a:solidFill>
                          <a:schemeClr val="tx1"/>
                        </a:solidFill>
                      </a:endParaRPr>
                    </a:p>
                  </a:txBody>
                  <a:tcPr marL="91345" marR="91345" marT="45672" marB="45672"/>
                </a:tc>
                <a:extLst>
                  <a:ext uri="{0D108BD9-81ED-4DB2-BD59-A6C34878D82A}">
                    <a16:rowId xmlns:a16="http://schemas.microsoft.com/office/drawing/2014/main" val="4127022706"/>
                  </a:ext>
                </a:extLst>
              </a:tr>
            </a:tbl>
          </a:graphicData>
        </a:graphic>
      </p:graphicFrame>
    </p:spTree>
    <p:extLst>
      <p:ext uri="{BB962C8B-B14F-4D97-AF65-F5344CB8AC3E}">
        <p14:creationId xmlns:p14="http://schemas.microsoft.com/office/powerpoint/2010/main" val="150729092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07E8DB-E57D-392A-B58D-6A886DB9D99F}"/>
              </a:ext>
            </a:extLst>
          </p:cNvPr>
          <p:cNvSpPr>
            <a:spLocks noGrp="1"/>
          </p:cNvSpPr>
          <p:nvPr>
            <p:ph type="title"/>
          </p:nvPr>
        </p:nvSpPr>
        <p:spPr>
          <a:xfrm>
            <a:off x="445850" y="134065"/>
            <a:ext cx="11153681" cy="1139633"/>
          </a:xfrm>
        </p:spPr>
        <p:txBody>
          <a:bodyPr>
            <a:normAutofit fontScale="90000"/>
          </a:bodyPr>
          <a:lstStyle/>
          <a:p>
            <a:r>
              <a:rPr kumimoji="0" lang="en-US" sz="3596" b="1" i="0" u="none" strike="noStrike" kern="100" cap="none" spc="0" normalizeH="0" baseline="0" noProof="0" dirty="0">
                <a:ln>
                  <a:noFill/>
                </a:ln>
                <a:solidFill>
                  <a:srgbClr val="0070C0"/>
                </a:solidFill>
                <a:effectLst/>
                <a:uLnTx/>
                <a:uFillTx/>
                <a:latin typeface="Calibri"/>
                <a:ea typeface="+mj-ea"/>
                <a:cs typeface="+mj-cs"/>
              </a:rPr>
              <a:t>‘</a:t>
            </a:r>
            <a:r>
              <a:rPr kumimoji="0" lang="en-US" sz="3596" b="1" i="0" u="none" strike="noStrike" kern="100" cap="none" spc="0" normalizeH="0" baseline="0" noProof="0" dirty="0" err="1">
                <a:ln>
                  <a:noFill/>
                </a:ln>
                <a:solidFill>
                  <a:srgbClr val="0070C0"/>
                </a:solidFill>
                <a:effectLst/>
                <a:uLnTx/>
                <a:uFillTx/>
                <a:latin typeface="Calibri"/>
                <a:ea typeface="+mj-ea"/>
                <a:cs typeface="+mj-cs"/>
              </a:rPr>
              <a:t>Approches</a:t>
            </a:r>
            <a:r>
              <a:rPr kumimoji="0" lang="en-US" sz="3596" b="1" i="0" u="none" strike="noStrike" kern="100" cap="none" spc="0" normalizeH="0" baseline="0" noProof="0" dirty="0">
                <a:ln>
                  <a:noFill/>
                </a:ln>
                <a:solidFill>
                  <a:srgbClr val="0070C0"/>
                </a:solidFill>
                <a:effectLst/>
                <a:uLnTx/>
                <a:uFillTx/>
                <a:latin typeface="Calibri"/>
                <a:ea typeface="+mj-ea"/>
                <a:cs typeface="+mj-cs"/>
              </a:rPr>
              <a:t> </a:t>
            </a:r>
            <a:r>
              <a:rPr kumimoji="0" lang="en-US" sz="3596" b="1" i="0" u="none" strike="noStrike" kern="100" cap="none" spc="0" normalizeH="0" baseline="0" noProof="0" dirty="0" err="1">
                <a:ln>
                  <a:noFill/>
                </a:ln>
                <a:solidFill>
                  <a:srgbClr val="0070C0"/>
                </a:solidFill>
                <a:effectLst/>
                <a:uLnTx/>
                <a:uFillTx/>
                <a:latin typeface="Calibri"/>
                <a:ea typeface="+mj-ea"/>
                <a:cs typeface="+mj-cs"/>
              </a:rPr>
              <a:t>simplifiées</a:t>
            </a:r>
            <a:r>
              <a:rPr kumimoji="0" lang="en-US" sz="3596" b="1" i="0" u="none" strike="noStrike" kern="100" cap="none" spc="0" normalizeH="0" baseline="0" noProof="0" dirty="0">
                <a:ln>
                  <a:noFill/>
                </a:ln>
                <a:solidFill>
                  <a:srgbClr val="0070C0"/>
                </a:solidFill>
                <a:effectLst/>
                <a:uLnTx/>
                <a:uFillTx/>
                <a:latin typeface="Calibri"/>
                <a:ea typeface="+mj-ea"/>
                <a:cs typeface="+mj-cs"/>
              </a:rPr>
              <a:t>’ </a:t>
            </a:r>
            <a:r>
              <a:rPr kumimoji="0" lang="en-US" sz="3596" b="1" i="0" u="none" strike="noStrike" kern="100" cap="none" spc="0" normalizeH="0" baseline="0" noProof="0" dirty="0" err="1">
                <a:ln>
                  <a:noFill/>
                </a:ln>
                <a:solidFill>
                  <a:srgbClr val="0070C0"/>
                </a:solidFill>
                <a:effectLst/>
                <a:uLnTx/>
                <a:uFillTx/>
                <a:latin typeface="Calibri"/>
                <a:ea typeface="+mj-ea"/>
                <a:cs typeface="+mj-cs"/>
              </a:rPr>
              <a:t>en</a:t>
            </a:r>
            <a:r>
              <a:rPr kumimoji="0" lang="en-US" sz="3596" b="1" i="0" u="none" strike="noStrike" kern="100" cap="none" spc="0" normalizeH="0" baseline="0" noProof="0" dirty="0">
                <a:ln>
                  <a:noFill/>
                </a:ln>
                <a:solidFill>
                  <a:srgbClr val="0070C0"/>
                </a:solidFill>
                <a:effectLst/>
                <a:uLnTx/>
                <a:uFillTx/>
                <a:latin typeface="Calibri"/>
                <a:ea typeface="+mj-ea"/>
                <a:cs typeface="+mj-cs"/>
              </a:rPr>
              <a:t> relation avec les </a:t>
            </a:r>
            <a:r>
              <a:rPr kumimoji="0" lang="en-US" sz="3596" b="1" i="0" u="none" strike="noStrike" kern="100" cap="none" spc="0" normalizeH="0" baseline="0" noProof="0" dirty="0" err="1">
                <a:ln>
                  <a:noFill/>
                </a:ln>
                <a:solidFill>
                  <a:srgbClr val="0070C0"/>
                </a:solidFill>
                <a:effectLst/>
                <a:uLnTx/>
                <a:uFillTx/>
                <a:latin typeface="Calibri"/>
                <a:ea typeface="+mj-ea"/>
                <a:cs typeface="+mj-cs"/>
              </a:rPr>
              <a:t>recommandations</a:t>
            </a:r>
            <a:r>
              <a:rPr kumimoji="0" lang="en-US" sz="3596" b="1" i="0" u="none" strike="noStrike" kern="100" cap="none" spc="0" normalizeH="0" baseline="0" noProof="0" dirty="0">
                <a:ln>
                  <a:noFill/>
                </a:ln>
                <a:solidFill>
                  <a:srgbClr val="0070C0"/>
                </a:solidFill>
                <a:effectLst/>
                <a:uLnTx/>
                <a:uFillTx/>
                <a:latin typeface="Calibri"/>
                <a:ea typeface="+mj-ea"/>
                <a:cs typeface="+mj-cs"/>
              </a:rPr>
              <a:t> de </a:t>
            </a:r>
            <a:r>
              <a:rPr kumimoji="0" lang="en-US" sz="3596" b="1" i="0" u="none" strike="noStrike" kern="100" cap="none" spc="0" normalizeH="0" baseline="0" noProof="0" dirty="0" err="1">
                <a:ln>
                  <a:noFill/>
                </a:ln>
                <a:solidFill>
                  <a:srgbClr val="0070C0"/>
                </a:solidFill>
                <a:effectLst/>
                <a:uLnTx/>
                <a:uFillTx/>
                <a:latin typeface="Calibri"/>
                <a:ea typeface="+mj-ea"/>
                <a:cs typeface="+mj-cs"/>
              </a:rPr>
              <a:t>l’OMS</a:t>
            </a:r>
            <a:r>
              <a:rPr kumimoji="0" lang="en-US" sz="3596" b="1" i="0" u="none" strike="noStrike" kern="100" cap="none" spc="0" normalizeH="0" baseline="0" noProof="0" dirty="0">
                <a:ln>
                  <a:noFill/>
                </a:ln>
                <a:solidFill>
                  <a:srgbClr val="0070C0"/>
                </a:solidFill>
                <a:effectLst/>
                <a:uLnTx/>
                <a:uFillTx/>
                <a:latin typeface="Calibri"/>
                <a:ea typeface="+mj-ea"/>
                <a:cs typeface="+mj-cs"/>
              </a:rPr>
              <a:t> </a:t>
            </a:r>
            <a:r>
              <a:rPr lang="en-US" sz="3596" b="1" i="0" kern="100" dirty="0">
                <a:solidFill>
                  <a:srgbClr val="0070C0"/>
                </a:solidFill>
              </a:rPr>
              <a:t>(II)</a:t>
            </a:r>
            <a:endParaRPr lang="en-US" sz="3596" i="0" dirty="0">
              <a:solidFill>
                <a:srgbClr val="0070C0"/>
              </a:solidFill>
            </a:endParaRPr>
          </a:p>
        </p:txBody>
      </p:sp>
      <p:pic>
        <p:nvPicPr>
          <p:cNvPr id="9" name="Picture 8" descr="A black and white sign with white text&#10;&#10;Description automatically generated">
            <a:extLst>
              <a:ext uri="{FF2B5EF4-FFF2-40B4-BE49-F238E27FC236}">
                <a16:creationId xmlns:a16="http://schemas.microsoft.com/office/drawing/2014/main" id="{702CBA34-8E75-F3B7-BAEE-E7F2AEB2725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303650" y="6113778"/>
            <a:ext cx="1185662" cy="729511"/>
          </a:xfrm>
          <a:prstGeom prst="rect">
            <a:avLst/>
          </a:prstGeom>
        </p:spPr>
      </p:pic>
      <p:graphicFrame>
        <p:nvGraphicFramePr>
          <p:cNvPr id="5" name="Table 4">
            <a:extLst>
              <a:ext uri="{FF2B5EF4-FFF2-40B4-BE49-F238E27FC236}">
                <a16:creationId xmlns:a16="http://schemas.microsoft.com/office/drawing/2014/main" id="{96AE9B29-FF7C-3FDA-C11D-D1B7BEC16397}"/>
              </a:ext>
            </a:extLst>
          </p:cNvPr>
          <p:cNvGraphicFramePr>
            <a:graphicFrameLocks noGrp="1"/>
          </p:cNvGraphicFramePr>
          <p:nvPr/>
        </p:nvGraphicFramePr>
        <p:xfrm>
          <a:off x="733526" y="1310603"/>
          <a:ext cx="10712247" cy="5044018"/>
        </p:xfrm>
        <a:graphic>
          <a:graphicData uri="http://schemas.openxmlformats.org/drawingml/2006/table">
            <a:tbl>
              <a:tblPr firstRow="1" bandRow="1">
                <a:tableStyleId>{69012ECD-51FC-41F1-AA8D-1B2483CD663E}</a:tableStyleId>
              </a:tblPr>
              <a:tblGrid>
                <a:gridCol w="2773954">
                  <a:extLst>
                    <a:ext uri="{9D8B030D-6E8A-4147-A177-3AD203B41FA5}">
                      <a16:colId xmlns:a16="http://schemas.microsoft.com/office/drawing/2014/main" val="1359153023"/>
                    </a:ext>
                  </a:extLst>
                </a:gridCol>
                <a:gridCol w="7938293">
                  <a:extLst>
                    <a:ext uri="{9D8B030D-6E8A-4147-A177-3AD203B41FA5}">
                      <a16:colId xmlns:a16="http://schemas.microsoft.com/office/drawing/2014/main" val="1276397479"/>
                    </a:ext>
                  </a:extLst>
                </a:gridCol>
              </a:tblGrid>
              <a:tr h="425154">
                <a:tc>
                  <a:txBody>
                    <a:bodyPr/>
                    <a:lstStyle/>
                    <a:p>
                      <a:pPr algn="ctr"/>
                      <a:r>
                        <a:rPr lang="en-US" sz="1800">
                          <a:solidFill>
                            <a:schemeClr val="bg1"/>
                          </a:solidFill>
                        </a:rPr>
                        <a:t>SIMPLIFICATION</a:t>
                      </a:r>
                    </a:p>
                  </a:txBody>
                  <a:tcPr marL="91345" marR="91345" marT="45672" marB="45672"/>
                </a:tc>
                <a:tc>
                  <a:txBody>
                    <a:bodyPr/>
                    <a:lstStyle/>
                    <a:p>
                      <a:pPr algn="ctr"/>
                      <a:r>
                        <a:rPr lang="en-US" sz="1800" dirty="0">
                          <a:solidFill>
                            <a:schemeClr val="bg1"/>
                          </a:solidFill>
                        </a:rPr>
                        <a:t>RECOMMANDATIONS OMS</a:t>
                      </a:r>
                    </a:p>
                  </a:txBody>
                  <a:tcPr marL="91345" marR="91345" marT="45672" marB="45672"/>
                </a:tc>
                <a:extLst>
                  <a:ext uri="{0D108BD9-81ED-4DB2-BD59-A6C34878D82A}">
                    <a16:rowId xmlns:a16="http://schemas.microsoft.com/office/drawing/2014/main" val="1845819918"/>
                  </a:ext>
                </a:extLst>
              </a:tr>
              <a:tr h="96136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err="1"/>
                        <a:t>Fréquence</a:t>
                      </a:r>
                      <a:r>
                        <a:rPr lang="en-US" sz="1800" dirty="0"/>
                        <a:t> </a:t>
                      </a:r>
                      <a:r>
                        <a:rPr lang="en-US" sz="1800" dirty="0" err="1"/>
                        <a:t>reduite</a:t>
                      </a:r>
                      <a:r>
                        <a:rPr lang="en-US" sz="1800" dirty="0"/>
                        <a:t> des </a:t>
                      </a:r>
                      <a:r>
                        <a:rPr lang="en-US" sz="1800" dirty="0" err="1"/>
                        <a:t>visites</a:t>
                      </a:r>
                      <a:r>
                        <a:rPr lang="en-US" sz="1800" dirty="0"/>
                        <a:t> de </a:t>
                      </a:r>
                      <a:r>
                        <a:rPr lang="en-US" sz="1800" dirty="0" err="1"/>
                        <a:t>suivi</a:t>
                      </a:r>
                      <a:endParaRPr lang="en-US" sz="1800" dirty="0"/>
                    </a:p>
                    <a:p>
                      <a:endParaRPr lang="en-US" sz="1800" dirty="0"/>
                    </a:p>
                  </a:txBody>
                  <a:tcPr marL="91345" marR="91345" marT="45672" marB="45672"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800" dirty="0"/>
                        <a:t>La fréquence réduite des visites de suivi n’a pas été priorisé par le groupe d'élaboration des lignes directrices (GDG) comme question à couvrir. </a:t>
                      </a:r>
                    </a:p>
                    <a:p>
                      <a:endParaRPr lang="en-US" sz="1800" dirty="0"/>
                    </a:p>
                  </a:txBody>
                  <a:tcPr marL="91345" marR="91345" marT="45672" marB="45672"/>
                </a:tc>
                <a:extLst>
                  <a:ext uri="{0D108BD9-81ED-4DB2-BD59-A6C34878D82A}">
                    <a16:rowId xmlns:a16="http://schemas.microsoft.com/office/drawing/2014/main" val="3036548555"/>
                  </a:ext>
                </a:extLst>
              </a:tr>
              <a:tr h="337975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err="1"/>
                        <a:t>Programmation</a:t>
                      </a:r>
                      <a:r>
                        <a:rPr lang="en-US" sz="1800" dirty="0"/>
                        <a:t> sur base du PB et </a:t>
                      </a:r>
                      <a:r>
                        <a:rPr lang="en-US" sz="1800" dirty="0" err="1"/>
                        <a:t>oedèmes</a:t>
                      </a:r>
                      <a:r>
                        <a:rPr lang="en-US" sz="1800" dirty="0"/>
                        <a:t> </a:t>
                      </a:r>
                      <a:r>
                        <a:rPr lang="en-US" sz="1800" dirty="0" err="1"/>
                        <a:t>uniquement</a:t>
                      </a:r>
                      <a:endParaRPr lang="en-US" sz="1800" dirty="0"/>
                    </a:p>
                    <a:p>
                      <a:endParaRPr lang="en-US" sz="1800" dirty="0"/>
                    </a:p>
                    <a:p>
                      <a:r>
                        <a:rPr lang="en-US" sz="1800" dirty="0"/>
                        <a:t> </a:t>
                      </a:r>
                    </a:p>
                  </a:txBody>
                  <a:tcPr marL="91345" marR="91345" marT="45672" marB="45672" anchor="ctr"/>
                </a:tc>
                <a:tc>
                  <a:txBody>
                    <a:bodyPr/>
                    <a:lstStyle/>
                    <a:p>
                      <a:pPr marL="285750" indent="-285750">
                        <a:buFont typeface="Wingdings" panose="05000000000000000000" pitchFamily="2" charset="2"/>
                        <a:buChar char="Ø"/>
                      </a:pPr>
                      <a:r>
                        <a:rPr lang="fr-FR" sz="1800" dirty="0"/>
                        <a:t>Pour les nourrissons de </a:t>
                      </a:r>
                      <a:r>
                        <a:rPr lang="fr-FR" sz="1800" b="1" dirty="0"/>
                        <a:t>moins de 6 mois</a:t>
                      </a:r>
                      <a:r>
                        <a:rPr lang="fr-FR" sz="1800" dirty="0"/>
                        <a:t> présentant un risque de faible croissance et de développement, le PB peut être utilisé pour l'admission en hospitalisation ou en ambulatoire; cependant, le PB ne peut pas être utilisé pour évaluer la progression ou pour décider sur la sortie des soins.</a:t>
                      </a:r>
                    </a:p>
                    <a:p>
                      <a:pPr marL="285750" indent="-285750">
                        <a:buFont typeface="Wingdings" panose="05000000000000000000" pitchFamily="2" charset="2"/>
                        <a:buChar char="Ø"/>
                      </a:pPr>
                      <a:r>
                        <a:rPr lang="fr-FR" sz="1800" dirty="0"/>
                        <a:t>Pour les nourrissons et les enfants âgés de </a:t>
                      </a:r>
                      <a:r>
                        <a:rPr lang="fr-FR" sz="1800" b="1" dirty="0"/>
                        <a:t>6 à 59 mois </a:t>
                      </a:r>
                      <a:r>
                        <a:rPr lang="fr-FR" sz="1800" dirty="0"/>
                        <a:t>souffrant de malnutrition aiguë, le PB peut être utilisé comme seul critère anthropométrique, en plus d'une évaluation médicale et de l'appétit, </a:t>
                      </a:r>
                      <a:r>
                        <a:rPr lang="fr-FR" sz="1800" u="sng" dirty="0"/>
                        <a:t>pour admettre </a:t>
                      </a:r>
                      <a:r>
                        <a:rPr lang="fr-FR" sz="1800" dirty="0"/>
                        <a:t>un enfant en hospitalisation ou en ambulatoire ; cependant, le PB ne peut pas être utilisé pour décider de la quantité de supplémentation nutritionnelle pour la MAM ou du traitement nutritionnel pour la MAS.</a:t>
                      </a:r>
                    </a:p>
                    <a:p>
                      <a:pPr marL="285750" indent="-285750">
                        <a:buFont typeface="Wingdings" panose="05000000000000000000" pitchFamily="2" charset="2"/>
                        <a:buChar char="Ø"/>
                      </a:pPr>
                      <a:r>
                        <a:rPr lang="en-US" sz="1800" dirty="0"/>
                        <a:t>Pour le dosage et </a:t>
                      </a:r>
                      <a:r>
                        <a:rPr lang="en-US" sz="1800" dirty="0" err="1"/>
                        <a:t>l’évaluation</a:t>
                      </a:r>
                      <a:r>
                        <a:rPr lang="en-US" sz="1800" dirty="0"/>
                        <a:t> de la progression, le </a:t>
                      </a:r>
                      <a:r>
                        <a:rPr lang="en-US" sz="1800" dirty="0" err="1"/>
                        <a:t>poids</a:t>
                      </a:r>
                      <a:r>
                        <a:rPr lang="en-US" sz="1800" dirty="0"/>
                        <a:t> doit </a:t>
                      </a:r>
                      <a:r>
                        <a:rPr lang="en-US" sz="1800" dirty="0" err="1"/>
                        <a:t>etre</a:t>
                      </a:r>
                      <a:r>
                        <a:rPr lang="en-US" sz="1800" dirty="0"/>
                        <a:t> </a:t>
                      </a:r>
                      <a:r>
                        <a:rPr lang="en-US" sz="1800" dirty="0" err="1"/>
                        <a:t>utilisé</a:t>
                      </a:r>
                      <a:r>
                        <a:rPr lang="en-US" sz="1800" dirty="0"/>
                        <a:t> ensemble avec </a:t>
                      </a:r>
                      <a:r>
                        <a:rPr lang="en-US" sz="1800" dirty="0" err="1"/>
                        <a:t>l’évaluation</a:t>
                      </a:r>
                      <a:r>
                        <a:rPr lang="en-US" sz="1800" dirty="0"/>
                        <a:t> </a:t>
                      </a:r>
                      <a:r>
                        <a:rPr lang="en-US" sz="1800" dirty="0" err="1"/>
                        <a:t>médicale</a:t>
                      </a:r>
                      <a:r>
                        <a:rPr lang="en-US" sz="1800" dirty="0"/>
                        <a:t>.  </a:t>
                      </a:r>
                    </a:p>
                  </a:txBody>
                  <a:tcPr marL="91345" marR="91345" marT="45672" marB="45672"/>
                </a:tc>
                <a:extLst>
                  <a:ext uri="{0D108BD9-81ED-4DB2-BD59-A6C34878D82A}">
                    <a16:rowId xmlns:a16="http://schemas.microsoft.com/office/drawing/2014/main" val="452907023"/>
                  </a:ext>
                </a:extLst>
              </a:tr>
            </a:tbl>
          </a:graphicData>
        </a:graphic>
      </p:graphicFrame>
    </p:spTree>
    <p:extLst>
      <p:ext uri="{BB962C8B-B14F-4D97-AF65-F5344CB8AC3E}">
        <p14:creationId xmlns:p14="http://schemas.microsoft.com/office/powerpoint/2010/main" val="1809597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07E8DB-E57D-392A-B58D-6A886DB9D99F}"/>
              </a:ext>
            </a:extLst>
          </p:cNvPr>
          <p:cNvSpPr>
            <a:spLocks noGrp="1"/>
          </p:cNvSpPr>
          <p:nvPr>
            <p:ph type="title"/>
          </p:nvPr>
        </p:nvSpPr>
        <p:spPr>
          <a:xfrm>
            <a:off x="424101" y="102000"/>
            <a:ext cx="11158295" cy="845850"/>
          </a:xfrm>
        </p:spPr>
        <p:txBody>
          <a:bodyPr>
            <a:normAutofit fontScale="90000"/>
          </a:bodyPr>
          <a:lstStyle/>
          <a:p>
            <a:r>
              <a:rPr lang="fr-FR" sz="3596" b="1" i="0" kern="100" dirty="0">
                <a:solidFill>
                  <a:srgbClr val="0070C0"/>
                </a:solidFill>
              </a:rPr>
              <a:t>‘Approches simplifiées’ en relation avec les recommandations de l’OMS </a:t>
            </a:r>
            <a:r>
              <a:rPr lang="en-US" sz="3596" b="1" i="0" kern="100" dirty="0">
                <a:solidFill>
                  <a:srgbClr val="0070C0"/>
                </a:solidFill>
              </a:rPr>
              <a:t>(III)</a:t>
            </a:r>
            <a:endParaRPr lang="en-US" sz="3596" i="0" dirty="0">
              <a:solidFill>
                <a:srgbClr val="0070C0"/>
              </a:solidFill>
            </a:endParaRPr>
          </a:p>
        </p:txBody>
      </p:sp>
      <p:pic>
        <p:nvPicPr>
          <p:cNvPr id="9" name="Picture 8" descr="A black and white sign with white text&#10;&#10;Description automatically generated">
            <a:extLst>
              <a:ext uri="{FF2B5EF4-FFF2-40B4-BE49-F238E27FC236}">
                <a16:creationId xmlns:a16="http://schemas.microsoft.com/office/drawing/2014/main" id="{702CBA34-8E75-F3B7-BAEE-E7F2AEB2725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303650" y="6113778"/>
            <a:ext cx="1185662" cy="729511"/>
          </a:xfrm>
          <a:prstGeom prst="rect">
            <a:avLst/>
          </a:prstGeom>
        </p:spPr>
      </p:pic>
      <p:graphicFrame>
        <p:nvGraphicFramePr>
          <p:cNvPr id="3" name="Table 4">
            <a:extLst>
              <a:ext uri="{FF2B5EF4-FFF2-40B4-BE49-F238E27FC236}">
                <a16:creationId xmlns:a16="http://schemas.microsoft.com/office/drawing/2014/main" id="{1CBB754F-1331-AF6E-57A3-6E15614A21CB}"/>
              </a:ext>
            </a:extLst>
          </p:cNvPr>
          <p:cNvGraphicFramePr>
            <a:graphicFrameLocks noGrp="1"/>
          </p:cNvGraphicFramePr>
          <p:nvPr/>
        </p:nvGraphicFramePr>
        <p:xfrm>
          <a:off x="498164" y="1301394"/>
          <a:ext cx="10712248" cy="5090416"/>
        </p:xfrm>
        <a:graphic>
          <a:graphicData uri="http://schemas.openxmlformats.org/drawingml/2006/table">
            <a:tbl>
              <a:tblPr firstRow="1" bandRow="1">
                <a:tableStyleId>{69012ECD-51FC-41F1-AA8D-1B2483CD663E}</a:tableStyleId>
              </a:tblPr>
              <a:tblGrid>
                <a:gridCol w="2996674">
                  <a:extLst>
                    <a:ext uri="{9D8B030D-6E8A-4147-A177-3AD203B41FA5}">
                      <a16:colId xmlns:a16="http://schemas.microsoft.com/office/drawing/2014/main" val="1359153023"/>
                    </a:ext>
                  </a:extLst>
                </a:gridCol>
                <a:gridCol w="7715574">
                  <a:extLst>
                    <a:ext uri="{9D8B030D-6E8A-4147-A177-3AD203B41FA5}">
                      <a16:colId xmlns:a16="http://schemas.microsoft.com/office/drawing/2014/main" val="1276397479"/>
                    </a:ext>
                  </a:extLst>
                </a:gridCol>
              </a:tblGrid>
              <a:tr h="365379">
                <a:tc>
                  <a:txBody>
                    <a:bodyPr/>
                    <a:lstStyle/>
                    <a:p>
                      <a:pPr algn="ctr"/>
                      <a:r>
                        <a:rPr lang="en-US" sz="1800">
                          <a:solidFill>
                            <a:schemeClr val="bg1"/>
                          </a:solidFill>
                        </a:rPr>
                        <a:t>SIMPLIFICATION</a:t>
                      </a:r>
                    </a:p>
                  </a:txBody>
                  <a:tcPr marL="91345" marR="91345" marT="45672" marB="45672"/>
                </a:tc>
                <a:tc>
                  <a:txBody>
                    <a:bodyPr/>
                    <a:lstStyle/>
                    <a:p>
                      <a:pPr algn="ctr"/>
                      <a:r>
                        <a:rPr lang="en-US" sz="1800" dirty="0">
                          <a:solidFill>
                            <a:schemeClr val="bg1"/>
                          </a:solidFill>
                        </a:rPr>
                        <a:t>RECOMMANDATIONS OMS</a:t>
                      </a:r>
                    </a:p>
                  </a:txBody>
                  <a:tcPr marL="91345" marR="91345" marT="45672" marB="45672"/>
                </a:tc>
                <a:extLst>
                  <a:ext uri="{0D108BD9-81ED-4DB2-BD59-A6C34878D82A}">
                    <a16:rowId xmlns:a16="http://schemas.microsoft.com/office/drawing/2014/main" val="1845819918"/>
                  </a:ext>
                </a:extLst>
              </a:tr>
              <a:tr h="1461516">
                <a:tc rowSpan="2">
                  <a:txBody>
                    <a:bodyPr/>
                    <a:lstStyle/>
                    <a:p>
                      <a:r>
                        <a:rPr lang="en-US" sz="1800" dirty="0" err="1"/>
                        <a:t>Utilisation</a:t>
                      </a:r>
                      <a:r>
                        <a:rPr lang="en-US" sz="1800" dirty="0"/>
                        <a:t> d’un </a:t>
                      </a:r>
                      <a:r>
                        <a:rPr lang="en-US" sz="1800" dirty="0" err="1"/>
                        <a:t>seul</a:t>
                      </a:r>
                      <a:r>
                        <a:rPr lang="en-US" sz="1800" dirty="0"/>
                        <a:t> </a:t>
                      </a:r>
                      <a:r>
                        <a:rPr lang="en-US" sz="1800" dirty="0" err="1"/>
                        <a:t>produit</a:t>
                      </a:r>
                      <a:endParaRPr lang="en-US" sz="1800" dirty="0"/>
                    </a:p>
                    <a:p>
                      <a:r>
                        <a:rPr lang="en-US" sz="1800" dirty="0"/>
                        <a:t> </a:t>
                      </a:r>
                    </a:p>
                    <a:p>
                      <a:endParaRPr lang="en-US" sz="1800" dirty="0"/>
                    </a:p>
                  </a:txBody>
                  <a:tcPr marL="91345" marR="91345" marT="45672" marB="45672" anchor="ctr"/>
                </a:tc>
                <a:tc>
                  <a:txBody>
                    <a:bodyPr/>
                    <a:lstStyle/>
                    <a:p>
                      <a:r>
                        <a:rPr lang="en-US" sz="1800" dirty="0"/>
                        <a:t>Si des aliments </a:t>
                      </a:r>
                      <a:r>
                        <a:rPr lang="en-US" sz="1800" dirty="0" err="1"/>
                        <a:t>nutritifs</a:t>
                      </a:r>
                      <a:r>
                        <a:rPr lang="en-US" sz="1800" dirty="0"/>
                        <a:t> </a:t>
                      </a:r>
                      <a:r>
                        <a:rPr lang="en-US" sz="1800" dirty="0" err="1"/>
                        <a:t>specialisés</a:t>
                      </a:r>
                      <a:r>
                        <a:rPr lang="en-US" sz="1800" dirty="0"/>
                        <a:t> </a:t>
                      </a:r>
                      <a:r>
                        <a:rPr lang="en-US" sz="1800" dirty="0" err="1"/>
                        <a:t>sont</a:t>
                      </a:r>
                      <a:r>
                        <a:rPr lang="en-US" sz="1800" dirty="0"/>
                        <a:t> </a:t>
                      </a:r>
                      <a:r>
                        <a:rPr lang="en-US" sz="1800" dirty="0" err="1"/>
                        <a:t>utilisés</a:t>
                      </a:r>
                      <a:r>
                        <a:rPr lang="en-US" sz="1800" dirty="0"/>
                        <a:t> pour la </a:t>
                      </a:r>
                      <a:r>
                        <a:rPr lang="en-US" sz="1800" dirty="0" err="1"/>
                        <a:t>supplémentation</a:t>
                      </a:r>
                      <a:r>
                        <a:rPr lang="en-US" sz="1800" dirty="0"/>
                        <a:t> d’un enfant avec </a:t>
                      </a:r>
                      <a:r>
                        <a:rPr lang="en-US" sz="1800" b="1" dirty="0"/>
                        <a:t>MAM</a:t>
                      </a:r>
                      <a:r>
                        <a:rPr lang="en-US" sz="1800" dirty="0"/>
                        <a:t>, les </a:t>
                      </a:r>
                      <a:r>
                        <a:rPr lang="en-US" sz="1800" dirty="0" err="1"/>
                        <a:t>produits</a:t>
                      </a:r>
                      <a:r>
                        <a:rPr lang="en-US" sz="1800" dirty="0"/>
                        <a:t> </a:t>
                      </a:r>
                      <a:r>
                        <a:rPr lang="en-US" sz="1800" dirty="0" err="1"/>
                        <a:t>recommandés</a:t>
                      </a:r>
                      <a:r>
                        <a:rPr lang="en-US" sz="1800" dirty="0"/>
                        <a:t> </a:t>
                      </a:r>
                      <a:r>
                        <a:rPr lang="en-US" sz="1800" dirty="0" err="1"/>
                        <a:t>sont</a:t>
                      </a:r>
                      <a:r>
                        <a:rPr lang="en-US" sz="1800" dirty="0"/>
                        <a:t>:</a:t>
                      </a:r>
                    </a:p>
                    <a:p>
                      <a:pPr marL="742950" lvl="1" indent="-285750">
                        <a:buFont typeface="Arial" panose="020B0604020202020204" pitchFamily="34" charset="0"/>
                        <a:buChar char="•"/>
                      </a:pPr>
                      <a:r>
                        <a:rPr lang="en-US" sz="1800" dirty="0"/>
                        <a:t>De </a:t>
                      </a:r>
                      <a:r>
                        <a:rPr lang="en-US" sz="1800" dirty="0" err="1"/>
                        <a:t>préférence</a:t>
                      </a:r>
                      <a:r>
                        <a:rPr lang="en-US" sz="1800" dirty="0"/>
                        <a:t>: aliments </a:t>
                      </a:r>
                      <a:r>
                        <a:rPr lang="en-US" sz="1800" dirty="0" err="1"/>
                        <a:t>prets</a:t>
                      </a:r>
                      <a:r>
                        <a:rPr lang="en-US" sz="1800" dirty="0"/>
                        <a:t> à </a:t>
                      </a:r>
                      <a:r>
                        <a:rPr lang="en-US" sz="1800" dirty="0" err="1"/>
                        <a:t>l’emploi</a:t>
                      </a:r>
                      <a:r>
                        <a:rPr lang="en-US" sz="1800" dirty="0"/>
                        <a:t> (ASPE/ATPE) </a:t>
                      </a:r>
                    </a:p>
                    <a:p>
                      <a:pPr marL="742950" lvl="1" indent="-285750">
                        <a:buFont typeface="Arial" panose="020B0604020202020204" pitchFamily="34" charset="0"/>
                        <a:buChar char="•"/>
                      </a:pPr>
                      <a:r>
                        <a:rPr lang="en-US" sz="1800" dirty="0"/>
                        <a:t>Si pas disponible, des aliments </a:t>
                      </a:r>
                      <a:r>
                        <a:rPr lang="en-US" sz="1800" dirty="0" err="1"/>
                        <a:t>mélangés</a:t>
                      </a:r>
                      <a:r>
                        <a:rPr lang="en-US" sz="1800" dirty="0"/>
                        <a:t> </a:t>
                      </a:r>
                      <a:r>
                        <a:rPr lang="en-US" sz="1800" dirty="0" err="1"/>
                        <a:t>enrichis</a:t>
                      </a:r>
                      <a:r>
                        <a:rPr lang="en-US" sz="1800" dirty="0"/>
                        <a:t> avec sucre, </a:t>
                      </a:r>
                      <a:r>
                        <a:rPr lang="en-US" sz="1800" dirty="0" err="1"/>
                        <a:t>huile</a:t>
                      </a:r>
                      <a:r>
                        <a:rPr lang="en-US" sz="1800" dirty="0"/>
                        <a:t> et/</a:t>
                      </a:r>
                      <a:r>
                        <a:rPr lang="en-US" sz="1800" dirty="0" err="1"/>
                        <a:t>ou</a:t>
                      </a:r>
                      <a:r>
                        <a:rPr lang="en-US" sz="1800" dirty="0"/>
                        <a:t> lait </a:t>
                      </a:r>
                      <a:r>
                        <a:rPr lang="en-US" sz="1800" dirty="0" err="1"/>
                        <a:t>ajouté</a:t>
                      </a:r>
                      <a:endParaRPr lang="en-US" sz="1800" dirty="0"/>
                    </a:p>
                  </a:txBody>
                  <a:tcPr marL="91345" marR="91345" marT="45672" marB="45672"/>
                </a:tc>
                <a:extLst>
                  <a:ext uri="{0D108BD9-81ED-4DB2-BD59-A6C34878D82A}">
                    <a16:rowId xmlns:a16="http://schemas.microsoft.com/office/drawing/2014/main" val="452907023"/>
                  </a:ext>
                </a:extLst>
              </a:tr>
              <a:tr h="975904">
                <a:tc vMerge="1">
                  <a:txBody>
                    <a:bodyPr/>
                    <a:lstStyle/>
                    <a:p>
                      <a:endParaRPr lang="en-US"/>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800" dirty="0"/>
                        <a:t>L’ ATPE doit être utilisé pour le traitement nutritionnel des enfants avec </a:t>
                      </a:r>
                      <a:r>
                        <a:rPr lang="fr-FR" sz="1800" b="1" dirty="0"/>
                        <a:t>MAS </a:t>
                      </a:r>
                      <a:r>
                        <a:rPr lang="fr-FR" sz="1800" dirty="0"/>
                        <a:t>(d’autres produits ne doivent pas être utilisés à cette fin).</a:t>
                      </a:r>
                      <a:endParaRPr lang="en-US" sz="1800" dirty="0"/>
                    </a:p>
                  </a:txBody>
                  <a:tcPr marL="91345" marR="91345" marT="45672" marB="45672"/>
                </a:tc>
                <a:extLst>
                  <a:ext uri="{0D108BD9-81ED-4DB2-BD59-A6C34878D82A}">
                    <a16:rowId xmlns:a16="http://schemas.microsoft.com/office/drawing/2014/main" val="4127022706"/>
                  </a:ext>
                </a:extLst>
              </a:tr>
              <a:tr h="2009585">
                <a:tc>
                  <a:txBody>
                    <a:bodyPr/>
                    <a:lstStyle/>
                    <a:p>
                      <a:r>
                        <a:rPr lang="en-US" sz="1800" b="0" u="none" strike="noStrike" kern="1200" baseline="0" dirty="0">
                          <a:solidFill>
                            <a:schemeClr val="tx1"/>
                          </a:solidFill>
                        </a:rPr>
                        <a:t>Dosage </a:t>
                      </a:r>
                      <a:r>
                        <a:rPr lang="en-US" sz="1800" b="0" u="none" strike="noStrike" kern="1200" baseline="0" dirty="0" err="1">
                          <a:solidFill>
                            <a:schemeClr val="tx1"/>
                          </a:solidFill>
                        </a:rPr>
                        <a:t>réduit</a:t>
                      </a:r>
                      <a:endParaRPr lang="en-US" sz="1800" dirty="0"/>
                    </a:p>
                  </a:txBody>
                  <a:tcPr marL="91345" marR="91345" marT="45672" marB="45672"/>
                </a:tc>
                <a:tc>
                  <a:txBody>
                    <a:bodyPr/>
                    <a:lstStyle/>
                    <a:p>
                      <a:r>
                        <a:rPr lang="en-US" sz="1800" dirty="0"/>
                        <a:t>Pour les enfants </a:t>
                      </a:r>
                      <a:r>
                        <a:rPr lang="en-US" sz="1800" dirty="0" err="1"/>
                        <a:t>agés</a:t>
                      </a:r>
                      <a:r>
                        <a:rPr lang="en-US" sz="1800" dirty="0"/>
                        <a:t> de 6-59 </a:t>
                      </a:r>
                      <a:r>
                        <a:rPr lang="en-US" sz="1800" dirty="0" err="1"/>
                        <a:t>mois</a:t>
                      </a:r>
                      <a:r>
                        <a:rPr lang="en-US" sz="1800" dirty="0"/>
                        <a:t> avec MAS, la </a:t>
                      </a:r>
                      <a:r>
                        <a:rPr lang="en-US" sz="1800" dirty="0" err="1"/>
                        <a:t>quantité</a:t>
                      </a:r>
                      <a:r>
                        <a:rPr lang="en-US" sz="1800" dirty="0"/>
                        <a:t> de </a:t>
                      </a:r>
                      <a:r>
                        <a:rPr lang="en-US" sz="1800" dirty="0" err="1"/>
                        <a:t>l’ATPE</a:t>
                      </a:r>
                      <a:r>
                        <a:rPr lang="en-US" sz="1800" dirty="0"/>
                        <a:t> doit </a:t>
                      </a:r>
                      <a:r>
                        <a:rPr lang="en-US" sz="1800" dirty="0" err="1"/>
                        <a:t>fournir</a:t>
                      </a:r>
                      <a:r>
                        <a:rPr lang="en-US" sz="1800" dirty="0"/>
                        <a:t>:</a:t>
                      </a:r>
                    </a:p>
                    <a:p>
                      <a:pPr marL="742950" lvl="1" indent="-285750">
                        <a:buFont typeface="Arial" panose="020B0604020202020204" pitchFamily="34" charset="0"/>
                        <a:buChar char="•"/>
                      </a:pPr>
                      <a:r>
                        <a:rPr lang="en-US" sz="1800" dirty="0"/>
                        <a:t>150-185 kcal/kg/jour </a:t>
                      </a:r>
                      <a:r>
                        <a:rPr lang="fr-FR" sz="1800" dirty="0"/>
                        <a:t>jusqu'à la récupération anthropométrique et la résolution de l'œdème nutritionnel</a:t>
                      </a:r>
                      <a:r>
                        <a:rPr lang="en-US" sz="1800" dirty="0"/>
                        <a:t>; OU</a:t>
                      </a:r>
                    </a:p>
                    <a:p>
                      <a:pPr marL="742950" lvl="1" indent="-285750">
                        <a:buFont typeface="Arial" panose="020B0604020202020204" pitchFamily="34" charset="0"/>
                        <a:buChar char="•"/>
                      </a:pPr>
                      <a:r>
                        <a:rPr lang="en-US" sz="1800" dirty="0"/>
                        <a:t>150-185 kcal/kg/day </a:t>
                      </a:r>
                      <a:r>
                        <a:rPr lang="fr-FR" sz="1800" dirty="0"/>
                        <a:t>jusqu'à ce que l'enfant ne soit plus gravement émacié et ne présente plus d'œdème nutritionnel. À ce stade, la quantité peut être réduite pour fournir 100-130 kcal/ kg/jour, jusqu'à la récupération anthropométrique.</a:t>
                      </a:r>
                      <a:endParaRPr lang="en-US" sz="1800" dirty="0"/>
                    </a:p>
                  </a:txBody>
                  <a:tcPr marL="91345" marR="91345" marT="45672" marB="45672"/>
                </a:tc>
                <a:extLst>
                  <a:ext uri="{0D108BD9-81ED-4DB2-BD59-A6C34878D82A}">
                    <a16:rowId xmlns:a16="http://schemas.microsoft.com/office/drawing/2014/main" val="2721523810"/>
                  </a:ext>
                </a:extLst>
              </a:tr>
            </a:tbl>
          </a:graphicData>
        </a:graphic>
      </p:graphicFrame>
    </p:spTree>
    <p:extLst>
      <p:ext uri="{BB962C8B-B14F-4D97-AF65-F5344CB8AC3E}">
        <p14:creationId xmlns:p14="http://schemas.microsoft.com/office/powerpoint/2010/main" val="309833703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17">
            <a:extLst>
              <a:ext uri="{FF2B5EF4-FFF2-40B4-BE49-F238E27FC236}">
                <a16:creationId xmlns:a16="http://schemas.microsoft.com/office/drawing/2014/main" id="{E009B7F7-F2BC-E558-3F5F-49DB83915097}"/>
              </a:ext>
            </a:extLst>
          </p:cNvPr>
          <p:cNvSpPr txBox="1"/>
          <p:nvPr/>
        </p:nvSpPr>
        <p:spPr>
          <a:xfrm>
            <a:off x="741038" y="6301396"/>
            <a:ext cx="4177837" cy="307777"/>
          </a:xfrm>
          <a:prstGeom prst="rect">
            <a:avLst/>
          </a:prstGeom>
          <a:ln w="3175">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0" tIns="0" rIns="0" bIns="0" anchor="ctr">
            <a:spAutoFit/>
          </a:bodyPr>
          <a:lstStyle/>
          <a:p>
            <a:pPr algn="l" defTabSz="609492">
              <a:defRPr sz="1800">
                <a:latin typeface="Arial"/>
                <a:ea typeface="Arial"/>
                <a:cs typeface="Arial"/>
                <a:sym typeface="Arial"/>
              </a:defRPr>
            </a:pPr>
            <a:r>
              <a:rPr lang="en-US" sz="1000">
                <a:solidFill>
                  <a:srgbClr val="808080"/>
                </a:solidFill>
              </a:rPr>
              <a:t>Global Nutrition Landscape – Stefano Fedele, GNCC</a:t>
            </a:r>
            <a:br>
              <a:rPr sz="1000"/>
            </a:br>
            <a:r>
              <a:rPr lang="en-US" sz="1000">
                <a:solidFill>
                  <a:srgbClr val="808080"/>
                </a:solidFill>
              </a:rPr>
              <a:t>19 February</a:t>
            </a:r>
          </a:p>
        </p:txBody>
      </p:sp>
      <p:cxnSp>
        <p:nvCxnSpPr>
          <p:cNvPr id="9" name="Straight Connector 8">
            <a:extLst>
              <a:ext uri="{FF2B5EF4-FFF2-40B4-BE49-F238E27FC236}">
                <a16:creationId xmlns:a16="http://schemas.microsoft.com/office/drawing/2014/main" id="{E1915FB1-CC80-F2B1-37EE-8A500A613B5F}"/>
              </a:ext>
            </a:extLst>
          </p:cNvPr>
          <p:cNvCxnSpPr/>
          <p:nvPr/>
        </p:nvCxnSpPr>
        <p:spPr>
          <a:xfrm>
            <a:off x="439387" y="6010155"/>
            <a:ext cx="11424062" cy="0"/>
          </a:xfrm>
          <a:prstGeom prst="line">
            <a:avLst/>
          </a:prstGeom>
          <a:noFill/>
          <a:ln w="3175" cap="flat">
            <a:solidFill>
              <a:srgbClr val="000000"/>
            </a:solidFill>
            <a:prstDash val="solid"/>
            <a:miter lim="400000"/>
          </a:ln>
          <a:effectLst/>
          <a:sp3d/>
        </p:spPr>
        <p:style>
          <a:lnRef idx="0">
            <a:scrgbClr r="0" g="0" b="0"/>
          </a:lnRef>
          <a:fillRef idx="0">
            <a:scrgbClr r="0" g="0" b="0"/>
          </a:fillRef>
          <a:effectRef idx="0">
            <a:scrgbClr r="0" g="0" b="0"/>
          </a:effectRef>
          <a:fontRef idx="none"/>
        </p:style>
      </p:cxnSp>
      <p:sp>
        <p:nvSpPr>
          <p:cNvPr id="13" name="TextBox 12">
            <a:extLst>
              <a:ext uri="{FF2B5EF4-FFF2-40B4-BE49-F238E27FC236}">
                <a16:creationId xmlns:a16="http://schemas.microsoft.com/office/drawing/2014/main" id="{0EF3F51D-1E73-8144-3CF9-349D6791268C}"/>
              </a:ext>
            </a:extLst>
          </p:cNvPr>
          <p:cNvSpPr txBox="1"/>
          <p:nvPr/>
        </p:nvSpPr>
        <p:spPr>
          <a:xfrm>
            <a:off x="240605" y="17667"/>
            <a:ext cx="3073070" cy="1146468"/>
          </a:xfrm>
          <a:prstGeom prst="rect">
            <a:avLst/>
          </a:prstGeom>
          <a:noFill/>
          <a:ln w="3175" cap="flat">
            <a:solidFill>
              <a:srgbClr val="808080"/>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9050" tIns="19050" rIns="19050" bIns="19050" numCol="1" spcCol="38100" rtlCol="0" anchor="ctr">
            <a:spAutoFit/>
          </a:bodyPr>
          <a:lstStyle/>
          <a:p>
            <a:pPr marL="0" marR="0" indent="0" defTabSz="412750" rtl="0" fontAlgn="auto" latinLnBrk="0" hangingPunct="0">
              <a:spcBef>
                <a:spcPts val="0"/>
              </a:spcBef>
              <a:spcAft>
                <a:spcPts val="0"/>
              </a:spcAft>
              <a:buClrTx/>
              <a:buSzTx/>
              <a:buFontTx/>
              <a:buNone/>
              <a:tabLst/>
            </a:pPr>
            <a:endParaRPr lang="en-US" sz="800">
              <a:solidFill>
                <a:srgbClr val="455F51"/>
              </a:solidFill>
            </a:endParaRPr>
          </a:p>
          <a:p>
            <a:r>
              <a:rPr lang="en-US" sz="2800" b="0" dirty="0">
                <a:solidFill>
                  <a:srgbClr val="455F51"/>
                </a:solidFill>
              </a:rPr>
              <a:t>Bilan de </a:t>
            </a:r>
            <a:r>
              <a:rPr lang="en-US" sz="2800" b="0" dirty="0" err="1">
                <a:solidFill>
                  <a:srgbClr val="455F51"/>
                </a:solidFill>
              </a:rPr>
              <a:t>l’année</a:t>
            </a:r>
            <a:r>
              <a:rPr lang="en-US" sz="2800" b="0" dirty="0">
                <a:solidFill>
                  <a:srgbClr val="455F51"/>
                </a:solidFill>
              </a:rPr>
              <a:t> /</a:t>
            </a:r>
            <a:endParaRPr lang="en-US" sz="2800" b="0" dirty="0"/>
          </a:p>
          <a:p>
            <a:pPr marL="0" marR="0" indent="0" defTabSz="412750">
              <a:spcBef>
                <a:spcPts val="0"/>
              </a:spcBef>
              <a:spcAft>
                <a:spcPts val="0"/>
              </a:spcAft>
              <a:buClrTx/>
              <a:buSzTx/>
              <a:buFontTx/>
              <a:buNone/>
              <a:tabLst/>
            </a:pPr>
            <a:r>
              <a:rPr lang="en-US" sz="2800" dirty="0">
                <a:solidFill>
                  <a:srgbClr val="455F51"/>
                </a:solidFill>
              </a:rPr>
              <a:t>Year in review</a:t>
            </a:r>
            <a:endParaRPr lang="en-US" dirty="0"/>
          </a:p>
          <a:p>
            <a:pPr marL="0" marR="0" indent="0" defTabSz="412750" rtl="0" fontAlgn="auto" latinLnBrk="0" hangingPunct="0">
              <a:spcBef>
                <a:spcPts val="0"/>
              </a:spcBef>
              <a:spcAft>
                <a:spcPts val="0"/>
              </a:spcAft>
              <a:buClrTx/>
              <a:buSzTx/>
              <a:buFontTx/>
              <a:buNone/>
              <a:tabLst/>
            </a:pPr>
            <a:endParaRPr lang="en-US" sz="800">
              <a:solidFill>
                <a:srgbClr val="455F51"/>
              </a:solidFill>
            </a:endParaRPr>
          </a:p>
        </p:txBody>
      </p:sp>
      <p:pic>
        <p:nvPicPr>
          <p:cNvPr id="15" name="Picture 14" descr="A group of people standing on a dirt road&#10;&#10;Description automatically generated">
            <a:extLst>
              <a:ext uri="{FF2B5EF4-FFF2-40B4-BE49-F238E27FC236}">
                <a16:creationId xmlns:a16="http://schemas.microsoft.com/office/drawing/2014/main" id="{2E7744E8-2290-E300-17CD-E4E829FCFD1E}"/>
              </a:ext>
            </a:extLst>
          </p:cNvPr>
          <p:cNvPicPr>
            <a:picLocks noChangeAspect="1"/>
          </p:cNvPicPr>
          <p:nvPr/>
        </p:nvPicPr>
        <p:blipFill rotWithShape="1">
          <a:blip r:embed="rId3">
            <a:extLst>
              <a:ext uri="{28A0092B-C50C-407E-A947-70E740481C1C}">
                <a14:useLocalDpi xmlns:a14="http://schemas.microsoft.com/office/drawing/2010/main" val="0"/>
              </a:ext>
            </a:extLst>
          </a:blip>
          <a:srcRect t="11209"/>
          <a:stretch/>
        </p:blipFill>
        <p:spPr>
          <a:xfrm>
            <a:off x="8332634" y="450575"/>
            <a:ext cx="3650694" cy="2431101"/>
          </a:xfrm>
          <a:prstGeom prst="rect">
            <a:avLst/>
          </a:prstGeom>
        </p:spPr>
      </p:pic>
      <p:pic>
        <p:nvPicPr>
          <p:cNvPr id="20" name="Picture 19" descr="A large group of tents in a field&#10;&#10;Description automatically generated">
            <a:extLst>
              <a:ext uri="{FF2B5EF4-FFF2-40B4-BE49-F238E27FC236}">
                <a16:creationId xmlns:a16="http://schemas.microsoft.com/office/drawing/2014/main" id="{A351A34E-8439-D161-F204-C0A972DEA81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12461" y="3183273"/>
            <a:ext cx="3989380" cy="2657421"/>
          </a:xfrm>
          <a:prstGeom prst="rect">
            <a:avLst/>
          </a:prstGeom>
        </p:spPr>
      </p:pic>
      <p:pic>
        <p:nvPicPr>
          <p:cNvPr id="22" name="Picture 21" descr="A group of people in a desert&#10;&#10;Description automatically generated">
            <a:extLst>
              <a:ext uri="{FF2B5EF4-FFF2-40B4-BE49-F238E27FC236}">
                <a16:creationId xmlns:a16="http://schemas.microsoft.com/office/drawing/2014/main" id="{F1029AD3-538C-4044-9315-C592DB72ADE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15709" y="314391"/>
            <a:ext cx="3986132" cy="2657421"/>
          </a:xfrm>
          <a:prstGeom prst="rect">
            <a:avLst/>
          </a:prstGeom>
        </p:spPr>
      </p:pic>
      <p:pic>
        <p:nvPicPr>
          <p:cNvPr id="24" name="Picture 23" descr="Several women walking in front of a collapsed building&#10;&#10;Description automatically generated">
            <a:extLst>
              <a:ext uri="{FF2B5EF4-FFF2-40B4-BE49-F238E27FC236}">
                <a16:creationId xmlns:a16="http://schemas.microsoft.com/office/drawing/2014/main" id="{6177A811-A51D-0CC4-18E5-1695D8270894}"/>
              </a:ext>
            </a:extLst>
          </p:cNvPr>
          <p:cNvPicPr>
            <a:picLocks noChangeAspect="1"/>
          </p:cNvPicPr>
          <p:nvPr/>
        </p:nvPicPr>
        <p:blipFill rotWithShape="1">
          <a:blip r:embed="rId6">
            <a:extLst>
              <a:ext uri="{28A0092B-C50C-407E-A947-70E740481C1C}">
                <a14:useLocalDpi xmlns:a14="http://schemas.microsoft.com/office/drawing/2010/main" val="0"/>
              </a:ext>
            </a:extLst>
          </a:blip>
          <a:srcRect l="4509"/>
          <a:stretch/>
        </p:blipFill>
        <p:spPr>
          <a:xfrm>
            <a:off x="8314062" y="3207138"/>
            <a:ext cx="3669266" cy="2536163"/>
          </a:xfrm>
          <a:prstGeom prst="rect">
            <a:avLst/>
          </a:prstGeom>
        </p:spPr>
      </p:pic>
      <p:pic>
        <p:nvPicPr>
          <p:cNvPr id="18" name="Picture 17" descr="A group of people walking on a dirt road&#10;&#10;Description automatically generated">
            <a:extLst>
              <a:ext uri="{FF2B5EF4-FFF2-40B4-BE49-F238E27FC236}">
                <a16:creationId xmlns:a16="http://schemas.microsoft.com/office/drawing/2014/main" id="{68B42217-3C84-351E-5E20-D677FA06D2E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33721" y="1056064"/>
            <a:ext cx="3559404" cy="2372936"/>
          </a:xfrm>
          <a:prstGeom prst="rect">
            <a:avLst/>
          </a:prstGeom>
        </p:spPr>
      </p:pic>
      <p:pic>
        <p:nvPicPr>
          <p:cNvPr id="26" name="Picture 25" descr="A person covering their face with their hand&#10;&#10;Description automatically generated">
            <a:extLst>
              <a:ext uri="{FF2B5EF4-FFF2-40B4-BE49-F238E27FC236}">
                <a16:creationId xmlns:a16="http://schemas.microsoft.com/office/drawing/2014/main" id="{BEC511B7-98DC-5569-ECAD-CA7507299DA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33722" y="3524837"/>
            <a:ext cx="3559404" cy="2372936"/>
          </a:xfrm>
          <a:prstGeom prst="rect">
            <a:avLst/>
          </a:prstGeom>
        </p:spPr>
      </p:pic>
      <p:sp>
        <p:nvSpPr>
          <p:cNvPr id="5" name="TextBox 4">
            <a:extLst>
              <a:ext uri="{FF2B5EF4-FFF2-40B4-BE49-F238E27FC236}">
                <a16:creationId xmlns:a16="http://schemas.microsoft.com/office/drawing/2014/main" id="{7DE9A4F9-85B1-C20A-3E56-2613692195A5}"/>
              </a:ext>
            </a:extLst>
          </p:cNvPr>
          <p:cNvSpPr txBox="1"/>
          <p:nvPr/>
        </p:nvSpPr>
        <p:spPr>
          <a:xfrm>
            <a:off x="11153631" y="6204953"/>
            <a:ext cx="1085470" cy="407804"/>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horz" wrap="square" lIns="19050" tIns="19050" rIns="19050" bIns="19050" numCol="1" spcCol="38100" rtlCol="0" anchor="t">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1pPr>
            <a:lvl2pPr marL="0" marR="0" indent="4572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2pPr>
            <a:lvl3pPr marL="0" marR="0" indent="9144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3pPr>
            <a:lvl4pPr marL="0" marR="0" indent="13716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4pPr>
            <a:lvl5pPr marL="0" marR="0" indent="18288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5pPr>
            <a:lvl6pPr marL="0" marR="0" indent="22860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6pPr>
            <a:lvl7pPr marL="0" marR="0" indent="27432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7pPr>
            <a:lvl8pPr marL="0" marR="0" indent="32004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8pPr>
            <a:lvl9pPr marL="0" marR="0" indent="36576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9pPr>
          </a:lstStyle>
          <a:p>
            <a:pPr algn="l"/>
            <a:r>
              <a:rPr lang="en-NL" sz="1200" b="0" spc="-100">
                <a:solidFill>
                  <a:srgbClr val="D8D8D8"/>
                </a:solidFill>
                <a:latin typeface="Calibri"/>
                <a:cs typeface="Calibri"/>
              </a:rPr>
              <a:t>WCA Regional</a:t>
            </a:r>
            <a:endParaRPr lang="en-US">
              <a:solidFill>
                <a:srgbClr val="D8D8D8"/>
              </a:solidFill>
              <a:cs typeface="Calibri"/>
            </a:endParaRPr>
          </a:p>
          <a:p>
            <a:pPr algn="l"/>
            <a:r>
              <a:rPr lang="en-US" sz="1200" b="0" spc="-100">
                <a:solidFill>
                  <a:srgbClr val="D8D8D8"/>
                </a:solidFill>
                <a:latin typeface="Calibri"/>
                <a:cs typeface="Calibri"/>
              </a:rPr>
              <a:t>Meeting</a:t>
            </a:r>
          </a:p>
        </p:txBody>
      </p:sp>
      <p:cxnSp>
        <p:nvCxnSpPr>
          <p:cNvPr id="10" name="Straight Connector 9">
            <a:extLst>
              <a:ext uri="{FF2B5EF4-FFF2-40B4-BE49-F238E27FC236}">
                <a16:creationId xmlns:a16="http://schemas.microsoft.com/office/drawing/2014/main" id="{F0FFDE97-9F57-B11F-7BAD-EB27D374F62F}"/>
              </a:ext>
            </a:extLst>
          </p:cNvPr>
          <p:cNvCxnSpPr>
            <a:cxnSpLocks/>
          </p:cNvCxnSpPr>
          <p:nvPr/>
        </p:nvCxnSpPr>
        <p:spPr>
          <a:xfrm flipH="1">
            <a:off x="11050037" y="6083723"/>
            <a:ext cx="1" cy="677592"/>
          </a:xfrm>
          <a:prstGeom prst="line">
            <a:avLst/>
          </a:prstGeom>
          <a:noFill/>
          <a:ln w="12700" cap="flat">
            <a:solidFill>
              <a:schemeClr val="bg1">
                <a:lumMod val="85000"/>
              </a:schemeClr>
            </a:solidFill>
            <a:prstDash val="solid"/>
            <a:miter lim="400000"/>
          </a:ln>
          <a:effectLst/>
          <a:sp3d/>
        </p:spPr>
        <p:style>
          <a:lnRef idx="0">
            <a:scrgbClr r="0" g="0" b="0"/>
          </a:lnRef>
          <a:fillRef idx="0">
            <a:scrgbClr r="0" g="0" b="0"/>
          </a:fillRef>
          <a:effectRef idx="0">
            <a:scrgbClr r="0" g="0" b="0"/>
          </a:effectRef>
          <a:fontRef idx="none"/>
        </p:style>
      </p:cxnSp>
      <p:cxnSp>
        <p:nvCxnSpPr>
          <p:cNvPr id="14" name="Straight Connector 13">
            <a:extLst>
              <a:ext uri="{FF2B5EF4-FFF2-40B4-BE49-F238E27FC236}">
                <a16:creationId xmlns:a16="http://schemas.microsoft.com/office/drawing/2014/main" id="{7CB1BEC0-8977-C71C-D10E-D9932B68E8CC}"/>
              </a:ext>
            </a:extLst>
          </p:cNvPr>
          <p:cNvCxnSpPr>
            <a:cxnSpLocks/>
          </p:cNvCxnSpPr>
          <p:nvPr/>
        </p:nvCxnSpPr>
        <p:spPr>
          <a:xfrm flipH="1">
            <a:off x="9566827" y="6083722"/>
            <a:ext cx="1" cy="677592"/>
          </a:xfrm>
          <a:prstGeom prst="line">
            <a:avLst/>
          </a:prstGeom>
          <a:noFill/>
          <a:ln w="12700" cap="flat">
            <a:solidFill>
              <a:schemeClr val="bg1">
                <a:lumMod val="85000"/>
              </a:schemeClr>
            </a:solidFill>
            <a:prstDash val="solid"/>
            <a:miter lim="400000"/>
          </a:ln>
          <a:effectLst/>
          <a:sp3d/>
        </p:spPr>
        <p:style>
          <a:lnRef idx="0">
            <a:scrgbClr r="0" g="0" b="0"/>
          </a:lnRef>
          <a:fillRef idx="0">
            <a:scrgbClr r="0" g="0" b="0"/>
          </a:fillRef>
          <a:effectRef idx="0">
            <a:scrgbClr r="0" g="0" b="0"/>
          </a:effectRef>
          <a:fontRef idx="none"/>
        </p:style>
      </p:cxnSp>
      <p:pic>
        <p:nvPicPr>
          <p:cNvPr id="19" name="Picture 18" descr="A grey rectangular sign with blue text&#10;&#10;Description automatically generated">
            <a:extLst>
              <a:ext uri="{FF2B5EF4-FFF2-40B4-BE49-F238E27FC236}">
                <a16:creationId xmlns:a16="http://schemas.microsoft.com/office/drawing/2014/main" id="{FC7B7333-69B1-05D4-C8D6-5266CC1A637C}"/>
              </a:ext>
            </a:extLst>
          </p:cNvPr>
          <p:cNvPicPr>
            <a:picLocks noChangeAspect="1"/>
          </p:cNvPicPr>
          <p:nvPr/>
        </p:nvPicPr>
        <p:blipFill>
          <a:blip r:embed="rId9"/>
          <a:stretch>
            <a:fillRect/>
          </a:stretch>
        </p:blipFill>
        <p:spPr>
          <a:xfrm>
            <a:off x="8450058" y="6069530"/>
            <a:ext cx="1079649" cy="665642"/>
          </a:xfrm>
          <a:prstGeom prst="rect">
            <a:avLst/>
          </a:prstGeom>
        </p:spPr>
      </p:pic>
      <p:pic>
        <p:nvPicPr>
          <p:cNvPr id="23" name="Picture 22" descr="A black background with green text&#10;&#10;Description automatically generated">
            <a:extLst>
              <a:ext uri="{FF2B5EF4-FFF2-40B4-BE49-F238E27FC236}">
                <a16:creationId xmlns:a16="http://schemas.microsoft.com/office/drawing/2014/main" id="{EC7A332F-DEA2-17B4-271A-959531B5187B}"/>
              </a:ext>
            </a:extLst>
          </p:cNvPr>
          <p:cNvPicPr>
            <a:picLocks noChangeAspect="1"/>
          </p:cNvPicPr>
          <p:nvPr/>
        </p:nvPicPr>
        <p:blipFill>
          <a:blip r:embed="rId10"/>
          <a:stretch>
            <a:fillRect/>
          </a:stretch>
        </p:blipFill>
        <p:spPr>
          <a:xfrm>
            <a:off x="9675628" y="6179617"/>
            <a:ext cx="1275893" cy="452120"/>
          </a:xfrm>
          <a:prstGeom prst="rect">
            <a:avLst/>
          </a:prstGeom>
        </p:spPr>
      </p:pic>
    </p:spTree>
    <p:extLst>
      <p:ext uri="{BB962C8B-B14F-4D97-AF65-F5344CB8AC3E}">
        <p14:creationId xmlns:p14="http://schemas.microsoft.com/office/powerpoint/2010/main" val="116018646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black and white sign with white text&#10;&#10;Description automatically generated">
            <a:extLst>
              <a:ext uri="{FF2B5EF4-FFF2-40B4-BE49-F238E27FC236}">
                <a16:creationId xmlns:a16="http://schemas.microsoft.com/office/drawing/2014/main" id="{702CBA34-8E75-F3B7-BAEE-E7F2AEB2725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303650" y="6113778"/>
            <a:ext cx="1185662" cy="729511"/>
          </a:xfrm>
          <a:prstGeom prst="rect">
            <a:avLst/>
          </a:prstGeom>
        </p:spPr>
      </p:pic>
      <p:sp>
        <p:nvSpPr>
          <p:cNvPr id="10" name="Title 1">
            <a:extLst>
              <a:ext uri="{FF2B5EF4-FFF2-40B4-BE49-F238E27FC236}">
                <a16:creationId xmlns:a16="http://schemas.microsoft.com/office/drawing/2014/main" id="{DB54C9A6-8172-DF3C-4A01-8D82C44291D9}"/>
              </a:ext>
            </a:extLst>
          </p:cNvPr>
          <p:cNvSpPr>
            <a:spLocks noGrp="1"/>
          </p:cNvSpPr>
          <p:nvPr>
            <p:ph type="title"/>
          </p:nvPr>
        </p:nvSpPr>
        <p:spPr>
          <a:xfrm>
            <a:off x="613723" y="368316"/>
            <a:ext cx="10985157" cy="731076"/>
          </a:xfrm>
        </p:spPr>
        <p:txBody>
          <a:bodyPr>
            <a:normAutofit fontScale="90000"/>
          </a:bodyPr>
          <a:lstStyle/>
          <a:p>
            <a:pPr algn="l"/>
            <a:br>
              <a:rPr lang="en-US" sz="2697" i="0" kern="100" dirty="0"/>
            </a:br>
            <a:r>
              <a:rPr lang="fr-FR" sz="3097" i="0" kern="100" dirty="0">
                <a:solidFill>
                  <a:srgbClr val="0070C0"/>
                </a:solidFill>
              </a:rPr>
              <a:t>Quand convient-il </a:t>
            </a:r>
            <a:r>
              <a:rPr lang="fr-FR" sz="3097" b="1" i="0" kern="100" dirty="0">
                <a:solidFill>
                  <a:srgbClr val="0070C0"/>
                </a:solidFill>
              </a:rPr>
              <a:t>d'adapter les protocoles standard</a:t>
            </a:r>
            <a:r>
              <a:rPr lang="en-US" sz="3097" b="1" i="0" kern="100" dirty="0">
                <a:solidFill>
                  <a:srgbClr val="0070C0"/>
                </a:solidFill>
              </a:rPr>
              <a:t>?</a:t>
            </a:r>
            <a:endParaRPr lang="en-US" sz="2897" b="1" i="0" dirty="0">
              <a:solidFill>
                <a:srgbClr val="0070C0"/>
              </a:solidFill>
            </a:endParaRPr>
          </a:p>
        </p:txBody>
      </p:sp>
      <p:sp>
        <p:nvSpPr>
          <p:cNvPr id="11" name="Content Placeholder 2">
            <a:extLst>
              <a:ext uri="{FF2B5EF4-FFF2-40B4-BE49-F238E27FC236}">
                <a16:creationId xmlns:a16="http://schemas.microsoft.com/office/drawing/2014/main" id="{14134492-7788-285B-643D-C3EE1635409F}"/>
              </a:ext>
            </a:extLst>
          </p:cNvPr>
          <p:cNvSpPr>
            <a:spLocks noGrp="1"/>
          </p:cNvSpPr>
          <p:nvPr>
            <p:ph idx="1"/>
          </p:nvPr>
        </p:nvSpPr>
        <p:spPr>
          <a:xfrm>
            <a:off x="608965" y="1581572"/>
            <a:ext cx="10961370" cy="4050026"/>
          </a:xfrm>
          <a:solidFill>
            <a:srgbClr val="0070C0"/>
          </a:solidFill>
        </p:spPr>
        <p:txBody>
          <a:bodyPr vert="horz" lIns="91345" tIns="45672" rIns="91345" bIns="45672" rtlCol="0" anchor="t">
            <a:normAutofit/>
          </a:bodyPr>
          <a:lstStyle/>
          <a:p>
            <a:pPr marL="342557" indent="-342557">
              <a:buFont typeface="Arial" panose="020B0604020202020204" pitchFamily="34" charset="0"/>
              <a:buChar char="•"/>
            </a:pPr>
            <a:r>
              <a:rPr lang="fr-FR" sz="2398" dirty="0">
                <a:solidFill>
                  <a:schemeClr val="bg1"/>
                </a:solidFill>
              </a:rPr>
              <a:t>Dans des circonstances exceptionnelles, et dans le cadre d'une réponse à une situation d'urgence aiguë limitée dans le temps, une adaptation des protocoles standard peut être nécessaire et sera appliqué dans les contextes d'urgence uniquement ; </a:t>
            </a:r>
          </a:p>
          <a:p>
            <a:pPr marL="342557" indent="-342557">
              <a:buFont typeface="Arial" panose="020B0604020202020204" pitchFamily="34" charset="0"/>
              <a:buChar char="•"/>
            </a:pPr>
            <a:r>
              <a:rPr lang="fr-FR" sz="2398" dirty="0">
                <a:solidFill>
                  <a:schemeClr val="bg1"/>
                </a:solidFill>
              </a:rPr>
              <a:t>Toutefois, lorsque les situations d'urgence se prolongent, il est recommandé de revenir aux normes dès que possible;</a:t>
            </a:r>
            <a:endParaRPr lang="en-US" sz="2398" dirty="0">
              <a:solidFill>
                <a:schemeClr val="bg1"/>
              </a:solidFill>
            </a:endParaRPr>
          </a:p>
          <a:p>
            <a:pPr marL="342557" indent="-342557">
              <a:buFont typeface="Arial" panose="020B0604020202020204" pitchFamily="34" charset="0"/>
              <a:buChar char="•"/>
            </a:pPr>
            <a:r>
              <a:rPr lang="fr-FR" sz="2398" dirty="0">
                <a:solidFill>
                  <a:schemeClr val="bg1"/>
                </a:solidFill>
                <a:cs typeface="Calibri"/>
              </a:rPr>
              <a:t>La production de preuves et la recherche sur tous les aspects de la prévention et de la prise en charge de la malnutrition aiguë restent d'une grande importance.</a:t>
            </a:r>
            <a:endParaRPr lang="en-US" sz="2398" dirty="0">
              <a:solidFill>
                <a:schemeClr val="bg1"/>
              </a:solidFill>
              <a:cs typeface="Calibri"/>
            </a:endParaRPr>
          </a:p>
        </p:txBody>
      </p:sp>
    </p:spTree>
    <p:extLst>
      <p:ext uri="{BB962C8B-B14F-4D97-AF65-F5344CB8AC3E}">
        <p14:creationId xmlns:p14="http://schemas.microsoft.com/office/powerpoint/2010/main" val="349931803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a:extLst>
              <a:ext uri="{FF2B5EF4-FFF2-40B4-BE49-F238E27FC236}">
                <a16:creationId xmlns:a16="http://schemas.microsoft.com/office/drawing/2014/main" id="{77832B8A-4DCA-310E-7771-E323E5DC6C49}"/>
              </a:ext>
            </a:extLst>
          </p:cNvPr>
          <p:cNvSpPr/>
          <p:nvPr/>
        </p:nvSpPr>
        <p:spPr>
          <a:xfrm>
            <a:off x="-15516" y="1798017"/>
            <a:ext cx="12194816" cy="5059983"/>
          </a:xfrm>
          <a:prstGeom prst="rect">
            <a:avLst/>
          </a:prstGeom>
          <a:solidFill>
            <a:srgbClr val="808080">
              <a:alpha val="30000"/>
            </a:srgbClr>
          </a:solidFill>
          <a:ln w="3175">
            <a:noFill/>
            <a:miter lim="400000"/>
          </a:ln>
        </p:spPr>
        <p:txBody>
          <a:bodyPr lIns="0" tIns="0" rIns="0" bIns="0" anchor="ctr"/>
          <a:lstStyle/>
          <a:p>
            <a:pPr>
              <a:defRPr b="0">
                <a:solidFill>
                  <a:srgbClr val="A4D233"/>
                </a:solidFill>
                <a:latin typeface="+mn-lt"/>
                <a:ea typeface="+mn-ea"/>
                <a:cs typeface="+mn-cs"/>
                <a:sym typeface="Helvetica Neue Medium"/>
              </a:defRPr>
            </a:pPr>
            <a:endParaRPr/>
          </a:p>
        </p:txBody>
      </p:sp>
      <p:sp>
        <p:nvSpPr>
          <p:cNvPr id="153" name="TextBox 6"/>
          <p:cNvSpPr txBox="1"/>
          <p:nvPr/>
        </p:nvSpPr>
        <p:spPr>
          <a:xfrm>
            <a:off x="676385" y="2459433"/>
            <a:ext cx="12189609" cy="914401"/>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t">
            <a:spAutoFit/>
          </a:bodyPr>
          <a:lstStyle>
            <a:lvl1pPr algn="l" defTabSz="609492">
              <a:defRPr sz="6000" b="0">
                <a:solidFill>
                  <a:srgbClr val="FFFFFF"/>
                </a:solidFill>
                <a:latin typeface="Bebas Neue Regular"/>
                <a:ea typeface="Bebas Neue Regular"/>
                <a:cs typeface="Bebas Neue Regular"/>
                <a:sym typeface="Bebas Neue Regular"/>
              </a:defRPr>
            </a:lvl1pPr>
          </a:lstStyle>
          <a:p>
            <a:r>
              <a:rPr lang="en-US" dirty="0">
                <a:solidFill>
                  <a:srgbClr val="455F51"/>
                </a:solidFill>
              </a:rPr>
              <a:t>merci</a:t>
            </a:r>
            <a:endParaRPr lang="en-US" dirty="0"/>
          </a:p>
        </p:txBody>
      </p:sp>
      <p:pic>
        <p:nvPicPr>
          <p:cNvPr id="5" name="Picture 4" descr="A picture containing graphical user interface&#10;&#10;Description automatically generated">
            <a:extLst>
              <a:ext uri="{FF2B5EF4-FFF2-40B4-BE49-F238E27FC236}">
                <a16:creationId xmlns:a16="http://schemas.microsoft.com/office/drawing/2014/main" id="{4718B210-1BF9-3B2F-63F6-262CDAD99B5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44036" y="631837"/>
            <a:ext cx="1494350" cy="525924"/>
          </a:xfrm>
          <a:prstGeom prst="rect">
            <a:avLst/>
          </a:prstGeom>
        </p:spPr>
      </p:pic>
      <p:cxnSp>
        <p:nvCxnSpPr>
          <p:cNvPr id="8" name="Straight Connector 7">
            <a:extLst>
              <a:ext uri="{FF2B5EF4-FFF2-40B4-BE49-F238E27FC236}">
                <a16:creationId xmlns:a16="http://schemas.microsoft.com/office/drawing/2014/main" id="{DA165822-3A3C-014D-18D9-58D11262741E}"/>
              </a:ext>
            </a:extLst>
          </p:cNvPr>
          <p:cNvCxnSpPr/>
          <p:nvPr/>
        </p:nvCxnSpPr>
        <p:spPr>
          <a:xfrm>
            <a:off x="10397779" y="258032"/>
            <a:ext cx="0" cy="1117263"/>
          </a:xfrm>
          <a:prstGeom prst="line">
            <a:avLst/>
          </a:prstGeom>
          <a:noFill/>
          <a:ln w="12700" cap="flat">
            <a:solidFill>
              <a:srgbClr val="808080"/>
            </a:solidFill>
            <a:prstDash val="solid"/>
            <a:miter lim="400000"/>
          </a:ln>
          <a:effectLst/>
          <a:sp3d/>
        </p:spPr>
        <p:style>
          <a:lnRef idx="0">
            <a:scrgbClr r="0" g="0" b="0"/>
          </a:lnRef>
          <a:fillRef idx="0">
            <a:scrgbClr r="0" g="0" b="0"/>
          </a:fillRef>
          <a:effectRef idx="0">
            <a:scrgbClr r="0" g="0" b="0"/>
          </a:effectRef>
          <a:fontRef idx="none"/>
        </p:style>
      </p:cxnSp>
      <p:sp>
        <p:nvSpPr>
          <p:cNvPr id="11" name="TextBox 10">
            <a:extLst>
              <a:ext uri="{FF2B5EF4-FFF2-40B4-BE49-F238E27FC236}">
                <a16:creationId xmlns:a16="http://schemas.microsoft.com/office/drawing/2014/main" id="{587F8942-3995-6D84-1DD8-F0822C7427EC}"/>
              </a:ext>
            </a:extLst>
          </p:cNvPr>
          <p:cNvSpPr txBox="1"/>
          <p:nvPr/>
        </p:nvSpPr>
        <p:spPr>
          <a:xfrm>
            <a:off x="10552813" y="583175"/>
            <a:ext cx="1701477" cy="592470"/>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horz" wrap="square" lIns="19050" tIns="19050" rIns="19050" bIns="19050" numCol="1" spcCol="38100" rtlCol="0" anchor="t">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1pPr>
            <a:lvl2pPr marL="0" marR="0" indent="4572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2pPr>
            <a:lvl3pPr marL="0" marR="0" indent="9144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3pPr>
            <a:lvl4pPr marL="0" marR="0" indent="13716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4pPr>
            <a:lvl5pPr marL="0" marR="0" indent="18288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5pPr>
            <a:lvl6pPr marL="0" marR="0" indent="22860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6pPr>
            <a:lvl7pPr marL="0" marR="0" indent="27432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7pPr>
            <a:lvl8pPr marL="0" marR="0" indent="32004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8pPr>
            <a:lvl9pPr marL="0" marR="0" indent="36576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9pPr>
          </a:lstStyle>
          <a:p>
            <a:pPr algn="l"/>
            <a:r>
              <a:rPr lang="en-NL" sz="1800" b="0" spc="-100">
                <a:solidFill>
                  <a:srgbClr val="808080"/>
                </a:solidFill>
                <a:latin typeface="Calibri"/>
                <a:cs typeface="Calibri"/>
              </a:rPr>
              <a:t>WCA Regional</a:t>
            </a:r>
            <a:endParaRPr lang="en-US">
              <a:cs typeface="Calibri"/>
            </a:endParaRPr>
          </a:p>
          <a:p>
            <a:pPr algn="l"/>
            <a:r>
              <a:rPr lang="en-NL" sz="1800" b="0" spc="-100">
                <a:solidFill>
                  <a:srgbClr val="808080"/>
                </a:solidFill>
                <a:latin typeface="Calibri"/>
                <a:cs typeface="Calibri"/>
              </a:rPr>
              <a:t>Meeting</a:t>
            </a:r>
            <a:endParaRPr lang="en-US" sz="1800" b="0" spc="-100">
              <a:solidFill>
                <a:srgbClr val="808080"/>
              </a:solidFill>
              <a:latin typeface="Calibri"/>
              <a:cs typeface="Calibri"/>
            </a:endParaRPr>
          </a:p>
        </p:txBody>
      </p:sp>
      <p:pic>
        <p:nvPicPr>
          <p:cNvPr id="13" name="Picture 12" descr="A logo with text and blue text&#10;&#10;Description automatically generated">
            <a:extLst>
              <a:ext uri="{FF2B5EF4-FFF2-40B4-BE49-F238E27FC236}">
                <a16:creationId xmlns:a16="http://schemas.microsoft.com/office/drawing/2014/main" id="{93A8FF6B-3249-7D09-EE5F-2FC461E3EDE8}"/>
              </a:ext>
            </a:extLst>
          </p:cNvPr>
          <p:cNvPicPr>
            <a:picLocks noChangeAspect="1"/>
          </p:cNvPicPr>
          <p:nvPr/>
        </p:nvPicPr>
        <p:blipFill>
          <a:blip r:embed="rId3"/>
          <a:stretch>
            <a:fillRect/>
          </a:stretch>
        </p:blipFill>
        <p:spPr>
          <a:xfrm>
            <a:off x="6700417" y="382363"/>
            <a:ext cx="1485883" cy="904875"/>
          </a:xfrm>
          <a:prstGeom prst="rect">
            <a:avLst/>
          </a:prstGeom>
        </p:spPr>
      </p:pic>
      <p:cxnSp>
        <p:nvCxnSpPr>
          <p:cNvPr id="15" name="Straight Connector 14">
            <a:extLst>
              <a:ext uri="{FF2B5EF4-FFF2-40B4-BE49-F238E27FC236}">
                <a16:creationId xmlns:a16="http://schemas.microsoft.com/office/drawing/2014/main" id="{0C4F2B37-BFC1-C60A-892D-E802230D2881}"/>
              </a:ext>
            </a:extLst>
          </p:cNvPr>
          <p:cNvCxnSpPr>
            <a:cxnSpLocks/>
          </p:cNvCxnSpPr>
          <p:nvPr/>
        </p:nvCxnSpPr>
        <p:spPr>
          <a:xfrm>
            <a:off x="8422335" y="258031"/>
            <a:ext cx="0" cy="1117263"/>
          </a:xfrm>
          <a:prstGeom prst="line">
            <a:avLst/>
          </a:prstGeom>
          <a:noFill/>
          <a:ln w="12700" cap="flat">
            <a:solidFill>
              <a:srgbClr val="808080"/>
            </a:solidFill>
            <a:prstDash val="solid"/>
            <a:miter lim="400000"/>
          </a:ln>
          <a:effectLst/>
          <a:sp3d/>
        </p:spPr>
        <p:style>
          <a:lnRef idx="0">
            <a:scrgbClr r="0" g="0" b="0"/>
          </a:lnRef>
          <a:fillRef idx="0">
            <a:scrgbClr r="0" g="0" b="0"/>
          </a:fillRef>
          <a:effectRef idx="0">
            <a:scrgbClr r="0" g="0" b="0"/>
          </a:effectRef>
          <a:fontRef idx="none"/>
        </p:style>
      </p:cxnSp>
      <p:pic>
        <p:nvPicPr>
          <p:cNvPr id="16" name="Picture 15" descr="A qr code with a baby and a logo&#10;&#10;Description automatically generated">
            <a:extLst>
              <a:ext uri="{FF2B5EF4-FFF2-40B4-BE49-F238E27FC236}">
                <a16:creationId xmlns:a16="http://schemas.microsoft.com/office/drawing/2014/main" id="{2BC73731-24A9-983F-1C92-8791FBBBAD08}"/>
              </a:ext>
            </a:extLst>
          </p:cNvPr>
          <p:cNvPicPr>
            <a:picLocks noChangeAspect="1"/>
          </p:cNvPicPr>
          <p:nvPr/>
        </p:nvPicPr>
        <p:blipFill>
          <a:blip r:embed="rId4"/>
          <a:stretch>
            <a:fillRect/>
          </a:stretch>
        </p:blipFill>
        <p:spPr>
          <a:xfrm>
            <a:off x="735107" y="4610597"/>
            <a:ext cx="1638282" cy="1647825"/>
          </a:xfrm>
          <a:prstGeom prst="rect">
            <a:avLst/>
          </a:prstGeom>
        </p:spPr>
      </p:pic>
    </p:spTree>
    <p:extLst>
      <p:ext uri="{BB962C8B-B14F-4D97-AF65-F5344CB8AC3E}">
        <p14:creationId xmlns:p14="http://schemas.microsoft.com/office/powerpoint/2010/main" val="1346182643"/>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bg>
      <p:bgPr>
        <a:blipFill>
          <a:blip r:embed="rId3"/>
          <a:stretch>
            <a:fillRect t="-9000" b="-9000"/>
          </a:stretch>
        </a:blipFill>
        <a:effectLst/>
      </p:bgPr>
    </p:bg>
    <p:spTree>
      <p:nvGrpSpPr>
        <p:cNvPr id="1" name="">
          <a:extLst>
            <a:ext uri="{FF2B5EF4-FFF2-40B4-BE49-F238E27FC236}">
              <a16:creationId xmlns:a16="http://schemas.microsoft.com/office/drawing/2014/main" id="{C65151CD-D969-3AAE-214F-44B052AA8241}"/>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2C90FE6D-B5E9-7798-C6CA-DBD2B6ED7770}"/>
              </a:ext>
            </a:extLst>
          </p:cNvPr>
          <p:cNvSpPr txBox="1"/>
          <p:nvPr/>
        </p:nvSpPr>
        <p:spPr>
          <a:xfrm>
            <a:off x="6362094" y="383340"/>
            <a:ext cx="3934279" cy="1054135"/>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9050" tIns="19050" rIns="19050" bIns="19050" numCol="1" spcCol="38100" rtlCol="0" fromWordArt="0" anchor="ctr" anchorCtr="0" forceAA="0" compatLnSpc="1">
            <a:prstTxWarp prst="textNoShape">
              <a:avLst/>
            </a:prstTxWarp>
            <a:spAutoFit/>
          </a:bodyPr>
          <a:lstStyle/>
          <a:p>
            <a:pPr marL="0" marR="0" indent="0" algn="l" defTabSz="412750">
              <a:lnSpc>
                <a:spcPct val="100000"/>
              </a:lnSpc>
              <a:spcBef>
                <a:spcPts val="0"/>
              </a:spcBef>
              <a:spcAft>
                <a:spcPts val="0"/>
              </a:spcAft>
              <a:buNone/>
              <a:tabLst/>
            </a:pPr>
            <a:r>
              <a:rPr lang="en-US" sz="6600">
                <a:latin typeface="LatoBold"/>
              </a:rPr>
              <a:t>Déjeuner</a:t>
            </a:r>
            <a:endParaRPr lang="en-US" sz="6600" b="0" i="0" u="none" strike="noStrike" cap="none" spc="0" normalizeH="0" baseline="0">
              <a:ln>
                <a:noFill/>
              </a:ln>
              <a:solidFill>
                <a:srgbClr val="000000"/>
              </a:solidFill>
              <a:effectLst/>
              <a:uFillTx/>
              <a:latin typeface="LatoBold"/>
              <a:ea typeface="Helvetica Neue"/>
              <a:cs typeface="Helvetica Neue"/>
            </a:endParaRPr>
          </a:p>
        </p:txBody>
      </p:sp>
    </p:spTree>
    <p:extLst>
      <p:ext uri="{BB962C8B-B14F-4D97-AF65-F5344CB8AC3E}">
        <p14:creationId xmlns:p14="http://schemas.microsoft.com/office/powerpoint/2010/main" val="1811963439"/>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AA130C-A216-CEBC-5A45-85F9A62540F1}"/>
            </a:ext>
          </a:extLst>
        </p:cNvPr>
        <p:cNvGrpSpPr/>
        <p:nvPr/>
      </p:nvGrpSpPr>
      <p:grpSpPr>
        <a:xfrm>
          <a:off x="0" y="0"/>
          <a:ext cx="0" cy="0"/>
          <a:chOff x="0" y="0"/>
          <a:chExt cx="0" cy="0"/>
        </a:xfrm>
      </p:grpSpPr>
      <p:pic>
        <p:nvPicPr>
          <p:cNvPr id="16" name="Picture 15" descr="A person carrying a baby&#10;&#10;Description automatically generated with medium confidence">
            <a:extLst>
              <a:ext uri="{FF2B5EF4-FFF2-40B4-BE49-F238E27FC236}">
                <a16:creationId xmlns:a16="http://schemas.microsoft.com/office/drawing/2014/main" id="{7A6455D0-7F4F-E497-692A-36717766454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2833" t="-1" r="981" b="-1"/>
          <a:stretch/>
        </p:blipFill>
        <p:spPr>
          <a:xfrm>
            <a:off x="-539" y="217712"/>
            <a:ext cx="7378535" cy="5714739"/>
          </a:xfrm>
          <a:prstGeom prst="rect">
            <a:avLst/>
          </a:prstGeom>
        </p:spPr>
      </p:pic>
      <p:sp>
        <p:nvSpPr>
          <p:cNvPr id="151" name="Rectangle 150">
            <a:extLst>
              <a:ext uri="{FF2B5EF4-FFF2-40B4-BE49-F238E27FC236}">
                <a16:creationId xmlns:a16="http://schemas.microsoft.com/office/drawing/2014/main" id="{BEB920FF-3545-7CE0-ABE9-AD011C42324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19680" y="0"/>
            <a:ext cx="7059617"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46F15353-574B-9729-C113-68EDE3D0273D}"/>
              </a:ext>
            </a:extLst>
          </p:cNvPr>
          <p:cNvSpPr txBox="1"/>
          <p:nvPr/>
        </p:nvSpPr>
        <p:spPr>
          <a:xfrm>
            <a:off x="5979886" y="3962399"/>
            <a:ext cx="5874658" cy="1970051"/>
          </a:xfrm>
          <a:prstGeom prst="rect">
            <a:avLst/>
          </a:prstGeom>
          <a:solidFill>
            <a:schemeClr val="bg1"/>
          </a:solidFill>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vert="horz" lIns="91440" tIns="45720" rIns="91440" bIns="45720" rtlCol="0" anchor="ctr">
            <a:noAutofit/>
          </a:bodyPr>
          <a:lstStyle/>
          <a:p>
            <a:pPr defTabSz="914400">
              <a:lnSpc>
                <a:spcPct val="90000"/>
              </a:lnSpc>
              <a:spcBef>
                <a:spcPct val="0"/>
              </a:spcBef>
              <a:spcAft>
                <a:spcPts val="600"/>
              </a:spcAft>
              <a:defRPr sz="2400" b="0">
                <a:latin typeface="Arial"/>
                <a:ea typeface="Arial"/>
                <a:cs typeface="Arial"/>
                <a:sym typeface="Arial"/>
              </a:defRPr>
            </a:pPr>
            <a:r>
              <a:rPr lang="en-US" sz="2000" b="0" kern="1200" dirty="0">
                <a:solidFill>
                  <a:srgbClr val="455F51"/>
                </a:solidFill>
                <a:latin typeface="Calibri"/>
                <a:ea typeface="+mj-ea"/>
                <a:cs typeface="Calibri"/>
              </a:rPr>
              <a:t>Cécile Basquin (GNC) et </a:t>
            </a:r>
            <a:r>
              <a:rPr lang="en-US" sz="2000" b="0" kern="1200" dirty="0" err="1">
                <a:solidFill>
                  <a:srgbClr val="455F51"/>
                </a:solidFill>
                <a:latin typeface="Calibri"/>
                <a:ea typeface="+mj-ea"/>
                <a:cs typeface="Calibri"/>
              </a:rPr>
              <a:t>Géraldine</a:t>
            </a:r>
            <a:r>
              <a:rPr lang="en-US" sz="2000" b="0" kern="1200" dirty="0">
                <a:solidFill>
                  <a:srgbClr val="455F51"/>
                </a:solidFill>
                <a:latin typeface="Calibri"/>
                <a:ea typeface="+mj-ea"/>
                <a:cs typeface="Calibri"/>
              </a:rPr>
              <a:t> Bellocq (GNC) </a:t>
            </a:r>
          </a:p>
          <a:p>
            <a:pPr defTabSz="914400">
              <a:lnSpc>
                <a:spcPct val="90000"/>
              </a:lnSpc>
              <a:spcBef>
                <a:spcPct val="0"/>
              </a:spcBef>
              <a:spcAft>
                <a:spcPts val="600"/>
              </a:spcAft>
              <a:defRPr sz="2400" b="0">
                <a:latin typeface="Arial"/>
                <a:ea typeface="Arial"/>
                <a:cs typeface="Arial"/>
                <a:sym typeface="Arial"/>
              </a:defRPr>
            </a:pPr>
            <a:r>
              <a:rPr lang="en-US" sz="2000" b="0" kern="1200" dirty="0" err="1">
                <a:solidFill>
                  <a:srgbClr val="455F51"/>
                </a:solidFill>
                <a:latin typeface="Calibri"/>
                <a:ea typeface="+mj-ea"/>
                <a:cs typeface="Calibri"/>
              </a:rPr>
              <a:t>Gwenaelle</a:t>
            </a:r>
            <a:r>
              <a:rPr lang="en-US" sz="2000" b="0" kern="1200" dirty="0">
                <a:solidFill>
                  <a:srgbClr val="455F51"/>
                </a:solidFill>
                <a:latin typeface="Calibri"/>
                <a:ea typeface="+mj-ea"/>
                <a:cs typeface="Calibri"/>
              </a:rPr>
              <a:t> Garnier (WFP)</a:t>
            </a:r>
          </a:p>
          <a:p>
            <a:pPr defTabSz="914400">
              <a:lnSpc>
                <a:spcPct val="90000"/>
              </a:lnSpc>
              <a:spcBef>
                <a:spcPct val="0"/>
              </a:spcBef>
              <a:spcAft>
                <a:spcPts val="600"/>
              </a:spcAft>
              <a:defRPr sz="2400" b="0">
                <a:latin typeface="Arial"/>
                <a:ea typeface="Arial"/>
                <a:cs typeface="Arial"/>
                <a:sym typeface="Arial"/>
              </a:defRPr>
            </a:pPr>
            <a:r>
              <a:rPr lang="en-US" sz="2000" b="0" kern="1200" dirty="0">
                <a:solidFill>
                  <a:srgbClr val="455F51"/>
                </a:solidFill>
                <a:latin typeface="Calibri"/>
                <a:ea typeface="+mj-ea"/>
                <a:cs typeface="Calibri"/>
              </a:rPr>
              <a:t>Diane Holland (GNC) et Ann </a:t>
            </a:r>
            <a:r>
              <a:rPr lang="en-US" sz="2000" b="0" kern="1200" dirty="0" err="1">
                <a:solidFill>
                  <a:srgbClr val="455F51"/>
                </a:solidFill>
                <a:latin typeface="Calibri"/>
                <a:ea typeface="+mj-ea"/>
                <a:cs typeface="Calibri"/>
              </a:rPr>
              <a:t>Defraye</a:t>
            </a:r>
            <a:r>
              <a:rPr lang="en-US" sz="2000" b="0" kern="1200" dirty="0">
                <a:solidFill>
                  <a:srgbClr val="455F51"/>
                </a:solidFill>
                <a:latin typeface="Calibri"/>
                <a:ea typeface="+mj-ea"/>
                <a:cs typeface="Calibri"/>
              </a:rPr>
              <a:t> (UNICEF)</a:t>
            </a:r>
          </a:p>
          <a:p>
            <a:pPr defTabSz="914400">
              <a:lnSpc>
                <a:spcPct val="90000"/>
              </a:lnSpc>
              <a:spcBef>
                <a:spcPct val="0"/>
              </a:spcBef>
              <a:spcAft>
                <a:spcPts val="600"/>
              </a:spcAft>
              <a:defRPr sz="2400" b="0">
                <a:latin typeface="Arial"/>
                <a:ea typeface="Arial"/>
                <a:cs typeface="Arial"/>
                <a:sym typeface="Arial"/>
              </a:defRPr>
            </a:pPr>
            <a:r>
              <a:rPr lang="en-US" sz="2000" b="0" kern="1200" dirty="0">
                <a:solidFill>
                  <a:srgbClr val="455F51"/>
                </a:solidFill>
                <a:latin typeface="Calibri"/>
                <a:ea typeface="+mj-ea"/>
                <a:cs typeface="Calibri"/>
              </a:rPr>
              <a:t>Douala - 19 Février 2024</a:t>
            </a:r>
            <a:endParaRPr lang="en-US" dirty="0"/>
          </a:p>
        </p:txBody>
      </p:sp>
      <p:sp>
        <p:nvSpPr>
          <p:cNvPr id="2" name="TextBox 6">
            <a:extLst>
              <a:ext uri="{FF2B5EF4-FFF2-40B4-BE49-F238E27FC236}">
                <a16:creationId xmlns:a16="http://schemas.microsoft.com/office/drawing/2014/main" id="{EADBA9A9-5261-1E66-B862-B569ED148683}"/>
              </a:ext>
            </a:extLst>
          </p:cNvPr>
          <p:cNvSpPr txBox="1"/>
          <p:nvPr/>
        </p:nvSpPr>
        <p:spPr>
          <a:xfrm>
            <a:off x="5969909" y="0"/>
            <a:ext cx="6189436" cy="1981200"/>
          </a:xfrm>
          <a:prstGeom prst="rect">
            <a:avLst/>
          </a:prstGeom>
          <a:solidFill>
            <a:schemeClr val="bg1"/>
          </a:solidFill>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vert="horz" lIns="91440" tIns="45720" rIns="91440" bIns="45720" rtlCol="0" anchor="ctr">
            <a:noAutofit/>
          </a:bodyPr>
          <a:lstStyle/>
          <a:p>
            <a:pPr defTabSz="914400">
              <a:lnSpc>
                <a:spcPct val="90000"/>
              </a:lnSpc>
              <a:spcBef>
                <a:spcPct val="0"/>
              </a:spcBef>
              <a:spcAft>
                <a:spcPts val="600"/>
              </a:spcAft>
              <a:defRPr sz="2400" b="0">
                <a:latin typeface="Arial"/>
                <a:ea typeface="Arial"/>
                <a:cs typeface="Arial"/>
                <a:sym typeface="Arial"/>
              </a:defRPr>
            </a:pPr>
            <a:r>
              <a:rPr lang="en-US" sz="3200" b="0" kern="1200" dirty="0">
                <a:solidFill>
                  <a:srgbClr val="455F51"/>
                </a:solidFill>
                <a:latin typeface="Calibri"/>
                <a:ea typeface="+mj-ea"/>
                <a:cs typeface="Calibri"/>
              </a:rPr>
              <a:t>Preparedness, Anticipatory Actions, </a:t>
            </a:r>
            <a:r>
              <a:rPr lang="en-US" sz="3200" b="0" kern="1200" dirty="0" err="1">
                <a:solidFill>
                  <a:srgbClr val="455F51"/>
                </a:solidFill>
                <a:latin typeface="Calibri"/>
                <a:ea typeface="+mj-ea"/>
                <a:cs typeface="Calibri"/>
              </a:rPr>
              <a:t>NiE</a:t>
            </a:r>
            <a:r>
              <a:rPr lang="en-US" sz="3200" b="0" kern="1200" dirty="0">
                <a:solidFill>
                  <a:srgbClr val="455F51"/>
                </a:solidFill>
                <a:latin typeface="Calibri"/>
                <a:ea typeface="+mj-ea"/>
                <a:cs typeface="Calibri"/>
              </a:rPr>
              <a:t> and the Climate crisis</a:t>
            </a:r>
          </a:p>
        </p:txBody>
      </p:sp>
      <p:sp>
        <p:nvSpPr>
          <p:cNvPr id="3" name="TextBox 6">
            <a:extLst>
              <a:ext uri="{FF2B5EF4-FFF2-40B4-BE49-F238E27FC236}">
                <a16:creationId xmlns:a16="http://schemas.microsoft.com/office/drawing/2014/main" id="{386DFFD6-5EE9-9BC0-40E9-19C18608F845}"/>
              </a:ext>
            </a:extLst>
          </p:cNvPr>
          <p:cNvSpPr txBox="1"/>
          <p:nvPr/>
        </p:nvSpPr>
        <p:spPr>
          <a:xfrm>
            <a:off x="5979885" y="1981200"/>
            <a:ext cx="6189436" cy="1981200"/>
          </a:xfrm>
          <a:prstGeom prst="rect">
            <a:avLst/>
          </a:prstGeom>
          <a:solidFill>
            <a:schemeClr val="bg1"/>
          </a:solidFill>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vert="horz" lIns="91440" tIns="45720" rIns="91440" bIns="45720" rtlCol="0" anchor="ctr">
            <a:noAutofit/>
          </a:bodyPr>
          <a:lstStyle/>
          <a:p>
            <a:pPr defTabSz="914400">
              <a:lnSpc>
                <a:spcPct val="90000"/>
              </a:lnSpc>
              <a:spcBef>
                <a:spcPct val="0"/>
              </a:spcBef>
              <a:spcAft>
                <a:spcPts val="600"/>
              </a:spcAft>
              <a:defRPr sz="2400" b="0">
                <a:latin typeface="Arial"/>
                <a:ea typeface="Arial"/>
                <a:cs typeface="Arial"/>
                <a:sym typeface="Arial"/>
              </a:defRPr>
            </a:pPr>
            <a:r>
              <a:rPr lang="en-US" sz="3200" b="0" kern="1200" dirty="0" err="1">
                <a:solidFill>
                  <a:srgbClr val="455F51"/>
                </a:solidFill>
                <a:latin typeface="Calibri"/>
                <a:ea typeface="+mj-ea"/>
                <a:cs typeface="Calibri"/>
              </a:rPr>
              <a:t>Préparation</a:t>
            </a:r>
            <a:r>
              <a:rPr lang="en-US" sz="3200" b="0" kern="1200" dirty="0">
                <a:solidFill>
                  <a:srgbClr val="455F51"/>
                </a:solidFill>
                <a:latin typeface="Calibri"/>
                <a:ea typeface="+mj-ea"/>
                <a:cs typeface="Calibri"/>
              </a:rPr>
              <a:t> aux urgences, Actions </a:t>
            </a:r>
            <a:r>
              <a:rPr lang="en-US" sz="3200" b="0" kern="1200" dirty="0" err="1">
                <a:solidFill>
                  <a:srgbClr val="455F51"/>
                </a:solidFill>
                <a:latin typeface="Calibri"/>
                <a:ea typeface="+mj-ea"/>
                <a:cs typeface="Calibri"/>
              </a:rPr>
              <a:t>Anticipatoires</a:t>
            </a:r>
            <a:r>
              <a:rPr lang="en-US" sz="3200" b="0" kern="1200" dirty="0">
                <a:solidFill>
                  <a:srgbClr val="455F51"/>
                </a:solidFill>
                <a:latin typeface="Calibri"/>
                <a:ea typeface="+mj-ea"/>
                <a:cs typeface="Calibri"/>
              </a:rPr>
              <a:t>, Nutrition </a:t>
            </a:r>
            <a:r>
              <a:rPr lang="en-US" sz="3200" b="0" kern="1200" dirty="0" err="1">
                <a:solidFill>
                  <a:srgbClr val="455F51"/>
                </a:solidFill>
                <a:latin typeface="Calibri"/>
                <a:ea typeface="+mj-ea"/>
                <a:cs typeface="Calibri"/>
              </a:rPr>
              <a:t>en</a:t>
            </a:r>
            <a:r>
              <a:rPr lang="en-US" sz="3200" b="0" kern="1200" dirty="0">
                <a:solidFill>
                  <a:srgbClr val="455F51"/>
                </a:solidFill>
                <a:latin typeface="Calibri"/>
                <a:ea typeface="+mj-ea"/>
                <a:cs typeface="Calibri"/>
              </a:rPr>
              <a:t> situation </a:t>
            </a:r>
            <a:r>
              <a:rPr lang="en-US" sz="3200" b="0" kern="1200" dirty="0" err="1">
                <a:solidFill>
                  <a:srgbClr val="455F51"/>
                </a:solidFill>
                <a:latin typeface="Calibri"/>
                <a:ea typeface="+mj-ea"/>
                <a:cs typeface="Calibri"/>
              </a:rPr>
              <a:t>d’urgence</a:t>
            </a:r>
            <a:r>
              <a:rPr lang="en-US" sz="3200" b="0" kern="1200" dirty="0">
                <a:solidFill>
                  <a:srgbClr val="455F51"/>
                </a:solidFill>
                <a:latin typeface="Calibri"/>
                <a:ea typeface="+mj-ea"/>
                <a:cs typeface="Calibri"/>
              </a:rPr>
              <a:t> et crise </a:t>
            </a:r>
            <a:r>
              <a:rPr lang="en-US" sz="3200" b="0" kern="1200" dirty="0" err="1">
                <a:solidFill>
                  <a:srgbClr val="455F51"/>
                </a:solidFill>
                <a:latin typeface="Calibri"/>
                <a:ea typeface="+mj-ea"/>
                <a:cs typeface="Calibri"/>
              </a:rPr>
              <a:t>climatique</a:t>
            </a:r>
            <a:r>
              <a:rPr lang="en-US" sz="3200" b="0" kern="1200" dirty="0">
                <a:solidFill>
                  <a:srgbClr val="455F51"/>
                </a:solidFill>
                <a:latin typeface="Calibri"/>
                <a:ea typeface="+mj-ea"/>
                <a:cs typeface="Calibri"/>
              </a:rPr>
              <a:t>. </a:t>
            </a:r>
          </a:p>
        </p:txBody>
      </p:sp>
    </p:spTree>
    <p:extLst>
      <p:ext uri="{BB962C8B-B14F-4D97-AF65-F5344CB8AC3E}">
        <p14:creationId xmlns:p14="http://schemas.microsoft.com/office/powerpoint/2010/main" val="1436167401"/>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17">
            <a:extLst>
              <a:ext uri="{FF2B5EF4-FFF2-40B4-BE49-F238E27FC236}">
                <a16:creationId xmlns:a16="http://schemas.microsoft.com/office/drawing/2014/main" id="{E009B7F7-F2BC-E558-3F5F-49DB83915097}"/>
              </a:ext>
            </a:extLst>
          </p:cNvPr>
          <p:cNvSpPr txBox="1"/>
          <p:nvPr/>
        </p:nvSpPr>
        <p:spPr>
          <a:xfrm>
            <a:off x="397181" y="6131350"/>
            <a:ext cx="4177837" cy="492443"/>
          </a:xfrm>
          <a:prstGeom prst="rect">
            <a:avLst/>
          </a:prstGeom>
          <a:ln w="3175">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0" tIns="0" rIns="0" bIns="0" anchor="ctr">
            <a:spAutoFit/>
          </a:bodyPr>
          <a:lstStyle/>
          <a:p>
            <a:pPr algn="l" defTabSz="609492">
              <a:defRPr sz="1800">
                <a:latin typeface="Arial"/>
                <a:ea typeface="Arial"/>
                <a:cs typeface="Arial"/>
                <a:sym typeface="Arial"/>
              </a:defRPr>
            </a:pPr>
            <a:r>
              <a:rPr lang="fr-FR" sz="1600" dirty="0">
                <a:solidFill>
                  <a:srgbClr val="808080"/>
                </a:solidFill>
              </a:rPr>
              <a:t>ERP, </a:t>
            </a:r>
            <a:r>
              <a:rPr lang="fr-FR" sz="1600" dirty="0" err="1">
                <a:solidFill>
                  <a:srgbClr val="808080"/>
                </a:solidFill>
              </a:rPr>
              <a:t>AAs</a:t>
            </a:r>
            <a:r>
              <a:rPr lang="fr-FR" sz="1600" dirty="0">
                <a:solidFill>
                  <a:srgbClr val="808080"/>
                </a:solidFill>
              </a:rPr>
              <a:t>, </a:t>
            </a:r>
            <a:r>
              <a:rPr lang="fr-FR" sz="1600" dirty="0" err="1">
                <a:solidFill>
                  <a:srgbClr val="808080"/>
                </a:solidFill>
              </a:rPr>
              <a:t>NiE</a:t>
            </a:r>
            <a:r>
              <a:rPr lang="fr-FR" sz="1600" dirty="0">
                <a:solidFill>
                  <a:srgbClr val="808080"/>
                </a:solidFill>
              </a:rPr>
              <a:t> and </a:t>
            </a:r>
            <a:r>
              <a:rPr lang="fr-FR" sz="1600" dirty="0" err="1">
                <a:solidFill>
                  <a:srgbClr val="808080"/>
                </a:solidFill>
              </a:rPr>
              <a:t>Climate</a:t>
            </a:r>
            <a:r>
              <a:rPr lang="fr-FR" sz="1600" dirty="0">
                <a:solidFill>
                  <a:srgbClr val="808080"/>
                </a:solidFill>
              </a:rPr>
              <a:t> </a:t>
            </a:r>
            <a:r>
              <a:rPr lang="fr-FR" sz="1600" dirty="0" err="1">
                <a:solidFill>
                  <a:srgbClr val="808080"/>
                </a:solidFill>
              </a:rPr>
              <a:t>crisis</a:t>
            </a:r>
            <a:r>
              <a:rPr lang="en-US" sz="1600" dirty="0">
                <a:solidFill>
                  <a:srgbClr val="808080"/>
                </a:solidFill>
              </a:rPr>
              <a:t> </a:t>
            </a:r>
            <a:r>
              <a:rPr sz="1600" dirty="0">
                <a:solidFill>
                  <a:srgbClr val="808080"/>
                </a:solidFill>
              </a:rPr>
              <a:t> </a:t>
            </a:r>
            <a:br>
              <a:rPr sz="1600" dirty="0"/>
            </a:br>
            <a:r>
              <a:rPr sz="1600" dirty="0">
                <a:solidFill>
                  <a:srgbClr val="808080"/>
                </a:solidFill>
              </a:rPr>
              <a:t>Date:</a:t>
            </a:r>
            <a:r>
              <a:rPr lang="en-US" sz="1600" dirty="0">
                <a:solidFill>
                  <a:srgbClr val="808080"/>
                </a:solidFill>
              </a:rPr>
              <a:t> 19/02/2024</a:t>
            </a:r>
          </a:p>
        </p:txBody>
      </p:sp>
      <p:sp>
        <p:nvSpPr>
          <p:cNvPr id="4" name="TextBox 3">
            <a:extLst>
              <a:ext uri="{FF2B5EF4-FFF2-40B4-BE49-F238E27FC236}">
                <a16:creationId xmlns:a16="http://schemas.microsoft.com/office/drawing/2014/main" id="{0E1F8E42-10C6-26C0-C95B-40B06D006324}"/>
              </a:ext>
            </a:extLst>
          </p:cNvPr>
          <p:cNvSpPr txBox="1"/>
          <p:nvPr/>
        </p:nvSpPr>
        <p:spPr>
          <a:xfrm>
            <a:off x="11153631" y="6204953"/>
            <a:ext cx="1085470" cy="407804"/>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horz" wrap="square" lIns="19050" tIns="19050" rIns="19050" bIns="19050" numCol="1" spcCol="38100" rtlCol="0" anchor="t">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1pPr>
            <a:lvl2pPr marL="0" marR="0" indent="4572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2pPr>
            <a:lvl3pPr marL="0" marR="0" indent="9144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3pPr>
            <a:lvl4pPr marL="0" marR="0" indent="13716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4pPr>
            <a:lvl5pPr marL="0" marR="0" indent="18288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5pPr>
            <a:lvl6pPr marL="0" marR="0" indent="22860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6pPr>
            <a:lvl7pPr marL="0" marR="0" indent="27432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7pPr>
            <a:lvl8pPr marL="0" marR="0" indent="32004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8pPr>
            <a:lvl9pPr marL="0" marR="0" indent="36576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9pPr>
          </a:lstStyle>
          <a:p>
            <a:pPr algn="l"/>
            <a:r>
              <a:rPr lang="fr-FR" sz="1200" b="0" spc="-100" dirty="0">
                <a:solidFill>
                  <a:srgbClr val="D8D8D8"/>
                </a:solidFill>
                <a:latin typeface="Calibri"/>
                <a:cs typeface="Calibri"/>
              </a:rPr>
              <a:t>WC</a:t>
            </a:r>
            <a:r>
              <a:rPr lang="en-NL" sz="1200" b="0" spc="-100">
                <a:solidFill>
                  <a:srgbClr val="D8D8D8"/>
                </a:solidFill>
                <a:latin typeface="Calibri"/>
                <a:cs typeface="Calibri"/>
              </a:rPr>
              <a:t>A Regional</a:t>
            </a:r>
            <a:endParaRPr lang="en-US" dirty="0">
              <a:solidFill>
                <a:srgbClr val="D8D8D8"/>
              </a:solidFill>
              <a:cs typeface="Calibri"/>
            </a:endParaRPr>
          </a:p>
          <a:p>
            <a:pPr algn="l"/>
            <a:r>
              <a:rPr lang="en-US" sz="1200" b="0" spc="-100" dirty="0">
                <a:solidFill>
                  <a:srgbClr val="D8D8D8"/>
                </a:solidFill>
                <a:latin typeface="Calibri"/>
                <a:cs typeface="Calibri"/>
              </a:rPr>
              <a:t>Meeting</a:t>
            </a:r>
          </a:p>
        </p:txBody>
      </p:sp>
      <p:cxnSp>
        <p:nvCxnSpPr>
          <p:cNvPr id="6" name="Straight Connector 5">
            <a:extLst>
              <a:ext uri="{FF2B5EF4-FFF2-40B4-BE49-F238E27FC236}">
                <a16:creationId xmlns:a16="http://schemas.microsoft.com/office/drawing/2014/main" id="{2228D5E9-5A81-029D-5C37-9592A737B007}"/>
              </a:ext>
            </a:extLst>
          </p:cNvPr>
          <p:cNvCxnSpPr>
            <a:cxnSpLocks/>
          </p:cNvCxnSpPr>
          <p:nvPr/>
        </p:nvCxnSpPr>
        <p:spPr>
          <a:xfrm flipH="1">
            <a:off x="11050037" y="6083723"/>
            <a:ext cx="1" cy="677592"/>
          </a:xfrm>
          <a:prstGeom prst="line">
            <a:avLst/>
          </a:prstGeom>
          <a:noFill/>
          <a:ln w="12700" cap="flat">
            <a:solidFill>
              <a:schemeClr val="bg1">
                <a:lumMod val="85000"/>
              </a:schemeClr>
            </a:solidFill>
            <a:prstDash val="solid"/>
            <a:miter lim="400000"/>
          </a:ln>
          <a:effectLst/>
          <a:sp3d/>
        </p:spPr>
        <p:style>
          <a:lnRef idx="0">
            <a:scrgbClr r="0" g="0" b="0"/>
          </a:lnRef>
          <a:fillRef idx="0">
            <a:scrgbClr r="0" g="0" b="0"/>
          </a:fillRef>
          <a:effectRef idx="0">
            <a:scrgbClr r="0" g="0" b="0"/>
          </a:effectRef>
          <a:fontRef idx="none"/>
        </p:style>
      </p:cxnSp>
      <p:cxnSp>
        <p:nvCxnSpPr>
          <p:cNvPr id="8" name="Straight Connector 7">
            <a:extLst>
              <a:ext uri="{FF2B5EF4-FFF2-40B4-BE49-F238E27FC236}">
                <a16:creationId xmlns:a16="http://schemas.microsoft.com/office/drawing/2014/main" id="{855E84E4-9068-BEC5-AAE5-8B70F4E64805}"/>
              </a:ext>
            </a:extLst>
          </p:cNvPr>
          <p:cNvCxnSpPr>
            <a:cxnSpLocks/>
          </p:cNvCxnSpPr>
          <p:nvPr/>
        </p:nvCxnSpPr>
        <p:spPr>
          <a:xfrm flipH="1">
            <a:off x="9566827" y="6083722"/>
            <a:ext cx="1" cy="677592"/>
          </a:xfrm>
          <a:prstGeom prst="line">
            <a:avLst/>
          </a:prstGeom>
          <a:noFill/>
          <a:ln w="12700" cap="flat">
            <a:solidFill>
              <a:schemeClr val="bg1">
                <a:lumMod val="85000"/>
              </a:schemeClr>
            </a:solidFill>
            <a:prstDash val="solid"/>
            <a:miter lim="400000"/>
          </a:ln>
          <a:effectLst/>
          <a:sp3d/>
        </p:spPr>
        <p:style>
          <a:lnRef idx="0">
            <a:scrgbClr r="0" g="0" b="0"/>
          </a:lnRef>
          <a:fillRef idx="0">
            <a:scrgbClr r="0" g="0" b="0"/>
          </a:fillRef>
          <a:effectRef idx="0">
            <a:scrgbClr r="0" g="0" b="0"/>
          </a:effectRef>
          <a:fontRef idx="none"/>
        </p:style>
      </p:cxnSp>
      <p:pic>
        <p:nvPicPr>
          <p:cNvPr id="11" name="Picture 10" descr="A grey rectangular sign with blue text&#10;&#10;Description automatically generated">
            <a:extLst>
              <a:ext uri="{FF2B5EF4-FFF2-40B4-BE49-F238E27FC236}">
                <a16:creationId xmlns:a16="http://schemas.microsoft.com/office/drawing/2014/main" id="{F95188EE-5598-9417-61CD-B10518740B3F}"/>
              </a:ext>
            </a:extLst>
          </p:cNvPr>
          <p:cNvPicPr>
            <a:picLocks noChangeAspect="1"/>
          </p:cNvPicPr>
          <p:nvPr/>
        </p:nvPicPr>
        <p:blipFill>
          <a:blip r:embed="rId3"/>
          <a:stretch>
            <a:fillRect/>
          </a:stretch>
        </p:blipFill>
        <p:spPr>
          <a:xfrm>
            <a:off x="8450058" y="6069530"/>
            <a:ext cx="1079649" cy="665642"/>
          </a:xfrm>
          <a:prstGeom prst="rect">
            <a:avLst/>
          </a:prstGeom>
        </p:spPr>
      </p:pic>
      <p:pic>
        <p:nvPicPr>
          <p:cNvPr id="16" name="Picture 15" descr="A black background with green text&#10;&#10;Description automatically generated">
            <a:extLst>
              <a:ext uri="{FF2B5EF4-FFF2-40B4-BE49-F238E27FC236}">
                <a16:creationId xmlns:a16="http://schemas.microsoft.com/office/drawing/2014/main" id="{25077E36-7DAE-D56C-E30D-7CD0AFFA11D1}"/>
              </a:ext>
            </a:extLst>
          </p:cNvPr>
          <p:cNvPicPr>
            <a:picLocks noChangeAspect="1"/>
          </p:cNvPicPr>
          <p:nvPr/>
        </p:nvPicPr>
        <p:blipFill>
          <a:blip r:embed="rId4"/>
          <a:stretch>
            <a:fillRect/>
          </a:stretch>
        </p:blipFill>
        <p:spPr>
          <a:xfrm>
            <a:off x="9675628" y="6179617"/>
            <a:ext cx="1275893" cy="452120"/>
          </a:xfrm>
          <a:prstGeom prst="rect">
            <a:avLst/>
          </a:prstGeom>
        </p:spPr>
      </p:pic>
      <p:sp>
        <p:nvSpPr>
          <p:cNvPr id="2" name="Background">
            <a:extLst>
              <a:ext uri="{FF2B5EF4-FFF2-40B4-BE49-F238E27FC236}">
                <a16:creationId xmlns:a16="http://schemas.microsoft.com/office/drawing/2014/main" id="{190E11E5-BD08-1D25-8398-CF24579EEFA2}"/>
              </a:ext>
            </a:extLst>
          </p:cNvPr>
          <p:cNvSpPr txBox="1">
            <a:spLocks/>
          </p:cNvSpPr>
          <p:nvPr/>
        </p:nvSpPr>
        <p:spPr>
          <a:xfrm>
            <a:off x="514350" y="160672"/>
            <a:ext cx="10344150" cy="553998"/>
          </a:xfrm>
          <a:prstGeom prst="rect">
            <a:avLst/>
          </a:prstGeom>
          <a:ln w="3175">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vert="horz" lIns="0" tIns="0" rIns="0" bIns="0" rtlCol="0" anchor="t">
            <a:noAutofit/>
          </a:bodyPr>
          <a:lstStyle>
            <a:lvl1pPr marL="0" marR="0" indent="0" algn="l" defTabSz="609492" rtl="0" latinLnBrk="0">
              <a:lnSpc>
                <a:spcPct val="100000"/>
              </a:lnSpc>
              <a:spcBef>
                <a:spcPts val="1000"/>
              </a:spcBef>
              <a:spcAft>
                <a:spcPts val="0"/>
              </a:spcAft>
              <a:buClrTx/>
              <a:buSzTx/>
              <a:buFontTx/>
              <a:buNone/>
              <a:tabLst/>
              <a:defRPr sz="4300" b="0" i="0" u="none" strike="noStrike" cap="none" spc="0" baseline="0">
                <a:solidFill>
                  <a:srgbClr val="A4D233"/>
                </a:solidFill>
                <a:uFillTx/>
                <a:latin typeface="Bebas Neue Regular"/>
                <a:ea typeface="Bebas Neue Regular"/>
                <a:cs typeface="Bebas Neue Regular"/>
                <a:sym typeface="Bebas Neue Regular"/>
              </a:defRPr>
            </a:lvl1pPr>
            <a:lvl2pPr marL="0" marR="0" indent="0" algn="ctr" defTabSz="412750" rtl="0" latinLnBrk="0">
              <a:lnSpc>
                <a:spcPct val="100000"/>
              </a:lnSpc>
              <a:spcBef>
                <a:spcPts val="0"/>
              </a:spcBef>
              <a:spcAft>
                <a:spcPts val="0"/>
              </a:spcAft>
              <a:buClrTx/>
              <a:buSzTx/>
              <a:buFontTx/>
              <a:buNone/>
              <a:tabLst/>
              <a:defRPr sz="2600" b="0" i="0" u="none" strike="noStrike" cap="none" spc="0" baseline="0">
                <a:solidFill>
                  <a:srgbClr val="000000"/>
                </a:solidFill>
                <a:uFillTx/>
                <a:latin typeface="Helvetica Neue"/>
                <a:ea typeface="Helvetica Neue"/>
                <a:cs typeface="Helvetica Neue"/>
                <a:sym typeface="Helvetica Neue"/>
              </a:defRPr>
            </a:lvl2pPr>
            <a:lvl3pPr marL="0" marR="0" indent="0" algn="ctr" defTabSz="412750" rtl="0" latinLnBrk="0">
              <a:lnSpc>
                <a:spcPct val="100000"/>
              </a:lnSpc>
              <a:spcBef>
                <a:spcPts val="0"/>
              </a:spcBef>
              <a:spcAft>
                <a:spcPts val="0"/>
              </a:spcAft>
              <a:buClrTx/>
              <a:buSzTx/>
              <a:buFontTx/>
              <a:buNone/>
              <a:tabLst/>
              <a:defRPr sz="2600" b="0" i="0" u="none" strike="noStrike" cap="none" spc="0" baseline="0">
                <a:solidFill>
                  <a:srgbClr val="000000"/>
                </a:solidFill>
                <a:uFillTx/>
                <a:latin typeface="Helvetica Neue"/>
                <a:ea typeface="Helvetica Neue"/>
                <a:cs typeface="Helvetica Neue"/>
                <a:sym typeface="Helvetica Neue"/>
              </a:defRPr>
            </a:lvl3pPr>
            <a:lvl4pPr marL="0" marR="0" indent="0" algn="ctr" defTabSz="412750" rtl="0" latinLnBrk="0">
              <a:lnSpc>
                <a:spcPct val="100000"/>
              </a:lnSpc>
              <a:spcBef>
                <a:spcPts val="0"/>
              </a:spcBef>
              <a:spcAft>
                <a:spcPts val="0"/>
              </a:spcAft>
              <a:buClrTx/>
              <a:buSzTx/>
              <a:buFontTx/>
              <a:buNone/>
              <a:tabLst/>
              <a:defRPr sz="2600" b="0" i="0" u="none" strike="noStrike" cap="none" spc="0" baseline="0">
                <a:solidFill>
                  <a:srgbClr val="000000"/>
                </a:solidFill>
                <a:uFillTx/>
                <a:latin typeface="Helvetica Neue"/>
                <a:ea typeface="Helvetica Neue"/>
                <a:cs typeface="Helvetica Neue"/>
                <a:sym typeface="Helvetica Neue"/>
              </a:defRPr>
            </a:lvl4pPr>
            <a:lvl5pPr marL="0" marR="0" indent="0" algn="ctr" defTabSz="412750" rtl="0" latinLnBrk="0">
              <a:lnSpc>
                <a:spcPct val="100000"/>
              </a:lnSpc>
              <a:spcBef>
                <a:spcPts val="0"/>
              </a:spcBef>
              <a:spcAft>
                <a:spcPts val="0"/>
              </a:spcAft>
              <a:buClrTx/>
              <a:buSzTx/>
              <a:buFontTx/>
              <a:buNone/>
              <a:tabLst/>
              <a:defRPr sz="2600" b="0" i="0" u="none" strike="noStrike" cap="none" spc="0" baseline="0">
                <a:solidFill>
                  <a:srgbClr val="000000"/>
                </a:solidFill>
                <a:uFillTx/>
                <a:latin typeface="Helvetica Neue"/>
                <a:ea typeface="Helvetica Neue"/>
                <a:cs typeface="Helvetica Neue"/>
                <a:sym typeface="Helvetica Neue"/>
              </a:defRPr>
            </a:lvl5pPr>
            <a:lvl6pPr marL="0" marR="0" indent="355600" algn="ctr" defTabSz="412750" rtl="0" latinLnBrk="0">
              <a:lnSpc>
                <a:spcPct val="100000"/>
              </a:lnSpc>
              <a:spcBef>
                <a:spcPts val="0"/>
              </a:spcBef>
              <a:spcAft>
                <a:spcPts val="0"/>
              </a:spcAft>
              <a:buClrTx/>
              <a:buSzTx/>
              <a:buFontTx/>
              <a:buNone/>
              <a:tabLst/>
              <a:defRPr sz="2600" b="0" i="0" u="none" strike="noStrike" cap="none" spc="0" baseline="0">
                <a:solidFill>
                  <a:srgbClr val="000000"/>
                </a:solidFill>
                <a:uFillTx/>
                <a:latin typeface="Helvetica Neue"/>
                <a:ea typeface="Helvetica Neue"/>
                <a:cs typeface="Helvetica Neue"/>
                <a:sym typeface="Helvetica Neue"/>
              </a:defRPr>
            </a:lvl6pPr>
            <a:lvl7pPr marL="0" marR="0" indent="711200" algn="ctr" defTabSz="412750" rtl="0" latinLnBrk="0">
              <a:lnSpc>
                <a:spcPct val="100000"/>
              </a:lnSpc>
              <a:spcBef>
                <a:spcPts val="0"/>
              </a:spcBef>
              <a:spcAft>
                <a:spcPts val="0"/>
              </a:spcAft>
              <a:buClrTx/>
              <a:buSzTx/>
              <a:buFontTx/>
              <a:buNone/>
              <a:tabLst/>
              <a:defRPr sz="2600" b="0" i="0" u="none" strike="noStrike" cap="none" spc="0" baseline="0">
                <a:solidFill>
                  <a:srgbClr val="000000"/>
                </a:solidFill>
                <a:uFillTx/>
                <a:latin typeface="Helvetica Neue"/>
                <a:ea typeface="Helvetica Neue"/>
                <a:cs typeface="Helvetica Neue"/>
                <a:sym typeface="Helvetica Neue"/>
              </a:defRPr>
            </a:lvl7pPr>
            <a:lvl8pPr marL="0" marR="0" indent="1066800" algn="ctr" defTabSz="412750" rtl="0" latinLnBrk="0">
              <a:lnSpc>
                <a:spcPct val="100000"/>
              </a:lnSpc>
              <a:spcBef>
                <a:spcPts val="0"/>
              </a:spcBef>
              <a:spcAft>
                <a:spcPts val="0"/>
              </a:spcAft>
              <a:buClrTx/>
              <a:buSzTx/>
              <a:buFontTx/>
              <a:buNone/>
              <a:tabLst/>
              <a:defRPr sz="2600" b="0" i="0" u="none" strike="noStrike" cap="none" spc="0" baseline="0">
                <a:solidFill>
                  <a:srgbClr val="000000"/>
                </a:solidFill>
                <a:uFillTx/>
                <a:latin typeface="Helvetica Neue"/>
                <a:ea typeface="Helvetica Neue"/>
                <a:cs typeface="Helvetica Neue"/>
                <a:sym typeface="Helvetica Neue"/>
              </a:defRPr>
            </a:lvl8pPr>
            <a:lvl9pPr marL="0" marR="0" indent="1422400" algn="ctr" defTabSz="412750" rtl="0" latinLnBrk="0">
              <a:lnSpc>
                <a:spcPct val="100000"/>
              </a:lnSpc>
              <a:spcBef>
                <a:spcPts val="0"/>
              </a:spcBef>
              <a:spcAft>
                <a:spcPts val="0"/>
              </a:spcAft>
              <a:buClrTx/>
              <a:buSzTx/>
              <a:buFontTx/>
              <a:buNone/>
              <a:tabLst/>
              <a:defRPr sz="2600" b="0" i="0" u="none" strike="noStrike" cap="none" spc="0" baseline="0">
                <a:solidFill>
                  <a:srgbClr val="000000"/>
                </a:solidFill>
                <a:uFillTx/>
                <a:latin typeface="Helvetica Neue"/>
                <a:ea typeface="Helvetica Neue"/>
                <a:cs typeface="Helvetica Neue"/>
                <a:sym typeface="Helvetica Neue"/>
              </a:defRPr>
            </a:lvl9pPr>
          </a:lstStyle>
          <a:p>
            <a:pPr hangingPunct="1"/>
            <a:r>
              <a:rPr lang="fr-FR" sz="4800" dirty="0" err="1">
                <a:solidFill>
                  <a:schemeClr val="bg1">
                    <a:lumMod val="50000"/>
                  </a:schemeClr>
                </a:solidFill>
                <a:cs typeface="Arial"/>
                <a:sym typeface="Arial"/>
              </a:rPr>
              <a:t>overall</a:t>
            </a:r>
            <a:r>
              <a:rPr lang="fr-FR" sz="4800" dirty="0">
                <a:solidFill>
                  <a:schemeClr val="bg1">
                    <a:lumMod val="50000"/>
                  </a:schemeClr>
                </a:solidFill>
                <a:cs typeface="Arial"/>
                <a:sym typeface="Arial"/>
              </a:rPr>
              <a:t> objectives 				objectifs généraux</a:t>
            </a:r>
            <a:endParaRPr lang="fr-FR" sz="4800" dirty="0">
              <a:solidFill>
                <a:schemeClr val="bg1">
                  <a:lumMod val="50000"/>
                </a:schemeClr>
              </a:solidFill>
              <a:cs typeface="Arial"/>
            </a:endParaRPr>
          </a:p>
        </p:txBody>
      </p:sp>
      <p:sp>
        <p:nvSpPr>
          <p:cNvPr id="5" name="ZoneTexte 4">
            <a:extLst>
              <a:ext uri="{FF2B5EF4-FFF2-40B4-BE49-F238E27FC236}">
                <a16:creationId xmlns:a16="http://schemas.microsoft.com/office/drawing/2014/main" id="{EA862E55-FE34-D2B3-E1CB-BE9AC4676364}"/>
              </a:ext>
            </a:extLst>
          </p:cNvPr>
          <p:cNvSpPr txBox="1"/>
          <p:nvPr/>
        </p:nvSpPr>
        <p:spPr>
          <a:xfrm>
            <a:off x="514350" y="1676113"/>
            <a:ext cx="4982936" cy="3050579"/>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9050" tIns="19050" rIns="19050" bIns="19050" numCol="1" spcCol="38100" rtlCol="0" anchor="ctr">
            <a:spAutoFit/>
          </a:bodyPr>
          <a:lstStyle/>
          <a:p>
            <a:pPr marL="468313" indent="-457200" algn="l">
              <a:lnSpc>
                <a:spcPct val="90000"/>
              </a:lnSpc>
              <a:spcAft>
                <a:spcPts val="800"/>
              </a:spcAft>
              <a:buFont typeface="Arial" panose="020B0604020202020204" pitchFamily="34" charset="0"/>
              <a:buChar char="•"/>
              <a:tabLst>
                <a:tab pos="400050" algn="l"/>
              </a:tabLst>
            </a:pPr>
            <a:r>
              <a:rPr lang="en-GB" sz="2400" b="0" dirty="0">
                <a:solidFill>
                  <a:srgbClr val="000000"/>
                </a:solidFill>
                <a:effectLst/>
                <a:latin typeface="Calibri" panose="020F0502020204030204" pitchFamily="34" charset="0"/>
                <a:ea typeface="Cambria" panose="02040503050406030204" pitchFamily="18" charset="0"/>
                <a:cs typeface="Calibri" panose="020F0502020204030204" pitchFamily="34" charset="0"/>
              </a:rPr>
              <a:t>To provide an overview of mechanisms and initiatives used to reduce the impact of crisis</a:t>
            </a:r>
          </a:p>
          <a:p>
            <a:pPr marL="468313" indent="-457200" algn="l">
              <a:lnSpc>
                <a:spcPct val="90000"/>
              </a:lnSpc>
              <a:spcAft>
                <a:spcPts val="800"/>
              </a:spcAft>
              <a:buFont typeface="Arial" panose="020B0604020202020204" pitchFamily="34" charset="0"/>
              <a:buChar char="•"/>
              <a:tabLst>
                <a:tab pos="400050" algn="l"/>
              </a:tabLst>
            </a:pPr>
            <a:r>
              <a:rPr lang="en-GB" sz="2400" b="0" dirty="0">
                <a:latin typeface="Calibri" panose="020F0502020204030204" pitchFamily="34" charset="0"/>
                <a:ea typeface="Cambria" panose="02040503050406030204" pitchFamily="18" charset="0"/>
                <a:cs typeface="Calibri" panose="020F0502020204030204" pitchFamily="34" charset="0"/>
              </a:rPr>
              <a:t>To </a:t>
            </a:r>
            <a:r>
              <a:rPr lang="en-GB" sz="2400" b="0" dirty="0">
                <a:solidFill>
                  <a:srgbClr val="000000"/>
                </a:solidFill>
                <a:effectLst/>
                <a:latin typeface="Calibri" panose="020F0502020204030204" pitchFamily="34" charset="0"/>
                <a:ea typeface="Cambria" panose="02040503050406030204" pitchFamily="18" charset="0"/>
                <a:cs typeface="Calibri" panose="020F0502020204030204" pitchFamily="34" charset="0"/>
              </a:rPr>
              <a:t>hear/learn country experience</a:t>
            </a:r>
            <a:endParaRPr lang="en-FR" sz="2400" b="0" dirty="0">
              <a:effectLst/>
              <a:latin typeface="Calibri" panose="020F0502020204030204" pitchFamily="34" charset="0"/>
              <a:ea typeface="Cambria" panose="02040503050406030204" pitchFamily="18" charset="0"/>
              <a:cs typeface="Calibri" panose="020F0502020204030204" pitchFamily="34" charset="0"/>
            </a:endParaRPr>
          </a:p>
          <a:p>
            <a:pPr marL="457200" indent="-457200" algn="l">
              <a:buFont typeface="Arial" panose="020B0604020202020204" pitchFamily="34" charset="0"/>
              <a:buChar char="•"/>
            </a:pPr>
            <a:r>
              <a:rPr lang="en-GB" sz="2400" b="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To identify actions that can be taken collectively to make progress</a:t>
            </a:r>
            <a:r>
              <a:rPr lang="fr-FR" sz="2400" b="0" kern="1200" dirty="0">
                <a:solidFill>
                  <a:schemeClr val="tx1"/>
                </a:solidFill>
                <a:latin typeface="Calibri" panose="020F0502020204030204" pitchFamily="34" charset="0"/>
                <a:ea typeface="+mj-ea"/>
                <a:cs typeface="Calibri" panose="020F0502020204030204" pitchFamily="34" charset="0"/>
              </a:rPr>
              <a:t> &amp; </a:t>
            </a:r>
            <a:r>
              <a:rPr lang="fr-FR" sz="2400" b="0" kern="1200" dirty="0" err="1">
                <a:solidFill>
                  <a:schemeClr val="tx1"/>
                </a:solidFill>
                <a:latin typeface="Calibri" panose="020F0502020204030204" pitchFamily="34" charset="0"/>
                <a:ea typeface="+mj-ea"/>
                <a:cs typeface="Calibri" panose="020F0502020204030204" pitchFamily="34" charset="0"/>
              </a:rPr>
              <a:t>need</a:t>
            </a:r>
            <a:r>
              <a:rPr lang="fr-FR" sz="2400" b="0" kern="1200" dirty="0">
                <a:solidFill>
                  <a:schemeClr val="tx1"/>
                </a:solidFill>
                <a:latin typeface="Calibri" panose="020F0502020204030204" pitchFamily="34" charset="0"/>
                <a:ea typeface="+mj-ea"/>
                <a:cs typeface="Calibri" panose="020F0502020204030204" pitchFamily="34" charset="0"/>
              </a:rPr>
              <a:t> for support </a:t>
            </a:r>
            <a:r>
              <a:rPr lang="fr-FR" sz="2400" b="0" kern="1200" dirty="0" err="1">
                <a:solidFill>
                  <a:schemeClr val="tx1"/>
                </a:solidFill>
                <a:latin typeface="Calibri" panose="020F0502020204030204" pitchFamily="34" charset="0"/>
                <a:ea typeface="+mj-ea"/>
                <a:cs typeface="Calibri" panose="020F0502020204030204" pitchFamily="34" charset="0"/>
              </a:rPr>
              <a:t>from</a:t>
            </a:r>
            <a:r>
              <a:rPr lang="fr-FR" sz="2400" b="0" kern="1200" dirty="0">
                <a:solidFill>
                  <a:schemeClr val="tx1"/>
                </a:solidFill>
                <a:latin typeface="Calibri" panose="020F0502020204030204" pitchFamily="34" charset="0"/>
                <a:ea typeface="+mj-ea"/>
                <a:cs typeface="Calibri" panose="020F0502020204030204" pitchFamily="34" charset="0"/>
              </a:rPr>
              <a:t> </a:t>
            </a:r>
            <a:r>
              <a:rPr lang="fr-FR" sz="2400" b="0" kern="1200" dirty="0" err="1">
                <a:solidFill>
                  <a:schemeClr val="tx1"/>
                </a:solidFill>
                <a:latin typeface="Calibri" panose="020F0502020204030204" pitchFamily="34" charset="0"/>
                <a:ea typeface="+mj-ea"/>
                <a:cs typeface="Calibri" panose="020F0502020204030204" pitchFamily="34" charset="0"/>
              </a:rPr>
              <a:t>regional</a:t>
            </a:r>
            <a:r>
              <a:rPr lang="fr-FR" sz="2400" b="0" kern="1200" dirty="0">
                <a:solidFill>
                  <a:schemeClr val="tx1"/>
                </a:solidFill>
                <a:latin typeface="Calibri" panose="020F0502020204030204" pitchFamily="34" charset="0"/>
                <a:ea typeface="+mj-ea"/>
                <a:cs typeface="Calibri" panose="020F0502020204030204" pitchFamily="34" charset="0"/>
              </a:rPr>
              <a:t> and global </a:t>
            </a:r>
            <a:r>
              <a:rPr lang="fr-FR" sz="2400" b="0" kern="1200" dirty="0" err="1">
                <a:solidFill>
                  <a:schemeClr val="tx1"/>
                </a:solidFill>
                <a:latin typeface="Calibri" panose="020F0502020204030204" pitchFamily="34" charset="0"/>
                <a:ea typeface="+mj-ea"/>
                <a:cs typeface="Calibri" panose="020F0502020204030204" pitchFamily="34" charset="0"/>
              </a:rPr>
              <a:t>levels</a:t>
            </a:r>
            <a:endParaRPr lang="fr-FR" sz="2400" b="0" kern="1200" dirty="0">
              <a:solidFill>
                <a:schemeClr val="tx1"/>
              </a:solidFill>
              <a:latin typeface="Calibri" panose="020F0502020204030204" pitchFamily="34" charset="0"/>
              <a:ea typeface="+mj-ea"/>
              <a:cs typeface="Calibri" panose="020F0502020204030204" pitchFamily="34" charset="0"/>
            </a:endParaRPr>
          </a:p>
        </p:txBody>
      </p:sp>
      <p:sp>
        <p:nvSpPr>
          <p:cNvPr id="7" name="ZoneTexte 4">
            <a:extLst>
              <a:ext uri="{FF2B5EF4-FFF2-40B4-BE49-F238E27FC236}">
                <a16:creationId xmlns:a16="http://schemas.microsoft.com/office/drawing/2014/main" id="{AC6CE64D-B387-C981-A155-51A964A68B9A}"/>
              </a:ext>
            </a:extLst>
          </p:cNvPr>
          <p:cNvSpPr txBox="1"/>
          <p:nvPr/>
        </p:nvSpPr>
        <p:spPr>
          <a:xfrm>
            <a:off x="6498413" y="1698682"/>
            <a:ext cx="5247263" cy="3005438"/>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9050" tIns="19050" rIns="19050" bIns="19050" numCol="1" spcCol="38100" rtlCol="0" anchor="ctr">
            <a:spAutoFit/>
          </a:bodyPr>
          <a:lstStyle/>
          <a:p>
            <a:pPr marL="468313" indent="-457200" algn="l">
              <a:lnSpc>
                <a:spcPct val="90000"/>
              </a:lnSpc>
              <a:spcAft>
                <a:spcPts val="800"/>
              </a:spcAft>
              <a:buFont typeface="Arial" panose="020B0604020202020204" pitchFamily="34" charset="0"/>
              <a:buChar char="•"/>
              <a:tabLst>
                <a:tab pos="400050" algn="l"/>
              </a:tabLst>
            </a:pPr>
            <a:r>
              <a:rPr lang="en-GB" sz="2400" b="0" dirty="0" err="1">
                <a:solidFill>
                  <a:srgbClr val="000000"/>
                </a:solidFill>
                <a:effectLst/>
                <a:latin typeface="Calibri" panose="020F0502020204030204" pitchFamily="34" charset="0"/>
                <a:ea typeface="Cambria" panose="02040503050406030204" pitchFamily="18" charset="0"/>
                <a:cs typeface="Calibri" panose="020F0502020204030204" pitchFamily="34" charset="0"/>
              </a:rPr>
              <a:t>Fournir</a:t>
            </a:r>
            <a:r>
              <a:rPr lang="en-GB" sz="2400" b="0" dirty="0">
                <a:solidFill>
                  <a:srgbClr val="000000"/>
                </a:solidFill>
                <a:effectLst/>
                <a:latin typeface="Calibri" panose="020F0502020204030204" pitchFamily="34" charset="0"/>
                <a:ea typeface="Cambria" panose="02040503050406030204" pitchFamily="18" charset="0"/>
                <a:cs typeface="Calibri" panose="020F0502020204030204" pitchFamily="34" charset="0"/>
              </a:rPr>
              <a:t> un aperçu des </a:t>
            </a:r>
            <a:r>
              <a:rPr lang="en-GB" sz="2400" b="0" dirty="0" err="1">
                <a:solidFill>
                  <a:srgbClr val="000000"/>
                </a:solidFill>
                <a:effectLst/>
                <a:latin typeface="Calibri" panose="020F0502020204030204" pitchFamily="34" charset="0"/>
                <a:ea typeface="Cambria" panose="02040503050406030204" pitchFamily="18" charset="0"/>
                <a:cs typeface="Calibri" panose="020F0502020204030204" pitchFamily="34" charset="0"/>
              </a:rPr>
              <a:t>mécanismes</a:t>
            </a:r>
            <a:r>
              <a:rPr lang="en-GB" sz="2400" b="0" dirty="0">
                <a:solidFill>
                  <a:srgbClr val="000000"/>
                </a:solidFill>
                <a:effectLst/>
                <a:latin typeface="Calibri" panose="020F0502020204030204" pitchFamily="34" charset="0"/>
                <a:ea typeface="Cambria" panose="02040503050406030204" pitchFamily="18" charset="0"/>
                <a:cs typeface="Calibri" panose="020F0502020204030204" pitchFamily="34" charset="0"/>
              </a:rPr>
              <a:t> et des initiatives </a:t>
            </a:r>
            <a:r>
              <a:rPr lang="en-GB" sz="2400" b="0" dirty="0" err="1">
                <a:solidFill>
                  <a:srgbClr val="000000"/>
                </a:solidFill>
                <a:effectLst/>
                <a:latin typeface="Calibri" panose="020F0502020204030204" pitchFamily="34" charset="0"/>
                <a:ea typeface="Cambria" panose="02040503050406030204" pitchFamily="18" charset="0"/>
                <a:cs typeface="Calibri" panose="020F0502020204030204" pitchFamily="34" charset="0"/>
              </a:rPr>
              <a:t>utilisés</a:t>
            </a:r>
            <a:r>
              <a:rPr lang="en-GB" sz="2400" b="0" dirty="0">
                <a:solidFill>
                  <a:srgbClr val="000000"/>
                </a:solidFill>
                <a:effectLst/>
                <a:latin typeface="Calibri" panose="020F0502020204030204" pitchFamily="34" charset="0"/>
                <a:ea typeface="Cambria" panose="02040503050406030204" pitchFamily="18" charset="0"/>
                <a:cs typeface="Calibri" panose="020F0502020204030204" pitchFamily="34" charset="0"/>
              </a:rPr>
              <a:t> pour </a:t>
            </a:r>
            <a:r>
              <a:rPr lang="en-GB" sz="2400" b="0" dirty="0" err="1">
                <a:solidFill>
                  <a:srgbClr val="000000"/>
                </a:solidFill>
                <a:effectLst/>
                <a:latin typeface="Calibri" panose="020F0502020204030204" pitchFamily="34" charset="0"/>
                <a:ea typeface="Cambria" panose="02040503050406030204" pitchFamily="18" charset="0"/>
                <a:cs typeface="Calibri" panose="020F0502020204030204" pitchFamily="34" charset="0"/>
              </a:rPr>
              <a:t>réduire</a:t>
            </a:r>
            <a:r>
              <a:rPr lang="en-GB" sz="2400" b="0" dirty="0">
                <a:solidFill>
                  <a:srgbClr val="000000"/>
                </a:solidFill>
                <a:effectLst/>
                <a:latin typeface="Calibri" panose="020F0502020204030204" pitchFamily="34" charset="0"/>
                <a:ea typeface="Cambria" panose="02040503050406030204" pitchFamily="18" charset="0"/>
                <a:cs typeface="Calibri" panose="020F0502020204030204" pitchFamily="34" charset="0"/>
              </a:rPr>
              <a:t> </a:t>
            </a:r>
            <a:r>
              <a:rPr lang="en-GB" sz="2400" b="0" dirty="0" err="1">
                <a:solidFill>
                  <a:srgbClr val="000000"/>
                </a:solidFill>
                <a:effectLst/>
                <a:latin typeface="Calibri" panose="020F0502020204030204" pitchFamily="34" charset="0"/>
                <a:ea typeface="Cambria" panose="02040503050406030204" pitchFamily="18" charset="0"/>
                <a:cs typeface="Calibri" panose="020F0502020204030204" pitchFamily="34" charset="0"/>
              </a:rPr>
              <a:t>l’impact</a:t>
            </a:r>
            <a:r>
              <a:rPr lang="en-GB" sz="2400" b="0" dirty="0">
                <a:solidFill>
                  <a:srgbClr val="000000"/>
                </a:solidFill>
                <a:effectLst/>
                <a:latin typeface="Calibri" panose="020F0502020204030204" pitchFamily="34" charset="0"/>
                <a:ea typeface="Cambria" panose="02040503050406030204" pitchFamily="18" charset="0"/>
                <a:cs typeface="Calibri" panose="020F0502020204030204" pitchFamily="34" charset="0"/>
              </a:rPr>
              <a:t> de la crise</a:t>
            </a:r>
          </a:p>
          <a:p>
            <a:pPr marL="468313" indent="-457200" algn="l">
              <a:lnSpc>
                <a:spcPct val="90000"/>
              </a:lnSpc>
              <a:spcAft>
                <a:spcPts val="800"/>
              </a:spcAft>
              <a:buFont typeface="Arial" panose="020B0604020202020204" pitchFamily="34" charset="0"/>
              <a:buChar char="•"/>
              <a:tabLst>
                <a:tab pos="400050" algn="l"/>
              </a:tabLst>
            </a:pPr>
            <a:r>
              <a:rPr lang="en-GB" sz="2400" b="0" dirty="0" err="1">
                <a:solidFill>
                  <a:srgbClr val="000000"/>
                </a:solidFill>
                <a:effectLst/>
                <a:latin typeface="Calibri" panose="020F0502020204030204" pitchFamily="34" charset="0"/>
                <a:ea typeface="Cambria" panose="02040503050406030204" pitchFamily="18" charset="0"/>
                <a:cs typeface="Calibri" panose="020F0502020204030204" pitchFamily="34" charset="0"/>
              </a:rPr>
              <a:t>Apprendre</a:t>
            </a:r>
            <a:r>
              <a:rPr lang="en-GB" sz="2400" b="0" dirty="0">
                <a:solidFill>
                  <a:srgbClr val="000000"/>
                </a:solidFill>
                <a:effectLst/>
                <a:latin typeface="Calibri" panose="020F0502020204030204" pitchFamily="34" charset="0"/>
                <a:ea typeface="Cambria" panose="02040503050406030204" pitchFamily="18" charset="0"/>
                <a:cs typeface="Calibri" panose="020F0502020204030204" pitchFamily="34" charset="0"/>
              </a:rPr>
              <a:t> des </a:t>
            </a:r>
            <a:r>
              <a:rPr lang="en-GB" sz="2400" b="0" dirty="0" err="1">
                <a:solidFill>
                  <a:srgbClr val="000000"/>
                </a:solidFill>
                <a:effectLst/>
                <a:latin typeface="Calibri" panose="020F0502020204030204" pitchFamily="34" charset="0"/>
                <a:ea typeface="Cambria" panose="02040503050406030204" pitchFamily="18" charset="0"/>
                <a:cs typeface="Calibri" panose="020F0502020204030204" pitchFamily="34" charset="0"/>
              </a:rPr>
              <a:t>expériences</a:t>
            </a:r>
            <a:r>
              <a:rPr lang="en-GB" sz="2400" b="0" dirty="0">
                <a:solidFill>
                  <a:srgbClr val="000000"/>
                </a:solidFill>
                <a:effectLst/>
                <a:latin typeface="Calibri" panose="020F0502020204030204" pitchFamily="34" charset="0"/>
                <a:ea typeface="Cambria" panose="02040503050406030204" pitchFamily="18" charset="0"/>
                <a:cs typeface="Calibri" panose="020F0502020204030204" pitchFamily="34" charset="0"/>
              </a:rPr>
              <a:t> des pays</a:t>
            </a:r>
          </a:p>
          <a:p>
            <a:pPr marL="468313" indent="-457200" algn="l">
              <a:lnSpc>
                <a:spcPct val="90000"/>
              </a:lnSpc>
              <a:spcAft>
                <a:spcPts val="800"/>
              </a:spcAft>
              <a:buFont typeface="Arial" panose="020B0604020202020204" pitchFamily="34" charset="0"/>
              <a:buChar char="•"/>
              <a:tabLst>
                <a:tab pos="400050" algn="l"/>
              </a:tabLst>
            </a:pPr>
            <a:r>
              <a:rPr lang="en-GB" sz="2400" b="0" dirty="0">
                <a:solidFill>
                  <a:srgbClr val="000000"/>
                </a:solidFill>
                <a:effectLst/>
                <a:latin typeface="Calibri" panose="020F0502020204030204" pitchFamily="34" charset="0"/>
                <a:ea typeface="Cambria" panose="02040503050406030204" pitchFamily="18" charset="0"/>
                <a:cs typeface="Calibri" panose="020F0502020204030204" pitchFamily="34" charset="0"/>
              </a:rPr>
              <a:t>Identifier les actions qui </a:t>
            </a:r>
            <a:r>
              <a:rPr lang="en-GB" sz="2400" b="0" dirty="0" err="1">
                <a:solidFill>
                  <a:srgbClr val="000000"/>
                </a:solidFill>
                <a:effectLst/>
                <a:latin typeface="Calibri" panose="020F0502020204030204" pitchFamily="34" charset="0"/>
                <a:ea typeface="Cambria" panose="02040503050406030204" pitchFamily="18" charset="0"/>
                <a:cs typeface="Calibri" panose="020F0502020204030204" pitchFamily="34" charset="0"/>
              </a:rPr>
              <a:t>peuvent</a:t>
            </a:r>
            <a:r>
              <a:rPr lang="en-GB" sz="2400" b="0" dirty="0">
                <a:solidFill>
                  <a:srgbClr val="000000"/>
                </a:solidFill>
                <a:effectLst/>
                <a:latin typeface="Calibri" panose="020F0502020204030204" pitchFamily="34" charset="0"/>
                <a:ea typeface="Cambria" panose="02040503050406030204" pitchFamily="18" charset="0"/>
                <a:cs typeface="Calibri" panose="020F0502020204030204" pitchFamily="34" charset="0"/>
              </a:rPr>
              <a:t> </a:t>
            </a:r>
            <a:r>
              <a:rPr lang="en-GB" sz="2400" b="0" dirty="0" err="1">
                <a:solidFill>
                  <a:srgbClr val="000000"/>
                </a:solidFill>
                <a:effectLst/>
                <a:latin typeface="Calibri" panose="020F0502020204030204" pitchFamily="34" charset="0"/>
                <a:ea typeface="Cambria" panose="02040503050406030204" pitchFamily="18" charset="0"/>
                <a:cs typeface="Calibri" panose="020F0502020204030204" pitchFamily="34" charset="0"/>
              </a:rPr>
              <a:t>être</a:t>
            </a:r>
            <a:r>
              <a:rPr lang="en-GB" sz="2400" b="0" dirty="0">
                <a:solidFill>
                  <a:srgbClr val="000000"/>
                </a:solidFill>
                <a:effectLst/>
                <a:latin typeface="Calibri" panose="020F0502020204030204" pitchFamily="34" charset="0"/>
                <a:ea typeface="Cambria" panose="02040503050406030204" pitchFamily="18" charset="0"/>
                <a:cs typeface="Calibri" panose="020F0502020204030204" pitchFamily="34" charset="0"/>
              </a:rPr>
              <a:t> prises </a:t>
            </a:r>
            <a:r>
              <a:rPr lang="en-GB" sz="2400" b="0" dirty="0" err="1">
                <a:solidFill>
                  <a:srgbClr val="000000"/>
                </a:solidFill>
                <a:effectLst/>
                <a:latin typeface="Calibri" panose="020F0502020204030204" pitchFamily="34" charset="0"/>
                <a:ea typeface="Cambria" panose="02040503050406030204" pitchFamily="18" charset="0"/>
                <a:cs typeface="Calibri" panose="020F0502020204030204" pitchFamily="34" charset="0"/>
              </a:rPr>
              <a:t>collectivement</a:t>
            </a:r>
            <a:r>
              <a:rPr lang="en-GB" sz="2400" b="0" dirty="0">
                <a:solidFill>
                  <a:srgbClr val="000000"/>
                </a:solidFill>
                <a:effectLst/>
                <a:latin typeface="Calibri" panose="020F0502020204030204" pitchFamily="34" charset="0"/>
                <a:ea typeface="Cambria" panose="02040503050406030204" pitchFamily="18" charset="0"/>
                <a:cs typeface="Calibri" panose="020F0502020204030204" pitchFamily="34" charset="0"/>
              </a:rPr>
              <a:t> pour </a:t>
            </a:r>
            <a:r>
              <a:rPr lang="en-GB" sz="2400" b="0" dirty="0" err="1">
                <a:solidFill>
                  <a:srgbClr val="000000"/>
                </a:solidFill>
                <a:effectLst/>
                <a:latin typeface="Calibri" panose="020F0502020204030204" pitchFamily="34" charset="0"/>
                <a:ea typeface="Cambria" panose="02040503050406030204" pitchFamily="18" charset="0"/>
                <a:cs typeface="Calibri" panose="020F0502020204030204" pitchFamily="34" charset="0"/>
              </a:rPr>
              <a:t>réaliser</a:t>
            </a:r>
            <a:r>
              <a:rPr lang="en-GB" sz="2400" b="0" dirty="0">
                <a:solidFill>
                  <a:srgbClr val="000000"/>
                </a:solidFill>
                <a:effectLst/>
                <a:latin typeface="Calibri" panose="020F0502020204030204" pitchFamily="34" charset="0"/>
                <a:ea typeface="Cambria" panose="02040503050406030204" pitchFamily="18" charset="0"/>
                <a:cs typeface="Calibri" panose="020F0502020204030204" pitchFamily="34" charset="0"/>
              </a:rPr>
              <a:t> des </a:t>
            </a:r>
            <a:r>
              <a:rPr lang="en-GB" sz="2400" b="0" dirty="0" err="1">
                <a:solidFill>
                  <a:srgbClr val="000000"/>
                </a:solidFill>
                <a:effectLst/>
                <a:latin typeface="Calibri" panose="020F0502020204030204" pitchFamily="34" charset="0"/>
                <a:ea typeface="Cambria" panose="02040503050406030204" pitchFamily="18" charset="0"/>
                <a:cs typeface="Calibri" panose="020F0502020204030204" pitchFamily="34" charset="0"/>
              </a:rPr>
              <a:t>progrès</a:t>
            </a:r>
            <a:r>
              <a:rPr lang="en-GB" sz="2400" b="0" dirty="0">
                <a:solidFill>
                  <a:srgbClr val="000000"/>
                </a:solidFill>
                <a:effectLst/>
                <a:latin typeface="Calibri" panose="020F0502020204030204" pitchFamily="34" charset="0"/>
                <a:ea typeface="Cambria" panose="02040503050406030204" pitchFamily="18" charset="0"/>
                <a:cs typeface="Calibri" panose="020F0502020204030204" pitchFamily="34" charset="0"/>
              </a:rPr>
              <a:t> et les </a:t>
            </a:r>
            <a:r>
              <a:rPr lang="en-GB" sz="2400" b="0" dirty="0" err="1">
                <a:solidFill>
                  <a:srgbClr val="000000"/>
                </a:solidFill>
                <a:effectLst/>
                <a:latin typeface="Calibri" panose="020F0502020204030204" pitchFamily="34" charset="0"/>
                <a:ea typeface="Cambria" panose="02040503050406030204" pitchFamily="18" charset="0"/>
                <a:cs typeface="Calibri" panose="020F0502020204030204" pitchFamily="34" charset="0"/>
              </a:rPr>
              <a:t>eventuels</a:t>
            </a:r>
            <a:r>
              <a:rPr lang="en-GB" sz="2400" b="0" dirty="0">
                <a:solidFill>
                  <a:srgbClr val="000000"/>
                </a:solidFill>
                <a:effectLst/>
                <a:latin typeface="Calibri" panose="020F0502020204030204" pitchFamily="34" charset="0"/>
                <a:ea typeface="Cambria" panose="02040503050406030204" pitchFamily="18" charset="0"/>
                <a:cs typeface="Calibri" panose="020F0502020204030204" pitchFamily="34" charset="0"/>
              </a:rPr>
              <a:t> </a:t>
            </a:r>
            <a:r>
              <a:rPr lang="en-GB" sz="2400" b="0" dirty="0" err="1">
                <a:solidFill>
                  <a:srgbClr val="000000"/>
                </a:solidFill>
                <a:effectLst/>
                <a:latin typeface="Calibri" panose="020F0502020204030204" pitchFamily="34" charset="0"/>
                <a:ea typeface="Cambria" panose="02040503050406030204" pitchFamily="18" charset="0"/>
                <a:cs typeface="Calibri" panose="020F0502020204030204" pitchFamily="34" charset="0"/>
              </a:rPr>
              <a:t>besoins</a:t>
            </a:r>
            <a:r>
              <a:rPr lang="en-GB" sz="2400" b="0" dirty="0">
                <a:solidFill>
                  <a:srgbClr val="000000"/>
                </a:solidFill>
                <a:effectLst/>
                <a:latin typeface="Calibri" panose="020F0502020204030204" pitchFamily="34" charset="0"/>
                <a:ea typeface="Cambria" panose="02040503050406030204" pitchFamily="18" charset="0"/>
                <a:cs typeface="Calibri" panose="020F0502020204030204" pitchFamily="34" charset="0"/>
              </a:rPr>
              <a:t> d’appui des </a:t>
            </a:r>
            <a:r>
              <a:rPr lang="en-GB" sz="2400" b="0" dirty="0" err="1">
                <a:solidFill>
                  <a:srgbClr val="000000"/>
                </a:solidFill>
                <a:effectLst/>
                <a:latin typeface="Calibri" panose="020F0502020204030204" pitchFamily="34" charset="0"/>
                <a:ea typeface="Cambria" panose="02040503050406030204" pitchFamily="18" charset="0"/>
                <a:cs typeface="Calibri" panose="020F0502020204030204" pitchFamily="34" charset="0"/>
              </a:rPr>
              <a:t>niveaux</a:t>
            </a:r>
            <a:r>
              <a:rPr lang="en-GB" sz="2400" b="0" dirty="0">
                <a:solidFill>
                  <a:srgbClr val="000000"/>
                </a:solidFill>
                <a:effectLst/>
                <a:latin typeface="Calibri" panose="020F0502020204030204" pitchFamily="34" charset="0"/>
                <a:ea typeface="Cambria" panose="02040503050406030204" pitchFamily="18" charset="0"/>
                <a:cs typeface="Calibri" panose="020F0502020204030204" pitchFamily="34" charset="0"/>
              </a:rPr>
              <a:t> </a:t>
            </a:r>
            <a:r>
              <a:rPr lang="en-GB" sz="2400" b="0" dirty="0" err="1">
                <a:solidFill>
                  <a:srgbClr val="000000"/>
                </a:solidFill>
                <a:effectLst/>
                <a:latin typeface="Calibri" panose="020F0502020204030204" pitchFamily="34" charset="0"/>
                <a:ea typeface="Cambria" panose="02040503050406030204" pitchFamily="18" charset="0"/>
                <a:cs typeface="Calibri" panose="020F0502020204030204" pitchFamily="34" charset="0"/>
              </a:rPr>
              <a:t>régional</a:t>
            </a:r>
            <a:r>
              <a:rPr lang="en-GB" sz="2400" b="0" dirty="0">
                <a:solidFill>
                  <a:srgbClr val="000000"/>
                </a:solidFill>
                <a:effectLst/>
                <a:latin typeface="Calibri" panose="020F0502020204030204" pitchFamily="34" charset="0"/>
                <a:ea typeface="Cambria" panose="02040503050406030204" pitchFamily="18" charset="0"/>
                <a:cs typeface="Calibri" panose="020F0502020204030204" pitchFamily="34" charset="0"/>
              </a:rPr>
              <a:t> et global</a:t>
            </a:r>
            <a:endParaRPr lang="fr-FR" sz="2400" b="0" kern="1200" dirty="0">
              <a:solidFill>
                <a:schemeClr val="tx1"/>
              </a:solidFill>
              <a:latin typeface="Calibri" panose="020F0502020204030204" pitchFamily="34" charset="0"/>
              <a:ea typeface="+mj-ea"/>
              <a:cs typeface="Calibri" panose="020F0502020204030204" pitchFamily="34" charset="0"/>
            </a:endParaRPr>
          </a:p>
        </p:txBody>
      </p:sp>
      <p:sp>
        <p:nvSpPr>
          <p:cNvPr id="9" name="Rounded Rectangle 8">
            <a:extLst>
              <a:ext uri="{FF2B5EF4-FFF2-40B4-BE49-F238E27FC236}">
                <a16:creationId xmlns:a16="http://schemas.microsoft.com/office/drawing/2014/main" id="{7C308F74-7DE6-ABDA-7D18-D243C1E1531E}"/>
              </a:ext>
            </a:extLst>
          </p:cNvPr>
          <p:cNvSpPr/>
          <p:nvPr/>
        </p:nvSpPr>
        <p:spPr>
          <a:xfrm>
            <a:off x="5951637" y="1119049"/>
            <a:ext cx="150277" cy="4619897"/>
          </a:xfrm>
          <a:prstGeom prst="roundRect">
            <a:avLst/>
          </a:prstGeom>
          <a:solidFill>
            <a:schemeClr val="accent3">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FR"/>
          </a:p>
        </p:txBody>
      </p:sp>
    </p:spTree>
    <p:extLst>
      <p:ext uri="{BB962C8B-B14F-4D97-AF65-F5344CB8AC3E}">
        <p14:creationId xmlns:p14="http://schemas.microsoft.com/office/powerpoint/2010/main" val="1160186469"/>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3563E9-492B-81A9-3FCA-075DD0865BE3}"/>
            </a:ext>
          </a:extLst>
        </p:cNvPr>
        <p:cNvGrpSpPr/>
        <p:nvPr/>
      </p:nvGrpSpPr>
      <p:grpSpPr>
        <a:xfrm>
          <a:off x="0" y="0"/>
          <a:ext cx="0" cy="0"/>
          <a:chOff x="0" y="0"/>
          <a:chExt cx="0" cy="0"/>
        </a:xfrm>
      </p:grpSpPr>
      <p:sp>
        <p:nvSpPr>
          <p:cNvPr id="3" name="TextBox 17">
            <a:extLst>
              <a:ext uri="{FF2B5EF4-FFF2-40B4-BE49-F238E27FC236}">
                <a16:creationId xmlns:a16="http://schemas.microsoft.com/office/drawing/2014/main" id="{DD1A0EDB-2265-FFED-B030-D025DA1F3132}"/>
              </a:ext>
            </a:extLst>
          </p:cNvPr>
          <p:cNvSpPr txBox="1"/>
          <p:nvPr/>
        </p:nvSpPr>
        <p:spPr>
          <a:xfrm>
            <a:off x="279713" y="6118510"/>
            <a:ext cx="4177837" cy="492443"/>
          </a:xfrm>
          <a:prstGeom prst="rect">
            <a:avLst/>
          </a:prstGeom>
          <a:ln w="3175">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nchor="ctr">
            <a:spAutoFit/>
          </a:bodyPr>
          <a:lstStyle/>
          <a:p>
            <a:pPr algn="l" defTabSz="609492">
              <a:defRPr sz="1800">
                <a:latin typeface="Arial"/>
                <a:ea typeface="Arial"/>
                <a:cs typeface="Arial"/>
                <a:sym typeface="Arial"/>
              </a:defRPr>
            </a:pPr>
            <a:r>
              <a:rPr lang="fr-FR" sz="1600" dirty="0">
                <a:solidFill>
                  <a:srgbClr val="808080"/>
                </a:solidFill>
              </a:rPr>
              <a:t>ERP, </a:t>
            </a:r>
            <a:r>
              <a:rPr lang="fr-FR" sz="1600" dirty="0" err="1">
                <a:solidFill>
                  <a:srgbClr val="808080"/>
                </a:solidFill>
              </a:rPr>
              <a:t>AAs</a:t>
            </a:r>
            <a:r>
              <a:rPr lang="fr-FR" sz="1600" dirty="0">
                <a:solidFill>
                  <a:srgbClr val="808080"/>
                </a:solidFill>
              </a:rPr>
              <a:t> and </a:t>
            </a:r>
            <a:r>
              <a:rPr lang="fr-FR" sz="1600" dirty="0" err="1">
                <a:solidFill>
                  <a:srgbClr val="808080"/>
                </a:solidFill>
              </a:rPr>
              <a:t>Climate</a:t>
            </a:r>
            <a:r>
              <a:rPr lang="fr-FR" sz="1600" dirty="0">
                <a:solidFill>
                  <a:srgbClr val="808080"/>
                </a:solidFill>
              </a:rPr>
              <a:t> </a:t>
            </a:r>
            <a:r>
              <a:rPr lang="fr-FR" sz="1600" dirty="0" err="1">
                <a:solidFill>
                  <a:srgbClr val="808080"/>
                </a:solidFill>
              </a:rPr>
              <a:t>crisis</a:t>
            </a:r>
            <a:r>
              <a:rPr lang="en-US" sz="1600" dirty="0">
                <a:solidFill>
                  <a:srgbClr val="808080"/>
                </a:solidFill>
              </a:rPr>
              <a:t> </a:t>
            </a:r>
            <a:br>
              <a:rPr sz="1600" dirty="0"/>
            </a:br>
            <a:r>
              <a:rPr sz="1600" dirty="0">
                <a:solidFill>
                  <a:srgbClr val="808080"/>
                </a:solidFill>
              </a:rPr>
              <a:t>Date:</a:t>
            </a:r>
            <a:r>
              <a:rPr lang="en-US" sz="1600" dirty="0">
                <a:solidFill>
                  <a:srgbClr val="808080"/>
                </a:solidFill>
              </a:rPr>
              <a:t>  19/02/2024</a:t>
            </a:r>
          </a:p>
        </p:txBody>
      </p:sp>
      <p:sp>
        <p:nvSpPr>
          <p:cNvPr id="4" name="TextBox 3">
            <a:extLst>
              <a:ext uri="{FF2B5EF4-FFF2-40B4-BE49-F238E27FC236}">
                <a16:creationId xmlns:a16="http://schemas.microsoft.com/office/drawing/2014/main" id="{247EEE07-0C7F-B36F-3022-1FDF2D5A067E}"/>
              </a:ext>
            </a:extLst>
          </p:cNvPr>
          <p:cNvSpPr txBox="1"/>
          <p:nvPr/>
        </p:nvSpPr>
        <p:spPr>
          <a:xfrm>
            <a:off x="11153631" y="6204953"/>
            <a:ext cx="1085470" cy="407804"/>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horz" wrap="square" lIns="19050" tIns="19050" rIns="19050" bIns="19050" numCol="1" spcCol="38100" rtlCol="0" anchor="t">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1pPr>
            <a:lvl2pPr marL="0" marR="0" indent="4572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2pPr>
            <a:lvl3pPr marL="0" marR="0" indent="9144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3pPr>
            <a:lvl4pPr marL="0" marR="0" indent="13716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4pPr>
            <a:lvl5pPr marL="0" marR="0" indent="18288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5pPr>
            <a:lvl6pPr marL="0" marR="0" indent="22860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6pPr>
            <a:lvl7pPr marL="0" marR="0" indent="27432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7pPr>
            <a:lvl8pPr marL="0" marR="0" indent="32004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8pPr>
            <a:lvl9pPr marL="0" marR="0" indent="36576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9pPr>
          </a:lstStyle>
          <a:p>
            <a:pPr algn="l"/>
            <a:r>
              <a:rPr lang="fr-FR" sz="1200" b="0" spc="-100" dirty="0">
                <a:solidFill>
                  <a:srgbClr val="D8D8D8"/>
                </a:solidFill>
                <a:latin typeface="Calibri"/>
                <a:cs typeface="Calibri"/>
              </a:rPr>
              <a:t>WC</a:t>
            </a:r>
            <a:r>
              <a:rPr lang="en-NL" sz="1200" b="0" spc="-100">
                <a:solidFill>
                  <a:srgbClr val="D8D8D8"/>
                </a:solidFill>
                <a:latin typeface="Calibri"/>
                <a:cs typeface="Calibri"/>
              </a:rPr>
              <a:t>A Regional</a:t>
            </a:r>
            <a:endParaRPr lang="en-US" dirty="0">
              <a:solidFill>
                <a:srgbClr val="D8D8D8"/>
              </a:solidFill>
              <a:cs typeface="Calibri"/>
            </a:endParaRPr>
          </a:p>
          <a:p>
            <a:pPr algn="l"/>
            <a:r>
              <a:rPr lang="en-US" sz="1200" b="0" spc="-100" dirty="0">
                <a:solidFill>
                  <a:srgbClr val="D8D8D8"/>
                </a:solidFill>
                <a:latin typeface="Calibri"/>
                <a:cs typeface="Calibri"/>
              </a:rPr>
              <a:t>Meeting</a:t>
            </a:r>
          </a:p>
        </p:txBody>
      </p:sp>
      <p:cxnSp>
        <p:nvCxnSpPr>
          <p:cNvPr id="6" name="Straight Connector 5">
            <a:extLst>
              <a:ext uri="{FF2B5EF4-FFF2-40B4-BE49-F238E27FC236}">
                <a16:creationId xmlns:a16="http://schemas.microsoft.com/office/drawing/2014/main" id="{567301F9-664C-A69D-F6A4-55E27E94481C}"/>
              </a:ext>
            </a:extLst>
          </p:cNvPr>
          <p:cNvCxnSpPr>
            <a:cxnSpLocks/>
          </p:cNvCxnSpPr>
          <p:nvPr/>
        </p:nvCxnSpPr>
        <p:spPr>
          <a:xfrm flipH="1">
            <a:off x="11050037" y="6083723"/>
            <a:ext cx="1" cy="677592"/>
          </a:xfrm>
          <a:prstGeom prst="line">
            <a:avLst/>
          </a:prstGeom>
          <a:noFill/>
          <a:ln w="12700" cap="flat">
            <a:solidFill>
              <a:schemeClr val="bg1">
                <a:lumMod val="85000"/>
              </a:schemeClr>
            </a:solidFill>
            <a:prstDash val="solid"/>
            <a:miter lim="400000"/>
          </a:ln>
          <a:effectLst/>
          <a:sp3d/>
        </p:spPr>
        <p:style>
          <a:lnRef idx="0">
            <a:scrgbClr r="0" g="0" b="0"/>
          </a:lnRef>
          <a:fillRef idx="0">
            <a:scrgbClr r="0" g="0" b="0"/>
          </a:fillRef>
          <a:effectRef idx="0">
            <a:scrgbClr r="0" g="0" b="0"/>
          </a:effectRef>
          <a:fontRef idx="none"/>
        </p:style>
      </p:cxnSp>
      <p:cxnSp>
        <p:nvCxnSpPr>
          <p:cNvPr id="8" name="Straight Connector 7">
            <a:extLst>
              <a:ext uri="{FF2B5EF4-FFF2-40B4-BE49-F238E27FC236}">
                <a16:creationId xmlns:a16="http://schemas.microsoft.com/office/drawing/2014/main" id="{07C9FC52-1CE1-CB32-09A6-9A3CDD1BB52A}"/>
              </a:ext>
            </a:extLst>
          </p:cNvPr>
          <p:cNvCxnSpPr>
            <a:cxnSpLocks/>
          </p:cNvCxnSpPr>
          <p:nvPr/>
        </p:nvCxnSpPr>
        <p:spPr>
          <a:xfrm flipH="1">
            <a:off x="9566827" y="6083722"/>
            <a:ext cx="1" cy="677592"/>
          </a:xfrm>
          <a:prstGeom prst="line">
            <a:avLst/>
          </a:prstGeom>
          <a:noFill/>
          <a:ln w="12700" cap="flat">
            <a:solidFill>
              <a:schemeClr val="bg1">
                <a:lumMod val="85000"/>
              </a:schemeClr>
            </a:solidFill>
            <a:prstDash val="solid"/>
            <a:miter lim="400000"/>
          </a:ln>
          <a:effectLst/>
          <a:sp3d/>
        </p:spPr>
        <p:style>
          <a:lnRef idx="0">
            <a:scrgbClr r="0" g="0" b="0"/>
          </a:lnRef>
          <a:fillRef idx="0">
            <a:scrgbClr r="0" g="0" b="0"/>
          </a:fillRef>
          <a:effectRef idx="0">
            <a:scrgbClr r="0" g="0" b="0"/>
          </a:effectRef>
          <a:fontRef idx="none"/>
        </p:style>
      </p:cxnSp>
      <p:pic>
        <p:nvPicPr>
          <p:cNvPr id="11" name="Picture 10" descr="A grey rectangular sign with blue text&#10;&#10;Description automatically generated">
            <a:extLst>
              <a:ext uri="{FF2B5EF4-FFF2-40B4-BE49-F238E27FC236}">
                <a16:creationId xmlns:a16="http://schemas.microsoft.com/office/drawing/2014/main" id="{E9D47A8E-D0C9-7CE2-03D1-585D4936D85C}"/>
              </a:ext>
            </a:extLst>
          </p:cNvPr>
          <p:cNvPicPr>
            <a:picLocks noChangeAspect="1"/>
          </p:cNvPicPr>
          <p:nvPr/>
        </p:nvPicPr>
        <p:blipFill>
          <a:blip r:embed="rId3"/>
          <a:stretch>
            <a:fillRect/>
          </a:stretch>
        </p:blipFill>
        <p:spPr>
          <a:xfrm>
            <a:off x="8450058" y="6069530"/>
            <a:ext cx="1079649" cy="665642"/>
          </a:xfrm>
          <a:prstGeom prst="rect">
            <a:avLst/>
          </a:prstGeom>
        </p:spPr>
      </p:pic>
      <p:pic>
        <p:nvPicPr>
          <p:cNvPr id="16" name="Picture 15" descr="A black background with green text&#10;&#10;Description automatically generated">
            <a:extLst>
              <a:ext uri="{FF2B5EF4-FFF2-40B4-BE49-F238E27FC236}">
                <a16:creationId xmlns:a16="http://schemas.microsoft.com/office/drawing/2014/main" id="{1EC9EADF-353E-BA78-B758-118C8DEABD2C}"/>
              </a:ext>
            </a:extLst>
          </p:cNvPr>
          <p:cNvPicPr>
            <a:picLocks noChangeAspect="1"/>
          </p:cNvPicPr>
          <p:nvPr/>
        </p:nvPicPr>
        <p:blipFill>
          <a:blip r:embed="rId4"/>
          <a:stretch>
            <a:fillRect/>
          </a:stretch>
        </p:blipFill>
        <p:spPr>
          <a:xfrm>
            <a:off x="9675628" y="6179617"/>
            <a:ext cx="1275893" cy="452120"/>
          </a:xfrm>
          <a:prstGeom prst="rect">
            <a:avLst/>
          </a:prstGeom>
        </p:spPr>
      </p:pic>
      <p:sp>
        <p:nvSpPr>
          <p:cNvPr id="9" name="Background">
            <a:extLst>
              <a:ext uri="{FF2B5EF4-FFF2-40B4-BE49-F238E27FC236}">
                <a16:creationId xmlns:a16="http://schemas.microsoft.com/office/drawing/2014/main" id="{4BB3A89E-6701-3660-78EE-E5D1FB94973C}"/>
              </a:ext>
            </a:extLst>
          </p:cNvPr>
          <p:cNvSpPr txBox="1">
            <a:spLocks/>
          </p:cNvSpPr>
          <p:nvPr/>
        </p:nvSpPr>
        <p:spPr>
          <a:xfrm>
            <a:off x="380909" y="202555"/>
            <a:ext cx="11417481" cy="553998"/>
          </a:xfrm>
          <a:prstGeom prst="rect">
            <a:avLst/>
          </a:prstGeom>
          <a:ln w="3175">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vert="horz" lIns="0" tIns="0" rIns="0" bIns="0" rtlCol="0" anchor="t">
            <a:noAutofit/>
          </a:bodyPr>
          <a:lstStyle>
            <a:lvl1pPr marL="0" marR="0" indent="0" algn="l" defTabSz="609492" rtl="0" latinLnBrk="0">
              <a:lnSpc>
                <a:spcPct val="100000"/>
              </a:lnSpc>
              <a:spcBef>
                <a:spcPts val="1000"/>
              </a:spcBef>
              <a:spcAft>
                <a:spcPts val="0"/>
              </a:spcAft>
              <a:buClrTx/>
              <a:buSzTx/>
              <a:buFontTx/>
              <a:buNone/>
              <a:tabLst/>
              <a:defRPr sz="4300" b="0" i="0" u="none" strike="noStrike" cap="none" spc="0" baseline="0">
                <a:solidFill>
                  <a:srgbClr val="A4D233"/>
                </a:solidFill>
                <a:uFillTx/>
                <a:latin typeface="Bebas Neue Regular"/>
                <a:ea typeface="Bebas Neue Regular"/>
                <a:cs typeface="Bebas Neue Regular"/>
                <a:sym typeface="Bebas Neue Regular"/>
              </a:defRPr>
            </a:lvl1pPr>
            <a:lvl2pPr marL="0" marR="0" indent="0" algn="ctr" defTabSz="412750" rtl="0" latinLnBrk="0">
              <a:lnSpc>
                <a:spcPct val="100000"/>
              </a:lnSpc>
              <a:spcBef>
                <a:spcPts val="0"/>
              </a:spcBef>
              <a:spcAft>
                <a:spcPts val="0"/>
              </a:spcAft>
              <a:buClrTx/>
              <a:buSzTx/>
              <a:buFontTx/>
              <a:buNone/>
              <a:tabLst/>
              <a:defRPr sz="2600" b="0" i="0" u="none" strike="noStrike" cap="none" spc="0" baseline="0">
                <a:solidFill>
                  <a:srgbClr val="000000"/>
                </a:solidFill>
                <a:uFillTx/>
                <a:latin typeface="Helvetica Neue"/>
                <a:ea typeface="Helvetica Neue"/>
                <a:cs typeface="Helvetica Neue"/>
                <a:sym typeface="Helvetica Neue"/>
              </a:defRPr>
            </a:lvl2pPr>
            <a:lvl3pPr marL="0" marR="0" indent="0" algn="ctr" defTabSz="412750" rtl="0" latinLnBrk="0">
              <a:lnSpc>
                <a:spcPct val="100000"/>
              </a:lnSpc>
              <a:spcBef>
                <a:spcPts val="0"/>
              </a:spcBef>
              <a:spcAft>
                <a:spcPts val="0"/>
              </a:spcAft>
              <a:buClrTx/>
              <a:buSzTx/>
              <a:buFontTx/>
              <a:buNone/>
              <a:tabLst/>
              <a:defRPr sz="2600" b="0" i="0" u="none" strike="noStrike" cap="none" spc="0" baseline="0">
                <a:solidFill>
                  <a:srgbClr val="000000"/>
                </a:solidFill>
                <a:uFillTx/>
                <a:latin typeface="Helvetica Neue"/>
                <a:ea typeface="Helvetica Neue"/>
                <a:cs typeface="Helvetica Neue"/>
                <a:sym typeface="Helvetica Neue"/>
              </a:defRPr>
            </a:lvl3pPr>
            <a:lvl4pPr marL="0" marR="0" indent="0" algn="ctr" defTabSz="412750" rtl="0" latinLnBrk="0">
              <a:lnSpc>
                <a:spcPct val="100000"/>
              </a:lnSpc>
              <a:spcBef>
                <a:spcPts val="0"/>
              </a:spcBef>
              <a:spcAft>
                <a:spcPts val="0"/>
              </a:spcAft>
              <a:buClrTx/>
              <a:buSzTx/>
              <a:buFontTx/>
              <a:buNone/>
              <a:tabLst/>
              <a:defRPr sz="2600" b="0" i="0" u="none" strike="noStrike" cap="none" spc="0" baseline="0">
                <a:solidFill>
                  <a:srgbClr val="000000"/>
                </a:solidFill>
                <a:uFillTx/>
                <a:latin typeface="Helvetica Neue"/>
                <a:ea typeface="Helvetica Neue"/>
                <a:cs typeface="Helvetica Neue"/>
                <a:sym typeface="Helvetica Neue"/>
              </a:defRPr>
            </a:lvl4pPr>
            <a:lvl5pPr marL="0" marR="0" indent="0" algn="ctr" defTabSz="412750" rtl="0" latinLnBrk="0">
              <a:lnSpc>
                <a:spcPct val="100000"/>
              </a:lnSpc>
              <a:spcBef>
                <a:spcPts val="0"/>
              </a:spcBef>
              <a:spcAft>
                <a:spcPts val="0"/>
              </a:spcAft>
              <a:buClrTx/>
              <a:buSzTx/>
              <a:buFontTx/>
              <a:buNone/>
              <a:tabLst/>
              <a:defRPr sz="2600" b="0" i="0" u="none" strike="noStrike" cap="none" spc="0" baseline="0">
                <a:solidFill>
                  <a:srgbClr val="000000"/>
                </a:solidFill>
                <a:uFillTx/>
                <a:latin typeface="Helvetica Neue"/>
                <a:ea typeface="Helvetica Neue"/>
                <a:cs typeface="Helvetica Neue"/>
                <a:sym typeface="Helvetica Neue"/>
              </a:defRPr>
            </a:lvl5pPr>
            <a:lvl6pPr marL="0" marR="0" indent="355600" algn="ctr" defTabSz="412750" rtl="0" latinLnBrk="0">
              <a:lnSpc>
                <a:spcPct val="100000"/>
              </a:lnSpc>
              <a:spcBef>
                <a:spcPts val="0"/>
              </a:spcBef>
              <a:spcAft>
                <a:spcPts val="0"/>
              </a:spcAft>
              <a:buClrTx/>
              <a:buSzTx/>
              <a:buFontTx/>
              <a:buNone/>
              <a:tabLst/>
              <a:defRPr sz="2600" b="0" i="0" u="none" strike="noStrike" cap="none" spc="0" baseline="0">
                <a:solidFill>
                  <a:srgbClr val="000000"/>
                </a:solidFill>
                <a:uFillTx/>
                <a:latin typeface="Helvetica Neue"/>
                <a:ea typeface="Helvetica Neue"/>
                <a:cs typeface="Helvetica Neue"/>
                <a:sym typeface="Helvetica Neue"/>
              </a:defRPr>
            </a:lvl6pPr>
            <a:lvl7pPr marL="0" marR="0" indent="711200" algn="ctr" defTabSz="412750" rtl="0" latinLnBrk="0">
              <a:lnSpc>
                <a:spcPct val="100000"/>
              </a:lnSpc>
              <a:spcBef>
                <a:spcPts val="0"/>
              </a:spcBef>
              <a:spcAft>
                <a:spcPts val="0"/>
              </a:spcAft>
              <a:buClrTx/>
              <a:buSzTx/>
              <a:buFontTx/>
              <a:buNone/>
              <a:tabLst/>
              <a:defRPr sz="2600" b="0" i="0" u="none" strike="noStrike" cap="none" spc="0" baseline="0">
                <a:solidFill>
                  <a:srgbClr val="000000"/>
                </a:solidFill>
                <a:uFillTx/>
                <a:latin typeface="Helvetica Neue"/>
                <a:ea typeface="Helvetica Neue"/>
                <a:cs typeface="Helvetica Neue"/>
                <a:sym typeface="Helvetica Neue"/>
              </a:defRPr>
            </a:lvl7pPr>
            <a:lvl8pPr marL="0" marR="0" indent="1066800" algn="ctr" defTabSz="412750" rtl="0" latinLnBrk="0">
              <a:lnSpc>
                <a:spcPct val="100000"/>
              </a:lnSpc>
              <a:spcBef>
                <a:spcPts val="0"/>
              </a:spcBef>
              <a:spcAft>
                <a:spcPts val="0"/>
              </a:spcAft>
              <a:buClrTx/>
              <a:buSzTx/>
              <a:buFontTx/>
              <a:buNone/>
              <a:tabLst/>
              <a:defRPr sz="2600" b="0" i="0" u="none" strike="noStrike" cap="none" spc="0" baseline="0">
                <a:solidFill>
                  <a:srgbClr val="000000"/>
                </a:solidFill>
                <a:uFillTx/>
                <a:latin typeface="Helvetica Neue"/>
                <a:ea typeface="Helvetica Neue"/>
                <a:cs typeface="Helvetica Neue"/>
                <a:sym typeface="Helvetica Neue"/>
              </a:defRPr>
            </a:lvl8pPr>
            <a:lvl9pPr marL="0" marR="0" indent="1422400" algn="ctr" defTabSz="412750" rtl="0" latinLnBrk="0">
              <a:lnSpc>
                <a:spcPct val="100000"/>
              </a:lnSpc>
              <a:spcBef>
                <a:spcPts val="0"/>
              </a:spcBef>
              <a:spcAft>
                <a:spcPts val="0"/>
              </a:spcAft>
              <a:buClrTx/>
              <a:buSzTx/>
              <a:buFontTx/>
              <a:buNone/>
              <a:tabLst/>
              <a:defRPr sz="2600" b="0" i="0" u="none" strike="noStrike" cap="none" spc="0" baseline="0">
                <a:solidFill>
                  <a:srgbClr val="000000"/>
                </a:solidFill>
                <a:uFillTx/>
                <a:latin typeface="Helvetica Neue"/>
                <a:ea typeface="Helvetica Neue"/>
                <a:cs typeface="Helvetica Neue"/>
                <a:sym typeface="Helvetica Neue"/>
              </a:defRPr>
            </a:lvl9pPr>
          </a:lstStyle>
          <a:p>
            <a:pPr hangingPunct="1"/>
            <a:r>
              <a:rPr lang="fr-FR" sz="4000" dirty="0" err="1">
                <a:solidFill>
                  <a:schemeClr val="bg1">
                    <a:lumMod val="50000"/>
                  </a:schemeClr>
                </a:solidFill>
                <a:cs typeface="Arial"/>
                <a:sym typeface="Arial"/>
              </a:rPr>
              <a:t>Shifting</a:t>
            </a:r>
            <a:r>
              <a:rPr lang="fr-FR" sz="4000" dirty="0">
                <a:solidFill>
                  <a:schemeClr val="bg1">
                    <a:lumMod val="50000"/>
                  </a:schemeClr>
                </a:solidFill>
                <a:cs typeface="Arial"/>
                <a:sym typeface="Arial"/>
              </a:rPr>
              <a:t> </a:t>
            </a:r>
            <a:r>
              <a:rPr lang="fr-FR" sz="4000" dirty="0" err="1">
                <a:solidFill>
                  <a:schemeClr val="bg1">
                    <a:lumMod val="50000"/>
                  </a:schemeClr>
                </a:solidFill>
                <a:cs typeface="Arial"/>
                <a:sym typeface="Arial"/>
              </a:rPr>
              <a:t>away</a:t>
            </a:r>
            <a:r>
              <a:rPr lang="fr-FR" sz="4000" dirty="0">
                <a:solidFill>
                  <a:schemeClr val="bg1">
                    <a:lumMod val="50000"/>
                  </a:schemeClr>
                </a:solidFill>
                <a:cs typeface="Arial"/>
                <a:sym typeface="Arial"/>
              </a:rPr>
              <a:t> </a:t>
            </a:r>
            <a:r>
              <a:rPr lang="fr-FR" sz="4000" dirty="0" err="1">
                <a:solidFill>
                  <a:schemeClr val="bg1">
                    <a:lumMod val="50000"/>
                  </a:schemeClr>
                </a:solidFill>
                <a:cs typeface="Arial"/>
                <a:sym typeface="Arial"/>
              </a:rPr>
              <a:t>from</a:t>
            </a:r>
            <a:r>
              <a:rPr lang="fr-FR" sz="4000" dirty="0">
                <a:solidFill>
                  <a:schemeClr val="bg1">
                    <a:lumMod val="50000"/>
                  </a:schemeClr>
                </a:solidFill>
                <a:cs typeface="Arial"/>
                <a:sym typeface="Arial"/>
              </a:rPr>
              <a:t> </a:t>
            </a:r>
            <a:r>
              <a:rPr lang="fr-FR" sz="4000" dirty="0" err="1">
                <a:solidFill>
                  <a:schemeClr val="bg1">
                    <a:lumMod val="50000"/>
                  </a:schemeClr>
                </a:solidFill>
                <a:cs typeface="Arial"/>
                <a:sym typeface="Arial"/>
              </a:rPr>
              <a:t>reactive</a:t>
            </a:r>
            <a:r>
              <a:rPr lang="fr-FR" sz="4000" dirty="0">
                <a:solidFill>
                  <a:schemeClr val="bg1">
                    <a:lumMod val="50000"/>
                  </a:schemeClr>
                </a:solidFill>
                <a:cs typeface="Arial"/>
                <a:sym typeface="Arial"/>
              </a:rPr>
              <a:t> </a:t>
            </a:r>
            <a:r>
              <a:rPr lang="fr-FR" sz="4000" dirty="0" err="1">
                <a:solidFill>
                  <a:schemeClr val="bg1">
                    <a:lumMod val="50000"/>
                  </a:schemeClr>
                </a:solidFill>
                <a:cs typeface="Arial"/>
                <a:sym typeface="Arial"/>
              </a:rPr>
              <a:t>humanitarian</a:t>
            </a:r>
            <a:r>
              <a:rPr lang="fr-FR" sz="4000" dirty="0">
                <a:solidFill>
                  <a:schemeClr val="bg1">
                    <a:lumMod val="50000"/>
                  </a:schemeClr>
                </a:solidFill>
                <a:cs typeface="Arial"/>
                <a:sym typeface="Arial"/>
              </a:rPr>
              <a:t> </a:t>
            </a:r>
            <a:r>
              <a:rPr lang="fr-FR" sz="4000" dirty="0" err="1">
                <a:solidFill>
                  <a:schemeClr val="bg1">
                    <a:lumMod val="50000"/>
                  </a:schemeClr>
                </a:solidFill>
                <a:cs typeface="Arial"/>
                <a:sym typeface="Arial"/>
              </a:rPr>
              <a:t>crisis</a:t>
            </a:r>
            <a:r>
              <a:rPr lang="fr-FR" sz="4000" dirty="0">
                <a:solidFill>
                  <a:schemeClr val="bg1">
                    <a:lumMod val="50000"/>
                  </a:schemeClr>
                </a:solidFill>
                <a:cs typeface="Arial"/>
                <a:sym typeface="Arial"/>
              </a:rPr>
              <a:t> management</a:t>
            </a:r>
            <a:endParaRPr lang="fr-FR" sz="4000" dirty="0">
              <a:solidFill>
                <a:schemeClr val="bg1">
                  <a:lumMod val="50000"/>
                </a:schemeClr>
              </a:solidFill>
              <a:cs typeface="Arial"/>
            </a:endParaRPr>
          </a:p>
        </p:txBody>
      </p:sp>
      <p:pic>
        <p:nvPicPr>
          <p:cNvPr id="12" name="Picture 11" descr="A red triangle with a exclamation mark and black text&#10;&#10;Description automatically generated">
            <a:extLst>
              <a:ext uri="{FF2B5EF4-FFF2-40B4-BE49-F238E27FC236}">
                <a16:creationId xmlns:a16="http://schemas.microsoft.com/office/drawing/2014/main" id="{323E3675-6647-FCB1-6418-92889A09ACE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3553" y="1020141"/>
            <a:ext cx="10986065" cy="2182380"/>
          </a:xfrm>
          <a:prstGeom prst="rect">
            <a:avLst/>
          </a:prstGeom>
        </p:spPr>
      </p:pic>
      <p:sp>
        <p:nvSpPr>
          <p:cNvPr id="18" name="TextBox 17">
            <a:extLst>
              <a:ext uri="{FF2B5EF4-FFF2-40B4-BE49-F238E27FC236}">
                <a16:creationId xmlns:a16="http://schemas.microsoft.com/office/drawing/2014/main" id="{B05B7B8B-3B85-8B88-029A-17CDD7F406B4}"/>
              </a:ext>
            </a:extLst>
          </p:cNvPr>
          <p:cNvSpPr txBox="1"/>
          <p:nvPr/>
        </p:nvSpPr>
        <p:spPr>
          <a:xfrm>
            <a:off x="681661" y="3693460"/>
            <a:ext cx="4996073" cy="592470"/>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9050" tIns="19050" rIns="19050" bIns="19050" numCol="1" spcCol="38100" rtlCol="0" anchor="ctr">
            <a:spAutoFit/>
          </a:bodyPr>
          <a:lstStyle/>
          <a:p>
            <a:pPr marL="0" marR="0" indent="0" algn="ctr" defTabSz="412750" rtl="0" fontAlgn="auto" latinLnBrk="0" hangingPunct="0">
              <a:lnSpc>
                <a:spcPct val="100000"/>
              </a:lnSpc>
              <a:spcBef>
                <a:spcPts val="0"/>
              </a:spcBef>
              <a:spcAft>
                <a:spcPts val="0"/>
              </a:spcAft>
              <a:buClrTx/>
              <a:buSzTx/>
              <a:buFontTx/>
              <a:buNone/>
              <a:tabLst/>
            </a:pPr>
            <a:r>
              <a:rPr kumimoji="0" lang="en-GB" sz="1800" i="0" u="none" strike="noStrike" cap="none" spc="0" normalizeH="0" baseline="0" dirty="0">
                <a:ln>
                  <a:noFill/>
                </a:ln>
                <a:solidFill>
                  <a:srgbClr val="0070C0"/>
                </a:solidFill>
                <a:effectLst/>
                <a:uFillTx/>
                <a:latin typeface="Calibri" panose="020F0502020204030204" pitchFamily="34" charset="0"/>
                <a:cs typeface="Calibri" panose="020F0502020204030204" pitchFamily="34" charset="0"/>
                <a:sym typeface="Helvetica Neue"/>
              </a:rPr>
              <a:t>H</a:t>
            </a:r>
            <a:r>
              <a:rPr kumimoji="0" lang="en-FR" sz="1800" i="0" u="none" strike="noStrike" cap="none" spc="0" normalizeH="0" baseline="0" dirty="0">
                <a:ln>
                  <a:noFill/>
                </a:ln>
                <a:solidFill>
                  <a:srgbClr val="0070C0"/>
                </a:solidFill>
                <a:effectLst/>
                <a:uFillTx/>
                <a:latin typeface="Calibri" panose="020F0502020204030204" pitchFamily="34" charset="0"/>
                <a:cs typeface="Calibri" panose="020F0502020204030204" pitchFamily="34" charset="0"/>
                <a:sym typeface="Helvetica Neue"/>
              </a:rPr>
              <a:t>ow can we </a:t>
            </a:r>
            <a:r>
              <a:rPr kumimoji="0" lang="fr-FR" sz="1800" i="0" u="none" strike="noStrike" cap="none" spc="0" normalizeH="0" baseline="0" dirty="0">
                <a:ln>
                  <a:noFill/>
                </a:ln>
                <a:solidFill>
                  <a:srgbClr val="0070C0"/>
                </a:solidFill>
                <a:effectLst/>
                <a:uFillTx/>
                <a:latin typeface="Calibri" panose="020F0502020204030204" pitchFamily="34" charset="0"/>
                <a:cs typeface="Calibri" panose="020F0502020204030204" pitchFamily="34" charset="0"/>
                <a:sym typeface="Helvetica Neue"/>
              </a:rPr>
              <a:t>shift </a:t>
            </a:r>
            <a:r>
              <a:rPr kumimoji="0" lang="fr-FR" sz="1800" i="0" u="none" strike="noStrike" cap="none" spc="0" normalizeH="0" baseline="0" dirty="0" err="1">
                <a:ln>
                  <a:noFill/>
                </a:ln>
                <a:solidFill>
                  <a:srgbClr val="0070C0"/>
                </a:solidFill>
                <a:effectLst/>
                <a:uFillTx/>
                <a:latin typeface="Calibri" panose="020F0502020204030204" pitchFamily="34" charset="0"/>
                <a:cs typeface="Calibri" panose="020F0502020204030204" pitchFamily="34" charset="0"/>
                <a:sym typeface="Helvetica Neue"/>
              </a:rPr>
              <a:t>from</a:t>
            </a:r>
            <a:r>
              <a:rPr kumimoji="0" lang="fr-FR" sz="1800" i="0" u="none" strike="noStrike" cap="none" spc="0" normalizeH="0" baseline="0" dirty="0">
                <a:ln>
                  <a:noFill/>
                </a:ln>
                <a:solidFill>
                  <a:srgbClr val="0070C0"/>
                </a:solidFill>
                <a:effectLst/>
                <a:uFillTx/>
                <a:latin typeface="Calibri" panose="020F0502020204030204" pitchFamily="34" charset="0"/>
                <a:cs typeface="Calibri" panose="020F0502020204030204" pitchFamily="34" charset="0"/>
                <a:sym typeface="Helvetica Neue"/>
              </a:rPr>
              <a:t> </a:t>
            </a:r>
            <a:r>
              <a:rPr lang="en-US" sz="1800" dirty="0">
                <a:solidFill>
                  <a:srgbClr val="0070C0"/>
                </a:solidFill>
                <a:effectLst/>
                <a:latin typeface="Calibri" panose="020F0502020204030204" pitchFamily="34" charset="0"/>
                <a:ea typeface="Arial Unicode MS"/>
                <a:cs typeface="Calibri" panose="020F0502020204030204" pitchFamily="34" charset="0"/>
              </a:rPr>
              <a:t>reactive crisis management to prevention, early actions and response</a:t>
            </a:r>
            <a:r>
              <a:rPr kumimoji="0" lang="en-FR" sz="1800" i="0" u="none" strike="noStrike" cap="none" spc="0" normalizeH="0" baseline="0" dirty="0">
                <a:ln>
                  <a:noFill/>
                </a:ln>
                <a:solidFill>
                  <a:srgbClr val="0070C0"/>
                </a:solidFill>
                <a:effectLst/>
                <a:uFillTx/>
                <a:latin typeface="Calibri" panose="020F0502020204030204" pitchFamily="34" charset="0"/>
                <a:cs typeface="Calibri" panose="020F0502020204030204" pitchFamily="34" charset="0"/>
                <a:sym typeface="Helvetica Neue"/>
              </a:rPr>
              <a:t>?</a:t>
            </a:r>
          </a:p>
        </p:txBody>
      </p:sp>
      <p:sp>
        <p:nvSpPr>
          <p:cNvPr id="2" name="TextBox 1">
            <a:extLst>
              <a:ext uri="{FF2B5EF4-FFF2-40B4-BE49-F238E27FC236}">
                <a16:creationId xmlns:a16="http://schemas.microsoft.com/office/drawing/2014/main" id="{B1ACC163-2206-2B23-A613-B75C28CE6CDD}"/>
              </a:ext>
            </a:extLst>
          </p:cNvPr>
          <p:cNvSpPr txBox="1"/>
          <p:nvPr/>
        </p:nvSpPr>
        <p:spPr>
          <a:xfrm>
            <a:off x="6335497" y="3534788"/>
            <a:ext cx="5462888" cy="869469"/>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9050" tIns="19050" rIns="19050" bIns="19050" numCol="1" spcCol="38100" rtlCol="0" anchor="ctr">
            <a:spAutoFit/>
          </a:bodyPr>
          <a:lstStyle/>
          <a:p>
            <a:pPr marL="0" marR="0" indent="0" algn="ctr" defTabSz="412750" rtl="0" fontAlgn="auto" latinLnBrk="0" hangingPunct="0">
              <a:lnSpc>
                <a:spcPct val="100000"/>
              </a:lnSpc>
              <a:spcBef>
                <a:spcPts val="0"/>
              </a:spcBef>
              <a:spcAft>
                <a:spcPts val="0"/>
              </a:spcAft>
              <a:buClrTx/>
              <a:buSzTx/>
              <a:buFontTx/>
              <a:buNone/>
              <a:tabLst/>
            </a:pPr>
            <a:r>
              <a:rPr kumimoji="0" lang="en-GB" sz="1800" i="0" u="none" strike="noStrike" cap="none" spc="0" normalizeH="0" baseline="0" dirty="0">
                <a:ln>
                  <a:noFill/>
                </a:ln>
                <a:solidFill>
                  <a:srgbClr val="0070C0"/>
                </a:solidFill>
                <a:effectLst/>
                <a:uFillTx/>
                <a:latin typeface="Calibri" panose="020F0502020204030204" pitchFamily="34" charset="0"/>
                <a:cs typeface="Calibri" panose="020F0502020204030204" pitchFamily="34" charset="0"/>
                <a:sym typeface="Helvetica Neue"/>
              </a:rPr>
              <a:t>Comment passer </a:t>
            </a:r>
            <a:r>
              <a:rPr kumimoji="0" lang="en-GB" sz="1800" i="0" u="none" strike="noStrike" cap="none" spc="0" normalizeH="0" baseline="0" dirty="0" err="1">
                <a:ln>
                  <a:noFill/>
                </a:ln>
                <a:solidFill>
                  <a:srgbClr val="0070C0"/>
                </a:solidFill>
                <a:effectLst/>
                <a:uFillTx/>
                <a:latin typeface="Calibri" panose="020F0502020204030204" pitchFamily="34" charset="0"/>
                <a:cs typeface="Calibri" panose="020F0502020204030204" pitchFamily="34" charset="0"/>
                <a:sym typeface="Helvetica Neue"/>
              </a:rPr>
              <a:t>d’une</a:t>
            </a:r>
            <a:r>
              <a:rPr kumimoji="0" lang="en-GB" sz="1800" i="0" u="none" strike="noStrike" cap="none" spc="0" normalizeH="0" baseline="0" dirty="0">
                <a:ln>
                  <a:noFill/>
                </a:ln>
                <a:solidFill>
                  <a:srgbClr val="0070C0"/>
                </a:solidFill>
                <a:effectLst/>
                <a:uFillTx/>
                <a:latin typeface="Calibri" panose="020F0502020204030204" pitchFamily="34" charset="0"/>
                <a:cs typeface="Calibri" panose="020F0502020204030204" pitchFamily="34" charset="0"/>
                <a:sym typeface="Helvetica Neue"/>
              </a:rPr>
              <a:t> gestion </a:t>
            </a:r>
            <a:r>
              <a:rPr kumimoji="0" lang="en-GB" sz="1800" i="0" u="none" strike="noStrike" cap="none" spc="0" normalizeH="0" baseline="0" dirty="0" err="1">
                <a:ln>
                  <a:noFill/>
                </a:ln>
                <a:solidFill>
                  <a:srgbClr val="0070C0"/>
                </a:solidFill>
                <a:effectLst/>
                <a:uFillTx/>
                <a:latin typeface="Calibri" panose="020F0502020204030204" pitchFamily="34" charset="0"/>
                <a:cs typeface="Calibri" panose="020F0502020204030204" pitchFamily="34" charset="0"/>
                <a:sym typeface="Helvetica Neue"/>
              </a:rPr>
              <a:t>réactive</a:t>
            </a:r>
            <a:r>
              <a:rPr kumimoji="0" lang="en-GB" sz="1800" i="0" u="none" strike="noStrike" cap="none" spc="0" normalizeH="0" baseline="0" dirty="0">
                <a:ln>
                  <a:noFill/>
                </a:ln>
                <a:solidFill>
                  <a:srgbClr val="0070C0"/>
                </a:solidFill>
                <a:effectLst/>
                <a:uFillTx/>
                <a:latin typeface="Calibri" panose="020F0502020204030204" pitchFamily="34" charset="0"/>
                <a:cs typeface="Calibri" panose="020F0502020204030204" pitchFamily="34" charset="0"/>
                <a:sym typeface="Helvetica Neue"/>
              </a:rPr>
              <a:t> des crises </a:t>
            </a:r>
            <a:r>
              <a:rPr kumimoji="0" lang="en-GB" sz="1800" i="0" u="none" strike="noStrike" cap="none" spc="0" normalizeH="0" baseline="0" dirty="0" err="1">
                <a:ln>
                  <a:noFill/>
                </a:ln>
                <a:solidFill>
                  <a:srgbClr val="0070C0"/>
                </a:solidFill>
                <a:effectLst/>
                <a:uFillTx/>
                <a:latin typeface="Calibri" panose="020F0502020204030204" pitchFamily="34" charset="0"/>
                <a:cs typeface="Calibri" panose="020F0502020204030204" pitchFamily="34" charset="0"/>
                <a:sym typeface="Helvetica Neue"/>
              </a:rPr>
              <a:t>à</a:t>
            </a:r>
            <a:r>
              <a:rPr kumimoji="0" lang="en-GB" sz="1800" i="0" u="none" strike="noStrike" cap="none" spc="0" normalizeH="0" baseline="0" dirty="0">
                <a:ln>
                  <a:noFill/>
                </a:ln>
                <a:solidFill>
                  <a:srgbClr val="0070C0"/>
                </a:solidFill>
                <a:effectLst/>
                <a:uFillTx/>
                <a:latin typeface="Calibri" panose="020F0502020204030204" pitchFamily="34" charset="0"/>
                <a:cs typeface="Calibri" panose="020F0502020204030204" pitchFamily="34" charset="0"/>
                <a:sym typeface="Helvetica Neue"/>
              </a:rPr>
              <a:t> </a:t>
            </a:r>
            <a:r>
              <a:rPr kumimoji="0" lang="en-GB" sz="1800" i="0" u="none" strike="noStrike" cap="none" spc="0" normalizeH="0" baseline="0" dirty="0" err="1">
                <a:ln>
                  <a:noFill/>
                </a:ln>
                <a:solidFill>
                  <a:srgbClr val="0070C0"/>
                </a:solidFill>
                <a:effectLst/>
                <a:uFillTx/>
                <a:latin typeface="Calibri" panose="020F0502020204030204" pitchFamily="34" charset="0"/>
                <a:cs typeface="Calibri" panose="020F0502020204030204" pitchFamily="34" charset="0"/>
                <a:sym typeface="Helvetica Neue"/>
              </a:rPr>
              <a:t>davantage</a:t>
            </a:r>
            <a:r>
              <a:rPr kumimoji="0" lang="en-GB" sz="1800" i="0" u="none" strike="noStrike" cap="none" spc="0" normalizeH="0" baseline="0" dirty="0">
                <a:ln>
                  <a:noFill/>
                </a:ln>
                <a:solidFill>
                  <a:srgbClr val="0070C0"/>
                </a:solidFill>
                <a:effectLst/>
                <a:uFillTx/>
                <a:latin typeface="Calibri" panose="020F0502020204030204" pitchFamily="34" charset="0"/>
                <a:cs typeface="Calibri" panose="020F0502020204030204" pitchFamily="34" charset="0"/>
                <a:sym typeface="Helvetica Neue"/>
              </a:rPr>
              <a:t> de </a:t>
            </a:r>
            <a:r>
              <a:rPr kumimoji="0" lang="en-GB" sz="1800" i="0" u="none" strike="noStrike" cap="none" spc="0" normalizeH="0" baseline="0" dirty="0" err="1">
                <a:ln>
                  <a:noFill/>
                </a:ln>
                <a:solidFill>
                  <a:srgbClr val="0070C0"/>
                </a:solidFill>
                <a:effectLst/>
                <a:uFillTx/>
                <a:latin typeface="Calibri" panose="020F0502020204030204" pitchFamily="34" charset="0"/>
                <a:cs typeface="Calibri" panose="020F0502020204030204" pitchFamily="34" charset="0"/>
                <a:sym typeface="Helvetica Neue"/>
              </a:rPr>
              <a:t>prévention</a:t>
            </a:r>
            <a:r>
              <a:rPr kumimoji="0" lang="en-GB" sz="1800" i="0" u="none" strike="noStrike" cap="none" spc="0" normalizeH="0" baseline="0" dirty="0">
                <a:ln>
                  <a:noFill/>
                </a:ln>
                <a:solidFill>
                  <a:srgbClr val="0070C0"/>
                </a:solidFill>
                <a:effectLst/>
                <a:uFillTx/>
                <a:latin typeface="Calibri" panose="020F0502020204030204" pitchFamily="34" charset="0"/>
                <a:cs typeface="Calibri" panose="020F0502020204030204" pitchFamily="34" charset="0"/>
                <a:sym typeface="Helvetica Neue"/>
              </a:rPr>
              <a:t>, </a:t>
            </a:r>
            <a:r>
              <a:rPr lang="en-GB" sz="1800" dirty="0" err="1">
                <a:solidFill>
                  <a:srgbClr val="0070C0"/>
                </a:solidFill>
                <a:latin typeface="Calibri" panose="020F0502020204030204" pitchFamily="34" charset="0"/>
                <a:cs typeface="Calibri" panose="020F0502020204030204" pitchFamily="34" charset="0"/>
              </a:rPr>
              <a:t>d’</a:t>
            </a:r>
            <a:r>
              <a:rPr kumimoji="0" lang="en-GB" sz="1800" i="0" u="none" strike="noStrike" cap="none" spc="0" normalizeH="0" baseline="0" dirty="0" err="1">
                <a:ln>
                  <a:noFill/>
                </a:ln>
                <a:solidFill>
                  <a:srgbClr val="0070C0"/>
                </a:solidFill>
                <a:effectLst/>
                <a:uFillTx/>
                <a:latin typeface="Calibri" panose="020F0502020204030204" pitchFamily="34" charset="0"/>
                <a:cs typeface="Calibri" panose="020F0502020204030204" pitchFamily="34" charset="0"/>
                <a:sym typeface="Helvetica Neue"/>
              </a:rPr>
              <a:t>actions</a:t>
            </a:r>
            <a:r>
              <a:rPr kumimoji="0" lang="en-GB" sz="1800" i="0" u="none" strike="noStrike" cap="none" spc="0" normalizeH="0" baseline="0" dirty="0">
                <a:ln>
                  <a:noFill/>
                </a:ln>
                <a:solidFill>
                  <a:srgbClr val="0070C0"/>
                </a:solidFill>
                <a:effectLst/>
                <a:uFillTx/>
                <a:latin typeface="Calibri" panose="020F0502020204030204" pitchFamily="34" charset="0"/>
                <a:cs typeface="Calibri" panose="020F0502020204030204" pitchFamily="34" charset="0"/>
                <a:sym typeface="Helvetica Neue"/>
              </a:rPr>
              <a:t> </a:t>
            </a:r>
            <a:r>
              <a:rPr kumimoji="0" lang="en-GB" sz="1800" i="0" u="none" strike="noStrike" cap="none" spc="0" normalizeH="0" baseline="0" dirty="0" err="1">
                <a:ln>
                  <a:noFill/>
                </a:ln>
                <a:solidFill>
                  <a:srgbClr val="0070C0"/>
                </a:solidFill>
                <a:effectLst/>
                <a:uFillTx/>
                <a:latin typeface="Calibri" panose="020F0502020204030204" pitchFamily="34" charset="0"/>
                <a:cs typeface="Calibri" panose="020F0502020204030204" pitchFamily="34" charset="0"/>
                <a:sym typeface="Helvetica Neue"/>
              </a:rPr>
              <a:t>précoces</a:t>
            </a:r>
            <a:r>
              <a:rPr kumimoji="0" lang="en-GB" sz="1800" i="0" u="none" strike="noStrike" cap="none" spc="0" normalizeH="0" baseline="0" dirty="0">
                <a:ln>
                  <a:noFill/>
                </a:ln>
                <a:solidFill>
                  <a:srgbClr val="0070C0"/>
                </a:solidFill>
                <a:effectLst/>
                <a:uFillTx/>
                <a:latin typeface="Calibri" panose="020F0502020204030204" pitchFamily="34" charset="0"/>
                <a:cs typeface="Calibri" panose="020F0502020204030204" pitchFamily="34" charset="0"/>
                <a:sym typeface="Helvetica Neue"/>
              </a:rPr>
              <a:t> / de mise </a:t>
            </a:r>
            <a:r>
              <a:rPr kumimoji="0" lang="en-GB" sz="1800" i="0" u="none" strike="noStrike" cap="none" spc="0" normalizeH="0" baseline="0" dirty="0" err="1">
                <a:ln>
                  <a:noFill/>
                </a:ln>
                <a:solidFill>
                  <a:srgbClr val="0070C0"/>
                </a:solidFill>
                <a:effectLst/>
                <a:uFillTx/>
                <a:latin typeface="Calibri" panose="020F0502020204030204" pitchFamily="34" charset="0"/>
                <a:cs typeface="Calibri" panose="020F0502020204030204" pitchFamily="34" charset="0"/>
                <a:sym typeface="Helvetica Neue"/>
              </a:rPr>
              <a:t>en</a:t>
            </a:r>
            <a:r>
              <a:rPr kumimoji="0" lang="en-GB" sz="1800" i="0" u="none" strike="noStrike" cap="none" spc="0" normalizeH="0" baseline="0" dirty="0">
                <a:ln>
                  <a:noFill/>
                </a:ln>
                <a:solidFill>
                  <a:srgbClr val="0070C0"/>
                </a:solidFill>
                <a:effectLst/>
                <a:uFillTx/>
                <a:latin typeface="Calibri" panose="020F0502020204030204" pitchFamily="34" charset="0"/>
                <a:cs typeface="Calibri" panose="020F0502020204030204" pitchFamily="34" charset="0"/>
                <a:sym typeface="Helvetica Neue"/>
              </a:rPr>
              <a:t> oeuvre </a:t>
            </a:r>
            <a:r>
              <a:rPr kumimoji="0" lang="en-GB" sz="1800" i="0" u="none" strike="noStrike" cap="none" spc="0" normalizeH="0" baseline="0" dirty="0" err="1">
                <a:ln>
                  <a:noFill/>
                </a:ln>
                <a:solidFill>
                  <a:srgbClr val="0070C0"/>
                </a:solidFill>
                <a:effectLst/>
                <a:uFillTx/>
                <a:latin typeface="Calibri" panose="020F0502020204030204" pitchFamily="34" charset="0"/>
                <a:cs typeface="Calibri" panose="020F0502020204030204" pitchFamily="34" charset="0"/>
                <a:sym typeface="Helvetica Neue"/>
              </a:rPr>
              <a:t>précoce</a:t>
            </a:r>
            <a:r>
              <a:rPr kumimoji="0" lang="en-GB" sz="1800" i="0" u="none" strike="noStrike" cap="none" spc="0" normalizeH="0" baseline="0" dirty="0">
                <a:ln>
                  <a:noFill/>
                </a:ln>
                <a:solidFill>
                  <a:srgbClr val="0070C0"/>
                </a:solidFill>
                <a:effectLst/>
                <a:uFillTx/>
                <a:latin typeface="Calibri" panose="020F0502020204030204" pitchFamily="34" charset="0"/>
                <a:cs typeface="Calibri" panose="020F0502020204030204" pitchFamily="34" charset="0"/>
                <a:sym typeface="Helvetica Neue"/>
              </a:rPr>
              <a:t> de </a:t>
            </a:r>
            <a:r>
              <a:rPr lang="en-GB" sz="1800" dirty="0">
                <a:solidFill>
                  <a:srgbClr val="0070C0"/>
                </a:solidFill>
                <a:latin typeface="Calibri" panose="020F0502020204030204" pitchFamily="34" charset="0"/>
                <a:cs typeface="Calibri" panose="020F0502020204030204" pitchFamily="34" charset="0"/>
              </a:rPr>
              <a:t>la </a:t>
            </a:r>
            <a:r>
              <a:rPr kumimoji="0" lang="en-GB" sz="1800" i="0" u="none" strike="noStrike" cap="none" spc="0" normalizeH="0" baseline="0" dirty="0" err="1">
                <a:ln>
                  <a:noFill/>
                </a:ln>
                <a:solidFill>
                  <a:srgbClr val="0070C0"/>
                </a:solidFill>
                <a:effectLst/>
                <a:uFillTx/>
                <a:latin typeface="Calibri" panose="020F0502020204030204" pitchFamily="34" charset="0"/>
                <a:cs typeface="Calibri" panose="020F0502020204030204" pitchFamily="34" charset="0"/>
                <a:sym typeface="Helvetica Neue"/>
              </a:rPr>
              <a:t>réponse</a:t>
            </a:r>
            <a:r>
              <a:rPr kumimoji="0" lang="en-GB" sz="1800" i="0" u="none" strike="noStrike" cap="none" spc="0" normalizeH="0" baseline="0" dirty="0">
                <a:ln>
                  <a:noFill/>
                </a:ln>
                <a:solidFill>
                  <a:srgbClr val="0070C0"/>
                </a:solidFill>
                <a:effectLst/>
                <a:uFillTx/>
                <a:latin typeface="Calibri" panose="020F0502020204030204" pitchFamily="34" charset="0"/>
                <a:cs typeface="Calibri" panose="020F0502020204030204" pitchFamily="34" charset="0"/>
                <a:sym typeface="Helvetica Neue"/>
              </a:rPr>
              <a:t> ?</a:t>
            </a:r>
            <a:endParaRPr kumimoji="0" lang="en-FR" sz="1800" i="0" u="none" strike="noStrike" cap="none" spc="0" normalizeH="0" baseline="0" dirty="0">
              <a:ln>
                <a:noFill/>
              </a:ln>
              <a:solidFill>
                <a:srgbClr val="0070C0"/>
              </a:solidFill>
              <a:effectLst/>
              <a:uFillTx/>
              <a:latin typeface="Calibri" panose="020F0502020204030204" pitchFamily="34" charset="0"/>
              <a:cs typeface="Calibri" panose="020F0502020204030204" pitchFamily="34" charset="0"/>
              <a:sym typeface="Helvetica Neue"/>
            </a:endParaRPr>
          </a:p>
        </p:txBody>
      </p:sp>
      <p:sp>
        <p:nvSpPr>
          <p:cNvPr id="5" name="Background">
            <a:extLst>
              <a:ext uri="{FF2B5EF4-FFF2-40B4-BE49-F238E27FC236}">
                <a16:creationId xmlns:a16="http://schemas.microsoft.com/office/drawing/2014/main" id="{B41CB349-D401-0F03-AA8F-CEEC65FF774C}"/>
              </a:ext>
            </a:extLst>
          </p:cNvPr>
          <p:cNvSpPr txBox="1">
            <a:spLocks/>
          </p:cNvSpPr>
          <p:nvPr/>
        </p:nvSpPr>
        <p:spPr>
          <a:xfrm>
            <a:off x="585681" y="4835601"/>
            <a:ext cx="10344150" cy="553998"/>
          </a:xfrm>
          <a:prstGeom prst="rect">
            <a:avLst/>
          </a:prstGeom>
          <a:ln w="3175">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vert="horz" lIns="0" tIns="0" rIns="0" bIns="0" rtlCol="0" anchor="t">
            <a:noAutofit/>
          </a:bodyPr>
          <a:lstStyle>
            <a:lvl1pPr marL="0" marR="0" indent="0" algn="l" defTabSz="609492" rtl="0" latinLnBrk="0">
              <a:lnSpc>
                <a:spcPct val="100000"/>
              </a:lnSpc>
              <a:spcBef>
                <a:spcPts val="1000"/>
              </a:spcBef>
              <a:spcAft>
                <a:spcPts val="0"/>
              </a:spcAft>
              <a:buClrTx/>
              <a:buSzTx/>
              <a:buFontTx/>
              <a:buNone/>
              <a:tabLst/>
              <a:defRPr sz="4300" b="0" i="0" u="none" strike="noStrike" cap="none" spc="0" baseline="0">
                <a:solidFill>
                  <a:srgbClr val="A4D233"/>
                </a:solidFill>
                <a:uFillTx/>
                <a:latin typeface="Bebas Neue Regular"/>
                <a:ea typeface="Bebas Neue Regular"/>
                <a:cs typeface="Bebas Neue Regular"/>
                <a:sym typeface="Bebas Neue Regular"/>
              </a:defRPr>
            </a:lvl1pPr>
            <a:lvl2pPr marL="0" marR="0" indent="0" algn="ctr" defTabSz="412750" rtl="0" latinLnBrk="0">
              <a:lnSpc>
                <a:spcPct val="100000"/>
              </a:lnSpc>
              <a:spcBef>
                <a:spcPts val="0"/>
              </a:spcBef>
              <a:spcAft>
                <a:spcPts val="0"/>
              </a:spcAft>
              <a:buClrTx/>
              <a:buSzTx/>
              <a:buFontTx/>
              <a:buNone/>
              <a:tabLst/>
              <a:defRPr sz="2600" b="0" i="0" u="none" strike="noStrike" cap="none" spc="0" baseline="0">
                <a:solidFill>
                  <a:srgbClr val="000000"/>
                </a:solidFill>
                <a:uFillTx/>
                <a:latin typeface="Helvetica Neue"/>
                <a:ea typeface="Helvetica Neue"/>
                <a:cs typeface="Helvetica Neue"/>
                <a:sym typeface="Helvetica Neue"/>
              </a:defRPr>
            </a:lvl2pPr>
            <a:lvl3pPr marL="0" marR="0" indent="0" algn="ctr" defTabSz="412750" rtl="0" latinLnBrk="0">
              <a:lnSpc>
                <a:spcPct val="100000"/>
              </a:lnSpc>
              <a:spcBef>
                <a:spcPts val="0"/>
              </a:spcBef>
              <a:spcAft>
                <a:spcPts val="0"/>
              </a:spcAft>
              <a:buClrTx/>
              <a:buSzTx/>
              <a:buFontTx/>
              <a:buNone/>
              <a:tabLst/>
              <a:defRPr sz="2600" b="0" i="0" u="none" strike="noStrike" cap="none" spc="0" baseline="0">
                <a:solidFill>
                  <a:srgbClr val="000000"/>
                </a:solidFill>
                <a:uFillTx/>
                <a:latin typeface="Helvetica Neue"/>
                <a:ea typeface="Helvetica Neue"/>
                <a:cs typeface="Helvetica Neue"/>
                <a:sym typeface="Helvetica Neue"/>
              </a:defRPr>
            </a:lvl3pPr>
            <a:lvl4pPr marL="0" marR="0" indent="0" algn="ctr" defTabSz="412750" rtl="0" latinLnBrk="0">
              <a:lnSpc>
                <a:spcPct val="100000"/>
              </a:lnSpc>
              <a:spcBef>
                <a:spcPts val="0"/>
              </a:spcBef>
              <a:spcAft>
                <a:spcPts val="0"/>
              </a:spcAft>
              <a:buClrTx/>
              <a:buSzTx/>
              <a:buFontTx/>
              <a:buNone/>
              <a:tabLst/>
              <a:defRPr sz="2600" b="0" i="0" u="none" strike="noStrike" cap="none" spc="0" baseline="0">
                <a:solidFill>
                  <a:srgbClr val="000000"/>
                </a:solidFill>
                <a:uFillTx/>
                <a:latin typeface="Helvetica Neue"/>
                <a:ea typeface="Helvetica Neue"/>
                <a:cs typeface="Helvetica Neue"/>
                <a:sym typeface="Helvetica Neue"/>
              </a:defRPr>
            </a:lvl4pPr>
            <a:lvl5pPr marL="0" marR="0" indent="0" algn="ctr" defTabSz="412750" rtl="0" latinLnBrk="0">
              <a:lnSpc>
                <a:spcPct val="100000"/>
              </a:lnSpc>
              <a:spcBef>
                <a:spcPts val="0"/>
              </a:spcBef>
              <a:spcAft>
                <a:spcPts val="0"/>
              </a:spcAft>
              <a:buClrTx/>
              <a:buSzTx/>
              <a:buFontTx/>
              <a:buNone/>
              <a:tabLst/>
              <a:defRPr sz="2600" b="0" i="0" u="none" strike="noStrike" cap="none" spc="0" baseline="0">
                <a:solidFill>
                  <a:srgbClr val="000000"/>
                </a:solidFill>
                <a:uFillTx/>
                <a:latin typeface="Helvetica Neue"/>
                <a:ea typeface="Helvetica Neue"/>
                <a:cs typeface="Helvetica Neue"/>
                <a:sym typeface="Helvetica Neue"/>
              </a:defRPr>
            </a:lvl5pPr>
            <a:lvl6pPr marL="0" marR="0" indent="355600" algn="ctr" defTabSz="412750" rtl="0" latinLnBrk="0">
              <a:lnSpc>
                <a:spcPct val="100000"/>
              </a:lnSpc>
              <a:spcBef>
                <a:spcPts val="0"/>
              </a:spcBef>
              <a:spcAft>
                <a:spcPts val="0"/>
              </a:spcAft>
              <a:buClrTx/>
              <a:buSzTx/>
              <a:buFontTx/>
              <a:buNone/>
              <a:tabLst/>
              <a:defRPr sz="2600" b="0" i="0" u="none" strike="noStrike" cap="none" spc="0" baseline="0">
                <a:solidFill>
                  <a:srgbClr val="000000"/>
                </a:solidFill>
                <a:uFillTx/>
                <a:latin typeface="Helvetica Neue"/>
                <a:ea typeface="Helvetica Neue"/>
                <a:cs typeface="Helvetica Neue"/>
                <a:sym typeface="Helvetica Neue"/>
              </a:defRPr>
            </a:lvl6pPr>
            <a:lvl7pPr marL="0" marR="0" indent="711200" algn="ctr" defTabSz="412750" rtl="0" latinLnBrk="0">
              <a:lnSpc>
                <a:spcPct val="100000"/>
              </a:lnSpc>
              <a:spcBef>
                <a:spcPts val="0"/>
              </a:spcBef>
              <a:spcAft>
                <a:spcPts val="0"/>
              </a:spcAft>
              <a:buClrTx/>
              <a:buSzTx/>
              <a:buFontTx/>
              <a:buNone/>
              <a:tabLst/>
              <a:defRPr sz="2600" b="0" i="0" u="none" strike="noStrike" cap="none" spc="0" baseline="0">
                <a:solidFill>
                  <a:srgbClr val="000000"/>
                </a:solidFill>
                <a:uFillTx/>
                <a:latin typeface="Helvetica Neue"/>
                <a:ea typeface="Helvetica Neue"/>
                <a:cs typeface="Helvetica Neue"/>
                <a:sym typeface="Helvetica Neue"/>
              </a:defRPr>
            </a:lvl7pPr>
            <a:lvl8pPr marL="0" marR="0" indent="1066800" algn="ctr" defTabSz="412750" rtl="0" latinLnBrk="0">
              <a:lnSpc>
                <a:spcPct val="100000"/>
              </a:lnSpc>
              <a:spcBef>
                <a:spcPts val="0"/>
              </a:spcBef>
              <a:spcAft>
                <a:spcPts val="0"/>
              </a:spcAft>
              <a:buClrTx/>
              <a:buSzTx/>
              <a:buFontTx/>
              <a:buNone/>
              <a:tabLst/>
              <a:defRPr sz="2600" b="0" i="0" u="none" strike="noStrike" cap="none" spc="0" baseline="0">
                <a:solidFill>
                  <a:srgbClr val="000000"/>
                </a:solidFill>
                <a:uFillTx/>
                <a:latin typeface="Helvetica Neue"/>
                <a:ea typeface="Helvetica Neue"/>
                <a:cs typeface="Helvetica Neue"/>
                <a:sym typeface="Helvetica Neue"/>
              </a:defRPr>
            </a:lvl8pPr>
            <a:lvl9pPr marL="0" marR="0" indent="1422400" algn="ctr" defTabSz="412750" rtl="0" latinLnBrk="0">
              <a:lnSpc>
                <a:spcPct val="100000"/>
              </a:lnSpc>
              <a:spcBef>
                <a:spcPts val="0"/>
              </a:spcBef>
              <a:spcAft>
                <a:spcPts val="0"/>
              </a:spcAft>
              <a:buClrTx/>
              <a:buSzTx/>
              <a:buFontTx/>
              <a:buNone/>
              <a:tabLst/>
              <a:defRPr sz="2600" b="0" i="0" u="none" strike="noStrike" cap="none" spc="0" baseline="0">
                <a:solidFill>
                  <a:srgbClr val="000000"/>
                </a:solidFill>
                <a:uFillTx/>
                <a:latin typeface="Helvetica Neue"/>
                <a:ea typeface="Helvetica Neue"/>
                <a:cs typeface="Helvetica Neue"/>
                <a:sym typeface="Helvetica Neue"/>
              </a:defRPr>
            </a:lvl9pPr>
          </a:lstStyle>
          <a:p>
            <a:pPr hangingPunct="1"/>
            <a:r>
              <a:rPr lang="fr-FR" sz="4800" dirty="0">
                <a:solidFill>
                  <a:schemeClr val="bg1">
                    <a:lumMod val="50000"/>
                  </a:schemeClr>
                </a:solidFill>
                <a:cs typeface="Arial"/>
                <a:sym typeface="Arial"/>
              </a:rPr>
              <a:t>Abandonner une gestion réactive des crises</a:t>
            </a:r>
            <a:endParaRPr lang="fr-FR" sz="4800" dirty="0">
              <a:solidFill>
                <a:schemeClr val="bg1">
                  <a:lumMod val="50000"/>
                </a:schemeClr>
              </a:solidFill>
              <a:cs typeface="Arial"/>
            </a:endParaRPr>
          </a:p>
        </p:txBody>
      </p:sp>
      <p:sp>
        <p:nvSpPr>
          <p:cNvPr id="7" name="Rectangle 6">
            <a:extLst>
              <a:ext uri="{FF2B5EF4-FFF2-40B4-BE49-F238E27FC236}">
                <a16:creationId xmlns:a16="http://schemas.microsoft.com/office/drawing/2014/main" id="{A3E5337D-1B34-C8A8-9EB0-E150CAAA4D5E}"/>
              </a:ext>
            </a:extLst>
          </p:cNvPr>
          <p:cNvSpPr/>
          <p:nvPr/>
        </p:nvSpPr>
        <p:spPr>
          <a:xfrm>
            <a:off x="914400" y="2472555"/>
            <a:ext cx="2480153" cy="430887"/>
          </a:xfrm>
          <a:prstGeom prst="rect">
            <a:avLst/>
          </a:prstGeom>
          <a:solidFill>
            <a:schemeClr val="tx2"/>
          </a:solid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412750" rtl="0" fontAlgn="auto" latinLnBrk="0" hangingPunct="0">
              <a:lnSpc>
                <a:spcPct val="100000"/>
              </a:lnSpc>
              <a:spcBef>
                <a:spcPts val="0"/>
              </a:spcBef>
              <a:spcAft>
                <a:spcPts val="0"/>
              </a:spcAft>
              <a:buClrTx/>
              <a:buSzTx/>
              <a:buFontTx/>
              <a:buNone/>
              <a:tabLst/>
            </a:pPr>
            <a:r>
              <a:rPr kumimoji="0" lang="fr-FR" sz="1400" i="0" u="none" strike="noStrike" cap="none" spc="0" normalizeH="0" baseline="0" dirty="0">
                <a:ln>
                  <a:noFill/>
                </a:ln>
                <a:solidFill>
                  <a:srgbClr val="FFFFFF"/>
                </a:solidFill>
                <a:effectLst/>
                <a:uFillTx/>
                <a:latin typeface="+mn-lt"/>
                <a:ea typeface="+mn-ea"/>
                <a:cs typeface="+mn-cs"/>
                <a:sym typeface="Helvetica Neue Medium"/>
              </a:rPr>
              <a:t>Ce à quoi ressemble une réponse classique</a:t>
            </a:r>
          </a:p>
        </p:txBody>
      </p:sp>
    </p:spTree>
    <p:extLst>
      <p:ext uri="{BB962C8B-B14F-4D97-AF65-F5344CB8AC3E}">
        <p14:creationId xmlns:p14="http://schemas.microsoft.com/office/powerpoint/2010/main" val="2724431756"/>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1B711C-D278-2B26-1746-E8F2426CA5B3}"/>
            </a:ext>
          </a:extLst>
        </p:cNvPr>
        <p:cNvGrpSpPr/>
        <p:nvPr/>
      </p:nvGrpSpPr>
      <p:grpSpPr>
        <a:xfrm>
          <a:off x="0" y="0"/>
          <a:ext cx="0" cy="0"/>
          <a:chOff x="0" y="0"/>
          <a:chExt cx="0" cy="0"/>
        </a:xfrm>
      </p:grpSpPr>
      <p:sp>
        <p:nvSpPr>
          <p:cNvPr id="3" name="TextBox 17">
            <a:extLst>
              <a:ext uri="{FF2B5EF4-FFF2-40B4-BE49-F238E27FC236}">
                <a16:creationId xmlns:a16="http://schemas.microsoft.com/office/drawing/2014/main" id="{20C69F73-94F6-35C3-044B-78A7DA473CCA}"/>
              </a:ext>
            </a:extLst>
          </p:cNvPr>
          <p:cNvSpPr txBox="1"/>
          <p:nvPr/>
        </p:nvSpPr>
        <p:spPr>
          <a:xfrm>
            <a:off x="324630" y="6176298"/>
            <a:ext cx="4177837" cy="492443"/>
          </a:xfrm>
          <a:prstGeom prst="rect">
            <a:avLst/>
          </a:prstGeom>
          <a:ln w="3175">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0" tIns="0" rIns="0" bIns="0" anchor="ctr">
            <a:spAutoFit/>
          </a:bodyPr>
          <a:lstStyle/>
          <a:p>
            <a:pPr algn="l" defTabSz="609492">
              <a:defRPr sz="1800">
                <a:latin typeface="Arial"/>
                <a:ea typeface="Arial"/>
                <a:cs typeface="Arial"/>
                <a:sym typeface="Arial"/>
              </a:defRPr>
            </a:pPr>
            <a:r>
              <a:rPr lang="fr-FR" sz="1600" dirty="0">
                <a:solidFill>
                  <a:srgbClr val="808080"/>
                </a:solidFill>
              </a:rPr>
              <a:t>ERP, </a:t>
            </a:r>
            <a:r>
              <a:rPr lang="fr-FR" sz="1600" dirty="0" err="1">
                <a:solidFill>
                  <a:srgbClr val="808080"/>
                </a:solidFill>
              </a:rPr>
              <a:t>AAs</a:t>
            </a:r>
            <a:r>
              <a:rPr lang="fr-FR" sz="1600" dirty="0">
                <a:solidFill>
                  <a:srgbClr val="808080"/>
                </a:solidFill>
              </a:rPr>
              <a:t> and </a:t>
            </a:r>
            <a:r>
              <a:rPr lang="fr-FR" sz="1600" dirty="0" err="1">
                <a:solidFill>
                  <a:srgbClr val="808080"/>
                </a:solidFill>
              </a:rPr>
              <a:t>Climate</a:t>
            </a:r>
            <a:r>
              <a:rPr lang="fr-FR" sz="1600" dirty="0">
                <a:solidFill>
                  <a:srgbClr val="808080"/>
                </a:solidFill>
              </a:rPr>
              <a:t> </a:t>
            </a:r>
            <a:r>
              <a:rPr lang="fr-FR" sz="1600" dirty="0" err="1">
                <a:solidFill>
                  <a:srgbClr val="808080"/>
                </a:solidFill>
              </a:rPr>
              <a:t>crisis</a:t>
            </a:r>
            <a:r>
              <a:rPr lang="en-US" sz="1600" dirty="0">
                <a:solidFill>
                  <a:srgbClr val="808080"/>
                </a:solidFill>
              </a:rPr>
              <a:t> </a:t>
            </a:r>
            <a:br>
              <a:rPr sz="1600" dirty="0"/>
            </a:br>
            <a:r>
              <a:rPr sz="1600" dirty="0">
                <a:solidFill>
                  <a:srgbClr val="808080"/>
                </a:solidFill>
              </a:rPr>
              <a:t>Date:</a:t>
            </a:r>
            <a:r>
              <a:rPr lang="en-US" sz="1600" dirty="0">
                <a:solidFill>
                  <a:srgbClr val="808080"/>
                </a:solidFill>
              </a:rPr>
              <a:t>  19/02/2024</a:t>
            </a:r>
          </a:p>
        </p:txBody>
      </p:sp>
      <p:sp>
        <p:nvSpPr>
          <p:cNvPr id="4" name="TextBox 3">
            <a:extLst>
              <a:ext uri="{FF2B5EF4-FFF2-40B4-BE49-F238E27FC236}">
                <a16:creationId xmlns:a16="http://schemas.microsoft.com/office/drawing/2014/main" id="{895DC60C-42BC-9F4E-E178-E9C12B5301D6}"/>
              </a:ext>
            </a:extLst>
          </p:cNvPr>
          <p:cNvSpPr txBox="1"/>
          <p:nvPr/>
        </p:nvSpPr>
        <p:spPr>
          <a:xfrm>
            <a:off x="11153631" y="6204953"/>
            <a:ext cx="1085470" cy="407804"/>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horz" wrap="square" lIns="19050" tIns="19050" rIns="19050" bIns="19050" numCol="1" spcCol="38100" rtlCol="0" anchor="t">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1pPr>
            <a:lvl2pPr marL="0" marR="0" indent="4572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2pPr>
            <a:lvl3pPr marL="0" marR="0" indent="9144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3pPr>
            <a:lvl4pPr marL="0" marR="0" indent="13716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4pPr>
            <a:lvl5pPr marL="0" marR="0" indent="18288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5pPr>
            <a:lvl6pPr marL="0" marR="0" indent="22860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6pPr>
            <a:lvl7pPr marL="0" marR="0" indent="27432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7pPr>
            <a:lvl8pPr marL="0" marR="0" indent="32004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8pPr>
            <a:lvl9pPr marL="0" marR="0" indent="36576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9pPr>
          </a:lstStyle>
          <a:p>
            <a:pPr algn="l"/>
            <a:r>
              <a:rPr lang="fr-FR" sz="1200" b="0" spc="-100" dirty="0">
                <a:solidFill>
                  <a:srgbClr val="D8D8D8"/>
                </a:solidFill>
                <a:latin typeface="Calibri"/>
                <a:cs typeface="Calibri"/>
              </a:rPr>
              <a:t>WC</a:t>
            </a:r>
            <a:r>
              <a:rPr lang="en-NL" sz="1200" b="0" spc="-100">
                <a:solidFill>
                  <a:srgbClr val="D8D8D8"/>
                </a:solidFill>
                <a:latin typeface="Calibri"/>
                <a:cs typeface="Calibri"/>
              </a:rPr>
              <a:t>A Regional</a:t>
            </a:r>
            <a:endParaRPr lang="en-US" dirty="0">
              <a:solidFill>
                <a:srgbClr val="D8D8D8"/>
              </a:solidFill>
              <a:cs typeface="Calibri"/>
            </a:endParaRPr>
          </a:p>
          <a:p>
            <a:pPr algn="l"/>
            <a:r>
              <a:rPr lang="en-US" sz="1200" b="0" spc="-100" dirty="0">
                <a:solidFill>
                  <a:srgbClr val="D8D8D8"/>
                </a:solidFill>
                <a:latin typeface="Calibri"/>
                <a:cs typeface="Calibri"/>
              </a:rPr>
              <a:t>Meeting</a:t>
            </a:r>
          </a:p>
        </p:txBody>
      </p:sp>
      <p:cxnSp>
        <p:nvCxnSpPr>
          <p:cNvPr id="6" name="Straight Connector 5">
            <a:extLst>
              <a:ext uri="{FF2B5EF4-FFF2-40B4-BE49-F238E27FC236}">
                <a16:creationId xmlns:a16="http://schemas.microsoft.com/office/drawing/2014/main" id="{6F02A690-006B-6228-3FBC-F8522DCFBBAF}"/>
              </a:ext>
            </a:extLst>
          </p:cNvPr>
          <p:cNvCxnSpPr>
            <a:cxnSpLocks/>
          </p:cNvCxnSpPr>
          <p:nvPr/>
        </p:nvCxnSpPr>
        <p:spPr>
          <a:xfrm flipH="1">
            <a:off x="11050037" y="6083723"/>
            <a:ext cx="1" cy="677592"/>
          </a:xfrm>
          <a:prstGeom prst="line">
            <a:avLst/>
          </a:prstGeom>
          <a:noFill/>
          <a:ln w="12700" cap="flat">
            <a:solidFill>
              <a:schemeClr val="bg1">
                <a:lumMod val="85000"/>
              </a:schemeClr>
            </a:solidFill>
            <a:prstDash val="solid"/>
            <a:miter lim="400000"/>
          </a:ln>
          <a:effectLst/>
          <a:sp3d/>
        </p:spPr>
        <p:style>
          <a:lnRef idx="0">
            <a:scrgbClr r="0" g="0" b="0"/>
          </a:lnRef>
          <a:fillRef idx="0">
            <a:scrgbClr r="0" g="0" b="0"/>
          </a:fillRef>
          <a:effectRef idx="0">
            <a:scrgbClr r="0" g="0" b="0"/>
          </a:effectRef>
          <a:fontRef idx="none"/>
        </p:style>
      </p:cxnSp>
      <p:cxnSp>
        <p:nvCxnSpPr>
          <p:cNvPr id="8" name="Straight Connector 7">
            <a:extLst>
              <a:ext uri="{FF2B5EF4-FFF2-40B4-BE49-F238E27FC236}">
                <a16:creationId xmlns:a16="http://schemas.microsoft.com/office/drawing/2014/main" id="{EB44671A-8820-DD4E-37A7-CF765A1B1927}"/>
              </a:ext>
            </a:extLst>
          </p:cNvPr>
          <p:cNvCxnSpPr>
            <a:cxnSpLocks/>
          </p:cNvCxnSpPr>
          <p:nvPr/>
        </p:nvCxnSpPr>
        <p:spPr>
          <a:xfrm flipH="1">
            <a:off x="9566827" y="6083722"/>
            <a:ext cx="1" cy="677592"/>
          </a:xfrm>
          <a:prstGeom prst="line">
            <a:avLst/>
          </a:prstGeom>
          <a:noFill/>
          <a:ln w="12700" cap="flat">
            <a:solidFill>
              <a:schemeClr val="bg1">
                <a:lumMod val="85000"/>
              </a:schemeClr>
            </a:solidFill>
            <a:prstDash val="solid"/>
            <a:miter lim="400000"/>
          </a:ln>
          <a:effectLst/>
          <a:sp3d/>
        </p:spPr>
        <p:style>
          <a:lnRef idx="0">
            <a:scrgbClr r="0" g="0" b="0"/>
          </a:lnRef>
          <a:fillRef idx="0">
            <a:scrgbClr r="0" g="0" b="0"/>
          </a:fillRef>
          <a:effectRef idx="0">
            <a:scrgbClr r="0" g="0" b="0"/>
          </a:effectRef>
          <a:fontRef idx="none"/>
        </p:style>
      </p:cxnSp>
      <p:pic>
        <p:nvPicPr>
          <p:cNvPr id="11" name="Picture 10" descr="A grey rectangular sign with blue text&#10;&#10;Description automatically generated">
            <a:extLst>
              <a:ext uri="{FF2B5EF4-FFF2-40B4-BE49-F238E27FC236}">
                <a16:creationId xmlns:a16="http://schemas.microsoft.com/office/drawing/2014/main" id="{4BAE650E-99D0-F28B-E7BA-9AAC91F7A658}"/>
              </a:ext>
            </a:extLst>
          </p:cNvPr>
          <p:cNvPicPr>
            <a:picLocks noChangeAspect="1"/>
          </p:cNvPicPr>
          <p:nvPr/>
        </p:nvPicPr>
        <p:blipFill>
          <a:blip r:embed="rId3"/>
          <a:stretch>
            <a:fillRect/>
          </a:stretch>
        </p:blipFill>
        <p:spPr>
          <a:xfrm>
            <a:off x="8450058" y="6069530"/>
            <a:ext cx="1079649" cy="665642"/>
          </a:xfrm>
          <a:prstGeom prst="rect">
            <a:avLst/>
          </a:prstGeom>
        </p:spPr>
      </p:pic>
      <p:pic>
        <p:nvPicPr>
          <p:cNvPr id="16" name="Picture 15" descr="A black background with green text&#10;&#10;Description automatically generated">
            <a:extLst>
              <a:ext uri="{FF2B5EF4-FFF2-40B4-BE49-F238E27FC236}">
                <a16:creationId xmlns:a16="http://schemas.microsoft.com/office/drawing/2014/main" id="{3CCC682F-030E-5C16-AF29-395A3652F6C1}"/>
              </a:ext>
            </a:extLst>
          </p:cNvPr>
          <p:cNvPicPr>
            <a:picLocks noChangeAspect="1"/>
          </p:cNvPicPr>
          <p:nvPr/>
        </p:nvPicPr>
        <p:blipFill>
          <a:blip r:embed="rId4"/>
          <a:stretch>
            <a:fillRect/>
          </a:stretch>
        </p:blipFill>
        <p:spPr>
          <a:xfrm>
            <a:off x="9675628" y="6179617"/>
            <a:ext cx="1275893" cy="452120"/>
          </a:xfrm>
          <a:prstGeom prst="rect">
            <a:avLst/>
          </a:prstGeom>
        </p:spPr>
      </p:pic>
      <p:sp>
        <p:nvSpPr>
          <p:cNvPr id="9" name="Background">
            <a:extLst>
              <a:ext uri="{FF2B5EF4-FFF2-40B4-BE49-F238E27FC236}">
                <a16:creationId xmlns:a16="http://schemas.microsoft.com/office/drawing/2014/main" id="{71F48BF9-C0F5-8BB1-31FA-BD36F912B019}"/>
              </a:ext>
            </a:extLst>
          </p:cNvPr>
          <p:cNvSpPr txBox="1">
            <a:spLocks/>
          </p:cNvSpPr>
          <p:nvPr/>
        </p:nvSpPr>
        <p:spPr>
          <a:xfrm>
            <a:off x="491490" y="55128"/>
            <a:ext cx="10344150" cy="553998"/>
          </a:xfrm>
          <a:prstGeom prst="rect">
            <a:avLst/>
          </a:prstGeom>
          <a:ln w="3175">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vert="horz" lIns="0" tIns="0" rIns="0" bIns="0" rtlCol="0" anchor="t">
            <a:noAutofit/>
          </a:bodyPr>
          <a:lstStyle>
            <a:lvl1pPr marL="0" marR="0" indent="0" algn="l" defTabSz="609492" rtl="0" latinLnBrk="0">
              <a:lnSpc>
                <a:spcPct val="100000"/>
              </a:lnSpc>
              <a:spcBef>
                <a:spcPts val="1000"/>
              </a:spcBef>
              <a:spcAft>
                <a:spcPts val="0"/>
              </a:spcAft>
              <a:buClrTx/>
              <a:buSzTx/>
              <a:buFontTx/>
              <a:buNone/>
              <a:tabLst/>
              <a:defRPr sz="4300" b="0" i="0" u="none" strike="noStrike" cap="none" spc="0" baseline="0">
                <a:solidFill>
                  <a:srgbClr val="A4D233"/>
                </a:solidFill>
                <a:uFillTx/>
                <a:latin typeface="Bebas Neue Regular"/>
                <a:ea typeface="Bebas Neue Regular"/>
                <a:cs typeface="Bebas Neue Regular"/>
                <a:sym typeface="Bebas Neue Regular"/>
              </a:defRPr>
            </a:lvl1pPr>
            <a:lvl2pPr marL="0" marR="0" indent="0" algn="ctr" defTabSz="412750" rtl="0" latinLnBrk="0">
              <a:lnSpc>
                <a:spcPct val="100000"/>
              </a:lnSpc>
              <a:spcBef>
                <a:spcPts val="0"/>
              </a:spcBef>
              <a:spcAft>
                <a:spcPts val="0"/>
              </a:spcAft>
              <a:buClrTx/>
              <a:buSzTx/>
              <a:buFontTx/>
              <a:buNone/>
              <a:tabLst/>
              <a:defRPr sz="2600" b="0" i="0" u="none" strike="noStrike" cap="none" spc="0" baseline="0">
                <a:solidFill>
                  <a:srgbClr val="000000"/>
                </a:solidFill>
                <a:uFillTx/>
                <a:latin typeface="Helvetica Neue"/>
                <a:ea typeface="Helvetica Neue"/>
                <a:cs typeface="Helvetica Neue"/>
                <a:sym typeface="Helvetica Neue"/>
              </a:defRPr>
            </a:lvl2pPr>
            <a:lvl3pPr marL="0" marR="0" indent="0" algn="ctr" defTabSz="412750" rtl="0" latinLnBrk="0">
              <a:lnSpc>
                <a:spcPct val="100000"/>
              </a:lnSpc>
              <a:spcBef>
                <a:spcPts val="0"/>
              </a:spcBef>
              <a:spcAft>
                <a:spcPts val="0"/>
              </a:spcAft>
              <a:buClrTx/>
              <a:buSzTx/>
              <a:buFontTx/>
              <a:buNone/>
              <a:tabLst/>
              <a:defRPr sz="2600" b="0" i="0" u="none" strike="noStrike" cap="none" spc="0" baseline="0">
                <a:solidFill>
                  <a:srgbClr val="000000"/>
                </a:solidFill>
                <a:uFillTx/>
                <a:latin typeface="Helvetica Neue"/>
                <a:ea typeface="Helvetica Neue"/>
                <a:cs typeface="Helvetica Neue"/>
                <a:sym typeface="Helvetica Neue"/>
              </a:defRPr>
            </a:lvl3pPr>
            <a:lvl4pPr marL="0" marR="0" indent="0" algn="ctr" defTabSz="412750" rtl="0" latinLnBrk="0">
              <a:lnSpc>
                <a:spcPct val="100000"/>
              </a:lnSpc>
              <a:spcBef>
                <a:spcPts val="0"/>
              </a:spcBef>
              <a:spcAft>
                <a:spcPts val="0"/>
              </a:spcAft>
              <a:buClrTx/>
              <a:buSzTx/>
              <a:buFontTx/>
              <a:buNone/>
              <a:tabLst/>
              <a:defRPr sz="2600" b="0" i="0" u="none" strike="noStrike" cap="none" spc="0" baseline="0">
                <a:solidFill>
                  <a:srgbClr val="000000"/>
                </a:solidFill>
                <a:uFillTx/>
                <a:latin typeface="Helvetica Neue"/>
                <a:ea typeface="Helvetica Neue"/>
                <a:cs typeface="Helvetica Neue"/>
                <a:sym typeface="Helvetica Neue"/>
              </a:defRPr>
            </a:lvl4pPr>
            <a:lvl5pPr marL="0" marR="0" indent="0" algn="ctr" defTabSz="412750" rtl="0" latinLnBrk="0">
              <a:lnSpc>
                <a:spcPct val="100000"/>
              </a:lnSpc>
              <a:spcBef>
                <a:spcPts val="0"/>
              </a:spcBef>
              <a:spcAft>
                <a:spcPts val="0"/>
              </a:spcAft>
              <a:buClrTx/>
              <a:buSzTx/>
              <a:buFontTx/>
              <a:buNone/>
              <a:tabLst/>
              <a:defRPr sz="2600" b="0" i="0" u="none" strike="noStrike" cap="none" spc="0" baseline="0">
                <a:solidFill>
                  <a:srgbClr val="000000"/>
                </a:solidFill>
                <a:uFillTx/>
                <a:latin typeface="Helvetica Neue"/>
                <a:ea typeface="Helvetica Neue"/>
                <a:cs typeface="Helvetica Neue"/>
                <a:sym typeface="Helvetica Neue"/>
              </a:defRPr>
            </a:lvl5pPr>
            <a:lvl6pPr marL="0" marR="0" indent="355600" algn="ctr" defTabSz="412750" rtl="0" latinLnBrk="0">
              <a:lnSpc>
                <a:spcPct val="100000"/>
              </a:lnSpc>
              <a:spcBef>
                <a:spcPts val="0"/>
              </a:spcBef>
              <a:spcAft>
                <a:spcPts val="0"/>
              </a:spcAft>
              <a:buClrTx/>
              <a:buSzTx/>
              <a:buFontTx/>
              <a:buNone/>
              <a:tabLst/>
              <a:defRPr sz="2600" b="0" i="0" u="none" strike="noStrike" cap="none" spc="0" baseline="0">
                <a:solidFill>
                  <a:srgbClr val="000000"/>
                </a:solidFill>
                <a:uFillTx/>
                <a:latin typeface="Helvetica Neue"/>
                <a:ea typeface="Helvetica Neue"/>
                <a:cs typeface="Helvetica Neue"/>
                <a:sym typeface="Helvetica Neue"/>
              </a:defRPr>
            </a:lvl6pPr>
            <a:lvl7pPr marL="0" marR="0" indent="711200" algn="ctr" defTabSz="412750" rtl="0" latinLnBrk="0">
              <a:lnSpc>
                <a:spcPct val="100000"/>
              </a:lnSpc>
              <a:spcBef>
                <a:spcPts val="0"/>
              </a:spcBef>
              <a:spcAft>
                <a:spcPts val="0"/>
              </a:spcAft>
              <a:buClrTx/>
              <a:buSzTx/>
              <a:buFontTx/>
              <a:buNone/>
              <a:tabLst/>
              <a:defRPr sz="2600" b="0" i="0" u="none" strike="noStrike" cap="none" spc="0" baseline="0">
                <a:solidFill>
                  <a:srgbClr val="000000"/>
                </a:solidFill>
                <a:uFillTx/>
                <a:latin typeface="Helvetica Neue"/>
                <a:ea typeface="Helvetica Neue"/>
                <a:cs typeface="Helvetica Neue"/>
                <a:sym typeface="Helvetica Neue"/>
              </a:defRPr>
            </a:lvl7pPr>
            <a:lvl8pPr marL="0" marR="0" indent="1066800" algn="ctr" defTabSz="412750" rtl="0" latinLnBrk="0">
              <a:lnSpc>
                <a:spcPct val="100000"/>
              </a:lnSpc>
              <a:spcBef>
                <a:spcPts val="0"/>
              </a:spcBef>
              <a:spcAft>
                <a:spcPts val="0"/>
              </a:spcAft>
              <a:buClrTx/>
              <a:buSzTx/>
              <a:buFontTx/>
              <a:buNone/>
              <a:tabLst/>
              <a:defRPr sz="2600" b="0" i="0" u="none" strike="noStrike" cap="none" spc="0" baseline="0">
                <a:solidFill>
                  <a:srgbClr val="000000"/>
                </a:solidFill>
                <a:uFillTx/>
                <a:latin typeface="Helvetica Neue"/>
                <a:ea typeface="Helvetica Neue"/>
                <a:cs typeface="Helvetica Neue"/>
                <a:sym typeface="Helvetica Neue"/>
              </a:defRPr>
            </a:lvl8pPr>
            <a:lvl9pPr marL="0" marR="0" indent="1422400" algn="ctr" defTabSz="412750" rtl="0" latinLnBrk="0">
              <a:lnSpc>
                <a:spcPct val="100000"/>
              </a:lnSpc>
              <a:spcBef>
                <a:spcPts val="0"/>
              </a:spcBef>
              <a:spcAft>
                <a:spcPts val="0"/>
              </a:spcAft>
              <a:buClrTx/>
              <a:buSzTx/>
              <a:buFontTx/>
              <a:buNone/>
              <a:tabLst/>
              <a:defRPr sz="2600" b="0" i="0" u="none" strike="noStrike" cap="none" spc="0" baseline="0">
                <a:solidFill>
                  <a:srgbClr val="000000"/>
                </a:solidFill>
                <a:uFillTx/>
                <a:latin typeface="Helvetica Neue"/>
                <a:ea typeface="Helvetica Neue"/>
                <a:cs typeface="Helvetica Neue"/>
                <a:sym typeface="Helvetica Neue"/>
              </a:defRPr>
            </a:lvl9pPr>
          </a:lstStyle>
          <a:p>
            <a:pPr hangingPunct="1"/>
            <a:r>
              <a:rPr lang="fr-FR" sz="4800" dirty="0" err="1">
                <a:solidFill>
                  <a:schemeClr val="bg1">
                    <a:lumMod val="50000"/>
                  </a:schemeClr>
                </a:solidFill>
                <a:cs typeface="Arial"/>
                <a:sym typeface="Arial"/>
              </a:rPr>
              <a:t>Towards</a:t>
            </a:r>
            <a:r>
              <a:rPr lang="fr-FR" sz="4800" dirty="0">
                <a:solidFill>
                  <a:schemeClr val="bg1">
                    <a:lumMod val="50000"/>
                  </a:schemeClr>
                </a:solidFill>
                <a:cs typeface="Arial"/>
                <a:sym typeface="Arial"/>
              </a:rPr>
              <a:t> more </a:t>
            </a:r>
            <a:r>
              <a:rPr lang="fr-FR" sz="4800" dirty="0" err="1">
                <a:solidFill>
                  <a:schemeClr val="bg1">
                    <a:lumMod val="50000"/>
                  </a:schemeClr>
                </a:solidFill>
                <a:cs typeface="Arial"/>
                <a:sym typeface="Arial"/>
              </a:rPr>
              <a:t>timely</a:t>
            </a:r>
            <a:r>
              <a:rPr lang="fr-FR" sz="4800" dirty="0">
                <a:solidFill>
                  <a:schemeClr val="bg1">
                    <a:lumMod val="50000"/>
                  </a:schemeClr>
                </a:solidFill>
                <a:cs typeface="Arial"/>
                <a:sym typeface="Arial"/>
              </a:rPr>
              <a:t> and effective </a:t>
            </a:r>
            <a:r>
              <a:rPr lang="fr-FR" sz="4800" dirty="0" err="1">
                <a:solidFill>
                  <a:schemeClr val="bg1">
                    <a:lumMod val="50000"/>
                  </a:schemeClr>
                </a:solidFill>
                <a:cs typeface="Arial"/>
                <a:sym typeface="Arial"/>
              </a:rPr>
              <a:t>response</a:t>
            </a:r>
            <a:endParaRPr lang="fr-FR" sz="4800" dirty="0">
              <a:solidFill>
                <a:schemeClr val="bg1">
                  <a:lumMod val="50000"/>
                </a:schemeClr>
              </a:solidFill>
              <a:cs typeface="Arial"/>
            </a:endParaRPr>
          </a:p>
        </p:txBody>
      </p:sp>
      <p:pic>
        <p:nvPicPr>
          <p:cNvPr id="12" name="Picture 11" descr="A red triangle with a exclamation mark and black text&#10;&#10;Description automatically generated">
            <a:extLst>
              <a:ext uri="{FF2B5EF4-FFF2-40B4-BE49-F238E27FC236}">
                <a16:creationId xmlns:a16="http://schemas.microsoft.com/office/drawing/2014/main" id="{C7393EBE-5338-A9E4-F388-D44C82BC698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5681" y="943325"/>
            <a:ext cx="10249959" cy="2036153"/>
          </a:xfrm>
          <a:prstGeom prst="rect">
            <a:avLst/>
          </a:prstGeom>
        </p:spPr>
      </p:pic>
      <p:pic>
        <p:nvPicPr>
          <p:cNvPr id="14" name="Picture 13" descr="A diagram of a diagram&#10;&#10;Description automatically generated with medium confidence">
            <a:extLst>
              <a:ext uri="{FF2B5EF4-FFF2-40B4-BE49-F238E27FC236}">
                <a16:creationId xmlns:a16="http://schemas.microsoft.com/office/drawing/2014/main" id="{8484E001-4C0F-5AEB-1006-BA2533FE2A7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145857" y="3164541"/>
            <a:ext cx="6689783" cy="2047690"/>
          </a:xfrm>
          <a:prstGeom prst="rect">
            <a:avLst/>
          </a:prstGeom>
        </p:spPr>
      </p:pic>
      <p:sp>
        <p:nvSpPr>
          <p:cNvPr id="7" name="TextBox 23">
            <a:extLst>
              <a:ext uri="{FF2B5EF4-FFF2-40B4-BE49-F238E27FC236}">
                <a16:creationId xmlns:a16="http://schemas.microsoft.com/office/drawing/2014/main" id="{1F192355-7E5F-77C7-60C2-BFBBAD4323C8}"/>
              </a:ext>
            </a:extLst>
          </p:cNvPr>
          <p:cNvSpPr txBox="1"/>
          <p:nvPr/>
        </p:nvSpPr>
        <p:spPr>
          <a:xfrm>
            <a:off x="2864950" y="3211716"/>
            <a:ext cx="2877185" cy="376199"/>
          </a:xfrm>
          <a:prstGeom prst="rect">
            <a:avLst/>
          </a:prstGeom>
          <a:noFill/>
        </p:spPr>
        <p:txBody>
          <a:bodyPr wrap="square" rtlCol="0">
            <a:noAutofit/>
          </a:bodyPr>
          <a:lstStyle/>
          <a:p>
            <a:pPr algn="ctr"/>
            <a:r>
              <a:rPr lang="en-US" sz="1200" b="1" kern="1200" dirty="0">
                <a:solidFill>
                  <a:srgbClr val="FF6600"/>
                </a:solidFill>
                <a:effectLst/>
                <a:latin typeface="Calibri" panose="020F0502020204030204" pitchFamily="34" charset="0"/>
                <a:ea typeface="Arial Unicode MS" panose="020B0604020202020204" pitchFamily="34" charset="-128"/>
              </a:rPr>
              <a:t>ERP planning &amp; </a:t>
            </a:r>
            <a:r>
              <a:rPr lang="en-US" sz="1200" b="1" kern="1200" dirty="0">
                <a:solidFill>
                  <a:srgbClr val="0070C0"/>
                </a:solidFill>
                <a:effectLst/>
                <a:latin typeface="Calibri" panose="020F0502020204030204" pitchFamily="34" charset="0"/>
                <a:ea typeface="Arial Unicode MS" panose="020B0604020202020204" pitchFamily="34" charset="-128"/>
              </a:rPr>
              <a:t>Anticipatory Actions </a:t>
            </a:r>
            <a:endParaRPr lang="en-FR" sz="1200" dirty="0">
              <a:effectLst/>
              <a:latin typeface="Times New Roman" panose="02020603050405020304" pitchFamily="18" charset="0"/>
              <a:ea typeface="Arial Unicode MS" panose="020B0604020202020204" pitchFamily="34" charset="-128"/>
            </a:endParaRPr>
          </a:p>
        </p:txBody>
      </p:sp>
      <p:grpSp>
        <p:nvGrpSpPr>
          <p:cNvPr id="27" name="Group 26">
            <a:extLst>
              <a:ext uri="{FF2B5EF4-FFF2-40B4-BE49-F238E27FC236}">
                <a16:creationId xmlns:a16="http://schemas.microsoft.com/office/drawing/2014/main" id="{711CBB6A-8763-7A7A-93B1-B8D4827CFBF8}"/>
              </a:ext>
            </a:extLst>
          </p:cNvPr>
          <p:cNvGrpSpPr/>
          <p:nvPr/>
        </p:nvGrpSpPr>
        <p:grpSpPr>
          <a:xfrm>
            <a:off x="876338" y="3911058"/>
            <a:ext cx="3314028" cy="568492"/>
            <a:chOff x="876338" y="5246867"/>
            <a:chExt cx="3314028" cy="568492"/>
          </a:xfrm>
        </p:grpSpPr>
        <p:sp>
          <p:nvSpPr>
            <p:cNvPr id="13" name="Right Arrow 12">
              <a:extLst>
                <a:ext uri="{FF2B5EF4-FFF2-40B4-BE49-F238E27FC236}">
                  <a16:creationId xmlns:a16="http://schemas.microsoft.com/office/drawing/2014/main" id="{1BC56D35-E2AE-F1C8-C9F5-112FDD6035BF}"/>
                </a:ext>
              </a:extLst>
            </p:cNvPr>
            <p:cNvSpPr/>
            <p:nvPr/>
          </p:nvSpPr>
          <p:spPr bwMode="auto">
            <a:xfrm>
              <a:off x="876338" y="5246867"/>
              <a:ext cx="3314028" cy="568492"/>
            </a:xfrm>
            <a:prstGeom prst="rightArrow">
              <a:avLst/>
            </a:prstGeom>
            <a:solidFill>
              <a:schemeClr val="bg1">
                <a:lumMod val="5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GB"/>
            </a:p>
          </p:txBody>
        </p:sp>
        <p:sp>
          <p:nvSpPr>
            <p:cNvPr id="18" name="TextBox 19">
              <a:extLst>
                <a:ext uri="{FF2B5EF4-FFF2-40B4-BE49-F238E27FC236}">
                  <a16:creationId xmlns:a16="http://schemas.microsoft.com/office/drawing/2014/main" id="{AC501837-410A-F1B2-2D93-8109DBCA0A2E}"/>
                </a:ext>
              </a:extLst>
            </p:cNvPr>
            <p:cNvSpPr txBox="1"/>
            <p:nvPr/>
          </p:nvSpPr>
          <p:spPr>
            <a:xfrm>
              <a:off x="924364" y="5363369"/>
              <a:ext cx="1489185" cy="292020"/>
            </a:xfrm>
            <a:prstGeom prst="rect">
              <a:avLst/>
            </a:prstGeom>
            <a:noFill/>
          </p:spPr>
          <p:txBody>
            <a:bodyPr wrap="square" rtlCol="0">
              <a:noAutofit/>
            </a:bodyPr>
            <a:lstStyle/>
            <a:p>
              <a:r>
                <a:rPr lang="en-US" sz="1500" b="1" kern="1200" dirty="0">
                  <a:solidFill>
                    <a:srgbClr val="FFFFFF"/>
                  </a:solidFill>
                  <a:effectLst/>
                  <a:latin typeface="Calibri" panose="020F0502020204030204" pitchFamily="34" charset="0"/>
                  <a:ea typeface="Arial Unicode MS" panose="020B0604020202020204" pitchFamily="34" charset="-128"/>
                </a:rPr>
                <a:t>Preparedness</a:t>
              </a:r>
              <a:endParaRPr lang="en-FR" sz="1200" dirty="0">
                <a:effectLst/>
                <a:latin typeface="Times New Roman" panose="02020603050405020304" pitchFamily="18" charset="0"/>
                <a:ea typeface="Arial Unicode MS" panose="020B0604020202020204" pitchFamily="34" charset="-128"/>
              </a:endParaRPr>
            </a:p>
          </p:txBody>
        </p:sp>
      </p:grpSp>
      <p:sp>
        <p:nvSpPr>
          <p:cNvPr id="19" name="Left Brace 18">
            <a:extLst>
              <a:ext uri="{FF2B5EF4-FFF2-40B4-BE49-F238E27FC236}">
                <a16:creationId xmlns:a16="http://schemas.microsoft.com/office/drawing/2014/main" id="{4965C526-B2F2-D0F9-1C05-4D8590FBF964}"/>
              </a:ext>
            </a:extLst>
          </p:cNvPr>
          <p:cNvSpPr/>
          <p:nvPr/>
        </p:nvSpPr>
        <p:spPr bwMode="auto">
          <a:xfrm rot="5400000">
            <a:off x="1825773" y="2587456"/>
            <a:ext cx="378995" cy="2277865"/>
          </a:xfrm>
          <a:prstGeom prst="leftBrace">
            <a:avLst/>
          </a:prstGeom>
          <a:noFill/>
          <a:ln w="28575" cap="flat" cmpd="sng" algn="ctr">
            <a:solidFill>
              <a:srgbClr val="7F7F7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GB"/>
          </a:p>
        </p:txBody>
      </p:sp>
      <p:sp>
        <p:nvSpPr>
          <p:cNvPr id="20" name="TextBox 20">
            <a:extLst>
              <a:ext uri="{FF2B5EF4-FFF2-40B4-BE49-F238E27FC236}">
                <a16:creationId xmlns:a16="http://schemas.microsoft.com/office/drawing/2014/main" id="{2B559B20-CC0C-8C9E-E004-F35529F8B325}"/>
              </a:ext>
            </a:extLst>
          </p:cNvPr>
          <p:cNvSpPr txBox="1"/>
          <p:nvPr/>
        </p:nvSpPr>
        <p:spPr>
          <a:xfrm>
            <a:off x="969672" y="3105431"/>
            <a:ext cx="2006516" cy="523882"/>
          </a:xfrm>
          <a:prstGeom prst="rect">
            <a:avLst/>
          </a:prstGeom>
          <a:noFill/>
        </p:spPr>
        <p:txBody>
          <a:bodyPr wrap="square" rtlCol="0">
            <a:noAutofit/>
          </a:bodyPr>
          <a:lstStyle/>
          <a:p>
            <a:pPr algn="ctr"/>
            <a:r>
              <a:rPr lang="en-US" sz="1200" b="1" kern="1200" dirty="0">
                <a:solidFill>
                  <a:srgbClr val="808080"/>
                </a:solidFill>
                <a:effectLst/>
                <a:latin typeface="Calibri" panose="020F0502020204030204" pitchFamily="34" charset="0"/>
                <a:ea typeface="Arial Unicode MS" panose="020B0604020202020204" pitchFamily="34" charset="-128"/>
              </a:rPr>
              <a:t>Disaster risk reduction,</a:t>
            </a:r>
            <a:endParaRPr lang="en-FR" sz="1200" dirty="0">
              <a:effectLst/>
              <a:latin typeface="Times New Roman" panose="02020603050405020304" pitchFamily="18" charset="0"/>
              <a:ea typeface="Arial Unicode MS" panose="020B0604020202020204" pitchFamily="34" charset="-128"/>
            </a:endParaRPr>
          </a:p>
          <a:p>
            <a:pPr algn="ctr"/>
            <a:r>
              <a:rPr lang="en-US" sz="1200" b="1" kern="1200" dirty="0">
                <a:solidFill>
                  <a:srgbClr val="808080"/>
                </a:solidFill>
                <a:effectLst/>
                <a:latin typeface="Calibri" panose="020F0502020204030204" pitchFamily="34" charset="0"/>
                <a:ea typeface="Arial Unicode MS" panose="020B0604020202020204" pitchFamily="34" charset="-128"/>
              </a:rPr>
              <a:t>prevention &amp; mitigation</a:t>
            </a:r>
            <a:endParaRPr lang="en-FR" sz="1200" dirty="0">
              <a:effectLst/>
              <a:latin typeface="Times New Roman" panose="02020603050405020304" pitchFamily="18" charset="0"/>
              <a:ea typeface="Arial Unicode MS" panose="020B0604020202020204" pitchFamily="34" charset="-128"/>
            </a:endParaRPr>
          </a:p>
        </p:txBody>
      </p:sp>
      <p:sp>
        <p:nvSpPr>
          <p:cNvPr id="21" name="Left Brace 20">
            <a:extLst>
              <a:ext uri="{FF2B5EF4-FFF2-40B4-BE49-F238E27FC236}">
                <a16:creationId xmlns:a16="http://schemas.microsoft.com/office/drawing/2014/main" id="{5F3BA2E0-1DBD-BB57-34BE-FEB81563CC70}"/>
              </a:ext>
            </a:extLst>
          </p:cNvPr>
          <p:cNvSpPr/>
          <p:nvPr/>
        </p:nvSpPr>
        <p:spPr bwMode="auto">
          <a:xfrm rot="5400000">
            <a:off x="3463360" y="3254432"/>
            <a:ext cx="378995" cy="943913"/>
          </a:xfrm>
          <a:prstGeom prst="leftBrace">
            <a:avLst/>
          </a:prstGeom>
          <a:noFill/>
          <a:ln w="28575" cap="flat" cmpd="sng" algn="ctr">
            <a:solidFill>
              <a:srgbClr val="FF66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GB"/>
          </a:p>
        </p:txBody>
      </p:sp>
      <p:sp>
        <p:nvSpPr>
          <p:cNvPr id="28" name="Rounded Rectangle 27">
            <a:extLst>
              <a:ext uri="{FF2B5EF4-FFF2-40B4-BE49-F238E27FC236}">
                <a16:creationId xmlns:a16="http://schemas.microsoft.com/office/drawing/2014/main" id="{B50FFF11-FA1C-1302-73F3-9A54C6BB10C1}"/>
              </a:ext>
            </a:extLst>
          </p:cNvPr>
          <p:cNvSpPr/>
          <p:nvPr/>
        </p:nvSpPr>
        <p:spPr>
          <a:xfrm>
            <a:off x="375781" y="927331"/>
            <a:ext cx="3814585" cy="1838801"/>
          </a:xfrm>
          <a:prstGeom prst="roundRect">
            <a:avLst/>
          </a:prstGeom>
          <a:solidFill>
            <a:schemeClr val="accent1"/>
          </a:solid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412750" rtl="0" fontAlgn="auto" latinLnBrk="0" hangingPunct="0">
              <a:lnSpc>
                <a:spcPct val="100000"/>
              </a:lnSpc>
              <a:spcBef>
                <a:spcPts val="0"/>
              </a:spcBef>
              <a:spcAft>
                <a:spcPts val="0"/>
              </a:spcAft>
              <a:buClrTx/>
              <a:buSzTx/>
              <a:buFontTx/>
              <a:buNone/>
              <a:tabLst/>
            </a:pPr>
            <a:r>
              <a:rPr kumimoji="0" lang="en-FR" sz="1800" b="0" i="0" u="none" strike="noStrike" cap="none" spc="0" normalizeH="0" baseline="0" dirty="0">
                <a:ln>
                  <a:noFill/>
                </a:ln>
                <a:solidFill>
                  <a:srgbClr val="FFFFFF"/>
                </a:solidFill>
                <a:effectLst/>
                <a:uFillTx/>
                <a:latin typeface="+mn-lt"/>
                <a:ea typeface="+mn-ea"/>
                <a:cs typeface="+mn-cs"/>
                <a:sym typeface="Helvetica Neue Medium"/>
              </a:rPr>
              <a:t>What does preparedness, and anticipated actions look like?</a:t>
            </a:r>
            <a:endParaRPr kumimoji="0" lang="fr-FR" sz="1800" b="0" i="0" u="none" strike="noStrike" cap="none" spc="0" normalizeH="0" baseline="0" dirty="0">
              <a:ln>
                <a:noFill/>
              </a:ln>
              <a:solidFill>
                <a:srgbClr val="FFFFFF"/>
              </a:solidFill>
              <a:effectLst/>
              <a:uFillTx/>
              <a:latin typeface="+mn-lt"/>
              <a:ea typeface="+mn-ea"/>
              <a:cs typeface="+mn-cs"/>
              <a:sym typeface="Helvetica Neue Medium"/>
            </a:endParaRPr>
          </a:p>
          <a:p>
            <a:pPr marL="0" marR="0" indent="0" algn="ctr" defTabSz="412750" rtl="0" fontAlgn="auto" latinLnBrk="0" hangingPunct="0">
              <a:lnSpc>
                <a:spcPct val="100000"/>
              </a:lnSpc>
              <a:spcBef>
                <a:spcPts val="0"/>
              </a:spcBef>
              <a:spcAft>
                <a:spcPts val="0"/>
              </a:spcAft>
              <a:buClrTx/>
              <a:buSzTx/>
              <a:buFontTx/>
              <a:buNone/>
              <a:tabLst/>
            </a:pPr>
            <a:r>
              <a:rPr lang="fr-FR" sz="1800" b="0" dirty="0">
                <a:solidFill>
                  <a:srgbClr val="FFFFFF"/>
                </a:solidFill>
                <a:latin typeface="+mn-lt"/>
                <a:ea typeface="+mn-ea"/>
                <a:cs typeface="+mn-cs"/>
                <a:sym typeface="Helvetica Neue Medium"/>
              </a:rPr>
              <a:t>-</a:t>
            </a:r>
            <a:endParaRPr kumimoji="0" lang="fr-FR" sz="1800" b="0" i="0" u="none" strike="noStrike" cap="none" spc="0" normalizeH="0" baseline="0" dirty="0">
              <a:ln>
                <a:noFill/>
              </a:ln>
              <a:solidFill>
                <a:srgbClr val="FFFFFF"/>
              </a:solidFill>
              <a:effectLst/>
              <a:uFillTx/>
              <a:latin typeface="+mn-lt"/>
              <a:ea typeface="+mn-ea"/>
              <a:cs typeface="+mn-cs"/>
              <a:sym typeface="Helvetica Neue Medium"/>
            </a:endParaRPr>
          </a:p>
          <a:p>
            <a:pPr marL="0" marR="0" indent="0" algn="ctr" defTabSz="412750" rtl="0" fontAlgn="auto" latinLnBrk="0" hangingPunct="0">
              <a:lnSpc>
                <a:spcPct val="100000"/>
              </a:lnSpc>
              <a:spcBef>
                <a:spcPts val="0"/>
              </a:spcBef>
              <a:spcAft>
                <a:spcPts val="0"/>
              </a:spcAft>
              <a:buClrTx/>
              <a:buSzTx/>
              <a:buFontTx/>
              <a:buNone/>
              <a:tabLst/>
            </a:pPr>
            <a:r>
              <a:rPr lang="fr-FR" sz="1800" b="0" dirty="0">
                <a:solidFill>
                  <a:srgbClr val="FFFFFF"/>
                </a:solidFill>
                <a:latin typeface="+mn-lt"/>
                <a:ea typeface="+mn-ea"/>
                <a:cs typeface="+mn-cs"/>
                <a:sym typeface="Helvetica Neue Medium"/>
              </a:rPr>
              <a:t>A quoi ressemblent la préparation aux urgences et les actions anticipatoires?</a:t>
            </a:r>
            <a:endParaRPr kumimoji="0" lang="en-FR" sz="1800" b="0" i="0" u="none" strike="noStrike" cap="none" spc="0" normalizeH="0" baseline="0" dirty="0">
              <a:ln>
                <a:noFill/>
              </a:ln>
              <a:solidFill>
                <a:srgbClr val="FFFFFF"/>
              </a:solidFill>
              <a:effectLst/>
              <a:uFillTx/>
              <a:latin typeface="+mn-lt"/>
              <a:ea typeface="+mn-ea"/>
              <a:cs typeface="+mn-cs"/>
              <a:sym typeface="Helvetica Neue Medium"/>
            </a:endParaRPr>
          </a:p>
        </p:txBody>
      </p:sp>
      <p:sp>
        <p:nvSpPr>
          <p:cNvPr id="2" name="Background">
            <a:extLst>
              <a:ext uri="{FF2B5EF4-FFF2-40B4-BE49-F238E27FC236}">
                <a16:creationId xmlns:a16="http://schemas.microsoft.com/office/drawing/2014/main" id="{271315C4-1AFF-BB58-09EB-7CC6244A27A5}"/>
              </a:ext>
            </a:extLst>
          </p:cNvPr>
          <p:cNvSpPr txBox="1">
            <a:spLocks/>
          </p:cNvSpPr>
          <p:nvPr/>
        </p:nvSpPr>
        <p:spPr>
          <a:xfrm>
            <a:off x="607371" y="5235099"/>
            <a:ext cx="10344150" cy="553998"/>
          </a:xfrm>
          <a:prstGeom prst="rect">
            <a:avLst/>
          </a:prstGeom>
          <a:ln w="3175">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vert="horz" lIns="0" tIns="0" rIns="0" bIns="0" rtlCol="0" anchor="t">
            <a:noAutofit/>
          </a:bodyPr>
          <a:lstStyle>
            <a:lvl1pPr marL="0" marR="0" indent="0" algn="l" defTabSz="609492" rtl="0" latinLnBrk="0">
              <a:lnSpc>
                <a:spcPct val="100000"/>
              </a:lnSpc>
              <a:spcBef>
                <a:spcPts val="1000"/>
              </a:spcBef>
              <a:spcAft>
                <a:spcPts val="0"/>
              </a:spcAft>
              <a:buClrTx/>
              <a:buSzTx/>
              <a:buFontTx/>
              <a:buNone/>
              <a:tabLst/>
              <a:defRPr sz="4300" b="0" i="0" u="none" strike="noStrike" cap="none" spc="0" baseline="0">
                <a:solidFill>
                  <a:srgbClr val="A4D233"/>
                </a:solidFill>
                <a:uFillTx/>
                <a:latin typeface="Bebas Neue Regular"/>
                <a:ea typeface="Bebas Neue Regular"/>
                <a:cs typeface="Bebas Neue Regular"/>
                <a:sym typeface="Bebas Neue Regular"/>
              </a:defRPr>
            </a:lvl1pPr>
            <a:lvl2pPr marL="0" marR="0" indent="0" algn="ctr" defTabSz="412750" rtl="0" latinLnBrk="0">
              <a:lnSpc>
                <a:spcPct val="100000"/>
              </a:lnSpc>
              <a:spcBef>
                <a:spcPts val="0"/>
              </a:spcBef>
              <a:spcAft>
                <a:spcPts val="0"/>
              </a:spcAft>
              <a:buClrTx/>
              <a:buSzTx/>
              <a:buFontTx/>
              <a:buNone/>
              <a:tabLst/>
              <a:defRPr sz="2600" b="0" i="0" u="none" strike="noStrike" cap="none" spc="0" baseline="0">
                <a:solidFill>
                  <a:srgbClr val="000000"/>
                </a:solidFill>
                <a:uFillTx/>
                <a:latin typeface="Helvetica Neue"/>
                <a:ea typeface="Helvetica Neue"/>
                <a:cs typeface="Helvetica Neue"/>
                <a:sym typeface="Helvetica Neue"/>
              </a:defRPr>
            </a:lvl2pPr>
            <a:lvl3pPr marL="0" marR="0" indent="0" algn="ctr" defTabSz="412750" rtl="0" latinLnBrk="0">
              <a:lnSpc>
                <a:spcPct val="100000"/>
              </a:lnSpc>
              <a:spcBef>
                <a:spcPts val="0"/>
              </a:spcBef>
              <a:spcAft>
                <a:spcPts val="0"/>
              </a:spcAft>
              <a:buClrTx/>
              <a:buSzTx/>
              <a:buFontTx/>
              <a:buNone/>
              <a:tabLst/>
              <a:defRPr sz="2600" b="0" i="0" u="none" strike="noStrike" cap="none" spc="0" baseline="0">
                <a:solidFill>
                  <a:srgbClr val="000000"/>
                </a:solidFill>
                <a:uFillTx/>
                <a:latin typeface="Helvetica Neue"/>
                <a:ea typeface="Helvetica Neue"/>
                <a:cs typeface="Helvetica Neue"/>
                <a:sym typeface="Helvetica Neue"/>
              </a:defRPr>
            </a:lvl3pPr>
            <a:lvl4pPr marL="0" marR="0" indent="0" algn="ctr" defTabSz="412750" rtl="0" latinLnBrk="0">
              <a:lnSpc>
                <a:spcPct val="100000"/>
              </a:lnSpc>
              <a:spcBef>
                <a:spcPts val="0"/>
              </a:spcBef>
              <a:spcAft>
                <a:spcPts val="0"/>
              </a:spcAft>
              <a:buClrTx/>
              <a:buSzTx/>
              <a:buFontTx/>
              <a:buNone/>
              <a:tabLst/>
              <a:defRPr sz="2600" b="0" i="0" u="none" strike="noStrike" cap="none" spc="0" baseline="0">
                <a:solidFill>
                  <a:srgbClr val="000000"/>
                </a:solidFill>
                <a:uFillTx/>
                <a:latin typeface="Helvetica Neue"/>
                <a:ea typeface="Helvetica Neue"/>
                <a:cs typeface="Helvetica Neue"/>
                <a:sym typeface="Helvetica Neue"/>
              </a:defRPr>
            </a:lvl4pPr>
            <a:lvl5pPr marL="0" marR="0" indent="0" algn="ctr" defTabSz="412750" rtl="0" latinLnBrk="0">
              <a:lnSpc>
                <a:spcPct val="100000"/>
              </a:lnSpc>
              <a:spcBef>
                <a:spcPts val="0"/>
              </a:spcBef>
              <a:spcAft>
                <a:spcPts val="0"/>
              </a:spcAft>
              <a:buClrTx/>
              <a:buSzTx/>
              <a:buFontTx/>
              <a:buNone/>
              <a:tabLst/>
              <a:defRPr sz="2600" b="0" i="0" u="none" strike="noStrike" cap="none" spc="0" baseline="0">
                <a:solidFill>
                  <a:srgbClr val="000000"/>
                </a:solidFill>
                <a:uFillTx/>
                <a:latin typeface="Helvetica Neue"/>
                <a:ea typeface="Helvetica Neue"/>
                <a:cs typeface="Helvetica Neue"/>
                <a:sym typeface="Helvetica Neue"/>
              </a:defRPr>
            </a:lvl5pPr>
            <a:lvl6pPr marL="0" marR="0" indent="355600" algn="ctr" defTabSz="412750" rtl="0" latinLnBrk="0">
              <a:lnSpc>
                <a:spcPct val="100000"/>
              </a:lnSpc>
              <a:spcBef>
                <a:spcPts val="0"/>
              </a:spcBef>
              <a:spcAft>
                <a:spcPts val="0"/>
              </a:spcAft>
              <a:buClrTx/>
              <a:buSzTx/>
              <a:buFontTx/>
              <a:buNone/>
              <a:tabLst/>
              <a:defRPr sz="2600" b="0" i="0" u="none" strike="noStrike" cap="none" spc="0" baseline="0">
                <a:solidFill>
                  <a:srgbClr val="000000"/>
                </a:solidFill>
                <a:uFillTx/>
                <a:latin typeface="Helvetica Neue"/>
                <a:ea typeface="Helvetica Neue"/>
                <a:cs typeface="Helvetica Neue"/>
                <a:sym typeface="Helvetica Neue"/>
              </a:defRPr>
            </a:lvl6pPr>
            <a:lvl7pPr marL="0" marR="0" indent="711200" algn="ctr" defTabSz="412750" rtl="0" latinLnBrk="0">
              <a:lnSpc>
                <a:spcPct val="100000"/>
              </a:lnSpc>
              <a:spcBef>
                <a:spcPts val="0"/>
              </a:spcBef>
              <a:spcAft>
                <a:spcPts val="0"/>
              </a:spcAft>
              <a:buClrTx/>
              <a:buSzTx/>
              <a:buFontTx/>
              <a:buNone/>
              <a:tabLst/>
              <a:defRPr sz="2600" b="0" i="0" u="none" strike="noStrike" cap="none" spc="0" baseline="0">
                <a:solidFill>
                  <a:srgbClr val="000000"/>
                </a:solidFill>
                <a:uFillTx/>
                <a:latin typeface="Helvetica Neue"/>
                <a:ea typeface="Helvetica Neue"/>
                <a:cs typeface="Helvetica Neue"/>
                <a:sym typeface="Helvetica Neue"/>
              </a:defRPr>
            </a:lvl7pPr>
            <a:lvl8pPr marL="0" marR="0" indent="1066800" algn="ctr" defTabSz="412750" rtl="0" latinLnBrk="0">
              <a:lnSpc>
                <a:spcPct val="100000"/>
              </a:lnSpc>
              <a:spcBef>
                <a:spcPts val="0"/>
              </a:spcBef>
              <a:spcAft>
                <a:spcPts val="0"/>
              </a:spcAft>
              <a:buClrTx/>
              <a:buSzTx/>
              <a:buFontTx/>
              <a:buNone/>
              <a:tabLst/>
              <a:defRPr sz="2600" b="0" i="0" u="none" strike="noStrike" cap="none" spc="0" baseline="0">
                <a:solidFill>
                  <a:srgbClr val="000000"/>
                </a:solidFill>
                <a:uFillTx/>
                <a:latin typeface="Helvetica Neue"/>
                <a:ea typeface="Helvetica Neue"/>
                <a:cs typeface="Helvetica Neue"/>
                <a:sym typeface="Helvetica Neue"/>
              </a:defRPr>
            </a:lvl8pPr>
            <a:lvl9pPr marL="0" marR="0" indent="1422400" algn="ctr" defTabSz="412750" rtl="0" latinLnBrk="0">
              <a:lnSpc>
                <a:spcPct val="100000"/>
              </a:lnSpc>
              <a:spcBef>
                <a:spcPts val="0"/>
              </a:spcBef>
              <a:spcAft>
                <a:spcPts val="0"/>
              </a:spcAft>
              <a:buClrTx/>
              <a:buSzTx/>
              <a:buFontTx/>
              <a:buNone/>
              <a:tabLst/>
              <a:defRPr sz="2600" b="0" i="0" u="none" strike="noStrike" cap="none" spc="0" baseline="0">
                <a:solidFill>
                  <a:srgbClr val="000000"/>
                </a:solidFill>
                <a:uFillTx/>
                <a:latin typeface="Helvetica Neue"/>
                <a:ea typeface="Helvetica Neue"/>
                <a:cs typeface="Helvetica Neue"/>
                <a:sym typeface="Helvetica Neue"/>
              </a:defRPr>
            </a:lvl9pPr>
          </a:lstStyle>
          <a:p>
            <a:pPr hangingPunct="1"/>
            <a:r>
              <a:rPr lang="fr-FR" sz="4800" dirty="0">
                <a:solidFill>
                  <a:schemeClr val="bg1">
                    <a:lumMod val="50000"/>
                  </a:schemeClr>
                </a:solidFill>
                <a:cs typeface="Arial"/>
                <a:sym typeface="Arial"/>
              </a:rPr>
              <a:t>Vers une réponse plus rapide et plus efficace</a:t>
            </a:r>
            <a:endParaRPr lang="fr-FR" sz="4800" dirty="0">
              <a:solidFill>
                <a:schemeClr val="bg1">
                  <a:lumMod val="50000"/>
                </a:schemeClr>
              </a:solidFill>
              <a:cs typeface="Arial"/>
            </a:endParaRPr>
          </a:p>
        </p:txBody>
      </p:sp>
    </p:spTree>
    <p:extLst>
      <p:ext uri="{BB962C8B-B14F-4D97-AF65-F5344CB8AC3E}">
        <p14:creationId xmlns:p14="http://schemas.microsoft.com/office/powerpoint/2010/main" val="845541381"/>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17">
            <a:extLst>
              <a:ext uri="{FF2B5EF4-FFF2-40B4-BE49-F238E27FC236}">
                <a16:creationId xmlns:a16="http://schemas.microsoft.com/office/drawing/2014/main" id="{E009B7F7-F2BC-E558-3F5F-49DB83915097}"/>
              </a:ext>
            </a:extLst>
          </p:cNvPr>
          <p:cNvSpPr txBox="1"/>
          <p:nvPr/>
        </p:nvSpPr>
        <p:spPr>
          <a:xfrm>
            <a:off x="348976" y="6132847"/>
            <a:ext cx="4177837" cy="492443"/>
          </a:xfrm>
          <a:prstGeom prst="rect">
            <a:avLst/>
          </a:prstGeom>
          <a:ln w="3175">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0" tIns="0" rIns="0" bIns="0" anchor="ctr">
            <a:spAutoFit/>
          </a:bodyPr>
          <a:lstStyle/>
          <a:p>
            <a:pPr algn="l" defTabSz="609492">
              <a:defRPr sz="1800">
                <a:latin typeface="Arial"/>
                <a:ea typeface="Arial"/>
                <a:cs typeface="Arial"/>
                <a:sym typeface="Arial"/>
              </a:defRPr>
            </a:pPr>
            <a:r>
              <a:rPr lang="fr-FR" sz="1600" dirty="0">
                <a:solidFill>
                  <a:srgbClr val="808080"/>
                </a:solidFill>
              </a:rPr>
              <a:t>ERP</a:t>
            </a:r>
            <a:r>
              <a:rPr lang="en-US" sz="1600" dirty="0">
                <a:solidFill>
                  <a:srgbClr val="808080"/>
                </a:solidFill>
              </a:rPr>
              <a:t> </a:t>
            </a:r>
            <a:r>
              <a:rPr sz="1600" dirty="0">
                <a:solidFill>
                  <a:srgbClr val="808080"/>
                </a:solidFill>
              </a:rPr>
              <a:t> </a:t>
            </a:r>
            <a:br>
              <a:rPr sz="1600" dirty="0"/>
            </a:br>
            <a:r>
              <a:rPr sz="1600" dirty="0">
                <a:solidFill>
                  <a:srgbClr val="808080"/>
                </a:solidFill>
              </a:rPr>
              <a:t>Date:</a:t>
            </a:r>
            <a:r>
              <a:rPr lang="en-US" sz="1600" dirty="0">
                <a:solidFill>
                  <a:srgbClr val="808080"/>
                </a:solidFill>
              </a:rPr>
              <a:t>  19/02/2024</a:t>
            </a:r>
          </a:p>
        </p:txBody>
      </p:sp>
      <p:sp>
        <p:nvSpPr>
          <p:cNvPr id="4" name="TextBox 3">
            <a:extLst>
              <a:ext uri="{FF2B5EF4-FFF2-40B4-BE49-F238E27FC236}">
                <a16:creationId xmlns:a16="http://schemas.microsoft.com/office/drawing/2014/main" id="{0E1F8E42-10C6-26C0-C95B-40B06D006324}"/>
              </a:ext>
            </a:extLst>
          </p:cNvPr>
          <p:cNvSpPr txBox="1"/>
          <p:nvPr/>
        </p:nvSpPr>
        <p:spPr>
          <a:xfrm>
            <a:off x="11153631" y="6204953"/>
            <a:ext cx="1085470" cy="407804"/>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horz" wrap="square" lIns="19050" tIns="19050" rIns="19050" bIns="19050" numCol="1" spcCol="38100" rtlCol="0" anchor="t">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1pPr>
            <a:lvl2pPr marL="0" marR="0" indent="4572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2pPr>
            <a:lvl3pPr marL="0" marR="0" indent="9144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3pPr>
            <a:lvl4pPr marL="0" marR="0" indent="13716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4pPr>
            <a:lvl5pPr marL="0" marR="0" indent="18288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5pPr>
            <a:lvl6pPr marL="0" marR="0" indent="22860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6pPr>
            <a:lvl7pPr marL="0" marR="0" indent="27432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7pPr>
            <a:lvl8pPr marL="0" marR="0" indent="32004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8pPr>
            <a:lvl9pPr marL="0" marR="0" indent="36576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9pPr>
          </a:lstStyle>
          <a:p>
            <a:pPr algn="l"/>
            <a:r>
              <a:rPr lang="fr-FR" sz="1200" b="0" spc="-100" dirty="0">
                <a:solidFill>
                  <a:srgbClr val="D8D8D8"/>
                </a:solidFill>
                <a:latin typeface="Calibri"/>
                <a:cs typeface="Calibri"/>
              </a:rPr>
              <a:t>WC</a:t>
            </a:r>
            <a:r>
              <a:rPr lang="en-NL" sz="1200" b="0" spc="-100">
                <a:solidFill>
                  <a:srgbClr val="D8D8D8"/>
                </a:solidFill>
                <a:latin typeface="Calibri"/>
                <a:cs typeface="Calibri"/>
              </a:rPr>
              <a:t>A Regional</a:t>
            </a:r>
            <a:endParaRPr lang="en-US" dirty="0">
              <a:solidFill>
                <a:srgbClr val="D8D8D8"/>
              </a:solidFill>
              <a:cs typeface="Calibri"/>
            </a:endParaRPr>
          </a:p>
          <a:p>
            <a:pPr algn="l"/>
            <a:r>
              <a:rPr lang="en-US" sz="1200" b="0" spc="-100" dirty="0">
                <a:solidFill>
                  <a:srgbClr val="D8D8D8"/>
                </a:solidFill>
                <a:latin typeface="Calibri"/>
                <a:cs typeface="Calibri"/>
              </a:rPr>
              <a:t>Meeting</a:t>
            </a:r>
          </a:p>
        </p:txBody>
      </p:sp>
      <p:cxnSp>
        <p:nvCxnSpPr>
          <p:cNvPr id="6" name="Straight Connector 5">
            <a:extLst>
              <a:ext uri="{FF2B5EF4-FFF2-40B4-BE49-F238E27FC236}">
                <a16:creationId xmlns:a16="http://schemas.microsoft.com/office/drawing/2014/main" id="{2228D5E9-5A81-029D-5C37-9592A737B007}"/>
              </a:ext>
            </a:extLst>
          </p:cNvPr>
          <p:cNvCxnSpPr>
            <a:cxnSpLocks/>
          </p:cNvCxnSpPr>
          <p:nvPr/>
        </p:nvCxnSpPr>
        <p:spPr>
          <a:xfrm flipH="1">
            <a:off x="11050037" y="6083723"/>
            <a:ext cx="1" cy="677592"/>
          </a:xfrm>
          <a:prstGeom prst="line">
            <a:avLst/>
          </a:prstGeom>
          <a:noFill/>
          <a:ln w="12700" cap="flat">
            <a:solidFill>
              <a:schemeClr val="bg1">
                <a:lumMod val="85000"/>
              </a:schemeClr>
            </a:solidFill>
            <a:prstDash val="solid"/>
            <a:miter lim="400000"/>
          </a:ln>
          <a:effectLst/>
          <a:sp3d/>
        </p:spPr>
        <p:style>
          <a:lnRef idx="0">
            <a:scrgbClr r="0" g="0" b="0"/>
          </a:lnRef>
          <a:fillRef idx="0">
            <a:scrgbClr r="0" g="0" b="0"/>
          </a:fillRef>
          <a:effectRef idx="0">
            <a:scrgbClr r="0" g="0" b="0"/>
          </a:effectRef>
          <a:fontRef idx="none"/>
        </p:style>
      </p:cxnSp>
      <p:cxnSp>
        <p:nvCxnSpPr>
          <p:cNvPr id="8" name="Straight Connector 7">
            <a:extLst>
              <a:ext uri="{FF2B5EF4-FFF2-40B4-BE49-F238E27FC236}">
                <a16:creationId xmlns:a16="http://schemas.microsoft.com/office/drawing/2014/main" id="{855E84E4-9068-BEC5-AAE5-8B70F4E64805}"/>
              </a:ext>
            </a:extLst>
          </p:cNvPr>
          <p:cNvCxnSpPr>
            <a:cxnSpLocks/>
          </p:cNvCxnSpPr>
          <p:nvPr/>
        </p:nvCxnSpPr>
        <p:spPr>
          <a:xfrm flipH="1">
            <a:off x="9566827" y="6083722"/>
            <a:ext cx="1" cy="677592"/>
          </a:xfrm>
          <a:prstGeom prst="line">
            <a:avLst/>
          </a:prstGeom>
          <a:noFill/>
          <a:ln w="12700" cap="flat">
            <a:solidFill>
              <a:schemeClr val="bg1">
                <a:lumMod val="85000"/>
              </a:schemeClr>
            </a:solidFill>
            <a:prstDash val="solid"/>
            <a:miter lim="400000"/>
          </a:ln>
          <a:effectLst/>
          <a:sp3d/>
        </p:spPr>
        <p:style>
          <a:lnRef idx="0">
            <a:scrgbClr r="0" g="0" b="0"/>
          </a:lnRef>
          <a:fillRef idx="0">
            <a:scrgbClr r="0" g="0" b="0"/>
          </a:fillRef>
          <a:effectRef idx="0">
            <a:scrgbClr r="0" g="0" b="0"/>
          </a:effectRef>
          <a:fontRef idx="none"/>
        </p:style>
      </p:cxnSp>
      <p:pic>
        <p:nvPicPr>
          <p:cNvPr id="11" name="Picture 10" descr="A grey rectangular sign with blue text&#10;&#10;Description automatically generated">
            <a:extLst>
              <a:ext uri="{FF2B5EF4-FFF2-40B4-BE49-F238E27FC236}">
                <a16:creationId xmlns:a16="http://schemas.microsoft.com/office/drawing/2014/main" id="{F95188EE-5598-9417-61CD-B10518740B3F}"/>
              </a:ext>
            </a:extLst>
          </p:cNvPr>
          <p:cNvPicPr>
            <a:picLocks noChangeAspect="1"/>
          </p:cNvPicPr>
          <p:nvPr/>
        </p:nvPicPr>
        <p:blipFill>
          <a:blip r:embed="rId3"/>
          <a:stretch>
            <a:fillRect/>
          </a:stretch>
        </p:blipFill>
        <p:spPr>
          <a:xfrm>
            <a:off x="8450058" y="6069530"/>
            <a:ext cx="1079649" cy="665642"/>
          </a:xfrm>
          <a:prstGeom prst="rect">
            <a:avLst/>
          </a:prstGeom>
        </p:spPr>
      </p:pic>
      <p:pic>
        <p:nvPicPr>
          <p:cNvPr id="16" name="Picture 15" descr="A black background with green text&#10;&#10;Description automatically generated">
            <a:extLst>
              <a:ext uri="{FF2B5EF4-FFF2-40B4-BE49-F238E27FC236}">
                <a16:creationId xmlns:a16="http://schemas.microsoft.com/office/drawing/2014/main" id="{25077E36-7DAE-D56C-E30D-7CD0AFFA11D1}"/>
              </a:ext>
            </a:extLst>
          </p:cNvPr>
          <p:cNvPicPr>
            <a:picLocks noChangeAspect="1"/>
          </p:cNvPicPr>
          <p:nvPr/>
        </p:nvPicPr>
        <p:blipFill>
          <a:blip r:embed="rId4"/>
          <a:stretch>
            <a:fillRect/>
          </a:stretch>
        </p:blipFill>
        <p:spPr>
          <a:xfrm>
            <a:off x="9675628" y="6179617"/>
            <a:ext cx="1275893" cy="452120"/>
          </a:xfrm>
          <a:prstGeom prst="rect">
            <a:avLst/>
          </a:prstGeom>
        </p:spPr>
      </p:pic>
      <p:sp>
        <p:nvSpPr>
          <p:cNvPr id="2" name="Background">
            <a:extLst>
              <a:ext uri="{FF2B5EF4-FFF2-40B4-BE49-F238E27FC236}">
                <a16:creationId xmlns:a16="http://schemas.microsoft.com/office/drawing/2014/main" id="{190E11E5-BD08-1D25-8398-CF24579EEFA2}"/>
              </a:ext>
            </a:extLst>
          </p:cNvPr>
          <p:cNvSpPr txBox="1">
            <a:spLocks/>
          </p:cNvSpPr>
          <p:nvPr/>
        </p:nvSpPr>
        <p:spPr>
          <a:xfrm>
            <a:off x="681661" y="165529"/>
            <a:ext cx="4585721" cy="553998"/>
          </a:xfrm>
          <a:prstGeom prst="rect">
            <a:avLst/>
          </a:prstGeom>
          <a:ln w="3175">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vert="horz" lIns="0" tIns="0" rIns="0" bIns="0" rtlCol="0" anchor="t">
            <a:noAutofit/>
          </a:bodyPr>
          <a:lstStyle>
            <a:lvl1pPr marL="0" marR="0" indent="0" algn="l" defTabSz="609492" rtl="0" latinLnBrk="0">
              <a:lnSpc>
                <a:spcPct val="100000"/>
              </a:lnSpc>
              <a:spcBef>
                <a:spcPts val="1000"/>
              </a:spcBef>
              <a:spcAft>
                <a:spcPts val="0"/>
              </a:spcAft>
              <a:buClrTx/>
              <a:buSzTx/>
              <a:buFontTx/>
              <a:buNone/>
              <a:tabLst/>
              <a:defRPr sz="4300" b="0" i="0" u="none" strike="noStrike" cap="none" spc="0" baseline="0">
                <a:solidFill>
                  <a:srgbClr val="A4D233"/>
                </a:solidFill>
                <a:uFillTx/>
                <a:latin typeface="Bebas Neue Regular"/>
                <a:ea typeface="Bebas Neue Regular"/>
                <a:cs typeface="Bebas Neue Regular"/>
                <a:sym typeface="Bebas Neue Regular"/>
              </a:defRPr>
            </a:lvl1pPr>
            <a:lvl2pPr marL="0" marR="0" indent="0" algn="ctr" defTabSz="412750" rtl="0" latinLnBrk="0">
              <a:lnSpc>
                <a:spcPct val="100000"/>
              </a:lnSpc>
              <a:spcBef>
                <a:spcPts val="0"/>
              </a:spcBef>
              <a:spcAft>
                <a:spcPts val="0"/>
              </a:spcAft>
              <a:buClrTx/>
              <a:buSzTx/>
              <a:buFontTx/>
              <a:buNone/>
              <a:tabLst/>
              <a:defRPr sz="2600" b="0" i="0" u="none" strike="noStrike" cap="none" spc="0" baseline="0">
                <a:solidFill>
                  <a:srgbClr val="000000"/>
                </a:solidFill>
                <a:uFillTx/>
                <a:latin typeface="Helvetica Neue"/>
                <a:ea typeface="Helvetica Neue"/>
                <a:cs typeface="Helvetica Neue"/>
                <a:sym typeface="Helvetica Neue"/>
              </a:defRPr>
            </a:lvl2pPr>
            <a:lvl3pPr marL="0" marR="0" indent="0" algn="ctr" defTabSz="412750" rtl="0" latinLnBrk="0">
              <a:lnSpc>
                <a:spcPct val="100000"/>
              </a:lnSpc>
              <a:spcBef>
                <a:spcPts val="0"/>
              </a:spcBef>
              <a:spcAft>
                <a:spcPts val="0"/>
              </a:spcAft>
              <a:buClrTx/>
              <a:buSzTx/>
              <a:buFontTx/>
              <a:buNone/>
              <a:tabLst/>
              <a:defRPr sz="2600" b="0" i="0" u="none" strike="noStrike" cap="none" spc="0" baseline="0">
                <a:solidFill>
                  <a:srgbClr val="000000"/>
                </a:solidFill>
                <a:uFillTx/>
                <a:latin typeface="Helvetica Neue"/>
                <a:ea typeface="Helvetica Neue"/>
                <a:cs typeface="Helvetica Neue"/>
                <a:sym typeface="Helvetica Neue"/>
              </a:defRPr>
            </a:lvl3pPr>
            <a:lvl4pPr marL="0" marR="0" indent="0" algn="ctr" defTabSz="412750" rtl="0" latinLnBrk="0">
              <a:lnSpc>
                <a:spcPct val="100000"/>
              </a:lnSpc>
              <a:spcBef>
                <a:spcPts val="0"/>
              </a:spcBef>
              <a:spcAft>
                <a:spcPts val="0"/>
              </a:spcAft>
              <a:buClrTx/>
              <a:buSzTx/>
              <a:buFontTx/>
              <a:buNone/>
              <a:tabLst/>
              <a:defRPr sz="2600" b="0" i="0" u="none" strike="noStrike" cap="none" spc="0" baseline="0">
                <a:solidFill>
                  <a:srgbClr val="000000"/>
                </a:solidFill>
                <a:uFillTx/>
                <a:latin typeface="Helvetica Neue"/>
                <a:ea typeface="Helvetica Neue"/>
                <a:cs typeface="Helvetica Neue"/>
                <a:sym typeface="Helvetica Neue"/>
              </a:defRPr>
            </a:lvl4pPr>
            <a:lvl5pPr marL="0" marR="0" indent="0" algn="ctr" defTabSz="412750" rtl="0" latinLnBrk="0">
              <a:lnSpc>
                <a:spcPct val="100000"/>
              </a:lnSpc>
              <a:spcBef>
                <a:spcPts val="0"/>
              </a:spcBef>
              <a:spcAft>
                <a:spcPts val="0"/>
              </a:spcAft>
              <a:buClrTx/>
              <a:buSzTx/>
              <a:buFontTx/>
              <a:buNone/>
              <a:tabLst/>
              <a:defRPr sz="2600" b="0" i="0" u="none" strike="noStrike" cap="none" spc="0" baseline="0">
                <a:solidFill>
                  <a:srgbClr val="000000"/>
                </a:solidFill>
                <a:uFillTx/>
                <a:latin typeface="Helvetica Neue"/>
                <a:ea typeface="Helvetica Neue"/>
                <a:cs typeface="Helvetica Neue"/>
                <a:sym typeface="Helvetica Neue"/>
              </a:defRPr>
            </a:lvl5pPr>
            <a:lvl6pPr marL="0" marR="0" indent="355600" algn="ctr" defTabSz="412750" rtl="0" latinLnBrk="0">
              <a:lnSpc>
                <a:spcPct val="100000"/>
              </a:lnSpc>
              <a:spcBef>
                <a:spcPts val="0"/>
              </a:spcBef>
              <a:spcAft>
                <a:spcPts val="0"/>
              </a:spcAft>
              <a:buClrTx/>
              <a:buSzTx/>
              <a:buFontTx/>
              <a:buNone/>
              <a:tabLst/>
              <a:defRPr sz="2600" b="0" i="0" u="none" strike="noStrike" cap="none" spc="0" baseline="0">
                <a:solidFill>
                  <a:srgbClr val="000000"/>
                </a:solidFill>
                <a:uFillTx/>
                <a:latin typeface="Helvetica Neue"/>
                <a:ea typeface="Helvetica Neue"/>
                <a:cs typeface="Helvetica Neue"/>
                <a:sym typeface="Helvetica Neue"/>
              </a:defRPr>
            </a:lvl6pPr>
            <a:lvl7pPr marL="0" marR="0" indent="711200" algn="ctr" defTabSz="412750" rtl="0" latinLnBrk="0">
              <a:lnSpc>
                <a:spcPct val="100000"/>
              </a:lnSpc>
              <a:spcBef>
                <a:spcPts val="0"/>
              </a:spcBef>
              <a:spcAft>
                <a:spcPts val="0"/>
              </a:spcAft>
              <a:buClrTx/>
              <a:buSzTx/>
              <a:buFontTx/>
              <a:buNone/>
              <a:tabLst/>
              <a:defRPr sz="2600" b="0" i="0" u="none" strike="noStrike" cap="none" spc="0" baseline="0">
                <a:solidFill>
                  <a:srgbClr val="000000"/>
                </a:solidFill>
                <a:uFillTx/>
                <a:latin typeface="Helvetica Neue"/>
                <a:ea typeface="Helvetica Neue"/>
                <a:cs typeface="Helvetica Neue"/>
                <a:sym typeface="Helvetica Neue"/>
              </a:defRPr>
            </a:lvl7pPr>
            <a:lvl8pPr marL="0" marR="0" indent="1066800" algn="ctr" defTabSz="412750" rtl="0" latinLnBrk="0">
              <a:lnSpc>
                <a:spcPct val="100000"/>
              </a:lnSpc>
              <a:spcBef>
                <a:spcPts val="0"/>
              </a:spcBef>
              <a:spcAft>
                <a:spcPts val="0"/>
              </a:spcAft>
              <a:buClrTx/>
              <a:buSzTx/>
              <a:buFontTx/>
              <a:buNone/>
              <a:tabLst/>
              <a:defRPr sz="2600" b="0" i="0" u="none" strike="noStrike" cap="none" spc="0" baseline="0">
                <a:solidFill>
                  <a:srgbClr val="000000"/>
                </a:solidFill>
                <a:uFillTx/>
                <a:latin typeface="Helvetica Neue"/>
                <a:ea typeface="Helvetica Neue"/>
                <a:cs typeface="Helvetica Neue"/>
                <a:sym typeface="Helvetica Neue"/>
              </a:defRPr>
            </a:lvl8pPr>
            <a:lvl9pPr marL="0" marR="0" indent="1422400" algn="ctr" defTabSz="412750" rtl="0" latinLnBrk="0">
              <a:lnSpc>
                <a:spcPct val="100000"/>
              </a:lnSpc>
              <a:spcBef>
                <a:spcPts val="0"/>
              </a:spcBef>
              <a:spcAft>
                <a:spcPts val="0"/>
              </a:spcAft>
              <a:buClrTx/>
              <a:buSzTx/>
              <a:buFontTx/>
              <a:buNone/>
              <a:tabLst/>
              <a:defRPr sz="2600" b="0" i="0" u="none" strike="noStrike" cap="none" spc="0" baseline="0">
                <a:solidFill>
                  <a:srgbClr val="000000"/>
                </a:solidFill>
                <a:uFillTx/>
                <a:latin typeface="Helvetica Neue"/>
                <a:ea typeface="Helvetica Neue"/>
                <a:cs typeface="Helvetica Neue"/>
                <a:sym typeface="Helvetica Neue"/>
              </a:defRPr>
            </a:lvl9pPr>
          </a:lstStyle>
          <a:p>
            <a:pPr hangingPunct="1"/>
            <a:r>
              <a:rPr lang="fr-FR" sz="3200" dirty="0">
                <a:solidFill>
                  <a:schemeClr val="bg1">
                    <a:lumMod val="50000"/>
                  </a:schemeClr>
                </a:solidFill>
                <a:cs typeface="Arial"/>
                <a:sym typeface="Arial"/>
              </a:rPr>
              <a:t>Emergency </a:t>
            </a:r>
            <a:r>
              <a:rPr lang="fr-FR" sz="3200" dirty="0" err="1">
                <a:solidFill>
                  <a:schemeClr val="bg1">
                    <a:lumMod val="50000"/>
                  </a:schemeClr>
                </a:solidFill>
                <a:cs typeface="Arial"/>
                <a:sym typeface="Arial"/>
              </a:rPr>
              <a:t>Response</a:t>
            </a:r>
            <a:r>
              <a:rPr lang="fr-FR" sz="3200" dirty="0">
                <a:solidFill>
                  <a:schemeClr val="bg1">
                    <a:lumMod val="50000"/>
                  </a:schemeClr>
                </a:solidFill>
                <a:cs typeface="Arial"/>
                <a:sym typeface="Arial"/>
              </a:rPr>
              <a:t> </a:t>
            </a:r>
            <a:r>
              <a:rPr lang="fr-FR" sz="3200" dirty="0" err="1">
                <a:solidFill>
                  <a:schemeClr val="bg1">
                    <a:lumMod val="50000"/>
                  </a:schemeClr>
                </a:solidFill>
                <a:cs typeface="Arial"/>
                <a:sym typeface="Arial"/>
              </a:rPr>
              <a:t>Preparedness</a:t>
            </a:r>
            <a:r>
              <a:rPr lang="fr-FR" sz="3200" dirty="0">
                <a:solidFill>
                  <a:schemeClr val="bg1">
                    <a:lumMod val="50000"/>
                  </a:schemeClr>
                </a:solidFill>
                <a:cs typeface="Arial"/>
                <a:sym typeface="Arial"/>
              </a:rPr>
              <a:t> (ERP)</a:t>
            </a:r>
            <a:endParaRPr lang="fr-FR" sz="3200" dirty="0">
              <a:solidFill>
                <a:schemeClr val="bg1">
                  <a:lumMod val="50000"/>
                </a:schemeClr>
              </a:solidFill>
              <a:cs typeface="Arial"/>
            </a:endParaRPr>
          </a:p>
        </p:txBody>
      </p:sp>
      <p:sp>
        <p:nvSpPr>
          <p:cNvPr id="5" name="ZoneTexte 4">
            <a:extLst>
              <a:ext uri="{FF2B5EF4-FFF2-40B4-BE49-F238E27FC236}">
                <a16:creationId xmlns:a16="http://schemas.microsoft.com/office/drawing/2014/main" id="{412CEB8F-B768-0ED6-89F2-CE81A5D5AD41}"/>
              </a:ext>
            </a:extLst>
          </p:cNvPr>
          <p:cNvSpPr txBox="1"/>
          <p:nvPr/>
        </p:nvSpPr>
        <p:spPr>
          <a:xfrm>
            <a:off x="389092" y="1324671"/>
            <a:ext cx="4940481" cy="3116238"/>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9050" tIns="19050" rIns="19050" bIns="19050" numCol="1" spcCol="38100" rtlCol="0" anchor="ctr">
            <a:spAutoFit/>
          </a:bodyPr>
          <a:lstStyle/>
          <a:p>
            <a:pPr marL="342900" indent="-342900" algn="l" defTabSz="609492">
              <a:buFont typeface="Wingdings" pitchFamily="2" charset="2"/>
              <a:buChar char="v"/>
              <a:defRPr sz="2400" b="0">
                <a:latin typeface="Arial"/>
                <a:ea typeface="Arial"/>
                <a:cs typeface="Arial"/>
                <a:sym typeface="Arial"/>
              </a:defRPr>
            </a:pPr>
            <a:r>
              <a:rPr lang="en-GB" sz="20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The GNC strategy includes a strong focus on ERP to improve Nutrition Clusters/sectors’ capacities </a:t>
            </a:r>
            <a:r>
              <a:rPr lang="en-GB" sz="2000" dirty="0">
                <a:solidFill>
                  <a:schemeClr val="tx1"/>
                </a:solidFill>
                <a:latin typeface="Calibri" panose="020F0502020204030204" pitchFamily="34" charset="0"/>
                <a:ea typeface="Calibri" panose="020F0502020204030204" pitchFamily="34" charset="0"/>
                <a:cs typeface="Calibri" panose="020F0502020204030204" pitchFamily="34" charset="0"/>
              </a:rPr>
              <a:t>not only to respond but to become </a:t>
            </a:r>
            <a:r>
              <a:rPr lang="en-GB" sz="2000" u="sng" dirty="0">
                <a:solidFill>
                  <a:schemeClr val="tx1"/>
                </a:solidFill>
                <a:latin typeface="Calibri" panose="020F0502020204030204" pitchFamily="34" charset="0"/>
                <a:ea typeface="Calibri" panose="020F0502020204030204" pitchFamily="34" charset="0"/>
                <a:cs typeface="Calibri" panose="020F0502020204030204" pitchFamily="34" charset="0"/>
              </a:rPr>
              <a:t>better prepared </a:t>
            </a:r>
            <a:r>
              <a:rPr lang="en-GB" sz="2000" dirty="0">
                <a:solidFill>
                  <a:schemeClr val="tx1"/>
                </a:solidFill>
                <a:latin typeface="Calibri" panose="020F0502020204030204" pitchFamily="34" charset="0"/>
                <a:ea typeface="Calibri" panose="020F0502020204030204" pitchFamily="34" charset="0"/>
                <a:cs typeface="Calibri" panose="020F0502020204030204" pitchFamily="34" charset="0"/>
              </a:rPr>
              <a:t>for emergencies</a:t>
            </a:r>
          </a:p>
          <a:p>
            <a:pPr marL="342900" indent="-342900" algn="l" defTabSz="609492">
              <a:buFont typeface="Wingdings" pitchFamily="2" charset="2"/>
              <a:buChar char="v"/>
              <a:defRPr sz="2400" b="0">
                <a:latin typeface="Arial"/>
                <a:ea typeface="Arial"/>
                <a:cs typeface="Arial"/>
                <a:sym typeface="Arial"/>
              </a:defRPr>
            </a:pPr>
            <a:r>
              <a:rPr lang="en-GB" sz="2000" b="0" dirty="0">
                <a:solidFill>
                  <a:schemeClr val="tx1"/>
                </a:solidFill>
                <a:latin typeface="Calibri" panose="020F0502020204030204" pitchFamily="34" charset="0"/>
                <a:cs typeface="Calibri" panose="020F0502020204030204" pitchFamily="34" charset="0"/>
              </a:rPr>
              <a:t>To </a:t>
            </a:r>
            <a:r>
              <a:rPr lang="en-US" sz="2000" b="0" dirty="0">
                <a:solidFill>
                  <a:schemeClr val="tx1"/>
                </a:solidFill>
                <a:latin typeface="Calibri" panose="020F0502020204030204" pitchFamily="34" charset="0"/>
                <a:cs typeface="Calibri" panose="020F0502020204030204" pitchFamily="34" charset="0"/>
              </a:rPr>
              <a:t>strengthen Nutrition Clusters/sectors’ Preparedness capacities, and to standardize and systematize the ERP </a:t>
            </a:r>
            <a:r>
              <a:rPr lang="en-US" sz="2000" dirty="0">
                <a:solidFill>
                  <a:schemeClr val="tx1"/>
                </a:solidFill>
                <a:latin typeface="Calibri" panose="020F0502020204030204" pitchFamily="34" charset="0"/>
                <a:cs typeface="Calibri" panose="020F0502020204030204" pitchFamily="34" charset="0"/>
              </a:rPr>
              <a:t>approach</a:t>
            </a:r>
          </a:p>
          <a:p>
            <a:pPr marL="342900" indent="-342900" algn="l" defTabSz="609492">
              <a:buFont typeface="Wingdings" pitchFamily="2" charset="2"/>
              <a:buChar char="v"/>
              <a:defRPr sz="2400" b="0">
                <a:latin typeface="Arial"/>
                <a:ea typeface="Arial"/>
                <a:cs typeface="Arial"/>
                <a:sym typeface="Arial"/>
              </a:defRPr>
            </a:pPr>
            <a:r>
              <a:rPr lang="en-US" sz="2000" dirty="0">
                <a:solidFill>
                  <a:schemeClr val="tx1"/>
                </a:solidFill>
                <a:latin typeface="Calibri" panose="020F0502020204030204" pitchFamily="34" charset="0"/>
                <a:ea typeface="Calibri" panose="020F0502020204030204" pitchFamily="34" charset="0"/>
                <a:cs typeface="Calibri" panose="020F0502020204030204" pitchFamily="34" charset="0"/>
              </a:rPr>
              <a:t>The IASC ERP guidance was expanded into a step-by-step approach</a:t>
            </a:r>
            <a:endParaRPr lang="fr-FR" sz="2000" b="0" kern="1200" dirty="0">
              <a:solidFill>
                <a:schemeClr val="tx1"/>
              </a:solidFill>
              <a:latin typeface="Calibri"/>
              <a:ea typeface="+mj-ea"/>
              <a:cs typeface="Calibri"/>
            </a:endParaRPr>
          </a:p>
          <a:p>
            <a:pPr marL="0" marR="0" indent="0" algn="l" defTabSz="412750" rtl="0" fontAlgn="auto" latinLnBrk="0" hangingPunct="0">
              <a:lnSpc>
                <a:spcPct val="100000"/>
              </a:lnSpc>
              <a:spcBef>
                <a:spcPts val="0"/>
              </a:spcBef>
              <a:spcAft>
                <a:spcPts val="0"/>
              </a:spcAft>
              <a:buClrTx/>
              <a:buSzTx/>
              <a:buFontTx/>
              <a:buNone/>
              <a:tabLst/>
            </a:pPr>
            <a:endParaRPr lang="fr-FR" sz="2000" b="0" kern="1200" dirty="0">
              <a:solidFill>
                <a:schemeClr val="tx1"/>
              </a:solidFill>
              <a:latin typeface="Calibri"/>
              <a:ea typeface="+mj-ea"/>
              <a:cs typeface="Calibri"/>
            </a:endParaRPr>
          </a:p>
        </p:txBody>
      </p:sp>
      <p:pic>
        <p:nvPicPr>
          <p:cNvPr id="1026" name="Picture 2">
            <a:extLst>
              <a:ext uri="{FF2B5EF4-FFF2-40B4-BE49-F238E27FC236}">
                <a16:creationId xmlns:a16="http://schemas.microsoft.com/office/drawing/2014/main" id="{B12F8D01-0F17-7EFC-4EC6-09BBECBA5ACE}"/>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958225" y="4158269"/>
            <a:ext cx="4325035" cy="2209873"/>
          </a:xfrm>
          <a:prstGeom prst="rect">
            <a:avLst/>
          </a:prstGeom>
          <a:noFill/>
          <a:extLst>
            <a:ext uri="{909E8E84-426E-40DD-AFC4-6F175D3DCCD1}">
              <a14:hiddenFill xmlns:a14="http://schemas.microsoft.com/office/drawing/2010/main">
                <a:solidFill>
                  <a:srgbClr val="FFFFFF"/>
                </a:solidFill>
              </a14:hiddenFill>
            </a:ext>
          </a:extLst>
        </p:spPr>
      </p:pic>
      <p:sp>
        <p:nvSpPr>
          <p:cNvPr id="7" name="ZoneTexte 4">
            <a:extLst>
              <a:ext uri="{FF2B5EF4-FFF2-40B4-BE49-F238E27FC236}">
                <a16:creationId xmlns:a16="http://schemas.microsoft.com/office/drawing/2014/main" id="{B9CD36F5-E7C0-DEE0-789B-06DF04855AD4}"/>
              </a:ext>
            </a:extLst>
          </p:cNvPr>
          <p:cNvSpPr txBox="1"/>
          <p:nvPr/>
        </p:nvSpPr>
        <p:spPr>
          <a:xfrm>
            <a:off x="6256752" y="1186171"/>
            <a:ext cx="5615781" cy="3116238"/>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9050" tIns="19050" rIns="19050" bIns="19050" numCol="1" spcCol="38100" rtlCol="0" anchor="ctr">
            <a:spAutoFit/>
          </a:bodyPr>
          <a:lstStyle/>
          <a:p>
            <a:pPr marL="342900" indent="-342900" algn="l" defTabSz="609492">
              <a:buFont typeface="Wingdings" pitchFamily="2" charset="2"/>
              <a:buChar char="v"/>
              <a:defRPr sz="2400" b="0">
                <a:latin typeface="Arial"/>
                <a:ea typeface="Arial"/>
                <a:cs typeface="Arial"/>
                <a:sym typeface="Arial"/>
              </a:defRPr>
            </a:pPr>
            <a:r>
              <a:rPr lang="en-GB" sz="20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La </a:t>
            </a:r>
            <a:r>
              <a:rPr lang="en-GB" sz="2000" dirty="0" err="1">
                <a:solidFill>
                  <a:schemeClr val="tx1"/>
                </a:solidFill>
                <a:effectLst/>
                <a:latin typeface="Calibri" panose="020F0502020204030204" pitchFamily="34" charset="0"/>
                <a:ea typeface="Calibri" panose="020F0502020204030204" pitchFamily="34" charset="0"/>
                <a:cs typeface="Calibri" panose="020F0502020204030204" pitchFamily="34" charset="0"/>
              </a:rPr>
              <a:t>stratégie</a:t>
            </a:r>
            <a:r>
              <a:rPr lang="en-GB" sz="20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 du GNC met </a:t>
            </a:r>
            <a:r>
              <a:rPr lang="en-GB" sz="2000" dirty="0" err="1">
                <a:solidFill>
                  <a:schemeClr val="tx1"/>
                </a:solidFill>
                <a:effectLst/>
                <a:latin typeface="Calibri" panose="020F0502020204030204" pitchFamily="34" charset="0"/>
                <a:ea typeface="Calibri" panose="020F0502020204030204" pitchFamily="34" charset="0"/>
                <a:cs typeface="Calibri" panose="020F0502020204030204" pitchFamily="34" charset="0"/>
              </a:rPr>
              <a:t>fortement</a:t>
            </a:r>
            <a:r>
              <a:rPr lang="en-GB" sz="20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 </a:t>
            </a:r>
            <a:r>
              <a:rPr lang="en-GB" sz="2000" dirty="0" err="1">
                <a:solidFill>
                  <a:schemeClr val="tx1"/>
                </a:solidFill>
                <a:effectLst/>
                <a:latin typeface="Calibri" panose="020F0502020204030204" pitchFamily="34" charset="0"/>
                <a:ea typeface="Calibri" panose="020F0502020204030204" pitchFamily="34" charset="0"/>
                <a:cs typeface="Calibri" panose="020F0502020204030204" pitchFamily="34" charset="0"/>
              </a:rPr>
              <a:t>l’accent</a:t>
            </a:r>
            <a:r>
              <a:rPr lang="en-GB" sz="20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 sur la PRU pour </a:t>
            </a:r>
            <a:r>
              <a:rPr lang="en-GB" sz="2000" dirty="0" err="1">
                <a:solidFill>
                  <a:schemeClr val="tx1"/>
                </a:solidFill>
                <a:effectLst/>
                <a:latin typeface="Calibri" panose="020F0502020204030204" pitchFamily="34" charset="0"/>
                <a:ea typeface="Calibri" panose="020F0502020204030204" pitchFamily="34" charset="0"/>
                <a:cs typeface="Calibri" panose="020F0502020204030204" pitchFamily="34" charset="0"/>
              </a:rPr>
              <a:t>améliorer</a:t>
            </a:r>
            <a:r>
              <a:rPr lang="en-GB" sz="20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 les </a:t>
            </a:r>
            <a:r>
              <a:rPr lang="en-GB" sz="2000" dirty="0" err="1">
                <a:solidFill>
                  <a:schemeClr val="tx1"/>
                </a:solidFill>
                <a:effectLst/>
                <a:latin typeface="Calibri" panose="020F0502020204030204" pitchFamily="34" charset="0"/>
                <a:ea typeface="Calibri" panose="020F0502020204030204" pitchFamily="34" charset="0"/>
                <a:cs typeface="Calibri" panose="020F0502020204030204" pitchFamily="34" charset="0"/>
              </a:rPr>
              <a:t>capacités</a:t>
            </a:r>
            <a:r>
              <a:rPr lang="en-GB" sz="20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 des clusters/</a:t>
            </a:r>
            <a:r>
              <a:rPr lang="en-GB" sz="2000" dirty="0" err="1">
                <a:solidFill>
                  <a:schemeClr val="tx1"/>
                </a:solidFill>
                <a:effectLst/>
                <a:latin typeface="Calibri" panose="020F0502020204030204" pitchFamily="34" charset="0"/>
                <a:ea typeface="Calibri" panose="020F0502020204030204" pitchFamily="34" charset="0"/>
                <a:cs typeface="Calibri" panose="020F0502020204030204" pitchFamily="34" charset="0"/>
              </a:rPr>
              <a:t>secteurs</a:t>
            </a:r>
            <a:r>
              <a:rPr lang="en-GB" sz="20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 Nutrition non </a:t>
            </a:r>
            <a:r>
              <a:rPr lang="en-GB" sz="2000" dirty="0" err="1">
                <a:solidFill>
                  <a:schemeClr val="tx1"/>
                </a:solidFill>
                <a:effectLst/>
                <a:latin typeface="Calibri" panose="020F0502020204030204" pitchFamily="34" charset="0"/>
                <a:ea typeface="Calibri" panose="020F0502020204030204" pitchFamily="34" charset="0"/>
                <a:cs typeface="Calibri" panose="020F0502020204030204" pitchFamily="34" charset="0"/>
              </a:rPr>
              <a:t>seulement</a:t>
            </a:r>
            <a:r>
              <a:rPr lang="en-GB" sz="20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 à </a:t>
            </a:r>
            <a:r>
              <a:rPr lang="en-GB" sz="2000" dirty="0" err="1">
                <a:solidFill>
                  <a:schemeClr val="tx1"/>
                </a:solidFill>
                <a:effectLst/>
                <a:latin typeface="Calibri" panose="020F0502020204030204" pitchFamily="34" charset="0"/>
                <a:ea typeface="Calibri" panose="020F0502020204030204" pitchFamily="34" charset="0"/>
                <a:cs typeface="Calibri" panose="020F0502020204030204" pitchFamily="34" charset="0"/>
              </a:rPr>
              <a:t>répondre</a:t>
            </a:r>
            <a:r>
              <a:rPr lang="en-GB" sz="20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 </a:t>
            </a:r>
            <a:r>
              <a:rPr lang="en-GB" sz="2000" dirty="0" err="1">
                <a:solidFill>
                  <a:schemeClr val="tx1"/>
                </a:solidFill>
                <a:effectLst/>
                <a:latin typeface="Calibri" panose="020F0502020204030204" pitchFamily="34" charset="0"/>
                <a:ea typeface="Calibri" panose="020F0502020204030204" pitchFamily="34" charset="0"/>
                <a:cs typeface="Calibri" panose="020F0502020204030204" pitchFamily="34" charset="0"/>
              </a:rPr>
              <a:t>mais</a:t>
            </a:r>
            <a:r>
              <a:rPr lang="en-GB" sz="20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 </a:t>
            </a:r>
            <a:r>
              <a:rPr lang="en-GB" sz="2000" dirty="0" err="1">
                <a:solidFill>
                  <a:schemeClr val="tx1"/>
                </a:solidFill>
                <a:effectLst/>
                <a:latin typeface="Calibri" panose="020F0502020204030204" pitchFamily="34" charset="0"/>
                <a:ea typeface="Calibri" panose="020F0502020204030204" pitchFamily="34" charset="0"/>
                <a:cs typeface="Calibri" panose="020F0502020204030204" pitchFamily="34" charset="0"/>
              </a:rPr>
              <a:t>aussi</a:t>
            </a:r>
            <a:r>
              <a:rPr lang="en-GB" sz="20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 à </a:t>
            </a:r>
            <a:r>
              <a:rPr lang="en-GB" sz="2000" dirty="0" err="1">
                <a:solidFill>
                  <a:schemeClr val="tx1"/>
                </a:solidFill>
                <a:effectLst/>
                <a:latin typeface="Calibri" panose="020F0502020204030204" pitchFamily="34" charset="0"/>
                <a:ea typeface="Calibri" panose="020F0502020204030204" pitchFamily="34" charset="0"/>
                <a:cs typeface="Calibri" panose="020F0502020204030204" pitchFamily="34" charset="0"/>
              </a:rPr>
              <a:t>mieux</a:t>
            </a:r>
            <a:r>
              <a:rPr lang="en-GB" sz="20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 se </a:t>
            </a:r>
            <a:r>
              <a:rPr lang="en-GB" sz="2000" dirty="0" err="1">
                <a:solidFill>
                  <a:schemeClr val="tx1"/>
                </a:solidFill>
                <a:effectLst/>
                <a:latin typeface="Calibri" panose="020F0502020204030204" pitchFamily="34" charset="0"/>
                <a:ea typeface="Calibri" panose="020F0502020204030204" pitchFamily="34" charset="0"/>
                <a:cs typeface="Calibri" panose="020F0502020204030204" pitchFamily="34" charset="0"/>
              </a:rPr>
              <a:t>préparer</a:t>
            </a:r>
            <a:r>
              <a:rPr lang="en-GB" sz="20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 aux situations </a:t>
            </a:r>
            <a:r>
              <a:rPr lang="en-GB" sz="2000" dirty="0" err="1">
                <a:solidFill>
                  <a:schemeClr val="tx1"/>
                </a:solidFill>
                <a:effectLst/>
                <a:latin typeface="Calibri" panose="020F0502020204030204" pitchFamily="34" charset="0"/>
                <a:ea typeface="Calibri" panose="020F0502020204030204" pitchFamily="34" charset="0"/>
                <a:cs typeface="Calibri" panose="020F0502020204030204" pitchFamily="34" charset="0"/>
              </a:rPr>
              <a:t>d’urgence</a:t>
            </a:r>
            <a:endParaRPr lang="en-GB" sz="2000"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p>
            <a:pPr marL="342900" indent="-342900" algn="l" defTabSz="609492">
              <a:buFont typeface="Wingdings" pitchFamily="2" charset="2"/>
              <a:buChar char="v"/>
              <a:defRPr sz="2400" b="0">
                <a:latin typeface="Arial"/>
                <a:ea typeface="Arial"/>
                <a:cs typeface="Arial"/>
                <a:sym typeface="Arial"/>
              </a:defRPr>
            </a:pPr>
            <a:r>
              <a:rPr lang="en-GB" sz="2000" dirty="0" err="1">
                <a:solidFill>
                  <a:schemeClr val="tx1"/>
                </a:solidFill>
                <a:effectLst/>
                <a:latin typeface="Calibri" panose="020F0502020204030204" pitchFamily="34" charset="0"/>
                <a:ea typeface="Calibri" panose="020F0502020204030204" pitchFamily="34" charset="0"/>
                <a:cs typeface="Calibri" panose="020F0502020204030204" pitchFamily="34" charset="0"/>
              </a:rPr>
              <a:t>Renforcer</a:t>
            </a:r>
            <a:r>
              <a:rPr lang="en-GB" sz="20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 les </a:t>
            </a:r>
            <a:r>
              <a:rPr lang="en-GB" sz="2000" dirty="0" err="1">
                <a:solidFill>
                  <a:schemeClr val="tx1"/>
                </a:solidFill>
                <a:effectLst/>
                <a:latin typeface="Calibri" panose="020F0502020204030204" pitchFamily="34" charset="0"/>
                <a:ea typeface="Calibri" panose="020F0502020204030204" pitchFamily="34" charset="0"/>
                <a:cs typeface="Calibri" panose="020F0502020204030204" pitchFamily="34" charset="0"/>
              </a:rPr>
              <a:t>capacités</a:t>
            </a:r>
            <a:r>
              <a:rPr lang="en-GB" sz="20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 de </a:t>
            </a:r>
            <a:r>
              <a:rPr lang="en-GB" sz="2000" dirty="0" err="1">
                <a:solidFill>
                  <a:schemeClr val="tx1"/>
                </a:solidFill>
                <a:effectLst/>
                <a:latin typeface="Calibri" panose="020F0502020204030204" pitchFamily="34" charset="0"/>
                <a:ea typeface="Calibri" panose="020F0502020204030204" pitchFamily="34" charset="0"/>
                <a:cs typeface="Calibri" panose="020F0502020204030204" pitchFamily="34" charset="0"/>
              </a:rPr>
              <a:t>préparation</a:t>
            </a:r>
            <a:r>
              <a:rPr lang="en-GB" sz="20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 des clusters/</a:t>
            </a:r>
            <a:r>
              <a:rPr lang="en-GB" sz="2000" dirty="0" err="1">
                <a:solidFill>
                  <a:schemeClr val="tx1"/>
                </a:solidFill>
                <a:effectLst/>
                <a:latin typeface="Calibri" panose="020F0502020204030204" pitchFamily="34" charset="0"/>
                <a:ea typeface="Calibri" panose="020F0502020204030204" pitchFamily="34" charset="0"/>
                <a:cs typeface="Calibri" panose="020F0502020204030204" pitchFamily="34" charset="0"/>
              </a:rPr>
              <a:t>secteurs</a:t>
            </a:r>
            <a:r>
              <a:rPr lang="en-GB" sz="20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 Nutrition, standardiser et </a:t>
            </a:r>
            <a:r>
              <a:rPr lang="en-GB" sz="2000" dirty="0" err="1">
                <a:solidFill>
                  <a:schemeClr val="tx1"/>
                </a:solidFill>
                <a:effectLst/>
                <a:latin typeface="Calibri" panose="020F0502020204030204" pitchFamily="34" charset="0"/>
                <a:ea typeface="Calibri" panose="020F0502020204030204" pitchFamily="34" charset="0"/>
                <a:cs typeface="Calibri" panose="020F0502020204030204" pitchFamily="34" charset="0"/>
              </a:rPr>
              <a:t>systématiser</a:t>
            </a:r>
            <a:r>
              <a:rPr lang="en-GB" sz="20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 </a:t>
            </a:r>
            <a:r>
              <a:rPr lang="en-GB" sz="2000" dirty="0" err="1">
                <a:solidFill>
                  <a:schemeClr val="tx1"/>
                </a:solidFill>
                <a:effectLst/>
                <a:latin typeface="Calibri" panose="020F0502020204030204" pitchFamily="34" charset="0"/>
                <a:ea typeface="Calibri" panose="020F0502020204030204" pitchFamily="34" charset="0"/>
                <a:cs typeface="Calibri" panose="020F0502020204030204" pitchFamily="34" charset="0"/>
              </a:rPr>
              <a:t>l’approche</a:t>
            </a:r>
            <a:r>
              <a:rPr lang="en-GB" sz="20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 PRU</a:t>
            </a:r>
          </a:p>
          <a:p>
            <a:pPr marL="342900" indent="-342900" algn="l" defTabSz="609492">
              <a:buFont typeface="Wingdings" pitchFamily="2" charset="2"/>
              <a:buChar char="v"/>
              <a:defRPr sz="2400" b="0">
                <a:latin typeface="Arial"/>
                <a:ea typeface="Arial"/>
                <a:cs typeface="Arial"/>
                <a:sym typeface="Arial"/>
              </a:defRPr>
            </a:pPr>
            <a:r>
              <a:rPr lang="en-GB" sz="20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Les directives PRU du IASC </a:t>
            </a:r>
            <a:r>
              <a:rPr lang="en-GB" sz="2000" dirty="0" err="1">
                <a:solidFill>
                  <a:schemeClr val="tx1"/>
                </a:solidFill>
                <a:effectLst/>
                <a:latin typeface="Calibri" panose="020F0502020204030204" pitchFamily="34" charset="0"/>
                <a:ea typeface="Calibri" panose="020F0502020204030204" pitchFamily="34" charset="0"/>
                <a:cs typeface="Calibri" panose="020F0502020204030204" pitchFamily="34" charset="0"/>
              </a:rPr>
              <a:t>ont</a:t>
            </a:r>
            <a:r>
              <a:rPr lang="en-GB" sz="20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 </a:t>
            </a:r>
            <a:r>
              <a:rPr lang="en-GB" sz="2000" dirty="0" err="1">
                <a:solidFill>
                  <a:schemeClr val="tx1"/>
                </a:solidFill>
                <a:effectLst/>
                <a:latin typeface="Calibri" panose="020F0502020204030204" pitchFamily="34" charset="0"/>
                <a:ea typeface="Calibri" panose="020F0502020204030204" pitchFamily="34" charset="0"/>
                <a:cs typeface="Calibri" panose="020F0502020204030204" pitchFamily="34" charset="0"/>
              </a:rPr>
              <a:t>été</a:t>
            </a:r>
            <a:r>
              <a:rPr lang="en-GB" sz="20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 </a:t>
            </a:r>
            <a:r>
              <a:rPr lang="en-GB" sz="2000" dirty="0" err="1">
                <a:solidFill>
                  <a:schemeClr val="tx1"/>
                </a:solidFill>
                <a:latin typeface="Calibri" panose="020F0502020204030204" pitchFamily="34" charset="0"/>
                <a:ea typeface="Calibri" panose="020F0502020204030204" pitchFamily="34" charset="0"/>
                <a:cs typeface="Calibri" panose="020F0502020204030204" pitchFamily="34" charset="0"/>
              </a:rPr>
              <a:t>agrémentées</a:t>
            </a:r>
            <a:r>
              <a:rPr lang="en-GB" sz="20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 </a:t>
            </a:r>
            <a:r>
              <a:rPr lang="en-GB" sz="2000" dirty="0" err="1">
                <a:solidFill>
                  <a:schemeClr val="tx1"/>
                </a:solidFill>
                <a:effectLst/>
                <a:latin typeface="Calibri" panose="020F0502020204030204" pitchFamily="34" charset="0"/>
                <a:ea typeface="Calibri" panose="020F0502020204030204" pitchFamily="34" charset="0"/>
                <a:cs typeface="Calibri" panose="020F0502020204030204" pitchFamily="34" charset="0"/>
              </a:rPr>
              <a:t>d’une</a:t>
            </a:r>
            <a:r>
              <a:rPr lang="en-GB" sz="20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 </a:t>
            </a:r>
            <a:r>
              <a:rPr lang="en-GB" sz="2000" dirty="0" err="1">
                <a:solidFill>
                  <a:schemeClr val="tx1"/>
                </a:solidFill>
                <a:effectLst/>
                <a:latin typeface="Calibri" panose="020F0502020204030204" pitchFamily="34" charset="0"/>
                <a:ea typeface="Calibri" panose="020F0502020204030204" pitchFamily="34" charset="0"/>
                <a:cs typeface="Calibri" panose="020F0502020204030204" pitchFamily="34" charset="0"/>
              </a:rPr>
              <a:t>approche</a:t>
            </a:r>
            <a:r>
              <a:rPr lang="en-GB" sz="20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 étape par étape plus </a:t>
            </a:r>
            <a:r>
              <a:rPr lang="en-GB" sz="2000" dirty="0" err="1">
                <a:solidFill>
                  <a:schemeClr val="tx1"/>
                </a:solidFill>
                <a:effectLst/>
                <a:latin typeface="Calibri" panose="020F0502020204030204" pitchFamily="34" charset="0"/>
                <a:ea typeface="Calibri" panose="020F0502020204030204" pitchFamily="34" charset="0"/>
                <a:cs typeface="Calibri" panose="020F0502020204030204" pitchFamily="34" charset="0"/>
              </a:rPr>
              <a:t>détaillée</a:t>
            </a:r>
            <a:endParaRPr lang="fr-FR" sz="2000" b="0" kern="1200" dirty="0">
              <a:solidFill>
                <a:schemeClr val="tx1"/>
              </a:solidFill>
              <a:latin typeface="Calibri"/>
              <a:ea typeface="+mj-ea"/>
              <a:cs typeface="Calibri"/>
            </a:endParaRPr>
          </a:p>
        </p:txBody>
      </p:sp>
      <p:sp>
        <p:nvSpPr>
          <p:cNvPr id="9" name="Rounded Rectangle 8">
            <a:extLst>
              <a:ext uri="{FF2B5EF4-FFF2-40B4-BE49-F238E27FC236}">
                <a16:creationId xmlns:a16="http://schemas.microsoft.com/office/drawing/2014/main" id="{F964883E-8120-4E29-5917-DD530552E95A}"/>
              </a:ext>
            </a:extLst>
          </p:cNvPr>
          <p:cNvSpPr/>
          <p:nvPr/>
        </p:nvSpPr>
        <p:spPr>
          <a:xfrm>
            <a:off x="5741829" y="971251"/>
            <a:ext cx="159225" cy="2799808"/>
          </a:xfrm>
          <a:prstGeom prst="roundRect">
            <a:avLst/>
          </a:prstGeom>
          <a:solidFill>
            <a:schemeClr val="accent3">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FR"/>
          </a:p>
        </p:txBody>
      </p:sp>
      <p:sp>
        <p:nvSpPr>
          <p:cNvPr id="10" name="Background">
            <a:extLst>
              <a:ext uri="{FF2B5EF4-FFF2-40B4-BE49-F238E27FC236}">
                <a16:creationId xmlns:a16="http://schemas.microsoft.com/office/drawing/2014/main" id="{1168DC0C-3ED0-C067-33B8-0B5E663F0527}"/>
              </a:ext>
            </a:extLst>
          </p:cNvPr>
          <p:cNvSpPr txBox="1">
            <a:spLocks/>
          </p:cNvSpPr>
          <p:nvPr/>
        </p:nvSpPr>
        <p:spPr>
          <a:xfrm>
            <a:off x="6604780" y="165529"/>
            <a:ext cx="3889049" cy="553998"/>
          </a:xfrm>
          <a:prstGeom prst="rect">
            <a:avLst/>
          </a:prstGeom>
          <a:ln w="3175">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vert="horz" lIns="0" tIns="0" rIns="0" bIns="0" rtlCol="0" anchor="t">
            <a:noAutofit/>
          </a:bodyPr>
          <a:lstStyle>
            <a:lvl1pPr marL="0" marR="0" indent="0" algn="l" defTabSz="609492" rtl="0" latinLnBrk="0">
              <a:lnSpc>
                <a:spcPct val="100000"/>
              </a:lnSpc>
              <a:spcBef>
                <a:spcPts val="1000"/>
              </a:spcBef>
              <a:spcAft>
                <a:spcPts val="0"/>
              </a:spcAft>
              <a:buClrTx/>
              <a:buSzTx/>
              <a:buFontTx/>
              <a:buNone/>
              <a:tabLst/>
              <a:defRPr sz="4300" b="0" i="0" u="none" strike="noStrike" cap="none" spc="0" baseline="0">
                <a:solidFill>
                  <a:srgbClr val="A4D233"/>
                </a:solidFill>
                <a:uFillTx/>
                <a:latin typeface="Bebas Neue Regular"/>
                <a:ea typeface="Bebas Neue Regular"/>
                <a:cs typeface="Bebas Neue Regular"/>
                <a:sym typeface="Bebas Neue Regular"/>
              </a:defRPr>
            </a:lvl1pPr>
            <a:lvl2pPr marL="0" marR="0" indent="0" algn="ctr" defTabSz="412750" rtl="0" latinLnBrk="0">
              <a:lnSpc>
                <a:spcPct val="100000"/>
              </a:lnSpc>
              <a:spcBef>
                <a:spcPts val="0"/>
              </a:spcBef>
              <a:spcAft>
                <a:spcPts val="0"/>
              </a:spcAft>
              <a:buClrTx/>
              <a:buSzTx/>
              <a:buFontTx/>
              <a:buNone/>
              <a:tabLst/>
              <a:defRPr sz="2600" b="0" i="0" u="none" strike="noStrike" cap="none" spc="0" baseline="0">
                <a:solidFill>
                  <a:srgbClr val="000000"/>
                </a:solidFill>
                <a:uFillTx/>
                <a:latin typeface="Helvetica Neue"/>
                <a:ea typeface="Helvetica Neue"/>
                <a:cs typeface="Helvetica Neue"/>
                <a:sym typeface="Helvetica Neue"/>
              </a:defRPr>
            </a:lvl2pPr>
            <a:lvl3pPr marL="0" marR="0" indent="0" algn="ctr" defTabSz="412750" rtl="0" latinLnBrk="0">
              <a:lnSpc>
                <a:spcPct val="100000"/>
              </a:lnSpc>
              <a:spcBef>
                <a:spcPts val="0"/>
              </a:spcBef>
              <a:spcAft>
                <a:spcPts val="0"/>
              </a:spcAft>
              <a:buClrTx/>
              <a:buSzTx/>
              <a:buFontTx/>
              <a:buNone/>
              <a:tabLst/>
              <a:defRPr sz="2600" b="0" i="0" u="none" strike="noStrike" cap="none" spc="0" baseline="0">
                <a:solidFill>
                  <a:srgbClr val="000000"/>
                </a:solidFill>
                <a:uFillTx/>
                <a:latin typeface="Helvetica Neue"/>
                <a:ea typeface="Helvetica Neue"/>
                <a:cs typeface="Helvetica Neue"/>
                <a:sym typeface="Helvetica Neue"/>
              </a:defRPr>
            </a:lvl3pPr>
            <a:lvl4pPr marL="0" marR="0" indent="0" algn="ctr" defTabSz="412750" rtl="0" latinLnBrk="0">
              <a:lnSpc>
                <a:spcPct val="100000"/>
              </a:lnSpc>
              <a:spcBef>
                <a:spcPts val="0"/>
              </a:spcBef>
              <a:spcAft>
                <a:spcPts val="0"/>
              </a:spcAft>
              <a:buClrTx/>
              <a:buSzTx/>
              <a:buFontTx/>
              <a:buNone/>
              <a:tabLst/>
              <a:defRPr sz="2600" b="0" i="0" u="none" strike="noStrike" cap="none" spc="0" baseline="0">
                <a:solidFill>
                  <a:srgbClr val="000000"/>
                </a:solidFill>
                <a:uFillTx/>
                <a:latin typeface="Helvetica Neue"/>
                <a:ea typeface="Helvetica Neue"/>
                <a:cs typeface="Helvetica Neue"/>
                <a:sym typeface="Helvetica Neue"/>
              </a:defRPr>
            </a:lvl4pPr>
            <a:lvl5pPr marL="0" marR="0" indent="0" algn="ctr" defTabSz="412750" rtl="0" latinLnBrk="0">
              <a:lnSpc>
                <a:spcPct val="100000"/>
              </a:lnSpc>
              <a:spcBef>
                <a:spcPts val="0"/>
              </a:spcBef>
              <a:spcAft>
                <a:spcPts val="0"/>
              </a:spcAft>
              <a:buClrTx/>
              <a:buSzTx/>
              <a:buFontTx/>
              <a:buNone/>
              <a:tabLst/>
              <a:defRPr sz="2600" b="0" i="0" u="none" strike="noStrike" cap="none" spc="0" baseline="0">
                <a:solidFill>
                  <a:srgbClr val="000000"/>
                </a:solidFill>
                <a:uFillTx/>
                <a:latin typeface="Helvetica Neue"/>
                <a:ea typeface="Helvetica Neue"/>
                <a:cs typeface="Helvetica Neue"/>
                <a:sym typeface="Helvetica Neue"/>
              </a:defRPr>
            </a:lvl5pPr>
            <a:lvl6pPr marL="0" marR="0" indent="355600" algn="ctr" defTabSz="412750" rtl="0" latinLnBrk="0">
              <a:lnSpc>
                <a:spcPct val="100000"/>
              </a:lnSpc>
              <a:spcBef>
                <a:spcPts val="0"/>
              </a:spcBef>
              <a:spcAft>
                <a:spcPts val="0"/>
              </a:spcAft>
              <a:buClrTx/>
              <a:buSzTx/>
              <a:buFontTx/>
              <a:buNone/>
              <a:tabLst/>
              <a:defRPr sz="2600" b="0" i="0" u="none" strike="noStrike" cap="none" spc="0" baseline="0">
                <a:solidFill>
                  <a:srgbClr val="000000"/>
                </a:solidFill>
                <a:uFillTx/>
                <a:latin typeface="Helvetica Neue"/>
                <a:ea typeface="Helvetica Neue"/>
                <a:cs typeface="Helvetica Neue"/>
                <a:sym typeface="Helvetica Neue"/>
              </a:defRPr>
            </a:lvl6pPr>
            <a:lvl7pPr marL="0" marR="0" indent="711200" algn="ctr" defTabSz="412750" rtl="0" latinLnBrk="0">
              <a:lnSpc>
                <a:spcPct val="100000"/>
              </a:lnSpc>
              <a:spcBef>
                <a:spcPts val="0"/>
              </a:spcBef>
              <a:spcAft>
                <a:spcPts val="0"/>
              </a:spcAft>
              <a:buClrTx/>
              <a:buSzTx/>
              <a:buFontTx/>
              <a:buNone/>
              <a:tabLst/>
              <a:defRPr sz="2600" b="0" i="0" u="none" strike="noStrike" cap="none" spc="0" baseline="0">
                <a:solidFill>
                  <a:srgbClr val="000000"/>
                </a:solidFill>
                <a:uFillTx/>
                <a:latin typeface="Helvetica Neue"/>
                <a:ea typeface="Helvetica Neue"/>
                <a:cs typeface="Helvetica Neue"/>
                <a:sym typeface="Helvetica Neue"/>
              </a:defRPr>
            </a:lvl7pPr>
            <a:lvl8pPr marL="0" marR="0" indent="1066800" algn="ctr" defTabSz="412750" rtl="0" latinLnBrk="0">
              <a:lnSpc>
                <a:spcPct val="100000"/>
              </a:lnSpc>
              <a:spcBef>
                <a:spcPts val="0"/>
              </a:spcBef>
              <a:spcAft>
                <a:spcPts val="0"/>
              </a:spcAft>
              <a:buClrTx/>
              <a:buSzTx/>
              <a:buFontTx/>
              <a:buNone/>
              <a:tabLst/>
              <a:defRPr sz="2600" b="0" i="0" u="none" strike="noStrike" cap="none" spc="0" baseline="0">
                <a:solidFill>
                  <a:srgbClr val="000000"/>
                </a:solidFill>
                <a:uFillTx/>
                <a:latin typeface="Helvetica Neue"/>
                <a:ea typeface="Helvetica Neue"/>
                <a:cs typeface="Helvetica Neue"/>
                <a:sym typeface="Helvetica Neue"/>
              </a:defRPr>
            </a:lvl8pPr>
            <a:lvl9pPr marL="0" marR="0" indent="1422400" algn="ctr" defTabSz="412750" rtl="0" latinLnBrk="0">
              <a:lnSpc>
                <a:spcPct val="100000"/>
              </a:lnSpc>
              <a:spcBef>
                <a:spcPts val="0"/>
              </a:spcBef>
              <a:spcAft>
                <a:spcPts val="0"/>
              </a:spcAft>
              <a:buClrTx/>
              <a:buSzTx/>
              <a:buFontTx/>
              <a:buNone/>
              <a:tabLst/>
              <a:defRPr sz="2600" b="0" i="0" u="none" strike="noStrike" cap="none" spc="0" baseline="0">
                <a:solidFill>
                  <a:srgbClr val="000000"/>
                </a:solidFill>
                <a:uFillTx/>
                <a:latin typeface="Helvetica Neue"/>
                <a:ea typeface="Helvetica Neue"/>
                <a:cs typeface="Helvetica Neue"/>
                <a:sym typeface="Helvetica Neue"/>
              </a:defRPr>
            </a:lvl9pPr>
          </a:lstStyle>
          <a:p>
            <a:pPr hangingPunct="1"/>
            <a:r>
              <a:rPr lang="fr-FR" sz="3200" dirty="0">
                <a:solidFill>
                  <a:schemeClr val="bg1">
                    <a:lumMod val="50000"/>
                  </a:schemeClr>
                </a:solidFill>
                <a:cs typeface="Arial"/>
                <a:sym typeface="Arial"/>
              </a:rPr>
              <a:t>Préparation de la réponse aux urgences (PRU)</a:t>
            </a:r>
            <a:endParaRPr lang="fr-FR" sz="3200" dirty="0">
              <a:solidFill>
                <a:schemeClr val="bg1">
                  <a:lumMod val="50000"/>
                </a:schemeClr>
              </a:solidFill>
              <a:cs typeface="Arial"/>
            </a:endParaRPr>
          </a:p>
        </p:txBody>
      </p:sp>
    </p:spTree>
    <p:extLst>
      <p:ext uri="{BB962C8B-B14F-4D97-AF65-F5344CB8AC3E}">
        <p14:creationId xmlns:p14="http://schemas.microsoft.com/office/powerpoint/2010/main" val="3547109494"/>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5307B3-2650-A9AB-04C9-338076CEC90D}"/>
            </a:ext>
          </a:extLst>
        </p:cNvPr>
        <p:cNvGrpSpPr/>
        <p:nvPr/>
      </p:nvGrpSpPr>
      <p:grpSpPr>
        <a:xfrm>
          <a:off x="0" y="0"/>
          <a:ext cx="0" cy="0"/>
          <a:chOff x="0" y="0"/>
          <a:chExt cx="0" cy="0"/>
        </a:xfrm>
      </p:grpSpPr>
      <p:sp>
        <p:nvSpPr>
          <p:cNvPr id="3" name="TextBox 17">
            <a:extLst>
              <a:ext uri="{FF2B5EF4-FFF2-40B4-BE49-F238E27FC236}">
                <a16:creationId xmlns:a16="http://schemas.microsoft.com/office/drawing/2014/main" id="{47B0DC64-8BD2-44AB-C0D9-6CC3C3F0B8E9}"/>
              </a:ext>
            </a:extLst>
          </p:cNvPr>
          <p:cNvSpPr txBox="1"/>
          <p:nvPr/>
        </p:nvSpPr>
        <p:spPr>
          <a:xfrm>
            <a:off x="491490" y="6125352"/>
            <a:ext cx="4177837" cy="553998"/>
          </a:xfrm>
          <a:prstGeom prst="rect">
            <a:avLst/>
          </a:prstGeom>
          <a:ln w="3175">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nchor="ctr">
            <a:spAutoFit/>
          </a:bodyPr>
          <a:lstStyle/>
          <a:p>
            <a:pPr algn="l" defTabSz="609492">
              <a:defRPr sz="1800">
                <a:latin typeface="Arial"/>
                <a:ea typeface="Arial"/>
                <a:cs typeface="Arial"/>
                <a:sym typeface="Arial"/>
              </a:defRPr>
            </a:pPr>
            <a:r>
              <a:rPr lang="fr-FR" dirty="0">
                <a:solidFill>
                  <a:srgbClr val="808080"/>
                </a:solidFill>
              </a:rPr>
              <a:t>ERP, </a:t>
            </a:r>
            <a:r>
              <a:rPr lang="fr-FR" dirty="0" err="1">
                <a:solidFill>
                  <a:srgbClr val="808080"/>
                </a:solidFill>
              </a:rPr>
              <a:t>AAs</a:t>
            </a:r>
            <a:r>
              <a:rPr lang="fr-FR" dirty="0">
                <a:solidFill>
                  <a:srgbClr val="808080"/>
                </a:solidFill>
              </a:rPr>
              <a:t> and </a:t>
            </a:r>
            <a:r>
              <a:rPr lang="fr-FR" dirty="0" err="1">
                <a:solidFill>
                  <a:srgbClr val="808080"/>
                </a:solidFill>
              </a:rPr>
              <a:t>Climate</a:t>
            </a:r>
            <a:r>
              <a:rPr lang="fr-FR" dirty="0">
                <a:solidFill>
                  <a:srgbClr val="808080"/>
                </a:solidFill>
              </a:rPr>
              <a:t> </a:t>
            </a:r>
            <a:r>
              <a:rPr lang="fr-FR" dirty="0" err="1">
                <a:solidFill>
                  <a:srgbClr val="808080"/>
                </a:solidFill>
              </a:rPr>
              <a:t>crisis</a:t>
            </a:r>
            <a:r>
              <a:rPr lang="en-US" dirty="0">
                <a:solidFill>
                  <a:srgbClr val="808080"/>
                </a:solidFill>
              </a:rPr>
              <a:t> </a:t>
            </a:r>
            <a:br>
              <a:rPr dirty="0"/>
            </a:br>
            <a:r>
              <a:rPr dirty="0">
                <a:solidFill>
                  <a:srgbClr val="808080"/>
                </a:solidFill>
              </a:rPr>
              <a:t>Date:</a:t>
            </a:r>
            <a:r>
              <a:rPr lang="en-US" dirty="0">
                <a:solidFill>
                  <a:srgbClr val="808080"/>
                </a:solidFill>
              </a:rPr>
              <a:t>  19/02/2024</a:t>
            </a:r>
            <a:endParaRPr lang="en-US" sz="1800" dirty="0">
              <a:solidFill>
                <a:srgbClr val="808080"/>
              </a:solidFill>
            </a:endParaRPr>
          </a:p>
        </p:txBody>
      </p:sp>
      <p:sp>
        <p:nvSpPr>
          <p:cNvPr id="4" name="TextBox 3">
            <a:extLst>
              <a:ext uri="{FF2B5EF4-FFF2-40B4-BE49-F238E27FC236}">
                <a16:creationId xmlns:a16="http://schemas.microsoft.com/office/drawing/2014/main" id="{8B3868C0-1501-6524-EFA6-25F90971951F}"/>
              </a:ext>
            </a:extLst>
          </p:cNvPr>
          <p:cNvSpPr txBox="1"/>
          <p:nvPr/>
        </p:nvSpPr>
        <p:spPr>
          <a:xfrm>
            <a:off x="11153631" y="6204953"/>
            <a:ext cx="1085470" cy="407804"/>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horz" wrap="square" lIns="19050" tIns="19050" rIns="19050" bIns="19050" numCol="1" spcCol="38100" rtlCol="0" anchor="t">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1pPr>
            <a:lvl2pPr marL="0" marR="0" indent="4572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2pPr>
            <a:lvl3pPr marL="0" marR="0" indent="9144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3pPr>
            <a:lvl4pPr marL="0" marR="0" indent="13716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4pPr>
            <a:lvl5pPr marL="0" marR="0" indent="18288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5pPr>
            <a:lvl6pPr marL="0" marR="0" indent="22860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6pPr>
            <a:lvl7pPr marL="0" marR="0" indent="27432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7pPr>
            <a:lvl8pPr marL="0" marR="0" indent="32004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8pPr>
            <a:lvl9pPr marL="0" marR="0" indent="36576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9pPr>
          </a:lstStyle>
          <a:p>
            <a:pPr algn="l"/>
            <a:r>
              <a:rPr lang="fr-FR" sz="1200" b="0" spc="-100" dirty="0">
                <a:solidFill>
                  <a:srgbClr val="D8D8D8"/>
                </a:solidFill>
                <a:latin typeface="Calibri"/>
                <a:cs typeface="Calibri"/>
              </a:rPr>
              <a:t>WC</a:t>
            </a:r>
            <a:r>
              <a:rPr lang="en-NL" sz="1200" b="0" spc="-100">
                <a:solidFill>
                  <a:srgbClr val="D8D8D8"/>
                </a:solidFill>
                <a:latin typeface="Calibri"/>
                <a:cs typeface="Calibri"/>
              </a:rPr>
              <a:t>A Regional</a:t>
            </a:r>
            <a:endParaRPr lang="en-US" dirty="0">
              <a:solidFill>
                <a:srgbClr val="D8D8D8"/>
              </a:solidFill>
              <a:cs typeface="Calibri"/>
            </a:endParaRPr>
          </a:p>
          <a:p>
            <a:pPr algn="l"/>
            <a:r>
              <a:rPr lang="en-US" sz="1200" b="0" spc="-100" dirty="0">
                <a:solidFill>
                  <a:srgbClr val="D8D8D8"/>
                </a:solidFill>
                <a:latin typeface="Calibri"/>
                <a:cs typeface="Calibri"/>
              </a:rPr>
              <a:t>Meeting</a:t>
            </a:r>
          </a:p>
        </p:txBody>
      </p:sp>
      <p:cxnSp>
        <p:nvCxnSpPr>
          <p:cNvPr id="6" name="Straight Connector 5">
            <a:extLst>
              <a:ext uri="{FF2B5EF4-FFF2-40B4-BE49-F238E27FC236}">
                <a16:creationId xmlns:a16="http://schemas.microsoft.com/office/drawing/2014/main" id="{0BB8C20C-58F8-11A6-0F0F-009AE9DF5EF6}"/>
              </a:ext>
            </a:extLst>
          </p:cNvPr>
          <p:cNvCxnSpPr>
            <a:cxnSpLocks/>
          </p:cNvCxnSpPr>
          <p:nvPr/>
        </p:nvCxnSpPr>
        <p:spPr>
          <a:xfrm flipH="1">
            <a:off x="11050037" y="6083723"/>
            <a:ext cx="1" cy="677592"/>
          </a:xfrm>
          <a:prstGeom prst="line">
            <a:avLst/>
          </a:prstGeom>
          <a:noFill/>
          <a:ln w="12700" cap="flat">
            <a:solidFill>
              <a:schemeClr val="bg1">
                <a:lumMod val="85000"/>
              </a:schemeClr>
            </a:solidFill>
            <a:prstDash val="solid"/>
            <a:miter lim="400000"/>
          </a:ln>
          <a:effectLst/>
          <a:sp3d/>
        </p:spPr>
        <p:style>
          <a:lnRef idx="0">
            <a:scrgbClr r="0" g="0" b="0"/>
          </a:lnRef>
          <a:fillRef idx="0">
            <a:scrgbClr r="0" g="0" b="0"/>
          </a:fillRef>
          <a:effectRef idx="0">
            <a:scrgbClr r="0" g="0" b="0"/>
          </a:effectRef>
          <a:fontRef idx="none"/>
        </p:style>
      </p:cxnSp>
      <p:cxnSp>
        <p:nvCxnSpPr>
          <p:cNvPr id="8" name="Straight Connector 7">
            <a:extLst>
              <a:ext uri="{FF2B5EF4-FFF2-40B4-BE49-F238E27FC236}">
                <a16:creationId xmlns:a16="http://schemas.microsoft.com/office/drawing/2014/main" id="{BF22F714-41F3-275A-CA3B-20F86653E527}"/>
              </a:ext>
            </a:extLst>
          </p:cNvPr>
          <p:cNvCxnSpPr>
            <a:cxnSpLocks/>
          </p:cNvCxnSpPr>
          <p:nvPr/>
        </p:nvCxnSpPr>
        <p:spPr>
          <a:xfrm flipH="1">
            <a:off x="9566827" y="6083722"/>
            <a:ext cx="1" cy="677592"/>
          </a:xfrm>
          <a:prstGeom prst="line">
            <a:avLst/>
          </a:prstGeom>
          <a:noFill/>
          <a:ln w="12700" cap="flat">
            <a:solidFill>
              <a:schemeClr val="bg1">
                <a:lumMod val="85000"/>
              </a:schemeClr>
            </a:solidFill>
            <a:prstDash val="solid"/>
            <a:miter lim="400000"/>
          </a:ln>
          <a:effectLst/>
          <a:sp3d/>
        </p:spPr>
        <p:style>
          <a:lnRef idx="0">
            <a:scrgbClr r="0" g="0" b="0"/>
          </a:lnRef>
          <a:fillRef idx="0">
            <a:scrgbClr r="0" g="0" b="0"/>
          </a:fillRef>
          <a:effectRef idx="0">
            <a:scrgbClr r="0" g="0" b="0"/>
          </a:effectRef>
          <a:fontRef idx="none"/>
        </p:style>
      </p:cxnSp>
      <p:pic>
        <p:nvPicPr>
          <p:cNvPr id="11" name="Picture 10" descr="A grey rectangular sign with blue text&#10;&#10;Description automatically generated">
            <a:extLst>
              <a:ext uri="{FF2B5EF4-FFF2-40B4-BE49-F238E27FC236}">
                <a16:creationId xmlns:a16="http://schemas.microsoft.com/office/drawing/2014/main" id="{FE6FCBD7-74FB-8E62-B7A2-DAF146074DEE}"/>
              </a:ext>
            </a:extLst>
          </p:cNvPr>
          <p:cNvPicPr>
            <a:picLocks noChangeAspect="1"/>
          </p:cNvPicPr>
          <p:nvPr/>
        </p:nvPicPr>
        <p:blipFill>
          <a:blip r:embed="rId3"/>
          <a:stretch>
            <a:fillRect/>
          </a:stretch>
        </p:blipFill>
        <p:spPr>
          <a:xfrm>
            <a:off x="8450058" y="6069530"/>
            <a:ext cx="1079649" cy="665642"/>
          </a:xfrm>
          <a:prstGeom prst="rect">
            <a:avLst/>
          </a:prstGeom>
        </p:spPr>
      </p:pic>
      <p:pic>
        <p:nvPicPr>
          <p:cNvPr id="16" name="Picture 15" descr="A black background with green text&#10;&#10;Description automatically generated">
            <a:extLst>
              <a:ext uri="{FF2B5EF4-FFF2-40B4-BE49-F238E27FC236}">
                <a16:creationId xmlns:a16="http://schemas.microsoft.com/office/drawing/2014/main" id="{6A4958A6-A026-F687-D97C-9DB3979AA7DB}"/>
              </a:ext>
            </a:extLst>
          </p:cNvPr>
          <p:cNvPicPr>
            <a:picLocks noChangeAspect="1"/>
          </p:cNvPicPr>
          <p:nvPr/>
        </p:nvPicPr>
        <p:blipFill>
          <a:blip r:embed="rId4"/>
          <a:stretch>
            <a:fillRect/>
          </a:stretch>
        </p:blipFill>
        <p:spPr>
          <a:xfrm>
            <a:off x="9675628" y="6179617"/>
            <a:ext cx="1275893" cy="452120"/>
          </a:xfrm>
          <a:prstGeom prst="rect">
            <a:avLst/>
          </a:prstGeom>
        </p:spPr>
      </p:pic>
      <p:sp>
        <p:nvSpPr>
          <p:cNvPr id="9" name="Background">
            <a:extLst>
              <a:ext uri="{FF2B5EF4-FFF2-40B4-BE49-F238E27FC236}">
                <a16:creationId xmlns:a16="http://schemas.microsoft.com/office/drawing/2014/main" id="{A1098FEB-AF24-4061-3309-B73912B3D9D8}"/>
              </a:ext>
            </a:extLst>
          </p:cNvPr>
          <p:cNvSpPr txBox="1">
            <a:spLocks/>
          </p:cNvSpPr>
          <p:nvPr/>
        </p:nvSpPr>
        <p:spPr>
          <a:xfrm>
            <a:off x="491490" y="55128"/>
            <a:ext cx="10344150" cy="553998"/>
          </a:xfrm>
          <a:prstGeom prst="rect">
            <a:avLst/>
          </a:prstGeom>
          <a:ln w="3175">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vert="horz" lIns="0" tIns="0" rIns="0" bIns="0" rtlCol="0" anchor="t">
            <a:noAutofit/>
          </a:bodyPr>
          <a:lstStyle>
            <a:lvl1pPr marL="0" marR="0" indent="0" algn="l" defTabSz="609492" rtl="0" latinLnBrk="0">
              <a:lnSpc>
                <a:spcPct val="100000"/>
              </a:lnSpc>
              <a:spcBef>
                <a:spcPts val="1000"/>
              </a:spcBef>
              <a:spcAft>
                <a:spcPts val="0"/>
              </a:spcAft>
              <a:buClrTx/>
              <a:buSzTx/>
              <a:buFontTx/>
              <a:buNone/>
              <a:tabLst/>
              <a:defRPr sz="4300" b="0" i="0" u="none" strike="noStrike" cap="none" spc="0" baseline="0">
                <a:solidFill>
                  <a:srgbClr val="A4D233"/>
                </a:solidFill>
                <a:uFillTx/>
                <a:latin typeface="Bebas Neue Regular"/>
                <a:ea typeface="Bebas Neue Regular"/>
                <a:cs typeface="Bebas Neue Regular"/>
                <a:sym typeface="Bebas Neue Regular"/>
              </a:defRPr>
            </a:lvl1pPr>
            <a:lvl2pPr marL="0" marR="0" indent="0" algn="ctr" defTabSz="412750" rtl="0" latinLnBrk="0">
              <a:lnSpc>
                <a:spcPct val="100000"/>
              </a:lnSpc>
              <a:spcBef>
                <a:spcPts val="0"/>
              </a:spcBef>
              <a:spcAft>
                <a:spcPts val="0"/>
              </a:spcAft>
              <a:buClrTx/>
              <a:buSzTx/>
              <a:buFontTx/>
              <a:buNone/>
              <a:tabLst/>
              <a:defRPr sz="2600" b="0" i="0" u="none" strike="noStrike" cap="none" spc="0" baseline="0">
                <a:solidFill>
                  <a:srgbClr val="000000"/>
                </a:solidFill>
                <a:uFillTx/>
                <a:latin typeface="Helvetica Neue"/>
                <a:ea typeface="Helvetica Neue"/>
                <a:cs typeface="Helvetica Neue"/>
                <a:sym typeface="Helvetica Neue"/>
              </a:defRPr>
            </a:lvl2pPr>
            <a:lvl3pPr marL="0" marR="0" indent="0" algn="ctr" defTabSz="412750" rtl="0" latinLnBrk="0">
              <a:lnSpc>
                <a:spcPct val="100000"/>
              </a:lnSpc>
              <a:spcBef>
                <a:spcPts val="0"/>
              </a:spcBef>
              <a:spcAft>
                <a:spcPts val="0"/>
              </a:spcAft>
              <a:buClrTx/>
              <a:buSzTx/>
              <a:buFontTx/>
              <a:buNone/>
              <a:tabLst/>
              <a:defRPr sz="2600" b="0" i="0" u="none" strike="noStrike" cap="none" spc="0" baseline="0">
                <a:solidFill>
                  <a:srgbClr val="000000"/>
                </a:solidFill>
                <a:uFillTx/>
                <a:latin typeface="Helvetica Neue"/>
                <a:ea typeface="Helvetica Neue"/>
                <a:cs typeface="Helvetica Neue"/>
                <a:sym typeface="Helvetica Neue"/>
              </a:defRPr>
            </a:lvl3pPr>
            <a:lvl4pPr marL="0" marR="0" indent="0" algn="ctr" defTabSz="412750" rtl="0" latinLnBrk="0">
              <a:lnSpc>
                <a:spcPct val="100000"/>
              </a:lnSpc>
              <a:spcBef>
                <a:spcPts val="0"/>
              </a:spcBef>
              <a:spcAft>
                <a:spcPts val="0"/>
              </a:spcAft>
              <a:buClrTx/>
              <a:buSzTx/>
              <a:buFontTx/>
              <a:buNone/>
              <a:tabLst/>
              <a:defRPr sz="2600" b="0" i="0" u="none" strike="noStrike" cap="none" spc="0" baseline="0">
                <a:solidFill>
                  <a:srgbClr val="000000"/>
                </a:solidFill>
                <a:uFillTx/>
                <a:latin typeface="Helvetica Neue"/>
                <a:ea typeface="Helvetica Neue"/>
                <a:cs typeface="Helvetica Neue"/>
                <a:sym typeface="Helvetica Neue"/>
              </a:defRPr>
            </a:lvl4pPr>
            <a:lvl5pPr marL="0" marR="0" indent="0" algn="ctr" defTabSz="412750" rtl="0" latinLnBrk="0">
              <a:lnSpc>
                <a:spcPct val="100000"/>
              </a:lnSpc>
              <a:spcBef>
                <a:spcPts val="0"/>
              </a:spcBef>
              <a:spcAft>
                <a:spcPts val="0"/>
              </a:spcAft>
              <a:buClrTx/>
              <a:buSzTx/>
              <a:buFontTx/>
              <a:buNone/>
              <a:tabLst/>
              <a:defRPr sz="2600" b="0" i="0" u="none" strike="noStrike" cap="none" spc="0" baseline="0">
                <a:solidFill>
                  <a:srgbClr val="000000"/>
                </a:solidFill>
                <a:uFillTx/>
                <a:latin typeface="Helvetica Neue"/>
                <a:ea typeface="Helvetica Neue"/>
                <a:cs typeface="Helvetica Neue"/>
                <a:sym typeface="Helvetica Neue"/>
              </a:defRPr>
            </a:lvl5pPr>
            <a:lvl6pPr marL="0" marR="0" indent="355600" algn="ctr" defTabSz="412750" rtl="0" latinLnBrk="0">
              <a:lnSpc>
                <a:spcPct val="100000"/>
              </a:lnSpc>
              <a:spcBef>
                <a:spcPts val="0"/>
              </a:spcBef>
              <a:spcAft>
                <a:spcPts val="0"/>
              </a:spcAft>
              <a:buClrTx/>
              <a:buSzTx/>
              <a:buFontTx/>
              <a:buNone/>
              <a:tabLst/>
              <a:defRPr sz="2600" b="0" i="0" u="none" strike="noStrike" cap="none" spc="0" baseline="0">
                <a:solidFill>
                  <a:srgbClr val="000000"/>
                </a:solidFill>
                <a:uFillTx/>
                <a:latin typeface="Helvetica Neue"/>
                <a:ea typeface="Helvetica Neue"/>
                <a:cs typeface="Helvetica Neue"/>
                <a:sym typeface="Helvetica Neue"/>
              </a:defRPr>
            </a:lvl6pPr>
            <a:lvl7pPr marL="0" marR="0" indent="711200" algn="ctr" defTabSz="412750" rtl="0" latinLnBrk="0">
              <a:lnSpc>
                <a:spcPct val="100000"/>
              </a:lnSpc>
              <a:spcBef>
                <a:spcPts val="0"/>
              </a:spcBef>
              <a:spcAft>
                <a:spcPts val="0"/>
              </a:spcAft>
              <a:buClrTx/>
              <a:buSzTx/>
              <a:buFontTx/>
              <a:buNone/>
              <a:tabLst/>
              <a:defRPr sz="2600" b="0" i="0" u="none" strike="noStrike" cap="none" spc="0" baseline="0">
                <a:solidFill>
                  <a:srgbClr val="000000"/>
                </a:solidFill>
                <a:uFillTx/>
                <a:latin typeface="Helvetica Neue"/>
                <a:ea typeface="Helvetica Neue"/>
                <a:cs typeface="Helvetica Neue"/>
                <a:sym typeface="Helvetica Neue"/>
              </a:defRPr>
            </a:lvl7pPr>
            <a:lvl8pPr marL="0" marR="0" indent="1066800" algn="ctr" defTabSz="412750" rtl="0" latinLnBrk="0">
              <a:lnSpc>
                <a:spcPct val="100000"/>
              </a:lnSpc>
              <a:spcBef>
                <a:spcPts val="0"/>
              </a:spcBef>
              <a:spcAft>
                <a:spcPts val="0"/>
              </a:spcAft>
              <a:buClrTx/>
              <a:buSzTx/>
              <a:buFontTx/>
              <a:buNone/>
              <a:tabLst/>
              <a:defRPr sz="2600" b="0" i="0" u="none" strike="noStrike" cap="none" spc="0" baseline="0">
                <a:solidFill>
                  <a:srgbClr val="000000"/>
                </a:solidFill>
                <a:uFillTx/>
                <a:latin typeface="Helvetica Neue"/>
                <a:ea typeface="Helvetica Neue"/>
                <a:cs typeface="Helvetica Neue"/>
                <a:sym typeface="Helvetica Neue"/>
              </a:defRPr>
            </a:lvl8pPr>
            <a:lvl9pPr marL="0" marR="0" indent="1422400" algn="ctr" defTabSz="412750" rtl="0" latinLnBrk="0">
              <a:lnSpc>
                <a:spcPct val="100000"/>
              </a:lnSpc>
              <a:spcBef>
                <a:spcPts val="0"/>
              </a:spcBef>
              <a:spcAft>
                <a:spcPts val="0"/>
              </a:spcAft>
              <a:buClrTx/>
              <a:buSzTx/>
              <a:buFontTx/>
              <a:buNone/>
              <a:tabLst/>
              <a:defRPr sz="2600" b="0" i="0" u="none" strike="noStrike" cap="none" spc="0" baseline="0">
                <a:solidFill>
                  <a:srgbClr val="000000"/>
                </a:solidFill>
                <a:uFillTx/>
                <a:latin typeface="Helvetica Neue"/>
                <a:ea typeface="Helvetica Neue"/>
                <a:cs typeface="Helvetica Neue"/>
                <a:sym typeface="Helvetica Neue"/>
              </a:defRPr>
            </a:lvl9pPr>
          </a:lstStyle>
          <a:p>
            <a:pPr hangingPunct="1"/>
            <a:r>
              <a:rPr lang="fr-FR" sz="4800" dirty="0">
                <a:solidFill>
                  <a:schemeClr val="bg1">
                    <a:lumMod val="50000"/>
                  </a:schemeClr>
                </a:solidFill>
                <a:cs typeface="Arial"/>
                <a:sym typeface="Arial"/>
              </a:rPr>
              <a:t>ERP key messages 				messages clés PRU</a:t>
            </a:r>
            <a:endParaRPr lang="fr-FR" sz="4800" dirty="0">
              <a:solidFill>
                <a:schemeClr val="bg1">
                  <a:lumMod val="50000"/>
                </a:schemeClr>
              </a:solidFill>
              <a:cs typeface="Arial"/>
            </a:endParaRPr>
          </a:p>
        </p:txBody>
      </p:sp>
      <p:sp>
        <p:nvSpPr>
          <p:cNvPr id="2" name="ZoneTexte 4">
            <a:extLst>
              <a:ext uri="{FF2B5EF4-FFF2-40B4-BE49-F238E27FC236}">
                <a16:creationId xmlns:a16="http://schemas.microsoft.com/office/drawing/2014/main" id="{D1F24DDB-955A-E762-0E95-ADC3D1FDA7B7}"/>
              </a:ext>
            </a:extLst>
          </p:cNvPr>
          <p:cNvSpPr txBox="1"/>
          <p:nvPr/>
        </p:nvSpPr>
        <p:spPr>
          <a:xfrm>
            <a:off x="128624" y="817056"/>
            <a:ext cx="5447992" cy="4193456"/>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9050" tIns="19050" rIns="19050" bIns="19050" numCol="1" spcCol="38100" rtlCol="0" anchor="ctr">
            <a:spAutoFit/>
          </a:bodyPr>
          <a:lstStyle/>
          <a:p>
            <a:pPr marL="511175" lvl="1" indent="-342900" algn="l" fontAlgn="base">
              <a:spcBef>
                <a:spcPts val="600"/>
              </a:spcBef>
              <a:spcAft>
                <a:spcPts val="600"/>
              </a:spcAft>
              <a:buFont typeface="Arial" panose="020B0604020202020204" pitchFamily="34" charset="0"/>
              <a:buChar char="•"/>
            </a:pPr>
            <a:r>
              <a:rPr lang="en-GB" sz="2000" b="0" dirty="0">
                <a:solidFill>
                  <a:srgbClr val="000000"/>
                </a:solidFill>
                <a:latin typeface="Calibri" panose="020F0502020204030204" pitchFamily="34" charset="0"/>
                <a:cs typeface="Calibri" panose="020F0502020204030204" pitchFamily="34" charset="0"/>
              </a:rPr>
              <a:t>Preparedness has proven benefits. </a:t>
            </a:r>
          </a:p>
          <a:p>
            <a:pPr marL="511175" lvl="1" indent="-342900" algn="l" fontAlgn="base">
              <a:spcBef>
                <a:spcPts val="600"/>
              </a:spcBef>
              <a:spcAft>
                <a:spcPts val="600"/>
              </a:spcAft>
              <a:buFont typeface="Arial" panose="020B0604020202020204" pitchFamily="34" charset="0"/>
              <a:buChar char="•"/>
            </a:pPr>
            <a:r>
              <a:rPr lang="en-GB" sz="2000" b="0" i="0" u="none" strike="noStrike" dirty="0">
                <a:solidFill>
                  <a:srgbClr val="000000"/>
                </a:solidFill>
                <a:effectLst/>
                <a:latin typeface="Calibri" panose="020F0502020204030204" pitchFamily="34" charset="0"/>
                <a:cs typeface="Calibri" panose="020F0502020204030204" pitchFamily="34" charset="0"/>
              </a:rPr>
              <a:t>ERP is a continuous and dynamic process. </a:t>
            </a:r>
          </a:p>
          <a:p>
            <a:pPr marL="511175" lvl="1" indent="-342900" algn="l" fontAlgn="base">
              <a:spcBef>
                <a:spcPts val="600"/>
              </a:spcBef>
              <a:spcAft>
                <a:spcPts val="600"/>
              </a:spcAft>
              <a:buFont typeface="Arial" panose="020B0604020202020204" pitchFamily="34" charset="0"/>
              <a:buChar char="•"/>
            </a:pPr>
            <a:r>
              <a:rPr lang="en-GB" sz="2000" b="0" dirty="0">
                <a:solidFill>
                  <a:srgbClr val="313537"/>
                </a:solidFill>
                <a:latin typeface="Calibri" panose="020F0502020204030204" pitchFamily="34" charset="0"/>
                <a:cs typeface="Calibri" panose="020F0502020204030204" pitchFamily="34" charset="0"/>
              </a:rPr>
              <a:t>ERP planning is not a standalone process. </a:t>
            </a:r>
          </a:p>
          <a:p>
            <a:pPr marL="511175" lvl="1" indent="-342900" algn="l" fontAlgn="base">
              <a:spcBef>
                <a:spcPts val="600"/>
              </a:spcBef>
              <a:spcAft>
                <a:spcPts val="600"/>
              </a:spcAft>
              <a:buFont typeface="Arial" panose="020B0604020202020204" pitchFamily="34" charset="0"/>
              <a:buChar char="•"/>
            </a:pPr>
            <a:r>
              <a:rPr lang="en-GB" sz="2000" b="0" dirty="0">
                <a:solidFill>
                  <a:srgbClr val="313537"/>
                </a:solidFill>
                <a:latin typeface="Calibri" panose="020F0502020204030204" pitchFamily="34" charset="0"/>
                <a:cs typeface="Calibri" panose="020F0502020204030204" pitchFamily="34" charset="0"/>
              </a:rPr>
              <a:t>Build on what you have and use ERP to overcome challenges from previous responses. </a:t>
            </a:r>
          </a:p>
          <a:p>
            <a:pPr marL="555625" lvl="1" indent="-342900" algn="l" fontAlgn="base">
              <a:spcBef>
                <a:spcPts val="600"/>
              </a:spcBef>
              <a:spcAft>
                <a:spcPts val="600"/>
              </a:spcAft>
              <a:buFont typeface="Arial" panose="020B0604020202020204" pitchFamily="34" charset="0"/>
              <a:buChar char="•"/>
            </a:pPr>
            <a:r>
              <a:rPr lang="fr-FR" sz="2000" b="0" dirty="0">
                <a:solidFill>
                  <a:srgbClr val="000000"/>
                </a:solidFill>
                <a:latin typeface="Calibri" panose="020F0502020204030204" pitchFamily="34" charset="0"/>
                <a:ea typeface="Times New Roman" panose="02020603050405020304" pitchFamily="18" charset="0"/>
                <a:cs typeface="Calibri" panose="020F0502020204030204" pitchFamily="34" charset="0"/>
              </a:rPr>
              <a:t>The Nutrition </a:t>
            </a:r>
            <a:r>
              <a:rPr lang="fr-FR" sz="2000" b="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specific</a:t>
            </a:r>
            <a:r>
              <a:rPr lang="fr-FR" sz="2000" b="0" dirty="0">
                <a:solidFill>
                  <a:srgbClr val="000000"/>
                </a:solidFill>
                <a:latin typeface="Calibri" panose="020F0502020204030204" pitchFamily="34" charset="0"/>
                <a:ea typeface="Times New Roman" panose="02020603050405020304" pitchFamily="18" charset="0"/>
                <a:cs typeface="Calibri" panose="020F0502020204030204" pitchFamily="34" charset="0"/>
              </a:rPr>
              <a:t> ERP plan must </a:t>
            </a:r>
            <a:r>
              <a:rPr lang="fr-FR" sz="2000" b="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complement</a:t>
            </a:r>
            <a:r>
              <a:rPr lang="fr-FR" sz="2000" b="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and </a:t>
            </a:r>
            <a:r>
              <a:rPr lang="fr-FR" sz="2000" b="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align</a:t>
            </a:r>
            <a:r>
              <a:rPr lang="fr-FR" sz="2000" b="0" dirty="0">
                <a:solidFill>
                  <a:srgbClr val="000000"/>
                </a:solidFill>
                <a:latin typeface="Calibri" panose="020F0502020204030204" pitchFamily="34" charset="0"/>
                <a:ea typeface="Times New Roman" panose="02020603050405020304" pitchFamily="18" charset="0"/>
                <a:cs typeface="Calibri" panose="020F0502020204030204" pitchFamily="34" charset="0"/>
              </a:rPr>
              <a:t> to national plans. </a:t>
            </a:r>
          </a:p>
          <a:p>
            <a:pPr marL="555625" lvl="1" indent="-342900" algn="l" fontAlgn="base">
              <a:spcBef>
                <a:spcPts val="600"/>
              </a:spcBef>
              <a:spcAft>
                <a:spcPts val="600"/>
              </a:spcAft>
              <a:buFont typeface="Arial" panose="020B0604020202020204" pitchFamily="34" charset="0"/>
              <a:buChar char="•"/>
            </a:pPr>
            <a:r>
              <a:rPr lang="fr-FR" sz="2000" b="0" dirty="0">
                <a:solidFill>
                  <a:srgbClr val="000000"/>
                </a:solidFill>
                <a:latin typeface="Calibri" panose="020F0502020204030204" pitchFamily="34" charset="0"/>
                <a:ea typeface="Times New Roman" panose="02020603050405020304" pitchFamily="18" charset="0"/>
                <a:cs typeface="Calibri" panose="020F0502020204030204" pitchFamily="34" charset="0"/>
              </a:rPr>
              <a:t>Use </a:t>
            </a:r>
            <a:r>
              <a:rPr lang="fr-FR" sz="2000" b="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existing</a:t>
            </a:r>
            <a:r>
              <a:rPr lang="fr-FR" sz="2000" b="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fr-FR" sz="2000" b="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risk</a:t>
            </a:r>
            <a:r>
              <a:rPr lang="fr-FR" sz="2000" b="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analyses to </a:t>
            </a:r>
            <a:r>
              <a:rPr lang="fr-FR" sz="2000" b="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develop</a:t>
            </a:r>
            <a:r>
              <a:rPr lang="fr-FR" sz="2000" b="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 </a:t>
            </a:r>
            <a:r>
              <a:rPr lang="fr-FR" sz="2000" b="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crisis</a:t>
            </a:r>
            <a:r>
              <a:rPr lang="fr-FR" sz="2000" b="0" dirty="0">
                <a:solidFill>
                  <a:srgbClr val="000000"/>
                </a:solidFill>
                <a:latin typeface="Calibri" panose="020F0502020204030204" pitchFamily="34" charset="0"/>
                <a:ea typeface="Times New Roman" panose="02020603050405020304" pitchFamily="18" charset="0"/>
                <a:cs typeface="Calibri" panose="020F0502020204030204" pitchFamily="34" charset="0"/>
              </a:rPr>
              <a:t> scenario.</a:t>
            </a:r>
          </a:p>
          <a:p>
            <a:pPr marL="555625" lvl="1" indent="-342900" algn="l" fontAlgn="base">
              <a:spcBef>
                <a:spcPts val="600"/>
              </a:spcBef>
              <a:spcAft>
                <a:spcPts val="600"/>
              </a:spcAft>
              <a:buFont typeface="Arial" panose="020B0604020202020204" pitchFamily="34" charset="0"/>
              <a:buChar char="•"/>
            </a:pPr>
            <a:r>
              <a:rPr lang="fr-FR" sz="2000" b="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The ERP </a:t>
            </a:r>
            <a:r>
              <a:rPr lang="fr-FR" sz="2000" b="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approach</a:t>
            </a:r>
            <a:r>
              <a:rPr lang="fr-FR" sz="2000" b="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must </a:t>
            </a:r>
            <a:r>
              <a:rPr lang="fr-FR" sz="2000" b="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be</a:t>
            </a:r>
            <a:r>
              <a:rPr lang="fr-FR" sz="2000" b="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collaborative</a:t>
            </a:r>
            <a:r>
              <a:rPr lang="fr-FR" sz="2000" b="0" dirty="0">
                <a:solidFill>
                  <a:srgbClr val="000000"/>
                </a:solidFill>
                <a:latin typeface="Calibri" panose="020F0502020204030204" pitchFamily="34" charset="0"/>
                <a:ea typeface="Times New Roman" panose="02020603050405020304" pitchFamily="18" charset="0"/>
                <a:cs typeface="Calibri" panose="020F0502020204030204" pitchFamily="34" charset="0"/>
              </a:rPr>
              <a:t>.</a:t>
            </a:r>
            <a:r>
              <a:rPr lang="fr-FR" sz="2000" b="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fr-FR" sz="2000" b="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endParaRPr lang="en-GB" sz="2000" b="0" i="0" u="none" strike="noStrike" dirty="0">
              <a:solidFill>
                <a:srgbClr val="000000"/>
              </a:solidFill>
              <a:effectLst/>
              <a:latin typeface="Calibri" panose="020F0502020204030204" pitchFamily="34" charset="0"/>
              <a:cs typeface="Calibri" panose="020F0502020204030204" pitchFamily="34" charset="0"/>
            </a:endParaRPr>
          </a:p>
        </p:txBody>
      </p:sp>
      <p:sp>
        <p:nvSpPr>
          <p:cNvPr id="7" name="ZoneTexte 4">
            <a:extLst>
              <a:ext uri="{FF2B5EF4-FFF2-40B4-BE49-F238E27FC236}">
                <a16:creationId xmlns:a16="http://schemas.microsoft.com/office/drawing/2014/main" id="{77C0D3EA-3343-584A-DFD4-695E9D901EE6}"/>
              </a:ext>
            </a:extLst>
          </p:cNvPr>
          <p:cNvSpPr txBox="1"/>
          <p:nvPr/>
        </p:nvSpPr>
        <p:spPr>
          <a:xfrm>
            <a:off x="6043145" y="676418"/>
            <a:ext cx="6136155" cy="4501232"/>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9050" tIns="19050" rIns="19050" bIns="19050" numCol="1" spcCol="38100" rtlCol="0" anchor="ctr">
            <a:spAutoFit/>
          </a:bodyPr>
          <a:lstStyle/>
          <a:p>
            <a:pPr marL="511175" lvl="1" indent="-342900" algn="l" fontAlgn="base">
              <a:spcBef>
                <a:spcPts val="600"/>
              </a:spcBef>
              <a:spcAft>
                <a:spcPts val="600"/>
              </a:spcAft>
              <a:buFont typeface="Arial" panose="020B0604020202020204" pitchFamily="34" charset="0"/>
              <a:buChar char="•"/>
            </a:pPr>
            <a:r>
              <a:rPr lang="en-GB" sz="2000" b="0" dirty="0">
                <a:solidFill>
                  <a:srgbClr val="000000"/>
                </a:solidFill>
                <a:latin typeface="Calibri" panose="020F0502020204030204" pitchFamily="34" charset="0"/>
                <a:cs typeface="Calibri" panose="020F0502020204030204" pitchFamily="34" charset="0"/>
              </a:rPr>
              <a:t>La preparation aux urgences a des </a:t>
            </a:r>
            <a:r>
              <a:rPr lang="en-GB" sz="2000" b="0" dirty="0" err="1">
                <a:solidFill>
                  <a:srgbClr val="000000"/>
                </a:solidFill>
                <a:latin typeface="Calibri" panose="020F0502020204030204" pitchFamily="34" charset="0"/>
                <a:cs typeface="Calibri" panose="020F0502020204030204" pitchFamily="34" charset="0"/>
              </a:rPr>
              <a:t>avantages</a:t>
            </a:r>
            <a:r>
              <a:rPr lang="en-GB" sz="2000" b="0" dirty="0">
                <a:solidFill>
                  <a:srgbClr val="000000"/>
                </a:solidFill>
                <a:latin typeface="Calibri" panose="020F0502020204030204" pitchFamily="34" charset="0"/>
                <a:cs typeface="Calibri" panose="020F0502020204030204" pitchFamily="34" charset="0"/>
              </a:rPr>
              <a:t> </a:t>
            </a:r>
            <a:r>
              <a:rPr lang="en-GB" sz="2000" b="0" dirty="0" err="1">
                <a:solidFill>
                  <a:srgbClr val="000000"/>
                </a:solidFill>
                <a:latin typeface="Calibri" panose="020F0502020204030204" pitchFamily="34" charset="0"/>
                <a:cs typeface="Calibri" panose="020F0502020204030204" pitchFamily="34" charset="0"/>
              </a:rPr>
              <a:t>avérés</a:t>
            </a:r>
            <a:r>
              <a:rPr lang="en-GB" sz="2000" b="0" dirty="0">
                <a:solidFill>
                  <a:srgbClr val="000000"/>
                </a:solidFill>
                <a:latin typeface="Calibri" panose="020F0502020204030204" pitchFamily="34" charset="0"/>
                <a:cs typeface="Calibri" panose="020F0502020204030204" pitchFamily="34" charset="0"/>
              </a:rPr>
              <a:t>. </a:t>
            </a:r>
          </a:p>
          <a:p>
            <a:pPr marL="511175" lvl="1" indent="-342900" algn="l" fontAlgn="base">
              <a:spcBef>
                <a:spcPts val="600"/>
              </a:spcBef>
              <a:spcAft>
                <a:spcPts val="600"/>
              </a:spcAft>
              <a:buFont typeface="Arial" panose="020B0604020202020204" pitchFamily="34" charset="0"/>
              <a:buChar char="•"/>
            </a:pPr>
            <a:r>
              <a:rPr lang="en-GB" sz="2000" b="0" i="0" u="none" strike="noStrike" dirty="0">
                <a:solidFill>
                  <a:srgbClr val="000000"/>
                </a:solidFill>
                <a:effectLst/>
                <a:latin typeface="Calibri" panose="020F0502020204030204" pitchFamily="34" charset="0"/>
                <a:cs typeface="Calibri" panose="020F0502020204030204" pitchFamily="34" charset="0"/>
              </a:rPr>
              <a:t>La PRU </a:t>
            </a:r>
            <a:r>
              <a:rPr lang="en-GB" sz="2000" b="0" i="0" u="none" strike="noStrike" dirty="0" err="1">
                <a:solidFill>
                  <a:srgbClr val="000000"/>
                </a:solidFill>
                <a:effectLst/>
                <a:latin typeface="Calibri" panose="020F0502020204030204" pitchFamily="34" charset="0"/>
                <a:cs typeface="Calibri" panose="020F0502020204030204" pitchFamily="34" charset="0"/>
              </a:rPr>
              <a:t>est</a:t>
            </a:r>
            <a:r>
              <a:rPr lang="en-GB" sz="2000" b="0" dirty="0">
                <a:latin typeface="Calibri" panose="020F0502020204030204" pitchFamily="34" charset="0"/>
                <a:cs typeface="Calibri" panose="020F0502020204030204" pitchFamily="34" charset="0"/>
              </a:rPr>
              <a:t> un processus </a:t>
            </a:r>
            <a:r>
              <a:rPr lang="en-GB" sz="2000" b="0" dirty="0" err="1">
                <a:latin typeface="Calibri" panose="020F0502020204030204" pitchFamily="34" charset="0"/>
                <a:cs typeface="Calibri" panose="020F0502020204030204" pitchFamily="34" charset="0"/>
              </a:rPr>
              <a:t>continu</a:t>
            </a:r>
            <a:r>
              <a:rPr lang="en-GB" sz="2000" b="0" dirty="0">
                <a:latin typeface="Calibri" panose="020F0502020204030204" pitchFamily="34" charset="0"/>
                <a:cs typeface="Calibri" panose="020F0502020204030204" pitchFamily="34" charset="0"/>
              </a:rPr>
              <a:t> et </a:t>
            </a:r>
            <a:r>
              <a:rPr lang="en-GB" sz="2000" b="0" dirty="0" err="1">
                <a:latin typeface="Calibri" panose="020F0502020204030204" pitchFamily="34" charset="0"/>
                <a:cs typeface="Calibri" panose="020F0502020204030204" pitchFamily="34" charset="0"/>
              </a:rPr>
              <a:t>dynamique</a:t>
            </a:r>
            <a:r>
              <a:rPr lang="en-GB" sz="2000" b="0" dirty="0">
                <a:latin typeface="Calibri" panose="020F0502020204030204" pitchFamily="34" charset="0"/>
                <a:cs typeface="Calibri" panose="020F0502020204030204" pitchFamily="34" charset="0"/>
              </a:rPr>
              <a:t>.</a:t>
            </a:r>
            <a:endParaRPr lang="en-GB" sz="2000" b="0" i="0" u="none" strike="noStrike" dirty="0">
              <a:solidFill>
                <a:srgbClr val="000000"/>
              </a:solidFill>
              <a:effectLst/>
              <a:latin typeface="Calibri" panose="020F0502020204030204" pitchFamily="34" charset="0"/>
              <a:cs typeface="Calibri" panose="020F0502020204030204" pitchFamily="34" charset="0"/>
            </a:endParaRPr>
          </a:p>
          <a:p>
            <a:pPr marL="511175" lvl="1" indent="-342900" algn="l" fontAlgn="base">
              <a:spcBef>
                <a:spcPts val="600"/>
              </a:spcBef>
              <a:spcAft>
                <a:spcPts val="600"/>
              </a:spcAft>
              <a:buFont typeface="Arial" panose="020B0604020202020204" pitchFamily="34" charset="0"/>
              <a:buChar char="•"/>
            </a:pPr>
            <a:r>
              <a:rPr lang="en-GB" sz="2000" b="0" dirty="0">
                <a:solidFill>
                  <a:srgbClr val="313537"/>
                </a:solidFill>
                <a:latin typeface="Calibri" panose="020F0502020204030204" pitchFamily="34" charset="0"/>
                <a:cs typeface="Calibri" panose="020F0502020204030204" pitchFamily="34" charset="0"/>
              </a:rPr>
              <a:t>La planification de la </a:t>
            </a:r>
            <a:r>
              <a:rPr lang="en-GB" sz="2000" b="0" dirty="0" err="1">
                <a:solidFill>
                  <a:srgbClr val="313537"/>
                </a:solidFill>
                <a:latin typeface="Calibri" panose="020F0502020204030204" pitchFamily="34" charset="0"/>
                <a:cs typeface="Calibri" panose="020F0502020204030204" pitchFamily="34" charset="0"/>
              </a:rPr>
              <a:t>préparation</a:t>
            </a:r>
            <a:r>
              <a:rPr lang="en-GB" sz="2000" b="0" dirty="0">
                <a:solidFill>
                  <a:srgbClr val="313537"/>
                </a:solidFill>
                <a:latin typeface="Calibri" panose="020F0502020204030204" pitchFamily="34" charset="0"/>
                <a:cs typeface="Calibri" panose="020F0502020204030204" pitchFamily="34" charset="0"/>
              </a:rPr>
              <a:t> aux </a:t>
            </a:r>
            <a:r>
              <a:rPr lang="en-GB" sz="2000" b="0" dirty="0" err="1">
                <a:solidFill>
                  <a:srgbClr val="313537"/>
                </a:solidFill>
                <a:latin typeface="Calibri" panose="020F0502020204030204" pitchFamily="34" charset="0"/>
                <a:cs typeface="Calibri" panose="020F0502020204030204" pitchFamily="34" charset="0"/>
              </a:rPr>
              <a:t>ugences</a:t>
            </a:r>
            <a:r>
              <a:rPr lang="en-GB" sz="2000" b="0" dirty="0">
                <a:solidFill>
                  <a:srgbClr val="313537"/>
                </a:solidFill>
                <a:latin typeface="Calibri" panose="020F0502020204030204" pitchFamily="34" charset="0"/>
                <a:cs typeface="Calibri" panose="020F0502020204030204" pitchFamily="34" charset="0"/>
              </a:rPr>
              <a:t> </a:t>
            </a:r>
            <a:r>
              <a:rPr lang="en-GB" sz="2000" b="0" dirty="0" err="1">
                <a:solidFill>
                  <a:srgbClr val="313537"/>
                </a:solidFill>
                <a:latin typeface="Calibri" panose="020F0502020204030204" pitchFamily="34" charset="0"/>
                <a:cs typeface="Calibri" panose="020F0502020204030204" pitchFamily="34" charset="0"/>
              </a:rPr>
              <a:t>n’est</a:t>
            </a:r>
            <a:r>
              <a:rPr lang="en-GB" sz="2000" b="0" dirty="0">
                <a:solidFill>
                  <a:srgbClr val="313537"/>
                </a:solidFill>
                <a:latin typeface="Calibri" panose="020F0502020204030204" pitchFamily="34" charset="0"/>
                <a:cs typeface="Calibri" panose="020F0502020204030204" pitchFamily="34" charset="0"/>
              </a:rPr>
              <a:t> pas un processus </a:t>
            </a:r>
            <a:r>
              <a:rPr lang="en-GB" sz="2000" b="0" dirty="0" err="1">
                <a:solidFill>
                  <a:srgbClr val="313537"/>
                </a:solidFill>
                <a:latin typeface="Calibri" panose="020F0502020204030204" pitchFamily="34" charset="0"/>
                <a:cs typeface="Calibri" panose="020F0502020204030204" pitchFamily="34" charset="0"/>
              </a:rPr>
              <a:t>isolé</a:t>
            </a:r>
            <a:r>
              <a:rPr lang="en-GB" sz="2000" b="0" dirty="0">
                <a:solidFill>
                  <a:srgbClr val="313537"/>
                </a:solidFill>
                <a:latin typeface="Calibri" panose="020F0502020204030204" pitchFamily="34" charset="0"/>
                <a:cs typeface="Calibri" panose="020F0502020204030204" pitchFamily="34" charset="0"/>
              </a:rPr>
              <a:t>. </a:t>
            </a:r>
          </a:p>
          <a:p>
            <a:pPr marL="511175" lvl="1" indent="-342900" algn="l" fontAlgn="base">
              <a:spcBef>
                <a:spcPts val="600"/>
              </a:spcBef>
              <a:spcAft>
                <a:spcPts val="600"/>
              </a:spcAft>
              <a:buFont typeface="Arial" panose="020B0604020202020204" pitchFamily="34" charset="0"/>
              <a:buChar char="•"/>
            </a:pPr>
            <a:r>
              <a:rPr lang="en-GB" sz="2000" b="0" dirty="0" err="1">
                <a:solidFill>
                  <a:srgbClr val="313537"/>
                </a:solidFill>
                <a:latin typeface="Calibri" panose="020F0502020204030204" pitchFamily="34" charset="0"/>
                <a:cs typeface="Calibri" panose="020F0502020204030204" pitchFamily="34" charset="0"/>
              </a:rPr>
              <a:t>S’appuyer</a:t>
            </a:r>
            <a:r>
              <a:rPr lang="en-GB" sz="2000" b="0" dirty="0">
                <a:solidFill>
                  <a:srgbClr val="313537"/>
                </a:solidFill>
                <a:latin typeface="Calibri" panose="020F0502020204030204" pitchFamily="34" charset="0"/>
                <a:cs typeface="Calibri" panose="020F0502020204030204" pitchFamily="34" charset="0"/>
              </a:rPr>
              <a:t> sur </a:t>
            </a:r>
            <a:r>
              <a:rPr lang="en-GB" sz="2000" b="0" dirty="0" err="1">
                <a:solidFill>
                  <a:srgbClr val="313537"/>
                </a:solidFill>
                <a:latin typeface="Calibri" panose="020F0502020204030204" pitchFamily="34" charset="0"/>
                <a:cs typeface="Calibri" panose="020F0502020204030204" pitchFamily="34" charset="0"/>
              </a:rPr>
              <a:t>ce</a:t>
            </a:r>
            <a:r>
              <a:rPr lang="en-GB" sz="2000" b="0" dirty="0">
                <a:solidFill>
                  <a:srgbClr val="313537"/>
                </a:solidFill>
                <a:latin typeface="Calibri" panose="020F0502020204030204" pitchFamily="34" charset="0"/>
                <a:cs typeface="Calibri" panose="020F0502020204030204" pitchFamily="34" charset="0"/>
              </a:rPr>
              <a:t> qui a déjà </a:t>
            </a:r>
            <a:r>
              <a:rPr lang="en-GB" sz="2000" b="0" dirty="0" err="1">
                <a:solidFill>
                  <a:srgbClr val="313537"/>
                </a:solidFill>
                <a:latin typeface="Calibri" panose="020F0502020204030204" pitchFamily="34" charset="0"/>
                <a:cs typeface="Calibri" panose="020F0502020204030204" pitchFamily="34" charset="0"/>
              </a:rPr>
              <a:t>marché</a:t>
            </a:r>
            <a:r>
              <a:rPr lang="en-GB" sz="2000" b="0" dirty="0">
                <a:solidFill>
                  <a:srgbClr val="313537"/>
                </a:solidFill>
                <a:latin typeface="Calibri" panose="020F0502020204030204" pitchFamily="34" charset="0"/>
                <a:cs typeface="Calibri" panose="020F0502020204030204" pitchFamily="34" charset="0"/>
              </a:rPr>
              <a:t>, et utiliser la PRU pour </a:t>
            </a:r>
            <a:r>
              <a:rPr lang="en-GB" sz="2000" b="0" dirty="0" err="1">
                <a:solidFill>
                  <a:srgbClr val="313537"/>
                </a:solidFill>
                <a:latin typeface="Calibri" panose="020F0502020204030204" pitchFamily="34" charset="0"/>
                <a:cs typeface="Calibri" panose="020F0502020204030204" pitchFamily="34" charset="0"/>
              </a:rPr>
              <a:t>surmonter</a:t>
            </a:r>
            <a:r>
              <a:rPr lang="en-GB" sz="2000" b="0" dirty="0">
                <a:solidFill>
                  <a:srgbClr val="313537"/>
                </a:solidFill>
                <a:latin typeface="Calibri" panose="020F0502020204030204" pitchFamily="34" charset="0"/>
                <a:cs typeface="Calibri" panose="020F0502020204030204" pitchFamily="34" charset="0"/>
              </a:rPr>
              <a:t> les </a:t>
            </a:r>
            <a:r>
              <a:rPr lang="en-GB" sz="2000" b="0" dirty="0" err="1">
                <a:solidFill>
                  <a:srgbClr val="313537"/>
                </a:solidFill>
                <a:latin typeface="Calibri" panose="020F0502020204030204" pitchFamily="34" charset="0"/>
                <a:cs typeface="Calibri" panose="020F0502020204030204" pitchFamily="34" charset="0"/>
              </a:rPr>
              <a:t>défis</a:t>
            </a:r>
            <a:r>
              <a:rPr lang="en-GB" sz="2000" b="0" dirty="0">
                <a:solidFill>
                  <a:srgbClr val="313537"/>
                </a:solidFill>
                <a:latin typeface="Calibri" panose="020F0502020204030204" pitchFamily="34" charset="0"/>
                <a:cs typeface="Calibri" panose="020F0502020204030204" pitchFamily="34" charset="0"/>
              </a:rPr>
              <a:t> des </a:t>
            </a:r>
            <a:r>
              <a:rPr lang="en-GB" sz="2000" b="0" dirty="0" err="1">
                <a:solidFill>
                  <a:srgbClr val="313537"/>
                </a:solidFill>
                <a:latin typeface="Calibri" panose="020F0502020204030204" pitchFamily="34" charset="0"/>
                <a:cs typeface="Calibri" panose="020F0502020204030204" pitchFamily="34" charset="0"/>
              </a:rPr>
              <a:t>réponses</a:t>
            </a:r>
            <a:r>
              <a:rPr lang="en-GB" sz="2000" b="0" dirty="0">
                <a:solidFill>
                  <a:srgbClr val="313537"/>
                </a:solidFill>
                <a:latin typeface="Calibri" panose="020F0502020204030204" pitchFamily="34" charset="0"/>
                <a:cs typeface="Calibri" panose="020F0502020204030204" pitchFamily="34" charset="0"/>
              </a:rPr>
              <a:t> </a:t>
            </a:r>
            <a:r>
              <a:rPr lang="en-GB" sz="2000" b="0" dirty="0" err="1">
                <a:solidFill>
                  <a:srgbClr val="313537"/>
                </a:solidFill>
                <a:latin typeface="Calibri" panose="020F0502020204030204" pitchFamily="34" charset="0"/>
                <a:cs typeface="Calibri" panose="020F0502020204030204" pitchFamily="34" charset="0"/>
              </a:rPr>
              <a:t>précédentes</a:t>
            </a:r>
            <a:r>
              <a:rPr lang="en-GB" sz="2000" b="0" dirty="0">
                <a:solidFill>
                  <a:srgbClr val="313537"/>
                </a:solidFill>
                <a:latin typeface="Calibri" panose="020F0502020204030204" pitchFamily="34" charset="0"/>
                <a:cs typeface="Calibri" panose="020F0502020204030204" pitchFamily="34" charset="0"/>
              </a:rPr>
              <a:t>.</a:t>
            </a:r>
          </a:p>
          <a:p>
            <a:pPr marL="555625" lvl="1" indent="-342900" algn="l" fontAlgn="base">
              <a:spcBef>
                <a:spcPts val="600"/>
              </a:spcBef>
              <a:spcAft>
                <a:spcPts val="600"/>
              </a:spcAft>
              <a:buFont typeface="Arial" panose="020B0604020202020204" pitchFamily="34" charset="0"/>
              <a:buChar char="•"/>
            </a:pPr>
            <a:r>
              <a:rPr lang="fr-FR" sz="2000" b="0" dirty="0">
                <a:solidFill>
                  <a:srgbClr val="000000"/>
                </a:solidFill>
                <a:latin typeface="Calibri" panose="020F0502020204030204" pitchFamily="34" charset="0"/>
                <a:ea typeface="Times New Roman" panose="02020603050405020304" pitchFamily="18" charset="0"/>
                <a:cs typeface="Calibri" panose="020F0502020204030204" pitchFamily="34" charset="0"/>
              </a:rPr>
              <a:t>La PRU spécifique à la nutrition doit compléter et s’aligner sur les plans nationaux. </a:t>
            </a:r>
          </a:p>
          <a:p>
            <a:pPr marL="555625" lvl="1" indent="-342900" algn="l" fontAlgn="base">
              <a:spcBef>
                <a:spcPts val="600"/>
              </a:spcBef>
              <a:spcAft>
                <a:spcPts val="600"/>
              </a:spcAft>
              <a:buFont typeface="Arial" panose="020B0604020202020204" pitchFamily="34" charset="0"/>
              <a:buChar char="•"/>
            </a:pPr>
            <a:r>
              <a:rPr lang="fr-FR" sz="2000" b="0" dirty="0">
                <a:solidFill>
                  <a:srgbClr val="000000"/>
                </a:solidFill>
                <a:latin typeface="Calibri" panose="020F0502020204030204" pitchFamily="34" charset="0"/>
                <a:ea typeface="Times New Roman" panose="02020603050405020304" pitchFamily="18" charset="0"/>
                <a:cs typeface="Calibri" panose="020F0502020204030204" pitchFamily="34" charset="0"/>
              </a:rPr>
              <a:t>Utiliser les analyses de risques existantes pour élaborer un scénario de crise.</a:t>
            </a:r>
          </a:p>
          <a:p>
            <a:pPr marL="555625" lvl="1" indent="-342900" algn="l" fontAlgn="base">
              <a:spcBef>
                <a:spcPts val="600"/>
              </a:spcBef>
              <a:spcAft>
                <a:spcPts val="600"/>
              </a:spcAft>
              <a:buFont typeface="Arial" panose="020B0604020202020204" pitchFamily="34" charset="0"/>
              <a:buChar char="•"/>
            </a:pPr>
            <a:r>
              <a:rPr lang="fr-FR" sz="2000" b="0" dirty="0">
                <a:latin typeface="Calibri" panose="020F0502020204030204" pitchFamily="34" charset="0"/>
                <a:ea typeface="Times New Roman" panose="02020603050405020304" pitchFamily="18" charset="0"/>
                <a:cs typeface="Calibri" panose="020F0502020204030204" pitchFamily="34" charset="0"/>
              </a:rPr>
              <a:t>L’</a:t>
            </a:r>
            <a:r>
              <a:rPr lang="fr-FR" sz="2000" b="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approch</a:t>
            </a:r>
            <a:r>
              <a:rPr lang="fr-FR" sz="2000" b="0" dirty="0">
                <a:latin typeface="Calibri" panose="020F0502020204030204" pitchFamily="34" charset="0"/>
                <a:ea typeface="Times New Roman" panose="02020603050405020304" pitchFamily="18" charset="0"/>
                <a:cs typeface="Calibri" panose="020F0502020204030204" pitchFamily="34" charset="0"/>
              </a:rPr>
              <a:t>e PRU doit être</a:t>
            </a:r>
            <a:r>
              <a:rPr lang="fr-FR" sz="2000" b="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collaborative</a:t>
            </a:r>
            <a:r>
              <a:rPr lang="fr-FR" sz="2000" b="0" dirty="0">
                <a:solidFill>
                  <a:srgbClr val="000000"/>
                </a:solidFill>
                <a:latin typeface="Calibri" panose="020F0502020204030204" pitchFamily="34" charset="0"/>
                <a:ea typeface="Times New Roman" panose="02020603050405020304" pitchFamily="18" charset="0"/>
                <a:cs typeface="Calibri" panose="020F0502020204030204" pitchFamily="34" charset="0"/>
              </a:rPr>
              <a:t>.</a:t>
            </a:r>
            <a:r>
              <a:rPr lang="fr-FR" sz="2000" b="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en-GB" sz="2000" b="0" i="0" u="none" strike="noStrike" dirty="0">
              <a:solidFill>
                <a:srgbClr val="000000"/>
              </a:solidFill>
              <a:effectLst/>
              <a:latin typeface="Calibri" panose="020F0502020204030204" pitchFamily="34" charset="0"/>
              <a:cs typeface="Calibri" panose="020F0502020204030204" pitchFamily="34" charset="0"/>
            </a:endParaRPr>
          </a:p>
        </p:txBody>
      </p:sp>
      <p:sp>
        <p:nvSpPr>
          <p:cNvPr id="12" name="ZoneTexte 4">
            <a:extLst>
              <a:ext uri="{FF2B5EF4-FFF2-40B4-BE49-F238E27FC236}">
                <a16:creationId xmlns:a16="http://schemas.microsoft.com/office/drawing/2014/main" id="{34CC2340-5A14-5351-F0B6-3E113429136B}"/>
              </a:ext>
            </a:extLst>
          </p:cNvPr>
          <p:cNvSpPr txBox="1"/>
          <p:nvPr/>
        </p:nvSpPr>
        <p:spPr>
          <a:xfrm>
            <a:off x="293837" y="5190593"/>
            <a:ext cx="11945264" cy="777136"/>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9050" tIns="19050" rIns="19050" bIns="19050" numCol="1" spcCol="38100" rtlCol="0" anchor="ctr">
            <a:spAutoFit/>
          </a:bodyPr>
          <a:lstStyle/>
          <a:p>
            <a:pPr marL="53975" lvl="1" indent="0" algn="l" fontAlgn="base"/>
            <a:r>
              <a:rPr lang="fr-FR" sz="1600" dirty="0">
                <a:solidFill>
                  <a:srgbClr val="000000"/>
                </a:solidFill>
                <a:latin typeface="Calibri" panose="020F0502020204030204" pitchFamily="34" charset="0"/>
                <a:ea typeface="Times New Roman" panose="02020603050405020304" pitchFamily="18" charset="0"/>
                <a:cs typeface="Calibri" panose="020F0502020204030204" pitchFamily="34" charset="0"/>
              </a:rPr>
              <a:t>For more information, </a:t>
            </a:r>
            <a:r>
              <a:rPr lang="fr-FR" sz="16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please</a:t>
            </a:r>
            <a:r>
              <a:rPr lang="fr-FR" sz="16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fr-FR" sz="16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see</a:t>
            </a:r>
            <a:r>
              <a:rPr lang="fr-FR" sz="16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the </a:t>
            </a:r>
            <a:r>
              <a:rPr lang="fr-FR" sz="1600" b="1" dirty="0">
                <a:solidFill>
                  <a:srgbClr val="FF0000"/>
                </a:solidFill>
                <a:latin typeface="Calibri" panose="020F0502020204030204" pitchFamily="34" charset="0"/>
                <a:ea typeface="Times New Roman" panose="02020603050405020304" pitchFamily="18" charset="0"/>
                <a:cs typeface="Calibri" panose="020F0502020204030204" pitchFamily="34" charset="0"/>
              </a:rPr>
              <a:t>GNC ERP </a:t>
            </a:r>
            <a:r>
              <a:rPr lang="fr-FR" sz="1600" b="1" dirty="0" err="1">
                <a:solidFill>
                  <a:srgbClr val="FF0000"/>
                </a:solidFill>
                <a:latin typeface="Calibri" panose="020F0502020204030204" pitchFamily="34" charset="0"/>
                <a:ea typeface="Times New Roman" panose="02020603050405020304" pitchFamily="18" charset="0"/>
                <a:cs typeface="Calibri" panose="020F0502020204030204" pitchFamily="34" charset="0"/>
              </a:rPr>
              <a:t>step</a:t>
            </a:r>
            <a:r>
              <a:rPr lang="fr-FR" sz="1600" b="1" dirty="0">
                <a:solidFill>
                  <a:srgbClr val="FF0000"/>
                </a:solidFill>
                <a:latin typeface="Calibri" panose="020F0502020204030204" pitchFamily="34" charset="0"/>
                <a:ea typeface="Times New Roman" panose="02020603050405020304" pitchFamily="18" charset="0"/>
                <a:cs typeface="Calibri" panose="020F0502020204030204" pitchFamily="34" charset="0"/>
              </a:rPr>
              <a:t> by </a:t>
            </a:r>
            <a:r>
              <a:rPr lang="fr-FR" sz="1600" b="1" dirty="0" err="1">
                <a:solidFill>
                  <a:srgbClr val="FF0000"/>
                </a:solidFill>
                <a:latin typeface="Calibri" panose="020F0502020204030204" pitchFamily="34" charset="0"/>
                <a:ea typeface="Times New Roman" panose="02020603050405020304" pitchFamily="18" charset="0"/>
                <a:cs typeface="Calibri" panose="020F0502020204030204" pitchFamily="34" charset="0"/>
              </a:rPr>
              <a:t>step</a:t>
            </a:r>
            <a:r>
              <a:rPr lang="fr-FR" sz="1600" b="1" dirty="0">
                <a:solidFill>
                  <a:srgbClr val="FF0000"/>
                </a:solidFill>
                <a:latin typeface="Calibri" panose="020F0502020204030204" pitchFamily="34" charset="0"/>
                <a:ea typeface="Times New Roman" panose="02020603050405020304" pitchFamily="18" charset="0"/>
                <a:cs typeface="Calibri" panose="020F0502020204030204" pitchFamily="34" charset="0"/>
              </a:rPr>
              <a:t> guide </a:t>
            </a:r>
            <a:r>
              <a:rPr lang="fr-FR" sz="1600" dirty="0">
                <a:solidFill>
                  <a:srgbClr val="000000"/>
                </a:solidFill>
                <a:latin typeface="Calibri" panose="020F0502020204030204" pitchFamily="34" charset="0"/>
                <a:ea typeface="Times New Roman" panose="02020603050405020304" pitchFamily="18" charset="0"/>
                <a:cs typeface="Calibri" panose="020F0502020204030204" pitchFamily="34" charset="0"/>
              </a:rPr>
              <a:t>(</a:t>
            </a:r>
            <a:r>
              <a:rPr lang="fr-FR" sz="16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available</a:t>
            </a:r>
            <a:r>
              <a:rPr lang="fr-FR" sz="16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in English, </a:t>
            </a:r>
            <a:r>
              <a:rPr lang="fr-FR" sz="16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Spanish</a:t>
            </a:r>
            <a:r>
              <a:rPr lang="fr-FR" sz="16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and French) -</a:t>
            </a:r>
          </a:p>
          <a:p>
            <a:pPr marL="53975" lvl="1" indent="0" algn="l" fontAlgn="base"/>
            <a:r>
              <a:rPr lang="fr-FR" sz="1600" dirty="0">
                <a:solidFill>
                  <a:srgbClr val="000000"/>
                </a:solidFill>
                <a:latin typeface="Calibri" panose="020F0502020204030204" pitchFamily="34" charset="0"/>
                <a:ea typeface="Times New Roman" panose="02020603050405020304" pitchFamily="18" charset="0"/>
                <a:cs typeface="Calibri" panose="020F0502020204030204" pitchFamily="34" charset="0"/>
              </a:rPr>
              <a:t>Pour plus d'informations, veuillez consulter le guide étape par étape du GNC sur le PRU (disponible en anglais, espagnol et français): </a:t>
            </a:r>
            <a:r>
              <a:rPr lang="fr-FR" sz="1600" dirty="0">
                <a:solidFill>
                  <a:srgbClr val="000000"/>
                </a:solidFill>
                <a:latin typeface="Calibri" panose="020F0502020204030204" pitchFamily="34" charset="0"/>
                <a:ea typeface="Times New Roman" panose="02020603050405020304" pitchFamily="18" charset="0"/>
                <a:cs typeface="Calibri" panose="020F0502020204030204" pitchFamily="34" charset="0"/>
                <a:hlinkClick r:id="rId5"/>
              </a:rPr>
              <a:t>https://www.nutritioncluster.net/resources/erp-step-step-guide</a:t>
            </a:r>
            <a:r>
              <a:rPr lang="fr-FR" sz="16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endParaRPr lang="en-FR" sz="1600" dirty="0">
              <a:latin typeface="Calibri" panose="020F0502020204030204" pitchFamily="34" charset="0"/>
              <a:ea typeface="Times New Roman" panose="02020603050405020304" pitchFamily="18" charset="0"/>
              <a:cs typeface="Calibri" panose="020F0502020204030204" pitchFamily="34" charset="0"/>
            </a:endParaRPr>
          </a:p>
        </p:txBody>
      </p:sp>
      <p:sp>
        <p:nvSpPr>
          <p:cNvPr id="5" name="Rounded Rectangle 8">
            <a:extLst>
              <a:ext uri="{FF2B5EF4-FFF2-40B4-BE49-F238E27FC236}">
                <a16:creationId xmlns:a16="http://schemas.microsoft.com/office/drawing/2014/main" id="{459BCB92-EDF6-BADE-0688-37BFA06CFA5C}"/>
              </a:ext>
            </a:extLst>
          </p:cNvPr>
          <p:cNvSpPr/>
          <p:nvPr/>
        </p:nvSpPr>
        <p:spPr>
          <a:xfrm>
            <a:off x="5741829" y="971251"/>
            <a:ext cx="130651" cy="3982118"/>
          </a:xfrm>
          <a:prstGeom prst="roundRect">
            <a:avLst/>
          </a:prstGeom>
          <a:solidFill>
            <a:schemeClr val="accent3">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FR"/>
          </a:p>
        </p:txBody>
      </p:sp>
    </p:spTree>
    <p:extLst>
      <p:ext uri="{BB962C8B-B14F-4D97-AF65-F5344CB8AC3E}">
        <p14:creationId xmlns:p14="http://schemas.microsoft.com/office/powerpoint/2010/main" val="1588819658"/>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A8CFBA-2D5D-642D-DD6A-AAF899123280}"/>
            </a:ext>
          </a:extLst>
        </p:cNvPr>
        <p:cNvGrpSpPr/>
        <p:nvPr/>
      </p:nvGrpSpPr>
      <p:grpSpPr>
        <a:xfrm>
          <a:off x="0" y="0"/>
          <a:ext cx="0" cy="0"/>
          <a:chOff x="0" y="0"/>
          <a:chExt cx="0" cy="0"/>
        </a:xfrm>
      </p:grpSpPr>
      <p:sp>
        <p:nvSpPr>
          <p:cNvPr id="3" name="TextBox 17">
            <a:extLst>
              <a:ext uri="{FF2B5EF4-FFF2-40B4-BE49-F238E27FC236}">
                <a16:creationId xmlns:a16="http://schemas.microsoft.com/office/drawing/2014/main" id="{FD2AA71C-9F5D-402D-27B1-6AC9EEFBC91A}"/>
              </a:ext>
            </a:extLst>
          </p:cNvPr>
          <p:cNvSpPr txBox="1"/>
          <p:nvPr/>
        </p:nvSpPr>
        <p:spPr>
          <a:xfrm>
            <a:off x="681661" y="6143330"/>
            <a:ext cx="4177837" cy="553998"/>
          </a:xfrm>
          <a:prstGeom prst="rect">
            <a:avLst/>
          </a:prstGeom>
          <a:ln w="3175">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nchor="ctr">
            <a:spAutoFit/>
          </a:bodyPr>
          <a:lstStyle/>
          <a:p>
            <a:pPr algn="l" defTabSz="609492">
              <a:defRPr sz="1800">
                <a:latin typeface="Arial"/>
                <a:ea typeface="Arial"/>
                <a:cs typeface="Arial"/>
                <a:sym typeface="Arial"/>
              </a:defRPr>
            </a:pPr>
            <a:r>
              <a:rPr lang="fr-FR" dirty="0">
                <a:solidFill>
                  <a:srgbClr val="808080"/>
                </a:solidFill>
              </a:rPr>
              <a:t>ERP</a:t>
            </a:r>
            <a:r>
              <a:rPr lang="en-US" dirty="0">
                <a:solidFill>
                  <a:srgbClr val="808080"/>
                </a:solidFill>
              </a:rPr>
              <a:t> </a:t>
            </a:r>
            <a:r>
              <a:rPr dirty="0">
                <a:solidFill>
                  <a:srgbClr val="808080"/>
                </a:solidFill>
              </a:rPr>
              <a:t> </a:t>
            </a:r>
            <a:br>
              <a:rPr dirty="0"/>
            </a:br>
            <a:r>
              <a:rPr dirty="0">
                <a:solidFill>
                  <a:srgbClr val="808080"/>
                </a:solidFill>
              </a:rPr>
              <a:t>Date:</a:t>
            </a:r>
            <a:r>
              <a:rPr lang="en-US" dirty="0">
                <a:solidFill>
                  <a:srgbClr val="808080"/>
                </a:solidFill>
              </a:rPr>
              <a:t>  19/02/2024</a:t>
            </a:r>
            <a:endParaRPr lang="en-US" sz="1800" dirty="0">
              <a:solidFill>
                <a:srgbClr val="808080"/>
              </a:solidFill>
            </a:endParaRPr>
          </a:p>
        </p:txBody>
      </p:sp>
      <p:sp>
        <p:nvSpPr>
          <p:cNvPr id="4" name="TextBox 3">
            <a:extLst>
              <a:ext uri="{FF2B5EF4-FFF2-40B4-BE49-F238E27FC236}">
                <a16:creationId xmlns:a16="http://schemas.microsoft.com/office/drawing/2014/main" id="{9A463F69-79DC-928D-8A2D-96F3B45956EA}"/>
              </a:ext>
            </a:extLst>
          </p:cNvPr>
          <p:cNvSpPr txBox="1"/>
          <p:nvPr/>
        </p:nvSpPr>
        <p:spPr>
          <a:xfrm>
            <a:off x="11153631" y="6204953"/>
            <a:ext cx="1085470" cy="407804"/>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horz" wrap="square" lIns="19050" tIns="19050" rIns="19050" bIns="19050" numCol="1" spcCol="38100" rtlCol="0" anchor="t">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1pPr>
            <a:lvl2pPr marL="0" marR="0" indent="4572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2pPr>
            <a:lvl3pPr marL="0" marR="0" indent="9144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3pPr>
            <a:lvl4pPr marL="0" marR="0" indent="13716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4pPr>
            <a:lvl5pPr marL="0" marR="0" indent="18288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5pPr>
            <a:lvl6pPr marL="0" marR="0" indent="22860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6pPr>
            <a:lvl7pPr marL="0" marR="0" indent="27432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7pPr>
            <a:lvl8pPr marL="0" marR="0" indent="32004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8pPr>
            <a:lvl9pPr marL="0" marR="0" indent="36576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9pPr>
          </a:lstStyle>
          <a:p>
            <a:pPr algn="l"/>
            <a:r>
              <a:rPr lang="fr-FR" sz="1200" b="0" spc="-100" dirty="0">
                <a:solidFill>
                  <a:srgbClr val="D8D8D8"/>
                </a:solidFill>
                <a:latin typeface="Calibri"/>
                <a:cs typeface="Calibri"/>
              </a:rPr>
              <a:t>WC</a:t>
            </a:r>
            <a:r>
              <a:rPr lang="en-NL" sz="1200" b="0" spc="-100">
                <a:solidFill>
                  <a:srgbClr val="D8D8D8"/>
                </a:solidFill>
                <a:latin typeface="Calibri"/>
                <a:cs typeface="Calibri"/>
              </a:rPr>
              <a:t>A Regional</a:t>
            </a:r>
            <a:endParaRPr lang="en-US" dirty="0">
              <a:solidFill>
                <a:srgbClr val="D8D8D8"/>
              </a:solidFill>
              <a:cs typeface="Calibri"/>
            </a:endParaRPr>
          </a:p>
          <a:p>
            <a:pPr algn="l"/>
            <a:r>
              <a:rPr lang="en-US" sz="1200" b="0" spc="-100" dirty="0">
                <a:solidFill>
                  <a:srgbClr val="D8D8D8"/>
                </a:solidFill>
                <a:latin typeface="Calibri"/>
                <a:cs typeface="Calibri"/>
              </a:rPr>
              <a:t>Meeting</a:t>
            </a:r>
          </a:p>
        </p:txBody>
      </p:sp>
      <p:cxnSp>
        <p:nvCxnSpPr>
          <p:cNvPr id="6" name="Straight Connector 5">
            <a:extLst>
              <a:ext uri="{FF2B5EF4-FFF2-40B4-BE49-F238E27FC236}">
                <a16:creationId xmlns:a16="http://schemas.microsoft.com/office/drawing/2014/main" id="{50115412-C9BF-73BE-C11C-C8F0734080A1}"/>
              </a:ext>
            </a:extLst>
          </p:cNvPr>
          <p:cNvCxnSpPr>
            <a:cxnSpLocks/>
          </p:cNvCxnSpPr>
          <p:nvPr/>
        </p:nvCxnSpPr>
        <p:spPr>
          <a:xfrm flipH="1">
            <a:off x="11050037" y="6083723"/>
            <a:ext cx="1" cy="677592"/>
          </a:xfrm>
          <a:prstGeom prst="line">
            <a:avLst/>
          </a:prstGeom>
          <a:noFill/>
          <a:ln w="12700" cap="flat">
            <a:solidFill>
              <a:schemeClr val="bg1">
                <a:lumMod val="85000"/>
              </a:schemeClr>
            </a:solidFill>
            <a:prstDash val="solid"/>
            <a:miter lim="400000"/>
          </a:ln>
          <a:effectLst/>
          <a:sp3d/>
        </p:spPr>
        <p:style>
          <a:lnRef idx="0">
            <a:scrgbClr r="0" g="0" b="0"/>
          </a:lnRef>
          <a:fillRef idx="0">
            <a:scrgbClr r="0" g="0" b="0"/>
          </a:fillRef>
          <a:effectRef idx="0">
            <a:scrgbClr r="0" g="0" b="0"/>
          </a:effectRef>
          <a:fontRef idx="none"/>
        </p:style>
      </p:cxnSp>
      <p:cxnSp>
        <p:nvCxnSpPr>
          <p:cNvPr id="8" name="Straight Connector 7">
            <a:extLst>
              <a:ext uri="{FF2B5EF4-FFF2-40B4-BE49-F238E27FC236}">
                <a16:creationId xmlns:a16="http://schemas.microsoft.com/office/drawing/2014/main" id="{C3E295E9-BB15-DDFC-9C77-6404AE8A909B}"/>
              </a:ext>
            </a:extLst>
          </p:cNvPr>
          <p:cNvCxnSpPr>
            <a:cxnSpLocks/>
          </p:cNvCxnSpPr>
          <p:nvPr/>
        </p:nvCxnSpPr>
        <p:spPr>
          <a:xfrm flipH="1">
            <a:off x="9566827" y="6083722"/>
            <a:ext cx="1" cy="677592"/>
          </a:xfrm>
          <a:prstGeom prst="line">
            <a:avLst/>
          </a:prstGeom>
          <a:noFill/>
          <a:ln w="12700" cap="flat">
            <a:solidFill>
              <a:schemeClr val="bg1">
                <a:lumMod val="85000"/>
              </a:schemeClr>
            </a:solidFill>
            <a:prstDash val="solid"/>
            <a:miter lim="400000"/>
          </a:ln>
          <a:effectLst/>
          <a:sp3d/>
        </p:spPr>
        <p:style>
          <a:lnRef idx="0">
            <a:scrgbClr r="0" g="0" b="0"/>
          </a:lnRef>
          <a:fillRef idx="0">
            <a:scrgbClr r="0" g="0" b="0"/>
          </a:fillRef>
          <a:effectRef idx="0">
            <a:scrgbClr r="0" g="0" b="0"/>
          </a:effectRef>
          <a:fontRef idx="none"/>
        </p:style>
      </p:cxnSp>
      <p:pic>
        <p:nvPicPr>
          <p:cNvPr id="11" name="Picture 10" descr="A grey rectangular sign with blue text&#10;&#10;Description automatically generated">
            <a:extLst>
              <a:ext uri="{FF2B5EF4-FFF2-40B4-BE49-F238E27FC236}">
                <a16:creationId xmlns:a16="http://schemas.microsoft.com/office/drawing/2014/main" id="{694D4A46-107C-73B8-7709-A4A386EB7C74}"/>
              </a:ext>
            </a:extLst>
          </p:cNvPr>
          <p:cNvPicPr>
            <a:picLocks noChangeAspect="1"/>
          </p:cNvPicPr>
          <p:nvPr/>
        </p:nvPicPr>
        <p:blipFill>
          <a:blip r:embed="rId3"/>
          <a:stretch>
            <a:fillRect/>
          </a:stretch>
        </p:blipFill>
        <p:spPr>
          <a:xfrm>
            <a:off x="8450058" y="6069530"/>
            <a:ext cx="1079649" cy="665642"/>
          </a:xfrm>
          <a:prstGeom prst="rect">
            <a:avLst/>
          </a:prstGeom>
        </p:spPr>
      </p:pic>
      <p:pic>
        <p:nvPicPr>
          <p:cNvPr id="16" name="Picture 15" descr="A black background with green text&#10;&#10;Description automatically generated">
            <a:extLst>
              <a:ext uri="{FF2B5EF4-FFF2-40B4-BE49-F238E27FC236}">
                <a16:creationId xmlns:a16="http://schemas.microsoft.com/office/drawing/2014/main" id="{8D49FFA2-5215-6123-9203-FE9D058F8F24}"/>
              </a:ext>
            </a:extLst>
          </p:cNvPr>
          <p:cNvPicPr>
            <a:picLocks noChangeAspect="1"/>
          </p:cNvPicPr>
          <p:nvPr/>
        </p:nvPicPr>
        <p:blipFill>
          <a:blip r:embed="rId4"/>
          <a:stretch>
            <a:fillRect/>
          </a:stretch>
        </p:blipFill>
        <p:spPr>
          <a:xfrm>
            <a:off x="9675628" y="6179617"/>
            <a:ext cx="1275893" cy="452120"/>
          </a:xfrm>
          <a:prstGeom prst="rect">
            <a:avLst/>
          </a:prstGeom>
        </p:spPr>
      </p:pic>
      <p:sp>
        <p:nvSpPr>
          <p:cNvPr id="5" name="ZoneTexte 4">
            <a:extLst>
              <a:ext uri="{FF2B5EF4-FFF2-40B4-BE49-F238E27FC236}">
                <a16:creationId xmlns:a16="http://schemas.microsoft.com/office/drawing/2014/main" id="{9799FE26-07CC-C256-CDF1-9C65ABF2227C}"/>
              </a:ext>
            </a:extLst>
          </p:cNvPr>
          <p:cNvSpPr txBox="1"/>
          <p:nvPr/>
        </p:nvSpPr>
        <p:spPr>
          <a:xfrm>
            <a:off x="304800" y="1951732"/>
            <a:ext cx="5110480" cy="3731791"/>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9050" tIns="19050" rIns="19050" bIns="19050" numCol="1" spcCol="38100" rtlCol="0" anchor="ctr">
            <a:spAutoFit/>
          </a:bodyPr>
          <a:lstStyle/>
          <a:p>
            <a:pPr marR="0" algn="l" defTabSz="412750" rtl="0" fontAlgn="auto" latinLnBrk="0" hangingPunct="0">
              <a:lnSpc>
                <a:spcPct val="150000"/>
              </a:lnSpc>
              <a:spcBef>
                <a:spcPts val="0"/>
              </a:spcBef>
              <a:spcAft>
                <a:spcPts val="0"/>
              </a:spcAft>
              <a:buClrTx/>
              <a:buSzTx/>
              <a:tabLst/>
            </a:pPr>
            <a:r>
              <a:rPr lang="en-US" sz="2000" kern="1200" dirty="0">
                <a:solidFill>
                  <a:schemeClr val="tx1"/>
                </a:solidFill>
                <a:latin typeface="Calibri"/>
                <a:ea typeface="+mj-ea"/>
                <a:cs typeface="Calibri"/>
              </a:rPr>
              <a:t>Remaining challenges</a:t>
            </a:r>
          </a:p>
          <a:p>
            <a:pPr marL="715963" indent="-334963" algn="l" defTabSz="609492">
              <a:buFont typeface="Courier New" panose="02070309020205020404" pitchFamily="49" charset="0"/>
              <a:buChar char="o"/>
              <a:defRPr sz="2400" b="0">
                <a:latin typeface="Arial"/>
                <a:ea typeface="Arial"/>
                <a:cs typeface="Arial"/>
                <a:sym typeface="Arial"/>
              </a:defRPr>
            </a:pPr>
            <a:r>
              <a:rPr lang="en-US" sz="2000" b="0" dirty="0">
                <a:solidFill>
                  <a:schemeClr val="tx1"/>
                </a:solidFill>
                <a:latin typeface="Calibri" panose="020F0502020204030204" pitchFamily="34" charset="0"/>
                <a:cs typeface="Calibri" panose="020F0502020204030204" pitchFamily="34" charset="0"/>
              </a:rPr>
              <a:t>ERP tends to be seen as a single / one time activity</a:t>
            </a:r>
          </a:p>
          <a:p>
            <a:pPr marL="715963" indent="-334963" algn="l" defTabSz="609492">
              <a:buFont typeface="Courier New" panose="02070309020205020404" pitchFamily="49" charset="0"/>
              <a:buChar char="o"/>
              <a:defRPr sz="2400" b="0">
                <a:latin typeface="Arial"/>
                <a:ea typeface="Arial"/>
                <a:cs typeface="Arial"/>
                <a:sym typeface="Arial"/>
              </a:defRPr>
            </a:pPr>
            <a:r>
              <a:rPr lang="en-US" sz="2000" b="0" dirty="0">
                <a:solidFill>
                  <a:schemeClr val="tx1"/>
                </a:solidFill>
                <a:latin typeface="Calibri" panose="020F0502020204030204" pitchFamily="34" charset="0"/>
                <a:cs typeface="Calibri" panose="020F0502020204030204" pitchFamily="34" charset="0"/>
              </a:rPr>
              <a:t>Nutrition specific contingency plan do not result in early response implementation</a:t>
            </a:r>
          </a:p>
          <a:p>
            <a:pPr marL="715963" indent="-334963" algn="l" defTabSz="609492">
              <a:buFont typeface="Courier New" panose="02070309020205020404" pitchFamily="49" charset="0"/>
              <a:buChar char="o"/>
              <a:defRPr sz="2400" b="0">
                <a:latin typeface="Arial"/>
                <a:ea typeface="Arial"/>
                <a:cs typeface="Arial"/>
                <a:sym typeface="Arial"/>
              </a:defRPr>
            </a:pPr>
            <a:r>
              <a:rPr lang="en-US" sz="2000" b="0" dirty="0">
                <a:solidFill>
                  <a:schemeClr val="tx1"/>
                </a:solidFill>
                <a:latin typeface="Calibri" panose="020F0502020204030204" pitchFamily="34" charset="0"/>
                <a:cs typeface="Calibri" panose="020F0502020204030204" pitchFamily="34" charset="0"/>
              </a:rPr>
              <a:t>Few countries have a comprehensive Nutrition ERP plan that guides preparedness and early response</a:t>
            </a:r>
          </a:p>
          <a:p>
            <a:pPr marL="715963" indent="-334963" algn="l" defTabSz="609492">
              <a:buFont typeface="Courier New" panose="02070309020205020404" pitchFamily="49" charset="0"/>
              <a:buChar char="o"/>
              <a:defRPr sz="2400" b="0">
                <a:latin typeface="Arial"/>
                <a:ea typeface="Arial"/>
                <a:cs typeface="Arial"/>
                <a:sym typeface="Arial"/>
              </a:defRPr>
            </a:pPr>
            <a:r>
              <a:rPr lang="en-US" sz="2000" b="0" dirty="0">
                <a:solidFill>
                  <a:schemeClr val="tx1"/>
                </a:solidFill>
                <a:latin typeface="Calibri" panose="020F0502020204030204" pitchFamily="34" charset="0"/>
                <a:cs typeface="Calibri" panose="020F0502020204030204" pitchFamily="34" charset="0"/>
              </a:rPr>
              <a:t>P</a:t>
            </a:r>
            <a:r>
              <a:rPr lang="en-US" sz="2000" b="0" i="0" dirty="0">
                <a:solidFill>
                  <a:schemeClr val="tx1"/>
                </a:solidFill>
                <a:effectLst/>
                <a:latin typeface="Calibri" panose="020F0502020204030204" pitchFamily="34" charset="0"/>
                <a:cs typeface="Calibri" panose="020F0502020204030204" pitchFamily="34" charset="0"/>
              </a:rPr>
              <a:t>reparedness </a:t>
            </a:r>
            <a:r>
              <a:rPr lang="en-US" sz="2000" b="0" dirty="0">
                <a:solidFill>
                  <a:schemeClr val="tx1"/>
                </a:solidFill>
                <a:latin typeface="Calibri" panose="020F0502020204030204" pitchFamily="34" charset="0"/>
                <a:cs typeface="Calibri" panose="020F0502020204030204" pitchFamily="34" charset="0"/>
              </a:rPr>
              <a:t>action</a:t>
            </a:r>
            <a:r>
              <a:rPr lang="en-US" sz="2000" b="0" i="0" dirty="0">
                <a:solidFill>
                  <a:schemeClr val="tx1"/>
                </a:solidFill>
                <a:effectLst/>
                <a:latin typeface="Calibri" panose="020F0502020204030204" pitchFamily="34" charset="0"/>
                <a:cs typeface="Calibri" panose="020F0502020204030204" pitchFamily="34" charset="0"/>
              </a:rPr>
              <a:t>s tend to rely on availability of supplies only</a:t>
            </a:r>
          </a:p>
          <a:p>
            <a:pPr marL="342900" marR="0" indent="-342900" algn="l" defTabSz="412750" rtl="0" fontAlgn="auto" latinLnBrk="0" hangingPunct="0">
              <a:lnSpc>
                <a:spcPct val="150000"/>
              </a:lnSpc>
              <a:spcBef>
                <a:spcPts val="0"/>
              </a:spcBef>
              <a:spcAft>
                <a:spcPts val="0"/>
              </a:spcAft>
              <a:buClrTx/>
              <a:buSzTx/>
              <a:buFont typeface="Wingdings" panose="05000000000000000000" pitchFamily="2" charset="2"/>
              <a:buChar char="v"/>
              <a:tabLst/>
            </a:pPr>
            <a:endParaRPr lang="en-US" sz="2000" kern="1200" dirty="0">
              <a:solidFill>
                <a:schemeClr val="tx1"/>
              </a:solidFill>
              <a:latin typeface="Calibri"/>
              <a:ea typeface="+mj-ea"/>
              <a:cs typeface="Calibri"/>
            </a:endParaRPr>
          </a:p>
        </p:txBody>
      </p:sp>
      <p:sp>
        <p:nvSpPr>
          <p:cNvPr id="9" name="Background">
            <a:extLst>
              <a:ext uri="{FF2B5EF4-FFF2-40B4-BE49-F238E27FC236}">
                <a16:creationId xmlns:a16="http://schemas.microsoft.com/office/drawing/2014/main" id="{FC20F49D-AD62-5D75-9DD4-326CF8C15A35}"/>
              </a:ext>
            </a:extLst>
          </p:cNvPr>
          <p:cNvSpPr txBox="1">
            <a:spLocks/>
          </p:cNvSpPr>
          <p:nvPr/>
        </p:nvSpPr>
        <p:spPr>
          <a:xfrm>
            <a:off x="491490" y="55128"/>
            <a:ext cx="10344150" cy="553998"/>
          </a:xfrm>
          <a:prstGeom prst="rect">
            <a:avLst/>
          </a:prstGeom>
          <a:ln w="3175">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vert="horz" lIns="0" tIns="0" rIns="0" bIns="0" rtlCol="0" anchor="t">
            <a:noAutofit/>
          </a:bodyPr>
          <a:lstStyle>
            <a:lvl1pPr marL="0" marR="0" indent="0" algn="l" defTabSz="609492" rtl="0" latinLnBrk="0">
              <a:lnSpc>
                <a:spcPct val="100000"/>
              </a:lnSpc>
              <a:spcBef>
                <a:spcPts val="1000"/>
              </a:spcBef>
              <a:spcAft>
                <a:spcPts val="0"/>
              </a:spcAft>
              <a:buClrTx/>
              <a:buSzTx/>
              <a:buFontTx/>
              <a:buNone/>
              <a:tabLst/>
              <a:defRPr sz="4300" b="0" i="0" u="none" strike="noStrike" cap="none" spc="0" baseline="0">
                <a:solidFill>
                  <a:srgbClr val="A4D233"/>
                </a:solidFill>
                <a:uFillTx/>
                <a:latin typeface="Bebas Neue Regular"/>
                <a:ea typeface="Bebas Neue Regular"/>
                <a:cs typeface="Bebas Neue Regular"/>
                <a:sym typeface="Bebas Neue Regular"/>
              </a:defRPr>
            </a:lvl1pPr>
            <a:lvl2pPr marL="0" marR="0" indent="0" algn="ctr" defTabSz="412750" rtl="0" latinLnBrk="0">
              <a:lnSpc>
                <a:spcPct val="100000"/>
              </a:lnSpc>
              <a:spcBef>
                <a:spcPts val="0"/>
              </a:spcBef>
              <a:spcAft>
                <a:spcPts val="0"/>
              </a:spcAft>
              <a:buClrTx/>
              <a:buSzTx/>
              <a:buFontTx/>
              <a:buNone/>
              <a:tabLst/>
              <a:defRPr sz="2600" b="0" i="0" u="none" strike="noStrike" cap="none" spc="0" baseline="0">
                <a:solidFill>
                  <a:srgbClr val="000000"/>
                </a:solidFill>
                <a:uFillTx/>
                <a:latin typeface="Helvetica Neue"/>
                <a:ea typeface="Helvetica Neue"/>
                <a:cs typeface="Helvetica Neue"/>
                <a:sym typeface="Helvetica Neue"/>
              </a:defRPr>
            </a:lvl2pPr>
            <a:lvl3pPr marL="0" marR="0" indent="0" algn="ctr" defTabSz="412750" rtl="0" latinLnBrk="0">
              <a:lnSpc>
                <a:spcPct val="100000"/>
              </a:lnSpc>
              <a:spcBef>
                <a:spcPts val="0"/>
              </a:spcBef>
              <a:spcAft>
                <a:spcPts val="0"/>
              </a:spcAft>
              <a:buClrTx/>
              <a:buSzTx/>
              <a:buFontTx/>
              <a:buNone/>
              <a:tabLst/>
              <a:defRPr sz="2600" b="0" i="0" u="none" strike="noStrike" cap="none" spc="0" baseline="0">
                <a:solidFill>
                  <a:srgbClr val="000000"/>
                </a:solidFill>
                <a:uFillTx/>
                <a:latin typeface="Helvetica Neue"/>
                <a:ea typeface="Helvetica Neue"/>
                <a:cs typeface="Helvetica Neue"/>
                <a:sym typeface="Helvetica Neue"/>
              </a:defRPr>
            </a:lvl3pPr>
            <a:lvl4pPr marL="0" marR="0" indent="0" algn="ctr" defTabSz="412750" rtl="0" latinLnBrk="0">
              <a:lnSpc>
                <a:spcPct val="100000"/>
              </a:lnSpc>
              <a:spcBef>
                <a:spcPts val="0"/>
              </a:spcBef>
              <a:spcAft>
                <a:spcPts val="0"/>
              </a:spcAft>
              <a:buClrTx/>
              <a:buSzTx/>
              <a:buFontTx/>
              <a:buNone/>
              <a:tabLst/>
              <a:defRPr sz="2600" b="0" i="0" u="none" strike="noStrike" cap="none" spc="0" baseline="0">
                <a:solidFill>
                  <a:srgbClr val="000000"/>
                </a:solidFill>
                <a:uFillTx/>
                <a:latin typeface="Helvetica Neue"/>
                <a:ea typeface="Helvetica Neue"/>
                <a:cs typeface="Helvetica Neue"/>
                <a:sym typeface="Helvetica Neue"/>
              </a:defRPr>
            </a:lvl4pPr>
            <a:lvl5pPr marL="0" marR="0" indent="0" algn="ctr" defTabSz="412750" rtl="0" latinLnBrk="0">
              <a:lnSpc>
                <a:spcPct val="100000"/>
              </a:lnSpc>
              <a:spcBef>
                <a:spcPts val="0"/>
              </a:spcBef>
              <a:spcAft>
                <a:spcPts val="0"/>
              </a:spcAft>
              <a:buClrTx/>
              <a:buSzTx/>
              <a:buFontTx/>
              <a:buNone/>
              <a:tabLst/>
              <a:defRPr sz="2600" b="0" i="0" u="none" strike="noStrike" cap="none" spc="0" baseline="0">
                <a:solidFill>
                  <a:srgbClr val="000000"/>
                </a:solidFill>
                <a:uFillTx/>
                <a:latin typeface="Helvetica Neue"/>
                <a:ea typeface="Helvetica Neue"/>
                <a:cs typeface="Helvetica Neue"/>
                <a:sym typeface="Helvetica Neue"/>
              </a:defRPr>
            </a:lvl5pPr>
            <a:lvl6pPr marL="0" marR="0" indent="355600" algn="ctr" defTabSz="412750" rtl="0" latinLnBrk="0">
              <a:lnSpc>
                <a:spcPct val="100000"/>
              </a:lnSpc>
              <a:spcBef>
                <a:spcPts val="0"/>
              </a:spcBef>
              <a:spcAft>
                <a:spcPts val="0"/>
              </a:spcAft>
              <a:buClrTx/>
              <a:buSzTx/>
              <a:buFontTx/>
              <a:buNone/>
              <a:tabLst/>
              <a:defRPr sz="2600" b="0" i="0" u="none" strike="noStrike" cap="none" spc="0" baseline="0">
                <a:solidFill>
                  <a:srgbClr val="000000"/>
                </a:solidFill>
                <a:uFillTx/>
                <a:latin typeface="Helvetica Neue"/>
                <a:ea typeface="Helvetica Neue"/>
                <a:cs typeface="Helvetica Neue"/>
                <a:sym typeface="Helvetica Neue"/>
              </a:defRPr>
            </a:lvl6pPr>
            <a:lvl7pPr marL="0" marR="0" indent="711200" algn="ctr" defTabSz="412750" rtl="0" latinLnBrk="0">
              <a:lnSpc>
                <a:spcPct val="100000"/>
              </a:lnSpc>
              <a:spcBef>
                <a:spcPts val="0"/>
              </a:spcBef>
              <a:spcAft>
                <a:spcPts val="0"/>
              </a:spcAft>
              <a:buClrTx/>
              <a:buSzTx/>
              <a:buFontTx/>
              <a:buNone/>
              <a:tabLst/>
              <a:defRPr sz="2600" b="0" i="0" u="none" strike="noStrike" cap="none" spc="0" baseline="0">
                <a:solidFill>
                  <a:srgbClr val="000000"/>
                </a:solidFill>
                <a:uFillTx/>
                <a:latin typeface="Helvetica Neue"/>
                <a:ea typeface="Helvetica Neue"/>
                <a:cs typeface="Helvetica Neue"/>
                <a:sym typeface="Helvetica Neue"/>
              </a:defRPr>
            </a:lvl7pPr>
            <a:lvl8pPr marL="0" marR="0" indent="1066800" algn="ctr" defTabSz="412750" rtl="0" latinLnBrk="0">
              <a:lnSpc>
                <a:spcPct val="100000"/>
              </a:lnSpc>
              <a:spcBef>
                <a:spcPts val="0"/>
              </a:spcBef>
              <a:spcAft>
                <a:spcPts val="0"/>
              </a:spcAft>
              <a:buClrTx/>
              <a:buSzTx/>
              <a:buFontTx/>
              <a:buNone/>
              <a:tabLst/>
              <a:defRPr sz="2600" b="0" i="0" u="none" strike="noStrike" cap="none" spc="0" baseline="0">
                <a:solidFill>
                  <a:srgbClr val="000000"/>
                </a:solidFill>
                <a:uFillTx/>
                <a:latin typeface="Helvetica Neue"/>
                <a:ea typeface="Helvetica Neue"/>
                <a:cs typeface="Helvetica Neue"/>
                <a:sym typeface="Helvetica Neue"/>
              </a:defRPr>
            </a:lvl8pPr>
            <a:lvl9pPr marL="0" marR="0" indent="1422400" algn="ctr" defTabSz="412750" rtl="0" latinLnBrk="0">
              <a:lnSpc>
                <a:spcPct val="100000"/>
              </a:lnSpc>
              <a:spcBef>
                <a:spcPts val="0"/>
              </a:spcBef>
              <a:spcAft>
                <a:spcPts val="0"/>
              </a:spcAft>
              <a:buClrTx/>
              <a:buSzTx/>
              <a:buFontTx/>
              <a:buNone/>
              <a:tabLst/>
              <a:defRPr sz="2600" b="0" i="0" u="none" strike="noStrike" cap="none" spc="0" baseline="0">
                <a:solidFill>
                  <a:srgbClr val="000000"/>
                </a:solidFill>
                <a:uFillTx/>
                <a:latin typeface="Helvetica Neue"/>
                <a:ea typeface="Helvetica Neue"/>
                <a:cs typeface="Helvetica Neue"/>
                <a:sym typeface="Helvetica Neue"/>
              </a:defRPr>
            </a:lvl9pPr>
          </a:lstStyle>
          <a:p>
            <a:pPr algn="ctr" hangingPunct="1">
              <a:spcBef>
                <a:spcPts val="600"/>
              </a:spcBef>
            </a:pPr>
            <a:r>
              <a:rPr lang="fr-FR" sz="4800" dirty="0">
                <a:solidFill>
                  <a:schemeClr val="bg1">
                    <a:lumMod val="50000"/>
                  </a:schemeClr>
                </a:solidFill>
                <a:cs typeface="Arial"/>
                <a:sym typeface="Arial"/>
              </a:rPr>
              <a:t>Emergency </a:t>
            </a:r>
            <a:r>
              <a:rPr lang="fr-FR" sz="4800" dirty="0" err="1">
                <a:solidFill>
                  <a:schemeClr val="bg1">
                    <a:lumMod val="50000"/>
                  </a:schemeClr>
                </a:solidFill>
                <a:cs typeface="Arial"/>
                <a:sym typeface="Arial"/>
              </a:rPr>
              <a:t>Response</a:t>
            </a:r>
            <a:r>
              <a:rPr lang="fr-FR" sz="4800" dirty="0">
                <a:solidFill>
                  <a:schemeClr val="bg1">
                    <a:lumMod val="50000"/>
                  </a:schemeClr>
                </a:solidFill>
                <a:cs typeface="Arial"/>
                <a:sym typeface="Arial"/>
              </a:rPr>
              <a:t> </a:t>
            </a:r>
            <a:r>
              <a:rPr lang="fr-FR" sz="4800" dirty="0" err="1">
                <a:solidFill>
                  <a:schemeClr val="bg1">
                    <a:lumMod val="50000"/>
                  </a:schemeClr>
                </a:solidFill>
                <a:cs typeface="Arial"/>
                <a:sym typeface="Arial"/>
              </a:rPr>
              <a:t>Preparedness</a:t>
            </a:r>
            <a:r>
              <a:rPr lang="fr-FR" sz="4800" dirty="0">
                <a:solidFill>
                  <a:schemeClr val="bg1">
                    <a:lumMod val="50000"/>
                  </a:schemeClr>
                </a:solidFill>
                <a:cs typeface="Arial"/>
                <a:sym typeface="Arial"/>
              </a:rPr>
              <a:t> (ERP)</a:t>
            </a:r>
          </a:p>
          <a:p>
            <a:pPr algn="ctr" hangingPunct="1">
              <a:spcBef>
                <a:spcPts val="600"/>
              </a:spcBef>
            </a:pPr>
            <a:r>
              <a:rPr lang="fr-FR" sz="4800" dirty="0">
                <a:solidFill>
                  <a:schemeClr val="bg1">
                    <a:lumMod val="50000"/>
                  </a:schemeClr>
                </a:solidFill>
                <a:cs typeface="Arial"/>
                <a:sym typeface="Arial"/>
              </a:rPr>
              <a:t>Préparation de la réponse aux urgences (PRU)</a:t>
            </a:r>
            <a:endParaRPr lang="fr-FR" sz="4800" dirty="0">
              <a:solidFill>
                <a:schemeClr val="bg1">
                  <a:lumMod val="50000"/>
                </a:schemeClr>
              </a:solidFill>
              <a:cs typeface="Arial"/>
            </a:endParaRPr>
          </a:p>
        </p:txBody>
      </p:sp>
      <p:sp>
        <p:nvSpPr>
          <p:cNvPr id="2" name="ZoneTexte 4">
            <a:extLst>
              <a:ext uri="{FF2B5EF4-FFF2-40B4-BE49-F238E27FC236}">
                <a16:creationId xmlns:a16="http://schemas.microsoft.com/office/drawing/2014/main" id="{4FDB90CA-5F7E-4BE3-FDE6-E04037FBC14A}"/>
              </a:ext>
            </a:extLst>
          </p:cNvPr>
          <p:cNvSpPr txBox="1"/>
          <p:nvPr/>
        </p:nvSpPr>
        <p:spPr>
          <a:xfrm>
            <a:off x="6325224" y="1870808"/>
            <a:ext cx="5549276" cy="3577903"/>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9050" tIns="19050" rIns="19050" bIns="19050" numCol="1" spcCol="38100" rtlCol="0" anchor="ctr">
            <a:spAutoFit/>
          </a:bodyPr>
          <a:lstStyle/>
          <a:p>
            <a:pPr marR="0" algn="l" defTabSz="412750" rtl="0" fontAlgn="auto" latinLnBrk="0" hangingPunct="0">
              <a:lnSpc>
                <a:spcPct val="150000"/>
              </a:lnSpc>
              <a:spcBef>
                <a:spcPts val="0"/>
              </a:spcBef>
              <a:spcAft>
                <a:spcPts val="0"/>
              </a:spcAft>
              <a:buClrTx/>
              <a:buSzTx/>
              <a:tabLst/>
            </a:pPr>
            <a:r>
              <a:rPr lang="en-US" sz="2000" kern="1200" dirty="0" err="1">
                <a:solidFill>
                  <a:schemeClr val="tx1"/>
                </a:solidFill>
                <a:latin typeface="Calibri"/>
                <a:ea typeface="+mj-ea"/>
                <a:cs typeface="Calibri"/>
              </a:rPr>
              <a:t>Défis</a:t>
            </a:r>
            <a:r>
              <a:rPr lang="en-US" sz="2000" kern="1200" dirty="0">
                <a:solidFill>
                  <a:schemeClr val="tx1"/>
                </a:solidFill>
                <a:latin typeface="Calibri"/>
                <a:ea typeface="+mj-ea"/>
                <a:cs typeface="Calibri"/>
              </a:rPr>
              <a:t> à </a:t>
            </a:r>
            <a:r>
              <a:rPr lang="en-US" sz="2000" kern="1200" dirty="0" err="1">
                <a:solidFill>
                  <a:schemeClr val="tx1"/>
                </a:solidFill>
                <a:latin typeface="Calibri"/>
                <a:ea typeface="+mj-ea"/>
                <a:cs typeface="Calibri"/>
              </a:rPr>
              <a:t>relever</a:t>
            </a:r>
            <a:endParaRPr lang="en-US" sz="2000" kern="1200" dirty="0">
              <a:solidFill>
                <a:schemeClr val="tx1"/>
              </a:solidFill>
              <a:latin typeface="Calibri"/>
              <a:ea typeface="+mj-ea"/>
              <a:cs typeface="Calibri"/>
            </a:endParaRPr>
          </a:p>
          <a:p>
            <a:pPr marL="715963" indent="-334963" algn="l" defTabSz="609492">
              <a:buFont typeface="Courier New" panose="02070309020205020404" pitchFamily="49" charset="0"/>
              <a:buChar char="o"/>
              <a:defRPr sz="2400" b="0">
                <a:latin typeface="Arial"/>
                <a:ea typeface="Arial"/>
                <a:cs typeface="Arial"/>
                <a:sym typeface="Arial"/>
              </a:defRPr>
            </a:pPr>
            <a:r>
              <a:rPr lang="fr-FR" sz="2000" b="0" dirty="0">
                <a:solidFill>
                  <a:schemeClr val="tx1"/>
                </a:solidFill>
                <a:latin typeface="Calibri" panose="020F0502020204030204" pitchFamily="34" charset="0"/>
                <a:cs typeface="Calibri" panose="020F0502020204030204" pitchFamily="34" charset="0"/>
              </a:rPr>
              <a:t>La PRU tend à être considérée comme une activité unique / ponctuelle</a:t>
            </a:r>
          </a:p>
          <a:p>
            <a:pPr marL="715963" indent="-334963" algn="l" defTabSz="609492">
              <a:buFont typeface="Courier New" panose="02070309020205020404" pitchFamily="49" charset="0"/>
              <a:buChar char="o"/>
              <a:defRPr sz="2400" b="0">
                <a:latin typeface="Arial"/>
                <a:ea typeface="Arial"/>
                <a:cs typeface="Arial"/>
                <a:sym typeface="Arial"/>
              </a:defRPr>
            </a:pPr>
            <a:r>
              <a:rPr lang="fr-FR" sz="2000" b="0" dirty="0">
                <a:solidFill>
                  <a:schemeClr val="tx1"/>
                </a:solidFill>
                <a:latin typeface="Calibri" panose="020F0502020204030204" pitchFamily="34" charset="0"/>
                <a:cs typeface="Calibri" panose="020F0502020204030204" pitchFamily="34" charset="0"/>
              </a:rPr>
              <a:t>Les plans d'urgence spécifiques à la nutrition n'aboutissent pas à la mise en œuvre d'une réponse rapide.</a:t>
            </a:r>
          </a:p>
          <a:p>
            <a:pPr marL="715963" indent="-334963" algn="l" defTabSz="609492">
              <a:buFont typeface="Courier New" panose="02070309020205020404" pitchFamily="49" charset="0"/>
              <a:buChar char="o"/>
              <a:defRPr sz="2400" b="0">
                <a:latin typeface="Arial"/>
                <a:ea typeface="Arial"/>
                <a:cs typeface="Arial"/>
                <a:sym typeface="Arial"/>
              </a:defRPr>
            </a:pPr>
            <a:r>
              <a:rPr lang="fr-FR" sz="2000" b="0" dirty="0">
                <a:solidFill>
                  <a:schemeClr val="tx1"/>
                </a:solidFill>
                <a:latin typeface="Calibri" panose="020F0502020204030204" pitchFamily="34" charset="0"/>
                <a:cs typeface="Calibri" panose="020F0502020204030204" pitchFamily="34" charset="0"/>
              </a:rPr>
              <a:t>Peu de pays disposent d'un plan d'urgence nutrition qui guide concrètement la préparation et l'intervention précoce.</a:t>
            </a:r>
          </a:p>
          <a:p>
            <a:pPr marL="715963" indent="-334963" algn="l" defTabSz="609492">
              <a:buFont typeface="Courier New" panose="02070309020205020404" pitchFamily="49" charset="0"/>
              <a:buChar char="o"/>
              <a:defRPr sz="2400" b="0">
                <a:latin typeface="Arial"/>
                <a:ea typeface="Arial"/>
                <a:cs typeface="Arial"/>
                <a:sym typeface="Arial"/>
              </a:defRPr>
            </a:pPr>
            <a:r>
              <a:rPr lang="fr-FR" sz="2000" b="0" dirty="0">
                <a:solidFill>
                  <a:schemeClr val="tx1"/>
                </a:solidFill>
                <a:latin typeface="Calibri" panose="020F0502020204030204" pitchFamily="34" charset="0"/>
                <a:cs typeface="Calibri" panose="020F0502020204030204" pitchFamily="34" charset="0"/>
              </a:rPr>
              <a:t>Les actions de PRU ont tendance à s'appuyer uniquement sur la disponibilité des intrants.</a:t>
            </a:r>
            <a:endParaRPr lang="en-US" sz="2000" kern="1200" dirty="0">
              <a:solidFill>
                <a:schemeClr val="tx1"/>
              </a:solidFill>
              <a:latin typeface="Calibri"/>
              <a:ea typeface="+mj-ea"/>
              <a:cs typeface="Calibri"/>
            </a:endParaRPr>
          </a:p>
        </p:txBody>
      </p:sp>
      <p:sp>
        <p:nvSpPr>
          <p:cNvPr id="7" name="Rounded Rectangle 8">
            <a:extLst>
              <a:ext uri="{FF2B5EF4-FFF2-40B4-BE49-F238E27FC236}">
                <a16:creationId xmlns:a16="http://schemas.microsoft.com/office/drawing/2014/main" id="{E8C1EA79-F883-3799-2C44-871F8F147FE5}"/>
              </a:ext>
            </a:extLst>
          </p:cNvPr>
          <p:cNvSpPr/>
          <p:nvPr/>
        </p:nvSpPr>
        <p:spPr>
          <a:xfrm>
            <a:off x="5848979" y="1720901"/>
            <a:ext cx="165213" cy="4193456"/>
          </a:xfrm>
          <a:prstGeom prst="roundRect">
            <a:avLst/>
          </a:prstGeom>
          <a:solidFill>
            <a:schemeClr val="accent3">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FR"/>
          </a:p>
        </p:txBody>
      </p:sp>
    </p:spTree>
    <p:extLst>
      <p:ext uri="{BB962C8B-B14F-4D97-AF65-F5344CB8AC3E}">
        <p14:creationId xmlns:p14="http://schemas.microsoft.com/office/powerpoint/2010/main" val="2984742452"/>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719F39-CA8C-6FE7-2FCA-6F01332AD522}"/>
            </a:ext>
          </a:extLst>
        </p:cNvPr>
        <p:cNvGrpSpPr/>
        <p:nvPr/>
      </p:nvGrpSpPr>
      <p:grpSpPr>
        <a:xfrm>
          <a:off x="0" y="0"/>
          <a:ext cx="0" cy="0"/>
          <a:chOff x="0" y="0"/>
          <a:chExt cx="0" cy="0"/>
        </a:xfrm>
      </p:grpSpPr>
      <p:cxnSp>
        <p:nvCxnSpPr>
          <p:cNvPr id="9" name="Straight Connector 8">
            <a:extLst>
              <a:ext uri="{FF2B5EF4-FFF2-40B4-BE49-F238E27FC236}">
                <a16:creationId xmlns:a16="http://schemas.microsoft.com/office/drawing/2014/main" id="{D418F6B4-723F-41AD-79A6-B6BF58D7D440}"/>
              </a:ext>
            </a:extLst>
          </p:cNvPr>
          <p:cNvCxnSpPr/>
          <p:nvPr/>
        </p:nvCxnSpPr>
        <p:spPr>
          <a:xfrm>
            <a:off x="439387" y="6010155"/>
            <a:ext cx="11424062" cy="0"/>
          </a:xfrm>
          <a:prstGeom prst="line">
            <a:avLst/>
          </a:prstGeom>
          <a:noFill/>
          <a:ln w="3175" cap="flat">
            <a:solidFill>
              <a:srgbClr val="000000"/>
            </a:solidFill>
            <a:prstDash val="solid"/>
            <a:miter lim="400000"/>
          </a:ln>
          <a:effectLst/>
          <a:sp3d/>
        </p:spPr>
        <p:style>
          <a:lnRef idx="0">
            <a:scrgbClr r="0" g="0" b="0"/>
          </a:lnRef>
          <a:fillRef idx="0">
            <a:scrgbClr r="0" g="0" b="0"/>
          </a:fillRef>
          <a:effectRef idx="0">
            <a:scrgbClr r="0" g="0" b="0"/>
          </a:effectRef>
          <a:fontRef idx="none"/>
        </p:style>
      </p:cxnSp>
      <p:sp>
        <p:nvSpPr>
          <p:cNvPr id="14" name="TextBox 13">
            <a:extLst>
              <a:ext uri="{FF2B5EF4-FFF2-40B4-BE49-F238E27FC236}">
                <a16:creationId xmlns:a16="http://schemas.microsoft.com/office/drawing/2014/main" id="{B1114035-2CDF-54B5-AAE7-3EA78FD677A7}"/>
              </a:ext>
            </a:extLst>
          </p:cNvPr>
          <p:cNvSpPr txBox="1"/>
          <p:nvPr/>
        </p:nvSpPr>
        <p:spPr>
          <a:xfrm>
            <a:off x="300917" y="207047"/>
            <a:ext cx="3675261" cy="992579"/>
          </a:xfrm>
          <a:prstGeom prst="rect">
            <a:avLst/>
          </a:prstGeom>
          <a:noFill/>
          <a:ln w="3175" cap="flat">
            <a:solidFill>
              <a:srgbClr val="808080"/>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9050" tIns="19050" rIns="19050" bIns="19050" numCol="1" spcCol="38100" rtlCol="0" anchor="ctr">
            <a:spAutoFit/>
          </a:bodyPr>
          <a:lstStyle/>
          <a:p>
            <a:pPr marL="0" marR="0" indent="0" algn="l" defTabSz="412750" rtl="0" fontAlgn="auto" latinLnBrk="0" hangingPunct="0">
              <a:lnSpc>
                <a:spcPct val="100000"/>
              </a:lnSpc>
              <a:spcBef>
                <a:spcPts val="0"/>
              </a:spcBef>
              <a:spcAft>
                <a:spcPts val="0"/>
              </a:spcAft>
              <a:buClrTx/>
              <a:buSzTx/>
              <a:buFontTx/>
              <a:buNone/>
              <a:tabLst/>
            </a:pPr>
            <a:endParaRPr lang="en-US" sz="700">
              <a:solidFill>
                <a:srgbClr val="455F51"/>
              </a:solidFill>
            </a:endParaRPr>
          </a:p>
          <a:p>
            <a:r>
              <a:rPr lang="en-US" sz="2400" b="0" dirty="0" err="1">
                <a:solidFill>
                  <a:srgbClr val="455F51"/>
                </a:solidFill>
              </a:rPr>
              <a:t>Besoins</a:t>
            </a:r>
            <a:r>
              <a:rPr lang="en-US" sz="2400" b="0" dirty="0">
                <a:solidFill>
                  <a:srgbClr val="455F51"/>
                </a:solidFill>
              </a:rPr>
              <a:t> </a:t>
            </a:r>
            <a:r>
              <a:rPr lang="en-US" sz="2400" b="0" dirty="0" err="1">
                <a:solidFill>
                  <a:srgbClr val="455F51"/>
                </a:solidFill>
              </a:rPr>
              <a:t>globaux</a:t>
            </a:r>
            <a:r>
              <a:rPr lang="en-US" sz="2400" b="0" dirty="0">
                <a:solidFill>
                  <a:srgbClr val="455F51"/>
                </a:solidFill>
              </a:rPr>
              <a:t> </a:t>
            </a:r>
            <a:r>
              <a:rPr lang="en-US" sz="2400" b="0" dirty="0" err="1">
                <a:solidFill>
                  <a:srgbClr val="455F51"/>
                </a:solidFill>
              </a:rPr>
              <a:t>en</a:t>
            </a:r>
            <a:r>
              <a:rPr lang="en-US" sz="2400" b="0" dirty="0">
                <a:solidFill>
                  <a:srgbClr val="455F51"/>
                </a:solidFill>
              </a:rPr>
              <a:t> 2024 /</a:t>
            </a:r>
            <a:endParaRPr lang="en-US" sz="2400" b="0" dirty="0"/>
          </a:p>
          <a:p>
            <a:pPr marL="0" marR="0" indent="0" defTabSz="412750">
              <a:lnSpc>
                <a:spcPct val="100000"/>
              </a:lnSpc>
              <a:spcBef>
                <a:spcPts val="0"/>
              </a:spcBef>
              <a:spcAft>
                <a:spcPts val="0"/>
              </a:spcAft>
              <a:buClrTx/>
              <a:buSzTx/>
              <a:buFontTx/>
              <a:buNone/>
              <a:tabLst/>
            </a:pPr>
            <a:r>
              <a:rPr lang="en-US" sz="2400" dirty="0">
                <a:solidFill>
                  <a:srgbClr val="455F51"/>
                </a:solidFill>
              </a:rPr>
              <a:t>2024 Global Needs</a:t>
            </a:r>
            <a:endParaRPr lang="en-US" sz="1200" dirty="0"/>
          </a:p>
          <a:p>
            <a:pPr marL="0" marR="0" indent="0" algn="l" defTabSz="412750" rtl="0" fontAlgn="auto" latinLnBrk="0" hangingPunct="0">
              <a:lnSpc>
                <a:spcPct val="100000"/>
              </a:lnSpc>
              <a:spcBef>
                <a:spcPts val="0"/>
              </a:spcBef>
              <a:spcAft>
                <a:spcPts val="0"/>
              </a:spcAft>
              <a:buClrTx/>
              <a:buSzTx/>
              <a:buFontTx/>
              <a:buNone/>
              <a:tabLst/>
            </a:pPr>
            <a:endParaRPr lang="en-US" sz="700">
              <a:solidFill>
                <a:srgbClr val="455F51"/>
              </a:solidFill>
            </a:endParaRPr>
          </a:p>
        </p:txBody>
      </p:sp>
      <p:sp>
        <p:nvSpPr>
          <p:cNvPr id="5" name="TextBox 4">
            <a:extLst>
              <a:ext uri="{FF2B5EF4-FFF2-40B4-BE49-F238E27FC236}">
                <a16:creationId xmlns:a16="http://schemas.microsoft.com/office/drawing/2014/main" id="{41CEF0B6-FCB2-0593-6D0E-6F090BE0BD12}"/>
              </a:ext>
            </a:extLst>
          </p:cNvPr>
          <p:cNvSpPr txBox="1"/>
          <p:nvPr/>
        </p:nvSpPr>
        <p:spPr>
          <a:xfrm>
            <a:off x="2019806" y="1713768"/>
            <a:ext cx="8538832" cy="1515800"/>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9050" tIns="19050" rIns="19050" bIns="19050" numCol="1" spcCol="38100" rtlCol="0" anchor="ctr">
            <a:spAutoFit/>
          </a:bodyPr>
          <a:lstStyle/>
          <a:p>
            <a:r>
              <a:rPr lang="en-US" sz="2400" b="0" i="1" dirty="0">
                <a:solidFill>
                  <a:srgbClr val="455F51"/>
                </a:solidFill>
              </a:rPr>
              <a:t>65.1 million de </a:t>
            </a:r>
            <a:r>
              <a:rPr lang="en-US" sz="2400" b="0" i="1" dirty="0" err="1">
                <a:solidFill>
                  <a:srgbClr val="455F51"/>
                </a:solidFill>
              </a:rPr>
              <a:t>personnes</a:t>
            </a:r>
            <a:r>
              <a:rPr lang="en-US" sz="2400" b="0" i="1" dirty="0">
                <a:solidFill>
                  <a:srgbClr val="455F51"/>
                </a:solidFill>
              </a:rPr>
              <a:t> </a:t>
            </a:r>
            <a:r>
              <a:rPr lang="en-US" sz="2400" b="0" i="1" dirty="0" err="1">
                <a:solidFill>
                  <a:srgbClr val="455F51"/>
                </a:solidFill>
              </a:rPr>
              <a:t>auront</a:t>
            </a:r>
            <a:r>
              <a:rPr lang="en-US" sz="2400" b="0" i="1" dirty="0">
                <a:solidFill>
                  <a:srgbClr val="455F51"/>
                </a:solidFill>
              </a:rPr>
              <a:t> </a:t>
            </a:r>
            <a:r>
              <a:rPr lang="en-US" sz="2400" b="0" i="1" dirty="0" err="1">
                <a:solidFill>
                  <a:srgbClr val="455F51"/>
                </a:solidFill>
              </a:rPr>
              <a:t>besoin</a:t>
            </a:r>
            <a:r>
              <a:rPr lang="en-US" sz="2400" b="0" i="1" dirty="0">
                <a:solidFill>
                  <a:srgbClr val="455F51"/>
                </a:solidFill>
              </a:rPr>
              <a:t> </a:t>
            </a:r>
            <a:r>
              <a:rPr lang="en-US" sz="2400" b="0" i="1" dirty="0" err="1">
                <a:solidFill>
                  <a:srgbClr val="455F51"/>
                </a:solidFill>
              </a:rPr>
              <a:t>d’une</a:t>
            </a:r>
            <a:r>
              <a:rPr lang="en-US" sz="2400" b="0" i="1" dirty="0">
                <a:solidFill>
                  <a:srgbClr val="455F51"/>
                </a:solidFill>
              </a:rPr>
              <a:t> aide </a:t>
            </a:r>
            <a:r>
              <a:rPr lang="en-US" sz="2400" b="0" i="1" dirty="0" err="1">
                <a:solidFill>
                  <a:srgbClr val="455F51"/>
                </a:solidFill>
              </a:rPr>
              <a:t>humanitaire</a:t>
            </a:r>
            <a:r>
              <a:rPr lang="en-US" sz="2400" b="0" i="1" dirty="0">
                <a:solidFill>
                  <a:srgbClr val="455F51"/>
                </a:solidFill>
              </a:rPr>
              <a:t> </a:t>
            </a:r>
            <a:r>
              <a:rPr lang="en-US" sz="2400" b="0" i="1" dirty="0" err="1">
                <a:solidFill>
                  <a:srgbClr val="455F51"/>
                </a:solidFill>
              </a:rPr>
              <a:t>rien</a:t>
            </a:r>
            <a:r>
              <a:rPr lang="en-US" sz="2400" b="0" i="1" dirty="0">
                <a:solidFill>
                  <a:srgbClr val="455F51"/>
                </a:solidFill>
              </a:rPr>
              <a:t> </a:t>
            </a:r>
            <a:r>
              <a:rPr lang="en-US" sz="2400" b="0" i="1" dirty="0" err="1">
                <a:solidFill>
                  <a:srgbClr val="455F51"/>
                </a:solidFill>
              </a:rPr>
              <a:t>qu’en</a:t>
            </a:r>
            <a:r>
              <a:rPr lang="en-US" sz="2400" b="0" i="1" dirty="0">
                <a:solidFill>
                  <a:srgbClr val="455F51"/>
                </a:solidFill>
              </a:rPr>
              <a:t> Afrique de </a:t>
            </a:r>
            <a:r>
              <a:rPr lang="en-US" sz="2400" b="0" i="1" dirty="0" err="1">
                <a:solidFill>
                  <a:srgbClr val="455F51"/>
                </a:solidFill>
              </a:rPr>
              <a:t>l’Ouest</a:t>
            </a:r>
            <a:r>
              <a:rPr lang="en-US" sz="2400" b="0" i="1" dirty="0">
                <a:solidFill>
                  <a:srgbClr val="455F51"/>
                </a:solidFill>
              </a:rPr>
              <a:t> et du Centre / 65.1 million people will need humanitarian assistance in West and Central Africa alone</a:t>
            </a:r>
            <a:endParaRPr lang="en-US" sz="1800" b="0" i="1" u="none" strike="noStrike" cap="none" spc="0" normalizeH="0" baseline="0">
              <a:ln>
                <a:noFill/>
              </a:ln>
              <a:solidFill>
                <a:srgbClr val="455F51"/>
              </a:solidFill>
              <a:effectLst/>
              <a:uFillTx/>
              <a:latin typeface="Helvetica Neue"/>
              <a:ea typeface="Helvetica Neue"/>
              <a:cs typeface="Helvetica Neue"/>
            </a:endParaRPr>
          </a:p>
        </p:txBody>
      </p:sp>
      <p:sp>
        <p:nvSpPr>
          <p:cNvPr id="7" name="TextBox 6">
            <a:extLst>
              <a:ext uri="{FF2B5EF4-FFF2-40B4-BE49-F238E27FC236}">
                <a16:creationId xmlns:a16="http://schemas.microsoft.com/office/drawing/2014/main" id="{1695BDA4-A205-22EA-A9CB-FC5307599ABB}"/>
              </a:ext>
            </a:extLst>
          </p:cNvPr>
          <p:cNvSpPr txBox="1"/>
          <p:nvPr/>
        </p:nvSpPr>
        <p:spPr>
          <a:xfrm>
            <a:off x="559725" y="4801674"/>
            <a:ext cx="2270231" cy="1023357"/>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9050" tIns="19050" rIns="19050" bIns="19050" numCol="1" spcCol="38100" rtlCol="0" anchor="ctr">
            <a:spAutoFit/>
          </a:bodyPr>
          <a:lstStyle/>
          <a:p>
            <a:pPr algn="l"/>
            <a:r>
              <a:rPr lang="en-NL" sz="3200" b="0" dirty="0" err="1">
                <a:solidFill>
                  <a:srgbClr val="9CCB38"/>
                </a:solidFill>
              </a:rPr>
              <a:t>Conflit</a:t>
            </a:r>
            <a:r>
              <a:rPr lang="en-NL" sz="3200" b="0" dirty="0">
                <a:solidFill>
                  <a:srgbClr val="9CCB38"/>
                </a:solidFill>
              </a:rPr>
              <a:t> / </a:t>
            </a:r>
            <a:r>
              <a:rPr lang="en-NL" sz="3200" b="0">
                <a:solidFill>
                  <a:srgbClr val="9CCB38"/>
                </a:solidFill>
              </a:rPr>
              <a:t>Conflict </a:t>
            </a:r>
            <a:endParaRPr kumimoji="0" lang="en-NL" sz="3200" b="0" i="0" u="none" strike="noStrike" cap="none" spc="0" normalizeH="0" baseline="0">
              <a:ln>
                <a:noFill/>
              </a:ln>
              <a:solidFill>
                <a:srgbClr val="9CCB38"/>
              </a:solidFill>
              <a:effectLst/>
              <a:uFillTx/>
              <a:latin typeface="Helvetica Neue"/>
              <a:ea typeface="Helvetica Neue"/>
              <a:cs typeface="Helvetica Neue"/>
              <a:sym typeface="Helvetica Neue"/>
            </a:endParaRPr>
          </a:p>
        </p:txBody>
      </p:sp>
      <p:sp>
        <p:nvSpPr>
          <p:cNvPr id="10" name="TextBox 9">
            <a:extLst>
              <a:ext uri="{FF2B5EF4-FFF2-40B4-BE49-F238E27FC236}">
                <a16:creationId xmlns:a16="http://schemas.microsoft.com/office/drawing/2014/main" id="{B54219E1-C076-2EF4-26CD-287E89A00110}"/>
              </a:ext>
            </a:extLst>
          </p:cNvPr>
          <p:cNvSpPr txBox="1"/>
          <p:nvPr/>
        </p:nvSpPr>
        <p:spPr>
          <a:xfrm>
            <a:off x="3361410" y="4864706"/>
            <a:ext cx="4317890" cy="900246"/>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9050" tIns="19050" rIns="19050" bIns="19050" numCol="1" spcCol="38100" rtlCol="0" anchor="ctr">
            <a:spAutoFit/>
          </a:bodyPr>
          <a:lstStyle/>
          <a:p>
            <a:pPr algn="l"/>
            <a:r>
              <a:rPr lang="en-US" sz="2800" b="0" err="1">
                <a:solidFill>
                  <a:srgbClr val="9CCB38"/>
                </a:solidFill>
              </a:rPr>
              <a:t>Changement</a:t>
            </a:r>
            <a:r>
              <a:rPr lang="en-US" sz="2800" b="0">
                <a:solidFill>
                  <a:srgbClr val="9CCB38"/>
                </a:solidFill>
              </a:rPr>
              <a:t> </a:t>
            </a:r>
            <a:r>
              <a:rPr lang="en-US" sz="2800" b="0" err="1">
                <a:solidFill>
                  <a:srgbClr val="9CCB38"/>
                </a:solidFill>
              </a:rPr>
              <a:t>climatique</a:t>
            </a:r>
            <a:endParaRPr lang="en-US" sz="2800" b="0" err="1"/>
          </a:p>
          <a:p>
            <a:pPr algn="l"/>
            <a:r>
              <a:rPr lang="en-NL" sz="2800" b="0">
                <a:solidFill>
                  <a:srgbClr val="9CCB38"/>
                </a:solidFill>
              </a:rPr>
              <a:t> / Climage</a:t>
            </a:r>
            <a:r>
              <a:rPr lang="en-NL" sz="2800" b="0" dirty="0">
                <a:solidFill>
                  <a:srgbClr val="9CCB38"/>
                </a:solidFill>
              </a:rPr>
              <a:t> Change</a:t>
            </a:r>
            <a:endParaRPr lang="en-NL" sz="1100" dirty="0"/>
          </a:p>
        </p:txBody>
      </p:sp>
      <p:sp>
        <p:nvSpPr>
          <p:cNvPr id="15" name="TextBox 14">
            <a:extLst>
              <a:ext uri="{FF2B5EF4-FFF2-40B4-BE49-F238E27FC236}">
                <a16:creationId xmlns:a16="http://schemas.microsoft.com/office/drawing/2014/main" id="{628EED5A-BDB1-5BFD-A985-14603CC4F00F}"/>
              </a:ext>
            </a:extLst>
          </p:cNvPr>
          <p:cNvSpPr txBox="1"/>
          <p:nvPr/>
        </p:nvSpPr>
        <p:spPr>
          <a:xfrm>
            <a:off x="7858724" y="4929461"/>
            <a:ext cx="4317890" cy="900246"/>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9050" tIns="19050" rIns="19050" bIns="19050" numCol="1" spcCol="38100" rtlCol="0" anchor="ctr">
            <a:spAutoFit/>
          </a:bodyPr>
          <a:lstStyle/>
          <a:p>
            <a:pPr algn="l"/>
            <a:r>
              <a:rPr lang="en-US" sz="2800" b="0" dirty="0" err="1">
                <a:solidFill>
                  <a:srgbClr val="9CCB38"/>
                </a:solidFill>
              </a:rPr>
              <a:t>Facteurs</a:t>
            </a:r>
            <a:r>
              <a:rPr lang="en-US" sz="2800" b="0" dirty="0">
                <a:solidFill>
                  <a:srgbClr val="9CCB38"/>
                </a:solidFill>
              </a:rPr>
              <a:t> </a:t>
            </a:r>
            <a:r>
              <a:rPr lang="fr-FR" sz="2800" b="0" dirty="0">
                <a:solidFill>
                  <a:srgbClr val="9CCB38"/>
                </a:solidFill>
              </a:rPr>
              <a:t>é</a:t>
            </a:r>
            <a:r>
              <a:rPr lang="en-US" sz="2800" b="0" dirty="0" err="1">
                <a:solidFill>
                  <a:srgbClr val="9CCB38"/>
                </a:solidFill>
              </a:rPr>
              <a:t>conomiques</a:t>
            </a:r>
            <a:endParaRPr lang="en-US" sz="2800" b="0" dirty="0" err="1"/>
          </a:p>
          <a:p>
            <a:pPr algn="l"/>
            <a:r>
              <a:rPr lang="en-NL" sz="2800" b="0">
                <a:solidFill>
                  <a:srgbClr val="9CCB38"/>
                </a:solidFill>
              </a:rPr>
              <a:t> / Economic factors </a:t>
            </a:r>
            <a:endParaRPr lang="en-NL" sz="1100"/>
          </a:p>
        </p:txBody>
      </p:sp>
      <p:sp>
        <p:nvSpPr>
          <p:cNvPr id="19" name="TextBox 18">
            <a:extLst>
              <a:ext uri="{FF2B5EF4-FFF2-40B4-BE49-F238E27FC236}">
                <a16:creationId xmlns:a16="http://schemas.microsoft.com/office/drawing/2014/main" id="{C7DDEF19-7689-E4D1-A36C-9BF9C16252B9}"/>
              </a:ext>
            </a:extLst>
          </p:cNvPr>
          <p:cNvSpPr txBox="1"/>
          <p:nvPr/>
        </p:nvSpPr>
        <p:spPr>
          <a:xfrm>
            <a:off x="4381012" y="380440"/>
            <a:ext cx="2929179" cy="900246"/>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9050" tIns="19050" rIns="19050" bIns="19050" numCol="1" spcCol="38100" rtlCol="0" anchor="ctr">
            <a:spAutoFit/>
          </a:bodyPr>
          <a:lstStyle/>
          <a:p>
            <a:r>
              <a:rPr lang="en-US" sz="1100" b="0" dirty="0"/>
              <a:t>PERSONNES DANS LE BESOIN / </a:t>
            </a:r>
            <a:endParaRPr lang="en-US" sz="1100" b="0" dirty="0">
              <a:solidFill>
                <a:srgbClr val="808080"/>
              </a:solidFill>
            </a:endParaRPr>
          </a:p>
          <a:p>
            <a:pPr marL="0" marR="0" indent="0" algn="ctr" defTabSz="412750">
              <a:lnSpc>
                <a:spcPct val="100000"/>
              </a:lnSpc>
              <a:spcBef>
                <a:spcPts val="0"/>
              </a:spcBef>
              <a:spcAft>
                <a:spcPts val="0"/>
              </a:spcAft>
              <a:buClrTx/>
              <a:buSzTx/>
              <a:buFontTx/>
              <a:buNone/>
              <a:tabLst/>
            </a:pPr>
            <a:r>
              <a:rPr kumimoji="0" lang="en-NL" sz="1050" b="0" i="0" u="none" strike="noStrike" cap="none" spc="0" normalizeH="0" baseline="0" dirty="0">
                <a:ln>
                  <a:noFill/>
                </a:ln>
                <a:solidFill>
                  <a:srgbClr val="000000"/>
                </a:solidFill>
                <a:effectLst/>
                <a:uFillTx/>
                <a:latin typeface="Helvetica Neue"/>
                <a:ea typeface="Helvetica Neue"/>
                <a:cs typeface="Helvetica Neue"/>
                <a:sym typeface="Helvetica Neue"/>
              </a:rPr>
              <a:t>PEOPLE IN NEED</a:t>
            </a:r>
            <a:endParaRPr lang="en-NL" dirty="0"/>
          </a:p>
          <a:p>
            <a:pPr marL="0" marR="0" indent="0" algn="ctr" defTabSz="412750" rtl="0" fontAlgn="auto" latinLnBrk="0" hangingPunct="0">
              <a:lnSpc>
                <a:spcPct val="100000"/>
              </a:lnSpc>
              <a:spcBef>
                <a:spcPts val="0"/>
              </a:spcBef>
              <a:spcAft>
                <a:spcPts val="0"/>
              </a:spcAft>
              <a:buClrTx/>
              <a:buSzTx/>
              <a:buFontTx/>
              <a:buNone/>
              <a:tabLst/>
            </a:pPr>
            <a:endParaRPr lang="en-NL" sz="1050"/>
          </a:p>
          <a:p>
            <a:pPr marL="0" marR="0" indent="0" algn="ctr" defTabSz="412750" rtl="0" fontAlgn="auto" latinLnBrk="0" hangingPunct="0">
              <a:lnSpc>
                <a:spcPct val="100000"/>
              </a:lnSpc>
              <a:spcBef>
                <a:spcPts val="0"/>
              </a:spcBef>
              <a:spcAft>
                <a:spcPts val="0"/>
              </a:spcAft>
              <a:buClrTx/>
              <a:buSzTx/>
              <a:buFontTx/>
              <a:buNone/>
              <a:tabLst/>
            </a:pPr>
            <a:r>
              <a:rPr kumimoji="0" lang="en-NL" sz="2400" b="1" i="0" u="none" strike="noStrike" cap="none" spc="0" normalizeH="0" baseline="0" dirty="0">
                <a:ln>
                  <a:noFill/>
                </a:ln>
                <a:solidFill>
                  <a:srgbClr val="000000"/>
                </a:solidFill>
                <a:effectLst/>
                <a:uFillTx/>
                <a:latin typeface="Helvetica Neue"/>
                <a:ea typeface="Helvetica Neue"/>
                <a:cs typeface="Helvetica Neue"/>
                <a:sym typeface="Helvetica Neue"/>
              </a:rPr>
              <a:t>299.4M</a:t>
            </a:r>
            <a:endParaRPr lang="en-NL" sz="2400" b="1" i="0" u="none" strike="noStrike" cap="none" spc="0" normalizeH="0" baseline="0" dirty="0">
              <a:ln>
                <a:noFill/>
              </a:ln>
              <a:solidFill>
                <a:srgbClr val="000000"/>
              </a:solidFill>
              <a:effectLst/>
              <a:uFillTx/>
              <a:latin typeface="Helvetica Neue"/>
              <a:ea typeface="Helvetica Neue"/>
              <a:cs typeface="Helvetica Neue"/>
            </a:endParaRPr>
          </a:p>
        </p:txBody>
      </p:sp>
      <p:sp>
        <p:nvSpPr>
          <p:cNvPr id="20" name="TextBox 19">
            <a:extLst>
              <a:ext uri="{FF2B5EF4-FFF2-40B4-BE49-F238E27FC236}">
                <a16:creationId xmlns:a16="http://schemas.microsoft.com/office/drawing/2014/main" id="{7FB714AA-D482-B86B-EF8A-51D61A955C01}"/>
              </a:ext>
            </a:extLst>
          </p:cNvPr>
          <p:cNvSpPr txBox="1"/>
          <p:nvPr/>
        </p:nvSpPr>
        <p:spPr>
          <a:xfrm>
            <a:off x="6708382" y="365708"/>
            <a:ext cx="2929179" cy="900246"/>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9050" tIns="19050" rIns="19050" bIns="19050" numCol="1" spcCol="38100" rtlCol="0" anchor="ctr">
            <a:spAutoFit/>
          </a:bodyPr>
          <a:lstStyle/>
          <a:p>
            <a:r>
              <a:rPr lang="en-US" sz="1100" b="0" dirty="0"/>
              <a:t>PERSONNES CIBLEES / </a:t>
            </a:r>
            <a:endParaRPr lang="en-US" sz="1100" b="0" dirty="0">
              <a:solidFill>
                <a:srgbClr val="808080"/>
              </a:solidFill>
            </a:endParaRPr>
          </a:p>
          <a:p>
            <a:pPr marL="0" marR="0" indent="0" algn="ctr" defTabSz="412750">
              <a:lnSpc>
                <a:spcPct val="100000"/>
              </a:lnSpc>
              <a:spcBef>
                <a:spcPts val="0"/>
              </a:spcBef>
              <a:spcAft>
                <a:spcPts val="0"/>
              </a:spcAft>
              <a:buClrTx/>
              <a:buSzTx/>
              <a:buFontTx/>
              <a:buNone/>
              <a:tabLst/>
            </a:pPr>
            <a:r>
              <a:rPr kumimoji="0" lang="en-NL" sz="1050" b="0" i="0" u="none" strike="noStrike" cap="none" spc="0" normalizeH="0" baseline="0" dirty="0">
                <a:ln>
                  <a:noFill/>
                </a:ln>
                <a:solidFill>
                  <a:srgbClr val="000000"/>
                </a:solidFill>
                <a:effectLst/>
                <a:uFillTx/>
                <a:latin typeface="Helvetica Neue"/>
                <a:ea typeface="Helvetica Neue"/>
                <a:cs typeface="Helvetica Neue"/>
                <a:sym typeface="Helvetica Neue"/>
              </a:rPr>
              <a:t>PEOPLE TARGETED</a:t>
            </a:r>
            <a:endParaRPr lang="en-NL" dirty="0"/>
          </a:p>
          <a:p>
            <a:pPr marL="0" marR="0" indent="0" algn="ctr" defTabSz="412750" rtl="0" fontAlgn="auto" latinLnBrk="0" hangingPunct="0">
              <a:lnSpc>
                <a:spcPct val="100000"/>
              </a:lnSpc>
              <a:spcBef>
                <a:spcPts val="0"/>
              </a:spcBef>
              <a:spcAft>
                <a:spcPts val="0"/>
              </a:spcAft>
              <a:buClrTx/>
              <a:buSzTx/>
              <a:buFontTx/>
              <a:buNone/>
              <a:tabLst/>
            </a:pPr>
            <a:endParaRPr lang="en-NL" sz="1050"/>
          </a:p>
          <a:p>
            <a:pPr marL="0" marR="0" indent="0" algn="ctr" defTabSz="412750" rtl="0" fontAlgn="auto" latinLnBrk="0" hangingPunct="0">
              <a:lnSpc>
                <a:spcPct val="100000"/>
              </a:lnSpc>
              <a:spcBef>
                <a:spcPts val="0"/>
              </a:spcBef>
              <a:spcAft>
                <a:spcPts val="0"/>
              </a:spcAft>
              <a:buClrTx/>
              <a:buSzTx/>
              <a:buFontTx/>
              <a:buNone/>
              <a:tabLst/>
            </a:pPr>
            <a:r>
              <a:rPr kumimoji="0" lang="en-NL" sz="2400" b="1" i="0" u="none" strike="noStrike" cap="none" spc="0" normalizeH="0" baseline="0" dirty="0">
                <a:ln>
                  <a:noFill/>
                </a:ln>
                <a:solidFill>
                  <a:srgbClr val="000000"/>
                </a:solidFill>
                <a:effectLst/>
                <a:uFillTx/>
                <a:latin typeface="Helvetica Neue"/>
                <a:ea typeface="Helvetica Neue"/>
                <a:cs typeface="Helvetica Neue"/>
                <a:sym typeface="Helvetica Neue"/>
              </a:rPr>
              <a:t>180.5M</a:t>
            </a:r>
            <a:endParaRPr lang="en-NL" sz="2400" b="1" i="0" u="none" strike="noStrike" cap="none" spc="0" normalizeH="0" baseline="0" dirty="0">
              <a:ln>
                <a:noFill/>
              </a:ln>
              <a:solidFill>
                <a:srgbClr val="000000"/>
              </a:solidFill>
              <a:effectLst/>
              <a:uFillTx/>
              <a:latin typeface="Helvetica Neue"/>
              <a:ea typeface="Helvetica Neue"/>
              <a:cs typeface="Helvetica Neue"/>
            </a:endParaRPr>
          </a:p>
        </p:txBody>
      </p:sp>
      <p:sp>
        <p:nvSpPr>
          <p:cNvPr id="21" name="TextBox 20">
            <a:extLst>
              <a:ext uri="{FF2B5EF4-FFF2-40B4-BE49-F238E27FC236}">
                <a16:creationId xmlns:a16="http://schemas.microsoft.com/office/drawing/2014/main" id="{E60D2BD1-4207-0F80-F461-2CFCE15E76BA}"/>
              </a:ext>
            </a:extLst>
          </p:cNvPr>
          <p:cNvSpPr txBox="1"/>
          <p:nvPr/>
        </p:nvSpPr>
        <p:spPr>
          <a:xfrm>
            <a:off x="8956592" y="465078"/>
            <a:ext cx="2929179" cy="730969"/>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9050" tIns="19050" rIns="19050" bIns="19050" numCol="1" spcCol="38100" rtlCol="0" anchor="ctr">
            <a:spAutoFit/>
          </a:bodyPr>
          <a:lstStyle/>
          <a:p>
            <a:pPr marL="0" marR="0" indent="0" algn="ctr" defTabSz="412750" rtl="0" fontAlgn="auto" latinLnBrk="0" hangingPunct="0">
              <a:lnSpc>
                <a:spcPct val="100000"/>
              </a:lnSpc>
              <a:spcBef>
                <a:spcPts val="0"/>
              </a:spcBef>
              <a:spcAft>
                <a:spcPts val="0"/>
              </a:spcAft>
              <a:buClrTx/>
              <a:buSzTx/>
              <a:buFontTx/>
              <a:buNone/>
              <a:tabLst/>
            </a:pPr>
            <a:r>
              <a:rPr kumimoji="0" lang="en-NL" sz="1050" b="0" i="0" u="none" strike="noStrike" cap="none" spc="0" normalizeH="0" baseline="0">
                <a:ln>
                  <a:noFill/>
                </a:ln>
                <a:solidFill>
                  <a:srgbClr val="000000"/>
                </a:solidFill>
                <a:effectLst/>
                <a:uFillTx/>
                <a:latin typeface="Helvetica Neue"/>
                <a:ea typeface="Helvetica Neue"/>
                <a:cs typeface="Helvetica Neue"/>
                <a:sym typeface="Helvetica Neue"/>
              </a:rPr>
              <a:t>REQUIREMENTS (US$)</a:t>
            </a:r>
          </a:p>
          <a:p>
            <a:pPr marL="0" marR="0" indent="0" algn="ctr" defTabSz="412750" rtl="0" fontAlgn="auto" latinLnBrk="0" hangingPunct="0">
              <a:lnSpc>
                <a:spcPct val="100000"/>
              </a:lnSpc>
              <a:spcBef>
                <a:spcPts val="0"/>
              </a:spcBef>
              <a:spcAft>
                <a:spcPts val="0"/>
              </a:spcAft>
              <a:buClrTx/>
              <a:buSzTx/>
              <a:buFontTx/>
              <a:buNone/>
              <a:tabLst/>
            </a:pPr>
            <a:endParaRPr lang="en-NL" sz="1050"/>
          </a:p>
          <a:p>
            <a:pPr marL="0" marR="0" indent="0" algn="ctr" defTabSz="412750" rtl="0" fontAlgn="auto" latinLnBrk="0" hangingPunct="0">
              <a:lnSpc>
                <a:spcPct val="100000"/>
              </a:lnSpc>
              <a:spcBef>
                <a:spcPts val="0"/>
              </a:spcBef>
              <a:spcAft>
                <a:spcPts val="0"/>
              </a:spcAft>
              <a:buClrTx/>
              <a:buSzTx/>
              <a:buFontTx/>
              <a:buNone/>
              <a:tabLst/>
            </a:pPr>
            <a:r>
              <a:rPr kumimoji="0" lang="en-NL" sz="2400" b="1" i="0" u="none" strike="noStrike" cap="none" spc="0" normalizeH="0" baseline="0">
                <a:ln>
                  <a:noFill/>
                </a:ln>
                <a:solidFill>
                  <a:srgbClr val="000000"/>
                </a:solidFill>
                <a:effectLst/>
                <a:uFillTx/>
                <a:latin typeface="Helvetica Neue"/>
                <a:ea typeface="Helvetica Neue"/>
                <a:cs typeface="Helvetica Neue"/>
                <a:sym typeface="Helvetica Neue"/>
              </a:rPr>
              <a:t>$46.4B</a:t>
            </a:r>
          </a:p>
        </p:txBody>
      </p:sp>
      <p:sp>
        <p:nvSpPr>
          <p:cNvPr id="22" name="TextBox 21">
            <a:extLst>
              <a:ext uri="{FF2B5EF4-FFF2-40B4-BE49-F238E27FC236}">
                <a16:creationId xmlns:a16="http://schemas.microsoft.com/office/drawing/2014/main" id="{1D61DF93-3222-F4A8-E049-8DA2D1E1C857}"/>
              </a:ext>
            </a:extLst>
          </p:cNvPr>
          <p:cNvSpPr txBox="1"/>
          <p:nvPr/>
        </p:nvSpPr>
        <p:spPr>
          <a:xfrm>
            <a:off x="439387" y="3541859"/>
            <a:ext cx="3314036" cy="1007968"/>
          </a:xfrm>
          <a:prstGeom prst="rect">
            <a:avLst/>
          </a:prstGeom>
          <a:noFill/>
          <a:ln w="3175" cap="flat">
            <a:solidFill>
              <a:srgbClr val="808080"/>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9050" tIns="19050" rIns="19050" bIns="19050" numCol="1" spcCol="38100" rtlCol="0" anchor="ctr">
            <a:spAutoFit/>
          </a:bodyPr>
          <a:lstStyle/>
          <a:p>
            <a:pPr marL="0" marR="0" indent="0" algn="l" defTabSz="412750" rtl="0" fontAlgn="auto" latinLnBrk="0" hangingPunct="0">
              <a:lnSpc>
                <a:spcPct val="100000"/>
              </a:lnSpc>
              <a:spcBef>
                <a:spcPts val="0"/>
              </a:spcBef>
              <a:spcAft>
                <a:spcPts val="0"/>
              </a:spcAft>
              <a:buClrTx/>
              <a:buSzTx/>
              <a:buFontTx/>
              <a:buNone/>
              <a:tabLst/>
            </a:pPr>
            <a:endParaRPr lang="en-US" sz="700">
              <a:solidFill>
                <a:srgbClr val="455F51"/>
              </a:solidFill>
            </a:endParaRPr>
          </a:p>
          <a:p>
            <a:r>
              <a:rPr lang="en-US" sz="2400" b="0" dirty="0" err="1">
                <a:solidFill>
                  <a:srgbClr val="455F51"/>
                </a:solidFill>
              </a:rPr>
              <a:t>Facteurs</a:t>
            </a:r>
            <a:r>
              <a:rPr lang="en-US" sz="2400" b="0" dirty="0">
                <a:solidFill>
                  <a:srgbClr val="455F51"/>
                </a:solidFill>
              </a:rPr>
              <a:t> </a:t>
            </a:r>
            <a:r>
              <a:rPr lang="en-US" sz="2400" b="0" dirty="0" err="1">
                <a:solidFill>
                  <a:srgbClr val="455F51"/>
                </a:solidFill>
              </a:rPr>
              <a:t>contributifs</a:t>
            </a:r>
            <a:r>
              <a:rPr lang="en-US" sz="2400" b="0" dirty="0">
                <a:solidFill>
                  <a:srgbClr val="455F51"/>
                </a:solidFill>
              </a:rPr>
              <a:t> / </a:t>
            </a:r>
            <a:endParaRPr lang="en-US" sz="2400" b="0" dirty="0"/>
          </a:p>
          <a:p>
            <a:pPr marL="0" marR="0" indent="0" defTabSz="412750">
              <a:lnSpc>
                <a:spcPct val="100000"/>
              </a:lnSpc>
              <a:spcBef>
                <a:spcPts val="0"/>
              </a:spcBef>
              <a:spcAft>
                <a:spcPts val="0"/>
              </a:spcAft>
              <a:buClrTx/>
              <a:buSzTx/>
              <a:buFontTx/>
              <a:buNone/>
              <a:tabLst/>
            </a:pPr>
            <a:r>
              <a:rPr lang="en-US" sz="2400" dirty="0">
                <a:solidFill>
                  <a:srgbClr val="455F51"/>
                </a:solidFill>
              </a:rPr>
              <a:t>Drivers</a:t>
            </a:r>
            <a:endParaRPr lang="en-US" sz="1200" dirty="0"/>
          </a:p>
          <a:p>
            <a:pPr marL="0" marR="0" indent="0" algn="l" defTabSz="412750" rtl="0" fontAlgn="auto" latinLnBrk="0" hangingPunct="0">
              <a:lnSpc>
                <a:spcPct val="100000"/>
              </a:lnSpc>
              <a:spcBef>
                <a:spcPts val="0"/>
              </a:spcBef>
              <a:spcAft>
                <a:spcPts val="0"/>
              </a:spcAft>
              <a:buClrTx/>
              <a:buSzTx/>
              <a:buFontTx/>
              <a:buNone/>
              <a:tabLst/>
            </a:pPr>
            <a:endParaRPr lang="en-US" sz="700">
              <a:solidFill>
                <a:srgbClr val="455F51"/>
              </a:solidFill>
            </a:endParaRPr>
          </a:p>
        </p:txBody>
      </p:sp>
      <p:sp>
        <p:nvSpPr>
          <p:cNvPr id="31" name="TextBox 17">
            <a:extLst>
              <a:ext uri="{FF2B5EF4-FFF2-40B4-BE49-F238E27FC236}">
                <a16:creationId xmlns:a16="http://schemas.microsoft.com/office/drawing/2014/main" id="{C27C645E-6D4E-61E2-A51A-183DF98FE8F9}"/>
              </a:ext>
            </a:extLst>
          </p:cNvPr>
          <p:cNvSpPr txBox="1"/>
          <p:nvPr/>
        </p:nvSpPr>
        <p:spPr>
          <a:xfrm>
            <a:off x="741038" y="6301396"/>
            <a:ext cx="4177837" cy="307777"/>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ctr">
            <a:spAutoFit/>
          </a:bodyPr>
          <a:lstStyle/>
          <a:p>
            <a:pPr algn="l" defTabSz="609492">
              <a:defRPr sz="1800">
                <a:latin typeface="Arial"/>
                <a:ea typeface="Arial"/>
                <a:cs typeface="Arial"/>
                <a:sym typeface="Arial"/>
              </a:defRPr>
            </a:pPr>
            <a:r>
              <a:rPr lang="en-US" sz="1000">
                <a:solidFill>
                  <a:srgbClr val="808080"/>
                </a:solidFill>
              </a:rPr>
              <a:t>Global Nutrition Landscape – Stefano Fedele, GNCC</a:t>
            </a:r>
            <a:br>
              <a:rPr sz="1000"/>
            </a:br>
            <a:r>
              <a:rPr lang="en-US" sz="1000">
                <a:solidFill>
                  <a:srgbClr val="808080"/>
                </a:solidFill>
              </a:rPr>
              <a:t>19 February</a:t>
            </a:r>
          </a:p>
        </p:txBody>
      </p:sp>
      <p:sp>
        <p:nvSpPr>
          <p:cNvPr id="33" name="TextBox 32">
            <a:extLst>
              <a:ext uri="{FF2B5EF4-FFF2-40B4-BE49-F238E27FC236}">
                <a16:creationId xmlns:a16="http://schemas.microsoft.com/office/drawing/2014/main" id="{125CCEEF-F37B-EE35-F5C0-13E9E222CF78}"/>
              </a:ext>
            </a:extLst>
          </p:cNvPr>
          <p:cNvSpPr txBox="1"/>
          <p:nvPr/>
        </p:nvSpPr>
        <p:spPr>
          <a:xfrm>
            <a:off x="11153631" y="6204953"/>
            <a:ext cx="1085470" cy="407804"/>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horz" wrap="square" lIns="19050" tIns="19050" rIns="19050" bIns="19050" numCol="1" spcCol="38100" rtlCol="0" anchor="t">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1pPr>
            <a:lvl2pPr marL="0" marR="0" indent="4572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2pPr>
            <a:lvl3pPr marL="0" marR="0" indent="9144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3pPr>
            <a:lvl4pPr marL="0" marR="0" indent="13716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4pPr>
            <a:lvl5pPr marL="0" marR="0" indent="18288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5pPr>
            <a:lvl6pPr marL="0" marR="0" indent="22860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6pPr>
            <a:lvl7pPr marL="0" marR="0" indent="27432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7pPr>
            <a:lvl8pPr marL="0" marR="0" indent="32004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8pPr>
            <a:lvl9pPr marL="0" marR="0" indent="36576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9pPr>
          </a:lstStyle>
          <a:p>
            <a:pPr algn="l"/>
            <a:r>
              <a:rPr lang="en-NL" sz="1200" b="0" spc="-100">
                <a:solidFill>
                  <a:srgbClr val="D8D8D8"/>
                </a:solidFill>
                <a:latin typeface="Calibri"/>
                <a:cs typeface="Calibri"/>
              </a:rPr>
              <a:t>WCA Regional</a:t>
            </a:r>
            <a:endParaRPr lang="en-US">
              <a:solidFill>
                <a:srgbClr val="D8D8D8"/>
              </a:solidFill>
              <a:cs typeface="Calibri"/>
            </a:endParaRPr>
          </a:p>
          <a:p>
            <a:pPr algn="l"/>
            <a:r>
              <a:rPr lang="en-US" sz="1200" b="0" spc="-100">
                <a:solidFill>
                  <a:srgbClr val="D8D8D8"/>
                </a:solidFill>
                <a:latin typeface="Calibri"/>
                <a:cs typeface="Calibri"/>
              </a:rPr>
              <a:t>Meeting</a:t>
            </a:r>
          </a:p>
        </p:txBody>
      </p:sp>
      <p:cxnSp>
        <p:nvCxnSpPr>
          <p:cNvPr id="35" name="Straight Connector 34">
            <a:extLst>
              <a:ext uri="{FF2B5EF4-FFF2-40B4-BE49-F238E27FC236}">
                <a16:creationId xmlns:a16="http://schemas.microsoft.com/office/drawing/2014/main" id="{B536A4DF-03C8-2181-1EC0-C9D0182EA08C}"/>
              </a:ext>
            </a:extLst>
          </p:cNvPr>
          <p:cNvCxnSpPr>
            <a:cxnSpLocks/>
          </p:cNvCxnSpPr>
          <p:nvPr/>
        </p:nvCxnSpPr>
        <p:spPr>
          <a:xfrm flipH="1">
            <a:off x="11050037" y="6083723"/>
            <a:ext cx="1" cy="677592"/>
          </a:xfrm>
          <a:prstGeom prst="line">
            <a:avLst/>
          </a:prstGeom>
          <a:noFill/>
          <a:ln w="12700" cap="flat">
            <a:solidFill>
              <a:schemeClr val="bg1">
                <a:lumMod val="85000"/>
              </a:schemeClr>
            </a:solidFill>
            <a:prstDash val="solid"/>
            <a:miter lim="400000"/>
          </a:ln>
          <a:effectLst/>
          <a:sp3d/>
        </p:spPr>
        <p:style>
          <a:lnRef idx="0">
            <a:scrgbClr r="0" g="0" b="0"/>
          </a:lnRef>
          <a:fillRef idx="0">
            <a:scrgbClr r="0" g="0" b="0"/>
          </a:fillRef>
          <a:effectRef idx="0">
            <a:scrgbClr r="0" g="0" b="0"/>
          </a:effectRef>
          <a:fontRef idx="none"/>
        </p:style>
      </p:cxnSp>
      <p:cxnSp>
        <p:nvCxnSpPr>
          <p:cNvPr id="37" name="Straight Connector 36">
            <a:extLst>
              <a:ext uri="{FF2B5EF4-FFF2-40B4-BE49-F238E27FC236}">
                <a16:creationId xmlns:a16="http://schemas.microsoft.com/office/drawing/2014/main" id="{DA855A92-59EE-8EA8-D746-5D0CF46D46FC}"/>
              </a:ext>
            </a:extLst>
          </p:cNvPr>
          <p:cNvCxnSpPr>
            <a:cxnSpLocks/>
          </p:cNvCxnSpPr>
          <p:nvPr/>
        </p:nvCxnSpPr>
        <p:spPr>
          <a:xfrm flipH="1">
            <a:off x="9566827" y="6083722"/>
            <a:ext cx="1" cy="677592"/>
          </a:xfrm>
          <a:prstGeom prst="line">
            <a:avLst/>
          </a:prstGeom>
          <a:noFill/>
          <a:ln w="12700" cap="flat">
            <a:solidFill>
              <a:schemeClr val="bg1">
                <a:lumMod val="85000"/>
              </a:schemeClr>
            </a:solidFill>
            <a:prstDash val="solid"/>
            <a:miter lim="400000"/>
          </a:ln>
          <a:effectLst/>
          <a:sp3d/>
        </p:spPr>
        <p:style>
          <a:lnRef idx="0">
            <a:scrgbClr r="0" g="0" b="0"/>
          </a:lnRef>
          <a:fillRef idx="0">
            <a:scrgbClr r="0" g="0" b="0"/>
          </a:fillRef>
          <a:effectRef idx="0">
            <a:scrgbClr r="0" g="0" b="0"/>
          </a:effectRef>
          <a:fontRef idx="none"/>
        </p:style>
      </p:cxnSp>
      <p:pic>
        <p:nvPicPr>
          <p:cNvPr id="39" name="Picture 38" descr="A grey rectangular sign with blue text&#10;&#10;Description automatically generated">
            <a:extLst>
              <a:ext uri="{FF2B5EF4-FFF2-40B4-BE49-F238E27FC236}">
                <a16:creationId xmlns:a16="http://schemas.microsoft.com/office/drawing/2014/main" id="{7D0C969D-F9BB-DAAA-72DA-785C98994A19}"/>
              </a:ext>
            </a:extLst>
          </p:cNvPr>
          <p:cNvPicPr>
            <a:picLocks noChangeAspect="1"/>
          </p:cNvPicPr>
          <p:nvPr/>
        </p:nvPicPr>
        <p:blipFill>
          <a:blip r:embed="rId3"/>
          <a:stretch>
            <a:fillRect/>
          </a:stretch>
        </p:blipFill>
        <p:spPr>
          <a:xfrm>
            <a:off x="8450058" y="6069530"/>
            <a:ext cx="1079649" cy="665642"/>
          </a:xfrm>
          <a:prstGeom prst="rect">
            <a:avLst/>
          </a:prstGeom>
        </p:spPr>
      </p:pic>
      <p:pic>
        <p:nvPicPr>
          <p:cNvPr id="41" name="Picture 40" descr="A black background with green text&#10;&#10;Description automatically generated">
            <a:extLst>
              <a:ext uri="{FF2B5EF4-FFF2-40B4-BE49-F238E27FC236}">
                <a16:creationId xmlns:a16="http://schemas.microsoft.com/office/drawing/2014/main" id="{79812227-16C7-BA99-9C5A-038FC4990394}"/>
              </a:ext>
            </a:extLst>
          </p:cNvPr>
          <p:cNvPicPr>
            <a:picLocks noChangeAspect="1"/>
          </p:cNvPicPr>
          <p:nvPr/>
        </p:nvPicPr>
        <p:blipFill>
          <a:blip r:embed="rId4"/>
          <a:stretch>
            <a:fillRect/>
          </a:stretch>
        </p:blipFill>
        <p:spPr>
          <a:xfrm>
            <a:off x="9675628" y="6179617"/>
            <a:ext cx="1275893" cy="452120"/>
          </a:xfrm>
          <a:prstGeom prst="rect">
            <a:avLst/>
          </a:prstGeom>
        </p:spPr>
      </p:pic>
    </p:spTree>
    <p:extLst>
      <p:ext uri="{BB962C8B-B14F-4D97-AF65-F5344CB8AC3E}">
        <p14:creationId xmlns:p14="http://schemas.microsoft.com/office/powerpoint/2010/main" val="277640512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mph" presetSubtype="0" grpId="0" nodeType="clickEffect">
                                  <p:stCondLst>
                                    <p:cond delay="0"/>
                                  </p:stCondLst>
                                  <p:childTnLst>
                                    <p:set>
                                      <p:cBhvr>
                                        <p:cTn id="6" dur="indefinite"/>
                                        <p:tgtEl>
                                          <p:spTgt spid="20"/>
                                        </p:tgtEl>
                                        <p:attrNameLst>
                                          <p:attrName>style.opacity</p:attrName>
                                        </p:attrNameLst>
                                      </p:cBhvr>
                                      <p:to>
                                        <p:strVal val="0.5"/>
                                      </p:to>
                                    </p:set>
                                    <p:animEffect filter="image" prLst="opacity: 0.5">
                                      <p:cBhvr rctx="IE">
                                        <p:cTn id="7" dur="indefinite"/>
                                        <p:tgtEl>
                                          <p:spTgt spid="20"/>
                                        </p:tgtEl>
                                      </p:cBhvr>
                                    </p:animEffect>
                                  </p:childTnLst>
                                </p:cTn>
                              </p:par>
                              <p:par>
                                <p:cTn id="8" presetID="9" presetClass="emph" presetSubtype="0" grpId="0" nodeType="withEffect">
                                  <p:stCondLst>
                                    <p:cond delay="0"/>
                                  </p:stCondLst>
                                  <p:childTnLst>
                                    <p:set>
                                      <p:cBhvr>
                                        <p:cTn id="9" dur="indefinite"/>
                                        <p:tgtEl>
                                          <p:spTgt spid="19"/>
                                        </p:tgtEl>
                                        <p:attrNameLst>
                                          <p:attrName>style.opacity</p:attrName>
                                        </p:attrNameLst>
                                      </p:cBhvr>
                                      <p:to>
                                        <p:strVal val="0.5"/>
                                      </p:to>
                                    </p:set>
                                    <p:animEffect filter="image" prLst="opacity: 0.5">
                                      <p:cBhvr rctx="IE">
                                        <p:cTn id="10" dur="indefinite"/>
                                        <p:tgtEl>
                                          <p:spTgt spid="19"/>
                                        </p:tgtEl>
                                      </p:cBhvr>
                                    </p:animEffect>
                                  </p:childTnLst>
                                </p:cTn>
                              </p:par>
                              <p:par>
                                <p:cTn id="11" presetID="9" presetClass="emph" presetSubtype="0" grpId="0" nodeType="withEffect">
                                  <p:stCondLst>
                                    <p:cond delay="0"/>
                                  </p:stCondLst>
                                  <p:childTnLst>
                                    <p:set>
                                      <p:cBhvr>
                                        <p:cTn id="12" dur="indefinite"/>
                                        <p:tgtEl>
                                          <p:spTgt spid="21"/>
                                        </p:tgtEl>
                                        <p:attrNameLst>
                                          <p:attrName>style.opacity</p:attrName>
                                        </p:attrNameLst>
                                      </p:cBhvr>
                                      <p:to>
                                        <p:strVal val="0.5"/>
                                      </p:to>
                                    </p:set>
                                    <p:animEffect filter="image" prLst="opacity: 0.5">
                                      <p:cBhvr rctx="IE">
                                        <p:cTn id="13" dur="indefinite"/>
                                        <p:tgtEl>
                                          <p:spTgt spid="21"/>
                                        </p:tgtEl>
                                      </p:cBhvr>
                                    </p:animEffect>
                                  </p:childTnLst>
                                </p:cTn>
                              </p:par>
                            </p:childTnLst>
                          </p:cTn>
                        </p:par>
                      </p:childTnLst>
                    </p:cTn>
                  </p:par>
                  <p:par>
                    <p:cTn id="14" fill="hold">
                      <p:stCondLst>
                        <p:cond delay="indefinite"/>
                      </p:stCondLst>
                      <p:childTnLst>
                        <p:par>
                          <p:cTn id="15" fill="hold">
                            <p:stCondLst>
                              <p:cond delay="0"/>
                            </p:stCondLst>
                            <p:childTnLst>
                              <p:par>
                                <p:cTn id="16" presetID="9" presetClass="emph" presetSubtype="0" grpId="1" nodeType="clickEffect">
                                  <p:stCondLst>
                                    <p:cond delay="0"/>
                                  </p:stCondLst>
                                  <p:childTnLst>
                                    <p:set>
                                      <p:cBhvr>
                                        <p:cTn id="17" dur="indefinite"/>
                                        <p:tgtEl>
                                          <p:spTgt spid="19"/>
                                        </p:tgtEl>
                                        <p:attrNameLst>
                                          <p:attrName>style.opacity</p:attrName>
                                        </p:attrNameLst>
                                      </p:cBhvr>
                                      <p:to>
                                        <p:strVal val="0.5"/>
                                      </p:to>
                                    </p:set>
                                    <p:animEffect filter="image" prLst="opacity: 0.5">
                                      <p:cBhvr rctx="IE">
                                        <p:cTn id="18" dur="indefinite"/>
                                        <p:tgtEl>
                                          <p:spTgt spid="19"/>
                                        </p:tgtEl>
                                      </p:cBhvr>
                                    </p:animEffect>
                                  </p:childTnLst>
                                </p:cTn>
                              </p:par>
                              <p:par>
                                <p:cTn id="19" presetID="9" presetClass="emph" presetSubtype="0" grpId="1" nodeType="withEffect">
                                  <p:stCondLst>
                                    <p:cond delay="0"/>
                                  </p:stCondLst>
                                  <p:childTnLst>
                                    <p:set>
                                      <p:cBhvr>
                                        <p:cTn id="20" dur="indefinite"/>
                                        <p:tgtEl>
                                          <p:spTgt spid="20"/>
                                        </p:tgtEl>
                                        <p:attrNameLst>
                                          <p:attrName>style.opacity</p:attrName>
                                        </p:attrNameLst>
                                      </p:cBhvr>
                                      <p:to>
                                        <p:strVal val="0.5"/>
                                      </p:to>
                                    </p:set>
                                    <p:animEffect filter="image" prLst="opacity: 0.5">
                                      <p:cBhvr rctx="IE">
                                        <p:cTn id="21" dur="indefinite"/>
                                        <p:tgtEl>
                                          <p:spTgt spid="20"/>
                                        </p:tgtEl>
                                      </p:cBhvr>
                                    </p:animEffec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5"/>
                                        </p:tgtEl>
                                        <p:attrNameLst>
                                          <p:attrName>style.visibility</p:attrName>
                                        </p:attrNameLst>
                                      </p:cBhvr>
                                      <p:to>
                                        <p:strVal val="visible"/>
                                      </p:to>
                                    </p:set>
                                  </p:childTnLst>
                                </p:cTn>
                              </p:par>
                              <p:par>
                                <p:cTn id="26" presetID="9" presetClass="emph" presetSubtype="0" grpId="1" nodeType="withEffect">
                                  <p:stCondLst>
                                    <p:cond delay="0"/>
                                  </p:stCondLst>
                                  <p:childTnLst>
                                    <p:set>
                                      <p:cBhvr>
                                        <p:cTn id="27" dur="indefinite"/>
                                        <p:tgtEl>
                                          <p:spTgt spid="21"/>
                                        </p:tgtEl>
                                        <p:attrNameLst>
                                          <p:attrName>style.opacity</p:attrName>
                                        </p:attrNameLst>
                                      </p:cBhvr>
                                      <p:to>
                                        <p:strVal val="0.5"/>
                                      </p:to>
                                    </p:set>
                                    <p:animEffect filter="image" prLst="opacity: 0.5">
                                      <p:cBhvr rctx="IE">
                                        <p:cTn id="28" dur="indefinite"/>
                                        <p:tgtEl>
                                          <p:spTgt spid="21"/>
                                        </p:tgtEl>
                                      </p:cBhvr>
                                    </p:animEffec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2"/>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7"/>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10"/>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10" grpId="0"/>
      <p:bldP spid="15" grpId="0"/>
      <p:bldP spid="19" grpId="0"/>
      <p:bldP spid="19" grpId="1"/>
      <p:bldP spid="20" grpId="0"/>
      <p:bldP spid="20" grpId="1"/>
      <p:bldP spid="21" grpId="0"/>
      <p:bldP spid="21" grpId="1"/>
      <p:bldP spid="22" grpId="0" animBg="1"/>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17">
            <a:extLst>
              <a:ext uri="{FF2B5EF4-FFF2-40B4-BE49-F238E27FC236}">
                <a16:creationId xmlns:a16="http://schemas.microsoft.com/office/drawing/2014/main" id="{E009B7F7-F2BC-E558-3F5F-49DB83915097}"/>
              </a:ext>
            </a:extLst>
          </p:cNvPr>
          <p:cNvSpPr txBox="1"/>
          <p:nvPr/>
        </p:nvSpPr>
        <p:spPr>
          <a:xfrm>
            <a:off x="223524" y="6229704"/>
            <a:ext cx="4177837" cy="492443"/>
          </a:xfrm>
          <a:prstGeom prst="rect">
            <a:avLst/>
          </a:prstGeom>
          <a:ln w="3175">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0" tIns="0" rIns="0" bIns="0" anchor="ctr">
            <a:spAutoFit/>
          </a:bodyPr>
          <a:lstStyle/>
          <a:p>
            <a:pPr algn="l" defTabSz="609492">
              <a:defRPr sz="1800">
                <a:latin typeface="Arial"/>
                <a:ea typeface="Arial"/>
                <a:cs typeface="Arial"/>
                <a:sym typeface="Arial"/>
              </a:defRPr>
            </a:pPr>
            <a:r>
              <a:rPr lang="fr-FR" sz="1600" dirty="0">
                <a:solidFill>
                  <a:srgbClr val="808080"/>
                </a:solidFill>
              </a:rPr>
              <a:t>ERP</a:t>
            </a:r>
            <a:r>
              <a:rPr lang="en-US" sz="1600" dirty="0">
                <a:solidFill>
                  <a:srgbClr val="808080"/>
                </a:solidFill>
              </a:rPr>
              <a:t> </a:t>
            </a:r>
            <a:r>
              <a:rPr sz="1600" dirty="0">
                <a:solidFill>
                  <a:srgbClr val="808080"/>
                </a:solidFill>
              </a:rPr>
              <a:t> </a:t>
            </a:r>
            <a:br>
              <a:rPr sz="1600" dirty="0"/>
            </a:br>
            <a:r>
              <a:rPr sz="1600" dirty="0">
                <a:solidFill>
                  <a:srgbClr val="808080"/>
                </a:solidFill>
              </a:rPr>
              <a:t>Date:</a:t>
            </a:r>
            <a:r>
              <a:rPr lang="en-US" sz="1600" dirty="0">
                <a:solidFill>
                  <a:srgbClr val="808080"/>
                </a:solidFill>
              </a:rPr>
              <a:t>  19/02/2024</a:t>
            </a:r>
          </a:p>
        </p:txBody>
      </p:sp>
      <p:sp>
        <p:nvSpPr>
          <p:cNvPr id="4" name="TextBox 3">
            <a:extLst>
              <a:ext uri="{FF2B5EF4-FFF2-40B4-BE49-F238E27FC236}">
                <a16:creationId xmlns:a16="http://schemas.microsoft.com/office/drawing/2014/main" id="{0E1F8E42-10C6-26C0-C95B-40B06D006324}"/>
              </a:ext>
            </a:extLst>
          </p:cNvPr>
          <p:cNvSpPr txBox="1"/>
          <p:nvPr/>
        </p:nvSpPr>
        <p:spPr>
          <a:xfrm>
            <a:off x="11153631" y="6204953"/>
            <a:ext cx="1085470" cy="407804"/>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horz" wrap="square" lIns="19050" tIns="19050" rIns="19050" bIns="19050" numCol="1" spcCol="38100" rtlCol="0" anchor="t">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1pPr>
            <a:lvl2pPr marL="0" marR="0" indent="4572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2pPr>
            <a:lvl3pPr marL="0" marR="0" indent="9144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3pPr>
            <a:lvl4pPr marL="0" marR="0" indent="13716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4pPr>
            <a:lvl5pPr marL="0" marR="0" indent="18288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5pPr>
            <a:lvl6pPr marL="0" marR="0" indent="22860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6pPr>
            <a:lvl7pPr marL="0" marR="0" indent="27432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7pPr>
            <a:lvl8pPr marL="0" marR="0" indent="32004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8pPr>
            <a:lvl9pPr marL="0" marR="0" indent="36576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9pPr>
          </a:lstStyle>
          <a:p>
            <a:pPr algn="l"/>
            <a:r>
              <a:rPr lang="fr-FR" sz="1200" b="0" spc="-100" dirty="0">
                <a:solidFill>
                  <a:srgbClr val="D8D8D8"/>
                </a:solidFill>
                <a:latin typeface="Calibri"/>
                <a:cs typeface="Calibri"/>
              </a:rPr>
              <a:t>WC</a:t>
            </a:r>
            <a:r>
              <a:rPr lang="en-NL" sz="1200" b="0" spc="-100">
                <a:solidFill>
                  <a:srgbClr val="D8D8D8"/>
                </a:solidFill>
                <a:latin typeface="Calibri"/>
                <a:cs typeface="Calibri"/>
              </a:rPr>
              <a:t>A Regional</a:t>
            </a:r>
            <a:endParaRPr lang="en-US" dirty="0">
              <a:solidFill>
                <a:srgbClr val="D8D8D8"/>
              </a:solidFill>
              <a:cs typeface="Calibri"/>
            </a:endParaRPr>
          </a:p>
          <a:p>
            <a:pPr algn="l"/>
            <a:r>
              <a:rPr lang="en-US" sz="1200" b="0" spc="-100" dirty="0">
                <a:solidFill>
                  <a:srgbClr val="D8D8D8"/>
                </a:solidFill>
                <a:latin typeface="Calibri"/>
                <a:cs typeface="Calibri"/>
              </a:rPr>
              <a:t>Meeting</a:t>
            </a:r>
          </a:p>
        </p:txBody>
      </p:sp>
      <p:cxnSp>
        <p:nvCxnSpPr>
          <p:cNvPr id="6" name="Straight Connector 5">
            <a:extLst>
              <a:ext uri="{FF2B5EF4-FFF2-40B4-BE49-F238E27FC236}">
                <a16:creationId xmlns:a16="http://schemas.microsoft.com/office/drawing/2014/main" id="{2228D5E9-5A81-029D-5C37-9592A737B007}"/>
              </a:ext>
            </a:extLst>
          </p:cNvPr>
          <p:cNvCxnSpPr>
            <a:cxnSpLocks/>
          </p:cNvCxnSpPr>
          <p:nvPr/>
        </p:nvCxnSpPr>
        <p:spPr>
          <a:xfrm flipH="1">
            <a:off x="11050037" y="6083723"/>
            <a:ext cx="1" cy="677592"/>
          </a:xfrm>
          <a:prstGeom prst="line">
            <a:avLst/>
          </a:prstGeom>
          <a:noFill/>
          <a:ln w="12700" cap="flat">
            <a:solidFill>
              <a:schemeClr val="bg1">
                <a:lumMod val="85000"/>
              </a:schemeClr>
            </a:solidFill>
            <a:prstDash val="solid"/>
            <a:miter lim="400000"/>
          </a:ln>
          <a:effectLst/>
          <a:sp3d/>
        </p:spPr>
        <p:style>
          <a:lnRef idx="0">
            <a:scrgbClr r="0" g="0" b="0"/>
          </a:lnRef>
          <a:fillRef idx="0">
            <a:scrgbClr r="0" g="0" b="0"/>
          </a:fillRef>
          <a:effectRef idx="0">
            <a:scrgbClr r="0" g="0" b="0"/>
          </a:effectRef>
          <a:fontRef idx="none"/>
        </p:style>
      </p:cxnSp>
      <p:cxnSp>
        <p:nvCxnSpPr>
          <p:cNvPr id="8" name="Straight Connector 7">
            <a:extLst>
              <a:ext uri="{FF2B5EF4-FFF2-40B4-BE49-F238E27FC236}">
                <a16:creationId xmlns:a16="http://schemas.microsoft.com/office/drawing/2014/main" id="{855E84E4-9068-BEC5-AAE5-8B70F4E64805}"/>
              </a:ext>
            </a:extLst>
          </p:cNvPr>
          <p:cNvCxnSpPr>
            <a:cxnSpLocks/>
          </p:cNvCxnSpPr>
          <p:nvPr/>
        </p:nvCxnSpPr>
        <p:spPr>
          <a:xfrm flipH="1">
            <a:off x="9566827" y="6083722"/>
            <a:ext cx="1" cy="677592"/>
          </a:xfrm>
          <a:prstGeom prst="line">
            <a:avLst/>
          </a:prstGeom>
          <a:noFill/>
          <a:ln w="12700" cap="flat">
            <a:solidFill>
              <a:schemeClr val="bg1">
                <a:lumMod val="85000"/>
              </a:schemeClr>
            </a:solidFill>
            <a:prstDash val="solid"/>
            <a:miter lim="400000"/>
          </a:ln>
          <a:effectLst/>
          <a:sp3d/>
        </p:spPr>
        <p:style>
          <a:lnRef idx="0">
            <a:scrgbClr r="0" g="0" b="0"/>
          </a:lnRef>
          <a:fillRef idx="0">
            <a:scrgbClr r="0" g="0" b="0"/>
          </a:fillRef>
          <a:effectRef idx="0">
            <a:scrgbClr r="0" g="0" b="0"/>
          </a:effectRef>
          <a:fontRef idx="none"/>
        </p:style>
      </p:cxnSp>
      <p:pic>
        <p:nvPicPr>
          <p:cNvPr id="11" name="Picture 10" descr="A grey rectangular sign with blue text&#10;&#10;Description automatically generated">
            <a:extLst>
              <a:ext uri="{FF2B5EF4-FFF2-40B4-BE49-F238E27FC236}">
                <a16:creationId xmlns:a16="http://schemas.microsoft.com/office/drawing/2014/main" id="{F95188EE-5598-9417-61CD-B10518740B3F}"/>
              </a:ext>
            </a:extLst>
          </p:cNvPr>
          <p:cNvPicPr>
            <a:picLocks noChangeAspect="1"/>
          </p:cNvPicPr>
          <p:nvPr/>
        </p:nvPicPr>
        <p:blipFill>
          <a:blip r:embed="rId3"/>
          <a:stretch>
            <a:fillRect/>
          </a:stretch>
        </p:blipFill>
        <p:spPr>
          <a:xfrm>
            <a:off x="8450058" y="6069530"/>
            <a:ext cx="1079649" cy="665642"/>
          </a:xfrm>
          <a:prstGeom prst="rect">
            <a:avLst/>
          </a:prstGeom>
        </p:spPr>
      </p:pic>
      <p:pic>
        <p:nvPicPr>
          <p:cNvPr id="16" name="Picture 15" descr="A black background with green text&#10;&#10;Description automatically generated">
            <a:extLst>
              <a:ext uri="{FF2B5EF4-FFF2-40B4-BE49-F238E27FC236}">
                <a16:creationId xmlns:a16="http://schemas.microsoft.com/office/drawing/2014/main" id="{25077E36-7DAE-D56C-E30D-7CD0AFFA11D1}"/>
              </a:ext>
            </a:extLst>
          </p:cNvPr>
          <p:cNvPicPr>
            <a:picLocks noChangeAspect="1"/>
          </p:cNvPicPr>
          <p:nvPr/>
        </p:nvPicPr>
        <p:blipFill>
          <a:blip r:embed="rId4"/>
          <a:stretch>
            <a:fillRect/>
          </a:stretch>
        </p:blipFill>
        <p:spPr>
          <a:xfrm>
            <a:off x="9675628" y="6179617"/>
            <a:ext cx="1275893" cy="452120"/>
          </a:xfrm>
          <a:prstGeom prst="rect">
            <a:avLst/>
          </a:prstGeom>
        </p:spPr>
      </p:pic>
      <p:sp>
        <p:nvSpPr>
          <p:cNvPr id="5" name="ZoneTexte 4">
            <a:extLst>
              <a:ext uri="{FF2B5EF4-FFF2-40B4-BE49-F238E27FC236}">
                <a16:creationId xmlns:a16="http://schemas.microsoft.com/office/drawing/2014/main" id="{412CEB8F-B768-0ED6-89F2-CE81A5D5AD41}"/>
              </a:ext>
            </a:extLst>
          </p:cNvPr>
          <p:cNvSpPr txBox="1"/>
          <p:nvPr/>
        </p:nvSpPr>
        <p:spPr>
          <a:xfrm>
            <a:off x="681661" y="941975"/>
            <a:ext cx="11274115" cy="5393784"/>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9050" tIns="19050" rIns="19050" bIns="19050" numCol="1" spcCol="38100" rtlCol="0" anchor="ctr">
            <a:spAutoFit/>
          </a:bodyPr>
          <a:lstStyle/>
          <a:p>
            <a:pPr marR="0" algn="l" defTabSz="412750" rtl="0" fontAlgn="auto" latinLnBrk="0" hangingPunct="0">
              <a:lnSpc>
                <a:spcPct val="100000"/>
              </a:lnSpc>
              <a:spcBef>
                <a:spcPts val="0"/>
              </a:spcBef>
              <a:spcAft>
                <a:spcPts val="0"/>
              </a:spcAft>
              <a:buClrTx/>
              <a:buSzTx/>
              <a:tabLst/>
            </a:pPr>
            <a:r>
              <a:rPr lang="en-US" sz="1800" b="0" kern="1200" dirty="0">
                <a:solidFill>
                  <a:schemeClr val="tx1"/>
                </a:solidFill>
                <a:latin typeface="Calibri"/>
                <a:ea typeface="+mj-ea"/>
                <a:cs typeface="Calibri"/>
              </a:rPr>
              <a:t>Questionnaire online for expression of interest sent out in September 2023 – Questionnaire </a:t>
            </a:r>
            <a:r>
              <a:rPr lang="en-US" sz="1800" b="0" kern="1200" dirty="0" err="1">
                <a:solidFill>
                  <a:schemeClr val="tx1"/>
                </a:solidFill>
                <a:latin typeface="Calibri"/>
                <a:ea typeface="+mj-ea"/>
                <a:cs typeface="Calibri"/>
              </a:rPr>
              <a:t>en</a:t>
            </a:r>
            <a:r>
              <a:rPr lang="en-US" sz="1800" b="0" kern="1200" dirty="0">
                <a:solidFill>
                  <a:schemeClr val="tx1"/>
                </a:solidFill>
                <a:latin typeface="Calibri"/>
                <a:ea typeface="+mj-ea"/>
                <a:cs typeface="Calibri"/>
              </a:rPr>
              <a:t> </a:t>
            </a:r>
            <a:r>
              <a:rPr lang="en-US" sz="1800" b="0" kern="1200" dirty="0" err="1">
                <a:solidFill>
                  <a:schemeClr val="tx1"/>
                </a:solidFill>
                <a:latin typeface="Calibri"/>
                <a:ea typeface="+mj-ea"/>
                <a:cs typeface="Calibri"/>
              </a:rPr>
              <a:t>ligne</a:t>
            </a:r>
            <a:r>
              <a:rPr lang="en-US" sz="1800" b="0" kern="1200" dirty="0">
                <a:solidFill>
                  <a:schemeClr val="tx1"/>
                </a:solidFill>
                <a:latin typeface="Calibri"/>
                <a:ea typeface="+mj-ea"/>
                <a:cs typeface="Calibri"/>
              </a:rPr>
              <a:t> pour </a:t>
            </a:r>
            <a:r>
              <a:rPr lang="en-US" sz="1800" b="0" kern="1200" dirty="0" err="1">
                <a:solidFill>
                  <a:schemeClr val="tx1"/>
                </a:solidFill>
                <a:latin typeface="Calibri"/>
                <a:ea typeface="+mj-ea"/>
                <a:cs typeface="Calibri"/>
              </a:rPr>
              <a:t>une</a:t>
            </a:r>
            <a:r>
              <a:rPr lang="en-US" sz="1800" b="0" kern="1200" dirty="0">
                <a:solidFill>
                  <a:schemeClr val="tx1"/>
                </a:solidFill>
                <a:latin typeface="Calibri"/>
                <a:ea typeface="+mj-ea"/>
                <a:cs typeface="Calibri"/>
              </a:rPr>
              <a:t> expression </a:t>
            </a:r>
            <a:r>
              <a:rPr lang="en-US" sz="1800" b="0" kern="1200" dirty="0" err="1">
                <a:solidFill>
                  <a:schemeClr val="tx1"/>
                </a:solidFill>
                <a:latin typeface="Calibri"/>
                <a:ea typeface="+mj-ea"/>
                <a:cs typeface="Calibri"/>
              </a:rPr>
              <a:t>d’intérêt</a:t>
            </a:r>
            <a:r>
              <a:rPr lang="en-US" sz="1800" b="0" kern="1200" dirty="0">
                <a:solidFill>
                  <a:schemeClr val="tx1"/>
                </a:solidFill>
                <a:latin typeface="Calibri"/>
                <a:ea typeface="+mj-ea"/>
                <a:cs typeface="Calibri"/>
              </a:rPr>
              <a:t> </a:t>
            </a:r>
            <a:r>
              <a:rPr lang="en-US" sz="1800" b="0" kern="1200" dirty="0" err="1">
                <a:solidFill>
                  <a:schemeClr val="tx1"/>
                </a:solidFill>
                <a:latin typeface="Calibri"/>
                <a:ea typeface="+mj-ea"/>
                <a:cs typeface="Calibri"/>
              </a:rPr>
              <a:t>envoyé</a:t>
            </a:r>
            <a:r>
              <a:rPr lang="en-US" sz="1800" b="0" kern="1200" dirty="0">
                <a:solidFill>
                  <a:schemeClr val="tx1"/>
                </a:solidFill>
                <a:latin typeface="Calibri"/>
                <a:ea typeface="+mj-ea"/>
                <a:cs typeface="Calibri"/>
              </a:rPr>
              <a:t> </a:t>
            </a:r>
            <a:r>
              <a:rPr lang="en-US" sz="1800" b="0" kern="1200" dirty="0" err="1">
                <a:solidFill>
                  <a:schemeClr val="tx1"/>
                </a:solidFill>
                <a:latin typeface="Calibri"/>
                <a:ea typeface="+mj-ea"/>
                <a:cs typeface="Calibri"/>
              </a:rPr>
              <a:t>en</a:t>
            </a:r>
            <a:r>
              <a:rPr lang="en-US" sz="1800" b="0" kern="1200" dirty="0">
                <a:solidFill>
                  <a:schemeClr val="tx1"/>
                </a:solidFill>
                <a:latin typeface="Calibri"/>
                <a:ea typeface="+mj-ea"/>
                <a:cs typeface="Calibri"/>
              </a:rPr>
              <a:t> </a:t>
            </a:r>
            <a:r>
              <a:rPr lang="en-US" sz="1800" b="0" kern="1200" dirty="0" err="1">
                <a:solidFill>
                  <a:schemeClr val="tx1"/>
                </a:solidFill>
                <a:latin typeface="Calibri"/>
                <a:ea typeface="+mj-ea"/>
                <a:cs typeface="Calibri"/>
              </a:rPr>
              <a:t>septembre</a:t>
            </a:r>
            <a:r>
              <a:rPr lang="en-US" sz="1800" b="0" kern="1200" dirty="0">
                <a:solidFill>
                  <a:schemeClr val="tx1"/>
                </a:solidFill>
                <a:latin typeface="Calibri"/>
                <a:ea typeface="+mj-ea"/>
                <a:cs typeface="Calibri"/>
              </a:rPr>
              <a:t> 2023</a:t>
            </a:r>
          </a:p>
          <a:p>
            <a:pPr marR="0" algn="l" defTabSz="412750" rtl="0" fontAlgn="auto" latinLnBrk="0" hangingPunct="0">
              <a:lnSpc>
                <a:spcPct val="100000"/>
              </a:lnSpc>
              <a:spcBef>
                <a:spcPts val="0"/>
              </a:spcBef>
              <a:spcAft>
                <a:spcPts val="0"/>
              </a:spcAft>
              <a:buClrTx/>
              <a:buSzTx/>
              <a:tabLst/>
            </a:pPr>
            <a:endParaRPr lang="en-US" sz="1800" b="0" kern="1200" dirty="0">
              <a:solidFill>
                <a:schemeClr val="tx1"/>
              </a:solidFill>
              <a:latin typeface="Calibri"/>
              <a:ea typeface="+mj-ea"/>
              <a:cs typeface="Calibri"/>
            </a:endParaRPr>
          </a:p>
          <a:p>
            <a:pPr marR="0" algn="l" defTabSz="412750" rtl="0" fontAlgn="auto" latinLnBrk="0" hangingPunct="0">
              <a:lnSpc>
                <a:spcPct val="100000"/>
              </a:lnSpc>
              <a:spcBef>
                <a:spcPts val="0"/>
              </a:spcBef>
              <a:spcAft>
                <a:spcPts val="0"/>
              </a:spcAft>
              <a:buClrTx/>
              <a:buSzTx/>
              <a:tabLst/>
            </a:pPr>
            <a:endParaRPr lang="en-US" sz="1800" b="0" kern="1200" dirty="0">
              <a:solidFill>
                <a:schemeClr val="tx1"/>
              </a:solidFill>
              <a:latin typeface="Calibri"/>
              <a:ea typeface="+mj-ea"/>
              <a:cs typeface="Calibri"/>
            </a:endParaRPr>
          </a:p>
          <a:p>
            <a:pPr marR="0" algn="l" defTabSz="412750" rtl="0" fontAlgn="auto" latinLnBrk="0" hangingPunct="0">
              <a:lnSpc>
                <a:spcPct val="100000"/>
              </a:lnSpc>
              <a:spcBef>
                <a:spcPts val="0"/>
              </a:spcBef>
              <a:spcAft>
                <a:spcPts val="0"/>
              </a:spcAft>
              <a:buClrTx/>
              <a:buSzTx/>
              <a:tabLst/>
            </a:pPr>
            <a:endParaRPr lang="en-US" sz="2400" b="0" kern="1200" dirty="0">
              <a:solidFill>
                <a:schemeClr val="tx1"/>
              </a:solidFill>
              <a:latin typeface="Calibri"/>
              <a:ea typeface="+mj-ea"/>
              <a:cs typeface="Calibri"/>
            </a:endParaRPr>
          </a:p>
          <a:p>
            <a:pPr marR="0" algn="l" defTabSz="412750" rtl="0" fontAlgn="auto" latinLnBrk="0" hangingPunct="0">
              <a:lnSpc>
                <a:spcPct val="100000"/>
              </a:lnSpc>
              <a:spcBef>
                <a:spcPts val="0"/>
              </a:spcBef>
              <a:spcAft>
                <a:spcPts val="0"/>
              </a:spcAft>
              <a:buClrTx/>
              <a:buSzTx/>
              <a:tabLst/>
            </a:pPr>
            <a:endParaRPr lang="en-US" sz="2400" b="0" kern="1200" dirty="0">
              <a:solidFill>
                <a:schemeClr val="tx1"/>
              </a:solidFill>
              <a:latin typeface="Calibri"/>
              <a:ea typeface="+mj-ea"/>
              <a:cs typeface="Calibri"/>
            </a:endParaRPr>
          </a:p>
          <a:p>
            <a:pPr marR="0" algn="l" defTabSz="412750" rtl="0" fontAlgn="auto" latinLnBrk="0" hangingPunct="0">
              <a:lnSpc>
                <a:spcPct val="100000"/>
              </a:lnSpc>
              <a:spcBef>
                <a:spcPts val="0"/>
              </a:spcBef>
              <a:spcAft>
                <a:spcPts val="0"/>
              </a:spcAft>
              <a:buClrTx/>
              <a:buSzTx/>
              <a:tabLst/>
            </a:pPr>
            <a:endParaRPr lang="en-US" sz="2400" b="0" kern="1200" dirty="0">
              <a:solidFill>
                <a:schemeClr val="tx1"/>
              </a:solidFill>
              <a:latin typeface="Calibri"/>
              <a:ea typeface="+mj-ea"/>
              <a:cs typeface="Calibri"/>
            </a:endParaRPr>
          </a:p>
          <a:p>
            <a:pPr marL="342900" marR="0" indent="-342900" algn="l" defTabSz="412750" rtl="0" fontAlgn="auto" latinLnBrk="0" hangingPunct="0">
              <a:lnSpc>
                <a:spcPct val="100000"/>
              </a:lnSpc>
              <a:spcBef>
                <a:spcPts val="0"/>
              </a:spcBef>
              <a:spcAft>
                <a:spcPts val="0"/>
              </a:spcAft>
              <a:buClrTx/>
              <a:buSzTx/>
              <a:buFont typeface="Wingdings" panose="05000000000000000000" pitchFamily="2" charset="2"/>
              <a:buChar char="v"/>
              <a:tabLst/>
            </a:pPr>
            <a:endParaRPr lang="en-US" sz="2400" b="0" kern="1200" dirty="0">
              <a:solidFill>
                <a:schemeClr val="tx1"/>
              </a:solidFill>
              <a:latin typeface="Calibri"/>
              <a:ea typeface="+mj-ea"/>
              <a:cs typeface="Calibri"/>
            </a:endParaRPr>
          </a:p>
          <a:p>
            <a:pPr marL="342900" marR="0" indent="-342900" algn="l" defTabSz="412750" rtl="0" fontAlgn="auto" latinLnBrk="0" hangingPunct="0">
              <a:lnSpc>
                <a:spcPct val="100000"/>
              </a:lnSpc>
              <a:spcBef>
                <a:spcPts val="0"/>
              </a:spcBef>
              <a:spcAft>
                <a:spcPts val="0"/>
              </a:spcAft>
              <a:buClrTx/>
              <a:buSzTx/>
              <a:buFont typeface="Wingdings" panose="05000000000000000000" pitchFamily="2" charset="2"/>
              <a:buChar char="v"/>
              <a:tabLst/>
            </a:pPr>
            <a:endParaRPr lang="fr-FR" sz="2400" b="0" kern="1200" dirty="0">
              <a:solidFill>
                <a:schemeClr val="tx1"/>
              </a:solidFill>
              <a:latin typeface="Calibri"/>
              <a:ea typeface="+mj-ea"/>
              <a:cs typeface="Calibri"/>
            </a:endParaRPr>
          </a:p>
          <a:p>
            <a:pPr marL="342900" marR="0" indent="-342900" algn="l" defTabSz="412750" rtl="0" fontAlgn="auto" latinLnBrk="0" hangingPunct="0">
              <a:lnSpc>
                <a:spcPct val="100000"/>
              </a:lnSpc>
              <a:spcBef>
                <a:spcPts val="0"/>
              </a:spcBef>
              <a:spcAft>
                <a:spcPts val="0"/>
              </a:spcAft>
              <a:buClrTx/>
              <a:buSzTx/>
              <a:buFont typeface="Wingdings" panose="05000000000000000000" pitchFamily="2" charset="2"/>
              <a:buChar char="v"/>
              <a:tabLst/>
            </a:pPr>
            <a:endParaRPr lang="fr-FR" sz="2400" b="0" kern="1200" dirty="0">
              <a:solidFill>
                <a:schemeClr val="tx1"/>
              </a:solidFill>
              <a:latin typeface="Calibri"/>
              <a:ea typeface="+mj-ea"/>
              <a:cs typeface="Calibri"/>
            </a:endParaRPr>
          </a:p>
          <a:p>
            <a:pPr marL="342900" marR="0" indent="-342900" algn="l" defTabSz="412750" rtl="0" fontAlgn="auto" latinLnBrk="0" hangingPunct="0">
              <a:lnSpc>
                <a:spcPct val="100000"/>
              </a:lnSpc>
              <a:spcBef>
                <a:spcPts val="0"/>
              </a:spcBef>
              <a:spcAft>
                <a:spcPts val="0"/>
              </a:spcAft>
              <a:buClrTx/>
              <a:buSzTx/>
              <a:buFont typeface="Wingdings" panose="05000000000000000000" pitchFamily="2" charset="2"/>
              <a:buChar char="v"/>
              <a:tabLst/>
            </a:pPr>
            <a:endParaRPr lang="fr-FR" sz="2400" b="0" kern="1200" dirty="0">
              <a:solidFill>
                <a:schemeClr val="tx1"/>
              </a:solidFill>
              <a:latin typeface="Calibri"/>
              <a:ea typeface="+mj-ea"/>
              <a:cs typeface="Calibri"/>
            </a:endParaRPr>
          </a:p>
          <a:p>
            <a:pPr marL="342900" marR="0" indent="-342900" algn="l" defTabSz="412750" rtl="0" fontAlgn="auto" latinLnBrk="0" hangingPunct="0">
              <a:lnSpc>
                <a:spcPct val="100000"/>
              </a:lnSpc>
              <a:spcBef>
                <a:spcPts val="0"/>
              </a:spcBef>
              <a:spcAft>
                <a:spcPts val="0"/>
              </a:spcAft>
              <a:buClrTx/>
              <a:buSzTx/>
              <a:buFont typeface="Wingdings" panose="05000000000000000000" pitchFamily="2" charset="2"/>
              <a:buChar char="v"/>
              <a:tabLst/>
            </a:pPr>
            <a:endParaRPr lang="fr-FR" sz="2400" b="0" kern="1200" dirty="0">
              <a:solidFill>
                <a:schemeClr val="tx1"/>
              </a:solidFill>
              <a:latin typeface="Calibri"/>
              <a:ea typeface="+mj-ea"/>
              <a:cs typeface="Calibri"/>
            </a:endParaRPr>
          </a:p>
          <a:p>
            <a:pPr marR="0" algn="l" defTabSz="412750" rtl="0" fontAlgn="auto" latinLnBrk="0" hangingPunct="0">
              <a:lnSpc>
                <a:spcPct val="100000"/>
              </a:lnSpc>
              <a:spcBef>
                <a:spcPts val="0"/>
              </a:spcBef>
              <a:spcAft>
                <a:spcPts val="0"/>
              </a:spcAft>
              <a:buClrTx/>
              <a:buSzTx/>
              <a:tabLst/>
            </a:pPr>
            <a:r>
              <a:rPr lang="fr-FR" sz="2400" kern="1200" dirty="0">
                <a:solidFill>
                  <a:schemeClr val="tx1"/>
                </a:solidFill>
                <a:latin typeface="Calibri"/>
                <a:ea typeface="+mj-ea"/>
                <a:cs typeface="Calibri"/>
              </a:rPr>
              <a:t>Support </a:t>
            </a:r>
            <a:r>
              <a:rPr lang="fr-FR" sz="2400" kern="1200" dirty="0" err="1">
                <a:solidFill>
                  <a:schemeClr val="tx1"/>
                </a:solidFill>
                <a:latin typeface="Calibri"/>
                <a:ea typeface="+mj-ea"/>
                <a:cs typeface="Calibri"/>
              </a:rPr>
              <a:t>from</a:t>
            </a:r>
            <a:r>
              <a:rPr lang="fr-FR" sz="2400" kern="1200" dirty="0">
                <a:solidFill>
                  <a:schemeClr val="tx1"/>
                </a:solidFill>
                <a:latin typeface="Calibri"/>
                <a:ea typeface="+mj-ea"/>
                <a:cs typeface="Calibri"/>
              </a:rPr>
              <a:t> </a:t>
            </a:r>
            <a:r>
              <a:rPr lang="fr-FR" sz="2400" kern="1200" dirty="0" err="1">
                <a:solidFill>
                  <a:schemeClr val="tx1"/>
                </a:solidFill>
                <a:latin typeface="Calibri"/>
                <a:ea typeface="+mj-ea"/>
                <a:cs typeface="Calibri"/>
              </a:rPr>
              <a:t>regional</a:t>
            </a:r>
            <a:r>
              <a:rPr lang="fr-FR" sz="2400" kern="1200" dirty="0">
                <a:solidFill>
                  <a:schemeClr val="tx1"/>
                </a:solidFill>
                <a:latin typeface="Calibri"/>
                <a:ea typeface="+mj-ea"/>
                <a:cs typeface="Calibri"/>
              </a:rPr>
              <a:t> and global </a:t>
            </a:r>
            <a:r>
              <a:rPr lang="fr-FR" sz="2400" kern="1200" dirty="0" err="1">
                <a:solidFill>
                  <a:schemeClr val="tx1"/>
                </a:solidFill>
                <a:latin typeface="Calibri"/>
                <a:ea typeface="+mj-ea"/>
                <a:cs typeface="Calibri"/>
              </a:rPr>
              <a:t>level</a:t>
            </a:r>
            <a:r>
              <a:rPr lang="fr-FR" sz="2400" kern="1200" dirty="0">
                <a:solidFill>
                  <a:schemeClr val="tx1"/>
                </a:solidFill>
                <a:latin typeface="Calibri"/>
                <a:ea typeface="+mj-ea"/>
                <a:cs typeface="Calibri"/>
              </a:rPr>
              <a:t> – soutien du niveau régional et global:</a:t>
            </a:r>
          </a:p>
          <a:p>
            <a:pPr marL="0" marR="0" indent="0" algn="l" defTabSz="412750" rtl="0" fontAlgn="auto" latinLnBrk="0" hangingPunct="0">
              <a:lnSpc>
                <a:spcPct val="100000"/>
              </a:lnSpc>
              <a:spcBef>
                <a:spcPts val="0"/>
              </a:spcBef>
              <a:spcAft>
                <a:spcPts val="0"/>
              </a:spcAft>
              <a:buClrTx/>
              <a:buSzTx/>
              <a:buFontTx/>
              <a:buNone/>
              <a:tabLst/>
            </a:pPr>
            <a:r>
              <a:rPr lang="fr-FR" sz="2400" b="0" kern="1200" dirty="0">
                <a:solidFill>
                  <a:schemeClr val="tx1"/>
                </a:solidFill>
                <a:latin typeface="Calibri"/>
                <a:ea typeface="+mj-ea"/>
                <a:cs typeface="Calibri"/>
                <a:hlinkClick r:id="rId5"/>
              </a:rPr>
              <a:t>https://ta.nutritioncluster.net/request-support</a:t>
            </a:r>
            <a:endParaRPr lang="fr-FR" sz="2400" b="0" kern="1200" dirty="0">
              <a:solidFill>
                <a:schemeClr val="tx1"/>
              </a:solidFill>
              <a:latin typeface="Calibri"/>
              <a:ea typeface="+mj-ea"/>
              <a:cs typeface="Calibri"/>
            </a:endParaRPr>
          </a:p>
          <a:p>
            <a:pPr marL="0" marR="0" indent="0" algn="l" defTabSz="412750" rtl="0" fontAlgn="auto" latinLnBrk="0" hangingPunct="0">
              <a:lnSpc>
                <a:spcPct val="100000"/>
              </a:lnSpc>
              <a:spcBef>
                <a:spcPts val="0"/>
              </a:spcBef>
              <a:spcAft>
                <a:spcPts val="0"/>
              </a:spcAft>
              <a:buClrTx/>
              <a:buSzTx/>
              <a:buFontTx/>
              <a:buNone/>
              <a:tabLst/>
            </a:pPr>
            <a:r>
              <a:rPr lang="fr-FR" sz="1800" b="0" kern="1200" dirty="0">
                <a:solidFill>
                  <a:schemeClr val="tx1"/>
                </a:solidFill>
                <a:latin typeface="Calibri"/>
                <a:ea typeface="+mj-ea"/>
                <a:cs typeface="Calibri"/>
              </a:rPr>
              <a:t>Focal point on ERP </a:t>
            </a:r>
            <a:r>
              <a:rPr lang="fr-FR" sz="1800" b="0" kern="1200" dirty="0" err="1">
                <a:solidFill>
                  <a:schemeClr val="tx1"/>
                </a:solidFill>
                <a:latin typeface="Calibri"/>
                <a:ea typeface="+mj-ea"/>
                <a:cs typeface="Calibri"/>
              </a:rPr>
              <a:t>within</a:t>
            </a:r>
            <a:r>
              <a:rPr lang="fr-FR" sz="1800" b="0" kern="1200" dirty="0">
                <a:solidFill>
                  <a:schemeClr val="tx1"/>
                </a:solidFill>
                <a:latin typeface="Calibri"/>
                <a:ea typeface="+mj-ea"/>
                <a:cs typeface="Calibri"/>
              </a:rPr>
              <a:t> the GNC, </a:t>
            </a:r>
            <a:r>
              <a:rPr lang="fr-FR" sz="1800" b="0" kern="1200" dirty="0" err="1">
                <a:solidFill>
                  <a:schemeClr val="tx1"/>
                </a:solidFill>
                <a:latin typeface="Calibri"/>
                <a:ea typeface="+mj-ea"/>
                <a:cs typeface="Calibri"/>
              </a:rPr>
              <a:t>working</a:t>
            </a:r>
            <a:r>
              <a:rPr lang="fr-FR" sz="1800" b="0" kern="1200" dirty="0">
                <a:solidFill>
                  <a:schemeClr val="tx1"/>
                </a:solidFill>
                <a:latin typeface="Calibri"/>
                <a:ea typeface="+mj-ea"/>
                <a:cs typeface="Calibri"/>
              </a:rPr>
              <a:t> in coordination </a:t>
            </a:r>
            <a:r>
              <a:rPr lang="fr-FR" sz="1800" b="0" kern="1200" dirty="0" err="1">
                <a:solidFill>
                  <a:schemeClr val="tx1"/>
                </a:solidFill>
                <a:latin typeface="Calibri"/>
                <a:ea typeface="+mj-ea"/>
                <a:cs typeface="Calibri"/>
              </a:rPr>
              <a:t>with</a:t>
            </a:r>
            <a:r>
              <a:rPr lang="fr-FR" sz="1800" b="0" kern="1200" dirty="0">
                <a:solidFill>
                  <a:schemeClr val="tx1"/>
                </a:solidFill>
                <a:latin typeface="Calibri"/>
                <a:ea typeface="+mj-ea"/>
                <a:cs typeface="Calibri"/>
              </a:rPr>
              <a:t> RO – point focal PRU au sein du GNC, qui travaille en coordination avec le BR</a:t>
            </a:r>
            <a:endParaRPr lang="fr-FR" sz="2400" b="0" kern="1200" dirty="0">
              <a:solidFill>
                <a:schemeClr val="tx1"/>
              </a:solidFill>
              <a:latin typeface="Calibri"/>
              <a:ea typeface="+mj-ea"/>
              <a:cs typeface="Calibri"/>
            </a:endParaRPr>
          </a:p>
        </p:txBody>
      </p:sp>
      <p:graphicFrame>
        <p:nvGraphicFramePr>
          <p:cNvPr id="7" name="Tableau 6">
            <a:extLst>
              <a:ext uri="{FF2B5EF4-FFF2-40B4-BE49-F238E27FC236}">
                <a16:creationId xmlns:a16="http://schemas.microsoft.com/office/drawing/2014/main" id="{E9761F79-ED67-3453-CB7F-EF9967D94771}"/>
              </a:ext>
            </a:extLst>
          </p:cNvPr>
          <p:cNvGraphicFramePr>
            <a:graphicFrameLocks noGrp="1"/>
          </p:cNvGraphicFramePr>
          <p:nvPr/>
        </p:nvGraphicFramePr>
        <p:xfrm>
          <a:off x="590220" y="1582218"/>
          <a:ext cx="11274116" cy="3284420"/>
        </p:xfrm>
        <a:graphic>
          <a:graphicData uri="http://schemas.openxmlformats.org/drawingml/2006/table">
            <a:tbl>
              <a:tblPr firstRow="1" bandRow="1">
                <a:tableStyleId>{5940675A-B579-460E-94D1-54222C63F5DA}</a:tableStyleId>
              </a:tblPr>
              <a:tblGrid>
                <a:gridCol w="1817700">
                  <a:extLst>
                    <a:ext uri="{9D8B030D-6E8A-4147-A177-3AD203B41FA5}">
                      <a16:colId xmlns:a16="http://schemas.microsoft.com/office/drawing/2014/main" val="1665652221"/>
                    </a:ext>
                  </a:extLst>
                </a:gridCol>
                <a:gridCol w="3149600">
                  <a:extLst>
                    <a:ext uri="{9D8B030D-6E8A-4147-A177-3AD203B41FA5}">
                      <a16:colId xmlns:a16="http://schemas.microsoft.com/office/drawing/2014/main" val="2081199050"/>
                    </a:ext>
                  </a:extLst>
                </a:gridCol>
                <a:gridCol w="3159760">
                  <a:extLst>
                    <a:ext uri="{9D8B030D-6E8A-4147-A177-3AD203B41FA5}">
                      <a16:colId xmlns:a16="http://schemas.microsoft.com/office/drawing/2014/main" val="3560297518"/>
                    </a:ext>
                  </a:extLst>
                </a:gridCol>
                <a:gridCol w="3147056">
                  <a:extLst>
                    <a:ext uri="{9D8B030D-6E8A-4147-A177-3AD203B41FA5}">
                      <a16:colId xmlns:a16="http://schemas.microsoft.com/office/drawing/2014/main" val="1271235008"/>
                    </a:ext>
                  </a:extLst>
                </a:gridCol>
              </a:tblGrid>
              <a:tr h="1074344">
                <a:tc>
                  <a:txBody>
                    <a:bodyPr/>
                    <a:lstStyle/>
                    <a:p>
                      <a:endParaRPr lang="fr-FR" sz="1800" dirty="0"/>
                    </a:p>
                  </a:txBody>
                  <a:tcPr/>
                </a:tc>
                <a:tc>
                  <a:txBody>
                    <a:bodyPr/>
                    <a:lstStyle/>
                    <a:p>
                      <a:r>
                        <a:rPr lang="fr-FR" sz="1600" dirty="0" err="1"/>
                        <a:t>Existing</a:t>
                      </a:r>
                      <a:r>
                        <a:rPr lang="fr-FR" sz="1600" dirty="0"/>
                        <a:t> ERP plan and </a:t>
                      </a:r>
                      <a:r>
                        <a:rPr lang="fr-FR" sz="1600" dirty="0" err="1"/>
                        <a:t>needs</a:t>
                      </a:r>
                      <a:r>
                        <a:rPr lang="fr-FR" sz="1600" dirty="0"/>
                        <a:t> for </a:t>
                      </a:r>
                      <a:r>
                        <a:rPr lang="fr-FR" sz="1600" dirty="0" err="1"/>
                        <a:t>revision</a:t>
                      </a:r>
                      <a:r>
                        <a:rPr lang="fr-FR" sz="1600" dirty="0"/>
                        <a:t> – PRU existants et besoin de révision</a:t>
                      </a:r>
                    </a:p>
                  </a:txBody>
                  <a:tcPr/>
                </a:tc>
                <a:tc>
                  <a:txBody>
                    <a:bodyPr/>
                    <a:lstStyle/>
                    <a:p>
                      <a:r>
                        <a:rPr lang="fr-FR" sz="1600" dirty="0"/>
                        <a:t>Need for ERP orientation to </a:t>
                      </a:r>
                      <a:r>
                        <a:rPr lang="fr-FR" sz="1600" dirty="0" err="1"/>
                        <a:t>partners</a:t>
                      </a:r>
                      <a:r>
                        <a:rPr lang="fr-FR" sz="1600" dirty="0"/>
                        <a:t> – Besoin d’une orientation des partenaires au PRU</a:t>
                      </a:r>
                    </a:p>
                  </a:txBody>
                  <a:tcPr/>
                </a:tc>
                <a:tc>
                  <a:txBody>
                    <a:bodyPr/>
                    <a:lstStyle/>
                    <a:p>
                      <a:r>
                        <a:rPr lang="fr-FR" sz="1600" dirty="0"/>
                        <a:t>Need for ERP </a:t>
                      </a:r>
                      <a:r>
                        <a:rPr lang="fr-FR" sz="1600" dirty="0" err="1"/>
                        <a:t>blended</a:t>
                      </a:r>
                      <a:r>
                        <a:rPr lang="fr-FR" sz="1600" dirty="0"/>
                        <a:t> training – Besoin d’une formation hybride en PRU</a:t>
                      </a:r>
                    </a:p>
                  </a:txBody>
                  <a:tcPr/>
                </a:tc>
                <a:extLst>
                  <a:ext uri="{0D108BD9-81ED-4DB2-BD59-A6C34878D82A}">
                    <a16:rowId xmlns:a16="http://schemas.microsoft.com/office/drawing/2014/main" val="1297642963"/>
                  </a:ext>
                </a:extLst>
              </a:tr>
              <a:tr h="368346">
                <a:tc>
                  <a:txBody>
                    <a:bodyPr/>
                    <a:lstStyle/>
                    <a:p>
                      <a:r>
                        <a:rPr lang="fr-FR" sz="1800" dirty="0"/>
                        <a:t>CAR</a:t>
                      </a:r>
                    </a:p>
                  </a:txBody>
                  <a:tcPr/>
                </a:tc>
                <a:tc>
                  <a:txBody>
                    <a:bodyPr/>
                    <a:lstStyle/>
                    <a:p>
                      <a:r>
                        <a:rPr lang="fr-FR" sz="1800" dirty="0"/>
                        <a:t>Non</a:t>
                      </a:r>
                    </a:p>
                  </a:txBody>
                  <a:tcPr/>
                </a:tc>
                <a:tc>
                  <a:txBody>
                    <a:bodyPr/>
                    <a:lstStyle/>
                    <a:p>
                      <a:r>
                        <a:rPr lang="fr-FR" sz="1800" dirty="0"/>
                        <a:t>Oui, TRIM1 2024</a:t>
                      </a:r>
                    </a:p>
                  </a:txBody>
                  <a:tcPr/>
                </a:tc>
                <a:tc>
                  <a:txBody>
                    <a:bodyPr/>
                    <a:lstStyle/>
                    <a:p>
                      <a:pPr marL="0" marR="0" lvl="0" indent="0" algn="ctr" defTabSz="412750" rtl="0" eaLnBrk="1" fontAlgn="auto" latinLnBrk="0" hangingPunct="1">
                        <a:lnSpc>
                          <a:spcPct val="100000"/>
                        </a:lnSpc>
                        <a:spcBef>
                          <a:spcPts val="0"/>
                        </a:spcBef>
                        <a:spcAft>
                          <a:spcPts val="0"/>
                        </a:spcAft>
                        <a:buClrTx/>
                        <a:buSzTx/>
                        <a:buFontTx/>
                        <a:buNone/>
                        <a:tabLst/>
                        <a:defRPr/>
                      </a:pPr>
                      <a:r>
                        <a:rPr lang="fr-FR" sz="1800" dirty="0"/>
                        <a:t>Oui, TRIM1 2024</a:t>
                      </a:r>
                    </a:p>
                  </a:txBody>
                  <a:tcPr/>
                </a:tc>
                <a:extLst>
                  <a:ext uri="{0D108BD9-81ED-4DB2-BD59-A6C34878D82A}">
                    <a16:rowId xmlns:a16="http://schemas.microsoft.com/office/drawing/2014/main" val="1324303096"/>
                  </a:ext>
                </a:extLst>
              </a:tr>
              <a:tr h="368346">
                <a:tc>
                  <a:txBody>
                    <a:bodyPr/>
                    <a:lstStyle/>
                    <a:p>
                      <a:r>
                        <a:rPr lang="fr-FR" sz="1800" dirty="0"/>
                        <a:t>Burkina Faso</a:t>
                      </a:r>
                    </a:p>
                  </a:txBody>
                  <a:tcPr/>
                </a:tc>
                <a:tc>
                  <a:txBody>
                    <a:bodyPr/>
                    <a:lstStyle/>
                    <a:p>
                      <a:r>
                        <a:rPr lang="fr-FR" sz="1800" dirty="0"/>
                        <a:t>Non</a:t>
                      </a:r>
                    </a:p>
                  </a:txBody>
                  <a:tcPr/>
                </a:tc>
                <a:tc>
                  <a:txBody>
                    <a:bodyPr/>
                    <a:lstStyle/>
                    <a:p>
                      <a:pPr marL="0" marR="0" lvl="0" indent="0" algn="ctr" defTabSz="412750" rtl="0" eaLnBrk="1" fontAlgn="auto" latinLnBrk="0" hangingPunct="1">
                        <a:lnSpc>
                          <a:spcPct val="100000"/>
                        </a:lnSpc>
                        <a:spcBef>
                          <a:spcPts val="0"/>
                        </a:spcBef>
                        <a:spcAft>
                          <a:spcPts val="0"/>
                        </a:spcAft>
                        <a:buClrTx/>
                        <a:buSzTx/>
                        <a:buFontTx/>
                        <a:buNone/>
                        <a:tabLst/>
                        <a:defRPr/>
                      </a:pPr>
                      <a:r>
                        <a:rPr lang="fr-FR" sz="1800" dirty="0"/>
                        <a:t>Oui, TRIM4 2023</a:t>
                      </a:r>
                    </a:p>
                  </a:txBody>
                  <a:tcPr/>
                </a:tc>
                <a:tc>
                  <a:txBody>
                    <a:bodyPr/>
                    <a:lstStyle/>
                    <a:p>
                      <a:pPr marL="0" marR="0" lvl="0" indent="0" algn="ctr" defTabSz="412750" rtl="0" eaLnBrk="1" fontAlgn="auto" latinLnBrk="0" hangingPunct="1">
                        <a:lnSpc>
                          <a:spcPct val="100000"/>
                        </a:lnSpc>
                        <a:spcBef>
                          <a:spcPts val="0"/>
                        </a:spcBef>
                        <a:spcAft>
                          <a:spcPts val="0"/>
                        </a:spcAft>
                        <a:buClrTx/>
                        <a:buSzTx/>
                        <a:buFontTx/>
                        <a:buNone/>
                        <a:tabLst/>
                        <a:defRPr/>
                      </a:pPr>
                      <a:r>
                        <a:rPr lang="fr-FR" sz="1800" dirty="0"/>
                        <a:t>Oui, TRIM4 2023</a:t>
                      </a:r>
                    </a:p>
                  </a:txBody>
                  <a:tcPr/>
                </a:tc>
                <a:extLst>
                  <a:ext uri="{0D108BD9-81ED-4DB2-BD59-A6C34878D82A}">
                    <a16:rowId xmlns:a16="http://schemas.microsoft.com/office/drawing/2014/main" val="3370637180"/>
                  </a:ext>
                </a:extLst>
              </a:tr>
              <a:tr h="368346">
                <a:tc>
                  <a:txBody>
                    <a:bodyPr/>
                    <a:lstStyle/>
                    <a:p>
                      <a:r>
                        <a:rPr lang="fr-FR" sz="1800" dirty="0"/>
                        <a:t>Mali</a:t>
                      </a:r>
                    </a:p>
                  </a:txBody>
                  <a:tcPr/>
                </a:tc>
                <a:tc>
                  <a:txBody>
                    <a:bodyPr/>
                    <a:lstStyle/>
                    <a:p>
                      <a:r>
                        <a:rPr lang="fr-FR" sz="1800" dirty="0"/>
                        <a:t>Non</a:t>
                      </a:r>
                    </a:p>
                  </a:txBody>
                  <a:tcPr/>
                </a:tc>
                <a:tc>
                  <a:txBody>
                    <a:bodyPr/>
                    <a:lstStyle/>
                    <a:p>
                      <a:pPr marL="0" marR="0" lvl="0" indent="0" algn="ctr" defTabSz="412750" rtl="0" eaLnBrk="1" fontAlgn="auto" latinLnBrk="0" hangingPunct="1">
                        <a:lnSpc>
                          <a:spcPct val="100000"/>
                        </a:lnSpc>
                        <a:spcBef>
                          <a:spcPts val="0"/>
                        </a:spcBef>
                        <a:spcAft>
                          <a:spcPts val="0"/>
                        </a:spcAft>
                        <a:buClrTx/>
                        <a:buSzTx/>
                        <a:buFontTx/>
                        <a:buNone/>
                        <a:tabLst/>
                        <a:defRPr/>
                      </a:pPr>
                      <a:r>
                        <a:rPr lang="fr-FR" sz="1800" dirty="0"/>
                        <a:t>Oui, TRIM4 2023</a:t>
                      </a:r>
                    </a:p>
                  </a:txBody>
                  <a:tcPr/>
                </a:tc>
                <a:tc>
                  <a:txBody>
                    <a:bodyPr/>
                    <a:lstStyle/>
                    <a:p>
                      <a:pPr marL="0" marR="0" lvl="0" indent="0" algn="ctr" defTabSz="412750" rtl="0" eaLnBrk="1" fontAlgn="auto" latinLnBrk="0" hangingPunct="1">
                        <a:lnSpc>
                          <a:spcPct val="100000"/>
                        </a:lnSpc>
                        <a:spcBef>
                          <a:spcPts val="0"/>
                        </a:spcBef>
                        <a:spcAft>
                          <a:spcPts val="0"/>
                        </a:spcAft>
                        <a:buClrTx/>
                        <a:buSzTx/>
                        <a:buFontTx/>
                        <a:buNone/>
                        <a:tabLst/>
                        <a:defRPr/>
                      </a:pPr>
                      <a:r>
                        <a:rPr lang="fr-FR" sz="1800" dirty="0"/>
                        <a:t>Oui, TRIM1 2024</a:t>
                      </a:r>
                    </a:p>
                  </a:txBody>
                  <a:tcPr/>
                </a:tc>
                <a:extLst>
                  <a:ext uri="{0D108BD9-81ED-4DB2-BD59-A6C34878D82A}">
                    <a16:rowId xmlns:a16="http://schemas.microsoft.com/office/drawing/2014/main" val="612587600"/>
                  </a:ext>
                </a:extLst>
              </a:tr>
              <a:tr h="368346">
                <a:tc>
                  <a:txBody>
                    <a:bodyPr/>
                    <a:lstStyle/>
                    <a:p>
                      <a:r>
                        <a:rPr lang="fr-FR" sz="1800" dirty="0"/>
                        <a:t>RDC</a:t>
                      </a:r>
                    </a:p>
                  </a:txBody>
                  <a:tcPr/>
                </a:tc>
                <a:tc>
                  <a:txBody>
                    <a:bodyPr/>
                    <a:lstStyle/>
                    <a:p>
                      <a:r>
                        <a:rPr lang="fr-FR" sz="1800" dirty="0"/>
                        <a:t>Non</a:t>
                      </a:r>
                    </a:p>
                  </a:txBody>
                  <a:tcPr/>
                </a:tc>
                <a:tc>
                  <a:txBody>
                    <a:bodyPr/>
                    <a:lstStyle/>
                    <a:p>
                      <a:pPr marL="0" marR="0" lvl="0" indent="0" algn="ctr" defTabSz="412750" rtl="0" eaLnBrk="1" fontAlgn="auto" latinLnBrk="0" hangingPunct="1">
                        <a:lnSpc>
                          <a:spcPct val="100000"/>
                        </a:lnSpc>
                        <a:spcBef>
                          <a:spcPts val="0"/>
                        </a:spcBef>
                        <a:spcAft>
                          <a:spcPts val="0"/>
                        </a:spcAft>
                        <a:buClrTx/>
                        <a:buSzTx/>
                        <a:buFontTx/>
                        <a:buNone/>
                        <a:tabLst/>
                        <a:defRPr/>
                      </a:pPr>
                      <a:r>
                        <a:rPr lang="fr-FR" sz="1800" dirty="0"/>
                        <a:t>Oui, TRIM4 2023</a:t>
                      </a:r>
                    </a:p>
                  </a:txBody>
                  <a:tcPr/>
                </a:tc>
                <a:tc>
                  <a:txBody>
                    <a:bodyPr/>
                    <a:lstStyle/>
                    <a:p>
                      <a:pPr marL="0" marR="0" lvl="0" indent="0" algn="ctr" defTabSz="412750" rtl="0" eaLnBrk="1" fontAlgn="auto" latinLnBrk="0" hangingPunct="1">
                        <a:lnSpc>
                          <a:spcPct val="100000"/>
                        </a:lnSpc>
                        <a:spcBef>
                          <a:spcPts val="0"/>
                        </a:spcBef>
                        <a:spcAft>
                          <a:spcPts val="0"/>
                        </a:spcAft>
                        <a:buClrTx/>
                        <a:buSzTx/>
                        <a:buFontTx/>
                        <a:buNone/>
                        <a:tabLst/>
                        <a:defRPr/>
                      </a:pPr>
                      <a:r>
                        <a:rPr lang="fr-FR" sz="1800" dirty="0"/>
                        <a:t>Oui, TRIM1 2024</a:t>
                      </a:r>
                    </a:p>
                  </a:txBody>
                  <a:tcPr/>
                </a:tc>
                <a:extLst>
                  <a:ext uri="{0D108BD9-81ED-4DB2-BD59-A6C34878D82A}">
                    <a16:rowId xmlns:a16="http://schemas.microsoft.com/office/drawing/2014/main" val="1935929332"/>
                  </a:ext>
                </a:extLst>
              </a:tr>
              <a:tr h="368346">
                <a:tc>
                  <a:txBody>
                    <a:bodyPr/>
                    <a:lstStyle/>
                    <a:p>
                      <a:r>
                        <a:rPr lang="fr-FR" sz="1800" dirty="0"/>
                        <a:t>Tchad</a:t>
                      </a:r>
                    </a:p>
                  </a:txBody>
                  <a:tcPr/>
                </a:tc>
                <a:tc>
                  <a:txBody>
                    <a:bodyPr/>
                    <a:lstStyle/>
                    <a:p>
                      <a:r>
                        <a:rPr lang="fr-FR" sz="1800" dirty="0"/>
                        <a:t>Non</a:t>
                      </a:r>
                    </a:p>
                  </a:txBody>
                  <a:tcPr/>
                </a:tc>
                <a:tc>
                  <a:txBody>
                    <a:bodyPr/>
                    <a:lstStyle/>
                    <a:p>
                      <a:pPr marL="0" marR="0" lvl="0" indent="0" algn="ctr" defTabSz="412750" rtl="0" eaLnBrk="1" fontAlgn="auto" latinLnBrk="0" hangingPunct="1">
                        <a:lnSpc>
                          <a:spcPct val="100000"/>
                        </a:lnSpc>
                        <a:spcBef>
                          <a:spcPts val="0"/>
                        </a:spcBef>
                        <a:spcAft>
                          <a:spcPts val="0"/>
                        </a:spcAft>
                        <a:buClrTx/>
                        <a:buSzTx/>
                        <a:buFontTx/>
                        <a:buNone/>
                        <a:tabLst/>
                        <a:defRPr/>
                      </a:pPr>
                      <a:r>
                        <a:rPr lang="fr-FR" sz="1800" dirty="0"/>
                        <a:t>Oui, TRIM4 2023</a:t>
                      </a:r>
                    </a:p>
                  </a:txBody>
                  <a:tcPr/>
                </a:tc>
                <a:tc>
                  <a:txBody>
                    <a:bodyPr/>
                    <a:lstStyle/>
                    <a:p>
                      <a:pPr marL="0" marR="0" lvl="0" indent="0" algn="ctr" defTabSz="412750" rtl="0" eaLnBrk="1" fontAlgn="auto" latinLnBrk="0" hangingPunct="1">
                        <a:lnSpc>
                          <a:spcPct val="100000"/>
                        </a:lnSpc>
                        <a:spcBef>
                          <a:spcPts val="0"/>
                        </a:spcBef>
                        <a:spcAft>
                          <a:spcPts val="0"/>
                        </a:spcAft>
                        <a:buClrTx/>
                        <a:buSzTx/>
                        <a:buFontTx/>
                        <a:buNone/>
                        <a:tabLst/>
                        <a:defRPr/>
                      </a:pPr>
                      <a:r>
                        <a:rPr lang="fr-FR" sz="1800" dirty="0"/>
                        <a:t>Oui, TRIM4 2023</a:t>
                      </a:r>
                    </a:p>
                  </a:txBody>
                  <a:tcPr/>
                </a:tc>
                <a:extLst>
                  <a:ext uri="{0D108BD9-81ED-4DB2-BD59-A6C34878D82A}">
                    <a16:rowId xmlns:a16="http://schemas.microsoft.com/office/drawing/2014/main" val="1680554843"/>
                  </a:ext>
                </a:extLst>
              </a:tr>
              <a:tr h="368346">
                <a:tc>
                  <a:txBody>
                    <a:bodyPr/>
                    <a:lstStyle/>
                    <a:p>
                      <a:r>
                        <a:rPr lang="fr-FR" sz="1800" dirty="0"/>
                        <a:t>Niger</a:t>
                      </a:r>
                    </a:p>
                  </a:txBody>
                  <a:tcPr/>
                </a:tc>
                <a:tc>
                  <a:txBody>
                    <a:bodyPr/>
                    <a:lstStyle/>
                    <a:p>
                      <a:r>
                        <a:rPr lang="fr-FR" sz="1800" dirty="0"/>
                        <a:t>Oui</a:t>
                      </a:r>
                    </a:p>
                  </a:txBody>
                  <a:tcPr/>
                </a:tc>
                <a:tc>
                  <a:txBody>
                    <a:bodyPr/>
                    <a:lstStyle/>
                    <a:p>
                      <a:pPr marL="0" marR="0" lvl="0" indent="0" algn="ctr" defTabSz="412750" rtl="0" eaLnBrk="1" fontAlgn="auto" latinLnBrk="0" hangingPunct="1">
                        <a:lnSpc>
                          <a:spcPct val="100000"/>
                        </a:lnSpc>
                        <a:spcBef>
                          <a:spcPts val="0"/>
                        </a:spcBef>
                        <a:spcAft>
                          <a:spcPts val="0"/>
                        </a:spcAft>
                        <a:buClrTx/>
                        <a:buSzTx/>
                        <a:buFontTx/>
                        <a:buNone/>
                        <a:tabLst/>
                        <a:defRPr/>
                      </a:pPr>
                      <a:r>
                        <a:rPr lang="fr-FR" sz="1800" dirty="0"/>
                        <a:t>Oui, TRIM4 2023</a:t>
                      </a:r>
                    </a:p>
                  </a:txBody>
                  <a:tcPr/>
                </a:tc>
                <a:tc>
                  <a:txBody>
                    <a:bodyPr/>
                    <a:lstStyle/>
                    <a:p>
                      <a:pPr marL="0" marR="0" lvl="0" indent="0" algn="ctr" defTabSz="412750" rtl="0" eaLnBrk="1" fontAlgn="auto" latinLnBrk="0" hangingPunct="1">
                        <a:lnSpc>
                          <a:spcPct val="100000"/>
                        </a:lnSpc>
                        <a:spcBef>
                          <a:spcPts val="0"/>
                        </a:spcBef>
                        <a:spcAft>
                          <a:spcPts val="0"/>
                        </a:spcAft>
                        <a:buClrTx/>
                        <a:buSzTx/>
                        <a:buFontTx/>
                        <a:buNone/>
                        <a:tabLst/>
                        <a:defRPr/>
                      </a:pPr>
                      <a:r>
                        <a:rPr lang="fr-FR" sz="1800" dirty="0"/>
                        <a:t>Oui, TRIM1 2024</a:t>
                      </a:r>
                    </a:p>
                  </a:txBody>
                  <a:tcPr/>
                </a:tc>
                <a:extLst>
                  <a:ext uri="{0D108BD9-81ED-4DB2-BD59-A6C34878D82A}">
                    <a16:rowId xmlns:a16="http://schemas.microsoft.com/office/drawing/2014/main" val="1206550763"/>
                  </a:ext>
                </a:extLst>
              </a:tr>
            </a:tbl>
          </a:graphicData>
        </a:graphic>
      </p:graphicFrame>
      <p:sp>
        <p:nvSpPr>
          <p:cNvPr id="9" name="Background">
            <a:extLst>
              <a:ext uri="{FF2B5EF4-FFF2-40B4-BE49-F238E27FC236}">
                <a16:creationId xmlns:a16="http://schemas.microsoft.com/office/drawing/2014/main" id="{262C01DE-81FD-260B-085C-44D602900568}"/>
              </a:ext>
            </a:extLst>
          </p:cNvPr>
          <p:cNvSpPr txBox="1">
            <a:spLocks/>
          </p:cNvSpPr>
          <p:nvPr/>
        </p:nvSpPr>
        <p:spPr>
          <a:xfrm>
            <a:off x="491489" y="188942"/>
            <a:ext cx="11274115" cy="391464"/>
          </a:xfrm>
          <a:prstGeom prst="rect">
            <a:avLst/>
          </a:prstGeom>
          <a:ln w="3175">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vert="horz" lIns="0" tIns="0" rIns="0" bIns="0" rtlCol="0" anchor="t">
            <a:noAutofit/>
          </a:bodyPr>
          <a:lstStyle>
            <a:lvl1pPr marL="0" marR="0" indent="0" algn="l" defTabSz="609492" rtl="0" latinLnBrk="0">
              <a:lnSpc>
                <a:spcPct val="100000"/>
              </a:lnSpc>
              <a:spcBef>
                <a:spcPts val="1000"/>
              </a:spcBef>
              <a:spcAft>
                <a:spcPts val="0"/>
              </a:spcAft>
              <a:buClrTx/>
              <a:buSzTx/>
              <a:buFontTx/>
              <a:buNone/>
              <a:tabLst/>
              <a:defRPr sz="4300" b="0" i="0" u="none" strike="noStrike" cap="none" spc="0" baseline="0">
                <a:solidFill>
                  <a:srgbClr val="A4D233"/>
                </a:solidFill>
                <a:uFillTx/>
                <a:latin typeface="Bebas Neue Regular"/>
                <a:ea typeface="Bebas Neue Regular"/>
                <a:cs typeface="Bebas Neue Regular"/>
                <a:sym typeface="Bebas Neue Regular"/>
              </a:defRPr>
            </a:lvl1pPr>
            <a:lvl2pPr marL="0" marR="0" indent="0" algn="ctr" defTabSz="412750" rtl="0" latinLnBrk="0">
              <a:lnSpc>
                <a:spcPct val="100000"/>
              </a:lnSpc>
              <a:spcBef>
                <a:spcPts val="0"/>
              </a:spcBef>
              <a:spcAft>
                <a:spcPts val="0"/>
              </a:spcAft>
              <a:buClrTx/>
              <a:buSzTx/>
              <a:buFontTx/>
              <a:buNone/>
              <a:tabLst/>
              <a:defRPr sz="2600" b="0" i="0" u="none" strike="noStrike" cap="none" spc="0" baseline="0">
                <a:solidFill>
                  <a:srgbClr val="000000"/>
                </a:solidFill>
                <a:uFillTx/>
                <a:latin typeface="Helvetica Neue"/>
                <a:ea typeface="Helvetica Neue"/>
                <a:cs typeface="Helvetica Neue"/>
                <a:sym typeface="Helvetica Neue"/>
              </a:defRPr>
            </a:lvl2pPr>
            <a:lvl3pPr marL="0" marR="0" indent="0" algn="ctr" defTabSz="412750" rtl="0" latinLnBrk="0">
              <a:lnSpc>
                <a:spcPct val="100000"/>
              </a:lnSpc>
              <a:spcBef>
                <a:spcPts val="0"/>
              </a:spcBef>
              <a:spcAft>
                <a:spcPts val="0"/>
              </a:spcAft>
              <a:buClrTx/>
              <a:buSzTx/>
              <a:buFontTx/>
              <a:buNone/>
              <a:tabLst/>
              <a:defRPr sz="2600" b="0" i="0" u="none" strike="noStrike" cap="none" spc="0" baseline="0">
                <a:solidFill>
                  <a:srgbClr val="000000"/>
                </a:solidFill>
                <a:uFillTx/>
                <a:latin typeface="Helvetica Neue"/>
                <a:ea typeface="Helvetica Neue"/>
                <a:cs typeface="Helvetica Neue"/>
                <a:sym typeface="Helvetica Neue"/>
              </a:defRPr>
            </a:lvl3pPr>
            <a:lvl4pPr marL="0" marR="0" indent="0" algn="ctr" defTabSz="412750" rtl="0" latinLnBrk="0">
              <a:lnSpc>
                <a:spcPct val="100000"/>
              </a:lnSpc>
              <a:spcBef>
                <a:spcPts val="0"/>
              </a:spcBef>
              <a:spcAft>
                <a:spcPts val="0"/>
              </a:spcAft>
              <a:buClrTx/>
              <a:buSzTx/>
              <a:buFontTx/>
              <a:buNone/>
              <a:tabLst/>
              <a:defRPr sz="2600" b="0" i="0" u="none" strike="noStrike" cap="none" spc="0" baseline="0">
                <a:solidFill>
                  <a:srgbClr val="000000"/>
                </a:solidFill>
                <a:uFillTx/>
                <a:latin typeface="Helvetica Neue"/>
                <a:ea typeface="Helvetica Neue"/>
                <a:cs typeface="Helvetica Neue"/>
                <a:sym typeface="Helvetica Neue"/>
              </a:defRPr>
            </a:lvl4pPr>
            <a:lvl5pPr marL="0" marR="0" indent="0" algn="ctr" defTabSz="412750" rtl="0" latinLnBrk="0">
              <a:lnSpc>
                <a:spcPct val="100000"/>
              </a:lnSpc>
              <a:spcBef>
                <a:spcPts val="0"/>
              </a:spcBef>
              <a:spcAft>
                <a:spcPts val="0"/>
              </a:spcAft>
              <a:buClrTx/>
              <a:buSzTx/>
              <a:buFontTx/>
              <a:buNone/>
              <a:tabLst/>
              <a:defRPr sz="2600" b="0" i="0" u="none" strike="noStrike" cap="none" spc="0" baseline="0">
                <a:solidFill>
                  <a:srgbClr val="000000"/>
                </a:solidFill>
                <a:uFillTx/>
                <a:latin typeface="Helvetica Neue"/>
                <a:ea typeface="Helvetica Neue"/>
                <a:cs typeface="Helvetica Neue"/>
                <a:sym typeface="Helvetica Neue"/>
              </a:defRPr>
            </a:lvl5pPr>
            <a:lvl6pPr marL="0" marR="0" indent="355600" algn="ctr" defTabSz="412750" rtl="0" latinLnBrk="0">
              <a:lnSpc>
                <a:spcPct val="100000"/>
              </a:lnSpc>
              <a:spcBef>
                <a:spcPts val="0"/>
              </a:spcBef>
              <a:spcAft>
                <a:spcPts val="0"/>
              </a:spcAft>
              <a:buClrTx/>
              <a:buSzTx/>
              <a:buFontTx/>
              <a:buNone/>
              <a:tabLst/>
              <a:defRPr sz="2600" b="0" i="0" u="none" strike="noStrike" cap="none" spc="0" baseline="0">
                <a:solidFill>
                  <a:srgbClr val="000000"/>
                </a:solidFill>
                <a:uFillTx/>
                <a:latin typeface="Helvetica Neue"/>
                <a:ea typeface="Helvetica Neue"/>
                <a:cs typeface="Helvetica Neue"/>
                <a:sym typeface="Helvetica Neue"/>
              </a:defRPr>
            </a:lvl6pPr>
            <a:lvl7pPr marL="0" marR="0" indent="711200" algn="ctr" defTabSz="412750" rtl="0" latinLnBrk="0">
              <a:lnSpc>
                <a:spcPct val="100000"/>
              </a:lnSpc>
              <a:spcBef>
                <a:spcPts val="0"/>
              </a:spcBef>
              <a:spcAft>
                <a:spcPts val="0"/>
              </a:spcAft>
              <a:buClrTx/>
              <a:buSzTx/>
              <a:buFontTx/>
              <a:buNone/>
              <a:tabLst/>
              <a:defRPr sz="2600" b="0" i="0" u="none" strike="noStrike" cap="none" spc="0" baseline="0">
                <a:solidFill>
                  <a:srgbClr val="000000"/>
                </a:solidFill>
                <a:uFillTx/>
                <a:latin typeface="Helvetica Neue"/>
                <a:ea typeface="Helvetica Neue"/>
                <a:cs typeface="Helvetica Neue"/>
                <a:sym typeface="Helvetica Neue"/>
              </a:defRPr>
            </a:lvl7pPr>
            <a:lvl8pPr marL="0" marR="0" indent="1066800" algn="ctr" defTabSz="412750" rtl="0" latinLnBrk="0">
              <a:lnSpc>
                <a:spcPct val="100000"/>
              </a:lnSpc>
              <a:spcBef>
                <a:spcPts val="0"/>
              </a:spcBef>
              <a:spcAft>
                <a:spcPts val="0"/>
              </a:spcAft>
              <a:buClrTx/>
              <a:buSzTx/>
              <a:buFontTx/>
              <a:buNone/>
              <a:tabLst/>
              <a:defRPr sz="2600" b="0" i="0" u="none" strike="noStrike" cap="none" spc="0" baseline="0">
                <a:solidFill>
                  <a:srgbClr val="000000"/>
                </a:solidFill>
                <a:uFillTx/>
                <a:latin typeface="Helvetica Neue"/>
                <a:ea typeface="Helvetica Neue"/>
                <a:cs typeface="Helvetica Neue"/>
                <a:sym typeface="Helvetica Neue"/>
              </a:defRPr>
            </a:lvl8pPr>
            <a:lvl9pPr marL="0" marR="0" indent="1422400" algn="ctr" defTabSz="412750" rtl="0" latinLnBrk="0">
              <a:lnSpc>
                <a:spcPct val="100000"/>
              </a:lnSpc>
              <a:spcBef>
                <a:spcPts val="0"/>
              </a:spcBef>
              <a:spcAft>
                <a:spcPts val="0"/>
              </a:spcAft>
              <a:buClrTx/>
              <a:buSzTx/>
              <a:buFontTx/>
              <a:buNone/>
              <a:tabLst/>
              <a:defRPr sz="2600" b="0" i="0" u="none" strike="noStrike" cap="none" spc="0" baseline="0">
                <a:solidFill>
                  <a:srgbClr val="000000"/>
                </a:solidFill>
                <a:uFillTx/>
                <a:latin typeface="Helvetica Neue"/>
                <a:ea typeface="Helvetica Neue"/>
                <a:cs typeface="Helvetica Neue"/>
                <a:sym typeface="Helvetica Neue"/>
              </a:defRPr>
            </a:lvl9pPr>
          </a:lstStyle>
          <a:p>
            <a:pPr hangingPunct="1"/>
            <a:r>
              <a:rPr lang="fr-FR" sz="4000" dirty="0">
                <a:solidFill>
                  <a:schemeClr val="bg1">
                    <a:lumMod val="50000"/>
                  </a:schemeClr>
                </a:solidFill>
                <a:cs typeface="Arial"/>
                <a:sym typeface="Arial"/>
              </a:rPr>
              <a:t>Nutrition ERP </a:t>
            </a:r>
            <a:r>
              <a:rPr lang="fr-FR" sz="4000" dirty="0" err="1">
                <a:solidFill>
                  <a:schemeClr val="bg1">
                    <a:lumMod val="50000"/>
                  </a:schemeClr>
                </a:solidFill>
                <a:cs typeface="Arial"/>
                <a:sym typeface="Arial"/>
              </a:rPr>
              <a:t>status</a:t>
            </a:r>
            <a:r>
              <a:rPr lang="fr-FR" sz="4000" dirty="0">
                <a:solidFill>
                  <a:schemeClr val="bg1">
                    <a:lumMod val="50000"/>
                  </a:schemeClr>
                </a:solidFill>
                <a:cs typeface="Arial"/>
                <a:sym typeface="Arial"/>
              </a:rPr>
              <a:t> 			Statut de la PRU pour la </a:t>
            </a:r>
            <a:r>
              <a:rPr lang="fr-FR" sz="4000" dirty="0" err="1">
                <a:solidFill>
                  <a:schemeClr val="bg1">
                    <a:lumMod val="50000"/>
                  </a:schemeClr>
                </a:solidFill>
                <a:cs typeface="Arial"/>
                <a:sym typeface="Arial"/>
              </a:rPr>
              <a:t>Nutritoin</a:t>
            </a:r>
            <a:endParaRPr lang="fr-FR" sz="4000" dirty="0">
              <a:solidFill>
                <a:schemeClr val="bg1">
                  <a:lumMod val="50000"/>
                </a:schemeClr>
              </a:solidFill>
              <a:cs typeface="Arial"/>
            </a:endParaRPr>
          </a:p>
        </p:txBody>
      </p:sp>
    </p:spTree>
    <p:extLst>
      <p:ext uri="{BB962C8B-B14F-4D97-AF65-F5344CB8AC3E}">
        <p14:creationId xmlns:p14="http://schemas.microsoft.com/office/powerpoint/2010/main" val="1141704759"/>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17">
            <a:extLst>
              <a:ext uri="{FF2B5EF4-FFF2-40B4-BE49-F238E27FC236}">
                <a16:creationId xmlns:a16="http://schemas.microsoft.com/office/drawing/2014/main" id="{E009B7F7-F2BC-E558-3F5F-49DB83915097}"/>
              </a:ext>
            </a:extLst>
          </p:cNvPr>
          <p:cNvSpPr txBox="1"/>
          <p:nvPr/>
        </p:nvSpPr>
        <p:spPr>
          <a:xfrm>
            <a:off x="315901" y="6133125"/>
            <a:ext cx="4177837" cy="492443"/>
          </a:xfrm>
          <a:prstGeom prst="rect">
            <a:avLst/>
          </a:prstGeom>
          <a:ln w="3175">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0" tIns="0" rIns="0" bIns="0" anchor="ctr">
            <a:spAutoFit/>
          </a:bodyPr>
          <a:lstStyle/>
          <a:p>
            <a:pPr algn="l" defTabSz="609492">
              <a:defRPr sz="1800">
                <a:latin typeface="Arial"/>
                <a:ea typeface="Arial"/>
                <a:cs typeface="Arial"/>
                <a:sym typeface="Arial"/>
              </a:defRPr>
            </a:pPr>
            <a:r>
              <a:rPr lang="fr-FR" sz="1600" dirty="0">
                <a:solidFill>
                  <a:srgbClr val="808080"/>
                </a:solidFill>
              </a:rPr>
              <a:t>ERP</a:t>
            </a:r>
            <a:r>
              <a:rPr lang="en-US" sz="1600" dirty="0">
                <a:solidFill>
                  <a:srgbClr val="808080"/>
                </a:solidFill>
              </a:rPr>
              <a:t> </a:t>
            </a:r>
            <a:r>
              <a:rPr sz="1600" dirty="0">
                <a:solidFill>
                  <a:srgbClr val="808080"/>
                </a:solidFill>
              </a:rPr>
              <a:t> </a:t>
            </a:r>
            <a:br>
              <a:rPr sz="1600" dirty="0"/>
            </a:br>
            <a:r>
              <a:rPr sz="1600" dirty="0">
                <a:solidFill>
                  <a:srgbClr val="808080"/>
                </a:solidFill>
              </a:rPr>
              <a:t>Date:</a:t>
            </a:r>
            <a:r>
              <a:rPr lang="en-US" sz="1600" dirty="0">
                <a:solidFill>
                  <a:srgbClr val="808080"/>
                </a:solidFill>
              </a:rPr>
              <a:t>  19/02/2024</a:t>
            </a:r>
          </a:p>
        </p:txBody>
      </p:sp>
      <p:sp>
        <p:nvSpPr>
          <p:cNvPr id="4" name="TextBox 3">
            <a:extLst>
              <a:ext uri="{FF2B5EF4-FFF2-40B4-BE49-F238E27FC236}">
                <a16:creationId xmlns:a16="http://schemas.microsoft.com/office/drawing/2014/main" id="{0E1F8E42-10C6-26C0-C95B-40B06D006324}"/>
              </a:ext>
            </a:extLst>
          </p:cNvPr>
          <p:cNvSpPr txBox="1"/>
          <p:nvPr/>
        </p:nvSpPr>
        <p:spPr>
          <a:xfrm>
            <a:off x="11153631" y="6204953"/>
            <a:ext cx="1085470" cy="407804"/>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horz" wrap="square" lIns="19050" tIns="19050" rIns="19050" bIns="19050" numCol="1" spcCol="38100" rtlCol="0" anchor="t">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1pPr>
            <a:lvl2pPr marL="0" marR="0" indent="4572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2pPr>
            <a:lvl3pPr marL="0" marR="0" indent="9144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3pPr>
            <a:lvl4pPr marL="0" marR="0" indent="13716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4pPr>
            <a:lvl5pPr marL="0" marR="0" indent="18288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5pPr>
            <a:lvl6pPr marL="0" marR="0" indent="22860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6pPr>
            <a:lvl7pPr marL="0" marR="0" indent="27432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7pPr>
            <a:lvl8pPr marL="0" marR="0" indent="32004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8pPr>
            <a:lvl9pPr marL="0" marR="0" indent="36576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9pPr>
          </a:lstStyle>
          <a:p>
            <a:pPr algn="l"/>
            <a:r>
              <a:rPr lang="fr-FR" sz="1200" b="0" spc="-100" dirty="0">
                <a:solidFill>
                  <a:srgbClr val="D8D8D8"/>
                </a:solidFill>
                <a:latin typeface="Calibri"/>
                <a:cs typeface="Calibri"/>
              </a:rPr>
              <a:t>WC</a:t>
            </a:r>
            <a:r>
              <a:rPr lang="en-NL" sz="1200" b="0" spc="-100">
                <a:solidFill>
                  <a:srgbClr val="D8D8D8"/>
                </a:solidFill>
                <a:latin typeface="Calibri"/>
                <a:cs typeface="Calibri"/>
              </a:rPr>
              <a:t>A Regional</a:t>
            </a:r>
            <a:endParaRPr lang="en-US" dirty="0">
              <a:solidFill>
                <a:srgbClr val="D8D8D8"/>
              </a:solidFill>
              <a:cs typeface="Calibri"/>
            </a:endParaRPr>
          </a:p>
          <a:p>
            <a:pPr algn="l"/>
            <a:r>
              <a:rPr lang="en-US" sz="1200" b="0" spc="-100" dirty="0">
                <a:solidFill>
                  <a:srgbClr val="D8D8D8"/>
                </a:solidFill>
                <a:latin typeface="Calibri"/>
                <a:cs typeface="Calibri"/>
              </a:rPr>
              <a:t>Meeting</a:t>
            </a:r>
          </a:p>
        </p:txBody>
      </p:sp>
      <p:cxnSp>
        <p:nvCxnSpPr>
          <p:cNvPr id="6" name="Straight Connector 5">
            <a:extLst>
              <a:ext uri="{FF2B5EF4-FFF2-40B4-BE49-F238E27FC236}">
                <a16:creationId xmlns:a16="http://schemas.microsoft.com/office/drawing/2014/main" id="{2228D5E9-5A81-029D-5C37-9592A737B007}"/>
              </a:ext>
            </a:extLst>
          </p:cNvPr>
          <p:cNvCxnSpPr>
            <a:cxnSpLocks/>
          </p:cNvCxnSpPr>
          <p:nvPr/>
        </p:nvCxnSpPr>
        <p:spPr>
          <a:xfrm flipH="1">
            <a:off x="11050037" y="6083723"/>
            <a:ext cx="1" cy="677592"/>
          </a:xfrm>
          <a:prstGeom prst="line">
            <a:avLst/>
          </a:prstGeom>
          <a:noFill/>
          <a:ln w="12700" cap="flat">
            <a:solidFill>
              <a:schemeClr val="bg1">
                <a:lumMod val="85000"/>
              </a:schemeClr>
            </a:solidFill>
            <a:prstDash val="solid"/>
            <a:miter lim="400000"/>
          </a:ln>
          <a:effectLst/>
          <a:sp3d/>
        </p:spPr>
        <p:style>
          <a:lnRef idx="0">
            <a:scrgbClr r="0" g="0" b="0"/>
          </a:lnRef>
          <a:fillRef idx="0">
            <a:scrgbClr r="0" g="0" b="0"/>
          </a:fillRef>
          <a:effectRef idx="0">
            <a:scrgbClr r="0" g="0" b="0"/>
          </a:effectRef>
          <a:fontRef idx="none"/>
        </p:style>
      </p:cxnSp>
      <p:cxnSp>
        <p:nvCxnSpPr>
          <p:cNvPr id="8" name="Straight Connector 7">
            <a:extLst>
              <a:ext uri="{FF2B5EF4-FFF2-40B4-BE49-F238E27FC236}">
                <a16:creationId xmlns:a16="http://schemas.microsoft.com/office/drawing/2014/main" id="{855E84E4-9068-BEC5-AAE5-8B70F4E64805}"/>
              </a:ext>
            </a:extLst>
          </p:cNvPr>
          <p:cNvCxnSpPr>
            <a:cxnSpLocks/>
          </p:cNvCxnSpPr>
          <p:nvPr/>
        </p:nvCxnSpPr>
        <p:spPr>
          <a:xfrm flipH="1">
            <a:off x="9566827" y="6083722"/>
            <a:ext cx="1" cy="677592"/>
          </a:xfrm>
          <a:prstGeom prst="line">
            <a:avLst/>
          </a:prstGeom>
          <a:noFill/>
          <a:ln w="12700" cap="flat">
            <a:solidFill>
              <a:schemeClr val="bg1">
                <a:lumMod val="85000"/>
              </a:schemeClr>
            </a:solidFill>
            <a:prstDash val="solid"/>
            <a:miter lim="400000"/>
          </a:ln>
          <a:effectLst/>
          <a:sp3d/>
        </p:spPr>
        <p:style>
          <a:lnRef idx="0">
            <a:scrgbClr r="0" g="0" b="0"/>
          </a:lnRef>
          <a:fillRef idx="0">
            <a:scrgbClr r="0" g="0" b="0"/>
          </a:fillRef>
          <a:effectRef idx="0">
            <a:scrgbClr r="0" g="0" b="0"/>
          </a:effectRef>
          <a:fontRef idx="none"/>
        </p:style>
      </p:cxnSp>
      <p:pic>
        <p:nvPicPr>
          <p:cNvPr id="11" name="Picture 10" descr="A grey rectangular sign with blue text&#10;&#10;Description automatically generated">
            <a:extLst>
              <a:ext uri="{FF2B5EF4-FFF2-40B4-BE49-F238E27FC236}">
                <a16:creationId xmlns:a16="http://schemas.microsoft.com/office/drawing/2014/main" id="{F95188EE-5598-9417-61CD-B10518740B3F}"/>
              </a:ext>
            </a:extLst>
          </p:cNvPr>
          <p:cNvPicPr>
            <a:picLocks noChangeAspect="1"/>
          </p:cNvPicPr>
          <p:nvPr/>
        </p:nvPicPr>
        <p:blipFill>
          <a:blip r:embed="rId3"/>
          <a:stretch>
            <a:fillRect/>
          </a:stretch>
        </p:blipFill>
        <p:spPr>
          <a:xfrm>
            <a:off x="8450058" y="6069530"/>
            <a:ext cx="1079649" cy="665642"/>
          </a:xfrm>
          <a:prstGeom prst="rect">
            <a:avLst/>
          </a:prstGeom>
        </p:spPr>
      </p:pic>
      <p:pic>
        <p:nvPicPr>
          <p:cNvPr id="16" name="Picture 15" descr="A black background with green text&#10;&#10;Description automatically generated">
            <a:extLst>
              <a:ext uri="{FF2B5EF4-FFF2-40B4-BE49-F238E27FC236}">
                <a16:creationId xmlns:a16="http://schemas.microsoft.com/office/drawing/2014/main" id="{25077E36-7DAE-D56C-E30D-7CD0AFFA11D1}"/>
              </a:ext>
            </a:extLst>
          </p:cNvPr>
          <p:cNvPicPr>
            <a:picLocks noChangeAspect="1"/>
          </p:cNvPicPr>
          <p:nvPr/>
        </p:nvPicPr>
        <p:blipFill>
          <a:blip r:embed="rId4"/>
          <a:stretch>
            <a:fillRect/>
          </a:stretch>
        </p:blipFill>
        <p:spPr>
          <a:xfrm>
            <a:off x="9675628" y="6179617"/>
            <a:ext cx="1275893" cy="452120"/>
          </a:xfrm>
          <a:prstGeom prst="rect">
            <a:avLst/>
          </a:prstGeom>
        </p:spPr>
      </p:pic>
      <p:sp>
        <p:nvSpPr>
          <p:cNvPr id="9" name="Background">
            <a:extLst>
              <a:ext uri="{FF2B5EF4-FFF2-40B4-BE49-F238E27FC236}">
                <a16:creationId xmlns:a16="http://schemas.microsoft.com/office/drawing/2014/main" id="{5BA81E7C-8889-51B7-B182-ADF29E510E61}"/>
              </a:ext>
            </a:extLst>
          </p:cNvPr>
          <p:cNvSpPr txBox="1">
            <a:spLocks/>
          </p:cNvSpPr>
          <p:nvPr/>
        </p:nvSpPr>
        <p:spPr>
          <a:xfrm>
            <a:off x="491490" y="55128"/>
            <a:ext cx="10344150" cy="553998"/>
          </a:xfrm>
          <a:prstGeom prst="rect">
            <a:avLst/>
          </a:prstGeom>
          <a:ln w="3175">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vert="horz" lIns="0" tIns="0" rIns="0" bIns="0" rtlCol="0" anchor="t">
            <a:noAutofit/>
          </a:bodyPr>
          <a:lstStyle>
            <a:lvl1pPr marL="0" marR="0" indent="0" algn="l" defTabSz="609492" rtl="0" latinLnBrk="0">
              <a:lnSpc>
                <a:spcPct val="100000"/>
              </a:lnSpc>
              <a:spcBef>
                <a:spcPts val="1000"/>
              </a:spcBef>
              <a:spcAft>
                <a:spcPts val="0"/>
              </a:spcAft>
              <a:buClrTx/>
              <a:buSzTx/>
              <a:buFontTx/>
              <a:buNone/>
              <a:tabLst/>
              <a:defRPr sz="4300" b="0" i="0" u="none" strike="noStrike" cap="none" spc="0" baseline="0">
                <a:solidFill>
                  <a:srgbClr val="A4D233"/>
                </a:solidFill>
                <a:uFillTx/>
                <a:latin typeface="Bebas Neue Regular"/>
                <a:ea typeface="Bebas Neue Regular"/>
                <a:cs typeface="Bebas Neue Regular"/>
                <a:sym typeface="Bebas Neue Regular"/>
              </a:defRPr>
            </a:lvl1pPr>
            <a:lvl2pPr marL="0" marR="0" indent="0" algn="ctr" defTabSz="412750" rtl="0" latinLnBrk="0">
              <a:lnSpc>
                <a:spcPct val="100000"/>
              </a:lnSpc>
              <a:spcBef>
                <a:spcPts val="0"/>
              </a:spcBef>
              <a:spcAft>
                <a:spcPts val="0"/>
              </a:spcAft>
              <a:buClrTx/>
              <a:buSzTx/>
              <a:buFontTx/>
              <a:buNone/>
              <a:tabLst/>
              <a:defRPr sz="2600" b="0" i="0" u="none" strike="noStrike" cap="none" spc="0" baseline="0">
                <a:solidFill>
                  <a:srgbClr val="000000"/>
                </a:solidFill>
                <a:uFillTx/>
                <a:latin typeface="Helvetica Neue"/>
                <a:ea typeface="Helvetica Neue"/>
                <a:cs typeface="Helvetica Neue"/>
                <a:sym typeface="Helvetica Neue"/>
              </a:defRPr>
            </a:lvl2pPr>
            <a:lvl3pPr marL="0" marR="0" indent="0" algn="ctr" defTabSz="412750" rtl="0" latinLnBrk="0">
              <a:lnSpc>
                <a:spcPct val="100000"/>
              </a:lnSpc>
              <a:spcBef>
                <a:spcPts val="0"/>
              </a:spcBef>
              <a:spcAft>
                <a:spcPts val="0"/>
              </a:spcAft>
              <a:buClrTx/>
              <a:buSzTx/>
              <a:buFontTx/>
              <a:buNone/>
              <a:tabLst/>
              <a:defRPr sz="2600" b="0" i="0" u="none" strike="noStrike" cap="none" spc="0" baseline="0">
                <a:solidFill>
                  <a:srgbClr val="000000"/>
                </a:solidFill>
                <a:uFillTx/>
                <a:latin typeface="Helvetica Neue"/>
                <a:ea typeface="Helvetica Neue"/>
                <a:cs typeface="Helvetica Neue"/>
                <a:sym typeface="Helvetica Neue"/>
              </a:defRPr>
            </a:lvl3pPr>
            <a:lvl4pPr marL="0" marR="0" indent="0" algn="ctr" defTabSz="412750" rtl="0" latinLnBrk="0">
              <a:lnSpc>
                <a:spcPct val="100000"/>
              </a:lnSpc>
              <a:spcBef>
                <a:spcPts val="0"/>
              </a:spcBef>
              <a:spcAft>
                <a:spcPts val="0"/>
              </a:spcAft>
              <a:buClrTx/>
              <a:buSzTx/>
              <a:buFontTx/>
              <a:buNone/>
              <a:tabLst/>
              <a:defRPr sz="2600" b="0" i="0" u="none" strike="noStrike" cap="none" spc="0" baseline="0">
                <a:solidFill>
                  <a:srgbClr val="000000"/>
                </a:solidFill>
                <a:uFillTx/>
                <a:latin typeface="Helvetica Neue"/>
                <a:ea typeface="Helvetica Neue"/>
                <a:cs typeface="Helvetica Neue"/>
                <a:sym typeface="Helvetica Neue"/>
              </a:defRPr>
            </a:lvl4pPr>
            <a:lvl5pPr marL="0" marR="0" indent="0" algn="ctr" defTabSz="412750" rtl="0" latinLnBrk="0">
              <a:lnSpc>
                <a:spcPct val="100000"/>
              </a:lnSpc>
              <a:spcBef>
                <a:spcPts val="0"/>
              </a:spcBef>
              <a:spcAft>
                <a:spcPts val="0"/>
              </a:spcAft>
              <a:buClrTx/>
              <a:buSzTx/>
              <a:buFontTx/>
              <a:buNone/>
              <a:tabLst/>
              <a:defRPr sz="2600" b="0" i="0" u="none" strike="noStrike" cap="none" spc="0" baseline="0">
                <a:solidFill>
                  <a:srgbClr val="000000"/>
                </a:solidFill>
                <a:uFillTx/>
                <a:latin typeface="Helvetica Neue"/>
                <a:ea typeface="Helvetica Neue"/>
                <a:cs typeface="Helvetica Neue"/>
                <a:sym typeface="Helvetica Neue"/>
              </a:defRPr>
            </a:lvl5pPr>
            <a:lvl6pPr marL="0" marR="0" indent="355600" algn="ctr" defTabSz="412750" rtl="0" latinLnBrk="0">
              <a:lnSpc>
                <a:spcPct val="100000"/>
              </a:lnSpc>
              <a:spcBef>
                <a:spcPts val="0"/>
              </a:spcBef>
              <a:spcAft>
                <a:spcPts val="0"/>
              </a:spcAft>
              <a:buClrTx/>
              <a:buSzTx/>
              <a:buFontTx/>
              <a:buNone/>
              <a:tabLst/>
              <a:defRPr sz="2600" b="0" i="0" u="none" strike="noStrike" cap="none" spc="0" baseline="0">
                <a:solidFill>
                  <a:srgbClr val="000000"/>
                </a:solidFill>
                <a:uFillTx/>
                <a:latin typeface="Helvetica Neue"/>
                <a:ea typeface="Helvetica Neue"/>
                <a:cs typeface="Helvetica Neue"/>
                <a:sym typeface="Helvetica Neue"/>
              </a:defRPr>
            </a:lvl6pPr>
            <a:lvl7pPr marL="0" marR="0" indent="711200" algn="ctr" defTabSz="412750" rtl="0" latinLnBrk="0">
              <a:lnSpc>
                <a:spcPct val="100000"/>
              </a:lnSpc>
              <a:spcBef>
                <a:spcPts val="0"/>
              </a:spcBef>
              <a:spcAft>
                <a:spcPts val="0"/>
              </a:spcAft>
              <a:buClrTx/>
              <a:buSzTx/>
              <a:buFontTx/>
              <a:buNone/>
              <a:tabLst/>
              <a:defRPr sz="2600" b="0" i="0" u="none" strike="noStrike" cap="none" spc="0" baseline="0">
                <a:solidFill>
                  <a:srgbClr val="000000"/>
                </a:solidFill>
                <a:uFillTx/>
                <a:latin typeface="Helvetica Neue"/>
                <a:ea typeface="Helvetica Neue"/>
                <a:cs typeface="Helvetica Neue"/>
                <a:sym typeface="Helvetica Neue"/>
              </a:defRPr>
            </a:lvl7pPr>
            <a:lvl8pPr marL="0" marR="0" indent="1066800" algn="ctr" defTabSz="412750" rtl="0" latinLnBrk="0">
              <a:lnSpc>
                <a:spcPct val="100000"/>
              </a:lnSpc>
              <a:spcBef>
                <a:spcPts val="0"/>
              </a:spcBef>
              <a:spcAft>
                <a:spcPts val="0"/>
              </a:spcAft>
              <a:buClrTx/>
              <a:buSzTx/>
              <a:buFontTx/>
              <a:buNone/>
              <a:tabLst/>
              <a:defRPr sz="2600" b="0" i="0" u="none" strike="noStrike" cap="none" spc="0" baseline="0">
                <a:solidFill>
                  <a:srgbClr val="000000"/>
                </a:solidFill>
                <a:uFillTx/>
                <a:latin typeface="Helvetica Neue"/>
                <a:ea typeface="Helvetica Neue"/>
                <a:cs typeface="Helvetica Neue"/>
                <a:sym typeface="Helvetica Neue"/>
              </a:defRPr>
            </a:lvl8pPr>
            <a:lvl9pPr marL="0" marR="0" indent="1422400" algn="ctr" defTabSz="412750" rtl="0" latinLnBrk="0">
              <a:lnSpc>
                <a:spcPct val="100000"/>
              </a:lnSpc>
              <a:spcBef>
                <a:spcPts val="0"/>
              </a:spcBef>
              <a:spcAft>
                <a:spcPts val="0"/>
              </a:spcAft>
              <a:buClrTx/>
              <a:buSzTx/>
              <a:buFontTx/>
              <a:buNone/>
              <a:tabLst/>
              <a:defRPr sz="2600" b="0" i="0" u="none" strike="noStrike" cap="none" spc="0" baseline="0">
                <a:solidFill>
                  <a:srgbClr val="000000"/>
                </a:solidFill>
                <a:uFillTx/>
                <a:latin typeface="Helvetica Neue"/>
                <a:ea typeface="Helvetica Neue"/>
                <a:cs typeface="Helvetica Neue"/>
                <a:sym typeface="Helvetica Neue"/>
              </a:defRPr>
            </a:lvl9pPr>
          </a:lstStyle>
          <a:p>
            <a:pPr algn="ctr" hangingPunct="1">
              <a:spcBef>
                <a:spcPts val="600"/>
              </a:spcBef>
            </a:pPr>
            <a:r>
              <a:rPr lang="fr-FR" sz="4400" dirty="0">
                <a:solidFill>
                  <a:schemeClr val="bg1">
                    <a:lumMod val="50000"/>
                  </a:schemeClr>
                </a:solidFill>
                <a:cs typeface="Arial"/>
                <a:sym typeface="Arial"/>
              </a:rPr>
              <a:t>Country </a:t>
            </a:r>
            <a:r>
              <a:rPr lang="fr-FR" sz="4400" dirty="0" err="1">
                <a:solidFill>
                  <a:schemeClr val="bg1">
                    <a:lumMod val="50000"/>
                  </a:schemeClr>
                </a:solidFill>
                <a:cs typeface="Arial"/>
                <a:sym typeface="Arial"/>
              </a:rPr>
              <a:t>experience</a:t>
            </a:r>
            <a:r>
              <a:rPr lang="fr-FR" sz="4400" dirty="0">
                <a:solidFill>
                  <a:schemeClr val="bg1">
                    <a:lumMod val="50000"/>
                  </a:schemeClr>
                </a:solidFill>
                <a:cs typeface="Arial"/>
                <a:sym typeface="Arial"/>
              </a:rPr>
              <a:t> on </a:t>
            </a:r>
            <a:r>
              <a:rPr lang="fr-FR" sz="4400" dirty="0" err="1">
                <a:solidFill>
                  <a:schemeClr val="bg1">
                    <a:lumMod val="50000"/>
                  </a:schemeClr>
                </a:solidFill>
                <a:cs typeface="Arial"/>
                <a:sym typeface="Arial"/>
              </a:rPr>
              <a:t>erp</a:t>
            </a:r>
            <a:r>
              <a:rPr lang="fr-FR" sz="4400" dirty="0">
                <a:solidFill>
                  <a:schemeClr val="bg1">
                    <a:lumMod val="50000"/>
                  </a:schemeClr>
                </a:solidFill>
                <a:cs typeface="Arial"/>
                <a:sym typeface="Arial"/>
              </a:rPr>
              <a:t> </a:t>
            </a:r>
            <a:r>
              <a:rPr lang="fr-FR" sz="4400" dirty="0" err="1">
                <a:solidFill>
                  <a:schemeClr val="bg1">
                    <a:lumMod val="50000"/>
                  </a:schemeClr>
                </a:solidFill>
                <a:cs typeface="Arial"/>
                <a:sym typeface="Arial"/>
              </a:rPr>
              <a:t>approach</a:t>
            </a:r>
            <a:endParaRPr lang="fr-FR" sz="4400" dirty="0">
              <a:solidFill>
                <a:schemeClr val="bg1">
                  <a:lumMod val="50000"/>
                </a:schemeClr>
              </a:solidFill>
              <a:cs typeface="Arial"/>
              <a:sym typeface="Arial"/>
            </a:endParaRPr>
          </a:p>
          <a:p>
            <a:pPr algn="ctr" hangingPunct="1">
              <a:spcBef>
                <a:spcPts val="600"/>
              </a:spcBef>
            </a:pPr>
            <a:r>
              <a:rPr lang="fr-FR" sz="4400" dirty="0">
                <a:solidFill>
                  <a:schemeClr val="bg1">
                    <a:lumMod val="50000"/>
                  </a:schemeClr>
                </a:solidFill>
                <a:cs typeface="Arial"/>
                <a:sym typeface="Arial"/>
              </a:rPr>
              <a:t>Expérience pays sur l’approche PRU</a:t>
            </a:r>
            <a:endParaRPr lang="fr-FR" sz="4400" dirty="0">
              <a:solidFill>
                <a:schemeClr val="bg1">
                  <a:lumMod val="50000"/>
                </a:schemeClr>
              </a:solidFill>
              <a:cs typeface="Arial"/>
            </a:endParaRPr>
          </a:p>
        </p:txBody>
      </p:sp>
      <p:sp>
        <p:nvSpPr>
          <p:cNvPr id="10" name="ZoneTexte 9">
            <a:extLst>
              <a:ext uri="{FF2B5EF4-FFF2-40B4-BE49-F238E27FC236}">
                <a16:creationId xmlns:a16="http://schemas.microsoft.com/office/drawing/2014/main" id="{D24504D6-2F1F-4D07-3FA5-F49ED2BAE2D4}"/>
              </a:ext>
            </a:extLst>
          </p:cNvPr>
          <p:cNvSpPr txBox="1"/>
          <p:nvPr/>
        </p:nvSpPr>
        <p:spPr>
          <a:xfrm>
            <a:off x="491490" y="1720901"/>
            <a:ext cx="4698037" cy="3936975"/>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9050" tIns="19050" rIns="19050" bIns="19050" numCol="1" spcCol="38100" rtlCol="0" anchor="ctr">
            <a:spAutoFit/>
          </a:bodyPr>
          <a:lstStyle/>
          <a:p>
            <a:pPr marL="0" marR="0" indent="0" algn="l" defTabSz="412750" rtl="0" fontAlgn="auto" latinLnBrk="0" hangingPunct="0">
              <a:lnSpc>
                <a:spcPct val="150000"/>
              </a:lnSpc>
              <a:spcBef>
                <a:spcPts val="0"/>
              </a:spcBef>
              <a:spcAft>
                <a:spcPts val="0"/>
              </a:spcAft>
              <a:buClrTx/>
              <a:buSzTx/>
              <a:buFontTx/>
              <a:buNone/>
              <a:tabLst/>
            </a:pPr>
            <a:r>
              <a:rPr lang="fr-FR" sz="2000" kern="1200" dirty="0">
                <a:solidFill>
                  <a:schemeClr val="tx1"/>
                </a:solidFill>
                <a:latin typeface="Calibri"/>
                <a:ea typeface="+mj-ea"/>
                <a:cs typeface="Calibri"/>
              </a:rPr>
              <a:t>Q&amp;A:</a:t>
            </a:r>
          </a:p>
          <a:p>
            <a:pPr marL="342900" indent="-342900" algn="l">
              <a:lnSpc>
                <a:spcPct val="150000"/>
              </a:lnSpc>
              <a:spcAft>
                <a:spcPts val="800"/>
              </a:spcAft>
              <a:buFont typeface="+mj-lt"/>
              <a:buAutoNum type="arabicParenR"/>
              <a:tabLst>
                <a:tab pos="400050" algn="l"/>
              </a:tabLst>
            </a:pPr>
            <a:r>
              <a:rPr lang="en-GB" sz="2000" b="0" kern="1200" dirty="0">
                <a:solidFill>
                  <a:schemeClr val="tx1"/>
                </a:solidFill>
                <a:latin typeface="Calibri"/>
                <a:ea typeface="+mj-ea"/>
                <a:cs typeface="Calibri"/>
              </a:rPr>
              <a:t>What is the status of your Nutrition ERP? </a:t>
            </a:r>
            <a:endParaRPr lang="fr-FR" sz="2000" b="0" kern="1200" dirty="0">
              <a:solidFill>
                <a:schemeClr val="tx1"/>
              </a:solidFill>
              <a:latin typeface="Calibri"/>
              <a:ea typeface="+mj-ea"/>
              <a:cs typeface="Calibri"/>
            </a:endParaRPr>
          </a:p>
          <a:p>
            <a:pPr marL="342900" lvl="0" indent="-342900" algn="l">
              <a:spcAft>
                <a:spcPts val="800"/>
              </a:spcAft>
              <a:buFont typeface="+mj-lt"/>
              <a:buAutoNum type="arabicParenR"/>
              <a:tabLst>
                <a:tab pos="400050" algn="l"/>
              </a:tabLst>
            </a:pPr>
            <a:r>
              <a:rPr lang="en-US" sz="2000" b="0" kern="1200" dirty="0">
                <a:solidFill>
                  <a:schemeClr val="tx1"/>
                </a:solidFill>
                <a:latin typeface="Calibri"/>
                <a:ea typeface="+mj-ea"/>
                <a:cs typeface="Calibri"/>
              </a:rPr>
              <a:t>Why are we not so advanced on ERP as we should be?</a:t>
            </a:r>
            <a:endParaRPr lang="fr-FR" sz="2000" b="0" kern="1200" dirty="0">
              <a:solidFill>
                <a:schemeClr val="tx1"/>
              </a:solidFill>
              <a:latin typeface="Calibri"/>
              <a:ea typeface="+mj-ea"/>
              <a:cs typeface="Calibri"/>
            </a:endParaRPr>
          </a:p>
          <a:p>
            <a:pPr marL="342900" lvl="0" indent="-342900" algn="l">
              <a:spcAft>
                <a:spcPts val="800"/>
              </a:spcAft>
              <a:buFont typeface="+mj-lt"/>
              <a:buAutoNum type="arabicParenR"/>
              <a:tabLst>
                <a:tab pos="400050" algn="l"/>
              </a:tabLst>
            </a:pPr>
            <a:r>
              <a:rPr lang="en-GB" sz="2000" b="0" kern="1200" dirty="0">
                <a:solidFill>
                  <a:schemeClr val="tx1"/>
                </a:solidFill>
                <a:latin typeface="Calibri"/>
                <a:ea typeface="+mj-ea"/>
                <a:cs typeface="Calibri"/>
              </a:rPr>
              <a:t>What opportunities do you see for making progress on ERP in the future?</a:t>
            </a:r>
            <a:endParaRPr lang="fr-FR" sz="2000" b="0" kern="1200" dirty="0">
              <a:solidFill>
                <a:schemeClr val="tx1"/>
              </a:solidFill>
              <a:latin typeface="Calibri"/>
              <a:ea typeface="+mj-ea"/>
              <a:cs typeface="Calibri"/>
            </a:endParaRPr>
          </a:p>
          <a:p>
            <a:pPr marL="342900" lvl="0" indent="-342900" algn="l">
              <a:spcAft>
                <a:spcPts val="800"/>
              </a:spcAft>
              <a:buFont typeface="+mj-lt"/>
              <a:buAutoNum type="arabicParenR"/>
              <a:tabLst>
                <a:tab pos="400050" algn="l"/>
              </a:tabLst>
            </a:pPr>
            <a:r>
              <a:rPr lang="en-GB" sz="2000" b="0" kern="1200" dirty="0">
                <a:solidFill>
                  <a:schemeClr val="tx1">
                    <a:lumMod val="50000"/>
                    <a:lumOff val="50000"/>
                  </a:schemeClr>
                </a:solidFill>
                <a:latin typeface="Calibri"/>
                <a:ea typeface="+mj-ea"/>
                <a:cs typeface="Calibri"/>
              </a:rPr>
              <a:t>Who needs to be involved? Who can be your best allies?</a:t>
            </a:r>
            <a:endParaRPr lang="fr-FR" sz="2000" b="0" kern="1200" dirty="0">
              <a:solidFill>
                <a:schemeClr val="tx1">
                  <a:lumMod val="50000"/>
                  <a:lumOff val="50000"/>
                </a:schemeClr>
              </a:solidFill>
              <a:latin typeface="Calibri"/>
              <a:ea typeface="+mj-ea"/>
              <a:cs typeface="Calibri"/>
            </a:endParaRPr>
          </a:p>
          <a:p>
            <a:pPr marL="342900" lvl="0" indent="-342900" algn="l">
              <a:spcAft>
                <a:spcPts val="800"/>
              </a:spcAft>
              <a:buFont typeface="+mj-lt"/>
              <a:buAutoNum type="arabicParenR"/>
              <a:tabLst>
                <a:tab pos="400050" algn="l"/>
              </a:tabLst>
            </a:pPr>
            <a:r>
              <a:rPr lang="en-US" sz="2000" b="0" kern="1200" dirty="0">
                <a:solidFill>
                  <a:schemeClr val="tx1">
                    <a:lumMod val="50000"/>
                    <a:lumOff val="50000"/>
                  </a:schemeClr>
                </a:solidFill>
                <a:latin typeface="Calibri"/>
                <a:ea typeface="+mj-ea"/>
                <a:cs typeface="Calibri"/>
              </a:rPr>
              <a:t>What can you commit to advance ERP at your level in the 2024?</a:t>
            </a:r>
          </a:p>
        </p:txBody>
      </p:sp>
      <p:sp>
        <p:nvSpPr>
          <p:cNvPr id="2" name="ZoneTexte 9">
            <a:extLst>
              <a:ext uri="{FF2B5EF4-FFF2-40B4-BE49-F238E27FC236}">
                <a16:creationId xmlns:a16="http://schemas.microsoft.com/office/drawing/2014/main" id="{8D673E0E-B82D-FA2E-600C-9D6285C5AC8E}"/>
              </a:ext>
            </a:extLst>
          </p:cNvPr>
          <p:cNvSpPr txBox="1"/>
          <p:nvPr/>
        </p:nvSpPr>
        <p:spPr>
          <a:xfrm>
            <a:off x="6466862" y="1720901"/>
            <a:ext cx="5220944" cy="3936975"/>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9050" tIns="19050" rIns="19050" bIns="19050" numCol="1" spcCol="38100" rtlCol="0" anchor="ctr">
            <a:spAutoFit/>
          </a:bodyPr>
          <a:lstStyle/>
          <a:p>
            <a:pPr marL="0" marR="0" indent="0" algn="l" defTabSz="412750" rtl="0" fontAlgn="auto" latinLnBrk="0" hangingPunct="0">
              <a:lnSpc>
                <a:spcPct val="150000"/>
              </a:lnSpc>
              <a:spcBef>
                <a:spcPts val="0"/>
              </a:spcBef>
              <a:spcAft>
                <a:spcPts val="0"/>
              </a:spcAft>
              <a:buClrTx/>
              <a:buSzTx/>
              <a:buFontTx/>
              <a:buNone/>
              <a:tabLst/>
            </a:pPr>
            <a:r>
              <a:rPr lang="fr-FR" sz="2000" kern="1200" dirty="0">
                <a:solidFill>
                  <a:schemeClr val="tx1"/>
                </a:solidFill>
                <a:latin typeface="Calibri"/>
                <a:ea typeface="+mj-ea"/>
                <a:cs typeface="Calibri"/>
              </a:rPr>
              <a:t>Q&amp;R:</a:t>
            </a:r>
          </a:p>
          <a:p>
            <a:pPr marL="342900" indent="-342900" algn="l">
              <a:lnSpc>
                <a:spcPct val="150000"/>
              </a:lnSpc>
              <a:spcAft>
                <a:spcPts val="800"/>
              </a:spcAft>
              <a:buFont typeface="+mj-lt"/>
              <a:buAutoNum type="arabicParenR"/>
              <a:tabLst>
                <a:tab pos="400050" algn="l"/>
              </a:tabLst>
            </a:pPr>
            <a:r>
              <a:rPr lang="en-GB" sz="2000" b="0" kern="1200" dirty="0" err="1">
                <a:solidFill>
                  <a:schemeClr val="tx1"/>
                </a:solidFill>
                <a:latin typeface="Calibri"/>
                <a:ea typeface="+mj-ea"/>
                <a:cs typeface="Calibri"/>
              </a:rPr>
              <a:t>Quel</a:t>
            </a:r>
            <a:r>
              <a:rPr lang="en-GB" sz="2000" b="0" kern="1200" dirty="0">
                <a:solidFill>
                  <a:schemeClr val="tx1"/>
                </a:solidFill>
                <a:latin typeface="Calibri"/>
                <a:ea typeface="+mj-ea"/>
                <a:cs typeface="Calibri"/>
              </a:rPr>
              <a:t> </a:t>
            </a:r>
            <a:r>
              <a:rPr lang="en-GB" sz="2000" b="0" kern="1200" dirty="0" err="1">
                <a:solidFill>
                  <a:schemeClr val="tx1"/>
                </a:solidFill>
                <a:latin typeface="Calibri"/>
                <a:ea typeface="+mj-ea"/>
                <a:cs typeface="Calibri"/>
              </a:rPr>
              <a:t>est</a:t>
            </a:r>
            <a:r>
              <a:rPr lang="en-GB" sz="2000" b="0" kern="1200" dirty="0">
                <a:solidFill>
                  <a:schemeClr val="tx1"/>
                </a:solidFill>
                <a:latin typeface="Calibri"/>
                <a:ea typeface="+mj-ea"/>
                <a:cs typeface="Calibri"/>
              </a:rPr>
              <a:t> le status de </a:t>
            </a:r>
            <a:r>
              <a:rPr lang="en-GB" sz="2000" b="0" kern="1200" dirty="0" err="1">
                <a:solidFill>
                  <a:schemeClr val="tx1"/>
                </a:solidFill>
                <a:latin typeface="Calibri"/>
                <a:ea typeface="+mj-ea"/>
                <a:cs typeface="Calibri"/>
              </a:rPr>
              <a:t>vôtre</a:t>
            </a:r>
            <a:r>
              <a:rPr lang="en-GB" sz="2000" b="0" kern="1200" dirty="0">
                <a:solidFill>
                  <a:schemeClr val="tx1"/>
                </a:solidFill>
                <a:latin typeface="Calibri"/>
                <a:ea typeface="+mj-ea"/>
                <a:cs typeface="Calibri"/>
              </a:rPr>
              <a:t> PRU? </a:t>
            </a:r>
            <a:endParaRPr lang="fr-FR" sz="2000" b="0" kern="1200" dirty="0">
              <a:solidFill>
                <a:schemeClr val="tx1"/>
              </a:solidFill>
              <a:latin typeface="Calibri"/>
              <a:ea typeface="+mj-ea"/>
              <a:cs typeface="Calibri"/>
            </a:endParaRPr>
          </a:p>
          <a:p>
            <a:pPr marL="342900" lvl="0" indent="-342900" algn="l">
              <a:spcAft>
                <a:spcPts val="800"/>
              </a:spcAft>
              <a:buFont typeface="+mj-lt"/>
              <a:buAutoNum type="arabicParenR"/>
              <a:tabLst>
                <a:tab pos="400050" algn="l"/>
              </a:tabLst>
            </a:pPr>
            <a:r>
              <a:rPr lang="fr-FR" sz="2000" b="0" kern="1200" dirty="0">
                <a:solidFill>
                  <a:schemeClr val="tx1"/>
                </a:solidFill>
                <a:latin typeface="Calibri"/>
                <a:ea typeface="+mj-ea"/>
                <a:cs typeface="Calibri"/>
              </a:rPr>
              <a:t>Pourquoi ne sommes-nous pas aussi avancés que nous le devrions en matière de PRU</a:t>
            </a:r>
            <a:r>
              <a:rPr lang="en-US" sz="2000" b="0" kern="1200" dirty="0">
                <a:solidFill>
                  <a:schemeClr val="tx1"/>
                </a:solidFill>
                <a:latin typeface="Calibri"/>
                <a:ea typeface="+mj-ea"/>
                <a:cs typeface="Calibri"/>
              </a:rPr>
              <a:t>?</a:t>
            </a:r>
            <a:endParaRPr lang="fr-FR" sz="2000" b="0" kern="1200" dirty="0">
              <a:solidFill>
                <a:schemeClr val="tx1"/>
              </a:solidFill>
              <a:latin typeface="Calibri"/>
              <a:ea typeface="+mj-ea"/>
              <a:cs typeface="Calibri"/>
            </a:endParaRPr>
          </a:p>
          <a:p>
            <a:pPr marL="342900" lvl="0" indent="-342900" algn="l">
              <a:spcAft>
                <a:spcPts val="800"/>
              </a:spcAft>
              <a:buFont typeface="+mj-lt"/>
              <a:buAutoNum type="arabicParenR"/>
              <a:tabLst>
                <a:tab pos="400050" algn="l"/>
              </a:tabLst>
            </a:pPr>
            <a:r>
              <a:rPr lang="fr-FR" sz="2000" b="0" kern="1200" dirty="0">
                <a:solidFill>
                  <a:schemeClr val="tx1"/>
                </a:solidFill>
                <a:latin typeface="Calibri"/>
                <a:ea typeface="+mj-ea"/>
                <a:cs typeface="Calibri"/>
              </a:rPr>
              <a:t>Quelles sont les possibilités de progresser dans le domaine de la PRU à l'avenir</a:t>
            </a:r>
            <a:r>
              <a:rPr lang="en-GB" sz="2000" b="0" kern="1200" dirty="0">
                <a:solidFill>
                  <a:schemeClr val="tx1"/>
                </a:solidFill>
                <a:latin typeface="Calibri"/>
                <a:ea typeface="+mj-ea"/>
                <a:cs typeface="Calibri"/>
              </a:rPr>
              <a:t>?</a:t>
            </a:r>
            <a:endParaRPr lang="fr-FR" sz="2000" b="0" kern="1200" dirty="0">
              <a:solidFill>
                <a:schemeClr val="tx1"/>
              </a:solidFill>
              <a:latin typeface="Calibri"/>
              <a:ea typeface="+mj-ea"/>
              <a:cs typeface="Calibri"/>
            </a:endParaRPr>
          </a:p>
          <a:p>
            <a:pPr marL="342900" lvl="0" indent="-342900" algn="l">
              <a:spcAft>
                <a:spcPts val="800"/>
              </a:spcAft>
              <a:buFont typeface="+mj-lt"/>
              <a:buAutoNum type="arabicParenR"/>
              <a:tabLst>
                <a:tab pos="400050" algn="l"/>
              </a:tabLst>
            </a:pPr>
            <a:r>
              <a:rPr lang="fr-FR" sz="2000" b="0" kern="1200" dirty="0">
                <a:solidFill>
                  <a:schemeClr val="tx1">
                    <a:lumMod val="50000"/>
                    <a:lumOff val="50000"/>
                  </a:schemeClr>
                </a:solidFill>
                <a:latin typeface="Calibri"/>
                <a:ea typeface="+mj-ea"/>
                <a:cs typeface="Calibri"/>
              </a:rPr>
              <a:t>Qui doit être impliqué ? Qui peuvent être vos meilleurs alliés</a:t>
            </a:r>
            <a:r>
              <a:rPr lang="en-GB" sz="2000" b="0" kern="1200" dirty="0">
                <a:solidFill>
                  <a:schemeClr val="tx1">
                    <a:lumMod val="50000"/>
                    <a:lumOff val="50000"/>
                  </a:schemeClr>
                </a:solidFill>
                <a:latin typeface="Calibri"/>
                <a:ea typeface="+mj-ea"/>
                <a:cs typeface="Calibri"/>
              </a:rPr>
              <a:t>?</a:t>
            </a:r>
            <a:endParaRPr lang="fr-FR" sz="2000" b="0" kern="1200" dirty="0">
              <a:solidFill>
                <a:schemeClr val="tx1">
                  <a:lumMod val="50000"/>
                  <a:lumOff val="50000"/>
                </a:schemeClr>
              </a:solidFill>
              <a:latin typeface="Calibri"/>
              <a:ea typeface="+mj-ea"/>
              <a:cs typeface="Calibri"/>
            </a:endParaRPr>
          </a:p>
          <a:p>
            <a:pPr marL="342900" lvl="0" indent="-342900" algn="l">
              <a:spcAft>
                <a:spcPts val="800"/>
              </a:spcAft>
              <a:buFont typeface="+mj-lt"/>
              <a:buAutoNum type="arabicParenR"/>
              <a:tabLst>
                <a:tab pos="400050" algn="l"/>
              </a:tabLst>
            </a:pPr>
            <a:r>
              <a:rPr lang="fr-FR" sz="2000" b="0" kern="1200" dirty="0">
                <a:solidFill>
                  <a:schemeClr val="tx1">
                    <a:lumMod val="50000"/>
                    <a:lumOff val="50000"/>
                  </a:schemeClr>
                </a:solidFill>
                <a:latin typeface="Calibri"/>
                <a:ea typeface="+mj-ea"/>
                <a:cs typeface="Calibri"/>
              </a:rPr>
              <a:t>Que pouvez-vous faire pour faire progresser la PRU à votre niveau en 2024</a:t>
            </a:r>
            <a:r>
              <a:rPr lang="en-US" sz="2000" b="0" kern="1200" dirty="0">
                <a:solidFill>
                  <a:schemeClr val="tx1">
                    <a:lumMod val="50000"/>
                    <a:lumOff val="50000"/>
                  </a:schemeClr>
                </a:solidFill>
                <a:latin typeface="Calibri"/>
                <a:ea typeface="+mj-ea"/>
                <a:cs typeface="Calibri"/>
              </a:rPr>
              <a:t>?</a:t>
            </a:r>
          </a:p>
        </p:txBody>
      </p:sp>
      <p:sp>
        <p:nvSpPr>
          <p:cNvPr id="5" name="Rounded Rectangle 8">
            <a:extLst>
              <a:ext uri="{FF2B5EF4-FFF2-40B4-BE49-F238E27FC236}">
                <a16:creationId xmlns:a16="http://schemas.microsoft.com/office/drawing/2014/main" id="{B3C83614-31F1-8CED-84AF-9EF3852EA13E}"/>
              </a:ext>
            </a:extLst>
          </p:cNvPr>
          <p:cNvSpPr/>
          <p:nvPr/>
        </p:nvSpPr>
        <p:spPr>
          <a:xfrm>
            <a:off x="5848979" y="1720901"/>
            <a:ext cx="165213" cy="4193456"/>
          </a:xfrm>
          <a:prstGeom prst="roundRect">
            <a:avLst/>
          </a:prstGeom>
          <a:solidFill>
            <a:schemeClr val="accent3">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FR"/>
          </a:p>
        </p:txBody>
      </p:sp>
    </p:spTree>
    <p:extLst>
      <p:ext uri="{BB962C8B-B14F-4D97-AF65-F5344CB8AC3E}">
        <p14:creationId xmlns:p14="http://schemas.microsoft.com/office/powerpoint/2010/main" val="1988011941"/>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a:extLst>
              <a:ext uri="{FF2B5EF4-FFF2-40B4-BE49-F238E27FC236}">
                <a16:creationId xmlns:a16="http://schemas.microsoft.com/office/drawing/2014/main" id="{77832B8A-4DCA-310E-7771-E323E5DC6C49}"/>
              </a:ext>
            </a:extLst>
          </p:cNvPr>
          <p:cNvSpPr/>
          <p:nvPr/>
        </p:nvSpPr>
        <p:spPr>
          <a:xfrm>
            <a:off x="-15516" y="1798017"/>
            <a:ext cx="12194816" cy="5059983"/>
          </a:xfrm>
          <a:prstGeom prst="rect">
            <a:avLst/>
          </a:prstGeom>
          <a:solidFill>
            <a:srgbClr val="808080">
              <a:alpha val="30000"/>
            </a:srgbClr>
          </a:solidFill>
          <a:ln w="3175">
            <a:noFill/>
            <a:miter lim="400000"/>
          </a:ln>
        </p:spPr>
        <p:txBody>
          <a:bodyPr lIns="0" tIns="0" rIns="0" bIns="0" anchor="ctr"/>
          <a:lstStyle/>
          <a:p>
            <a:pPr>
              <a:defRPr b="0">
                <a:solidFill>
                  <a:srgbClr val="A4D233"/>
                </a:solidFill>
                <a:latin typeface="+mn-lt"/>
                <a:ea typeface="+mn-ea"/>
                <a:cs typeface="+mn-cs"/>
                <a:sym typeface="Helvetica Neue Medium"/>
              </a:defRPr>
            </a:pPr>
            <a:endParaRPr/>
          </a:p>
        </p:txBody>
      </p:sp>
      <p:sp>
        <p:nvSpPr>
          <p:cNvPr id="153" name="TextBox 6"/>
          <p:cNvSpPr txBox="1"/>
          <p:nvPr/>
        </p:nvSpPr>
        <p:spPr>
          <a:xfrm>
            <a:off x="103362" y="2827141"/>
            <a:ext cx="11156386" cy="914401"/>
          </a:xfrm>
          <a:prstGeom prst="rect">
            <a:avLst/>
          </a:prstGeom>
          <a:ln w="3175">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0" tIns="0" rIns="0" bIns="0" anchor="t">
            <a:spAutoFit/>
          </a:bodyPr>
          <a:lstStyle>
            <a:lvl1pPr algn="l" defTabSz="609492">
              <a:defRPr sz="6000" b="0">
                <a:solidFill>
                  <a:srgbClr val="FFFFFF"/>
                </a:solidFill>
                <a:latin typeface="Bebas Neue Regular"/>
                <a:ea typeface="Bebas Neue Regular"/>
                <a:cs typeface="Bebas Neue Regular"/>
                <a:sym typeface="Bebas Neue Regular"/>
              </a:defRPr>
            </a:lvl1pPr>
          </a:lstStyle>
          <a:p>
            <a:pPr algn="ctr"/>
            <a:r>
              <a:rPr dirty="0">
                <a:solidFill>
                  <a:srgbClr val="455F51"/>
                </a:solidFill>
              </a:rPr>
              <a:t>Thank you</a:t>
            </a:r>
            <a:r>
              <a:rPr lang="fr-FR" dirty="0">
                <a:solidFill>
                  <a:srgbClr val="455F51"/>
                </a:solidFill>
              </a:rPr>
              <a:t>					 merci !</a:t>
            </a:r>
            <a:endParaRPr lang="en-US" dirty="0">
              <a:solidFill>
                <a:srgbClr val="455F51"/>
              </a:solidFill>
            </a:endParaRPr>
          </a:p>
        </p:txBody>
      </p:sp>
      <p:pic>
        <p:nvPicPr>
          <p:cNvPr id="3" name="Picture 2" descr="A picture containing graphical user interface&#10;&#10;Description automatically generated">
            <a:extLst>
              <a:ext uri="{FF2B5EF4-FFF2-40B4-BE49-F238E27FC236}">
                <a16:creationId xmlns:a16="http://schemas.microsoft.com/office/drawing/2014/main" id="{60C1AC9B-0938-4626-36EB-D0DE91401B6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644036" y="631837"/>
            <a:ext cx="1494350" cy="525924"/>
          </a:xfrm>
          <a:prstGeom prst="rect">
            <a:avLst/>
          </a:prstGeom>
        </p:spPr>
      </p:pic>
      <p:cxnSp>
        <p:nvCxnSpPr>
          <p:cNvPr id="7" name="Straight Connector 6">
            <a:extLst>
              <a:ext uri="{FF2B5EF4-FFF2-40B4-BE49-F238E27FC236}">
                <a16:creationId xmlns:a16="http://schemas.microsoft.com/office/drawing/2014/main" id="{34E5E997-1437-8F01-F85E-D7F34537849D}"/>
              </a:ext>
            </a:extLst>
          </p:cNvPr>
          <p:cNvCxnSpPr/>
          <p:nvPr/>
        </p:nvCxnSpPr>
        <p:spPr>
          <a:xfrm>
            <a:off x="10397779" y="258032"/>
            <a:ext cx="0" cy="1117263"/>
          </a:xfrm>
          <a:prstGeom prst="line">
            <a:avLst/>
          </a:prstGeom>
          <a:noFill/>
          <a:ln w="12700" cap="flat">
            <a:solidFill>
              <a:srgbClr val="808080"/>
            </a:solidFill>
            <a:prstDash val="solid"/>
            <a:miter lim="400000"/>
          </a:ln>
          <a:effectLst/>
          <a:sp3d/>
        </p:spPr>
        <p:style>
          <a:lnRef idx="0">
            <a:scrgbClr r="0" g="0" b="0"/>
          </a:lnRef>
          <a:fillRef idx="0">
            <a:scrgbClr r="0" g="0" b="0"/>
          </a:fillRef>
          <a:effectRef idx="0">
            <a:scrgbClr r="0" g="0" b="0"/>
          </a:effectRef>
          <a:fontRef idx="none"/>
        </p:style>
      </p:cxnSp>
      <p:sp>
        <p:nvSpPr>
          <p:cNvPr id="10" name="TextBox 9">
            <a:extLst>
              <a:ext uri="{FF2B5EF4-FFF2-40B4-BE49-F238E27FC236}">
                <a16:creationId xmlns:a16="http://schemas.microsoft.com/office/drawing/2014/main" id="{46EE187C-AF11-0CEE-872C-6AEE0E4AD737}"/>
              </a:ext>
            </a:extLst>
          </p:cNvPr>
          <p:cNvSpPr txBox="1"/>
          <p:nvPr/>
        </p:nvSpPr>
        <p:spPr>
          <a:xfrm>
            <a:off x="10552813" y="583175"/>
            <a:ext cx="1701477" cy="592470"/>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horz" wrap="square" lIns="19050" tIns="19050" rIns="19050" bIns="19050" numCol="1" spcCol="38100" rtlCol="0" anchor="t">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1pPr>
            <a:lvl2pPr marL="0" marR="0" indent="4572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2pPr>
            <a:lvl3pPr marL="0" marR="0" indent="9144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3pPr>
            <a:lvl4pPr marL="0" marR="0" indent="13716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4pPr>
            <a:lvl5pPr marL="0" marR="0" indent="18288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5pPr>
            <a:lvl6pPr marL="0" marR="0" indent="22860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6pPr>
            <a:lvl7pPr marL="0" marR="0" indent="27432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7pPr>
            <a:lvl8pPr marL="0" marR="0" indent="32004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8pPr>
            <a:lvl9pPr marL="0" marR="0" indent="36576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9pPr>
          </a:lstStyle>
          <a:p>
            <a:pPr algn="l"/>
            <a:r>
              <a:rPr lang="fr-FR" sz="1800" b="0" spc="-100" dirty="0">
                <a:solidFill>
                  <a:schemeClr val="bg2">
                    <a:lumMod val="75000"/>
                  </a:schemeClr>
                </a:solidFill>
                <a:latin typeface="Calibri"/>
                <a:cs typeface="Calibri"/>
              </a:rPr>
              <a:t>WCA</a:t>
            </a:r>
            <a:r>
              <a:rPr lang="en-NL" sz="1800" b="0" spc="-100" dirty="0">
                <a:solidFill>
                  <a:schemeClr val="bg2">
                    <a:lumMod val="75000"/>
                  </a:schemeClr>
                </a:solidFill>
                <a:latin typeface="Calibri"/>
                <a:cs typeface="Calibri"/>
              </a:rPr>
              <a:t> </a:t>
            </a:r>
            <a:r>
              <a:rPr lang="en-NL" sz="1800" b="0" spc="-100" dirty="0">
                <a:solidFill>
                  <a:srgbClr val="808080"/>
                </a:solidFill>
                <a:latin typeface="Calibri"/>
                <a:cs typeface="Calibri"/>
              </a:rPr>
              <a:t>Regional</a:t>
            </a:r>
            <a:endParaRPr lang="en-US" dirty="0">
              <a:cs typeface="Calibri"/>
            </a:endParaRPr>
          </a:p>
          <a:p>
            <a:pPr algn="l"/>
            <a:r>
              <a:rPr lang="en-NL" sz="1800" b="0" spc="-100" dirty="0">
                <a:solidFill>
                  <a:srgbClr val="808080"/>
                </a:solidFill>
                <a:latin typeface="Calibri"/>
                <a:cs typeface="Calibri"/>
              </a:rPr>
              <a:t>Meeting</a:t>
            </a:r>
            <a:endParaRPr lang="en-US" sz="1800" b="0" spc="-100" dirty="0">
              <a:solidFill>
                <a:srgbClr val="808080"/>
              </a:solidFill>
              <a:latin typeface="Calibri"/>
              <a:cs typeface="Calibri"/>
            </a:endParaRPr>
          </a:p>
        </p:txBody>
      </p:sp>
      <p:pic>
        <p:nvPicPr>
          <p:cNvPr id="2" name="Picture 1" descr="A qr code with a baby and a logo&#10;&#10;Description automatically generated">
            <a:extLst>
              <a:ext uri="{FF2B5EF4-FFF2-40B4-BE49-F238E27FC236}">
                <a16:creationId xmlns:a16="http://schemas.microsoft.com/office/drawing/2014/main" id="{A20FBB37-B049-7DC4-8D83-3FEC26A2ADDE}"/>
              </a:ext>
            </a:extLst>
          </p:cNvPr>
          <p:cNvPicPr>
            <a:picLocks noChangeAspect="1"/>
          </p:cNvPicPr>
          <p:nvPr/>
        </p:nvPicPr>
        <p:blipFill>
          <a:blip r:embed="rId3"/>
          <a:stretch>
            <a:fillRect/>
          </a:stretch>
        </p:blipFill>
        <p:spPr>
          <a:xfrm>
            <a:off x="676562" y="4770666"/>
            <a:ext cx="1640315" cy="1640333"/>
          </a:xfrm>
          <a:prstGeom prst="rect">
            <a:avLst/>
          </a:prstGeom>
        </p:spPr>
      </p:pic>
      <p:pic>
        <p:nvPicPr>
          <p:cNvPr id="6" name="Picture 5" descr="A logo with text and blue text&#10;&#10;Description automatically generated">
            <a:extLst>
              <a:ext uri="{FF2B5EF4-FFF2-40B4-BE49-F238E27FC236}">
                <a16:creationId xmlns:a16="http://schemas.microsoft.com/office/drawing/2014/main" id="{3AB51729-72D6-4208-9933-800A975B4B2C}"/>
              </a:ext>
            </a:extLst>
          </p:cNvPr>
          <p:cNvPicPr>
            <a:picLocks noChangeAspect="1"/>
          </p:cNvPicPr>
          <p:nvPr/>
        </p:nvPicPr>
        <p:blipFill>
          <a:blip r:embed="rId4"/>
          <a:stretch>
            <a:fillRect/>
          </a:stretch>
        </p:blipFill>
        <p:spPr>
          <a:xfrm>
            <a:off x="6628481" y="425759"/>
            <a:ext cx="1476765" cy="904556"/>
          </a:xfrm>
          <a:prstGeom prst="rect">
            <a:avLst/>
          </a:prstGeom>
        </p:spPr>
      </p:pic>
      <p:cxnSp>
        <p:nvCxnSpPr>
          <p:cNvPr id="9" name="Straight Connector 8">
            <a:extLst>
              <a:ext uri="{FF2B5EF4-FFF2-40B4-BE49-F238E27FC236}">
                <a16:creationId xmlns:a16="http://schemas.microsoft.com/office/drawing/2014/main" id="{99F9FAEF-CFED-12CE-4EE0-0B5D7F8C94CA}"/>
              </a:ext>
            </a:extLst>
          </p:cNvPr>
          <p:cNvCxnSpPr>
            <a:cxnSpLocks/>
          </p:cNvCxnSpPr>
          <p:nvPr/>
        </p:nvCxnSpPr>
        <p:spPr>
          <a:xfrm>
            <a:off x="8375775" y="258032"/>
            <a:ext cx="0" cy="1117263"/>
          </a:xfrm>
          <a:prstGeom prst="line">
            <a:avLst/>
          </a:prstGeom>
          <a:noFill/>
          <a:ln w="12700" cap="flat">
            <a:solidFill>
              <a:srgbClr val="808080"/>
            </a:solidFill>
            <a:prstDash val="solid"/>
            <a:miter lim="400000"/>
          </a:ln>
          <a:effectLst/>
          <a:sp3d/>
        </p:spPr>
        <p:style>
          <a:lnRef idx="0">
            <a:scrgbClr r="0" g="0" b="0"/>
          </a:lnRef>
          <a:fillRef idx="0">
            <a:scrgbClr r="0" g="0" b="0"/>
          </a:fillRef>
          <a:effectRef idx="0">
            <a:scrgbClr r="0" g="0" b="0"/>
          </a:effectRef>
          <a:fontRef idx="none"/>
        </p:style>
      </p:cxnSp>
    </p:spTree>
    <p:extLst>
      <p:ext uri="{BB962C8B-B14F-4D97-AF65-F5344CB8AC3E}">
        <p14:creationId xmlns:p14="http://schemas.microsoft.com/office/powerpoint/2010/main" val="3180447326"/>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AA130C-A216-CEBC-5A45-85F9A62540F1}"/>
            </a:ext>
          </a:extLst>
        </p:cNvPr>
        <p:cNvGrpSpPr/>
        <p:nvPr/>
      </p:nvGrpSpPr>
      <p:grpSpPr>
        <a:xfrm>
          <a:off x="0" y="0"/>
          <a:ext cx="0" cy="0"/>
          <a:chOff x="0" y="0"/>
          <a:chExt cx="0" cy="0"/>
        </a:xfrm>
      </p:grpSpPr>
      <p:sp>
        <p:nvSpPr>
          <p:cNvPr id="2" name="TextBox 6">
            <a:extLst>
              <a:ext uri="{FF2B5EF4-FFF2-40B4-BE49-F238E27FC236}">
                <a16:creationId xmlns:a16="http://schemas.microsoft.com/office/drawing/2014/main" id="{EADBA9A9-5261-1E66-B862-B569ED148683}"/>
              </a:ext>
            </a:extLst>
          </p:cNvPr>
          <p:cNvSpPr txBox="1"/>
          <p:nvPr/>
        </p:nvSpPr>
        <p:spPr>
          <a:xfrm>
            <a:off x="8087294" y="1567217"/>
            <a:ext cx="3908913" cy="245610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vert="horz" lIns="91345" tIns="45672" rIns="91345" bIns="45672" rtlCol="0" anchor="ctr">
            <a:noAutofit/>
          </a:bodyPr>
          <a:lstStyle/>
          <a:p>
            <a:pPr algn="ctr" hangingPunct="0">
              <a:lnSpc>
                <a:spcPct val="90000"/>
              </a:lnSpc>
              <a:spcBef>
                <a:spcPct val="0"/>
              </a:spcBef>
              <a:spcAft>
                <a:spcPts val="599"/>
              </a:spcAft>
              <a:defRPr sz="2400" b="0">
                <a:latin typeface="Arial"/>
                <a:ea typeface="Arial"/>
                <a:cs typeface="Arial"/>
                <a:sym typeface="Arial"/>
              </a:defRPr>
            </a:pPr>
            <a:r>
              <a:rPr lang="fr-FR" sz="4795" dirty="0">
                <a:solidFill>
                  <a:srgbClr val="455F51"/>
                </a:solidFill>
                <a:latin typeface="Calibri"/>
                <a:ea typeface="+mj-ea"/>
                <a:cs typeface="Calibri"/>
                <a:sym typeface="Arial"/>
              </a:rPr>
              <a:t>Actions Anticipatoires et Nutrition</a:t>
            </a:r>
          </a:p>
        </p:txBody>
      </p:sp>
      <p:sp>
        <p:nvSpPr>
          <p:cNvPr id="4" name="TextBox 6">
            <a:extLst>
              <a:ext uri="{FF2B5EF4-FFF2-40B4-BE49-F238E27FC236}">
                <a16:creationId xmlns:a16="http://schemas.microsoft.com/office/drawing/2014/main" id="{31AC8921-10A5-A98A-6414-85ADFF1DDD35}"/>
              </a:ext>
            </a:extLst>
          </p:cNvPr>
          <p:cNvSpPr txBox="1"/>
          <p:nvPr/>
        </p:nvSpPr>
        <p:spPr>
          <a:xfrm>
            <a:off x="8703" y="181198"/>
            <a:ext cx="2787183" cy="401705"/>
          </a:xfrm>
          <a:prstGeom prst="rect">
            <a:avLst/>
          </a:prstGeom>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vert="horz" lIns="91345" tIns="45672" rIns="91345" bIns="45672" rtlCol="0" anchor="t">
            <a:normAutofit/>
          </a:bodyPr>
          <a:lstStyle>
            <a:lvl1pPr algn="l" defTabSz="609492">
              <a:defRPr sz="1200" b="0">
                <a:solidFill>
                  <a:srgbClr val="FFFFFF"/>
                </a:solidFill>
                <a:latin typeface="Arial"/>
                <a:ea typeface="Arial"/>
                <a:cs typeface="Arial"/>
                <a:sym typeface="Arial"/>
              </a:defRPr>
            </a:lvl1pPr>
          </a:lstStyle>
          <a:p>
            <a:pPr defTabSz="913486" hangingPunct="0">
              <a:lnSpc>
                <a:spcPct val="90000"/>
              </a:lnSpc>
              <a:spcAft>
                <a:spcPts val="599"/>
              </a:spcAft>
            </a:pPr>
            <a:r>
              <a:rPr lang="en-US" sz="1099">
                <a:solidFill>
                  <a:srgbClr val="000000"/>
                </a:solidFill>
                <a:latin typeface="Helvetica Neue Medium"/>
                <a:ea typeface="+mn-ea"/>
                <a:cs typeface="+mn-cs"/>
              </a:rPr>
              <a:t>IMAGE TO BE REPLACED AS NEEDED</a:t>
            </a:r>
            <a:endParaRPr lang="en-US" sz="1199" kern="0">
              <a:solidFill>
                <a:srgbClr val="000000"/>
              </a:solidFill>
            </a:endParaRPr>
          </a:p>
        </p:txBody>
      </p:sp>
      <p:sp>
        <p:nvSpPr>
          <p:cNvPr id="7" name="TextBox 6">
            <a:extLst>
              <a:ext uri="{FF2B5EF4-FFF2-40B4-BE49-F238E27FC236}">
                <a16:creationId xmlns:a16="http://schemas.microsoft.com/office/drawing/2014/main" id="{46F15353-574B-9729-C113-68EDE3D0273D}"/>
              </a:ext>
            </a:extLst>
          </p:cNvPr>
          <p:cNvSpPr txBox="1"/>
          <p:nvPr/>
        </p:nvSpPr>
        <p:spPr>
          <a:xfrm>
            <a:off x="8811667" y="5108929"/>
            <a:ext cx="2460348" cy="1060680"/>
          </a:xfrm>
          <a:prstGeom prst="rect">
            <a:avLst/>
          </a:prstGeom>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vert="horz" lIns="91345" tIns="45672" rIns="91345" bIns="45672" rtlCol="0" anchor="ctr">
            <a:noAutofit/>
          </a:bodyPr>
          <a:lstStyle/>
          <a:p>
            <a:pPr algn="ctr" hangingPunct="0">
              <a:lnSpc>
                <a:spcPct val="90000"/>
              </a:lnSpc>
              <a:spcBef>
                <a:spcPct val="0"/>
              </a:spcBef>
              <a:spcAft>
                <a:spcPts val="599"/>
              </a:spcAft>
              <a:defRPr sz="2400" b="0">
                <a:latin typeface="Arial"/>
                <a:ea typeface="Arial"/>
                <a:cs typeface="Arial"/>
                <a:sym typeface="Arial"/>
              </a:defRPr>
            </a:pPr>
            <a:r>
              <a:rPr lang="fr-FR" sz="1998" dirty="0">
                <a:solidFill>
                  <a:srgbClr val="455F51"/>
                </a:solidFill>
                <a:latin typeface="Calibri"/>
                <a:ea typeface="+mj-ea"/>
                <a:cs typeface="Calibri"/>
                <a:sym typeface="Arial"/>
              </a:rPr>
              <a:t>Gwenaelle Garnier (PAM siège) et Leila Masson (PAM BR)</a:t>
            </a:r>
          </a:p>
          <a:p>
            <a:pPr algn="ctr" hangingPunct="0">
              <a:lnSpc>
                <a:spcPct val="90000"/>
              </a:lnSpc>
              <a:spcBef>
                <a:spcPct val="0"/>
              </a:spcBef>
              <a:spcAft>
                <a:spcPts val="599"/>
              </a:spcAft>
              <a:defRPr sz="2400" b="0">
                <a:latin typeface="Arial"/>
                <a:ea typeface="Arial"/>
                <a:cs typeface="Arial"/>
                <a:sym typeface="Arial"/>
              </a:defRPr>
            </a:pPr>
            <a:r>
              <a:rPr lang="fr-FR" sz="1998" kern="0" dirty="0">
                <a:solidFill>
                  <a:srgbClr val="455F51"/>
                </a:solidFill>
                <a:latin typeface="Calibri"/>
                <a:cs typeface="Calibri"/>
                <a:sym typeface="Arial"/>
              </a:rPr>
              <a:t>19 Février 2024</a:t>
            </a:r>
            <a:endParaRPr lang="fr-FR" sz="2398" kern="0" dirty="0">
              <a:solidFill>
                <a:srgbClr val="000000"/>
              </a:solidFill>
              <a:latin typeface="Arial"/>
              <a:cs typeface="Arial"/>
              <a:sym typeface="Arial"/>
            </a:endParaRPr>
          </a:p>
        </p:txBody>
      </p:sp>
      <p:pic>
        <p:nvPicPr>
          <p:cNvPr id="3" name="Picture 6" descr="13-Year drought creates frightening 'New Normal' in South America |  PreventionWeb">
            <a:extLst>
              <a:ext uri="{FF2B5EF4-FFF2-40B4-BE49-F238E27FC236}">
                <a16:creationId xmlns:a16="http://schemas.microsoft.com/office/drawing/2014/main" id="{32A52BF4-05DF-07EF-1061-3ED8D9986839}"/>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0" y="3572"/>
            <a:ext cx="7502586" cy="68508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14560028"/>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Shape 229">
            <a:extLst>
              <a:ext uri="{FF2B5EF4-FFF2-40B4-BE49-F238E27FC236}">
                <a16:creationId xmlns:a16="http://schemas.microsoft.com/office/drawing/2014/main" id="{A5AB5EBE-97DB-41B7-89C3-926501A47458}"/>
              </a:ext>
            </a:extLst>
          </p:cNvPr>
          <p:cNvSpPr txBox="1"/>
          <p:nvPr/>
        </p:nvSpPr>
        <p:spPr>
          <a:xfrm>
            <a:off x="0" y="3573"/>
            <a:ext cx="8114261" cy="799375"/>
          </a:xfrm>
          <a:prstGeom prst="rect">
            <a:avLst/>
          </a:prstGeom>
          <a:solidFill>
            <a:srgbClr val="007DBD"/>
          </a:solidFill>
          <a:ln w="3175">
            <a:noFill/>
            <a:miter lim="400000"/>
          </a:ln>
          <a:effectLst/>
          <a:extLs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38" tIns="36538" rIns="36538" bIns="36538" numCol="1" anchor="t" anchorCtr="0" compatLnSpc="1">
            <a:prstTxWarp prst="textNoShape">
              <a:avLst/>
            </a:prstTxWarp>
            <a:normAutofit/>
          </a:bodyPr>
          <a:lstStyle>
            <a:lvl1pPr marR="0" indent="0" eaLnBrk="0" fontAlgn="base" hangingPunct="0">
              <a:lnSpc>
                <a:spcPct val="100000"/>
              </a:lnSpc>
              <a:spcBef>
                <a:spcPct val="0"/>
              </a:spcBef>
              <a:spcAft>
                <a:spcPct val="0"/>
              </a:spcAft>
              <a:buClrTx/>
              <a:buSzTx/>
              <a:buFontTx/>
              <a:buNone/>
              <a:tabLst/>
              <a:defRPr sz="3600" b="1" i="0" u="none" strike="noStrike" cap="none" spc="0" baseline="0">
                <a:solidFill>
                  <a:schemeClr val="bg1"/>
                </a:solidFill>
                <a:uFillTx/>
                <a:latin typeface="Calibri" panose="020F0502020204030204" pitchFamily="34" charset="0"/>
                <a:sym typeface="Helvetica Neue Medium"/>
              </a:defRPr>
            </a:lvl1pPr>
            <a:lvl2pPr marL="0" marR="0" indent="457200" algn="ctr" defTabSz="412750">
              <a:lnSpc>
                <a:spcPct val="100000"/>
              </a:lnSpc>
              <a:spcBef>
                <a:spcPts val="0"/>
              </a:spcBef>
              <a:spcAft>
                <a:spcPts val="0"/>
              </a:spcAft>
              <a:buClrTx/>
              <a:buSzTx/>
              <a:buFontTx/>
              <a:buNone/>
              <a:tabLst/>
              <a:defRPr sz="5400" b="0" i="0" u="none" strike="noStrike" cap="none" spc="0" baseline="0">
                <a:solidFill>
                  <a:srgbClr val="000000"/>
                </a:solidFill>
                <a:uFillTx/>
                <a:sym typeface="Helvetica Neue Medium"/>
              </a:defRPr>
            </a:lvl2pPr>
            <a:lvl3pPr marL="0" marR="0" indent="914400" algn="ctr" defTabSz="412750">
              <a:lnSpc>
                <a:spcPct val="100000"/>
              </a:lnSpc>
              <a:spcBef>
                <a:spcPts val="0"/>
              </a:spcBef>
              <a:spcAft>
                <a:spcPts val="0"/>
              </a:spcAft>
              <a:buClrTx/>
              <a:buSzTx/>
              <a:buFontTx/>
              <a:buNone/>
              <a:tabLst/>
              <a:defRPr sz="5400" b="0" i="0" u="none" strike="noStrike" cap="none" spc="0" baseline="0">
                <a:solidFill>
                  <a:srgbClr val="000000"/>
                </a:solidFill>
                <a:uFillTx/>
                <a:sym typeface="Helvetica Neue Medium"/>
              </a:defRPr>
            </a:lvl3pPr>
            <a:lvl4pPr marL="0" marR="0" indent="1371600" algn="ctr" defTabSz="412750">
              <a:lnSpc>
                <a:spcPct val="100000"/>
              </a:lnSpc>
              <a:spcBef>
                <a:spcPts val="0"/>
              </a:spcBef>
              <a:spcAft>
                <a:spcPts val="0"/>
              </a:spcAft>
              <a:buClrTx/>
              <a:buSzTx/>
              <a:buFontTx/>
              <a:buNone/>
              <a:tabLst/>
              <a:defRPr sz="5400" b="0" i="0" u="none" strike="noStrike" cap="none" spc="0" baseline="0">
                <a:solidFill>
                  <a:srgbClr val="000000"/>
                </a:solidFill>
                <a:uFillTx/>
                <a:sym typeface="Helvetica Neue Medium"/>
              </a:defRPr>
            </a:lvl4pPr>
            <a:lvl5pPr marL="0" marR="0" indent="1828800" algn="ctr" defTabSz="412750">
              <a:lnSpc>
                <a:spcPct val="100000"/>
              </a:lnSpc>
              <a:spcBef>
                <a:spcPts val="0"/>
              </a:spcBef>
              <a:spcAft>
                <a:spcPts val="0"/>
              </a:spcAft>
              <a:buClrTx/>
              <a:buSzTx/>
              <a:buFontTx/>
              <a:buNone/>
              <a:tabLst/>
              <a:defRPr sz="5400" b="0" i="0" u="none" strike="noStrike" cap="none" spc="0" baseline="0">
                <a:solidFill>
                  <a:srgbClr val="000000"/>
                </a:solidFill>
                <a:uFillTx/>
                <a:sym typeface="Helvetica Neue Medium"/>
              </a:defRPr>
            </a:lvl5pPr>
            <a:lvl6pPr marL="0" marR="0" indent="2286000" algn="ctr" defTabSz="412750">
              <a:lnSpc>
                <a:spcPct val="100000"/>
              </a:lnSpc>
              <a:spcBef>
                <a:spcPts val="0"/>
              </a:spcBef>
              <a:spcAft>
                <a:spcPts val="0"/>
              </a:spcAft>
              <a:buClrTx/>
              <a:buSzTx/>
              <a:buFontTx/>
              <a:buNone/>
              <a:tabLst/>
              <a:defRPr sz="5400" b="0" i="0" u="none" strike="noStrike" cap="none" spc="0" baseline="0">
                <a:solidFill>
                  <a:srgbClr val="000000"/>
                </a:solidFill>
                <a:uFillTx/>
                <a:sym typeface="Helvetica Neue Medium"/>
              </a:defRPr>
            </a:lvl6pPr>
            <a:lvl7pPr marL="0" marR="0" indent="2743200" algn="ctr" defTabSz="412750">
              <a:lnSpc>
                <a:spcPct val="100000"/>
              </a:lnSpc>
              <a:spcBef>
                <a:spcPts val="0"/>
              </a:spcBef>
              <a:spcAft>
                <a:spcPts val="0"/>
              </a:spcAft>
              <a:buClrTx/>
              <a:buSzTx/>
              <a:buFontTx/>
              <a:buNone/>
              <a:tabLst/>
              <a:defRPr sz="5400" b="0" i="0" u="none" strike="noStrike" cap="none" spc="0" baseline="0">
                <a:solidFill>
                  <a:srgbClr val="000000"/>
                </a:solidFill>
                <a:uFillTx/>
                <a:sym typeface="Helvetica Neue Medium"/>
              </a:defRPr>
            </a:lvl7pPr>
            <a:lvl8pPr marL="0" marR="0" indent="3200400" algn="ctr" defTabSz="412750">
              <a:lnSpc>
                <a:spcPct val="100000"/>
              </a:lnSpc>
              <a:spcBef>
                <a:spcPts val="0"/>
              </a:spcBef>
              <a:spcAft>
                <a:spcPts val="0"/>
              </a:spcAft>
              <a:buClrTx/>
              <a:buSzTx/>
              <a:buFontTx/>
              <a:buNone/>
              <a:tabLst/>
              <a:defRPr sz="5400" b="0" i="0" u="none" strike="noStrike" cap="none" spc="0" baseline="0">
                <a:solidFill>
                  <a:srgbClr val="000000"/>
                </a:solidFill>
                <a:uFillTx/>
                <a:sym typeface="Helvetica Neue Medium"/>
              </a:defRPr>
            </a:lvl8pPr>
            <a:lvl9pPr marL="0" marR="0" indent="3657600" algn="ctr" defTabSz="412750">
              <a:lnSpc>
                <a:spcPct val="100000"/>
              </a:lnSpc>
              <a:spcBef>
                <a:spcPts val="0"/>
              </a:spcBef>
              <a:spcAft>
                <a:spcPts val="0"/>
              </a:spcAft>
              <a:buClrTx/>
              <a:buSzTx/>
              <a:buFontTx/>
              <a:buNone/>
              <a:tabLst/>
              <a:defRPr sz="5400" b="0" i="0" u="none" strike="noStrike" cap="none" spc="0" baseline="0">
                <a:solidFill>
                  <a:srgbClr val="000000"/>
                </a:solidFill>
                <a:uFillTx/>
                <a:sym typeface="Helvetica Neue Medium"/>
              </a:defRPr>
            </a:lvl9pPr>
          </a:lstStyle>
          <a:p>
            <a:pPr marL="0" marR="0" lvl="0" indent="0" algn="l" defTabSz="913486" rtl="0" eaLnBrk="0" fontAlgn="base" latinLnBrk="0" hangingPunct="0">
              <a:lnSpc>
                <a:spcPct val="100000"/>
              </a:lnSpc>
              <a:spcBef>
                <a:spcPct val="0"/>
              </a:spcBef>
              <a:spcAft>
                <a:spcPct val="0"/>
              </a:spcAft>
              <a:buClrTx/>
              <a:buSzTx/>
              <a:buFontTx/>
              <a:buNone/>
              <a:tabLst/>
              <a:defRPr/>
            </a:pPr>
            <a:r>
              <a:rPr kumimoji="0" lang="en-US" sz="3596" b="1" i="0" u="none" strike="noStrike" kern="1200" cap="none" spc="0" normalizeH="0" baseline="0" noProof="0" dirty="0">
                <a:ln>
                  <a:noFill/>
                </a:ln>
                <a:solidFill>
                  <a:srgbClr val="FFFFFF"/>
                </a:solidFill>
                <a:effectLst/>
                <a:uLnTx/>
                <a:uFillTx/>
                <a:latin typeface="Calibri" panose="020F0502020204030204" pitchFamily="34" charset="0"/>
                <a:sym typeface="Calibri"/>
              </a:rPr>
              <a:t>Session outline </a:t>
            </a:r>
          </a:p>
        </p:txBody>
      </p:sp>
      <p:graphicFrame>
        <p:nvGraphicFramePr>
          <p:cNvPr id="12" name="TextBox 4">
            <a:extLst>
              <a:ext uri="{FF2B5EF4-FFF2-40B4-BE49-F238E27FC236}">
                <a16:creationId xmlns:a16="http://schemas.microsoft.com/office/drawing/2014/main" id="{E5284946-C515-C5F8-C311-5A1C1DA25195}"/>
              </a:ext>
            </a:extLst>
          </p:cNvPr>
          <p:cNvGraphicFramePr/>
          <p:nvPr/>
        </p:nvGraphicFramePr>
        <p:xfrm>
          <a:off x="623794" y="1213593"/>
          <a:ext cx="10504646" cy="496050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764394311"/>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3" cstate="email">
            <a:extLst>
              <a:ext uri="{28A0092B-C50C-407E-A947-70E740481C1C}">
                <a14:useLocalDpi xmlns:a14="http://schemas.microsoft.com/office/drawing/2010/main"/>
              </a:ext>
            </a:extLst>
          </a:blip>
          <a:stretch>
            <a:fillRect/>
          </a:stretch>
        </p:blipFill>
        <p:spPr>
          <a:xfrm>
            <a:off x="3658452" y="3572"/>
            <a:ext cx="8520420" cy="6850376"/>
          </a:xfrm>
          <a:prstGeom prst="rect">
            <a:avLst/>
          </a:prstGeom>
        </p:spPr>
      </p:pic>
      <p:pic>
        <p:nvPicPr>
          <p:cNvPr id="3" name="object 3"/>
          <p:cNvPicPr/>
          <p:nvPr/>
        </p:nvPicPr>
        <p:blipFill>
          <a:blip r:embed="rId4" cstate="email">
            <a:extLst>
              <a:ext uri="{28A0092B-C50C-407E-A947-70E740481C1C}">
                <a14:useLocalDpi xmlns:a14="http://schemas.microsoft.com/office/drawing/2010/main"/>
              </a:ext>
            </a:extLst>
          </a:blip>
          <a:stretch>
            <a:fillRect/>
          </a:stretch>
        </p:blipFill>
        <p:spPr>
          <a:xfrm>
            <a:off x="425" y="460264"/>
            <a:ext cx="5783094" cy="578540"/>
          </a:xfrm>
          <a:prstGeom prst="rect">
            <a:avLst/>
          </a:prstGeom>
        </p:spPr>
      </p:pic>
      <p:sp>
        <p:nvSpPr>
          <p:cNvPr id="6" name="object 6"/>
          <p:cNvSpPr txBox="1">
            <a:spLocks noGrp="1"/>
          </p:cNvSpPr>
          <p:nvPr>
            <p:ph type="title"/>
          </p:nvPr>
        </p:nvSpPr>
        <p:spPr>
          <a:xfrm>
            <a:off x="141500" y="350897"/>
            <a:ext cx="5642019" cy="783372"/>
          </a:xfrm>
          <a:prstGeom prst="rect">
            <a:avLst/>
          </a:prstGeom>
        </p:spPr>
        <p:txBody>
          <a:bodyPr vert="horz" wrap="square" lIns="0" tIns="8462" rIns="0" bIns="0" rtlCol="0" anchor="ctr">
            <a:spAutoFit/>
          </a:bodyPr>
          <a:lstStyle/>
          <a:p>
            <a:pPr marL="7693">
              <a:spcBef>
                <a:spcPts val="67"/>
              </a:spcBef>
            </a:pPr>
            <a:r>
              <a:rPr lang="fr-FR" sz="2797" dirty="0">
                <a:solidFill>
                  <a:schemeClr val="bg1"/>
                </a:solidFill>
                <a:latin typeface="HALDEN SOLID"/>
              </a:rPr>
              <a:t>Qu’est-ce qu’une action ANTICIPATOIRE </a:t>
            </a:r>
            <a:r>
              <a:rPr lang="en-US" sz="2797" dirty="0">
                <a:solidFill>
                  <a:schemeClr val="bg1"/>
                </a:solidFill>
                <a:latin typeface="HALDEN SOLID"/>
              </a:rPr>
              <a:t>?</a:t>
            </a:r>
            <a:endParaRPr sz="2797" dirty="0">
              <a:solidFill>
                <a:schemeClr val="bg1"/>
              </a:solidFill>
              <a:latin typeface="HALDEN SOLID"/>
            </a:endParaRPr>
          </a:p>
        </p:txBody>
      </p:sp>
      <p:pic>
        <p:nvPicPr>
          <p:cNvPr id="20" name="Picture 19">
            <a:extLst>
              <a:ext uri="{FF2B5EF4-FFF2-40B4-BE49-F238E27FC236}">
                <a16:creationId xmlns:a16="http://schemas.microsoft.com/office/drawing/2014/main" id="{16CDEE49-58CE-B03C-C9D8-D910B46B8160}"/>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119991" y="2102894"/>
            <a:ext cx="7358384" cy="3971467"/>
          </a:xfrm>
          <a:prstGeom prst="rect">
            <a:avLst/>
          </a:prstGeom>
        </p:spPr>
      </p:pic>
      <p:sp>
        <p:nvSpPr>
          <p:cNvPr id="21" name="TextBox 20">
            <a:extLst>
              <a:ext uri="{FF2B5EF4-FFF2-40B4-BE49-F238E27FC236}">
                <a16:creationId xmlns:a16="http://schemas.microsoft.com/office/drawing/2014/main" id="{C71D26F4-A907-6033-8729-4F2EC52A4E98}"/>
              </a:ext>
            </a:extLst>
          </p:cNvPr>
          <p:cNvSpPr txBox="1"/>
          <p:nvPr/>
        </p:nvSpPr>
        <p:spPr>
          <a:xfrm>
            <a:off x="7950896" y="1559970"/>
            <a:ext cx="2746607" cy="465155"/>
          </a:xfrm>
          <a:prstGeom prst="rect">
            <a:avLst/>
          </a:prstGeom>
          <a:noFill/>
        </p:spPr>
        <p:txBody>
          <a:bodyPr wrap="square" rtlCol="0">
            <a:spAutoFit/>
          </a:bodyPr>
          <a:lstStyle/>
          <a:p>
            <a:pPr defTabSz="553938"/>
            <a:r>
              <a:rPr lang="fr-FR" sz="2424" dirty="0">
                <a:solidFill>
                  <a:srgbClr val="568DD8"/>
                </a:solidFill>
                <a:latin typeface="HALDEN SOLID" pitchFamily="2" charset="0"/>
              </a:rPr>
              <a:t>Caractéristiques clés</a:t>
            </a:r>
          </a:p>
        </p:txBody>
      </p:sp>
      <p:pic>
        <p:nvPicPr>
          <p:cNvPr id="23" name="Graphic 22" descr="Alarm Ringing with solid fill">
            <a:extLst>
              <a:ext uri="{FF2B5EF4-FFF2-40B4-BE49-F238E27FC236}">
                <a16:creationId xmlns:a16="http://schemas.microsoft.com/office/drawing/2014/main" id="{09C2CFC9-7259-2569-9265-EDBFC0A0DEFA}"/>
              </a:ext>
            </a:extLst>
          </p:cNvPr>
          <p:cNvPicPr>
            <a:picLocks noChangeAspect="1"/>
          </p:cNvPicPr>
          <p:nvPr/>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7950894" y="4093409"/>
            <a:ext cx="852029" cy="852029"/>
          </a:xfrm>
          <a:prstGeom prst="rect">
            <a:avLst/>
          </a:prstGeom>
        </p:spPr>
      </p:pic>
      <p:pic>
        <p:nvPicPr>
          <p:cNvPr id="25" name="Graphic 24" descr="Shield with solid fill">
            <a:extLst>
              <a:ext uri="{FF2B5EF4-FFF2-40B4-BE49-F238E27FC236}">
                <a16:creationId xmlns:a16="http://schemas.microsoft.com/office/drawing/2014/main" id="{FF5FF56F-316D-621D-7797-88D24FBC22C7}"/>
              </a:ext>
            </a:extLst>
          </p:cNvPr>
          <p:cNvPicPr>
            <a:picLocks noChangeAspect="1"/>
          </p:cNvPicPr>
          <p:nvPr/>
        </p:nvPicPr>
        <p:blipFill>
          <a:blip r:embed="rId8" cstate="email">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7950894" y="3064425"/>
            <a:ext cx="852029" cy="852029"/>
          </a:xfrm>
          <a:prstGeom prst="rect">
            <a:avLst/>
          </a:prstGeom>
        </p:spPr>
      </p:pic>
      <p:pic>
        <p:nvPicPr>
          <p:cNvPr id="27" name="Graphic 26" descr="Hourglass 90% with solid fill">
            <a:extLst>
              <a:ext uri="{FF2B5EF4-FFF2-40B4-BE49-F238E27FC236}">
                <a16:creationId xmlns:a16="http://schemas.microsoft.com/office/drawing/2014/main" id="{04C068EE-527F-F313-97A0-1BCF0E86D4AA}"/>
              </a:ext>
            </a:extLst>
          </p:cNvPr>
          <p:cNvPicPr>
            <a:picLocks noChangeAspect="1"/>
          </p:cNvPicPr>
          <p:nvPr/>
        </p:nvPicPr>
        <p:blipFill>
          <a:blip r:embed="rId10" cstate="email">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a:off x="7950895" y="2002823"/>
            <a:ext cx="852028" cy="852028"/>
          </a:xfrm>
          <a:prstGeom prst="rect">
            <a:avLst/>
          </a:prstGeom>
        </p:spPr>
      </p:pic>
      <p:pic>
        <p:nvPicPr>
          <p:cNvPr id="29" name="Graphic 28" descr="Dice with solid fill">
            <a:extLst>
              <a:ext uri="{FF2B5EF4-FFF2-40B4-BE49-F238E27FC236}">
                <a16:creationId xmlns:a16="http://schemas.microsoft.com/office/drawing/2014/main" id="{A36BDB40-8A13-9101-512A-FC62ED4700A4}"/>
              </a:ext>
            </a:extLst>
          </p:cNvPr>
          <p:cNvPicPr>
            <a:picLocks noChangeAspect="1"/>
          </p:cNvPicPr>
          <p:nvPr/>
        </p:nvPicPr>
        <p:blipFill>
          <a:blip r:embed="rId12" cstate="email">
            <a:extLst>
              <a:ext uri="{28A0092B-C50C-407E-A947-70E740481C1C}">
                <a14:useLocalDpi xmlns:a14="http://schemas.microsoft.com/office/drawing/2010/main"/>
              </a:ext>
              <a:ext uri="{96DAC541-7B7A-43D3-8B79-37D633B846F1}">
                <asvg:svgBlip xmlns:asvg="http://schemas.microsoft.com/office/drawing/2016/SVG/main" r:embed="rId13"/>
              </a:ext>
            </a:extLst>
          </a:blip>
          <a:stretch>
            <a:fillRect/>
          </a:stretch>
        </p:blipFill>
        <p:spPr>
          <a:xfrm>
            <a:off x="7988779" y="5133576"/>
            <a:ext cx="852028" cy="852028"/>
          </a:xfrm>
          <a:prstGeom prst="rect">
            <a:avLst/>
          </a:prstGeom>
        </p:spPr>
      </p:pic>
      <p:sp>
        <p:nvSpPr>
          <p:cNvPr id="30" name="TextBox 29">
            <a:extLst>
              <a:ext uri="{FF2B5EF4-FFF2-40B4-BE49-F238E27FC236}">
                <a16:creationId xmlns:a16="http://schemas.microsoft.com/office/drawing/2014/main" id="{5C999E32-9F31-3159-F490-CA3F62F87EEF}"/>
              </a:ext>
            </a:extLst>
          </p:cNvPr>
          <p:cNvSpPr txBox="1"/>
          <p:nvPr/>
        </p:nvSpPr>
        <p:spPr>
          <a:xfrm>
            <a:off x="8720862" y="2270362"/>
            <a:ext cx="2544838" cy="353255"/>
          </a:xfrm>
          <a:prstGeom prst="rect">
            <a:avLst/>
          </a:prstGeom>
          <a:noFill/>
        </p:spPr>
        <p:txBody>
          <a:bodyPr wrap="square" rtlCol="0">
            <a:spAutoFit/>
          </a:bodyPr>
          <a:lstStyle/>
          <a:p>
            <a:pPr defTabSz="553938"/>
            <a:r>
              <a:rPr lang="fr-FR" sz="1696" b="1" i="1" dirty="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Limitées dans le temps</a:t>
            </a:r>
          </a:p>
        </p:txBody>
      </p:sp>
      <p:sp>
        <p:nvSpPr>
          <p:cNvPr id="31" name="TextBox 30">
            <a:extLst>
              <a:ext uri="{FF2B5EF4-FFF2-40B4-BE49-F238E27FC236}">
                <a16:creationId xmlns:a16="http://schemas.microsoft.com/office/drawing/2014/main" id="{B6501118-61DF-517E-2969-5622E4E4F340}"/>
              </a:ext>
            </a:extLst>
          </p:cNvPr>
          <p:cNvSpPr txBox="1"/>
          <p:nvPr/>
        </p:nvSpPr>
        <p:spPr>
          <a:xfrm>
            <a:off x="8720863" y="3331964"/>
            <a:ext cx="2873111" cy="614271"/>
          </a:xfrm>
          <a:prstGeom prst="rect">
            <a:avLst/>
          </a:prstGeom>
          <a:noFill/>
        </p:spPr>
        <p:txBody>
          <a:bodyPr wrap="square" rtlCol="0">
            <a:spAutoFit/>
          </a:bodyPr>
          <a:lstStyle/>
          <a:p>
            <a:pPr defTabSz="553938"/>
            <a:r>
              <a:rPr lang="fr-FR" sz="1696" b="1" i="1" dirty="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Intentions Protectrices &amp; Atténuatives</a:t>
            </a:r>
          </a:p>
        </p:txBody>
      </p:sp>
      <p:sp>
        <p:nvSpPr>
          <p:cNvPr id="32" name="TextBox 31">
            <a:extLst>
              <a:ext uri="{FF2B5EF4-FFF2-40B4-BE49-F238E27FC236}">
                <a16:creationId xmlns:a16="http://schemas.microsoft.com/office/drawing/2014/main" id="{F39FA48B-5DE2-B6C1-7BBC-D9A98D0A6911}"/>
              </a:ext>
            </a:extLst>
          </p:cNvPr>
          <p:cNvSpPr txBox="1"/>
          <p:nvPr/>
        </p:nvSpPr>
        <p:spPr>
          <a:xfrm>
            <a:off x="8712973" y="4190912"/>
            <a:ext cx="3438939" cy="614271"/>
          </a:xfrm>
          <a:prstGeom prst="rect">
            <a:avLst/>
          </a:prstGeom>
          <a:noFill/>
        </p:spPr>
        <p:txBody>
          <a:bodyPr wrap="square" rtlCol="0">
            <a:spAutoFit/>
          </a:bodyPr>
          <a:lstStyle/>
          <a:p>
            <a:pPr defTabSz="553938"/>
            <a:r>
              <a:rPr lang="fr-FR" sz="1696" b="1" i="1" dirty="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Seuils prédéfinis &amp; informes par les risques</a:t>
            </a:r>
          </a:p>
        </p:txBody>
      </p:sp>
      <p:sp>
        <p:nvSpPr>
          <p:cNvPr id="33" name="TextBox 32">
            <a:extLst>
              <a:ext uri="{FF2B5EF4-FFF2-40B4-BE49-F238E27FC236}">
                <a16:creationId xmlns:a16="http://schemas.microsoft.com/office/drawing/2014/main" id="{FFFB8302-0719-C583-BD01-CB09C4F89BD9}"/>
              </a:ext>
            </a:extLst>
          </p:cNvPr>
          <p:cNvSpPr txBox="1"/>
          <p:nvPr/>
        </p:nvSpPr>
        <p:spPr>
          <a:xfrm>
            <a:off x="8840807" y="5378253"/>
            <a:ext cx="2512556" cy="353255"/>
          </a:xfrm>
          <a:prstGeom prst="rect">
            <a:avLst/>
          </a:prstGeom>
          <a:noFill/>
        </p:spPr>
        <p:txBody>
          <a:bodyPr wrap="square" rtlCol="0">
            <a:spAutoFit/>
          </a:bodyPr>
          <a:lstStyle/>
          <a:p>
            <a:pPr defTabSz="553938"/>
            <a:r>
              <a:rPr lang="fr-FR" sz="1696" b="1" i="1" dirty="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Approche sans regrets </a:t>
            </a:r>
          </a:p>
        </p:txBody>
      </p:sp>
      <p:sp>
        <p:nvSpPr>
          <p:cNvPr id="34" name="TextBox 33">
            <a:extLst>
              <a:ext uri="{FF2B5EF4-FFF2-40B4-BE49-F238E27FC236}">
                <a16:creationId xmlns:a16="http://schemas.microsoft.com/office/drawing/2014/main" id="{F22EC0A3-AC8C-4EF3-A0E1-71791CAF9033}"/>
              </a:ext>
            </a:extLst>
          </p:cNvPr>
          <p:cNvSpPr txBox="1"/>
          <p:nvPr/>
        </p:nvSpPr>
        <p:spPr>
          <a:xfrm>
            <a:off x="5924594" y="56926"/>
            <a:ext cx="6201066" cy="1322060"/>
          </a:xfrm>
          <a:prstGeom prst="rect">
            <a:avLst/>
          </a:prstGeom>
          <a:solidFill>
            <a:schemeClr val="bg1"/>
          </a:solidFill>
        </p:spPr>
        <p:txBody>
          <a:bodyPr wrap="square" rtlCol="0">
            <a:spAutoFit/>
          </a:bodyPr>
          <a:lstStyle/>
          <a:p>
            <a:pPr defTabSz="553938"/>
            <a:r>
              <a:rPr lang="fr-FR" sz="1998" b="1" i="1" dirty="0">
                <a:solidFill>
                  <a:srgbClr val="3493CC"/>
                </a:solidFill>
                <a:latin typeface="Open Sans" panose="020B0606030504020204" pitchFamily="34" charset="0"/>
                <a:ea typeface="Open Sans" panose="020B0606030504020204" pitchFamily="34" charset="0"/>
                <a:cs typeface="Open Sans" panose="020B0606030504020204" pitchFamily="34" charset="0"/>
              </a:rPr>
              <a:t>Action Anticipatoire (AA) </a:t>
            </a:r>
            <a:r>
              <a:rPr lang="fr-FR" sz="1998" i="1" dirty="0">
                <a:solidFill>
                  <a:srgbClr val="3493CC"/>
                </a:solidFill>
                <a:latin typeface="Open Sans" panose="020B0606030504020204" pitchFamily="34" charset="0"/>
                <a:ea typeface="Open Sans" panose="020B0606030504020204" pitchFamily="34" charset="0"/>
                <a:cs typeface="Open Sans" panose="020B0606030504020204" pitchFamily="34" charset="0"/>
              </a:rPr>
              <a:t>est définit comme “actions prédéfinies sont entreprises en amont des risques prévus afin d’atténuer ou de prévenir les pertes et les dommages avant qu’ils ne se produisent”.</a:t>
            </a:r>
          </a:p>
        </p:txBody>
      </p:sp>
      <p:sp>
        <p:nvSpPr>
          <p:cNvPr id="5" name="ZoneTexte 4">
            <a:extLst>
              <a:ext uri="{FF2B5EF4-FFF2-40B4-BE49-F238E27FC236}">
                <a16:creationId xmlns:a16="http://schemas.microsoft.com/office/drawing/2014/main" id="{7043F6DA-5361-2B62-FA74-F67A16274DB7}"/>
              </a:ext>
            </a:extLst>
          </p:cNvPr>
          <p:cNvSpPr txBox="1"/>
          <p:nvPr/>
        </p:nvSpPr>
        <p:spPr>
          <a:xfrm>
            <a:off x="8599428" y="6108253"/>
            <a:ext cx="3526232" cy="614271"/>
          </a:xfrm>
          <a:prstGeom prst="rect">
            <a:avLst/>
          </a:prstGeom>
          <a:noFill/>
        </p:spPr>
        <p:txBody>
          <a:bodyPr wrap="square">
            <a:spAutoFit/>
          </a:bodyPr>
          <a:lstStyle/>
          <a:p>
            <a:pPr marL="228371">
              <a:spcAft>
                <a:spcPts val="599"/>
              </a:spcAft>
            </a:pPr>
            <a:r>
              <a:rPr lang="fr-FR" sz="1696" b="1" i="1" dirty="0">
                <a:latin typeface="Open Sans" panose="020B0606030504020204" pitchFamily="34" charset="0"/>
                <a:ea typeface="Open Sans" panose="020B0606030504020204" pitchFamily="34" charset="0"/>
                <a:cs typeface="Open Sans" panose="020B0606030504020204" pitchFamily="34" charset="0"/>
              </a:rPr>
              <a:t>Financements arrange a l’avance</a:t>
            </a:r>
            <a:endParaRPr lang="fr-FR" sz="1798" dirty="0"/>
          </a:p>
        </p:txBody>
      </p:sp>
      <p:sp>
        <p:nvSpPr>
          <p:cNvPr id="8" name="object 24">
            <a:extLst>
              <a:ext uri="{FF2B5EF4-FFF2-40B4-BE49-F238E27FC236}">
                <a16:creationId xmlns:a16="http://schemas.microsoft.com/office/drawing/2014/main" id="{B75AC15C-DB5A-BF6B-92EC-DE1EC7219AA2}"/>
              </a:ext>
            </a:extLst>
          </p:cNvPr>
          <p:cNvSpPr/>
          <p:nvPr/>
        </p:nvSpPr>
        <p:spPr>
          <a:xfrm>
            <a:off x="8105477" y="6069072"/>
            <a:ext cx="542861" cy="533178"/>
          </a:xfrm>
          <a:custGeom>
            <a:avLst/>
            <a:gdLst/>
            <a:ahLst/>
            <a:cxnLst/>
            <a:rect l="l" t="t" r="r" b="b"/>
            <a:pathLst>
              <a:path w="676275" h="676909">
                <a:moveTo>
                  <a:pt x="340334" y="304761"/>
                </a:moveTo>
                <a:lnTo>
                  <a:pt x="339864" y="304317"/>
                </a:lnTo>
                <a:lnTo>
                  <a:pt x="339826" y="304596"/>
                </a:lnTo>
                <a:lnTo>
                  <a:pt x="340334" y="304761"/>
                </a:lnTo>
                <a:close/>
              </a:path>
              <a:path w="676275" h="676909">
                <a:moveTo>
                  <a:pt x="346189" y="306705"/>
                </a:moveTo>
                <a:lnTo>
                  <a:pt x="340334" y="304761"/>
                </a:lnTo>
                <a:lnTo>
                  <a:pt x="344601" y="308825"/>
                </a:lnTo>
                <a:lnTo>
                  <a:pt x="346189" y="306705"/>
                </a:lnTo>
                <a:close/>
              </a:path>
              <a:path w="676275" h="676909">
                <a:moveTo>
                  <a:pt x="347776" y="310934"/>
                </a:moveTo>
                <a:lnTo>
                  <a:pt x="347243" y="310413"/>
                </a:lnTo>
                <a:lnTo>
                  <a:pt x="347243" y="309880"/>
                </a:lnTo>
                <a:lnTo>
                  <a:pt x="346189" y="309880"/>
                </a:lnTo>
                <a:lnTo>
                  <a:pt x="347243" y="310934"/>
                </a:lnTo>
                <a:lnTo>
                  <a:pt x="347776" y="310934"/>
                </a:lnTo>
                <a:close/>
              </a:path>
              <a:path w="676275" h="676909">
                <a:moveTo>
                  <a:pt x="348894" y="311962"/>
                </a:moveTo>
                <a:lnTo>
                  <a:pt x="348297" y="311467"/>
                </a:lnTo>
                <a:lnTo>
                  <a:pt x="348830" y="312000"/>
                </a:lnTo>
                <a:close/>
              </a:path>
              <a:path w="676275" h="676909">
                <a:moveTo>
                  <a:pt x="676236" y="338162"/>
                </a:moveTo>
                <a:lnTo>
                  <a:pt x="673671" y="299834"/>
                </a:lnTo>
                <a:lnTo>
                  <a:pt x="673163" y="292188"/>
                </a:lnTo>
                <a:lnTo>
                  <a:pt x="666419" y="259080"/>
                </a:lnTo>
                <a:lnTo>
                  <a:pt x="666089" y="257492"/>
                </a:lnTo>
                <a:lnTo>
                  <a:pt x="664184" y="248132"/>
                </a:lnTo>
                <a:lnTo>
                  <a:pt x="649719" y="206362"/>
                </a:lnTo>
                <a:lnTo>
                  <a:pt x="630161" y="167309"/>
                </a:lnTo>
                <a:lnTo>
                  <a:pt x="605891" y="131356"/>
                </a:lnTo>
                <a:lnTo>
                  <a:pt x="591172" y="114604"/>
                </a:lnTo>
                <a:lnTo>
                  <a:pt x="586511" y="109321"/>
                </a:lnTo>
                <a:lnTo>
                  <a:pt x="585584" y="108267"/>
                </a:lnTo>
                <a:lnTo>
                  <a:pt x="544880" y="70332"/>
                </a:lnTo>
                <a:lnTo>
                  <a:pt x="508927" y="46075"/>
                </a:lnTo>
                <a:lnTo>
                  <a:pt x="469861" y="26517"/>
                </a:lnTo>
                <a:lnTo>
                  <a:pt x="435102" y="14478"/>
                </a:lnTo>
                <a:lnTo>
                  <a:pt x="435102" y="257492"/>
                </a:lnTo>
                <a:lnTo>
                  <a:pt x="416572" y="257492"/>
                </a:lnTo>
                <a:lnTo>
                  <a:pt x="410222" y="256959"/>
                </a:lnTo>
                <a:lnTo>
                  <a:pt x="401218" y="254850"/>
                </a:lnTo>
                <a:lnTo>
                  <a:pt x="401751" y="258013"/>
                </a:lnTo>
                <a:lnTo>
                  <a:pt x="398043" y="259080"/>
                </a:lnTo>
                <a:lnTo>
                  <a:pt x="387985" y="259080"/>
                </a:lnTo>
                <a:lnTo>
                  <a:pt x="384581" y="258559"/>
                </a:lnTo>
                <a:lnTo>
                  <a:pt x="381114" y="258013"/>
                </a:lnTo>
                <a:lnTo>
                  <a:pt x="369468" y="258013"/>
                </a:lnTo>
                <a:lnTo>
                  <a:pt x="367360" y="258559"/>
                </a:lnTo>
                <a:lnTo>
                  <a:pt x="365213" y="243166"/>
                </a:lnTo>
                <a:lnTo>
                  <a:pt x="360083" y="231495"/>
                </a:lnTo>
                <a:lnTo>
                  <a:pt x="351574" y="224091"/>
                </a:lnTo>
                <a:lnTo>
                  <a:pt x="339305" y="221513"/>
                </a:lnTo>
                <a:lnTo>
                  <a:pt x="332676" y="222377"/>
                </a:lnTo>
                <a:lnTo>
                  <a:pt x="308114" y="261213"/>
                </a:lnTo>
                <a:lnTo>
                  <a:pt x="310197" y="270192"/>
                </a:lnTo>
                <a:lnTo>
                  <a:pt x="310730" y="270725"/>
                </a:lnTo>
                <a:lnTo>
                  <a:pt x="314960" y="270725"/>
                </a:lnTo>
                <a:lnTo>
                  <a:pt x="316026" y="272313"/>
                </a:lnTo>
                <a:lnTo>
                  <a:pt x="316560" y="278130"/>
                </a:lnTo>
                <a:lnTo>
                  <a:pt x="318147" y="279717"/>
                </a:lnTo>
                <a:lnTo>
                  <a:pt x="325107" y="287540"/>
                </a:lnTo>
                <a:lnTo>
                  <a:pt x="331368" y="295059"/>
                </a:lnTo>
                <a:lnTo>
                  <a:pt x="337642" y="302196"/>
                </a:lnTo>
                <a:lnTo>
                  <a:pt x="339864" y="304317"/>
                </a:lnTo>
                <a:lnTo>
                  <a:pt x="340360" y="299834"/>
                </a:lnTo>
                <a:lnTo>
                  <a:pt x="347776" y="306171"/>
                </a:lnTo>
                <a:lnTo>
                  <a:pt x="349897" y="311467"/>
                </a:lnTo>
                <a:lnTo>
                  <a:pt x="348894" y="311962"/>
                </a:lnTo>
                <a:lnTo>
                  <a:pt x="378066" y="335953"/>
                </a:lnTo>
                <a:lnTo>
                  <a:pt x="406184" y="363270"/>
                </a:lnTo>
                <a:lnTo>
                  <a:pt x="426669" y="396824"/>
                </a:lnTo>
                <a:lnTo>
                  <a:pt x="433501" y="440067"/>
                </a:lnTo>
                <a:lnTo>
                  <a:pt x="430161" y="466115"/>
                </a:lnTo>
                <a:lnTo>
                  <a:pt x="408571" y="506895"/>
                </a:lnTo>
                <a:lnTo>
                  <a:pt x="374764" y="526846"/>
                </a:lnTo>
                <a:lnTo>
                  <a:pt x="372643" y="530034"/>
                </a:lnTo>
                <a:lnTo>
                  <a:pt x="370687" y="538111"/>
                </a:lnTo>
                <a:lnTo>
                  <a:pt x="371716" y="548474"/>
                </a:lnTo>
                <a:lnTo>
                  <a:pt x="372719" y="557860"/>
                </a:lnTo>
                <a:lnTo>
                  <a:pt x="371055" y="566547"/>
                </a:lnTo>
                <a:lnTo>
                  <a:pt x="365772" y="566013"/>
                </a:lnTo>
                <a:lnTo>
                  <a:pt x="355714" y="566013"/>
                </a:lnTo>
                <a:lnTo>
                  <a:pt x="348742" y="566089"/>
                </a:lnTo>
                <a:lnTo>
                  <a:pt x="335394" y="566458"/>
                </a:lnTo>
                <a:lnTo>
                  <a:pt x="328726" y="566547"/>
                </a:lnTo>
                <a:lnTo>
                  <a:pt x="325551" y="566547"/>
                </a:lnTo>
                <a:lnTo>
                  <a:pt x="325907" y="566013"/>
                </a:lnTo>
                <a:lnTo>
                  <a:pt x="327660" y="563359"/>
                </a:lnTo>
                <a:lnTo>
                  <a:pt x="326072" y="562305"/>
                </a:lnTo>
                <a:lnTo>
                  <a:pt x="325551" y="561784"/>
                </a:lnTo>
                <a:lnTo>
                  <a:pt x="324497" y="561251"/>
                </a:lnTo>
                <a:lnTo>
                  <a:pt x="320255" y="561251"/>
                </a:lnTo>
                <a:lnTo>
                  <a:pt x="316560" y="566013"/>
                </a:lnTo>
                <a:lnTo>
                  <a:pt x="312851" y="566013"/>
                </a:lnTo>
                <a:lnTo>
                  <a:pt x="311785" y="564426"/>
                </a:lnTo>
                <a:lnTo>
                  <a:pt x="311365" y="560184"/>
                </a:lnTo>
                <a:lnTo>
                  <a:pt x="311251" y="559130"/>
                </a:lnTo>
                <a:lnTo>
                  <a:pt x="310730" y="560184"/>
                </a:lnTo>
                <a:lnTo>
                  <a:pt x="308089" y="560184"/>
                </a:lnTo>
                <a:lnTo>
                  <a:pt x="308089" y="558596"/>
                </a:lnTo>
                <a:lnTo>
                  <a:pt x="308622" y="558076"/>
                </a:lnTo>
                <a:lnTo>
                  <a:pt x="307022" y="558596"/>
                </a:lnTo>
                <a:lnTo>
                  <a:pt x="307555" y="567588"/>
                </a:lnTo>
                <a:lnTo>
                  <a:pt x="301739" y="567588"/>
                </a:lnTo>
                <a:lnTo>
                  <a:pt x="299618" y="566547"/>
                </a:lnTo>
                <a:lnTo>
                  <a:pt x="296938" y="559866"/>
                </a:lnTo>
                <a:lnTo>
                  <a:pt x="297573" y="548474"/>
                </a:lnTo>
                <a:lnTo>
                  <a:pt x="299097" y="536994"/>
                </a:lnTo>
                <a:lnTo>
                  <a:pt x="299085" y="530034"/>
                </a:lnTo>
                <a:lnTo>
                  <a:pt x="295376" y="527532"/>
                </a:lnTo>
                <a:lnTo>
                  <a:pt x="288048" y="524002"/>
                </a:lnTo>
                <a:lnTo>
                  <a:pt x="280403" y="520573"/>
                </a:lnTo>
                <a:lnTo>
                  <a:pt x="275805" y="518375"/>
                </a:lnTo>
                <a:lnTo>
                  <a:pt x="257022" y="501777"/>
                </a:lnTo>
                <a:lnTo>
                  <a:pt x="244259" y="480009"/>
                </a:lnTo>
                <a:lnTo>
                  <a:pt x="237337" y="453491"/>
                </a:lnTo>
                <a:lnTo>
                  <a:pt x="236118" y="422605"/>
                </a:lnTo>
                <a:lnTo>
                  <a:pt x="295376" y="422605"/>
                </a:lnTo>
                <a:lnTo>
                  <a:pt x="299618" y="422071"/>
                </a:lnTo>
                <a:lnTo>
                  <a:pt x="305435" y="422071"/>
                </a:lnTo>
                <a:lnTo>
                  <a:pt x="307555" y="422605"/>
                </a:lnTo>
                <a:lnTo>
                  <a:pt x="308622" y="423125"/>
                </a:lnTo>
                <a:lnTo>
                  <a:pt x="309143" y="423659"/>
                </a:lnTo>
                <a:lnTo>
                  <a:pt x="310730" y="440067"/>
                </a:lnTo>
                <a:lnTo>
                  <a:pt x="312851" y="443242"/>
                </a:lnTo>
                <a:lnTo>
                  <a:pt x="313905" y="445350"/>
                </a:lnTo>
                <a:lnTo>
                  <a:pt x="316560" y="445350"/>
                </a:lnTo>
                <a:lnTo>
                  <a:pt x="319722" y="448525"/>
                </a:lnTo>
                <a:lnTo>
                  <a:pt x="319722" y="451700"/>
                </a:lnTo>
                <a:lnTo>
                  <a:pt x="320789" y="453288"/>
                </a:lnTo>
                <a:lnTo>
                  <a:pt x="323951" y="456996"/>
                </a:lnTo>
                <a:lnTo>
                  <a:pt x="331901" y="460171"/>
                </a:lnTo>
                <a:lnTo>
                  <a:pt x="342480" y="460171"/>
                </a:lnTo>
                <a:lnTo>
                  <a:pt x="361759" y="431863"/>
                </a:lnTo>
                <a:lnTo>
                  <a:pt x="361607" y="422071"/>
                </a:lnTo>
                <a:lnTo>
                  <a:pt x="361543" y="417842"/>
                </a:lnTo>
                <a:lnTo>
                  <a:pt x="354584" y="399834"/>
                </a:lnTo>
                <a:lnTo>
                  <a:pt x="340893" y="383374"/>
                </a:lnTo>
                <a:lnTo>
                  <a:pt x="324027" y="368795"/>
                </a:lnTo>
                <a:lnTo>
                  <a:pt x="307555" y="356450"/>
                </a:lnTo>
                <a:lnTo>
                  <a:pt x="302018" y="351866"/>
                </a:lnTo>
                <a:lnTo>
                  <a:pt x="296583" y="347192"/>
                </a:lnTo>
                <a:lnTo>
                  <a:pt x="291338" y="342900"/>
                </a:lnTo>
                <a:lnTo>
                  <a:pt x="286385" y="339509"/>
                </a:lnTo>
                <a:lnTo>
                  <a:pt x="270217" y="326339"/>
                </a:lnTo>
                <a:lnTo>
                  <a:pt x="255435" y="307898"/>
                </a:lnTo>
                <a:lnTo>
                  <a:pt x="243827" y="286080"/>
                </a:lnTo>
                <a:lnTo>
                  <a:pt x="237172" y="262788"/>
                </a:lnTo>
                <a:lnTo>
                  <a:pt x="236321" y="240322"/>
                </a:lnTo>
                <a:lnTo>
                  <a:pt x="239496" y="218465"/>
                </a:lnTo>
                <a:lnTo>
                  <a:pt x="245732" y="198780"/>
                </a:lnTo>
                <a:lnTo>
                  <a:pt x="254101" y="182867"/>
                </a:lnTo>
                <a:lnTo>
                  <a:pt x="255168" y="181292"/>
                </a:lnTo>
                <a:lnTo>
                  <a:pt x="255168" y="178117"/>
                </a:lnTo>
                <a:lnTo>
                  <a:pt x="287451" y="155359"/>
                </a:lnTo>
                <a:lnTo>
                  <a:pt x="297510" y="153771"/>
                </a:lnTo>
                <a:lnTo>
                  <a:pt x="299085" y="151117"/>
                </a:lnTo>
                <a:lnTo>
                  <a:pt x="299021" y="144767"/>
                </a:lnTo>
                <a:lnTo>
                  <a:pt x="297700" y="134061"/>
                </a:lnTo>
                <a:lnTo>
                  <a:pt x="297078" y="123151"/>
                </a:lnTo>
                <a:lnTo>
                  <a:pt x="299085" y="116205"/>
                </a:lnTo>
                <a:lnTo>
                  <a:pt x="300151" y="115138"/>
                </a:lnTo>
                <a:lnTo>
                  <a:pt x="301739" y="114604"/>
                </a:lnTo>
                <a:lnTo>
                  <a:pt x="305968" y="114604"/>
                </a:lnTo>
                <a:lnTo>
                  <a:pt x="308622" y="115671"/>
                </a:lnTo>
                <a:lnTo>
                  <a:pt x="313905" y="115671"/>
                </a:lnTo>
                <a:lnTo>
                  <a:pt x="314960" y="115138"/>
                </a:lnTo>
                <a:lnTo>
                  <a:pt x="316712" y="114604"/>
                </a:lnTo>
                <a:lnTo>
                  <a:pt x="320255" y="113550"/>
                </a:lnTo>
                <a:lnTo>
                  <a:pt x="318147" y="110375"/>
                </a:lnTo>
                <a:lnTo>
                  <a:pt x="324497" y="108267"/>
                </a:lnTo>
                <a:lnTo>
                  <a:pt x="322897" y="110909"/>
                </a:lnTo>
                <a:lnTo>
                  <a:pt x="325551" y="111429"/>
                </a:lnTo>
                <a:lnTo>
                  <a:pt x="327660" y="111963"/>
                </a:lnTo>
                <a:lnTo>
                  <a:pt x="329780" y="109321"/>
                </a:lnTo>
                <a:lnTo>
                  <a:pt x="332968" y="110375"/>
                </a:lnTo>
                <a:lnTo>
                  <a:pt x="333489" y="114071"/>
                </a:lnTo>
                <a:lnTo>
                  <a:pt x="337718" y="116205"/>
                </a:lnTo>
                <a:lnTo>
                  <a:pt x="349897" y="116205"/>
                </a:lnTo>
                <a:lnTo>
                  <a:pt x="357301" y="114604"/>
                </a:lnTo>
                <a:lnTo>
                  <a:pt x="368935" y="114604"/>
                </a:lnTo>
                <a:lnTo>
                  <a:pt x="371055" y="115138"/>
                </a:lnTo>
                <a:lnTo>
                  <a:pt x="373710" y="117779"/>
                </a:lnTo>
                <a:lnTo>
                  <a:pt x="371182" y="128371"/>
                </a:lnTo>
                <a:lnTo>
                  <a:pt x="371055" y="130479"/>
                </a:lnTo>
                <a:lnTo>
                  <a:pt x="373710" y="133654"/>
                </a:lnTo>
                <a:lnTo>
                  <a:pt x="373710" y="141071"/>
                </a:lnTo>
                <a:lnTo>
                  <a:pt x="372110" y="146888"/>
                </a:lnTo>
                <a:lnTo>
                  <a:pt x="375297" y="151117"/>
                </a:lnTo>
                <a:lnTo>
                  <a:pt x="379006" y="155359"/>
                </a:lnTo>
                <a:lnTo>
                  <a:pt x="386930" y="156946"/>
                </a:lnTo>
                <a:lnTo>
                  <a:pt x="391172" y="160121"/>
                </a:lnTo>
                <a:lnTo>
                  <a:pt x="410019" y="176225"/>
                </a:lnTo>
                <a:lnTo>
                  <a:pt x="423646" y="197294"/>
                </a:lnTo>
                <a:lnTo>
                  <a:pt x="432015" y="224091"/>
                </a:lnTo>
                <a:lnTo>
                  <a:pt x="435102" y="257492"/>
                </a:lnTo>
                <a:lnTo>
                  <a:pt x="435102" y="14478"/>
                </a:lnTo>
                <a:lnTo>
                  <a:pt x="428104" y="12052"/>
                </a:lnTo>
                <a:lnTo>
                  <a:pt x="384048" y="3073"/>
                </a:lnTo>
                <a:lnTo>
                  <a:pt x="338074" y="0"/>
                </a:lnTo>
                <a:lnTo>
                  <a:pt x="292100" y="3073"/>
                </a:lnTo>
                <a:lnTo>
                  <a:pt x="248043" y="12052"/>
                </a:lnTo>
                <a:lnTo>
                  <a:pt x="206286" y="26517"/>
                </a:lnTo>
                <a:lnTo>
                  <a:pt x="167220" y="46075"/>
                </a:lnTo>
                <a:lnTo>
                  <a:pt x="131267" y="70332"/>
                </a:lnTo>
                <a:lnTo>
                  <a:pt x="98818" y="98894"/>
                </a:lnTo>
                <a:lnTo>
                  <a:pt x="70256" y="131356"/>
                </a:lnTo>
                <a:lnTo>
                  <a:pt x="45999" y="167309"/>
                </a:lnTo>
                <a:lnTo>
                  <a:pt x="26428" y="206362"/>
                </a:lnTo>
                <a:lnTo>
                  <a:pt x="11963" y="248132"/>
                </a:lnTo>
                <a:lnTo>
                  <a:pt x="2997" y="292188"/>
                </a:lnTo>
                <a:lnTo>
                  <a:pt x="63" y="335953"/>
                </a:lnTo>
                <a:lnTo>
                  <a:pt x="0" y="339509"/>
                </a:lnTo>
                <a:lnTo>
                  <a:pt x="2997" y="384136"/>
                </a:lnTo>
                <a:lnTo>
                  <a:pt x="11963" y="428193"/>
                </a:lnTo>
                <a:lnTo>
                  <a:pt x="26428" y="469950"/>
                </a:lnTo>
                <a:lnTo>
                  <a:pt x="45999" y="509016"/>
                </a:lnTo>
                <a:lnTo>
                  <a:pt x="70256" y="544969"/>
                </a:lnTo>
                <a:lnTo>
                  <a:pt x="98818" y="577418"/>
                </a:lnTo>
                <a:lnTo>
                  <a:pt x="131267" y="605980"/>
                </a:lnTo>
                <a:lnTo>
                  <a:pt x="167220" y="630237"/>
                </a:lnTo>
                <a:lnTo>
                  <a:pt x="206286" y="649795"/>
                </a:lnTo>
                <a:lnTo>
                  <a:pt x="248043" y="664273"/>
                </a:lnTo>
                <a:lnTo>
                  <a:pt x="292100" y="673239"/>
                </a:lnTo>
                <a:lnTo>
                  <a:pt x="338074" y="676325"/>
                </a:lnTo>
                <a:lnTo>
                  <a:pt x="384048" y="673239"/>
                </a:lnTo>
                <a:lnTo>
                  <a:pt x="428104" y="664273"/>
                </a:lnTo>
                <a:lnTo>
                  <a:pt x="469861" y="649795"/>
                </a:lnTo>
                <a:lnTo>
                  <a:pt x="508927" y="630237"/>
                </a:lnTo>
                <a:lnTo>
                  <a:pt x="544880" y="605980"/>
                </a:lnTo>
                <a:lnTo>
                  <a:pt x="577342" y="577418"/>
                </a:lnTo>
                <a:lnTo>
                  <a:pt x="586905" y="566547"/>
                </a:lnTo>
                <a:lnTo>
                  <a:pt x="605891" y="544969"/>
                </a:lnTo>
                <a:lnTo>
                  <a:pt x="630161" y="509016"/>
                </a:lnTo>
                <a:lnTo>
                  <a:pt x="649719" y="469950"/>
                </a:lnTo>
                <a:lnTo>
                  <a:pt x="664184" y="428193"/>
                </a:lnTo>
                <a:lnTo>
                  <a:pt x="673163" y="384136"/>
                </a:lnTo>
                <a:lnTo>
                  <a:pt x="676236" y="338162"/>
                </a:lnTo>
                <a:close/>
              </a:path>
            </a:pathLst>
          </a:custGeom>
          <a:solidFill>
            <a:srgbClr val="568DD8"/>
          </a:solidFill>
        </p:spPr>
        <p:txBody>
          <a:bodyPr wrap="square" lIns="0" tIns="0" rIns="0" bIns="0" rtlCol="0"/>
          <a:lstStyle/>
          <a:p>
            <a:pPr defTabSz="553938"/>
            <a:endParaRPr sz="1091" kern="0">
              <a:solidFill>
                <a:sysClr val="windowText" lastClr="000000"/>
              </a:solidFill>
            </a:endParaRPr>
          </a:p>
        </p:txBody>
      </p:sp>
    </p:spTree>
    <p:extLst>
      <p:ext uri="{BB962C8B-B14F-4D97-AF65-F5344CB8AC3E}">
        <p14:creationId xmlns:p14="http://schemas.microsoft.com/office/powerpoint/2010/main" val="3024973983"/>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DB8FB096-2669-4EFD-8A97-18666B278A7C}"/>
              </a:ext>
            </a:extLst>
          </p:cNvPr>
          <p:cNvSpPr txBox="1"/>
          <p:nvPr/>
        </p:nvSpPr>
        <p:spPr>
          <a:xfrm>
            <a:off x="507773" y="1682001"/>
            <a:ext cx="6089650" cy="341276"/>
          </a:xfrm>
          <a:prstGeom prst="rect">
            <a:avLst/>
          </a:prstGeom>
          <a:noFill/>
        </p:spPr>
        <p:txBody>
          <a:bodyPr wrap="square" lIns="91345" tIns="45672" rIns="91345" bIns="45672" anchor="t">
            <a:spAutoFit/>
          </a:bodyPr>
          <a:lstStyle/>
          <a:p>
            <a:pPr>
              <a:lnSpc>
                <a:spcPct val="90000"/>
              </a:lnSpc>
              <a:spcAft>
                <a:spcPts val="599"/>
              </a:spcAft>
            </a:pPr>
            <a:r>
              <a:rPr lang="en-US" sz="1798"/>
              <a:t>Preparedness, Anticipatory Action and Response</a:t>
            </a:r>
          </a:p>
        </p:txBody>
      </p:sp>
      <p:grpSp>
        <p:nvGrpSpPr>
          <p:cNvPr id="13" name="Group 12">
            <a:extLst>
              <a:ext uri="{FF2B5EF4-FFF2-40B4-BE49-F238E27FC236}">
                <a16:creationId xmlns:a16="http://schemas.microsoft.com/office/drawing/2014/main" id="{F7630DD6-EE07-4C1C-8E45-7D06F89ED153}"/>
              </a:ext>
            </a:extLst>
          </p:cNvPr>
          <p:cNvGrpSpPr/>
          <p:nvPr/>
        </p:nvGrpSpPr>
        <p:grpSpPr>
          <a:xfrm>
            <a:off x="218937" y="2312827"/>
            <a:ext cx="11882587" cy="2725587"/>
            <a:chOff x="180255" y="2355590"/>
            <a:chExt cx="11894978" cy="2728429"/>
          </a:xfrm>
        </p:grpSpPr>
        <p:grpSp>
          <p:nvGrpSpPr>
            <p:cNvPr id="15" name="Group 14">
              <a:extLst>
                <a:ext uri="{FF2B5EF4-FFF2-40B4-BE49-F238E27FC236}">
                  <a16:creationId xmlns:a16="http://schemas.microsoft.com/office/drawing/2014/main" id="{FF834A0E-8E81-4F37-B27F-0FC5F13BE96A}"/>
                </a:ext>
              </a:extLst>
            </p:cNvPr>
            <p:cNvGrpSpPr/>
            <p:nvPr/>
          </p:nvGrpSpPr>
          <p:grpSpPr>
            <a:xfrm>
              <a:off x="394276" y="2355590"/>
              <a:ext cx="11680957" cy="2728429"/>
              <a:chOff x="394276" y="2355590"/>
              <a:chExt cx="11680957" cy="2728429"/>
            </a:xfrm>
          </p:grpSpPr>
          <p:sp>
            <p:nvSpPr>
              <p:cNvPr id="37" name="Left Brace 36">
                <a:extLst>
                  <a:ext uri="{FF2B5EF4-FFF2-40B4-BE49-F238E27FC236}">
                    <a16:creationId xmlns:a16="http://schemas.microsoft.com/office/drawing/2014/main" id="{FA828F69-F5F9-41AB-BBCE-33ADA5B6B6F4}"/>
                  </a:ext>
                </a:extLst>
              </p:cNvPr>
              <p:cNvSpPr/>
              <p:nvPr/>
            </p:nvSpPr>
            <p:spPr>
              <a:xfrm rot="16200000">
                <a:off x="2049813" y="2539321"/>
                <a:ext cx="400110" cy="3553871"/>
              </a:xfrm>
              <a:prstGeom prst="leftBrace">
                <a:avLst/>
              </a:prstGeom>
              <a:noFill/>
              <a:ln w="19050" cap="flat" cmpd="sng" algn="ctr">
                <a:solidFill>
                  <a:srgbClr val="0680C3"/>
                </a:solidFill>
                <a:prstDash val="solid"/>
                <a:miter lim="800000"/>
              </a:ln>
              <a:effectLst/>
            </p:spPr>
            <p:txBody>
              <a:bodyPr rtlCol="0" anchor="ctr"/>
              <a:lstStyle/>
              <a:p>
                <a:pPr marL="0" marR="0" lvl="0" indent="0" algn="ctr" defTabSz="913486" eaLnBrk="1" fontAlgn="auto" latinLnBrk="0" hangingPunct="1">
                  <a:lnSpc>
                    <a:spcPct val="100000"/>
                  </a:lnSpc>
                  <a:spcBef>
                    <a:spcPts val="0"/>
                  </a:spcBef>
                  <a:spcAft>
                    <a:spcPts val="0"/>
                  </a:spcAft>
                  <a:buClrTx/>
                  <a:buSzTx/>
                  <a:buFontTx/>
                  <a:buNone/>
                  <a:tabLst/>
                  <a:defRPr/>
                </a:pPr>
                <a:endParaRPr kumimoji="0" lang="fr-FR" sz="1798" b="0" i="0" u="none" strike="noStrike" kern="0" cap="none" spc="0" normalizeH="0" baseline="0" noProof="0">
                  <a:ln>
                    <a:noFill/>
                  </a:ln>
                  <a:solidFill>
                    <a:srgbClr val="000000"/>
                  </a:solidFill>
                  <a:effectLst/>
                  <a:uLnTx/>
                  <a:uFillTx/>
                  <a:latin typeface="Arial"/>
                  <a:cs typeface="+mn-cs"/>
                </a:endParaRPr>
              </a:p>
            </p:txBody>
          </p:sp>
          <p:sp>
            <p:nvSpPr>
              <p:cNvPr id="38" name="Left Brace 37">
                <a:extLst>
                  <a:ext uri="{FF2B5EF4-FFF2-40B4-BE49-F238E27FC236}">
                    <a16:creationId xmlns:a16="http://schemas.microsoft.com/office/drawing/2014/main" id="{63BF804B-7863-4AAE-A9C6-3CF991789939}"/>
                  </a:ext>
                </a:extLst>
              </p:cNvPr>
              <p:cNvSpPr/>
              <p:nvPr/>
            </p:nvSpPr>
            <p:spPr>
              <a:xfrm rot="16200000">
                <a:off x="6338128" y="1957967"/>
                <a:ext cx="369330" cy="4696033"/>
              </a:xfrm>
              <a:prstGeom prst="leftBrace">
                <a:avLst/>
              </a:prstGeom>
              <a:noFill/>
              <a:ln w="19050" cap="flat" cmpd="sng" algn="ctr">
                <a:solidFill>
                  <a:srgbClr val="90C221"/>
                </a:solidFill>
                <a:prstDash val="solid"/>
                <a:miter lim="800000"/>
              </a:ln>
              <a:effectLst/>
            </p:spPr>
            <p:txBody>
              <a:bodyPr rtlCol="0" anchor="ctr"/>
              <a:lstStyle/>
              <a:p>
                <a:pPr marL="0" marR="0" lvl="0" indent="0" algn="ctr" defTabSz="913486" eaLnBrk="1" fontAlgn="auto" latinLnBrk="0" hangingPunct="1">
                  <a:lnSpc>
                    <a:spcPct val="100000"/>
                  </a:lnSpc>
                  <a:spcBef>
                    <a:spcPts val="0"/>
                  </a:spcBef>
                  <a:spcAft>
                    <a:spcPts val="0"/>
                  </a:spcAft>
                  <a:buClrTx/>
                  <a:buSzTx/>
                  <a:buFontTx/>
                  <a:buNone/>
                  <a:tabLst/>
                  <a:defRPr/>
                </a:pPr>
                <a:endParaRPr kumimoji="0" lang="fr-FR" sz="1798" b="0" i="0" u="none" strike="noStrike" kern="0" cap="none" spc="0" normalizeH="0" baseline="0" noProof="0">
                  <a:ln>
                    <a:noFill/>
                  </a:ln>
                  <a:solidFill>
                    <a:srgbClr val="000000"/>
                  </a:solidFill>
                  <a:effectLst/>
                  <a:uLnTx/>
                  <a:uFillTx/>
                  <a:latin typeface="Arial"/>
                  <a:cs typeface="+mn-cs"/>
                </a:endParaRPr>
              </a:p>
            </p:txBody>
          </p:sp>
          <p:sp>
            <p:nvSpPr>
              <p:cNvPr id="39" name="Left Brace 38">
                <a:extLst>
                  <a:ext uri="{FF2B5EF4-FFF2-40B4-BE49-F238E27FC236}">
                    <a16:creationId xmlns:a16="http://schemas.microsoft.com/office/drawing/2014/main" id="{A72C6389-FEC5-4CE2-B9C9-F7BD553E13D0}"/>
                  </a:ext>
                </a:extLst>
              </p:cNvPr>
              <p:cNvSpPr/>
              <p:nvPr/>
            </p:nvSpPr>
            <p:spPr>
              <a:xfrm rot="16200000">
                <a:off x="10370698" y="3258060"/>
                <a:ext cx="369330" cy="2095845"/>
              </a:xfrm>
              <a:prstGeom prst="leftBrace">
                <a:avLst/>
              </a:prstGeom>
              <a:noFill/>
              <a:ln w="12700" cap="flat" cmpd="sng" algn="ctr">
                <a:solidFill>
                  <a:srgbClr val="E62601"/>
                </a:solidFill>
                <a:prstDash val="solid"/>
                <a:miter lim="800000"/>
              </a:ln>
              <a:effectLst/>
            </p:spPr>
            <p:txBody>
              <a:bodyPr rtlCol="0" anchor="ctr"/>
              <a:lstStyle/>
              <a:p>
                <a:pPr marL="0" marR="0" lvl="0" indent="0" algn="ctr" defTabSz="913486" eaLnBrk="1" fontAlgn="auto" latinLnBrk="0" hangingPunct="1">
                  <a:lnSpc>
                    <a:spcPct val="100000"/>
                  </a:lnSpc>
                  <a:spcBef>
                    <a:spcPts val="0"/>
                  </a:spcBef>
                  <a:spcAft>
                    <a:spcPts val="0"/>
                  </a:spcAft>
                  <a:buClrTx/>
                  <a:buSzTx/>
                  <a:buFontTx/>
                  <a:buNone/>
                  <a:tabLst/>
                  <a:defRPr/>
                </a:pPr>
                <a:endParaRPr kumimoji="0" lang="fr-FR" sz="1798" b="0" i="0" u="none" strike="noStrike" kern="0" cap="none" spc="0" normalizeH="0" baseline="0" noProof="0">
                  <a:ln>
                    <a:noFill/>
                  </a:ln>
                  <a:solidFill>
                    <a:srgbClr val="000000"/>
                  </a:solidFill>
                  <a:effectLst/>
                  <a:uLnTx/>
                  <a:uFillTx/>
                  <a:latin typeface="Arial"/>
                  <a:cs typeface="+mn-cs"/>
                </a:endParaRPr>
              </a:p>
            </p:txBody>
          </p:sp>
          <p:sp>
            <p:nvSpPr>
              <p:cNvPr id="40" name="TextBox 39">
                <a:extLst>
                  <a:ext uri="{FF2B5EF4-FFF2-40B4-BE49-F238E27FC236}">
                    <a16:creationId xmlns:a16="http://schemas.microsoft.com/office/drawing/2014/main" id="{3A8F83F2-9BB1-466A-B31C-88CA7A643855}"/>
                  </a:ext>
                </a:extLst>
              </p:cNvPr>
              <p:cNvSpPr txBox="1"/>
              <p:nvPr/>
            </p:nvSpPr>
            <p:spPr>
              <a:xfrm>
                <a:off x="1099896" y="4600030"/>
                <a:ext cx="2299944" cy="483989"/>
              </a:xfrm>
              <a:prstGeom prst="round2SameRect">
                <a:avLst/>
              </a:prstGeom>
              <a:solidFill>
                <a:srgbClr val="0680C3">
                  <a:lumMod val="20000"/>
                  <a:lumOff val="80000"/>
                </a:srgbClr>
              </a:solidFill>
            </p:spPr>
            <p:txBody>
              <a:bodyPr wrap="square" rtlCol="0" anchor="ctr">
                <a:spAutoFit/>
              </a:bodyPr>
              <a:lstStyle/>
              <a:p>
                <a:pPr marL="0" marR="0" lvl="0" indent="0" algn="ctr" defTabSz="913486" eaLnBrk="1" fontAlgn="auto" latinLnBrk="0" hangingPunct="1">
                  <a:lnSpc>
                    <a:spcPct val="100000"/>
                  </a:lnSpc>
                  <a:spcBef>
                    <a:spcPts val="0"/>
                  </a:spcBef>
                  <a:spcAft>
                    <a:spcPts val="0"/>
                  </a:spcAft>
                  <a:buClrTx/>
                  <a:buSzTx/>
                  <a:buFontTx/>
                  <a:buNone/>
                  <a:tabLst/>
                  <a:defRPr/>
                </a:pPr>
                <a:r>
                  <a:rPr kumimoji="0" lang="fr-FR" sz="1199" b="0" i="0" u="none" strike="noStrike" kern="0" cap="none" spc="0" normalizeH="0" baseline="0" noProof="0" err="1">
                    <a:ln>
                      <a:noFill/>
                    </a:ln>
                    <a:solidFill>
                      <a:srgbClr val="000000">
                        <a:lumMod val="75000"/>
                        <a:lumOff val="25000"/>
                      </a:srgbClr>
                    </a:solidFill>
                    <a:effectLst/>
                    <a:uLnTx/>
                    <a:uFillTx/>
                    <a:latin typeface="Arial"/>
                  </a:rPr>
                  <a:t>Preparedness</a:t>
                </a:r>
                <a:r>
                  <a:rPr kumimoji="0" lang="fr-FR" sz="1199" b="0" i="0" u="none" strike="noStrike" kern="0" cap="none" spc="0" normalizeH="0" baseline="0" noProof="0">
                    <a:ln>
                      <a:noFill/>
                    </a:ln>
                    <a:solidFill>
                      <a:srgbClr val="000000">
                        <a:lumMod val="75000"/>
                        <a:lumOff val="25000"/>
                      </a:srgbClr>
                    </a:solidFill>
                    <a:effectLst/>
                    <a:uLnTx/>
                    <a:uFillTx/>
                    <a:latin typeface="Arial"/>
                  </a:rPr>
                  <a:t> &amp; </a:t>
                </a:r>
                <a:r>
                  <a:rPr kumimoji="0" lang="fr-FR" sz="1199" b="0" i="0" u="none" strike="noStrike" kern="0" cap="none" spc="0" normalizeH="0" baseline="0" noProof="0" err="1">
                    <a:ln>
                      <a:noFill/>
                    </a:ln>
                    <a:solidFill>
                      <a:srgbClr val="000000">
                        <a:lumMod val="75000"/>
                        <a:lumOff val="25000"/>
                      </a:srgbClr>
                    </a:solidFill>
                    <a:effectLst/>
                    <a:uLnTx/>
                    <a:uFillTx/>
                    <a:latin typeface="Arial"/>
                  </a:rPr>
                  <a:t>Contingency</a:t>
                </a:r>
                <a:r>
                  <a:rPr kumimoji="0" lang="fr-FR" sz="1199" b="0" i="0" u="none" strike="noStrike" kern="0" cap="none" spc="0" normalizeH="0" baseline="0" noProof="0">
                    <a:ln>
                      <a:noFill/>
                    </a:ln>
                    <a:solidFill>
                      <a:srgbClr val="000000">
                        <a:lumMod val="75000"/>
                        <a:lumOff val="25000"/>
                      </a:srgbClr>
                    </a:solidFill>
                    <a:effectLst/>
                    <a:uLnTx/>
                    <a:uFillTx/>
                    <a:latin typeface="Arial"/>
                  </a:rPr>
                  <a:t> Plan</a:t>
                </a:r>
              </a:p>
            </p:txBody>
          </p:sp>
          <p:sp>
            <p:nvSpPr>
              <p:cNvPr id="41" name="TextBox 40">
                <a:extLst>
                  <a:ext uri="{FF2B5EF4-FFF2-40B4-BE49-F238E27FC236}">
                    <a16:creationId xmlns:a16="http://schemas.microsoft.com/office/drawing/2014/main" id="{93FA580F-A6BB-47BB-8227-0BE40CEB12EC}"/>
                  </a:ext>
                </a:extLst>
              </p:cNvPr>
              <p:cNvSpPr txBox="1"/>
              <p:nvPr/>
            </p:nvSpPr>
            <p:spPr>
              <a:xfrm>
                <a:off x="5827457" y="4600030"/>
                <a:ext cx="1988326" cy="483989"/>
              </a:xfrm>
              <a:prstGeom prst="round2SameRect">
                <a:avLst/>
              </a:prstGeom>
              <a:solidFill>
                <a:srgbClr val="90C221">
                  <a:lumMod val="20000"/>
                  <a:lumOff val="80000"/>
                </a:srgbClr>
              </a:solidFill>
            </p:spPr>
            <p:txBody>
              <a:bodyPr wrap="square" rtlCol="0">
                <a:spAutoFit/>
              </a:bodyPr>
              <a:lstStyle/>
              <a:p>
                <a:pPr marL="0" marR="0" lvl="0" indent="0" algn="ctr" defTabSz="913486" eaLnBrk="1" fontAlgn="auto" latinLnBrk="0" hangingPunct="1">
                  <a:lnSpc>
                    <a:spcPct val="100000"/>
                  </a:lnSpc>
                  <a:spcBef>
                    <a:spcPts val="0"/>
                  </a:spcBef>
                  <a:spcAft>
                    <a:spcPts val="0"/>
                  </a:spcAft>
                  <a:buClrTx/>
                  <a:buSzTx/>
                  <a:buFontTx/>
                  <a:buNone/>
                  <a:tabLst/>
                  <a:defRPr/>
                </a:pPr>
                <a:r>
                  <a:rPr kumimoji="0" lang="fr-FR" sz="1199" b="0" i="0" u="none" strike="noStrike" kern="0" cap="none" spc="0" normalizeH="0" baseline="0" noProof="0" err="1">
                    <a:ln>
                      <a:noFill/>
                    </a:ln>
                    <a:solidFill>
                      <a:srgbClr val="000000">
                        <a:lumMod val="75000"/>
                        <a:lumOff val="25000"/>
                      </a:srgbClr>
                    </a:solidFill>
                    <a:effectLst/>
                    <a:uLnTx/>
                    <a:uFillTx/>
                    <a:latin typeface="Arial"/>
                  </a:rPr>
                  <a:t>Anticipatory</a:t>
                </a:r>
                <a:r>
                  <a:rPr kumimoji="0" lang="fr-FR" sz="1199" b="0" i="0" u="none" strike="noStrike" kern="0" cap="none" spc="0" normalizeH="0" baseline="0" noProof="0">
                    <a:ln>
                      <a:noFill/>
                    </a:ln>
                    <a:solidFill>
                      <a:srgbClr val="000000">
                        <a:lumMod val="75000"/>
                        <a:lumOff val="25000"/>
                      </a:srgbClr>
                    </a:solidFill>
                    <a:effectLst/>
                    <a:uLnTx/>
                    <a:uFillTx/>
                    <a:latin typeface="Arial"/>
                  </a:rPr>
                  <a:t>/</a:t>
                </a:r>
                <a:r>
                  <a:rPr kumimoji="0" lang="fr-FR" sz="1199" b="0" i="0" u="none" strike="noStrike" kern="0" cap="none" spc="0" normalizeH="0" baseline="0" noProof="0" err="1">
                    <a:ln>
                      <a:noFill/>
                    </a:ln>
                    <a:solidFill>
                      <a:srgbClr val="000000">
                        <a:lumMod val="75000"/>
                        <a:lumOff val="25000"/>
                      </a:srgbClr>
                    </a:solidFill>
                    <a:effectLst/>
                    <a:uLnTx/>
                    <a:uFillTx/>
                    <a:latin typeface="Arial"/>
                  </a:rPr>
                  <a:t>Early</a:t>
                </a:r>
                <a:r>
                  <a:rPr kumimoji="0" lang="fr-FR" sz="1199" b="0" i="0" u="none" strike="noStrike" kern="0" cap="none" spc="0" normalizeH="0" baseline="0" noProof="0">
                    <a:ln>
                      <a:noFill/>
                    </a:ln>
                    <a:solidFill>
                      <a:srgbClr val="000000">
                        <a:lumMod val="75000"/>
                        <a:lumOff val="25000"/>
                      </a:srgbClr>
                    </a:solidFill>
                    <a:effectLst/>
                    <a:uLnTx/>
                    <a:uFillTx/>
                    <a:latin typeface="Arial"/>
                  </a:rPr>
                  <a:t> Actions</a:t>
                </a:r>
              </a:p>
              <a:p>
                <a:pPr marL="0" marR="0" lvl="0" indent="0" algn="ctr" defTabSz="913486" eaLnBrk="1" fontAlgn="auto" latinLnBrk="0" hangingPunct="1">
                  <a:lnSpc>
                    <a:spcPct val="100000"/>
                  </a:lnSpc>
                  <a:spcBef>
                    <a:spcPts val="0"/>
                  </a:spcBef>
                  <a:spcAft>
                    <a:spcPts val="0"/>
                  </a:spcAft>
                  <a:buClrTx/>
                  <a:buSzTx/>
                  <a:buFontTx/>
                  <a:buNone/>
                  <a:tabLst/>
                  <a:defRPr/>
                </a:pPr>
                <a:endParaRPr kumimoji="0" lang="fr-FR" sz="1199" b="0" i="0" u="none" strike="noStrike" kern="0" cap="none" spc="0" normalizeH="0" baseline="0" noProof="0">
                  <a:ln>
                    <a:noFill/>
                  </a:ln>
                  <a:solidFill>
                    <a:srgbClr val="000000">
                      <a:lumMod val="75000"/>
                      <a:lumOff val="25000"/>
                    </a:srgbClr>
                  </a:solidFill>
                  <a:effectLst/>
                  <a:uLnTx/>
                  <a:uFillTx/>
                  <a:latin typeface="Arial"/>
                </a:endParaRPr>
              </a:p>
            </p:txBody>
          </p:sp>
          <p:sp>
            <p:nvSpPr>
              <p:cNvPr id="42" name="TextBox 41">
                <a:extLst>
                  <a:ext uri="{FF2B5EF4-FFF2-40B4-BE49-F238E27FC236}">
                    <a16:creationId xmlns:a16="http://schemas.microsoft.com/office/drawing/2014/main" id="{B5E295DA-CD82-4155-8E30-690A214AAED3}"/>
                  </a:ext>
                </a:extLst>
              </p:cNvPr>
              <p:cNvSpPr txBox="1"/>
              <p:nvPr/>
            </p:nvSpPr>
            <p:spPr>
              <a:xfrm>
                <a:off x="10467433" y="4600030"/>
                <a:ext cx="1428234" cy="483989"/>
              </a:xfrm>
              <a:prstGeom prst="round2SameRect">
                <a:avLst/>
              </a:prstGeom>
              <a:solidFill>
                <a:srgbClr val="E62601">
                  <a:lumMod val="20000"/>
                  <a:lumOff val="80000"/>
                </a:srgbClr>
              </a:solidFill>
            </p:spPr>
            <p:txBody>
              <a:bodyPr wrap="square" rtlCol="0">
                <a:spAutoFit/>
              </a:bodyPr>
              <a:lstStyle/>
              <a:p>
                <a:pPr marL="0" marR="0" lvl="0" indent="0" algn="ctr" defTabSz="913486" eaLnBrk="1" fontAlgn="auto" latinLnBrk="0" hangingPunct="1">
                  <a:lnSpc>
                    <a:spcPct val="100000"/>
                  </a:lnSpc>
                  <a:spcBef>
                    <a:spcPts val="0"/>
                  </a:spcBef>
                  <a:spcAft>
                    <a:spcPts val="0"/>
                  </a:spcAft>
                  <a:buClrTx/>
                  <a:buSzTx/>
                  <a:buFontTx/>
                  <a:buNone/>
                  <a:tabLst/>
                  <a:defRPr/>
                </a:pPr>
                <a:r>
                  <a:rPr kumimoji="0" lang="fr-FR" sz="1199" b="0" i="0" u="none" strike="noStrike" kern="0" cap="none" spc="0" normalizeH="0" baseline="0" noProof="0">
                    <a:ln>
                      <a:noFill/>
                    </a:ln>
                    <a:solidFill>
                      <a:srgbClr val="000000">
                        <a:lumMod val="75000"/>
                        <a:lumOff val="25000"/>
                      </a:srgbClr>
                    </a:solidFill>
                    <a:effectLst/>
                    <a:uLnTx/>
                    <a:uFillTx/>
                    <a:latin typeface="Arial"/>
                  </a:rPr>
                  <a:t>Crisis </a:t>
                </a:r>
              </a:p>
              <a:p>
                <a:pPr marL="0" marR="0" lvl="0" indent="0" algn="ctr" defTabSz="913486" eaLnBrk="1" fontAlgn="auto" latinLnBrk="0" hangingPunct="1">
                  <a:lnSpc>
                    <a:spcPct val="100000"/>
                  </a:lnSpc>
                  <a:spcBef>
                    <a:spcPts val="0"/>
                  </a:spcBef>
                  <a:spcAft>
                    <a:spcPts val="0"/>
                  </a:spcAft>
                  <a:buClrTx/>
                  <a:buSzTx/>
                  <a:buFontTx/>
                  <a:buNone/>
                  <a:tabLst/>
                  <a:defRPr/>
                </a:pPr>
                <a:r>
                  <a:rPr kumimoji="0" lang="fr-FR" sz="1199" b="0" i="0" u="none" strike="noStrike" kern="0" cap="none" spc="0" normalizeH="0" baseline="0" noProof="0" err="1">
                    <a:ln>
                      <a:noFill/>
                    </a:ln>
                    <a:solidFill>
                      <a:srgbClr val="000000">
                        <a:lumMod val="75000"/>
                        <a:lumOff val="25000"/>
                      </a:srgbClr>
                    </a:solidFill>
                    <a:effectLst/>
                    <a:uLnTx/>
                    <a:uFillTx/>
                    <a:latin typeface="Arial"/>
                  </a:rPr>
                  <a:t>Response</a:t>
                </a:r>
                <a:endParaRPr kumimoji="0" lang="fr-FR" sz="1199" b="0" i="0" u="none" strike="noStrike" kern="0" cap="none" spc="0" normalizeH="0" baseline="0" noProof="0">
                  <a:ln>
                    <a:noFill/>
                  </a:ln>
                  <a:solidFill>
                    <a:srgbClr val="000000">
                      <a:lumMod val="75000"/>
                      <a:lumOff val="25000"/>
                    </a:srgbClr>
                  </a:solidFill>
                  <a:effectLst/>
                  <a:uLnTx/>
                  <a:uFillTx/>
                  <a:latin typeface="Arial"/>
                </a:endParaRPr>
              </a:p>
            </p:txBody>
          </p:sp>
          <p:sp>
            <p:nvSpPr>
              <p:cNvPr id="43" name="Left Bracket 42">
                <a:extLst>
                  <a:ext uri="{FF2B5EF4-FFF2-40B4-BE49-F238E27FC236}">
                    <a16:creationId xmlns:a16="http://schemas.microsoft.com/office/drawing/2014/main" id="{E6EFE698-E4B2-4331-B130-5F9F0E354297}"/>
                  </a:ext>
                </a:extLst>
              </p:cNvPr>
              <p:cNvSpPr/>
              <p:nvPr/>
            </p:nvSpPr>
            <p:spPr>
              <a:xfrm rot="5400000">
                <a:off x="4448976" y="-1290845"/>
                <a:ext cx="367133" cy="8476533"/>
              </a:xfrm>
              <a:prstGeom prst="leftBracket">
                <a:avLst/>
              </a:prstGeom>
              <a:noFill/>
              <a:ln w="9525" cap="flat" cmpd="sng" algn="ctr">
                <a:solidFill>
                  <a:srgbClr val="FBA200"/>
                </a:solidFill>
                <a:prstDash val="dash"/>
                <a:round/>
                <a:headEnd type="none" w="med" len="med"/>
                <a:tailEnd type="none" w="med" len="med"/>
              </a:ln>
              <a:effectLst/>
            </p:spPr>
            <p:txBody>
              <a:bodyPr rtlCol="0" anchor="ctr"/>
              <a:lstStyle/>
              <a:p>
                <a:pPr marL="0" marR="0" lvl="0" indent="0" algn="ctr" defTabSz="913486" eaLnBrk="1" fontAlgn="auto" latinLnBrk="0" hangingPunct="1">
                  <a:lnSpc>
                    <a:spcPct val="100000"/>
                  </a:lnSpc>
                  <a:spcBef>
                    <a:spcPts val="0"/>
                  </a:spcBef>
                  <a:spcAft>
                    <a:spcPts val="0"/>
                  </a:spcAft>
                  <a:buClrTx/>
                  <a:buSzTx/>
                  <a:buFontTx/>
                  <a:buNone/>
                  <a:tabLst/>
                  <a:defRPr/>
                </a:pPr>
                <a:endParaRPr kumimoji="0" lang="fr-FR" sz="1798" b="0" i="0" u="none" strike="noStrike" kern="0" cap="none" spc="0" normalizeH="0" baseline="0" noProof="0">
                  <a:ln>
                    <a:noFill/>
                  </a:ln>
                  <a:solidFill>
                    <a:srgbClr val="000000"/>
                  </a:solidFill>
                  <a:effectLst/>
                  <a:uLnTx/>
                  <a:uFillTx/>
                  <a:latin typeface="Arial"/>
                  <a:cs typeface="+mn-cs"/>
                </a:endParaRPr>
              </a:p>
            </p:txBody>
          </p:sp>
          <p:sp>
            <p:nvSpPr>
              <p:cNvPr id="44" name="Left Bracket 43">
                <a:extLst>
                  <a:ext uri="{FF2B5EF4-FFF2-40B4-BE49-F238E27FC236}">
                    <a16:creationId xmlns:a16="http://schemas.microsoft.com/office/drawing/2014/main" id="{74A34728-921B-4797-8E20-99733E2DE2A8}"/>
                  </a:ext>
                </a:extLst>
              </p:cNvPr>
              <p:cNvSpPr/>
              <p:nvPr/>
            </p:nvSpPr>
            <p:spPr>
              <a:xfrm rot="5400000">
                <a:off x="10375243" y="1899499"/>
                <a:ext cx="367133" cy="2095846"/>
              </a:xfrm>
              <a:prstGeom prst="leftBracket">
                <a:avLst/>
              </a:prstGeom>
              <a:noFill/>
              <a:ln w="9525" cap="flat" cmpd="sng" algn="ctr">
                <a:solidFill>
                  <a:srgbClr val="FBA200"/>
                </a:solidFill>
                <a:prstDash val="dash"/>
                <a:round/>
                <a:headEnd type="none" w="med" len="med"/>
                <a:tailEnd type="none" w="med" len="med"/>
              </a:ln>
              <a:effectLst/>
            </p:spPr>
            <p:txBody>
              <a:bodyPr rtlCol="0" anchor="ctr"/>
              <a:lstStyle/>
              <a:p>
                <a:pPr marL="0" marR="0" lvl="0" indent="0" algn="ctr" defTabSz="913486" eaLnBrk="1" fontAlgn="auto" latinLnBrk="0" hangingPunct="1">
                  <a:lnSpc>
                    <a:spcPct val="100000"/>
                  </a:lnSpc>
                  <a:spcBef>
                    <a:spcPts val="0"/>
                  </a:spcBef>
                  <a:spcAft>
                    <a:spcPts val="0"/>
                  </a:spcAft>
                  <a:buClrTx/>
                  <a:buSzTx/>
                  <a:buFontTx/>
                  <a:buNone/>
                  <a:tabLst/>
                  <a:defRPr/>
                </a:pPr>
                <a:endParaRPr kumimoji="0" lang="fr-FR" sz="1798" b="0" i="0" u="none" strike="noStrike" kern="0" cap="none" spc="0" normalizeH="0" baseline="0" noProof="0">
                  <a:ln>
                    <a:noFill/>
                  </a:ln>
                  <a:solidFill>
                    <a:srgbClr val="000000"/>
                  </a:solidFill>
                  <a:effectLst/>
                  <a:uLnTx/>
                  <a:uFillTx/>
                  <a:latin typeface="Arial"/>
                  <a:cs typeface="+mn-cs"/>
                </a:endParaRPr>
              </a:p>
            </p:txBody>
          </p:sp>
          <p:sp>
            <p:nvSpPr>
              <p:cNvPr id="45" name="TextBox 44">
                <a:extLst>
                  <a:ext uri="{FF2B5EF4-FFF2-40B4-BE49-F238E27FC236}">
                    <a16:creationId xmlns:a16="http://schemas.microsoft.com/office/drawing/2014/main" id="{A42EDCDB-EAD3-4175-AE75-9FC2FFFA9251}"/>
                  </a:ext>
                </a:extLst>
              </p:cNvPr>
              <p:cNvSpPr txBox="1"/>
              <p:nvPr/>
            </p:nvSpPr>
            <p:spPr>
              <a:xfrm>
                <a:off x="3251289" y="2369170"/>
                <a:ext cx="3179008" cy="307777"/>
              </a:xfrm>
              <a:prstGeom prst="rect">
                <a:avLst/>
              </a:prstGeom>
              <a:noFill/>
            </p:spPr>
            <p:txBody>
              <a:bodyPr wrap="square" rtlCol="0">
                <a:spAutoFit/>
              </a:bodyPr>
              <a:lstStyle/>
              <a:p>
                <a:pPr marL="0" marR="0" lvl="0" indent="0" algn="ctr" defTabSz="913486" eaLnBrk="1" fontAlgn="auto" latinLnBrk="0" hangingPunct="1">
                  <a:lnSpc>
                    <a:spcPct val="100000"/>
                  </a:lnSpc>
                  <a:spcBef>
                    <a:spcPts val="0"/>
                  </a:spcBef>
                  <a:spcAft>
                    <a:spcPts val="0"/>
                  </a:spcAft>
                  <a:buClrTx/>
                  <a:buSzTx/>
                  <a:buFontTx/>
                  <a:buNone/>
                  <a:tabLst/>
                  <a:defRPr/>
                </a:pPr>
                <a:r>
                  <a:rPr kumimoji="0" lang="fr-FR" sz="1399" b="0" i="1" u="none" strike="noStrike" kern="0" cap="none" spc="0" normalizeH="0" baseline="0" noProof="0">
                    <a:ln>
                      <a:noFill/>
                    </a:ln>
                    <a:solidFill>
                      <a:srgbClr val="000000">
                        <a:lumMod val="50000"/>
                        <a:lumOff val="50000"/>
                      </a:srgbClr>
                    </a:solidFill>
                    <a:effectLst/>
                    <a:uLnTx/>
                    <a:uFillTx/>
                    <a:latin typeface="Arial"/>
                  </a:rPr>
                  <a:t>In anticipation of the </a:t>
                </a:r>
                <a:r>
                  <a:rPr kumimoji="0" lang="fr-FR" sz="1399" b="0" i="1" u="none" strike="noStrike" kern="0" cap="none" spc="0" normalizeH="0" baseline="0" noProof="0" err="1">
                    <a:ln>
                      <a:noFill/>
                    </a:ln>
                    <a:solidFill>
                      <a:srgbClr val="000000">
                        <a:lumMod val="50000"/>
                        <a:lumOff val="50000"/>
                      </a:srgbClr>
                    </a:solidFill>
                    <a:effectLst/>
                    <a:uLnTx/>
                    <a:uFillTx/>
                    <a:latin typeface="Arial"/>
                  </a:rPr>
                  <a:t>crisis</a:t>
                </a:r>
                <a:r>
                  <a:rPr kumimoji="0" lang="fr-FR" sz="1399" b="0" i="1" u="none" strike="noStrike" kern="0" cap="none" spc="0" normalizeH="0" baseline="0" noProof="0">
                    <a:ln>
                      <a:noFill/>
                    </a:ln>
                    <a:solidFill>
                      <a:srgbClr val="000000">
                        <a:lumMod val="50000"/>
                        <a:lumOff val="50000"/>
                      </a:srgbClr>
                    </a:solidFill>
                    <a:effectLst/>
                    <a:uLnTx/>
                    <a:uFillTx/>
                    <a:latin typeface="Arial"/>
                  </a:rPr>
                  <a:t> …</a:t>
                </a:r>
              </a:p>
            </p:txBody>
          </p:sp>
          <p:sp>
            <p:nvSpPr>
              <p:cNvPr id="46" name="TextBox 45">
                <a:extLst>
                  <a:ext uri="{FF2B5EF4-FFF2-40B4-BE49-F238E27FC236}">
                    <a16:creationId xmlns:a16="http://schemas.microsoft.com/office/drawing/2014/main" id="{BFA90640-5CA2-4E02-89B6-519C48275163}"/>
                  </a:ext>
                </a:extLst>
              </p:cNvPr>
              <p:cNvSpPr txBox="1"/>
              <p:nvPr/>
            </p:nvSpPr>
            <p:spPr>
              <a:xfrm>
                <a:off x="9468464" y="2355590"/>
                <a:ext cx="2606769" cy="307777"/>
              </a:xfrm>
              <a:prstGeom prst="rect">
                <a:avLst/>
              </a:prstGeom>
              <a:noFill/>
            </p:spPr>
            <p:txBody>
              <a:bodyPr wrap="square" rtlCol="0">
                <a:spAutoFit/>
              </a:bodyPr>
              <a:lstStyle/>
              <a:p>
                <a:pPr marL="0" marR="0" lvl="0" indent="0" algn="ctr" defTabSz="913486" eaLnBrk="1" fontAlgn="auto" latinLnBrk="0" hangingPunct="1">
                  <a:lnSpc>
                    <a:spcPct val="100000"/>
                  </a:lnSpc>
                  <a:spcBef>
                    <a:spcPts val="0"/>
                  </a:spcBef>
                  <a:spcAft>
                    <a:spcPts val="0"/>
                  </a:spcAft>
                  <a:buClrTx/>
                  <a:buSzTx/>
                  <a:buFontTx/>
                  <a:buNone/>
                  <a:tabLst/>
                  <a:defRPr/>
                </a:pPr>
                <a:r>
                  <a:rPr kumimoji="0" lang="fr-FR" sz="1399" b="0" i="1" u="none" strike="noStrike" kern="0" cap="none" spc="0" normalizeH="0" baseline="0" noProof="0">
                    <a:ln>
                      <a:noFill/>
                    </a:ln>
                    <a:solidFill>
                      <a:srgbClr val="000000">
                        <a:lumMod val="50000"/>
                        <a:lumOff val="50000"/>
                      </a:srgbClr>
                    </a:solidFill>
                    <a:effectLst/>
                    <a:uLnTx/>
                    <a:uFillTx/>
                    <a:latin typeface="Arial"/>
                  </a:rPr>
                  <a:t>… </a:t>
                </a:r>
                <a:r>
                  <a:rPr kumimoji="0" lang="fr-FR" sz="1399" b="0" i="1" u="none" strike="noStrike" kern="0" cap="none" spc="0" normalizeH="0" baseline="0" noProof="0" err="1">
                    <a:ln>
                      <a:noFill/>
                    </a:ln>
                    <a:solidFill>
                      <a:srgbClr val="000000">
                        <a:lumMod val="50000"/>
                        <a:lumOff val="50000"/>
                      </a:srgbClr>
                    </a:solidFill>
                    <a:effectLst/>
                    <a:uLnTx/>
                    <a:uFillTx/>
                    <a:latin typeface="Arial"/>
                  </a:rPr>
                  <a:t>after</a:t>
                </a:r>
                <a:r>
                  <a:rPr kumimoji="0" lang="fr-FR" sz="1399" b="0" i="1" u="none" strike="noStrike" kern="0" cap="none" spc="0" normalizeH="0" baseline="0" noProof="0">
                    <a:ln>
                      <a:noFill/>
                    </a:ln>
                    <a:solidFill>
                      <a:srgbClr val="000000">
                        <a:lumMod val="50000"/>
                        <a:lumOff val="50000"/>
                      </a:srgbClr>
                    </a:solidFill>
                    <a:effectLst/>
                    <a:uLnTx/>
                    <a:uFillTx/>
                    <a:latin typeface="Arial"/>
                  </a:rPr>
                  <a:t> the </a:t>
                </a:r>
                <a:r>
                  <a:rPr kumimoji="0" lang="fr-FR" sz="1399" b="0" i="1" u="none" strike="noStrike" kern="0" cap="none" spc="0" normalizeH="0" baseline="0" noProof="0" err="1">
                    <a:ln>
                      <a:noFill/>
                    </a:ln>
                    <a:solidFill>
                      <a:srgbClr val="000000">
                        <a:lumMod val="50000"/>
                        <a:lumOff val="50000"/>
                      </a:srgbClr>
                    </a:solidFill>
                    <a:effectLst/>
                    <a:uLnTx/>
                    <a:uFillTx/>
                    <a:latin typeface="Arial"/>
                  </a:rPr>
                  <a:t>crisis</a:t>
                </a:r>
                <a:endParaRPr kumimoji="0" lang="fr-FR" sz="1399" b="0" i="1" u="none" strike="noStrike" kern="0" cap="none" spc="0" normalizeH="0" baseline="0" noProof="0">
                  <a:ln>
                    <a:noFill/>
                  </a:ln>
                  <a:solidFill>
                    <a:srgbClr val="000000">
                      <a:lumMod val="50000"/>
                      <a:lumOff val="50000"/>
                    </a:srgbClr>
                  </a:solidFill>
                  <a:effectLst/>
                  <a:uLnTx/>
                  <a:uFillTx/>
                  <a:latin typeface="Arial"/>
                </a:endParaRPr>
              </a:p>
            </p:txBody>
          </p:sp>
          <p:sp>
            <p:nvSpPr>
              <p:cNvPr id="47" name="TextBox 46">
                <a:extLst>
                  <a:ext uri="{FF2B5EF4-FFF2-40B4-BE49-F238E27FC236}">
                    <a16:creationId xmlns:a16="http://schemas.microsoft.com/office/drawing/2014/main" id="{EBF63B0C-7F3F-4D2A-8433-D94636597A92}"/>
                  </a:ext>
                </a:extLst>
              </p:cNvPr>
              <p:cNvSpPr txBox="1"/>
              <p:nvPr/>
            </p:nvSpPr>
            <p:spPr>
              <a:xfrm>
                <a:off x="9337206" y="4600030"/>
                <a:ext cx="1056976" cy="483989"/>
              </a:xfrm>
              <a:prstGeom prst="round2SameRect">
                <a:avLst/>
              </a:prstGeom>
              <a:solidFill>
                <a:srgbClr val="FFEEE1"/>
              </a:solidFill>
            </p:spPr>
            <p:txBody>
              <a:bodyPr wrap="square" rtlCol="0">
                <a:spAutoFit/>
              </a:bodyPr>
              <a:lstStyle/>
              <a:p>
                <a:pPr marL="0" marR="0" lvl="0" indent="0" algn="ctr" defTabSz="913486" eaLnBrk="1" fontAlgn="auto" latinLnBrk="0" hangingPunct="1">
                  <a:lnSpc>
                    <a:spcPct val="100000"/>
                  </a:lnSpc>
                  <a:spcBef>
                    <a:spcPts val="0"/>
                  </a:spcBef>
                  <a:spcAft>
                    <a:spcPts val="0"/>
                  </a:spcAft>
                  <a:buClrTx/>
                  <a:buSzTx/>
                  <a:buFontTx/>
                  <a:buNone/>
                  <a:tabLst/>
                  <a:defRPr/>
                </a:pPr>
                <a:r>
                  <a:rPr kumimoji="0" lang="fr-FR" sz="1199" b="0" i="0" u="none" strike="noStrike" kern="0" cap="none" spc="0" normalizeH="0" baseline="0" noProof="0" err="1">
                    <a:ln>
                      <a:noFill/>
                    </a:ln>
                    <a:solidFill>
                      <a:srgbClr val="000000">
                        <a:lumMod val="75000"/>
                        <a:lumOff val="25000"/>
                      </a:srgbClr>
                    </a:solidFill>
                    <a:effectLst/>
                    <a:uLnTx/>
                    <a:uFillTx/>
                    <a:latin typeface="Arial"/>
                  </a:rPr>
                  <a:t>Early</a:t>
                </a:r>
                <a:r>
                  <a:rPr kumimoji="0" lang="fr-FR" sz="1199" b="0" i="0" u="none" strike="noStrike" kern="0" cap="none" spc="0" normalizeH="0" baseline="0" noProof="0">
                    <a:ln>
                      <a:noFill/>
                    </a:ln>
                    <a:solidFill>
                      <a:srgbClr val="000000">
                        <a:lumMod val="75000"/>
                        <a:lumOff val="25000"/>
                      </a:srgbClr>
                    </a:solidFill>
                    <a:effectLst/>
                    <a:uLnTx/>
                    <a:uFillTx/>
                    <a:latin typeface="Arial"/>
                  </a:rPr>
                  <a:t> </a:t>
                </a:r>
                <a:r>
                  <a:rPr kumimoji="0" lang="fr-FR" sz="1199" b="0" i="0" u="none" strike="noStrike" kern="0" cap="none" spc="0" normalizeH="0" baseline="0" noProof="0" err="1">
                    <a:ln>
                      <a:noFill/>
                    </a:ln>
                    <a:solidFill>
                      <a:srgbClr val="000000">
                        <a:lumMod val="75000"/>
                        <a:lumOff val="25000"/>
                      </a:srgbClr>
                    </a:solidFill>
                    <a:effectLst/>
                    <a:uLnTx/>
                    <a:uFillTx/>
                    <a:latin typeface="Arial"/>
                  </a:rPr>
                  <a:t>Response</a:t>
                </a:r>
                <a:endParaRPr kumimoji="0" lang="fr-FR" sz="1199" b="0" i="0" u="none" strike="noStrike" kern="0" cap="none" spc="0" normalizeH="0" baseline="0" noProof="0">
                  <a:ln>
                    <a:noFill/>
                  </a:ln>
                  <a:solidFill>
                    <a:srgbClr val="000000">
                      <a:lumMod val="75000"/>
                      <a:lumOff val="25000"/>
                    </a:srgbClr>
                  </a:solidFill>
                  <a:effectLst/>
                  <a:uLnTx/>
                  <a:uFillTx/>
                  <a:latin typeface="Arial"/>
                </a:endParaRPr>
              </a:p>
            </p:txBody>
          </p:sp>
        </p:grpSp>
        <p:pic>
          <p:nvPicPr>
            <p:cNvPr id="17" name="Graphic 16" descr="High voltage outline">
              <a:extLst>
                <a:ext uri="{FF2B5EF4-FFF2-40B4-BE49-F238E27FC236}">
                  <a16:creationId xmlns:a16="http://schemas.microsoft.com/office/drawing/2014/main" id="{D9CB3439-C3FF-4EA9-9AA9-1B5FEAE8823E}"/>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8870807" y="3034214"/>
              <a:ext cx="640080" cy="640080"/>
            </a:xfrm>
            <a:prstGeom prst="rect">
              <a:avLst/>
            </a:prstGeom>
          </p:spPr>
        </p:pic>
        <p:pic>
          <p:nvPicPr>
            <p:cNvPr id="18" name="Graphic 17" descr="Users outline">
              <a:extLst>
                <a:ext uri="{FF2B5EF4-FFF2-40B4-BE49-F238E27FC236}">
                  <a16:creationId xmlns:a16="http://schemas.microsoft.com/office/drawing/2014/main" id="{6A6697B0-7F5D-451C-9669-A2733786D5C0}"/>
                </a:ext>
              </a:extLst>
            </p:cNvPr>
            <p:cNvPicPr>
              <a:picLocks noChangeAspect="1"/>
            </p:cNvPicPr>
            <p:nvPr/>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10392890" y="3032895"/>
              <a:ext cx="640080" cy="640080"/>
            </a:xfrm>
            <a:prstGeom prst="rect">
              <a:avLst/>
            </a:prstGeom>
          </p:spPr>
        </p:pic>
        <p:pic>
          <p:nvPicPr>
            <p:cNvPr id="19" name="Graphic 18" descr="Badge Tick1 outline">
              <a:extLst>
                <a:ext uri="{FF2B5EF4-FFF2-40B4-BE49-F238E27FC236}">
                  <a16:creationId xmlns:a16="http://schemas.microsoft.com/office/drawing/2014/main" id="{0F4EF56E-285E-41C4-8810-3271DAA50E79}"/>
                </a:ext>
              </a:extLst>
            </p:cNvPr>
            <p:cNvPicPr>
              <a:picLocks noChangeAspect="1"/>
            </p:cNvPicPr>
            <p:nvPr/>
          </p:nvPicPr>
          <p:blipFill>
            <a:blip r:embed="rId7" cstate="email">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3745093" y="3041263"/>
              <a:ext cx="643771" cy="643771"/>
            </a:xfrm>
            <a:prstGeom prst="rect">
              <a:avLst/>
            </a:prstGeom>
          </p:spPr>
        </p:pic>
        <p:pic>
          <p:nvPicPr>
            <p:cNvPr id="20" name="Graphic 19" descr="Warning outline">
              <a:extLst>
                <a:ext uri="{FF2B5EF4-FFF2-40B4-BE49-F238E27FC236}">
                  <a16:creationId xmlns:a16="http://schemas.microsoft.com/office/drawing/2014/main" id="{181046B5-0705-455E-BA40-8E8426A4505E}"/>
                </a:ext>
              </a:extLst>
            </p:cNvPr>
            <p:cNvPicPr>
              <a:picLocks noChangeAspect="1"/>
            </p:cNvPicPr>
            <p:nvPr/>
          </p:nvPicPr>
          <p:blipFill>
            <a:blip r:embed="rId9" cstate="email">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180255" y="3038394"/>
              <a:ext cx="640080" cy="640080"/>
            </a:xfrm>
            <a:prstGeom prst="rect">
              <a:avLst/>
            </a:prstGeom>
          </p:spPr>
        </p:pic>
        <p:pic>
          <p:nvPicPr>
            <p:cNvPr id="21" name="Graphic 20" descr="Clipboard outline">
              <a:extLst>
                <a:ext uri="{FF2B5EF4-FFF2-40B4-BE49-F238E27FC236}">
                  <a16:creationId xmlns:a16="http://schemas.microsoft.com/office/drawing/2014/main" id="{C8DECA5F-A1C6-4DC6-A11A-C45096AAB0B5}"/>
                </a:ext>
              </a:extLst>
            </p:cNvPr>
            <p:cNvPicPr>
              <a:picLocks noChangeAspect="1"/>
            </p:cNvPicPr>
            <p:nvPr/>
          </p:nvPicPr>
          <p:blipFill>
            <a:blip r:embed="rId11" cstate="email">
              <a:extLst>
                <a:ext uri="{28A0092B-C50C-407E-A947-70E740481C1C}">
                  <a14:useLocalDpi xmlns:a14="http://schemas.microsoft.com/office/drawing/2010/main"/>
                </a:ext>
                <a:ext uri="{96DAC541-7B7A-43D3-8B79-37D633B846F1}">
                  <asvg:svgBlip xmlns:asvg="http://schemas.microsoft.com/office/drawing/2016/SVG/main" r:embed="rId12"/>
                </a:ext>
              </a:extLst>
            </a:blip>
            <a:stretch>
              <a:fillRect/>
            </a:stretch>
          </p:blipFill>
          <p:spPr>
            <a:xfrm>
              <a:off x="1902708" y="3041263"/>
              <a:ext cx="643772" cy="643772"/>
            </a:xfrm>
            <a:prstGeom prst="rect">
              <a:avLst/>
            </a:prstGeom>
          </p:spPr>
        </p:pic>
        <p:sp>
          <p:nvSpPr>
            <p:cNvPr id="22" name="TextBox 21">
              <a:extLst>
                <a:ext uri="{FF2B5EF4-FFF2-40B4-BE49-F238E27FC236}">
                  <a16:creationId xmlns:a16="http://schemas.microsoft.com/office/drawing/2014/main" id="{4B3FF39D-4FC2-4886-B9F8-BE40826797C4}"/>
                </a:ext>
              </a:extLst>
            </p:cNvPr>
            <p:cNvSpPr txBox="1"/>
            <p:nvPr/>
          </p:nvSpPr>
          <p:spPr>
            <a:xfrm>
              <a:off x="257261" y="3603091"/>
              <a:ext cx="446834" cy="400110"/>
            </a:xfrm>
            <a:prstGeom prst="rect">
              <a:avLst/>
            </a:prstGeom>
            <a:noFill/>
          </p:spPr>
          <p:txBody>
            <a:bodyPr wrap="square" lIns="0" rIns="0" rtlCol="0">
              <a:spAutoFit/>
            </a:bodyPr>
            <a:lstStyle/>
            <a:p>
              <a:pPr marL="0" marR="0" lvl="0" indent="0" algn="ctr" defTabSz="913486" eaLnBrk="1" fontAlgn="auto" latinLnBrk="0" hangingPunct="1">
                <a:lnSpc>
                  <a:spcPct val="100000"/>
                </a:lnSpc>
                <a:spcBef>
                  <a:spcPts val="0"/>
                </a:spcBef>
                <a:spcAft>
                  <a:spcPts val="0"/>
                </a:spcAft>
                <a:buClrTx/>
                <a:buSzTx/>
                <a:buFontTx/>
                <a:buNone/>
                <a:tabLst/>
                <a:defRPr/>
              </a:pPr>
              <a:r>
                <a:rPr kumimoji="0" lang="en-US" sz="999" b="0" i="0" u="none" strike="noStrike" kern="0" cap="none" spc="0" normalizeH="0" baseline="0" noProof="0">
                  <a:ln>
                    <a:noFill/>
                  </a:ln>
                  <a:solidFill>
                    <a:srgbClr val="000000"/>
                  </a:solidFill>
                  <a:effectLst/>
                  <a:uLnTx/>
                  <a:uFillTx/>
                  <a:latin typeface="Arial"/>
                </a:rPr>
                <a:t>Early warning</a:t>
              </a:r>
            </a:p>
          </p:txBody>
        </p:sp>
        <p:cxnSp>
          <p:nvCxnSpPr>
            <p:cNvPr id="23" name="Straight Arrow Connector 22">
              <a:extLst>
                <a:ext uri="{FF2B5EF4-FFF2-40B4-BE49-F238E27FC236}">
                  <a16:creationId xmlns:a16="http://schemas.microsoft.com/office/drawing/2014/main" id="{1A3F0095-49F9-4F0C-B889-C488F7069E8D}"/>
                </a:ext>
              </a:extLst>
            </p:cNvPr>
            <p:cNvCxnSpPr>
              <a:cxnSpLocks/>
              <a:stCxn id="20" idx="3"/>
              <a:endCxn id="21" idx="1"/>
            </p:cNvCxnSpPr>
            <p:nvPr/>
          </p:nvCxnSpPr>
          <p:spPr>
            <a:xfrm>
              <a:off x="820335" y="3358434"/>
              <a:ext cx="1082373" cy="4715"/>
            </a:xfrm>
            <a:prstGeom prst="straightConnector1">
              <a:avLst/>
            </a:prstGeom>
            <a:noFill/>
            <a:ln w="28575" cap="flat" cmpd="sng" algn="ctr">
              <a:solidFill>
                <a:srgbClr val="E62601"/>
              </a:solidFill>
              <a:prstDash val="sysDash"/>
              <a:round/>
              <a:headEnd type="none" w="med" len="med"/>
              <a:tailEnd type="arrow" w="med" len="med"/>
            </a:ln>
            <a:effectLst/>
          </p:spPr>
        </p:cxnSp>
        <p:cxnSp>
          <p:nvCxnSpPr>
            <p:cNvPr id="24" name="Straight Arrow Connector 23">
              <a:extLst>
                <a:ext uri="{FF2B5EF4-FFF2-40B4-BE49-F238E27FC236}">
                  <a16:creationId xmlns:a16="http://schemas.microsoft.com/office/drawing/2014/main" id="{CEB893B4-5D29-4F19-9D2B-5C09C6E72402}"/>
                </a:ext>
              </a:extLst>
            </p:cNvPr>
            <p:cNvCxnSpPr>
              <a:cxnSpLocks/>
              <a:stCxn id="21" idx="3"/>
              <a:endCxn id="19" idx="1"/>
            </p:cNvCxnSpPr>
            <p:nvPr/>
          </p:nvCxnSpPr>
          <p:spPr>
            <a:xfrm>
              <a:off x="2546480" y="3363149"/>
              <a:ext cx="1198613" cy="0"/>
            </a:xfrm>
            <a:prstGeom prst="straightConnector1">
              <a:avLst/>
            </a:prstGeom>
            <a:noFill/>
            <a:ln w="28575" cap="flat" cmpd="sng" algn="ctr">
              <a:solidFill>
                <a:srgbClr val="E62601"/>
              </a:solidFill>
              <a:prstDash val="sysDash"/>
              <a:round/>
              <a:headEnd type="none" w="med" len="med"/>
              <a:tailEnd type="arrow" w="med" len="med"/>
            </a:ln>
            <a:effectLst/>
          </p:spPr>
        </p:cxnSp>
        <p:cxnSp>
          <p:nvCxnSpPr>
            <p:cNvPr id="28" name="Straight Arrow Connector 27">
              <a:extLst>
                <a:ext uri="{FF2B5EF4-FFF2-40B4-BE49-F238E27FC236}">
                  <a16:creationId xmlns:a16="http://schemas.microsoft.com/office/drawing/2014/main" id="{46015568-3AB6-428C-AB9D-D72DEC9B1BF5}"/>
                </a:ext>
              </a:extLst>
            </p:cNvPr>
            <p:cNvCxnSpPr>
              <a:cxnSpLocks/>
              <a:stCxn id="19" idx="3"/>
              <a:endCxn id="36" idx="1"/>
            </p:cNvCxnSpPr>
            <p:nvPr/>
          </p:nvCxnSpPr>
          <p:spPr>
            <a:xfrm flipV="1">
              <a:off x="4388864" y="3356482"/>
              <a:ext cx="1826614" cy="6667"/>
            </a:xfrm>
            <a:prstGeom prst="straightConnector1">
              <a:avLst/>
            </a:prstGeom>
            <a:noFill/>
            <a:ln w="28575" cap="flat" cmpd="sng" algn="ctr">
              <a:solidFill>
                <a:srgbClr val="E62601"/>
              </a:solidFill>
              <a:prstDash val="sysDash"/>
              <a:round/>
              <a:headEnd type="none" w="med" len="med"/>
              <a:tailEnd type="arrow" w="med" len="med"/>
            </a:ln>
            <a:effectLst/>
          </p:spPr>
        </p:cxnSp>
        <p:cxnSp>
          <p:nvCxnSpPr>
            <p:cNvPr id="29" name="Straight Arrow Connector 28">
              <a:extLst>
                <a:ext uri="{FF2B5EF4-FFF2-40B4-BE49-F238E27FC236}">
                  <a16:creationId xmlns:a16="http://schemas.microsoft.com/office/drawing/2014/main" id="{44BB323D-5CED-4955-B021-E6FBA143693E}"/>
                </a:ext>
              </a:extLst>
            </p:cNvPr>
            <p:cNvCxnSpPr>
              <a:cxnSpLocks/>
              <a:stCxn id="36" idx="3"/>
              <a:endCxn id="17" idx="1"/>
            </p:cNvCxnSpPr>
            <p:nvPr/>
          </p:nvCxnSpPr>
          <p:spPr>
            <a:xfrm flipV="1">
              <a:off x="6855558" y="3354254"/>
              <a:ext cx="2015249" cy="2228"/>
            </a:xfrm>
            <a:prstGeom prst="straightConnector1">
              <a:avLst/>
            </a:prstGeom>
            <a:noFill/>
            <a:ln w="28575" cap="flat" cmpd="sng" algn="ctr">
              <a:solidFill>
                <a:srgbClr val="E62601"/>
              </a:solidFill>
              <a:prstDash val="sysDash"/>
              <a:round/>
              <a:headEnd type="none" w="med" len="med"/>
              <a:tailEnd type="arrow" w="med" len="med"/>
            </a:ln>
            <a:effectLst/>
          </p:spPr>
        </p:cxnSp>
        <p:cxnSp>
          <p:nvCxnSpPr>
            <p:cNvPr id="30" name="Straight Arrow Connector 29">
              <a:extLst>
                <a:ext uri="{FF2B5EF4-FFF2-40B4-BE49-F238E27FC236}">
                  <a16:creationId xmlns:a16="http://schemas.microsoft.com/office/drawing/2014/main" id="{CB1C9B05-B185-4930-BEA4-17B7DE567C27}"/>
                </a:ext>
              </a:extLst>
            </p:cNvPr>
            <p:cNvCxnSpPr>
              <a:cxnSpLocks/>
              <a:stCxn id="17" idx="3"/>
              <a:endCxn id="18" idx="1"/>
            </p:cNvCxnSpPr>
            <p:nvPr/>
          </p:nvCxnSpPr>
          <p:spPr>
            <a:xfrm flipV="1">
              <a:off x="9510887" y="3352935"/>
              <a:ext cx="882003" cy="1319"/>
            </a:xfrm>
            <a:prstGeom prst="straightConnector1">
              <a:avLst/>
            </a:prstGeom>
            <a:noFill/>
            <a:ln w="28575" cap="flat" cmpd="sng" algn="ctr">
              <a:solidFill>
                <a:srgbClr val="E62601"/>
              </a:solidFill>
              <a:prstDash val="sysDash"/>
              <a:round/>
              <a:headEnd type="none" w="med" len="med"/>
              <a:tailEnd type="arrow" w="med" len="med"/>
            </a:ln>
            <a:effectLst/>
          </p:spPr>
        </p:cxnSp>
        <p:sp>
          <p:nvSpPr>
            <p:cNvPr id="31" name="TextBox 30">
              <a:extLst>
                <a:ext uri="{FF2B5EF4-FFF2-40B4-BE49-F238E27FC236}">
                  <a16:creationId xmlns:a16="http://schemas.microsoft.com/office/drawing/2014/main" id="{EAB893FE-2E40-4482-8DEA-24AAC9C88038}"/>
                </a:ext>
              </a:extLst>
            </p:cNvPr>
            <p:cNvSpPr txBox="1"/>
            <p:nvPr/>
          </p:nvSpPr>
          <p:spPr>
            <a:xfrm>
              <a:off x="1997284" y="3672975"/>
              <a:ext cx="549195" cy="246221"/>
            </a:xfrm>
            <a:prstGeom prst="rect">
              <a:avLst/>
            </a:prstGeom>
            <a:noFill/>
          </p:spPr>
          <p:txBody>
            <a:bodyPr wrap="square" lIns="0" rIns="0" rtlCol="0">
              <a:spAutoFit/>
            </a:bodyPr>
            <a:lstStyle/>
            <a:p>
              <a:pPr marL="0" marR="0" lvl="0" indent="0" algn="ctr" defTabSz="913486" eaLnBrk="1" fontAlgn="auto" latinLnBrk="0" hangingPunct="1">
                <a:lnSpc>
                  <a:spcPct val="100000"/>
                </a:lnSpc>
                <a:spcBef>
                  <a:spcPts val="0"/>
                </a:spcBef>
                <a:spcAft>
                  <a:spcPts val="0"/>
                </a:spcAft>
                <a:buClrTx/>
                <a:buSzTx/>
                <a:buFontTx/>
                <a:buNone/>
                <a:tabLst/>
                <a:defRPr/>
              </a:pPr>
              <a:r>
                <a:rPr kumimoji="0" lang="en-US" sz="999" b="0" i="0" u="none" strike="noStrike" kern="0" cap="none" spc="0" normalizeH="0" baseline="0" noProof="0">
                  <a:ln>
                    <a:noFill/>
                  </a:ln>
                  <a:solidFill>
                    <a:srgbClr val="000000"/>
                  </a:solidFill>
                  <a:effectLst/>
                  <a:uLnTx/>
                  <a:uFillTx/>
                  <a:latin typeface="Arial"/>
                </a:rPr>
                <a:t>PP &amp; CP</a:t>
              </a:r>
            </a:p>
          </p:txBody>
        </p:sp>
        <p:sp>
          <p:nvSpPr>
            <p:cNvPr id="32" name="TextBox 31">
              <a:extLst>
                <a:ext uri="{FF2B5EF4-FFF2-40B4-BE49-F238E27FC236}">
                  <a16:creationId xmlns:a16="http://schemas.microsoft.com/office/drawing/2014/main" id="{E693D98C-7E06-4116-8F51-34A4BC77395E}"/>
                </a:ext>
              </a:extLst>
            </p:cNvPr>
            <p:cNvSpPr txBox="1"/>
            <p:nvPr/>
          </p:nvSpPr>
          <p:spPr>
            <a:xfrm>
              <a:off x="3727073" y="3689979"/>
              <a:ext cx="661791" cy="246221"/>
            </a:xfrm>
            <a:prstGeom prst="rect">
              <a:avLst/>
            </a:prstGeom>
            <a:noFill/>
          </p:spPr>
          <p:txBody>
            <a:bodyPr wrap="square" lIns="0" rIns="0" rtlCol="0">
              <a:spAutoFit/>
            </a:bodyPr>
            <a:lstStyle/>
            <a:p>
              <a:pPr marL="0" marR="0" lvl="0" indent="0" algn="ctr" defTabSz="913486" eaLnBrk="1" fontAlgn="auto" latinLnBrk="0" hangingPunct="1">
                <a:lnSpc>
                  <a:spcPct val="100000"/>
                </a:lnSpc>
                <a:spcBef>
                  <a:spcPts val="0"/>
                </a:spcBef>
                <a:spcAft>
                  <a:spcPts val="0"/>
                </a:spcAft>
                <a:buClrTx/>
                <a:buSzTx/>
                <a:buFontTx/>
                <a:buNone/>
                <a:tabLst/>
                <a:defRPr/>
              </a:pPr>
              <a:r>
                <a:rPr kumimoji="0" lang="en-US" sz="999" b="0" i="0" u="none" strike="noStrike" kern="0" cap="none" spc="0" normalizeH="0" baseline="0" noProof="0">
                  <a:ln>
                    <a:noFill/>
                  </a:ln>
                  <a:solidFill>
                    <a:srgbClr val="000000"/>
                  </a:solidFill>
                  <a:effectLst/>
                  <a:uLnTx/>
                  <a:uFillTx/>
                  <a:latin typeface="Arial"/>
                </a:rPr>
                <a:t>Readiness</a:t>
              </a:r>
            </a:p>
          </p:txBody>
        </p:sp>
        <p:sp>
          <p:nvSpPr>
            <p:cNvPr id="33" name="TextBox 32">
              <a:extLst>
                <a:ext uri="{FF2B5EF4-FFF2-40B4-BE49-F238E27FC236}">
                  <a16:creationId xmlns:a16="http://schemas.microsoft.com/office/drawing/2014/main" id="{6167BA25-9AA9-4B9F-ACAD-8916D3ABEFC5}"/>
                </a:ext>
              </a:extLst>
            </p:cNvPr>
            <p:cNvSpPr txBox="1"/>
            <p:nvPr/>
          </p:nvSpPr>
          <p:spPr>
            <a:xfrm>
              <a:off x="6140301" y="3690095"/>
              <a:ext cx="661791" cy="400110"/>
            </a:xfrm>
            <a:prstGeom prst="rect">
              <a:avLst/>
            </a:prstGeom>
            <a:noFill/>
          </p:spPr>
          <p:txBody>
            <a:bodyPr wrap="square" lIns="0" rIns="0" rtlCol="0">
              <a:spAutoFit/>
            </a:bodyPr>
            <a:lstStyle/>
            <a:p>
              <a:pPr marL="0" marR="0" lvl="0" indent="0" algn="ctr" defTabSz="913486" eaLnBrk="1" fontAlgn="auto" latinLnBrk="0" hangingPunct="1">
                <a:lnSpc>
                  <a:spcPct val="100000"/>
                </a:lnSpc>
                <a:spcBef>
                  <a:spcPts val="0"/>
                </a:spcBef>
                <a:spcAft>
                  <a:spcPts val="0"/>
                </a:spcAft>
                <a:buClrTx/>
                <a:buSzTx/>
                <a:buFontTx/>
                <a:buNone/>
                <a:tabLst/>
                <a:defRPr/>
              </a:pPr>
              <a:r>
                <a:rPr kumimoji="0" lang="en-US" sz="999" b="0" i="0" u="none" strike="noStrike" kern="0" cap="none" spc="0" normalizeH="0" baseline="0" noProof="0">
                  <a:ln>
                    <a:noFill/>
                  </a:ln>
                  <a:solidFill>
                    <a:srgbClr val="000000"/>
                  </a:solidFill>
                  <a:effectLst/>
                  <a:uLnTx/>
                  <a:uFillTx/>
                  <a:latin typeface="Arial"/>
                </a:rPr>
                <a:t>Anticipated actions</a:t>
              </a:r>
            </a:p>
          </p:txBody>
        </p:sp>
        <p:sp>
          <p:nvSpPr>
            <p:cNvPr id="34" name="TextBox 33">
              <a:extLst>
                <a:ext uri="{FF2B5EF4-FFF2-40B4-BE49-F238E27FC236}">
                  <a16:creationId xmlns:a16="http://schemas.microsoft.com/office/drawing/2014/main" id="{03DE4E78-F001-4885-AD4A-4412BC864A5A}"/>
                </a:ext>
              </a:extLst>
            </p:cNvPr>
            <p:cNvSpPr txBox="1"/>
            <p:nvPr/>
          </p:nvSpPr>
          <p:spPr>
            <a:xfrm>
              <a:off x="8637055" y="3643263"/>
              <a:ext cx="995048" cy="400110"/>
            </a:xfrm>
            <a:prstGeom prst="rect">
              <a:avLst/>
            </a:prstGeom>
            <a:noFill/>
          </p:spPr>
          <p:txBody>
            <a:bodyPr wrap="square" lIns="0" rIns="0" rtlCol="0">
              <a:spAutoFit/>
            </a:bodyPr>
            <a:lstStyle/>
            <a:p>
              <a:pPr marL="0" marR="0" lvl="0" indent="0" algn="ctr" defTabSz="913486" eaLnBrk="1" fontAlgn="auto" latinLnBrk="0" hangingPunct="1">
                <a:lnSpc>
                  <a:spcPct val="100000"/>
                </a:lnSpc>
                <a:spcBef>
                  <a:spcPts val="0"/>
                </a:spcBef>
                <a:spcAft>
                  <a:spcPts val="0"/>
                </a:spcAft>
                <a:buClrTx/>
                <a:buSzTx/>
                <a:buFontTx/>
                <a:buNone/>
                <a:tabLst/>
                <a:defRPr/>
              </a:pPr>
              <a:r>
                <a:rPr kumimoji="0" lang="en-US" sz="999" b="0" i="0" u="none" strike="noStrike" kern="0" cap="none" spc="0" normalizeH="0" baseline="0" noProof="0">
                  <a:ln>
                    <a:noFill/>
                  </a:ln>
                  <a:solidFill>
                    <a:srgbClr val="000000"/>
                  </a:solidFill>
                  <a:effectLst/>
                  <a:uLnTx/>
                  <a:uFillTx/>
                  <a:latin typeface="Arial"/>
                </a:rPr>
                <a:t>Crisis impact / shocks</a:t>
              </a:r>
            </a:p>
          </p:txBody>
        </p:sp>
        <p:sp>
          <p:nvSpPr>
            <p:cNvPr id="35" name="TextBox 34">
              <a:extLst>
                <a:ext uri="{FF2B5EF4-FFF2-40B4-BE49-F238E27FC236}">
                  <a16:creationId xmlns:a16="http://schemas.microsoft.com/office/drawing/2014/main" id="{B73EDED8-35F2-4063-B18A-7A70DBF196EA}"/>
                </a:ext>
              </a:extLst>
            </p:cNvPr>
            <p:cNvSpPr txBox="1"/>
            <p:nvPr/>
          </p:nvSpPr>
          <p:spPr>
            <a:xfrm>
              <a:off x="10163073" y="3656311"/>
              <a:ext cx="995048" cy="553998"/>
            </a:xfrm>
            <a:prstGeom prst="rect">
              <a:avLst/>
            </a:prstGeom>
            <a:noFill/>
          </p:spPr>
          <p:txBody>
            <a:bodyPr wrap="square" lIns="0" rIns="0" rtlCol="0">
              <a:spAutoFit/>
            </a:bodyPr>
            <a:lstStyle/>
            <a:p>
              <a:pPr marL="0" marR="0" lvl="0" indent="0" algn="ctr" defTabSz="913486" eaLnBrk="1" fontAlgn="auto" latinLnBrk="0" hangingPunct="1">
                <a:lnSpc>
                  <a:spcPct val="100000"/>
                </a:lnSpc>
                <a:spcBef>
                  <a:spcPts val="0"/>
                </a:spcBef>
                <a:spcAft>
                  <a:spcPts val="0"/>
                </a:spcAft>
                <a:buClrTx/>
                <a:buSzTx/>
                <a:buFontTx/>
                <a:buNone/>
                <a:tabLst/>
                <a:defRPr/>
              </a:pPr>
              <a:r>
                <a:rPr kumimoji="0" lang="en-US" sz="999" b="0" i="0" u="none" strike="noStrike" kern="0" cap="none" spc="0" normalizeH="0" baseline="0" noProof="0">
                  <a:ln>
                    <a:noFill/>
                  </a:ln>
                  <a:solidFill>
                    <a:srgbClr val="000000"/>
                  </a:solidFill>
                  <a:effectLst/>
                  <a:uLnTx/>
                  <a:uFillTx/>
                  <a:latin typeface="Arial"/>
                </a:rPr>
                <a:t>Needs assessment &amp; Response </a:t>
              </a:r>
            </a:p>
          </p:txBody>
        </p:sp>
        <p:pic>
          <p:nvPicPr>
            <p:cNvPr id="36" name="Graphic 35" descr="Connections outline">
              <a:extLst>
                <a:ext uri="{FF2B5EF4-FFF2-40B4-BE49-F238E27FC236}">
                  <a16:creationId xmlns:a16="http://schemas.microsoft.com/office/drawing/2014/main" id="{DFDF4422-6CB8-4476-A56F-C9D2B5A14323}"/>
                </a:ext>
              </a:extLst>
            </p:cNvPr>
            <p:cNvPicPr>
              <a:picLocks noChangeAspect="1"/>
            </p:cNvPicPr>
            <p:nvPr/>
          </p:nvPicPr>
          <p:blipFill>
            <a:blip r:embed="rId13" cstate="email">
              <a:extLst>
                <a:ext uri="{28A0092B-C50C-407E-A947-70E740481C1C}">
                  <a14:useLocalDpi xmlns:a14="http://schemas.microsoft.com/office/drawing/2010/main"/>
                </a:ext>
                <a:ext uri="{96DAC541-7B7A-43D3-8B79-37D633B846F1}">
                  <asvg:svgBlip xmlns:asvg="http://schemas.microsoft.com/office/drawing/2016/SVG/main" r:embed="rId14"/>
                </a:ext>
              </a:extLst>
            </a:blip>
            <a:stretch>
              <a:fillRect/>
            </a:stretch>
          </p:blipFill>
          <p:spPr>
            <a:xfrm>
              <a:off x="6215478" y="3036442"/>
              <a:ext cx="640080" cy="640080"/>
            </a:xfrm>
            <a:prstGeom prst="rect">
              <a:avLst/>
            </a:prstGeom>
          </p:spPr>
        </p:pic>
      </p:grpSp>
      <p:pic>
        <p:nvPicPr>
          <p:cNvPr id="2" name="object 3">
            <a:extLst>
              <a:ext uri="{FF2B5EF4-FFF2-40B4-BE49-F238E27FC236}">
                <a16:creationId xmlns:a16="http://schemas.microsoft.com/office/drawing/2014/main" id="{C13C195B-85F2-744C-4C39-A4DF348BD336}"/>
              </a:ext>
            </a:extLst>
          </p:cNvPr>
          <p:cNvPicPr/>
          <p:nvPr/>
        </p:nvPicPr>
        <p:blipFill>
          <a:blip r:embed="rId15" cstate="email">
            <a:extLst>
              <a:ext uri="{28A0092B-C50C-407E-A947-70E740481C1C}">
                <a14:useLocalDpi xmlns:a14="http://schemas.microsoft.com/office/drawing/2010/main"/>
              </a:ext>
            </a:extLst>
          </a:blip>
          <a:stretch>
            <a:fillRect/>
          </a:stretch>
        </p:blipFill>
        <p:spPr>
          <a:xfrm>
            <a:off x="-11461" y="469820"/>
            <a:ext cx="7231366" cy="578540"/>
          </a:xfrm>
          <a:prstGeom prst="rect">
            <a:avLst/>
          </a:prstGeom>
        </p:spPr>
      </p:pic>
      <p:sp>
        <p:nvSpPr>
          <p:cNvPr id="4" name="Shape 229">
            <a:extLst>
              <a:ext uri="{FF2B5EF4-FFF2-40B4-BE49-F238E27FC236}">
                <a16:creationId xmlns:a16="http://schemas.microsoft.com/office/drawing/2014/main" id="{A5AB5EBE-97DB-41B7-89C3-926501A47458}"/>
              </a:ext>
            </a:extLst>
          </p:cNvPr>
          <p:cNvSpPr txBox="1"/>
          <p:nvPr/>
        </p:nvSpPr>
        <p:spPr>
          <a:xfrm>
            <a:off x="-11462" y="475650"/>
            <a:ext cx="8791508" cy="603473"/>
          </a:xfrm>
          <a:prstGeom prst="rect">
            <a:avLst/>
          </a:prstGeom>
        </p:spPr>
        <p:txBody>
          <a:bodyPr spcFirstLastPara="1" vert="horz" lIns="91345" tIns="45672" rIns="91345" bIns="45672" rtlCol="0" anchor="ctr" anchorCtr="0">
            <a:normAutofit/>
          </a:bodyPr>
          <a:lstStyle/>
          <a:p>
            <a:pPr>
              <a:lnSpc>
                <a:spcPct val="90000"/>
              </a:lnSpc>
              <a:spcBef>
                <a:spcPct val="0"/>
              </a:spcBef>
              <a:spcAft>
                <a:spcPts val="599"/>
              </a:spcAft>
              <a:buClr>
                <a:schemeClr val="lt1"/>
              </a:buClr>
              <a:buSzPts val="3200"/>
            </a:pPr>
            <a:r>
              <a:rPr lang="en-US" sz="2797" dirty="0">
                <a:solidFill>
                  <a:schemeClr val="bg1"/>
                </a:solidFill>
                <a:latin typeface="HALDEN SOLID"/>
                <a:ea typeface="+mj-ea"/>
                <a:cs typeface="+mj-cs"/>
                <a:sym typeface="Calibri"/>
              </a:rPr>
              <a:t>Understanding</a:t>
            </a:r>
            <a:r>
              <a:rPr lang="en-US" sz="2797" b="1" kern="1200" dirty="0">
                <a:solidFill>
                  <a:schemeClr val="tx1"/>
                </a:solidFill>
                <a:latin typeface="+mj-lt"/>
                <a:ea typeface="+mj-ea"/>
                <a:cs typeface="+mj-cs"/>
                <a:sym typeface="Calibri"/>
              </a:rPr>
              <a:t> </a:t>
            </a:r>
            <a:r>
              <a:rPr lang="en-US" sz="2797" dirty="0">
                <a:solidFill>
                  <a:schemeClr val="bg1"/>
                </a:solidFill>
                <a:latin typeface="HALDEN SOLID"/>
                <a:ea typeface="+mj-ea"/>
                <a:cs typeface="+mj-cs"/>
                <a:sym typeface="Calibri"/>
              </a:rPr>
              <a:t>the concept -  FRAMEWORK</a:t>
            </a:r>
          </a:p>
        </p:txBody>
      </p:sp>
      <p:sp>
        <p:nvSpPr>
          <p:cNvPr id="7" name="TextBox 3">
            <a:extLst>
              <a:ext uri="{FF2B5EF4-FFF2-40B4-BE49-F238E27FC236}">
                <a16:creationId xmlns:a16="http://schemas.microsoft.com/office/drawing/2014/main" id="{6D48A24D-3BB6-CEC2-28BE-01FE1AA85BF3}"/>
              </a:ext>
            </a:extLst>
          </p:cNvPr>
          <p:cNvSpPr txBox="1"/>
          <p:nvPr/>
        </p:nvSpPr>
        <p:spPr>
          <a:xfrm>
            <a:off x="11148356" y="6202061"/>
            <a:ext cx="1084339" cy="407379"/>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horz" wrap="square" lIns="19030" tIns="19030" rIns="19030" bIns="19030" numCol="1" spcCol="38100" rtlCol="0" anchor="t">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1pPr>
            <a:lvl2pPr marL="0" marR="0" indent="4572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2pPr>
            <a:lvl3pPr marL="0" marR="0" indent="9144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3pPr>
            <a:lvl4pPr marL="0" marR="0" indent="13716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4pPr>
            <a:lvl5pPr marL="0" marR="0" indent="18288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5pPr>
            <a:lvl6pPr marL="0" marR="0" indent="22860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6pPr>
            <a:lvl7pPr marL="0" marR="0" indent="27432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7pPr>
            <a:lvl8pPr marL="0" marR="0" indent="32004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8pPr>
            <a:lvl9pPr marL="0" marR="0" indent="36576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9pPr>
          </a:lstStyle>
          <a:p>
            <a:pPr algn="l"/>
            <a:r>
              <a:rPr lang="en-NL" sz="1199" b="0" kern="0" spc="-100">
                <a:solidFill>
                  <a:srgbClr val="D8D8D8"/>
                </a:solidFill>
                <a:latin typeface="Calibri"/>
                <a:cs typeface="Calibri"/>
              </a:rPr>
              <a:t>ESA Regional</a:t>
            </a:r>
            <a:endParaRPr lang="en-US" sz="1399" kern="0">
              <a:solidFill>
                <a:srgbClr val="D8D8D8"/>
              </a:solidFill>
              <a:cs typeface="Calibri"/>
            </a:endParaRPr>
          </a:p>
          <a:p>
            <a:pPr algn="l"/>
            <a:r>
              <a:rPr lang="en-US" sz="1199" b="0" kern="0" spc="-100">
                <a:solidFill>
                  <a:srgbClr val="D8D8D8"/>
                </a:solidFill>
                <a:latin typeface="Calibri"/>
                <a:cs typeface="Calibri"/>
              </a:rPr>
              <a:t>Meeting</a:t>
            </a:r>
          </a:p>
        </p:txBody>
      </p:sp>
      <p:cxnSp>
        <p:nvCxnSpPr>
          <p:cNvPr id="8" name="Straight Connector 5">
            <a:extLst>
              <a:ext uri="{FF2B5EF4-FFF2-40B4-BE49-F238E27FC236}">
                <a16:creationId xmlns:a16="http://schemas.microsoft.com/office/drawing/2014/main" id="{624DE431-F48A-833B-A985-A6123B29174F}"/>
              </a:ext>
            </a:extLst>
          </p:cNvPr>
          <p:cNvCxnSpPr>
            <a:cxnSpLocks/>
          </p:cNvCxnSpPr>
          <p:nvPr/>
        </p:nvCxnSpPr>
        <p:spPr>
          <a:xfrm flipH="1">
            <a:off x="11044871" y="6080958"/>
            <a:ext cx="1" cy="676886"/>
          </a:xfrm>
          <a:prstGeom prst="line">
            <a:avLst/>
          </a:prstGeom>
          <a:noFill/>
          <a:ln w="12700" cap="flat">
            <a:solidFill>
              <a:schemeClr val="bg1">
                <a:lumMod val="85000"/>
              </a:schemeClr>
            </a:solidFill>
            <a:prstDash val="solid"/>
            <a:miter lim="400000"/>
          </a:ln>
          <a:effectLst/>
          <a:sp3d/>
        </p:spPr>
        <p:style>
          <a:lnRef idx="0">
            <a:scrgbClr r="0" g="0" b="0"/>
          </a:lnRef>
          <a:fillRef idx="0">
            <a:scrgbClr r="0" g="0" b="0"/>
          </a:fillRef>
          <a:effectRef idx="0">
            <a:scrgbClr r="0" g="0" b="0"/>
          </a:effectRef>
          <a:fontRef idx="none"/>
        </p:style>
      </p:cxnSp>
      <p:cxnSp>
        <p:nvCxnSpPr>
          <p:cNvPr id="9" name="Straight Connector 7">
            <a:extLst>
              <a:ext uri="{FF2B5EF4-FFF2-40B4-BE49-F238E27FC236}">
                <a16:creationId xmlns:a16="http://schemas.microsoft.com/office/drawing/2014/main" id="{7F17B2E2-D049-9FEA-5F1A-7703529B6602}"/>
              </a:ext>
            </a:extLst>
          </p:cNvPr>
          <p:cNvCxnSpPr>
            <a:cxnSpLocks/>
          </p:cNvCxnSpPr>
          <p:nvPr/>
        </p:nvCxnSpPr>
        <p:spPr>
          <a:xfrm flipH="1">
            <a:off x="9595413" y="6090472"/>
            <a:ext cx="1" cy="676886"/>
          </a:xfrm>
          <a:prstGeom prst="line">
            <a:avLst/>
          </a:prstGeom>
          <a:noFill/>
          <a:ln w="12700" cap="flat">
            <a:solidFill>
              <a:schemeClr val="bg1">
                <a:lumMod val="85000"/>
              </a:schemeClr>
            </a:solidFill>
            <a:prstDash val="solid"/>
            <a:miter lim="400000"/>
          </a:ln>
          <a:effectLst/>
          <a:sp3d/>
        </p:spPr>
        <p:style>
          <a:lnRef idx="0">
            <a:scrgbClr r="0" g="0" b="0"/>
          </a:lnRef>
          <a:fillRef idx="0">
            <a:scrgbClr r="0" g="0" b="0"/>
          </a:fillRef>
          <a:effectRef idx="0">
            <a:scrgbClr r="0" g="0" b="0"/>
          </a:effectRef>
          <a:fontRef idx="none"/>
        </p:style>
      </p:cxnSp>
      <p:pic>
        <p:nvPicPr>
          <p:cNvPr id="10" name="Picture 10" descr="A grey rectangular sign with blue text&#10;&#10;Description automatically generated">
            <a:extLst>
              <a:ext uri="{FF2B5EF4-FFF2-40B4-BE49-F238E27FC236}">
                <a16:creationId xmlns:a16="http://schemas.microsoft.com/office/drawing/2014/main" id="{C50734DC-5CCB-18EE-8D1D-1F7E6C5722CB}"/>
              </a:ext>
            </a:extLst>
          </p:cNvPr>
          <p:cNvPicPr>
            <a:picLocks noChangeAspect="1"/>
          </p:cNvPicPr>
          <p:nvPr/>
        </p:nvPicPr>
        <p:blipFill>
          <a:blip r:embed="rId16" cstate="email">
            <a:extLst>
              <a:ext uri="{28A0092B-C50C-407E-A947-70E740481C1C}">
                <a14:useLocalDpi xmlns:a14="http://schemas.microsoft.com/office/drawing/2010/main"/>
              </a:ext>
            </a:extLst>
          </a:blip>
          <a:stretch>
            <a:fillRect/>
          </a:stretch>
        </p:blipFill>
        <p:spPr>
          <a:xfrm>
            <a:off x="8447601" y="6066779"/>
            <a:ext cx="1078524" cy="664949"/>
          </a:xfrm>
          <a:prstGeom prst="rect">
            <a:avLst/>
          </a:prstGeom>
        </p:spPr>
      </p:pic>
      <p:pic>
        <p:nvPicPr>
          <p:cNvPr id="12" name="Picture 15" descr="A black background with green text&#10;&#10;Description automatically generated">
            <a:extLst>
              <a:ext uri="{FF2B5EF4-FFF2-40B4-BE49-F238E27FC236}">
                <a16:creationId xmlns:a16="http://schemas.microsoft.com/office/drawing/2014/main" id="{A8884CCD-36AD-7027-CEAC-2F2F5940021B}"/>
              </a:ext>
            </a:extLst>
          </p:cNvPr>
          <p:cNvPicPr>
            <a:picLocks noChangeAspect="1"/>
          </p:cNvPicPr>
          <p:nvPr/>
        </p:nvPicPr>
        <p:blipFill>
          <a:blip r:embed="rId17" cstate="email">
            <a:extLst>
              <a:ext uri="{28A0092B-C50C-407E-A947-70E740481C1C}">
                <a14:useLocalDpi xmlns:a14="http://schemas.microsoft.com/office/drawing/2010/main"/>
              </a:ext>
            </a:extLst>
          </a:blip>
          <a:stretch>
            <a:fillRect/>
          </a:stretch>
        </p:blipFill>
        <p:spPr>
          <a:xfrm>
            <a:off x="9671894" y="6176752"/>
            <a:ext cx="1274564" cy="451649"/>
          </a:xfrm>
          <a:prstGeom prst="rect">
            <a:avLst/>
          </a:prstGeom>
        </p:spPr>
      </p:pic>
    </p:spTree>
    <p:extLst>
      <p:ext uri="{BB962C8B-B14F-4D97-AF65-F5344CB8AC3E}">
        <p14:creationId xmlns:p14="http://schemas.microsoft.com/office/powerpoint/2010/main" val="3194475600"/>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ject 3">
            <a:extLst>
              <a:ext uri="{FF2B5EF4-FFF2-40B4-BE49-F238E27FC236}">
                <a16:creationId xmlns:a16="http://schemas.microsoft.com/office/drawing/2014/main" id="{B77F13E0-1D2F-A5E2-965E-FAC2701DAEA4}"/>
              </a:ext>
            </a:extLst>
          </p:cNvPr>
          <p:cNvPicPr/>
          <p:nvPr/>
        </p:nvPicPr>
        <p:blipFill>
          <a:blip r:embed="rId3" cstate="email">
            <a:extLst>
              <a:ext uri="{28A0092B-C50C-407E-A947-70E740481C1C}">
                <a14:useLocalDpi xmlns:a14="http://schemas.microsoft.com/office/drawing/2010/main"/>
              </a:ext>
            </a:extLst>
          </a:blip>
          <a:stretch>
            <a:fillRect/>
          </a:stretch>
        </p:blipFill>
        <p:spPr>
          <a:xfrm>
            <a:off x="-11461" y="469820"/>
            <a:ext cx="7231366" cy="578540"/>
          </a:xfrm>
          <a:prstGeom prst="rect">
            <a:avLst/>
          </a:prstGeom>
        </p:spPr>
      </p:pic>
      <p:sp>
        <p:nvSpPr>
          <p:cNvPr id="4" name="Shape 229">
            <a:extLst>
              <a:ext uri="{FF2B5EF4-FFF2-40B4-BE49-F238E27FC236}">
                <a16:creationId xmlns:a16="http://schemas.microsoft.com/office/drawing/2014/main" id="{A5AB5EBE-97DB-41B7-89C3-926501A47458}"/>
              </a:ext>
            </a:extLst>
          </p:cNvPr>
          <p:cNvSpPr txBox="1"/>
          <p:nvPr/>
        </p:nvSpPr>
        <p:spPr>
          <a:xfrm>
            <a:off x="0" y="589783"/>
            <a:ext cx="7117278" cy="507818"/>
          </a:xfrm>
          <a:prstGeom prst="rect">
            <a:avLst/>
          </a:prstGeom>
        </p:spPr>
        <p:txBody>
          <a:bodyPr spcFirstLastPara="1" vert="horz" lIns="91345" tIns="45672" rIns="91345" bIns="45672" rtlCol="0" anchor="ctr" anchorCtr="0">
            <a:normAutofit fontScale="92500" lnSpcReduction="10000"/>
          </a:bodyPr>
          <a:lstStyle/>
          <a:p>
            <a:pPr>
              <a:lnSpc>
                <a:spcPct val="90000"/>
              </a:lnSpc>
              <a:spcBef>
                <a:spcPct val="0"/>
              </a:spcBef>
              <a:spcAft>
                <a:spcPts val="599"/>
              </a:spcAft>
              <a:buClr>
                <a:schemeClr val="lt1"/>
              </a:buClr>
              <a:buSzPts val="3200"/>
            </a:pPr>
            <a:r>
              <a:rPr lang="fr-FR" sz="2797" dirty="0">
                <a:solidFill>
                  <a:schemeClr val="bg1"/>
                </a:solidFill>
                <a:latin typeface="HALDEN SOLID"/>
                <a:ea typeface="+mj-ea"/>
                <a:cs typeface="+mj-cs"/>
                <a:sym typeface="Calibri"/>
              </a:rPr>
              <a:t>Comprendre le concept – Comment est-ce diffèrent </a:t>
            </a:r>
            <a:r>
              <a:rPr lang="en-US" sz="2797" dirty="0">
                <a:solidFill>
                  <a:schemeClr val="bg1"/>
                </a:solidFill>
                <a:latin typeface="HALDEN SOLID"/>
                <a:ea typeface="+mj-ea"/>
                <a:cs typeface="+mj-cs"/>
                <a:sym typeface="Calibri"/>
              </a:rPr>
              <a:t>?</a:t>
            </a:r>
          </a:p>
        </p:txBody>
      </p:sp>
      <p:grpSp>
        <p:nvGrpSpPr>
          <p:cNvPr id="7" name="Group 6">
            <a:extLst>
              <a:ext uri="{FF2B5EF4-FFF2-40B4-BE49-F238E27FC236}">
                <a16:creationId xmlns:a16="http://schemas.microsoft.com/office/drawing/2014/main" id="{2CA4E596-DBE8-434B-AA41-29A0488F2291}"/>
              </a:ext>
            </a:extLst>
          </p:cNvPr>
          <p:cNvGrpSpPr/>
          <p:nvPr/>
        </p:nvGrpSpPr>
        <p:grpSpPr>
          <a:xfrm>
            <a:off x="2189045" y="3642534"/>
            <a:ext cx="7801210" cy="3110759"/>
            <a:chOff x="1634836" y="2602371"/>
            <a:chExt cx="9718965" cy="3875470"/>
          </a:xfrm>
        </p:grpSpPr>
        <p:sp>
          <p:nvSpPr>
            <p:cNvPr id="25" name="TextBox 24">
              <a:extLst>
                <a:ext uri="{FF2B5EF4-FFF2-40B4-BE49-F238E27FC236}">
                  <a16:creationId xmlns:a16="http://schemas.microsoft.com/office/drawing/2014/main" id="{642FB975-AAF7-40B2-BF29-328688CD2163}"/>
                </a:ext>
              </a:extLst>
            </p:cNvPr>
            <p:cNvSpPr txBox="1"/>
            <p:nvPr/>
          </p:nvSpPr>
          <p:spPr>
            <a:xfrm>
              <a:off x="1634836" y="2888530"/>
              <a:ext cx="2235705" cy="919289"/>
            </a:xfrm>
            <a:prstGeom prst="rect">
              <a:avLst/>
            </a:prstGeom>
            <a:solidFill>
              <a:schemeClr val="tx1">
                <a:lumMod val="65000"/>
                <a:lumOff val="35000"/>
              </a:schemeClr>
            </a:solidFill>
          </p:spPr>
          <p:txBody>
            <a:bodyPr wrap="square" rtlCol="0">
              <a:spAutoFit/>
            </a:bodyPr>
            <a:lstStyle/>
            <a:p>
              <a:pPr algn="ctr"/>
              <a:r>
                <a:rPr lang="fr-FR" sz="1399" b="1" dirty="0">
                  <a:solidFill>
                    <a:schemeClr val="bg1"/>
                  </a:solidFill>
                </a:rPr>
                <a:t>A quoi ressemble une Réponse Traditionnelle ?</a:t>
              </a:r>
            </a:p>
          </p:txBody>
        </p:sp>
        <p:sp>
          <p:nvSpPr>
            <p:cNvPr id="27" name="TextBox 26">
              <a:extLst>
                <a:ext uri="{FF2B5EF4-FFF2-40B4-BE49-F238E27FC236}">
                  <a16:creationId xmlns:a16="http://schemas.microsoft.com/office/drawing/2014/main" id="{C3F8C14F-BFF7-4087-8F3D-EBB62003BA12}"/>
                </a:ext>
              </a:extLst>
            </p:cNvPr>
            <p:cNvSpPr txBox="1"/>
            <p:nvPr/>
          </p:nvSpPr>
          <p:spPr>
            <a:xfrm>
              <a:off x="1697778" y="5070849"/>
              <a:ext cx="2079417" cy="919289"/>
            </a:xfrm>
            <a:prstGeom prst="rect">
              <a:avLst/>
            </a:prstGeom>
            <a:solidFill>
              <a:srgbClr val="00B0F0"/>
            </a:solidFill>
            <a:ln>
              <a:solidFill>
                <a:srgbClr val="00B0F0"/>
              </a:solidFill>
            </a:ln>
          </p:spPr>
          <p:txBody>
            <a:bodyPr wrap="square" rtlCol="0">
              <a:spAutoFit/>
            </a:bodyPr>
            <a:lstStyle/>
            <a:p>
              <a:pPr algn="ctr"/>
              <a:r>
                <a:rPr lang="fr-FR" sz="1399" b="1" dirty="0">
                  <a:solidFill>
                    <a:schemeClr val="bg1"/>
                  </a:solidFill>
                </a:rPr>
                <a:t>A quoi ressemble des actions anticipatoires ?</a:t>
              </a:r>
            </a:p>
          </p:txBody>
        </p:sp>
        <p:pic>
          <p:nvPicPr>
            <p:cNvPr id="29" name="Picture 28">
              <a:extLst>
                <a:ext uri="{FF2B5EF4-FFF2-40B4-BE49-F238E27FC236}">
                  <a16:creationId xmlns:a16="http://schemas.microsoft.com/office/drawing/2014/main" id="{4E4EB2B8-1A17-4659-B56B-21A195A83D38}"/>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5351165" y="2602371"/>
              <a:ext cx="6002636" cy="1736519"/>
            </a:xfrm>
            <a:prstGeom prst="rect">
              <a:avLst/>
            </a:prstGeom>
          </p:spPr>
        </p:pic>
        <p:pic>
          <p:nvPicPr>
            <p:cNvPr id="30" name="Picture 29">
              <a:extLst>
                <a:ext uri="{FF2B5EF4-FFF2-40B4-BE49-F238E27FC236}">
                  <a16:creationId xmlns:a16="http://schemas.microsoft.com/office/drawing/2014/main" id="{58289EF5-C6D5-4C5D-81FC-557E0991275D}"/>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5153891" y="4572242"/>
              <a:ext cx="5878602" cy="1905599"/>
            </a:xfrm>
            <a:prstGeom prst="rect">
              <a:avLst/>
            </a:prstGeom>
          </p:spPr>
        </p:pic>
        <p:cxnSp>
          <p:nvCxnSpPr>
            <p:cNvPr id="31" name="Straight Connector 30">
              <a:extLst>
                <a:ext uri="{FF2B5EF4-FFF2-40B4-BE49-F238E27FC236}">
                  <a16:creationId xmlns:a16="http://schemas.microsoft.com/office/drawing/2014/main" id="{A0EA27B1-0C89-4DD3-955F-83B34F4B761D}"/>
                </a:ext>
              </a:extLst>
            </p:cNvPr>
            <p:cNvCxnSpPr>
              <a:cxnSpLocks/>
            </p:cNvCxnSpPr>
            <p:nvPr/>
          </p:nvCxnSpPr>
          <p:spPr>
            <a:xfrm>
              <a:off x="1634836" y="4522948"/>
              <a:ext cx="9592353" cy="0"/>
            </a:xfrm>
            <a:prstGeom prst="line">
              <a:avLst/>
            </a:prstGeom>
            <a:ln w="28575" cap="flat" cmpd="sng" algn="ctr">
              <a:solidFill>
                <a:schemeClr val="accent5"/>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grpSp>
      <p:sp>
        <p:nvSpPr>
          <p:cNvPr id="2" name="TextBox 5">
            <a:extLst>
              <a:ext uri="{FF2B5EF4-FFF2-40B4-BE49-F238E27FC236}">
                <a16:creationId xmlns:a16="http://schemas.microsoft.com/office/drawing/2014/main" id="{1D131FFC-1743-B7A4-7118-11BC6E9B3183}"/>
              </a:ext>
            </a:extLst>
          </p:cNvPr>
          <p:cNvSpPr txBox="1"/>
          <p:nvPr/>
        </p:nvSpPr>
        <p:spPr>
          <a:xfrm>
            <a:off x="1017613" y="1263884"/>
            <a:ext cx="10144075" cy="2551884"/>
          </a:xfrm>
          <a:prstGeom prst="rect">
            <a:avLst/>
          </a:prstGeom>
          <a:noFill/>
        </p:spPr>
        <p:txBody>
          <a:bodyPr wrap="square">
            <a:spAutoFit/>
          </a:bodyPr>
          <a:lstStyle/>
          <a:p>
            <a:r>
              <a:rPr lang="fr-FR" sz="1998" dirty="0">
                <a:solidFill>
                  <a:srgbClr val="568DD8"/>
                </a:solidFill>
              </a:rPr>
              <a:t>Les actions anticipatoires sont différentes d’une réponse humanitaire traditionnelle en trois points :</a:t>
            </a:r>
          </a:p>
          <a:p>
            <a:pPr marL="285464" indent="-285464">
              <a:buFont typeface="Arial" panose="020B0604020202020204" pitchFamily="34" charset="0"/>
              <a:buChar char="•"/>
            </a:pPr>
            <a:r>
              <a:rPr lang="fr-FR" sz="1998" b="1" dirty="0">
                <a:solidFill>
                  <a:srgbClr val="568DD8"/>
                </a:solidFill>
              </a:rPr>
              <a:t>Timing: </a:t>
            </a:r>
            <a:r>
              <a:rPr lang="fr-FR" sz="1998" dirty="0">
                <a:solidFill>
                  <a:srgbClr val="568DD8"/>
                </a:solidFill>
              </a:rPr>
              <a:t>avant plutôt qu’après un choc ou, au minimum, avant la manifestation des besoins humanitaire. </a:t>
            </a:r>
          </a:p>
          <a:p>
            <a:pPr marL="285464" indent="-285464">
              <a:buFont typeface="Arial" panose="020B0604020202020204" pitchFamily="34" charset="0"/>
              <a:buChar char="•"/>
            </a:pPr>
            <a:r>
              <a:rPr lang="fr-FR" sz="1998" b="1" dirty="0">
                <a:solidFill>
                  <a:srgbClr val="568DD8"/>
                </a:solidFill>
              </a:rPr>
              <a:t>Cible : </a:t>
            </a:r>
            <a:r>
              <a:rPr lang="fr-FR" sz="1998" dirty="0">
                <a:solidFill>
                  <a:srgbClr val="568DD8"/>
                </a:solidFill>
              </a:rPr>
              <a:t>personnes dont les vies sont imminemment a risque plutôt que les personnes déjà dans un besoin accru. </a:t>
            </a:r>
          </a:p>
          <a:p>
            <a:pPr marL="285464" indent="-285464">
              <a:buFont typeface="Arial" panose="020B0604020202020204" pitchFamily="34" charset="0"/>
              <a:buChar char="•"/>
            </a:pPr>
            <a:r>
              <a:rPr lang="fr-FR" sz="1998" b="1" dirty="0">
                <a:solidFill>
                  <a:srgbClr val="568DD8"/>
                </a:solidFill>
              </a:rPr>
              <a:t>Objectif : </a:t>
            </a:r>
            <a:r>
              <a:rPr lang="fr-FR" sz="1998" dirty="0">
                <a:solidFill>
                  <a:srgbClr val="568DD8"/>
                </a:solidFill>
              </a:rPr>
              <a:t>d’atténuer l’impact du choc pour réduire la crise et son impact humanitaire plutôt que repondre a une crise évoluée et a ses conséquences humanitaires</a:t>
            </a:r>
          </a:p>
        </p:txBody>
      </p:sp>
    </p:spTree>
    <p:extLst>
      <p:ext uri="{BB962C8B-B14F-4D97-AF65-F5344CB8AC3E}">
        <p14:creationId xmlns:p14="http://schemas.microsoft.com/office/powerpoint/2010/main" val="1677043240"/>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object 3">
            <a:extLst>
              <a:ext uri="{FF2B5EF4-FFF2-40B4-BE49-F238E27FC236}">
                <a16:creationId xmlns:a16="http://schemas.microsoft.com/office/drawing/2014/main" id="{B77F13E0-1D2F-A5E2-965E-FAC2701DAEA4}"/>
              </a:ext>
            </a:extLst>
          </p:cNvPr>
          <p:cNvPicPr/>
          <p:nvPr/>
        </p:nvPicPr>
        <p:blipFill>
          <a:blip r:embed="rId3" cstate="email">
            <a:extLst>
              <a:ext uri="{28A0092B-C50C-407E-A947-70E740481C1C}">
                <a14:useLocalDpi xmlns:a14="http://schemas.microsoft.com/office/drawing/2010/main"/>
              </a:ext>
            </a:extLst>
          </a:blip>
          <a:stretch>
            <a:fillRect/>
          </a:stretch>
        </p:blipFill>
        <p:spPr>
          <a:xfrm>
            <a:off x="-11461" y="469820"/>
            <a:ext cx="7231366" cy="578540"/>
          </a:xfrm>
          <a:prstGeom prst="rect">
            <a:avLst/>
          </a:prstGeom>
        </p:spPr>
      </p:pic>
      <p:sp>
        <p:nvSpPr>
          <p:cNvPr id="4" name="Shape 229">
            <a:extLst>
              <a:ext uri="{FF2B5EF4-FFF2-40B4-BE49-F238E27FC236}">
                <a16:creationId xmlns:a16="http://schemas.microsoft.com/office/drawing/2014/main" id="{A5AB5EBE-97DB-41B7-89C3-926501A47458}"/>
              </a:ext>
            </a:extLst>
          </p:cNvPr>
          <p:cNvSpPr txBox="1"/>
          <p:nvPr/>
        </p:nvSpPr>
        <p:spPr>
          <a:xfrm>
            <a:off x="0" y="589783"/>
            <a:ext cx="7117278" cy="507818"/>
          </a:xfrm>
          <a:prstGeom prst="rect">
            <a:avLst/>
          </a:prstGeom>
        </p:spPr>
        <p:txBody>
          <a:bodyPr spcFirstLastPara="1" vert="horz" lIns="91345" tIns="45672" rIns="91345" bIns="45672" rtlCol="0" anchor="ctr" anchorCtr="0">
            <a:noAutofit/>
          </a:bodyPr>
          <a:lstStyle/>
          <a:p>
            <a:pPr>
              <a:lnSpc>
                <a:spcPct val="90000"/>
              </a:lnSpc>
              <a:spcBef>
                <a:spcPct val="0"/>
              </a:spcBef>
              <a:spcAft>
                <a:spcPts val="599"/>
              </a:spcAft>
              <a:buClr>
                <a:schemeClr val="lt1"/>
              </a:buClr>
              <a:buSzPts val="3200"/>
            </a:pPr>
            <a:r>
              <a:rPr lang="fr-FR" sz="2797" dirty="0">
                <a:solidFill>
                  <a:schemeClr val="bg1"/>
                </a:solidFill>
                <a:latin typeface="HALDEN SOLID"/>
                <a:ea typeface="+mj-ea"/>
                <a:cs typeface="+mj-cs"/>
                <a:sym typeface="Calibri"/>
              </a:rPr>
              <a:t>Comprendre le concept – Résultats et IMPACTS</a:t>
            </a:r>
          </a:p>
        </p:txBody>
      </p:sp>
      <p:sp>
        <p:nvSpPr>
          <p:cNvPr id="5" name="TextBox 4">
            <a:extLst>
              <a:ext uri="{FF2B5EF4-FFF2-40B4-BE49-F238E27FC236}">
                <a16:creationId xmlns:a16="http://schemas.microsoft.com/office/drawing/2014/main" id="{CAB3E02C-DB37-48FB-A999-ACDEB369FEF2}"/>
              </a:ext>
            </a:extLst>
          </p:cNvPr>
          <p:cNvSpPr txBox="1"/>
          <p:nvPr/>
        </p:nvSpPr>
        <p:spPr>
          <a:xfrm>
            <a:off x="242816" y="1479142"/>
            <a:ext cx="5642562" cy="4528012"/>
          </a:xfrm>
          <a:prstGeom prst="rect">
            <a:avLst/>
          </a:prstGeom>
        </p:spPr>
        <p:txBody>
          <a:bodyPr vert="horz" lIns="91345" tIns="45672" rIns="91345" bIns="45672" rtlCol="0" anchor="ctr">
            <a:normAutofit lnSpcReduction="10000"/>
          </a:bodyPr>
          <a:lstStyle/>
          <a:p>
            <a:pPr marL="456743" indent="-228371">
              <a:lnSpc>
                <a:spcPct val="110000"/>
              </a:lnSpc>
              <a:spcAft>
                <a:spcPts val="599"/>
              </a:spcAft>
              <a:buFont typeface="Arial" panose="020B0604020202020204" pitchFamily="34" charset="0"/>
              <a:buChar char="•"/>
            </a:pPr>
            <a:r>
              <a:rPr lang="fr-FR" sz="2398" b="1" dirty="0">
                <a:solidFill>
                  <a:srgbClr val="0070C0"/>
                </a:solidFill>
              </a:rPr>
              <a:t>Efficace : </a:t>
            </a:r>
            <a:r>
              <a:rPr lang="fr-FR" sz="2398" dirty="0">
                <a:solidFill>
                  <a:srgbClr val="0070C0"/>
                </a:solidFill>
              </a:rPr>
              <a:t>économies substantielles de temps et d’argent en agissant avant les urgences</a:t>
            </a:r>
            <a:r>
              <a:rPr lang="en-US" sz="2398" dirty="0">
                <a:solidFill>
                  <a:srgbClr val="0070C0"/>
                </a:solidFill>
                <a:effectLst/>
                <a:latin typeface="Calibri" panose="020F0502020204030204" pitchFamily="34" charset="0"/>
                <a:ea typeface="Calibri" panose="020F0502020204030204" pitchFamily="34" charset="0"/>
                <a:cs typeface="Arial" panose="020B0604020202020204" pitchFamily="34" charset="0"/>
              </a:rPr>
              <a:t>.</a:t>
            </a:r>
            <a:endParaRPr lang="en-US" sz="2398" dirty="0">
              <a:solidFill>
                <a:srgbClr val="0070C0"/>
              </a:solidFill>
            </a:endParaRPr>
          </a:p>
          <a:p>
            <a:pPr marL="456743" indent="-228371">
              <a:lnSpc>
                <a:spcPct val="110000"/>
              </a:lnSpc>
              <a:spcAft>
                <a:spcPts val="599"/>
              </a:spcAft>
              <a:buFont typeface="Arial" panose="020B0604020202020204" pitchFamily="34" charset="0"/>
              <a:buChar char="•"/>
            </a:pPr>
            <a:r>
              <a:rPr lang="fr-FR" sz="2398" b="1" dirty="0">
                <a:solidFill>
                  <a:srgbClr val="0070C0"/>
                </a:solidFill>
              </a:rPr>
              <a:t>Une manière digne d’aider les personnes : </a:t>
            </a:r>
            <a:r>
              <a:rPr lang="fr-FR" sz="2398" dirty="0">
                <a:solidFill>
                  <a:srgbClr val="0070C0"/>
                </a:solidFill>
              </a:rPr>
              <a:t>renforcer la dignité des personnes tout en les protégeant d’une nouvelle exposition aux chocs.</a:t>
            </a:r>
          </a:p>
          <a:p>
            <a:pPr marL="456743" indent="-228371">
              <a:lnSpc>
                <a:spcPct val="110000"/>
              </a:lnSpc>
              <a:spcAft>
                <a:spcPts val="599"/>
              </a:spcAft>
              <a:buFont typeface="Arial" panose="020B0604020202020204" pitchFamily="34" charset="0"/>
              <a:buChar char="•"/>
            </a:pPr>
            <a:r>
              <a:rPr lang="fr-FR" sz="2398" b="1" dirty="0">
                <a:solidFill>
                  <a:srgbClr val="0070C0"/>
                </a:solidFill>
              </a:rPr>
              <a:t>Approche Nexus : </a:t>
            </a:r>
            <a:r>
              <a:rPr lang="fr-FR" sz="2398" dirty="0">
                <a:solidFill>
                  <a:srgbClr val="0070C0"/>
                </a:solidFill>
              </a:rPr>
              <a:t>contribuer au triple lien avec les interventions humanitaires qui se situent à l’intersection de la paix et de l’action climatique.</a:t>
            </a:r>
            <a:endParaRPr lang="en-US" sz="2398" dirty="0">
              <a:solidFill>
                <a:srgbClr val="0070C0"/>
              </a:solidFill>
            </a:endParaRPr>
          </a:p>
        </p:txBody>
      </p:sp>
      <p:pic>
        <p:nvPicPr>
          <p:cNvPr id="2" name="object 4">
            <a:extLst>
              <a:ext uri="{FF2B5EF4-FFF2-40B4-BE49-F238E27FC236}">
                <a16:creationId xmlns:a16="http://schemas.microsoft.com/office/drawing/2014/main" id="{34F0C4D5-1F12-1271-1232-43E0A3304E30}"/>
              </a:ext>
            </a:extLst>
          </p:cNvPr>
          <p:cNvPicPr/>
          <p:nvPr/>
        </p:nvPicPr>
        <p:blipFill>
          <a:blip r:embed="rId4" cstate="email">
            <a:extLst>
              <a:ext uri="{28A0092B-C50C-407E-A947-70E740481C1C}">
                <a14:useLocalDpi xmlns:a14="http://schemas.microsoft.com/office/drawing/2010/main"/>
              </a:ext>
            </a:extLst>
          </a:blip>
          <a:stretch>
            <a:fillRect/>
          </a:stretch>
        </p:blipFill>
        <p:spPr>
          <a:xfrm>
            <a:off x="5029743" y="850845"/>
            <a:ext cx="7699907" cy="5437372"/>
          </a:xfrm>
          <a:prstGeom prst="rect">
            <a:avLst/>
          </a:prstGeom>
        </p:spPr>
      </p:pic>
      <p:sp>
        <p:nvSpPr>
          <p:cNvPr id="6" name="ZoneTexte 5">
            <a:extLst>
              <a:ext uri="{FF2B5EF4-FFF2-40B4-BE49-F238E27FC236}">
                <a16:creationId xmlns:a16="http://schemas.microsoft.com/office/drawing/2014/main" id="{07E250B4-BA9A-F998-6F92-615047A50592}"/>
              </a:ext>
            </a:extLst>
          </p:cNvPr>
          <p:cNvSpPr txBox="1"/>
          <p:nvPr/>
        </p:nvSpPr>
        <p:spPr>
          <a:xfrm>
            <a:off x="9747294" y="6180334"/>
            <a:ext cx="1504677" cy="307456"/>
          </a:xfrm>
          <a:prstGeom prst="rect">
            <a:avLst/>
          </a:prstGeom>
          <a:noFill/>
        </p:spPr>
        <p:txBody>
          <a:bodyPr wrap="square" rtlCol="0">
            <a:spAutoFit/>
          </a:bodyPr>
          <a:lstStyle/>
          <a:p>
            <a:r>
              <a:rPr lang="en-GB" sz="1399" dirty="0">
                <a:solidFill>
                  <a:srgbClr val="0070C0"/>
                </a:solidFill>
              </a:rPr>
              <a:t>Photo credit: WFP</a:t>
            </a:r>
          </a:p>
        </p:txBody>
      </p:sp>
    </p:spTree>
    <p:extLst>
      <p:ext uri="{BB962C8B-B14F-4D97-AF65-F5344CB8AC3E}">
        <p14:creationId xmlns:p14="http://schemas.microsoft.com/office/powerpoint/2010/main" val="2467161654"/>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object 4"/>
          <p:cNvPicPr/>
          <p:nvPr/>
        </p:nvPicPr>
        <p:blipFill>
          <a:blip r:embed="rId3" cstate="email">
            <a:extLst>
              <a:ext uri="{28A0092B-C50C-407E-A947-70E740481C1C}">
                <a14:useLocalDpi xmlns:a14="http://schemas.microsoft.com/office/drawing/2010/main"/>
              </a:ext>
            </a:extLst>
          </a:blip>
          <a:stretch>
            <a:fillRect/>
          </a:stretch>
        </p:blipFill>
        <p:spPr>
          <a:xfrm>
            <a:off x="0" y="195123"/>
            <a:ext cx="7597407" cy="578540"/>
          </a:xfrm>
          <a:prstGeom prst="rect">
            <a:avLst/>
          </a:prstGeom>
        </p:spPr>
      </p:pic>
      <p:sp>
        <p:nvSpPr>
          <p:cNvPr id="13" name="object 13"/>
          <p:cNvSpPr txBox="1">
            <a:spLocks noGrp="1"/>
          </p:cNvSpPr>
          <p:nvPr>
            <p:ph type="title"/>
          </p:nvPr>
        </p:nvSpPr>
        <p:spPr>
          <a:xfrm>
            <a:off x="237911" y="231486"/>
            <a:ext cx="7678208" cy="500474"/>
          </a:xfrm>
          <a:prstGeom prst="rect">
            <a:avLst/>
          </a:prstGeom>
        </p:spPr>
        <p:txBody>
          <a:bodyPr vert="horz" wrap="square" lIns="0" tIns="8462" rIns="0" bIns="0" rtlCol="0" anchor="ctr">
            <a:spAutoFit/>
          </a:bodyPr>
          <a:lstStyle/>
          <a:p>
            <a:pPr marL="7693">
              <a:spcBef>
                <a:spcPts val="67"/>
              </a:spcBef>
            </a:pPr>
            <a:r>
              <a:rPr lang="fr-FR" sz="3197" dirty="0"/>
              <a:t>Action anticipatoire – </a:t>
            </a:r>
            <a:r>
              <a:rPr lang="fr-FR" sz="3197" dirty="0" err="1"/>
              <a:t>Apercu</a:t>
            </a:r>
            <a:r>
              <a:rPr lang="fr-FR" sz="3197" dirty="0"/>
              <a:t> global 2022 </a:t>
            </a:r>
          </a:p>
        </p:txBody>
      </p:sp>
      <p:sp>
        <p:nvSpPr>
          <p:cNvPr id="16" name="object 16"/>
          <p:cNvSpPr txBox="1"/>
          <p:nvPr/>
        </p:nvSpPr>
        <p:spPr>
          <a:xfrm>
            <a:off x="3604198" y="2667364"/>
            <a:ext cx="1455541" cy="563900"/>
          </a:xfrm>
          <a:prstGeom prst="rect">
            <a:avLst/>
          </a:prstGeom>
        </p:spPr>
        <p:txBody>
          <a:bodyPr vert="horz" wrap="square" lIns="0" tIns="9617" rIns="0" bIns="0" rtlCol="0">
            <a:spAutoFit/>
          </a:bodyPr>
          <a:lstStyle/>
          <a:p>
            <a:pPr algn="ctr" defTabSz="553938">
              <a:lnSpc>
                <a:spcPts val="1409"/>
              </a:lnSpc>
              <a:spcBef>
                <a:spcPts val="76"/>
              </a:spcBef>
            </a:pPr>
            <a:r>
              <a:rPr lang="en-US" sz="1454" b="1" kern="0" spc="-45">
                <a:solidFill>
                  <a:srgbClr val="FFFFFF"/>
                </a:solidFill>
                <a:latin typeface="OpenSans-Extrabold"/>
                <a:cs typeface="OpenSans-Extrabold"/>
              </a:rPr>
              <a:t>4.7</a:t>
            </a:r>
            <a:r>
              <a:rPr sz="1454" b="1" kern="0" spc="-45">
                <a:solidFill>
                  <a:srgbClr val="FFFFFF"/>
                </a:solidFill>
                <a:latin typeface="OpenSans-Extrabold"/>
                <a:cs typeface="OpenSans-Extrabold"/>
              </a:rPr>
              <a:t> </a:t>
            </a:r>
            <a:r>
              <a:rPr sz="1454" b="1" kern="0">
                <a:solidFill>
                  <a:srgbClr val="FFFFFF"/>
                </a:solidFill>
                <a:latin typeface="OpenSans-Extrabold"/>
                <a:cs typeface="OpenSans-Extrabold"/>
              </a:rPr>
              <a:t>million</a:t>
            </a:r>
            <a:r>
              <a:rPr sz="1454" b="1" kern="0" spc="-49">
                <a:solidFill>
                  <a:srgbClr val="FFFFFF"/>
                </a:solidFill>
                <a:latin typeface="OpenSans-Extrabold"/>
                <a:cs typeface="OpenSans-Extrabold"/>
              </a:rPr>
              <a:t> </a:t>
            </a:r>
            <a:r>
              <a:rPr sz="1454" b="1" kern="0" spc="-6">
                <a:solidFill>
                  <a:srgbClr val="FFFFFF"/>
                </a:solidFill>
                <a:latin typeface="OpenSans-Extrabold"/>
                <a:cs typeface="OpenSans-Extrabold"/>
              </a:rPr>
              <a:t>people</a:t>
            </a:r>
            <a:endParaRPr sz="1454" kern="0">
              <a:solidFill>
                <a:sysClr val="windowText" lastClr="000000"/>
              </a:solidFill>
              <a:latin typeface="OpenSans-Extrabold"/>
              <a:cs typeface="OpenSans-Extrabold"/>
            </a:endParaRPr>
          </a:p>
          <a:p>
            <a:pPr marL="242347" marR="239270" algn="ctr" defTabSz="553938">
              <a:lnSpc>
                <a:spcPts val="1400"/>
              </a:lnSpc>
              <a:spcBef>
                <a:spcPts val="55"/>
              </a:spcBef>
            </a:pPr>
            <a:r>
              <a:rPr sz="1454" kern="0" spc="-6">
                <a:solidFill>
                  <a:srgbClr val="FFFFFF"/>
                </a:solidFill>
                <a:latin typeface="Open Sans"/>
                <a:cs typeface="Open Sans"/>
              </a:rPr>
              <a:t>covered</a:t>
            </a:r>
            <a:r>
              <a:rPr sz="1454" kern="0" spc="-55">
                <a:solidFill>
                  <a:srgbClr val="FFFFFF"/>
                </a:solidFill>
                <a:latin typeface="Open Sans"/>
                <a:cs typeface="Open Sans"/>
              </a:rPr>
              <a:t> </a:t>
            </a:r>
            <a:r>
              <a:rPr sz="1454" kern="0" spc="-15">
                <a:solidFill>
                  <a:srgbClr val="FFFFFF"/>
                </a:solidFill>
                <a:latin typeface="Open Sans"/>
                <a:cs typeface="Open Sans"/>
              </a:rPr>
              <a:t>by </a:t>
            </a:r>
            <a:r>
              <a:rPr sz="1454" kern="0" spc="39">
                <a:solidFill>
                  <a:srgbClr val="FFFFFF"/>
                </a:solidFill>
                <a:latin typeface="Open Sans"/>
                <a:cs typeface="Open Sans"/>
              </a:rPr>
              <a:t>AA</a:t>
            </a:r>
            <a:r>
              <a:rPr sz="1454" kern="0" spc="-58">
                <a:solidFill>
                  <a:srgbClr val="FFFFFF"/>
                </a:solidFill>
                <a:latin typeface="Open Sans"/>
                <a:cs typeface="Open Sans"/>
              </a:rPr>
              <a:t> </a:t>
            </a:r>
            <a:r>
              <a:rPr sz="1454" kern="0" spc="-6">
                <a:solidFill>
                  <a:srgbClr val="FFFFFF"/>
                </a:solidFill>
                <a:latin typeface="Open Sans"/>
                <a:cs typeface="Open Sans"/>
              </a:rPr>
              <a:t>Plans</a:t>
            </a:r>
            <a:endParaRPr sz="1454" kern="0">
              <a:solidFill>
                <a:sysClr val="windowText" lastClr="000000"/>
              </a:solidFill>
              <a:latin typeface="Open Sans"/>
              <a:cs typeface="Open Sans"/>
            </a:endParaRPr>
          </a:p>
        </p:txBody>
      </p:sp>
      <p:pic>
        <p:nvPicPr>
          <p:cNvPr id="20" name="Image 19">
            <a:extLst>
              <a:ext uri="{FF2B5EF4-FFF2-40B4-BE49-F238E27FC236}">
                <a16:creationId xmlns:a16="http://schemas.microsoft.com/office/drawing/2014/main" id="{B3179E2E-FB7D-91D2-BCF7-906D4E47A507}"/>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0" y="984209"/>
            <a:ext cx="8703036" cy="5780099"/>
          </a:xfrm>
          <a:prstGeom prst="rect">
            <a:avLst/>
          </a:prstGeom>
        </p:spPr>
      </p:pic>
      <p:sp>
        <p:nvSpPr>
          <p:cNvPr id="21" name="Rectangle 20">
            <a:extLst>
              <a:ext uri="{FF2B5EF4-FFF2-40B4-BE49-F238E27FC236}">
                <a16:creationId xmlns:a16="http://schemas.microsoft.com/office/drawing/2014/main" id="{FA86F1A9-110D-576F-21D6-51381E2D3A96}"/>
              </a:ext>
            </a:extLst>
          </p:cNvPr>
          <p:cNvSpPr/>
          <p:nvPr/>
        </p:nvSpPr>
        <p:spPr>
          <a:xfrm>
            <a:off x="0" y="976707"/>
            <a:ext cx="3510819" cy="169065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798" dirty="0">
              <a:solidFill>
                <a:schemeClr val="bg1"/>
              </a:solidFill>
            </a:endParaRPr>
          </a:p>
        </p:txBody>
      </p:sp>
      <p:pic>
        <p:nvPicPr>
          <p:cNvPr id="23" name="Image 22">
            <a:extLst>
              <a:ext uri="{FF2B5EF4-FFF2-40B4-BE49-F238E27FC236}">
                <a16:creationId xmlns:a16="http://schemas.microsoft.com/office/drawing/2014/main" id="{FEA3D7A4-A991-CAC6-2BE1-E812F16AB2BC}"/>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8430570" y="272671"/>
            <a:ext cx="3510819" cy="2107258"/>
          </a:xfrm>
          <a:prstGeom prst="rect">
            <a:avLst/>
          </a:prstGeom>
        </p:spPr>
      </p:pic>
      <p:sp>
        <p:nvSpPr>
          <p:cNvPr id="24" name="ZoneTexte 23">
            <a:extLst>
              <a:ext uri="{FF2B5EF4-FFF2-40B4-BE49-F238E27FC236}">
                <a16:creationId xmlns:a16="http://schemas.microsoft.com/office/drawing/2014/main" id="{BCFCA29E-DD0B-B044-C5DD-7C88F30CC321}"/>
              </a:ext>
            </a:extLst>
          </p:cNvPr>
          <p:cNvSpPr txBox="1"/>
          <p:nvPr/>
        </p:nvSpPr>
        <p:spPr>
          <a:xfrm>
            <a:off x="9007892" y="6241633"/>
            <a:ext cx="2933497" cy="522675"/>
          </a:xfrm>
          <a:prstGeom prst="rect">
            <a:avLst/>
          </a:prstGeom>
          <a:noFill/>
        </p:spPr>
        <p:txBody>
          <a:bodyPr wrap="square" rtlCol="0">
            <a:spAutoFit/>
          </a:bodyPr>
          <a:lstStyle/>
          <a:p>
            <a:r>
              <a:rPr lang="en-GB" sz="1399" i="1" dirty="0"/>
              <a:t>Source: Anticipation Hub, Anticipatory actions in 2022: A global overview</a:t>
            </a:r>
          </a:p>
        </p:txBody>
      </p:sp>
      <p:sp>
        <p:nvSpPr>
          <p:cNvPr id="25" name="ZoneTexte 24">
            <a:extLst>
              <a:ext uri="{FF2B5EF4-FFF2-40B4-BE49-F238E27FC236}">
                <a16:creationId xmlns:a16="http://schemas.microsoft.com/office/drawing/2014/main" id="{FB5F8E09-1DF6-0045-B29E-3DCA974E9492}"/>
              </a:ext>
            </a:extLst>
          </p:cNvPr>
          <p:cNvSpPr txBox="1"/>
          <p:nvPr/>
        </p:nvSpPr>
        <p:spPr>
          <a:xfrm>
            <a:off x="237911" y="1143941"/>
            <a:ext cx="2430587" cy="922368"/>
          </a:xfrm>
          <a:prstGeom prst="rect">
            <a:avLst/>
          </a:prstGeom>
          <a:noFill/>
        </p:spPr>
        <p:txBody>
          <a:bodyPr wrap="square" rtlCol="0">
            <a:spAutoFit/>
          </a:bodyPr>
          <a:lstStyle/>
          <a:p>
            <a:r>
              <a:rPr lang="fr-FR" sz="1798" dirty="0">
                <a:solidFill>
                  <a:srgbClr val="48B6C9"/>
                </a:solidFill>
              </a:rPr>
              <a:t>Cadre d’actions anticipatoires actives autour du monde</a:t>
            </a:r>
          </a:p>
        </p:txBody>
      </p:sp>
      <p:sp>
        <p:nvSpPr>
          <p:cNvPr id="26" name="Rectangle 25">
            <a:extLst>
              <a:ext uri="{FF2B5EF4-FFF2-40B4-BE49-F238E27FC236}">
                <a16:creationId xmlns:a16="http://schemas.microsoft.com/office/drawing/2014/main" id="{07D3FE38-2F67-2EA9-90C5-F05E2E4FA9EF}"/>
              </a:ext>
            </a:extLst>
          </p:cNvPr>
          <p:cNvSpPr/>
          <p:nvPr/>
        </p:nvSpPr>
        <p:spPr>
          <a:xfrm>
            <a:off x="143688" y="5881295"/>
            <a:ext cx="2319541" cy="89051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798">
              <a:solidFill>
                <a:schemeClr val="bg1"/>
              </a:solidFill>
            </a:endParaRPr>
          </a:p>
        </p:txBody>
      </p:sp>
    </p:spTree>
    <p:extLst>
      <p:ext uri="{BB962C8B-B14F-4D97-AF65-F5344CB8AC3E}">
        <p14:creationId xmlns:p14="http://schemas.microsoft.com/office/powerpoint/2010/main" val="336702445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05B22D80-ADDA-2215-B766-27DF3DB0F83B}"/>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800B6590-5121-BEBF-04CB-037336EAC3B7}"/>
              </a:ext>
            </a:extLst>
          </p:cNvPr>
          <p:cNvPicPr>
            <a:picLocks noChangeAspect="1"/>
          </p:cNvPicPr>
          <p:nvPr/>
        </p:nvPicPr>
        <p:blipFill>
          <a:blip r:embed="rId3"/>
          <a:srcRect t="7812" b="7812"/>
          <a:stretch/>
        </p:blipFill>
        <p:spPr>
          <a:xfrm>
            <a:off x="20" y="3582"/>
            <a:ext cx="12179280" cy="6850846"/>
          </a:xfrm>
          <a:prstGeom prst="rect">
            <a:avLst/>
          </a:prstGeom>
        </p:spPr>
      </p:pic>
      <p:sp>
        <p:nvSpPr>
          <p:cNvPr id="2" name="TextBox 1">
            <a:extLst>
              <a:ext uri="{FF2B5EF4-FFF2-40B4-BE49-F238E27FC236}">
                <a16:creationId xmlns:a16="http://schemas.microsoft.com/office/drawing/2014/main" id="{EA159E25-FBCF-B23E-46A7-7B4FF5B39E74}"/>
              </a:ext>
            </a:extLst>
          </p:cNvPr>
          <p:cNvSpPr txBox="1"/>
          <p:nvPr/>
        </p:nvSpPr>
        <p:spPr>
          <a:xfrm>
            <a:off x="2187278" y="2492450"/>
            <a:ext cx="8454948" cy="1453077"/>
          </a:xfrm>
          <a:prstGeom prst="rect">
            <a:avLst/>
          </a:prstGeom>
          <a:solidFill>
            <a:srgbClr val="FFFFFF">
              <a:alpha val="80000"/>
            </a:srgbClr>
          </a:solidFill>
          <a:ln w="38100" cap="sq">
            <a:solidFill>
              <a:srgbClr val="404040"/>
            </a:solidFill>
            <a:miter lim="800000"/>
          </a:ln>
        </p:spPr>
        <p:txBody>
          <a:bodyPr vert="horz" wrap="square" lIns="91345" tIns="45672" rIns="91345" bIns="45672" rtlCol="0" anchor="ctr">
            <a:normAutofit fontScale="77500" lnSpcReduction="20000"/>
          </a:bodyPr>
          <a:lstStyle/>
          <a:p>
            <a:r>
              <a:rPr lang="en-US" sz="4800" b="0" dirty="0" err="1">
                <a:solidFill>
                  <a:srgbClr val="455F51"/>
                </a:solidFill>
              </a:rPr>
              <a:t>Principaux</a:t>
            </a:r>
            <a:r>
              <a:rPr lang="en-US" sz="4800" b="0" dirty="0">
                <a:solidFill>
                  <a:srgbClr val="455F51"/>
                </a:solidFill>
              </a:rPr>
              <a:t> </a:t>
            </a:r>
            <a:r>
              <a:rPr lang="en-US" sz="4800" b="0" dirty="0" err="1">
                <a:solidFill>
                  <a:srgbClr val="455F51"/>
                </a:solidFill>
              </a:rPr>
              <a:t>changements</a:t>
            </a:r>
            <a:r>
              <a:rPr lang="en-US" sz="4800" b="0" dirty="0">
                <a:solidFill>
                  <a:srgbClr val="455F51"/>
                </a:solidFill>
              </a:rPr>
              <a:t> </a:t>
            </a:r>
            <a:r>
              <a:rPr lang="en-US" sz="4800" b="0" dirty="0" err="1">
                <a:solidFill>
                  <a:srgbClr val="455F51"/>
                </a:solidFill>
              </a:rPr>
              <a:t>stratégiques</a:t>
            </a:r>
            <a:endParaRPr lang="en-US" sz="4800" b="0" dirty="0" err="1"/>
          </a:p>
          <a:p>
            <a:pPr marL="0" marR="0" indent="0" defTabSz="412750">
              <a:spcBef>
                <a:spcPts val="0"/>
              </a:spcBef>
              <a:spcAft>
                <a:spcPts val="0"/>
              </a:spcAft>
              <a:buClrTx/>
              <a:buSzTx/>
              <a:buFontTx/>
              <a:buNone/>
              <a:tabLst/>
            </a:pPr>
            <a:r>
              <a:rPr lang="en-US" sz="4800" dirty="0">
                <a:solidFill>
                  <a:srgbClr val="455F51"/>
                </a:solidFill>
              </a:rPr>
              <a:t>Key strategic changes</a:t>
            </a:r>
            <a:endParaRPr lang="en-US" dirty="0"/>
          </a:p>
        </p:txBody>
      </p:sp>
    </p:spTree>
    <p:extLst>
      <p:ext uri="{BB962C8B-B14F-4D97-AF65-F5344CB8AC3E}">
        <p14:creationId xmlns:p14="http://schemas.microsoft.com/office/powerpoint/2010/main" val="1283505695"/>
      </p:ext>
    </p:extLst>
  </p:cSld>
  <p:clrMapOvr>
    <a:masterClrMapping/>
  </p:clrMapOvr>
  <p:transition spd="med"/>
</p:sld>
</file>

<file path=ppt/slides/slide90.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432D57BE-7D15-016A-C650-7B577D626172}"/>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 y="810027"/>
            <a:ext cx="9697649" cy="6044401"/>
          </a:xfrm>
          <a:prstGeom prst="rect">
            <a:avLst/>
          </a:prstGeom>
        </p:spPr>
      </p:pic>
      <p:pic>
        <p:nvPicPr>
          <p:cNvPr id="4" name="object 4"/>
          <p:cNvPicPr/>
          <p:nvPr/>
        </p:nvPicPr>
        <p:blipFill>
          <a:blip r:embed="rId4" cstate="email">
            <a:extLst>
              <a:ext uri="{28A0092B-C50C-407E-A947-70E740481C1C}">
                <a14:useLocalDpi xmlns:a14="http://schemas.microsoft.com/office/drawing/2010/main"/>
              </a:ext>
            </a:extLst>
          </a:blip>
          <a:stretch>
            <a:fillRect/>
          </a:stretch>
        </p:blipFill>
        <p:spPr>
          <a:xfrm>
            <a:off x="0" y="195123"/>
            <a:ext cx="7597407" cy="578540"/>
          </a:xfrm>
          <a:prstGeom prst="rect">
            <a:avLst/>
          </a:prstGeom>
        </p:spPr>
      </p:pic>
      <p:sp>
        <p:nvSpPr>
          <p:cNvPr id="13" name="object 13"/>
          <p:cNvSpPr txBox="1">
            <a:spLocks noGrp="1"/>
          </p:cNvSpPr>
          <p:nvPr>
            <p:ph type="title"/>
          </p:nvPr>
        </p:nvSpPr>
        <p:spPr>
          <a:xfrm>
            <a:off x="237911" y="231486"/>
            <a:ext cx="7678208" cy="500474"/>
          </a:xfrm>
          <a:prstGeom prst="rect">
            <a:avLst/>
          </a:prstGeom>
        </p:spPr>
        <p:txBody>
          <a:bodyPr vert="horz" wrap="square" lIns="0" tIns="8462" rIns="0" bIns="0" rtlCol="0" anchor="ctr">
            <a:spAutoFit/>
          </a:bodyPr>
          <a:lstStyle/>
          <a:p>
            <a:pPr marL="7693">
              <a:spcBef>
                <a:spcPts val="67"/>
              </a:spcBef>
            </a:pPr>
            <a:r>
              <a:rPr lang="en-GB" sz="3197" dirty="0"/>
              <a:t>Anticipatory action – Global overview 2022 </a:t>
            </a:r>
            <a:endParaRPr sz="3197" dirty="0"/>
          </a:p>
        </p:txBody>
      </p:sp>
      <p:sp>
        <p:nvSpPr>
          <p:cNvPr id="21" name="Rectangle 20">
            <a:extLst>
              <a:ext uri="{FF2B5EF4-FFF2-40B4-BE49-F238E27FC236}">
                <a16:creationId xmlns:a16="http://schemas.microsoft.com/office/drawing/2014/main" id="{FA86F1A9-110D-576F-21D6-51381E2D3A96}"/>
              </a:ext>
            </a:extLst>
          </p:cNvPr>
          <p:cNvSpPr/>
          <p:nvPr/>
        </p:nvSpPr>
        <p:spPr>
          <a:xfrm>
            <a:off x="0" y="772443"/>
            <a:ext cx="3510819" cy="169065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798" dirty="0">
              <a:solidFill>
                <a:schemeClr val="bg1"/>
              </a:solidFill>
            </a:endParaRPr>
          </a:p>
        </p:txBody>
      </p:sp>
      <p:sp>
        <p:nvSpPr>
          <p:cNvPr id="24" name="ZoneTexte 23">
            <a:extLst>
              <a:ext uri="{FF2B5EF4-FFF2-40B4-BE49-F238E27FC236}">
                <a16:creationId xmlns:a16="http://schemas.microsoft.com/office/drawing/2014/main" id="{BCFCA29E-DD0B-B044-C5DD-7C88F30CC321}"/>
              </a:ext>
            </a:extLst>
          </p:cNvPr>
          <p:cNvSpPr txBox="1"/>
          <p:nvPr/>
        </p:nvSpPr>
        <p:spPr>
          <a:xfrm>
            <a:off x="9007892" y="6241633"/>
            <a:ext cx="2933497" cy="522675"/>
          </a:xfrm>
          <a:prstGeom prst="rect">
            <a:avLst/>
          </a:prstGeom>
          <a:solidFill>
            <a:schemeClr val="bg1"/>
          </a:solidFill>
        </p:spPr>
        <p:txBody>
          <a:bodyPr wrap="square" rtlCol="0">
            <a:spAutoFit/>
          </a:bodyPr>
          <a:lstStyle/>
          <a:p>
            <a:r>
              <a:rPr lang="en-GB" sz="1399" i="1" dirty="0"/>
              <a:t>Source: Anticipation Hub, Anticipatory actions in 2022: A global overview</a:t>
            </a:r>
          </a:p>
        </p:txBody>
      </p:sp>
      <p:sp>
        <p:nvSpPr>
          <p:cNvPr id="25" name="ZoneTexte 24">
            <a:extLst>
              <a:ext uri="{FF2B5EF4-FFF2-40B4-BE49-F238E27FC236}">
                <a16:creationId xmlns:a16="http://schemas.microsoft.com/office/drawing/2014/main" id="{FB5F8E09-1DF6-0045-B29E-3DCA974E9492}"/>
              </a:ext>
            </a:extLst>
          </p:cNvPr>
          <p:cNvSpPr txBox="1"/>
          <p:nvPr/>
        </p:nvSpPr>
        <p:spPr>
          <a:xfrm>
            <a:off x="204009" y="1272415"/>
            <a:ext cx="3080296" cy="645658"/>
          </a:xfrm>
          <a:prstGeom prst="rect">
            <a:avLst/>
          </a:prstGeom>
          <a:noFill/>
        </p:spPr>
        <p:txBody>
          <a:bodyPr wrap="square" rtlCol="0">
            <a:spAutoFit/>
          </a:bodyPr>
          <a:lstStyle/>
          <a:p>
            <a:r>
              <a:rPr lang="en-GB" sz="1798" dirty="0">
                <a:solidFill>
                  <a:srgbClr val="48B6C9"/>
                </a:solidFill>
              </a:rPr>
              <a:t>Anticipatory action frameworks activated in 2022</a:t>
            </a:r>
          </a:p>
        </p:txBody>
      </p:sp>
      <p:sp>
        <p:nvSpPr>
          <p:cNvPr id="26" name="Rectangle 25">
            <a:extLst>
              <a:ext uri="{FF2B5EF4-FFF2-40B4-BE49-F238E27FC236}">
                <a16:creationId xmlns:a16="http://schemas.microsoft.com/office/drawing/2014/main" id="{07D3FE38-2F67-2EA9-90C5-F05E2E4FA9EF}"/>
              </a:ext>
            </a:extLst>
          </p:cNvPr>
          <p:cNvSpPr/>
          <p:nvPr/>
        </p:nvSpPr>
        <p:spPr>
          <a:xfrm>
            <a:off x="143688" y="5881295"/>
            <a:ext cx="2319541" cy="89051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798">
              <a:solidFill>
                <a:schemeClr val="bg1"/>
              </a:solidFill>
            </a:endParaRPr>
          </a:p>
        </p:txBody>
      </p:sp>
      <p:pic>
        <p:nvPicPr>
          <p:cNvPr id="6" name="Image 5">
            <a:extLst>
              <a:ext uri="{FF2B5EF4-FFF2-40B4-BE49-F238E27FC236}">
                <a16:creationId xmlns:a16="http://schemas.microsoft.com/office/drawing/2014/main" id="{76364D65-E6E1-C0B3-7124-5CD1C895C74F}"/>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7801416" y="451338"/>
            <a:ext cx="3906517" cy="2682588"/>
          </a:xfrm>
          <a:prstGeom prst="rect">
            <a:avLst/>
          </a:prstGeom>
        </p:spPr>
      </p:pic>
    </p:spTree>
    <p:extLst>
      <p:ext uri="{BB962C8B-B14F-4D97-AF65-F5344CB8AC3E}">
        <p14:creationId xmlns:p14="http://schemas.microsoft.com/office/powerpoint/2010/main" val="2217098296"/>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0DFABF3A-0148-4C9D-AEC1-D579E1A7B0E5}"/>
              </a:ext>
            </a:extLst>
          </p:cNvPr>
          <p:cNvSpPr txBox="1"/>
          <p:nvPr/>
        </p:nvSpPr>
        <p:spPr>
          <a:xfrm>
            <a:off x="7167" y="6565606"/>
            <a:ext cx="5621641" cy="276710"/>
          </a:xfrm>
          <a:prstGeom prst="rect">
            <a:avLst/>
          </a:prstGeom>
          <a:noFill/>
        </p:spPr>
        <p:txBody>
          <a:bodyPr wrap="square" rtlCol="0">
            <a:spAutoFit/>
          </a:bodyPr>
          <a:lstStyle/>
          <a:p>
            <a:pPr marL="0" marR="0" lvl="0" indent="0" algn="l" defTabSz="913486" rtl="0" eaLnBrk="1" fontAlgn="auto" latinLnBrk="0" hangingPunct="1">
              <a:lnSpc>
                <a:spcPct val="100000"/>
              </a:lnSpc>
              <a:spcBef>
                <a:spcPts val="0"/>
              </a:spcBef>
              <a:spcAft>
                <a:spcPts val="0"/>
              </a:spcAft>
              <a:buClrTx/>
              <a:buSzTx/>
              <a:buFontTx/>
              <a:buNone/>
              <a:tabLst/>
              <a:defRPr/>
            </a:pPr>
            <a:r>
              <a:rPr kumimoji="0" lang="en-US" sz="1199" b="0" i="0" u="none" strike="noStrike" kern="1200" cap="none" spc="0" normalizeH="0" baseline="0" noProof="0">
                <a:ln>
                  <a:noFill/>
                </a:ln>
                <a:solidFill>
                  <a:srgbClr val="2F2D2E"/>
                </a:solidFill>
                <a:effectLst/>
                <a:uLnTx/>
                <a:uFillTx/>
                <a:latin typeface="Calibri" panose="020F0502020204030204"/>
                <a:ea typeface="+mn-ea"/>
                <a:cs typeface="+mn-cs"/>
              </a:rPr>
              <a:t>Source: https://www.</a:t>
            </a:r>
            <a:r>
              <a:rPr kumimoji="0" lang="en-US" sz="1199" b="0" i="0" u="none" strike="noStrike" kern="1200" cap="none" spc="0" normalizeH="0" baseline="0" noProof="0">
                <a:ln>
                  <a:noFill/>
                </a:ln>
                <a:solidFill>
                  <a:srgbClr val="005691"/>
                </a:solidFill>
                <a:effectLst/>
                <a:uLnTx/>
                <a:uFillTx/>
                <a:latin typeface="Calibri" panose="020F0502020204030204"/>
                <a:ea typeface="+mn-ea"/>
                <a:cs typeface="+mn-cs"/>
              </a:rPr>
              <a:t>unocha</a:t>
            </a:r>
            <a:r>
              <a:rPr kumimoji="0" lang="en-US" sz="1199" b="0" i="0" u="none" strike="noStrike" kern="1200" cap="none" spc="0" normalizeH="0" baseline="0" noProof="0">
                <a:ln>
                  <a:noFill/>
                </a:ln>
                <a:solidFill>
                  <a:srgbClr val="2F2D2E"/>
                </a:solidFill>
                <a:effectLst/>
                <a:uLnTx/>
                <a:uFillTx/>
                <a:latin typeface="Calibri" panose="020F0502020204030204"/>
                <a:ea typeface="+mn-ea"/>
                <a:cs typeface="+mn-cs"/>
              </a:rPr>
              <a:t>.org/our-work/humanitarian-financing/anticipatory-action</a:t>
            </a:r>
          </a:p>
        </p:txBody>
      </p:sp>
      <p:pic>
        <p:nvPicPr>
          <p:cNvPr id="4" name="Picture 3">
            <a:extLst>
              <a:ext uri="{FF2B5EF4-FFF2-40B4-BE49-F238E27FC236}">
                <a16:creationId xmlns:a16="http://schemas.microsoft.com/office/drawing/2014/main" id="{BD511CB9-6DE2-451E-8643-306E96490086}"/>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0" y="4359"/>
            <a:ext cx="12179300" cy="6849282"/>
          </a:xfrm>
          <a:prstGeom prst="rect">
            <a:avLst/>
          </a:prstGeom>
        </p:spPr>
      </p:pic>
      <p:sp>
        <p:nvSpPr>
          <p:cNvPr id="3" name="TextBox 2">
            <a:extLst>
              <a:ext uri="{FF2B5EF4-FFF2-40B4-BE49-F238E27FC236}">
                <a16:creationId xmlns:a16="http://schemas.microsoft.com/office/drawing/2014/main" id="{2E03E55C-91F5-414F-A509-F17F4CEC3077}"/>
              </a:ext>
            </a:extLst>
          </p:cNvPr>
          <p:cNvSpPr txBox="1"/>
          <p:nvPr/>
        </p:nvSpPr>
        <p:spPr>
          <a:xfrm>
            <a:off x="577973" y="6516227"/>
            <a:ext cx="2529563" cy="307456"/>
          </a:xfrm>
          <a:prstGeom prst="rect">
            <a:avLst/>
          </a:prstGeom>
          <a:noFill/>
        </p:spPr>
        <p:txBody>
          <a:bodyPr wrap="square" rtlCol="0">
            <a:spAutoFit/>
          </a:bodyPr>
          <a:lstStyle/>
          <a:p>
            <a:r>
              <a:rPr lang="en-US" sz="1399" i="1">
                <a:solidFill>
                  <a:schemeClr val="tx1">
                    <a:lumMod val="75000"/>
                    <a:lumOff val="25000"/>
                  </a:schemeClr>
                </a:solidFill>
              </a:rPr>
              <a:t>*As of March 2023</a:t>
            </a:r>
          </a:p>
        </p:txBody>
      </p:sp>
    </p:spTree>
    <p:extLst>
      <p:ext uri="{BB962C8B-B14F-4D97-AF65-F5344CB8AC3E}">
        <p14:creationId xmlns:p14="http://schemas.microsoft.com/office/powerpoint/2010/main" val="271479387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9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7" name="object 7">
            <a:extLst>
              <a:ext uri="{FF2B5EF4-FFF2-40B4-BE49-F238E27FC236}">
                <a16:creationId xmlns:a16="http://schemas.microsoft.com/office/drawing/2014/main" id="{DB7E8B15-A984-3B1C-83EA-A6AF9767130F}"/>
              </a:ext>
            </a:extLst>
          </p:cNvPr>
          <p:cNvSpPr txBox="1"/>
          <p:nvPr/>
        </p:nvSpPr>
        <p:spPr>
          <a:xfrm>
            <a:off x="2235939" y="1808569"/>
            <a:ext cx="9177856" cy="729691"/>
          </a:xfrm>
          <a:prstGeom prst="rect">
            <a:avLst/>
          </a:prstGeom>
        </p:spPr>
        <p:txBody>
          <a:bodyPr vert="horz" wrap="square" lIns="0" tIns="17694" rIns="0" bIns="0" rtlCol="0">
            <a:spAutoFit/>
          </a:bodyPr>
          <a:lstStyle/>
          <a:p>
            <a:pPr marL="7693" marR="3078" lvl="0" indent="0" algn="l" defTabSz="553938" rtl="0" eaLnBrk="1" fontAlgn="auto" latinLnBrk="0" hangingPunct="1">
              <a:lnSpc>
                <a:spcPct val="120000"/>
              </a:lnSpc>
              <a:spcBef>
                <a:spcPts val="139"/>
              </a:spcBef>
              <a:spcAft>
                <a:spcPts val="0"/>
              </a:spcAft>
              <a:buClrTx/>
              <a:buSzTx/>
              <a:buFontTx/>
              <a:buNone/>
              <a:tabLst/>
              <a:defRPr/>
            </a:pPr>
            <a:r>
              <a:rPr kumimoji="0" lang="fr-FR" sz="1998" b="0" i="0" u="none" strike="noStrike" kern="0" cap="none" spc="-6" normalizeH="0" baseline="0" dirty="0">
                <a:ln>
                  <a:noFill/>
                </a:ln>
                <a:solidFill>
                  <a:sysClr val="windowText" lastClr="000000"/>
                </a:solidFill>
                <a:effectLst/>
                <a:uLnTx/>
                <a:uFillTx/>
                <a:latin typeface="Open Sans"/>
                <a:ea typeface="+mn-ea"/>
                <a:cs typeface="Open Sans"/>
              </a:rPr>
              <a:t>Changement climatique est l’un des principaux facteurs de l’ins</a:t>
            </a:r>
            <a:r>
              <a:rPr kumimoji="0" lang="fr-FR" sz="1998" b="0" i="0" u="none" strike="noStrike" kern="0" cap="none" spc="0" normalizeH="0" baseline="0" dirty="0">
                <a:ln>
                  <a:noFill/>
                </a:ln>
                <a:solidFill>
                  <a:sysClr val="windowText" lastClr="000000"/>
                </a:solidFill>
                <a:effectLst/>
                <a:uLnTx/>
                <a:uFillTx/>
                <a:latin typeface="Open Sans"/>
                <a:ea typeface="+mn-ea"/>
                <a:cs typeface="Open Sans"/>
              </a:rPr>
              <a:t>é</a:t>
            </a:r>
            <a:r>
              <a:rPr kumimoji="0" lang="fr-FR" sz="1998" b="0" i="0" u="none" strike="noStrike" kern="0" cap="none" spc="-6" normalizeH="0" baseline="0" dirty="0">
                <a:ln>
                  <a:noFill/>
                </a:ln>
                <a:solidFill>
                  <a:sysClr val="windowText" lastClr="000000"/>
                </a:solidFill>
                <a:effectLst/>
                <a:uLnTx/>
                <a:uFillTx/>
                <a:latin typeface="Open Sans"/>
                <a:ea typeface="+mn-ea"/>
                <a:cs typeface="Open Sans"/>
              </a:rPr>
              <a:t>curit</a:t>
            </a:r>
            <a:r>
              <a:rPr kumimoji="0" lang="fr-FR" sz="1998" b="0" i="0" u="none" strike="noStrike" kern="0" cap="none" spc="0" normalizeH="0" baseline="0" dirty="0">
                <a:ln>
                  <a:noFill/>
                </a:ln>
                <a:solidFill>
                  <a:sysClr val="windowText" lastClr="000000"/>
                </a:solidFill>
                <a:effectLst/>
                <a:uLnTx/>
                <a:uFillTx/>
                <a:latin typeface="Open Sans"/>
                <a:ea typeface="+mn-ea"/>
                <a:cs typeface="Open Sans"/>
              </a:rPr>
              <a:t>é</a:t>
            </a:r>
            <a:r>
              <a:rPr kumimoji="0" lang="fr-FR" sz="1998" b="0" i="0" u="none" strike="noStrike" kern="0" cap="none" spc="-6" normalizeH="0" baseline="0" dirty="0">
                <a:ln>
                  <a:noFill/>
                </a:ln>
                <a:solidFill>
                  <a:sysClr val="windowText" lastClr="000000"/>
                </a:solidFill>
                <a:effectLst/>
                <a:uLnTx/>
                <a:uFillTx/>
                <a:latin typeface="Open Sans"/>
                <a:ea typeface="+mn-ea"/>
                <a:cs typeface="Open Sans"/>
              </a:rPr>
              <a:t> alimentaire et de la malnutrition</a:t>
            </a:r>
            <a:r>
              <a:rPr kumimoji="0" lang="fr-FR" sz="1998" b="0" i="0" u="none" strike="noStrike" kern="0" cap="none" spc="-42" normalizeH="0" baseline="0" dirty="0">
                <a:ln>
                  <a:noFill/>
                </a:ln>
                <a:solidFill>
                  <a:sysClr val="windowText" lastClr="000000"/>
                </a:solidFill>
                <a:effectLst/>
                <a:uLnTx/>
                <a:uFillTx/>
                <a:latin typeface="Open Sans"/>
                <a:ea typeface="+mn-ea"/>
                <a:cs typeface="Open Sans"/>
              </a:rPr>
              <a:t>, et des urgences complexes</a:t>
            </a:r>
            <a:r>
              <a:rPr kumimoji="0" lang="fr-FR" sz="1998" b="0" i="0" u="none" strike="noStrike" kern="0" cap="none" spc="0" normalizeH="0" baseline="0" dirty="0">
                <a:ln>
                  <a:noFill/>
                </a:ln>
                <a:solidFill>
                  <a:sysClr val="windowText" lastClr="000000"/>
                </a:solidFill>
                <a:effectLst/>
                <a:uLnTx/>
                <a:uFillTx/>
                <a:latin typeface="Open Sans"/>
                <a:ea typeface="+mn-ea"/>
                <a:cs typeface="Open Sans"/>
              </a:rPr>
              <a:t>. </a:t>
            </a:r>
          </a:p>
        </p:txBody>
      </p:sp>
      <p:sp>
        <p:nvSpPr>
          <p:cNvPr id="28" name="object 8">
            <a:extLst>
              <a:ext uri="{FF2B5EF4-FFF2-40B4-BE49-F238E27FC236}">
                <a16:creationId xmlns:a16="http://schemas.microsoft.com/office/drawing/2014/main" id="{15F44943-4494-DB62-E160-541330A5A599}"/>
              </a:ext>
            </a:extLst>
          </p:cNvPr>
          <p:cNvSpPr/>
          <p:nvPr/>
        </p:nvSpPr>
        <p:spPr>
          <a:xfrm>
            <a:off x="1198121" y="1840898"/>
            <a:ext cx="682692" cy="697362"/>
          </a:xfrm>
          <a:custGeom>
            <a:avLst/>
            <a:gdLst/>
            <a:ahLst/>
            <a:cxnLst/>
            <a:rect l="l" t="t" r="r" b="b"/>
            <a:pathLst>
              <a:path w="755014" h="755014">
                <a:moveTo>
                  <a:pt x="377265" y="0"/>
                </a:moveTo>
                <a:lnTo>
                  <a:pt x="329942" y="2939"/>
                </a:lnTo>
                <a:lnTo>
                  <a:pt x="284372" y="11521"/>
                </a:lnTo>
                <a:lnTo>
                  <a:pt x="240910" y="25394"/>
                </a:lnTo>
                <a:lnTo>
                  <a:pt x="199910" y="44202"/>
                </a:lnTo>
                <a:lnTo>
                  <a:pt x="161724" y="67592"/>
                </a:lnTo>
                <a:lnTo>
                  <a:pt x="126707" y="95212"/>
                </a:lnTo>
                <a:lnTo>
                  <a:pt x="95212" y="126707"/>
                </a:lnTo>
                <a:lnTo>
                  <a:pt x="67592" y="161724"/>
                </a:lnTo>
                <a:lnTo>
                  <a:pt x="44202" y="199910"/>
                </a:lnTo>
                <a:lnTo>
                  <a:pt x="25394" y="240910"/>
                </a:lnTo>
                <a:lnTo>
                  <a:pt x="11521" y="284372"/>
                </a:lnTo>
                <a:lnTo>
                  <a:pt x="2939" y="329942"/>
                </a:lnTo>
                <a:lnTo>
                  <a:pt x="0" y="377265"/>
                </a:lnTo>
                <a:lnTo>
                  <a:pt x="2939" y="424589"/>
                </a:lnTo>
                <a:lnTo>
                  <a:pt x="11521" y="470159"/>
                </a:lnTo>
                <a:lnTo>
                  <a:pt x="25394" y="513621"/>
                </a:lnTo>
                <a:lnTo>
                  <a:pt x="44202" y="554621"/>
                </a:lnTo>
                <a:lnTo>
                  <a:pt x="67592" y="592807"/>
                </a:lnTo>
                <a:lnTo>
                  <a:pt x="95212" y="627824"/>
                </a:lnTo>
                <a:lnTo>
                  <a:pt x="126707" y="659319"/>
                </a:lnTo>
                <a:lnTo>
                  <a:pt x="161724" y="686939"/>
                </a:lnTo>
                <a:lnTo>
                  <a:pt x="199910" y="710329"/>
                </a:lnTo>
                <a:lnTo>
                  <a:pt x="240910" y="729137"/>
                </a:lnTo>
                <a:lnTo>
                  <a:pt x="284372" y="743010"/>
                </a:lnTo>
                <a:lnTo>
                  <a:pt x="329942" y="751592"/>
                </a:lnTo>
                <a:lnTo>
                  <a:pt x="377265" y="754531"/>
                </a:lnTo>
                <a:lnTo>
                  <a:pt x="424589" y="751592"/>
                </a:lnTo>
                <a:lnTo>
                  <a:pt x="470159" y="743010"/>
                </a:lnTo>
                <a:lnTo>
                  <a:pt x="513621" y="729137"/>
                </a:lnTo>
                <a:lnTo>
                  <a:pt x="554621" y="710329"/>
                </a:lnTo>
                <a:lnTo>
                  <a:pt x="592807" y="686939"/>
                </a:lnTo>
                <a:lnTo>
                  <a:pt x="627824" y="659319"/>
                </a:lnTo>
                <a:lnTo>
                  <a:pt x="659319" y="627824"/>
                </a:lnTo>
                <a:lnTo>
                  <a:pt x="686939" y="592807"/>
                </a:lnTo>
                <a:lnTo>
                  <a:pt x="710329" y="554621"/>
                </a:lnTo>
                <a:lnTo>
                  <a:pt x="729137" y="513621"/>
                </a:lnTo>
                <a:lnTo>
                  <a:pt x="743010" y="470159"/>
                </a:lnTo>
                <a:lnTo>
                  <a:pt x="751592" y="424589"/>
                </a:lnTo>
                <a:lnTo>
                  <a:pt x="754531" y="377265"/>
                </a:lnTo>
                <a:lnTo>
                  <a:pt x="751592" y="329942"/>
                </a:lnTo>
                <a:lnTo>
                  <a:pt x="743010" y="284372"/>
                </a:lnTo>
                <a:lnTo>
                  <a:pt x="729137" y="240910"/>
                </a:lnTo>
                <a:lnTo>
                  <a:pt x="710329" y="199910"/>
                </a:lnTo>
                <a:lnTo>
                  <a:pt x="686939" y="161724"/>
                </a:lnTo>
                <a:lnTo>
                  <a:pt x="659319" y="126707"/>
                </a:lnTo>
                <a:lnTo>
                  <a:pt x="627824" y="95212"/>
                </a:lnTo>
                <a:lnTo>
                  <a:pt x="592807" y="67592"/>
                </a:lnTo>
                <a:lnTo>
                  <a:pt x="554621" y="44202"/>
                </a:lnTo>
                <a:lnTo>
                  <a:pt x="513621" y="25394"/>
                </a:lnTo>
                <a:lnTo>
                  <a:pt x="470159" y="11521"/>
                </a:lnTo>
                <a:lnTo>
                  <a:pt x="424589" y="2939"/>
                </a:lnTo>
                <a:lnTo>
                  <a:pt x="377265" y="0"/>
                </a:lnTo>
                <a:close/>
              </a:path>
            </a:pathLst>
          </a:custGeom>
          <a:solidFill>
            <a:srgbClr val="1D3C5C"/>
          </a:solidFill>
        </p:spPr>
        <p:txBody>
          <a:bodyPr wrap="square" lIns="0" tIns="0" rIns="0" bIns="0" rtlCol="0"/>
          <a:lstStyle/>
          <a:p>
            <a:pPr marL="0" marR="0" lvl="0" indent="0" algn="l" defTabSz="553938" rtl="0" eaLnBrk="1" fontAlgn="auto" latinLnBrk="0" hangingPunct="1">
              <a:lnSpc>
                <a:spcPct val="100000"/>
              </a:lnSpc>
              <a:spcBef>
                <a:spcPts val="0"/>
              </a:spcBef>
              <a:spcAft>
                <a:spcPts val="0"/>
              </a:spcAft>
              <a:buClrTx/>
              <a:buSzTx/>
              <a:buFontTx/>
              <a:buNone/>
              <a:tabLst/>
              <a:defRPr/>
            </a:pPr>
            <a:endParaRPr kumimoji="0" sz="1099"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29" name="object 9">
            <a:extLst>
              <a:ext uri="{FF2B5EF4-FFF2-40B4-BE49-F238E27FC236}">
                <a16:creationId xmlns:a16="http://schemas.microsoft.com/office/drawing/2014/main" id="{4E72F462-2E29-22AC-A064-5B374C4C64C5}"/>
              </a:ext>
            </a:extLst>
          </p:cNvPr>
          <p:cNvSpPr txBox="1"/>
          <p:nvPr/>
        </p:nvSpPr>
        <p:spPr>
          <a:xfrm>
            <a:off x="1498637" y="1917837"/>
            <a:ext cx="186732" cy="500474"/>
          </a:xfrm>
          <a:prstGeom prst="rect">
            <a:avLst/>
          </a:prstGeom>
        </p:spPr>
        <p:txBody>
          <a:bodyPr vert="horz" wrap="square" lIns="0" tIns="8462" rIns="0" bIns="0" rtlCol="0" anchor="ctr">
            <a:spAutoFit/>
          </a:bodyPr>
          <a:lstStyle/>
          <a:p>
            <a:pPr marL="7693" marR="0" lvl="0" indent="0" algn="l" defTabSz="553938" rtl="0" eaLnBrk="1" fontAlgn="auto" latinLnBrk="0" hangingPunct="1">
              <a:lnSpc>
                <a:spcPct val="100000"/>
              </a:lnSpc>
              <a:spcBef>
                <a:spcPts val="67"/>
              </a:spcBef>
              <a:spcAft>
                <a:spcPts val="0"/>
              </a:spcAft>
              <a:buClrTx/>
              <a:buSzTx/>
              <a:buFontTx/>
              <a:buNone/>
              <a:tabLst/>
              <a:defRPr/>
            </a:pPr>
            <a:r>
              <a:rPr kumimoji="0" sz="3197" b="0" i="0" u="none" strike="noStrike" kern="0" cap="none" spc="0" normalizeH="0" baseline="0" noProof="0" dirty="0">
                <a:ln>
                  <a:noFill/>
                </a:ln>
                <a:solidFill>
                  <a:srgbClr val="FFFFFF"/>
                </a:solidFill>
                <a:effectLst/>
                <a:uLnTx/>
                <a:uFillTx/>
                <a:latin typeface="HALDEN SOLID"/>
                <a:ea typeface="+mn-ea"/>
                <a:cs typeface="HALDEN SOLID"/>
              </a:rPr>
              <a:t>1</a:t>
            </a:r>
            <a:endParaRPr kumimoji="0" sz="3197" b="0" i="0" u="none" strike="noStrike" kern="0" cap="none" spc="0" normalizeH="0" baseline="0" noProof="0" dirty="0">
              <a:ln>
                <a:noFill/>
              </a:ln>
              <a:solidFill>
                <a:sysClr val="windowText" lastClr="000000"/>
              </a:solidFill>
              <a:effectLst/>
              <a:uLnTx/>
              <a:uFillTx/>
              <a:latin typeface="HALDEN SOLID"/>
              <a:ea typeface="+mn-ea"/>
              <a:cs typeface="HALDEN SOLID"/>
            </a:endParaRPr>
          </a:p>
        </p:txBody>
      </p:sp>
      <p:sp>
        <p:nvSpPr>
          <p:cNvPr id="30" name="object 10">
            <a:extLst>
              <a:ext uri="{FF2B5EF4-FFF2-40B4-BE49-F238E27FC236}">
                <a16:creationId xmlns:a16="http://schemas.microsoft.com/office/drawing/2014/main" id="{914CC7AA-92AC-2421-68C7-BF872CADDFCC}"/>
              </a:ext>
            </a:extLst>
          </p:cNvPr>
          <p:cNvSpPr/>
          <p:nvPr/>
        </p:nvSpPr>
        <p:spPr>
          <a:xfrm>
            <a:off x="1238583" y="3700176"/>
            <a:ext cx="642230" cy="697362"/>
          </a:xfrm>
          <a:custGeom>
            <a:avLst/>
            <a:gdLst/>
            <a:ahLst/>
            <a:cxnLst/>
            <a:rect l="l" t="t" r="r" b="b"/>
            <a:pathLst>
              <a:path w="755014" h="755014">
                <a:moveTo>
                  <a:pt x="377265" y="0"/>
                </a:moveTo>
                <a:lnTo>
                  <a:pt x="329942" y="2939"/>
                </a:lnTo>
                <a:lnTo>
                  <a:pt x="284372" y="11521"/>
                </a:lnTo>
                <a:lnTo>
                  <a:pt x="240910" y="25394"/>
                </a:lnTo>
                <a:lnTo>
                  <a:pt x="199910" y="44202"/>
                </a:lnTo>
                <a:lnTo>
                  <a:pt x="161724" y="67592"/>
                </a:lnTo>
                <a:lnTo>
                  <a:pt x="126707" y="95212"/>
                </a:lnTo>
                <a:lnTo>
                  <a:pt x="95212" y="126707"/>
                </a:lnTo>
                <a:lnTo>
                  <a:pt x="67592" y="161724"/>
                </a:lnTo>
                <a:lnTo>
                  <a:pt x="44202" y="199910"/>
                </a:lnTo>
                <a:lnTo>
                  <a:pt x="25394" y="240910"/>
                </a:lnTo>
                <a:lnTo>
                  <a:pt x="11521" y="284372"/>
                </a:lnTo>
                <a:lnTo>
                  <a:pt x="2939" y="329942"/>
                </a:lnTo>
                <a:lnTo>
                  <a:pt x="0" y="377265"/>
                </a:lnTo>
                <a:lnTo>
                  <a:pt x="2939" y="424589"/>
                </a:lnTo>
                <a:lnTo>
                  <a:pt x="11521" y="470159"/>
                </a:lnTo>
                <a:lnTo>
                  <a:pt x="25394" y="513621"/>
                </a:lnTo>
                <a:lnTo>
                  <a:pt x="44202" y="554621"/>
                </a:lnTo>
                <a:lnTo>
                  <a:pt x="67592" y="592807"/>
                </a:lnTo>
                <a:lnTo>
                  <a:pt x="95212" y="627824"/>
                </a:lnTo>
                <a:lnTo>
                  <a:pt x="126707" y="659319"/>
                </a:lnTo>
                <a:lnTo>
                  <a:pt x="161724" y="686939"/>
                </a:lnTo>
                <a:lnTo>
                  <a:pt x="199910" y="710329"/>
                </a:lnTo>
                <a:lnTo>
                  <a:pt x="240910" y="729137"/>
                </a:lnTo>
                <a:lnTo>
                  <a:pt x="284372" y="743010"/>
                </a:lnTo>
                <a:lnTo>
                  <a:pt x="329942" y="751592"/>
                </a:lnTo>
                <a:lnTo>
                  <a:pt x="377265" y="754531"/>
                </a:lnTo>
                <a:lnTo>
                  <a:pt x="424589" y="751592"/>
                </a:lnTo>
                <a:lnTo>
                  <a:pt x="470159" y="743010"/>
                </a:lnTo>
                <a:lnTo>
                  <a:pt x="513621" y="729137"/>
                </a:lnTo>
                <a:lnTo>
                  <a:pt x="554621" y="710329"/>
                </a:lnTo>
                <a:lnTo>
                  <a:pt x="592807" y="686939"/>
                </a:lnTo>
                <a:lnTo>
                  <a:pt x="627824" y="659319"/>
                </a:lnTo>
                <a:lnTo>
                  <a:pt x="659319" y="627824"/>
                </a:lnTo>
                <a:lnTo>
                  <a:pt x="686939" y="592807"/>
                </a:lnTo>
                <a:lnTo>
                  <a:pt x="710329" y="554621"/>
                </a:lnTo>
                <a:lnTo>
                  <a:pt x="729137" y="513621"/>
                </a:lnTo>
                <a:lnTo>
                  <a:pt x="743010" y="470159"/>
                </a:lnTo>
                <a:lnTo>
                  <a:pt x="751592" y="424589"/>
                </a:lnTo>
                <a:lnTo>
                  <a:pt x="754531" y="377265"/>
                </a:lnTo>
                <a:lnTo>
                  <a:pt x="751592" y="329942"/>
                </a:lnTo>
                <a:lnTo>
                  <a:pt x="743010" y="284372"/>
                </a:lnTo>
                <a:lnTo>
                  <a:pt x="729137" y="240910"/>
                </a:lnTo>
                <a:lnTo>
                  <a:pt x="710329" y="199910"/>
                </a:lnTo>
                <a:lnTo>
                  <a:pt x="686939" y="161724"/>
                </a:lnTo>
                <a:lnTo>
                  <a:pt x="659319" y="126707"/>
                </a:lnTo>
                <a:lnTo>
                  <a:pt x="627824" y="95212"/>
                </a:lnTo>
                <a:lnTo>
                  <a:pt x="592807" y="67592"/>
                </a:lnTo>
                <a:lnTo>
                  <a:pt x="554621" y="44202"/>
                </a:lnTo>
                <a:lnTo>
                  <a:pt x="513621" y="25394"/>
                </a:lnTo>
                <a:lnTo>
                  <a:pt x="470159" y="11521"/>
                </a:lnTo>
                <a:lnTo>
                  <a:pt x="424589" y="2939"/>
                </a:lnTo>
                <a:lnTo>
                  <a:pt x="377265" y="0"/>
                </a:lnTo>
                <a:close/>
              </a:path>
            </a:pathLst>
          </a:custGeom>
          <a:solidFill>
            <a:srgbClr val="3CB3C7"/>
          </a:solidFill>
        </p:spPr>
        <p:txBody>
          <a:bodyPr wrap="square" lIns="0" tIns="0" rIns="0" bIns="0" rtlCol="0"/>
          <a:lstStyle/>
          <a:p>
            <a:pPr marL="0" marR="0" lvl="0" indent="0" algn="l" defTabSz="553938" rtl="0" eaLnBrk="1" fontAlgn="auto" latinLnBrk="0" hangingPunct="1">
              <a:lnSpc>
                <a:spcPct val="100000"/>
              </a:lnSpc>
              <a:spcBef>
                <a:spcPts val="0"/>
              </a:spcBef>
              <a:spcAft>
                <a:spcPts val="0"/>
              </a:spcAft>
              <a:buClrTx/>
              <a:buSzTx/>
              <a:buFontTx/>
              <a:buNone/>
              <a:tabLst/>
              <a:defRPr/>
            </a:pPr>
            <a:endParaRPr kumimoji="0" sz="1099"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31" name="object 11">
            <a:extLst>
              <a:ext uri="{FF2B5EF4-FFF2-40B4-BE49-F238E27FC236}">
                <a16:creationId xmlns:a16="http://schemas.microsoft.com/office/drawing/2014/main" id="{A596A37D-98E3-A16E-57A6-94DA5CD73765}"/>
              </a:ext>
            </a:extLst>
          </p:cNvPr>
          <p:cNvSpPr txBox="1"/>
          <p:nvPr/>
        </p:nvSpPr>
        <p:spPr>
          <a:xfrm>
            <a:off x="1473569" y="3793837"/>
            <a:ext cx="192709" cy="500474"/>
          </a:xfrm>
          <a:prstGeom prst="rect">
            <a:avLst/>
          </a:prstGeom>
        </p:spPr>
        <p:txBody>
          <a:bodyPr vert="horz" wrap="square" lIns="0" tIns="8462" rIns="0" bIns="0" rtlCol="0" anchor="ctr">
            <a:spAutoFit/>
          </a:bodyPr>
          <a:lstStyle/>
          <a:p>
            <a:pPr marL="7693" marR="0" lvl="0" indent="0" algn="l" defTabSz="553938" rtl="0" eaLnBrk="1" fontAlgn="auto" latinLnBrk="0" hangingPunct="1">
              <a:lnSpc>
                <a:spcPct val="100000"/>
              </a:lnSpc>
              <a:spcBef>
                <a:spcPts val="67"/>
              </a:spcBef>
              <a:spcAft>
                <a:spcPts val="0"/>
              </a:spcAft>
              <a:buClrTx/>
              <a:buSzTx/>
              <a:buFontTx/>
              <a:buNone/>
              <a:tabLst/>
              <a:defRPr/>
            </a:pPr>
            <a:r>
              <a:rPr kumimoji="0" lang="en-GB" sz="3197" b="0" i="0" u="none" strike="noStrike" kern="0" cap="none" spc="0" normalizeH="0" baseline="0" noProof="0" dirty="0">
                <a:ln>
                  <a:noFill/>
                </a:ln>
                <a:solidFill>
                  <a:srgbClr val="FFFFFF"/>
                </a:solidFill>
                <a:effectLst/>
                <a:uLnTx/>
                <a:uFillTx/>
                <a:latin typeface="HALDEN SOLID"/>
                <a:ea typeface="+mn-ea"/>
                <a:cs typeface="HALDEN SOLID"/>
              </a:rPr>
              <a:t>3</a:t>
            </a:r>
            <a:endParaRPr kumimoji="0" sz="3197" b="0" i="0" u="none" strike="noStrike" kern="0" cap="none" spc="0" normalizeH="0" baseline="0" noProof="0" dirty="0">
              <a:ln>
                <a:noFill/>
              </a:ln>
              <a:solidFill>
                <a:sysClr val="windowText" lastClr="000000"/>
              </a:solidFill>
              <a:effectLst/>
              <a:uLnTx/>
              <a:uFillTx/>
              <a:latin typeface="HALDEN SOLID"/>
              <a:ea typeface="+mn-ea"/>
              <a:cs typeface="HALDEN SOLID"/>
            </a:endParaRPr>
          </a:p>
        </p:txBody>
      </p:sp>
      <p:sp>
        <p:nvSpPr>
          <p:cNvPr id="32" name="object 12">
            <a:extLst>
              <a:ext uri="{FF2B5EF4-FFF2-40B4-BE49-F238E27FC236}">
                <a16:creationId xmlns:a16="http://schemas.microsoft.com/office/drawing/2014/main" id="{FFAD702F-1D20-EC79-E53B-1CC76FF72611}"/>
              </a:ext>
            </a:extLst>
          </p:cNvPr>
          <p:cNvSpPr/>
          <p:nvPr/>
        </p:nvSpPr>
        <p:spPr>
          <a:xfrm>
            <a:off x="1264237" y="4634876"/>
            <a:ext cx="642230" cy="657072"/>
          </a:xfrm>
          <a:custGeom>
            <a:avLst/>
            <a:gdLst/>
            <a:ahLst/>
            <a:cxnLst/>
            <a:rect l="l" t="t" r="r" b="b"/>
            <a:pathLst>
              <a:path w="755014" h="755015">
                <a:moveTo>
                  <a:pt x="377265" y="0"/>
                </a:moveTo>
                <a:lnTo>
                  <a:pt x="329942" y="2939"/>
                </a:lnTo>
                <a:lnTo>
                  <a:pt x="284372" y="11521"/>
                </a:lnTo>
                <a:lnTo>
                  <a:pt x="240910" y="25394"/>
                </a:lnTo>
                <a:lnTo>
                  <a:pt x="199910" y="44202"/>
                </a:lnTo>
                <a:lnTo>
                  <a:pt x="161724" y="67592"/>
                </a:lnTo>
                <a:lnTo>
                  <a:pt x="126707" y="95212"/>
                </a:lnTo>
                <a:lnTo>
                  <a:pt x="95212" y="126707"/>
                </a:lnTo>
                <a:lnTo>
                  <a:pt x="67592" y="161724"/>
                </a:lnTo>
                <a:lnTo>
                  <a:pt x="44202" y="199910"/>
                </a:lnTo>
                <a:lnTo>
                  <a:pt x="25394" y="240910"/>
                </a:lnTo>
                <a:lnTo>
                  <a:pt x="11521" y="284372"/>
                </a:lnTo>
                <a:lnTo>
                  <a:pt x="2939" y="329942"/>
                </a:lnTo>
                <a:lnTo>
                  <a:pt x="0" y="377265"/>
                </a:lnTo>
                <a:lnTo>
                  <a:pt x="2939" y="424589"/>
                </a:lnTo>
                <a:lnTo>
                  <a:pt x="11521" y="470159"/>
                </a:lnTo>
                <a:lnTo>
                  <a:pt x="25394" y="513621"/>
                </a:lnTo>
                <a:lnTo>
                  <a:pt x="44202" y="554621"/>
                </a:lnTo>
                <a:lnTo>
                  <a:pt x="67592" y="592807"/>
                </a:lnTo>
                <a:lnTo>
                  <a:pt x="95212" y="627824"/>
                </a:lnTo>
                <a:lnTo>
                  <a:pt x="126707" y="659319"/>
                </a:lnTo>
                <a:lnTo>
                  <a:pt x="161724" y="686939"/>
                </a:lnTo>
                <a:lnTo>
                  <a:pt x="199910" y="710329"/>
                </a:lnTo>
                <a:lnTo>
                  <a:pt x="240910" y="729137"/>
                </a:lnTo>
                <a:lnTo>
                  <a:pt x="284372" y="743010"/>
                </a:lnTo>
                <a:lnTo>
                  <a:pt x="329942" y="751592"/>
                </a:lnTo>
                <a:lnTo>
                  <a:pt x="377265" y="754531"/>
                </a:lnTo>
                <a:lnTo>
                  <a:pt x="424589" y="751592"/>
                </a:lnTo>
                <a:lnTo>
                  <a:pt x="470159" y="743010"/>
                </a:lnTo>
                <a:lnTo>
                  <a:pt x="513621" y="729137"/>
                </a:lnTo>
                <a:lnTo>
                  <a:pt x="554621" y="710329"/>
                </a:lnTo>
                <a:lnTo>
                  <a:pt x="592807" y="686939"/>
                </a:lnTo>
                <a:lnTo>
                  <a:pt x="627824" y="659319"/>
                </a:lnTo>
                <a:lnTo>
                  <a:pt x="659319" y="627824"/>
                </a:lnTo>
                <a:lnTo>
                  <a:pt x="686939" y="592807"/>
                </a:lnTo>
                <a:lnTo>
                  <a:pt x="710329" y="554621"/>
                </a:lnTo>
                <a:lnTo>
                  <a:pt x="729137" y="513621"/>
                </a:lnTo>
                <a:lnTo>
                  <a:pt x="743010" y="470159"/>
                </a:lnTo>
                <a:lnTo>
                  <a:pt x="751592" y="424589"/>
                </a:lnTo>
                <a:lnTo>
                  <a:pt x="754531" y="377265"/>
                </a:lnTo>
                <a:lnTo>
                  <a:pt x="751592" y="329942"/>
                </a:lnTo>
                <a:lnTo>
                  <a:pt x="743010" y="284372"/>
                </a:lnTo>
                <a:lnTo>
                  <a:pt x="729137" y="240910"/>
                </a:lnTo>
                <a:lnTo>
                  <a:pt x="710329" y="199910"/>
                </a:lnTo>
                <a:lnTo>
                  <a:pt x="686939" y="161724"/>
                </a:lnTo>
                <a:lnTo>
                  <a:pt x="659319" y="126707"/>
                </a:lnTo>
                <a:lnTo>
                  <a:pt x="627824" y="95212"/>
                </a:lnTo>
                <a:lnTo>
                  <a:pt x="592807" y="67592"/>
                </a:lnTo>
                <a:lnTo>
                  <a:pt x="554621" y="44202"/>
                </a:lnTo>
                <a:lnTo>
                  <a:pt x="513621" y="25394"/>
                </a:lnTo>
                <a:lnTo>
                  <a:pt x="470159" y="11521"/>
                </a:lnTo>
                <a:lnTo>
                  <a:pt x="424589" y="2939"/>
                </a:lnTo>
                <a:lnTo>
                  <a:pt x="377265" y="0"/>
                </a:lnTo>
                <a:close/>
              </a:path>
            </a:pathLst>
          </a:custGeom>
          <a:solidFill>
            <a:srgbClr val="00B485"/>
          </a:solidFill>
        </p:spPr>
        <p:txBody>
          <a:bodyPr wrap="square" lIns="0" tIns="0" rIns="0" bIns="0" rtlCol="0"/>
          <a:lstStyle/>
          <a:p>
            <a:pPr marL="0" marR="0" lvl="0" indent="0" algn="l" defTabSz="553938" rtl="0" eaLnBrk="1" fontAlgn="auto" latinLnBrk="0" hangingPunct="1">
              <a:lnSpc>
                <a:spcPct val="100000"/>
              </a:lnSpc>
              <a:spcBef>
                <a:spcPts val="0"/>
              </a:spcBef>
              <a:spcAft>
                <a:spcPts val="0"/>
              </a:spcAft>
              <a:buClrTx/>
              <a:buSzTx/>
              <a:buFontTx/>
              <a:buNone/>
              <a:tabLst/>
              <a:defRPr/>
            </a:pPr>
            <a:endParaRPr kumimoji="0" sz="1099"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33" name="object 13">
            <a:extLst>
              <a:ext uri="{FF2B5EF4-FFF2-40B4-BE49-F238E27FC236}">
                <a16:creationId xmlns:a16="http://schemas.microsoft.com/office/drawing/2014/main" id="{EC801DC0-98CB-A403-AD09-FA5F6779B02A}"/>
              </a:ext>
            </a:extLst>
          </p:cNvPr>
          <p:cNvSpPr txBox="1"/>
          <p:nvPr/>
        </p:nvSpPr>
        <p:spPr>
          <a:xfrm>
            <a:off x="1473570" y="4713174"/>
            <a:ext cx="185362" cy="500474"/>
          </a:xfrm>
          <a:prstGeom prst="rect">
            <a:avLst/>
          </a:prstGeom>
        </p:spPr>
        <p:txBody>
          <a:bodyPr vert="horz" wrap="square" lIns="0" tIns="8462" rIns="0" bIns="0" rtlCol="0" anchor="ctr">
            <a:spAutoFit/>
          </a:bodyPr>
          <a:lstStyle/>
          <a:p>
            <a:pPr marL="7693" marR="0" lvl="0" indent="0" algn="l" defTabSz="553938" rtl="0" eaLnBrk="1" fontAlgn="auto" latinLnBrk="0" hangingPunct="1">
              <a:lnSpc>
                <a:spcPct val="100000"/>
              </a:lnSpc>
              <a:spcBef>
                <a:spcPts val="67"/>
              </a:spcBef>
              <a:spcAft>
                <a:spcPts val="0"/>
              </a:spcAft>
              <a:buClrTx/>
              <a:buSzTx/>
              <a:buFontTx/>
              <a:buNone/>
              <a:tabLst/>
              <a:defRPr/>
            </a:pPr>
            <a:r>
              <a:rPr kumimoji="0" lang="en-GB" sz="3197" b="0" i="0" u="none" strike="noStrike" kern="0" cap="none" spc="0" normalizeH="0" baseline="0" noProof="0" dirty="0">
                <a:ln>
                  <a:noFill/>
                </a:ln>
                <a:solidFill>
                  <a:srgbClr val="FFFFFF"/>
                </a:solidFill>
                <a:effectLst/>
                <a:uLnTx/>
                <a:uFillTx/>
                <a:latin typeface="HALDEN SOLID"/>
                <a:ea typeface="+mn-ea"/>
                <a:cs typeface="HALDEN SOLID"/>
              </a:rPr>
              <a:t>4</a:t>
            </a:r>
            <a:endParaRPr kumimoji="0" sz="3197" b="0" i="0" u="none" strike="noStrike" kern="0" cap="none" spc="0" normalizeH="0" baseline="0" noProof="0" dirty="0">
              <a:ln>
                <a:noFill/>
              </a:ln>
              <a:solidFill>
                <a:sysClr val="windowText" lastClr="000000"/>
              </a:solidFill>
              <a:effectLst/>
              <a:uLnTx/>
              <a:uFillTx/>
              <a:latin typeface="HALDEN SOLID"/>
              <a:ea typeface="+mn-ea"/>
              <a:cs typeface="HALDEN SOLID"/>
            </a:endParaRPr>
          </a:p>
        </p:txBody>
      </p:sp>
      <p:sp>
        <p:nvSpPr>
          <p:cNvPr id="35" name="object 15">
            <a:extLst>
              <a:ext uri="{FF2B5EF4-FFF2-40B4-BE49-F238E27FC236}">
                <a16:creationId xmlns:a16="http://schemas.microsoft.com/office/drawing/2014/main" id="{830285DA-07CC-4765-BD6B-F72D12D05D1F}"/>
              </a:ext>
            </a:extLst>
          </p:cNvPr>
          <p:cNvSpPr txBox="1"/>
          <p:nvPr/>
        </p:nvSpPr>
        <p:spPr>
          <a:xfrm>
            <a:off x="331708" y="6399816"/>
            <a:ext cx="84098" cy="353536"/>
          </a:xfrm>
          <a:prstGeom prst="rect">
            <a:avLst/>
          </a:prstGeom>
        </p:spPr>
        <p:txBody>
          <a:bodyPr vert="horz" wrap="square" lIns="0" tIns="8462" rIns="0" bIns="0" rtlCol="0" anchor="ctr">
            <a:spAutoFit/>
          </a:bodyPr>
          <a:lstStyle/>
          <a:p>
            <a:pPr marL="7693" marR="0" lvl="0" indent="0" algn="l" defTabSz="553938" rtl="0" eaLnBrk="1" fontAlgn="auto" latinLnBrk="0" hangingPunct="1">
              <a:lnSpc>
                <a:spcPct val="100000"/>
              </a:lnSpc>
              <a:spcBef>
                <a:spcPts val="67"/>
              </a:spcBef>
              <a:spcAft>
                <a:spcPts val="0"/>
              </a:spcAft>
              <a:buClrTx/>
              <a:buSzTx/>
              <a:buFontTx/>
              <a:buNone/>
              <a:tabLst/>
              <a:defRPr/>
            </a:pPr>
            <a:r>
              <a:rPr kumimoji="0" lang="en-GB" sz="2242" b="0" i="0" u="none" strike="noStrike" kern="0" cap="none" spc="0" normalizeH="0" baseline="0" noProof="0" dirty="0">
                <a:ln>
                  <a:noFill/>
                </a:ln>
                <a:solidFill>
                  <a:srgbClr val="FFFFFF"/>
                </a:solidFill>
                <a:effectLst/>
                <a:uLnTx/>
                <a:uFillTx/>
                <a:latin typeface="HALDEN SOLID"/>
                <a:ea typeface="+mn-ea"/>
                <a:cs typeface="HALDEN SOLID"/>
              </a:rPr>
              <a:t>5</a:t>
            </a:r>
            <a:endParaRPr kumimoji="0" sz="2242" b="0" i="0" u="none" strike="noStrike" kern="0" cap="none" spc="0" normalizeH="0" baseline="0" noProof="0" dirty="0">
              <a:ln>
                <a:noFill/>
              </a:ln>
              <a:solidFill>
                <a:sysClr val="windowText" lastClr="000000"/>
              </a:solidFill>
              <a:effectLst/>
              <a:uLnTx/>
              <a:uFillTx/>
              <a:latin typeface="HALDEN SOLID"/>
              <a:ea typeface="+mn-ea"/>
              <a:cs typeface="HALDEN SOLID"/>
            </a:endParaRPr>
          </a:p>
        </p:txBody>
      </p:sp>
      <p:sp>
        <p:nvSpPr>
          <p:cNvPr id="37" name="object 17">
            <a:extLst>
              <a:ext uri="{FF2B5EF4-FFF2-40B4-BE49-F238E27FC236}">
                <a16:creationId xmlns:a16="http://schemas.microsoft.com/office/drawing/2014/main" id="{440033E7-5384-3108-4E51-94E6480141A7}"/>
              </a:ext>
            </a:extLst>
          </p:cNvPr>
          <p:cNvSpPr txBox="1"/>
          <p:nvPr/>
        </p:nvSpPr>
        <p:spPr>
          <a:xfrm>
            <a:off x="2235939" y="4634876"/>
            <a:ext cx="8959255" cy="607157"/>
          </a:xfrm>
          <a:prstGeom prst="rect">
            <a:avLst/>
          </a:prstGeom>
        </p:spPr>
        <p:txBody>
          <a:bodyPr vert="horz" wrap="square" lIns="0" tIns="17694" rIns="0" bIns="0" rtlCol="0">
            <a:spAutoFit/>
          </a:bodyPr>
          <a:lstStyle/>
          <a:p>
            <a:pPr marL="12687" marR="5075">
              <a:lnSpc>
                <a:spcPts val="2308"/>
              </a:lnSpc>
              <a:spcBef>
                <a:spcPts val="229"/>
              </a:spcBef>
            </a:pPr>
            <a:r>
              <a:rPr lang="fr-FR" sz="1998" dirty="0">
                <a:latin typeface="Open Sans"/>
                <a:cs typeface="Open Sans"/>
              </a:rPr>
              <a:t>Nécessité de passer d'un système humanitaire réactif à un système plus prospectif</a:t>
            </a:r>
          </a:p>
        </p:txBody>
      </p:sp>
      <p:sp>
        <p:nvSpPr>
          <p:cNvPr id="38" name="object 18">
            <a:extLst>
              <a:ext uri="{FF2B5EF4-FFF2-40B4-BE49-F238E27FC236}">
                <a16:creationId xmlns:a16="http://schemas.microsoft.com/office/drawing/2014/main" id="{5D154A0C-640F-EB37-ECD3-EA0555AF216A}"/>
              </a:ext>
            </a:extLst>
          </p:cNvPr>
          <p:cNvSpPr txBox="1"/>
          <p:nvPr/>
        </p:nvSpPr>
        <p:spPr>
          <a:xfrm>
            <a:off x="2235938" y="3728418"/>
            <a:ext cx="9177856" cy="729691"/>
          </a:xfrm>
          <a:prstGeom prst="rect">
            <a:avLst/>
          </a:prstGeom>
        </p:spPr>
        <p:txBody>
          <a:bodyPr vert="horz" wrap="square" lIns="0" tIns="17694" rIns="0" bIns="0" rtlCol="0">
            <a:spAutoFit/>
          </a:bodyPr>
          <a:lstStyle/>
          <a:p>
            <a:pPr marL="7693" marR="3078" lvl="0" indent="0" algn="l" defTabSz="553938" rtl="0" eaLnBrk="1" fontAlgn="auto" latinLnBrk="0" hangingPunct="1">
              <a:lnSpc>
                <a:spcPct val="120000"/>
              </a:lnSpc>
              <a:spcBef>
                <a:spcPts val="139"/>
              </a:spcBef>
              <a:spcAft>
                <a:spcPts val="0"/>
              </a:spcAft>
              <a:buClrTx/>
              <a:buSzTx/>
              <a:buFontTx/>
              <a:buNone/>
              <a:tabLst/>
              <a:defRPr/>
            </a:pPr>
            <a:r>
              <a:rPr kumimoji="0" lang="fr-FR" sz="1998" b="0" i="0" u="none" strike="noStrike" kern="0" cap="none" spc="0" normalizeH="0" baseline="0" noProof="0" dirty="0">
                <a:ln>
                  <a:noFill/>
                </a:ln>
                <a:solidFill>
                  <a:sysClr val="windowText" lastClr="000000"/>
                </a:solidFill>
                <a:effectLst/>
                <a:uLnTx/>
                <a:uFillTx/>
                <a:latin typeface="Open Sans"/>
                <a:ea typeface="+mn-ea"/>
                <a:cs typeface="Open Sans"/>
              </a:rPr>
              <a:t>Des chocs climatiques toujours plus nombreux et plus intenses, des besoins humanitaires accrus et des réponses coûteuses</a:t>
            </a:r>
          </a:p>
        </p:txBody>
      </p:sp>
      <p:sp>
        <p:nvSpPr>
          <p:cNvPr id="150" name="object 10">
            <a:extLst>
              <a:ext uri="{FF2B5EF4-FFF2-40B4-BE49-F238E27FC236}">
                <a16:creationId xmlns:a16="http://schemas.microsoft.com/office/drawing/2014/main" id="{BF8E1F04-92B5-E9A7-4E87-7037BFFA0562}"/>
              </a:ext>
            </a:extLst>
          </p:cNvPr>
          <p:cNvSpPr/>
          <p:nvPr/>
        </p:nvSpPr>
        <p:spPr>
          <a:xfrm>
            <a:off x="1214492" y="2791635"/>
            <a:ext cx="642230" cy="697362"/>
          </a:xfrm>
          <a:custGeom>
            <a:avLst/>
            <a:gdLst/>
            <a:ahLst/>
            <a:cxnLst/>
            <a:rect l="l" t="t" r="r" b="b"/>
            <a:pathLst>
              <a:path w="755014" h="755014">
                <a:moveTo>
                  <a:pt x="377265" y="0"/>
                </a:moveTo>
                <a:lnTo>
                  <a:pt x="329942" y="2939"/>
                </a:lnTo>
                <a:lnTo>
                  <a:pt x="284372" y="11521"/>
                </a:lnTo>
                <a:lnTo>
                  <a:pt x="240910" y="25394"/>
                </a:lnTo>
                <a:lnTo>
                  <a:pt x="199910" y="44202"/>
                </a:lnTo>
                <a:lnTo>
                  <a:pt x="161724" y="67592"/>
                </a:lnTo>
                <a:lnTo>
                  <a:pt x="126707" y="95212"/>
                </a:lnTo>
                <a:lnTo>
                  <a:pt x="95212" y="126707"/>
                </a:lnTo>
                <a:lnTo>
                  <a:pt x="67592" y="161724"/>
                </a:lnTo>
                <a:lnTo>
                  <a:pt x="44202" y="199910"/>
                </a:lnTo>
                <a:lnTo>
                  <a:pt x="25394" y="240910"/>
                </a:lnTo>
                <a:lnTo>
                  <a:pt x="11521" y="284372"/>
                </a:lnTo>
                <a:lnTo>
                  <a:pt x="2939" y="329942"/>
                </a:lnTo>
                <a:lnTo>
                  <a:pt x="0" y="377265"/>
                </a:lnTo>
                <a:lnTo>
                  <a:pt x="2939" y="424589"/>
                </a:lnTo>
                <a:lnTo>
                  <a:pt x="11521" y="470159"/>
                </a:lnTo>
                <a:lnTo>
                  <a:pt x="25394" y="513621"/>
                </a:lnTo>
                <a:lnTo>
                  <a:pt x="44202" y="554621"/>
                </a:lnTo>
                <a:lnTo>
                  <a:pt x="67592" y="592807"/>
                </a:lnTo>
                <a:lnTo>
                  <a:pt x="95212" y="627824"/>
                </a:lnTo>
                <a:lnTo>
                  <a:pt x="126707" y="659319"/>
                </a:lnTo>
                <a:lnTo>
                  <a:pt x="161724" y="686939"/>
                </a:lnTo>
                <a:lnTo>
                  <a:pt x="199910" y="710329"/>
                </a:lnTo>
                <a:lnTo>
                  <a:pt x="240910" y="729137"/>
                </a:lnTo>
                <a:lnTo>
                  <a:pt x="284372" y="743010"/>
                </a:lnTo>
                <a:lnTo>
                  <a:pt x="329942" y="751592"/>
                </a:lnTo>
                <a:lnTo>
                  <a:pt x="377265" y="754531"/>
                </a:lnTo>
                <a:lnTo>
                  <a:pt x="424589" y="751592"/>
                </a:lnTo>
                <a:lnTo>
                  <a:pt x="470159" y="743010"/>
                </a:lnTo>
                <a:lnTo>
                  <a:pt x="513621" y="729137"/>
                </a:lnTo>
                <a:lnTo>
                  <a:pt x="554621" y="710329"/>
                </a:lnTo>
                <a:lnTo>
                  <a:pt x="592807" y="686939"/>
                </a:lnTo>
                <a:lnTo>
                  <a:pt x="627824" y="659319"/>
                </a:lnTo>
                <a:lnTo>
                  <a:pt x="659319" y="627824"/>
                </a:lnTo>
                <a:lnTo>
                  <a:pt x="686939" y="592807"/>
                </a:lnTo>
                <a:lnTo>
                  <a:pt x="710329" y="554621"/>
                </a:lnTo>
                <a:lnTo>
                  <a:pt x="729137" y="513621"/>
                </a:lnTo>
                <a:lnTo>
                  <a:pt x="743010" y="470159"/>
                </a:lnTo>
                <a:lnTo>
                  <a:pt x="751592" y="424589"/>
                </a:lnTo>
                <a:lnTo>
                  <a:pt x="754531" y="377265"/>
                </a:lnTo>
                <a:lnTo>
                  <a:pt x="751592" y="329942"/>
                </a:lnTo>
                <a:lnTo>
                  <a:pt x="743010" y="284372"/>
                </a:lnTo>
                <a:lnTo>
                  <a:pt x="729137" y="240910"/>
                </a:lnTo>
                <a:lnTo>
                  <a:pt x="710329" y="199910"/>
                </a:lnTo>
                <a:lnTo>
                  <a:pt x="686939" y="161724"/>
                </a:lnTo>
                <a:lnTo>
                  <a:pt x="659319" y="126707"/>
                </a:lnTo>
                <a:lnTo>
                  <a:pt x="627824" y="95212"/>
                </a:lnTo>
                <a:lnTo>
                  <a:pt x="592807" y="67592"/>
                </a:lnTo>
                <a:lnTo>
                  <a:pt x="554621" y="44202"/>
                </a:lnTo>
                <a:lnTo>
                  <a:pt x="513621" y="25394"/>
                </a:lnTo>
                <a:lnTo>
                  <a:pt x="470159" y="11521"/>
                </a:lnTo>
                <a:lnTo>
                  <a:pt x="424589" y="2939"/>
                </a:lnTo>
                <a:lnTo>
                  <a:pt x="377265" y="0"/>
                </a:lnTo>
                <a:close/>
              </a:path>
            </a:pathLst>
          </a:custGeom>
          <a:solidFill>
            <a:srgbClr val="007ABF"/>
          </a:solidFill>
        </p:spPr>
        <p:txBody>
          <a:bodyPr wrap="square" lIns="0" tIns="0" rIns="0" bIns="0" rtlCol="0"/>
          <a:lstStyle/>
          <a:p>
            <a:pPr marL="0" marR="0" lvl="0" indent="0" algn="l" defTabSz="553938" rtl="0" eaLnBrk="1" fontAlgn="auto" latinLnBrk="0" hangingPunct="1">
              <a:lnSpc>
                <a:spcPct val="100000"/>
              </a:lnSpc>
              <a:spcBef>
                <a:spcPts val="0"/>
              </a:spcBef>
              <a:spcAft>
                <a:spcPts val="0"/>
              </a:spcAft>
              <a:buClrTx/>
              <a:buSzTx/>
              <a:buFontTx/>
              <a:buNone/>
              <a:tabLst/>
              <a:defRPr/>
            </a:pPr>
            <a:endParaRPr kumimoji="0" sz="1099"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51" name="object 11">
            <a:extLst>
              <a:ext uri="{FF2B5EF4-FFF2-40B4-BE49-F238E27FC236}">
                <a16:creationId xmlns:a16="http://schemas.microsoft.com/office/drawing/2014/main" id="{1B079661-6F6D-700F-8A71-6F8EAAA9240C}"/>
              </a:ext>
            </a:extLst>
          </p:cNvPr>
          <p:cNvSpPr txBox="1"/>
          <p:nvPr/>
        </p:nvSpPr>
        <p:spPr>
          <a:xfrm>
            <a:off x="1449032" y="2895872"/>
            <a:ext cx="192709" cy="500474"/>
          </a:xfrm>
          <a:prstGeom prst="rect">
            <a:avLst/>
          </a:prstGeom>
        </p:spPr>
        <p:txBody>
          <a:bodyPr vert="horz" wrap="square" lIns="0" tIns="8462" rIns="0" bIns="0" rtlCol="0" anchor="ctr">
            <a:spAutoFit/>
          </a:bodyPr>
          <a:lstStyle/>
          <a:p>
            <a:pPr marL="7693" marR="0" lvl="0" indent="0" algn="l" defTabSz="553938" rtl="0" eaLnBrk="1" fontAlgn="auto" latinLnBrk="0" hangingPunct="1">
              <a:lnSpc>
                <a:spcPct val="100000"/>
              </a:lnSpc>
              <a:spcBef>
                <a:spcPts val="67"/>
              </a:spcBef>
              <a:spcAft>
                <a:spcPts val="0"/>
              </a:spcAft>
              <a:buClrTx/>
              <a:buSzTx/>
              <a:buFontTx/>
              <a:buNone/>
              <a:tabLst/>
              <a:defRPr/>
            </a:pPr>
            <a:r>
              <a:rPr kumimoji="0" sz="3197" b="0" i="0" u="none" strike="noStrike" kern="0" cap="none" spc="0" normalizeH="0" baseline="0" noProof="0" dirty="0">
                <a:ln>
                  <a:noFill/>
                </a:ln>
                <a:solidFill>
                  <a:srgbClr val="FFFFFF"/>
                </a:solidFill>
                <a:effectLst/>
                <a:uLnTx/>
                <a:uFillTx/>
                <a:latin typeface="HALDEN SOLID"/>
                <a:ea typeface="+mn-ea"/>
                <a:cs typeface="HALDEN SOLID"/>
              </a:rPr>
              <a:t>2</a:t>
            </a:r>
            <a:endParaRPr kumimoji="0" sz="3197" b="0" i="0" u="none" strike="noStrike" kern="0" cap="none" spc="0" normalizeH="0" baseline="0" noProof="0" dirty="0">
              <a:ln>
                <a:noFill/>
              </a:ln>
              <a:solidFill>
                <a:sysClr val="windowText" lastClr="000000"/>
              </a:solidFill>
              <a:effectLst/>
              <a:uLnTx/>
              <a:uFillTx/>
              <a:latin typeface="HALDEN SOLID"/>
              <a:ea typeface="+mn-ea"/>
              <a:cs typeface="HALDEN SOLID"/>
            </a:endParaRPr>
          </a:p>
        </p:txBody>
      </p:sp>
      <p:sp>
        <p:nvSpPr>
          <p:cNvPr id="153" name="ZoneTexte 152">
            <a:extLst>
              <a:ext uri="{FF2B5EF4-FFF2-40B4-BE49-F238E27FC236}">
                <a16:creationId xmlns:a16="http://schemas.microsoft.com/office/drawing/2014/main" id="{8E249DF9-917E-B78D-0F21-6821051C4085}"/>
              </a:ext>
            </a:extLst>
          </p:cNvPr>
          <p:cNvSpPr txBox="1"/>
          <p:nvPr/>
        </p:nvSpPr>
        <p:spPr>
          <a:xfrm>
            <a:off x="2091263" y="2609375"/>
            <a:ext cx="9322532" cy="1173009"/>
          </a:xfrm>
          <a:prstGeom prst="rect">
            <a:avLst/>
          </a:prstGeom>
          <a:noFill/>
        </p:spPr>
        <p:txBody>
          <a:bodyPr wrap="square">
            <a:spAutoFit/>
          </a:bodyPr>
          <a:lstStyle/>
          <a:p>
            <a:pPr marL="7693" marR="3078" lvl="0" indent="0" algn="l" defTabSz="553938" rtl="0" eaLnBrk="1" fontAlgn="auto" latinLnBrk="0" hangingPunct="1">
              <a:lnSpc>
                <a:spcPct val="120000"/>
              </a:lnSpc>
              <a:spcBef>
                <a:spcPts val="139"/>
              </a:spcBef>
              <a:spcAft>
                <a:spcPts val="0"/>
              </a:spcAft>
              <a:buClrTx/>
              <a:buSzTx/>
              <a:buFontTx/>
              <a:buNone/>
              <a:tabLst/>
              <a:defRPr/>
            </a:pPr>
            <a:r>
              <a:rPr kumimoji="0" lang="fr-FR" sz="1998" b="0" i="0" u="none" strike="noStrike" kern="0" cap="none" spc="0" normalizeH="0" baseline="0" dirty="0">
                <a:ln>
                  <a:noFill/>
                </a:ln>
                <a:solidFill>
                  <a:sysClr val="windowText" lastClr="000000"/>
                </a:solidFill>
                <a:effectLst/>
                <a:uLnTx/>
                <a:uFillTx/>
                <a:latin typeface="Open Sans"/>
                <a:ea typeface="+mn-ea"/>
                <a:cs typeface="Open Sans"/>
              </a:rPr>
              <a:t>Exposition a des pluies excessives, des températures extrêmes, des inondations et sècheresses sont des facteurs de risques pour la malnutrition aigüe et chronique</a:t>
            </a:r>
          </a:p>
        </p:txBody>
      </p:sp>
      <p:pic>
        <p:nvPicPr>
          <p:cNvPr id="2" name="object 2">
            <a:extLst>
              <a:ext uri="{FF2B5EF4-FFF2-40B4-BE49-F238E27FC236}">
                <a16:creationId xmlns:a16="http://schemas.microsoft.com/office/drawing/2014/main" id="{553918DE-9209-A12A-023E-E2B3B8FCEA82}"/>
              </a:ext>
            </a:extLst>
          </p:cNvPr>
          <p:cNvPicPr/>
          <p:nvPr/>
        </p:nvPicPr>
        <p:blipFill>
          <a:blip r:embed="rId3" cstate="email">
            <a:extLst>
              <a:ext uri="{28A0092B-C50C-407E-A947-70E740481C1C}">
                <a14:useLocalDpi xmlns:a14="http://schemas.microsoft.com/office/drawing/2010/main"/>
              </a:ext>
            </a:extLst>
          </a:blip>
          <a:stretch>
            <a:fillRect/>
          </a:stretch>
        </p:blipFill>
        <p:spPr>
          <a:xfrm>
            <a:off x="13094" y="65994"/>
            <a:ext cx="6799702" cy="589972"/>
          </a:xfrm>
          <a:prstGeom prst="rect">
            <a:avLst/>
          </a:prstGeom>
        </p:spPr>
      </p:pic>
      <p:sp>
        <p:nvSpPr>
          <p:cNvPr id="26" name="Text Box 6">
            <a:extLst>
              <a:ext uri="{FF2B5EF4-FFF2-40B4-BE49-F238E27FC236}">
                <a16:creationId xmlns:a16="http://schemas.microsoft.com/office/drawing/2014/main" id="{87B5E085-C871-DAA0-1483-609677C7B2BB}"/>
              </a:ext>
            </a:extLst>
          </p:cNvPr>
          <p:cNvSpPr txBox="1">
            <a:spLocks noChangeArrowheads="1"/>
          </p:cNvSpPr>
          <p:nvPr/>
        </p:nvSpPr>
        <p:spPr bwMode="auto">
          <a:xfrm>
            <a:off x="371484" y="157619"/>
            <a:ext cx="7443567" cy="504788"/>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38" tIns="36538" rIns="36538" bIns="36538" numCol="1" anchor="t" anchorCtr="0" compatLnSpc="1">
            <a:prstTxWarp prst="textNoShape">
              <a:avLst/>
            </a:prstTxWarp>
          </a:bodyPr>
          <a:lstStyle/>
          <a:p>
            <a:pPr marL="0" marR="0" lvl="0" indent="0" algn="l" defTabSz="913486" rtl="0" eaLnBrk="0" fontAlgn="base" latinLnBrk="0" hangingPunct="0">
              <a:lnSpc>
                <a:spcPct val="100000"/>
              </a:lnSpc>
              <a:spcBef>
                <a:spcPct val="0"/>
              </a:spcBef>
              <a:spcAft>
                <a:spcPct val="0"/>
              </a:spcAft>
              <a:buClrTx/>
              <a:buSzTx/>
              <a:buFontTx/>
              <a:buNone/>
              <a:tabLst/>
              <a:defRPr/>
            </a:pPr>
            <a:r>
              <a:rPr kumimoji="0" lang="fr-FR" altLang="en-US" sz="2797" b="0" i="0" u="none" strike="noStrike" kern="1200" cap="none" spc="0" normalizeH="0" baseline="0" dirty="0">
                <a:ln>
                  <a:noFill/>
                </a:ln>
                <a:solidFill>
                  <a:schemeClr val="bg1"/>
                </a:solidFill>
                <a:effectLst/>
                <a:uLnTx/>
                <a:uFillTx/>
                <a:latin typeface="HALDEN SOLID" pitchFamily="2" charset="0"/>
                <a:ea typeface="+mn-ea"/>
                <a:cs typeface="+mn-cs"/>
              </a:rPr>
              <a:t>Pourquoi actions anticipatoires &amp; Nutrition?</a:t>
            </a:r>
            <a:r>
              <a:rPr kumimoji="0" lang="fr-FR" altLang="en-US" sz="799" b="0" i="0" u="none" strike="noStrike" kern="1200" cap="none" spc="0" normalizeH="0" baseline="0" dirty="0">
                <a:ln>
                  <a:noFill/>
                </a:ln>
                <a:solidFill>
                  <a:schemeClr val="bg1"/>
                </a:solidFill>
                <a:effectLst/>
                <a:uLnTx/>
                <a:uFillTx/>
                <a:latin typeface="Calibri" panose="020F0502020204030204" pitchFamily="34" charset="0"/>
                <a:ea typeface="+mn-ea"/>
                <a:cs typeface="+mn-cs"/>
              </a:rPr>
              <a:t> </a:t>
            </a:r>
            <a:endParaRPr kumimoji="0" lang="fr-FR" altLang="en-US" sz="1798" b="0" i="0" u="none" strike="noStrike" kern="1200" cap="none" spc="0" normalizeH="0" baseline="0" dirty="0">
              <a:ln>
                <a:noFill/>
              </a:ln>
              <a:solidFill>
                <a:schemeClr val="bg1"/>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460890309"/>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cxnSp>
        <p:nvCxnSpPr>
          <p:cNvPr id="131" name="Connecteur : en arc 130">
            <a:extLst>
              <a:ext uri="{FF2B5EF4-FFF2-40B4-BE49-F238E27FC236}">
                <a16:creationId xmlns:a16="http://schemas.microsoft.com/office/drawing/2014/main" id="{1A2BF074-91AE-C8FE-A1C7-AFF2516930D8}"/>
              </a:ext>
            </a:extLst>
          </p:cNvPr>
          <p:cNvCxnSpPr>
            <a:cxnSpLocks/>
            <a:stCxn id="8" idx="3"/>
          </p:cNvCxnSpPr>
          <p:nvPr/>
        </p:nvCxnSpPr>
        <p:spPr>
          <a:xfrm>
            <a:off x="6286920" y="1707078"/>
            <a:ext cx="1750480" cy="368730"/>
          </a:xfrm>
          <a:prstGeom prst="curvedConnector3">
            <a:avLst>
              <a:gd name="adj1" fmla="val 50000"/>
            </a:avLst>
          </a:prstGeom>
          <a:ln w="57150">
            <a:solidFill>
              <a:srgbClr val="00B485"/>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pic>
        <p:nvPicPr>
          <p:cNvPr id="152" name="object 2">
            <a:extLst>
              <a:ext uri="{FF2B5EF4-FFF2-40B4-BE49-F238E27FC236}">
                <a16:creationId xmlns:a16="http://schemas.microsoft.com/office/drawing/2014/main" id="{24E2DB63-4A3A-57B1-F293-A31EA79CC60C}"/>
              </a:ext>
            </a:extLst>
          </p:cNvPr>
          <p:cNvPicPr/>
          <p:nvPr/>
        </p:nvPicPr>
        <p:blipFill>
          <a:blip r:embed="rId3" cstate="email">
            <a:extLst>
              <a:ext uri="{28A0092B-C50C-407E-A947-70E740481C1C}">
                <a14:useLocalDpi xmlns:a14="http://schemas.microsoft.com/office/drawing/2010/main"/>
              </a:ext>
            </a:extLst>
          </a:blip>
          <a:stretch>
            <a:fillRect/>
          </a:stretch>
        </p:blipFill>
        <p:spPr>
          <a:xfrm flipH="1">
            <a:off x="998652" y="65994"/>
            <a:ext cx="5577131" cy="589972"/>
          </a:xfrm>
          <a:prstGeom prst="rect">
            <a:avLst/>
          </a:prstGeom>
        </p:spPr>
      </p:pic>
      <p:sp>
        <p:nvSpPr>
          <p:cNvPr id="147" name="Rectangle 146">
            <a:extLst>
              <a:ext uri="{FF2B5EF4-FFF2-40B4-BE49-F238E27FC236}">
                <a16:creationId xmlns:a16="http://schemas.microsoft.com/office/drawing/2014/main" id="{7C9C4EC5-A9F5-C184-F840-304B92A64850}"/>
              </a:ext>
            </a:extLst>
          </p:cNvPr>
          <p:cNvSpPr/>
          <p:nvPr/>
        </p:nvSpPr>
        <p:spPr>
          <a:xfrm>
            <a:off x="-16021" y="3047860"/>
            <a:ext cx="6542159" cy="3873096"/>
          </a:xfrm>
          <a:prstGeom prst="rect">
            <a:avLst/>
          </a:prstGeom>
          <a:solidFill>
            <a:schemeClr val="bg1"/>
          </a:solidFill>
          <a:ln w="76200">
            <a:solidFill>
              <a:srgbClr val="982B5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486" rtl="0" eaLnBrk="1" fontAlgn="auto" latinLnBrk="0" hangingPunct="1">
              <a:lnSpc>
                <a:spcPct val="100000"/>
              </a:lnSpc>
              <a:spcBef>
                <a:spcPts val="0"/>
              </a:spcBef>
              <a:spcAft>
                <a:spcPts val="0"/>
              </a:spcAft>
              <a:buClrTx/>
              <a:buSzTx/>
              <a:buFontTx/>
              <a:buNone/>
              <a:tabLst/>
              <a:defRPr/>
            </a:pPr>
            <a:endParaRPr kumimoji="0" lang="en-GB" sz="1798" b="0" i="0" u="none" strike="noStrike" kern="1200" cap="none" spc="0" normalizeH="0" baseline="0" noProof="0">
              <a:ln>
                <a:noFill/>
              </a:ln>
              <a:solidFill>
                <a:prstClr val="white"/>
              </a:solidFill>
              <a:effectLst/>
              <a:uLnTx/>
              <a:uFillTx/>
              <a:latin typeface="Calibri"/>
              <a:ea typeface="+mn-ea"/>
              <a:cs typeface="+mn-cs"/>
            </a:endParaRPr>
          </a:p>
        </p:txBody>
      </p:sp>
      <p:cxnSp>
        <p:nvCxnSpPr>
          <p:cNvPr id="130" name="Connecteur : en arc 129">
            <a:extLst>
              <a:ext uri="{FF2B5EF4-FFF2-40B4-BE49-F238E27FC236}">
                <a16:creationId xmlns:a16="http://schemas.microsoft.com/office/drawing/2014/main" id="{BB7D4EF8-7740-E1A6-1166-C3C1CB3139A4}"/>
              </a:ext>
            </a:extLst>
          </p:cNvPr>
          <p:cNvCxnSpPr>
            <a:cxnSpLocks/>
          </p:cNvCxnSpPr>
          <p:nvPr/>
        </p:nvCxnSpPr>
        <p:spPr>
          <a:xfrm>
            <a:off x="2695241" y="1601484"/>
            <a:ext cx="1224791" cy="105595"/>
          </a:xfrm>
          <a:prstGeom prst="curvedConnector3">
            <a:avLst/>
          </a:prstGeom>
          <a:ln w="57150">
            <a:solidFill>
              <a:srgbClr val="00B485"/>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pic>
        <p:nvPicPr>
          <p:cNvPr id="7" name="object 7"/>
          <p:cNvPicPr/>
          <p:nvPr/>
        </p:nvPicPr>
        <p:blipFill>
          <a:blip r:embed="rId4" cstate="email">
            <a:extLst>
              <a:ext uri="{28A0092B-C50C-407E-A947-70E740481C1C}">
                <a14:useLocalDpi xmlns:a14="http://schemas.microsoft.com/office/drawing/2010/main"/>
              </a:ext>
            </a:extLst>
          </a:blip>
          <a:stretch>
            <a:fillRect/>
          </a:stretch>
        </p:blipFill>
        <p:spPr>
          <a:xfrm>
            <a:off x="212070" y="1199775"/>
            <a:ext cx="2643203" cy="902567"/>
          </a:xfrm>
          <a:prstGeom prst="rect">
            <a:avLst/>
          </a:prstGeom>
        </p:spPr>
      </p:pic>
      <p:pic>
        <p:nvPicPr>
          <p:cNvPr id="8" name="object 8"/>
          <p:cNvPicPr/>
          <p:nvPr/>
        </p:nvPicPr>
        <p:blipFill>
          <a:blip r:embed="rId5" cstate="email">
            <a:extLst>
              <a:ext uri="{28A0092B-C50C-407E-A947-70E740481C1C}">
                <a14:useLocalDpi xmlns:a14="http://schemas.microsoft.com/office/drawing/2010/main"/>
              </a:ext>
            </a:extLst>
          </a:blip>
          <a:stretch>
            <a:fillRect/>
          </a:stretch>
        </p:blipFill>
        <p:spPr>
          <a:xfrm>
            <a:off x="3734724" y="1199776"/>
            <a:ext cx="2552196" cy="1014605"/>
          </a:xfrm>
          <a:prstGeom prst="rect">
            <a:avLst/>
          </a:prstGeom>
        </p:spPr>
      </p:pic>
      <p:pic>
        <p:nvPicPr>
          <p:cNvPr id="10" name="object 10"/>
          <p:cNvPicPr/>
          <p:nvPr/>
        </p:nvPicPr>
        <p:blipFill>
          <a:blip r:embed="rId6" cstate="email">
            <a:extLst>
              <a:ext uri="{28A0092B-C50C-407E-A947-70E740481C1C}">
                <a14:useLocalDpi xmlns:a14="http://schemas.microsoft.com/office/drawing/2010/main"/>
              </a:ext>
            </a:extLst>
          </a:blip>
          <a:stretch>
            <a:fillRect/>
          </a:stretch>
        </p:blipFill>
        <p:spPr>
          <a:xfrm>
            <a:off x="7980973" y="1191626"/>
            <a:ext cx="3579399" cy="1276910"/>
          </a:xfrm>
          <a:prstGeom prst="rect">
            <a:avLst/>
          </a:prstGeom>
        </p:spPr>
      </p:pic>
      <p:pic>
        <p:nvPicPr>
          <p:cNvPr id="11" name="object 11"/>
          <p:cNvPicPr/>
          <p:nvPr/>
        </p:nvPicPr>
        <p:blipFill>
          <a:blip r:embed="rId7" cstate="email">
            <a:extLst>
              <a:ext uri="{28A0092B-C50C-407E-A947-70E740481C1C}">
                <a14:useLocalDpi xmlns:a14="http://schemas.microsoft.com/office/drawing/2010/main"/>
              </a:ext>
            </a:extLst>
          </a:blip>
          <a:stretch>
            <a:fillRect/>
          </a:stretch>
        </p:blipFill>
        <p:spPr>
          <a:xfrm>
            <a:off x="148119" y="1233228"/>
            <a:ext cx="647121" cy="636336"/>
          </a:xfrm>
          <a:prstGeom prst="rect">
            <a:avLst/>
          </a:prstGeom>
        </p:spPr>
      </p:pic>
      <p:grpSp>
        <p:nvGrpSpPr>
          <p:cNvPr id="62" name="Group 61">
            <a:extLst>
              <a:ext uri="{FF2B5EF4-FFF2-40B4-BE49-F238E27FC236}">
                <a16:creationId xmlns:a16="http://schemas.microsoft.com/office/drawing/2014/main" id="{BEB13FDC-147B-696A-3354-4213F10E2813}"/>
              </a:ext>
            </a:extLst>
          </p:cNvPr>
          <p:cNvGrpSpPr/>
          <p:nvPr/>
        </p:nvGrpSpPr>
        <p:grpSpPr>
          <a:xfrm>
            <a:off x="-124648" y="-175327"/>
            <a:ext cx="1594152" cy="1743027"/>
            <a:chOff x="16983485" y="26327"/>
            <a:chExt cx="2631616" cy="2877378"/>
          </a:xfrm>
        </p:grpSpPr>
        <p:pic>
          <p:nvPicPr>
            <p:cNvPr id="17" name="object 17"/>
            <p:cNvPicPr/>
            <p:nvPr/>
          </p:nvPicPr>
          <p:blipFill>
            <a:blip r:embed="rId8" cstate="email">
              <a:extLst>
                <a:ext uri="{28A0092B-C50C-407E-A947-70E740481C1C}">
                  <a14:useLocalDpi xmlns:a14="http://schemas.microsoft.com/office/drawing/2010/main"/>
                </a:ext>
              </a:extLst>
            </a:blip>
            <a:stretch>
              <a:fillRect/>
            </a:stretch>
          </p:blipFill>
          <p:spPr>
            <a:xfrm>
              <a:off x="16983485" y="26327"/>
              <a:ext cx="1678263" cy="1795652"/>
            </a:xfrm>
            <a:prstGeom prst="rect">
              <a:avLst/>
            </a:prstGeom>
          </p:spPr>
        </p:pic>
        <p:pic>
          <p:nvPicPr>
            <p:cNvPr id="18" name="object 18"/>
            <p:cNvPicPr/>
            <p:nvPr/>
          </p:nvPicPr>
          <p:blipFill>
            <a:blip r:embed="rId9" cstate="email">
              <a:extLst>
                <a:ext uri="{28A0092B-C50C-407E-A947-70E740481C1C}">
                  <a14:useLocalDpi xmlns:a14="http://schemas.microsoft.com/office/drawing/2010/main"/>
                </a:ext>
              </a:extLst>
            </a:blip>
            <a:stretch>
              <a:fillRect/>
            </a:stretch>
          </p:blipFill>
          <p:spPr>
            <a:xfrm>
              <a:off x="17266199" y="434681"/>
              <a:ext cx="2348902" cy="2469024"/>
            </a:xfrm>
            <a:prstGeom prst="rect">
              <a:avLst/>
            </a:prstGeom>
          </p:spPr>
        </p:pic>
      </p:grpSp>
      <p:sp>
        <p:nvSpPr>
          <p:cNvPr id="20" name="object 20"/>
          <p:cNvSpPr txBox="1"/>
          <p:nvPr/>
        </p:nvSpPr>
        <p:spPr>
          <a:xfrm>
            <a:off x="863771" y="1161922"/>
            <a:ext cx="1831470" cy="889171"/>
          </a:xfrm>
          <a:prstGeom prst="rect">
            <a:avLst/>
          </a:prstGeom>
        </p:spPr>
        <p:txBody>
          <a:bodyPr vert="horz" wrap="square" lIns="0" tIns="58469" rIns="0" bIns="0" rtlCol="0">
            <a:spAutoFit/>
          </a:bodyPr>
          <a:lstStyle>
            <a:defPPr>
              <a:defRPr lang="en-US"/>
            </a:defPPr>
            <a:lvl1pPr marL="7701" algn="ctr">
              <a:spcBef>
                <a:spcPts val="461"/>
              </a:spcBef>
              <a:defRPr b="1">
                <a:solidFill>
                  <a:srgbClr val="FFFFFF"/>
                </a:solidFill>
                <a:latin typeface="OpenSans-Extrabold"/>
                <a:cs typeface="Open Sans"/>
              </a:defRPr>
            </a:lvl1pPr>
          </a:lstStyle>
          <a:p>
            <a:pPr marL="7693" marR="0" lvl="0" indent="0" algn="ctr" defTabSz="913486" rtl="0" eaLnBrk="1" fontAlgn="auto" latinLnBrk="0" hangingPunct="1">
              <a:lnSpc>
                <a:spcPct val="100000"/>
              </a:lnSpc>
              <a:spcBef>
                <a:spcPts val="461"/>
              </a:spcBef>
              <a:spcAft>
                <a:spcPts val="0"/>
              </a:spcAft>
              <a:buClrTx/>
              <a:buSzTx/>
              <a:buFontTx/>
              <a:buNone/>
              <a:tabLst/>
              <a:defRPr/>
            </a:pPr>
            <a:r>
              <a:rPr kumimoji="0" lang="fr-FR" sz="1798" b="1" i="0" u="none" strike="noStrike" kern="1200" cap="none" spc="0" normalizeH="0" baseline="0" dirty="0">
                <a:ln>
                  <a:noFill/>
                </a:ln>
                <a:solidFill>
                  <a:srgbClr val="FFFFFF"/>
                </a:solidFill>
                <a:effectLst/>
                <a:uLnTx/>
                <a:uFillTx/>
                <a:latin typeface="OpenSans-Extrabold"/>
                <a:ea typeface="+mn-ea"/>
                <a:cs typeface="Open Sans"/>
              </a:rPr>
              <a:t>EVALUER LES RISQUES ET LES IMPACTS</a:t>
            </a:r>
          </a:p>
        </p:txBody>
      </p:sp>
      <p:sp>
        <p:nvSpPr>
          <p:cNvPr id="22" name="object 22"/>
          <p:cNvSpPr txBox="1"/>
          <p:nvPr/>
        </p:nvSpPr>
        <p:spPr>
          <a:xfrm>
            <a:off x="4216569" y="1308298"/>
            <a:ext cx="2084552" cy="889171"/>
          </a:xfrm>
          <a:prstGeom prst="rect">
            <a:avLst/>
          </a:prstGeom>
        </p:spPr>
        <p:txBody>
          <a:bodyPr vert="horz" wrap="square" lIns="0" tIns="58469" rIns="0" bIns="0" rtlCol="0">
            <a:spAutoFit/>
          </a:bodyPr>
          <a:lstStyle/>
          <a:p>
            <a:pPr marL="7693" marR="0" lvl="0" indent="0" algn="ctr" defTabSz="913486" rtl="0" eaLnBrk="1" fontAlgn="auto" latinLnBrk="0" hangingPunct="1">
              <a:lnSpc>
                <a:spcPct val="100000"/>
              </a:lnSpc>
              <a:spcBef>
                <a:spcPts val="461"/>
              </a:spcBef>
              <a:spcAft>
                <a:spcPts val="0"/>
              </a:spcAft>
              <a:buClrTx/>
              <a:buSzTx/>
              <a:buFontTx/>
              <a:buNone/>
              <a:tabLst/>
              <a:defRPr/>
            </a:pPr>
            <a:r>
              <a:rPr lang="en-GB" sz="1798" b="1" dirty="0">
                <a:solidFill>
                  <a:srgbClr val="FFFFFF"/>
                </a:solidFill>
                <a:latin typeface="OpenSans-Extrabold"/>
                <a:cs typeface="Open Sans"/>
              </a:rPr>
              <a:t>ETABLIR UNE CHRONOLOGIE DE LA CRISE</a:t>
            </a:r>
            <a:endParaRPr kumimoji="0" sz="1798" b="0" i="0" u="none" strike="noStrike" kern="1200" cap="none" spc="0" normalizeH="0" baseline="0" noProof="0" dirty="0">
              <a:ln>
                <a:noFill/>
              </a:ln>
              <a:solidFill>
                <a:prstClr val="black"/>
              </a:solidFill>
              <a:effectLst/>
              <a:uLnTx/>
              <a:uFillTx/>
              <a:latin typeface="Open Sans"/>
              <a:ea typeface="+mn-ea"/>
              <a:cs typeface="Open Sans"/>
            </a:endParaRPr>
          </a:p>
        </p:txBody>
      </p:sp>
      <p:sp>
        <p:nvSpPr>
          <p:cNvPr id="23" name="object 23"/>
          <p:cNvSpPr txBox="1"/>
          <p:nvPr/>
        </p:nvSpPr>
        <p:spPr>
          <a:xfrm>
            <a:off x="9030906" y="1289167"/>
            <a:ext cx="2281560" cy="1442592"/>
          </a:xfrm>
          <a:prstGeom prst="rect">
            <a:avLst/>
          </a:prstGeom>
        </p:spPr>
        <p:txBody>
          <a:bodyPr vert="horz" wrap="square" lIns="0" tIns="58469" rIns="0" bIns="0" rtlCol="0">
            <a:spAutoFit/>
          </a:bodyPr>
          <a:lstStyle/>
          <a:p>
            <a:pPr marL="7693" marR="0" lvl="0" indent="0" algn="ctr" defTabSz="913486" rtl="0" eaLnBrk="1" fontAlgn="auto" latinLnBrk="0" hangingPunct="1">
              <a:lnSpc>
                <a:spcPct val="100000"/>
              </a:lnSpc>
              <a:spcBef>
                <a:spcPts val="461"/>
              </a:spcBef>
              <a:spcAft>
                <a:spcPts val="0"/>
              </a:spcAft>
              <a:buClrTx/>
              <a:buSzTx/>
              <a:buFontTx/>
              <a:buNone/>
              <a:tabLst/>
              <a:defRPr/>
            </a:pPr>
            <a:r>
              <a:rPr kumimoji="0" lang="fr-FR" sz="1798" b="1" i="0" u="none" strike="noStrike" kern="1200" cap="none" spc="0" normalizeH="0" baseline="0" dirty="0">
                <a:ln>
                  <a:noFill/>
                </a:ln>
                <a:solidFill>
                  <a:srgbClr val="FFFFFF"/>
                </a:solidFill>
                <a:effectLst/>
                <a:uLnTx/>
                <a:uFillTx/>
                <a:latin typeface="OpenSans-Extrabold"/>
                <a:ea typeface="+mn-ea"/>
                <a:cs typeface="Open Sans"/>
              </a:rPr>
              <a:t>DECIDER QUAND AGIR EN DEVELOPPANT DES DECLENCHEURS DE PREVISION MECHANISM</a:t>
            </a:r>
          </a:p>
        </p:txBody>
      </p:sp>
      <p:grpSp>
        <p:nvGrpSpPr>
          <p:cNvPr id="57" name="Group 56">
            <a:extLst>
              <a:ext uri="{FF2B5EF4-FFF2-40B4-BE49-F238E27FC236}">
                <a16:creationId xmlns:a16="http://schemas.microsoft.com/office/drawing/2014/main" id="{E344159D-B9DA-019C-88E8-BF754F8D6181}"/>
              </a:ext>
            </a:extLst>
          </p:cNvPr>
          <p:cNvGrpSpPr/>
          <p:nvPr/>
        </p:nvGrpSpPr>
        <p:grpSpPr>
          <a:xfrm>
            <a:off x="8181304" y="1443914"/>
            <a:ext cx="708678" cy="533143"/>
            <a:chOff x="516726" y="7370646"/>
            <a:chExt cx="1169881" cy="880110"/>
          </a:xfrm>
        </p:grpSpPr>
        <p:sp>
          <p:nvSpPr>
            <p:cNvPr id="28" name="object 28"/>
            <p:cNvSpPr/>
            <p:nvPr/>
          </p:nvSpPr>
          <p:spPr>
            <a:xfrm>
              <a:off x="1160036" y="7370646"/>
              <a:ext cx="275590" cy="880110"/>
            </a:xfrm>
            <a:custGeom>
              <a:avLst/>
              <a:gdLst/>
              <a:ahLst/>
              <a:cxnLst/>
              <a:rect l="l" t="t" r="r" b="b"/>
              <a:pathLst>
                <a:path w="275590" h="880109">
                  <a:moveTo>
                    <a:pt x="227270" y="620232"/>
                  </a:moveTo>
                  <a:lnTo>
                    <a:pt x="227270" y="96248"/>
                  </a:lnTo>
                  <a:lnTo>
                    <a:pt x="220220" y="58786"/>
                  </a:lnTo>
                  <a:lnTo>
                    <a:pt x="200993" y="28192"/>
                  </a:lnTo>
                  <a:lnTo>
                    <a:pt x="172477" y="7564"/>
                  </a:lnTo>
                  <a:lnTo>
                    <a:pt x="137556" y="0"/>
                  </a:lnTo>
                  <a:lnTo>
                    <a:pt x="102634" y="7564"/>
                  </a:lnTo>
                  <a:lnTo>
                    <a:pt x="74118" y="28192"/>
                  </a:lnTo>
                  <a:lnTo>
                    <a:pt x="54891" y="58786"/>
                  </a:lnTo>
                  <a:lnTo>
                    <a:pt x="47841" y="96248"/>
                  </a:lnTo>
                  <a:lnTo>
                    <a:pt x="47841" y="620232"/>
                  </a:lnTo>
                  <a:lnTo>
                    <a:pt x="28024" y="642824"/>
                  </a:lnTo>
                  <a:lnTo>
                    <a:pt x="12949" y="669487"/>
                  </a:lnTo>
                  <a:lnTo>
                    <a:pt x="3361" y="699457"/>
                  </a:lnTo>
                  <a:lnTo>
                    <a:pt x="0" y="731967"/>
                  </a:lnTo>
                  <a:lnTo>
                    <a:pt x="7013" y="778614"/>
                  </a:lnTo>
                  <a:lnTo>
                    <a:pt x="26541" y="819128"/>
                  </a:lnTo>
                  <a:lnTo>
                    <a:pt x="56318" y="851077"/>
                  </a:lnTo>
                  <a:lnTo>
                    <a:pt x="94079" y="872029"/>
                  </a:lnTo>
                  <a:lnTo>
                    <a:pt x="137556" y="879554"/>
                  </a:lnTo>
                  <a:lnTo>
                    <a:pt x="181038" y="872029"/>
                  </a:lnTo>
                  <a:lnTo>
                    <a:pt x="218801" y="851077"/>
                  </a:lnTo>
                  <a:lnTo>
                    <a:pt x="248580" y="819128"/>
                  </a:lnTo>
                  <a:lnTo>
                    <a:pt x="268109" y="778614"/>
                  </a:lnTo>
                  <a:lnTo>
                    <a:pt x="275122" y="731967"/>
                  </a:lnTo>
                  <a:lnTo>
                    <a:pt x="271759" y="699457"/>
                  </a:lnTo>
                  <a:lnTo>
                    <a:pt x="262167" y="669487"/>
                  </a:lnTo>
                  <a:lnTo>
                    <a:pt x="247089" y="642824"/>
                  </a:lnTo>
                  <a:lnTo>
                    <a:pt x="227270" y="620232"/>
                  </a:lnTo>
                  <a:close/>
                </a:path>
              </a:pathLst>
            </a:custGeom>
            <a:ln w="31412">
              <a:solidFill>
                <a:srgbClr val="FFFFFF"/>
              </a:solidFill>
            </a:ln>
          </p:spPr>
          <p:txBody>
            <a:bodyPr wrap="square" lIns="0" tIns="0" rIns="0" bIns="0" rtlCol="0"/>
            <a:lstStyle/>
            <a:p>
              <a:pPr marL="0" marR="0" lvl="0" indent="0" algn="l" defTabSz="913486" rtl="0" eaLnBrk="1" fontAlgn="auto" latinLnBrk="0" hangingPunct="1">
                <a:lnSpc>
                  <a:spcPct val="100000"/>
                </a:lnSpc>
                <a:spcBef>
                  <a:spcPts val="0"/>
                </a:spcBef>
                <a:spcAft>
                  <a:spcPts val="0"/>
                </a:spcAft>
                <a:buClrTx/>
                <a:buSzTx/>
                <a:buFontTx/>
                <a:buNone/>
                <a:tabLst/>
                <a:defRPr/>
              </a:pPr>
              <a:endParaRPr kumimoji="0" sz="1091" b="0" i="0" u="none" strike="noStrike" kern="1200" cap="none" spc="0" normalizeH="0" baseline="0" noProof="0">
                <a:ln>
                  <a:noFill/>
                </a:ln>
                <a:solidFill>
                  <a:prstClr val="black"/>
                </a:solidFill>
                <a:effectLst/>
                <a:uLnTx/>
                <a:uFillTx/>
                <a:latin typeface="Calibri"/>
                <a:ea typeface="+mn-ea"/>
                <a:cs typeface="+mn-cs"/>
              </a:endParaRPr>
            </a:p>
          </p:txBody>
        </p:sp>
        <p:pic>
          <p:nvPicPr>
            <p:cNvPr id="29" name="object 29"/>
            <p:cNvPicPr/>
            <p:nvPr/>
          </p:nvPicPr>
          <p:blipFill>
            <a:blip r:embed="rId10" cstate="email">
              <a:extLst>
                <a:ext uri="{28A0092B-C50C-407E-A947-70E740481C1C}">
                  <a14:useLocalDpi xmlns:a14="http://schemas.microsoft.com/office/drawing/2010/main"/>
                </a:ext>
              </a:extLst>
            </a:blip>
            <a:stretch>
              <a:fillRect/>
            </a:stretch>
          </p:blipFill>
          <p:spPr>
            <a:xfrm>
              <a:off x="1216078" y="8025372"/>
              <a:ext cx="163031" cy="163031"/>
            </a:xfrm>
            <a:prstGeom prst="rect">
              <a:avLst/>
            </a:prstGeom>
          </p:spPr>
        </p:pic>
        <p:sp>
          <p:nvSpPr>
            <p:cNvPr id="30" name="object 30"/>
            <p:cNvSpPr/>
            <p:nvPr/>
          </p:nvSpPr>
          <p:spPr>
            <a:xfrm>
              <a:off x="1297778" y="7647391"/>
              <a:ext cx="0" cy="422909"/>
            </a:xfrm>
            <a:custGeom>
              <a:avLst/>
              <a:gdLst/>
              <a:ahLst/>
              <a:cxnLst/>
              <a:rect l="l" t="t" r="r" b="b"/>
              <a:pathLst>
                <a:path h="422909">
                  <a:moveTo>
                    <a:pt x="0" y="422500"/>
                  </a:moveTo>
                  <a:lnTo>
                    <a:pt x="0" y="0"/>
                  </a:lnTo>
                </a:path>
              </a:pathLst>
            </a:custGeom>
            <a:ln w="31412">
              <a:solidFill>
                <a:srgbClr val="FFFFFF"/>
              </a:solidFill>
            </a:ln>
          </p:spPr>
          <p:txBody>
            <a:bodyPr wrap="square" lIns="0" tIns="0" rIns="0" bIns="0" rtlCol="0"/>
            <a:lstStyle/>
            <a:p>
              <a:pPr marL="0" marR="0" lvl="0" indent="0" algn="l" defTabSz="913486" rtl="0" eaLnBrk="1" fontAlgn="auto" latinLnBrk="0" hangingPunct="1">
                <a:lnSpc>
                  <a:spcPct val="100000"/>
                </a:lnSpc>
                <a:spcBef>
                  <a:spcPts val="0"/>
                </a:spcBef>
                <a:spcAft>
                  <a:spcPts val="0"/>
                </a:spcAft>
                <a:buClrTx/>
                <a:buSzTx/>
                <a:buFontTx/>
                <a:buNone/>
                <a:tabLst/>
                <a:defRPr/>
              </a:pPr>
              <a:endParaRPr kumimoji="0" sz="1091" b="0" i="0" u="none" strike="noStrike" kern="1200" cap="none" spc="0" normalizeH="0" baseline="0" noProof="0">
                <a:ln>
                  <a:noFill/>
                </a:ln>
                <a:solidFill>
                  <a:prstClr val="black"/>
                </a:solidFill>
                <a:effectLst/>
                <a:uLnTx/>
                <a:uFillTx/>
                <a:latin typeface="Calibri"/>
                <a:ea typeface="+mn-ea"/>
                <a:cs typeface="+mn-cs"/>
              </a:endParaRPr>
            </a:p>
          </p:txBody>
        </p:sp>
        <p:sp>
          <p:nvSpPr>
            <p:cNvPr id="31" name="object 31"/>
            <p:cNvSpPr/>
            <p:nvPr/>
          </p:nvSpPr>
          <p:spPr>
            <a:xfrm>
              <a:off x="1535477" y="7540191"/>
              <a:ext cx="151130" cy="0"/>
            </a:xfrm>
            <a:custGeom>
              <a:avLst/>
              <a:gdLst/>
              <a:ahLst/>
              <a:cxnLst/>
              <a:rect l="l" t="t" r="r" b="b"/>
              <a:pathLst>
                <a:path w="151130">
                  <a:moveTo>
                    <a:pt x="0" y="0"/>
                  </a:moveTo>
                  <a:lnTo>
                    <a:pt x="151011" y="0"/>
                  </a:lnTo>
                </a:path>
              </a:pathLst>
            </a:custGeom>
            <a:ln w="31412">
              <a:solidFill>
                <a:srgbClr val="FFFFFF"/>
              </a:solidFill>
            </a:ln>
          </p:spPr>
          <p:txBody>
            <a:bodyPr wrap="square" lIns="0" tIns="0" rIns="0" bIns="0" rtlCol="0"/>
            <a:lstStyle/>
            <a:p>
              <a:pPr marL="0" marR="0" lvl="0" indent="0" algn="l" defTabSz="913486" rtl="0" eaLnBrk="1" fontAlgn="auto" latinLnBrk="0" hangingPunct="1">
                <a:lnSpc>
                  <a:spcPct val="100000"/>
                </a:lnSpc>
                <a:spcBef>
                  <a:spcPts val="0"/>
                </a:spcBef>
                <a:spcAft>
                  <a:spcPts val="0"/>
                </a:spcAft>
                <a:buClrTx/>
                <a:buSzTx/>
                <a:buFontTx/>
                <a:buNone/>
                <a:tabLst/>
                <a:defRPr/>
              </a:pPr>
              <a:endParaRPr kumimoji="0" sz="1091" b="0" i="0" u="none" strike="noStrike" kern="1200" cap="none" spc="0" normalizeH="0" baseline="0" noProof="0">
                <a:ln>
                  <a:noFill/>
                </a:ln>
                <a:solidFill>
                  <a:prstClr val="black"/>
                </a:solidFill>
                <a:effectLst/>
                <a:uLnTx/>
                <a:uFillTx/>
                <a:latin typeface="Calibri"/>
                <a:ea typeface="+mn-ea"/>
                <a:cs typeface="+mn-cs"/>
              </a:endParaRPr>
            </a:p>
          </p:txBody>
        </p:sp>
        <p:sp>
          <p:nvSpPr>
            <p:cNvPr id="32" name="object 32"/>
            <p:cNvSpPr/>
            <p:nvPr/>
          </p:nvSpPr>
          <p:spPr>
            <a:xfrm>
              <a:off x="1535477" y="7681548"/>
              <a:ext cx="151130" cy="0"/>
            </a:xfrm>
            <a:custGeom>
              <a:avLst/>
              <a:gdLst/>
              <a:ahLst/>
              <a:cxnLst/>
              <a:rect l="l" t="t" r="r" b="b"/>
              <a:pathLst>
                <a:path w="151130">
                  <a:moveTo>
                    <a:pt x="0" y="0"/>
                  </a:moveTo>
                  <a:lnTo>
                    <a:pt x="151011" y="0"/>
                  </a:lnTo>
                </a:path>
              </a:pathLst>
            </a:custGeom>
            <a:ln w="41883">
              <a:solidFill>
                <a:srgbClr val="FFFFFF"/>
              </a:solidFill>
            </a:ln>
          </p:spPr>
          <p:txBody>
            <a:bodyPr wrap="square" lIns="0" tIns="0" rIns="0" bIns="0" rtlCol="0"/>
            <a:lstStyle/>
            <a:p>
              <a:pPr marL="0" marR="0" lvl="0" indent="0" algn="l" defTabSz="913486" rtl="0" eaLnBrk="1" fontAlgn="auto" latinLnBrk="0" hangingPunct="1">
                <a:lnSpc>
                  <a:spcPct val="100000"/>
                </a:lnSpc>
                <a:spcBef>
                  <a:spcPts val="0"/>
                </a:spcBef>
                <a:spcAft>
                  <a:spcPts val="0"/>
                </a:spcAft>
                <a:buClrTx/>
                <a:buSzTx/>
                <a:buFontTx/>
                <a:buNone/>
                <a:tabLst/>
                <a:defRPr/>
              </a:pPr>
              <a:endParaRPr kumimoji="0" sz="1091" b="0" i="0" u="none" strike="noStrike" kern="1200" cap="none" spc="0" normalizeH="0" baseline="0" noProof="0">
                <a:ln>
                  <a:noFill/>
                </a:ln>
                <a:solidFill>
                  <a:prstClr val="black"/>
                </a:solidFill>
                <a:effectLst/>
                <a:uLnTx/>
                <a:uFillTx/>
                <a:latin typeface="Calibri"/>
                <a:ea typeface="+mn-ea"/>
                <a:cs typeface="+mn-cs"/>
              </a:endParaRPr>
            </a:p>
          </p:txBody>
        </p:sp>
        <p:sp>
          <p:nvSpPr>
            <p:cNvPr id="33" name="object 33"/>
            <p:cNvSpPr/>
            <p:nvPr/>
          </p:nvSpPr>
          <p:spPr>
            <a:xfrm>
              <a:off x="984926" y="7611187"/>
              <a:ext cx="102235" cy="0"/>
            </a:xfrm>
            <a:custGeom>
              <a:avLst/>
              <a:gdLst/>
              <a:ahLst/>
              <a:cxnLst/>
              <a:rect l="l" t="t" r="r" b="b"/>
              <a:pathLst>
                <a:path w="102234">
                  <a:moveTo>
                    <a:pt x="0" y="0"/>
                  </a:moveTo>
                  <a:lnTo>
                    <a:pt x="102038" y="0"/>
                  </a:lnTo>
                </a:path>
              </a:pathLst>
            </a:custGeom>
            <a:ln w="31412">
              <a:solidFill>
                <a:srgbClr val="FFFFFF"/>
              </a:solidFill>
            </a:ln>
          </p:spPr>
          <p:txBody>
            <a:bodyPr wrap="square" lIns="0" tIns="0" rIns="0" bIns="0" rtlCol="0"/>
            <a:lstStyle/>
            <a:p>
              <a:pPr marL="0" marR="0" lvl="0" indent="0" algn="l" defTabSz="913486" rtl="0" eaLnBrk="1" fontAlgn="auto" latinLnBrk="0" hangingPunct="1">
                <a:lnSpc>
                  <a:spcPct val="100000"/>
                </a:lnSpc>
                <a:spcBef>
                  <a:spcPts val="0"/>
                </a:spcBef>
                <a:spcAft>
                  <a:spcPts val="0"/>
                </a:spcAft>
                <a:buClrTx/>
                <a:buSzTx/>
                <a:buFontTx/>
                <a:buNone/>
                <a:tabLst/>
                <a:defRPr/>
              </a:pPr>
              <a:endParaRPr kumimoji="0" sz="1091" b="0" i="0" u="none" strike="noStrike" kern="1200" cap="none" spc="0" normalizeH="0" baseline="0" noProof="0">
                <a:ln>
                  <a:noFill/>
                </a:ln>
                <a:solidFill>
                  <a:prstClr val="black"/>
                </a:solidFill>
                <a:effectLst/>
                <a:uLnTx/>
                <a:uFillTx/>
                <a:latin typeface="Calibri"/>
                <a:ea typeface="+mn-ea"/>
                <a:cs typeface="+mn-cs"/>
              </a:endParaRPr>
            </a:p>
          </p:txBody>
        </p:sp>
        <p:sp>
          <p:nvSpPr>
            <p:cNvPr id="34" name="object 34"/>
            <p:cNvSpPr/>
            <p:nvPr/>
          </p:nvSpPr>
          <p:spPr>
            <a:xfrm>
              <a:off x="984926" y="7829009"/>
              <a:ext cx="102235" cy="0"/>
            </a:xfrm>
            <a:custGeom>
              <a:avLst/>
              <a:gdLst/>
              <a:ahLst/>
              <a:cxnLst/>
              <a:rect l="l" t="t" r="r" b="b"/>
              <a:pathLst>
                <a:path w="102234">
                  <a:moveTo>
                    <a:pt x="0" y="0"/>
                  </a:moveTo>
                  <a:lnTo>
                    <a:pt x="102038" y="0"/>
                  </a:lnTo>
                </a:path>
              </a:pathLst>
            </a:custGeom>
            <a:ln w="31412">
              <a:solidFill>
                <a:srgbClr val="FFFFFF"/>
              </a:solidFill>
            </a:ln>
          </p:spPr>
          <p:txBody>
            <a:bodyPr wrap="square" lIns="0" tIns="0" rIns="0" bIns="0" rtlCol="0"/>
            <a:lstStyle/>
            <a:p>
              <a:pPr marL="0" marR="0" lvl="0" indent="0" algn="l" defTabSz="913486" rtl="0" eaLnBrk="1" fontAlgn="auto" latinLnBrk="0" hangingPunct="1">
                <a:lnSpc>
                  <a:spcPct val="100000"/>
                </a:lnSpc>
                <a:spcBef>
                  <a:spcPts val="0"/>
                </a:spcBef>
                <a:spcAft>
                  <a:spcPts val="0"/>
                </a:spcAft>
                <a:buClrTx/>
                <a:buSzTx/>
                <a:buFontTx/>
                <a:buNone/>
                <a:tabLst/>
                <a:defRPr/>
              </a:pPr>
              <a:endParaRPr kumimoji="0" sz="1091" b="0" i="0" u="none" strike="noStrike" kern="1200" cap="none" spc="0" normalizeH="0" baseline="0" noProof="0">
                <a:ln>
                  <a:noFill/>
                </a:ln>
                <a:solidFill>
                  <a:prstClr val="black"/>
                </a:solidFill>
                <a:effectLst/>
                <a:uLnTx/>
                <a:uFillTx/>
                <a:latin typeface="Calibri"/>
                <a:ea typeface="+mn-ea"/>
                <a:cs typeface="+mn-cs"/>
              </a:endParaRPr>
            </a:p>
          </p:txBody>
        </p:sp>
        <p:sp>
          <p:nvSpPr>
            <p:cNvPr id="35" name="object 35"/>
            <p:cNvSpPr/>
            <p:nvPr/>
          </p:nvSpPr>
          <p:spPr>
            <a:xfrm>
              <a:off x="1535477" y="7822905"/>
              <a:ext cx="151130" cy="0"/>
            </a:xfrm>
            <a:custGeom>
              <a:avLst/>
              <a:gdLst/>
              <a:ahLst/>
              <a:cxnLst/>
              <a:rect l="l" t="t" r="r" b="b"/>
              <a:pathLst>
                <a:path w="151130">
                  <a:moveTo>
                    <a:pt x="0" y="0"/>
                  </a:moveTo>
                  <a:lnTo>
                    <a:pt x="151011" y="0"/>
                  </a:lnTo>
                </a:path>
              </a:pathLst>
            </a:custGeom>
            <a:ln w="31412">
              <a:solidFill>
                <a:srgbClr val="FFFFFF"/>
              </a:solidFill>
            </a:ln>
          </p:spPr>
          <p:txBody>
            <a:bodyPr wrap="square" lIns="0" tIns="0" rIns="0" bIns="0" rtlCol="0"/>
            <a:lstStyle/>
            <a:p>
              <a:pPr marL="0" marR="0" lvl="0" indent="0" algn="l" defTabSz="913486" rtl="0" eaLnBrk="1" fontAlgn="auto" latinLnBrk="0" hangingPunct="1">
                <a:lnSpc>
                  <a:spcPct val="100000"/>
                </a:lnSpc>
                <a:spcBef>
                  <a:spcPts val="0"/>
                </a:spcBef>
                <a:spcAft>
                  <a:spcPts val="0"/>
                </a:spcAft>
                <a:buClrTx/>
                <a:buSzTx/>
                <a:buFontTx/>
                <a:buNone/>
                <a:tabLst/>
                <a:defRPr/>
              </a:pPr>
              <a:endParaRPr kumimoji="0" sz="1091" b="0" i="0" u="none" strike="noStrike" kern="1200" cap="none" spc="0" normalizeH="0" baseline="0" noProof="0">
                <a:ln>
                  <a:noFill/>
                </a:ln>
                <a:solidFill>
                  <a:prstClr val="black"/>
                </a:solidFill>
                <a:effectLst/>
                <a:uLnTx/>
                <a:uFillTx/>
                <a:latin typeface="Calibri"/>
                <a:ea typeface="+mn-ea"/>
                <a:cs typeface="+mn-cs"/>
              </a:endParaRPr>
            </a:p>
          </p:txBody>
        </p:sp>
        <p:sp>
          <p:nvSpPr>
            <p:cNvPr id="36" name="object 36"/>
            <p:cNvSpPr/>
            <p:nvPr/>
          </p:nvSpPr>
          <p:spPr>
            <a:xfrm>
              <a:off x="1535477" y="7610870"/>
              <a:ext cx="102235" cy="0"/>
            </a:xfrm>
            <a:custGeom>
              <a:avLst/>
              <a:gdLst/>
              <a:ahLst/>
              <a:cxnLst/>
              <a:rect l="l" t="t" r="r" b="b"/>
              <a:pathLst>
                <a:path w="102235">
                  <a:moveTo>
                    <a:pt x="0" y="0"/>
                  </a:moveTo>
                  <a:lnTo>
                    <a:pt x="102038" y="0"/>
                  </a:lnTo>
                </a:path>
              </a:pathLst>
            </a:custGeom>
            <a:ln w="31412">
              <a:solidFill>
                <a:srgbClr val="FFFFFF"/>
              </a:solidFill>
            </a:ln>
          </p:spPr>
          <p:txBody>
            <a:bodyPr wrap="square" lIns="0" tIns="0" rIns="0" bIns="0" rtlCol="0"/>
            <a:lstStyle/>
            <a:p>
              <a:pPr marL="0" marR="0" lvl="0" indent="0" algn="l" defTabSz="913486" rtl="0" eaLnBrk="1" fontAlgn="auto" latinLnBrk="0" hangingPunct="1">
                <a:lnSpc>
                  <a:spcPct val="100000"/>
                </a:lnSpc>
                <a:spcBef>
                  <a:spcPts val="0"/>
                </a:spcBef>
                <a:spcAft>
                  <a:spcPts val="0"/>
                </a:spcAft>
                <a:buClrTx/>
                <a:buSzTx/>
                <a:buFontTx/>
                <a:buNone/>
                <a:tabLst/>
                <a:defRPr/>
              </a:pPr>
              <a:endParaRPr kumimoji="0" sz="1091" b="0" i="0" u="none" strike="noStrike" kern="1200" cap="none" spc="0" normalizeH="0" baseline="0" noProof="0">
                <a:ln>
                  <a:noFill/>
                </a:ln>
                <a:solidFill>
                  <a:prstClr val="black"/>
                </a:solidFill>
                <a:effectLst/>
                <a:uLnTx/>
                <a:uFillTx/>
                <a:latin typeface="Calibri"/>
                <a:ea typeface="+mn-ea"/>
                <a:cs typeface="+mn-cs"/>
              </a:endParaRPr>
            </a:p>
          </p:txBody>
        </p:sp>
        <p:sp>
          <p:nvSpPr>
            <p:cNvPr id="37" name="object 37"/>
            <p:cNvSpPr/>
            <p:nvPr/>
          </p:nvSpPr>
          <p:spPr>
            <a:xfrm>
              <a:off x="1535477" y="7752226"/>
              <a:ext cx="102235" cy="0"/>
            </a:xfrm>
            <a:custGeom>
              <a:avLst/>
              <a:gdLst/>
              <a:ahLst/>
              <a:cxnLst/>
              <a:rect l="l" t="t" r="r" b="b"/>
              <a:pathLst>
                <a:path w="102235">
                  <a:moveTo>
                    <a:pt x="0" y="0"/>
                  </a:moveTo>
                  <a:lnTo>
                    <a:pt x="102038" y="0"/>
                  </a:lnTo>
                </a:path>
              </a:pathLst>
            </a:custGeom>
            <a:ln w="31412">
              <a:solidFill>
                <a:srgbClr val="FFFFFF"/>
              </a:solidFill>
            </a:ln>
          </p:spPr>
          <p:txBody>
            <a:bodyPr wrap="square" lIns="0" tIns="0" rIns="0" bIns="0" rtlCol="0"/>
            <a:lstStyle/>
            <a:p>
              <a:pPr marL="0" marR="0" lvl="0" indent="0" algn="l" defTabSz="913486" rtl="0" eaLnBrk="1" fontAlgn="auto" latinLnBrk="0" hangingPunct="1">
                <a:lnSpc>
                  <a:spcPct val="100000"/>
                </a:lnSpc>
                <a:spcBef>
                  <a:spcPts val="0"/>
                </a:spcBef>
                <a:spcAft>
                  <a:spcPts val="0"/>
                </a:spcAft>
                <a:buClrTx/>
                <a:buSzTx/>
                <a:buFontTx/>
                <a:buNone/>
                <a:tabLst/>
                <a:defRPr/>
              </a:pPr>
              <a:endParaRPr kumimoji="0" sz="1091" b="0" i="0" u="none" strike="noStrike" kern="1200" cap="none" spc="0" normalizeH="0" baseline="0" noProof="0">
                <a:ln>
                  <a:noFill/>
                </a:ln>
                <a:solidFill>
                  <a:prstClr val="black"/>
                </a:solidFill>
                <a:effectLst/>
                <a:uLnTx/>
                <a:uFillTx/>
                <a:latin typeface="Calibri"/>
                <a:ea typeface="+mn-ea"/>
                <a:cs typeface="+mn-cs"/>
              </a:endParaRPr>
            </a:p>
          </p:txBody>
        </p:sp>
        <p:sp>
          <p:nvSpPr>
            <p:cNvPr id="38" name="object 38"/>
            <p:cNvSpPr/>
            <p:nvPr/>
          </p:nvSpPr>
          <p:spPr>
            <a:xfrm>
              <a:off x="1535477" y="7893583"/>
              <a:ext cx="102235" cy="0"/>
            </a:xfrm>
            <a:custGeom>
              <a:avLst/>
              <a:gdLst/>
              <a:ahLst/>
              <a:cxnLst/>
              <a:rect l="l" t="t" r="r" b="b"/>
              <a:pathLst>
                <a:path w="102235">
                  <a:moveTo>
                    <a:pt x="0" y="0"/>
                  </a:moveTo>
                  <a:lnTo>
                    <a:pt x="102038" y="0"/>
                  </a:lnTo>
                </a:path>
              </a:pathLst>
            </a:custGeom>
            <a:ln w="31412">
              <a:solidFill>
                <a:srgbClr val="FFFFFF"/>
              </a:solidFill>
            </a:ln>
          </p:spPr>
          <p:txBody>
            <a:bodyPr wrap="square" lIns="0" tIns="0" rIns="0" bIns="0" rtlCol="0"/>
            <a:lstStyle/>
            <a:p>
              <a:pPr marL="0" marR="0" lvl="0" indent="0" algn="l" defTabSz="913486" rtl="0" eaLnBrk="1" fontAlgn="auto" latinLnBrk="0" hangingPunct="1">
                <a:lnSpc>
                  <a:spcPct val="100000"/>
                </a:lnSpc>
                <a:spcBef>
                  <a:spcPts val="0"/>
                </a:spcBef>
                <a:spcAft>
                  <a:spcPts val="0"/>
                </a:spcAft>
                <a:buClrTx/>
                <a:buSzTx/>
                <a:buFontTx/>
                <a:buNone/>
                <a:tabLst/>
                <a:defRPr/>
              </a:pPr>
              <a:endParaRPr kumimoji="0" sz="1091" b="0" i="0" u="none" strike="noStrike" kern="1200" cap="none" spc="0" normalizeH="0" baseline="0" noProof="0">
                <a:ln>
                  <a:noFill/>
                </a:ln>
                <a:solidFill>
                  <a:prstClr val="black"/>
                </a:solidFill>
                <a:effectLst/>
                <a:uLnTx/>
                <a:uFillTx/>
                <a:latin typeface="Calibri"/>
                <a:ea typeface="+mn-ea"/>
                <a:cs typeface="+mn-cs"/>
              </a:endParaRPr>
            </a:p>
          </p:txBody>
        </p:sp>
        <p:sp>
          <p:nvSpPr>
            <p:cNvPr id="39" name="object 39"/>
            <p:cNvSpPr/>
            <p:nvPr/>
          </p:nvSpPr>
          <p:spPr>
            <a:xfrm>
              <a:off x="516726" y="7476236"/>
              <a:ext cx="184150" cy="137795"/>
            </a:xfrm>
            <a:custGeom>
              <a:avLst/>
              <a:gdLst/>
              <a:ahLst/>
              <a:cxnLst/>
              <a:rect l="l" t="t" r="r" b="b"/>
              <a:pathLst>
                <a:path w="184150" h="137795">
                  <a:moveTo>
                    <a:pt x="0" y="0"/>
                  </a:moveTo>
                  <a:lnTo>
                    <a:pt x="183868" y="137576"/>
                  </a:lnTo>
                </a:path>
              </a:pathLst>
            </a:custGeom>
            <a:ln w="31412">
              <a:solidFill>
                <a:srgbClr val="FFFFFF"/>
              </a:solidFill>
            </a:ln>
          </p:spPr>
          <p:txBody>
            <a:bodyPr wrap="square" lIns="0" tIns="0" rIns="0" bIns="0" rtlCol="0"/>
            <a:lstStyle/>
            <a:p>
              <a:pPr marL="0" marR="0" lvl="0" indent="0" algn="l" defTabSz="913486" rtl="0" eaLnBrk="1" fontAlgn="auto" latinLnBrk="0" hangingPunct="1">
                <a:lnSpc>
                  <a:spcPct val="100000"/>
                </a:lnSpc>
                <a:spcBef>
                  <a:spcPts val="0"/>
                </a:spcBef>
                <a:spcAft>
                  <a:spcPts val="0"/>
                </a:spcAft>
                <a:buClrTx/>
                <a:buSzTx/>
                <a:buFontTx/>
                <a:buNone/>
                <a:tabLst/>
                <a:defRPr/>
              </a:pPr>
              <a:endParaRPr kumimoji="0" sz="1091" b="0" i="0" u="none" strike="noStrike" kern="1200" cap="none" spc="0" normalizeH="0" baseline="0" noProof="0">
                <a:ln>
                  <a:noFill/>
                </a:ln>
                <a:solidFill>
                  <a:prstClr val="black"/>
                </a:solidFill>
                <a:effectLst/>
                <a:uLnTx/>
                <a:uFillTx/>
                <a:latin typeface="Calibri"/>
                <a:ea typeface="+mn-ea"/>
                <a:cs typeface="+mn-cs"/>
              </a:endParaRPr>
            </a:p>
          </p:txBody>
        </p:sp>
        <p:sp>
          <p:nvSpPr>
            <p:cNvPr id="40" name="object 40"/>
            <p:cNvSpPr/>
            <p:nvPr/>
          </p:nvSpPr>
          <p:spPr>
            <a:xfrm>
              <a:off x="600064" y="7521703"/>
              <a:ext cx="109855" cy="109855"/>
            </a:xfrm>
            <a:custGeom>
              <a:avLst/>
              <a:gdLst/>
              <a:ahLst/>
              <a:cxnLst/>
              <a:rect l="l" t="t" r="r" b="b"/>
              <a:pathLst>
                <a:path w="109854" h="109854">
                  <a:moveTo>
                    <a:pt x="0" y="109766"/>
                  </a:moveTo>
                  <a:lnTo>
                    <a:pt x="109609" y="99693"/>
                  </a:lnTo>
                  <a:lnTo>
                    <a:pt x="82709" y="0"/>
                  </a:lnTo>
                </a:path>
              </a:pathLst>
            </a:custGeom>
            <a:ln w="31412">
              <a:solidFill>
                <a:srgbClr val="FFFFFF"/>
              </a:solidFill>
            </a:ln>
          </p:spPr>
          <p:txBody>
            <a:bodyPr wrap="square" lIns="0" tIns="0" rIns="0" bIns="0" rtlCol="0"/>
            <a:lstStyle/>
            <a:p>
              <a:pPr marL="0" marR="0" lvl="0" indent="0" algn="l" defTabSz="913486" rtl="0" eaLnBrk="1" fontAlgn="auto" latinLnBrk="0" hangingPunct="1">
                <a:lnSpc>
                  <a:spcPct val="100000"/>
                </a:lnSpc>
                <a:spcBef>
                  <a:spcPts val="0"/>
                </a:spcBef>
                <a:spcAft>
                  <a:spcPts val="0"/>
                </a:spcAft>
                <a:buClrTx/>
                <a:buSzTx/>
                <a:buFontTx/>
                <a:buNone/>
                <a:tabLst/>
                <a:defRPr/>
              </a:pPr>
              <a:endParaRPr kumimoji="0" sz="1091" b="0" i="0" u="none" strike="noStrike" kern="1200" cap="none" spc="0" normalizeH="0" baseline="0" noProof="0">
                <a:ln>
                  <a:noFill/>
                </a:ln>
                <a:solidFill>
                  <a:prstClr val="black"/>
                </a:solidFill>
                <a:effectLst/>
                <a:uLnTx/>
                <a:uFillTx/>
                <a:latin typeface="Calibri"/>
                <a:ea typeface="+mn-ea"/>
                <a:cs typeface="+mn-cs"/>
              </a:endParaRPr>
            </a:p>
          </p:txBody>
        </p:sp>
        <p:sp>
          <p:nvSpPr>
            <p:cNvPr id="41" name="object 41"/>
            <p:cNvSpPr txBox="1"/>
            <p:nvPr/>
          </p:nvSpPr>
          <p:spPr>
            <a:xfrm>
              <a:off x="845912" y="7468072"/>
              <a:ext cx="109220" cy="416627"/>
            </a:xfrm>
            <a:prstGeom prst="rect">
              <a:avLst/>
            </a:prstGeom>
          </p:spPr>
          <p:txBody>
            <a:bodyPr vert="horz" wrap="square" lIns="0" tIns="25003" rIns="0" bIns="0" rtlCol="0">
              <a:spAutoFit/>
            </a:bodyPr>
            <a:lstStyle/>
            <a:p>
              <a:pPr marL="7693" marR="0" lvl="0" indent="0" algn="l" defTabSz="913486" rtl="0" eaLnBrk="1" fontAlgn="auto" latinLnBrk="0" hangingPunct="1">
                <a:lnSpc>
                  <a:spcPct val="100000"/>
                </a:lnSpc>
                <a:spcBef>
                  <a:spcPts val="197"/>
                </a:spcBef>
                <a:spcAft>
                  <a:spcPts val="0"/>
                </a:spcAft>
                <a:buClrTx/>
                <a:buSzTx/>
                <a:buFontTx/>
                <a:buNone/>
                <a:tabLst/>
                <a:defRPr/>
              </a:pPr>
              <a:r>
                <a:rPr kumimoji="0" sz="696" b="1" i="0" u="none" strike="noStrike" kern="1200" cap="none" spc="0" normalizeH="0" baseline="0" noProof="0">
                  <a:ln>
                    <a:noFill/>
                  </a:ln>
                  <a:solidFill>
                    <a:srgbClr val="FFFFFF"/>
                  </a:solidFill>
                  <a:effectLst/>
                  <a:uLnTx/>
                  <a:uFillTx/>
                  <a:latin typeface="OpenSans-Semibold"/>
                  <a:ea typeface="+mn-ea"/>
                  <a:cs typeface="OpenSans-Semibold"/>
                </a:rPr>
                <a:t>2</a:t>
              </a:r>
              <a:endParaRPr kumimoji="0" sz="696" b="0" i="0" u="none" strike="noStrike" kern="1200" cap="none" spc="0" normalizeH="0" baseline="0" noProof="0">
                <a:ln>
                  <a:noFill/>
                </a:ln>
                <a:solidFill>
                  <a:prstClr val="black"/>
                </a:solidFill>
                <a:effectLst/>
                <a:uLnTx/>
                <a:uFillTx/>
                <a:latin typeface="OpenSans-Semibold"/>
                <a:ea typeface="+mn-ea"/>
                <a:cs typeface="OpenSans-Semibold"/>
              </a:endParaRPr>
            </a:p>
            <a:p>
              <a:pPr marL="7693" marR="0" lvl="0" indent="0" algn="l" defTabSz="913486" rtl="0" eaLnBrk="1" fontAlgn="auto" latinLnBrk="0" hangingPunct="1">
                <a:lnSpc>
                  <a:spcPct val="100000"/>
                </a:lnSpc>
                <a:spcBef>
                  <a:spcPts val="139"/>
                </a:spcBef>
                <a:spcAft>
                  <a:spcPts val="0"/>
                </a:spcAft>
                <a:buClrTx/>
                <a:buSzTx/>
                <a:buFontTx/>
                <a:buNone/>
                <a:tabLst/>
                <a:defRPr/>
              </a:pPr>
              <a:r>
                <a:rPr kumimoji="0" sz="696" b="1" i="0" u="none" strike="noStrike" kern="1200" cap="none" spc="0" normalizeH="0" baseline="0" noProof="0">
                  <a:ln>
                    <a:noFill/>
                  </a:ln>
                  <a:solidFill>
                    <a:srgbClr val="FFFFFF"/>
                  </a:solidFill>
                  <a:effectLst/>
                  <a:uLnTx/>
                  <a:uFillTx/>
                  <a:latin typeface="OpenSans-Semibold"/>
                  <a:ea typeface="+mn-ea"/>
                  <a:cs typeface="OpenSans-Semibold"/>
                </a:rPr>
                <a:t>1</a:t>
              </a:r>
              <a:endParaRPr kumimoji="0" sz="696" b="0" i="0" u="none" strike="noStrike" kern="1200" cap="none" spc="0" normalizeH="0" baseline="0" noProof="0">
                <a:ln>
                  <a:noFill/>
                </a:ln>
                <a:solidFill>
                  <a:prstClr val="black"/>
                </a:solidFill>
                <a:effectLst/>
                <a:uLnTx/>
                <a:uFillTx/>
                <a:latin typeface="OpenSans-Semibold"/>
                <a:ea typeface="+mn-ea"/>
                <a:cs typeface="OpenSans-Semibold"/>
              </a:endParaRPr>
            </a:p>
          </p:txBody>
        </p:sp>
      </p:grpSp>
      <p:sp>
        <p:nvSpPr>
          <p:cNvPr id="128" name="ZoneTexte 127">
            <a:extLst>
              <a:ext uri="{FF2B5EF4-FFF2-40B4-BE49-F238E27FC236}">
                <a16:creationId xmlns:a16="http://schemas.microsoft.com/office/drawing/2014/main" id="{8013A9E2-24CD-461C-E8D2-A610DF7A87D8}"/>
              </a:ext>
            </a:extLst>
          </p:cNvPr>
          <p:cNvSpPr txBox="1"/>
          <p:nvPr/>
        </p:nvSpPr>
        <p:spPr>
          <a:xfrm>
            <a:off x="84505" y="3139248"/>
            <a:ext cx="6542159" cy="3781709"/>
          </a:xfrm>
          <a:prstGeom prst="rect">
            <a:avLst/>
          </a:prstGeom>
          <a:noFill/>
        </p:spPr>
        <p:txBody>
          <a:bodyPr wrap="square">
            <a:spAutoFit/>
          </a:bodyPr>
          <a:lstStyle/>
          <a:p>
            <a:pPr marL="0" marR="0" lvl="0" indent="0" algn="l" defTabSz="913486" rtl="0" eaLnBrk="1" fontAlgn="auto" latinLnBrk="0" hangingPunct="1">
              <a:lnSpc>
                <a:spcPct val="100000"/>
              </a:lnSpc>
              <a:spcBef>
                <a:spcPts val="0"/>
              </a:spcBef>
              <a:spcAft>
                <a:spcPts val="0"/>
              </a:spcAft>
              <a:buClrTx/>
              <a:buSzTx/>
              <a:buFontTx/>
              <a:buNone/>
              <a:tabLst/>
              <a:defRPr/>
            </a:pPr>
            <a:r>
              <a:rPr kumimoji="0" lang="fr-FR" sz="1598" b="0" i="0" u="none" strike="noStrike" kern="1200" cap="none" spc="0" normalizeH="0" baseline="0" dirty="0">
                <a:ln>
                  <a:noFill/>
                </a:ln>
                <a:solidFill>
                  <a:srgbClr val="982B56"/>
                </a:solidFill>
                <a:effectLst/>
                <a:uLnTx/>
                <a:uFillTx/>
                <a:latin typeface="Calibri"/>
                <a:ea typeface="+mn-ea"/>
                <a:cs typeface="+mn-cs"/>
              </a:rPr>
              <a:t>Afin d’</a:t>
            </a:r>
            <a:r>
              <a:rPr kumimoji="0" lang="fr-FR" sz="1598" b="0" i="0" u="none" strike="noStrike" kern="1200" cap="none" spc="0" normalizeH="0" baseline="0" dirty="0" err="1">
                <a:ln>
                  <a:noFill/>
                </a:ln>
                <a:solidFill>
                  <a:srgbClr val="982B56"/>
                </a:solidFill>
                <a:effectLst/>
                <a:uLnTx/>
                <a:uFillTx/>
                <a:latin typeface="Calibri"/>
                <a:ea typeface="+mn-ea"/>
                <a:cs typeface="+mn-cs"/>
              </a:rPr>
              <a:t>etablir</a:t>
            </a:r>
            <a:r>
              <a:rPr kumimoji="0" lang="fr-FR" sz="1598" b="0" i="0" u="none" strike="noStrike" kern="1200" cap="none" spc="0" normalizeH="0" baseline="0" dirty="0">
                <a:ln>
                  <a:noFill/>
                </a:ln>
                <a:solidFill>
                  <a:srgbClr val="982B56"/>
                </a:solidFill>
                <a:effectLst/>
                <a:uLnTx/>
                <a:uFillTx/>
                <a:latin typeface="Calibri"/>
                <a:ea typeface="+mn-ea"/>
                <a:cs typeface="+mn-cs"/>
              </a:rPr>
              <a:t> une analyse des risques et des impacts ainsi</a:t>
            </a:r>
            <a:r>
              <a:rPr kumimoji="0" lang="fr-FR" sz="1598" b="0" i="0" u="none" strike="noStrike" kern="1200" cap="none" spc="0" normalizeH="0" dirty="0">
                <a:ln>
                  <a:noFill/>
                </a:ln>
                <a:solidFill>
                  <a:srgbClr val="982B56"/>
                </a:solidFill>
                <a:effectLst/>
                <a:uLnTx/>
                <a:uFillTx/>
                <a:latin typeface="Calibri"/>
                <a:ea typeface="+mn-ea"/>
                <a:cs typeface="+mn-cs"/>
              </a:rPr>
              <a:t> que la chronologie de la crise, </a:t>
            </a:r>
            <a:r>
              <a:rPr kumimoji="0" lang="fr-FR" sz="1598" b="0" i="0" u="none" strike="noStrike" kern="1200" cap="none" spc="0" normalizeH="0" dirty="0" err="1">
                <a:ln>
                  <a:noFill/>
                </a:ln>
                <a:solidFill>
                  <a:srgbClr val="982B56"/>
                </a:solidFill>
                <a:effectLst/>
                <a:uLnTx/>
                <a:uFillTx/>
                <a:latin typeface="Calibri"/>
                <a:ea typeface="+mn-ea"/>
                <a:cs typeface="+mn-cs"/>
              </a:rPr>
              <a:t>posez-vous</a:t>
            </a:r>
            <a:r>
              <a:rPr kumimoji="0" lang="fr-FR" sz="1598" b="0" i="0" u="none" strike="noStrike" kern="1200" cap="none" spc="0" normalizeH="0" dirty="0">
                <a:ln>
                  <a:noFill/>
                </a:ln>
                <a:solidFill>
                  <a:srgbClr val="982B56"/>
                </a:solidFill>
                <a:effectLst/>
                <a:uLnTx/>
                <a:uFillTx/>
                <a:latin typeface="Calibri"/>
                <a:ea typeface="+mn-ea"/>
                <a:cs typeface="+mn-cs"/>
              </a:rPr>
              <a:t> les questions suivantes </a:t>
            </a:r>
            <a:r>
              <a:rPr kumimoji="0" lang="fr-FR" sz="1598" b="0" i="0" u="none" strike="noStrike" kern="1200" cap="none" spc="0" normalizeH="0" baseline="0" dirty="0">
                <a:ln>
                  <a:noFill/>
                </a:ln>
                <a:solidFill>
                  <a:srgbClr val="982B56"/>
                </a:solidFill>
                <a:effectLst/>
                <a:uLnTx/>
                <a:uFillTx/>
                <a:latin typeface="Calibri"/>
                <a:ea typeface="+mn-ea"/>
                <a:cs typeface="+mn-cs"/>
              </a:rPr>
              <a:t>: </a:t>
            </a:r>
          </a:p>
          <a:p>
            <a:pPr marL="285464" marR="0" lvl="0" indent="-285464" algn="l" defTabSz="913486"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1598" b="0" i="0" u="none" strike="noStrike" kern="1200" cap="none" spc="0" normalizeH="0" baseline="0" dirty="0">
                <a:ln>
                  <a:noFill/>
                </a:ln>
                <a:solidFill>
                  <a:srgbClr val="982B56"/>
                </a:solidFill>
                <a:effectLst/>
                <a:uLnTx/>
                <a:uFillTx/>
                <a:latin typeface="Calibri"/>
                <a:ea typeface="+mn-ea"/>
                <a:cs typeface="+mn-cs"/>
              </a:rPr>
              <a:t>Est-ce que ce type de</a:t>
            </a:r>
            <a:r>
              <a:rPr kumimoji="0" lang="fr-FR" sz="1598" b="0" i="0" u="none" strike="noStrike" kern="1200" cap="none" spc="0" normalizeH="0" dirty="0">
                <a:ln>
                  <a:noFill/>
                </a:ln>
                <a:solidFill>
                  <a:srgbClr val="982B56"/>
                </a:solidFill>
                <a:effectLst/>
                <a:uLnTx/>
                <a:uFillTx/>
                <a:latin typeface="Calibri"/>
                <a:ea typeface="+mn-ea"/>
                <a:cs typeface="+mn-cs"/>
              </a:rPr>
              <a:t> hasard a un potentiel impact sur la nutrition et l’alimentation ?</a:t>
            </a:r>
            <a:r>
              <a:rPr kumimoji="0" lang="fr-FR" sz="1598" b="0" i="0" u="none" strike="noStrike" kern="1200" cap="none" spc="0" normalizeH="0" baseline="0" dirty="0">
                <a:ln>
                  <a:noFill/>
                </a:ln>
                <a:solidFill>
                  <a:srgbClr val="982B56"/>
                </a:solidFill>
                <a:effectLst/>
                <a:uLnTx/>
                <a:uFillTx/>
                <a:latin typeface="Calibri"/>
                <a:ea typeface="+mn-ea"/>
                <a:cs typeface="+mn-cs"/>
              </a:rPr>
              <a:t> Direct ou indirect ? Est-ce que le hasard impacterait les déterminants de la malnutrition qui peuvent être surveilles ? Est-il pris en compte dans la chronologie de la crise établit pour le plan d’AA ?</a:t>
            </a:r>
          </a:p>
          <a:p>
            <a:pPr marL="285464" marR="0" lvl="0" indent="-285464" algn="l" defTabSz="913486"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1598" b="0" i="0" u="none" strike="noStrike" kern="1200" cap="none" spc="0" normalizeH="0" baseline="0" dirty="0">
                <a:ln>
                  <a:noFill/>
                </a:ln>
                <a:solidFill>
                  <a:srgbClr val="982B56"/>
                </a:solidFill>
                <a:effectLst/>
                <a:uLnTx/>
                <a:uFillTx/>
                <a:latin typeface="Calibri"/>
                <a:ea typeface="+mn-ea"/>
                <a:cs typeface="+mn-cs"/>
              </a:rPr>
              <a:t>Quand peut-on attendre l’impact sur l’alimentation</a:t>
            </a:r>
            <a:r>
              <a:rPr kumimoji="0" lang="fr-FR" sz="1598" b="0" i="0" u="none" strike="noStrike" kern="1200" cap="none" spc="0" normalizeH="0" dirty="0">
                <a:ln>
                  <a:noFill/>
                </a:ln>
                <a:solidFill>
                  <a:srgbClr val="982B56"/>
                </a:solidFill>
                <a:effectLst/>
                <a:uLnTx/>
                <a:uFillTx/>
                <a:latin typeface="Calibri"/>
                <a:ea typeface="+mn-ea"/>
                <a:cs typeface="+mn-cs"/>
              </a:rPr>
              <a:t> et la nutrition d’arriver et a quelle sévérité doit-on s’attendre </a:t>
            </a:r>
            <a:r>
              <a:rPr kumimoji="0" lang="fr-FR" sz="1598" b="0" i="0" u="none" strike="noStrike" kern="1200" cap="none" spc="0" normalizeH="0" baseline="0" dirty="0">
                <a:ln>
                  <a:noFill/>
                </a:ln>
                <a:solidFill>
                  <a:srgbClr val="982B56"/>
                </a:solidFill>
                <a:effectLst/>
                <a:uLnTx/>
                <a:uFillTx/>
                <a:latin typeface="Calibri"/>
                <a:ea typeface="+mn-ea"/>
                <a:cs typeface="+mn-cs"/>
              </a:rPr>
              <a:t>?</a:t>
            </a:r>
          </a:p>
          <a:p>
            <a:pPr marL="285464" marR="0" lvl="0" indent="-285464" algn="l" defTabSz="913486"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1598" b="0" i="0" u="none" strike="noStrike" kern="1200" cap="none" spc="0" normalizeH="0" baseline="0" dirty="0">
                <a:ln>
                  <a:noFill/>
                </a:ln>
                <a:solidFill>
                  <a:srgbClr val="982B56"/>
                </a:solidFill>
                <a:effectLst/>
                <a:uLnTx/>
                <a:uFillTx/>
                <a:latin typeface="Calibri"/>
                <a:ea typeface="+mn-ea"/>
                <a:cs typeface="+mn-cs"/>
              </a:rPr>
              <a:t>Qui est affecté ? Est-ce que les plus vulnérables nutrition</a:t>
            </a:r>
            <a:r>
              <a:rPr kumimoji="0" lang="fr-FR" sz="1598" b="0" i="0" u="none" strike="noStrike" kern="1200" cap="none" spc="0" normalizeH="0" dirty="0">
                <a:ln>
                  <a:noFill/>
                </a:ln>
                <a:solidFill>
                  <a:srgbClr val="982B56"/>
                </a:solidFill>
                <a:effectLst/>
                <a:uLnTx/>
                <a:uFillTx/>
                <a:latin typeface="Calibri"/>
                <a:ea typeface="+mn-ea"/>
                <a:cs typeface="+mn-cs"/>
              </a:rPr>
              <a:t>nellement sont</a:t>
            </a:r>
            <a:r>
              <a:rPr lang="fr-FR" sz="1598" dirty="0">
                <a:solidFill>
                  <a:srgbClr val="982B56"/>
                </a:solidFill>
                <a:latin typeface="Calibri"/>
              </a:rPr>
              <a:t>-ils les plus à risques</a:t>
            </a:r>
            <a:r>
              <a:rPr kumimoji="0" lang="fr-FR" sz="1598" b="0" i="0" u="none" strike="noStrike" kern="1200" cap="none" spc="0" normalizeH="0" baseline="0" dirty="0">
                <a:ln>
                  <a:noFill/>
                </a:ln>
                <a:solidFill>
                  <a:srgbClr val="982B56"/>
                </a:solidFill>
                <a:effectLst/>
                <a:uLnTx/>
                <a:uFillTx/>
                <a:latin typeface="Calibri"/>
                <a:ea typeface="+mn-ea"/>
                <a:cs typeface="+mn-cs"/>
              </a:rPr>
              <a:t> (incluant les problèmes de nutrition existant exacerbes) Est-ce reflétés dans l’analyse ?</a:t>
            </a:r>
          </a:p>
          <a:p>
            <a:pPr marL="285464" marR="0" lvl="0" indent="-285464" algn="l" defTabSz="913486"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1598" b="0" i="0" u="none" strike="noStrike" kern="1200" cap="none" spc="0" normalizeH="0" baseline="0" dirty="0">
                <a:ln>
                  <a:noFill/>
                </a:ln>
                <a:solidFill>
                  <a:srgbClr val="982B56"/>
                </a:solidFill>
                <a:effectLst/>
                <a:uLnTx/>
                <a:uFillTx/>
                <a:latin typeface="Calibri"/>
                <a:ea typeface="+mn-ea"/>
                <a:cs typeface="+mn-cs"/>
              </a:rPr>
              <a:t>Cote approvisionnement : Avons-nous évaluée</a:t>
            </a:r>
            <a:r>
              <a:rPr kumimoji="0" lang="fr-FR" sz="1598" b="0" i="0" u="none" strike="noStrike" kern="1200" cap="none" spc="0" normalizeH="0" dirty="0">
                <a:ln>
                  <a:noFill/>
                </a:ln>
                <a:solidFill>
                  <a:srgbClr val="982B56"/>
                </a:solidFill>
                <a:effectLst/>
                <a:uLnTx/>
                <a:uFillTx/>
                <a:latin typeface="Calibri"/>
                <a:ea typeface="+mn-ea"/>
                <a:cs typeface="+mn-cs"/>
              </a:rPr>
              <a:t> </a:t>
            </a:r>
            <a:r>
              <a:rPr lang="fr-FR" sz="1598" dirty="0">
                <a:solidFill>
                  <a:srgbClr val="982B56"/>
                </a:solidFill>
                <a:latin typeface="Calibri"/>
              </a:rPr>
              <a:t>la </a:t>
            </a:r>
            <a:r>
              <a:rPr kumimoji="0" lang="fr-FR" sz="1598" b="0" i="0" u="none" strike="noStrike" kern="1200" cap="none" spc="0" normalizeH="0" baseline="0" dirty="0">
                <a:ln>
                  <a:noFill/>
                </a:ln>
                <a:solidFill>
                  <a:srgbClr val="982B56"/>
                </a:solidFill>
                <a:effectLst/>
                <a:uLnTx/>
                <a:uFillTx/>
                <a:latin typeface="Calibri"/>
                <a:ea typeface="+mn-ea"/>
                <a:cs typeface="+mn-cs"/>
              </a:rPr>
              <a:t>disponibilité</a:t>
            </a:r>
            <a:r>
              <a:rPr kumimoji="0" lang="fr-FR" sz="1598" b="0" i="0" u="none" strike="noStrike" kern="1200" cap="none" spc="0" normalizeH="0" dirty="0">
                <a:ln>
                  <a:noFill/>
                </a:ln>
                <a:solidFill>
                  <a:srgbClr val="982B56"/>
                </a:solidFill>
                <a:effectLst/>
                <a:uLnTx/>
                <a:uFillTx/>
                <a:latin typeface="Calibri"/>
                <a:ea typeface="+mn-ea"/>
                <a:cs typeface="+mn-cs"/>
              </a:rPr>
              <a:t> et l’</a:t>
            </a:r>
            <a:r>
              <a:rPr kumimoji="0" lang="fr-FR" sz="1598" b="0" i="0" u="none" strike="noStrike" kern="1200" cap="none" spc="0" normalizeH="0" dirty="0" err="1">
                <a:ln>
                  <a:noFill/>
                </a:ln>
                <a:solidFill>
                  <a:srgbClr val="982B56"/>
                </a:solidFill>
                <a:effectLst/>
                <a:uLnTx/>
                <a:uFillTx/>
                <a:latin typeface="Calibri"/>
                <a:ea typeface="+mn-ea"/>
                <a:cs typeface="+mn-cs"/>
              </a:rPr>
              <a:t>acces</a:t>
            </a:r>
            <a:r>
              <a:rPr kumimoji="0" lang="fr-FR" sz="1598" b="0" i="0" u="none" strike="noStrike" kern="1200" cap="none" spc="0" normalizeH="0" dirty="0">
                <a:ln>
                  <a:noFill/>
                </a:ln>
                <a:solidFill>
                  <a:srgbClr val="982B56"/>
                </a:solidFill>
                <a:effectLst/>
                <a:uLnTx/>
                <a:uFillTx/>
                <a:latin typeface="Calibri"/>
                <a:ea typeface="+mn-ea"/>
                <a:cs typeface="+mn-cs"/>
              </a:rPr>
              <a:t> physique a une alimentation </a:t>
            </a:r>
            <a:r>
              <a:rPr lang="fr-FR" sz="1598" dirty="0">
                <a:solidFill>
                  <a:srgbClr val="982B56"/>
                </a:solidFill>
                <a:latin typeface="Calibri"/>
              </a:rPr>
              <a:t>nutritive et a des services de santé et de nutrition de base</a:t>
            </a:r>
            <a:r>
              <a:rPr kumimoji="0" lang="fr-FR" sz="1598" b="0" i="0" u="none" strike="noStrike" kern="1200" cap="none" spc="0" normalizeH="0" baseline="0" dirty="0">
                <a:ln>
                  <a:noFill/>
                </a:ln>
                <a:solidFill>
                  <a:srgbClr val="982B56"/>
                </a:solidFill>
                <a:effectLst/>
                <a:uLnTx/>
                <a:uFillTx/>
                <a:latin typeface="Calibri"/>
                <a:ea typeface="+mn-ea"/>
                <a:cs typeface="+mn-cs"/>
              </a:rPr>
              <a:t> (incluant</a:t>
            </a:r>
            <a:r>
              <a:rPr kumimoji="0" lang="fr-FR" sz="1598" b="0" i="0" u="none" strike="noStrike" kern="1200" cap="none" spc="0" normalizeH="0" dirty="0">
                <a:ln>
                  <a:noFill/>
                </a:ln>
                <a:solidFill>
                  <a:srgbClr val="982B56"/>
                </a:solidFill>
                <a:effectLst/>
                <a:uLnTx/>
                <a:uFillTx/>
                <a:latin typeface="Calibri"/>
                <a:ea typeface="+mn-ea"/>
                <a:cs typeface="+mn-cs"/>
              </a:rPr>
              <a:t> pour les plus a risque</a:t>
            </a:r>
            <a:r>
              <a:rPr kumimoji="0" lang="fr-FR" sz="1598" b="0" i="0" u="none" strike="noStrike" kern="1200" cap="none" spc="0" normalizeH="0" baseline="0" dirty="0">
                <a:ln>
                  <a:noFill/>
                </a:ln>
                <a:solidFill>
                  <a:srgbClr val="982B56"/>
                </a:solidFill>
                <a:effectLst/>
                <a:uLnTx/>
                <a:uFillTx/>
                <a:latin typeface="Calibri"/>
                <a:ea typeface="+mn-ea"/>
                <a:cs typeface="+mn-cs"/>
              </a:rPr>
              <a:t>)? Comment le hasard</a:t>
            </a:r>
            <a:r>
              <a:rPr kumimoji="0" lang="fr-FR" sz="1598" b="0" i="0" u="none" strike="noStrike" kern="1200" cap="none" spc="0" normalizeH="0" dirty="0">
                <a:ln>
                  <a:noFill/>
                </a:ln>
                <a:solidFill>
                  <a:srgbClr val="982B56"/>
                </a:solidFill>
                <a:effectLst/>
                <a:uLnTx/>
                <a:uFillTx/>
                <a:latin typeface="Calibri"/>
                <a:ea typeface="+mn-ea"/>
                <a:cs typeface="+mn-cs"/>
              </a:rPr>
              <a:t> les impacte</a:t>
            </a:r>
            <a:r>
              <a:rPr kumimoji="0" lang="fr-FR" sz="1598" b="0" i="0" u="none" strike="noStrike" kern="1200" cap="none" spc="0" normalizeH="0" baseline="0" dirty="0">
                <a:ln>
                  <a:noFill/>
                </a:ln>
                <a:solidFill>
                  <a:srgbClr val="982B56"/>
                </a:solidFill>
                <a:effectLst/>
                <a:uLnTx/>
                <a:uFillTx/>
                <a:latin typeface="Calibri"/>
                <a:ea typeface="+mn-ea"/>
                <a:cs typeface="+mn-cs"/>
              </a:rPr>
              <a:t>? </a:t>
            </a:r>
          </a:p>
        </p:txBody>
      </p:sp>
      <p:sp>
        <p:nvSpPr>
          <p:cNvPr id="149" name="Flèche : bas 148">
            <a:extLst>
              <a:ext uri="{FF2B5EF4-FFF2-40B4-BE49-F238E27FC236}">
                <a16:creationId xmlns:a16="http://schemas.microsoft.com/office/drawing/2014/main" id="{8910EC01-A41C-99A0-F0A5-9BE565987C76}"/>
              </a:ext>
            </a:extLst>
          </p:cNvPr>
          <p:cNvSpPr/>
          <p:nvPr/>
        </p:nvSpPr>
        <p:spPr>
          <a:xfrm flipH="1" flipV="1">
            <a:off x="1589932" y="2060890"/>
            <a:ext cx="245836" cy="962255"/>
          </a:xfrm>
          <a:prstGeom prst="downArrow">
            <a:avLst/>
          </a:prstGeom>
          <a:solidFill>
            <a:srgbClr val="982B56"/>
          </a:solidFill>
          <a:ln>
            <a:solidFill>
              <a:srgbClr val="982B5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486" rtl="0" eaLnBrk="1" fontAlgn="auto" latinLnBrk="0" hangingPunct="1">
              <a:lnSpc>
                <a:spcPct val="100000"/>
              </a:lnSpc>
              <a:spcBef>
                <a:spcPts val="0"/>
              </a:spcBef>
              <a:spcAft>
                <a:spcPts val="0"/>
              </a:spcAft>
              <a:buClrTx/>
              <a:buSzTx/>
              <a:buFontTx/>
              <a:buNone/>
              <a:tabLst/>
              <a:defRPr/>
            </a:pPr>
            <a:endParaRPr kumimoji="0" lang="en-GB" sz="1798" b="0" i="0" u="none" strike="noStrike" kern="1200" cap="none" spc="0" normalizeH="0" baseline="0" noProof="0">
              <a:ln>
                <a:noFill/>
              </a:ln>
              <a:solidFill>
                <a:prstClr val="white"/>
              </a:solidFill>
              <a:effectLst/>
              <a:uLnTx/>
              <a:uFillTx/>
              <a:latin typeface="Calibri"/>
              <a:ea typeface="+mn-ea"/>
              <a:cs typeface="+mn-cs"/>
            </a:endParaRPr>
          </a:p>
        </p:txBody>
      </p:sp>
      <p:sp>
        <p:nvSpPr>
          <p:cNvPr id="150" name="Flèche : bas 149">
            <a:extLst>
              <a:ext uri="{FF2B5EF4-FFF2-40B4-BE49-F238E27FC236}">
                <a16:creationId xmlns:a16="http://schemas.microsoft.com/office/drawing/2014/main" id="{B7B48AAF-5569-A522-BB0D-EB8251C167B5}"/>
              </a:ext>
            </a:extLst>
          </p:cNvPr>
          <p:cNvSpPr/>
          <p:nvPr/>
        </p:nvSpPr>
        <p:spPr>
          <a:xfrm flipV="1">
            <a:off x="4153577" y="2187135"/>
            <a:ext cx="245835" cy="836010"/>
          </a:xfrm>
          <a:prstGeom prst="downArrow">
            <a:avLst/>
          </a:prstGeom>
          <a:solidFill>
            <a:srgbClr val="982B56"/>
          </a:solidFill>
          <a:ln>
            <a:solidFill>
              <a:srgbClr val="982B5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486" rtl="0" eaLnBrk="1" fontAlgn="auto" latinLnBrk="0" hangingPunct="1">
              <a:lnSpc>
                <a:spcPct val="100000"/>
              </a:lnSpc>
              <a:spcBef>
                <a:spcPts val="0"/>
              </a:spcBef>
              <a:spcAft>
                <a:spcPts val="0"/>
              </a:spcAft>
              <a:buClrTx/>
              <a:buSzTx/>
              <a:buFontTx/>
              <a:buNone/>
              <a:tabLst/>
              <a:defRPr/>
            </a:pPr>
            <a:endParaRPr kumimoji="0" lang="en-GB" sz="1798" b="0" i="0" u="none" strike="noStrike" kern="1200" cap="none" spc="0" normalizeH="0" baseline="0" noProof="0">
              <a:ln>
                <a:noFill/>
              </a:ln>
              <a:solidFill>
                <a:prstClr val="white"/>
              </a:solidFill>
              <a:effectLst/>
              <a:uLnTx/>
              <a:uFillTx/>
              <a:latin typeface="Calibri"/>
              <a:ea typeface="+mn-ea"/>
              <a:cs typeface="+mn-cs"/>
            </a:endParaRPr>
          </a:p>
        </p:txBody>
      </p:sp>
      <p:cxnSp>
        <p:nvCxnSpPr>
          <p:cNvPr id="153" name="Connecteur : en arc 152">
            <a:extLst>
              <a:ext uri="{FF2B5EF4-FFF2-40B4-BE49-F238E27FC236}">
                <a16:creationId xmlns:a16="http://schemas.microsoft.com/office/drawing/2014/main" id="{A1EACB50-6CFE-A4A5-5A81-E44237D6F35F}"/>
              </a:ext>
            </a:extLst>
          </p:cNvPr>
          <p:cNvCxnSpPr>
            <a:cxnSpLocks/>
          </p:cNvCxnSpPr>
          <p:nvPr/>
        </p:nvCxnSpPr>
        <p:spPr>
          <a:xfrm flipV="1">
            <a:off x="11453390" y="1806788"/>
            <a:ext cx="802031" cy="178046"/>
          </a:xfrm>
          <a:prstGeom prst="curvedConnector3">
            <a:avLst>
              <a:gd name="adj1" fmla="val 50000"/>
            </a:avLst>
          </a:prstGeom>
          <a:ln w="57150">
            <a:solidFill>
              <a:srgbClr val="00B485"/>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56" name="object 27">
            <a:extLst>
              <a:ext uri="{FF2B5EF4-FFF2-40B4-BE49-F238E27FC236}">
                <a16:creationId xmlns:a16="http://schemas.microsoft.com/office/drawing/2014/main" id="{5DE224A8-145F-7981-5E35-35BEABB5133F}"/>
              </a:ext>
            </a:extLst>
          </p:cNvPr>
          <p:cNvSpPr/>
          <p:nvPr/>
        </p:nvSpPr>
        <p:spPr>
          <a:xfrm rot="10981387">
            <a:off x="3055541" y="1431804"/>
            <a:ext cx="258439" cy="339360"/>
          </a:xfrm>
          <a:custGeom>
            <a:avLst/>
            <a:gdLst/>
            <a:ahLst/>
            <a:cxnLst/>
            <a:rect l="l" t="t" r="r" b="b"/>
            <a:pathLst>
              <a:path w="495935" h="624204">
                <a:moveTo>
                  <a:pt x="236621" y="624190"/>
                </a:moveTo>
                <a:lnTo>
                  <a:pt x="0" y="157157"/>
                </a:lnTo>
                <a:lnTo>
                  <a:pt x="495534" y="0"/>
                </a:lnTo>
              </a:path>
            </a:pathLst>
          </a:custGeom>
          <a:ln w="57150">
            <a:solidFill>
              <a:srgbClr val="00B485"/>
            </a:solidFill>
          </a:ln>
        </p:spPr>
        <p:txBody>
          <a:bodyPr wrap="square" lIns="0" tIns="0" rIns="0" bIns="0" rtlCol="0"/>
          <a:lstStyle/>
          <a:p>
            <a:pPr marL="0" marR="0" lvl="0" indent="0" algn="l" defTabSz="913486" rtl="0" eaLnBrk="1" fontAlgn="auto" latinLnBrk="0" hangingPunct="1">
              <a:lnSpc>
                <a:spcPct val="100000"/>
              </a:lnSpc>
              <a:spcBef>
                <a:spcPts val="0"/>
              </a:spcBef>
              <a:spcAft>
                <a:spcPts val="0"/>
              </a:spcAft>
              <a:buClrTx/>
              <a:buSzTx/>
              <a:buFontTx/>
              <a:buNone/>
              <a:tabLst/>
              <a:defRPr/>
            </a:pPr>
            <a:endParaRPr kumimoji="0" sz="1798" b="0" i="0" u="none" strike="noStrike" kern="1200" cap="none" spc="0" normalizeH="0" baseline="0" noProof="0">
              <a:ln>
                <a:noFill/>
              </a:ln>
              <a:solidFill>
                <a:prstClr val="black"/>
              </a:solidFill>
              <a:effectLst/>
              <a:uLnTx/>
              <a:uFillTx/>
              <a:latin typeface="Calibri"/>
              <a:ea typeface="+mn-ea"/>
              <a:cs typeface="+mn-cs"/>
            </a:endParaRPr>
          </a:p>
        </p:txBody>
      </p:sp>
      <p:sp>
        <p:nvSpPr>
          <p:cNvPr id="157" name="object 27">
            <a:extLst>
              <a:ext uri="{FF2B5EF4-FFF2-40B4-BE49-F238E27FC236}">
                <a16:creationId xmlns:a16="http://schemas.microsoft.com/office/drawing/2014/main" id="{4FBEC62E-3461-BBC8-3DF5-15DBB50B8478}"/>
              </a:ext>
            </a:extLst>
          </p:cNvPr>
          <p:cNvSpPr/>
          <p:nvPr/>
        </p:nvSpPr>
        <p:spPr>
          <a:xfrm rot="12463748">
            <a:off x="7018126" y="1619417"/>
            <a:ext cx="148753" cy="339360"/>
          </a:xfrm>
          <a:custGeom>
            <a:avLst/>
            <a:gdLst/>
            <a:ahLst/>
            <a:cxnLst/>
            <a:rect l="l" t="t" r="r" b="b"/>
            <a:pathLst>
              <a:path w="495935" h="624204">
                <a:moveTo>
                  <a:pt x="236621" y="624190"/>
                </a:moveTo>
                <a:lnTo>
                  <a:pt x="0" y="157157"/>
                </a:lnTo>
                <a:lnTo>
                  <a:pt x="495534" y="0"/>
                </a:lnTo>
              </a:path>
            </a:pathLst>
          </a:custGeom>
          <a:ln w="57150">
            <a:solidFill>
              <a:srgbClr val="00B485"/>
            </a:solidFill>
          </a:ln>
        </p:spPr>
        <p:txBody>
          <a:bodyPr wrap="square" lIns="0" tIns="0" rIns="0" bIns="0" rtlCol="0"/>
          <a:lstStyle/>
          <a:p>
            <a:pPr marL="0" marR="0" lvl="0" indent="0" algn="l" defTabSz="913486" rtl="0" eaLnBrk="1" fontAlgn="auto" latinLnBrk="0" hangingPunct="1">
              <a:lnSpc>
                <a:spcPct val="100000"/>
              </a:lnSpc>
              <a:spcBef>
                <a:spcPts val="0"/>
              </a:spcBef>
              <a:spcAft>
                <a:spcPts val="0"/>
              </a:spcAft>
              <a:buClrTx/>
              <a:buSzTx/>
              <a:buFontTx/>
              <a:buNone/>
              <a:tabLst/>
              <a:defRPr/>
            </a:pPr>
            <a:endParaRPr kumimoji="0" sz="1798" b="0" i="0" u="none" strike="noStrike" kern="1200" cap="none" spc="0" normalizeH="0" baseline="0" noProof="0">
              <a:ln>
                <a:noFill/>
              </a:ln>
              <a:solidFill>
                <a:prstClr val="black"/>
              </a:solidFill>
              <a:effectLst/>
              <a:uLnTx/>
              <a:uFillTx/>
              <a:latin typeface="Calibri"/>
              <a:ea typeface="+mn-ea"/>
              <a:cs typeface="+mn-cs"/>
            </a:endParaRPr>
          </a:p>
        </p:txBody>
      </p:sp>
      <p:sp>
        <p:nvSpPr>
          <p:cNvPr id="162" name="Rectangle 161">
            <a:extLst>
              <a:ext uri="{FF2B5EF4-FFF2-40B4-BE49-F238E27FC236}">
                <a16:creationId xmlns:a16="http://schemas.microsoft.com/office/drawing/2014/main" id="{8FB9BE04-6969-ADDA-9691-DE65A6D9AA6D}"/>
              </a:ext>
            </a:extLst>
          </p:cNvPr>
          <p:cNvSpPr/>
          <p:nvPr/>
        </p:nvSpPr>
        <p:spPr>
          <a:xfrm>
            <a:off x="8266383" y="3529406"/>
            <a:ext cx="3426493" cy="1809310"/>
          </a:xfrm>
          <a:prstGeom prst="rect">
            <a:avLst/>
          </a:prstGeom>
          <a:solidFill>
            <a:schemeClr val="bg1"/>
          </a:solidFill>
          <a:ln w="76200">
            <a:solidFill>
              <a:srgbClr val="982B5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486" rtl="0" eaLnBrk="1" fontAlgn="auto" latinLnBrk="0" hangingPunct="1">
              <a:lnSpc>
                <a:spcPct val="100000"/>
              </a:lnSpc>
              <a:spcBef>
                <a:spcPts val="0"/>
              </a:spcBef>
              <a:spcAft>
                <a:spcPts val="0"/>
              </a:spcAft>
              <a:buClrTx/>
              <a:buSzTx/>
              <a:buFontTx/>
              <a:buNone/>
              <a:tabLst/>
              <a:defRPr/>
            </a:pPr>
            <a:endParaRPr kumimoji="0" lang="en-GB" sz="1798" b="0" i="0" u="none" strike="noStrike" kern="1200" cap="none" spc="0" normalizeH="0" baseline="0" noProof="0">
              <a:ln>
                <a:noFill/>
              </a:ln>
              <a:solidFill>
                <a:prstClr val="white"/>
              </a:solidFill>
              <a:effectLst/>
              <a:uLnTx/>
              <a:uFillTx/>
              <a:latin typeface="Calibri"/>
              <a:ea typeface="+mn-ea"/>
              <a:cs typeface="+mn-cs"/>
            </a:endParaRPr>
          </a:p>
        </p:txBody>
      </p:sp>
      <p:sp>
        <p:nvSpPr>
          <p:cNvPr id="161" name="ZoneTexte 160">
            <a:extLst>
              <a:ext uri="{FF2B5EF4-FFF2-40B4-BE49-F238E27FC236}">
                <a16:creationId xmlns:a16="http://schemas.microsoft.com/office/drawing/2014/main" id="{DFFE2580-AE00-87A6-7062-1193B39B87E0}"/>
              </a:ext>
            </a:extLst>
          </p:cNvPr>
          <p:cNvSpPr txBox="1"/>
          <p:nvPr/>
        </p:nvSpPr>
        <p:spPr>
          <a:xfrm>
            <a:off x="8377453" y="3627338"/>
            <a:ext cx="3296676" cy="1813990"/>
          </a:xfrm>
          <a:prstGeom prst="rect">
            <a:avLst/>
          </a:prstGeom>
          <a:noFill/>
        </p:spPr>
        <p:txBody>
          <a:bodyPr wrap="square">
            <a:spAutoFit/>
          </a:bodyPr>
          <a:lstStyle/>
          <a:p>
            <a:pPr marL="285464" marR="0" lvl="0" indent="-285464" algn="l" defTabSz="913486"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1598" b="0" i="0" u="none" strike="noStrike" kern="1200" cap="none" spc="0" normalizeH="0" baseline="0" dirty="0">
                <a:ln>
                  <a:noFill/>
                </a:ln>
                <a:solidFill>
                  <a:srgbClr val="982B56"/>
                </a:solidFill>
                <a:effectLst/>
                <a:uLnTx/>
                <a:uFillTx/>
                <a:latin typeface="Calibri"/>
                <a:ea typeface="+mn-ea"/>
                <a:cs typeface="+mn-cs"/>
              </a:rPr>
              <a:t>Déclencheurs</a:t>
            </a:r>
            <a:r>
              <a:rPr kumimoji="0" lang="fr-FR" sz="1598" b="0" i="0" u="none" strike="noStrike" kern="1200" cap="none" spc="0" normalizeH="0" dirty="0">
                <a:ln>
                  <a:noFill/>
                </a:ln>
                <a:solidFill>
                  <a:srgbClr val="982B56"/>
                </a:solidFill>
                <a:effectLst/>
                <a:uLnTx/>
                <a:uFillTx/>
                <a:latin typeface="Calibri"/>
                <a:ea typeface="+mn-ea"/>
                <a:cs typeface="+mn-cs"/>
              </a:rPr>
              <a:t> et seuils à développer avec des données/situation nutritionnelles</a:t>
            </a:r>
            <a:r>
              <a:rPr kumimoji="0" lang="fr-FR" sz="1598" b="0" i="0" u="none" strike="noStrike" kern="1200" cap="none" spc="0" normalizeH="0" baseline="0" dirty="0">
                <a:ln>
                  <a:noFill/>
                </a:ln>
                <a:solidFill>
                  <a:srgbClr val="982B56"/>
                </a:solidFill>
                <a:effectLst/>
                <a:uLnTx/>
                <a:uFillTx/>
                <a:latin typeface="Calibri"/>
                <a:ea typeface="+mn-ea"/>
                <a:cs typeface="+mn-cs"/>
              </a:rPr>
              <a:t>, et le cout et la disponibilité d’alimentation nutritionnelle en tête – “impact</a:t>
            </a:r>
            <a:r>
              <a:rPr kumimoji="0" lang="fr-FR" sz="1598" b="0" i="0" u="none" strike="noStrike" kern="1200" cap="none" spc="0" normalizeH="0" dirty="0">
                <a:ln>
                  <a:noFill/>
                </a:ln>
                <a:solidFill>
                  <a:srgbClr val="982B56"/>
                </a:solidFill>
                <a:effectLst/>
                <a:uLnTx/>
                <a:uFillTx/>
                <a:latin typeface="Calibri"/>
                <a:ea typeface="+mn-ea"/>
                <a:cs typeface="+mn-cs"/>
              </a:rPr>
              <a:t> base sur les déclencheurs</a:t>
            </a:r>
            <a:r>
              <a:rPr kumimoji="0" lang="fr-FR" sz="1598" b="0" i="0" u="none" strike="noStrike" kern="1200" cap="none" spc="0" normalizeH="0" baseline="0" dirty="0">
                <a:ln>
                  <a:noFill/>
                </a:ln>
                <a:solidFill>
                  <a:srgbClr val="982B56"/>
                </a:solidFill>
                <a:effectLst/>
                <a:uLnTx/>
                <a:uFillTx/>
                <a:latin typeface="Calibri"/>
                <a:ea typeface="+mn-ea"/>
                <a:cs typeface="+mn-cs"/>
              </a:rPr>
              <a:t>”</a:t>
            </a:r>
          </a:p>
        </p:txBody>
      </p:sp>
      <p:pic>
        <p:nvPicPr>
          <p:cNvPr id="25" name="Picture 4">
            <a:extLst>
              <a:ext uri="{FF2B5EF4-FFF2-40B4-BE49-F238E27FC236}">
                <a16:creationId xmlns:a16="http://schemas.microsoft.com/office/drawing/2014/main" id="{68FC03A4-8CC8-1884-4A9B-9E633D9736D8}"/>
              </a:ext>
            </a:extLst>
          </p:cNvPr>
          <p:cNvPicPr>
            <a:picLocks noChangeAspect="1"/>
          </p:cNvPicPr>
          <p:nvPr/>
        </p:nvPicPr>
        <p:blipFill rotWithShape="1">
          <a:blip r:embed="rId11" cstate="email">
            <a:extLst>
              <a:ext uri="{28A0092B-C50C-407E-A947-70E740481C1C}">
                <a14:useLocalDpi xmlns:a14="http://schemas.microsoft.com/office/drawing/2010/main"/>
              </a:ext>
            </a:extLst>
          </a:blip>
          <a:srcRect/>
          <a:stretch/>
        </p:blipFill>
        <p:spPr>
          <a:xfrm>
            <a:off x="5815747" y="1947623"/>
            <a:ext cx="2333668" cy="1139112"/>
          </a:xfrm>
          <a:prstGeom prst="rect">
            <a:avLst/>
          </a:prstGeom>
          <a:ln>
            <a:solidFill>
              <a:schemeClr val="accent6"/>
            </a:solidFill>
          </a:ln>
        </p:spPr>
      </p:pic>
      <p:pic>
        <p:nvPicPr>
          <p:cNvPr id="27" name="Graphique 26" descr="Calendrier journalier contour">
            <a:extLst>
              <a:ext uri="{FF2B5EF4-FFF2-40B4-BE49-F238E27FC236}">
                <a16:creationId xmlns:a16="http://schemas.microsoft.com/office/drawing/2014/main" id="{ABB9FD56-944D-7806-AFAA-C5A6485B05EA}"/>
              </a:ext>
            </a:extLst>
          </p:cNvPr>
          <p:cNvPicPr>
            <a:picLocks noChangeAspect="1"/>
          </p:cNvPicPr>
          <p:nvPr/>
        </p:nvPicPr>
        <p:blipFill>
          <a:blip r:embed="rId12" cstate="email">
            <a:extLst>
              <a:ext uri="{28A0092B-C50C-407E-A947-70E740481C1C}">
                <a14:useLocalDpi xmlns:a14="http://schemas.microsoft.com/office/drawing/2010/main"/>
              </a:ext>
              <a:ext uri="{96DAC541-7B7A-43D3-8B79-37D633B846F1}">
                <asvg:svgBlip xmlns:asvg="http://schemas.microsoft.com/office/drawing/2016/SVG/main" r:embed="rId13"/>
              </a:ext>
            </a:extLst>
          </a:blip>
          <a:stretch>
            <a:fillRect/>
          </a:stretch>
        </p:blipFill>
        <p:spPr>
          <a:xfrm>
            <a:off x="3748925" y="1299472"/>
            <a:ext cx="650487" cy="650487"/>
          </a:xfrm>
          <a:prstGeom prst="rect">
            <a:avLst/>
          </a:prstGeom>
        </p:spPr>
      </p:pic>
      <p:pic>
        <p:nvPicPr>
          <p:cNvPr id="2" name="object 2">
            <a:extLst>
              <a:ext uri="{FF2B5EF4-FFF2-40B4-BE49-F238E27FC236}">
                <a16:creationId xmlns:a16="http://schemas.microsoft.com/office/drawing/2014/main" id="{661646CC-54BE-B5AD-C271-6F296F110D52}"/>
              </a:ext>
            </a:extLst>
          </p:cNvPr>
          <p:cNvPicPr/>
          <p:nvPr/>
        </p:nvPicPr>
        <p:blipFill>
          <a:blip r:embed="rId14" cstate="email">
            <a:extLst>
              <a:ext uri="{28A0092B-C50C-407E-A947-70E740481C1C}">
                <a14:useLocalDpi xmlns:a14="http://schemas.microsoft.com/office/drawing/2010/main"/>
              </a:ext>
            </a:extLst>
          </a:blip>
          <a:stretch>
            <a:fillRect/>
          </a:stretch>
        </p:blipFill>
        <p:spPr>
          <a:xfrm>
            <a:off x="4896410" y="62155"/>
            <a:ext cx="6284238" cy="589972"/>
          </a:xfrm>
          <a:prstGeom prst="rect">
            <a:avLst/>
          </a:prstGeom>
        </p:spPr>
      </p:pic>
      <p:sp>
        <p:nvSpPr>
          <p:cNvPr id="19" name="object 19"/>
          <p:cNvSpPr txBox="1">
            <a:spLocks noGrp="1"/>
          </p:cNvSpPr>
          <p:nvPr>
            <p:ph type="title"/>
          </p:nvPr>
        </p:nvSpPr>
        <p:spPr>
          <a:xfrm>
            <a:off x="1533671" y="-73731"/>
            <a:ext cx="9300832" cy="869421"/>
          </a:xfrm>
          <a:prstGeom prst="rect">
            <a:avLst/>
          </a:prstGeom>
        </p:spPr>
        <p:txBody>
          <a:bodyPr vert="horz" wrap="square" lIns="0" tIns="8462" rIns="0" bIns="0" rtlCol="0" anchor="ctr">
            <a:spAutoFit/>
          </a:bodyPr>
          <a:lstStyle/>
          <a:p>
            <a:pPr marL="7693">
              <a:spcBef>
                <a:spcPts val="67"/>
              </a:spcBef>
            </a:pPr>
            <a:r>
              <a:rPr lang="fr-FR" sz="2797" dirty="0"/>
              <a:t>Intégrer la NUTRITION au sein du système des actions anticipatoires</a:t>
            </a:r>
          </a:p>
        </p:txBody>
      </p:sp>
      <p:sp>
        <p:nvSpPr>
          <p:cNvPr id="6" name="Flèche : bas 5">
            <a:extLst>
              <a:ext uri="{FF2B5EF4-FFF2-40B4-BE49-F238E27FC236}">
                <a16:creationId xmlns:a16="http://schemas.microsoft.com/office/drawing/2014/main" id="{3B7D90BD-4DC1-F5D9-4F50-2720911D61F3}"/>
              </a:ext>
            </a:extLst>
          </p:cNvPr>
          <p:cNvSpPr/>
          <p:nvPr/>
        </p:nvSpPr>
        <p:spPr>
          <a:xfrm flipV="1">
            <a:off x="9770672" y="2494737"/>
            <a:ext cx="245835" cy="1011084"/>
          </a:xfrm>
          <a:prstGeom prst="downArrow">
            <a:avLst/>
          </a:prstGeom>
          <a:solidFill>
            <a:srgbClr val="982B56"/>
          </a:solidFill>
          <a:ln>
            <a:solidFill>
              <a:srgbClr val="982B5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486" rtl="0" eaLnBrk="1" fontAlgn="auto" latinLnBrk="0" hangingPunct="1">
              <a:lnSpc>
                <a:spcPct val="100000"/>
              </a:lnSpc>
              <a:spcBef>
                <a:spcPts val="0"/>
              </a:spcBef>
              <a:spcAft>
                <a:spcPts val="0"/>
              </a:spcAft>
              <a:buClrTx/>
              <a:buSzTx/>
              <a:buFontTx/>
              <a:buNone/>
              <a:tabLst/>
              <a:defRPr/>
            </a:pPr>
            <a:endParaRPr kumimoji="0" lang="en-GB" sz="1798" b="0" i="0" u="none" strike="noStrike" kern="1200" cap="none" spc="0" normalizeH="0" baseline="0" noProof="0">
              <a:ln>
                <a:noFill/>
              </a:ln>
              <a:solidFill>
                <a:prstClr val="white"/>
              </a:solidFill>
              <a:effectLst/>
              <a:uLnTx/>
              <a:uFillTx/>
              <a:latin typeface="Calibri"/>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4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5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6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6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7" grpId="0" animBg="1"/>
      <p:bldP spid="128" grpId="0"/>
      <p:bldP spid="149" grpId="0" animBg="1"/>
      <p:bldP spid="150" grpId="0" animBg="1"/>
      <p:bldP spid="162" grpId="0" animBg="1"/>
      <p:bldP spid="161" grpId="0"/>
      <p:bldP spid="6" grpId="0" animBg="1"/>
    </p:bldLst>
  </p:timing>
</p:sld>
</file>

<file path=ppt/slides/slide9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cxnSp>
        <p:nvCxnSpPr>
          <p:cNvPr id="24" name="Connecteur : en arc 23">
            <a:extLst>
              <a:ext uri="{FF2B5EF4-FFF2-40B4-BE49-F238E27FC236}">
                <a16:creationId xmlns:a16="http://schemas.microsoft.com/office/drawing/2014/main" id="{88D9EEBE-9ECF-FD0F-DB2A-840087ED5141}"/>
              </a:ext>
            </a:extLst>
          </p:cNvPr>
          <p:cNvCxnSpPr>
            <a:cxnSpLocks/>
          </p:cNvCxnSpPr>
          <p:nvPr/>
        </p:nvCxnSpPr>
        <p:spPr>
          <a:xfrm flipV="1">
            <a:off x="-1067786" y="1490354"/>
            <a:ext cx="2508914" cy="712950"/>
          </a:xfrm>
          <a:prstGeom prst="curvedConnector3">
            <a:avLst>
              <a:gd name="adj1" fmla="val 50000"/>
            </a:avLst>
          </a:prstGeom>
          <a:ln w="57150">
            <a:solidFill>
              <a:srgbClr val="00B485"/>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47" name="Rectangle 146">
            <a:extLst>
              <a:ext uri="{FF2B5EF4-FFF2-40B4-BE49-F238E27FC236}">
                <a16:creationId xmlns:a16="http://schemas.microsoft.com/office/drawing/2014/main" id="{7C9C4EC5-A9F5-C184-F840-304B92A64850}"/>
              </a:ext>
            </a:extLst>
          </p:cNvPr>
          <p:cNvSpPr/>
          <p:nvPr/>
        </p:nvSpPr>
        <p:spPr>
          <a:xfrm>
            <a:off x="0" y="3054337"/>
            <a:ext cx="6981280" cy="3800090"/>
          </a:xfrm>
          <a:prstGeom prst="rect">
            <a:avLst/>
          </a:prstGeom>
          <a:solidFill>
            <a:schemeClr val="bg1"/>
          </a:solidFill>
          <a:ln w="76200">
            <a:solidFill>
              <a:srgbClr val="982B5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486" rtl="0" eaLnBrk="1" fontAlgn="auto" latinLnBrk="0" hangingPunct="1">
              <a:lnSpc>
                <a:spcPct val="100000"/>
              </a:lnSpc>
              <a:spcBef>
                <a:spcPts val="0"/>
              </a:spcBef>
              <a:spcAft>
                <a:spcPts val="0"/>
              </a:spcAft>
              <a:buClrTx/>
              <a:buSzTx/>
              <a:buFontTx/>
              <a:buNone/>
              <a:tabLst/>
              <a:defRPr/>
            </a:pPr>
            <a:endParaRPr kumimoji="0" lang="en-GB" sz="1798" b="0" i="0" u="none" strike="noStrike" kern="1200" cap="none" spc="0" normalizeH="0" baseline="0" noProof="0">
              <a:ln>
                <a:noFill/>
              </a:ln>
              <a:solidFill>
                <a:prstClr val="white"/>
              </a:solidFill>
              <a:effectLst/>
              <a:uLnTx/>
              <a:uFillTx/>
              <a:latin typeface="Calibri"/>
              <a:ea typeface="+mn-ea"/>
              <a:cs typeface="+mn-cs"/>
            </a:endParaRPr>
          </a:p>
        </p:txBody>
      </p:sp>
      <p:cxnSp>
        <p:nvCxnSpPr>
          <p:cNvPr id="130" name="Connecteur : en arc 129">
            <a:extLst>
              <a:ext uri="{FF2B5EF4-FFF2-40B4-BE49-F238E27FC236}">
                <a16:creationId xmlns:a16="http://schemas.microsoft.com/office/drawing/2014/main" id="{BB7D4EF8-7740-E1A6-1166-C3C1CB3139A4}"/>
              </a:ext>
            </a:extLst>
          </p:cNvPr>
          <p:cNvCxnSpPr>
            <a:cxnSpLocks/>
            <a:endCxn id="26" idx="1"/>
          </p:cNvCxnSpPr>
          <p:nvPr/>
        </p:nvCxnSpPr>
        <p:spPr>
          <a:xfrm>
            <a:off x="3294566" y="1530501"/>
            <a:ext cx="1786227" cy="307825"/>
          </a:xfrm>
          <a:prstGeom prst="curvedConnector3">
            <a:avLst>
              <a:gd name="adj1" fmla="val 50000"/>
            </a:avLst>
          </a:prstGeom>
          <a:ln w="57150">
            <a:solidFill>
              <a:srgbClr val="00B485"/>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nvGrpSpPr>
          <p:cNvPr id="62" name="Group 61">
            <a:extLst>
              <a:ext uri="{FF2B5EF4-FFF2-40B4-BE49-F238E27FC236}">
                <a16:creationId xmlns:a16="http://schemas.microsoft.com/office/drawing/2014/main" id="{BEB13FDC-147B-696A-3354-4213F10E2813}"/>
              </a:ext>
            </a:extLst>
          </p:cNvPr>
          <p:cNvGrpSpPr/>
          <p:nvPr/>
        </p:nvGrpSpPr>
        <p:grpSpPr>
          <a:xfrm>
            <a:off x="10993355" y="-107244"/>
            <a:ext cx="1594152" cy="1743027"/>
            <a:chOff x="16983485" y="26327"/>
            <a:chExt cx="2631616" cy="2877378"/>
          </a:xfrm>
        </p:grpSpPr>
        <p:pic>
          <p:nvPicPr>
            <p:cNvPr id="17" name="object 17"/>
            <p:cNvPicPr/>
            <p:nvPr/>
          </p:nvPicPr>
          <p:blipFill>
            <a:blip r:embed="rId3" cstate="email">
              <a:extLst>
                <a:ext uri="{28A0092B-C50C-407E-A947-70E740481C1C}">
                  <a14:useLocalDpi xmlns:a14="http://schemas.microsoft.com/office/drawing/2010/main"/>
                </a:ext>
              </a:extLst>
            </a:blip>
            <a:stretch>
              <a:fillRect/>
            </a:stretch>
          </p:blipFill>
          <p:spPr>
            <a:xfrm>
              <a:off x="16983485" y="26327"/>
              <a:ext cx="1678263" cy="1795652"/>
            </a:xfrm>
            <a:prstGeom prst="rect">
              <a:avLst/>
            </a:prstGeom>
          </p:spPr>
        </p:pic>
        <p:pic>
          <p:nvPicPr>
            <p:cNvPr id="18" name="object 18"/>
            <p:cNvPicPr/>
            <p:nvPr/>
          </p:nvPicPr>
          <p:blipFill>
            <a:blip r:embed="rId4" cstate="email">
              <a:extLst>
                <a:ext uri="{28A0092B-C50C-407E-A947-70E740481C1C}">
                  <a14:useLocalDpi xmlns:a14="http://schemas.microsoft.com/office/drawing/2010/main"/>
                </a:ext>
              </a:extLst>
            </a:blip>
            <a:stretch>
              <a:fillRect/>
            </a:stretch>
          </p:blipFill>
          <p:spPr>
            <a:xfrm>
              <a:off x="17266199" y="434681"/>
              <a:ext cx="2348902" cy="2469024"/>
            </a:xfrm>
            <a:prstGeom prst="rect">
              <a:avLst/>
            </a:prstGeom>
          </p:spPr>
        </p:pic>
      </p:grpSp>
      <p:sp>
        <p:nvSpPr>
          <p:cNvPr id="128" name="ZoneTexte 127">
            <a:extLst>
              <a:ext uri="{FF2B5EF4-FFF2-40B4-BE49-F238E27FC236}">
                <a16:creationId xmlns:a16="http://schemas.microsoft.com/office/drawing/2014/main" id="{8013A9E2-24CD-461C-E8D2-A610DF7A87D8}"/>
              </a:ext>
            </a:extLst>
          </p:cNvPr>
          <p:cNvSpPr txBox="1"/>
          <p:nvPr/>
        </p:nvSpPr>
        <p:spPr>
          <a:xfrm>
            <a:off x="27574" y="3158476"/>
            <a:ext cx="6839030" cy="3781709"/>
          </a:xfrm>
          <a:prstGeom prst="rect">
            <a:avLst/>
          </a:prstGeom>
          <a:noFill/>
        </p:spPr>
        <p:txBody>
          <a:bodyPr wrap="square">
            <a:spAutoFit/>
          </a:bodyPr>
          <a:lstStyle/>
          <a:p>
            <a:pPr marL="285464" marR="0" lvl="0" indent="-285464" algn="l" defTabSz="913486"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1598" b="0" i="0" u="none" strike="noStrike" kern="1200" cap="none" spc="0" normalizeH="0" baseline="0" noProof="0" dirty="0">
                <a:ln>
                  <a:noFill/>
                </a:ln>
                <a:solidFill>
                  <a:srgbClr val="982B56"/>
                </a:solidFill>
                <a:effectLst/>
                <a:uLnTx/>
                <a:uFillTx/>
                <a:latin typeface="Calibri"/>
              </a:rPr>
              <a:t>Choix</a:t>
            </a:r>
            <a:r>
              <a:rPr kumimoji="0" lang="fr-FR" sz="1598" b="0" i="0" u="none" strike="noStrike" kern="1200" cap="none" spc="0" normalizeH="0" noProof="0" dirty="0">
                <a:ln>
                  <a:noFill/>
                </a:ln>
                <a:solidFill>
                  <a:srgbClr val="982B56"/>
                </a:solidFill>
                <a:effectLst/>
                <a:uLnTx/>
                <a:uFillTx/>
                <a:latin typeface="Calibri"/>
              </a:rPr>
              <a:t> du type d’actions est très fortement dépendant du type </a:t>
            </a:r>
            <a:r>
              <a:rPr lang="fr-FR" sz="1598" dirty="0">
                <a:solidFill>
                  <a:srgbClr val="982B56"/>
                </a:solidFill>
                <a:latin typeface="Calibri"/>
              </a:rPr>
              <a:t>de chocs : apparition </a:t>
            </a:r>
            <a:r>
              <a:rPr kumimoji="0" lang="fr-FR" sz="1598" b="0" i="0" u="none" strike="noStrike" kern="1200" cap="none" spc="0" normalizeH="0" baseline="0" noProof="0" dirty="0">
                <a:ln>
                  <a:noFill/>
                </a:ln>
                <a:solidFill>
                  <a:srgbClr val="982B56"/>
                </a:solidFill>
                <a:effectLst/>
                <a:uLnTx/>
                <a:uFillTx/>
                <a:latin typeface="Calibri"/>
              </a:rPr>
              <a:t>rapide ou</a:t>
            </a:r>
            <a:r>
              <a:rPr kumimoji="0" lang="fr-FR" sz="1598" b="0" i="0" u="none" strike="noStrike" kern="1200" cap="none" spc="0" normalizeH="0" noProof="0" dirty="0">
                <a:ln>
                  <a:noFill/>
                </a:ln>
                <a:solidFill>
                  <a:srgbClr val="982B56"/>
                </a:solidFill>
                <a:effectLst/>
                <a:uLnTx/>
                <a:uFillTx/>
                <a:latin typeface="Calibri"/>
              </a:rPr>
              <a:t> lente</a:t>
            </a:r>
            <a:r>
              <a:rPr kumimoji="0" lang="fr-FR" sz="1598" b="0" i="0" u="none" strike="noStrike" kern="1200" cap="none" spc="0" normalizeH="0" baseline="0" noProof="0" dirty="0">
                <a:ln>
                  <a:noFill/>
                </a:ln>
                <a:solidFill>
                  <a:srgbClr val="982B56"/>
                </a:solidFill>
                <a:effectLst/>
                <a:uLnTx/>
                <a:uFillTx/>
                <a:latin typeface="Calibri"/>
              </a:rPr>
              <a:t> </a:t>
            </a:r>
          </a:p>
          <a:p>
            <a:pPr marL="285464" marR="0" lvl="0" indent="-285464" algn="l" defTabSz="913486"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1598" b="0" i="0" u="none" strike="noStrike" kern="1200" cap="none" spc="0" normalizeH="0" baseline="0" noProof="0" dirty="0">
                <a:ln>
                  <a:noFill/>
                </a:ln>
                <a:solidFill>
                  <a:srgbClr val="982B56"/>
                </a:solidFill>
                <a:effectLst/>
                <a:uLnTx/>
                <a:uFillTx/>
                <a:latin typeface="Calibri"/>
              </a:rPr>
              <a:t>Evaluer le besoin d’actions spécifiques</a:t>
            </a:r>
            <a:r>
              <a:rPr kumimoji="0" lang="fr-FR" sz="1598" b="0" i="0" u="none" strike="noStrike" kern="1200" cap="none" spc="0" normalizeH="0" noProof="0" dirty="0">
                <a:ln>
                  <a:noFill/>
                </a:ln>
                <a:solidFill>
                  <a:srgbClr val="982B56"/>
                </a:solidFill>
                <a:effectLst/>
                <a:uLnTx/>
                <a:uFillTx/>
                <a:latin typeface="Calibri"/>
              </a:rPr>
              <a:t> nutrition </a:t>
            </a:r>
            <a:r>
              <a:rPr kumimoji="0" lang="fr-FR" sz="1598" b="0" i="0" u="none" strike="noStrike" kern="1200" cap="none" spc="0" normalizeH="0" baseline="0" noProof="0" dirty="0">
                <a:ln>
                  <a:noFill/>
                </a:ln>
                <a:solidFill>
                  <a:srgbClr val="982B56"/>
                </a:solidFill>
                <a:effectLst/>
                <a:uLnTx/>
                <a:uFillTx/>
                <a:latin typeface="Calibri"/>
              </a:rPr>
              <a:t>? Est-ce déjà couvert</a:t>
            </a:r>
            <a:r>
              <a:rPr kumimoji="0" lang="fr-FR" sz="1598" b="0" i="0" u="none" strike="noStrike" kern="1200" cap="none" spc="0" normalizeH="0" noProof="0" dirty="0">
                <a:ln>
                  <a:noFill/>
                </a:ln>
                <a:solidFill>
                  <a:srgbClr val="982B56"/>
                </a:solidFill>
                <a:effectLst/>
                <a:uLnTx/>
                <a:uFillTx/>
                <a:latin typeface="Calibri"/>
              </a:rPr>
              <a:t> par d’autres partenaires ? Est-ce qu’une chronologie claire est définie ?</a:t>
            </a:r>
            <a:endParaRPr kumimoji="0" lang="fr-FR" sz="1598" b="0" i="0" u="none" strike="noStrike" kern="1200" cap="none" spc="0" normalizeH="0" baseline="0" noProof="0" dirty="0">
              <a:ln>
                <a:noFill/>
              </a:ln>
              <a:solidFill>
                <a:srgbClr val="982B56"/>
              </a:solidFill>
              <a:effectLst/>
              <a:uLnTx/>
              <a:uFillTx/>
              <a:latin typeface="Calibri"/>
            </a:endParaRPr>
          </a:p>
          <a:p>
            <a:pPr marL="285464" marR="0" lvl="0" indent="-285464" algn="l" defTabSz="913486"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1598" b="0" i="0" u="none" strike="noStrike" kern="1200" cap="none" spc="0" normalizeH="0" baseline="0" noProof="0" dirty="0">
                <a:ln>
                  <a:noFill/>
                </a:ln>
                <a:solidFill>
                  <a:srgbClr val="982B56"/>
                </a:solidFill>
                <a:effectLst/>
                <a:uLnTx/>
                <a:uFillTx/>
                <a:latin typeface="Calibri"/>
              </a:rPr>
              <a:t>Assurez</a:t>
            </a:r>
            <a:r>
              <a:rPr kumimoji="0" lang="fr-FR" sz="1598" b="0" i="0" u="none" strike="noStrike" kern="1200" cap="none" spc="0" normalizeH="0" noProof="0" dirty="0">
                <a:ln>
                  <a:noFill/>
                </a:ln>
                <a:solidFill>
                  <a:srgbClr val="982B56"/>
                </a:solidFill>
                <a:effectLst/>
                <a:uLnTx/>
                <a:uFillTx/>
                <a:latin typeface="Calibri"/>
              </a:rPr>
              <a:t> </a:t>
            </a:r>
            <a:r>
              <a:rPr lang="fr-FR" sz="1598" dirty="0">
                <a:solidFill>
                  <a:srgbClr val="982B56"/>
                </a:solidFill>
                <a:latin typeface="Calibri"/>
              </a:rPr>
              <a:t>–vous que les messages d’alerte précoce intègrent des messages sur la nutrition</a:t>
            </a:r>
            <a:r>
              <a:rPr kumimoji="0" lang="fr-FR" sz="1598" b="0" i="0" u="none" strike="noStrike" kern="1200" cap="none" spc="0" normalizeH="0" baseline="0" noProof="0" dirty="0">
                <a:ln>
                  <a:noFill/>
                </a:ln>
                <a:solidFill>
                  <a:srgbClr val="982B56"/>
                </a:solidFill>
                <a:effectLst/>
                <a:uLnTx/>
                <a:uFillTx/>
                <a:latin typeface="Calibri"/>
              </a:rPr>
              <a:t>, une alimentation saine, hygiène, et tirer parti des plateformes</a:t>
            </a:r>
            <a:r>
              <a:rPr kumimoji="0" lang="fr-FR" sz="1598" b="0" i="0" u="none" strike="noStrike" kern="1200" cap="none" spc="0" normalizeH="0" noProof="0" dirty="0">
                <a:ln>
                  <a:noFill/>
                </a:ln>
                <a:solidFill>
                  <a:srgbClr val="982B56"/>
                </a:solidFill>
                <a:effectLst/>
                <a:uLnTx/>
                <a:uFillTx/>
                <a:latin typeface="Calibri"/>
              </a:rPr>
              <a:t> communautaires existantes et des activités de CCC afin d’atteindre les donneurs de soins et les autres membres de la communauté.</a:t>
            </a:r>
            <a:r>
              <a:rPr kumimoji="0" lang="fr-FR" sz="1598" b="0" i="0" u="none" strike="noStrike" kern="1200" cap="none" spc="0" normalizeH="0" baseline="0" noProof="0" dirty="0">
                <a:ln>
                  <a:noFill/>
                </a:ln>
                <a:solidFill>
                  <a:srgbClr val="982B56"/>
                </a:solidFill>
                <a:effectLst/>
                <a:uLnTx/>
                <a:uFillTx/>
                <a:latin typeface="Calibri"/>
              </a:rPr>
              <a:t>  </a:t>
            </a:r>
          </a:p>
          <a:p>
            <a:pPr marL="285464" marR="0" lvl="0" indent="-285464" algn="l" defTabSz="913486"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1598" b="0" i="0" u="none" strike="noStrike" kern="1200" cap="none" spc="0" normalizeH="0" baseline="0" noProof="0" dirty="0">
                <a:ln>
                  <a:noFill/>
                </a:ln>
                <a:solidFill>
                  <a:srgbClr val="982B56"/>
                </a:solidFill>
                <a:effectLst/>
                <a:uLnTx/>
                <a:uFillTx/>
                <a:latin typeface="Calibri"/>
              </a:rPr>
              <a:t>Considérer</a:t>
            </a:r>
            <a:r>
              <a:rPr kumimoji="0" lang="fr-FR" sz="1598" b="0" i="0" u="none" strike="noStrike" kern="1200" cap="none" spc="0" normalizeH="0" noProof="0" dirty="0">
                <a:ln>
                  <a:noFill/>
                </a:ln>
                <a:solidFill>
                  <a:srgbClr val="982B56"/>
                </a:solidFill>
                <a:effectLst/>
                <a:uLnTx/>
                <a:uFillTx/>
                <a:latin typeface="Calibri"/>
              </a:rPr>
              <a:t> de fournir des paquets d’activités pour la prévention de la malnutrition</a:t>
            </a:r>
            <a:r>
              <a:rPr kumimoji="0" lang="fr-FR" sz="1598" b="0" i="0" u="none" strike="noStrike" kern="1200" cap="none" spc="0" normalizeH="0" baseline="0" noProof="0" dirty="0">
                <a:ln>
                  <a:noFill/>
                </a:ln>
                <a:solidFill>
                  <a:srgbClr val="982B56"/>
                </a:solidFill>
                <a:effectLst/>
                <a:uLnTx/>
                <a:uFillTx/>
                <a:latin typeface="Calibri"/>
              </a:rPr>
              <a:t> (e.g.;. </a:t>
            </a:r>
            <a:r>
              <a:rPr kumimoji="0" lang="fr-FR" sz="1598" b="0" i="0" u="none" strike="noStrike" kern="1200" cap="none" spc="0" normalizeH="0" baseline="0" noProof="0" dirty="0" err="1">
                <a:ln>
                  <a:noFill/>
                </a:ln>
                <a:solidFill>
                  <a:srgbClr val="982B56"/>
                </a:solidFill>
                <a:effectLst/>
                <a:uLnTx/>
                <a:uFillTx/>
                <a:latin typeface="Calibri"/>
              </a:rPr>
              <a:t>Top-up</a:t>
            </a:r>
            <a:r>
              <a:rPr kumimoji="0" lang="fr-FR" sz="1598" b="0" i="0" u="none" strike="noStrike" kern="1200" cap="none" spc="0" normalizeH="0" baseline="0" noProof="0" dirty="0">
                <a:ln>
                  <a:noFill/>
                </a:ln>
                <a:solidFill>
                  <a:srgbClr val="982B56"/>
                </a:solidFill>
                <a:effectLst/>
                <a:uLnTx/>
                <a:uFillTx/>
                <a:latin typeface="Calibri"/>
              </a:rPr>
              <a:t> d’argent couples a l’assistance alimentaire / au</a:t>
            </a:r>
            <a:r>
              <a:rPr kumimoji="0" lang="fr-FR" sz="1598" b="0" i="0" u="none" strike="noStrike" kern="1200" cap="none" spc="0" normalizeH="0" noProof="0" dirty="0">
                <a:ln>
                  <a:noFill/>
                </a:ln>
                <a:solidFill>
                  <a:srgbClr val="982B56"/>
                </a:solidFill>
                <a:effectLst/>
                <a:uLnTx/>
                <a:uFillTx/>
                <a:latin typeface="Calibri"/>
              </a:rPr>
              <a:t> travers des systèmes de protection sociale</a:t>
            </a:r>
            <a:r>
              <a:rPr kumimoji="0" lang="fr-FR" sz="1598" b="0" i="0" u="none" strike="noStrike" kern="1200" cap="none" spc="0" normalizeH="0" baseline="0" noProof="0" dirty="0">
                <a:ln>
                  <a:noFill/>
                </a:ln>
                <a:solidFill>
                  <a:srgbClr val="982B56"/>
                </a:solidFill>
                <a:effectLst/>
                <a:uLnTx/>
                <a:uFillTx/>
                <a:latin typeface="Calibri"/>
              </a:rPr>
              <a:t>; pré-positionnement de produits nutritionnels / marche temporaire de nourriture</a:t>
            </a:r>
            <a:r>
              <a:rPr kumimoji="0" lang="fr-FR" sz="1598" b="0" i="0" u="none" strike="noStrike" kern="1200" cap="none" spc="0" normalizeH="0" noProof="0" dirty="0">
                <a:ln>
                  <a:noFill/>
                </a:ln>
                <a:solidFill>
                  <a:srgbClr val="982B56"/>
                </a:solidFill>
                <a:effectLst/>
                <a:uLnTx/>
                <a:uFillTx/>
                <a:latin typeface="Calibri"/>
              </a:rPr>
              <a:t> fraiche</a:t>
            </a:r>
            <a:r>
              <a:rPr kumimoji="0" lang="fr-FR" sz="1598" b="0" i="0" u="none" strike="noStrike" kern="1200" cap="none" spc="0" normalizeH="0" baseline="0" noProof="0" dirty="0">
                <a:ln>
                  <a:noFill/>
                </a:ln>
                <a:solidFill>
                  <a:srgbClr val="982B56"/>
                </a:solidFill>
                <a:effectLst/>
                <a:uLnTx/>
                <a:uFillTx/>
                <a:latin typeface="Calibri"/>
              </a:rPr>
              <a:t>; ….)</a:t>
            </a:r>
          </a:p>
          <a:p>
            <a:pPr marL="285464" marR="0" lvl="0" indent="-285464" algn="l" defTabSz="913486"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1598" b="0" i="0" u="none" strike="noStrike" kern="1200" cap="none" spc="0" normalizeH="0" baseline="0" noProof="0" dirty="0">
                <a:ln>
                  <a:noFill/>
                </a:ln>
                <a:solidFill>
                  <a:srgbClr val="982B56"/>
                </a:solidFill>
                <a:effectLst/>
                <a:uLnTx/>
                <a:uFillTx/>
                <a:latin typeface="Calibri"/>
              </a:rPr>
              <a:t>Maximiser</a:t>
            </a:r>
            <a:r>
              <a:rPr kumimoji="0" lang="fr-FR" sz="1598" b="0" i="0" u="none" strike="noStrike" kern="1200" cap="none" spc="0" normalizeH="0" noProof="0" dirty="0">
                <a:ln>
                  <a:noFill/>
                </a:ln>
                <a:solidFill>
                  <a:srgbClr val="982B56"/>
                </a:solidFill>
                <a:effectLst/>
                <a:uLnTx/>
                <a:uFillTx/>
                <a:latin typeface="Calibri"/>
              </a:rPr>
              <a:t> les résultats en matière d’alimentation et de nutrition d’autres actions</a:t>
            </a:r>
            <a:r>
              <a:rPr kumimoji="0" lang="fr-FR" sz="1598" b="0" i="0" u="none" strike="noStrike" kern="1200" cap="none" spc="0" normalizeH="0" baseline="0" noProof="0" dirty="0">
                <a:ln>
                  <a:noFill/>
                </a:ln>
                <a:solidFill>
                  <a:srgbClr val="982B56"/>
                </a:solidFill>
                <a:effectLst/>
                <a:uLnTx/>
                <a:uFillTx/>
                <a:latin typeface="Calibri"/>
              </a:rPr>
              <a:t> (ex</a:t>
            </a:r>
            <a:r>
              <a:rPr kumimoji="0" lang="fr-FR" sz="1598" b="0" i="0" u="none" strike="noStrike" kern="1200" cap="none" spc="0" normalizeH="0" noProof="0" dirty="0">
                <a:ln>
                  <a:noFill/>
                </a:ln>
                <a:solidFill>
                  <a:srgbClr val="982B56"/>
                </a:solidFill>
                <a:effectLst/>
                <a:uLnTx/>
                <a:uFillTx/>
                <a:latin typeface="Calibri"/>
              </a:rPr>
              <a:t> :</a:t>
            </a:r>
            <a:r>
              <a:rPr kumimoji="0" lang="fr-FR" sz="1598" b="0" i="0" u="none" strike="noStrike" kern="1200" cap="none" spc="0" normalizeH="0" baseline="0" noProof="0" dirty="0">
                <a:ln>
                  <a:noFill/>
                </a:ln>
                <a:solidFill>
                  <a:srgbClr val="982B56"/>
                </a:solidFill>
                <a:effectLst/>
                <a:uLnTx/>
                <a:uFillTx/>
                <a:latin typeface="Calibri"/>
              </a:rPr>
              <a:t> cultures riches en nutriments, résistantes a la sècheresse / a maturation précoces)</a:t>
            </a:r>
          </a:p>
        </p:txBody>
      </p:sp>
      <p:cxnSp>
        <p:nvCxnSpPr>
          <p:cNvPr id="131" name="Connecteur : en arc 130">
            <a:extLst>
              <a:ext uri="{FF2B5EF4-FFF2-40B4-BE49-F238E27FC236}">
                <a16:creationId xmlns:a16="http://schemas.microsoft.com/office/drawing/2014/main" id="{1A2BF074-91AE-C8FE-A1C7-AFF2516930D8}"/>
              </a:ext>
            </a:extLst>
          </p:cNvPr>
          <p:cNvCxnSpPr>
            <a:cxnSpLocks/>
          </p:cNvCxnSpPr>
          <p:nvPr/>
        </p:nvCxnSpPr>
        <p:spPr>
          <a:xfrm>
            <a:off x="7289884" y="1672154"/>
            <a:ext cx="1682782" cy="133285"/>
          </a:xfrm>
          <a:prstGeom prst="curvedConnector3">
            <a:avLst>
              <a:gd name="adj1" fmla="val 50000"/>
            </a:avLst>
          </a:prstGeom>
          <a:ln w="57150">
            <a:solidFill>
              <a:srgbClr val="00B485"/>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49" name="Flèche : bas 148">
            <a:extLst>
              <a:ext uri="{FF2B5EF4-FFF2-40B4-BE49-F238E27FC236}">
                <a16:creationId xmlns:a16="http://schemas.microsoft.com/office/drawing/2014/main" id="{8910EC01-A41C-99A0-F0A5-9BE565987C76}"/>
              </a:ext>
            </a:extLst>
          </p:cNvPr>
          <p:cNvSpPr/>
          <p:nvPr/>
        </p:nvSpPr>
        <p:spPr>
          <a:xfrm flipH="1" flipV="1">
            <a:off x="2352386" y="2203303"/>
            <a:ext cx="282589" cy="851035"/>
          </a:xfrm>
          <a:prstGeom prst="downArrow">
            <a:avLst/>
          </a:prstGeom>
          <a:solidFill>
            <a:srgbClr val="982B56"/>
          </a:solidFill>
          <a:ln>
            <a:solidFill>
              <a:srgbClr val="982B5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486" rtl="0" eaLnBrk="1" fontAlgn="auto" latinLnBrk="0" hangingPunct="1">
              <a:lnSpc>
                <a:spcPct val="100000"/>
              </a:lnSpc>
              <a:spcBef>
                <a:spcPts val="0"/>
              </a:spcBef>
              <a:spcAft>
                <a:spcPts val="0"/>
              </a:spcAft>
              <a:buClrTx/>
              <a:buSzTx/>
              <a:buFontTx/>
              <a:buNone/>
              <a:tabLst/>
              <a:defRPr/>
            </a:pPr>
            <a:endParaRPr kumimoji="0" lang="en-GB" sz="1798" b="0" i="0" u="none" strike="noStrike" kern="1200" cap="none" spc="0" normalizeH="0" baseline="0" noProof="0">
              <a:ln>
                <a:noFill/>
              </a:ln>
              <a:solidFill>
                <a:prstClr val="white"/>
              </a:solidFill>
              <a:effectLst/>
              <a:uLnTx/>
              <a:uFillTx/>
              <a:latin typeface="Calibri"/>
              <a:ea typeface="+mn-ea"/>
              <a:cs typeface="+mn-cs"/>
            </a:endParaRPr>
          </a:p>
        </p:txBody>
      </p:sp>
      <p:pic>
        <p:nvPicPr>
          <p:cNvPr id="9" name="object 9">
            <a:extLst>
              <a:ext uri="{FF2B5EF4-FFF2-40B4-BE49-F238E27FC236}">
                <a16:creationId xmlns:a16="http://schemas.microsoft.com/office/drawing/2014/main" id="{81A86F84-A3F9-2AA0-3AE8-DA388DE15E6B}"/>
              </a:ext>
            </a:extLst>
          </p:cNvPr>
          <p:cNvPicPr/>
          <p:nvPr/>
        </p:nvPicPr>
        <p:blipFill>
          <a:blip r:embed="rId5" cstate="email">
            <a:extLst>
              <a:ext uri="{28A0092B-C50C-407E-A947-70E740481C1C}">
                <a14:useLocalDpi xmlns:a14="http://schemas.microsoft.com/office/drawing/2010/main"/>
              </a:ext>
            </a:extLst>
          </a:blip>
          <a:stretch>
            <a:fillRect/>
          </a:stretch>
        </p:blipFill>
        <p:spPr>
          <a:xfrm>
            <a:off x="409876" y="1234497"/>
            <a:ext cx="3037213" cy="988168"/>
          </a:xfrm>
          <a:prstGeom prst="rect">
            <a:avLst/>
          </a:prstGeom>
        </p:spPr>
      </p:pic>
      <p:sp>
        <p:nvSpPr>
          <p:cNvPr id="12" name="object 16">
            <a:extLst>
              <a:ext uri="{FF2B5EF4-FFF2-40B4-BE49-F238E27FC236}">
                <a16:creationId xmlns:a16="http://schemas.microsoft.com/office/drawing/2014/main" id="{2FD77EB6-11AB-48FB-F4C4-E4FEF0946506}"/>
              </a:ext>
            </a:extLst>
          </p:cNvPr>
          <p:cNvSpPr/>
          <p:nvPr/>
        </p:nvSpPr>
        <p:spPr>
          <a:xfrm>
            <a:off x="915412" y="1433421"/>
            <a:ext cx="401973" cy="513910"/>
          </a:xfrm>
          <a:custGeom>
            <a:avLst/>
            <a:gdLst/>
            <a:ahLst/>
            <a:cxnLst/>
            <a:rect l="l" t="t" r="r" b="b"/>
            <a:pathLst>
              <a:path w="663575" h="848359">
                <a:moveTo>
                  <a:pt x="480301" y="70916"/>
                </a:moveTo>
                <a:lnTo>
                  <a:pt x="474662" y="43319"/>
                </a:lnTo>
                <a:lnTo>
                  <a:pt x="459295" y="20777"/>
                </a:lnTo>
                <a:lnTo>
                  <a:pt x="436499" y="5575"/>
                </a:lnTo>
                <a:lnTo>
                  <a:pt x="408584" y="0"/>
                </a:lnTo>
                <a:lnTo>
                  <a:pt x="254685" y="0"/>
                </a:lnTo>
                <a:lnTo>
                  <a:pt x="226771" y="5575"/>
                </a:lnTo>
                <a:lnTo>
                  <a:pt x="203974" y="20777"/>
                </a:lnTo>
                <a:lnTo>
                  <a:pt x="188607" y="43319"/>
                </a:lnTo>
                <a:lnTo>
                  <a:pt x="182968" y="70916"/>
                </a:lnTo>
                <a:lnTo>
                  <a:pt x="182968" y="113080"/>
                </a:lnTo>
                <a:lnTo>
                  <a:pt x="480301" y="113080"/>
                </a:lnTo>
                <a:lnTo>
                  <a:pt x="480301" y="70916"/>
                </a:lnTo>
                <a:close/>
              </a:path>
              <a:path w="663575" h="848359">
                <a:moveTo>
                  <a:pt x="663270" y="114223"/>
                </a:moveTo>
                <a:lnTo>
                  <a:pt x="659638" y="96164"/>
                </a:lnTo>
                <a:lnTo>
                  <a:pt x="649630" y="81394"/>
                </a:lnTo>
                <a:lnTo>
                  <a:pt x="634758" y="71424"/>
                </a:lnTo>
                <a:lnTo>
                  <a:pt x="616508" y="67729"/>
                </a:lnTo>
                <a:lnTo>
                  <a:pt x="615315" y="67729"/>
                </a:lnTo>
                <a:lnTo>
                  <a:pt x="614133" y="67767"/>
                </a:lnTo>
                <a:lnTo>
                  <a:pt x="612952" y="67856"/>
                </a:lnTo>
                <a:lnTo>
                  <a:pt x="588949" y="67856"/>
                </a:lnTo>
                <a:lnTo>
                  <a:pt x="588949" y="704850"/>
                </a:lnTo>
                <a:lnTo>
                  <a:pt x="581253" y="712444"/>
                </a:lnTo>
                <a:lnTo>
                  <a:pt x="299288" y="712444"/>
                </a:lnTo>
                <a:lnTo>
                  <a:pt x="291617" y="704850"/>
                </a:lnTo>
                <a:lnTo>
                  <a:pt x="291617" y="686104"/>
                </a:lnTo>
                <a:lnTo>
                  <a:pt x="299288" y="678510"/>
                </a:lnTo>
                <a:lnTo>
                  <a:pt x="581253" y="678510"/>
                </a:lnTo>
                <a:lnTo>
                  <a:pt x="588949" y="686104"/>
                </a:lnTo>
                <a:lnTo>
                  <a:pt x="588949" y="523913"/>
                </a:lnTo>
                <a:lnTo>
                  <a:pt x="581253" y="531507"/>
                </a:lnTo>
                <a:lnTo>
                  <a:pt x="299288" y="531507"/>
                </a:lnTo>
                <a:lnTo>
                  <a:pt x="291617" y="523913"/>
                </a:lnTo>
                <a:lnTo>
                  <a:pt x="291617" y="505167"/>
                </a:lnTo>
                <a:lnTo>
                  <a:pt x="299288" y="497573"/>
                </a:lnTo>
                <a:lnTo>
                  <a:pt x="581253" y="497573"/>
                </a:lnTo>
                <a:lnTo>
                  <a:pt x="588949" y="505167"/>
                </a:lnTo>
                <a:lnTo>
                  <a:pt x="588949" y="342976"/>
                </a:lnTo>
                <a:lnTo>
                  <a:pt x="581253" y="350570"/>
                </a:lnTo>
                <a:lnTo>
                  <a:pt x="299288" y="350570"/>
                </a:lnTo>
                <a:lnTo>
                  <a:pt x="291617" y="342976"/>
                </a:lnTo>
                <a:lnTo>
                  <a:pt x="291617" y="324231"/>
                </a:lnTo>
                <a:lnTo>
                  <a:pt x="299288" y="316636"/>
                </a:lnTo>
                <a:lnTo>
                  <a:pt x="581253" y="316636"/>
                </a:lnTo>
                <a:lnTo>
                  <a:pt x="588949" y="324231"/>
                </a:lnTo>
                <a:lnTo>
                  <a:pt x="588949" y="67856"/>
                </a:lnTo>
                <a:lnTo>
                  <a:pt x="514616" y="67856"/>
                </a:lnTo>
                <a:lnTo>
                  <a:pt x="514616" y="125526"/>
                </a:lnTo>
                <a:lnTo>
                  <a:pt x="513575" y="132702"/>
                </a:lnTo>
                <a:lnTo>
                  <a:pt x="510603" y="139661"/>
                </a:lnTo>
                <a:lnTo>
                  <a:pt x="505929" y="144932"/>
                </a:lnTo>
                <a:lnTo>
                  <a:pt x="499745" y="147015"/>
                </a:lnTo>
                <a:lnTo>
                  <a:pt x="244386" y="147015"/>
                </a:lnTo>
                <a:lnTo>
                  <a:pt x="244386" y="270713"/>
                </a:lnTo>
                <a:lnTo>
                  <a:pt x="244386" y="451650"/>
                </a:lnTo>
                <a:lnTo>
                  <a:pt x="244386" y="632587"/>
                </a:lnTo>
                <a:lnTo>
                  <a:pt x="243979" y="640994"/>
                </a:lnTo>
                <a:lnTo>
                  <a:pt x="239001" y="646849"/>
                </a:lnTo>
                <a:lnTo>
                  <a:pt x="149809" y="729399"/>
                </a:lnTo>
                <a:lnTo>
                  <a:pt x="146951" y="732777"/>
                </a:lnTo>
                <a:lnTo>
                  <a:pt x="142811" y="734822"/>
                </a:lnTo>
                <a:lnTo>
                  <a:pt x="138366" y="735063"/>
                </a:lnTo>
                <a:lnTo>
                  <a:pt x="133591" y="734872"/>
                </a:lnTo>
                <a:lnTo>
                  <a:pt x="129070" y="732840"/>
                </a:lnTo>
                <a:lnTo>
                  <a:pt x="125793" y="729399"/>
                </a:lnTo>
                <a:lnTo>
                  <a:pt x="78905" y="681913"/>
                </a:lnTo>
                <a:lnTo>
                  <a:pt x="75488" y="676173"/>
                </a:lnTo>
                <a:lnTo>
                  <a:pt x="74561" y="669798"/>
                </a:lnTo>
                <a:lnTo>
                  <a:pt x="76098" y="663549"/>
                </a:lnTo>
                <a:lnTo>
                  <a:pt x="80048" y="658164"/>
                </a:lnTo>
                <a:lnTo>
                  <a:pt x="85674" y="654519"/>
                </a:lnTo>
                <a:lnTo>
                  <a:pt x="92049" y="653313"/>
                </a:lnTo>
                <a:lnTo>
                  <a:pt x="98437" y="654519"/>
                </a:lnTo>
                <a:lnTo>
                  <a:pt x="104063" y="658164"/>
                </a:lnTo>
                <a:lnTo>
                  <a:pt x="138366" y="694347"/>
                </a:lnTo>
                <a:lnTo>
                  <a:pt x="182460" y="653313"/>
                </a:lnTo>
                <a:lnTo>
                  <a:pt x="216141" y="621969"/>
                </a:lnTo>
                <a:lnTo>
                  <a:pt x="222389" y="619315"/>
                </a:lnTo>
                <a:lnTo>
                  <a:pt x="228968" y="619252"/>
                </a:lnTo>
                <a:lnTo>
                  <a:pt x="235089" y="621626"/>
                </a:lnTo>
                <a:lnTo>
                  <a:pt x="239991" y="626300"/>
                </a:lnTo>
                <a:lnTo>
                  <a:pt x="244386" y="632587"/>
                </a:lnTo>
                <a:lnTo>
                  <a:pt x="244386" y="451650"/>
                </a:lnTo>
                <a:lnTo>
                  <a:pt x="243979" y="460057"/>
                </a:lnTo>
                <a:lnTo>
                  <a:pt x="239001" y="465912"/>
                </a:lnTo>
                <a:lnTo>
                  <a:pt x="149809" y="548462"/>
                </a:lnTo>
                <a:lnTo>
                  <a:pt x="146951" y="551840"/>
                </a:lnTo>
                <a:lnTo>
                  <a:pt x="142811" y="553885"/>
                </a:lnTo>
                <a:lnTo>
                  <a:pt x="138366" y="554126"/>
                </a:lnTo>
                <a:lnTo>
                  <a:pt x="133591" y="553935"/>
                </a:lnTo>
                <a:lnTo>
                  <a:pt x="129070" y="551903"/>
                </a:lnTo>
                <a:lnTo>
                  <a:pt x="125793" y="548462"/>
                </a:lnTo>
                <a:lnTo>
                  <a:pt x="78905" y="500976"/>
                </a:lnTo>
                <a:lnTo>
                  <a:pt x="75488" y="495236"/>
                </a:lnTo>
                <a:lnTo>
                  <a:pt x="74561" y="488861"/>
                </a:lnTo>
                <a:lnTo>
                  <a:pt x="76098" y="482612"/>
                </a:lnTo>
                <a:lnTo>
                  <a:pt x="80048" y="477227"/>
                </a:lnTo>
                <a:lnTo>
                  <a:pt x="85674" y="473583"/>
                </a:lnTo>
                <a:lnTo>
                  <a:pt x="92049" y="472376"/>
                </a:lnTo>
                <a:lnTo>
                  <a:pt x="98437" y="473583"/>
                </a:lnTo>
                <a:lnTo>
                  <a:pt x="104063" y="477227"/>
                </a:lnTo>
                <a:lnTo>
                  <a:pt x="138366" y="513410"/>
                </a:lnTo>
                <a:lnTo>
                  <a:pt x="182460" y="472376"/>
                </a:lnTo>
                <a:lnTo>
                  <a:pt x="216141" y="441032"/>
                </a:lnTo>
                <a:lnTo>
                  <a:pt x="222389" y="438378"/>
                </a:lnTo>
                <a:lnTo>
                  <a:pt x="228968" y="438315"/>
                </a:lnTo>
                <a:lnTo>
                  <a:pt x="235089" y="440690"/>
                </a:lnTo>
                <a:lnTo>
                  <a:pt x="239991" y="445363"/>
                </a:lnTo>
                <a:lnTo>
                  <a:pt x="244386" y="451650"/>
                </a:lnTo>
                <a:lnTo>
                  <a:pt x="244386" y="270713"/>
                </a:lnTo>
                <a:lnTo>
                  <a:pt x="243979" y="279120"/>
                </a:lnTo>
                <a:lnTo>
                  <a:pt x="239001" y="284975"/>
                </a:lnTo>
                <a:lnTo>
                  <a:pt x="149809" y="367525"/>
                </a:lnTo>
                <a:lnTo>
                  <a:pt x="146951" y="370903"/>
                </a:lnTo>
                <a:lnTo>
                  <a:pt x="142811" y="372948"/>
                </a:lnTo>
                <a:lnTo>
                  <a:pt x="138366" y="373189"/>
                </a:lnTo>
                <a:lnTo>
                  <a:pt x="133591" y="372999"/>
                </a:lnTo>
                <a:lnTo>
                  <a:pt x="129070" y="370967"/>
                </a:lnTo>
                <a:lnTo>
                  <a:pt x="125793" y="367525"/>
                </a:lnTo>
                <a:lnTo>
                  <a:pt x="78905" y="320040"/>
                </a:lnTo>
                <a:lnTo>
                  <a:pt x="75488" y="314299"/>
                </a:lnTo>
                <a:lnTo>
                  <a:pt x="74561" y="307924"/>
                </a:lnTo>
                <a:lnTo>
                  <a:pt x="76098" y="301675"/>
                </a:lnTo>
                <a:lnTo>
                  <a:pt x="80048" y="296291"/>
                </a:lnTo>
                <a:lnTo>
                  <a:pt x="85674" y="292646"/>
                </a:lnTo>
                <a:lnTo>
                  <a:pt x="92049" y="291439"/>
                </a:lnTo>
                <a:lnTo>
                  <a:pt x="98437" y="292646"/>
                </a:lnTo>
                <a:lnTo>
                  <a:pt x="104063" y="296291"/>
                </a:lnTo>
                <a:lnTo>
                  <a:pt x="138366" y="332473"/>
                </a:lnTo>
                <a:lnTo>
                  <a:pt x="182460" y="291439"/>
                </a:lnTo>
                <a:lnTo>
                  <a:pt x="216141" y="260096"/>
                </a:lnTo>
                <a:lnTo>
                  <a:pt x="222389" y="257441"/>
                </a:lnTo>
                <a:lnTo>
                  <a:pt x="228968" y="257378"/>
                </a:lnTo>
                <a:lnTo>
                  <a:pt x="235089" y="259753"/>
                </a:lnTo>
                <a:lnTo>
                  <a:pt x="239991" y="264426"/>
                </a:lnTo>
                <a:lnTo>
                  <a:pt x="244386" y="270713"/>
                </a:lnTo>
                <a:lnTo>
                  <a:pt x="244386" y="147015"/>
                </a:lnTo>
                <a:lnTo>
                  <a:pt x="162382" y="147015"/>
                </a:lnTo>
                <a:lnTo>
                  <a:pt x="156387" y="144932"/>
                </a:lnTo>
                <a:lnTo>
                  <a:pt x="152095" y="139661"/>
                </a:lnTo>
                <a:lnTo>
                  <a:pt x="149517" y="132702"/>
                </a:lnTo>
                <a:lnTo>
                  <a:pt x="148666" y="125526"/>
                </a:lnTo>
                <a:lnTo>
                  <a:pt x="148666" y="67856"/>
                </a:lnTo>
                <a:lnTo>
                  <a:pt x="50317" y="67856"/>
                </a:lnTo>
                <a:lnTo>
                  <a:pt x="5130" y="92964"/>
                </a:lnTo>
                <a:lnTo>
                  <a:pt x="0" y="796150"/>
                </a:lnTo>
                <a:lnTo>
                  <a:pt x="3606" y="816038"/>
                </a:lnTo>
                <a:lnTo>
                  <a:pt x="14274" y="832446"/>
                </a:lnTo>
                <a:lnTo>
                  <a:pt x="30353" y="843699"/>
                </a:lnTo>
                <a:lnTo>
                  <a:pt x="50292" y="848144"/>
                </a:lnTo>
                <a:lnTo>
                  <a:pt x="612952" y="848144"/>
                </a:lnTo>
                <a:lnTo>
                  <a:pt x="632904" y="843699"/>
                </a:lnTo>
                <a:lnTo>
                  <a:pt x="649020" y="832434"/>
                </a:lnTo>
                <a:lnTo>
                  <a:pt x="659676" y="816013"/>
                </a:lnTo>
                <a:lnTo>
                  <a:pt x="663270" y="796150"/>
                </a:lnTo>
                <a:lnTo>
                  <a:pt x="663270" y="735063"/>
                </a:lnTo>
                <a:lnTo>
                  <a:pt x="663270" y="712444"/>
                </a:lnTo>
                <a:lnTo>
                  <a:pt x="663270" y="147015"/>
                </a:lnTo>
                <a:lnTo>
                  <a:pt x="663270" y="114223"/>
                </a:lnTo>
                <a:close/>
              </a:path>
            </a:pathLst>
          </a:custGeom>
          <a:solidFill>
            <a:srgbClr val="FFFFFF"/>
          </a:solidFill>
        </p:spPr>
        <p:txBody>
          <a:bodyPr wrap="square" lIns="0" tIns="0" rIns="0" bIns="0" rtlCol="0"/>
          <a:lstStyle/>
          <a:p>
            <a:pPr marL="0" marR="0" lvl="0" indent="0" algn="l" defTabSz="553938" rtl="0" eaLnBrk="1" fontAlgn="auto" latinLnBrk="0" hangingPunct="1">
              <a:lnSpc>
                <a:spcPct val="100000"/>
              </a:lnSpc>
              <a:spcBef>
                <a:spcPts val="0"/>
              </a:spcBef>
              <a:spcAft>
                <a:spcPts val="0"/>
              </a:spcAft>
              <a:buClrTx/>
              <a:buSzTx/>
              <a:buFontTx/>
              <a:buNone/>
              <a:tabLst/>
              <a:defRPr/>
            </a:pPr>
            <a:endParaRPr kumimoji="0" sz="1091"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3" name="object 21">
            <a:extLst>
              <a:ext uri="{FF2B5EF4-FFF2-40B4-BE49-F238E27FC236}">
                <a16:creationId xmlns:a16="http://schemas.microsoft.com/office/drawing/2014/main" id="{0E02A079-8FFF-3BC8-5DC7-A9362CB003EC}"/>
              </a:ext>
            </a:extLst>
          </p:cNvPr>
          <p:cNvSpPr txBox="1"/>
          <p:nvPr/>
        </p:nvSpPr>
        <p:spPr>
          <a:xfrm>
            <a:off x="1145207" y="1233566"/>
            <a:ext cx="2161536" cy="889171"/>
          </a:xfrm>
          <a:prstGeom prst="rect">
            <a:avLst/>
          </a:prstGeom>
        </p:spPr>
        <p:txBody>
          <a:bodyPr vert="horz" wrap="square" lIns="0" tIns="58469" rIns="0" bIns="0" rtlCol="0">
            <a:spAutoFit/>
          </a:bodyPr>
          <a:lstStyle/>
          <a:p>
            <a:pPr marL="7693" marR="0" lvl="0" indent="0" algn="ctr" defTabSz="553938" rtl="0" eaLnBrk="1" fontAlgn="auto" latinLnBrk="0" hangingPunct="1">
              <a:lnSpc>
                <a:spcPct val="100000"/>
              </a:lnSpc>
              <a:spcBef>
                <a:spcPts val="461"/>
              </a:spcBef>
              <a:spcAft>
                <a:spcPts val="0"/>
              </a:spcAft>
              <a:buClrTx/>
              <a:buSzTx/>
              <a:buFontTx/>
              <a:buNone/>
              <a:tabLst/>
              <a:defRPr/>
            </a:pPr>
            <a:r>
              <a:rPr kumimoji="0" sz="1798" b="1" i="0" u="none" strike="noStrike" kern="1200" cap="none" spc="0" normalizeH="0" baseline="0" noProof="0" dirty="0">
                <a:ln>
                  <a:noFill/>
                </a:ln>
                <a:solidFill>
                  <a:srgbClr val="FFFFFF"/>
                </a:solidFill>
                <a:effectLst/>
                <a:uLnTx/>
                <a:uFillTx/>
                <a:latin typeface="OpenSans-Extrabold"/>
                <a:ea typeface="+mn-ea"/>
                <a:cs typeface="Open Sans"/>
              </a:rPr>
              <a:t>DEVELOP</a:t>
            </a:r>
            <a:r>
              <a:rPr kumimoji="0" lang="en-US" sz="1798" b="1" i="0" u="none" strike="noStrike" kern="1200" cap="none" spc="0" normalizeH="0" baseline="0" noProof="0" dirty="0">
                <a:ln>
                  <a:noFill/>
                </a:ln>
                <a:solidFill>
                  <a:srgbClr val="FFFFFF"/>
                </a:solidFill>
                <a:effectLst/>
                <a:uLnTx/>
                <a:uFillTx/>
                <a:latin typeface="OpenSans-Extrabold"/>
                <a:ea typeface="+mn-ea"/>
                <a:cs typeface="Open Sans"/>
              </a:rPr>
              <a:t>PER</a:t>
            </a:r>
            <a:r>
              <a:rPr kumimoji="0" sz="1798" b="1" i="0" u="none" strike="noStrike" kern="1200" cap="none" spc="0" normalizeH="0" baseline="0" noProof="0" dirty="0">
                <a:ln>
                  <a:noFill/>
                </a:ln>
                <a:solidFill>
                  <a:srgbClr val="FFFFFF"/>
                </a:solidFill>
                <a:effectLst/>
                <a:uLnTx/>
                <a:uFillTx/>
                <a:latin typeface="OpenSans-Extrabold"/>
                <a:ea typeface="+mn-ea"/>
                <a:cs typeface="Open Sans"/>
              </a:rPr>
              <a:t> </a:t>
            </a:r>
            <a:r>
              <a:rPr kumimoji="0" lang="en-US" sz="1798" b="1" i="0" u="none" strike="noStrike" kern="1200" cap="none" spc="0" normalizeH="0" baseline="0" noProof="0" dirty="0">
                <a:ln>
                  <a:noFill/>
                </a:ln>
                <a:solidFill>
                  <a:srgbClr val="FFFFFF"/>
                </a:solidFill>
                <a:effectLst/>
                <a:uLnTx/>
                <a:uFillTx/>
                <a:latin typeface="OpenSans-Extrabold"/>
                <a:ea typeface="+mn-ea"/>
                <a:cs typeface="Open Sans"/>
              </a:rPr>
              <a:t> LES </a:t>
            </a:r>
            <a:r>
              <a:rPr kumimoji="0" sz="1798" b="1" i="0" u="none" strike="noStrike" kern="1200" cap="none" spc="0" normalizeH="0" baseline="0" noProof="0" dirty="0">
                <a:ln>
                  <a:noFill/>
                </a:ln>
                <a:solidFill>
                  <a:srgbClr val="FFFFFF"/>
                </a:solidFill>
                <a:effectLst/>
                <a:uLnTx/>
                <a:uFillTx/>
                <a:latin typeface="OpenSans-Extrabold"/>
                <a:ea typeface="+mn-ea"/>
                <a:cs typeface="Open Sans"/>
              </a:rPr>
              <a:t>ACTIONS</a:t>
            </a:r>
            <a:r>
              <a:rPr kumimoji="0" lang="en-US" sz="1798" b="1" i="0" u="none" strike="noStrike" kern="1200" cap="none" spc="0" normalizeH="0" baseline="0" noProof="0" dirty="0">
                <a:ln>
                  <a:noFill/>
                </a:ln>
                <a:solidFill>
                  <a:srgbClr val="FFFFFF"/>
                </a:solidFill>
                <a:effectLst/>
                <a:uLnTx/>
                <a:uFillTx/>
                <a:latin typeface="OpenSans-Extrabold"/>
                <a:ea typeface="+mn-ea"/>
                <a:cs typeface="Open Sans"/>
              </a:rPr>
              <a:t> ANTICIPATOIRES  </a:t>
            </a:r>
            <a:endParaRPr kumimoji="0" sz="1798" b="1" i="0" u="none" strike="noStrike" kern="1200" cap="none" spc="0" normalizeH="0" baseline="0" noProof="0" dirty="0">
              <a:ln>
                <a:noFill/>
              </a:ln>
              <a:solidFill>
                <a:srgbClr val="FFFFFF"/>
              </a:solidFill>
              <a:effectLst/>
              <a:uLnTx/>
              <a:uFillTx/>
              <a:latin typeface="OpenSans-Extrabold"/>
              <a:ea typeface="+mn-ea"/>
              <a:cs typeface="Open Sans"/>
            </a:endParaRPr>
          </a:p>
        </p:txBody>
      </p:sp>
      <p:pic>
        <p:nvPicPr>
          <p:cNvPr id="26" name="object 8">
            <a:extLst>
              <a:ext uri="{FF2B5EF4-FFF2-40B4-BE49-F238E27FC236}">
                <a16:creationId xmlns:a16="http://schemas.microsoft.com/office/drawing/2014/main" id="{7FE040BE-2148-272B-BF48-345F7A7BB82A}"/>
              </a:ext>
            </a:extLst>
          </p:cNvPr>
          <p:cNvPicPr/>
          <p:nvPr/>
        </p:nvPicPr>
        <p:blipFill>
          <a:blip r:embed="rId6" cstate="email">
            <a:duotone>
              <a:schemeClr val="accent5">
                <a:shade val="45000"/>
                <a:satMod val="135000"/>
              </a:schemeClr>
              <a:prstClr val="white"/>
            </a:duotone>
            <a:extLst>
              <a:ext uri="{28A0092B-C50C-407E-A947-70E740481C1C}">
                <a14:useLocalDpi xmlns:a14="http://schemas.microsoft.com/office/drawing/2010/main"/>
              </a:ext>
            </a:extLst>
          </a:blip>
          <a:stretch>
            <a:fillRect/>
          </a:stretch>
        </p:blipFill>
        <p:spPr>
          <a:xfrm>
            <a:off x="5080793" y="1392710"/>
            <a:ext cx="2623342" cy="891231"/>
          </a:xfrm>
          <a:prstGeom prst="rect">
            <a:avLst/>
          </a:prstGeom>
        </p:spPr>
      </p:pic>
      <p:sp>
        <p:nvSpPr>
          <p:cNvPr id="44" name="ZoneTexte 43">
            <a:extLst>
              <a:ext uri="{FF2B5EF4-FFF2-40B4-BE49-F238E27FC236}">
                <a16:creationId xmlns:a16="http://schemas.microsoft.com/office/drawing/2014/main" id="{D4B371BB-59AF-8F98-E387-451E30B64053}"/>
              </a:ext>
            </a:extLst>
          </p:cNvPr>
          <p:cNvSpPr txBox="1"/>
          <p:nvPr/>
        </p:nvSpPr>
        <p:spPr>
          <a:xfrm>
            <a:off x="5770017" y="1293364"/>
            <a:ext cx="1914856" cy="922368"/>
          </a:xfrm>
          <a:prstGeom prst="rect">
            <a:avLst/>
          </a:prstGeom>
          <a:noFill/>
        </p:spPr>
        <p:txBody>
          <a:bodyPr wrap="square">
            <a:spAutoFit/>
          </a:bodyPr>
          <a:lstStyle/>
          <a:p>
            <a:pPr marL="7693" marR="0" lvl="0" indent="0" algn="l" defTabSz="913486" rtl="0" eaLnBrk="1" fontAlgn="auto" latinLnBrk="0" hangingPunct="1">
              <a:lnSpc>
                <a:spcPct val="100000"/>
              </a:lnSpc>
              <a:spcBef>
                <a:spcPts val="461"/>
              </a:spcBef>
              <a:spcAft>
                <a:spcPts val="0"/>
              </a:spcAft>
              <a:buClrTx/>
              <a:buSzTx/>
              <a:buFontTx/>
              <a:buNone/>
              <a:tabLst/>
              <a:defRPr/>
            </a:pPr>
            <a:r>
              <a:rPr lang="en-GB" sz="1798" b="1" dirty="0">
                <a:solidFill>
                  <a:srgbClr val="FFFFFF"/>
                </a:solidFill>
                <a:latin typeface="OpenSans-Extrabold"/>
                <a:cs typeface="Open Sans"/>
              </a:rPr>
              <a:t> CONCEPTUALISER</a:t>
            </a:r>
            <a:r>
              <a:rPr kumimoji="0" lang="en-GB" sz="1798" b="1" i="0" u="none" strike="noStrike" kern="1200" cap="none" spc="0" normalizeH="0" baseline="0" noProof="0" dirty="0">
                <a:ln>
                  <a:noFill/>
                </a:ln>
                <a:solidFill>
                  <a:srgbClr val="FFFFFF"/>
                </a:solidFill>
                <a:effectLst/>
                <a:uLnTx/>
                <a:uFillTx/>
                <a:latin typeface="OpenSans-Extrabold"/>
                <a:ea typeface="+mn-ea"/>
                <a:cs typeface="Open Sans"/>
              </a:rPr>
              <a:t> PSO</a:t>
            </a:r>
          </a:p>
        </p:txBody>
      </p:sp>
      <p:pic>
        <p:nvPicPr>
          <p:cNvPr id="47" name="object 10">
            <a:extLst>
              <a:ext uri="{FF2B5EF4-FFF2-40B4-BE49-F238E27FC236}">
                <a16:creationId xmlns:a16="http://schemas.microsoft.com/office/drawing/2014/main" id="{300FD621-A19B-17B8-2191-8F62B0556AC8}"/>
              </a:ext>
            </a:extLst>
          </p:cNvPr>
          <p:cNvPicPr/>
          <p:nvPr/>
        </p:nvPicPr>
        <p:blipFill>
          <a:blip r:embed="rId7" cstate="email">
            <a:extLst>
              <a:ext uri="{28A0092B-C50C-407E-A947-70E740481C1C}">
                <a14:useLocalDpi xmlns:a14="http://schemas.microsoft.com/office/drawing/2010/main"/>
              </a:ext>
            </a:extLst>
          </a:blip>
          <a:stretch>
            <a:fillRect/>
          </a:stretch>
        </p:blipFill>
        <p:spPr>
          <a:xfrm>
            <a:off x="8732212" y="1234498"/>
            <a:ext cx="3189710" cy="1150182"/>
          </a:xfrm>
          <a:prstGeom prst="rect">
            <a:avLst/>
          </a:prstGeom>
        </p:spPr>
      </p:pic>
      <p:sp>
        <p:nvSpPr>
          <p:cNvPr id="49" name="ZoneTexte 48">
            <a:extLst>
              <a:ext uri="{FF2B5EF4-FFF2-40B4-BE49-F238E27FC236}">
                <a16:creationId xmlns:a16="http://schemas.microsoft.com/office/drawing/2014/main" id="{02EC7928-FAF8-587B-5FD9-389BD63D8BE3}"/>
              </a:ext>
            </a:extLst>
          </p:cNvPr>
          <p:cNvSpPr txBox="1"/>
          <p:nvPr/>
        </p:nvSpPr>
        <p:spPr>
          <a:xfrm>
            <a:off x="9236333" y="1306154"/>
            <a:ext cx="2654390" cy="922368"/>
          </a:xfrm>
          <a:prstGeom prst="rect">
            <a:avLst/>
          </a:prstGeom>
          <a:noFill/>
        </p:spPr>
        <p:txBody>
          <a:bodyPr wrap="square">
            <a:spAutoFit/>
          </a:bodyPr>
          <a:lstStyle>
            <a:defPPr>
              <a:defRPr lang="en-US"/>
            </a:defPPr>
            <a:lvl1pPr marL="7701">
              <a:spcBef>
                <a:spcPts val="461"/>
              </a:spcBef>
              <a:defRPr b="1">
                <a:solidFill>
                  <a:srgbClr val="FFFFFF"/>
                </a:solidFill>
                <a:latin typeface="OpenSans-Extrabold"/>
                <a:cs typeface="Open Sans"/>
              </a:defRPr>
            </a:lvl1pPr>
          </a:lstStyle>
          <a:p>
            <a:pPr marL="7693" marR="0" lvl="0" indent="0" algn="ctr" defTabSz="913486" rtl="0" eaLnBrk="1" fontAlgn="auto" latinLnBrk="0" hangingPunct="1">
              <a:lnSpc>
                <a:spcPct val="100000"/>
              </a:lnSpc>
              <a:spcBef>
                <a:spcPts val="461"/>
              </a:spcBef>
              <a:spcAft>
                <a:spcPts val="0"/>
              </a:spcAft>
              <a:buClrTx/>
              <a:buSzTx/>
              <a:buFontTx/>
              <a:buNone/>
              <a:tabLst/>
              <a:defRPr/>
            </a:pPr>
            <a:r>
              <a:rPr lang="en-GB" sz="1798" dirty="0"/>
              <a:t>SURVEILLER</a:t>
            </a:r>
            <a:r>
              <a:rPr kumimoji="0" lang="en-GB" sz="1798" b="1" i="0" u="none" strike="noStrike" kern="1200" cap="none" spc="0" normalizeH="0" baseline="0" noProof="0" dirty="0">
                <a:ln>
                  <a:noFill/>
                </a:ln>
                <a:solidFill>
                  <a:srgbClr val="FFFFFF"/>
                </a:solidFill>
                <a:effectLst/>
                <a:uLnTx/>
                <a:uFillTx/>
                <a:latin typeface="OpenSans-Extrabold"/>
                <a:ea typeface="+mn-ea"/>
                <a:cs typeface="Open Sans"/>
              </a:rPr>
              <a:t>  </a:t>
            </a:r>
            <a:r>
              <a:rPr lang="en-GB" sz="1798" dirty="0"/>
              <a:t>LES PREVISIONS</a:t>
            </a:r>
            <a:r>
              <a:rPr kumimoji="0" lang="en-GB" sz="1798" b="1" i="0" u="none" strike="noStrike" kern="1200" cap="none" spc="0" normalizeH="0" baseline="0" noProof="0" dirty="0">
                <a:ln>
                  <a:noFill/>
                </a:ln>
                <a:solidFill>
                  <a:srgbClr val="FFFFFF"/>
                </a:solidFill>
                <a:effectLst/>
                <a:uLnTx/>
                <a:uFillTx/>
                <a:latin typeface="OpenSans-Extrabold"/>
                <a:ea typeface="+mn-ea"/>
                <a:cs typeface="Open Sans"/>
              </a:rPr>
              <a:t>, AGIR ET MESURER L’IMPACT!</a:t>
            </a:r>
          </a:p>
        </p:txBody>
      </p:sp>
      <p:pic>
        <p:nvPicPr>
          <p:cNvPr id="61" name="object 16">
            <a:extLst>
              <a:ext uri="{FF2B5EF4-FFF2-40B4-BE49-F238E27FC236}">
                <a16:creationId xmlns:a16="http://schemas.microsoft.com/office/drawing/2014/main" id="{D36AE9C6-70FF-1C12-1E25-FA837875AA87}"/>
              </a:ext>
            </a:extLst>
          </p:cNvPr>
          <p:cNvPicPr/>
          <p:nvPr/>
        </p:nvPicPr>
        <p:blipFill>
          <a:blip r:embed="rId8" cstate="email">
            <a:extLst>
              <a:ext uri="{28A0092B-C50C-407E-A947-70E740481C1C}">
                <a14:useLocalDpi xmlns:a14="http://schemas.microsoft.com/office/drawing/2010/main"/>
              </a:ext>
            </a:extLst>
          </a:blip>
          <a:stretch>
            <a:fillRect/>
          </a:stretch>
        </p:blipFill>
        <p:spPr>
          <a:xfrm>
            <a:off x="5204557" y="1468600"/>
            <a:ext cx="552034" cy="674063"/>
          </a:xfrm>
          <a:prstGeom prst="rect">
            <a:avLst/>
          </a:prstGeom>
        </p:spPr>
      </p:pic>
      <p:sp>
        <p:nvSpPr>
          <p:cNvPr id="63" name="object 18">
            <a:extLst>
              <a:ext uri="{FF2B5EF4-FFF2-40B4-BE49-F238E27FC236}">
                <a16:creationId xmlns:a16="http://schemas.microsoft.com/office/drawing/2014/main" id="{F4254740-3594-67C5-638B-3BB0BF0A0E90}"/>
              </a:ext>
            </a:extLst>
          </p:cNvPr>
          <p:cNvSpPr/>
          <p:nvPr/>
        </p:nvSpPr>
        <p:spPr>
          <a:xfrm>
            <a:off x="8802699" y="1486530"/>
            <a:ext cx="433634" cy="580770"/>
          </a:xfrm>
          <a:custGeom>
            <a:avLst/>
            <a:gdLst/>
            <a:ahLst/>
            <a:cxnLst/>
            <a:rect l="l" t="t" r="r" b="b"/>
            <a:pathLst>
              <a:path w="824865" h="1054734">
                <a:moveTo>
                  <a:pt x="597230" y="88176"/>
                </a:moveTo>
                <a:lnTo>
                  <a:pt x="590219" y="53860"/>
                </a:lnTo>
                <a:lnTo>
                  <a:pt x="571119" y="25831"/>
                </a:lnTo>
                <a:lnTo>
                  <a:pt x="542772" y="6921"/>
                </a:lnTo>
                <a:lnTo>
                  <a:pt x="508063" y="0"/>
                </a:lnTo>
                <a:lnTo>
                  <a:pt x="316687" y="0"/>
                </a:lnTo>
                <a:lnTo>
                  <a:pt x="281978" y="6921"/>
                </a:lnTo>
                <a:lnTo>
                  <a:pt x="253631" y="25831"/>
                </a:lnTo>
                <a:lnTo>
                  <a:pt x="234518" y="53860"/>
                </a:lnTo>
                <a:lnTo>
                  <a:pt x="227520" y="88176"/>
                </a:lnTo>
                <a:lnTo>
                  <a:pt x="227520" y="140614"/>
                </a:lnTo>
                <a:lnTo>
                  <a:pt x="597230" y="140614"/>
                </a:lnTo>
                <a:lnTo>
                  <a:pt x="597230" y="88176"/>
                </a:lnTo>
                <a:close/>
              </a:path>
              <a:path w="824865" h="1054734">
                <a:moveTo>
                  <a:pt x="824750" y="142024"/>
                </a:moveTo>
                <a:lnTo>
                  <a:pt x="820229" y="119570"/>
                </a:lnTo>
                <a:lnTo>
                  <a:pt x="807783" y="101206"/>
                </a:lnTo>
                <a:lnTo>
                  <a:pt x="789279" y="88798"/>
                </a:lnTo>
                <a:lnTo>
                  <a:pt x="766597" y="84213"/>
                </a:lnTo>
                <a:lnTo>
                  <a:pt x="765124" y="84213"/>
                </a:lnTo>
                <a:lnTo>
                  <a:pt x="763663" y="84264"/>
                </a:lnTo>
                <a:lnTo>
                  <a:pt x="762177" y="84366"/>
                </a:lnTo>
                <a:lnTo>
                  <a:pt x="732320" y="84366"/>
                </a:lnTo>
                <a:lnTo>
                  <a:pt x="732320" y="414820"/>
                </a:lnTo>
                <a:lnTo>
                  <a:pt x="732320" y="639813"/>
                </a:lnTo>
                <a:lnTo>
                  <a:pt x="732320" y="864793"/>
                </a:lnTo>
                <a:lnTo>
                  <a:pt x="730643" y="873010"/>
                </a:lnTo>
                <a:lnTo>
                  <a:pt x="726071" y="879716"/>
                </a:lnTo>
                <a:lnTo>
                  <a:pt x="719289" y="884224"/>
                </a:lnTo>
                <a:lnTo>
                  <a:pt x="710984" y="885888"/>
                </a:lnTo>
                <a:lnTo>
                  <a:pt x="383933" y="885888"/>
                </a:lnTo>
                <a:lnTo>
                  <a:pt x="375627" y="884224"/>
                </a:lnTo>
                <a:lnTo>
                  <a:pt x="368846" y="879716"/>
                </a:lnTo>
                <a:lnTo>
                  <a:pt x="364274" y="873010"/>
                </a:lnTo>
                <a:lnTo>
                  <a:pt x="362597" y="864793"/>
                </a:lnTo>
                <a:lnTo>
                  <a:pt x="364274" y="856589"/>
                </a:lnTo>
                <a:lnTo>
                  <a:pt x="368846" y="849884"/>
                </a:lnTo>
                <a:lnTo>
                  <a:pt x="375627" y="845362"/>
                </a:lnTo>
                <a:lnTo>
                  <a:pt x="383933" y="843711"/>
                </a:lnTo>
                <a:lnTo>
                  <a:pt x="710984" y="843711"/>
                </a:lnTo>
                <a:lnTo>
                  <a:pt x="719289" y="845362"/>
                </a:lnTo>
                <a:lnTo>
                  <a:pt x="726071" y="849884"/>
                </a:lnTo>
                <a:lnTo>
                  <a:pt x="730643" y="856589"/>
                </a:lnTo>
                <a:lnTo>
                  <a:pt x="732320" y="864793"/>
                </a:lnTo>
                <a:lnTo>
                  <a:pt x="732320" y="639813"/>
                </a:lnTo>
                <a:lnTo>
                  <a:pt x="730643" y="648017"/>
                </a:lnTo>
                <a:lnTo>
                  <a:pt x="726071" y="654723"/>
                </a:lnTo>
                <a:lnTo>
                  <a:pt x="719289" y="659244"/>
                </a:lnTo>
                <a:lnTo>
                  <a:pt x="710984" y="660895"/>
                </a:lnTo>
                <a:lnTo>
                  <a:pt x="383933" y="660895"/>
                </a:lnTo>
                <a:lnTo>
                  <a:pt x="375627" y="659244"/>
                </a:lnTo>
                <a:lnTo>
                  <a:pt x="368846" y="654723"/>
                </a:lnTo>
                <a:lnTo>
                  <a:pt x="364274" y="648017"/>
                </a:lnTo>
                <a:lnTo>
                  <a:pt x="362597" y="639813"/>
                </a:lnTo>
                <a:lnTo>
                  <a:pt x="364274" y="631596"/>
                </a:lnTo>
                <a:lnTo>
                  <a:pt x="368846" y="624890"/>
                </a:lnTo>
                <a:lnTo>
                  <a:pt x="375627" y="620382"/>
                </a:lnTo>
                <a:lnTo>
                  <a:pt x="383933" y="618718"/>
                </a:lnTo>
                <a:lnTo>
                  <a:pt x="710984" y="618718"/>
                </a:lnTo>
                <a:lnTo>
                  <a:pt x="719289" y="620382"/>
                </a:lnTo>
                <a:lnTo>
                  <a:pt x="726071" y="624890"/>
                </a:lnTo>
                <a:lnTo>
                  <a:pt x="730643" y="631596"/>
                </a:lnTo>
                <a:lnTo>
                  <a:pt x="732320" y="639813"/>
                </a:lnTo>
                <a:lnTo>
                  <a:pt x="732320" y="414820"/>
                </a:lnTo>
                <a:lnTo>
                  <a:pt x="730643" y="423037"/>
                </a:lnTo>
                <a:lnTo>
                  <a:pt x="726071" y="429742"/>
                </a:lnTo>
                <a:lnTo>
                  <a:pt x="719289" y="434251"/>
                </a:lnTo>
                <a:lnTo>
                  <a:pt x="710984" y="435914"/>
                </a:lnTo>
                <a:lnTo>
                  <a:pt x="383933" y="435914"/>
                </a:lnTo>
                <a:lnTo>
                  <a:pt x="375627" y="434251"/>
                </a:lnTo>
                <a:lnTo>
                  <a:pt x="368846" y="429742"/>
                </a:lnTo>
                <a:lnTo>
                  <a:pt x="364274" y="423037"/>
                </a:lnTo>
                <a:lnTo>
                  <a:pt x="362597" y="414820"/>
                </a:lnTo>
                <a:lnTo>
                  <a:pt x="364274" y="406615"/>
                </a:lnTo>
                <a:lnTo>
                  <a:pt x="368846" y="399910"/>
                </a:lnTo>
                <a:lnTo>
                  <a:pt x="375627" y="395389"/>
                </a:lnTo>
                <a:lnTo>
                  <a:pt x="383933" y="393738"/>
                </a:lnTo>
                <a:lnTo>
                  <a:pt x="710984" y="393738"/>
                </a:lnTo>
                <a:lnTo>
                  <a:pt x="719289" y="395389"/>
                </a:lnTo>
                <a:lnTo>
                  <a:pt x="726071" y="399910"/>
                </a:lnTo>
                <a:lnTo>
                  <a:pt x="730643" y="406615"/>
                </a:lnTo>
                <a:lnTo>
                  <a:pt x="732320" y="414820"/>
                </a:lnTo>
                <a:lnTo>
                  <a:pt x="732320" y="84366"/>
                </a:lnTo>
                <a:lnTo>
                  <a:pt x="639889" y="84366"/>
                </a:lnTo>
                <a:lnTo>
                  <a:pt x="639889" y="156083"/>
                </a:lnTo>
                <a:lnTo>
                  <a:pt x="638606" y="165011"/>
                </a:lnTo>
                <a:lnTo>
                  <a:pt x="634911" y="173659"/>
                </a:lnTo>
                <a:lnTo>
                  <a:pt x="629094" y="180213"/>
                </a:lnTo>
                <a:lnTo>
                  <a:pt x="621398" y="182803"/>
                </a:lnTo>
                <a:lnTo>
                  <a:pt x="302171" y="182803"/>
                </a:lnTo>
                <a:lnTo>
                  <a:pt x="302171" y="341782"/>
                </a:lnTo>
                <a:lnTo>
                  <a:pt x="302171" y="566775"/>
                </a:lnTo>
                <a:lnTo>
                  <a:pt x="302171" y="791756"/>
                </a:lnTo>
                <a:lnTo>
                  <a:pt x="300761" y="798372"/>
                </a:lnTo>
                <a:lnTo>
                  <a:pt x="297192" y="804329"/>
                </a:lnTo>
                <a:lnTo>
                  <a:pt x="186270" y="906983"/>
                </a:lnTo>
                <a:lnTo>
                  <a:pt x="182727" y="911174"/>
                </a:lnTo>
                <a:lnTo>
                  <a:pt x="177584" y="913726"/>
                </a:lnTo>
                <a:lnTo>
                  <a:pt x="172059" y="914006"/>
                </a:lnTo>
                <a:lnTo>
                  <a:pt x="166116" y="913777"/>
                </a:lnTo>
                <a:lnTo>
                  <a:pt x="160489" y="911263"/>
                </a:lnTo>
                <a:lnTo>
                  <a:pt x="156413" y="906983"/>
                </a:lnTo>
                <a:lnTo>
                  <a:pt x="98107" y="847928"/>
                </a:lnTo>
                <a:lnTo>
                  <a:pt x="93865" y="840790"/>
                </a:lnTo>
                <a:lnTo>
                  <a:pt x="92710" y="832878"/>
                </a:lnTo>
                <a:lnTo>
                  <a:pt x="94615" y="825093"/>
                </a:lnTo>
                <a:lnTo>
                  <a:pt x="99529" y="818388"/>
                </a:lnTo>
                <a:lnTo>
                  <a:pt x="106527" y="813879"/>
                </a:lnTo>
                <a:lnTo>
                  <a:pt x="114465" y="812368"/>
                </a:lnTo>
                <a:lnTo>
                  <a:pt x="122402" y="813879"/>
                </a:lnTo>
                <a:lnTo>
                  <a:pt x="129400" y="818388"/>
                </a:lnTo>
                <a:lnTo>
                  <a:pt x="172059" y="863396"/>
                </a:lnTo>
                <a:lnTo>
                  <a:pt x="226885" y="812368"/>
                </a:lnTo>
                <a:lnTo>
                  <a:pt x="268757" y="773391"/>
                </a:lnTo>
                <a:lnTo>
                  <a:pt x="276542" y="770102"/>
                </a:lnTo>
                <a:lnTo>
                  <a:pt x="284708" y="770013"/>
                </a:lnTo>
                <a:lnTo>
                  <a:pt x="292328" y="772960"/>
                </a:lnTo>
                <a:lnTo>
                  <a:pt x="298411" y="778776"/>
                </a:lnTo>
                <a:lnTo>
                  <a:pt x="301396" y="785050"/>
                </a:lnTo>
                <a:lnTo>
                  <a:pt x="302171" y="791756"/>
                </a:lnTo>
                <a:lnTo>
                  <a:pt x="302171" y="566775"/>
                </a:lnTo>
                <a:lnTo>
                  <a:pt x="300761" y="573379"/>
                </a:lnTo>
                <a:lnTo>
                  <a:pt x="297192" y="579335"/>
                </a:lnTo>
                <a:lnTo>
                  <a:pt x="186270" y="682002"/>
                </a:lnTo>
                <a:lnTo>
                  <a:pt x="182727" y="686181"/>
                </a:lnTo>
                <a:lnTo>
                  <a:pt x="177584" y="688746"/>
                </a:lnTo>
                <a:lnTo>
                  <a:pt x="172059" y="689025"/>
                </a:lnTo>
                <a:lnTo>
                  <a:pt x="166116" y="688797"/>
                </a:lnTo>
                <a:lnTo>
                  <a:pt x="160489" y="686269"/>
                </a:lnTo>
                <a:lnTo>
                  <a:pt x="156413" y="682002"/>
                </a:lnTo>
                <a:lnTo>
                  <a:pt x="98107" y="622947"/>
                </a:lnTo>
                <a:lnTo>
                  <a:pt x="93865" y="615797"/>
                </a:lnTo>
                <a:lnTo>
                  <a:pt x="92710" y="607885"/>
                </a:lnTo>
                <a:lnTo>
                  <a:pt x="94615" y="600100"/>
                </a:lnTo>
                <a:lnTo>
                  <a:pt x="99529" y="593407"/>
                </a:lnTo>
                <a:lnTo>
                  <a:pt x="106527" y="588886"/>
                </a:lnTo>
                <a:lnTo>
                  <a:pt x="114465" y="587375"/>
                </a:lnTo>
                <a:lnTo>
                  <a:pt x="122402" y="588886"/>
                </a:lnTo>
                <a:lnTo>
                  <a:pt x="129400" y="593407"/>
                </a:lnTo>
                <a:lnTo>
                  <a:pt x="172059" y="638403"/>
                </a:lnTo>
                <a:lnTo>
                  <a:pt x="226885" y="587375"/>
                </a:lnTo>
                <a:lnTo>
                  <a:pt x="268757" y="548411"/>
                </a:lnTo>
                <a:lnTo>
                  <a:pt x="276542" y="545109"/>
                </a:lnTo>
                <a:lnTo>
                  <a:pt x="284708" y="545020"/>
                </a:lnTo>
                <a:lnTo>
                  <a:pt x="292328" y="547979"/>
                </a:lnTo>
                <a:lnTo>
                  <a:pt x="298411" y="553796"/>
                </a:lnTo>
                <a:lnTo>
                  <a:pt x="301396" y="560057"/>
                </a:lnTo>
                <a:lnTo>
                  <a:pt x="302171" y="566775"/>
                </a:lnTo>
                <a:lnTo>
                  <a:pt x="302171" y="341782"/>
                </a:lnTo>
                <a:lnTo>
                  <a:pt x="300761" y="348399"/>
                </a:lnTo>
                <a:lnTo>
                  <a:pt x="297192" y="354355"/>
                </a:lnTo>
                <a:lnTo>
                  <a:pt x="186270" y="457009"/>
                </a:lnTo>
                <a:lnTo>
                  <a:pt x="182727" y="461200"/>
                </a:lnTo>
                <a:lnTo>
                  <a:pt x="177584" y="463753"/>
                </a:lnTo>
                <a:lnTo>
                  <a:pt x="172059" y="464032"/>
                </a:lnTo>
                <a:lnTo>
                  <a:pt x="166116" y="463804"/>
                </a:lnTo>
                <a:lnTo>
                  <a:pt x="160489" y="461276"/>
                </a:lnTo>
                <a:lnTo>
                  <a:pt x="156413" y="457009"/>
                </a:lnTo>
                <a:lnTo>
                  <a:pt x="98107" y="397954"/>
                </a:lnTo>
                <a:lnTo>
                  <a:pt x="93865" y="390817"/>
                </a:lnTo>
                <a:lnTo>
                  <a:pt x="92710" y="382892"/>
                </a:lnTo>
                <a:lnTo>
                  <a:pt x="94615" y="375119"/>
                </a:lnTo>
                <a:lnTo>
                  <a:pt x="99529" y="368414"/>
                </a:lnTo>
                <a:lnTo>
                  <a:pt x="106527" y="363893"/>
                </a:lnTo>
                <a:lnTo>
                  <a:pt x="114465" y="362394"/>
                </a:lnTo>
                <a:lnTo>
                  <a:pt x="122402" y="363893"/>
                </a:lnTo>
                <a:lnTo>
                  <a:pt x="129400" y="368414"/>
                </a:lnTo>
                <a:lnTo>
                  <a:pt x="172059" y="413423"/>
                </a:lnTo>
                <a:lnTo>
                  <a:pt x="226885" y="362394"/>
                </a:lnTo>
                <a:lnTo>
                  <a:pt x="268757" y="323418"/>
                </a:lnTo>
                <a:lnTo>
                  <a:pt x="276542" y="320116"/>
                </a:lnTo>
                <a:lnTo>
                  <a:pt x="284708" y="320040"/>
                </a:lnTo>
                <a:lnTo>
                  <a:pt x="292328" y="322986"/>
                </a:lnTo>
                <a:lnTo>
                  <a:pt x="298411" y="328803"/>
                </a:lnTo>
                <a:lnTo>
                  <a:pt x="301396" y="335076"/>
                </a:lnTo>
                <a:lnTo>
                  <a:pt x="302171" y="341782"/>
                </a:lnTo>
                <a:lnTo>
                  <a:pt x="302171" y="182803"/>
                </a:lnTo>
                <a:lnTo>
                  <a:pt x="201917" y="182803"/>
                </a:lnTo>
                <a:lnTo>
                  <a:pt x="194449" y="180213"/>
                </a:lnTo>
                <a:lnTo>
                  <a:pt x="189128" y="173659"/>
                </a:lnTo>
                <a:lnTo>
                  <a:pt x="185928" y="165011"/>
                </a:lnTo>
                <a:lnTo>
                  <a:pt x="184861" y="156083"/>
                </a:lnTo>
                <a:lnTo>
                  <a:pt x="184861" y="84366"/>
                </a:lnTo>
                <a:lnTo>
                  <a:pt x="62560" y="84366"/>
                </a:lnTo>
                <a:lnTo>
                  <a:pt x="20193" y="98234"/>
                </a:lnTo>
                <a:lnTo>
                  <a:pt x="152" y="137642"/>
                </a:lnTo>
                <a:lnTo>
                  <a:pt x="0" y="989977"/>
                </a:lnTo>
                <a:lnTo>
                  <a:pt x="4457" y="1014679"/>
                </a:lnTo>
                <a:lnTo>
                  <a:pt x="17716" y="1035100"/>
                </a:lnTo>
                <a:lnTo>
                  <a:pt x="37744" y="1049108"/>
                </a:lnTo>
                <a:lnTo>
                  <a:pt x="62522" y="1054633"/>
                </a:lnTo>
                <a:lnTo>
                  <a:pt x="762177" y="1054633"/>
                </a:lnTo>
                <a:lnTo>
                  <a:pt x="786980" y="1049108"/>
                </a:lnTo>
                <a:lnTo>
                  <a:pt x="807021" y="1035100"/>
                </a:lnTo>
                <a:lnTo>
                  <a:pt x="820267" y="1014679"/>
                </a:lnTo>
                <a:lnTo>
                  <a:pt x="824750" y="989977"/>
                </a:lnTo>
                <a:lnTo>
                  <a:pt x="824750" y="914006"/>
                </a:lnTo>
                <a:lnTo>
                  <a:pt x="824750" y="885888"/>
                </a:lnTo>
                <a:lnTo>
                  <a:pt x="824750" y="182803"/>
                </a:lnTo>
                <a:lnTo>
                  <a:pt x="824750" y="142024"/>
                </a:lnTo>
                <a:close/>
              </a:path>
            </a:pathLst>
          </a:custGeom>
          <a:solidFill>
            <a:srgbClr val="FFFFFF"/>
          </a:solidFill>
        </p:spPr>
        <p:txBody>
          <a:bodyPr wrap="square" lIns="0" tIns="0" rIns="0" bIns="0" rtlCol="0"/>
          <a:lstStyle/>
          <a:p>
            <a:pPr marL="0" marR="0" lvl="0" indent="0" algn="l" defTabSz="913486" rtl="0" eaLnBrk="1" fontAlgn="auto" latinLnBrk="0" hangingPunct="1">
              <a:lnSpc>
                <a:spcPct val="100000"/>
              </a:lnSpc>
              <a:spcBef>
                <a:spcPts val="0"/>
              </a:spcBef>
              <a:spcAft>
                <a:spcPts val="0"/>
              </a:spcAft>
              <a:buClrTx/>
              <a:buSzTx/>
              <a:buFontTx/>
              <a:buNone/>
              <a:tabLst/>
              <a:defRPr/>
            </a:pPr>
            <a:endParaRPr kumimoji="0" sz="1798" b="0" i="0" u="none" strike="noStrike" kern="1200" cap="none" spc="0" normalizeH="0" baseline="0" noProof="0">
              <a:ln>
                <a:noFill/>
              </a:ln>
              <a:solidFill>
                <a:prstClr val="black"/>
              </a:solidFill>
              <a:effectLst/>
              <a:uLnTx/>
              <a:uFillTx/>
              <a:latin typeface="Calibri"/>
              <a:ea typeface="+mn-ea"/>
              <a:cs typeface="+mn-cs"/>
            </a:endParaRPr>
          </a:p>
        </p:txBody>
      </p:sp>
      <p:sp>
        <p:nvSpPr>
          <p:cNvPr id="134" name="Rectangle 133">
            <a:extLst>
              <a:ext uri="{FF2B5EF4-FFF2-40B4-BE49-F238E27FC236}">
                <a16:creationId xmlns:a16="http://schemas.microsoft.com/office/drawing/2014/main" id="{E020D2E4-5425-1D53-681A-6C936C422914}"/>
              </a:ext>
            </a:extLst>
          </p:cNvPr>
          <p:cNvSpPr/>
          <p:nvPr/>
        </p:nvSpPr>
        <p:spPr>
          <a:xfrm>
            <a:off x="8617365" y="3528314"/>
            <a:ext cx="3145269" cy="2235052"/>
          </a:xfrm>
          <a:prstGeom prst="rect">
            <a:avLst/>
          </a:prstGeom>
          <a:solidFill>
            <a:schemeClr val="bg1"/>
          </a:solidFill>
          <a:ln w="76200">
            <a:solidFill>
              <a:srgbClr val="982B5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486" rtl="0" eaLnBrk="1" fontAlgn="auto" latinLnBrk="0" hangingPunct="1">
              <a:lnSpc>
                <a:spcPct val="100000"/>
              </a:lnSpc>
              <a:spcBef>
                <a:spcPts val="0"/>
              </a:spcBef>
              <a:spcAft>
                <a:spcPts val="0"/>
              </a:spcAft>
              <a:buClrTx/>
              <a:buSzTx/>
              <a:buFontTx/>
              <a:buNone/>
              <a:tabLst/>
              <a:defRPr/>
            </a:pPr>
            <a:endParaRPr kumimoji="0" lang="en-GB" sz="1798" b="0" i="0" u="none" strike="noStrike" kern="1200" cap="none" spc="0" normalizeH="0" baseline="0" noProof="0">
              <a:ln>
                <a:noFill/>
              </a:ln>
              <a:solidFill>
                <a:prstClr val="white"/>
              </a:solidFill>
              <a:effectLst/>
              <a:uLnTx/>
              <a:uFillTx/>
              <a:latin typeface="Calibri"/>
              <a:ea typeface="+mn-ea"/>
              <a:cs typeface="+mn-cs"/>
            </a:endParaRPr>
          </a:p>
        </p:txBody>
      </p:sp>
      <p:sp>
        <p:nvSpPr>
          <p:cNvPr id="135" name="Flèche : bas 134">
            <a:extLst>
              <a:ext uri="{FF2B5EF4-FFF2-40B4-BE49-F238E27FC236}">
                <a16:creationId xmlns:a16="http://schemas.microsoft.com/office/drawing/2014/main" id="{26DBA90E-0009-7807-DF66-F7BC974D5C1A}"/>
              </a:ext>
            </a:extLst>
          </p:cNvPr>
          <p:cNvSpPr/>
          <p:nvPr/>
        </p:nvSpPr>
        <p:spPr>
          <a:xfrm rot="10800000" flipH="1">
            <a:off x="10116321" y="2604634"/>
            <a:ext cx="282590" cy="923678"/>
          </a:xfrm>
          <a:prstGeom prst="downArrow">
            <a:avLst/>
          </a:prstGeom>
          <a:solidFill>
            <a:srgbClr val="982B56"/>
          </a:solidFill>
          <a:ln>
            <a:solidFill>
              <a:srgbClr val="982B5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486" rtl="0" eaLnBrk="1" fontAlgn="auto" latinLnBrk="0" hangingPunct="1">
              <a:lnSpc>
                <a:spcPct val="100000"/>
              </a:lnSpc>
              <a:spcBef>
                <a:spcPts val="0"/>
              </a:spcBef>
              <a:spcAft>
                <a:spcPts val="0"/>
              </a:spcAft>
              <a:buClrTx/>
              <a:buSzTx/>
              <a:buFontTx/>
              <a:buNone/>
              <a:tabLst/>
              <a:defRPr/>
            </a:pPr>
            <a:endParaRPr kumimoji="0" lang="en-GB" sz="1798" b="0" i="0" u="none" strike="noStrike" kern="1200" cap="none" spc="0" normalizeH="0" baseline="0" noProof="0">
              <a:ln>
                <a:noFill/>
              </a:ln>
              <a:solidFill>
                <a:prstClr val="white"/>
              </a:solidFill>
              <a:effectLst/>
              <a:uLnTx/>
              <a:uFillTx/>
              <a:latin typeface="Calibri"/>
              <a:ea typeface="+mn-ea"/>
              <a:cs typeface="+mn-cs"/>
            </a:endParaRPr>
          </a:p>
        </p:txBody>
      </p:sp>
      <p:sp>
        <p:nvSpPr>
          <p:cNvPr id="141" name="object 27">
            <a:extLst>
              <a:ext uri="{FF2B5EF4-FFF2-40B4-BE49-F238E27FC236}">
                <a16:creationId xmlns:a16="http://schemas.microsoft.com/office/drawing/2014/main" id="{4CC198E0-C943-BF31-0599-876D0D250813}"/>
              </a:ext>
            </a:extLst>
          </p:cNvPr>
          <p:cNvSpPr/>
          <p:nvPr/>
        </p:nvSpPr>
        <p:spPr>
          <a:xfrm rot="11136493">
            <a:off x="3998371" y="1438179"/>
            <a:ext cx="258439" cy="339360"/>
          </a:xfrm>
          <a:custGeom>
            <a:avLst/>
            <a:gdLst/>
            <a:ahLst/>
            <a:cxnLst/>
            <a:rect l="l" t="t" r="r" b="b"/>
            <a:pathLst>
              <a:path w="495935" h="624204">
                <a:moveTo>
                  <a:pt x="236621" y="624190"/>
                </a:moveTo>
                <a:lnTo>
                  <a:pt x="0" y="157157"/>
                </a:lnTo>
                <a:lnTo>
                  <a:pt x="495534" y="0"/>
                </a:lnTo>
              </a:path>
            </a:pathLst>
          </a:custGeom>
          <a:ln w="57150">
            <a:solidFill>
              <a:srgbClr val="00B485"/>
            </a:solidFill>
          </a:ln>
        </p:spPr>
        <p:txBody>
          <a:bodyPr wrap="square" lIns="0" tIns="0" rIns="0" bIns="0" rtlCol="0"/>
          <a:lstStyle/>
          <a:p>
            <a:pPr marL="0" marR="0" lvl="0" indent="0" algn="l" defTabSz="913486" rtl="0" eaLnBrk="1" fontAlgn="auto" latinLnBrk="0" hangingPunct="1">
              <a:lnSpc>
                <a:spcPct val="100000"/>
              </a:lnSpc>
              <a:spcBef>
                <a:spcPts val="0"/>
              </a:spcBef>
              <a:spcAft>
                <a:spcPts val="0"/>
              </a:spcAft>
              <a:buClrTx/>
              <a:buSzTx/>
              <a:buFontTx/>
              <a:buNone/>
              <a:tabLst/>
              <a:defRPr/>
            </a:pPr>
            <a:endParaRPr kumimoji="0" sz="1798" b="0" i="0" u="none" strike="noStrike" kern="1200" cap="none" spc="0" normalizeH="0" baseline="0" noProof="0">
              <a:ln>
                <a:noFill/>
              </a:ln>
              <a:solidFill>
                <a:prstClr val="black"/>
              </a:solidFill>
              <a:effectLst/>
              <a:uLnTx/>
              <a:uFillTx/>
              <a:latin typeface="Calibri"/>
              <a:ea typeface="+mn-ea"/>
              <a:cs typeface="+mn-cs"/>
            </a:endParaRPr>
          </a:p>
        </p:txBody>
      </p:sp>
      <p:sp>
        <p:nvSpPr>
          <p:cNvPr id="143" name="object 27">
            <a:extLst>
              <a:ext uri="{FF2B5EF4-FFF2-40B4-BE49-F238E27FC236}">
                <a16:creationId xmlns:a16="http://schemas.microsoft.com/office/drawing/2014/main" id="{93DAEB52-9B11-57EB-8079-F21F04B58F5F}"/>
              </a:ext>
            </a:extLst>
          </p:cNvPr>
          <p:cNvSpPr/>
          <p:nvPr/>
        </p:nvSpPr>
        <p:spPr>
          <a:xfrm rot="11080900">
            <a:off x="8028570" y="1520880"/>
            <a:ext cx="258439" cy="339360"/>
          </a:xfrm>
          <a:custGeom>
            <a:avLst/>
            <a:gdLst/>
            <a:ahLst/>
            <a:cxnLst/>
            <a:rect l="l" t="t" r="r" b="b"/>
            <a:pathLst>
              <a:path w="495935" h="624204">
                <a:moveTo>
                  <a:pt x="236621" y="624190"/>
                </a:moveTo>
                <a:lnTo>
                  <a:pt x="0" y="157157"/>
                </a:lnTo>
                <a:lnTo>
                  <a:pt x="495534" y="0"/>
                </a:lnTo>
              </a:path>
            </a:pathLst>
          </a:custGeom>
          <a:ln w="57150">
            <a:solidFill>
              <a:srgbClr val="00B485"/>
            </a:solidFill>
          </a:ln>
        </p:spPr>
        <p:txBody>
          <a:bodyPr wrap="square" lIns="0" tIns="0" rIns="0" bIns="0" rtlCol="0"/>
          <a:lstStyle/>
          <a:p>
            <a:pPr marL="0" marR="0" lvl="0" indent="0" algn="l" defTabSz="913486" rtl="0" eaLnBrk="1" fontAlgn="auto" latinLnBrk="0" hangingPunct="1">
              <a:lnSpc>
                <a:spcPct val="100000"/>
              </a:lnSpc>
              <a:spcBef>
                <a:spcPts val="0"/>
              </a:spcBef>
              <a:spcAft>
                <a:spcPts val="0"/>
              </a:spcAft>
              <a:buClrTx/>
              <a:buSzTx/>
              <a:buFontTx/>
              <a:buNone/>
              <a:tabLst/>
              <a:defRPr/>
            </a:pPr>
            <a:endParaRPr kumimoji="0" sz="1798" b="0" i="0" u="none" strike="noStrike" kern="1200" cap="none" spc="0" normalizeH="0" baseline="0" noProof="0">
              <a:ln>
                <a:noFill/>
              </a:ln>
              <a:solidFill>
                <a:prstClr val="black"/>
              </a:solidFill>
              <a:effectLst/>
              <a:uLnTx/>
              <a:uFillTx/>
              <a:latin typeface="Calibri"/>
              <a:ea typeface="+mn-ea"/>
              <a:cs typeface="+mn-cs"/>
            </a:endParaRPr>
          </a:p>
        </p:txBody>
      </p:sp>
      <p:sp>
        <p:nvSpPr>
          <p:cNvPr id="133" name="ZoneTexte 132">
            <a:extLst>
              <a:ext uri="{FF2B5EF4-FFF2-40B4-BE49-F238E27FC236}">
                <a16:creationId xmlns:a16="http://schemas.microsoft.com/office/drawing/2014/main" id="{C8CBE4B6-417F-AE44-9758-51264499AC5F}"/>
              </a:ext>
            </a:extLst>
          </p:cNvPr>
          <p:cNvSpPr txBox="1"/>
          <p:nvPr/>
        </p:nvSpPr>
        <p:spPr>
          <a:xfrm>
            <a:off x="8637426" y="3648956"/>
            <a:ext cx="3125207" cy="2059955"/>
          </a:xfrm>
          <a:prstGeom prst="rect">
            <a:avLst/>
          </a:prstGeom>
          <a:noFill/>
        </p:spPr>
        <p:txBody>
          <a:bodyPr wrap="square">
            <a:spAutoFit/>
          </a:bodyPr>
          <a:lstStyle/>
          <a:p>
            <a:pPr marL="285464" lvl="0" indent="-285464">
              <a:buFont typeface="Arial" panose="020B0604020202020204" pitchFamily="34" charset="0"/>
              <a:buChar char="•"/>
              <a:defRPr/>
            </a:pPr>
            <a:r>
              <a:rPr kumimoji="0" lang="fr-FR" sz="1598" b="0" i="0" u="none" strike="noStrike" kern="1200" cap="none" spc="0" normalizeH="0" baseline="0" dirty="0">
                <a:ln>
                  <a:noFill/>
                </a:ln>
                <a:solidFill>
                  <a:srgbClr val="982B56"/>
                </a:solidFill>
                <a:effectLst/>
                <a:uLnTx/>
                <a:uFillTx/>
                <a:latin typeface="Calibri"/>
                <a:ea typeface="+mn-ea"/>
                <a:cs typeface="+mn-cs"/>
              </a:rPr>
              <a:t>Considérer d’inclure des indicateurs sensibles</a:t>
            </a:r>
            <a:r>
              <a:rPr kumimoji="0" lang="fr-FR" sz="1598" b="0" i="0" u="none" strike="noStrike" kern="1200" cap="none" spc="0" normalizeH="0" dirty="0">
                <a:ln>
                  <a:noFill/>
                </a:ln>
                <a:solidFill>
                  <a:srgbClr val="982B56"/>
                </a:solidFill>
                <a:effectLst/>
                <a:uLnTx/>
                <a:uFillTx/>
                <a:latin typeface="Calibri"/>
                <a:ea typeface="+mn-ea"/>
                <a:cs typeface="+mn-cs"/>
              </a:rPr>
              <a:t> a la </a:t>
            </a:r>
            <a:r>
              <a:rPr kumimoji="0" lang="fr-FR" sz="1598" b="0" i="0" u="none" strike="noStrike" kern="1200" cap="none" spc="0" normalizeH="0" baseline="0" dirty="0">
                <a:ln>
                  <a:noFill/>
                </a:ln>
                <a:solidFill>
                  <a:srgbClr val="982B56"/>
                </a:solidFill>
                <a:effectLst/>
                <a:uLnTx/>
                <a:uFillTx/>
                <a:latin typeface="Calibri"/>
                <a:ea typeface="+mn-ea"/>
                <a:cs typeface="+mn-cs"/>
              </a:rPr>
              <a:t>nutrition dans le cadre de suivi et évaluation et ajouter des questions relatives aux</a:t>
            </a:r>
            <a:r>
              <a:rPr kumimoji="0" lang="fr-FR" sz="1598" b="0" i="0" u="none" strike="noStrike" kern="1200" cap="none" spc="0" normalizeH="0" dirty="0">
                <a:ln>
                  <a:noFill/>
                </a:ln>
                <a:solidFill>
                  <a:srgbClr val="982B56"/>
                </a:solidFill>
                <a:effectLst/>
                <a:uLnTx/>
                <a:uFillTx/>
                <a:latin typeface="Calibri"/>
                <a:ea typeface="+mn-ea"/>
                <a:cs typeface="+mn-cs"/>
              </a:rPr>
              <a:t> résultats en matière d</a:t>
            </a:r>
            <a:r>
              <a:rPr kumimoji="0" lang="fr-FR" sz="1598" b="0" i="0" u="none" strike="noStrike" kern="1200" cap="none" spc="0" normalizeH="0" baseline="0" dirty="0">
                <a:ln>
                  <a:noFill/>
                </a:ln>
                <a:solidFill>
                  <a:srgbClr val="982B56"/>
                </a:solidFill>
                <a:effectLst/>
                <a:uLnTx/>
                <a:uFillTx/>
                <a:latin typeface="Calibri"/>
                <a:ea typeface="+mn-ea"/>
                <a:cs typeface="+mn-cs"/>
              </a:rPr>
              <a:t>’alimentation et de</a:t>
            </a:r>
            <a:r>
              <a:rPr kumimoji="0" lang="fr-FR" sz="1598" b="0" i="0" u="none" strike="noStrike" kern="1200" cap="none" spc="0" normalizeH="0" dirty="0">
                <a:ln>
                  <a:noFill/>
                </a:ln>
                <a:solidFill>
                  <a:srgbClr val="982B56"/>
                </a:solidFill>
                <a:effectLst/>
                <a:uLnTx/>
                <a:uFillTx/>
                <a:latin typeface="Calibri"/>
                <a:ea typeface="+mn-ea"/>
                <a:cs typeface="+mn-cs"/>
              </a:rPr>
              <a:t> nutrition</a:t>
            </a:r>
            <a:r>
              <a:rPr kumimoji="0" lang="fr-FR" sz="1598" b="0" i="0" u="none" strike="noStrike" kern="1200" cap="none" spc="0" normalizeH="0" baseline="0" dirty="0">
                <a:ln>
                  <a:noFill/>
                </a:ln>
                <a:solidFill>
                  <a:srgbClr val="982B56"/>
                </a:solidFill>
                <a:effectLst/>
                <a:uLnTx/>
                <a:uFillTx/>
                <a:latin typeface="Calibri"/>
                <a:ea typeface="+mn-ea"/>
                <a:cs typeface="+mn-cs"/>
              </a:rPr>
              <a:t> dans</a:t>
            </a:r>
            <a:r>
              <a:rPr kumimoji="0" lang="fr-FR" sz="1598" b="0" i="0" u="none" strike="noStrike" kern="1200" cap="none" spc="0" normalizeH="0" dirty="0">
                <a:ln>
                  <a:noFill/>
                </a:ln>
                <a:solidFill>
                  <a:srgbClr val="982B56"/>
                </a:solidFill>
                <a:effectLst/>
                <a:uLnTx/>
                <a:uFillTx/>
                <a:latin typeface="Calibri"/>
                <a:ea typeface="+mn-ea"/>
                <a:cs typeface="+mn-cs"/>
              </a:rPr>
              <a:t> la revue après actions / l’</a:t>
            </a:r>
            <a:r>
              <a:rPr lang="fr-FR" sz="1598" dirty="0">
                <a:solidFill>
                  <a:srgbClr val="982B56"/>
                </a:solidFill>
              </a:rPr>
              <a:t> évaluation</a:t>
            </a:r>
            <a:r>
              <a:rPr kumimoji="0" lang="fr-FR" sz="1598" b="0" i="0" u="none" strike="noStrike" kern="1200" cap="none" spc="0" normalizeH="0" dirty="0">
                <a:ln>
                  <a:noFill/>
                </a:ln>
                <a:solidFill>
                  <a:srgbClr val="982B56"/>
                </a:solidFill>
                <a:effectLst/>
                <a:uLnTx/>
                <a:uFillTx/>
                <a:latin typeface="Calibri"/>
                <a:ea typeface="+mn-ea"/>
                <a:cs typeface="+mn-cs"/>
              </a:rPr>
              <a:t> d’</a:t>
            </a:r>
            <a:r>
              <a:rPr kumimoji="0" lang="fr-FR" sz="1598" b="0" i="0" u="none" strike="noStrike" kern="1200" cap="none" spc="0" normalizeH="0" baseline="0" dirty="0">
                <a:ln>
                  <a:noFill/>
                </a:ln>
                <a:solidFill>
                  <a:srgbClr val="982B56"/>
                </a:solidFill>
                <a:effectLst/>
                <a:uLnTx/>
                <a:uFillTx/>
                <a:latin typeface="Calibri"/>
                <a:ea typeface="+mn-ea"/>
                <a:cs typeface="+mn-cs"/>
              </a:rPr>
              <a:t>impacts</a:t>
            </a:r>
          </a:p>
        </p:txBody>
      </p:sp>
      <p:pic>
        <p:nvPicPr>
          <p:cNvPr id="2" name="object 2">
            <a:extLst>
              <a:ext uri="{FF2B5EF4-FFF2-40B4-BE49-F238E27FC236}">
                <a16:creationId xmlns:a16="http://schemas.microsoft.com/office/drawing/2014/main" id="{5B37FAE3-0CA1-33A6-18FE-BCF304199ED9}"/>
              </a:ext>
            </a:extLst>
          </p:cNvPr>
          <p:cNvPicPr/>
          <p:nvPr/>
        </p:nvPicPr>
        <p:blipFill>
          <a:blip r:embed="rId9" cstate="email">
            <a:extLst>
              <a:ext uri="{28A0092B-C50C-407E-A947-70E740481C1C}">
                <a14:useLocalDpi xmlns:a14="http://schemas.microsoft.com/office/drawing/2010/main"/>
              </a:ext>
            </a:extLst>
          </a:blip>
          <a:stretch>
            <a:fillRect/>
          </a:stretch>
        </p:blipFill>
        <p:spPr>
          <a:xfrm flipH="1">
            <a:off x="998652" y="65994"/>
            <a:ext cx="5577131" cy="589972"/>
          </a:xfrm>
          <a:prstGeom prst="rect">
            <a:avLst/>
          </a:prstGeom>
        </p:spPr>
      </p:pic>
      <p:pic>
        <p:nvPicPr>
          <p:cNvPr id="3" name="object 2">
            <a:extLst>
              <a:ext uri="{FF2B5EF4-FFF2-40B4-BE49-F238E27FC236}">
                <a16:creationId xmlns:a16="http://schemas.microsoft.com/office/drawing/2014/main" id="{F83C0416-19D1-6D16-2497-E37C845B1A2D}"/>
              </a:ext>
            </a:extLst>
          </p:cNvPr>
          <p:cNvPicPr/>
          <p:nvPr/>
        </p:nvPicPr>
        <p:blipFill>
          <a:blip r:embed="rId10" cstate="email">
            <a:extLst>
              <a:ext uri="{28A0092B-C50C-407E-A947-70E740481C1C}">
                <a14:useLocalDpi xmlns:a14="http://schemas.microsoft.com/office/drawing/2010/main"/>
              </a:ext>
            </a:extLst>
          </a:blip>
          <a:stretch>
            <a:fillRect/>
          </a:stretch>
        </p:blipFill>
        <p:spPr>
          <a:xfrm>
            <a:off x="4896410" y="62155"/>
            <a:ext cx="5034952" cy="589972"/>
          </a:xfrm>
          <a:prstGeom prst="rect">
            <a:avLst/>
          </a:prstGeom>
        </p:spPr>
      </p:pic>
      <p:sp>
        <p:nvSpPr>
          <p:cNvPr id="4" name="object 19">
            <a:extLst>
              <a:ext uri="{FF2B5EF4-FFF2-40B4-BE49-F238E27FC236}">
                <a16:creationId xmlns:a16="http://schemas.microsoft.com/office/drawing/2014/main" id="{A63BFA46-EDE0-A3F6-BA92-4DA03DB7EB48}"/>
              </a:ext>
            </a:extLst>
          </p:cNvPr>
          <p:cNvSpPr txBox="1">
            <a:spLocks/>
          </p:cNvSpPr>
          <p:nvPr/>
        </p:nvSpPr>
        <p:spPr>
          <a:xfrm>
            <a:off x="1533671" y="-73731"/>
            <a:ext cx="8445959" cy="869421"/>
          </a:xfrm>
          <a:prstGeom prst="rect">
            <a:avLst/>
          </a:prstGeom>
        </p:spPr>
        <p:txBody>
          <a:bodyPr vert="horz" wrap="square" lIns="0" tIns="8462" rIns="0" bIns="0" rtlCol="0" anchor="ctr">
            <a:spAutoFit/>
          </a:bodyPr>
          <a:lstStyle>
            <a:lvl1pPr>
              <a:defRPr sz="2244" b="0" i="0">
                <a:solidFill>
                  <a:schemeClr val="bg1"/>
                </a:solidFill>
                <a:latin typeface="HALDEN SOLID"/>
                <a:ea typeface="+mj-ea"/>
                <a:cs typeface="HALDEN SOLID"/>
              </a:defRPr>
            </a:lvl1pPr>
          </a:lstStyle>
          <a:p>
            <a:pPr marL="7693" marR="0" lvl="0" indent="0" algn="l" defTabSz="913486" rtl="0" eaLnBrk="1" fontAlgn="auto" latinLnBrk="0" hangingPunct="1">
              <a:lnSpc>
                <a:spcPct val="100000"/>
              </a:lnSpc>
              <a:spcBef>
                <a:spcPts val="67"/>
              </a:spcBef>
              <a:spcAft>
                <a:spcPts val="0"/>
              </a:spcAft>
              <a:buClrTx/>
              <a:buSzTx/>
              <a:buFontTx/>
              <a:buNone/>
              <a:tabLst/>
              <a:defRPr/>
            </a:pPr>
            <a:r>
              <a:rPr kumimoji="0" lang="en-GB" sz="2797" b="0" i="0" u="none" strike="noStrike" kern="0" cap="none" spc="0" normalizeH="0" baseline="0" noProof="0">
                <a:ln>
                  <a:noFill/>
                </a:ln>
                <a:solidFill>
                  <a:prstClr val="white"/>
                </a:solidFill>
                <a:effectLst/>
                <a:uLnTx/>
                <a:uFillTx/>
                <a:latin typeface="HALDEN SOLID"/>
                <a:ea typeface="+mj-ea"/>
              </a:rPr>
              <a:t>Integrating NUTRITION into THE ANTICIPATORY ACTION SYSTEM</a:t>
            </a:r>
            <a:endParaRPr kumimoji="0" lang="en-GB" sz="2797" b="0" i="0" u="none" strike="noStrike" kern="0" cap="none" spc="0" normalizeH="0" baseline="0" noProof="0" dirty="0">
              <a:ln>
                <a:noFill/>
              </a:ln>
              <a:solidFill>
                <a:prstClr val="white"/>
              </a:solidFill>
              <a:effectLst/>
              <a:uLnTx/>
              <a:uFillTx/>
              <a:latin typeface="HALDEN SOLID"/>
              <a:ea typeface="+mj-ea"/>
            </a:endParaRPr>
          </a:p>
        </p:txBody>
      </p:sp>
    </p:spTree>
    <p:extLst>
      <p:ext uri="{BB962C8B-B14F-4D97-AF65-F5344CB8AC3E}">
        <p14:creationId xmlns:p14="http://schemas.microsoft.com/office/powerpoint/2010/main" val="38069038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4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3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7" grpId="0" animBg="1"/>
      <p:bldP spid="128" grpId="0"/>
      <p:bldP spid="149" grpId="0" animBg="1"/>
      <p:bldP spid="134" grpId="0" animBg="1"/>
      <p:bldP spid="135" grpId="0" animBg="1"/>
      <p:bldP spid="133" grpId="0"/>
    </p:bldLst>
  </p:timing>
</p:sld>
</file>

<file path=ppt/slides/slide9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79" name="object 79"/>
          <p:cNvGrpSpPr/>
          <p:nvPr/>
        </p:nvGrpSpPr>
        <p:grpSpPr>
          <a:xfrm>
            <a:off x="9866371" y="2268254"/>
            <a:ext cx="549150" cy="1028360"/>
            <a:chOff x="16292696" y="3736661"/>
            <a:chExt cx="907415" cy="1699260"/>
          </a:xfrm>
        </p:grpSpPr>
        <p:pic>
          <p:nvPicPr>
            <p:cNvPr id="80" name="object 80"/>
            <p:cNvPicPr/>
            <p:nvPr/>
          </p:nvPicPr>
          <p:blipFill>
            <a:blip r:embed="rId2" cstate="email">
              <a:extLst>
                <a:ext uri="{28A0092B-C50C-407E-A947-70E740481C1C}">
                  <a14:useLocalDpi xmlns:a14="http://schemas.microsoft.com/office/drawing/2010/main"/>
                </a:ext>
              </a:extLst>
            </a:blip>
            <a:stretch>
              <a:fillRect/>
            </a:stretch>
          </p:blipFill>
          <p:spPr>
            <a:xfrm>
              <a:off x="16303167" y="4546317"/>
              <a:ext cx="896918" cy="889349"/>
            </a:xfrm>
            <a:prstGeom prst="rect">
              <a:avLst/>
            </a:prstGeom>
          </p:spPr>
        </p:pic>
        <p:pic>
          <p:nvPicPr>
            <p:cNvPr id="81" name="object 81"/>
            <p:cNvPicPr/>
            <p:nvPr/>
          </p:nvPicPr>
          <p:blipFill>
            <a:blip r:embed="rId3" cstate="email">
              <a:extLst>
                <a:ext uri="{28A0092B-C50C-407E-A947-70E740481C1C}">
                  <a14:useLocalDpi xmlns:a14="http://schemas.microsoft.com/office/drawing/2010/main"/>
                </a:ext>
              </a:extLst>
            </a:blip>
            <a:stretch>
              <a:fillRect/>
            </a:stretch>
          </p:blipFill>
          <p:spPr>
            <a:xfrm>
              <a:off x="16292696" y="3736661"/>
              <a:ext cx="826561" cy="830592"/>
            </a:xfrm>
            <a:prstGeom prst="rect">
              <a:avLst/>
            </a:prstGeom>
          </p:spPr>
        </p:pic>
      </p:grpSp>
      <p:grpSp>
        <p:nvGrpSpPr>
          <p:cNvPr id="3" name="object 3"/>
          <p:cNvGrpSpPr/>
          <p:nvPr/>
        </p:nvGrpSpPr>
        <p:grpSpPr>
          <a:xfrm>
            <a:off x="10778868" y="120956"/>
            <a:ext cx="1077547" cy="1287755"/>
            <a:chOff x="17800505" y="188465"/>
            <a:chExt cx="1780539" cy="2127885"/>
          </a:xfrm>
        </p:grpSpPr>
        <p:pic>
          <p:nvPicPr>
            <p:cNvPr id="4" name="object 4"/>
            <p:cNvPicPr/>
            <p:nvPr/>
          </p:nvPicPr>
          <p:blipFill>
            <a:blip r:embed="rId4" cstate="email">
              <a:extLst>
                <a:ext uri="{28A0092B-C50C-407E-A947-70E740481C1C}">
                  <a14:useLocalDpi xmlns:a14="http://schemas.microsoft.com/office/drawing/2010/main"/>
                </a:ext>
              </a:extLst>
            </a:blip>
            <a:stretch>
              <a:fillRect/>
            </a:stretch>
          </p:blipFill>
          <p:spPr>
            <a:xfrm>
              <a:off x="18046047" y="188465"/>
              <a:ext cx="1534612" cy="1493127"/>
            </a:xfrm>
            <a:prstGeom prst="rect">
              <a:avLst/>
            </a:prstGeom>
          </p:spPr>
        </p:pic>
        <p:pic>
          <p:nvPicPr>
            <p:cNvPr id="5" name="object 5"/>
            <p:cNvPicPr/>
            <p:nvPr/>
          </p:nvPicPr>
          <p:blipFill>
            <a:blip r:embed="rId5" cstate="email">
              <a:extLst>
                <a:ext uri="{28A0092B-C50C-407E-A947-70E740481C1C}">
                  <a14:useLocalDpi xmlns:a14="http://schemas.microsoft.com/office/drawing/2010/main"/>
                </a:ext>
              </a:extLst>
            </a:blip>
            <a:stretch>
              <a:fillRect/>
            </a:stretch>
          </p:blipFill>
          <p:spPr>
            <a:xfrm>
              <a:off x="17800505" y="721454"/>
              <a:ext cx="1668556" cy="1594768"/>
            </a:xfrm>
            <a:prstGeom prst="rect">
              <a:avLst/>
            </a:prstGeom>
          </p:spPr>
        </p:pic>
      </p:grpSp>
      <p:sp>
        <p:nvSpPr>
          <p:cNvPr id="6" name="object 6"/>
          <p:cNvSpPr txBox="1"/>
          <p:nvPr/>
        </p:nvSpPr>
        <p:spPr>
          <a:xfrm>
            <a:off x="10144106" y="6535227"/>
            <a:ext cx="1582121" cy="115310"/>
          </a:xfrm>
          <a:prstGeom prst="rect">
            <a:avLst/>
          </a:prstGeom>
        </p:spPr>
        <p:txBody>
          <a:bodyPr vert="horz" wrap="square" lIns="0" tIns="8070" rIns="0" bIns="0" rtlCol="0">
            <a:spAutoFit/>
          </a:bodyPr>
          <a:lstStyle/>
          <a:p>
            <a:pPr marL="7686" algn="ctr" defTabSz="553390">
              <a:spcBef>
                <a:spcPts val="64"/>
              </a:spcBef>
            </a:pPr>
            <a:r>
              <a:rPr sz="696" b="1" kern="0" dirty="0">
                <a:solidFill>
                  <a:srgbClr val="007ABF"/>
                </a:solidFill>
                <a:latin typeface="OpenSans-Semibold"/>
                <a:cs typeface="OpenSans-Semibold"/>
                <a:sym typeface="Helvetica Neue"/>
              </a:rPr>
              <a:t>WFP</a:t>
            </a:r>
            <a:r>
              <a:rPr sz="696" b="1" kern="0" spc="-21" dirty="0">
                <a:solidFill>
                  <a:srgbClr val="007ABF"/>
                </a:solidFill>
                <a:latin typeface="OpenSans-Semibold"/>
                <a:cs typeface="OpenSans-Semibold"/>
                <a:sym typeface="Helvetica Neue"/>
              </a:rPr>
              <a:t> </a:t>
            </a:r>
            <a:r>
              <a:rPr sz="696" b="1" kern="0" dirty="0">
                <a:solidFill>
                  <a:srgbClr val="007ABF"/>
                </a:solidFill>
                <a:latin typeface="OpenSans-Semibold"/>
                <a:cs typeface="OpenSans-Semibold"/>
                <a:sym typeface="Helvetica Neue"/>
              </a:rPr>
              <a:t>–</a:t>
            </a:r>
            <a:r>
              <a:rPr sz="696" b="1" kern="0" spc="-21" dirty="0">
                <a:solidFill>
                  <a:srgbClr val="007ABF"/>
                </a:solidFill>
                <a:latin typeface="OpenSans-Semibold"/>
                <a:cs typeface="OpenSans-Semibold"/>
                <a:sym typeface="Helvetica Neue"/>
              </a:rPr>
              <a:t> </a:t>
            </a:r>
            <a:r>
              <a:rPr sz="696" b="1" kern="0" spc="-6" dirty="0">
                <a:solidFill>
                  <a:srgbClr val="007ABF"/>
                </a:solidFill>
                <a:latin typeface="OpenSans-Semibold"/>
                <a:cs typeface="OpenSans-Semibold"/>
                <a:sym typeface="Helvetica Neue"/>
              </a:rPr>
              <a:t>Anticipatory</a:t>
            </a:r>
            <a:r>
              <a:rPr sz="696" b="1" kern="0" spc="-18" dirty="0">
                <a:solidFill>
                  <a:srgbClr val="007ABF"/>
                </a:solidFill>
                <a:latin typeface="OpenSans-Semibold"/>
                <a:cs typeface="OpenSans-Semibold"/>
                <a:sym typeface="Helvetica Neue"/>
              </a:rPr>
              <a:t> </a:t>
            </a:r>
            <a:r>
              <a:rPr sz="696" b="1" kern="0" spc="-6" dirty="0">
                <a:solidFill>
                  <a:srgbClr val="007ABF"/>
                </a:solidFill>
                <a:latin typeface="OpenSans-Semibold"/>
                <a:cs typeface="OpenSans-Semibold"/>
                <a:sym typeface="Helvetica Neue"/>
              </a:rPr>
              <a:t>Action:</a:t>
            </a:r>
            <a:r>
              <a:rPr sz="696" b="1" kern="0" spc="-21" dirty="0">
                <a:solidFill>
                  <a:srgbClr val="007ABF"/>
                </a:solidFill>
                <a:latin typeface="OpenSans-Semibold"/>
                <a:cs typeface="OpenSans-Semibold"/>
                <a:sym typeface="Helvetica Neue"/>
              </a:rPr>
              <a:t> </a:t>
            </a:r>
            <a:r>
              <a:rPr sz="696" b="1" kern="0" dirty="0">
                <a:solidFill>
                  <a:srgbClr val="007ABF"/>
                </a:solidFill>
                <a:latin typeface="OpenSans-Semibold"/>
                <a:cs typeface="OpenSans-Semibold"/>
                <a:sym typeface="Helvetica Neue"/>
              </a:rPr>
              <a:t>The</a:t>
            </a:r>
            <a:r>
              <a:rPr sz="696" b="1" kern="0" spc="-18" dirty="0">
                <a:solidFill>
                  <a:srgbClr val="007ABF"/>
                </a:solidFill>
                <a:latin typeface="OpenSans-Semibold"/>
                <a:cs typeface="OpenSans-Semibold"/>
                <a:sym typeface="Helvetica Neue"/>
              </a:rPr>
              <a:t> </a:t>
            </a:r>
            <a:r>
              <a:rPr sz="696" b="1" kern="0" spc="-6" dirty="0">
                <a:solidFill>
                  <a:srgbClr val="007ABF"/>
                </a:solidFill>
                <a:latin typeface="OpenSans-Semibold"/>
                <a:cs typeface="OpenSans-Semibold"/>
                <a:sym typeface="Helvetica Neue"/>
              </a:rPr>
              <a:t>Basics</a:t>
            </a:r>
            <a:endParaRPr sz="696" kern="0" dirty="0">
              <a:solidFill>
                <a:sysClr val="windowText" lastClr="000000"/>
              </a:solidFill>
              <a:latin typeface="OpenSans-Semibold"/>
              <a:cs typeface="OpenSans-Semibold"/>
              <a:sym typeface="Helvetica Neue"/>
            </a:endParaRPr>
          </a:p>
        </p:txBody>
      </p:sp>
      <p:pic>
        <p:nvPicPr>
          <p:cNvPr id="7" name="object 7"/>
          <p:cNvPicPr/>
          <p:nvPr/>
        </p:nvPicPr>
        <p:blipFill>
          <a:blip r:embed="rId6" cstate="email">
            <a:extLst>
              <a:ext uri="{28A0092B-C50C-407E-A947-70E740481C1C}">
                <a14:useLocalDpi xmlns:a14="http://schemas.microsoft.com/office/drawing/2010/main"/>
              </a:ext>
            </a:extLst>
          </a:blip>
          <a:stretch>
            <a:fillRect/>
          </a:stretch>
        </p:blipFill>
        <p:spPr>
          <a:xfrm>
            <a:off x="6344" y="463148"/>
            <a:ext cx="6877067" cy="577977"/>
          </a:xfrm>
          <a:prstGeom prst="rect">
            <a:avLst/>
          </a:prstGeom>
        </p:spPr>
      </p:pic>
      <p:sp>
        <p:nvSpPr>
          <p:cNvPr id="8" name="object 8"/>
          <p:cNvSpPr txBox="1">
            <a:spLocks noGrp="1"/>
          </p:cNvSpPr>
          <p:nvPr>
            <p:ph type="title"/>
          </p:nvPr>
        </p:nvSpPr>
        <p:spPr>
          <a:xfrm>
            <a:off x="220443" y="540428"/>
            <a:ext cx="8241632" cy="438975"/>
          </a:xfrm>
          <a:prstGeom prst="rect">
            <a:avLst/>
          </a:prstGeom>
        </p:spPr>
        <p:txBody>
          <a:bodyPr vert="horz" wrap="square" lIns="0" tIns="8454" rIns="0" bIns="0" rtlCol="0" anchor="ctr">
            <a:spAutoFit/>
          </a:bodyPr>
          <a:lstStyle/>
          <a:p>
            <a:pPr marL="7686">
              <a:spcBef>
                <a:spcPts val="67"/>
              </a:spcBef>
            </a:pPr>
            <a:r>
              <a:rPr lang="fr-FR" sz="2797" dirty="0"/>
              <a:t>SYSTEME AA a action rapide - inondations </a:t>
            </a:r>
          </a:p>
        </p:txBody>
      </p:sp>
      <p:grpSp>
        <p:nvGrpSpPr>
          <p:cNvPr id="38" name="object 38"/>
          <p:cNvGrpSpPr/>
          <p:nvPr/>
        </p:nvGrpSpPr>
        <p:grpSpPr>
          <a:xfrm>
            <a:off x="5477264" y="2444610"/>
            <a:ext cx="621012" cy="634078"/>
            <a:chOff x="9040144" y="4028068"/>
            <a:chExt cx="1026160" cy="1047750"/>
          </a:xfrm>
        </p:grpSpPr>
        <p:sp>
          <p:nvSpPr>
            <p:cNvPr id="39" name="object 39"/>
            <p:cNvSpPr/>
            <p:nvPr/>
          </p:nvSpPr>
          <p:spPr>
            <a:xfrm>
              <a:off x="9103344" y="4292332"/>
              <a:ext cx="502920" cy="415925"/>
            </a:xfrm>
            <a:custGeom>
              <a:avLst/>
              <a:gdLst/>
              <a:ahLst/>
              <a:cxnLst/>
              <a:rect l="l" t="t" r="r" b="b"/>
              <a:pathLst>
                <a:path w="502920" h="415925">
                  <a:moveTo>
                    <a:pt x="502801" y="415589"/>
                  </a:moveTo>
                  <a:lnTo>
                    <a:pt x="444079" y="256656"/>
                  </a:lnTo>
                  <a:lnTo>
                    <a:pt x="407933" y="163466"/>
                  </a:lnTo>
                  <a:lnTo>
                    <a:pt x="379451" y="99827"/>
                  </a:lnTo>
                  <a:lnTo>
                    <a:pt x="343717" y="29548"/>
                  </a:lnTo>
                  <a:lnTo>
                    <a:pt x="290998" y="2685"/>
                  </a:lnTo>
                  <a:lnTo>
                    <a:pt x="270379" y="0"/>
                  </a:lnTo>
                  <a:lnTo>
                    <a:pt x="238448" y="375"/>
                  </a:lnTo>
                  <a:lnTo>
                    <a:pt x="187415" y="1640"/>
                  </a:lnTo>
                  <a:lnTo>
                    <a:pt x="135719" y="3997"/>
                  </a:lnTo>
                  <a:lnTo>
                    <a:pt x="84197" y="14223"/>
                  </a:lnTo>
                  <a:lnTo>
                    <a:pt x="38087" y="54561"/>
                  </a:lnTo>
                  <a:lnTo>
                    <a:pt x="20439" y="92311"/>
                  </a:lnTo>
                  <a:lnTo>
                    <a:pt x="13283" y="115567"/>
                  </a:lnTo>
                  <a:lnTo>
                    <a:pt x="6697" y="135643"/>
                  </a:lnTo>
                  <a:lnTo>
                    <a:pt x="1872" y="149742"/>
                  </a:lnTo>
                  <a:lnTo>
                    <a:pt x="0" y="155063"/>
                  </a:lnTo>
                </a:path>
              </a:pathLst>
            </a:custGeom>
            <a:ln w="22784">
              <a:solidFill>
                <a:srgbClr val="007DBC"/>
              </a:solidFill>
            </a:ln>
          </p:spPr>
          <p:txBody>
            <a:bodyPr wrap="square" lIns="0" tIns="0" rIns="0" bIns="0" rtlCol="0"/>
            <a:lstStyle/>
            <a:p>
              <a:pPr algn="ctr" defTabSz="553390"/>
              <a:endParaRPr sz="1089" kern="0">
                <a:solidFill>
                  <a:sysClr val="windowText" lastClr="000000"/>
                </a:solidFill>
                <a:latin typeface="Helvetica Neue"/>
                <a:sym typeface="Helvetica Neue"/>
              </a:endParaRPr>
            </a:p>
          </p:txBody>
        </p:sp>
        <p:sp>
          <p:nvSpPr>
            <p:cNvPr id="40" name="object 40"/>
            <p:cNvSpPr/>
            <p:nvPr/>
          </p:nvSpPr>
          <p:spPr>
            <a:xfrm>
              <a:off x="9064620" y="4398249"/>
              <a:ext cx="424815" cy="584200"/>
            </a:xfrm>
            <a:custGeom>
              <a:avLst/>
              <a:gdLst/>
              <a:ahLst/>
              <a:cxnLst/>
              <a:rect l="l" t="t" r="r" b="b"/>
              <a:pathLst>
                <a:path w="424815" h="584200">
                  <a:moveTo>
                    <a:pt x="424764" y="253481"/>
                  </a:moveTo>
                  <a:lnTo>
                    <a:pt x="380252" y="117391"/>
                  </a:lnTo>
                  <a:lnTo>
                    <a:pt x="351771" y="180828"/>
                  </a:lnTo>
                  <a:lnTo>
                    <a:pt x="337145" y="214401"/>
                  </a:lnTo>
                  <a:lnTo>
                    <a:pt x="331757" y="229295"/>
                  </a:lnTo>
                  <a:lnTo>
                    <a:pt x="330987" y="236696"/>
                  </a:lnTo>
                  <a:lnTo>
                    <a:pt x="342583" y="258606"/>
                  </a:lnTo>
                  <a:lnTo>
                    <a:pt x="367932" y="298680"/>
                  </a:lnTo>
                  <a:lnTo>
                    <a:pt x="392870" y="340601"/>
                  </a:lnTo>
                  <a:lnTo>
                    <a:pt x="403236" y="368053"/>
                  </a:lnTo>
                  <a:lnTo>
                    <a:pt x="402202" y="397535"/>
                  </a:lnTo>
                  <a:lnTo>
                    <a:pt x="401490" y="446395"/>
                  </a:lnTo>
                  <a:lnTo>
                    <a:pt x="399737" y="499596"/>
                  </a:lnTo>
                  <a:lnTo>
                    <a:pt x="395582" y="542100"/>
                  </a:lnTo>
                  <a:lnTo>
                    <a:pt x="367419" y="578613"/>
                  </a:lnTo>
                  <a:lnTo>
                    <a:pt x="343028" y="583691"/>
                  </a:lnTo>
                  <a:lnTo>
                    <a:pt x="316537" y="580626"/>
                  </a:lnTo>
                  <a:lnTo>
                    <a:pt x="297835" y="570220"/>
                  </a:lnTo>
                  <a:lnTo>
                    <a:pt x="286952" y="555605"/>
                  </a:lnTo>
                  <a:lnTo>
                    <a:pt x="283920" y="539912"/>
                  </a:lnTo>
                  <a:lnTo>
                    <a:pt x="286218" y="514267"/>
                  </a:lnTo>
                  <a:lnTo>
                    <a:pt x="290097" y="469316"/>
                  </a:lnTo>
                  <a:lnTo>
                    <a:pt x="292804" y="423538"/>
                  </a:lnTo>
                  <a:lnTo>
                    <a:pt x="291585" y="395414"/>
                  </a:lnTo>
                  <a:lnTo>
                    <a:pt x="281544" y="375116"/>
                  </a:lnTo>
                  <a:lnTo>
                    <a:pt x="264629" y="347941"/>
                  </a:lnTo>
                  <a:lnTo>
                    <a:pt x="248328" y="325074"/>
                  </a:lnTo>
                  <a:lnTo>
                    <a:pt x="240131" y="317699"/>
                  </a:lnTo>
                  <a:lnTo>
                    <a:pt x="238872" y="329416"/>
                  </a:lnTo>
                  <a:lnTo>
                    <a:pt x="238225" y="349856"/>
                  </a:lnTo>
                  <a:lnTo>
                    <a:pt x="237987" y="369269"/>
                  </a:lnTo>
                  <a:lnTo>
                    <a:pt x="237953" y="377906"/>
                  </a:lnTo>
                  <a:lnTo>
                    <a:pt x="238324" y="396441"/>
                  </a:lnTo>
                  <a:lnTo>
                    <a:pt x="237306" y="407522"/>
                  </a:lnTo>
                  <a:lnTo>
                    <a:pt x="200066" y="455616"/>
                  </a:lnTo>
                  <a:lnTo>
                    <a:pt x="158001" y="500302"/>
                  </a:lnTo>
                  <a:lnTo>
                    <a:pt x="117050" y="542351"/>
                  </a:lnTo>
                  <a:lnTo>
                    <a:pt x="79438" y="572593"/>
                  </a:lnTo>
                  <a:lnTo>
                    <a:pt x="60364" y="576522"/>
                  </a:lnTo>
                  <a:lnTo>
                    <a:pt x="38561" y="574418"/>
                  </a:lnTo>
                  <a:lnTo>
                    <a:pt x="16358" y="563827"/>
                  </a:lnTo>
                  <a:lnTo>
                    <a:pt x="4462" y="549273"/>
                  </a:lnTo>
                  <a:lnTo>
                    <a:pt x="0" y="531143"/>
                  </a:lnTo>
                  <a:lnTo>
                    <a:pt x="2192" y="513248"/>
                  </a:lnTo>
                  <a:lnTo>
                    <a:pt x="10264" y="499400"/>
                  </a:lnTo>
                  <a:lnTo>
                    <a:pt x="26824" y="482012"/>
                  </a:lnTo>
                  <a:lnTo>
                    <a:pt x="60560" y="446394"/>
                  </a:lnTo>
                  <a:lnTo>
                    <a:pt x="93779" y="411282"/>
                  </a:lnTo>
                  <a:lnTo>
                    <a:pt x="108784" y="395414"/>
                  </a:lnTo>
                  <a:lnTo>
                    <a:pt x="120177" y="384298"/>
                  </a:lnTo>
                  <a:lnTo>
                    <a:pt x="126027" y="376260"/>
                  </a:lnTo>
                  <a:lnTo>
                    <a:pt x="128182" y="367401"/>
                  </a:lnTo>
                  <a:lnTo>
                    <a:pt x="128490" y="353823"/>
                  </a:lnTo>
                  <a:lnTo>
                    <a:pt x="125274" y="325842"/>
                  </a:lnTo>
                  <a:lnTo>
                    <a:pt x="120004" y="282670"/>
                  </a:lnTo>
                  <a:lnTo>
                    <a:pt x="119249" y="233751"/>
                  </a:lnTo>
                  <a:lnTo>
                    <a:pt x="129579" y="188530"/>
                  </a:lnTo>
                  <a:lnTo>
                    <a:pt x="147845" y="145426"/>
                  </a:lnTo>
                  <a:lnTo>
                    <a:pt x="172725" y="83961"/>
                  </a:lnTo>
                  <a:lnTo>
                    <a:pt x="194094" y="28533"/>
                  </a:lnTo>
                  <a:lnTo>
                    <a:pt x="201828" y="3541"/>
                  </a:lnTo>
                  <a:lnTo>
                    <a:pt x="195327" y="1951"/>
                  </a:lnTo>
                  <a:lnTo>
                    <a:pt x="183490" y="668"/>
                  </a:lnTo>
                  <a:lnTo>
                    <a:pt x="170422" y="0"/>
                  </a:lnTo>
                  <a:lnTo>
                    <a:pt x="160228" y="253"/>
                  </a:lnTo>
                  <a:lnTo>
                    <a:pt x="151674" y="7878"/>
                  </a:lnTo>
                  <a:lnTo>
                    <a:pt x="141301" y="26756"/>
                  </a:lnTo>
                  <a:lnTo>
                    <a:pt x="129901" y="53363"/>
                  </a:lnTo>
                  <a:lnTo>
                    <a:pt x="118260" y="84177"/>
                  </a:lnTo>
                </a:path>
              </a:pathLst>
            </a:custGeom>
            <a:ln w="22784">
              <a:solidFill>
                <a:srgbClr val="007DBC"/>
              </a:solidFill>
            </a:ln>
          </p:spPr>
          <p:txBody>
            <a:bodyPr wrap="square" lIns="0" tIns="0" rIns="0" bIns="0" rtlCol="0"/>
            <a:lstStyle/>
            <a:p>
              <a:pPr algn="ctr" defTabSz="553390"/>
              <a:endParaRPr sz="1089" kern="0">
                <a:solidFill>
                  <a:sysClr val="windowText" lastClr="000000"/>
                </a:solidFill>
                <a:latin typeface="Helvetica Neue"/>
                <a:sym typeface="Helvetica Neue"/>
              </a:endParaRPr>
            </a:p>
          </p:txBody>
        </p:sp>
        <p:sp>
          <p:nvSpPr>
            <p:cNvPr id="41" name="object 41"/>
            <p:cNvSpPr/>
            <p:nvPr/>
          </p:nvSpPr>
          <p:spPr>
            <a:xfrm>
              <a:off x="9051536" y="4437183"/>
              <a:ext cx="847725" cy="420370"/>
            </a:xfrm>
            <a:custGeom>
              <a:avLst/>
              <a:gdLst/>
              <a:ahLst/>
              <a:cxnLst/>
              <a:rect l="l" t="t" r="r" b="b"/>
              <a:pathLst>
                <a:path w="847725" h="420370">
                  <a:moveTo>
                    <a:pt x="0" y="0"/>
                  </a:moveTo>
                  <a:lnTo>
                    <a:pt x="847607" y="419976"/>
                  </a:lnTo>
                </a:path>
              </a:pathLst>
            </a:custGeom>
            <a:ln w="22784">
              <a:solidFill>
                <a:srgbClr val="007DBC"/>
              </a:solidFill>
            </a:ln>
          </p:spPr>
          <p:txBody>
            <a:bodyPr wrap="square" lIns="0" tIns="0" rIns="0" bIns="0" rtlCol="0"/>
            <a:lstStyle/>
            <a:p>
              <a:pPr algn="ctr" defTabSz="553390"/>
              <a:endParaRPr sz="1089" kern="0">
                <a:solidFill>
                  <a:sysClr val="windowText" lastClr="000000"/>
                </a:solidFill>
                <a:latin typeface="Helvetica Neue"/>
                <a:sym typeface="Helvetica Neue"/>
              </a:endParaRPr>
            </a:p>
          </p:txBody>
        </p:sp>
        <p:sp>
          <p:nvSpPr>
            <p:cNvPr id="42" name="object 42"/>
            <p:cNvSpPr/>
            <p:nvPr/>
          </p:nvSpPr>
          <p:spPr>
            <a:xfrm>
              <a:off x="9814854" y="4818845"/>
              <a:ext cx="240029" cy="73660"/>
            </a:xfrm>
            <a:custGeom>
              <a:avLst/>
              <a:gdLst/>
              <a:ahLst/>
              <a:cxnLst/>
              <a:rect l="l" t="t" r="r" b="b"/>
              <a:pathLst>
                <a:path w="240029" h="73660">
                  <a:moveTo>
                    <a:pt x="0" y="73338"/>
                  </a:moveTo>
                  <a:lnTo>
                    <a:pt x="16009" y="68437"/>
                  </a:lnTo>
                  <a:lnTo>
                    <a:pt x="239720" y="0"/>
                  </a:lnTo>
                </a:path>
              </a:pathLst>
            </a:custGeom>
            <a:ln w="22784">
              <a:solidFill>
                <a:srgbClr val="007DBC"/>
              </a:solidFill>
            </a:ln>
          </p:spPr>
          <p:txBody>
            <a:bodyPr wrap="square" lIns="0" tIns="0" rIns="0" bIns="0" rtlCol="0"/>
            <a:lstStyle/>
            <a:p>
              <a:pPr algn="ctr" defTabSz="553390"/>
              <a:endParaRPr sz="1089" kern="0">
                <a:solidFill>
                  <a:sysClr val="windowText" lastClr="000000"/>
                </a:solidFill>
                <a:latin typeface="Helvetica Neue"/>
                <a:sym typeface="Helvetica Neue"/>
              </a:endParaRPr>
            </a:p>
          </p:txBody>
        </p:sp>
        <p:sp>
          <p:nvSpPr>
            <p:cNvPr id="43" name="object 43"/>
            <p:cNvSpPr/>
            <p:nvPr/>
          </p:nvSpPr>
          <p:spPr>
            <a:xfrm>
              <a:off x="9833462" y="4888900"/>
              <a:ext cx="12065" cy="50800"/>
            </a:xfrm>
            <a:custGeom>
              <a:avLst/>
              <a:gdLst/>
              <a:ahLst/>
              <a:cxnLst/>
              <a:rect l="l" t="t" r="r" b="b"/>
              <a:pathLst>
                <a:path w="12065" h="50800">
                  <a:moveTo>
                    <a:pt x="0" y="0"/>
                  </a:moveTo>
                  <a:lnTo>
                    <a:pt x="5869" y="9101"/>
                  </a:lnTo>
                  <a:lnTo>
                    <a:pt x="9990" y="20253"/>
                  </a:lnTo>
                  <a:lnTo>
                    <a:pt x="11851" y="33866"/>
                  </a:lnTo>
                  <a:lnTo>
                    <a:pt x="10942" y="50354"/>
                  </a:lnTo>
                </a:path>
              </a:pathLst>
            </a:custGeom>
            <a:ln w="22784">
              <a:solidFill>
                <a:srgbClr val="007DBC"/>
              </a:solidFill>
            </a:ln>
          </p:spPr>
          <p:txBody>
            <a:bodyPr wrap="square" lIns="0" tIns="0" rIns="0" bIns="0" rtlCol="0"/>
            <a:lstStyle/>
            <a:p>
              <a:pPr algn="ctr" defTabSz="553390"/>
              <a:endParaRPr sz="1089" kern="0">
                <a:solidFill>
                  <a:sysClr val="windowText" lastClr="000000"/>
                </a:solidFill>
                <a:latin typeface="Helvetica Neue"/>
                <a:sym typeface="Helvetica Neue"/>
              </a:endParaRPr>
            </a:p>
          </p:txBody>
        </p:sp>
        <p:sp>
          <p:nvSpPr>
            <p:cNvPr id="44" name="object 44"/>
            <p:cNvSpPr/>
            <p:nvPr/>
          </p:nvSpPr>
          <p:spPr>
            <a:xfrm>
              <a:off x="9885274" y="4873575"/>
              <a:ext cx="12065" cy="50800"/>
            </a:xfrm>
            <a:custGeom>
              <a:avLst/>
              <a:gdLst/>
              <a:ahLst/>
              <a:cxnLst/>
              <a:rect l="l" t="t" r="r" b="b"/>
              <a:pathLst>
                <a:path w="12065" h="50800">
                  <a:moveTo>
                    <a:pt x="0" y="0"/>
                  </a:moveTo>
                  <a:lnTo>
                    <a:pt x="5869" y="9101"/>
                  </a:lnTo>
                  <a:lnTo>
                    <a:pt x="9990" y="20253"/>
                  </a:lnTo>
                  <a:lnTo>
                    <a:pt x="11851" y="33866"/>
                  </a:lnTo>
                  <a:lnTo>
                    <a:pt x="10942" y="50354"/>
                  </a:lnTo>
                </a:path>
              </a:pathLst>
            </a:custGeom>
            <a:ln w="22784">
              <a:solidFill>
                <a:srgbClr val="007DBC"/>
              </a:solidFill>
            </a:ln>
          </p:spPr>
          <p:txBody>
            <a:bodyPr wrap="square" lIns="0" tIns="0" rIns="0" bIns="0" rtlCol="0"/>
            <a:lstStyle/>
            <a:p>
              <a:pPr algn="ctr" defTabSz="553390"/>
              <a:endParaRPr sz="1089" kern="0">
                <a:solidFill>
                  <a:sysClr val="windowText" lastClr="000000"/>
                </a:solidFill>
                <a:latin typeface="Helvetica Neue"/>
                <a:sym typeface="Helvetica Neue"/>
              </a:endParaRPr>
            </a:p>
          </p:txBody>
        </p:sp>
        <p:sp>
          <p:nvSpPr>
            <p:cNvPr id="45" name="object 45"/>
            <p:cNvSpPr/>
            <p:nvPr/>
          </p:nvSpPr>
          <p:spPr>
            <a:xfrm>
              <a:off x="9937086" y="4858249"/>
              <a:ext cx="12065" cy="50800"/>
            </a:xfrm>
            <a:custGeom>
              <a:avLst/>
              <a:gdLst/>
              <a:ahLst/>
              <a:cxnLst/>
              <a:rect l="l" t="t" r="r" b="b"/>
              <a:pathLst>
                <a:path w="12065" h="50800">
                  <a:moveTo>
                    <a:pt x="0" y="0"/>
                  </a:moveTo>
                  <a:lnTo>
                    <a:pt x="5869" y="9101"/>
                  </a:lnTo>
                  <a:lnTo>
                    <a:pt x="9990" y="20253"/>
                  </a:lnTo>
                  <a:lnTo>
                    <a:pt x="11851" y="33866"/>
                  </a:lnTo>
                  <a:lnTo>
                    <a:pt x="10942" y="50354"/>
                  </a:lnTo>
                </a:path>
              </a:pathLst>
            </a:custGeom>
            <a:ln w="22784">
              <a:solidFill>
                <a:srgbClr val="007DBC"/>
              </a:solidFill>
            </a:ln>
          </p:spPr>
          <p:txBody>
            <a:bodyPr wrap="square" lIns="0" tIns="0" rIns="0" bIns="0" rtlCol="0"/>
            <a:lstStyle/>
            <a:p>
              <a:pPr algn="ctr" defTabSz="553390"/>
              <a:endParaRPr sz="1089" kern="0">
                <a:solidFill>
                  <a:sysClr val="windowText" lastClr="000000"/>
                </a:solidFill>
                <a:latin typeface="Helvetica Neue"/>
                <a:sym typeface="Helvetica Neue"/>
              </a:endParaRPr>
            </a:p>
          </p:txBody>
        </p:sp>
        <p:sp>
          <p:nvSpPr>
            <p:cNvPr id="46" name="object 46"/>
            <p:cNvSpPr/>
            <p:nvPr/>
          </p:nvSpPr>
          <p:spPr>
            <a:xfrm>
              <a:off x="9988899" y="4842925"/>
              <a:ext cx="12065" cy="50800"/>
            </a:xfrm>
            <a:custGeom>
              <a:avLst/>
              <a:gdLst/>
              <a:ahLst/>
              <a:cxnLst/>
              <a:rect l="l" t="t" r="r" b="b"/>
              <a:pathLst>
                <a:path w="12065" h="50800">
                  <a:moveTo>
                    <a:pt x="0" y="0"/>
                  </a:moveTo>
                  <a:lnTo>
                    <a:pt x="5869" y="9097"/>
                  </a:lnTo>
                  <a:lnTo>
                    <a:pt x="9990" y="20249"/>
                  </a:lnTo>
                  <a:lnTo>
                    <a:pt x="11851" y="33865"/>
                  </a:lnTo>
                  <a:lnTo>
                    <a:pt x="10942" y="50354"/>
                  </a:lnTo>
                </a:path>
              </a:pathLst>
            </a:custGeom>
            <a:ln w="22784">
              <a:solidFill>
                <a:srgbClr val="007DBC"/>
              </a:solidFill>
            </a:ln>
          </p:spPr>
          <p:txBody>
            <a:bodyPr wrap="square" lIns="0" tIns="0" rIns="0" bIns="0" rtlCol="0"/>
            <a:lstStyle/>
            <a:p>
              <a:pPr algn="ctr" defTabSz="553390"/>
              <a:endParaRPr sz="1089" kern="0">
                <a:solidFill>
                  <a:sysClr val="windowText" lastClr="000000"/>
                </a:solidFill>
                <a:latin typeface="Helvetica Neue"/>
                <a:sym typeface="Helvetica Neue"/>
              </a:endParaRPr>
            </a:p>
          </p:txBody>
        </p:sp>
        <p:sp>
          <p:nvSpPr>
            <p:cNvPr id="47" name="object 47"/>
            <p:cNvSpPr/>
            <p:nvPr/>
          </p:nvSpPr>
          <p:spPr>
            <a:xfrm>
              <a:off x="10040711" y="4827600"/>
              <a:ext cx="12065" cy="50800"/>
            </a:xfrm>
            <a:custGeom>
              <a:avLst/>
              <a:gdLst/>
              <a:ahLst/>
              <a:cxnLst/>
              <a:rect l="l" t="t" r="r" b="b"/>
              <a:pathLst>
                <a:path w="12065" h="50800">
                  <a:moveTo>
                    <a:pt x="0" y="0"/>
                  </a:moveTo>
                  <a:lnTo>
                    <a:pt x="5869" y="9101"/>
                  </a:lnTo>
                  <a:lnTo>
                    <a:pt x="9990" y="20253"/>
                  </a:lnTo>
                  <a:lnTo>
                    <a:pt x="11851" y="33866"/>
                  </a:lnTo>
                  <a:lnTo>
                    <a:pt x="10942" y="50354"/>
                  </a:lnTo>
                </a:path>
              </a:pathLst>
            </a:custGeom>
            <a:ln w="22784">
              <a:solidFill>
                <a:srgbClr val="007DBC"/>
              </a:solidFill>
            </a:ln>
          </p:spPr>
          <p:txBody>
            <a:bodyPr wrap="square" lIns="0" tIns="0" rIns="0" bIns="0" rtlCol="0"/>
            <a:lstStyle/>
            <a:p>
              <a:pPr algn="ctr" defTabSz="553390"/>
              <a:endParaRPr sz="1089" kern="0">
                <a:solidFill>
                  <a:sysClr val="windowText" lastClr="000000"/>
                </a:solidFill>
                <a:latin typeface="Helvetica Neue"/>
                <a:sym typeface="Helvetica Neue"/>
              </a:endParaRPr>
            </a:p>
          </p:txBody>
        </p:sp>
        <p:pic>
          <p:nvPicPr>
            <p:cNvPr id="48" name="object 48"/>
            <p:cNvPicPr/>
            <p:nvPr/>
          </p:nvPicPr>
          <p:blipFill>
            <a:blip r:embed="rId7" cstate="email">
              <a:extLst>
                <a:ext uri="{28A0092B-C50C-407E-A947-70E740481C1C}">
                  <a14:useLocalDpi xmlns:a14="http://schemas.microsoft.com/office/drawing/2010/main"/>
                </a:ext>
              </a:extLst>
            </a:blip>
            <a:stretch>
              <a:fillRect/>
            </a:stretch>
          </p:blipFill>
          <p:spPr>
            <a:xfrm>
              <a:off x="9341530" y="4028068"/>
              <a:ext cx="246086" cy="246107"/>
            </a:xfrm>
            <a:prstGeom prst="rect">
              <a:avLst/>
            </a:prstGeom>
          </p:spPr>
        </p:pic>
        <p:pic>
          <p:nvPicPr>
            <p:cNvPr id="49" name="object 49"/>
            <p:cNvPicPr/>
            <p:nvPr/>
          </p:nvPicPr>
          <p:blipFill>
            <a:blip r:embed="rId8" cstate="email">
              <a:extLst>
                <a:ext uri="{28A0092B-C50C-407E-A947-70E740481C1C}">
                  <a14:useLocalDpi xmlns:a14="http://schemas.microsoft.com/office/drawing/2010/main"/>
                </a:ext>
              </a:extLst>
            </a:blip>
            <a:stretch>
              <a:fillRect/>
            </a:stretch>
          </p:blipFill>
          <p:spPr>
            <a:xfrm>
              <a:off x="9553889" y="4866952"/>
              <a:ext cx="177396" cy="107773"/>
            </a:xfrm>
            <a:prstGeom prst="rect">
              <a:avLst/>
            </a:prstGeom>
          </p:spPr>
        </p:pic>
        <p:sp>
          <p:nvSpPr>
            <p:cNvPr id="50" name="object 50"/>
            <p:cNvSpPr/>
            <p:nvPr/>
          </p:nvSpPr>
          <p:spPr>
            <a:xfrm>
              <a:off x="9868519" y="4979246"/>
              <a:ext cx="60960" cy="85090"/>
            </a:xfrm>
            <a:custGeom>
              <a:avLst/>
              <a:gdLst/>
              <a:ahLst/>
              <a:cxnLst/>
              <a:rect l="l" t="t" r="r" b="b"/>
              <a:pathLst>
                <a:path w="60959" h="85089">
                  <a:moveTo>
                    <a:pt x="1320" y="84988"/>
                  </a:moveTo>
                  <a:lnTo>
                    <a:pt x="164" y="72470"/>
                  </a:lnTo>
                  <a:lnTo>
                    <a:pt x="0" y="54695"/>
                  </a:lnTo>
                  <a:lnTo>
                    <a:pt x="3407" y="35135"/>
                  </a:lnTo>
                  <a:lnTo>
                    <a:pt x="12964" y="17263"/>
                  </a:lnTo>
                  <a:lnTo>
                    <a:pt x="27663" y="5685"/>
                  </a:lnTo>
                  <a:lnTo>
                    <a:pt x="42463" y="857"/>
                  </a:lnTo>
                  <a:lnTo>
                    <a:pt x="53890" y="0"/>
                  </a:lnTo>
                  <a:lnTo>
                    <a:pt x="58470" y="331"/>
                  </a:lnTo>
                  <a:lnTo>
                    <a:pt x="60701" y="16042"/>
                  </a:lnTo>
                  <a:lnTo>
                    <a:pt x="60452" y="26790"/>
                  </a:lnTo>
                  <a:lnTo>
                    <a:pt x="35696" y="69360"/>
                  </a:lnTo>
                  <a:lnTo>
                    <a:pt x="1320" y="84988"/>
                  </a:lnTo>
                  <a:close/>
                </a:path>
              </a:pathLst>
            </a:custGeom>
            <a:ln w="22784">
              <a:solidFill>
                <a:srgbClr val="007DBC"/>
              </a:solidFill>
            </a:ln>
          </p:spPr>
          <p:txBody>
            <a:bodyPr wrap="square" lIns="0" tIns="0" rIns="0" bIns="0" rtlCol="0"/>
            <a:lstStyle/>
            <a:p>
              <a:pPr algn="ctr" defTabSz="553390"/>
              <a:endParaRPr sz="1089" kern="0">
                <a:solidFill>
                  <a:sysClr val="windowText" lastClr="000000"/>
                </a:solidFill>
                <a:latin typeface="Helvetica Neue"/>
                <a:sym typeface="Helvetica Neue"/>
              </a:endParaRPr>
            </a:p>
          </p:txBody>
        </p:sp>
        <p:sp>
          <p:nvSpPr>
            <p:cNvPr id="51" name="object 51"/>
            <p:cNvSpPr/>
            <p:nvPr/>
          </p:nvSpPr>
          <p:spPr>
            <a:xfrm>
              <a:off x="9774611" y="4979246"/>
              <a:ext cx="60960" cy="85090"/>
            </a:xfrm>
            <a:custGeom>
              <a:avLst/>
              <a:gdLst/>
              <a:ahLst/>
              <a:cxnLst/>
              <a:rect l="l" t="t" r="r" b="b"/>
              <a:pathLst>
                <a:path w="60959" h="85089">
                  <a:moveTo>
                    <a:pt x="59380" y="84988"/>
                  </a:moveTo>
                  <a:lnTo>
                    <a:pt x="60537" y="72470"/>
                  </a:lnTo>
                  <a:lnTo>
                    <a:pt x="60701" y="54695"/>
                  </a:lnTo>
                  <a:lnTo>
                    <a:pt x="57294" y="35135"/>
                  </a:lnTo>
                  <a:lnTo>
                    <a:pt x="47737" y="17263"/>
                  </a:lnTo>
                  <a:lnTo>
                    <a:pt x="33037" y="5685"/>
                  </a:lnTo>
                  <a:lnTo>
                    <a:pt x="18237" y="857"/>
                  </a:lnTo>
                  <a:lnTo>
                    <a:pt x="6811" y="0"/>
                  </a:lnTo>
                  <a:lnTo>
                    <a:pt x="2230" y="331"/>
                  </a:lnTo>
                  <a:lnTo>
                    <a:pt x="0" y="16042"/>
                  </a:lnTo>
                  <a:lnTo>
                    <a:pt x="249" y="26790"/>
                  </a:lnTo>
                  <a:lnTo>
                    <a:pt x="25004" y="69360"/>
                  </a:lnTo>
                  <a:lnTo>
                    <a:pt x="59380" y="84988"/>
                  </a:lnTo>
                  <a:close/>
                </a:path>
              </a:pathLst>
            </a:custGeom>
            <a:ln w="22784">
              <a:solidFill>
                <a:srgbClr val="007DBC"/>
              </a:solidFill>
            </a:ln>
          </p:spPr>
          <p:txBody>
            <a:bodyPr wrap="square" lIns="0" tIns="0" rIns="0" bIns="0" rtlCol="0"/>
            <a:lstStyle/>
            <a:p>
              <a:pPr algn="ctr" defTabSz="553390"/>
              <a:endParaRPr sz="1089" kern="0">
                <a:solidFill>
                  <a:sysClr val="windowText" lastClr="000000"/>
                </a:solidFill>
                <a:latin typeface="Helvetica Neue"/>
                <a:sym typeface="Helvetica Neue"/>
              </a:endParaRPr>
            </a:p>
          </p:txBody>
        </p:sp>
      </p:grpSp>
      <p:grpSp>
        <p:nvGrpSpPr>
          <p:cNvPr id="89" name="Group 88">
            <a:extLst>
              <a:ext uri="{FF2B5EF4-FFF2-40B4-BE49-F238E27FC236}">
                <a16:creationId xmlns:a16="http://schemas.microsoft.com/office/drawing/2014/main" id="{1529EA51-2928-9B0C-361B-1E38229843E6}"/>
              </a:ext>
            </a:extLst>
          </p:cNvPr>
          <p:cNvGrpSpPr/>
          <p:nvPr/>
        </p:nvGrpSpPr>
        <p:grpSpPr>
          <a:xfrm>
            <a:off x="8833623" y="1969764"/>
            <a:ext cx="759741" cy="632408"/>
            <a:chOff x="14586185" y="3243432"/>
            <a:chExt cx="1255395" cy="1044989"/>
          </a:xfrm>
        </p:grpSpPr>
        <p:sp>
          <p:nvSpPr>
            <p:cNvPr id="52" name="object 52"/>
            <p:cNvSpPr/>
            <p:nvPr/>
          </p:nvSpPr>
          <p:spPr>
            <a:xfrm>
              <a:off x="14586185" y="3243432"/>
              <a:ext cx="1255395" cy="711835"/>
            </a:xfrm>
            <a:custGeom>
              <a:avLst/>
              <a:gdLst/>
              <a:ahLst/>
              <a:cxnLst/>
              <a:rect l="l" t="t" r="r" b="b"/>
              <a:pathLst>
                <a:path w="1255394" h="711835">
                  <a:moveTo>
                    <a:pt x="221752" y="711266"/>
                  </a:moveTo>
                  <a:lnTo>
                    <a:pt x="948358" y="711266"/>
                  </a:lnTo>
                  <a:lnTo>
                    <a:pt x="997585" y="710144"/>
                  </a:lnTo>
                  <a:lnTo>
                    <a:pt x="1044424" y="706312"/>
                  </a:lnTo>
                  <a:lnTo>
                    <a:pt x="1088226" y="699065"/>
                  </a:lnTo>
                  <a:lnTo>
                    <a:pt x="1128341" y="687701"/>
                  </a:lnTo>
                  <a:lnTo>
                    <a:pt x="1164117" y="671517"/>
                  </a:lnTo>
                  <a:lnTo>
                    <a:pt x="1220056" y="621879"/>
                  </a:lnTo>
                  <a:lnTo>
                    <a:pt x="1238918" y="587018"/>
                  </a:lnTo>
                  <a:lnTo>
                    <a:pt x="1250841" y="544527"/>
                  </a:lnTo>
                  <a:lnTo>
                    <a:pt x="1255176" y="493702"/>
                  </a:lnTo>
                  <a:lnTo>
                    <a:pt x="1249864" y="433394"/>
                  </a:lnTo>
                  <a:lnTo>
                    <a:pt x="1234330" y="382881"/>
                  </a:lnTo>
                  <a:lnTo>
                    <a:pt x="1210315" y="341516"/>
                  </a:lnTo>
                  <a:lnTo>
                    <a:pt x="1179560" y="308650"/>
                  </a:lnTo>
                  <a:lnTo>
                    <a:pt x="1143808" y="283637"/>
                  </a:lnTo>
                  <a:lnTo>
                    <a:pt x="1104799" y="265828"/>
                  </a:lnTo>
                  <a:lnTo>
                    <a:pt x="1064274" y="254576"/>
                  </a:lnTo>
                  <a:lnTo>
                    <a:pt x="1023977" y="249234"/>
                  </a:lnTo>
                  <a:lnTo>
                    <a:pt x="985647" y="249154"/>
                  </a:lnTo>
                  <a:lnTo>
                    <a:pt x="951026" y="253689"/>
                  </a:lnTo>
                  <a:lnTo>
                    <a:pt x="921856" y="262190"/>
                  </a:lnTo>
                  <a:lnTo>
                    <a:pt x="919268" y="230868"/>
                  </a:lnTo>
                  <a:lnTo>
                    <a:pt x="893674" y="162443"/>
                  </a:lnTo>
                  <a:lnTo>
                    <a:pt x="870752" y="127964"/>
                  </a:lnTo>
                  <a:lnTo>
                    <a:pt x="841136" y="95057"/>
                  </a:lnTo>
                  <a:lnTo>
                    <a:pt x="804868" y="65033"/>
                  </a:lnTo>
                  <a:lnTo>
                    <a:pt x="761991" y="39203"/>
                  </a:lnTo>
                  <a:lnTo>
                    <a:pt x="712545" y="18880"/>
                  </a:lnTo>
                  <a:lnTo>
                    <a:pt x="656573" y="5375"/>
                  </a:lnTo>
                  <a:lnTo>
                    <a:pt x="594118" y="0"/>
                  </a:lnTo>
                  <a:lnTo>
                    <a:pt x="530076" y="3104"/>
                  </a:lnTo>
                  <a:lnTo>
                    <a:pt x="472900" y="13557"/>
                  </a:lnTo>
                  <a:lnTo>
                    <a:pt x="422390" y="30384"/>
                  </a:lnTo>
                  <a:lnTo>
                    <a:pt x="378348" y="52608"/>
                  </a:lnTo>
                  <a:lnTo>
                    <a:pt x="340572" y="79253"/>
                  </a:lnTo>
                  <a:lnTo>
                    <a:pt x="308863" y="109345"/>
                  </a:lnTo>
                  <a:lnTo>
                    <a:pt x="283022" y="141906"/>
                  </a:lnTo>
                  <a:lnTo>
                    <a:pt x="262849" y="175962"/>
                  </a:lnTo>
                  <a:lnTo>
                    <a:pt x="238707" y="244654"/>
                  </a:lnTo>
                  <a:lnTo>
                    <a:pt x="234338" y="277338"/>
                  </a:lnTo>
                  <a:lnTo>
                    <a:pt x="234838" y="307614"/>
                  </a:lnTo>
                  <a:lnTo>
                    <a:pt x="240008" y="334505"/>
                  </a:lnTo>
                  <a:lnTo>
                    <a:pt x="249646" y="357036"/>
                  </a:lnTo>
                  <a:lnTo>
                    <a:pt x="209632" y="339659"/>
                  </a:lnTo>
                  <a:lnTo>
                    <a:pt x="167493" y="334131"/>
                  </a:lnTo>
                  <a:lnTo>
                    <a:pt x="125549" y="339750"/>
                  </a:lnTo>
                  <a:lnTo>
                    <a:pt x="86123" y="355813"/>
                  </a:lnTo>
                  <a:lnTo>
                    <a:pt x="51533" y="381617"/>
                  </a:lnTo>
                  <a:lnTo>
                    <a:pt x="24102" y="416459"/>
                  </a:lnTo>
                  <a:lnTo>
                    <a:pt x="6151" y="459636"/>
                  </a:lnTo>
                  <a:lnTo>
                    <a:pt x="0" y="510445"/>
                  </a:lnTo>
                  <a:lnTo>
                    <a:pt x="2988" y="552705"/>
                  </a:lnTo>
                  <a:lnTo>
                    <a:pt x="11591" y="591240"/>
                  </a:lnTo>
                  <a:lnTo>
                    <a:pt x="48541" y="654782"/>
                  </a:lnTo>
                  <a:lnTo>
                    <a:pt x="78341" y="678611"/>
                  </a:lnTo>
                  <a:lnTo>
                    <a:pt x="116659" y="696360"/>
                  </a:lnTo>
                  <a:lnTo>
                    <a:pt x="164220" y="707441"/>
                  </a:lnTo>
                  <a:lnTo>
                    <a:pt x="221752" y="711266"/>
                  </a:lnTo>
                  <a:close/>
                </a:path>
              </a:pathLst>
            </a:custGeom>
            <a:ln w="48815">
              <a:solidFill>
                <a:srgbClr val="1A4259"/>
              </a:solidFill>
            </a:ln>
          </p:spPr>
          <p:txBody>
            <a:bodyPr wrap="square" lIns="0" tIns="0" rIns="0" bIns="0" rtlCol="0"/>
            <a:lstStyle/>
            <a:p>
              <a:pPr algn="ctr" defTabSz="553390"/>
              <a:endParaRPr sz="1089" kern="0">
                <a:solidFill>
                  <a:sysClr val="windowText" lastClr="000000"/>
                </a:solidFill>
                <a:latin typeface="Helvetica Neue"/>
                <a:sym typeface="Helvetica Neue"/>
              </a:endParaRPr>
            </a:p>
          </p:txBody>
        </p:sp>
        <p:sp>
          <p:nvSpPr>
            <p:cNvPr id="53" name="object 53"/>
            <p:cNvSpPr/>
            <p:nvPr/>
          </p:nvSpPr>
          <p:spPr>
            <a:xfrm>
              <a:off x="14740549" y="4143641"/>
              <a:ext cx="89535" cy="144780"/>
            </a:xfrm>
            <a:custGeom>
              <a:avLst/>
              <a:gdLst/>
              <a:ahLst/>
              <a:cxnLst/>
              <a:rect l="l" t="t" r="r" b="b"/>
              <a:pathLst>
                <a:path w="89534" h="144779">
                  <a:moveTo>
                    <a:pt x="88918" y="0"/>
                  </a:moveTo>
                  <a:lnTo>
                    <a:pt x="0" y="144487"/>
                  </a:lnTo>
                </a:path>
              </a:pathLst>
            </a:custGeom>
            <a:ln w="48815">
              <a:solidFill>
                <a:srgbClr val="1A4259"/>
              </a:solidFill>
            </a:ln>
          </p:spPr>
          <p:txBody>
            <a:bodyPr wrap="square" lIns="0" tIns="0" rIns="0" bIns="0" rtlCol="0"/>
            <a:lstStyle/>
            <a:p>
              <a:pPr algn="ctr" defTabSz="553390"/>
              <a:endParaRPr sz="1089" kern="0">
                <a:solidFill>
                  <a:sysClr val="windowText" lastClr="000000"/>
                </a:solidFill>
                <a:latin typeface="Helvetica Neue"/>
                <a:sym typeface="Helvetica Neue"/>
              </a:endParaRPr>
            </a:p>
          </p:txBody>
        </p:sp>
        <p:sp>
          <p:nvSpPr>
            <p:cNvPr id="54" name="object 54"/>
            <p:cNvSpPr/>
            <p:nvPr/>
          </p:nvSpPr>
          <p:spPr>
            <a:xfrm>
              <a:off x="15151777" y="4143641"/>
              <a:ext cx="89535" cy="144780"/>
            </a:xfrm>
            <a:custGeom>
              <a:avLst/>
              <a:gdLst/>
              <a:ahLst/>
              <a:cxnLst/>
              <a:rect l="l" t="t" r="r" b="b"/>
              <a:pathLst>
                <a:path w="89534" h="144779">
                  <a:moveTo>
                    <a:pt x="88918" y="0"/>
                  </a:moveTo>
                  <a:lnTo>
                    <a:pt x="0" y="144487"/>
                  </a:lnTo>
                </a:path>
              </a:pathLst>
            </a:custGeom>
            <a:ln w="48815">
              <a:solidFill>
                <a:srgbClr val="1A4259"/>
              </a:solidFill>
            </a:ln>
          </p:spPr>
          <p:txBody>
            <a:bodyPr wrap="square" lIns="0" tIns="0" rIns="0" bIns="0" rtlCol="0"/>
            <a:lstStyle/>
            <a:p>
              <a:pPr algn="ctr" defTabSz="553390"/>
              <a:endParaRPr sz="1089" kern="0">
                <a:solidFill>
                  <a:sysClr val="windowText" lastClr="000000"/>
                </a:solidFill>
                <a:latin typeface="Helvetica Neue"/>
                <a:sym typeface="Helvetica Neue"/>
              </a:endParaRPr>
            </a:p>
          </p:txBody>
        </p:sp>
        <p:sp>
          <p:nvSpPr>
            <p:cNvPr id="55" name="object 55"/>
            <p:cNvSpPr/>
            <p:nvPr/>
          </p:nvSpPr>
          <p:spPr>
            <a:xfrm>
              <a:off x="15548182" y="4143641"/>
              <a:ext cx="89535" cy="144780"/>
            </a:xfrm>
            <a:custGeom>
              <a:avLst/>
              <a:gdLst/>
              <a:ahLst/>
              <a:cxnLst/>
              <a:rect l="l" t="t" r="r" b="b"/>
              <a:pathLst>
                <a:path w="89534" h="144779">
                  <a:moveTo>
                    <a:pt x="88918" y="0"/>
                  </a:moveTo>
                  <a:lnTo>
                    <a:pt x="0" y="144487"/>
                  </a:lnTo>
                </a:path>
              </a:pathLst>
            </a:custGeom>
            <a:ln w="48815">
              <a:solidFill>
                <a:srgbClr val="1A4259"/>
              </a:solidFill>
            </a:ln>
          </p:spPr>
          <p:txBody>
            <a:bodyPr wrap="square" lIns="0" tIns="0" rIns="0" bIns="0" rtlCol="0"/>
            <a:lstStyle/>
            <a:p>
              <a:pPr algn="ctr" defTabSz="553390"/>
              <a:endParaRPr sz="1089" kern="0">
                <a:solidFill>
                  <a:sysClr val="windowText" lastClr="000000"/>
                </a:solidFill>
                <a:latin typeface="Helvetica Neue"/>
                <a:sym typeface="Helvetica Neue"/>
              </a:endParaRPr>
            </a:p>
          </p:txBody>
        </p:sp>
      </p:grpSp>
      <p:grpSp>
        <p:nvGrpSpPr>
          <p:cNvPr id="90" name="Group 89">
            <a:extLst>
              <a:ext uri="{FF2B5EF4-FFF2-40B4-BE49-F238E27FC236}">
                <a16:creationId xmlns:a16="http://schemas.microsoft.com/office/drawing/2014/main" id="{B79186E7-C683-0E36-5574-ED9895C510DC}"/>
              </a:ext>
            </a:extLst>
          </p:cNvPr>
          <p:cNvGrpSpPr/>
          <p:nvPr/>
        </p:nvGrpSpPr>
        <p:grpSpPr>
          <a:xfrm>
            <a:off x="1949798" y="2083255"/>
            <a:ext cx="571881" cy="529821"/>
            <a:chOff x="3211360" y="3430964"/>
            <a:chExt cx="944975" cy="875475"/>
          </a:xfrm>
        </p:grpSpPr>
        <p:sp>
          <p:nvSpPr>
            <p:cNvPr id="56" name="object 56"/>
            <p:cNvSpPr/>
            <p:nvPr/>
          </p:nvSpPr>
          <p:spPr>
            <a:xfrm>
              <a:off x="3683771" y="3430964"/>
              <a:ext cx="0" cy="126364"/>
            </a:xfrm>
            <a:custGeom>
              <a:avLst/>
              <a:gdLst/>
              <a:ahLst/>
              <a:cxnLst/>
              <a:rect l="l" t="t" r="r" b="b"/>
              <a:pathLst>
                <a:path h="126364">
                  <a:moveTo>
                    <a:pt x="0" y="0"/>
                  </a:moveTo>
                  <a:lnTo>
                    <a:pt x="0" y="125776"/>
                  </a:lnTo>
                </a:path>
              </a:pathLst>
            </a:custGeom>
            <a:ln w="53118">
              <a:solidFill>
                <a:srgbClr val="F47847"/>
              </a:solidFill>
            </a:ln>
          </p:spPr>
          <p:txBody>
            <a:bodyPr wrap="square" lIns="0" tIns="0" rIns="0" bIns="0" rtlCol="0"/>
            <a:lstStyle/>
            <a:p>
              <a:pPr algn="ctr" defTabSz="553390"/>
              <a:endParaRPr sz="1089" kern="0">
                <a:solidFill>
                  <a:sysClr val="windowText" lastClr="000000"/>
                </a:solidFill>
                <a:latin typeface="Helvetica Neue"/>
                <a:sym typeface="Helvetica Neue"/>
              </a:endParaRPr>
            </a:p>
          </p:txBody>
        </p:sp>
        <p:sp>
          <p:nvSpPr>
            <p:cNvPr id="58" name="object 58"/>
            <p:cNvSpPr/>
            <p:nvPr/>
          </p:nvSpPr>
          <p:spPr>
            <a:xfrm>
              <a:off x="3469196" y="3646708"/>
              <a:ext cx="427990" cy="425450"/>
            </a:xfrm>
            <a:custGeom>
              <a:avLst/>
              <a:gdLst/>
              <a:ahLst/>
              <a:cxnLst/>
              <a:rect l="l" t="t" r="r" b="b"/>
              <a:pathLst>
                <a:path w="427989" h="425450">
                  <a:moveTo>
                    <a:pt x="427651" y="212569"/>
                  </a:moveTo>
                  <a:lnTo>
                    <a:pt x="422004" y="261309"/>
                  </a:lnTo>
                  <a:lnTo>
                    <a:pt x="405918" y="306052"/>
                  </a:lnTo>
                  <a:lnTo>
                    <a:pt x="380676" y="345521"/>
                  </a:lnTo>
                  <a:lnTo>
                    <a:pt x="347562" y="378439"/>
                  </a:lnTo>
                  <a:lnTo>
                    <a:pt x="307860" y="403533"/>
                  </a:lnTo>
                  <a:lnTo>
                    <a:pt x="262853" y="419524"/>
                  </a:lnTo>
                  <a:lnTo>
                    <a:pt x="213825" y="425138"/>
                  </a:lnTo>
                  <a:lnTo>
                    <a:pt x="164798" y="419524"/>
                  </a:lnTo>
                  <a:lnTo>
                    <a:pt x="119791" y="403533"/>
                  </a:lnTo>
                  <a:lnTo>
                    <a:pt x="80089" y="378439"/>
                  </a:lnTo>
                  <a:lnTo>
                    <a:pt x="46975" y="345521"/>
                  </a:lnTo>
                  <a:lnTo>
                    <a:pt x="21733" y="306052"/>
                  </a:lnTo>
                  <a:lnTo>
                    <a:pt x="5647" y="261309"/>
                  </a:lnTo>
                  <a:lnTo>
                    <a:pt x="0" y="212569"/>
                  </a:lnTo>
                  <a:lnTo>
                    <a:pt x="5647" y="163828"/>
                  </a:lnTo>
                  <a:lnTo>
                    <a:pt x="21733" y="119086"/>
                  </a:lnTo>
                  <a:lnTo>
                    <a:pt x="46975" y="79617"/>
                  </a:lnTo>
                  <a:lnTo>
                    <a:pt x="80089" y="46698"/>
                  </a:lnTo>
                  <a:lnTo>
                    <a:pt x="119791" y="21605"/>
                  </a:lnTo>
                  <a:lnTo>
                    <a:pt x="164798" y="5614"/>
                  </a:lnTo>
                  <a:lnTo>
                    <a:pt x="213825" y="0"/>
                  </a:lnTo>
                  <a:lnTo>
                    <a:pt x="262853" y="5614"/>
                  </a:lnTo>
                  <a:lnTo>
                    <a:pt x="307860" y="21605"/>
                  </a:lnTo>
                  <a:lnTo>
                    <a:pt x="347562" y="46698"/>
                  </a:lnTo>
                  <a:lnTo>
                    <a:pt x="380676" y="79617"/>
                  </a:lnTo>
                  <a:lnTo>
                    <a:pt x="405918" y="119086"/>
                  </a:lnTo>
                  <a:lnTo>
                    <a:pt x="422004" y="163828"/>
                  </a:lnTo>
                  <a:lnTo>
                    <a:pt x="427651" y="212569"/>
                  </a:lnTo>
                  <a:close/>
                </a:path>
              </a:pathLst>
            </a:custGeom>
            <a:ln w="48815">
              <a:solidFill>
                <a:srgbClr val="F47847"/>
              </a:solidFill>
            </a:ln>
          </p:spPr>
          <p:txBody>
            <a:bodyPr wrap="square" lIns="0" tIns="0" rIns="0" bIns="0" rtlCol="0"/>
            <a:lstStyle/>
            <a:p>
              <a:pPr algn="ctr" defTabSz="553390"/>
              <a:endParaRPr sz="1089" kern="0">
                <a:solidFill>
                  <a:sysClr val="windowText" lastClr="000000"/>
                </a:solidFill>
                <a:latin typeface="Helvetica Neue"/>
                <a:sym typeface="Helvetica Neue"/>
              </a:endParaRPr>
            </a:p>
          </p:txBody>
        </p:sp>
        <p:sp>
          <p:nvSpPr>
            <p:cNvPr id="59" name="object 59"/>
            <p:cNvSpPr/>
            <p:nvPr/>
          </p:nvSpPr>
          <p:spPr>
            <a:xfrm>
              <a:off x="3907546" y="3556745"/>
              <a:ext cx="99695" cy="94615"/>
            </a:xfrm>
            <a:custGeom>
              <a:avLst/>
              <a:gdLst/>
              <a:ahLst/>
              <a:cxnLst/>
              <a:rect l="l" t="t" r="r" b="b"/>
              <a:pathLst>
                <a:path w="99695" h="94614">
                  <a:moveTo>
                    <a:pt x="0" y="94332"/>
                  </a:moveTo>
                  <a:lnTo>
                    <a:pt x="99452" y="0"/>
                  </a:lnTo>
                </a:path>
              </a:pathLst>
            </a:custGeom>
            <a:ln w="53118">
              <a:solidFill>
                <a:srgbClr val="F47847"/>
              </a:solidFill>
            </a:ln>
          </p:spPr>
          <p:txBody>
            <a:bodyPr wrap="square" lIns="0" tIns="0" rIns="0" bIns="0" rtlCol="0"/>
            <a:lstStyle/>
            <a:p>
              <a:pPr algn="ctr" defTabSz="553390"/>
              <a:endParaRPr sz="1089" kern="0">
                <a:solidFill>
                  <a:sysClr val="windowText" lastClr="000000"/>
                </a:solidFill>
                <a:latin typeface="Helvetica Neue"/>
                <a:sym typeface="Helvetica Neue"/>
              </a:endParaRPr>
            </a:p>
          </p:txBody>
        </p:sp>
        <p:sp>
          <p:nvSpPr>
            <p:cNvPr id="60" name="object 60"/>
            <p:cNvSpPr/>
            <p:nvPr/>
          </p:nvSpPr>
          <p:spPr>
            <a:xfrm>
              <a:off x="4002030" y="3855468"/>
              <a:ext cx="154305" cy="0"/>
            </a:xfrm>
            <a:custGeom>
              <a:avLst/>
              <a:gdLst/>
              <a:ahLst/>
              <a:cxnLst/>
              <a:rect l="l" t="t" r="r" b="b"/>
              <a:pathLst>
                <a:path w="154304">
                  <a:moveTo>
                    <a:pt x="0" y="0"/>
                  </a:moveTo>
                  <a:lnTo>
                    <a:pt x="154152" y="0"/>
                  </a:lnTo>
                </a:path>
              </a:pathLst>
            </a:custGeom>
            <a:ln w="53118">
              <a:solidFill>
                <a:srgbClr val="F47847"/>
              </a:solidFill>
            </a:ln>
          </p:spPr>
          <p:txBody>
            <a:bodyPr wrap="square" lIns="0" tIns="0" rIns="0" bIns="0" rtlCol="0"/>
            <a:lstStyle/>
            <a:p>
              <a:pPr algn="ctr" defTabSz="553390"/>
              <a:endParaRPr sz="1089" kern="0">
                <a:solidFill>
                  <a:sysClr val="windowText" lastClr="000000"/>
                </a:solidFill>
                <a:latin typeface="Helvetica Neue"/>
                <a:sym typeface="Helvetica Neue"/>
              </a:endParaRPr>
            </a:p>
          </p:txBody>
        </p:sp>
        <p:sp>
          <p:nvSpPr>
            <p:cNvPr id="61" name="object 61"/>
            <p:cNvSpPr/>
            <p:nvPr/>
          </p:nvSpPr>
          <p:spPr>
            <a:xfrm>
              <a:off x="3912519" y="4070340"/>
              <a:ext cx="104775" cy="110489"/>
            </a:xfrm>
            <a:custGeom>
              <a:avLst/>
              <a:gdLst/>
              <a:ahLst/>
              <a:cxnLst/>
              <a:rect l="l" t="t" r="r" b="b"/>
              <a:pathLst>
                <a:path w="104775" h="110489">
                  <a:moveTo>
                    <a:pt x="0" y="0"/>
                  </a:moveTo>
                  <a:lnTo>
                    <a:pt x="104426" y="110049"/>
                  </a:lnTo>
                </a:path>
              </a:pathLst>
            </a:custGeom>
            <a:ln w="53118">
              <a:solidFill>
                <a:srgbClr val="F47847"/>
              </a:solidFill>
            </a:ln>
          </p:spPr>
          <p:txBody>
            <a:bodyPr wrap="square" lIns="0" tIns="0" rIns="0" bIns="0" rtlCol="0"/>
            <a:lstStyle/>
            <a:p>
              <a:pPr algn="ctr" defTabSz="553390"/>
              <a:endParaRPr sz="1089" kern="0">
                <a:solidFill>
                  <a:sysClr val="windowText" lastClr="000000"/>
                </a:solidFill>
                <a:latin typeface="Helvetica Neue"/>
                <a:sym typeface="Helvetica Neue"/>
              </a:endParaRPr>
            </a:p>
          </p:txBody>
        </p:sp>
        <p:sp>
          <p:nvSpPr>
            <p:cNvPr id="62" name="object 62"/>
            <p:cNvSpPr/>
            <p:nvPr/>
          </p:nvSpPr>
          <p:spPr>
            <a:xfrm>
              <a:off x="3345624" y="3556745"/>
              <a:ext cx="99695" cy="94615"/>
            </a:xfrm>
            <a:custGeom>
              <a:avLst/>
              <a:gdLst/>
              <a:ahLst/>
              <a:cxnLst/>
              <a:rect l="l" t="t" r="r" b="b"/>
              <a:pathLst>
                <a:path w="99695" h="94614">
                  <a:moveTo>
                    <a:pt x="99452" y="94332"/>
                  </a:moveTo>
                  <a:lnTo>
                    <a:pt x="0" y="0"/>
                  </a:lnTo>
                </a:path>
              </a:pathLst>
            </a:custGeom>
            <a:ln w="53118">
              <a:solidFill>
                <a:srgbClr val="F47847"/>
              </a:solidFill>
            </a:ln>
          </p:spPr>
          <p:txBody>
            <a:bodyPr wrap="square" lIns="0" tIns="0" rIns="0" bIns="0" rtlCol="0"/>
            <a:lstStyle/>
            <a:p>
              <a:pPr algn="ctr" defTabSz="553390"/>
              <a:endParaRPr sz="1089" kern="0">
                <a:solidFill>
                  <a:sysClr val="windowText" lastClr="000000"/>
                </a:solidFill>
                <a:latin typeface="Helvetica Neue"/>
                <a:sym typeface="Helvetica Neue"/>
              </a:endParaRPr>
            </a:p>
          </p:txBody>
        </p:sp>
        <p:sp>
          <p:nvSpPr>
            <p:cNvPr id="63" name="object 63"/>
            <p:cNvSpPr/>
            <p:nvPr/>
          </p:nvSpPr>
          <p:spPr>
            <a:xfrm>
              <a:off x="3211360" y="3855468"/>
              <a:ext cx="154305" cy="0"/>
            </a:xfrm>
            <a:custGeom>
              <a:avLst/>
              <a:gdLst/>
              <a:ahLst/>
              <a:cxnLst/>
              <a:rect l="l" t="t" r="r" b="b"/>
              <a:pathLst>
                <a:path w="154304">
                  <a:moveTo>
                    <a:pt x="154152" y="0"/>
                  </a:moveTo>
                  <a:lnTo>
                    <a:pt x="0" y="0"/>
                  </a:lnTo>
                </a:path>
              </a:pathLst>
            </a:custGeom>
            <a:ln w="53118">
              <a:solidFill>
                <a:srgbClr val="F47847"/>
              </a:solidFill>
            </a:ln>
          </p:spPr>
          <p:txBody>
            <a:bodyPr wrap="square" lIns="0" tIns="0" rIns="0" bIns="0" rtlCol="0"/>
            <a:lstStyle/>
            <a:p>
              <a:pPr algn="ctr" defTabSz="553390"/>
              <a:endParaRPr sz="1089" kern="0">
                <a:solidFill>
                  <a:sysClr val="windowText" lastClr="000000"/>
                </a:solidFill>
                <a:latin typeface="Helvetica Neue"/>
                <a:sym typeface="Helvetica Neue"/>
              </a:endParaRPr>
            </a:p>
          </p:txBody>
        </p:sp>
        <p:sp>
          <p:nvSpPr>
            <p:cNvPr id="64" name="object 64"/>
            <p:cNvSpPr/>
            <p:nvPr/>
          </p:nvSpPr>
          <p:spPr>
            <a:xfrm>
              <a:off x="3335678" y="4070340"/>
              <a:ext cx="104775" cy="110489"/>
            </a:xfrm>
            <a:custGeom>
              <a:avLst/>
              <a:gdLst/>
              <a:ahLst/>
              <a:cxnLst/>
              <a:rect l="l" t="t" r="r" b="b"/>
              <a:pathLst>
                <a:path w="104775" h="110489">
                  <a:moveTo>
                    <a:pt x="104426" y="0"/>
                  </a:moveTo>
                  <a:lnTo>
                    <a:pt x="0" y="110049"/>
                  </a:lnTo>
                </a:path>
              </a:pathLst>
            </a:custGeom>
            <a:ln w="53118">
              <a:solidFill>
                <a:srgbClr val="F47847"/>
              </a:solidFill>
            </a:ln>
          </p:spPr>
          <p:txBody>
            <a:bodyPr wrap="square" lIns="0" tIns="0" rIns="0" bIns="0" rtlCol="0"/>
            <a:lstStyle/>
            <a:p>
              <a:pPr algn="ctr" defTabSz="553390"/>
              <a:endParaRPr sz="1089" kern="0">
                <a:solidFill>
                  <a:sysClr val="windowText" lastClr="000000"/>
                </a:solidFill>
                <a:latin typeface="Helvetica Neue"/>
                <a:sym typeface="Helvetica Neue"/>
              </a:endParaRPr>
            </a:p>
          </p:txBody>
        </p:sp>
        <p:sp>
          <p:nvSpPr>
            <p:cNvPr id="65" name="object 65"/>
            <p:cNvSpPr/>
            <p:nvPr/>
          </p:nvSpPr>
          <p:spPr>
            <a:xfrm>
              <a:off x="3673825" y="4169914"/>
              <a:ext cx="0" cy="136525"/>
            </a:xfrm>
            <a:custGeom>
              <a:avLst/>
              <a:gdLst/>
              <a:ahLst/>
              <a:cxnLst/>
              <a:rect l="l" t="t" r="r" b="b"/>
              <a:pathLst>
                <a:path h="136525">
                  <a:moveTo>
                    <a:pt x="0" y="0"/>
                  </a:moveTo>
                  <a:lnTo>
                    <a:pt x="0" y="136268"/>
                  </a:lnTo>
                </a:path>
              </a:pathLst>
            </a:custGeom>
            <a:ln w="53118">
              <a:solidFill>
                <a:srgbClr val="F47847"/>
              </a:solidFill>
            </a:ln>
          </p:spPr>
          <p:txBody>
            <a:bodyPr wrap="square" lIns="0" tIns="0" rIns="0" bIns="0" rtlCol="0"/>
            <a:lstStyle/>
            <a:p>
              <a:pPr algn="ctr" defTabSz="553390"/>
              <a:endParaRPr sz="1089" kern="0">
                <a:solidFill>
                  <a:sysClr val="windowText" lastClr="000000"/>
                </a:solidFill>
                <a:latin typeface="Helvetica Neue"/>
                <a:sym typeface="Helvetica Neue"/>
              </a:endParaRPr>
            </a:p>
          </p:txBody>
        </p:sp>
      </p:grpSp>
      <p:sp>
        <p:nvSpPr>
          <p:cNvPr id="76" name="object 76"/>
          <p:cNvSpPr txBox="1"/>
          <p:nvPr/>
        </p:nvSpPr>
        <p:spPr>
          <a:xfrm>
            <a:off x="5232768" y="2017373"/>
            <a:ext cx="1009914" cy="191228"/>
          </a:xfrm>
          <a:prstGeom prst="rect">
            <a:avLst/>
          </a:prstGeom>
        </p:spPr>
        <p:txBody>
          <a:bodyPr vert="horz" wrap="square" lIns="0" tIns="9607" rIns="0" bIns="0" rtlCol="0">
            <a:spAutoFit/>
          </a:bodyPr>
          <a:lstStyle/>
          <a:p>
            <a:pPr marL="7686" algn="ctr" defTabSz="553390">
              <a:spcBef>
                <a:spcPts val="76"/>
              </a:spcBef>
            </a:pPr>
            <a:r>
              <a:rPr lang="en-US" sz="1180" b="1" kern="0" spc="-6" dirty="0">
                <a:solidFill>
                  <a:sysClr val="windowText" lastClr="000000"/>
                </a:solidFill>
                <a:latin typeface="OpenSans-Extrabold"/>
                <a:cs typeface="OpenSans-Extrabold"/>
                <a:sym typeface="Helvetica Neue"/>
              </a:rPr>
              <a:t>RECOLTE</a:t>
            </a:r>
            <a:endParaRPr sz="1180" kern="0" dirty="0">
              <a:solidFill>
                <a:sysClr val="windowText" lastClr="000000"/>
              </a:solidFill>
              <a:latin typeface="OpenSans-Extrabold"/>
              <a:cs typeface="OpenSans-Extrabold"/>
              <a:sym typeface="Helvetica Neue"/>
            </a:endParaRPr>
          </a:p>
        </p:txBody>
      </p:sp>
      <p:pic>
        <p:nvPicPr>
          <p:cNvPr id="2" name="Picture 1">
            <a:extLst>
              <a:ext uri="{FF2B5EF4-FFF2-40B4-BE49-F238E27FC236}">
                <a16:creationId xmlns:a16="http://schemas.microsoft.com/office/drawing/2014/main" id="{A02F2640-E767-067F-306B-8C654D7CD26F}"/>
              </a:ext>
            </a:extLst>
          </p:cNvPr>
          <p:cNvPicPr>
            <a:picLocks noChangeAspect="1"/>
          </p:cNvPicPr>
          <p:nvPr/>
        </p:nvPicPr>
        <p:blipFill>
          <a:blip r:embed="rId9"/>
          <a:stretch>
            <a:fillRect/>
          </a:stretch>
        </p:blipFill>
        <p:spPr>
          <a:xfrm>
            <a:off x="-247800" y="3308120"/>
            <a:ext cx="12179300" cy="3523810"/>
          </a:xfrm>
          <a:prstGeom prst="rect">
            <a:avLst/>
          </a:prstGeom>
        </p:spPr>
      </p:pic>
      <p:pic>
        <p:nvPicPr>
          <p:cNvPr id="69" name="Picture 68">
            <a:extLst>
              <a:ext uri="{FF2B5EF4-FFF2-40B4-BE49-F238E27FC236}">
                <a16:creationId xmlns:a16="http://schemas.microsoft.com/office/drawing/2014/main" id="{52FBC9D3-3950-6F35-2416-0FA4AC02891E}"/>
              </a:ext>
            </a:extLst>
          </p:cNvPr>
          <p:cNvPicPr>
            <a:picLocks noChangeAspect="1"/>
          </p:cNvPicPr>
          <p:nvPr/>
        </p:nvPicPr>
        <p:blipFill>
          <a:blip r:embed="rId10"/>
          <a:stretch>
            <a:fillRect/>
          </a:stretch>
        </p:blipFill>
        <p:spPr>
          <a:xfrm>
            <a:off x="1175847" y="2806216"/>
            <a:ext cx="8690521" cy="562300"/>
          </a:xfrm>
          <a:prstGeom prst="rect">
            <a:avLst/>
          </a:prstGeom>
        </p:spPr>
      </p:pic>
    </p:spTree>
    <p:extLst>
      <p:ext uri="{BB962C8B-B14F-4D97-AF65-F5344CB8AC3E}">
        <p14:creationId xmlns:p14="http://schemas.microsoft.com/office/powerpoint/2010/main" val="3414579664"/>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object 57">
            <a:extLst>
              <a:ext uri="{FF2B5EF4-FFF2-40B4-BE49-F238E27FC236}">
                <a16:creationId xmlns:a16="http://schemas.microsoft.com/office/drawing/2014/main" id="{D0D94765-A60C-0C19-08CC-54A29D8F7051}"/>
              </a:ext>
            </a:extLst>
          </p:cNvPr>
          <p:cNvPicPr/>
          <p:nvPr/>
        </p:nvPicPr>
        <p:blipFill>
          <a:blip r:embed="rId3" cstate="email">
            <a:extLst>
              <a:ext uri="{28A0092B-C50C-407E-A947-70E740481C1C}">
                <a14:useLocalDpi xmlns:a14="http://schemas.microsoft.com/office/drawing/2010/main"/>
              </a:ext>
            </a:extLst>
          </a:blip>
          <a:stretch>
            <a:fillRect/>
          </a:stretch>
        </p:blipFill>
        <p:spPr>
          <a:xfrm>
            <a:off x="-13291" y="302398"/>
            <a:ext cx="9460591" cy="578540"/>
          </a:xfrm>
          <a:prstGeom prst="rect">
            <a:avLst/>
          </a:prstGeom>
        </p:spPr>
      </p:pic>
      <p:sp>
        <p:nvSpPr>
          <p:cNvPr id="6" name="Title 1">
            <a:extLst>
              <a:ext uri="{FF2B5EF4-FFF2-40B4-BE49-F238E27FC236}">
                <a16:creationId xmlns:a16="http://schemas.microsoft.com/office/drawing/2014/main" id="{DCC8B325-8D50-B87C-F4D5-D459BCD940EE}"/>
              </a:ext>
            </a:extLst>
          </p:cNvPr>
          <p:cNvSpPr txBox="1">
            <a:spLocks/>
          </p:cNvSpPr>
          <p:nvPr/>
        </p:nvSpPr>
        <p:spPr>
          <a:xfrm>
            <a:off x="174554" y="163288"/>
            <a:ext cx="8972434" cy="929067"/>
          </a:xfrm>
          <a:prstGeom prst="rect">
            <a:avLst/>
          </a:prstGeom>
        </p:spPr>
        <p:txBody>
          <a:bodyPr vert="horz" lIns="91339" tIns="45669" rIns="91339" bIns="45669"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553938"/>
            <a:r>
              <a:rPr lang="en-GB" sz="2797" dirty="0" err="1">
                <a:solidFill>
                  <a:prstClr val="white"/>
                </a:solidFill>
                <a:latin typeface="HALDEN SOLID" pitchFamily="2" charset="0"/>
              </a:rPr>
              <a:t>Exemple</a:t>
            </a:r>
            <a:r>
              <a:rPr lang="en-GB" sz="2797" dirty="0">
                <a:solidFill>
                  <a:prstClr val="white"/>
                </a:solidFill>
                <a:latin typeface="HALDEN SOLID" pitchFamily="2" charset="0"/>
              </a:rPr>
              <a:t>: aa pour </a:t>
            </a:r>
            <a:r>
              <a:rPr lang="en-GB" sz="2797" dirty="0" err="1">
                <a:solidFill>
                  <a:prstClr val="white"/>
                </a:solidFill>
                <a:latin typeface="HALDEN SOLID" pitchFamily="2" charset="0"/>
              </a:rPr>
              <a:t>reduire</a:t>
            </a:r>
            <a:r>
              <a:rPr lang="en-GB" sz="2797" dirty="0">
                <a:solidFill>
                  <a:prstClr val="white"/>
                </a:solidFill>
                <a:latin typeface="HALDEN SOLID" pitchFamily="2" charset="0"/>
              </a:rPr>
              <a:t> </a:t>
            </a:r>
            <a:r>
              <a:rPr lang="en-GB" sz="2797" dirty="0" err="1">
                <a:solidFill>
                  <a:prstClr val="white"/>
                </a:solidFill>
                <a:latin typeface="HALDEN SOLID" pitchFamily="2" charset="0"/>
              </a:rPr>
              <a:t>l’impact</a:t>
            </a:r>
            <a:r>
              <a:rPr lang="en-GB" sz="2797" dirty="0">
                <a:solidFill>
                  <a:prstClr val="white"/>
                </a:solidFill>
                <a:latin typeface="HALDEN SOLID" pitchFamily="2" charset="0"/>
              </a:rPr>
              <a:t> de la </a:t>
            </a:r>
            <a:r>
              <a:rPr lang="en-GB" sz="2797" dirty="0" err="1">
                <a:solidFill>
                  <a:prstClr val="white"/>
                </a:solidFill>
                <a:latin typeface="HALDEN SOLID" pitchFamily="2" charset="0"/>
              </a:rPr>
              <a:t>secheresse</a:t>
            </a:r>
            <a:r>
              <a:rPr lang="en-GB" sz="2797" dirty="0">
                <a:solidFill>
                  <a:prstClr val="white"/>
                </a:solidFill>
                <a:latin typeface="HALDEN SOLID" pitchFamily="2" charset="0"/>
              </a:rPr>
              <a:t> au Tchad</a:t>
            </a:r>
            <a:endParaRPr lang="en-US" sz="2797" dirty="0">
              <a:solidFill>
                <a:prstClr val="white"/>
              </a:solidFill>
              <a:latin typeface="HALDEN SOLID" pitchFamily="2" charset="0"/>
            </a:endParaRPr>
          </a:p>
        </p:txBody>
      </p:sp>
      <p:sp>
        <p:nvSpPr>
          <p:cNvPr id="4" name="TextBox 3">
            <a:extLst>
              <a:ext uri="{FF2B5EF4-FFF2-40B4-BE49-F238E27FC236}">
                <a16:creationId xmlns:a16="http://schemas.microsoft.com/office/drawing/2014/main" id="{5359A8EB-6ECC-9319-3D8B-84DE6F90AC1A}"/>
              </a:ext>
            </a:extLst>
          </p:cNvPr>
          <p:cNvSpPr txBox="1"/>
          <p:nvPr/>
        </p:nvSpPr>
        <p:spPr>
          <a:xfrm>
            <a:off x="174554" y="1503410"/>
            <a:ext cx="6133942" cy="5011532"/>
          </a:xfrm>
          <a:prstGeom prst="rect">
            <a:avLst/>
          </a:prstGeom>
          <a:noFill/>
        </p:spPr>
        <p:txBody>
          <a:bodyPr wrap="square" rtlCol="0">
            <a:spAutoFit/>
          </a:bodyPr>
          <a:lstStyle/>
          <a:p>
            <a:pPr marL="173106" indent="-173106" algn="just" defTabSz="553938">
              <a:buFont typeface="Arial" panose="020B0604020202020204" pitchFamily="34" charset="0"/>
              <a:buChar char="•"/>
            </a:pPr>
            <a:r>
              <a:rPr lang="fr-FR" sz="1998" dirty="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Impact significatif de la sécheresse sur l’économie et </a:t>
            </a:r>
            <a:r>
              <a:rPr lang="fr-FR" sz="1998" b="0" i="0" u="none" strike="noStrike" baseline="0" dirty="0">
                <a:latin typeface="ArialMT"/>
              </a:rPr>
              <a:t>les moyens de vie des populations</a:t>
            </a:r>
            <a:endParaRPr lang="fr-FR" sz="1998" dirty="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endParaRPr>
          </a:p>
          <a:p>
            <a:pPr marL="173106" indent="-173106" algn="just" defTabSz="553938">
              <a:buFont typeface="Arial" panose="020B0604020202020204" pitchFamily="34" charset="0"/>
              <a:buChar char="•"/>
            </a:pPr>
            <a:endParaRPr lang="fr-FR" sz="1998" dirty="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endParaRPr>
          </a:p>
          <a:p>
            <a:pPr marL="173106" indent="-173106" algn="just" defTabSz="553938">
              <a:buFont typeface="Arial" panose="020B0604020202020204" pitchFamily="34" charset="0"/>
              <a:buChar char="•"/>
            </a:pPr>
            <a:r>
              <a:rPr lang="fr-FR" sz="1998" dirty="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Démontrer comment l'action humanitaire collective anticipatoire à travers un paquet d’activités multisectorielles réduit l’impact humanitaire de la sécheresse sur les personnes exposées</a:t>
            </a:r>
          </a:p>
          <a:p>
            <a:pPr marL="173106" indent="-173106" algn="just" defTabSz="553938">
              <a:buFont typeface="Arial" panose="020B0604020202020204" pitchFamily="34" charset="0"/>
              <a:buChar char="•"/>
            </a:pPr>
            <a:endParaRPr lang="en-GB" sz="1998" dirty="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endParaRPr>
          </a:p>
          <a:p>
            <a:pPr marL="173106" indent="-173106" algn="just" defTabSz="553938">
              <a:buFont typeface="Arial" panose="020B0604020202020204" pitchFamily="34" charset="0"/>
              <a:buChar char="•"/>
            </a:pPr>
            <a:r>
              <a:rPr lang="fr-FR" sz="1998" dirty="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En cas de sécheresse grave, les besoins humanitaires surviennent souvent plus tôt que d'habitude et avec une plus grande intensité. </a:t>
            </a:r>
          </a:p>
          <a:p>
            <a:pPr marL="173106" indent="-173106" algn="just" defTabSz="553938">
              <a:buFont typeface="Arial" panose="020B0604020202020204" pitchFamily="34" charset="0"/>
              <a:buChar char="•"/>
            </a:pPr>
            <a:endParaRPr lang="fr-FR" sz="1998" dirty="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endParaRPr>
          </a:p>
          <a:p>
            <a:pPr marL="173106" indent="-173106" algn="just" defTabSz="553938">
              <a:buFont typeface="Arial" panose="020B0604020202020204" pitchFamily="34" charset="0"/>
              <a:buChar char="•"/>
            </a:pPr>
            <a:r>
              <a:rPr lang="fr-FR" sz="1998" dirty="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Paquet multisectoriel : sécurité alimentaire et moyens d’existence ; eau, assainissement et hygiène ; nutrition ; protection ; santé.</a:t>
            </a:r>
          </a:p>
        </p:txBody>
      </p:sp>
      <p:pic>
        <p:nvPicPr>
          <p:cNvPr id="8" name="Picture 7">
            <a:extLst>
              <a:ext uri="{FF2B5EF4-FFF2-40B4-BE49-F238E27FC236}">
                <a16:creationId xmlns:a16="http://schemas.microsoft.com/office/drawing/2014/main" id="{11D7B3FC-4E10-177C-5E3C-FFDF56AB60D3}"/>
              </a:ext>
            </a:extLst>
          </p:cNvPr>
          <p:cNvPicPr>
            <a:picLocks noChangeAspect="1"/>
          </p:cNvPicPr>
          <p:nvPr/>
        </p:nvPicPr>
        <p:blipFill>
          <a:blip r:embed="rId4"/>
          <a:stretch>
            <a:fillRect/>
          </a:stretch>
        </p:blipFill>
        <p:spPr>
          <a:xfrm>
            <a:off x="6737762" y="1503410"/>
            <a:ext cx="5266984" cy="4576828"/>
          </a:xfrm>
          <a:prstGeom prst="rect">
            <a:avLst/>
          </a:prstGeom>
        </p:spPr>
      </p:pic>
    </p:spTree>
    <p:extLst>
      <p:ext uri="{BB962C8B-B14F-4D97-AF65-F5344CB8AC3E}">
        <p14:creationId xmlns:p14="http://schemas.microsoft.com/office/powerpoint/2010/main" val="405009434"/>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object 57">
            <a:extLst>
              <a:ext uri="{FF2B5EF4-FFF2-40B4-BE49-F238E27FC236}">
                <a16:creationId xmlns:a16="http://schemas.microsoft.com/office/drawing/2014/main" id="{D0D94765-A60C-0C19-08CC-54A29D8F7051}"/>
              </a:ext>
            </a:extLst>
          </p:cNvPr>
          <p:cNvPicPr/>
          <p:nvPr/>
        </p:nvPicPr>
        <p:blipFill>
          <a:blip r:embed="rId3" cstate="email">
            <a:extLst>
              <a:ext uri="{28A0092B-C50C-407E-A947-70E740481C1C}">
                <a14:useLocalDpi xmlns:a14="http://schemas.microsoft.com/office/drawing/2010/main"/>
              </a:ext>
            </a:extLst>
          </a:blip>
          <a:stretch>
            <a:fillRect/>
          </a:stretch>
        </p:blipFill>
        <p:spPr>
          <a:xfrm>
            <a:off x="-13291" y="302398"/>
            <a:ext cx="9460591" cy="578540"/>
          </a:xfrm>
          <a:prstGeom prst="rect">
            <a:avLst/>
          </a:prstGeom>
        </p:spPr>
      </p:pic>
      <p:sp>
        <p:nvSpPr>
          <p:cNvPr id="6" name="Title 1">
            <a:extLst>
              <a:ext uri="{FF2B5EF4-FFF2-40B4-BE49-F238E27FC236}">
                <a16:creationId xmlns:a16="http://schemas.microsoft.com/office/drawing/2014/main" id="{DCC8B325-8D50-B87C-F4D5-D459BCD940EE}"/>
              </a:ext>
            </a:extLst>
          </p:cNvPr>
          <p:cNvSpPr txBox="1">
            <a:spLocks/>
          </p:cNvSpPr>
          <p:nvPr/>
        </p:nvSpPr>
        <p:spPr>
          <a:xfrm>
            <a:off x="174554" y="163288"/>
            <a:ext cx="8972434" cy="929067"/>
          </a:xfrm>
          <a:prstGeom prst="rect">
            <a:avLst/>
          </a:prstGeom>
        </p:spPr>
        <p:txBody>
          <a:bodyPr vert="horz" lIns="91339" tIns="45669" rIns="91339" bIns="45669"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553938"/>
            <a:r>
              <a:rPr lang="en-GB" sz="2797" dirty="0" err="1">
                <a:solidFill>
                  <a:prstClr val="white"/>
                </a:solidFill>
                <a:latin typeface="HALDEN SOLID" pitchFamily="2" charset="0"/>
              </a:rPr>
              <a:t>Exemple</a:t>
            </a:r>
            <a:r>
              <a:rPr lang="en-GB" sz="2797" dirty="0">
                <a:solidFill>
                  <a:prstClr val="white"/>
                </a:solidFill>
                <a:latin typeface="HALDEN SOLID" pitchFamily="2" charset="0"/>
              </a:rPr>
              <a:t>: aa pour </a:t>
            </a:r>
            <a:r>
              <a:rPr lang="en-GB" sz="2797" dirty="0" err="1">
                <a:solidFill>
                  <a:prstClr val="white"/>
                </a:solidFill>
                <a:latin typeface="HALDEN SOLID" pitchFamily="2" charset="0"/>
              </a:rPr>
              <a:t>reduire</a:t>
            </a:r>
            <a:r>
              <a:rPr lang="en-GB" sz="2797" dirty="0">
                <a:solidFill>
                  <a:prstClr val="white"/>
                </a:solidFill>
                <a:latin typeface="HALDEN SOLID" pitchFamily="2" charset="0"/>
              </a:rPr>
              <a:t> </a:t>
            </a:r>
            <a:r>
              <a:rPr lang="en-GB" sz="2797" dirty="0" err="1">
                <a:solidFill>
                  <a:prstClr val="white"/>
                </a:solidFill>
                <a:latin typeface="HALDEN SOLID" pitchFamily="2" charset="0"/>
              </a:rPr>
              <a:t>l’impact</a:t>
            </a:r>
            <a:r>
              <a:rPr lang="en-GB" sz="2797" dirty="0">
                <a:solidFill>
                  <a:prstClr val="white"/>
                </a:solidFill>
                <a:latin typeface="HALDEN SOLID" pitchFamily="2" charset="0"/>
              </a:rPr>
              <a:t> de la </a:t>
            </a:r>
            <a:r>
              <a:rPr lang="en-GB" sz="2797" dirty="0" err="1">
                <a:solidFill>
                  <a:prstClr val="white"/>
                </a:solidFill>
                <a:latin typeface="HALDEN SOLID" pitchFamily="2" charset="0"/>
              </a:rPr>
              <a:t>secheresse</a:t>
            </a:r>
            <a:r>
              <a:rPr lang="en-GB" sz="2797" dirty="0">
                <a:solidFill>
                  <a:prstClr val="white"/>
                </a:solidFill>
                <a:latin typeface="HALDEN SOLID" pitchFamily="2" charset="0"/>
              </a:rPr>
              <a:t> au Tchad</a:t>
            </a:r>
            <a:endParaRPr lang="en-US" sz="2797" dirty="0">
              <a:solidFill>
                <a:prstClr val="white"/>
              </a:solidFill>
              <a:latin typeface="HALDEN SOLID" pitchFamily="2" charset="0"/>
            </a:endParaRPr>
          </a:p>
        </p:txBody>
      </p:sp>
      <p:sp>
        <p:nvSpPr>
          <p:cNvPr id="4" name="TextBox 3">
            <a:extLst>
              <a:ext uri="{FF2B5EF4-FFF2-40B4-BE49-F238E27FC236}">
                <a16:creationId xmlns:a16="http://schemas.microsoft.com/office/drawing/2014/main" id="{5359A8EB-6ECC-9319-3D8B-84DE6F90AC1A}"/>
              </a:ext>
            </a:extLst>
          </p:cNvPr>
          <p:cNvSpPr txBox="1"/>
          <p:nvPr/>
        </p:nvSpPr>
        <p:spPr>
          <a:xfrm>
            <a:off x="174554" y="1076429"/>
            <a:ext cx="11257813" cy="1770178"/>
          </a:xfrm>
          <a:prstGeom prst="rect">
            <a:avLst/>
          </a:prstGeom>
          <a:noFill/>
        </p:spPr>
        <p:txBody>
          <a:bodyPr wrap="square" rtlCol="0">
            <a:spAutoFit/>
          </a:bodyPr>
          <a:lstStyle/>
          <a:p>
            <a:pPr marL="173106" indent="-173106" algn="just" defTabSz="553938">
              <a:buFont typeface="Arial" panose="020B0604020202020204" pitchFamily="34" charset="0"/>
              <a:buChar char="•"/>
            </a:pPr>
            <a:endParaRPr lang="fr-FR" sz="1817" dirty="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endParaRPr>
          </a:p>
          <a:p>
            <a:pPr marL="342557" indent="-342557" algn="just" defTabSz="553938">
              <a:buFont typeface="Arial" panose="020B0604020202020204" pitchFamily="34" charset="0"/>
              <a:buChar char="•"/>
            </a:pPr>
            <a:r>
              <a:rPr lang="fr-FR" sz="1817" dirty="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Trois fenêtres d'opportunité : deux fenêtres visant la </a:t>
            </a:r>
            <a:r>
              <a:rPr lang="fr-FR" sz="1817" i="1" dirty="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protection des moyens d’existence en agriculture et pastoralisme</a:t>
            </a:r>
            <a:r>
              <a:rPr lang="fr-FR" sz="1817" dirty="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 et une fenêtre visant principalement à </a:t>
            </a:r>
            <a:r>
              <a:rPr lang="fr-FR" sz="1817" i="1" dirty="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réduire les impacts humanitaires précoces</a:t>
            </a:r>
          </a:p>
          <a:p>
            <a:pPr marL="173106" indent="-173106" algn="just" defTabSz="553938">
              <a:buFont typeface="Arial" panose="020B0604020202020204" pitchFamily="34" charset="0"/>
              <a:buChar char="•"/>
            </a:pPr>
            <a:endParaRPr lang="fr-FR" sz="1817" dirty="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endParaRPr>
          </a:p>
          <a:p>
            <a:pPr marL="342557" indent="-342557" algn="l">
              <a:buFont typeface="Arial" panose="020B0604020202020204" pitchFamily="34" charset="0"/>
              <a:buChar char="•"/>
            </a:pPr>
            <a:r>
              <a:rPr lang="fr-FR" sz="1817" b="1" dirty="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Modèle déclencheur  </a:t>
            </a:r>
            <a:endParaRPr lang="fr-FR" sz="1817" dirty="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endParaRPr>
          </a:p>
          <a:p>
            <a:pPr marL="173106" indent="-173106" algn="just" defTabSz="553938">
              <a:buFont typeface="Arial" panose="020B0604020202020204" pitchFamily="34" charset="0"/>
              <a:buChar char="•"/>
            </a:pPr>
            <a:endParaRPr lang="fr-FR" sz="1817" i="1" dirty="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 name="Rectangle 1">
            <a:extLst>
              <a:ext uri="{FF2B5EF4-FFF2-40B4-BE49-F238E27FC236}">
                <a16:creationId xmlns:a16="http://schemas.microsoft.com/office/drawing/2014/main" id="{179DC1B2-D9CB-8CFD-8F8E-9F26B37A7A4A}"/>
              </a:ext>
            </a:extLst>
          </p:cNvPr>
          <p:cNvSpPr/>
          <p:nvPr/>
        </p:nvSpPr>
        <p:spPr>
          <a:xfrm>
            <a:off x="3153263" y="2554694"/>
            <a:ext cx="3116190" cy="200547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598" b="1" dirty="0">
                <a:solidFill>
                  <a:schemeClr val="bg1"/>
                </a:solidFill>
                <a:latin typeface="Open Sans" panose="020B0606030504020204" pitchFamily="34" charset="0"/>
                <a:ea typeface="Open Sans" panose="020B0606030504020204" pitchFamily="34" charset="0"/>
                <a:cs typeface="Open Sans" panose="020B0606030504020204" pitchFamily="34" charset="0"/>
              </a:rPr>
              <a:t>Seuil de 42.5% de probabilité que la précipitation totale pendant la période juillet-aout septembre sera inférieure à la moyenne</a:t>
            </a:r>
            <a:r>
              <a:rPr lang="fr-FR" sz="1598" dirty="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a:t>
            </a:r>
            <a:endParaRPr lang="en-US" sz="1598" dirty="0"/>
          </a:p>
        </p:txBody>
      </p:sp>
      <p:sp>
        <p:nvSpPr>
          <p:cNvPr id="3" name="Rectangle 2">
            <a:extLst>
              <a:ext uri="{FF2B5EF4-FFF2-40B4-BE49-F238E27FC236}">
                <a16:creationId xmlns:a16="http://schemas.microsoft.com/office/drawing/2014/main" id="{CFBCF7FC-5123-2755-DC7C-15723F0EF2B4}"/>
              </a:ext>
            </a:extLst>
          </p:cNvPr>
          <p:cNvSpPr/>
          <p:nvPr/>
        </p:nvSpPr>
        <p:spPr>
          <a:xfrm>
            <a:off x="479527" y="3207993"/>
            <a:ext cx="2350226" cy="698877"/>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798" b="1" dirty="0">
                <a:solidFill>
                  <a:schemeClr val="bg1"/>
                </a:solidFill>
                <a:latin typeface="Open Sans" panose="020B0606030504020204" pitchFamily="34" charset="0"/>
                <a:ea typeface="Open Sans" panose="020B0606030504020204" pitchFamily="34" charset="0"/>
                <a:cs typeface="Open Sans" panose="020B0606030504020204" pitchFamily="34" charset="0"/>
              </a:rPr>
              <a:t>Prévision de précipitation</a:t>
            </a:r>
            <a:endParaRPr lang="en-US" sz="1798" dirty="0"/>
          </a:p>
        </p:txBody>
      </p:sp>
      <p:sp>
        <p:nvSpPr>
          <p:cNvPr id="5" name="Rectangle 4">
            <a:extLst>
              <a:ext uri="{FF2B5EF4-FFF2-40B4-BE49-F238E27FC236}">
                <a16:creationId xmlns:a16="http://schemas.microsoft.com/office/drawing/2014/main" id="{49408FC6-B215-E7E8-116D-79F6435BD24B}"/>
              </a:ext>
            </a:extLst>
          </p:cNvPr>
          <p:cNvSpPr/>
          <p:nvPr/>
        </p:nvSpPr>
        <p:spPr>
          <a:xfrm>
            <a:off x="479527" y="5001335"/>
            <a:ext cx="2350226" cy="698877"/>
          </a:xfrm>
          <a:prstGeom prst="rect">
            <a:avLst/>
          </a:prstGeom>
          <a:solidFill>
            <a:schemeClr val="accent2">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798" b="1" dirty="0">
                <a:solidFill>
                  <a:schemeClr val="bg1"/>
                </a:solidFill>
                <a:latin typeface="Open Sans" panose="020B0606030504020204" pitchFamily="34" charset="0"/>
                <a:ea typeface="Open Sans" panose="020B0606030504020204" pitchFamily="34" charset="0"/>
                <a:cs typeface="Open Sans" panose="020B0606030504020204" pitchFamily="34" charset="0"/>
              </a:rPr>
              <a:t>Observation de la biomasse</a:t>
            </a:r>
            <a:endParaRPr lang="en-US" sz="1798" dirty="0"/>
          </a:p>
        </p:txBody>
      </p:sp>
      <p:sp>
        <p:nvSpPr>
          <p:cNvPr id="9" name="Rectangle 8">
            <a:extLst>
              <a:ext uri="{FF2B5EF4-FFF2-40B4-BE49-F238E27FC236}">
                <a16:creationId xmlns:a16="http://schemas.microsoft.com/office/drawing/2014/main" id="{AC6391F4-C890-2CE5-AB50-C8D201DBD171}"/>
              </a:ext>
            </a:extLst>
          </p:cNvPr>
          <p:cNvSpPr/>
          <p:nvPr/>
        </p:nvSpPr>
        <p:spPr>
          <a:xfrm>
            <a:off x="3153265" y="4843646"/>
            <a:ext cx="3116188" cy="1014255"/>
          </a:xfrm>
          <a:prstGeom prst="rect">
            <a:avLst/>
          </a:prstGeom>
          <a:solidFill>
            <a:schemeClr val="accent2">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598" b="1" dirty="0">
                <a:solidFill>
                  <a:schemeClr val="bg1"/>
                </a:solidFill>
                <a:latin typeface="Open Sans" panose="020B0606030504020204" pitchFamily="34" charset="0"/>
                <a:ea typeface="Open Sans" panose="020B0606030504020204" pitchFamily="34" charset="0"/>
                <a:cs typeface="Open Sans" panose="020B0606030504020204" pitchFamily="34" charset="0"/>
              </a:rPr>
              <a:t>Seuil d’au moins 80% d’anomalie</a:t>
            </a:r>
          </a:p>
        </p:txBody>
      </p:sp>
      <p:sp>
        <p:nvSpPr>
          <p:cNvPr id="10" name="Rectangle 9">
            <a:extLst>
              <a:ext uri="{FF2B5EF4-FFF2-40B4-BE49-F238E27FC236}">
                <a16:creationId xmlns:a16="http://schemas.microsoft.com/office/drawing/2014/main" id="{DFC8DE7B-C11A-DFFB-240F-2C667140E5CE}"/>
              </a:ext>
            </a:extLst>
          </p:cNvPr>
          <p:cNvSpPr/>
          <p:nvPr/>
        </p:nvSpPr>
        <p:spPr>
          <a:xfrm>
            <a:off x="6775542" y="2703355"/>
            <a:ext cx="1641350" cy="475754"/>
          </a:xfrm>
          <a:prstGeom prst="rect">
            <a:avLst/>
          </a:prstGeom>
          <a:solidFill>
            <a:schemeClr val="accent4">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598" b="1" dirty="0">
                <a:latin typeface="Open Sans" panose="020B0606030504020204" pitchFamily="34" charset="0"/>
                <a:ea typeface="Open Sans" panose="020B0606030504020204" pitchFamily="34" charset="0"/>
                <a:cs typeface="Open Sans" panose="020B0606030504020204" pitchFamily="34" charset="0"/>
              </a:rPr>
              <a:t>Mars </a:t>
            </a:r>
            <a:r>
              <a:rPr lang="en-US" sz="1598" b="1" dirty="0" err="1">
                <a:latin typeface="Open Sans" panose="020B0606030504020204" pitchFamily="34" charset="0"/>
                <a:ea typeface="Open Sans" panose="020B0606030504020204" pitchFamily="34" charset="0"/>
                <a:cs typeface="Open Sans" panose="020B0606030504020204" pitchFamily="34" charset="0"/>
              </a:rPr>
              <a:t>ou</a:t>
            </a:r>
            <a:r>
              <a:rPr lang="en-US" sz="1598" b="1" dirty="0">
                <a:latin typeface="Open Sans" panose="020B0606030504020204" pitchFamily="34" charset="0"/>
                <a:ea typeface="Open Sans" panose="020B0606030504020204" pitchFamily="34" charset="0"/>
                <a:cs typeface="Open Sans" panose="020B0606030504020204" pitchFamily="34" charset="0"/>
              </a:rPr>
              <a:t> </a:t>
            </a:r>
            <a:r>
              <a:rPr lang="en-US" sz="1598" b="1" dirty="0" err="1">
                <a:latin typeface="Open Sans" panose="020B0606030504020204" pitchFamily="34" charset="0"/>
                <a:ea typeface="Open Sans" panose="020B0606030504020204" pitchFamily="34" charset="0"/>
                <a:cs typeface="Open Sans" panose="020B0606030504020204" pitchFamily="34" charset="0"/>
              </a:rPr>
              <a:t>avril</a:t>
            </a:r>
            <a:endParaRPr lang="en-US" sz="1598" b="1" dirty="0">
              <a:latin typeface="Open Sans" panose="020B0606030504020204" pitchFamily="34" charset="0"/>
              <a:ea typeface="Open Sans" panose="020B0606030504020204" pitchFamily="34" charset="0"/>
              <a:cs typeface="Open Sans" panose="020B0606030504020204" pitchFamily="34" charset="0"/>
            </a:endParaRPr>
          </a:p>
        </p:txBody>
      </p:sp>
      <p:sp>
        <p:nvSpPr>
          <p:cNvPr id="11" name="Rectangle 10">
            <a:extLst>
              <a:ext uri="{FF2B5EF4-FFF2-40B4-BE49-F238E27FC236}">
                <a16:creationId xmlns:a16="http://schemas.microsoft.com/office/drawing/2014/main" id="{4DC16547-09AC-BB7D-BF06-DA9B7716F1F4}"/>
              </a:ext>
            </a:extLst>
          </p:cNvPr>
          <p:cNvSpPr/>
          <p:nvPr/>
        </p:nvSpPr>
        <p:spPr>
          <a:xfrm>
            <a:off x="6775542" y="3875526"/>
            <a:ext cx="1641350" cy="475754"/>
          </a:xfrm>
          <a:prstGeom prst="rect">
            <a:avLst/>
          </a:prstGeom>
          <a:solidFill>
            <a:schemeClr val="accent4">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598" b="1" dirty="0">
                <a:latin typeface="Open Sans" panose="020B0606030504020204" pitchFamily="34" charset="0"/>
                <a:ea typeface="Open Sans" panose="020B0606030504020204" pitchFamily="34" charset="0"/>
                <a:cs typeface="Open Sans" panose="020B0606030504020204" pitchFamily="34" charset="0"/>
              </a:rPr>
              <a:t>Mai </a:t>
            </a:r>
            <a:r>
              <a:rPr lang="en-US" sz="1598" b="1" dirty="0" err="1">
                <a:latin typeface="Open Sans" panose="020B0606030504020204" pitchFamily="34" charset="0"/>
                <a:ea typeface="Open Sans" panose="020B0606030504020204" pitchFamily="34" charset="0"/>
                <a:cs typeface="Open Sans" panose="020B0606030504020204" pitchFamily="34" charset="0"/>
              </a:rPr>
              <a:t>ou</a:t>
            </a:r>
            <a:r>
              <a:rPr lang="en-US" sz="1598" b="1" dirty="0">
                <a:latin typeface="Open Sans" panose="020B0606030504020204" pitchFamily="34" charset="0"/>
                <a:ea typeface="Open Sans" panose="020B0606030504020204" pitchFamily="34" charset="0"/>
                <a:cs typeface="Open Sans" panose="020B0606030504020204" pitchFamily="34" charset="0"/>
              </a:rPr>
              <a:t> </a:t>
            </a:r>
            <a:r>
              <a:rPr lang="en-US" sz="1598" b="1" dirty="0" err="1">
                <a:latin typeface="Open Sans" panose="020B0606030504020204" pitchFamily="34" charset="0"/>
                <a:ea typeface="Open Sans" panose="020B0606030504020204" pitchFamily="34" charset="0"/>
                <a:cs typeface="Open Sans" panose="020B0606030504020204" pitchFamily="34" charset="0"/>
              </a:rPr>
              <a:t>juin</a:t>
            </a:r>
            <a:endParaRPr lang="en-US" sz="1598" b="1" dirty="0">
              <a:latin typeface="Open Sans" panose="020B0606030504020204" pitchFamily="34" charset="0"/>
              <a:ea typeface="Open Sans" panose="020B0606030504020204" pitchFamily="34" charset="0"/>
              <a:cs typeface="Open Sans" panose="020B0606030504020204" pitchFamily="34" charset="0"/>
            </a:endParaRPr>
          </a:p>
        </p:txBody>
      </p:sp>
      <p:sp>
        <p:nvSpPr>
          <p:cNvPr id="12" name="Rectangle 11">
            <a:extLst>
              <a:ext uri="{FF2B5EF4-FFF2-40B4-BE49-F238E27FC236}">
                <a16:creationId xmlns:a16="http://schemas.microsoft.com/office/drawing/2014/main" id="{14C0832C-39F9-B591-A36A-F9D3B41E8A97}"/>
              </a:ext>
            </a:extLst>
          </p:cNvPr>
          <p:cNvSpPr/>
          <p:nvPr/>
        </p:nvSpPr>
        <p:spPr>
          <a:xfrm>
            <a:off x="6775544" y="5112895"/>
            <a:ext cx="1641350" cy="475754"/>
          </a:xfrm>
          <a:prstGeom prst="rect">
            <a:avLst/>
          </a:prstGeom>
          <a:solidFill>
            <a:schemeClr val="accent4">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598" b="1" dirty="0" err="1">
                <a:latin typeface="Open Sans" panose="020B0606030504020204" pitchFamily="34" charset="0"/>
                <a:ea typeface="Open Sans" panose="020B0606030504020204" pitchFamily="34" charset="0"/>
                <a:cs typeface="Open Sans" panose="020B0606030504020204" pitchFamily="34" charset="0"/>
              </a:rPr>
              <a:t>Septembre</a:t>
            </a:r>
            <a:endParaRPr lang="en-US" sz="1598" b="1" dirty="0">
              <a:latin typeface="Open Sans" panose="020B0606030504020204" pitchFamily="34" charset="0"/>
              <a:ea typeface="Open Sans" panose="020B0606030504020204" pitchFamily="34" charset="0"/>
              <a:cs typeface="Open Sans" panose="020B0606030504020204" pitchFamily="34" charset="0"/>
            </a:endParaRPr>
          </a:p>
        </p:txBody>
      </p:sp>
      <p:sp>
        <p:nvSpPr>
          <p:cNvPr id="14" name="Rectangle: Rounded Corners 13">
            <a:extLst>
              <a:ext uri="{FF2B5EF4-FFF2-40B4-BE49-F238E27FC236}">
                <a16:creationId xmlns:a16="http://schemas.microsoft.com/office/drawing/2014/main" id="{8CCE5476-3744-04A4-AEB2-A0C7A286FBDA}"/>
              </a:ext>
            </a:extLst>
          </p:cNvPr>
          <p:cNvSpPr/>
          <p:nvPr/>
        </p:nvSpPr>
        <p:spPr>
          <a:xfrm>
            <a:off x="9385641" y="2441714"/>
            <a:ext cx="2359738" cy="999036"/>
          </a:xfrm>
          <a:prstGeom prst="roundRect">
            <a:avLst/>
          </a:prstGeom>
          <a:solidFill>
            <a:schemeClr val="accent4">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598" b="1" dirty="0">
                <a:latin typeface="Open Sans" panose="020B0606030504020204" pitchFamily="34" charset="0"/>
                <a:ea typeface="Open Sans" panose="020B0606030504020204" pitchFamily="34" charset="0"/>
                <a:cs typeface="Open Sans" panose="020B0606030504020204" pitchFamily="34" charset="0"/>
              </a:rPr>
              <a:t>Déclenchement des activités de la fenêtre 1</a:t>
            </a:r>
          </a:p>
        </p:txBody>
      </p:sp>
      <p:sp>
        <p:nvSpPr>
          <p:cNvPr id="15" name="Rectangle: Rounded Corners 14">
            <a:extLst>
              <a:ext uri="{FF2B5EF4-FFF2-40B4-BE49-F238E27FC236}">
                <a16:creationId xmlns:a16="http://schemas.microsoft.com/office/drawing/2014/main" id="{A2523C00-8A40-64B8-16ED-06A939DD36D5}"/>
              </a:ext>
            </a:extLst>
          </p:cNvPr>
          <p:cNvSpPr/>
          <p:nvPr/>
        </p:nvSpPr>
        <p:spPr>
          <a:xfrm>
            <a:off x="9385640" y="3613874"/>
            <a:ext cx="2359738" cy="999036"/>
          </a:xfrm>
          <a:prstGeom prst="roundRect">
            <a:avLst/>
          </a:prstGeom>
          <a:solidFill>
            <a:schemeClr val="accent4">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598" b="1" dirty="0">
                <a:latin typeface="Open Sans" panose="020B0606030504020204" pitchFamily="34" charset="0"/>
                <a:ea typeface="Open Sans" panose="020B0606030504020204" pitchFamily="34" charset="0"/>
                <a:cs typeface="Open Sans" panose="020B0606030504020204" pitchFamily="34" charset="0"/>
              </a:rPr>
              <a:t>Déclenchement des activités de la fenêtre 2</a:t>
            </a:r>
          </a:p>
        </p:txBody>
      </p:sp>
      <p:sp>
        <p:nvSpPr>
          <p:cNvPr id="16" name="Rectangle: Rounded Corners 15">
            <a:extLst>
              <a:ext uri="{FF2B5EF4-FFF2-40B4-BE49-F238E27FC236}">
                <a16:creationId xmlns:a16="http://schemas.microsoft.com/office/drawing/2014/main" id="{27F116BB-BDDB-554F-F4D3-DB0E944B20DB}"/>
              </a:ext>
            </a:extLst>
          </p:cNvPr>
          <p:cNvSpPr/>
          <p:nvPr/>
        </p:nvSpPr>
        <p:spPr>
          <a:xfrm>
            <a:off x="9385640" y="4858864"/>
            <a:ext cx="2359738" cy="999036"/>
          </a:xfrm>
          <a:prstGeom prst="roundRect">
            <a:avLst/>
          </a:prstGeom>
          <a:solidFill>
            <a:schemeClr val="accent4">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598" b="1" dirty="0">
                <a:latin typeface="Open Sans" panose="020B0606030504020204" pitchFamily="34" charset="0"/>
                <a:ea typeface="Open Sans" panose="020B0606030504020204" pitchFamily="34" charset="0"/>
                <a:cs typeface="Open Sans" panose="020B0606030504020204" pitchFamily="34" charset="0"/>
              </a:rPr>
              <a:t>Déclenchement des activités de la fenêtre 3</a:t>
            </a:r>
          </a:p>
        </p:txBody>
      </p:sp>
      <p:cxnSp>
        <p:nvCxnSpPr>
          <p:cNvPr id="20" name="Straight Arrow Connector 19">
            <a:extLst>
              <a:ext uri="{FF2B5EF4-FFF2-40B4-BE49-F238E27FC236}">
                <a16:creationId xmlns:a16="http://schemas.microsoft.com/office/drawing/2014/main" id="{6C6EA94E-CC74-CFDC-3636-9D604A33EC4F}"/>
              </a:ext>
            </a:extLst>
          </p:cNvPr>
          <p:cNvCxnSpPr>
            <a:stCxn id="10" idx="3"/>
            <a:endCxn id="14" idx="1"/>
          </p:cNvCxnSpPr>
          <p:nvPr/>
        </p:nvCxnSpPr>
        <p:spPr>
          <a:xfrm>
            <a:off x="8416892" y="2941232"/>
            <a:ext cx="968748" cy="0"/>
          </a:xfrm>
          <a:prstGeom prst="straightConnector1">
            <a:avLst/>
          </a:prstGeom>
          <a:ln w="38100">
            <a:solidFill>
              <a:schemeClr val="accent4">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2B1062C7-AC8A-B5AF-D544-F9A6F452E175}"/>
              </a:ext>
            </a:extLst>
          </p:cNvPr>
          <p:cNvCxnSpPr>
            <a:cxnSpLocks/>
            <a:stCxn id="11" idx="3"/>
            <a:endCxn id="15" idx="1"/>
          </p:cNvCxnSpPr>
          <p:nvPr/>
        </p:nvCxnSpPr>
        <p:spPr>
          <a:xfrm flipV="1">
            <a:off x="8416893" y="4113393"/>
            <a:ext cx="968747" cy="11"/>
          </a:xfrm>
          <a:prstGeom prst="straightConnector1">
            <a:avLst/>
          </a:prstGeom>
          <a:ln w="38100">
            <a:solidFill>
              <a:schemeClr val="accent4">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5608E743-ADCD-0864-2118-26B9BDD90EDE}"/>
              </a:ext>
            </a:extLst>
          </p:cNvPr>
          <p:cNvCxnSpPr>
            <a:cxnSpLocks/>
            <a:stCxn id="12" idx="3"/>
            <a:endCxn id="16" idx="1"/>
          </p:cNvCxnSpPr>
          <p:nvPr/>
        </p:nvCxnSpPr>
        <p:spPr>
          <a:xfrm>
            <a:off x="8416895" y="5350772"/>
            <a:ext cx="968745" cy="7610"/>
          </a:xfrm>
          <a:prstGeom prst="straightConnector1">
            <a:avLst/>
          </a:prstGeom>
          <a:ln w="38100">
            <a:solidFill>
              <a:schemeClr val="accent4">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9" name="Rectangle: Rounded Corners 38">
            <a:extLst>
              <a:ext uri="{FF2B5EF4-FFF2-40B4-BE49-F238E27FC236}">
                <a16:creationId xmlns:a16="http://schemas.microsoft.com/office/drawing/2014/main" id="{BA27AFCE-50C0-45D5-DAAC-5C407A60DA85}"/>
              </a:ext>
            </a:extLst>
          </p:cNvPr>
          <p:cNvSpPr/>
          <p:nvPr/>
        </p:nvSpPr>
        <p:spPr>
          <a:xfrm>
            <a:off x="404901" y="6103887"/>
            <a:ext cx="2470803" cy="598759"/>
          </a:xfrm>
          <a:prstGeom prst="roundRect">
            <a:avLst/>
          </a:prstGeom>
          <a:solidFill>
            <a:schemeClr val="accent4">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798" b="1" dirty="0">
                <a:solidFill>
                  <a:schemeClr val="tx1"/>
                </a:solidFill>
              </a:rPr>
              <a:t>Sécurité alimentaire et moyens d’existence</a:t>
            </a:r>
          </a:p>
        </p:txBody>
      </p:sp>
      <p:sp>
        <p:nvSpPr>
          <p:cNvPr id="41" name="Rectangle: Rounded Corners 40">
            <a:extLst>
              <a:ext uri="{FF2B5EF4-FFF2-40B4-BE49-F238E27FC236}">
                <a16:creationId xmlns:a16="http://schemas.microsoft.com/office/drawing/2014/main" id="{F493F249-E447-9EFF-11B8-DD6283DB950E}"/>
              </a:ext>
            </a:extLst>
          </p:cNvPr>
          <p:cNvSpPr/>
          <p:nvPr/>
        </p:nvSpPr>
        <p:spPr>
          <a:xfrm>
            <a:off x="3153264" y="6095952"/>
            <a:ext cx="2246483" cy="598759"/>
          </a:xfrm>
          <a:prstGeom prst="roundRect">
            <a:avLst/>
          </a:prstGeom>
          <a:solidFill>
            <a:schemeClr val="accent4">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798" b="1" dirty="0">
                <a:solidFill>
                  <a:schemeClr val="tx1"/>
                </a:solidFill>
              </a:rPr>
              <a:t>Eau, assainissement et hygiène</a:t>
            </a:r>
          </a:p>
        </p:txBody>
      </p:sp>
      <p:sp>
        <p:nvSpPr>
          <p:cNvPr id="42" name="Rectangle: Rounded Corners 41">
            <a:extLst>
              <a:ext uri="{FF2B5EF4-FFF2-40B4-BE49-F238E27FC236}">
                <a16:creationId xmlns:a16="http://schemas.microsoft.com/office/drawing/2014/main" id="{1E956CE7-75FE-AFDE-9FFE-DD56A1F11AF8}"/>
              </a:ext>
            </a:extLst>
          </p:cNvPr>
          <p:cNvSpPr/>
          <p:nvPr/>
        </p:nvSpPr>
        <p:spPr>
          <a:xfrm>
            <a:off x="5677307" y="6103887"/>
            <a:ext cx="1641350" cy="598759"/>
          </a:xfrm>
          <a:prstGeom prst="roundRect">
            <a:avLst/>
          </a:prstGeom>
          <a:solidFill>
            <a:schemeClr val="accent4">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798" b="1" dirty="0">
                <a:solidFill>
                  <a:schemeClr val="tx1"/>
                </a:solidFill>
              </a:rPr>
              <a:t>Nutrition</a:t>
            </a:r>
          </a:p>
        </p:txBody>
      </p:sp>
      <p:sp>
        <p:nvSpPr>
          <p:cNvPr id="43" name="Rectangle: Rounded Corners 42">
            <a:extLst>
              <a:ext uri="{FF2B5EF4-FFF2-40B4-BE49-F238E27FC236}">
                <a16:creationId xmlns:a16="http://schemas.microsoft.com/office/drawing/2014/main" id="{28A19BDB-AA5E-C87F-6CC6-5E6C9B8EA76F}"/>
              </a:ext>
            </a:extLst>
          </p:cNvPr>
          <p:cNvSpPr/>
          <p:nvPr/>
        </p:nvSpPr>
        <p:spPr>
          <a:xfrm>
            <a:off x="7596218" y="6103888"/>
            <a:ext cx="1789422" cy="598759"/>
          </a:xfrm>
          <a:prstGeom prst="roundRect">
            <a:avLst/>
          </a:prstGeom>
          <a:solidFill>
            <a:schemeClr val="accent4">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798" b="1" dirty="0">
                <a:solidFill>
                  <a:schemeClr val="tx1"/>
                </a:solidFill>
              </a:rPr>
              <a:t>Protection</a:t>
            </a:r>
          </a:p>
        </p:txBody>
      </p:sp>
      <p:sp>
        <p:nvSpPr>
          <p:cNvPr id="44" name="Rectangle: Rounded Corners 43">
            <a:extLst>
              <a:ext uri="{FF2B5EF4-FFF2-40B4-BE49-F238E27FC236}">
                <a16:creationId xmlns:a16="http://schemas.microsoft.com/office/drawing/2014/main" id="{226FD340-1811-62A8-FD82-88A9FE7A17DD}"/>
              </a:ext>
            </a:extLst>
          </p:cNvPr>
          <p:cNvSpPr/>
          <p:nvPr/>
        </p:nvSpPr>
        <p:spPr>
          <a:xfrm>
            <a:off x="9663201" y="6095951"/>
            <a:ext cx="1540802" cy="598759"/>
          </a:xfrm>
          <a:prstGeom prst="roundRect">
            <a:avLst/>
          </a:prstGeom>
          <a:solidFill>
            <a:schemeClr val="accent4">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798" b="1" dirty="0">
                <a:solidFill>
                  <a:schemeClr val="tx1"/>
                </a:solidFill>
              </a:rPr>
              <a:t>Santé</a:t>
            </a:r>
          </a:p>
        </p:txBody>
      </p:sp>
    </p:spTree>
    <p:extLst>
      <p:ext uri="{BB962C8B-B14F-4D97-AF65-F5344CB8AC3E}">
        <p14:creationId xmlns:p14="http://schemas.microsoft.com/office/powerpoint/2010/main" val="21955807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1"/>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2"/>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24"/>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16"/>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39"/>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41"/>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42"/>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43"/>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5" grpId="0" animBg="1"/>
      <p:bldP spid="9" grpId="0" animBg="1"/>
      <p:bldP spid="10" grpId="0" animBg="1"/>
      <p:bldP spid="11" grpId="0" animBg="1"/>
      <p:bldP spid="12" grpId="0" animBg="1"/>
      <p:bldP spid="14" grpId="0" animBg="1"/>
      <p:bldP spid="15" grpId="0" animBg="1"/>
      <p:bldP spid="16" grpId="0" animBg="1"/>
      <p:bldP spid="39" grpId="0" animBg="1"/>
      <p:bldP spid="41" grpId="0" animBg="1"/>
      <p:bldP spid="42" grpId="0" animBg="1"/>
      <p:bldP spid="43" grpId="0" animBg="1"/>
      <p:bldP spid="44" grpId="0" animBg="1"/>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DCC8B325-8D50-B87C-F4D5-D459BCD940EE}"/>
              </a:ext>
            </a:extLst>
          </p:cNvPr>
          <p:cNvSpPr txBox="1">
            <a:spLocks/>
          </p:cNvSpPr>
          <p:nvPr/>
        </p:nvSpPr>
        <p:spPr>
          <a:xfrm>
            <a:off x="174554" y="163288"/>
            <a:ext cx="7406307" cy="929067"/>
          </a:xfrm>
          <a:prstGeom prst="rect">
            <a:avLst/>
          </a:prstGeom>
        </p:spPr>
        <p:txBody>
          <a:bodyPr vert="horz" lIns="91339" tIns="45669" rIns="91339" bIns="45669"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553938"/>
            <a:r>
              <a:rPr lang="en-GB" sz="2797" dirty="0" err="1">
                <a:solidFill>
                  <a:prstClr val="white"/>
                </a:solidFill>
                <a:latin typeface="HALDEN SOLID" pitchFamily="2" charset="0"/>
              </a:rPr>
              <a:t>Lutter</a:t>
            </a:r>
            <a:r>
              <a:rPr lang="en-GB" sz="2797" dirty="0">
                <a:solidFill>
                  <a:prstClr val="white"/>
                </a:solidFill>
                <a:latin typeface="HALDEN SOLID" pitchFamily="2" charset="0"/>
              </a:rPr>
              <a:t> </a:t>
            </a:r>
            <a:r>
              <a:rPr lang="en-GB" sz="2797" dirty="0" err="1">
                <a:solidFill>
                  <a:prstClr val="white"/>
                </a:solidFill>
                <a:latin typeface="HALDEN SOLID" pitchFamily="2" charset="0"/>
              </a:rPr>
              <a:t>contre</a:t>
            </a:r>
            <a:r>
              <a:rPr lang="en-GB" sz="2797" dirty="0">
                <a:solidFill>
                  <a:prstClr val="white"/>
                </a:solidFill>
                <a:latin typeface="HALDEN SOLID" pitchFamily="2" charset="0"/>
              </a:rPr>
              <a:t> la </a:t>
            </a:r>
            <a:r>
              <a:rPr lang="en-GB" sz="2797" dirty="0" err="1">
                <a:solidFill>
                  <a:prstClr val="white"/>
                </a:solidFill>
                <a:latin typeface="HALDEN SOLID" pitchFamily="2" charset="0"/>
              </a:rPr>
              <a:t>secheresse</a:t>
            </a:r>
            <a:r>
              <a:rPr lang="en-GB" sz="2797" dirty="0">
                <a:solidFill>
                  <a:prstClr val="white"/>
                </a:solidFill>
                <a:latin typeface="HALDEN SOLID" pitchFamily="2" charset="0"/>
              </a:rPr>
              <a:t> – Tchad</a:t>
            </a:r>
            <a:endParaRPr lang="en-US" sz="2797" dirty="0">
              <a:solidFill>
                <a:prstClr val="white"/>
              </a:solidFill>
              <a:latin typeface="HALDEN SOLID" pitchFamily="2" charset="0"/>
            </a:endParaRPr>
          </a:p>
        </p:txBody>
      </p:sp>
      <p:pic>
        <p:nvPicPr>
          <p:cNvPr id="3" name="Picture 2">
            <a:extLst>
              <a:ext uri="{FF2B5EF4-FFF2-40B4-BE49-F238E27FC236}">
                <a16:creationId xmlns:a16="http://schemas.microsoft.com/office/drawing/2014/main" id="{B06EB564-B612-7DB2-C823-5BA5DA74C4E2}"/>
              </a:ext>
            </a:extLst>
          </p:cNvPr>
          <p:cNvPicPr>
            <a:picLocks noChangeAspect="1"/>
          </p:cNvPicPr>
          <p:nvPr/>
        </p:nvPicPr>
        <p:blipFill>
          <a:blip r:embed="rId2"/>
          <a:stretch>
            <a:fillRect/>
          </a:stretch>
        </p:blipFill>
        <p:spPr>
          <a:xfrm>
            <a:off x="281543" y="-17394"/>
            <a:ext cx="11616215" cy="6892787"/>
          </a:xfrm>
          <a:prstGeom prst="rect">
            <a:avLst/>
          </a:prstGeom>
        </p:spPr>
      </p:pic>
    </p:spTree>
    <p:extLst>
      <p:ext uri="{BB962C8B-B14F-4D97-AF65-F5344CB8AC3E}">
        <p14:creationId xmlns:p14="http://schemas.microsoft.com/office/powerpoint/2010/main" val="2465491203"/>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a:extLst>
              <a:ext uri="{FF2B5EF4-FFF2-40B4-BE49-F238E27FC236}">
                <a16:creationId xmlns:a16="http://schemas.microsoft.com/office/drawing/2014/main" id="{77832B8A-4DCA-310E-7771-E323E5DC6C49}"/>
              </a:ext>
            </a:extLst>
          </p:cNvPr>
          <p:cNvSpPr/>
          <p:nvPr/>
        </p:nvSpPr>
        <p:spPr>
          <a:xfrm>
            <a:off x="-9156" y="1799718"/>
            <a:ext cx="12182113" cy="5054712"/>
          </a:xfrm>
          <a:prstGeom prst="rect">
            <a:avLst/>
          </a:prstGeom>
          <a:solidFill>
            <a:srgbClr val="808080">
              <a:alpha val="30000"/>
            </a:srgbClr>
          </a:solidFill>
          <a:ln w="3175">
            <a:noFill/>
            <a:miter lim="400000"/>
          </a:ln>
        </p:spPr>
        <p:txBody>
          <a:bodyPr lIns="0" tIns="0" rIns="0" bIns="0" anchor="ctr"/>
          <a:lstStyle/>
          <a:p>
            <a:pPr algn="ctr" defTabSz="412337" hangingPunct="0">
              <a:defRPr b="0">
                <a:solidFill>
                  <a:srgbClr val="A4D233"/>
                </a:solidFill>
                <a:latin typeface="+mn-lt"/>
                <a:ea typeface="+mn-ea"/>
                <a:cs typeface="+mn-cs"/>
                <a:sym typeface="Helvetica Neue Medium"/>
              </a:defRPr>
            </a:pPr>
            <a:endParaRPr sz="1399" kern="0">
              <a:solidFill>
                <a:srgbClr val="A4D233"/>
              </a:solidFill>
              <a:latin typeface="Helvetica Neue Medium"/>
              <a:sym typeface="Helvetica Neue Medium"/>
            </a:endParaRPr>
          </a:p>
        </p:txBody>
      </p:sp>
      <p:sp>
        <p:nvSpPr>
          <p:cNvPr id="153" name="TextBox 6"/>
          <p:cNvSpPr txBox="1"/>
          <p:nvPr/>
        </p:nvSpPr>
        <p:spPr>
          <a:xfrm>
            <a:off x="682026" y="2460445"/>
            <a:ext cx="12176911" cy="922432"/>
          </a:xfrm>
          <a:prstGeom prst="rect">
            <a:avLst/>
          </a:prstGeom>
          <a:ln w="3175">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0" tIns="0" rIns="0" bIns="0" anchor="t">
            <a:spAutoFit/>
          </a:bodyPr>
          <a:lstStyle>
            <a:lvl1pPr algn="l" defTabSz="609492">
              <a:defRPr sz="6000" b="0">
                <a:solidFill>
                  <a:srgbClr val="FFFFFF"/>
                </a:solidFill>
                <a:latin typeface="Bebas Neue Regular"/>
                <a:ea typeface="Bebas Neue Regular"/>
                <a:cs typeface="Bebas Neue Regular"/>
                <a:sym typeface="Bebas Neue Regular"/>
              </a:defRPr>
            </a:lvl1pPr>
          </a:lstStyle>
          <a:p>
            <a:pPr hangingPunct="0"/>
            <a:r>
              <a:rPr lang="en-US" sz="5994" kern="0" dirty="0" err="1">
                <a:solidFill>
                  <a:srgbClr val="455F51"/>
                </a:solidFill>
              </a:rPr>
              <a:t>mERCI</a:t>
            </a:r>
            <a:endParaRPr lang="en-US" sz="5994" kern="0" dirty="0">
              <a:solidFill>
                <a:srgbClr val="455F51"/>
              </a:solidFill>
            </a:endParaRPr>
          </a:p>
        </p:txBody>
      </p:sp>
      <p:pic>
        <p:nvPicPr>
          <p:cNvPr id="3" name="Picture 2" descr="A picture containing graphical user interface&#10;&#10;Description automatically generated">
            <a:extLst>
              <a:ext uri="{FF2B5EF4-FFF2-40B4-BE49-F238E27FC236}">
                <a16:creationId xmlns:a16="http://schemas.microsoft.com/office/drawing/2014/main" id="{60C1AC9B-0938-4626-36EB-D0DE91401B6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641375" y="634751"/>
            <a:ext cx="1492793" cy="525376"/>
          </a:xfrm>
          <a:prstGeom prst="rect">
            <a:avLst/>
          </a:prstGeom>
        </p:spPr>
      </p:pic>
      <p:cxnSp>
        <p:nvCxnSpPr>
          <p:cNvPr id="7" name="Straight Connector 6">
            <a:extLst>
              <a:ext uri="{FF2B5EF4-FFF2-40B4-BE49-F238E27FC236}">
                <a16:creationId xmlns:a16="http://schemas.microsoft.com/office/drawing/2014/main" id="{34E5E997-1437-8F01-F85E-D7F34537849D}"/>
              </a:ext>
            </a:extLst>
          </p:cNvPr>
          <p:cNvCxnSpPr/>
          <p:nvPr/>
        </p:nvCxnSpPr>
        <p:spPr>
          <a:xfrm>
            <a:off x="10393291" y="261337"/>
            <a:ext cx="0" cy="1116099"/>
          </a:xfrm>
          <a:prstGeom prst="line">
            <a:avLst/>
          </a:prstGeom>
          <a:noFill/>
          <a:ln w="12700" cap="flat">
            <a:solidFill>
              <a:srgbClr val="808080"/>
            </a:solidFill>
            <a:prstDash val="solid"/>
            <a:miter lim="400000"/>
          </a:ln>
          <a:effectLst/>
          <a:sp3d/>
        </p:spPr>
        <p:style>
          <a:lnRef idx="0">
            <a:scrgbClr r="0" g="0" b="0"/>
          </a:lnRef>
          <a:fillRef idx="0">
            <a:scrgbClr r="0" g="0" b="0"/>
          </a:fillRef>
          <a:effectRef idx="0">
            <a:scrgbClr r="0" g="0" b="0"/>
          </a:effectRef>
          <a:fontRef idx="none"/>
        </p:style>
      </p:cxnSp>
      <p:sp>
        <p:nvSpPr>
          <p:cNvPr id="10" name="TextBox 9">
            <a:extLst>
              <a:ext uri="{FF2B5EF4-FFF2-40B4-BE49-F238E27FC236}">
                <a16:creationId xmlns:a16="http://schemas.microsoft.com/office/drawing/2014/main" id="{46EE187C-AF11-0CEE-872C-6AEE0E4AD737}"/>
              </a:ext>
            </a:extLst>
          </p:cNvPr>
          <p:cNvSpPr txBox="1"/>
          <p:nvPr/>
        </p:nvSpPr>
        <p:spPr>
          <a:xfrm>
            <a:off x="10548165" y="586139"/>
            <a:ext cx="1699705" cy="591853"/>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horz" wrap="square" lIns="19030" tIns="19030" rIns="19030" bIns="19030" numCol="1" spcCol="38100" rtlCol="0" anchor="t">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1pPr>
            <a:lvl2pPr marL="0" marR="0" indent="4572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2pPr>
            <a:lvl3pPr marL="0" marR="0" indent="9144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3pPr>
            <a:lvl4pPr marL="0" marR="0" indent="13716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4pPr>
            <a:lvl5pPr marL="0" marR="0" indent="18288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5pPr>
            <a:lvl6pPr marL="0" marR="0" indent="22860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6pPr>
            <a:lvl7pPr marL="0" marR="0" indent="27432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7pPr>
            <a:lvl8pPr marL="0" marR="0" indent="32004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8pPr>
            <a:lvl9pPr marL="0" marR="0" indent="36576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9pPr>
          </a:lstStyle>
          <a:p>
            <a:pPr algn="l"/>
            <a:r>
              <a:rPr lang="en-NL" sz="1798" b="0" kern="0" spc="-100">
                <a:solidFill>
                  <a:srgbClr val="808080"/>
                </a:solidFill>
                <a:latin typeface="Calibri"/>
                <a:cs typeface="Calibri"/>
              </a:rPr>
              <a:t>ESA Regional</a:t>
            </a:r>
            <a:endParaRPr lang="en-US" sz="1399" kern="0">
              <a:cs typeface="Calibri"/>
            </a:endParaRPr>
          </a:p>
          <a:p>
            <a:pPr algn="l"/>
            <a:r>
              <a:rPr lang="en-NL" sz="1798" b="0" kern="0" spc="-100">
                <a:solidFill>
                  <a:srgbClr val="808080"/>
                </a:solidFill>
                <a:latin typeface="Calibri"/>
                <a:cs typeface="Calibri"/>
              </a:rPr>
              <a:t>Meeting</a:t>
            </a:r>
            <a:endParaRPr lang="en-US" sz="1798" b="0" kern="0" spc="-100">
              <a:solidFill>
                <a:srgbClr val="808080"/>
              </a:solidFill>
              <a:latin typeface="Calibri"/>
              <a:cs typeface="Calibri"/>
            </a:endParaRPr>
          </a:p>
        </p:txBody>
      </p:sp>
      <p:pic>
        <p:nvPicPr>
          <p:cNvPr id="2" name="Picture 1" descr="A qr code with a baby and a logo&#10;&#10;Description automatically generated">
            <a:extLst>
              <a:ext uri="{FF2B5EF4-FFF2-40B4-BE49-F238E27FC236}">
                <a16:creationId xmlns:a16="http://schemas.microsoft.com/office/drawing/2014/main" id="{A20FBB37-B049-7DC4-8D83-3FEC26A2ADD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82202" y="4769270"/>
            <a:ext cx="1638606" cy="1638624"/>
          </a:xfrm>
          <a:prstGeom prst="rect">
            <a:avLst/>
          </a:prstGeom>
        </p:spPr>
      </p:pic>
      <p:pic>
        <p:nvPicPr>
          <p:cNvPr id="6" name="Picture 5" descr="A logo with text and blue text&#10;&#10;Description automatically generated">
            <a:extLst>
              <a:ext uri="{FF2B5EF4-FFF2-40B4-BE49-F238E27FC236}">
                <a16:creationId xmlns:a16="http://schemas.microsoft.com/office/drawing/2014/main" id="{3AB51729-72D6-4208-9933-800A975B4B2C}"/>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627921" y="428887"/>
            <a:ext cx="1475227" cy="903614"/>
          </a:xfrm>
          <a:prstGeom prst="rect">
            <a:avLst/>
          </a:prstGeom>
        </p:spPr>
      </p:pic>
      <p:cxnSp>
        <p:nvCxnSpPr>
          <p:cNvPr id="9" name="Straight Connector 8">
            <a:extLst>
              <a:ext uri="{FF2B5EF4-FFF2-40B4-BE49-F238E27FC236}">
                <a16:creationId xmlns:a16="http://schemas.microsoft.com/office/drawing/2014/main" id="{99F9FAEF-CFED-12CE-4EE0-0B5D7F8C94CA}"/>
              </a:ext>
            </a:extLst>
          </p:cNvPr>
          <p:cNvCxnSpPr>
            <a:cxnSpLocks/>
          </p:cNvCxnSpPr>
          <p:nvPr/>
        </p:nvCxnSpPr>
        <p:spPr>
          <a:xfrm>
            <a:off x="8373394" y="261337"/>
            <a:ext cx="0" cy="1116099"/>
          </a:xfrm>
          <a:prstGeom prst="line">
            <a:avLst/>
          </a:prstGeom>
          <a:noFill/>
          <a:ln w="12700" cap="flat">
            <a:solidFill>
              <a:srgbClr val="808080"/>
            </a:solidFill>
            <a:prstDash val="solid"/>
            <a:miter lim="400000"/>
          </a:ln>
          <a:effectLst/>
          <a:sp3d/>
        </p:spPr>
        <p:style>
          <a:lnRef idx="0">
            <a:scrgbClr r="0" g="0" b="0"/>
          </a:lnRef>
          <a:fillRef idx="0">
            <a:scrgbClr r="0" g="0" b="0"/>
          </a:fillRef>
          <a:effectRef idx="0">
            <a:scrgbClr r="0" g="0" b="0"/>
          </a:effectRef>
          <a:fontRef idx="none"/>
        </p:style>
      </p:cxnSp>
    </p:spTree>
    <p:extLst>
      <p:ext uri="{BB962C8B-B14F-4D97-AF65-F5344CB8AC3E}">
        <p14:creationId xmlns:p14="http://schemas.microsoft.com/office/powerpoint/2010/main" val="1103888530"/>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White">
  <a:themeElements>
    <a:clrScheme name="White">
      <a:dk1>
        <a:srgbClr val="000000"/>
      </a:dk1>
      <a:lt1>
        <a:srgbClr val="FFFFFF"/>
      </a:lt1>
      <a:dk2>
        <a:srgbClr val="5E5E5E"/>
      </a:dk2>
      <a:lt2>
        <a:srgbClr val="D5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Helvetica Neue Medium"/>
        <a:ea typeface="Helvetica Neue Medium"/>
        <a:cs typeface="Helvetica Neue Medium"/>
      </a:majorFont>
      <a:minorFont>
        <a:latin typeface="Helvetica Neue Medium"/>
        <a:ea typeface="Helvetica Neue Medium"/>
        <a:cs typeface="Helvetica Neue Medium"/>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3175" cap="flat">
          <a:noFill/>
          <a:miter lim="400000"/>
        </a:ln>
        <a:effectLst/>
        <a:sp3d/>
      </a:spPr>
      <a:bodyPr rot="0" spcFirstLastPara="1" vertOverflow="overflow" horzOverflow="overflow" vert="horz" wrap="square" lIns="0" tIns="0" rIns="0" bIns="0" numCol="1" spcCol="38100" rtlCol="0" anchor="ctr">
        <a:spAutoFit/>
      </a:bodyPr>
      <a:lstStyle>
        <a:defPPr marL="0" marR="0" indent="0" algn="ctr" defTabSz="41275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FFFFFF"/>
            </a:solidFill>
            <a:effectLst/>
            <a:uFillTx/>
            <a:latin typeface="+mn-lt"/>
            <a:ea typeface="+mn-ea"/>
            <a:cs typeface="+mn-cs"/>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3175"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3175" cap="flat">
          <a:noFill/>
          <a:miter lim="400000"/>
        </a:ln>
        <a:effectLst/>
        <a:sp3d/>
      </a:spPr>
      <a:bodyPr rot="0" spcFirstLastPara="1" vertOverflow="overflow" horzOverflow="overflow" vert="horz" wrap="square" lIns="19050" tIns="19050" rIns="19050" bIns="19050" numCol="1" spcCol="38100" rtlCol="0" anchor="ctr">
        <a:spAutoFit/>
      </a:bodyPr>
      <a:lstStyle>
        <a:defPPr marL="0" marR="0" indent="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White">
  <a:themeElements>
    <a:clrScheme name="White">
      <a:dk1>
        <a:srgbClr val="000000"/>
      </a:dk1>
      <a:lt1>
        <a:srgbClr val="FFFFFF"/>
      </a:lt1>
      <a:dk2>
        <a:srgbClr val="5E5E5E"/>
      </a:dk2>
      <a:lt2>
        <a:srgbClr val="D5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Helvetica Neue Medium"/>
        <a:ea typeface="Helvetica Neue Medium"/>
        <a:cs typeface="Helvetica Neue Medium"/>
      </a:majorFont>
      <a:minorFont>
        <a:latin typeface="Helvetica Neue Medium"/>
        <a:ea typeface="Helvetica Neue Medium"/>
        <a:cs typeface="Helvetica Neue Medium"/>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3175" cap="flat">
          <a:noFill/>
          <a:miter lim="400000"/>
        </a:ln>
        <a:effectLst/>
        <a:sp3d/>
      </a:spPr>
      <a:bodyPr rot="0" spcFirstLastPara="1" vertOverflow="overflow" horzOverflow="overflow" vert="horz" wrap="square" lIns="0" tIns="0" rIns="0" bIns="0" numCol="1" spcCol="38100" rtlCol="0" anchor="ctr">
        <a:spAutoFit/>
      </a:bodyPr>
      <a:lstStyle>
        <a:defPPr marL="0" marR="0" indent="0" algn="ctr" defTabSz="41275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FFFFFF"/>
            </a:solidFill>
            <a:effectLst/>
            <a:uFillTx/>
            <a:latin typeface="+mn-lt"/>
            <a:ea typeface="+mn-ea"/>
            <a:cs typeface="+mn-cs"/>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3175"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3175" cap="flat">
          <a:noFill/>
          <a:miter lim="400000"/>
        </a:ln>
        <a:effectLst/>
        <a:sp3d/>
      </a:spPr>
      <a:bodyPr rot="0" spcFirstLastPara="1" vertOverflow="overflow" horzOverflow="overflow" vert="horz" wrap="square" lIns="19050" tIns="19050" rIns="19050" bIns="19050" numCol="1" spcCol="38100" rtlCol="0" anchor="ctr">
        <a:spAutoFit/>
      </a:bodyPr>
      <a:lstStyle>
        <a:defPPr marL="0" marR="0" indent="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_rels/item6.xml.rels><?xml version="1.0" encoding="UTF-8" standalone="yes"?>
<Relationships xmlns="http://schemas.openxmlformats.org/package/2006/relationships"><Relationship Id="rId1" Type="http://schemas.openxmlformats.org/officeDocument/2006/relationships/customXmlProps" Target="itemProps6.xml"/></Relationships>
</file>

<file path=customXml/item1.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2.xml><?xml version="1.0" encoding="utf-8"?>
<?mso-contentType ?>
<SharedContentType xmlns="Microsoft.SharePoint.Taxonomy.ContentTypeSync" SourceId="73f51738-d318-4883-9d64-4f0bd0ccc55e" ContentTypeId="0x0101009BA85F8052A6DA4FA3E31FF9F74C6970" PreviousValue="false"/>
</file>

<file path=customXml/item3.xml><?xml version="1.0" encoding="utf-8"?>
<ct:contentTypeSchema xmlns:ct="http://schemas.microsoft.com/office/2006/metadata/contentType" xmlns:ma="http://schemas.microsoft.com/office/2006/metadata/properties/metaAttributes" ct:_="" ma:_="" ma:contentTypeName="UNICEF Document" ma:contentTypeID="0x0101009BA85F8052A6DA4FA3E31FF9F74C6970006192CA8317E1FF49B6A7FEB870A3A8D6" ma:contentTypeVersion="282" ma:contentTypeDescription="" ma:contentTypeScope="" ma:versionID="6c3d448edc1dbbfc8da377c15b53d8a3">
  <xsd:schema xmlns:xsd="http://www.w3.org/2001/XMLSchema" xmlns:xs="http://www.w3.org/2001/XMLSchema" xmlns:p="http://schemas.microsoft.com/office/2006/metadata/properties" xmlns:ns1="http://schemas.microsoft.com/sharepoint/v3" xmlns:ns2="ca283e0b-db31-4043-a2ef-b80661bf084a" xmlns:ns3="http://schemas.microsoft.com/sharepoint.v3" xmlns:ns4="5858627f-d058-4b92-9b52-677b5fd7d454" xmlns:ns5="a438dd15-07ca-4cdc-82a3-f2206b92025e" xmlns:ns6="http://schemas.microsoft.com/sharepoint/v4" targetNamespace="http://schemas.microsoft.com/office/2006/metadata/properties" ma:root="true" ma:fieldsID="31b0dd133639f26f20ac89ef9ddc1c00" ns1:_="" ns2:_="" ns3:_="" ns4:_="" ns5:_="" ns6:_="">
    <xsd:import namespace="http://schemas.microsoft.com/sharepoint/v3"/>
    <xsd:import namespace="ca283e0b-db31-4043-a2ef-b80661bf084a"/>
    <xsd:import namespace="http://schemas.microsoft.com/sharepoint.v3"/>
    <xsd:import namespace="5858627f-d058-4b92-9b52-677b5fd7d454"/>
    <xsd:import namespace="a438dd15-07ca-4cdc-82a3-f2206b92025e"/>
    <xsd:import namespace="http://schemas.microsoft.com/sharepoint/v4"/>
    <xsd:element name="properties">
      <xsd:complexType>
        <xsd:sequence>
          <xsd:element name="documentManagement">
            <xsd:complexType>
              <xsd:all>
                <xsd:element ref="ns2:WrittenBy" minOccurs="0"/>
                <xsd:element ref="ns2:ContentLanguage" minOccurs="0"/>
                <xsd:element ref="ns3:CategoryDescription" minOccurs="0"/>
                <xsd:element ref="ns2:RecipientsEmail" minOccurs="0"/>
                <xsd:element ref="ns2:SenderEmail" minOccurs="0"/>
                <xsd:element ref="ns2:DateTransmittedEmail" minOccurs="0"/>
                <xsd:element ref="ns2:k8c968e8c72a4eda96b7e8fdbe192be2" minOccurs="0"/>
                <xsd:element ref="ns2:ga975397408f43e4b84ec8e5a598e523" minOccurs="0"/>
                <xsd:element ref="ns2:mda26ace941f4791a7314a339fee829c" minOccurs="0"/>
                <xsd:element ref="ns2:TaxCatchAllLabel" minOccurs="0"/>
                <xsd:element ref="ns2:TaxCatchAll" minOccurs="0"/>
                <xsd:element ref="ns2:h6a71f3e574e4344bc34f3fc9dd20054" minOccurs="0"/>
                <xsd:element ref="ns2:ContentStatus" minOccurs="0"/>
                <xsd:element ref="ns2:j169e817e0ee4eb8974e6fc4a2762909" minOccurs="0"/>
                <xsd:element ref="ns2:j048a4f9aaad4a8990a1d5e5f53cb451" minOccurs="0"/>
                <xsd:element ref="ns5:MediaServiceMetadata" minOccurs="0"/>
                <xsd:element ref="ns5:MediaServiceFastMetadata" minOccurs="0"/>
                <xsd:element ref="ns5:MediaServiceDateTaken" minOccurs="0"/>
                <xsd:element ref="ns5:MediaServiceGenerationTime" minOccurs="0"/>
                <xsd:element ref="ns5:MediaServiceEventHashCode" minOccurs="0"/>
                <xsd:element ref="ns5:MediaServiceOCR" minOccurs="0"/>
                <xsd:element ref="ns4:SharedWithUsers" minOccurs="0"/>
                <xsd:element ref="ns4:SharedWithDetails" minOccurs="0"/>
                <xsd:element ref="ns5:MediaServiceLocation" minOccurs="0"/>
                <xsd:element ref="ns5:MediaServiceAutoKeyPoints" minOccurs="0"/>
                <xsd:element ref="ns5:MediaServiceKeyPoints" minOccurs="0"/>
                <xsd:element ref="ns6:IconOverlay" minOccurs="0"/>
                <xsd:element ref="ns1:_vti_ItemDeclaredRecord" minOccurs="0"/>
                <xsd:element ref="ns1:_vti_ItemHoldRecordStatus" minOccurs="0"/>
                <xsd:element ref="ns4:TaxKeywordTaxHTField" minOccurs="0"/>
                <xsd:element ref="ns4:_dlc_DocId" minOccurs="0"/>
                <xsd:element ref="ns4:_dlc_DocIdUrl" minOccurs="0"/>
                <xsd:element ref="ns4:_dlc_DocIdPersistId" minOccurs="0"/>
                <xsd:element ref="ns4:SemaphoreItemMetadata" minOccurs="0"/>
                <xsd:element ref="ns5:MediaLengthInSeconds" minOccurs="0"/>
                <xsd:element ref="ns5:lcf76f155ced4ddcb4097134ff3c332f" minOccurs="0"/>
                <xsd:element ref="ns5:FocalPoint" minOccurs="0"/>
                <xsd:element ref="ns5:Status" minOccurs="0"/>
                <xsd:element ref="ns5:MediaServiceObjectDetectorVersions" minOccurs="0"/>
                <xsd:element ref="ns5: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vti_ItemDeclaredRecord" ma:index="43" nillable="true" ma:displayName="Declared Record" ma:hidden="true" ma:internalName="_vti_ItemDeclaredRecord" ma:readOnly="true">
      <xsd:simpleType>
        <xsd:restriction base="dms:DateTime"/>
      </xsd:simpleType>
    </xsd:element>
    <xsd:element name="_vti_ItemHoldRecordStatus" ma:index="44" nillable="true" ma:displayName="Hold and Record Status" ma:decimals="0" ma:description="" ma:hidden="true" ma:indexed="true" ma:internalName="_vti_ItemHoldRecordStatu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ca283e0b-db31-4043-a2ef-b80661bf084a" elementFormDefault="qualified">
    <xsd:import namespace="http://schemas.microsoft.com/office/2006/documentManagement/types"/>
    <xsd:import namespace="http://schemas.microsoft.com/office/infopath/2007/PartnerControls"/>
    <xsd:element name="WrittenBy" ma:index="3" nillable="true" ma:displayName="Written By" ma:description="‘Written By’ is auto-completed with the name of the uploader, but can be edited if you are uploading on behalf of someone else." ma:list="UserInfo" ma:SharePointGroup="0" ma:internalName="WrittenBy" ma:readOnly="false" ma:showField="ImnNam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ContentLanguage" ma:index="4" nillable="true" ma:displayName="Content Language *" ma:default="English" ma:format="RadioButtons" ma:indexed="true" ma:internalName="ContentLanguage" ma:readOnly="false">
      <xsd:simpleType>
        <xsd:restriction base="dms:Choice">
          <xsd:enumeration value="English"/>
          <xsd:enumeration value="French"/>
          <xsd:enumeration value="Spanish"/>
          <xsd:enumeration value="Russian"/>
          <xsd:enumeration value="Chinese"/>
          <xsd:enumeration value="Arabic"/>
          <xsd:enumeration value="other"/>
        </xsd:restriction>
      </xsd:simpleType>
    </xsd:element>
    <xsd:element name="RecipientsEmail" ma:index="9" nillable="true" ma:displayName="Recipients (email)" ma:hidden="true" ma:internalName="RecipientsEmail" ma:readOnly="false">
      <xsd:simpleType>
        <xsd:restriction base="dms:Text">
          <xsd:maxLength value="255"/>
        </xsd:restriction>
      </xsd:simpleType>
    </xsd:element>
    <xsd:element name="SenderEmail" ma:index="10" nillable="true" ma:displayName="Sender (email)" ma:hidden="true" ma:internalName="SenderEmail" ma:readOnly="false">
      <xsd:simpleType>
        <xsd:restriction base="dms:Text">
          <xsd:maxLength value="255"/>
        </xsd:restriction>
      </xsd:simpleType>
    </xsd:element>
    <xsd:element name="DateTransmittedEmail" ma:index="11" nillable="true" ma:displayName="Date transmitted (email)" ma:format="DateTime" ma:hidden="true" ma:internalName="DateTransmittedEmail" ma:readOnly="false">
      <xsd:simpleType>
        <xsd:restriction base="dms:DateTime"/>
      </xsd:simpleType>
    </xsd:element>
    <xsd:element name="k8c968e8c72a4eda96b7e8fdbe192be2" ma:index="12" nillable="true" ma:taxonomy="true" ma:internalName="k8c968e8c72a4eda96b7e8fdbe192be2" ma:taxonomyFieldName="GeographicScope" ma:displayName="Geographic Scope" ma:default="" ma:fieldId="{48c968e8-c72a-4eda-96b7-e8fdbe192be2}" ma:taxonomyMulti="true" ma:sspId="73f51738-d318-4883-9d64-4f0bd0ccc55e" ma:termSetId="0a00fedf-defc-4fe3-a3bf-9929b29a638e" ma:anchorId="00000000-0000-0000-0000-000000000000" ma:open="false" ma:isKeyword="false">
      <xsd:complexType>
        <xsd:sequence>
          <xsd:element ref="pc:Terms" minOccurs="0" maxOccurs="1"/>
        </xsd:sequence>
      </xsd:complexType>
    </xsd:element>
    <xsd:element name="ga975397408f43e4b84ec8e5a598e523" ma:index="16" nillable="true" ma:taxonomy="true" ma:internalName="ga975397408f43e4b84ec8e5a598e523" ma:taxonomyFieldName="OfficeDivision" ma:displayName="Office/Division *" ma:default="32;#Office of Emergency Prog.-456F|98de697e-6403-48a0-9bce-654c90399d04" ma:fieldId="{0a975397-408f-43e4-b84e-c8e5a598e523}" ma:sspId="73f51738-d318-4883-9d64-4f0bd0ccc55e" ma:termSetId="1761a25e-44f4-4213-964a-f96c515e12cb" ma:anchorId="00000000-0000-0000-0000-000000000000" ma:open="false" ma:isKeyword="false">
      <xsd:complexType>
        <xsd:sequence>
          <xsd:element ref="pc:Terms" minOccurs="0" maxOccurs="1"/>
        </xsd:sequence>
      </xsd:complexType>
    </xsd:element>
    <xsd:element name="mda26ace941f4791a7314a339fee829c" ma:index="17" nillable="true" ma:taxonomy="true" ma:internalName="mda26ace941f4791a7314a339fee829c" ma:taxonomyFieldName="DocumentType" ma:displayName="Document Type *" ma:indexed="true" ma:readOnly="false" ma:default="" ma:fieldId="{6da26ace-941f-4791-a731-4a339fee829c}" ma:sspId="73f51738-d318-4883-9d64-4f0bd0ccc55e" ma:termSetId="f93b6877-8902-4378-8587-5ec85f36ead9" ma:anchorId="00000000-0000-0000-0000-000000000000" ma:open="false" ma:isKeyword="false">
      <xsd:complexType>
        <xsd:sequence>
          <xsd:element ref="pc:Terms" minOccurs="0" maxOccurs="1"/>
        </xsd:sequence>
      </xsd:complexType>
    </xsd:element>
    <xsd:element name="TaxCatchAllLabel" ma:index="18" nillable="true" ma:displayName="Taxonomy Catch All Column1" ma:hidden="true" ma:list="{e129f4a5-dc42-4d6e-b210-548907d0accc}" ma:internalName="TaxCatchAllLabel" ma:readOnly="true" ma:showField="CatchAllDataLabel" ma:web="5858627f-d058-4b92-9b52-677b5fd7d454">
      <xsd:complexType>
        <xsd:complexContent>
          <xsd:extension base="dms:MultiChoiceLookup">
            <xsd:sequence>
              <xsd:element name="Value" type="dms:Lookup" maxOccurs="unbounded" minOccurs="0" nillable="true"/>
            </xsd:sequence>
          </xsd:extension>
        </xsd:complexContent>
      </xsd:complexType>
    </xsd:element>
    <xsd:element name="TaxCatchAll" ma:index="22" nillable="true" ma:displayName="Taxonomy Catch All Column" ma:hidden="true" ma:list="{e129f4a5-dc42-4d6e-b210-548907d0accc}" ma:internalName="TaxCatchAll" ma:showField="CatchAllData" ma:web="5858627f-d058-4b92-9b52-677b5fd7d454">
      <xsd:complexType>
        <xsd:complexContent>
          <xsd:extension base="dms:MultiChoiceLookup">
            <xsd:sequence>
              <xsd:element name="Value" type="dms:Lookup" maxOccurs="unbounded" minOccurs="0" nillable="true"/>
            </xsd:sequence>
          </xsd:extension>
        </xsd:complexContent>
      </xsd:complexType>
    </xsd:element>
    <xsd:element name="h6a71f3e574e4344bc34f3fc9dd20054" ma:index="23" nillable="true" ma:taxonomy="true" ma:internalName="h6a71f3e574e4344bc34f3fc9dd20054" ma:taxonomyFieldName="Topic" ma:displayName="Topic *" ma:readOnly="false" ma:default="" ma:fieldId="{16a71f3e-574e-4344-bc34-f3fc9dd20054}" ma:taxonomyMulti="true" ma:sspId="73f51738-d318-4883-9d64-4f0bd0ccc55e" ma:termSetId="9561e0e6-71cf-4f3c-87c3-08a6b5d907e8" ma:anchorId="00000000-0000-0000-0000-000000000000" ma:open="false" ma:isKeyword="false">
      <xsd:complexType>
        <xsd:sequence>
          <xsd:element ref="pc:Terms" minOccurs="0" maxOccurs="1"/>
        </xsd:sequence>
      </xsd:complexType>
    </xsd:element>
    <xsd:element name="ContentStatus" ma:index="25" nillable="true" ma:displayName="Content Status" ma:description="Optional column to indicate document status: no status, draft, final or expired.​" ma:format="RadioButtons" ma:internalName="ContentStatus">
      <xsd:simpleType>
        <xsd:restriction base="dms:Choice">
          <xsd:enumeration value="­"/>
          <xsd:enumeration value="Draft"/>
          <xsd:enumeration value="Final"/>
          <xsd:enumeration value="Expired"/>
        </xsd:restriction>
      </xsd:simpleType>
    </xsd:element>
    <xsd:element name="j169e817e0ee4eb8974e6fc4a2762909" ma:index="26" nillable="true" ma:taxonomy="true" ma:internalName="j169e817e0ee4eb8974e6fc4a2762909" ma:taxonomyFieldName="CriticalForLongTermRetention" ma:displayName="Critical for long-term retention?" ma:default="" ma:fieldId="{3169e817-e0ee-4eb8-974e-6fc4a2762909}" ma:sspId="73f51738-d318-4883-9d64-4f0bd0ccc55e" ma:termSetId="59f85175-3dbf-4592-9c1d-453af9da4e8b" ma:anchorId="00000000-0000-0000-0000-000000000000" ma:open="false" ma:isKeyword="false">
      <xsd:complexType>
        <xsd:sequence>
          <xsd:element ref="pc:Terms" minOccurs="0" maxOccurs="1"/>
        </xsd:sequence>
      </xsd:complexType>
    </xsd:element>
    <xsd:element name="j048a4f9aaad4a8990a1d5e5f53cb451" ma:index="28" nillable="true" ma:taxonomy="true" ma:internalName="j048a4f9aaad4a8990a1d5e5f53cb451" ma:taxonomyFieldName="SystemDTAC" ma:displayName="System-DT-AC" ma:default="" ma:fieldId="{3048a4f9-aaad-4a89-90a1-d5e5f53cb451}" ma:sspId="73f51738-d318-4883-9d64-4f0bd0ccc55e" ma:termSetId="1e3381f3-a35f-499a-9a3c-017e5423e02a" ma:anchorId="00000000-0000-0000-0000-000000000000" ma:open="fals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CategoryDescription" ma:index="6" nillable="true" ma:displayName="Description" ma:internalName="CategoryDescription">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5858627f-d058-4b92-9b52-677b5fd7d454" elementFormDefault="qualified">
    <xsd:import namespace="http://schemas.microsoft.com/office/2006/documentManagement/types"/>
    <xsd:import namespace="http://schemas.microsoft.com/office/infopath/2007/PartnerControls"/>
    <xsd:element name="SharedWithUsers" ma:index="3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38" nillable="true" ma:displayName="Shared With Details" ma:internalName="SharedWithDetails" ma:readOnly="true">
      <xsd:simpleType>
        <xsd:restriction base="dms:Note">
          <xsd:maxLength value="255"/>
        </xsd:restriction>
      </xsd:simpleType>
    </xsd:element>
    <xsd:element name="TaxKeywordTaxHTField" ma:index="45" nillable="true" ma:taxonomy="true" ma:internalName="TaxKeywordTaxHTField" ma:taxonomyFieldName="TaxKeyword" ma:displayName="Enterprise Keywords" ma:fieldId="{23f27201-bee3-471e-b2e7-b64fd8b7ca38}" ma:taxonomyMulti="true" ma:sspId="73f51738-d318-4883-9d64-4f0bd0ccc55e" ma:termSetId="00000000-0000-0000-0000-000000000000" ma:anchorId="00000000-0000-0000-0000-000000000000" ma:open="true" ma:isKeyword="true">
      <xsd:complexType>
        <xsd:sequence>
          <xsd:element ref="pc:Terms" minOccurs="0" maxOccurs="1"/>
        </xsd:sequence>
      </xsd:complexType>
    </xsd:element>
    <xsd:element name="_dlc_DocId" ma:index="46" nillable="true" ma:displayName="Document ID Value" ma:description="The value of the document ID assigned to this item." ma:internalName="_dlc_DocId" ma:readOnly="true">
      <xsd:simpleType>
        <xsd:restriction base="dms:Text"/>
      </xsd:simpleType>
    </xsd:element>
    <xsd:element name="_dlc_DocIdUrl" ma:index="47"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48" nillable="true" ma:displayName="Persist ID" ma:description="Keep ID on add." ma:hidden="true" ma:internalName="_dlc_DocIdPersistId" ma:readOnly="true">
      <xsd:simpleType>
        <xsd:restriction base="dms:Boolean"/>
      </xsd:simpleType>
    </xsd:element>
    <xsd:element name="SemaphoreItemMetadata" ma:index="49" nillable="true" ma:displayName="Semaphore Status" ma:hidden="true" ma:internalName="SemaphoreItemMetadata">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a438dd15-07ca-4cdc-82a3-f2206b92025e" elementFormDefault="qualified">
    <xsd:import namespace="http://schemas.microsoft.com/office/2006/documentManagement/types"/>
    <xsd:import namespace="http://schemas.microsoft.com/office/infopath/2007/PartnerControls"/>
    <xsd:element name="MediaServiceMetadata" ma:index="31" nillable="true" ma:displayName="MediaServiceMetadata" ma:hidden="true" ma:internalName="MediaServiceMetadata" ma:readOnly="true">
      <xsd:simpleType>
        <xsd:restriction base="dms:Note"/>
      </xsd:simpleType>
    </xsd:element>
    <xsd:element name="MediaServiceFastMetadata" ma:index="32" nillable="true" ma:displayName="MediaServiceFastMetadata" ma:hidden="true" ma:internalName="MediaServiceFastMetadata" ma:readOnly="true">
      <xsd:simpleType>
        <xsd:restriction base="dms:Note"/>
      </xsd:simpleType>
    </xsd:element>
    <xsd:element name="MediaServiceDateTaken" ma:index="33" nillable="true" ma:displayName="MediaServiceDateTaken" ma:hidden="true" ma:internalName="MediaServiceDateTaken" ma:readOnly="true">
      <xsd:simpleType>
        <xsd:restriction base="dms:Text"/>
      </xsd:simpleType>
    </xsd:element>
    <xsd:element name="MediaServiceGenerationTime" ma:index="34" nillable="true" ma:displayName="MediaServiceGenerationTime" ma:hidden="true" ma:internalName="MediaServiceGenerationTime" ma:readOnly="true">
      <xsd:simpleType>
        <xsd:restriction base="dms:Text"/>
      </xsd:simpleType>
    </xsd:element>
    <xsd:element name="MediaServiceEventHashCode" ma:index="35" nillable="true" ma:displayName="MediaServiceEventHashCode" ma:hidden="true" ma:internalName="MediaServiceEventHashCode" ma:readOnly="true">
      <xsd:simpleType>
        <xsd:restriction base="dms:Text"/>
      </xsd:simpleType>
    </xsd:element>
    <xsd:element name="MediaServiceOCR" ma:index="36" nillable="true" ma:displayName="Extracted Text" ma:internalName="MediaServiceOCR" ma:readOnly="true">
      <xsd:simpleType>
        <xsd:restriction base="dms:Note">
          <xsd:maxLength value="255"/>
        </xsd:restriction>
      </xsd:simpleType>
    </xsd:element>
    <xsd:element name="MediaServiceLocation" ma:index="39" nillable="true" ma:displayName="Location" ma:internalName="MediaServiceLocation" ma:readOnly="true">
      <xsd:simpleType>
        <xsd:restriction base="dms:Text"/>
      </xsd:simpleType>
    </xsd:element>
    <xsd:element name="MediaServiceAutoKeyPoints" ma:index="40" nillable="true" ma:displayName="MediaServiceAutoKeyPoints" ma:hidden="true" ma:internalName="MediaServiceAutoKeyPoints" ma:readOnly="true">
      <xsd:simpleType>
        <xsd:restriction base="dms:Note"/>
      </xsd:simpleType>
    </xsd:element>
    <xsd:element name="MediaServiceKeyPoints" ma:index="41" nillable="true" ma:displayName="KeyPoints" ma:internalName="MediaServiceKeyPoints" ma:readOnly="true">
      <xsd:simpleType>
        <xsd:restriction base="dms:Note">
          <xsd:maxLength value="255"/>
        </xsd:restriction>
      </xsd:simpleType>
    </xsd:element>
    <xsd:element name="MediaLengthInSeconds" ma:index="50" nillable="true" ma:displayName="Length (seconds)" ma:internalName="MediaLengthInSeconds" ma:readOnly="true">
      <xsd:simpleType>
        <xsd:restriction base="dms:Unknown"/>
      </xsd:simpleType>
    </xsd:element>
    <xsd:element name="lcf76f155ced4ddcb4097134ff3c332f" ma:index="52" nillable="true" ma:taxonomy="true" ma:internalName="lcf76f155ced4ddcb4097134ff3c332f" ma:taxonomyFieldName="MediaServiceImageTags" ma:displayName="Image Tags" ma:readOnly="false" ma:fieldId="{5cf76f15-5ced-4ddc-b409-7134ff3c332f}" ma:taxonomyMulti="true" ma:sspId="73f51738-d318-4883-9d64-4f0bd0ccc55e" ma:termSetId="09814cd3-568e-fe90-9814-8d621ff8fb84" ma:anchorId="fba54fb3-c3e1-fe81-a776-ca4b69148c4d" ma:open="true" ma:isKeyword="false">
      <xsd:complexType>
        <xsd:sequence>
          <xsd:element ref="pc:Terms" minOccurs="0" maxOccurs="1"/>
        </xsd:sequence>
      </xsd:complexType>
    </xsd:element>
    <xsd:element name="FocalPoint" ma:index="53" nillable="true" ma:displayName="Focal Point" ma:format="Dropdown" ma:list="UserInfo" ma:SharePointGroup="0" ma:internalName="FocalPoint">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tatus" ma:index="54" nillable="true" ma:displayName="Status" ma:format="Dropdown" ma:internalName="Status">
      <xsd:simpleType>
        <xsd:restriction base="dms:Choice">
          <xsd:enumeration value="Final"/>
          <xsd:enumeration value="Draft"/>
        </xsd:restriction>
      </xsd:simpleType>
    </xsd:element>
    <xsd:element name="MediaServiceObjectDetectorVersions" ma:index="55"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56"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4" elementFormDefault="qualified">
    <xsd:import namespace="http://schemas.microsoft.com/office/2006/documentManagement/types"/>
    <xsd:import namespace="http://schemas.microsoft.com/office/infopath/2007/PartnerControls"/>
    <xsd:element name="IconOverlay" ma:index="42" nillable="true" ma:displayName="IconOverlay" ma:hidden="true" ma:internalName="IconOverlay">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20" ma:displayName="Content Type"/>
        <xsd:element ref="dc:title" minOccurs="0" maxOccurs="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mso-contentType ?>
<FormTemplates xmlns="http://schemas.microsoft.com/sharepoint/v3/contenttype/forms">
  <Display>DocumentLibraryForm</Display>
  <Edit>DocumentLibraryForm</Edit>
  <New>DocumentLibraryForm</New>
</FormTemplates>
</file>

<file path=customXml/item5.xml><?xml version="1.0" encoding="utf-8"?>
<?mso-contentType ?>
<customXsn xmlns="http://schemas.microsoft.com/office/2006/metadata/customXsn">
  <xsnLocation/>
  <cached>True</cached>
  <openByDefault>True</openByDefault>
  <xsnScope/>
</customXsn>
</file>

<file path=customXml/item6.xml><?xml version="1.0" encoding="utf-8"?>
<p:properties xmlns:p="http://schemas.microsoft.com/office/2006/metadata/properties" xmlns:xsi="http://www.w3.org/2001/XMLSchema-instance" xmlns:pc="http://schemas.microsoft.com/office/infopath/2007/PartnerControls">
  <documentManagement>
    <mda26ace941f4791a7314a339fee829c xmlns="ca283e0b-db31-4043-a2ef-b80661bf084a">
      <Terms xmlns="http://schemas.microsoft.com/office/infopath/2007/PartnerControls"/>
    </mda26ace941f4791a7314a339fee829c>
    <h6a71f3e574e4344bc34f3fc9dd20054 xmlns="ca283e0b-db31-4043-a2ef-b80661bf084a">
      <Terms xmlns="http://schemas.microsoft.com/office/infopath/2007/PartnerControls"/>
    </h6a71f3e574e4344bc34f3fc9dd20054>
    <CategoryDescription xmlns="http://schemas.microsoft.com/sharepoint.v3" xsi:nil="true"/>
    <ga975397408f43e4b84ec8e5a598e523 xmlns="ca283e0b-db31-4043-a2ef-b80661bf084a">
      <Terms xmlns="http://schemas.microsoft.com/office/infopath/2007/PartnerControls">
        <TermInfo xmlns="http://schemas.microsoft.com/office/infopath/2007/PartnerControls">
          <TermName xmlns="http://schemas.microsoft.com/office/infopath/2007/PartnerControls">Office of Emergency Prog.-456F</TermName>
          <TermId xmlns="http://schemas.microsoft.com/office/infopath/2007/PartnerControls">98de697e-6403-48a0-9bce-654c90399d04</TermId>
        </TermInfo>
      </Terms>
    </ga975397408f43e4b84ec8e5a598e523>
    <_dlc_DocId xmlns="5858627f-d058-4b92-9b52-677b5fd7d454">EMOPSGCCU-1435067120-60247</_dlc_DocId>
    <TaxCatchAll xmlns="ca283e0b-db31-4043-a2ef-b80661bf084a">
      <Value>3</Value>
    </TaxCatchAll>
    <SemaphoreItemMetadata xmlns="5858627f-d058-4b92-9b52-677b5fd7d454" xsi:nil="true"/>
    <j169e817e0ee4eb8974e6fc4a2762909 xmlns="ca283e0b-db31-4043-a2ef-b80661bf084a">
      <Terms xmlns="http://schemas.microsoft.com/office/infopath/2007/PartnerControls"/>
    </j169e817e0ee4eb8974e6fc4a2762909>
    <WrittenBy xmlns="ca283e0b-db31-4043-a2ef-b80661bf084a">
      <UserInfo>
        <DisplayName/>
        <AccountId xsi:nil="true"/>
        <AccountType/>
      </UserInfo>
    </WrittenBy>
    <k8c968e8c72a4eda96b7e8fdbe192be2 xmlns="ca283e0b-db31-4043-a2ef-b80661bf084a">
      <Terms xmlns="http://schemas.microsoft.com/office/infopath/2007/PartnerControls"/>
    </k8c968e8c72a4eda96b7e8fdbe192be2>
    <ContentLanguage xmlns="ca283e0b-db31-4043-a2ef-b80661bf084a">English</ContentLanguage>
    <TaxKeywordTaxHTField xmlns="5858627f-d058-4b92-9b52-677b5fd7d454">
      <Terms xmlns="http://schemas.microsoft.com/office/infopath/2007/PartnerControls"/>
    </TaxKeywordTaxHTField>
    <DateTransmittedEmail xmlns="ca283e0b-db31-4043-a2ef-b80661bf084a" xsi:nil="true"/>
    <j048a4f9aaad4a8990a1d5e5f53cb451 xmlns="ca283e0b-db31-4043-a2ef-b80661bf084a">
      <Terms xmlns="http://schemas.microsoft.com/office/infopath/2007/PartnerControls"/>
    </j048a4f9aaad4a8990a1d5e5f53cb451>
    <IconOverlay xmlns="http://schemas.microsoft.com/sharepoint/v4" xsi:nil="true"/>
    <ContentStatus xmlns="ca283e0b-db31-4043-a2ef-b80661bf084a" xsi:nil="true"/>
    <_dlc_DocIdUrl xmlns="5858627f-d058-4b92-9b52-677b5fd7d454">
      <Url>https://unicef.sharepoint.com/teams/EMOPS-GCCU/_layouts/15/DocIdRedir.aspx?ID=EMOPSGCCU-1435067120-60247</Url>
      <Description>EMOPSGCCU-1435067120-60247</Description>
    </_dlc_DocIdUrl>
    <SenderEmail xmlns="ca283e0b-db31-4043-a2ef-b80661bf084a" xsi:nil="true"/>
    <RecipientsEmail xmlns="ca283e0b-db31-4043-a2ef-b80661bf084a" xsi:nil="true"/>
    <lcf76f155ced4ddcb4097134ff3c332f xmlns="a438dd15-07ca-4cdc-82a3-f2206b92025e">
      <Terms xmlns="http://schemas.microsoft.com/office/infopath/2007/PartnerControls"/>
    </lcf76f155ced4ddcb4097134ff3c332f>
    <FocalPoint xmlns="a438dd15-07ca-4cdc-82a3-f2206b92025e">
      <UserInfo>
        <DisplayName/>
        <AccountId xsi:nil="true"/>
        <AccountType/>
      </UserInfo>
    </FocalPoint>
    <Status xmlns="a438dd15-07ca-4cdc-82a3-f2206b92025e" xsi:nil="true"/>
  </documentManagement>
</p:properties>
</file>

<file path=customXml/itemProps1.xml><?xml version="1.0" encoding="utf-8"?>
<ds:datastoreItem xmlns:ds="http://schemas.openxmlformats.org/officeDocument/2006/customXml" ds:itemID="{06DB9B27-9242-4733-9CAD-FC200B59201C}">
  <ds:schemaRefs>
    <ds:schemaRef ds:uri="http://schemas.microsoft.com/sharepoint/events"/>
  </ds:schemaRefs>
</ds:datastoreItem>
</file>

<file path=customXml/itemProps2.xml><?xml version="1.0" encoding="utf-8"?>
<ds:datastoreItem xmlns:ds="http://schemas.openxmlformats.org/officeDocument/2006/customXml" ds:itemID="{7A54866B-6A1A-42CE-ABB8-2180409629A8}">
  <ds:schemaRefs>
    <ds:schemaRef ds:uri="Microsoft.SharePoint.Taxonomy.ContentTypeSync"/>
  </ds:schemaRefs>
</ds:datastoreItem>
</file>

<file path=customXml/itemProps3.xml><?xml version="1.0" encoding="utf-8"?>
<ds:datastoreItem xmlns:ds="http://schemas.openxmlformats.org/officeDocument/2006/customXml" ds:itemID="{ABD9503A-C8CD-4365-8C69-BC475EA25AB8}">
  <ds:schemaRefs>
    <ds:schemaRef ds:uri="5858627f-d058-4b92-9b52-677b5fd7d454"/>
    <ds:schemaRef ds:uri="a438dd15-07ca-4cdc-82a3-f2206b92025e"/>
    <ds:schemaRef ds:uri="ca283e0b-db31-4043-a2ef-b80661bf084a"/>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microsoft.com/sharepoint/v3"/>
    <ds:schemaRef ds:uri="http://schemas.microsoft.com/sharepoint/v4"/>
    <ds:schemaRef ds:uri="http://schemas.openxmlformats.org/package/2006/metadata/core-properties"/>
    <ds:schemaRef ds:uri="http://www.w3.org/2001/XMLSchema"/>
  </ds:schemaRefs>
</ds:datastoreItem>
</file>

<file path=customXml/itemProps4.xml><?xml version="1.0" encoding="utf-8"?>
<ds:datastoreItem xmlns:ds="http://schemas.openxmlformats.org/officeDocument/2006/customXml" ds:itemID="{39CD847D-4A29-4F3F-BDE9-811EDDAB0929}">
  <ds:schemaRefs>
    <ds:schemaRef ds:uri="http://schemas.microsoft.com/sharepoint/v3/contenttype/forms"/>
  </ds:schemaRefs>
</ds:datastoreItem>
</file>

<file path=customXml/itemProps5.xml><?xml version="1.0" encoding="utf-8"?>
<ds:datastoreItem xmlns:ds="http://schemas.openxmlformats.org/officeDocument/2006/customXml" ds:itemID="{A62E7584-64C7-4FB7-BF91-0FB65DFFDCBA}">
  <ds:schemaRefs>
    <ds:schemaRef ds:uri="http://schemas.microsoft.com/office/2006/metadata/customXsn"/>
  </ds:schemaRefs>
</ds:datastoreItem>
</file>

<file path=customXml/itemProps6.xml><?xml version="1.0" encoding="utf-8"?>
<ds:datastoreItem xmlns:ds="http://schemas.openxmlformats.org/officeDocument/2006/customXml" ds:itemID="{A9623AFE-FA6E-45A2-AE38-76EFE0ECD2CA}">
  <ds:schemaRefs>
    <ds:schemaRef ds:uri="5858627f-d058-4b92-9b52-677b5fd7d454"/>
    <ds:schemaRef ds:uri="a438dd15-07ca-4cdc-82a3-f2206b92025e"/>
    <ds:schemaRef ds:uri="ca283e0b-db31-4043-a2ef-b80661bf084a"/>
    <ds:schemaRef ds:uri="http://schemas.microsoft.com/office/2006/metadata/properties"/>
    <ds:schemaRef ds:uri="http://schemas.microsoft.com/office/infopath/2007/PartnerControls"/>
    <ds:schemaRef ds:uri="http://schemas.microsoft.com/sharepoint.v3"/>
    <ds:schemaRef ds:uri="http://schemas.microsoft.com/sharepoint/v4"/>
  </ds:schemaRefs>
</ds:datastoreItem>
</file>

<file path=docProps/app.xml><?xml version="1.0" encoding="utf-8"?>
<Properties xmlns="http://schemas.openxmlformats.org/officeDocument/2006/extended-properties" xmlns:vt="http://schemas.openxmlformats.org/officeDocument/2006/docPropsVTypes">
  <Application>Microsoft Office PowerPoint</Application>
  <PresentationFormat>Custom</PresentationFormat>
  <Slides>116</Slides>
  <Notes>96</Notes>
  <HiddenSlides>3</HiddenSlides>
  <ScaleCrop>false</ScaleCrop>
  <HeadingPairs>
    <vt:vector size="4" baseType="variant">
      <vt:variant>
        <vt:lpstr>Theme</vt:lpstr>
      </vt:variant>
      <vt:variant>
        <vt:i4>1</vt:i4>
      </vt:variant>
      <vt:variant>
        <vt:lpstr>Slide Titles</vt:lpstr>
      </vt:variant>
      <vt:variant>
        <vt:i4>116</vt:i4>
      </vt:variant>
    </vt:vector>
  </HeadingPairs>
  <TitlesOfParts>
    <vt:vector size="117" baseType="lpstr">
      <vt:lpstr>White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Apercu de la situation humanitaire  </vt:lpstr>
      <vt:lpstr>Conflits et déplacements</vt:lpstr>
      <vt:lpstr>Catastrophes naturelles et épidémies de santé</vt:lpstr>
      <vt:lpstr>Les inondations au Sahel</vt:lpstr>
      <vt:lpstr>Performance Plan de réponse humanitaire Sahel 2023</vt:lpstr>
      <vt:lpstr>Insécurité alimentaire</vt:lpstr>
      <vt:lpstr>Situation nutritionnelle dans la Région </vt:lpstr>
      <vt:lpstr>PowerPoint Presentation</vt:lpstr>
      <vt:lpstr>PowerPoint Presentation</vt:lpstr>
      <vt:lpstr>PowerPoint Presentation</vt:lpstr>
      <vt:lpstr>PowerPoint Presentation</vt:lpstr>
      <vt:lpstr>PowerPoint Presentation</vt:lpstr>
      <vt:lpstr>Priorités nutrition en urgence </vt:lpstr>
      <vt:lpstr>PowerPoint Presentation</vt:lpstr>
      <vt:lpstr>PowerPoint Presentation</vt:lpstr>
      <vt:lpstr>PowerPoint Presentation</vt:lpstr>
      <vt:lpstr>PowerPoint Presentation</vt:lpstr>
      <vt:lpstr>PowerPoint Presentation</vt:lpstr>
      <vt:lpstr>Coordination pour la nutrition en urgence</vt:lpstr>
      <vt:lpstr>Collaboration WCARO-GNC</vt:lpstr>
      <vt:lpstr>Merci!</vt:lpstr>
      <vt:lpstr>pause-café / coffee break</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Domaines de collaboration entre l’UNICEF et le PAM</vt:lpstr>
      <vt:lpstr>PowerPoint Presentation</vt:lpstr>
      <vt:lpstr>PowerPoint Presentation</vt:lpstr>
      <vt:lpstr>Bilan de santé</vt:lpstr>
      <vt:lpstr>Quantité de SFF</vt:lpstr>
      <vt:lpstr>Conseils</vt:lpstr>
      <vt:lpstr>Alimentation familiale riche en nutriments</vt:lpstr>
      <vt:lpstr>PowerPoint Presentation</vt:lpstr>
      <vt:lpstr>PowerPoint Presentation</vt:lpstr>
      <vt:lpstr>Aliments spécialement formulés (SFF)</vt:lpstr>
      <vt:lpstr>SFFs – comment décider du % ?</vt:lpstr>
      <vt:lpstr>PowerPoint Presentation</vt:lpstr>
      <vt:lpstr>MAM à haut risque : de quels enfants s'agit-il ?</vt:lpstr>
      <vt:lpstr>MAM à haut risque : comment identifier ces enfants ?</vt:lpstr>
      <vt:lpstr>MAM à haut risque : éléments à prendre en compte</vt:lpstr>
      <vt:lpstr>Estimation du nombre annuel attendu d'enfants présentant une MAM à haut risque et des coûts associés - MÉTHODES</vt:lpstr>
      <vt:lpstr>Exemples</vt:lpstr>
      <vt:lpstr>Estimation du nombre attendu d’enfants avec la MAM à haut risque et couts associés d BURKINA FASO</vt:lpstr>
      <vt:lpstr>Estimation du nombre attendu d’enfants avec la MAM à haut risque et couts associés d NIGER</vt:lpstr>
      <vt:lpstr>PowerPoint Presentation</vt:lpstr>
      <vt:lpstr>PowerPoint Presentation</vt:lpstr>
      <vt:lpstr>‘Approches simplifiées’ en relation avec les recommandations de l’OMS (I)</vt:lpstr>
      <vt:lpstr>‘Approches simplifiées’ en relation avec les recommandations de l’OMS (II)</vt:lpstr>
      <vt:lpstr>‘Approches simplifiées’ en relation avec les recommandations de l’OMS (III)</vt:lpstr>
      <vt:lpstr> Quand convient-il d'adapter les protocoles standard?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Qu’est-ce qu’une action ANTICIPATOIRE ?</vt:lpstr>
      <vt:lpstr>PowerPoint Presentation</vt:lpstr>
      <vt:lpstr>PowerPoint Presentation</vt:lpstr>
      <vt:lpstr>PowerPoint Presentation</vt:lpstr>
      <vt:lpstr>Action anticipatoire – Apercu global 2022 </vt:lpstr>
      <vt:lpstr>Anticipatory action – Global overview 2022 </vt:lpstr>
      <vt:lpstr>PowerPoint Presentation</vt:lpstr>
      <vt:lpstr>PowerPoint Presentation</vt:lpstr>
      <vt:lpstr>Intégrer la NUTRITION au sein du système des actions anticipatoires</vt:lpstr>
      <vt:lpstr>PowerPoint Presentation</vt:lpstr>
      <vt:lpstr>SYSTEME AA a action rapide - inondations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pause-café / coffee break</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revision>196</cp:revision>
  <dcterms:modified xsi:type="dcterms:W3CDTF">2024-03-04T09:34:17Z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0x0101009BA85F8052A6DA4FA3E31FF9F74C6970006192CA8317E1FF49B6A7FEB870A3A8D6</vt:lpwstr>
  </property>
  <property fmtid="{D5CDD505-2E9C-101B-9397-08002B2CF9AE}" pid="3" name="OfficeDivision">
    <vt:lpwstr>3;#Office of Emergency Prog.-456F|98de697e-6403-48a0-9bce-654c90399d04</vt:lpwstr>
  </property>
  <property fmtid="{D5CDD505-2E9C-101B-9397-08002B2CF9AE}" pid="4" name="_dlc_DocIdItemGuid">
    <vt:lpwstr>2a341ff5-b75e-416e-ac97-163fad608dbd</vt:lpwstr>
  </property>
  <property fmtid="{D5CDD505-2E9C-101B-9397-08002B2CF9AE}" pid="5" name="TaxKeyword">
    <vt:lpwstr/>
  </property>
  <property fmtid="{D5CDD505-2E9C-101B-9397-08002B2CF9AE}" pid="6" name="SystemDTAC">
    <vt:lpwstr/>
  </property>
  <property fmtid="{D5CDD505-2E9C-101B-9397-08002B2CF9AE}" pid="7" name="Topic">
    <vt:lpwstr/>
  </property>
  <property fmtid="{D5CDD505-2E9C-101B-9397-08002B2CF9AE}" pid="8" name="MediaServiceImageTags">
    <vt:lpwstr/>
  </property>
  <property fmtid="{D5CDD505-2E9C-101B-9397-08002B2CF9AE}" pid="9" name="CriticalForLongTermRetention">
    <vt:lpwstr/>
  </property>
  <property fmtid="{D5CDD505-2E9C-101B-9397-08002B2CF9AE}" pid="10" name="DocumentType">
    <vt:lpwstr/>
  </property>
  <property fmtid="{D5CDD505-2E9C-101B-9397-08002B2CF9AE}" pid="11" name="GeographicScope">
    <vt:lpwstr/>
  </property>
</Properties>
</file>