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3"/>
  </p:sldMasterIdLst>
  <p:notesMasterIdLst>
    <p:notesMasterId r:id="rId112"/>
  </p:notesMasterIdLst>
  <p:sldIdLst>
    <p:sldId id="271" r:id="rId14"/>
    <p:sldId id="263" r:id="rId15"/>
    <p:sldId id="272" r:id="rId16"/>
    <p:sldId id="2147473701" r:id="rId17"/>
    <p:sldId id="535" r:id="rId18"/>
    <p:sldId id="838841968" r:id="rId19"/>
    <p:sldId id="838841974" r:id="rId20"/>
    <p:sldId id="838841970" r:id="rId21"/>
    <p:sldId id="838841971" r:id="rId22"/>
    <p:sldId id="838841976" r:id="rId23"/>
    <p:sldId id="838841977" r:id="rId24"/>
    <p:sldId id="2147472144" r:id="rId25"/>
    <p:sldId id="2147472151" r:id="rId26"/>
    <p:sldId id="2147472150" r:id="rId27"/>
    <p:sldId id="2147472149" r:id="rId28"/>
    <p:sldId id="2147472148" r:id="rId29"/>
    <p:sldId id="2147472147" r:id="rId30"/>
    <p:sldId id="274" r:id="rId31"/>
    <p:sldId id="2147472146" r:id="rId32"/>
    <p:sldId id="2147472145" r:id="rId33"/>
    <p:sldId id="268" r:id="rId34"/>
    <p:sldId id="277" r:id="rId35"/>
    <p:sldId id="278" r:id="rId36"/>
    <p:sldId id="279" r:id="rId37"/>
    <p:sldId id="281" r:id="rId38"/>
    <p:sldId id="280" r:id="rId39"/>
    <p:sldId id="273" r:id="rId40"/>
    <p:sldId id="2147473719" r:id="rId41"/>
    <p:sldId id="2147473718" r:id="rId42"/>
    <p:sldId id="2147473717" r:id="rId43"/>
    <p:sldId id="2147473716" r:id="rId44"/>
    <p:sldId id="2147473715" r:id="rId45"/>
    <p:sldId id="2147473714" r:id="rId46"/>
    <p:sldId id="2147473713" r:id="rId47"/>
    <p:sldId id="2147473712" r:id="rId48"/>
    <p:sldId id="2147473711" r:id="rId49"/>
    <p:sldId id="2147473710" r:id="rId50"/>
    <p:sldId id="2147473709" r:id="rId51"/>
    <p:sldId id="2147473708" r:id="rId52"/>
    <p:sldId id="2147473707" r:id="rId53"/>
    <p:sldId id="2147473706" r:id="rId54"/>
    <p:sldId id="2147473705" r:id="rId55"/>
    <p:sldId id="2147472138" r:id="rId56"/>
    <p:sldId id="2147472137" r:id="rId57"/>
    <p:sldId id="2147472136" r:id="rId58"/>
    <p:sldId id="2147472135" r:id="rId59"/>
    <p:sldId id="2147472134" r:id="rId60"/>
    <p:sldId id="2147472133" r:id="rId61"/>
    <p:sldId id="2147472132" r:id="rId62"/>
    <p:sldId id="2147472131" r:id="rId63"/>
    <p:sldId id="2147472130" r:id="rId64"/>
    <p:sldId id="2147472112" r:id="rId65"/>
    <p:sldId id="2147472111" r:id="rId66"/>
    <p:sldId id="336" r:id="rId67"/>
    <p:sldId id="2147472097" r:id="rId68"/>
    <p:sldId id="337" r:id="rId69"/>
    <p:sldId id="349" r:id="rId70"/>
    <p:sldId id="2147472098" r:id="rId71"/>
    <p:sldId id="259" r:id="rId72"/>
    <p:sldId id="2147472099" r:id="rId73"/>
    <p:sldId id="739" r:id="rId74"/>
    <p:sldId id="2147472108" r:id="rId75"/>
    <p:sldId id="2147472109" r:id="rId76"/>
    <p:sldId id="2147472141" r:id="rId77"/>
    <p:sldId id="275" r:id="rId78"/>
    <p:sldId id="2147472110" r:id="rId79"/>
    <p:sldId id="291" r:id="rId80"/>
    <p:sldId id="270" r:id="rId81"/>
    <p:sldId id="288" r:id="rId82"/>
    <p:sldId id="4342" r:id="rId83"/>
    <p:sldId id="350" r:id="rId84"/>
    <p:sldId id="276" r:id="rId85"/>
    <p:sldId id="2147472140" r:id="rId86"/>
    <p:sldId id="2147472104" r:id="rId87"/>
    <p:sldId id="2147472107" r:id="rId88"/>
    <p:sldId id="2147472106" r:id="rId89"/>
    <p:sldId id="2147472139" r:id="rId90"/>
    <p:sldId id="2147472143" r:id="rId91"/>
    <p:sldId id="2147375853" r:id="rId92"/>
    <p:sldId id="2147375832" r:id="rId93"/>
    <p:sldId id="2147375847" r:id="rId94"/>
    <p:sldId id="2147375834" r:id="rId95"/>
    <p:sldId id="2147375856" r:id="rId96"/>
    <p:sldId id="2147375861" r:id="rId97"/>
    <p:sldId id="2147375863" r:id="rId98"/>
    <p:sldId id="2147375854" r:id="rId99"/>
    <p:sldId id="2147472142" r:id="rId100"/>
    <p:sldId id="4232" r:id="rId101"/>
    <p:sldId id="4233" r:id="rId102"/>
    <p:sldId id="4251" r:id="rId103"/>
    <p:sldId id="4248" r:id="rId104"/>
    <p:sldId id="257" r:id="rId105"/>
    <p:sldId id="4242" r:id="rId106"/>
    <p:sldId id="4249" r:id="rId107"/>
    <p:sldId id="4252" r:id="rId108"/>
    <p:sldId id="2147472152" r:id="rId109"/>
    <p:sldId id="2147473720" r:id="rId110"/>
    <p:sldId id="261"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E7CF"/>
    <a:srgbClr val="455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BC893-DA1F-E9DE-D1F7-719D2F1E8441}" v="23" dt="2024-03-12T12:07:15.732"/>
    <p1510:client id="{229D7B50-2D05-BA08-E550-16E0AEB249F5}" v="164" dt="2024-03-12T13:59:34.091"/>
    <p1510:client id="{3261BD0F-B14D-44CA-D5C5-97305CE9CD41}" v="315" dt="2024-03-11T18:38:39.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microsoft.com/office/2016/11/relationships/changesInfo" Target="changesInfos/changesInfo1.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notesMaster" Target="notesMasters/notesMaster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customXml" Target="../customXml/item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customXml" Target="../customXml/item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customXml" Target="../customXml/item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1.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customXml" Target="../customXml/item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Cusick" userId="S::mcusick@unicef.org::67fe9aeb-52eb-4a00-b161-960e56e3611d" providerId="AD" clId="Web-{D1671A18-C1EC-9E2C-D9E9-EF6F986C0DEB}"/>
    <pc:docChg chg="addSld">
      <pc:chgData name="Marie Cusick" userId="S::mcusick@unicef.org::67fe9aeb-52eb-4a00-b161-960e56e3611d" providerId="AD" clId="Web-{D1671A18-C1EC-9E2C-D9E9-EF6F986C0DEB}" dt="2024-03-06T09:42:24.885" v="0"/>
      <pc:docMkLst>
        <pc:docMk/>
      </pc:docMkLst>
      <pc:sldChg chg="add">
        <pc:chgData name="Marie Cusick" userId="S::mcusick@unicef.org::67fe9aeb-52eb-4a00-b161-960e56e3611d" providerId="AD" clId="Web-{D1671A18-C1EC-9E2C-D9E9-EF6F986C0DEB}" dt="2024-03-06T09:42:24.885" v="0"/>
        <pc:sldMkLst>
          <pc:docMk/>
          <pc:sldMk cId="2653413271" sldId="267"/>
        </pc:sldMkLst>
      </pc:sldChg>
    </pc:docChg>
  </pc:docChgLst>
  <pc:docChgLst>
    <pc:chgData name="Marie Cusick" userId="S::mcusick@unicef.org::67fe9aeb-52eb-4a00-b161-960e56e3611d" providerId="AD" clId="Web-{0C5BC893-DA1F-E9DE-D1F7-719D2F1E8441}"/>
    <pc:docChg chg="modSld">
      <pc:chgData name="Marie Cusick" userId="S::mcusick@unicef.org::67fe9aeb-52eb-4a00-b161-960e56e3611d" providerId="AD" clId="Web-{0C5BC893-DA1F-E9DE-D1F7-719D2F1E8441}" dt="2024-03-12T12:07:15.716" v="20" actId="1076"/>
      <pc:docMkLst>
        <pc:docMk/>
      </pc:docMkLst>
      <pc:sldChg chg="addSp delSp modSp">
        <pc:chgData name="Marie Cusick" userId="S::mcusick@unicef.org::67fe9aeb-52eb-4a00-b161-960e56e3611d" providerId="AD" clId="Web-{0C5BC893-DA1F-E9DE-D1F7-719D2F1E8441}" dt="2024-03-12T09:59:13.781" v="8"/>
        <pc:sldMkLst>
          <pc:docMk/>
          <pc:sldMk cId="320532947" sldId="281"/>
        </pc:sldMkLst>
        <pc:spChg chg="mod">
          <ac:chgData name="Marie Cusick" userId="S::mcusick@unicef.org::67fe9aeb-52eb-4a00-b161-960e56e3611d" providerId="AD" clId="Web-{0C5BC893-DA1F-E9DE-D1F7-719D2F1E8441}" dt="2024-03-12T09:58:52.359" v="4" actId="1076"/>
          <ac:spMkLst>
            <pc:docMk/>
            <pc:sldMk cId="320532947" sldId="281"/>
            <ac:spMk id="5" creationId="{956A8D9E-30AB-5873-1B3B-29C0AC62A7DF}"/>
          </ac:spMkLst>
        </pc:spChg>
        <pc:spChg chg="add del">
          <ac:chgData name="Marie Cusick" userId="S::mcusick@unicef.org::67fe9aeb-52eb-4a00-b161-960e56e3611d" providerId="AD" clId="Web-{0C5BC893-DA1F-E9DE-D1F7-719D2F1E8441}" dt="2024-03-12T09:59:13.781" v="8"/>
          <ac:spMkLst>
            <pc:docMk/>
            <pc:sldMk cId="320532947" sldId="281"/>
            <ac:spMk id="9" creationId="{138386DB-3B7B-36F7-FEE0-E02E6F9159F1}"/>
          </ac:spMkLst>
        </pc:spChg>
        <pc:picChg chg="add del">
          <ac:chgData name="Marie Cusick" userId="S::mcusick@unicef.org::67fe9aeb-52eb-4a00-b161-960e56e3611d" providerId="AD" clId="Web-{0C5BC893-DA1F-E9DE-D1F7-719D2F1E8441}" dt="2024-03-12T09:59:13.781" v="7"/>
          <ac:picMkLst>
            <pc:docMk/>
            <pc:sldMk cId="320532947" sldId="281"/>
            <ac:picMk id="7" creationId="{3D0EAF30-0434-88E2-0843-4759A43843FB}"/>
          </ac:picMkLst>
        </pc:picChg>
      </pc:sldChg>
      <pc:sldChg chg="modSp">
        <pc:chgData name="Marie Cusick" userId="S::mcusick@unicef.org::67fe9aeb-52eb-4a00-b161-960e56e3611d" providerId="AD" clId="Web-{0C5BC893-DA1F-E9DE-D1F7-719D2F1E8441}" dt="2024-03-12T12:06:10.026" v="11" actId="20577"/>
        <pc:sldMkLst>
          <pc:docMk/>
          <pc:sldMk cId="1764394311" sldId="336"/>
        </pc:sldMkLst>
        <pc:spChg chg="mod">
          <ac:chgData name="Marie Cusick" userId="S::mcusick@unicef.org::67fe9aeb-52eb-4a00-b161-960e56e3611d" providerId="AD" clId="Web-{0C5BC893-DA1F-E9DE-D1F7-719D2F1E8441}" dt="2024-03-12T12:06:10.026" v="11" actId="20577"/>
          <ac:spMkLst>
            <pc:docMk/>
            <pc:sldMk cId="1764394311" sldId="336"/>
            <ac:spMk id="4" creationId="{A5AB5EBE-97DB-41B7-89C3-926501A47458}"/>
          </ac:spMkLst>
        </pc:spChg>
      </pc:sldChg>
      <pc:sldChg chg="modSp">
        <pc:chgData name="Marie Cusick" userId="S::mcusick@unicef.org::67fe9aeb-52eb-4a00-b161-960e56e3611d" providerId="AD" clId="Web-{0C5BC893-DA1F-E9DE-D1F7-719D2F1E8441}" dt="2024-03-12T12:07:15.716" v="20" actId="1076"/>
        <pc:sldMkLst>
          <pc:docMk/>
          <pc:sldMk cId="1677043240" sldId="349"/>
        </pc:sldMkLst>
        <pc:spChg chg="mod">
          <ac:chgData name="Marie Cusick" userId="S::mcusick@unicef.org::67fe9aeb-52eb-4a00-b161-960e56e3611d" providerId="AD" clId="Web-{0C5BC893-DA1F-E9DE-D1F7-719D2F1E8441}" dt="2024-03-12T12:07:15.716" v="20" actId="1076"/>
          <ac:spMkLst>
            <pc:docMk/>
            <pc:sldMk cId="1677043240" sldId="349"/>
            <ac:spMk id="4" creationId="{A5AB5EBE-97DB-41B7-89C3-926501A47458}"/>
          </ac:spMkLst>
        </pc:spChg>
      </pc:sldChg>
      <pc:sldChg chg="modSp">
        <pc:chgData name="Marie Cusick" userId="S::mcusick@unicef.org::67fe9aeb-52eb-4a00-b161-960e56e3611d" providerId="AD" clId="Web-{0C5BC893-DA1F-E9DE-D1F7-719D2F1E8441}" dt="2024-03-12T12:06:21.433" v="13" actId="1076"/>
        <pc:sldMkLst>
          <pc:docMk/>
          <pc:sldMk cId="3024973983" sldId="2147472097"/>
        </pc:sldMkLst>
        <pc:spChg chg="mod">
          <ac:chgData name="Marie Cusick" userId="S::mcusick@unicef.org::67fe9aeb-52eb-4a00-b161-960e56e3611d" providerId="AD" clId="Web-{0C5BC893-DA1F-E9DE-D1F7-719D2F1E8441}" dt="2024-03-12T12:06:21.433" v="13" actId="1076"/>
          <ac:spMkLst>
            <pc:docMk/>
            <pc:sldMk cId="3024973983" sldId="2147472097"/>
            <ac:spMk id="34" creationId="{F22EC0A3-AC8C-4EF3-A0E1-71791CAF9033}"/>
          </ac:spMkLst>
        </pc:spChg>
        <pc:picChg chg="mod">
          <ac:chgData name="Marie Cusick" userId="S::mcusick@unicef.org::67fe9aeb-52eb-4a00-b161-960e56e3611d" providerId="AD" clId="Web-{0C5BC893-DA1F-E9DE-D1F7-719D2F1E8441}" dt="2024-03-12T12:06:15.667" v="12" actId="14100"/>
          <ac:picMkLst>
            <pc:docMk/>
            <pc:sldMk cId="3024973983" sldId="2147472097"/>
            <ac:picMk id="3" creationId="{00000000-0000-0000-0000-000000000000}"/>
          </ac:picMkLst>
        </pc:picChg>
      </pc:sldChg>
    </pc:docChg>
  </pc:docChgLst>
  <pc:docChgLst>
    <pc:chgData name="Marie Cusick" userId="S::mcusick@unicef.org::67fe9aeb-52eb-4a00-b161-960e56e3611d" providerId="AD" clId="Web-{B5F1D5ED-C484-B3EB-C22E-5F9384ADBB1B}"/>
    <pc:docChg chg="addSld delSld modSld">
      <pc:chgData name="Marie Cusick" userId="S::mcusick@unicef.org::67fe9aeb-52eb-4a00-b161-960e56e3611d" providerId="AD" clId="Web-{B5F1D5ED-C484-B3EB-C22E-5F9384ADBB1B}" dt="2024-03-05T15:29:23.785" v="142"/>
      <pc:docMkLst>
        <pc:docMk/>
      </pc:docMkLst>
      <pc:sldChg chg="del">
        <pc:chgData name="Marie Cusick" userId="S::mcusick@unicef.org::67fe9aeb-52eb-4a00-b161-960e56e3611d" providerId="AD" clId="Web-{B5F1D5ED-C484-B3EB-C22E-5F9384ADBB1B}" dt="2024-03-05T15:08:56.782" v="13"/>
        <pc:sldMkLst>
          <pc:docMk/>
          <pc:sldMk cId="109857222" sldId="256"/>
        </pc:sldMkLst>
      </pc:sldChg>
      <pc:sldChg chg="addSp delSp add">
        <pc:chgData name="Marie Cusick" userId="S::mcusick@unicef.org::67fe9aeb-52eb-4a00-b161-960e56e3611d" providerId="AD" clId="Web-{B5F1D5ED-C484-B3EB-C22E-5F9384ADBB1B}" dt="2024-03-05T15:27:40.516" v="111"/>
        <pc:sldMkLst>
          <pc:docMk/>
          <pc:sldMk cId="2139431422" sldId="257"/>
        </pc:sldMkLst>
        <pc:spChg chg="del">
          <ac:chgData name="Marie Cusick" userId="S::mcusick@unicef.org::67fe9aeb-52eb-4a00-b161-960e56e3611d" providerId="AD" clId="Web-{B5F1D5ED-C484-B3EB-C22E-5F9384ADBB1B}" dt="2024-03-05T15:27:40.282" v="110"/>
          <ac:spMkLst>
            <pc:docMk/>
            <pc:sldMk cId="2139431422" sldId="257"/>
            <ac:spMk id="3" creationId="{E009B7F7-F2BC-E558-3F5F-49DB83915097}"/>
          </ac:spMkLst>
        </pc:spChg>
        <pc:spChg chg="del">
          <ac:chgData name="Marie Cusick" userId="S::mcusick@unicef.org::67fe9aeb-52eb-4a00-b161-960e56e3611d" providerId="AD" clId="Web-{B5F1D5ED-C484-B3EB-C22E-5F9384ADBB1B}" dt="2024-03-05T15:27:19.781" v="92"/>
          <ac:spMkLst>
            <pc:docMk/>
            <pc:sldMk cId="2139431422" sldId="257"/>
            <ac:spMk id="4" creationId="{0E1F8E42-10C6-26C0-C95B-40B06D006324}"/>
          </ac:spMkLst>
        </pc:spChg>
        <pc:spChg chg="add">
          <ac:chgData name="Marie Cusick" userId="S::mcusick@unicef.org::67fe9aeb-52eb-4a00-b161-960e56e3611d" providerId="AD" clId="Web-{B5F1D5ED-C484-B3EB-C22E-5F9384ADBB1B}" dt="2024-03-05T15:27:20.141" v="93"/>
          <ac:spMkLst>
            <pc:docMk/>
            <pc:sldMk cId="2139431422" sldId="257"/>
            <ac:spMk id="5" creationId="{318620E5-9ED8-9417-756F-43BABEBBD66D}"/>
          </ac:spMkLst>
        </pc:spChg>
        <pc:spChg chg="add">
          <ac:chgData name="Marie Cusick" userId="S::mcusick@unicef.org::67fe9aeb-52eb-4a00-b161-960e56e3611d" providerId="AD" clId="Web-{B5F1D5ED-C484-B3EB-C22E-5F9384ADBB1B}" dt="2024-03-05T15:27:40.516" v="111"/>
          <ac:spMkLst>
            <pc:docMk/>
            <pc:sldMk cId="2139431422" sldId="257"/>
            <ac:spMk id="19" creationId="{F67C06AA-93DA-C361-94EF-6C3FEE510373}"/>
          </ac:spMkLst>
        </pc:spChg>
        <pc:picChg chg="del">
          <ac:chgData name="Marie Cusick" userId="S::mcusick@unicef.org::67fe9aeb-52eb-4a00-b161-960e56e3611d" providerId="AD" clId="Web-{B5F1D5ED-C484-B3EB-C22E-5F9384ADBB1B}" dt="2024-03-05T15:27:19.781" v="89"/>
          <ac:picMkLst>
            <pc:docMk/>
            <pc:sldMk cId="2139431422" sldId="257"/>
            <ac:picMk id="11" creationId="{F95188EE-5598-9417-61CD-B10518740B3F}"/>
          </ac:picMkLst>
        </pc:picChg>
        <pc:picChg chg="add">
          <ac:chgData name="Marie Cusick" userId="S::mcusick@unicef.org::67fe9aeb-52eb-4a00-b161-960e56e3611d" providerId="AD" clId="Web-{B5F1D5ED-C484-B3EB-C22E-5F9384ADBB1B}" dt="2024-03-05T15:27:20.172" v="96"/>
          <ac:picMkLst>
            <pc:docMk/>
            <pc:sldMk cId="2139431422" sldId="257"/>
            <ac:picMk id="14" creationId="{7902D348-9BA3-51AD-D308-EB12F59FC0B8}"/>
          </ac:picMkLst>
        </pc:picChg>
        <pc:picChg chg="del">
          <ac:chgData name="Marie Cusick" userId="S::mcusick@unicef.org::67fe9aeb-52eb-4a00-b161-960e56e3611d" providerId="AD" clId="Web-{B5F1D5ED-C484-B3EB-C22E-5F9384ADBB1B}" dt="2024-03-05T15:27:19.781" v="88"/>
          <ac:picMkLst>
            <pc:docMk/>
            <pc:sldMk cId="2139431422" sldId="257"/>
            <ac:picMk id="16" creationId="{25077E36-7DAE-D56C-E30D-7CD0AFFA11D1}"/>
          </ac:picMkLst>
        </pc:picChg>
        <pc:picChg chg="add">
          <ac:chgData name="Marie Cusick" userId="S::mcusick@unicef.org::67fe9aeb-52eb-4a00-b161-960e56e3611d" providerId="AD" clId="Web-{B5F1D5ED-C484-B3EB-C22E-5F9384ADBB1B}" dt="2024-03-05T15:27:20.187" v="97"/>
          <ac:picMkLst>
            <pc:docMk/>
            <pc:sldMk cId="2139431422" sldId="257"/>
            <ac:picMk id="17" creationId="{22751072-645B-1454-6AD6-CBD665E20E97}"/>
          </ac:picMkLst>
        </pc:picChg>
        <pc:cxnChg chg="del">
          <ac:chgData name="Marie Cusick" userId="S::mcusick@unicef.org::67fe9aeb-52eb-4a00-b161-960e56e3611d" providerId="AD" clId="Web-{B5F1D5ED-C484-B3EB-C22E-5F9384ADBB1B}" dt="2024-03-05T15:27:19.781" v="91"/>
          <ac:cxnSpMkLst>
            <pc:docMk/>
            <pc:sldMk cId="2139431422" sldId="257"/>
            <ac:cxnSpMk id="6" creationId="{2228D5E9-5A81-029D-5C37-9592A737B007}"/>
          </ac:cxnSpMkLst>
        </pc:cxnChg>
        <pc:cxnChg chg="del">
          <ac:chgData name="Marie Cusick" userId="S::mcusick@unicef.org::67fe9aeb-52eb-4a00-b161-960e56e3611d" providerId="AD" clId="Web-{B5F1D5ED-C484-B3EB-C22E-5F9384ADBB1B}" dt="2024-03-05T15:27:19.781" v="90"/>
          <ac:cxnSpMkLst>
            <pc:docMk/>
            <pc:sldMk cId="2139431422" sldId="257"/>
            <ac:cxnSpMk id="8" creationId="{855E84E4-9068-BEC5-AAE5-8B70F4E64805}"/>
          </ac:cxnSpMkLst>
        </pc:cxnChg>
        <pc:cxnChg chg="add">
          <ac:chgData name="Marie Cusick" userId="S::mcusick@unicef.org::67fe9aeb-52eb-4a00-b161-960e56e3611d" providerId="AD" clId="Web-{B5F1D5ED-C484-B3EB-C22E-5F9384ADBB1B}" dt="2024-03-05T15:27:20.156" v="94"/>
          <ac:cxnSpMkLst>
            <pc:docMk/>
            <pc:sldMk cId="2139431422" sldId="257"/>
            <ac:cxnSpMk id="9" creationId="{963F3374-3D12-B4BB-F29A-2B534C6CE96A}"/>
          </ac:cxnSpMkLst>
        </pc:cxnChg>
        <pc:cxnChg chg="add">
          <ac:chgData name="Marie Cusick" userId="S::mcusick@unicef.org::67fe9aeb-52eb-4a00-b161-960e56e3611d" providerId="AD" clId="Web-{B5F1D5ED-C484-B3EB-C22E-5F9384ADBB1B}" dt="2024-03-05T15:27:20.156" v="95"/>
          <ac:cxnSpMkLst>
            <pc:docMk/>
            <pc:sldMk cId="2139431422" sldId="257"/>
            <ac:cxnSpMk id="12" creationId="{CE01729A-B3CC-846F-F7DD-F9BA127689AA}"/>
          </ac:cxnSpMkLst>
        </pc:cxnChg>
      </pc:sldChg>
      <pc:sldChg chg="addSp delSp modSp add">
        <pc:chgData name="Marie Cusick" userId="S::mcusick@unicef.org::67fe9aeb-52eb-4a00-b161-960e56e3611d" providerId="AD" clId="Web-{B5F1D5ED-C484-B3EB-C22E-5F9384ADBB1B}" dt="2024-03-05T15:27:36.219" v="109" actId="1076"/>
        <pc:sldMkLst>
          <pc:docMk/>
          <pc:sldMk cId="0" sldId="258"/>
        </pc:sldMkLst>
        <pc:spChg chg="add">
          <ac:chgData name="Marie Cusick" userId="S::mcusick@unicef.org::67fe9aeb-52eb-4a00-b161-960e56e3611d" providerId="AD" clId="Web-{B5F1D5ED-C484-B3EB-C22E-5F9384ADBB1B}" dt="2024-03-05T15:27:26.297" v="103"/>
          <ac:spMkLst>
            <pc:docMk/>
            <pc:sldMk cId="0" sldId="258"/>
            <ac:spMk id="3" creationId="{B6B252AC-28A3-37FA-FC27-4E3F4EEEAD5C}"/>
          </ac:spMkLst>
        </pc:spChg>
        <pc:spChg chg="del">
          <ac:chgData name="Marie Cusick" userId="S::mcusick@unicef.org::67fe9aeb-52eb-4a00-b161-960e56e3611d" providerId="AD" clId="Web-{B5F1D5ED-C484-B3EB-C22E-5F9384ADBB1B}" dt="2024-03-05T15:27:25.859" v="102"/>
          <ac:spMkLst>
            <pc:docMk/>
            <pc:sldMk cId="0" sldId="258"/>
            <ac:spMk id="4" creationId="{1AEEDAA5-D8F5-F1A4-75D4-F04A1A08D430}"/>
          </ac:spMkLst>
        </pc:spChg>
        <pc:spChg chg="mod">
          <ac:chgData name="Marie Cusick" userId="S::mcusick@unicef.org::67fe9aeb-52eb-4a00-b161-960e56e3611d" providerId="AD" clId="Web-{B5F1D5ED-C484-B3EB-C22E-5F9384ADBB1B}" dt="2024-03-05T15:27:36.219" v="109" actId="1076"/>
          <ac:spMkLst>
            <pc:docMk/>
            <pc:sldMk cId="0" sldId="258"/>
            <ac:spMk id="5" creationId="{D7ADB1C1-1BA4-4F8A-7910-B087C33D338B}"/>
          </ac:spMkLst>
        </pc:spChg>
        <pc:picChg chg="del">
          <ac:chgData name="Marie Cusick" userId="S::mcusick@unicef.org::67fe9aeb-52eb-4a00-b161-960e56e3611d" providerId="AD" clId="Web-{B5F1D5ED-C484-B3EB-C22E-5F9384ADBB1B}" dt="2024-03-05T15:27:25.859" v="99"/>
          <ac:picMkLst>
            <pc:docMk/>
            <pc:sldMk cId="0" sldId="258"/>
            <ac:picMk id="13" creationId="{EBEBE22A-0AEB-6A73-44F3-A2A7176ABA19}"/>
          </ac:picMkLst>
        </pc:picChg>
        <pc:picChg chg="add">
          <ac:chgData name="Marie Cusick" userId="S::mcusick@unicef.org::67fe9aeb-52eb-4a00-b161-960e56e3611d" providerId="AD" clId="Web-{B5F1D5ED-C484-B3EB-C22E-5F9384ADBB1B}" dt="2024-03-05T15:27:26.313" v="106"/>
          <ac:picMkLst>
            <pc:docMk/>
            <pc:sldMk cId="0" sldId="258"/>
            <ac:picMk id="14" creationId="{329DEADF-E7C5-5B04-E000-085AA39703BA}"/>
          </ac:picMkLst>
        </pc:picChg>
        <pc:picChg chg="del">
          <ac:chgData name="Marie Cusick" userId="S::mcusick@unicef.org::67fe9aeb-52eb-4a00-b161-960e56e3611d" providerId="AD" clId="Web-{B5F1D5ED-C484-B3EB-C22E-5F9384ADBB1B}" dt="2024-03-05T15:27:25.859" v="98"/>
          <ac:picMkLst>
            <pc:docMk/>
            <pc:sldMk cId="0" sldId="258"/>
            <ac:picMk id="16" creationId="{CDCD6A27-DFC0-C331-64ED-5ABA8DE1885A}"/>
          </ac:picMkLst>
        </pc:picChg>
        <pc:picChg chg="add">
          <ac:chgData name="Marie Cusick" userId="S::mcusick@unicef.org::67fe9aeb-52eb-4a00-b161-960e56e3611d" providerId="AD" clId="Web-{B5F1D5ED-C484-B3EB-C22E-5F9384ADBB1B}" dt="2024-03-05T15:27:26.328" v="107"/>
          <ac:picMkLst>
            <pc:docMk/>
            <pc:sldMk cId="0" sldId="258"/>
            <ac:picMk id="17" creationId="{183F7C70-8EF0-C213-098C-1646954C5BF4}"/>
          </ac:picMkLst>
        </pc:picChg>
        <pc:cxnChg chg="add">
          <ac:chgData name="Marie Cusick" userId="S::mcusick@unicef.org::67fe9aeb-52eb-4a00-b161-960e56e3611d" providerId="AD" clId="Web-{B5F1D5ED-C484-B3EB-C22E-5F9384ADBB1B}" dt="2024-03-05T15:27:26.297" v="104"/>
          <ac:cxnSpMkLst>
            <pc:docMk/>
            <pc:sldMk cId="0" sldId="258"/>
            <ac:cxnSpMk id="7" creationId="{061EF492-0E19-7D2F-83C8-F0D22A768587}"/>
          </ac:cxnSpMkLst>
        </pc:cxnChg>
        <pc:cxnChg chg="del">
          <ac:chgData name="Marie Cusick" userId="S::mcusick@unicef.org::67fe9aeb-52eb-4a00-b161-960e56e3611d" providerId="AD" clId="Web-{B5F1D5ED-C484-B3EB-C22E-5F9384ADBB1B}" dt="2024-03-05T15:27:25.859" v="101"/>
          <ac:cxnSpMkLst>
            <pc:docMk/>
            <pc:sldMk cId="0" sldId="258"/>
            <ac:cxnSpMk id="8" creationId="{D606C979-8B3C-54AC-7298-F9521332BEB9}"/>
          </ac:cxnSpMkLst>
        </pc:cxnChg>
        <pc:cxnChg chg="del">
          <ac:chgData name="Marie Cusick" userId="S::mcusick@unicef.org::67fe9aeb-52eb-4a00-b161-960e56e3611d" providerId="AD" clId="Web-{B5F1D5ED-C484-B3EB-C22E-5F9384ADBB1B}" dt="2024-03-05T15:27:25.859" v="100"/>
          <ac:cxnSpMkLst>
            <pc:docMk/>
            <pc:sldMk cId="0" sldId="258"/>
            <ac:cxnSpMk id="10" creationId="{5057BC6E-6BF2-E585-B009-E022E6652A0D}"/>
          </ac:cxnSpMkLst>
        </pc:cxnChg>
        <pc:cxnChg chg="add">
          <ac:chgData name="Marie Cusick" userId="S::mcusick@unicef.org::67fe9aeb-52eb-4a00-b161-960e56e3611d" providerId="AD" clId="Web-{B5F1D5ED-C484-B3EB-C22E-5F9384ADBB1B}" dt="2024-03-05T15:27:26.313" v="105"/>
          <ac:cxnSpMkLst>
            <pc:docMk/>
            <pc:sldMk cId="0" sldId="258"/>
            <ac:cxnSpMk id="11" creationId="{11DA96A1-8038-2B1A-E9C6-60699E7B1539}"/>
          </ac:cxnSpMkLst>
        </pc:cxnChg>
      </pc:sldChg>
      <pc:sldChg chg="modSp add">
        <pc:chgData name="Marie Cusick" userId="S::mcusick@unicef.org::67fe9aeb-52eb-4a00-b161-960e56e3611d" providerId="AD" clId="Web-{B5F1D5ED-C484-B3EB-C22E-5F9384ADBB1B}" dt="2024-03-05T15:28:03.001" v="117" actId="1076"/>
        <pc:sldMkLst>
          <pc:docMk/>
          <pc:sldMk cId="0" sldId="261"/>
        </pc:sldMkLst>
        <pc:spChg chg="mod">
          <ac:chgData name="Marie Cusick" userId="S::mcusick@unicef.org::67fe9aeb-52eb-4a00-b161-960e56e3611d" providerId="AD" clId="Web-{B5F1D5ED-C484-B3EB-C22E-5F9384ADBB1B}" dt="2024-03-05T15:28:03.001" v="117" actId="1076"/>
          <ac:spMkLst>
            <pc:docMk/>
            <pc:sldMk cId="0" sldId="261"/>
            <ac:spMk id="11" creationId="{587F8942-3995-6D84-1DD8-F0822C7427EC}"/>
          </ac:spMkLst>
        </pc:spChg>
      </pc:sldChg>
      <pc:sldChg chg="addSp delSp modSp add">
        <pc:chgData name="Marie Cusick" userId="S::mcusick@unicef.org::67fe9aeb-52eb-4a00-b161-960e56e3611d" providerId="AD" clId="Web-{B5F1D5ED-C484-B3EB-C22E-5F9384ADBB1B}" dt="2024-03-05T15:28:33.877" v="130"/>
        <pc:sldMkLst>
          <pc:docMk/>
          <pc:sldMk cId="639696635" sldId="262"/>
        </pc:sldMkLst>
        <pc:spChg chg="add del">
          <ac:chgData name="Marie Cusick" userId="S::mcusick@unicef.org::67fe9aeb-52eb-4a00-b161-960e56e3611d" providerId="AD" clId="Web-{B5F1D5ED-C484-B3EB-C22E-5F9384ADBB1B}" dt="2024-03-05T15:28:23.689" v="124"/>
          <ac:spMkLst>
            <pc:docMk/>
            <pc:sldMk cId="639696635" sldId="262"/>
            <ac:spMk id="6" creationId="{F63D1EF8-FCA3-BD4C-D5BA-A39270C3843A}"/>
          </ac:spMkLst>
        </pc:spChg>
        <pc:spChg chg="add">
          <ac:chgData name="Marie Cusick" userId="S::mcusick@unicef.org::67fe9aeb-52eb-4a00-b161-960e56e3611d" providerId="AD" clId="Web-{B5F1D5ED-C484-B3EB-C22E-5F9384ADBB1B}" dt="2024-03-05T15:28:33.830" v="126"/>
          <ac:spMkLst>
            <pc:docMk/>
            <pc:sldMk cId="639696635" sldId="262"/>
            <ac:spMk id="9" creationId="{0697262D-45CF-2BFE-0D26-CBC002621C76}"/>
          </ac:spMkLst>
        </pc:spChg>
        <pc:spChg chg="del mod">
          <ac:chgData name="Marie Cusick" userId="S::mcusick@unicef.org::67fe9aeb-52eb-4a00-b161-960e56e3611d" providerId="AD" clId="Web-{B5F1D5ED-C484-B3EB-C22E-5F9384ADBB1B}" dt="2024-03-05T15:28:20.314" v="121"/>
          <ac:spMkLst>
            <pc:docMk/>
            <pc:sldMk cId="639696635" sldId="262"/>
            <ac:spMk id="10" creationId="{09D2BC61-589A-07A9-7C03-FE27CB4C9582}"/>
          </ac:spMkLst>
        </pc:spChg>
        <pc:picChg chg="del">
          <ac:chgData name="Marie Cusick" userId="S::mcusick@unicef.org::67fe9aeb-52eb-4a00-b161-960e56e3611d" providerId="AD" clId="Web-{B5F1D5ED-C484-B3EB-C22E-5F9384ADBB1B}" dt="2024-03-05T15:28:20.314" v="119"/>
          <ac:picMkLst>
            <pc:docMk/>
            <pc:sldMk cId="639696635" sldId="262"/>
            <ac:picMk id="4" creationId="{2331B4C8-49E2-BD7A-8719-C080D19946D2}"/>
          </ac:picMkLst>
        </pc:picChg>
        <pc:picChg chg="del">
          <ac:chgData name="Marie Cusick" userId="S::mcusick@unicef.org::67fe9aeb-52eb-4a00-b161-960e56e3611d" providerId="AD" clId="Web-{B5F1D5ED-C484-B3EB-C22E-5F9384ADBB1B}" dt="2024-03-05T15:28:20.314" v="122"/>
          <ac:picMkLst>
            <pc:docMk/>
            <pc:sldMk cId="639696635" sldId="262"/>
            <ac:picMk id="8" creationId="{85DCCE61-A137-225C-71FA-49F43D20064C}"/>
          </ac:picMkLst>
        </pc:picChg>
        <pc:picChg chg="mod">
          <ac:chgData name="Marie Cusick" userId="S::mcusick@unicef.org::67fe9aeb-52eb-4a00-b161-960e56e3611d" providerId="AD" clId="Web-{B5F1D5ED-C484-B3EB-C22E-5F9384ADBB1B}" dt="2024-03-05T15:28:28.471" v="125" actId="1076"/>
          <ac:picMkLst>
            <pc:docMk/>
            <pc:sldMk cId="639696635" sldId="262"/>
            <ac:picMk id="16" creationId="{CD1565A9-9BB7-A14A-E4C7-BCAB151AEB9E}"/>
          </ac:picMkLst>
        </pc:picChg>
        <pc:picChg chg="add">
          <ac:chgData name="Marie Cusick" userId="S::mcusick@unicef.org::67fe9aeb-52eb-4a00-b161-960e56e3611d" providerId="AD" clId="Web-{B5F1D5ED-C484-B3EB-C22E-5F9384ADBB1B}" dt="2024-03-05T15:28:33.861" v="129"/>
          <ac:picMkLst>
            <pc:docMk/>
            <pc:sldMk cId="639696635" sldId="262"/>
            <ac:picMk id="18" creationId="{BB4816E0-532B-437A-05E8-277DEAA04EA2}"/>
          </ac:picMkLst>
        </pc:picChg>
        <pc:picChg chg="add">
          <ac:chgData name="Marie Cusick" userId="S::mcusick@unicef.org::67fe9aeb-52eb-4a00-b161-960e56e3611d" providerId="AD" clId="Web-{B5F1D5ED-C484-B3EB-C22E-5F9384ADBB1B}" dt="2024-03-05T15:28:33.877" v="130"/>
          <ac:picMkLst>
            <pc:docMk/>
            <pc:sldMk cId="639696635" sldId="262"/>
            <ac:picMk id="20" creationId="{A50CE80F-1EE2-54A7-D655-3732A36B5DF3}"/>
          </ac:picMkLst>
        </pc:picChg>
        <pc:cxnChg chg="del">
          <ac:chgData name="Marie Cusick" userId="S::mcusick@unicef.org::67fe9aeb-52eb-4a00-b161-960e56e3611d" providerId="AD" clId="Web-{B5F1D5ED-C484-B3EB-C22E-5F9384ADBB1B}" dt="2024-03-05T15:28:20.314" v="118"/>
          <ac:cxnSpMkLst>
            <pc:docMk/>
            <pc:sldMk cId="639696635" sldId="262"/>
            <ac:cxnSpMk id="5" creationId="{A7F45EE9-223D-F912-372A-E4E53EFF512D}"/>
          </ac:cxnSpMkLst>
        </pc:cxnChg>
        <pc:cxnChg chg="del">
          <ac:chgData name="Marie Cusick" userId="S::mcusick@unicef.org::67fe9aeb-52eb-4a00-b161-960e56e3611d" providerId="AD" clId="Web-{B5F1D5ED-C484-B3EB-C22E-5F9384ADBB1B}" dt="2024-03-05T15:28:20.314" v="120"/>
          <ac:cxnSpMkLst>
            <pc:docMk/>
            <pc:sldMk cId="639696635" sldId="262"/>
            <ac:cxnSpMk id="12" creationId="{7EA9D5C5-85E4-0559-E63E-CF100D3C03CB}"/>
          </ac:cxnSpMkLst>
        </pc:cxnChg>
        <pc:cxnChg chg="add">
          <ac:chgData name="Marie Cusick" userId="S::mcusick@unicef.org::67fe9aeb-52eb-4a00-b161-960e56e3611d" providerId="AD" clId="Web-{B5F1D5ED-C484-B3EB-C22E-5F9384ADBB1B}" dt="2024-03-05T15:28:33.846" v="127"/>
          <ac:cxnSpMkLst>
            <pc:docMk/>
            <pc:sldMk cId="639696635" sldId="262"/>
            <ac:cxnSpMk id="13" creationId="{0E5A8F3C-FDBC-A4CD-3431-5594371778C4}"/>
          </ac:cxnSpMkLst>
        </pc:cxnChg>
        <pc:cxnChg chg="add">
          <ac:chgData name="Marie Cusick" userId="S::mcusick@unicef.org::67fe9aeb-52eb-4a00-b161-960e56e3611d" providerId="AD" clId="Web-{B5F1D5ED-C484-B3EB-C22E-5F9384ADBB1B}" dt="2024-03-05T15:28:33.846" v="128"/>
          <ac:cxnSpMkLst>
            <pc:docMk/>
            <pc:sldMk cId="639696635" sldId="262"/>
            <ac:cxnSpMk id="15" creationId="{EBA30FF4-716B-C3F8-41D7-744F0617900A}"/>
          </ac:cxnSpMkLst>
        </pc:cxnChg>
      </pc:sldChg>
      <pc:sldChg chg="modSp add">
        <pc:chgData name="Marie Cusick" userId="S::mcusick@unicef.org::67fe9aeb-52eb-4a00-b161-960e56e3611d" providerId="AD" clId="Web-{B5F1D5ED-C484-B3EB-C22E-5F9384ADBB1B}" dt="2024-03-05T15:26:02.560" v="60" actId="20577"/>
        <pc:sldMkLst>
          <pc:docMk/>
          <pc:sldMk cId="2933008900" sldId="263"/>
        </pc:sldMkLst>
        <pc:spChg chg="mod">
          <ac:chgData name="Marie Cusick" userId="S::mcusick@unicef.org::67fe9aeb-52eb-4a00-b161-960e56e3611d" providerId="AD" clId="Web-{B5F1D5ED-C484-B3EB-C22E-5F9384ADBB1B}" dt="2024-03-05T15:26:02.560" v="60" actId="20577"/>
          <ac:spMkLst>
            <pc:docMk/>
            <pc:sldMk cId="2933008900" sldId="263"/>
            <ac:spMk id="5" creationId="{A69172C6-BC6D-2AA7-D5FF-4E80E752AA3F}"/>
          </ac:spMkLst>
        </pc:spChg>
        <pc:spChg chg="mod">
          <ac:chgData name="Marie Cusick" userId="S::mcusick@unicef.org::67fe9aeb-52eb-4a00-b161-960e56e3611d" providerId="AD" clId="Web-{B5F1D5ED-C484-B3EB-C22E-5F9384ADBB1B}" dt="2024-03-05T15:16:18.779" v="51" actId="20577"/>
          <ac:spMkLst>
            <pc:docMk/>
            <pc:sldMk cId="2933008900" sldId="263"/>
            <ac:spMk id="7" creationId="{4418A55E-BF38-99B5-8D15-E6F30CBFF1CB}"/>
          </ac:spMkLst>
        </pc:spChg>
      </pc:sldChg>
      <pc:sldChg chg="add del">
        <pc:chgData name="Marie Cusick" userId="S::mcusick@unicef.org::67fe9aeb-52eb-4a00-b161-960e56e3611d" providerId="AD" clId="Web-{B5F1D5ED-C484-B3EB-C22E-5F9384ADBB1B}" dt="2024-03-05T15:16:06.216" v="45"/>
        <pc:sldMkLst>
          <pc:docMk/>
          <pc:sldMk cId="2517219427" sldId="264"/>
        </pc:sldMkLst>
      </pc:sldChg>
      <pc:sldChg chg="addSp delSp modSp add">
        <pc:chgData name="Marie Cusick" userId="S::mcusick@unicef.org::67fe9aeb-52eb-4a00-b161-960e56e3611d" providerId="AD" clId="Web-{B5F1D5ED-C484-B3EB-C22E-5F9384ADBB1B}" dt="2024-03-05T15:26:12.842" v="70"/>
        <pc:sldMkLst>
          <pc:docMk/>
          <pc:sldMk cId="1547745778" sldId="265"/>
        </pc:sldMkLst>
        <pc:spChg chg="del">
          <ac:chgData name="Marie Cusick" userId="S::mcusick@unicef.org::67fe9aeb-52eb-4a00-b161-960e56e3611d" providerId="AD" clId="Web-{B5F1D5ED-C484-B3EB-C22E-5F9384ADBB1B}" dt="2024-03-05T15:26:12.467" v="65"/>
          <ac:spMkLst>
            <pc:docMk/>
            <pc:sldMk cId="1547745778" sldId="265"/>
            <ac:spMk id="3" creationId="{31062037-0061-08B8-AAD8-2500979B2663}"/>
          </ac:spMkLst>
        </pc:spChg>
        <pc:spChg chg="add">
          <ac:chgData name="Marie Cusick" userId="S::mcusick@unicef.org::67fe9aeb-52eb-4a00-b161-960e56e3611d" providerId="AD" clId="Web-{B5F1D5ED-C484-B3EB-C22E-5F9384ADBB1B}" dt="2024-03-05T15:26:12.811" v="66"/>
          <ac:spMkLst>
            <pc:docMk/>
            <pc:sldMk cId="1547745778" sldId="265"/>
            <ac:spMk id="4" creationId="{F1851E36-BE02-6224-27C4-71D0B8C6A3D4}"/>
          </ac:spMkLst>
        </pc:spChg>
        <pc:spChg chg="mod">
          <ac:chgData name="Marie Cusick" userId="S::mcusick@unicef.org::67fe9aeb-52eb-4a00-b161-960e56e3611d" providerId="AD" clId="Web-{B5F1D5ED-C484-B3EB-C22E-5F9384ADBB1B}" dt="2024-03-05T15:16:12.607" v="48" actId="20577"/>
          <ac:spMkLst>
            <pc:docMk/>
            <pc:sldMk cId="1547745778" sldId="265"/>
            <ac:spMk id="7" creationId="{711BC279-CA82-074F-7402-B74B8EA3BCAB}"/>
          </ac:spMkLst>
        </pc:spChg>
        <pc:picChg chg="del">
          <ac:chgData name="Marie Cusick" userId="S::mcusick@unicef.org::67fe9aeb-52eb-4a00-b161-960e56e3611d" providerId="AD" clId="Web-{B5F1D5ED-C484-B3EB-C22E-5F9384ADBB1B}" dt="2024-03-05T15:26:12.467" v="62"/>
          <ac:picMkLst>
            <pc:docMk/>
            <pc:sldMk cId="1547745778" sldId="265"/>
            <ac:picMk id="12" creationId="{4366AB24-F83D-6FD6-EA45-7EF83DA94B1E}"/>
          </ac:picMkLst>
        </pc:picChg>
        <pc:picChg chg="del">
          <ac:chgData name="Marie Cusick" userId="S::mcusick@unicef.org::67fe9aeb-52eb-4a00-b161-960e56e3611d" providerId="AD" clId="Web-{B5F1D5ED-C484-B3EB-C22E-5F9384ADBB1B}" dt="2024-03-05T15:26:12.467" v="61"/>
          <ac:picMkLst>
            <pc:docMk/>
            <pc:sldMk cId="1547745778" sldId="265"/>
            <ac:picMk id="14" creationId="{3BCC2F9C-D682-B27B-89C4-C34B8599365E}"/>
          </ac:picMkLst>
        </pc:picChg>
        <pc:picChg chg="add">
          <ac:chgData name="Marie Cusick" userId="S::mcusick@unicef.org::67fe9aeb-52eb-4a00-b161-960e56e3611d" providerId="AD" clId="Web-{B5F1D5ED-C484-B3EB-C22E-5F9384ADBB1B}" dt="2024-03-05T15:26:12.826" v="69"/>
          <ac:picMkLst>
            <pc:docMk/>
            <pc:sldMk cId="1547745778" sldId="265"/>
            <ac:picMk id="16" creationId="{F6A51402-6F26-85EE-5A9A-F2D41FDDA0EA}"/>
          </ac:picMkLst>
        </pc:picChg>
        <pc:picChg chg="add">
          <ac:chgData name="Marie Cusick" userId="S::mcusick@unicef.org::67fe9aeb-52eb-4a00-b161-960e56e3611d" providerId="AD" clId="Web-{B5F1D5ED-C484-B3EB-C22E-5F9384ADBB1B}" dt="2024-03-05T15:26:12.842" v="70"/>
          <ac:picMkLst>
            <pc:docMk/>
            <pc:sldMk cId="1547745778" sldId="265"/>
            <ac:picMk id="18" creationId="{9537918A-819C-4FE8-DFA7-7C0FBBCF942C}"/>
          </ac:picMkLst>
        </pc:picChg>
        <pc:cxnChg chg="del">
          <ac:chgData name="Marie Cusick" userId="S::mcusick@unicef.org::67fe9aeb-52eb-4a00-b161-960e56e3611d" providerId="AD" clId="Web-{B5F1D5ED-C484-B3EB-C22E-5F9384ADBB1B}" dt="2024-03-05T15:26:12.467" v="64"/>
          <ac:cxnSpMkLst>
            <pc:docMk/>
            <pc:sldMk cId="1547745778" sldId="265"/>
            <ac:cxnSpMk id="5" creationId="{B05AD7B7-21C6-E2DB-D135-53EFFC32C229}"/>
          </ac:cxnSpMkLst>
        </pc:cxnChg>
        <pc:cxnChg chg="add">
          <ac:chgData name="Marie Cusick" userId="S::mcusick@unicef.org::67fe9aeb-52eb-4a00-b161-960e56e3611d" providerId="AD" clId="Web-{B5F1D5ED-C484-B3EB-C22E-5F9384ADBB1B}" dt="2024-03-05T15:26:12.811" v="67"/>
          <ac:cxnSpMkLst>
            <pc:docMk/>
            <pc:sldMk cId="1547745778" sldId="265"/>
            <ac:cxnSpMk id="9" creationId="{DFC1A69F-89D6-2129-5CE8-247F944A54DE}"/>
          </ac:cxnSpMkLst>
        </pc:cxnChg>
        <pc:cxnChg chg="del">
          <ac:chgData name="Marie Cusick" userId="S::mcusick@unicef.org::67fe9aeb-52eb-4a00-b161-960e56e3611d" providerId="AD" clId="Web-{B5F1D5ED-C484-B3EB-C22E-5F9384ADBB1B}" dt="2024-03-05T15:26:12.467" v="63"/>
          <ac:cxnSpMkLst>
            <pc:docMk/>
            <pc:sldMk cId="1547745778" sldId="265"/>
            <ac:cxnSpMk id="10" creationId="{3E03BF63-A765-2A62-7D29-5939341AEF04}"/>
          </ac:cxnSpMkLst>
        </pc:cxnChg>
        <pc:cxnChg chg="add">
          <ac:chgData name="Marie Cusick" userId="S::mcusick@unicef.org::67fe9aeb-52eb-4a00-b161-960e56e3611d" providerId="AD" clId="Web-{B5F1D5ED-C484-B3EB-C22E-5F9384ADBB1B}" dt="2024-03-05T15:26:12.811" v="68"/>
          <ac:cxnSpMkLst>
            <pc:docMk/>
            <pc:sldMk cId="1547745778" sldId="265"/>
            <ac:cxnSpMk id="13" creationId="{B4E79E53-1ABD-3E81-3BBD-2ECA81104E65}"/>
          </ac:cxnSpMkLst>
        </pc:cxnChg>
      </pc:sldChg>
      <pc:sldChg chg="add del">
        <pc:chgData name="Marie Cusick" userId="S::mcusick@unicef.org::67fe9aeb-52eb-4a00-b161-960e56e3611d" providerId="AD" clId="Web-{B5F1D5ED-C484-B3EB-C22E-5F9384ADBB1B}" dt="2024-03-05T15:26:42.765" v="81"/>
        <pc:sldMkLst>
          <pc:docMk/>
          <pc:sldMk cId="4211806078" sldId="266"/>
        </pc:sldMkLst>
      </pc:sldChg>
      <pc:sldChg chg="add del">
        <pc:chgData name="Marie Cusick" userId="S::mcusick@unicef.org::67fe9aeb-52eb-4a00-b161-960e56e3611d" providerId="AD" clId="Web-{B5F1D5ED-C484-B3EB-C22E-5F9384ADBB1B}" dt="2024-03-05T15:26:42.765" v="78"/>
        <pc:sldMkLst>
          <pc:docMk/>
          <pc:sldMk cId="2653413271" sldId="267"/>
        </pc:sldMkLst>
      </pc:sldChg>
      <pc:sldChg chg="addSp delSp modSp add">
        <pc:chgData name="Marie Cusick" userId="S::mcusick@unicef.org::67fe9aeb-52eb-4a00-b161-960e56e3611d" providerId="AD" clId="Web-{B5F1D5ED-C484-B3EB-C22E-5F9384ADBB1B}" dt="2024-03-05T15:28:41.502" v="140"/>
        <pc:sldMkLst>
          <pc:docMk/>
          <pc:sldMk cId="220719565" sldId="268"/>
        </pc:sldMkLst>
        <pc:spChg chg="mod">
          <ac:chgData name="Marie Cusick" userId="S::mcusick@unicef.org::67fe9aeb-52eb-4a00-b161-960e56e3611d" providerId="AD" clId="Web-{B5F1D5ED-C484-B3EB-C22E-5F9384ADBB1B}" dt="2024-03-05T15:27:00.687" v="85" actId="20577"/>
          <ac:spMkLst>
            <pc:docMk/>
            <pc:sldMk cId="220719565" sldId="268"/>
            <ac:spMk id="4" creationId="{31AC8921-10A5-A98A-6414-85ADFF1DDD35}"/>
          </ac:spMkLst>
        </pc:spChg>
        <pc:spChg chg="add del">
          <ac:chgData name="Marie Cusick" userId="S::mcusick@unicef.org::67fe9aeb-52eb-4a00-b161-960e56e3611d" providerId="AD" clId="Web-{B5F1D5ED-C484-B3EB-C22E-5F9384ADBB1B}" dt="2024-03-05T15:28:40.080" v="131"/>
          <ac:spMkLst>
            <pc:docMk/>
            <pc:sldMk cId="220719565" sldId="268"/>
            <ac:spMk id="6" creationId="{4B202680-D91F-911E-6AA5-56EA59AFE117}"/>
          </ac:spMkLst>
        </pc:spChg>
        <pc:spChg chg="del">
          <ac:chgData name="Marie Cusick" userId="S::mcusick@unicef.org::67fe9aeb-52eb-4a00-b161-960e56e3611d" providerId="AD" clId="Web-{B5F1D5ED-C484-B3EB-C22E-5F9384ADBB1B}" dt="2024-03-05T15:26:55.765" v="82"/>
          <ac:spMkLst>
            <pc:docMk/>
            <pc:sldMk cId="220719565" sldId="268"/>
            <ac:spMk id="7" creationId="{268AB76D-87A9-A1A5-14BB-370A9275EE28}"/>
          </ac:spMkLst>
        </pc:spChg>
        <pc:spChg chg="add">
          <ac:chgData name="Marie Cusick" userId="S::mcusick@unicef.org::67fe9aeb-52eb-4a00-b161-960e56e3611d" providerId="AD" clId="Web-{B5F1D5ED-C484-B3EB-C22E-5F9384ADBB1B}" dt="2024-03-05T15:28:41.471" v="136"/>
          <ac:spMkLst>
            <pc:docMk/>
            <pc:sldMk cId="220719565" sldId="268"/>
            <ac:spMk id="9" creationId="{D89601A5-72E3-13D9-092D-40512F3AB174}"/>
          </ac:spMkLst>
        </pc:spChg>
        <pc:picChg chg="del">
          <ac:chgData name="Marie Cusick" userId="S::mcusick@unicef.org::67fe9aeb-52eb-4a00-b161-960e56e3611d" providerId="AD" clId="Web-{B5F1D5ED-C484-B3EB-C22E-5F9384ADBB1B}" dt="2024-03-05T15:28:40.080" v="135"/>
          <ac:picMkLst>
            <pc:docMk/>
            <pc:sldMk cId="220719565" sldId="268"/>
            <ac:picMk id="5" creationId="{4B69A49F-FB75-F1F5-0613-EE42B63AEA95}"/>
          </ac:picMkLst>
        </pc:picChg>
        <pc:picChg chg="del">
          <ac:chgData name="Marie Cusick" userId="S::mcusick@unicef.org::67fe9aeb-52eb-4a00-b161-960e56e3611d" providerId="AD" clId="Web-{B5F1D5ED-C484-B3EB-C22E-5F9384ADBB1B}" dt="2024-03-05T15:28:40.080" v="133"/>
          <ac:picMkLst>
            <pc:docMk/>
            <pc:sldMk cId="220719565" sldId="268"/>
            <ac:picMk id="14" creationId="{1D889E94-04C1-683D-3E73-283DEBED6EA8}"/>
          </ac:picMkLst>
        </pc:picChg>
        <pc:picChg chg="mod">
          <ac:chgData name="Marie Cusick" userId="S::mcusick@unicef.org::67fe9aeb-52eb-4a00-b161-960e56e3611d" providerId="AD" clId="Web-{B5F1D5ED-C484-B3EB-C22E-5F9384ADBB1B}" dt="2024-03-05T15:27:06.609" v="87" actId="1076"/>
          <ac:picMkLst>
            <pc:docMk/>
            <pc:sldMk cId="220719565" sldId="268"/>
            <ac:picMk id="16" creationId="{7A6455D0-7F4F-E497-692A-367177664544}"/>
          </ac:picMkLst>
        </pc:picChg>
        <pc:picChg chg="add">
          <ac:chgData name="Marie Cusick" userId="S::mcusick@unicef.org::67fe9aeb-52eb-4a00-b161-960e56e3611d" providerId="AD" clId="Web-{B5F1D5ED-C484-B3EB-C22E-5F9384ADBB1B}" dt="2024-03-05T15:28:41.486" v="139"/>
          <ac:picMkLst>
            <pc:docMk/>
            <pc:sldMk cId="220719565" sldId="268"/>
            <ac:picMk id="19" creationId="{A9946B3D-66F7-CA35-3ACC-0E6B84E64EC1}"/>
          </ac:picMkLst>
        </pc:picChg>
        <pc:picChg chg="add">
          <ac:chgData name="Marie Cusick" userId="S::mcusick@unicef.org::67fe9aeb-52eb-4a00-b161-960e56e3611d" providerId="AD" clId="Web-{B5F1D5ED-C484-B3EB-C22E-5F9384ADBB1B}" dt="2024-03-05T15:28:41.502" v="140"/>
          <ac:picMkLst>
            <pc:docMk/>
            <pc:sldMk cId="220719565" sldId="268"/>
            <ac:picMk id="21" creationId="{816BD1D2-4B64-B587-3B63-E373AB484D34}"/>
          </ac:picMkLst>
        </pc:picChg>
        <pc:cxnChg chg="del">
          <ac:chgData name="Marie Cusick" userId="S::mcusick@unicef.org::67fe9aeb-52eb-4a00-b161-960e56e3611d" providerId="AD" clId="Web-{B5F1D5ED-C484-B3EB-C22E-5F9384ADBB1B}" dt="2024-03-05T15:28:40.080" v="134"/>
          <ac:cxnSpMkLst>
            <pc:docMk/>
            <pc:sldMk cId="220719565" sldId="268"/>
            <ac:cxnSpMk id="11" creationId="{B62837B9-4B2A-E397-9555-A1E2209F321D}"/>
          </ac:cxnSpMkLst>
        </pc:cxnChg>
        <pc:cxnChg chg="add">
          <ac:chgData name="Marie Cusick" userId="S::mcusick@unicef.org::67fe9aeb-52eb-4a00-b161-960e56e3611d" providerId="AD" clId="Web-{B5F1D5ED-C484-B3EB-C22E-5F9384ADBB1B}" dt="2024-03-05T15:28:41.471" v="137"/>
          <ac:cxnSpMkLst>
            <pc:docMk/>
            <pc:sldMk cId="220719565" sldId="268"/>
            <ac:cxnSpMk id="12" creationId="{03FE4F14-47E0-5EC0-B2E7-366AF690C6C0}"/>
          </ac:cxnSpMkLst>
        </pc:cxnChg>
        <pc:cxnChg chg="add">
          <ac:chgData name="Marie Cusick" userId="S::mcusick@unicef.org::67fe9aeb-52eb-4a00-b161-960e56e3611d" providerId="AD" clId="Web-{B5F1D5ED-C484-B3EB-C22E-5F9384ADBB1B}" dt="2024-03-05T15:28:41.471" v="138"/>
          <ac:cxnSpMkLst>
            <pc:docMk/>
            <pc:sldMk cId="220719565" sldId="268"/>
            <ac:cxnSpMk id="15" creationId="{131A161B-0DE6-4DD6-09DE-46B57C70CC9C}"/>
          </ac:cxnSpMkLst>
        </pc:cxnChg>
        <pc:cxnChg chg="del">
          <ac:chgData name="Marie Cusick" userId="S::mcusick@unicef.org::67fe9aeb-52eb-4a00-b161-960e56e3611d" providerId="AD" clId="Web-{B5F1D5ED-C484-B3EB-C22E-5F9384ADBB1B}" dt="2024-03-05T15:28:40.080" v="132"/>
          <ac:cxnSpMkLst>
            <pc:docMk/>
            <pc:sldMk cId="220719565" sldId="268"/>
            <ac:cxnSpMk id="17" creationId="{9EA34C04-8A5E-BDA8-1C30-7B77FA98BC8A}"/>
          </ac:cxnSpMkLst>
        </pc:cxnChg>
      </pc:sldChg>
      <pc:sldChg chg="add del">
        <pc:chgData name="Marie Cusick" userId="S::mcusick@unicef.org::67fe9aeb-52eb-4a00-b161-960e56e3611d" providerId="AD" clId="Web-{B5F1D5ED-C484-B3EB-C22E-5F9384ADBB1B}" dt="2024-03-05T15:26:42.765" v="80"/>
        <pc:sldMkLst>
          <pc:docMk/>
          <pc:sldMk cId="1541934740" sldId="269"/>
        </pc:sldMkLst>
      </pc:sldChg>
      <pc:sldChg chg="add del">
        <pc:chgData name="Marie Cusick" userId="S::mcusick@unicef.org::67fe9aeb-52eb-4a00-b161-960e56e3611d" providerId="AD" clId="Web-{B5F1D5ED-C484-B3EB-C22E-5F9384ADBB1B}" dt="2024-03-05T15:26:42.765" v="79"/>
        <pc:sldMkLst>
          <pc:docMk/>
          <pc:sldMk cId="3341223174" sldId="270"/>
        </pc:sldMkLst>
      </pc:sldChg>
      <pc:sldChg chg="modSp add">
        <pc:chgData name="Marie Cusick" userId="S::mcusick@unicef.org::67fe9aeb-52eb-4a00-b161-960e56e3611d" providerId="AD" clId="Web-{B5F1D5ED-C484-B3EB-C22E-5F9384ADBB1B}" dt="2024-03-05T15:21:05.318" v="54" actId="1076"/>
        <pc:sldMkLst>
          <pc:docMk/>
          <pc:sldMk cId="1425617252" sldId="271"/>
        </pc:sldMkLst>
        <pc:spChg chg="mod">
          <ac:chgData name="Marie Cusick" userId="S::mcusick@unicef.org::67fe9aeb-52eb-4a00-b161-960e56e3611d" providerId="AD" clId="Web-{B5F1D5ED-C484-B3EB-C22E-5F9384ADBB1B}" dt="2024-03-05T15:21:05.318" v="54" actId="1076"/>
          <ac:spMkLst>
            <pc:docMk/>
            <pc:sldMk cId="1425617252" sldId="271"/>
            <ac:spMk id="4" creationId="{C268C904-2A4D-7ED0-E292-EA75CBF3AD8D}"/>
          </ac:spMkLst>
        </pc:spChg>
        <pc:spChg chg="mod">
          <ac:chgData name="Marie Cusick" userId="S::mcusick@unicef.org::67fe9aeb-52eb-4a00-b161-960e56e3611d" providerId="AD" clId="Web-{B5F1D5ED-C484-B3EB-C22E-5F9384ADBB1B}" dt="2024-03-05T15:21:01.224" v="53" actId="20577"/>
          <ac:spMkLst>
            <pc:docMk/>
            <pc:sldMk cId="1425617252" sldId="271"/>
            <ac:spMk id="121" creationId="{00000000-0000-0000-0000-000000000000}"/>
          </ac:spMkLst>
        </pc:spChg>
        <pc:spChg chg="mod">
          <ac:chgData name="Marie Cusick" userId="S::mcusick@unicef.org::67fe9aeb-52eb-4a00-b161-960e56e3611d" providerId="AD" clId="Web-{B5F1D5ED-C484-B3EB-C22E-5F9384ADBB1B}" dt="2024-03-05T15:14:49.901" v="37"/>
          <ac:spMkLst>
            <pc:docMk/>
            <pc:sldMk cId="1425617252" sldId="271"/>
            <ac:spMk id="124" creationId="{00000000-0000-0000-0000-000000000000}"/>
          </ac:spMkLst>
        </pc:spChg>
      </pc:sldChg>
      <pc:sldChg chg="new del">
        <pc:chgData name="Marie Cusick" userId="S::mcusick@unicef.org::67fe9aeb-52eb-4a00-b161-960e56e3611d" providerId="AD" clId="Web-{B5F1D5ED-C484-B3EB-C22E-5F9384ADBB1B}" dt="2024-03-05T15:29:23.785" v="142"/>
        <pc:sldMkLst>
          <pc:docMk/>
          <pc:sldMk cId="1620037303" sldId="272"/>
        </pc:sldMkLst>
      </pc:sldChg>
    </pc:docChg>
  </pc:docChgLst>
  <pc:docChgLst>
    <pc:chgData name="Marie Cusick" userId="S::mcusick@unicef.org::67fe9aeb-52eb-4a00-b161-960e56e3611d" providerId="AD" clId="Web-{3261BD0F-B14D-44CA-D5C5-97305CE9CD41}"/>
    <pc:docChg chg="addSld delSld modSld">
      <pc:chgData name="Marie Cusick" userId="S::mcusick@unicef.org::67fe9aeb-52eb-4a00-b161-960e56e3611d" providerId="AD" clId="Web-{3261BD0F-B14D-44CA-D5C5-97305CE9CD41}" dt="2024-03-11T18:38:39.264" v="308"/>
      <pc:docMkLst>
        <pc:docMk/>
      </pc:docMkLst>
      <pc:sldChg chg="add del">
        <pc:chgData name="Marie Cusick" userId="S::mcusick@unicef.org::67fe9aeb-52eb-4a00-b161-960e56e3611d" providerId="AD" clId="Web-{3261BD0F-B14D-44CA-D5C5-97305CE9CD41}" dt="2024-03-11T10:30:10.244" v="215"/>
        <pc:sldMkLst>
          <pc:docMk/>
          <pc:sldMk cId="2139431422" sldId="257"/>
        </pc:sldMkLst>
      </pc:sldChg>
      <pc:sldChg chg="del">
        <pc:chgData name="Marie Cusick" userId="S::mcusick@unicef.org::67fe9aeb-52eb-4a00-b161-960e56e3611d" providerId="AD" clId="Web-{3261BD0F-B14D-44CA-D5C5-97305CE9CD41}" dt="2024-03-11T09:31:44.154" v="21"/>
        <pc:sldMkLst>
          <pc:docMk/>
          <pc:sldMk cId="0" sldId="258"/>
        </pc:sldMkLst>
      </pc:sldChg>
      <pc:sldChg chg="add">
        <pc:chgData name="Marie Cusick" userId="S::mcusick@unicef.org::67fe9aeb-52eb-4a00-b161-960e56e3611d" providerId="AD" clId="Web-{3261BD0F-B14D-44CA-D5C5-97305CE9CD41}" dt="2024-03-11T09:37:43.821" v="69"/>
        <pc:sldMkLst>
          <pc:docMk/>
          <pc:sldMk cId="0" sldId="259"/>
        </pc:sldMkLst>
      </pc:sldChg>
      <pc:sldChg chg="del">
        <pc:chgData name="Marie Cusick" userId="S::mcusick@unicef.org::67fe9aeb-52eb-4a00-b161-960e56e3611d" providerId="AD" clId="Web-{3261BD0F-B14D-44CA-D5C5-97305CE9CD41}" dt="2024-03-11T09:29:20.587" v="2"/>
        <pc:sldMkLst>
          <pc:docMk/>
          <pc:sldMk cId="639696635" sldId="262"/>
        </pc:sldMkLst>
      </pc:sldChg>
      <pc:sldChg chg="addSp delSp modSp">
        <pc:chgData name="Marie Cusick" userId="S::mcusick@unicef.org::67fe9aeb-52eb-4a00-b161-960e56e3611d" providerId="AD" clId="Web-{3261BD0F-B14D-44CA-D5C5-97305CE9CD41}" dt="2024-03-11T09:30:54.855" v="18"/>
        <pc:sldMkLst>
          <pc:docMk/>
          <pc:sldMk cId="2933008900" sldId="263"/>
        </pc:sldMkLst>
        <pc:spChg chg="add">
          <ac:chgData name="Marie Cusick" userId="S::mcusick@unicef.org::67fe9aeb-52eb-4a00-b161-960e56e3611d" providerId="AD" clId="Web-{3261BD0F-B14D-44CA-D5C5-97305CE9CD41}" dt="2024-03-11T09:30:54.855" v="18"/>
          <ac:spMkLst>
            <pc:docMk/>
            <pc:sldMk cId="2933008900" sldId="263"/>
            <ac:spMk id="3" creationId="{FEB14695-050D-0DD3-61A8-E71916BA84BD}"/>
          </ac:spMkLst>
        </pc:spChg>
        <pc:spChg chg="add">
          <ac:chgData name="Marie Cusick" userId="S::mcusick@unicef.org::67fe9aeb-52eb-4a00-b161-960e56e3611d" providerId="AD" clId="Web-{3261BD0F-B14D-44CA-D5C5-97305CE9CD41}" dt="2024-03-11T09:30:54.855" v="18"/>
          <ac:spMkLst>
            <pc:docMk/>
            <pc:sldMk cId="2933008900" sldId="263"/>
            <ac:spMk id="4" creationId="{4418A55E-BF38-99B5-8D15-E6F30CBFF1CB}"/>
          </ac:spMkLst>
        </pc:spChg>
        <pc:spChg chg="del">
          <ac:chgData name="Marie Cusick" userId="S::mcusick@unicef.org::67fe9aeb-52eb-4a00-b161-960e56e3611d" providerId="AD" clId="Web-{3261BD0F-B14D-44CA-D5C5-97305CE9CD41}" dt="2024-03-11T09:30:22.385" v="8"/>
          <ac:spMkLst>
            <pc:docMk/>
            <pc:sldMk cId="2933008900" sldId="263"/>
            <ac:spMk id="5" creationId="{A69172C6-BC6D-2AA7-D5FF-4E80E752AA3F}"/>
          </ac:spMkLst>
        </pc:spChg>
        <pc:spChg chg="del">
          <ac:chgData name="Marie Cusick" userId="S::mcusick@unicef.org::67fe9aeb-52eb-4a00-b161-960e56e3611d" providerId="AD" clId="Web-{3261BD0F-B14D-44CA-D5C5-97305CE9CD41}" dt="2024-03-11T09:30:54.152" v="17"/>
          <ac:spMkLst>
            <pc:docMk/>
            <pc:sldMk cId="2933008900" sldId="263"/>
            <ac:spMk id="6" creationId="{FEB14695-050D-0DD3-61A8-E71916BA84BD}"/>
          </ac:spMkLst>
        </pc:spChg>
        <pc:spChg chg="del">
          <ac:chgData name="Marie Cusick" userId="S::mcusick@unicef.org::67fe9aeb-52eb-4a00-b161-960e56e3611d" providerId="AD" clId="Web-{3261BD0F-B14D-44CA-D5C5-97305CE9CD41}" dt="2024-03-11T09:30:54.152" v="16"/>
          <ac:spMkLst>
            <pc:docMk/>
            <pc:sldMk cId="2933008900" sldId="263"/>
            <ac:spMk id="7" creationId="{4418A55E-BF38-99B5-8D15-E6F30CBFF1CB}"/>
          </ac:spMkLst>
        </pc:spChg>
        <pc:picChg chg="add mod modCrop">
          <ac:chgData name="Marie Cusick" userId="S::mcusick@unicef.org::67fe9aeb-52eb-4a00-b161-960e56e3611d" providerId="AD" clId="Web-{3261BD0F-B14D-44CA-D5C5-97305CE9CD41}" dt="2024-03-11T09:30:44.308" v="15" actId="1076"/>
          <ac:picMkLst>
            <pc:docMk/>
            <pc:sldMk cId="2933008900" sldId="263"/>
            <ac:picMk id="2" creationId="{5BDD92CE-1EBB-6566-14E3-81A940AD7D29}"/>
          </ac:picMkLst>
        </pc:picChg>
        <pc:picChg chg="del">
          <ac:chgData name="Marie Cusick" userId="S::mcusick@unicef.org::67fe9aeb-52eb-4a00-b161-960e56e3611d" providerId="AD" clId="Web-{3261BD0F-B14D-44CA-D5C5-97305CE9CD41}" dt="2024-03-11T09:30:22.385" v="5"/>
          <ac:picMkLst>
            <pc:docMk/>
            <pc:sldMk cId="2933008900" sldId="263"/>
            <ac:picMk id="13" creationId="{C2C0E39D-18DF-4A13-DB9E-614C8027A5AD}"/>
          </ac:picMkLst>
        </pc:picChg>
        <pc:picChg chg="del">
          <ac:chgData name="Marie Cusick" userId="S::mcusick@unicef.org::67fe9aeb-52eb-4a00-b161-960e56e3611d" providerId="AD" clId="Web-{3261BD0F-B14D-44CA-D5C5-97305CE9CD41}" dt="2024-03-11T09:30:22.385" v="4"/>
          <ac:picMkLst>
            <pc:docMk/>
            <pc:sldMk cId="2933008900" sldId="263"/>
            <ac:picMk id="14" creationId="{8C1560BB-ADE3-C7D4-76D4-16B46CB479AB}"/>
          </ac:picMkLst>
        </pc:picChg>
        <pc:cxnChg chg="del">
          <ac:chgData name="Marie Cusick" userId="S::mcusick@unicef.org::67fe9aeb-52eb-4a00-b161-960e56e3611d" providerId="AD" clId="Web-{3261BD0F-B14D-44CA-D5C5-97305CE9CD41}" dt="2024-03-11T09:30:22.385" v="7"/>
          <ac:cxnSpMkLst>
            <pc:docMk/>
            <pc:sldMk cId="2933008900" sldId="263"/>
            <ac:cxnSpMk id="8" creationId="{2E5557EB-D794-3538-C0C2-03C1858A2A5B}"/>
          </ac:cxnSpMkLst>
        </pc:cxnChg>
        <pc:cxnChg chg="del">
          <ac:chgData name="Marie Cusick" userId="S::mcusick@unicef.org::67fe9aeb-52eb-4a00-b161-960e56e3611d" providerId="AD" clId="Web-{3261BD0F-B14D-44CA-D5C5-97305CE9CD41}" dt="2024-03-11T09:30:22.385" v="6"/>
          <ac:cxnSpMkLst>
            <pc:docMk/>
            <pc:sldMk cId="2933008900" sldId="263"/>
            <ac:cxnSpMk id="11" creationId="{4BE71C8D-AF21-F2D7-A48D-FDC32DA1ABC9}"/>
          </ac:cxnSpMkLst>
        </pc:cxnChg>
      </pc:sldChg>
      <pc:sldChg chg="del">
        <pc:chgData name="Marie Cusick" userId="S::mcusick@unicef.org::67fe9aeb-52eb-4a00-b161-960e56e3611d" providerId="AD" clId="Web-{3261BD0F-B14D-44CA-D5C5-97305CE9CD41}" dt="2024-03-11T09:29:18.868" v="1"/>
        <pc:sldMkLst>
          <pc:docMk/>
          <pc:sldMk cId="1547745778" sldId="265"/>
        </pc:sldMkLst>
      </pc:sldChg>
      <pc:sldChg chg="del">
        <pc:chgData name="Marie Cusick" userId="S::mcusick@unicef.org::67fe9aeb-52eb-4a00-b161-960e56e3611d" providerId="AD" clId="Web-{3261BD0F-B14D-44CA-D5C5-97305CE9CD41}" dt="2024-03-11T09:31:41.778" v="20"/>
        <pc:sldMkLst>
          <pc:docMk/>
          <pc:sldMk cId="2653413271" sldId="267"/>
        </pc:sldMkLst>
      </pc:sldChg>
      <pc:sldChg chg="addSp delSp modSp add del mod setBg">
        <pc:chgData name="Marie Cusick" userId="S::mcusick@unicef.org::67fe9aeb-52eb-4a00-b161-960e56e3611d" providerId="AD" clId="Web-{3261BD0F-B14D-44CA-D5C5-97305CE9CD41}" dt="2024-03-11T09:33:39.610" v="35" actId="1076"/>
        <pc:sldMkLst>
          <pc:docMk/>
          <pc:sldMk cId="220719565" sldId="268"/>
        </pc:sldMkLst>
        <pc:spChg chg="del mod">
          <ac:chgData name="Marie Cusick" userId="S::mcusick@unicef.org::67fe9aeb-52eb-4a00-b161-960e56e3611d" providerId="AD" clId="Web-{3261BD0F-B14D-44CA-D5C5-97305CE9CD41}" dt="2024-03-11T09:33:28.297" v="32"/>
          <ac:spMkLst>
            <pc:docMk/>
            <pc:sldMk cId="220719565" sldId="268"/>
            <ac:spMk id="2" creationId="{EADBA9A9-5261-1E66-B862-B569ED148683}"/>
          </ac:spMkLst>
        </pc:spChg>
        <pc:spChg chg="add mod">
          <ac:chgData name="Marie Cusick" userId="S::mcusick@unicef.org::67fe9aeb-52eb-4a00-b161-960e56e3611d" providerId="AD" clId="Web-{3261BD0F-B14D-44CA-D5C5-97305CE9CD41}" dt="2024-03-11T09:33:39.610" v="34" actId="1076"/>
          <ac:spMkLst>
            <pc:docMk/>
            <pc:sldMk cId="220719565" sldId="268"/>
            <ac:spMk id="3" creationId="{EADBA9A9-5261-1E66-B862-B569ED148683}"/>
          </ac:spMkLst>
        </pc:spChg>
        <pc:spChg chg="add mod">
          <ac:chgData name="Marie Cusick" userId="S::mcusick@unicef.org::67fe9aeb-52eb-4a00-b161-960e56e3611d" providerId="AD" clId="Web-{3261BD0F-B14D-44CA-D5C5-97305CE9CD41}" dt="2024-03-11T09:33:39.610" v="35" actId="1076"/>
          <ac:spMkLst>
            <pc:docMk/>
            <pc:sldMk cId="220719565" sldId="268"/>
            <ac:spMk id="4" creationId="{46F15353-574B-9729-C113-68EDE3D0273D}"/>
          </ac:spMkLst>
        </pc:spChg>
        <pc:spChg chg="del mod">
          <ac:chgData name="Marie Cusick" userId="S::mcusick@unicef.org::67fe9aeb-52eb-4a00-b161-960e56e3611d" providerId="AD" clId="Web-{3261BD0F-B14D-44CA-D5C5-97305CE9CD41}" dt="2024-03-11T09:33:28.297" v="31"/>
          <ac:spMkLst>
            <pc:docMk/>
            <pc:sldMk cId="220719565" sldId="268"/>
            <ac:spMk id="7" creationId="{46F15353-574B-9729-C113-68EDE3D0273D}"/>
          </ac:spMkLst>
        </pc:spChg>
        <pc:spChg chg="add">
          <ac:chgData name="Marie Cusick" userId="S::mcusick@unicef.org::67fe9aeb-52eb-4a00-b161-960e56e3611d" providerId="AD" clId="Web-{3261BD0F-B14D-44CA-D5C5-97305CE9CD41}" dt="2024-03-11T09:33:23.860" v="30"/>
          <ac:spMkLst>
            <pc:docMk/>
            <pc:sldMk cId="220719565" sldId="268"/>
            <ac:spMk id="1037" creationId="{04812C46-200A-4DEB-A05E-3ED6C68C2387}"/>
          </ac:spMkLst>
        </pc:spChg>
        <pc:spChg chg="add">
          <ac:chgData name="Marie Cusick" userId="S::mcusick@unicef.org::67fe9aeb-52eb-4a00-b161-960e56e3611d" providerId="AD" clId="Web-{3261BD0F-B14D-44CA-D5C5-97305CE9CD41}" dt="2024-03-11T09:33:23.860" v="30"/>
          <ac:spMkLst>
            <pc:docMk/>
            <pc:sldMk cId="220719565" sldId="268"/>
            <ac:spMk id="1039" creationId="{D1EA859B-E555-4109-94F3-6700E046E008}"/>
          </ac:spMkLst>
        </pc:spChg>
        <pc:picChg chg="mod">
          <ac:chgData name="Marie Cusick" userId="S::mcusick@unicef.org::67fe9aeb-52eb-4a00-b161-960e56e3611d" providerId="AD" clId="Web-{3261BD0F-B14D-44CA-D5C5-97305CE9CD41}" dt="2024-03-11T09:33:23.860" v="30"/>
          <ac:picMkLst>
            <pc:docMk/>
            <pc:sldMk cId="220719565" sldId="268"/>
            <ac:picMk id="1032" creationId="{5588D9F5-FC1B-277E-ED37-FF1A4A6EF16A}"/>
          </ac:picMkLst>
        </pc:picChg>
      </pc:sldChg>
      <pc:sldChg chg="add">
        <pc:chgData name="Marie Cusick" userId="S::mcusick@unicef.org::67fe9aeb-52eb-4a00-b161-960e56e3611d" providerId="AD" clId="Web-{3261BD0F-B14D-44CA-D5C5-97305CE9CD41}" dt="2024-03-11T09:37:40.930" v="60"/>
        <pc:sldMkLst>
          <pc:docMk/>
          <pc:sldMk cId="0" sldId="270"/>
        </pc:sldMkLst>
      </pc:sldChg>
      <pc:sldChg chg="add">
        <pc:chgData name="Marie Cusick" userId="S::mcusick@unicef.org::67fe9aeb-52eb-4a00-b161-960e56e3611d" providerId="AD" clId="Web-{3261BD0F-B14D-44CA-D5C5-97305CE9CD41}" dt="2024-03-11T09:29:16.899" v="0"/>
        <pc:sldMkLst>
          <pc:docMk/>
          <pc:sldMk cId="810966761" sldId="272"/>
        </pc:sldMkLst>
      </pc:sldChg>
      <pc:sldChg chg="add">
        <pc:chgData name="Marie Cusick" userId="S::mcusick@unicef.org::67fe9aeb-52eb-4a00-b161-960e56e3611d" providerId="AD" clId="Web-{3261BD0F-B14D-44CA-D5C5-97305CE9CD41}" dt="2024-03-11T09:32:49.577" v="23"/>
        <pc:sldMkLst>
          <pc:docMk/>
          <pc:sldMk cId="3982230030" sldId="273"/>
        </pc:sldMkLst>
      </pc:sldChg>
      <pc:sldChg chg="modSp add">
        <pc:chgData name="Marie Cusick" userId="S::mcusick@unicef.org::67fe9aeb-52eb-4a00-b161-960e56e3611d" providerId="AD" clId="Web-{3261BD0F-B14D-44CA-D5C5-97305CE9CD41}" dt="2024-03-11T09:46:47.478" v="119" actId="20577"/>
        <pc:sldMkLst>
          <pc:docMk/>
          <pc:sldMk cId="1737512928" sldId="274"/>
        </pc:sldMkLst>
        <pc:spChg chg="mod">
          <ac:chgData name="Marie Cusick" userId="S::mcusick@unicef.org::67fe9aeb-52eb-4a00-b161-960e56e3611d" providerId="AD" clId="Web-{3261BD0F-B14D-44CA-D5C5-97305CE9CD41}" dt="2024-03-11T09:46:47.478" v="119" actId="20577"/>
          <ac:spMkLst>
            <pc:docMk/>
            <pc:sldMk cId="1737512928" sldId="274"/>
            <ac:spMk id="5" creationId="{368253F0-D91C-E4A1-17E3-70ED8D99CB60}"/>
          </ac:spMkLst>
        </pc:spChg>
      </pc:sldChg>
      <pc:sldChg chg="add">
        <pc:chgData name="Marie Cusick" userId="S::mcusick@unicef.org::67fe9aeb-52eb-4a00-b161-960e56e3611d" providerId="AD" clId="Web-{3261BD0F-B14D-44CA-D5C5-97305CE9CD41}" dt="2024-03-11T09:37:41.977" v="63"/>
        <pc:sldMkLst>
          <pc:docMk/>
          <pc:sldMk cId="0" sldId="275"/>
        </pc:sldMkLst>
      </pc:sldChg>
      <pc:sldChg chg="add">
        <pc:chgData name="Marie Cusick" userId="S::mcusick@unicef.org::67fe9aeb-52eb-4a00-b161-960e56e3611d" providerId="AD" clId="Web-{3261BD0F-B14D-44CA-D5C5-97305CE9CD41}" dt="2024-03-11T09:37:39.727" v="56"/>
        <pc:sldMkLst>
          <pc:docMk/>
          <pc:sldMk cId="3396468062" sldId="276"/>
        </pc:sldMkLst>
      </pc:sldChg>
      <pc:sldChg chg="addSp delSp add">
        <pc:chgData name="Marie Cusick" userId="S::mcusick@unicef.org::67fe9aeb-52eb-4a00-b161-960e56e3611d" providerId="AD" clId="Web-{3261BD0F-B14D-44CA-D5C5-97305CE9CD41}" dt="2024-03-11T10:07:02.422" v="165"/>
        <pc:sldMkLst>
          <pc:docMk/>
          <pc:sldMk cId="2329915708" sldId="277"/>
        </pc:sldMkLst>
        <pc:spChg chg="del">
          <ac:chgData name="Marie Cusick" userId="S::mcusick@unicef.org::67fe9aeb-52eb-4a00-b161-960e56e3611d" providerId="AD" clId="Web-{3261BD0F-B14D-44CA-D5C5-97305CE9CD41}" dt="2024-03-11T10:07:02" v="164"/>
          <ac:spMkLst>
            <pc:docMk/>
            <pc:sldMk cId="2329915708" sldId="277"/>
            <ac:spMk id="4" creationId="{0E1F8E42-10C6-26C0-C95B-40B06D006324}"/>
          </ac:spMkLst>
        </pc:spChg>
        <pc:spChg chg="add">
          <ac:chgData name="Marie Cusick" userId="S::mcusick@unicef.org::67fe9aeb-52eb-4a00-b161-960e56e3611d" providerId="AD" clId="Web-{3261BD0F-B14D-44CA-D5C5-97305CE9CD41}" dt="2024-03-11T10:07:02.422" v="165"/>
          <ac:spMkLst>
            <pc:docMk/>
            <pc:sldMk cId="2329915708" sldId="277"/>
            <ac:spMk id="7" creationId="{4F7C8073-50F0-5595-1C03-B9B432842392}"/>
          </ac:spMkLst>
        </pc:spChg>
      </pc:sldChg>
      <pc:sldChg chg="addSp delSp add">
        <pc:chgData name="Marie Cusick" userId="S::mcusick@unicef.org::67fe9aeb-52eb-4a00-b161-960e56e3611d" providerId="AD" clId="Web-{3261BD0F-B14D-44CA-D5C5-97305CE9CD41}" dt="2024-03-11T10:06:56.828" v="163"/>
        <pc:sldMkLst>
          <pc:docMk/>
          <pc:sldMk cId="2494545363" sldId="278"/>
        </pc:sldMkLst>
        <pc:spChg chg="del">
          <ac:chgData name="Marie Cusick" userId="S::mcusick@unicef.org::67fe9aeb-52eb-4a00-b161-960e56e3611d" providerId="AD" clId="Web-{3261BD0F-B14D-44CA-D5C5-97305CE9CD41}" dt="2024-03-11T10:06:56.578" v="162"/>
          <ac:spMkLst>
            <pc:docMk/>
            <pc:sldMk cId="2494545363" sldId="278"/>
            <ac:spMk id="3" creationId="{BA3CE33C-875D-8A46-A3C7-59B5571611D9}"/>
          </ac:spMkLst>
        </pc:spChg>
        <pc:spChg chg="add">
          <ac:chgData name="Marie Cusick" userId="S::mcusick@unicef.org::67fe9aeb-52eb-4a00-b161-960e56e3611d" providerId="AD" clId="Web-{3261BD0F-B14D-44CA-D5C5-97305CE9CD41}" dt="2024-03-11T10:06:56.828" v="163"/>
          <ac:spMkLst>
            <pc:docMk/>
            <pc:sldMk cId="2494545363" sldId="278"/>
            <ac:spMk id="4" creationId="{03B75CAA-ED1B-52E2-34A0-755F1185D100}"/>
          </ac:spMkLst>
        </pc:spChg>
      </pc:sldChg>
      <pc:sldChg chg="addSp delSp add">
        <pc:chgData name="Marie Cusick" userId="S::mcusick@unicef.org::67fe9aeb-52eb-4a00-b161-960e56e3611d" providerId="AD" clId="Web-{3261BD0F-B14D-44CA-D5C5-97305CE9CD41}" dt="2024-03-11T10:06:51.265" v="161"/>
        <pc:sldMkLst>
          <pc:docMk/>
          <pc:sldMk cId="3060970863" sldId="279"/>
        </pc:sldMkLst>
        <pc:spChg chg="del">
          <ac:chgData name="Marie Cusick" userId="S::mcusick@unicef.org::67fe9aeb-52eb-4a00-b161-960e56e3611d" providerId="AD" clId="Web-{3261BD0F-B14D-44CA-D5C5-97305CE9CD41}" dt="2024-03-11T10:06:50.937" v="160"/>
          <ac:spMkLst>
            <pc:docMk/>
            <pc:sldMk cId="3060970863" sldId="279"/>
            <ac:spMk id="2" creationId="{7F91D856-07F6-9B84-5831-76D4B9DA02D4}"/>
          </ac:spMkLst>
        </pc:spChg>
        <pc:spChg chg="add">
          <ac:chgData name="Marie Cusick" userId="S::mcusick@unicef.org::67fe9aeb-52eb-4a00-b161-960e56e3611d" providerId="AD" clId="Web-{3261BD0F-B14D-44CA-D5C5-97305CE9CD41}" dt="2024-03-11T10:06:51.265" v="161"/>
          <ac:spMkLst>
            <pc:docMk/>
            <pc:sldMk cId="3060970863" sldId="279"/>
            <ac:spMk id="4" creationId="{303EECFC-FCDC-E726-C294-E056620E6F97}"/>
          </ac:spMkLst>
        </pc:spChg>
      </pc:sldChg>
      <pc:sldChg chg="addSp delSp add">
        <pc:chgData name="Marie Cusick" userId="S::mcusick@unicef.org::67fe9aeb-52eb-4a00-b161-960e56e3611d" providerId="AD" clId="Web-{3261BD0F-B14D-44CA-D5C5-97305CE9CD41}" dt="2024-03-11T10:06:43.999" v="157"/>
        <pc:sldMkLst>
          <pc:docMk/>
          <pc:sldMk cId="4050499728" sldId="280"/>
        </pc:sldMkLst>
        <pc:spChg chg="del">
          <ac:chgData name="Marie Cusick" userId="S::mcusick@unicef.org::67fe9aeb-52eb-4a00-b161-960e56e3611d" providerId="AD" clId="Web-{3261BD0F-B14D-44CA-D5C5-97305CE9CD41}" dt="2024-03-11T10:06:41.828" v="156"/>
          <ac:spMkLst>
            <pc:docMk/>
            <pc:sldMk cId="4050499728" sldId="280"/>
            <ac:spMk id="2" creationId="{C0C121F8-6A6A-BFA1-00B4-330C2B5F2999}"/>
          </ac:spMkLst>
        </pc:spChg>
        <pc:spChg chg="add">
          <ac:chgData name="Marie Cusick" userId="S::mcusick@unicef.org::67fe9aeb-52eb-4a00-b161-960e56e3611d" providerId="AD" clId="Web-{3261BD0F-B14D-44CA-D5C5-97305CE9CD41}" dt="2024-03-11T10:06:43.999" v="157"/>
          <ac:spMkLst>
            <pc:docMk/>
            <pc:sldMk cId="4050499728" sldId="280"/>
            <ac:spMk id="9" creationId="{E2CD1C98-0AFF-FA1C-8AF2-EBE8220EFBE6}"/>
          </ac:spMkLst>
        </pc:spChg>
      </pc:sldChg>
      <pc:sldChg chg="addSp delSp add">
        <pc:chgData name="Marie Cusick" userId="S::mcusick@unicef.org::67fe9aeb-52eb-4a00-b161-960e56e3611d" providerId="AD" clId="Web-{3261BD0F-B14D-44CA-D5C5-97305CE9CD41}" dt="2024-03-11T10:06:47.187" v="159"/>
        <pc:sldMkLst>
          <pc:docMk/>
          <pc:sldMk cId="320532947" sldId="281"/>
        </pc:sldMkLst>
        <pc:spChg chg="del">
          <ac:chgData name="Marie Cusick" userId="S::mcusick@unicef.org::67fe9aeb-52eb-4a00-b161-960e56e3611d" providerId="AD" clId="Web-{3261BD0F-B14D-44CA-D5C5-97305CE9CD41}" dt="2024-03-11T10:06:46.859" v="158"/>
          <ac:spMkLst>
            <pc:docMk/>
            <pc:sldMk cId="320532947" sldId="281"/>
            <ac:spMk id="2" creationId="{B1280EA2-70B1-A6C7-CA2D-41BE7BD200F1}"/>
          </ac:spMkLst>
        </pc:spChg>
        <pc:spChg chg="add">
          <ac:chgData name="Marie Cusick" userId="S::mcusick@unicef.org::67fe9aeb-52eb-4a00-b161-960e56e3611d" providerId="AD" clId="Web-{3261BD0F-B14D-44CA-D5C5-97305CE9CD41}" dt="2024-03-11T10:06:47.187" v="159"/>
          <ac:spMkLst>
            <pc:docMk/>
            <pc:sldMk cId="320532947" sldId="281"/>
            <ac:spMk id="10" creationId="{55FDB179-DE1B-54EC-66B0-7A0FDF6CB654}"/>
          </ac:spMkLst>
        </pc:spChg>
      </pc:sldChg>
      <pc:sldChg chg="add">
        <pc:chgData name="Marie Cusick" userId="S::mcusick@unicef.org::67fe9aeb-52eb-4a00-b161-960e56e3611d" providerId="AD" clId="Web-{3261BD0F-B14D-44CA-D5C5-97305CE9CD41}" dt="2024-03-11T09:37:40.664" v="59"/>
        <pc:sldMkLst>
          <pc:docMk/>
          <pc:sldMk cId="3806903842" sldId="288"/>
        </pc:sldMkLst>
      </pc:sldChg>
      <pc:sldChg chg="add">
        <pc:chgData name="Marie Cusick" userId="S::mcusick@unicef.org::67fe9aeb-52eb-4a00-b161-960e56e3611d" providerId="AD" clId="Web-{3261BD0F-B14D-44CA-D5C5-97305CE9CD41}" dt="2024-03-11T09:37:41.055" v="61"/>
        <pc:sldMkLst>
          <pc:docMk/>
          <pc:sldMk cId="3460890309" sldId="291"/>
        </pc:sldMkLst>
      </pc:sldChg>
      <pc:sldChg chg="add">
        <pc:chgData name="Marie Cusick" userId="S::mcusick@unicef.org::67fe9aeb-52eb-4a00-b161-960e56e3611d" providerId="AD" clId="Web-{3261BD0F-B14D-44CA-D5C5-97305CE9CD41}" dt="2024-03-11T09:37:45.164" v="74"/>
        <pc:sldMkLst>
          <pc:docMk/>
          <pc:sldMk cId="1764394311" sldId="336"/>
        </pc:sldMkLst>
      </pc:sldChg>
      <pc:sldChg chg="add">
        <pc:chgData name="Marie Cusick" userId="S::mcusick@unicef.org::67fe9aeb-52eb-4a00-b161-960e56e3611d" providerId="AD" clId="Web-{3261BD0F-B14D-44CA-D5C5-97305CE9CD41}" dt="2024-03-11T09:37:44.586" v="72"/>
        <pc:sldMkLst>
          <pc:docMk/>
          <pc:sldMk cId="3194475600" sldId="337"/>
        </pc:sldMkLst>
      </pc:sldChg>
      <pc:sldChg chg="add">
        <pc:chgData name="Marie Cusick" userId="S::mcusick@unicef.org::67fe9aeb-52eb-4a00-b161-960e56e3611d" providerId="AD" clId="Web-{3261BD0F-B14D-44CA-D5C5-97305CE9CD41}" dt="2024-03-11T09:37:44.305" v="71"/>
        <pc:sldMkLst>
          <pc:docMk/>
          <pc:sldMk cId="1677043240" sldId="349"/>
        </pc:sldMkLst>
      </pc:sldChg>
      <pc:sldChg chg="add">
        <pc:chgData name="Marie Cusick" userId="S::mcusick@unicef.org::67fe9aeb-52eb-4a00-b161-960e56e3611d" providerId="AD" clId="Web-{3261BD0F-B14D-44CA-D5C5-97305CE9CD41}" dt="2024-03-11T09:37:39.899" v="57"/>
        <pc:sldMkLst>
          <pc:docMk/>
          <pc:sldMk cId="2311433144" sldId="350"/>
        </pc:sldMkLst>
      </pc:sldChg>
      <pc:sldChg chg="add">
        <pc:chgData name="Marie Cusick" userId="S::mcusick@unicef.org::67fe9aeb-52eb-4a00-b161-960e56e3611d" providerId="AD" clId="Web-{3261BD0F-B14D-44CA-D5C5-97305CE9CD41}" dt="2024-03-11T09:43:52.676" v="99"/>
        <pc:sldMkLst>
          <pc:docMk/>
          <pc:sldMk cId="2316647595" sldId="535"/>
        </pc:sldMkLst>
      </pc:sldChg>
      <pc:sldChg chg="add">
        <pc:chgData name="Marie Cusick" userId="S::mcusick@unicef.org::67fe9aeb-52eb-4a00-b161-960e56e3611d" providerId="AD" clId="Web-{3261BD0F-B14D-44CA-D5C5-97305CE9CD41}" dt="2024-03-11T09:37:43.336" v="67"/>
        <pc:sldMkLst>
          <pc:docMk/>
          <pc:sldMk cId="2714793875" sldId="739"/>
        </pc:sldMkLst>
      </pc:sldChg>
      <pc:sldChg chg="add">
        <pc:chgData name="Marie Cusick" userId="S::mcusick@unicef.org::67fe9aeb-52eb-4a00-b161-960e56e3611d" providerId="AD" clId="Web-{3261BD0F-B14D-44CA-D5C5-97305CE9CD41}" dt="2024-03-11T18:33:56.410" v="284"/>
        <pc:sldMkLst>
          <pc:docMk/>
          <pc:sldMk cId="446793918" sldId="3499"/>
        </pc:sldMkLst>
      </pc:sldChg>
      <pc:sldChg chg="add">
        <pc:chgData name="Marie Cusick" userId="S::mcusick@unicef.org::67fe9aeb-52eb-4a00-b161-960e56e3611d" providerId="AD" clId="Web-{3261BD0F-B14D-44CA-D5C5-97305CE9CD41}" dt="2024-03-11T18:33:56.676" v="288"/>
        <pc:sldMkLst>
          <pc:docMk/>
          <pc:sldMk cId="1422269458" sldId="3506"/>
        </pc:sldMkLst>
      </pc:sldChg>
      <pc:sldChg chg="add">
        <pc:chgData name="Marie Cusick" userId="S::mcusick@unicef.org::67fe9aeb-52eb-4a00-b161-960e56e3611d" providerId="AD" clId="Web-{3261BD0F-B14D-44CA-D5C5-97305CE9CD41}" dt="2024-03-11T18:33:56.567" v="286"/>
        <pc:sldMkLst>
          <pc:docMk/>
          <pc:sldMk cId="1915940553" sldId="3508"/>
        </pc:sldMkLst>
      </pc:sldChg>
      <pc:sldChg chg="add">
        <pc:chgData name="Marie Cusick" userId="S::mcusick@unicef.org::67fe9aeb-52eb-4a00-b161-960e56e3611d" providerId="AD" clId="Web-{3261BD0F-B14D-44CA-D5C5-97305CE9CD41}" dt="2024-03-11T18:33:55.598" v="279"/>
        <pc:sldMkLst>
          <pc:docMk/>
          <pc:sldMk cId="3178675900" sldId="3509"/>
        </pc:sldMkLst>
      </pc:sldChg>
      <pc:sldChg chg="add">
        <pc:chgData name="Marie Cusick" userId="S::mcusick@unicef.org::67fe9aeb-52eb-4a00-b161-960e56e3611d" providerId="AD" clId="Web-{3261BD0F-B14D-44CA-D5C5-97305CE9CD41}" dt="2024-03-11T18:33:55.567" v="278"/>
        <pc:sldMkLst>
          <pc:docMk/>
          <pc:sldMk cId="2249939509" sldId="3511"/>
        </pc:sldMkLst>
      </pc:sldChg>
      <pc:sldChg chg="add">
        <pc:chgData name="Marie Cusick" userId="S::mcusick@unicef.org::67fe9aeb-52eb-4a00-b161-960e56e3611d" providerId="AD" clId="Web-{3261BD0F-B14D-44CA-D5C5-97305CE9CD41}" dt="2024-03-11T18:33:56.489" v="285"/>
        <pc:sldMkLst>
          <pc:docMk/>
          <pc:sldMk cId="2029570086" sldId="3512"/>
        </pc:sldMkLst>
      </pc:sldChg>
      <pc:sldChg chg="add">
        <pc:chgData name="Marie Cusick" userId="S::mcusick@unicef.org::67fe9aeb-52eb-4a00-b161-960e56e3611d" providerId="AD" clId="Web-{3261BD0F-B14D-44CA-D5C5-97305CE9CD41}" dt="2024-03-11T18:33:55.989" v="283"/>
        <pc:sldMkLst>
          <pc:docMk/>
          <pc:sldMk cId="3274483650" sldId="3513"/>
        </pc:sldMkLst>
      </pc:sldChg>
      <pc:sldChg chg="add">
        <pc:chgData name="Marie Cusick" userId="S::mcusick@unicef.org::67fe9aeb-52eb-4a00-b161-960e56e3611d" providerId="AD" clId="Web-{3261BD0F-B14D-44CA-D5C5-97305CE9CD41}" dt="2024-03-11T18:33:55.895" v="282"/>
        <pc:sldMkLst>
          <pc:docMk/>
          <pc:sldMk cId="2065814620" sldId="3514"/>
        </pc:sldMkLst>
      </pc:sldChg>
      <pc:sldChg chg="add">
        <pc:chgData name="Marie Cusick" userId="S::mcusick@unicef.org::67fe9aeb-52eb-4a00-b161-960e56e3611d" providerId="AD" clId="Web-{3261BD0F-B14D-44CA-D5C5-97305CE9CD41}" dt="2024-03-11T18:33:55.801" v="281"/>
        <pc:sldMkLst>
          <pc:docMk/>
          <pc:sldMk cId="1801527548" sldId="3515"/>
        </pc:sldMkLst>
      </pc:sldChg>
      <pc:sldChg chg="add">
        <pc:chgData name="Marie Cusick" userId="S::mcusick@unicef.org::67fe9aeb-52eb-4a00-b161-960e56e3611d" providerId="AD" clId="Web-{3261BD0F-B14D-44CA-D5C5-97305CE9CD41}" dt="2024-03-11T18:33:55.488" v="277"/>
        <pc:sldMkLst>
          <pc:docMk/>
          <pc:sldMk cId="825230076" sldId="3516"/>
        </pc:sldMkLst>
      </pc:sldChg>
      <pc:sldChg chg="add">
        <pc:chgData name="Marie Cusick" userId="S::mcusick@unicef.org::67fe9aeb-52eb-4a00-b161-960e56e3611d" providerId="AD" clId="Web-{3261BD0F-B14D-44CA-D5C5-97305CE9CD41}" dt="2024-03-11T18:33:55.457" v="276"/>
        <pc:sldMkLst>
          <pc:docMk/>
          <pc:sldMk cId="519296305" sldId="3517"/>
        </pc:sldMkLst>
      </pc:sldChg>
      <pc:sldChg chg="add">
        <pc:chgData name="Marie Cusick" userId="S::mcusick@unicef.org::67fe9aeb-52eb-4a00-b161-960e56e3611d" providerId="AD" clId="Web-{3261BD0F-B14D-44CA-D5C5-97305CE9CD41}" dt="2024-03-11T18:33:55.692" v="280"/>
        <pc:sldMkLst>
          <pc:docMk/>
          <pc:sldMk cId="2284093721" sldId="3518"/>
        </pc:sldMkLst>
      </pc:sldChg>
      <pc:sldChg chg="addSp delSp modSp add del">
        <pc:chgData name="Marie Cusick" userId="S::mcusick@unicef.org::67fe9aeb-52eb-4a00-b161-960e56e3611d" providerId="AD" clId="Web-{3261BD0F-B14D-44CA-D5C5-97305CE9CD41}" dt="2024-03-11T10:34:37.580" v="272"/>
        <pc:sldMkLst>
          <pc:docMk/>
          <pc:sldMk cId="3004021356" sldId="4232"/>
        </pc:sldMkLst>
        <pc:spChg chg="mod">
          <ac:chgData name="Marie Cusick" userId="S::mcusick@unicef.org::67fe9aeb-52eb-4a00-b161-960e56e3611d" providerId="AD" clId="Web-{3261BD0F-B14D-44CA-D5C5-97305CE9CD41}" dt="2024-03-11T10:32:34.311" v="250" actId="1076"/>
          <ac:spMkLst>
            <pc:docMk/>
            <pc:sldMk cId="3004021356" sldId="4232"/>
            <ac:spMk id="2" creationId="{BD415D42-6CAD-36E9-3E71-B8BD32D59F35}"/>
          </ac:spMkLst>
        </pc:spChg>
        <pc:spChg chg="mod ord">
          <ac:chgData name="Marie Cusick" userId="S::mcusick@unicef.org::67fe9aeb-52eb-4a00-b161-960e56e3611d" providerId="AD" clId="Web-{3261BD0F-B14D-44CA-D5C5-97305CE9CD41}" dt="2024-03-11T10:31:40.809" v="232" actId="14100"/>
          <ac:spMkLst>
            <pc:docMk/>
            <pc:sldMk cId="3004021356" sldId="4232"/>
            <ac:spMk id="5" creationId="{2A53D37C-496C-F390-A826-7EB4D113FEC5}"/>
          </ac:spMkLst>
        </pc:spChg>
        <pc:spChg chg="add">
          <ac:chgData name="Marie Cusick" userId="S::mcusick@unicef.org::67fe9aeb-52eb-4a00-b161-960e56e3611d" providerId="AD" clId="Web-{3261BD0F-B14D-44CA-D5C5-97305CE9CD41}" dt="2024-03-11T10:30:50.058" v="222"/>
          <ac:spMkLst>
            <pc:docMk/>
            <pc:sldMk cId="3004021356" sldId="4232"/>
            <ac:spMk id="11" creationId="{04812C46-200A-4DEB-A05E-3ED6C68C2387}"/>
          </ac:spMkLst>
        </pc:spChg>
        <pc:spChg chg="add">
          <ac:chgData name="Marie Cusick" userId="S::mcusick@unicef.org::67fe9aeb-52eb-4a00-b161-960e56e3611d" providerId="AD" clId="Web-{3261BD0F-B14D-44CA-D5C5-97305CE9CD41}" dt="2024-03-11T10:30:50.058" v="222"/>
          <ac:spMkLst>
            <pc:docMk/>
            <pc:sldMk cId="3004021356" sldId="4232"/>
            <ac:spMk id="12" creationId="{D1EA859B-E555-4109-94F3-6700E046E008}"/>
          </ac:spMkLst>
        </pc:spChg>
        <pc:spChg chg="add">
          <ac:chgData name="Marie Cusick" userId="S::mcusick@unicef.org::67fe9aeb-52eb-4a00-b161-960e56e3611d" providerId="AD" clId="Web-{3261BD0F-B14D-44CA-D5C5-97305CE9CD41}" dt="2024-03-11T10:07:59.189" v="174"/>
          <ac:spMkLst>
            <pc:docMk/>
            <pc:sldMk cId="3004021356" sldId="4232"/>
            <ac:spMk id="13" creationId="{04812C46-200A-4DEB-A05E-3ED6C68C2387}"/>
          </ac:spMkLst>
        </pc:spChg>
        <pc:spChg chg="add">
          <ac:chgData name="Marie Cusick" userId="S::mcusick@unicef.org::67fe9aeb-52eb-4a00-b161-960e56e3611d" providerId="AD" clId="Web-{3261BD0F-B14D-44CA-D5C5-97305CE9CD41}" dt="2024-03-11T10:07:59.189" v="174"/>
          <ac:spMkLst>
            <pc:docMk/>
            <pc:sldMk cId="3004021356" sldId="4232"/>
            <ac:spMk id="15" creationId="{D1EA859B-E555-4109-94F3-6700E046E008}"/>
          </ac:spMkLst>
        </pc:spChg>
        <pc:picChg chg="add mod">
          <ac:chgData name="Marie Cusick" userId="S::mcusick@unicef.org::67fe9aeb-52eb-4a00-b161-960e56e3611d" providerId="AD" clId="Web-{3261BD0F-B14D-44CA-D5C5-97305CE9CD41}" dt="2024-03-11T10:09:50.771" v="202" actId="1076"/>
          <ac:picMkLst>
            <pc:docMk/>
            <pc:sldMk cId="3004021356" sldId="4232"/>
            <ac:picMk id="3" creationId="{94E3DD1B-2CA6-1156-9CE9-573F7D91D751}"/>
          </ac:picMkLst>
        </pc:picChg>
        <pc:picChg chg="add mod">
          <ac:chgData name="Marie Cusick" userId="S::mcusick@unicef.org::67fe9aeb-52eb-4a00-b161-960e56e3611d" providerId="AD" clId="Web-{3261BD0F-B14D-44CA-D5C5-97305CE9CD41}" dt="2024-03-11T10:32:25.295" v="248" actId="1076"/>
          <ac:picMkLst>
            <pc:docMk/>
            <pc:sldMk cId="3004021356" sldId="4232"/>
            <ac:picMk id="3" creationId="{BBB670FD-1524-9D26-E5B0-3F2FCECE1AEC}"/>
          </ac:picMkLst>
        </pc:picChg>
        <pc:picChg chg="add mod">
          <ac:chgData name="Marie Cusick" userId="S::mcusick@unicef.org::67fe9aeb-52eb-4a00-b161-960e56e3611d" providerId="AD" clId="Web-{3261BD0F-B14D-44CA-D5C5-97305CE9CD41}" dt="2024-03-11T10:09:52.646" v="203" actId="1076"/>
          <ac:picMkLst>
            <pc:docMk/>
            <pc:sldMk cId="3004021356" sldId="4232"/>
            <ac:picMk id="4" creationId="{10B8DCFE-3C00-D220-DBB6-0AA5C58F05C6}"/>
          </ac:picMkLst>
        </pc:picChg>
        <pc:picChg chg="add mod">
          <ac:chgData name="Marie Cusick" userId="S::mcusick@unicef.org::67fe9aeb-52eb-4a00-b161-960e56e3611d" providerId="AD" clId="Web-{3261BD0F-B14D-44CA-D5C5-97305CE9CD41}" dt="2024-03-11T10:32:16.264" v="246" actId="1076"/>
          <ac:picMkLst>
            <pc:docMk/>
            <pc:sldMk cId="3004021356" sldId="4232"/>
            <ac:picMk id="4" creationId="{3ED4A55F-E791-AC51-89A6-AFA0F0AE5586}"/>
          </ac:picMkLst>
        </pc:picChg>
        <pc:picChg chg="mod">
          <ac:chgData name="Marie Cusick" userId="S::mcusick@unicef.org::67fe9aeb-52eb-4a00-b161-960e56e3611d" providerId="AD" clId="Web-{3261BD0F-B14D-44CA-D5C5-97305CE9CD41}" dt="2024-03-11T10:32:44.483" v="251" actId="1076"/>
          <ac:picMkLst>
            <pc:docMk/>
            <pc:sldMk cId="3004021356" sldId="4232"/>
            <ac:picMk id="8" creationId="{7789311A-A674-A588-8F9B-06FD038D24AF}"/>
          </ac:picMkLst>
        </pc:picChg>
        <pc:picChg chg="del">
          <ac:chgData name="Marie Cusick" userId="S::mcusick@unicef.org::67fe9aeb-52eb-4a00-b161-960e56e3611d" providerId="AD" clId="Web-{3261BD0F-B14D-44CA-D5C5-97305CE9CD41}" dt="2024-03-11T10:30:33.417" v="221"/>
          <ac:picMkLst>
            <pc:docMk/>
            <pc:sldMk cId="3004021356" sldId="4232"/>
            <ac:picMk id="9" creationId="{57DC94C8-EADF-0AAA-529B-5B15ECCDFBCE}"/>
          </ac:picMkLst>
        </pc:picChg>
        <pc:picChg chg="del">
          <ac:chgData name="Marie Cusick" userId="S::mcusick@unicef.org::67fe9aeb-52eb-4a00-b161-960e56e3611d" providerId="AD" clId="Web-{3261BD0F-B14D-44CA-D5C5-97305CE9CD41}" dt="2024-03-11T10:30:33.417" v="220"/>
          <ac:picMkLst>
            <pc:docMk/>
            <pc:sldMk cId="3004021356" sldId="4232"/>
            <ac:picMk id="10" creationId="{E0ECFF89-6B41-BDC1-2F8F-505D7DB9D842}"/>
          </ac:picMkLst>
        </pc:picChg>
      </pc:sldChg>
      <pc:sldChg chg="add del">
        <pc:chgData name="Marie Cusick" userId="S::mcusick@unicef.org::67fe9aeb-52eb-4a00-b161-960e56e3611d" providerId="AD" clId="Web-{3261BD0F-B14D-44CA-D5C5-97305CE9CD41}" dt="2024-03-11T10:30:10.651" v="218"/>
        <pc:sldMkLst>
          <pc:docMk/>
          <pc:sldMk cId="933484045" sldId="4233"/>
        </pc:sldMkLst>
      </pc:sldChg>
      <pc:sldChg chg="add del">
        <pc:chgData name="Marie Cusick" userId="S::mcusick@unicef.org::67fe9aeb-52eb-4a00-b161-960e56e3611d" providerId="AD" clId="Web-{3261BD0F-B14D-44CA-D5C5-97305CE9CD41}" dt="2024-03-11T10:30:10.088" v="214"/>
        <pc:sldMkLst>
          <pc:docMk/>
          <pc:sldMk cId="4275486674" sldId="4242"/>
        </pc:sldMkLst>
      </pc:sldChg>
      <pc:sldChg chg="addSp delSp add del">
        <pc:chgData name="Marie Cusick" userId="S::mcusick@unicef.org::67fe9aeb-52eb-4a00-b161-960e56e3611d" providerId="AD" clId="Web-{3261BD0F-B14D-44CA-D5C5-97305CE9CD41}" dt="2024-03-11T10:30:10.338" v="216"/>
        <pc:sldMkLst>
          <pc:docMk/>
          <pc:sldMk cId="2440955129" sldId="4248"/>
        </pc:sldMkLst>
        <pc:spChg chg="add del">
          <ac:chgData name="Marie Cusick" userId="S::mcusick@unicef.org::67fe9aeb-52eb-4a00-b161-960e56e3611d" providerId="AD" clId="Web-{3261BD0F-B14D-44CA-D5C5-97305CE9CD41}" dt="2024-03-11T10:07:15.954" v="168"/>
          <ac:spMkLst>
            <pc:docMk/>
            <pc:sldMk cId="2440955129" sldId="4248"/>
            <ac:spMk id="3" creationId="{C7ED6EC1-6987-0541-ABDA-E203929F94E3}"/>
          </ac:spMkLst>
        </pc:spChg>
        <pc:spChg chg="add">
          <ac:chgData name="Marie Cusick" userId="S::mcusick@unicef.org::67fe9aeb-52eb-4a00-b161-960e56e3611d" providerId="AD" clId="Web-{3261BD0F-B14D-44CA-D5C5-97305CE9CD41}" dt="2024-03-11T10:07:16.313" v="169"/>
          <ac:spMkLst>
            <pc:docMk/>
            <pc:sldMk cId="2440955129" sldId="4248"/>
            <ac:spMk id="16" creationId="{8F9C60A3-36DF-80B3-5B92-D3C4247CD9FE}"/>
          </ac:spMkLst>
        </pc:spChg>
        <pc:picChg chg="add">
          <ac:chgData name="Marie Cusick" userId="S::mcusick@unicef.org::67fe9aeb-52eb-4a00-b161-960e56e3611d" providerId="AD" clId="Web-{3261BD0F-B14D-44CA-D5C5-97305CE9CD41}" dt="2024-03-11T10:06:05.405" v="147"/>
          <ac:picMkLst>
            <pc:docMk/>
            <pc:sldMk cId="2440955129" sldId="4248"/>
            <ac:picMk id="13" creationId="{6F86F440-F959-1B89-4258-CC430C491682}"/>
          </ac:picMkLst>
        </pc:picChg>
        <pc:picChg chg="add">
          <ac:chgData name="Marie Cusick" userId="S::mcusick@unicef.org::67fe9aeb-52eb-4a00-b161-960e56e3611d" providerId="AD" clId="Web-{3261BD0F-B14D-44CA-D5C5-97305CE9CD41}" dt="2024-03-11T10:06:05.420" v="148"/>
          <ac:picMkLst>
            <pc:docMk/>
            <pc:sldMk cId="2440955129" sldId="4248"/>
            <ac:picMk id="15" creationId="{0BA097B8-9481-7958-9FB2-3C180B3867AC}"/>
          </ac:picMkLst>
        </pc:picChg>
        <pc:cxnChg chg="add">
          <ac:chgData name="Marie Cusick" userId="S::mcusick@unicef.org::67fe9aeb-52eb-4a00-b161-960e56e3611d" providerId="AD" clId="Web-{3261BD0F-B14D-44CA-D5C5-97305CE9CD41}" dt="2024-03-11T10:06:05.373" v="145"/>
          <ac:cxnSpMkLst>
            <pc:docMk/>
            <pc:sldMk cId="2440955129" sldId="4248"/>
            <ac:cxnSpMk id="8" creationId="{0C7F48E0-AEAF-B496-DE98-26E8F077362D}"/>
          </ac:cxnSpMkLst>
        </pc:cxnChg>
        <pc:cxnChg chg="add">
          <ac:chgData name="Marie Cusick" userId="S::mcusick@unicef.org::67fe9aeb-52eb-4a00-b161-960e56e3611d" providerId="AD" clId="Web-{3261BD0F-B14D-44CA-D5C5-97305CE9CD41}" dt="2024-03-11T10:06:05.389" v="146"/>
          <ac:cxnSpMkLst>
            <pc:docMk/>
            <pc:sldMk cId="2440955129" sldId="4248"/>
            <ac:cxnSpMk id="10" creationId="{FFBD2D7E-B0DB-A326-E79A-E3A712356053}"/>
          </ac:cxnSpMkLst>
        </pc:cxnChg>
      </pc:sldChg>
      <pc:sldChg chg="addSp delSp modSp add del">
        <pc:chgData name="Marie Cusick" userId="S::mcusick@unicef.org::67fe9aeb-52eb-4a00-b161-960e56e3611d" providerId="AD" clId="Web-{3261BD0F-B14D-44CA-D5C5-97305CE9CD41}" dt="2024-03-11T10:30:09.432" v="213"/>
        <pc:sldMkLst>
          <pc:docMk/>
          <pc:sldMk cId="3275387136" sldId="4249"/>
        </pc:sldMkLst>
        <pc:spChg chg="add del mod">
          <ac:chgData name="Marie Cusick" userId="S::mcusick@unicef.org::67fe9aeb-52eb-4a00-b161-960e56e3611d" providerId="AD" clId="Web-{3261BD0F-B14D-44CA-D5C5-97305CE9CD41}" dt="2024-03-11T10:07:08.063" v="166"/>
          <ac:spMkLst>
            <pc:docMk/>
            <pc:sldMk cId="3275387136" sldId="4249"/>
            <ac:spMk id="21" creationId="{8F9C60A3-36DF-80B3-5B92-D3C4247CD9FE}"/>
          </ac:spMkLst>
        </pc:spChg>
        <pc:spChg chg="add">
          <ac:chgData name="Marie Cusick" userId="S::mcusick@unicef.org::67fe9aeb-52eb-4a00-b161-960e56e3611d" providerId="AD" clId="Web-{3261BD0F-B14D-44CA-D5C5-97305CE9CD41}" dt="2024-03-11T10:07:08.844" v="167"/>
          <ac:spMkLst>
            <pc:docMk/>
            <pc:sldMk cId="3275387136" sldId="4249"/>
            <ac:spMk id="46" creationId="{8F9C60A3-36DF-80B3-5B92-D3C4247CD9FE}"/>
          </ac:spMkLst>
        </pc:spChg>
        <pc:picChg chg="add">
          <ac:chgData name="Marie Cusick" userId="S::mcusick@unicef.org::67fe9aeb-52eb-4a00-b161-960e56e3611d" providerId="AD" clId="Web-{3261BD0F-B14D-44CA-D5C5-97305CE9CD41}" dt="2024-03-11T10:06:12.358" v="152"/>
          <ac:picMkLst>
            <pc:docMk/>
            <pc:sldMk cId="3275387136" sldId="4249"/>
            <ac:picMk id="27" creationId="{86869E38-6864-7245-BD55-232BF270C99F}"/>
          </ac:picMkLst>
        </pc:picChg>
        <pc:picChg chg="add">
          <ac:chgData name="Marie Cusick" userId="S::mcusick@unicef.org::67fe9aeb-52eb-4a00-b161-960e56e3611d" providerId="AD" clId="Web-{3261BD0F-B14D-44CA-D5C5-97305CE9CD41}" dt="2024-03-11T10:06:12.389" v="153"/>
          <ac:picMkLst>
            <pc:docMk/>
            <pc:sldMk cId="3275387136" sldId="4249"/>
            <ac:picMk id="29" creationId="{21C48515-1B34-0DE8-DD22-FACEEDF1DAFE}"/>
          </ac:picMkLst>
        </pc:picChg>
        <pc:cxnChg chg="add">
          <ac:chgData name="Marie Cusick" userId="S::mcusick@unicef.org::67fe9aeb-52eb-4a00-b161-960e56e3611d" providerId="AD" clId="Web-{3261BD0F-B14D-44CA-D5C5-97305CE9CD41}" dt="2024-03-11T10:06:12.327" v="150"/>
          <ac:cxnSpMkLst>
            <pc:docMk/>
            <pc:sldMk cId="3275387136" sldId="4249"/>
            <ac:cxnSpMk id="23" creationId="{AFDC5F79-9E47-5611-C5B8-F63648390E17}"/>
          </ac:cxnSpMkLst>
        </pc:cxnChg>
        <pc:cxnChg chg="add">
          <ac:chgData name="Marie Cusick" userId="S::mcusick@unicef.org::67fe9aeb-52eb-4a00-b161-960e56e3611d" providerId="AD" clId="Web-{3261BD0F-B14D-44CA-D5C5-97305CE9CD41}" dt="2024-03-11T10:06:12.342" v="151"/>
          <ac:cxnSpMkLst>
            <pc:docMk/>
            <pc:sldMk cId="3275387136" sldId="4249"/>
            <ac:cxnSpMk id="25" creationId="{A2D12431-2B15-AAF0-1D2B-371BC8F19CD4}"/>
          </ac:cxnSpMkLst>
        </pc:cxnChg>
      </pc:sldChg>
      <pc:sldChg chg="addSp delSp add del">
        <pc:chgData name="Marie Cusick" userId="S::mcusick@unicef.org::67fe9aeb-52eb-4a00-b161-960e56e3611d" providerId="AD" clId="Web-{3261BD0F-B14D-44CA-D5C5-97305CE9CD41}" dt="2024-03-11T10:30:10.416" v="217"/>
        <pc:sldMkLst>
          <pc:docMk/>
          <pc:sldMk cId="1039976185" sldId="4251"/>
        </pc:sldMkLst>
        <pc:spChg chg="add del">
          <ac:chgData name="Marie Cusick" userId="S::mcusick@unicef.org::67fe9aeb-52eb-4a00-b161-960e56e3611d" providerId="AD" clId="Web-{3261BD0F-B14D-44CA-D5C5-97305CE9CD41}" dt="2024-03-11T10:07:21.376" v="170"/>
          <ac:spMkLst>
            <pc:docMk/>
            <pc:sldMk cId="1039976185" sldId="4251"/>
            <ac:spMk id="3" creationId="{FD3B6DC3-9DA8-8503-3E56-7651EECE07D2}"/>
          </ac:spMkLst>
        </pc:spChg>
        <pc:spChg chg="add">
          <ac:chgData name="Marie Cusick" userId="S::mcusick@unicef.org::67fe9aeb-52eb-4a00-b161-960e56e3611d" providerId="AD" clId="Web-{3261BD0F-B14D-44CA-D5C5-97305CE9CD41}" dt="2024-03-11T10:07:22.016" v="171"/>
          <ac:spMkLst>
            <pc:docMk/>
            <pc:sldMk cId="1039976185" sldId="4251"/>
            <ac:spMk id="14" creationId="{8F9C60A3-36DF-80B3-5B92-D3C4247CD9FE}"/>
          </ac:spMkLst>
        </pc:spChg>
        <pc:picChg chg="add">
          <ac:chgData name="Marie Cusick" userId="S::mcusick@unicef.org::67fe9aeb-52eb-4a00-b161-960e56e3611d" providerId="AD" clId="Web-{3261BD0F-B14D-44CA-D5C5-97305CE9CD41}" dt="2024-03-11T10:06:00.936" v="142"/>
          <ac:picMkLst>
            <pc:docMk/>
            <pc:sldMk cId="1039976185" sldId="4251"/>
            <ac:picMk id="11" creationId="{26F8A887-6598-7075-16EC-C6155367DC4B}"/>
          </ac:picMkLst>
        </pc:picChg>
        <pc:picChg chg="add">
          <ac:chgData name="Marie Cusick" userId="S::mcusick@unicef.org::67fe9aeb-52eb-4a00-b161-960e56e3611d" providerId="AD" clId="Web-{3261BD0F-B14D-44CA-D5C5-97305CE9CD41}" dt="2024-03-11T10:06:00.951" v="143"/>
          <ac:picMkLst>
            <pc:docMk/>
            <pc:sldMk cId="1039976185" sldId="4251"/>
            <ac:picMk id="13" creationId="{D5145A88-DB17-4AD1-7092-F3BB206255F2}"/>
          </ac:picMkLst>
        </pc:picChg>
        <pc:cxnChg chg="add">
          <ac:chgData name="Marie Cusick" userId="S::mcusick@unicef.org::67fe9aeb-52eb-4a00-b161-960e56e3611d" providerId="AD" clId="Web-{3261BD0F-B14D-44CA-D5C5-97305CE9CD41}" dt="2024-03-11T10:06:00.904" v="140"/>
          <ac:cxnSpMkLst>
            <pc:docMk/>
            <pc:sldMk cId="1039976185" sldId="4251"/>
            <ac:cxnSpMk id="7" creationId="{54925FC1-AD6C-9338-554C-72E6BACB0FE6}"/>
          </ac:cxnSpMkLst>
        </pc:cxnChg>
        <pc:cxnChg chg="add">
          <ac:chgData name="Marie Cusick" userId="S::mcusick@unicef.org::67fe9aeb-52eb-4a00-b161-960e56e3611d" providerId="AD" clId="Web-{3261BD0F-B14D-44CA-D5C5-97305CE9CD41}" dt="2024-03-11T10:06:00.904" v="141"/>
          <ac:cxnSpMkLst>
            <pc:docMk/>
            <pc:sldMk cId="1039976185" sldId="4251"/>
            <ac:cxnSpMk id="9" creationId="{5092BC8C-09CE-B681-5D03-A24CE5771986}"/>
          </ac:cxnSpMkLst>
        </pc:cxnChg>
      </pc:sldChg>
      <pc:sldChg chg="add del">
        <pc:chgData name="Marie Cusick" userId="S::mcusick@unicef.org::67fe9aeb-52eb-4a00-b161-960e56e3611d" providerId="AD" clId="Web-{3261BD0F-B14D-44CA-D5C5-97305CE9CD41}" dt="2024-03-11T10:34:21.267" v="270"/>
        <pc:sldMkLst>
          <pc:docMk/>
          <pc:sldMk cId="3309333182" sldId="4252"/>
        </pc:sldMkLst>
      </pc:sldChg>
      <pc:sldChg chg="add">
        <pc:chgData name="Marie Cusick" userId="S::mcusick@unicef.org::67fe9aeb-52eb-4a00-b161-960e56e3611d" providerId="AD" clId="Web-{3261BD0F-B14D-44CA-D5C5-97305CE9CD41}" dt="2024-03-11T09:37:40.414" v="58"/>
        <pc:sldMkLst>
          <pc:docMk/>
          <pc:sldMk cId="1192669319" sldId="4342"/>
        </pc:sldMkLst>
      </pc:sldChg>
      <pc:sldChg chg="add">
        <pc:chgData name="Marie Cusick" userId="S::mcusick@unicef.org::67fe9aeb-52eb-4a00-b161-960e56e3611d" providerId="AD" clId="Web-{3261BD0F-B14D-44CA-D5C5-97305CE9CD41}" dt="2024-03-11T09:43:52.488" v="98"/>
        <pc:sldMkLst>
          <pc:docMk/>
          <pc:sldMk cId="3170453077" sldId="838841968"/>
        </pc:sldMkLst>
      </pc:sldChg>
      <pc:sldChg chg="add">
        <pc:chgData name="Marie Cusick" userId="S::mcusick@unicef.org::67fe9aeb-52eb-4a00-b161-960e56e3611d" providerId="AD" clId="Web-{3261BD0F-B14D-44CA-D5C5-97305CE9CD41}" dt="2024-03-11T09:43:50.707" v="96"/>
        <pc:sldMkLst>
          <pc:docMk/>
          <pc:sldMk cId="2622033156" sldId="838841970"/>
        </pc:sldMkLst>
      </pc:sldChg>
      <pc:sldChg chg="add">
        <pc:chgData name="Marie Cusick" userId="S::mcusick@unicef.org::67fe9aeb-52eb-4a00-b161-960e56e3611d" providerId="AD" clId="Web-{3261BD0F-B14D-44CA-D5C5-97305CE9CD41}" dt="2024-03-11T09:43:50.551" v="95"/>
        <pc:sldMkLst>
          <pc:docMk/>
          <pc:sldMk cId="1566176896" sldId="838841971"/>
        </pc:sldMkLst>
      </pc:sldChg>
      <pc:sldChg chg="add">
        <pc:chgData name="Marie Cusick" userId="S::mcusick@unicef.org::67fe9aeb-52eb-4a00-b161-960e56e3611d" providerId="AD" clId="Web-{3261BD0F-B14D-44CA-D5C5-97305CE9CD41}" dt="2024-03-11T09:43:51.488" v="97"/>
        <pc:sldMkLst>
          <pc:docMk/>
          <pc:sldMk cId="4041947766" sldId="838841974"/>
        </pc:sldMkLst>
      </pc:sldChg>
      <pc:sldChg chg="add">
        <pc:chgData name="Marie Cusick" userId="S::mcusick@unicef.org::67fe9aeb-52eb-4a00-b161-960e56e3611d" providerId="AD" clId="Web-{3261BD0F-B14D-44CA-D5C5-97305CE9CD41}" dt="2024-03-11T09:43:50.426" v="94"/>
        <pc:sldMkLst>
          <pc:docMk/>
          <pc:sldMk cId="809434345" sldId="838841976"/>
        </pc:sldMkLst>
      </pc:sldChg>
      <pc:sldChg chg="add">
        <pc:chgData name="Marie Cusick" userId="S::mcusick@unicef.org::67fe9aeb-52eb-4a00-b161-960e56e3611d" providerId="AD" clId="Web-{3261BD0F-B14D-44CA-D5C5-97305CE9CD41}" dt="2024-03-11T09:43:50.301" v="93"/>
        <pc:sldMkLst>
          <pc:docMk/>
          <pc:sldMk cId="1088897596" sldId="838841977"/>
        </pc:sldMkLst>
      </pc:sldChg>
      <pc:sldChg chg="add">
        <pc:chgData name="Marie Cusick" userId="S::mcusick@unicef.org::67fe9aeb-52eb-4a00-b161-960e56e3611d" providerId="AD" clId="Web-{3261BD0F-B14D-44CA-D5C5-97305CE9CD41}" dt="2024-03-11T09:40:15.763" v="89"/>
        <pc:sldMkLst>
          <pc:docMk/>
          <pc:sldMk cId="3551868391" sldId="2147375832"/>
        </pc:sldMkLst>
      </pc:sldChg>
      <pc:sldChg chg="add">
        <pc:chgData name="Marie Cusick" userId="S::mcusick@unicef.org::67fe9aeb-52eb-4a00-b161-960e56e3611d" providerId="AD" clId="Web-{3261BD0F-B14D-44CA-D5C5-97305CE9CD41}" dt="2024-03-11T09:40:15.325" v="87"/>
        <pc:sldMkLst>
          <pc:docMk/>
          <pc:sldMk cId="3375042916" sldId="2147375834"/>
        </pc:sldMkLst>
      </pc:sldChg>
      <pc:sldChg chg="add">
        <pc:chgData name="Marie Cusick" userId="S::mcusick@unicef.org::67fe9aeb-52eb-4a00-b161-960e56e3611d" providerId="AD" clId="Web-{3261BD0F-B14D-44CA-D5C5-97305CE9CD41}" dt="2024-03-11T09:40:15.607" v="88"/>
        <pc:sldMkLst>
          <pc:docMk/>
          <pc:sldMk cId="1871320093" sldId="2147375847"/>
        </pc:sldMkLst>
      </pc:sldChg>
      <pc:sldChg chg="add">
        <pc:chgData name="Marie Cusick" userId="S::mcusick@unicef.org::67fe9aeb-52eb-4a00-b161-960e56e3611d" providerId="AD" clId="Web-{3261BD0F-B14D-44CA-D5C5-97305CE9CD41}" dt="2024-03-11T09:40:16.169" v="90"/>
        <pc:sldMkLst>
          <pc:docMk/>
          <pc:sldMk cId="2675225359" sldId="2147375853"/>
        </pc:sldMkLst>
      </pc:sldChg>
      <pc:sldChg chg="add">
        <pc:chgData name="Marie Cusick" userId="S::mcusick@unicef.org::67fe9aeb-52eb-4a00-b161-960e56e3611d" providerId="AD" clId="Web-{3261BD0F-B14D-44CA-D5C5-97305CE9CD41}" dt="2024-03-11T09:40:13.528" v="83"/>
        <pc:sldMkLst>
          <pc:docMk/>
          <pc:sldMk cId="3290912498" sldId="2147375854"/>
        </pc:sldMkLst>
      </pc:sldChg>
      <pc:sldChg chg="add">
        <pc:chgData name="Marie Cusick" userId="S::mcusick@unicef.org::67fe9aeb-52eb-4a00-b161-960e56e3611d" providerId="AD" clId="Web-{3261BD0F-B14D-44CA-D5C5-97305CE9CD41}" dt="2024-03-11T09:40:15.028" v="86"/>
        <pc:sldMkLst>
          <pc:docMk/>
          <pc:sldMk cId="2657265111" sldId="2147375856"/>
        </pc:sldMkLst>
      </pc:sldChg>
      <pc:sldChg chg="add">
        <pc:chgData name="Marie Cusick" userId="S::mcusick@unicef.org::67fe9aeb-52eb-4a00-b161-960e56e3611d" providerId="AD" clId="Web-{3261BD0F-B14D-44CA-D5C5-97305CE9CD41}" dt="2024-03-11T09:40:14.278" v="85"/>
        <pc:sldMkLst>
          <pc:docMk/>
          <pc:sldMk cId="1499930093" sldId="2147375861"/>
        </pc:sldMkLst>
      </pc:sldChg>
      <pc:sldChg chg="add">
        <pc:chgData name="Marie Cusick" userId="S::mcusick@unicef.org::67fe9aeb-52eb-4a00-b161-960e56e3611d" providerId="AD" clId="Web-{3261BD0F-B14D-44CA-D5C5-97305CE9CD41}" dt="2024-03-11T09:40:14.185" v="84"/>
        <pc:sldMkLst>
          <pc:docMk/>
          <pc:sldMk cId="473601237" sldId="2147375863"/>
        </pc:sldMkLst>
      </pc:sldChg>
      <pc:sldChg chg="add">
        <pc:chgData name="Marie Cusick" userId="S::mcusick@unicef.org::67fe9aeb-52eb-4a00-b161-960e56e3611d" providerId="AD" clId="Web-{3261BD0F-B14D-44CA-D5C5-97305CE9CD41}" dt="2024-03-11T09:37:44.961" v="73"/>
        <pc:sldMkLst>
          <pc:docMk/>
          <pc:sldMk cId="3024973983" sldId="2147472097"/>
        </pc:sldMkLst>
      </pc:sldChg>
      <pc:sldChg chg="add">
        <pc:chgData name="Marie Cusick" userId="S::mcusick@unicef.org::67fe9aeb-52eb-4a00-b161-960e56e3611d" providerId="AD" clId="Web-{3261BD0F-B14D-44CA-D5C5-97305CE9CD41}" dt="2024-03-11T09:37:44.118" v="70"/>
        <pc:sldMkLst>
          <pc:docMk/>
          <pc:sldMk cId="2467161654" sldId="2147472098"/>
        </pc:sldMkLst>
      </pc:sldChg>
      <pc:sldChg chg="add">
        <pc:chgData name="Marie Cusick" userId="S::mcusick@unicef.org::67fe9aeb-52eb-4a00-b161-960e56e3611d" providerId="AD" clId="Web-{3261BD0F-B14D-44CA-D5C5-97305CE9CD41}" dt="2024-03-11T09:37:43.586" v="68"/>
        <pc:sldMkLst>
          <pc:docMk/>
          <pc:sldMk cId="2217098296" sldId="2147472099"/>
        </pc:sldMkLst>
      </pc:sldChg>
      <pc:sldChg chg="add">
        <pc:chgData name="Marie Cusick" userId="S::mcusick@unicef.org::67fe9aeb-52eb-4a00-b161-960e56e3611d" providerId="AD" clId="Web-{3261BD0F-B14D-44CA-D5C5-97305CE9CD41}" dt="2024-03-11T09:37:39.086" v="54"/>
        <pc:sldMkLst>
          <pc:docMk/>
          <pc:sldMk cId="2707967343" sldId="2147472104"/>
        </pc:sldMkLst>
      </pc:sldChg>
      <pc:sldChg chg="add">
        <pc:chgData name="Marie Cusick" userId="S::mcusick@unicef.org::67fe9aeb-52eb-4a00-b161-960e56e3611d" providerId="AD" clId="Web-{3261BD0F-B14D-44CA-D5C5-97305CE9CD41}" dt="2024-03-11T09:37:38.680" v="52"/>
        <pc:sldMkLst>
          <pc:docMk/>
          <pc:sldMk cId="4155237966" sldId="2147472106"/>
        </pc:sldMkLst>
      </pc:sldChg>
      <pc:sldChg chg="add">
        <pc:chgData name="Marie Cusick" userId="S::mcusick@unicef.org::67fe9aeb-52eb-4a00-b161-960e56e3611d" providerId="AD" clId="Web-{3261BD0F-B14D-44CA-D5C5-97305CE9CD41}" dt="2024-03-11T09:37:38.867" v="53"/>
        <pc:sldMkLst>
          <pc:docMk/>
          <pc:sldMk cId="505071617" sldId="2147472107"/>
        </pc:sldMkLst>
      </pc:sldChg>
      <pc:sldChg chg="add">
        <pc:chgData name="Marie Cusick" userId="S::mcusick@unicef.org::67fe9aeb-52eb-4a00-b161-960e56e3611d" providerId="AD" clId="Web-{3261BD0F-B14D-44CA-D5C5-97305CE9CD41}" dt="2024-03-11T09:37:43.086" v="66"/>
        <pc:sldMkLst>
          <pc:docMk/>
          <pc:sldMk cId="0" sldId="2147472108"/>
        </pc:sldMkLst>
      </pc:sldChg>
      <pc:sldChg chg="add">
        <pc:chgData name="Marie Cusick" userId="S::mcusick@unicef.org::67fe9aeb-52eb-4a00-b161-960e56e3611d" providerId="AD" clId="Web-{3261BD0F-B14D-44CA-D5C5-97305CE9CD41}" dt="2024-03-11T09:37:42.711" v="65"/>
        <pc:sldMkLst>
          <pc:docMk/>
          <pc:sldMk cId="1050124822" sldId="2147472109"/>
        </pc:sldMkLst>
      </pc:sldChg>
      <pc:sldChg chg="add">
        <pc:chgData name="Marie Cusick" userId="S::mcusick@unicef.org::67fe9aeb-52eb-4a00-b161-960e56e3611d" providerId="AD" clId="Web-{3261BD0F-B14D-44CA-D5C5-97305CE9CD41}" dt="2024-03-11T09:37:41.336" v="62"/>
        <pc:sldMkLst>
          <pc:docMk/>
          <pc:sldMk cId="1721188869" sldId="2147472110"/>
        </pc:sldMkLst>
      </pc:sldChg>
      <pc:sldChg chg="addSp delSp modSp add">
        <pc:chgData name="Marie Cusick" userId="S::mcusick@unicef.org::67fe9aeb-52eb-4a00-b161-960e56e3611d" providerId="AD" clId="Web-{3261BD0F-B14D-44CA-D5C5-97305CE9CD41}" dt="2024-03-11T09:39:05.792" v="80"/>
        <pc:sldMkLst>
          <pc:docMk/>
          <pc:sldMk cId="1033709534" sldId="2147472111"/>
        </pc:sldMkLst>
        <pc:spChg chg="add">
          <ac:chgData name="Marie Cusick" userId="S::mcusick@unicef.org::67fe9aeb-52eb-4a00-b161-960e56e3611d" providerId="AD" clId="Web-{3261BD0F-B14D-44CA-D5C5-97305CE9CD41}" dt="2024-03-11T09:39:05.792" v="80"/>
          <ac:spMkLst>
            <pc:docMk/>
            <pc:sldMk cId="1033709534" sldId="2147472111"/>
            <ac:spMk id="2" creationId="{EADBA9A9-5261-1E66-B862-B569ED148683}"/>
          </ac:spMkLst>
        </pc:spChg>
        <pc:spChg chg="add">
          <ac:chgData name="Marie Cusick" userId="S::mcusick@unicef.org::67fe9aeb-52eb-4a00-b161-960e56e3611d" providerId="AD" clId="Web-{3261BD0F-B14D-44CA-D5C5-97305CE9CD41}" dt="2024-03-11T09:39:05.792" v="80"/>
          <ac:spMkLst>
            <pc:docMk/>
            <pc:sldMk cId="1033709534" sldId="2147472111"/>
            <ac:spMk id="4" creationId="{46F15353-574B-9729-C113-68EDE3D0273D}"/>
          </ac:spMkLst>
        </pc:spChg>
        <pc:spChg chg="del mod">
          <ac:chgData name="Marie Cusick" userId="S::mcusick@unicef.org::67fe9aeb-52eb-4a00-b161-960e56e3611d" providerId="AD" clId="Web-{3261BD0F-B14D-44CA-D5C5-97305CE9CD41}" dt="2024-03-11T09:39:05.308" v="79"/>
          <ac:spMkLst>
            <pc:docMk/>
            <pc:sldMk cId="1033709534" sldId="2147472111"/>
            <ac:spMk id="8" creationId="{EADBA9A9-5261-1E66-B862-B569ED148683}"/>
          </ac:spMkLst>
        </pc:spChg>
        <pc:spChg chg="del mod">
          <ac:chgData name="Marie Cusick" userId="S::mcusick@unicef.org::67fe9aeb-52eb-4a00-b161-960e56e3611d" providerId="AD" clId="Web-{3261BD0F-B14D-44CA-D5C5-97305CE9CD41}" dt="2024-03-11T09:39:05.308" v="78"/>
          <ac:spMkLst>
            <pc:docMk/>
            <pc:sldMk cId="1033709534" sldId="2147472111"/>
            <ac:spMk id="9" creationId="{46F15353-574B-9729-C113-68EDE3D0273D}"/>
          </ac:spMkLst>
        </pc:spChg>
        <pc:spChg chg="add">
          <ac:chgData name="Marie Cusick" userId="S::mcusick@unicef.org::67fe9aeb-52eb-4a00-b161-960e56e3611d" providerId="AD" clId="Web-{3261BD0F-B14D-44CA-D5C5-97305CE9CD41}" dt="2024-03-11T09:39:02.151" v="77"/>
          <ac:spMkLst>
            <pc:docMk/>
            <pc:sldMk cId="1033709534" sldId="2147472111"/>
            <ac:spMk id="14" creationId="{04812C46-200A-4DEB-A05E-3ED6C68C2387}"/>
          </ac:spMkLst>
        </pc:spChg>
        <pc:spChg chg="add">
          <ac:chgData name="Marie Cusick" userId="S::mcusick@unicef.org::67fe9aeb-52eb-4a00-b161-960e56e3611d" providerId="AD" clId="Web-{3261BD0F-B14D-44CA-D5C5-97305CE9CD41}" dt="2024-03-11T09:39:02.151" v="77"/>
          <ac:spMkLst>
            <pc:docMk/>
            <pc:sldMk cId="1033709534" sldId="2147472111"/>
            <ac:spMk id="16" creationId="{D1EA859B-E555-4109-94F3-6700E046E008}"/>
          </ac:spMkLst>
        </pc:spChg>
      </pc:sldChg>
      <pc:sldChg chg="add">
        <pc:chgData name="Marie Cusick" userId="S::mcusick@unicef.org::67fe9aeb-52eb-4a00-b161-960e56e3611d" providerId="AD" clId="Web-{3261BD0F-B14D-44CA-D5C5-97305CE9CD41}" dt="2024-03-11T09:44:05.942" v="100"/>
        <pc:sldMkLst>
          <pc:docMk/>
          <pc:sldMk cId="2258235555" sldId="2147472112"/>
        </pc:sldMkLst>
      </pc:sldChg>
      <pc:sldChg chg="add">
        <pc:chgData name="Marie Cusick" userId="S::mcusick@unicef.org::67fe9aeb-52eb-4a00-b161-960e56e3611d" providerId="AD" clId="Web-{3261BD0F-B14D-44CA-D5C5-97305CE9CD41}" dt="2024-03-11T09:36:25.912" v="36"/>
        <pc:sldMkLst>
          <pc:docMk/>
          <pc:sldMk cId="2841137208" sldId="2147472130"/>
        </pc:sldMkLst>
      </pc:sldChg>
      <pc:sldChg chg="add">
        <pc:chgData name="Marie Cusick" userId="S::mcusick@unicef.org::67fe9aeb-52eb-4a00-b161-960e56e3611d" providerId="AD" clId="Web-{3261BD0F-B14D-44CA-D5C5-97305CE9CD41}" dt="2024-03-11T09:36:26.037" v="37"/>
        <pc:sldMkLst>
          <pc:docMk/>
          <pc:sldMk cId="1988011941" sldId="2147472131"/>
        </pc:sldMkLst>
      </pc:sldChg>
      <pc:sldChg chg="add">
        <pc:chgData name="Marie Cusick" userId="S::mcusick@unicef.org::67fe9aeb-52eb-4a00-b161-960e56e3611d" providerId="AD" clId="Web-{3261BD0F-B14D-44CA-D5C5-97305CE9CD41}" dt="2024-03-11T09:36:26.240" v="38"/>
        <pc:sldMkLst>
          <pc:docMk/>
          <pc:sldMk cId="1141704759" sldId="2147472132"/>
        </pc:sldMkLst>
      </pc:sldChg>
      <pc:sldChg chg="add">
        <pc:chgData name="Marie Cusick" userId="S::mcusick@unicef.org::67fe9aeb-52eb-4a00-b161-960e56e3611d" providerId="AD" clId="Web-{3261BD0F-B14D-44CA-D5C5-97305CE9CD41}" dt="2024-03-11T09:36:26.334" v="39"/>
        <pc:sldMkLst>
          <pc:docMk/>
          <pc:sldMk cId="2984742452" sldId="2147472133"/>
        </pc:sldMkLst>
      </pc:sldChg>
      <pc:sldChg chg="add">
        <pc:chgData name="Marie Cusick" userId="S::mcusick@unicef.org::67fe9aeb-52eb-4a00-b161-960e56e3611d" providerId="AD" clId="Web-{3261BD0F-B14D-44CA-D5C5-97305CE9CD41}" dt="2024-03-11T09:36:26.506" v="40"/>
        <pc:sldMkLst>
          <pc:docMk/>
          <pc:sldMk cId="1588819658" sldId="2147472134"/>
        </pc:sldMkLst>
      </pc:sldChg>
      <pc:sldChg chg="add">
        <pc:chgData name="Marie Cusick" userId="S::mcusick@unicef.org::67fe9aeb-52eb-4a00-b161-960e56e3611d" providerId="AD" clId="Web-{3261BD0F-B14D-44CA-D5C5-97305CE9CD41}" dt="2024-03-11T09:36:26.693" v="41"/>
        <pc:sldMkLst>
          <pc:docMk/>
          <pc:sldMk cId="3547109494" sldId="2147472135"/>
        </pc:sldMkLst>
      </pc:sldChg>
      <pc:sldChg chg="add">
        <pc:chgData name="Marie Cusick" userId="S::mcusick@unicef.org::67fe9aeb-52eb-4a00-b161-960e56e3611d" providerId="AD" clId="Web-{3261BD0F-B14D-44CA-D5C5-97305CE9CD41}" dt="2024-03-11T09:36:26.896" v="42"/>
        <pc:sldMkLst>
          <pc:docMk/>
          <pc:sldMk cId="845541381" sldId="2147472136"/>
        </pc:sldMkLst>
      </pc:sldChg>
      <pc:sldChg chg="add">
        <pc:chgData name="Marie Cusick" userId="S::mcusick@unicef.org::67fe9aeb-52eb-4a00-b161-960e56e3611d" providerId="AD" clId="Web-{3261BD0F-B14D-44CA-D5C5-97305CE9CD41}" dt="2024-03-11T09:36:26.990" v="43"/>
        <pc:sldMkLst>
          <pc:docMk/>
          <pc:sldMk cId="2604361895" sldId="2147472137"/>
        </pc:sldMkLst>
      </pc:sldChg>
      <pc:sldChg chg="addSp delSp modSp add">
        <pc:chgData name="Marie Cusick" userId="S::mcusick@unicef.org::67fe9aeb-52eb-4a00-b161-960e56e3611d" providerId="AD" clId="Web-{3261BD0F-B14D-44CA-D5C5-97305CE9CD41}" dt="2024-03-11T09:36:54.241" v="50"/>
        <pc:sldMkLst>
          <pc:docMk/>
          <pc:sldMk cId="1774797529" sldId="2147472138"/>
        </pc:sldMkLst>
        <pc:spChg chg="del mod">
          <ac:chgData name="Marie Cusick" userId="S::mcusick@unicef.org::67fe9aeb-52eb-4a00-b161-960e56e3611d" providerId="AD" clId="Web-{3261BD0F-B14D-44CA-D5C5-97305CE9CD41}" dt="2024-03-11T09:36:46.975" v="47"/>
          <ac:spMkLst>
            <pc:docMk/>
            <pc:sldMk cId="1774797529" sldId="2147472138"/>
            <ac:spMk id="2" creationId="{EADBA9A9-5261-1E66-B862-B569ED148683}"/>
          </ac:spMkLst>
        </pc:spChg>
        <pc:spChg chg="add mod">
          <ac:chgData name="Marie Cusick" userId="S::mcusick@unicef.org::67fe9aeb-52eb-4a00-b161-960e56e3611d" providerId="AD" clId="Web-{3261BD0F-B14D-44CA-D5C5-97305CE9CD41}" dt="2024-03-11T09:36:54.225" v="49"/>
          <ac:spMkLst>
            <pc:docMk/>
            <pc:sldMk cId="1774797529" sldId="2147472138"/>
            <ac:spMk id="3" creationId="{EADBA9A9-5261-1E66-B862-B569ED148683}"/>
          </ac:spMkLst>
        </pc:spChg>
        <pc:spChg chg="add mod">
          <ac:chgData name="Marie Cusick" userId="S::mcusick@unicef.org::67fe9aeb-52eb-4a00-b161-960e56e3611d" providerId="AD" clId="Web-{3261BD0F-B14D-44CA-D5C5-97305CE9CD41}" dt="2024-03-11T09:36:54.241" v="50"/>
          <ac:spMkLst>
            <pc:docMk/>
            <pc:sldMk cId="1774797529" sldId="2147472138"/>
            <ac:spMk id="4" creationId="{46F15353-574B-9729-C113-68EDE3D0273D}"/>
          </ac:spMkLst>
        </pc:spChg>
        <pc:spChg chg="del mod">
          <ac:chgData name="Marie Cusick" userId="S::mcusick@unicef.org::67fe9aeb-52eb-4a00-b161-960e56e3611d" providerId="AD" clId="Web-{3261BD0F-B14D-44CA-D5C5-97305CE9CD41}" dt="2024-03-11T09:36:46.975" v="46"/>
          <ac:spMkLst>
            <pc:docMk/>
            <pc:sldMk cId="1774797529" sldId="2147472138"/>
            <ac:spMk id="6" creationId="{46F15353-574B-9729-C113-68EDE3D0273D}"/>
          </ac:spMkLst>
        </pc:spChg>
        <pc:spChg chg="add">
          <ac:chgData name="Marie Cusick" userId="S::mcusick@unicef.org::67fe9aeb-52eb-4a00-b161-960e56e3611d" providerId="AD" clId="Web-{3261BD0F-B14D-44CA-D5C5-97305CE9CD41}" dt="2024-03-11T09:36:43.834" v="45"/>
          <ac:spMkLst>
            <pc:docMk/>
            <pc:sldMk cId="1774797529" sldId="2147472138"/>
            <ac:spMk id="11" creationId="{04812C46-200A-4DEB-A05E-3ED6C68C2387}"/>
          </ac:spMkLst>
        </pc:spChg>
        <pc:spChg chg="add">
          <ac:chgData name="Marie Cusick" userId="S::mcusick@unicef.org::67fe9aeb-52eb-4a00-b161-960e56e3611d" providerId="AD" clId="Web-{3261BD0F-B14D-44CA-D5C5-97305CE9CD41}" dt="2024-03-11T09:36:43.834" v="45"/>
          <ac:spMkLst>
            <pc:docMk/>
            <pc:sldMk cId="1774797529" sldId="2147472138"/>
            <ac:spMk id="13" creationId="{D1EA859B-E555-4109-94F3-6700E046E008}"/>
          </ac:spMkLst>
        </pc:spChg>
      </pc:sldChg>
      <pc:sldChg chg="add">
        <pc:chgData name="Marie Cusick" userId="S::mcusick@unicef.org::67fe9aeb-52eb-4a00-b161-960e56e3611d" providerId="AD" clId="Web-{3261BD0F-B14D-44CA-D5C5-97305CE9CD41}" dt="2024-03-11T09:37:38.446" v="51"/>
        <pc:sldMkLst>
          <pc:docMk/>
          <pc:sldMk cId="69009039" sldId="2147472139"/>
        </pc:sldMkLst>
      </pc:sldChg>
      <pc:sldChg chg="add">
        <pc:chgData name="Marie Cusick" userId="S::mcusick@unicef.org::67fe9aeb-52eb-4a00-b161-960e56e3611d" providerId="AD" clId="Web-{3261BD0F-B14D-44CA-D5C5-97305CE9CD41}" dt="2024-03-11T09:37:39.336" v="55"/>
        <pc:sldMkLst>
          <pc:docMk/>
          <pc:sldMk cId="2267157868" sldId="2147472140"/>
        </pc:sldMkLst>
      </pc:sldChg>
      <pc:sldChg chg="add">
        <pc:chgData name="Marie Cusick" userId="S::mcusick@unicef.org::67fe9aeb-52eb-4a00-b161-960e56e3611d" providerId="AD" clId="Web-{3261BD0F-B14D-44CA-D5C5-97305CE9CD41}" dt="2024-03-11T09:37:42.305" v="64"/>
        <pc:sldMkLst>
          <pc:docMk/>
          <pc:sldMk cId="455229169" sldId="2147472141"/>
        </pc:sldMkLst>
      </pc:sldChg>
      <pc:sldChg chg="add del">
        <pc:chgData name="Marie Cusick" userId="S::mcusick@unicef.org::67fe9aeb-52eb-4a00-b161-960e56e3611d" providerId="AD" clId="Web-{3261BD0F-B14D-44CA-D5C5-97305CE9CD41}" dt="2024-03-11T09:39:10.105" v="81"/>
        <pc:sldMkLst>
          <pc:docMk/>
          <pc:sldMk cId="3295180794" sldId="2147472142"/>
        </pc:sldMkLst>
      </pc:sldChg>
      <pc:sldChg chg="add">
        <pc:chgData name="Marie Cusick" userId="S::mcusick@unicef.org::67fe9aeb-52eb-4a00-b161-960e56e3611d" providerId="AD" clId="Web-{3261BD0F-B14D-44CA-D5C5-97305CE9CD41}" dt="2024-03-11T09:40:13.216" v="82"/>
        <pc:sldMkLst>
          <pc:docMk/>
          <pc:sldMk cId="3530434387" sldId="2147472142"/>
        </pc:sldMkLst>
      </pc:sldChg>
      <pc:sldChg chg="add">
        <pc:chgData name="Marie Cusick" userId="S::mcusick@unicef.org::67fe9aeb-52eb-4a00-b161-960e56e3611d" providerId="AD" clId="Web-{3261BD0F-B14D-44CA-D5C5-97305CE9CD41}" dt="2024-03-11T09:40:16.372" v="91"/>
        <pc:sldMkLst>
          <pc:docMk/>
          <pc:sldMk cId="3114836765" sldId="2147472143"/>
        </pc:sldMkLst>
      </pc:sldChg>
      <pc:sldChg chg="add">
        <pc:chgData name="Marie Cusick" userId="S::mcusick@unicef.org::67fe9aeb-52eb-4a00-b161-960e56e3611d" providerId="AD" clId="Web-{3261BD0F-B14D-44CA-D5C5-97305CE9CD41}" dt="2024-03-11T09:43:50.192" v="92"/>
        <pc:sldMkLst>
          <pc:docMk/>
          <pc:sldMk cId="3992610596" sldId="2147472144"/>
        </pc:sldMkLst>
      </pc:sldChg>
      <pc:sldChg chg="addSp delSp add">
        <pc:chgData name="Marie Cusick" userId="S::mcusick@unicef.org::67fe9aeb-52eb-4a00-b161-960e56e3611d" providerId="AD" clId="Web-{3261BD0F-B14D-44CA-D5C5-97305CE9CD41}" dt="2024-03-11T09:47:48.043" v="125"/>
        <pc:sldMkLst>
          <pc:docMk/>
          <pc:sldMk cId="2316328831" sldId="2147472145"/>
        </pc:sldMkLst>
        <pc:spChg chg="add del">
          <ac:chgData name="Marie Cusick" userId="S::mcusick@unicef.org::67fe9aeb-52eb-4a00-b161-960e56e3611d" providerId="AD" clId="Web-{3261BD0F-B14D-44CA-D5C5-97305CE9CD41}" dt="2024-03-11T09:47:48.043" v="125"/>
          <ac:spMkLst>
            <pc:docMk/>
            <pc:sldMk cId="2316328831" sldId="2147472145"/>
            <ac:spMk id="11" creationId="{EADBA9A9-5261-1E66-B862-B569ED148683}"/>
          </ac:spMkLst>
        </pc:spChg>
        <pc:spChg chg="add del">
          <ac:chgData name="Marie Cusick" userId="S::mcusick@unicef.org::67fe9aeb-52eb-4a00-b161-960e56e3611d" providerId="AD" clId="Web-{3261BD0F-B14D-44CA-D5C5-97305CE9CD41}" dt="2024-03-11T09:47:48.043" v="125"/>
          <ac:spMkLst>
            <pc:docMk/>
            <pc:sldMk cId="2316328831" sldId="2147472145"/>
            <ac:spMk id="12" creationId="{46F15353-574B-9729-C113-68EDE3D0273D}"/>
          </ac:spMkLst>
        </pc:spChg>
      </pc:sldChg>
      <pc:sldChg chg="modSp add">
        <pc:chgData name="Marie Cusick" userId="S::mcusick@unicef.org::67fe9aeb-52eb-4a00-b161-960e56e3611d" providerId="AD" clId="Web-{3261BD0F-B14D-44CA-D5C5-97305CE9CD41}" dt="2024-03-11T09:46:42.588" v="118" actId="20577"/>
        <pc:sldMkLst>
          <pc:docMk/>
          <pc:sldMk cId="2774827664" sldId="2147472146"/>
        </pc:sldMkLst>
        <pc:spChg chg="mod">
          <ac:chgData name="Marie Cusick" userId="S::mcusick@unicef.org::67fe9aeb-52eb-4a00-b161-960e56e3611d" providerId="AD" clId="Web-{3261BD0F-B14D-44CA-D5C5-97305CE9CD41}" dt="2024-03-11T09:46:42.588" v="118" actId="20577"/>
          <ac:spMkLst>
            <pc:docMk/>
            <pc:sldMk cId="2774827664" sldId="2147472146"/>
            <ac:spMk id="5" creationId="{368253F0-D91C-E4A1-17E3-70ED8D99CB60}"/>
          </ac:spMkLst>
        </pc:spChg>
      </pc:sldChg>
      <pc:sldChg chg="modSp add">
        <pc:chgData name="Marie Cusick" userId="S::mcusick@unicef.org::67fe9aeb-52eb-4a00-b161-960e56e3611d" providerId="AD" clId="Web-{3261BD0F-B14D-44CA-D5C5-97305CE9CD41}" dt="2024-03-11T09:46:52.963" v="120" actId="20577"/>
        <pc:sldMkLst>
          <pc:docMk/>
          <pc:sldMk cId="2564147562" sldId="2147472147"/>
        </pc:sldMkLst>
        <pc:spChg chg="mod">
          <ac:chgData name="Marie Cusick" userId="S::mcusick@unicef.org::67fe9aeb-52eb-4a00-b161-960e56e3611d" providerId="AD" clId="Web-{3261BD0F-B14D-44CA-D5C5-97305CE9CD41}" dt="2024-03-11T09:46:52.963" v="120" actId="20577"/>
          <ac:spMkLst>
            <pc:docMk/>
            <pc:sldMk cId="2564147562" sldId="2147472147"/>
            <ac:spMk id="5" creationId="{368253F0-D91C-E4A1-17E3-70ED8D99CB60}"/>
          </ac:spMkLst>
        </pc:spChg>
      </pc:sldChg>
      <pc:sldChg chg="modSp add">
        <pc:chgData name="Marie Cusick" userId="S::mcusick@unicef.org::67fe9aeb-52eb-4a00-b161-960e56e3611d" providerId="AD" clId="Web-{3261BD0F-B14D-44CA-D5C5-97305CE9CD41}" dt="2024-03-11T09:46:58.760" v="121" actId="20577"/>
        <pc:sldMkLst>
          <pc:docMk/>
          <pc:sldMk cId="1682096736" sldId="2147472148"/>
        </pc:sldMkLst>
        <pc:spChg chg="mod">
          <ac:chgData name="Marie Cusick" userId="S::mcusick@unicef.org::67fe9aeb-52eb-4a00-b161-960e56e3611d" providerId="AD" clId="Web-{3261BD0F-B14D-44CA-D5C5-97305CE9CD41}" dt="2024-03-11T09:46:58.760" v="121" actId="20577"/>
          <ac:spMkLst>
            <pc:docMk/>
            <pc:sldMk cId="1682096736" sldId="2147472148"/>
            <ac:spMk id="5" creationId="{368253F0-D91C-E4A1-17E3-70ED8D99CB60}"/>
          </ac:spMkLst>
        </pc:spChg>
      </pc:sldChg>
      <pc:sldChg chg="modSp add">
        <pc:chgData name="Marie Cusick" userId="S::mcusick@unicef.org::67fe9aeb-52eb-4a00-b161-960e56e3611d" providerId="AD" clId="Web-{3261BD0F-B14D-44CA-D5C5-97305CE9CD41}" dt="2024-03-11T09:47:02.682" v="122" actId="20577"/>
        <pc:sldMkLst>
          <pc:docMk/>
          <pc:sldMk cId="1078755022" sldId="2147472149"/>
        </pc:sldMkLst>
        <pc:spChg chg="mod">
          <ac:chgData name="Marie Cusick" userId="S::mcusick@unicef.org::67fe9aeb-52eb-4a00-b161-960e56e3611d" providerId="AD" clId="Web-{3261BD0F-B14D-44CA-D5C5-97305CE9CD41}" dt="2024-03-11T09:47:02.682" v="122" actId="20577"/>
          <ac:spMkLst>
            <pc:docMk/>
            <pc:sldMk cId="1078755022" sldId="2147472149"/>
            <ac:spMk id="5" creationId="{C3A26FBA-1035-0FC0-89CD-86A2EC6AF8FF}"/>
          </ac:spMkLst>
        </pc:spChg>
      </pc:sldChg>
      <pc:sldChg chg="modSp add">
        <pc:chgData name="Marie Cusick" userId="S::mcusick@unicef.org::67fe9aeb-52eb-4a00-b161-960e56e3611d" providerId="AD" clId="Web-{3261BD0F-B14D-44CA-D5C5-97305CE9CD41}" dt="2024-03-11T09:47:07.682" v="123" actId="20577"/>
        <pc:sldMkLst>
          <pc:docMk/>
          <pc:sldMk cId="675889464" sldId="2147472150"/>
        </pc:sldMkLst>
        <pc:spChg chg="mod">
          <ac:chgData name="Marie Cusick" userId="S::mcusick@unicef.org::67fe9aeb-52eb-4a00-b161-960e56e3611d" providerId="AD" clId="Web-{3261BD0F-B14D-44CA-D5C5-97305CE9CD41}" dt="2024-03-11T09:47:07.682" v="123" actId="20577"/>
          <ac:spMkLst>
            <pc:docMk/>
            <pc:sldMk cId="675889464" sldId="2147472150"/>
            <ac:spMk id="7" creationId="{AC1DDF39-97CF-A4CF-D330-E5410E40760F}"/>
          </ac:spMkLst>
        </pc:spChg>
      </pc:sldChg>
      <pc:sldChg chg="addSp delSp modSp add">
        <pc:chgData name="Marie Cusick" userId="S::mcusick@unicef.org::67fe9aeb-52eb-4a00-b161-960e56e3611d" providerId="AD" clId="Web-{3261BD0F-B14D-44CA-D5C5-97305CE9CD41}" dt="2024-03-11T09:46:35.197" v="117" actId="1076"/>
        <pc:sldMkLst>
          <pc:docMk/>
          <pc:sldMk cId="668610643" sldId="2147472151"/>
        </pc:sldMkLst>
        <pc:spChg chg="add mod">
          <ac:chgData name="Marie Cusick" userId="S::mcusick@unicef.org::67fe9aeb-52eb-4a00-b161-960e56e3611d" providerId="AD" clId="Web-{3261BD0F-B14D-44CA-D5C5-97305CE9CD41}" dt="2024-03-11T09:46:35.181" v="116" actId="1076"/>
          <ac:spMkLst>
            <pc:docMk/>
            <pc:sldMk cId="668610643" sldId="2147472151"/>
            <ac:spMk id="2" creationId="{EADBA9A9-5261-1E66-B862-B569ED148683}"/>
          </ac:spMkLst>
        </pc:spChg>
        <pc:spChg chg="del">
          <ac:chgData name="Marie Cusick" userId="S::mcusick@unicef.org::67fe9aeb-52eb-4a00-b161-960e56e3611d" providerId="AD" clId="Web-{3261BD0F-B14D-44CA-D5C5-97305CE9CD41}" dt="2024-03-11T09:46:02.258" v="110"/>
          <ac:spMkLst>
            <pc:docMk/>
            <pc:sldMk cId="668610643" sldId="2147472151"/>
            <ac:spMk id="4" creationId="{EADBA9A9-5261-1E66-B862-B569ED148683}"/>
          </ac:spMkLst>
        </pc:spChg>
        <pc:spChg chg="del mod">
          <ac:chgData name="Marie Cusick" userId="S::mcusick@unicef.org::67fe9aeb-52eb-4a00-b161-960e56e3611d" providerId="AD" clId="Web-{3261BD0F-B14D-44CA-D5C5-97305CE9CD41}" dt="2024-03-11T09:46:12.805" v="112"/>
          <ac:spMkLst>
            <pc:docMk/>
            <pc:sldMk cId="668610643" sldId="2147472151"/>
            <ac:spMk id="5" creationId="{3CD1742D-2338-3B77-C6BD-185686092599}"/>
          </ac:spMkLst>
        </pc:spChg>
        <pc:spChg chg="del">
          <ac:chgData name="Marie Cusick" userId="S::mcusick@unicef.org::67fe9aeb-52eb-4a00-b161-960e56e3611d" providerId="AD" clId="Web-{3261BD0F-B14D-44CA-D5C5-97305CE9CD41}" dt="2024-03-11T09:46:02.258" v="109"/>
          <ac:spMkLst>
            <pc:docMk/>
            <pc:sldMk cId="668610643" sldId="2147472151"/>
            <ac:spMk id="6" creationId="{46F15353-574B-9729-C113-68EDE3D0273D}"/>
          </ac:spMkLst>
        </pc:spChg>
        <pc:spChg chg="add mod">
          <ac:chgData name="Marie Cusick" userId="S::mcusick@unicef.org::67fe9aeb-52eb-4a00-b161-960e56e3611d" providerId="AD" clId="Web-{3261BD0F-B14D-44CA-D5C5-97305CE9CD41}" dt="2024-03-11T09:46:35.197" v="117" actId="1076"/>
          <ac:spMkLst>
            <pc:docMk/>
            <pc:sldMk cId="668610643" sldId="2147472151"/>
            <ac:spMk id="7" creationId="{46F15353-574B-9729-C113-68EDE3D0273D}"/>
          </ac:spMkLst>
        </pc:spChg>
        <pc:spChg chg="add">
          <ac:chgData name="Marie Cusick" userId="S::mcusick@unicef.org::67fe9aeb-52eb-4a00-b161-960e56e3611d" providerId="AD" clId="Web-{3261BD0F-B14D-44CA-D5C5-97305CE9CD41}" dt="2024-03-11T09:46:09.305" v="111"/>
          <ac:spMkLst>
            <pc:docMk/>
            <pc:sldMk cId="668610643" sldId="2147472151"/>
            <ac:spMk id="10" creationId="{04812C46-200A-4DEB-A05E-3ED6C68C2387}"/>
          </ac:spMkLst>
        </pc:spChg>
        <pc:spChg chg="add">
          <ac:chgData name="Marie Cusick" userId="S::mcusick@unicef.org::67fe9aeb-52eb-4a00-b161-960e56e3611d" providerId="AD" clId="Web-{3261BD0F-B14D-44CA-D5C5-97305CE9CD41}" dt="2024-03-11T09:46:09.305" v="111"/>
          <ac:spMkLst>
            <pc:docMk/>
            <pc:sldMk cId="668610643" sldId="2147472151"/>
            <ac:spMk id="12" creationId="{D1EA859B-E555-4109-94F3-6700E046E008}"/>
          </ac:spMkLst>
        </pc:spChg>
        <pc:picChg chg="mod">
          <ac:chgData name="Marie Cusick" userId="S::mcusick@unicef.org::67fe9aeb-52eb-4a00-b161-960e56e3611d" providerId="AD" clId="Web-{3261BD0F-B14D-44CA-D5C5-97305CE9CD41}" dt="2024-03-11T09:46:09.305" v="111"/>
          <ac:picMkLst>
            <pc:docMk/>
            <pc:sldMk cId="668610643" sldId="2147472151"/>
            <ac:picMk id="3" creationId="{C4C8E914-A816-532A-9F47-1A98BBD0DF3A}"/>
          </ac:picMkLst>
        </pc:picChg>
      </pc:sldChg>
      <pc:sldChg chg="modSp add">
        <pc:chgData name="Marie Cusick" userId="S::mcusick@unicef.org::67fe9aeb-52eb-4a00-b161-960e56e3611d" providerId="AD" clId="Web-{3261BD0F-B14D-44CA-D5C5-97305CE9CD41}" dt="2024-03-11T09:53:35.397" v="130" actId="1076"/>
        <pc:sldMkLst>
          <pc:docMk/>
          <pc:sldMk cId="1411347534" sldId="2147472152"/>
        </pc:sldMkLst>
        <pc:spChg chg="mod">
          <ac:chgData name="Marie Cusick" userId="S::mcusick@unicef.org::67fe9aeb-52eb-4a00-b161-960e56e3611d" providerId="AD" clId="Web-{3261BD0F-B14D-44CA-D5C5-97305CE9CD41}" dt="2024-03-11T09:53:35.397" v="130" actId="1076"/>
          <ac:spMkLst>
            <pc:docMk/>
            <pc:sldMk cId="1411347534" sldId="2147472152"/>
            <ac:spMk id="4" creationId="{C1E00286-A62B-37E9-E7DC-ECBBB39EF21A}"/>
          </ac:spMkLst>
        </pc:spChg>
        <pc:picChg chg="mod">
          <ac:chgData name="Marie Cusick" userId="S::mcusick@unicef.org::67fe9aeb-52eb-4a00-b161-960e56e3611d" providerId="AD" clId="Web-{3261BD0F-B14D-44CA-D5C5-97305CE9CD41}" dt="2024-03-11T09:53:03.381" v="127"/>
          <ac:picMkLst>
            <pc:docMk/>
            <pc:sldMk cId="1411347534" sldId="2147472152"/>
            <ac:picMk id="3" creationId="{12F324DF-48E1-6978-8FAD-BD3577C3475C}"/>
          </ac:picMkLst>
        </pc:picChg>
      </pc:sldChg>
      <pc:sldChg chg="addSp delSp modSp add del replId">
        <pc:chgData name="Marie Cusick" userId="S::mcusick@unicef.org::67fe9aeb-52eb-4a00-b161-960e56e3611d" providerId="AD" clId="Web-{3261BD0F-B14D-44CA-D5C5-97305CE9CD41}" dt="2024-03-11T10:34:11.064" v="269"/>
        <pc:sldMkLst>
          <pc:docMk/>
          <pc:sldMk cId="644884286" sldId="2147472153"/>
        </pc:sldMkLst>
        <pc:spChg chg="mod">
          <ac:chgData name="Marie Cusick" userId="S::mcusick@unicef.org::67fe9aeb-52eb-4a00-b161-960e56e3611d" providerId="AD" clId="Web-{3261BD0F-B14D-44CA-D5C5-97305CE9CD41}" dt="2024-03-11T10:34:06.861" v="268" actId="1076"/>
          <ac:spMkLst>
            <pc:docMk/>
            <pc:sldMk cId="644884286" sldId="2147472153"/>
            <ac:spMk id="10" creationId="{46EE187C-AF11-0CEE-872C-6AEE0E4AD737}"/>
          </ac:spMkLst>
        </pc:spChg>
        <pc:picChg chg="add del">
          <ac:chgData name="Marie Cusick" userId="S::mcusick@unicef.org::67fe9aeb-52eb-4a00-b161-960e56e3611d" providerId="AD" clId="Web-{3261BD0F-B14D-44CA-D5C5-97305CE9CD41}" dt="2024-03-11T10:33:58.392" v="265"/>
          <ac:picMkLst>
            <pc:docMk/>
            <pc:sldMk cId="644884286" sldId="2147472153"/>
            <ac:picMk id="2" creationId="{A20FBB37-B049-7DC4-8D83-3FEC26A2ADDE}"/>
          </ac:picMkLst>
        </pc:picChg>
        <pc:picChg chg="del">
          <ac:chgData name="Marie Cusick" userId="S::mcusick@unicef.org::67fe9aeb-52eb-4a00-b161-960e56e3611d" providerId="AD" clId="Web-{3261BD0F-B14D-44CA-D5C5-97305CE9CD41}" dt="2024-03-11T10:33:20.281" v="255"/>
          <ac:picMkLst>
            <pc:docMk/>
            <pc:sldMk cId="644884286" sldId="2147472153"/>
            <ac:picMk id="3" creationId="{60C1AC9B-0938-4626-36EB-D0DE91401B6C}"/>
          </ac:picMkLst>
        </pc:picChg>
        <pc:picChg chg="del">
          <ac:chgData name="Marie Cusick" userId="S::mcusick@unicef.org::67fe9aeb-52eb-4a00-b161-960e56e3611d" providerId="AD" clId="Web-{3261BD0F-B14D-44CA-D5C5-97305CE9CD41}" dt="2024-03-11T10:33:20.281" v="254"/>
          <ac:picMkLst>
            <pc:docMk/>
            <pc:sldMk cId="644884286" sldId="2147472153"/>
            <ac:picMk id="6" creationId="{3AB51729-72D6-4208-9933-800A975B4B2C}"/>
          </ac:picMkLst>
        </pc:picChg>
        <pc:picChg chg="add mod">
          <ac:chgData name="Marie Cusick" userId="S::mcusick@unicef.org::67fe9aeb-52eb-4a00-b161-960e56e3611d" providerId="AD" clId="Web-{3261BD0F-B14D-44CA-D5C5-97305CE9CD41}" dt="2024-03-11T10:33:25.656" v="258" actId="1076"/>
          <ac:picMkLst>
            <pc:docMk/>
            <pc:sldMk cId="644884286" sldId="2147472153"/>
            <ac:picMk id="8" creationId="{FC4C3453-B3C8-60FB-5552-4416D2A14831}"/>
          </ac:picMkLst>
        </pc:picChg>
        <pc:picChg chg="add mod">
          <ac:chgData name="Marie Cusick" userId="S::mcusick@unicef.org::67fe9aeb-52eb-4a00-b161-960e56e3611d" providerId="AD" clId="Web-{3261BD0F-B14D-44CA-D5C5-97305CE9CD41}" dt="2024-03-11T10:33:25.672" v="259" actId="1076"/>
          <ac:picMkLst>
            <pc:docMk/>
            <pc:sldMk cId="644884286" sldId="2147472153"/>
            <ac:picMk id="12" creationId="{8FC0E639-C4B3-7AF7-B918-093936F9FD02}"/>
          </ac:picMkLst>
        </pc:picChg>
        <pc:cxnChg chg="del">
          <ac:chgData name="Marie Cusick" userId="S::mcusick@unicef.org::67fe9aeb-52eb-4a00-b161-960e56e3611d" providerId="AD" clId="Web-{3261BD0F-B14D-44CA-D5C5-97305CE9CD41}" dt="2024-03-11T10:33:20.281" v="253"/>
          <ac:cxnSpMkLst>
            <pc:docMk/>
            <pc:sldMk cId="644884286" sldId="2147472153"/>
            <ac:cxnSpMk id="9" creationId="{99F9FAEF-CFED-12CE-4EE0-0B5D7F8C94CA}"/>
          </ac:cxnSpMkLst>
        </pc:cxnChg>
        <pc:cxnChg chg="add mod">
          <ac:chgData name="Marie Cusick" userId="S::mcusick@unicef.org::67fe9aeb-52eb-4a00-b161-960e56e3611d" providerId="AD" clId="Web-{3261BD0F-B14D-44CA-D5C5-97305CE9CD41}" dt="2024-03-11T10:34:03.939" v="267" actId="1076"/>
          <ac:cxnSpMkLst>
            <pc:docMk/>
            <pc:sldMk cId="644884286" sldId="2147472153"/>
            <ac:cxnSpMk id="13" creationId="{6B4A4CE3-EAC9-0F0E-C369-7616E5609E7D}"/>
          </ac:cxnSpMkLst>
        </pc:cxnChg>
      </pc:sldChg>
      <pc:sldChg chg="add">
        <pc:chgData name="Marie Cusick" userId="S::mcusick@unicef.org::67fe9aeb-52eb-4a00-b161-960e56e3611d" providerId="AD" clId="Web-{3261BD0F-B14D-44CA-D5C5-97305CE9CD41}" dt="2024-03-11T10:13:52.965" v="204"/>
        <pc:sldMkLst>
          <pc:docMk/>
          <pc:sldMk cId="366133266" sldId="2147473701"/>
        </pc:sldMkLst>
      </pc:sldChg>
      <pc:sldChg chg="add">
        <pc:chgData name="Marie Cusick" userId="S::mcusick@unicef.org::67fe9aeb-52eb-4a00-b161-960e56e3611d" providerId="AD" clId="Web-{3261BD0F-B14D-44CA-D5C5-97305CE9CD41}" dt="2024-03-11T18:33:55.348" v="275"/>
        <pc:sldMkLst>
          <pc:docMk/>
          <pc:sldMk cId="1176467260" sldId="2147473702"/>
        </pc:sldMkLst>
      </pc:sldChg>
      <pc:sldChg chg="add del replId">
        <pc:chgData name="Marie Cusick" userId="S::mcusick@unicef.org::67fe9aeb-52eb-4a00-b161-960e56e3611d" providerId="AD" clId="Web-{3261BD0F-B14D-44CA-D5C5-97305CE9CD41}" dt="2024-03-11T10:35:15.456" v="274"/>
        <pc:sldMkLst>
          <pc:docMk/>
          <pc:sldMk cId="1814724324" sldId="2147473702"/>
        </pc:sldMkLst>
      </pc:sldChg>
      <pc:sldChg chg="add">
        <pc:chgData name="Marie Cusick" userId="S::mcusick@unicef.org::67fe9aeb-52eb-4a00-b161-960e56e3611d" providerId="AD" clId="Web-{3261BD0F-B14D-44CA-D5C5-97305CE9CD41}" dt="2024-03-11T18:33:56.629" v="287"/>
        <pc:sldMkLst>
          <pc:docMk/>
          <pc:sldMk cId="1160186469" sldId="2147473703"/>
        </pc:sldMkLst>
      </pc:sldChg>
      <pc:sldChg chg="add">
        <pc:chgData name="Marie Cusick" userId="S::mcusick@unicef.org::67fe9aeb-52eb-4a00-b161-960e56e3611d" providerId="AD" clId="Web-{3261BD0F-B14D-44CA-D5C5-97305CE9CD41}" dt="2024-03-11T18:33:56.926" v="289"/>
        <pc:sldMkLst>
          <pc:docMk/>
          <pc:sldMk cId="1939748934" sldId="2147473704"/>
        </pc:sldMkLst>
      </pc:sldChg>
      <pc:sldChg chg="add">
        <pc:chgData name="Marie Cusick" userId="S::mcusick@unicef.org::67fe9aeb-52eb-4a00-b161-960e56e3611d" providerId="AD" clId="Web-{3261BD0F-B14D-44CA-D5C5-97305CE9CD41}" dt="2024-03-11T18:35:00.460" v="290"/>
        <pc:sldMkLst>
          <pc:docMk/>
          <pc:sldMk cId="738772609" sldId="2147473705"/>
        </pc:sldMkLst>
      </pc:sldChg>
      <pc:sldChg chg="add">
        <pc:chgData name="Marie Cusick" userId="S::mcusick@unicef.org::67fe9aeb-52eb-4a00-b161-960e56e3611d" providerId="AD" clId="Web-{3261BD0F-B14D-44CA-D5C5-97305CE9CD41}" dt="2024-03-11T18:35:00.538" v="291"/>
        <pc:sldMkLst>
          <pc:docMk/>
          <pc:sldMk cId="2168901765" sldId="2147473706"/>
        </pc:sldMkLst>
      </pc:sldChg>
      <pc:sldChg chg="modSp add">
        <pc:chgData name="Marie Cusick" userId="S::mcusick@unicef.org::67fe9aeb-52eb-4a00-b161-960e56e3611d" providerId="AD" clId="Web-{3261BD0F-B14D-44CA-D5C5-97305CE9CD41}" dt="2024-03-11T18:38:13.076" v="305"/>
        <pc:sldMkLst>
          <pc:docMk/>
          <pc:sldMk cId="3572057507" sldId="2147473707"/>
        </pc:sldMkLst>
        <pc:spChg chg="mod">
          <ac:chgData name="Marie Cusick" userId="S::mcusick@unicef.org::67fe9aeb-52eb-4a00-b161-960e56e3611d" providerId="AD" clId="Web-{3261BD0F-B14D-44CA-D5C5-97305CE9CD41}" dt="2024-03-11T18:38:13.076" v="305"/>
          <ac:spMkLst>
            <pc:docMk/>
            <pc:sldMk cId="3572057507" sldId="2147473707"/>
            <ac:spMk id="4" creationId="{37D7CAE6-E324-34D2-39C3-09E398E9926E}"/>
          </ac:spMkLst>
        </pc:spChg>
      </pc:sldChg>
      <pc:sldChg chg="add">
        <pc:chgData name="Marie Cusick" userId="S::mcusick@unicef.org::67fe9aeb-52eb-4a00-b161-960e56e3611d" providerId="AD" clId="Web-{3261BD0F-B14D-44CA-D5C5-97305CE9CD41}" dt="2024-03-11T18:35:00.647" v="293"/>
        <pc:sldMkLst>
          <pc:docMk/>
          <pc:sldMk cId="3269623380" sldId="2147473708"/>
        </pc:sldMkLst>
      </pc:sldChg>
      <pc:sldChg chg="modSp add">
        <pc:chgData name="Marie Cusick" userId="S::mcusick@unicef.org::67fe9aeb-52eb-4a00-b161-960e56e3611d" providerId="AD" clId="Web-{3261BD0F-B14D-44CA-D5C5-97305CE9CD41}" dt="2024-03-11T18:38:20.920" v="306"/>
        <pc:sldMkLst>
          <pc:docMk/>
          <pc:sldMk cId="3890638704" sldId="2147473709"/>
        </pc:sldMkLst>
        <pc:spChg chg="mod">
          <ac:chgData name="Marie Cusick" userId="S::mcusick@unicef.org::67fe9aeb-52eb-4a00-b161-960e56e3611d" providerId="AD" clId="Web-{3261BD0F-B14D-44CA-D5C5-97305CE9CD41}" dt="2024-03-11T18:38:20.920" v="306"/>
          <ac:spMkLst>
            <pc:docMk/>
            <pc:sldMk cId="3890638704" sldId="2147473709"/>
            <ac:spMk id="4" creationId="{9A705FBA-A887-ED40-5422-EE7669BDE5F5}"/>
          </ac:spMkLst>
        </pc:spChg>
      </pc:sldChg>
      <pc:sldChg chg="add">
        <pc:chgData name="Marie Cusick" userId="S::mcusick@unicef.org::67fe9aeb-52eb-4a00-b161-960e56e3611d" providerId="AD" clId="Web-{3261BD0F-B14D-44CA-D5C5-97305CE9CD41}" dt="2024-03-11T18:35:00.772" v="295"/>
        <pc:sldMkLst>
          <pc:docMk/>
          <pc:sldMk cId="1205433078" sldId="2147473710"/>
        </pc:sldMkLst>
      </pc:sldChg>
      <pc:sldChg chg="add">
        <pc:chgData name="Marie Cusick" userId="S::mcusick@unicef.org::67fe9aeb-52eb-4a00-b161-960e56e3611d" providerId="AD" clId="Web-{3261BD0F-B14D-44CA-D5C5-97305CE9CD41}" dt="2024-03-11T18:35:00.866" v="296"/>
        <pc:sldMkLst>
          <pc:docMk/>
          <pc:sldMk cId="2725843717" sldId="2147473711"/>
        </pc:sldMkLst>
      </pc:sldChg>
      <pc:sldChg chg="add">
        <pc:chgData name="Marie Cusick" userId="S::mcusick@unicef.org::67fe9aeb-52eb-4a00-b161-960e56e3611d" providerId="AD" clId="Web-{3261BD0F-B14D-44CA-D5C5-97305CE9CD41}" dt="2024-03-11T18:35:00.975" v="297"/>
        <pc:sldMkLst>
          <pc:docMk/>
          <pc:sldMk cId="3503041465" sldId="2147473712"/>
        </pc:sldMkLst>
      </pc:sldChg>
      <pc:sldChg chg="add">
        <pc:chgData name="Marie Cusick" userId="S::mcusick@unicef.org::67fe9aeb-52eb-4a00-b161-960e56e3611d" providerId="AD" clId="Web-{3261BD0F-B14D-44CA-D5C5-97305CE9CD41}" dt="2024-03-11T18:35:01.069" v="298"/>
        <pc:sldMkLst>
          <pc:docMk/>
          <pc:sldMk cId="2071043811" sldId="2147473713"/>
        </pc:sldMkLst>
      </pc:sldChg>
      <pc:sldChg chg="modSp add">
        <pc:chgData name="Marie Cusick" userId="S::mcusick@unicef.org::67fe9aeb-52eb-4a00-b161-960e56e3611d" providerId="AD" clId="Web-{3261BD0F-B14D-44CA-D5C5-97305CE9CD41}" dt="2024-03-11T18:38:29.858" v="307"/>
        <pc:sldMkLst>
          <pc:docMk/>
          <pc:sldMk cId="831207159" sldId="2147473714"/>
        </pc:sldMkLst>
        <pc:spChg chg="mod">
          <ac:chgData name="Marie Cusick" userId="S::mcusick@unicef.org::67fe9aeb-52eb-4a00-b161-960e56e3611d" providerId="AD" clId="Web-{3261BD0F-B14D-44CA-D5C5-97305CE9CD41}" dt="2024-03-11T18:38:29.858" v="307"/>
          <ac:spMkLst>
            <pc:docMk/>
            <pc:sldMk cId="831207159" sldId="2147473714"/>
            <ac:spMk id="4" creationId="{0800B090-0C96-E194-B6BC-B305B1545A8D}"/>
          </ac:spMkLst>
        </pc:spChg>
      </pc:sldChg>
      <pc:sldChg chg="add">
        <pc:chgData name="Marie Cusick" userId="S::mcusick@unicef.org::67fe9aeb-52eb-4a00-b161-960e56e3611d" providerId="AD" clId="Web-{3261BD0F-B14D-44CA-D5C5-97305CE9CD41}" dt="2024-03-11T18:35:01.553" v="300"/>
        <pc:sldMkLst>
          <pc:docMk/>
          <pc:sldMk cId="3997217716" sldId="2147473715"/>
        </pc:sldMkLst>
      </pc:sldChg>
      <pc:sldChg chg="add">
        <pc:chgData name="Marie Cusick" userId="S::mcusick@unicef.org::67fe9aeb-52eb-4a00-b161-960e56e3611d" providerId="AD" clId="Web-{3261BD0F-B14D-44CA-D5C5-97305CE9CD41}" dt="2024-03-11T18:35:01.632" v="301"/>
        <pc:sldMkLst>
          <pc:docMk/>
          <pc:sldMk cId="2221191766" sldId="2147473716"/>
        </pc:sldMkLst>
      </pc:sldChg>
      <pc:sldChg chg="add">
        <pc:chgData name="Marie Cusick" userId="S::mcusick@unicef.org::67fe9aeb-52eb-4a00-b161-960e56e3611d" providerId="AD" clId="Web-{3261BD0F-B14D-44CA-D5C5-97305CE9CD41}" dt="2024-03-11T18:35:01.694" v="302"/>
        <pc:sldMkLst>
          <pc:docMk/>
          <pc:sldMk cId="250126899" sldId="2147473717"/>
        </pc:sldMkLst>
      </pc:sldChg>
      <pc:sldChg chg="modSp add">
        <pc:chgData name="Marie Cusick" userId="S::mcusick@unicef.org::67fe9aeb-52eb-4a00-b161-960e56e3611d" providerId="AD" clId="Web-{3261BD0F-B14D-44CA-D5C5-97305CE9CD41}" dt="2024-03-11T18:38:39.264" v="308"/>
        <pc:sldMkLst>
          <pc:docMk/>
          <pc:sldMk cId="4204627809" sldId="2147473718"/>
        </pc:sldMkLst>
        <pc:spChg chg="mod">
          <ac:chgData name="Marie Cusick" userId="S::mcusick@unicef.org::67fe9aeb-52eb-4a00-b161-960e56e3611d" providerId="AD" clId="Web-{3261BD0F-B14D-44CA-D5C5-97305CE9CD41}" dt="2024-03-11T18:38:39.264" v="308"/>
          <ac:spMkLst>
            <pc:docMk/>
            <pc:sldMk cId="4204627809" sldId="2147473718"/>
            <ac:spMk id="4" creationId="{1E65B751-D4C4-ED2E-9886-5B48984BFDAD}"/>
          </ac:spMkLst>
        </pc:spChg>
      </pc:sldChg>
      <pc:sldChg chg="add">
        <pc:chgData name="Marie Cusick" userId="S::mcusick@unicef.org::67fe9aeb-52eb-4a00-b161-960e56e3611d" providerId="AD" clId="Web-{3261BD0F-B14D-44CA-D5C5-97305CE9CD41}" dt="2024-03-11T18:35:01.991" v="304"/>
        <pc:sldMkLst>
          <pc:docMk/>
          <pc:sldMk cId="240121410" sldId="2147473719"/>
        </pc:sldMkLst>
      </pc:sldChg>
      <pc:sldMasterChg chg="addSldLayout">
        <pc:chgData name="Marie Cusick" userId="S::mcusick@unicef.org::67fe9aeb-52eb-4a00-b161-960e56e3611d" providerId="AD" clId="Web-{3261BD0F-B14D-44CA-D5C5-97305CE9CD41}" dt="2024-03-11T10:05:19.263" v="136"/>
        <pc:sldMasterMkLst>
          <pc:docMk/>
          <pc:sldMasterMk cId="2460954070" sldId="2147483660"/>
        </pc:sldMasterMkLst>
        <pc:sldLayoutChg chg="add">
          <pc:chgData name="Marie Cusick" userId="S::mcusick@unicef.org::67fe9aeb-52eb-4a00-b161-960e56e3611d" providerId="AD" clId="Web-{3261BD0F-B14D-44CA-D5C5-97305CE9CD41}" dt="2024-03-11T09:37:40.664" v="59"/>
          <pc:sldLayoutMkLst>
            <pc:docMk/>
            <pc:sldMasterMk cId="2460954070" sldId="2147483660"/>
            <pc:sldLayoutMk cId="3940288253" sldId="2147483672"/>
          </pc:sldLayoutMkLst>
        </pc:sldLayoutChg>
        <pc:sldLayoutChg chg="add">
          <pc:chgData name="Marie Cusick" userId="S::mcusick@unicef.org::67fe9aeb-52eb-4a00-b161-960e56e3611d" providerId="AD" clId="Web-{3261BD0F-B14D-44CA-D5C5-97305CE9CD41}" dt="2024-03-11T09:48:03.075" v="126"/>
          <pc:sldLayoutMkLst>
            <pc:docMk/>
            <pc:sldMasterMk cId="2460954070" sldId="2147483660"/>
            <pc:sldLayoutMk cId="2435490010" sldId="2147483673"/>
          </pc:sldLayoutMkLst>
        </pc:sldLayoutChg>
        <pc:sldLayoutChg chg="add">
          <pc:chgData name="Marie Cusick" userId="S::mcusick@unicef.org::67fe9aeb-52eb-4a00-b161-960e56e3611d" providerId="AD" clId="Web-{3261BD0F-B14D-44CA-D5C5-97305CE9CD41}" dt="2024-03-11T10:05:18.606" v="132"/>
          <pc:sldLayoutMkLst>
            <pc:docMk/>
            <pc:sldMasterMk cId="2460954070" sldId="2147483660"/>
            <pc:sldLayoutMk cId="4125383993" sldId="2147483674"/>
          </pc:sldLayoutMkLst>
        </pc:sldLayoutChg>
        <pc:sldLayoutChg chg="add">
          <pc:chgData name="Marie Cusick" userId="S::mcusick@unicef.org::67fe9aeb-52eb-4a00-b161-960e56e3611d" providerId="AD" clId="Web-{3261BD0F-B14D-44CA-D5C5-97305CE9CD41}" dt="2024-03-11T10:05:19.263" v="136"/>
          <pc:sldLayoutMkLst>
            <pc:docMk/>
            <pc:sldMasterMk cId="2460954070" sldId="2147483660"/>
            <pc:sldLayoutMk cId="3798402845" sldId="2147483675"/>
          </pc:sldLayoutMkLst>
        </pc:sldLayoutChg>
      </pc:sldMasterChg>
    </pc:docChg>
  </pc:docChgLst>
  <pc:docChgLst>
    <pc:chgData name="Marie Cusick" userId="S::mcusick@unicef.org::67fe9aeb-52eb-4a00-b161-960e56e3611d" providerId="AD" clId="Web-{229D7B50-2D05-BA08-E550-16E0AEB249F5}"/>
    <pc:docChg chg="addSld delSld modSld sldOrd">
      <pc:chgData name="Marie Cusick" userId="S::mcusick@unicef.org::67fe9aeb-52eb-4a00-b161-960e56e3611d" providerId="AD" clId="Web-{229D7B50-2D05-BA08-E550-16E0AEB249F5}" dt="2024-03-12T13:59:34.091" v="154"/>
      <pc:docMkLst>
        <pc:docMk/>
      </pc:docMkLst>
      <pc:sldChg chg="add del ord">
        <pc:chgData name="Marie Cusick" userId="S::mcusick@unicef.org::67fe9aeb-52eb-4a00-b161-960e56e3611d" providerId="AD" clId="Web-{229D7B50-2D05-BA08-E550-16E0AEB249F5}" dt="2024-03-12T13:59:11.590" v="147"/>
        <pc:sldMkLst>
          <pc:docMk/>
          <pc:sldMk cId="2139431422" sldId="257"/>
        </pc:sldMkLst>
      </pc:sldChg>
      <pc:sldChg chg="modSp">
        <pc:chgData name="Marie Cusick" userId="S::mcusick@unicef.org::67fe9aeb-52eb-4a00-b161-960e56e3611d" providerId="AD" clId="Web-{229D7B50-2D05-BA08-E550-16E0AEB249F5}" dt="2024-03-12T13:39:37.452" v="85" actId="1076"/>
        <pc:sldMkLst>
          <pc:docMk/>
          <pc:sldMk cId="2933008900" sldId="263"/>
        </pc:sldMkLst>
        <pc:spChg chg="mod">
          <ac:chgData name="Marie Cusick" userId="S::mcusick@unicef.org::67fe9aeb-52eb-4a00-b161-960e56e3611d" providerId="AD" clId="Web-{229D7B50-2D05-BA08-E550-16E0AEB249F5}" dt="2024-03-12T13:39:37.452" v="85" actId="1076"/>
          <ac:spMkLst>
            <pc:docMk/>
            <pc:sldMk cId="2933008900" sldId="263"/>
            <ac:spMk id="3" creationId="{FEB14695-050D-0DD3-61A8-E71916BA84BD}"/>
          </ac:spMkLst>
        </pc:spChg>
      </pc:sldChg>
      <pc:sldChg chg="modSp">
        <pc:chgData name="Marie Cusick" userId="S::mcusick@unicef.org::67fe9aeb-52eb-4a00-b161-960e56e3611d" providerId="AD" clId="Web-{229D7B50-2D05-BA08-E550-16E0AEB249F5}" dt="2024-03-12T12:11:33.245" v="38" actId="1076"/>
        <pc:sldMkLst>
          <pc:docMk/>
          <pc:sldMk cId="0" sldId="270"/>
        </pc:sldMkLst>
        <pc:spChg chg="mod">
          <ac:chgData name="Marie Cusick" userId="S::mcusick@unicef.org::67fe9aeb-52eb-4a00-b161-960e56e3611d" providerId="AD" clId="Web-{229D7B50-2D05-BA08-E550-16E0AEB249F5}" dt="2024-03-12T12:11:33.245" v="38" actId="1076"/>
          <ac:spMkLst>
            <pc:docMk/>
            <pc:sldMk cId="0" sldId="270"/>
            <ac:spMk id="19" creationId="{00000000-0000-0000-0000-000000000000}"/>
          </ac:spMkLst>
        </pc:spChg>
        <pc:picChg chg="mod">
          <ac:chgData name="Marie Cusick" userId="S::mcusick@unicef.org::67fe9aeb-52eb-4a00-b161-960e56e3611d" providerId="AD" clId="Web-{229D7B50-2D05-BA08-E550-16E0AEB249F5}" dt="2024-03-12T12:11:24.744" v="36" actId="14100"/>
          <ac:picMkLst>
            <pc:docMk/>
            <pc:sldMk cId="0" sldId="270"/>
            <ac:picMk id="2" creationId="{661646CC-54BE-B5AD-C271-6F296F110D52}"/>
          </ac:picMkLst>
        </pc:picChg>
        <pc:picChg chg="mod">
          <ac:chgData name="Marie Cusick" userId="S::mcusick@unicef.org::67fe9aeb-52eb-4a00-b161-960e56e3611d" providerId="AD" clId="Web-{229D7B50-2D05-BA08-E550-16E0AEB249F5}" dt="2024-03-12T12:11:28.385" v="37" actId="14100"/>
          <ac:picMkLst>
            <pc:docMk/>
            <pc:sldMk cId="0" sldId="270"/>
            <ac:picMk id="152" creationId="{24E2DB63-4A3A-57B1-F293-A31EA79CC60C}"/>
          </ac:picMkLst>
        </pc:picChg>
      </pc:sldChg>
      <pc:sldChg chg="add del">
        <pc:chgData name="Marie Cusick" userId="S::mcusick@unicef.org::67fe9aeb-52eb-4a00-b161-960e56e3611d" providerId="AD" clId="Web-{229D7B50-2D05-BA08-E550-16E0AEB249F5}" dt="2024-03-12T13:57:48.463" v="104"/>
        <pc:sldMkLst>
          <pc:docMk/>
          <pc:sldMk cId="1737512928" sldId="274"/>
        </pc:sldMkLst>
      </pc:sldChg>
      <pc:sldChg chg="delSp modSp">
        <pc:chgData name="Marie Cusick" userId="S::mcusick@unicef.org::67fe9aeb-52eb-4a00-b161-960e56e3611d" providerId="AD" clId="Web-{229D7B50-2D05-BA08-E550-16E0AEB249F5}" dt="2024-03-12T12:12:10.966" v="49" actId="1076"/>
        <pc:sldMkLst>
          <pc:docMk/>
          <pc:sldMk cId="0" sldId="275"/>
        </pc:sldMkLst>
        <pc:spChg chg="del mod">
          <ac:chgData name="Marie Cusick" userId="S::mcusick@unicef.org::67fe9aeb-52eb-4a00-b161-960e56e3611d" providerId="AD" clId="Web-{229D7B50-2D05-BA08-E550-16E0AEB249F5}" dt="2024-03-12T12:12:04.810" v="45"/>
          <ac:spMkLst>
            <pc:docMk/>
            <pc:sldMk cId="0" sldId="275"/>
            <ac:spMk id="12" creationId="{00000000-0000-0000-0000-000000000000}"/>
          </ac:spMkLst>
        </pc:spChg>
        <pc:spChg chg="mod">
          <ac:chgData name="Marie Cusick" userId="S::mcusick@unicef.org::67fe9aeb-52eb-4a00-b161-960e56e3611d" providerId="AD" clId="Web-{229D7B50-2D05-BA08-E550-16E0AEB249F5}" dt="2024-03-12T12:12:10.966" v="49" actId="1076"/>
          <ac:spMkLst>
            <pc:docMk/>
            <pc:sldMk cId="0" sldId="275"/>
            <ac:spMk id="15" creationId="{00000000-0000-0000-0000-000000000000}"/>
          </ac:spMkLst>
        </pc:spChg>
        <pc:picChg chg="mod">
          <ac:chgData name="Marie Cusick" userId="S::mcusick@unicef.org::67fe9aeb-52eb-4a00-b161-960e56e3611d" providerId="AD" clId="Web-{229D7B50-2D05-BA08-E550-16E0AEB249F5}" dt="2024-03-12T12:12:10.935" v="48" actId="1076"/>
          <ac:picMkLst>
            <pc:docMk/>
            <pc:sldMk cId="0" sldId="275"/>
            <ac:picMk id="8" creationId="{962AD6C5-74D0-542A-071F-940E32FB48A4}"/>
          </ac:picMkLst>
        </pc:picChg>
      </pc:sldChg>
      <pc:sldChg chg="modSp">
        <pc:chgData name="Marie Cusick" userId="S::mcusick@unicef.org::67fe9aeb-52eb-4a00-b161-960e56e3611d" providerId="AD" clId="Web-{229D7B50-2D05-BA08-E550-16E0AEB249F5}" dt="2024-03-12T12:11:51.121" v="42" actId="1076"/>
        <pc:sldMkLst>
          <pc:docMk/>
          <pc:sldMk cId="3806903842" sldId="288"/>
        </pc:sldMkLst>
        <pc:spChg chg="mod">
          <ac:chgData name="Marie Cusick" userId="S::mcusick@unicef.org::67fe9aeb-52eb-4a00-b161-960e56e3611d" providerId="AD" clId="Web-{229D7B50-2D05-BA08-E550-16E0AEB249F5}" dt="2024-03-12T12:11:51.121" v="42" actId="1076"/>
          <ac:spMkLst>
            <pc:docMk/>
            <pc:sldMk cId="3806903842" sldId="288"/>
            <ac:spMk id="4" creationId="{A63BFA46-EDE0-A3F6-BA92-4DA03DB7EB48}"/>
          </ac:spMkLst>
        </pc:spChg>
        <pc:picChg chg="mod">
          <ac:chgData name="Marie Cusick" userId="S::mcusick@unicef.org::67fe9aeb-52eb-4a00-b161-960e56e3611d" providerId="AD" clId="Web-{229D7B50-2D05-BA08-E550-16E0AEB249F5}" dt="2024-03-12T12:11:42.652" v="40" actId="14100"/>
          <ac:picMkLst>
            <pc:docMk/>
            <pc:sldMk cId="3806903842" sldId="288"/>
            <ac:picMk id="2" creationId="{5B37FAE3-0CA1-33A6-18FE-BCF304199ED9}"/>
          </ac:picMkLst>
        </pc:picChg>
        <pc:picChg chg="mod">
          <ac:chgData name="Marie Cusick" userId="S::mcusick@unicef.org::67fe9aeb-52eb-4a00-b161-960e56e3611d" providerId="AD" clId="Web-{229D7B50-2D05-BA08-E550-16E0AEB249F5}" dt="2024-03-12T12:11:42.683" v="41" actId="14100"/>
          <ac:picMkLst>
            <pc:docMk/>
            <pc:sldMk cId="3806903842" sldId="288"/>
            <ac:picMk id="3" creationId="{F83C0416-19D1-6D16-2497-E37C845B1A2D}"/>
          </ac:picMkLst>
        </pc:picChg>
      </pc:sldChg>
      <pc:sldChg chg="modSp">
        <pc:chgData name="Marie Cusick" userId="S::mcusick@unicef.org::67fe9aeb-52eb-4a00-b161-960e56e3611d" providerId="AD" clId="Web-{229D7B50-2D05-BA08-E550-16E0AEB249F5}" dt="2024-03-12T12:11:08.853" v="34" actId="1076"/>
        <pc:sldMkLst>
          <pc:docMk/>
          <pc:sldMk cId="3460890309" sldId="291"/>
        </pc:sldMkLst>
        <pc:picChg chg="mod">
          <ac:chgData name="Marie Cusick" userId="S::mcusick@unicef.org::67fe9aeb-52eb-4a00-b161-960e56e3611d" providerId="AD" clId="Web-{229D7B50-2D05-BA08-E550-16E0AEB249F5}" dt="2024-03-12T12:11:08.853" v="34" actId="1076"/>
          <ac:picMkLst>
            <pc:docMk/>
            <pc:sldMk cId="3460890309" sldId="291"/>
            <ac:picMk id="2" creationId="{553918DE-9209-A12A-023E-E2B3B8FCEA82}"/>
          </ac:picMkLst>
        </pc:picChg>
      </pc:sldChg>
      <pc:sldChg chg="modSp">
        <pc:chgData name="Marie Cusick" userId="S::mcusick@unicef.org::67fe9aeb-52eb-4a00-b161-960e56e3611d" providerId="AD" clId="Web-{229D7B50-2D05-BA08-E550-16E0AEB249F5}" dt="2024-03-12T12:09:02.281" v="20" actId="20577"/>
        <pc:sldMkLst>
          <pc:docMk/>
          <pc:sldMk cId="1677043240" sldId="349"/>
        </pc:sldMkLst>
        <pc:spChg chg="mod">
          <ac:chgData name="Marie Cusick" userId="S::mcusick@unicef.org::67fe9aeb-52eb-4a00-b161-960e56e3611d" providerId="AD" clId="Web-{229D7B50-2D05-BA08-E550-16E0AEB249F5}" dt="2024-03-12T12:09:02.281" v="20" actId="20577"/>
          <ac:spMkLst>
            <pc:docMk/>
            <pc:sldMk cId="1677043240" sldId="349"/>
            <ac:spMk id="4" creationId="{A5AB5EBE-97DB-41B7-89C3-926501A47458}"/>
          </ac:spMkLst>
        </pc:spChg>
      </pc:sldChg>
      <pc:sldChg chg="add del">
        <pc:chgData name="Marie Cusick" userId="S::mcusick@unicef.org::67fe9aeb-52eb-4a00-b161-960e56e3611d" providerId="AD" clId="Web-{229D7B50-2D05-BA08-E550-16E0AEB249F5}" dt="2024-03-12T13:57:54.245" v="117"/>
        <pc:sldMkLst>
          <pc:docMk/>
          <pc:sldMk cId="2316647595" sldId="535"/>
        </pc:sldMkLst>
      </pc:sldChg>
      <pc:sldChg chg="modSp del">
        <pc:chgData name="Marie Cusick" userId="S::mcusick@unicef.org::67fe9aeb-52eb-4a00-b161-960e56e3611d" providerId="AD" clId="Web-{229D7B50-2D05-BA08-E550-16E0AEB249F5}" dt="2024-03-12T12:08:35.311" v="13"/>
        <pc:sldMkLst>
          <pc:docMk/>
          <pc:sldMk cId="446793918" sldId="3499"/>
        </pc:sldMkLst>
        <pc:spChg chg="mod">
          <ac:chgData name="Marie Cusick" userId="S::mcusick@unicef.org::67fe9aeb-52eb-4a00-b161-960e56e3611d" providerId="AD" clId="Web-{229D7B50-2D05-BA08-E550-16E0AEB249F5}" dt="2024-03-12T12:08:08.981" v="1"/>
          <ac:spMkLst>
            <pc:docMk/>
            <pc:sldMk cId="446793918" sldId="3499"/>
            <ac:spMk id="4" creationId="{0800B090-0C96-E194-B6BC-B305B1545A8D}"/>
          </ac:spMkLst>
        </pc:spChg>
      </pc:sldChg>
      <pc:sldChg chg="modSp del">
        <pc:chgData name="Marie Cusick" userId="S::mcusick@unicef.org::67fe9aeb-52eb-4a00-b161-960e56e3611d" providerId="AD" clId="Web-{229D7B50-2D05-BA08-E550-16E0AEB249F5}" dt="2024-03-12T12:08:35.326" v="17"/>
        <pc:sldMkLst>
          <pc:docMk/>
          <pc:sldMk cId="1422269458" sldId="3506"/>
        </pc:sldMkLst>
        <pc:spChg chg="mod">
          <ac:chgData name="Marie Cusick" userId="S::mcusick@unicef.org::67fe9aeb-52eb-4a00-b161-960e56e3611d" providerId="AD" clId="Web-{229D7B50-2D05-BA08-E550-16E0AEB249F5}" dt="2024-03-12T12:08:03.933" v="0"/>
          <ac:spMkLst>
            <pc:docMk/>
            <pc:sldMk cId="1422269458" sldId="3506"/>
            <ac:spMk id="4" creationId="{1E65B751-D4C4-ED2E-9886-5B48984BFDAD}"/>
          </ac:spMkLst>
        </pc:spChg>
      </pc:sldChg>
      <pc:sldChg chg="del">
        <pc:chgData name="Marie Cusick" userId="S::mcusick@unicef.org::67fe9aeb-52eb-4a00-b161-960e56e3611d" providerId="AD" clId="Web-{229D7B50-2D05-BA08-E550-16E0AEB249F5}" dt="2024-03-12T12:08:35.326" v="15"/>
        <pc:sldMkLst>
          <pc:docMk/>
          <pc:sldMk cId="1915940553" sldId="3508"/>
        </pc:sldMkLst>
      </pc:sldChg>
      <pc:sldChg chg="modSp del">
        <pc:chgData name="Marie Cusick" userId="S::mcusick@unicef.org::67fe9aeb-52eb-4a00-b161-960e56e3611d" providerId="AD" clId="Web-{229D7B50-2D05-BA08-E550-16E0AEB249F5}" dt="2024-03-12T12:08:35.311" v="8"/>
        <pc:sldMkLst>
          <pc:docMk/>
          <pc:sldMk cId="3178675900" sldId="3509"/>
        </pc:sldMkLst>
        <pc:spChg chg="mod">
          <ac:chgData name="Marie Cusick" userId="S::mcusick@unicef.org::67fe9aeb-52eb-4a00-b161-960e56e3611d" providerId="AD" clId="Web-{229D7B50-2D05-BA08-E550-16E0AEB249F5}" dt="2024-03-12T12:08:16.591" v="2"/>
          <ac:spMkLst>
            <pc:docMk/>
            <pc:sldMk cId="3178675900" sldId="3509"/>
            <ac:spMk id="4" creationId="{9A705FBA-A887-ED40-5422-EE7669BDE5F5}"/>
          </ac:spMkLst>
        </pc:spChg>
      </pc:sldChg>
      <pc:sldChg chg="del">
        <pc:chgData name="Marie Cusick" userId="S::mcusick@unicef.org::67fe9aeb-52eb-4a00-b161-960e56e3611d" providerId="AD" clId="Web-{229D7B50-2D05-BA08-E550-16E0AEB249F5}" dt="2024-03-12T12:08:35.295" v="7"/>
        <pc:sldMkLst>
          <pc:docMk/>
          <pc:sldMk cId="2249939509" sldId="3511"/>
        </pc:sldMkLst>
      </pc:sldChg>
      <pc:sldChg chg="del">
        <pc:chgData name="Marie Cusick" userId="S::mcusick@unicef.org::67fe9aeb-52eb-4a00-b161-960e56e3611d" providerId="AD" clId="Web-{229D7B50-2D05-BA08-E550-16E0AEB249F5}" dt="2024-03-12T12:08:35.311" v="14"/>
        <pc:sldMkLst>
          <pc:docMk/>
          <pc:sldMk cId="2029570086" sldId="3512"/>
        </pc:sldMkLst>
      </pc:sldChg>
      <pc:sldChg chg="del">
        <pc:chgData name="Marie Cusick" userId="S::mcusick@unicef.org::67fe9aeb-52eb-4a00-b161-960e56e3611d" providerId="AD" clId="Web-{229D7B50-2D05-BA08-E550-16E0AEB249F5}" dt="2024-03-12T12:08:35.311" v="12"/>
        <pc:sldMkLst>
          <pc:docMk/>
          <pc:sldMk cId="3274483650" sldId="3513"/>
        </pc:sldMkLst>
      </pc:sldChg>
      <pc:sldChg chg="del">
        <pc:chgData name="Marie Cusick" userId="S::mcusick@unicef.org::67fe9aeb-52eb-4a00-b161-960e56e3611d" providerId="AD" clId="Web-{229D7B50-2D05-BA08-E550-16E0AEB249F5}" dt="2024-03-12T12:08:35.311" v="11"/>
        <pc:sldMkLst>
          <pc:docMk/>
          <pc:sldMk cId="2065814620" sldId="3514"/>
        </pc:sldMkLst>
      </pc:sldChg>
      <pc:sldChg chg="del">
        <pc:chgData name="Marie Cusick" userId="S::mcusick@unicef.org::67fe9aeb-52eb-4a00-b161-960e56e3611d" providerId="AD" clId="Web-{229D7B50-2D05-BA08-E550-16E0AEB249F5}" dt="2024-03-12T12:08:35.311" v="10"/>
        <pc:sldMkLst>
          <pc:docMk/>
          <pc:sldMk cId="1801527548" sldId="3515"/>
        </pc:sldMkLst>
      </pc:sldChg>
      <pc:sldChg chg="modSp del">
        <pc:chgData name="Marie Cusick" userId="S::mcusick@unicef.org::67fe9aeb-52eb-4a00-b161-960e56e3611d" providerId="AD" clId="Web-{229D7B50-2D05-BA08-E550-16E0AEB249F5}" dt="2024-03-12T12:08:35.295" v="6"/>
        <pc:sldMkLst>
          <pc:docMk/>
          <pc:sldMk cId="825230076" sldId="3516"/>
        </pc:sldMkLst>
        <pc:spChg chg="mod">
          <ac:chgData name="Marie Cusick" userId="S::mcusick@unicef.org::67fe9aeb-52eb-4a00-b161-960e56e3611d" providerId="AD" clId="Web-{229D7B50-2D05-BA08-E550-16E0AEB249F5}" dt="2024-03-12T12:08:22.294" v="3"/>
          <ac:spMkLst>
            <pc:docMk/>
            <pc:sldMk cId="825230076" sldId="3516"/>
            <ac:spMk id="4" creationId="{37D7CAE6-E324-34D2-39C3-09E398E9926E}"/>
          </ac:spMkLst>
        </pc:spChg>
      </pc:sldChg>
      <pc:sldChg chg="del">
        <pc:chgData name="Marie Cusick" userId="S::mcusick@unicef.org::67fe9aeb-52eb-4a00-b161-960e56e3611d" providerId="AD" clId="Web-{229D7B50-2D05-BA08-E550-16E0AEB249F5}" dt="2024-03-12T12:08:35.295" v="5"/>
        <pc:sldMkLst>
          <pc:docMk/>
          <pc:sldMk cId="519296305" sldId="3517"/>
        </pc:sldMkLst>
      </pc:sldChg>
      <pc:sldChg chg="del">
        <pc:chgData name="Marie Cusick" userId="S::mcusick@unicef.org::67fe9aeb-52eb-4a00-b161-960e56e3611d" providerId="AD" clId="Web-{229D7B50-2D05-BA08-E550-16E0AEB249F5}" dt="2024-03-12T12:08:35.311" v="9"/>
        <pc:sldMkLst>
          <pc:docMk/>
          <pc:sldMk cId="2284093721" sldId="3518"/>
        </pc:sldMkLst>
      </pc:sldChg>
      <pc:sldChg chg="add del ord">
        <pc:chgData name="Marie Cusick" userId="S::mcusick@unicef.org::67fe9aeb-52eb-4a00-b161-960e56e3611d" providerId="AD" clId="Web-{229D7B50-2D05-BA08-E550-16E0AEB249F5}" dt="2024-03-12T13:59:11.590" v="143"/>
        <pc:sldMkLst>
          <pc:docMk/>
          <pc:sldMk cId="3004021356" sldId="4232"/>
        </pc:sldMkLst>
      </pc:sldChg>
      <pc:sldChg chg="add del ord">
        <pc:chgData name="Marie Cusick" userId="S::mcusick@unicef.org::67fe9aeb-52eb-4a00-b161-960e56e3611d" providerId="AD" clId="Web-{229D7B50-2D05-BA08-E550-16E0AEB249F5}" dt="2024-03-12T13:59:11.590" v="144"/>
        <pc:sldMkLst>
          <pc:docMk/>
          <pc:sldMk cId="933484045" sldId="4233"/>
        </pc:sldMkLst>
      </pc:sldChg>
      <pc:sldChg chg="add del ord">
        <pc:chgData name="Marie Cusick" userId="S::mcusick@unicef.org::67fe9aeb-52eb-4a00-b161-960e56e3611d" providerId="AD" clId="Web-{229D7B50-2D05-BA08-E550-16E0AEB249F5}" dt="2024-03-12T13:59:11.590" v="148"/>
        <pc:sldMkLst>
          <pc:docMk/>
          <pc:sldMk cId="4275486674" sldId="4242"/>
        </pc:sldMkLst>
      </pc:sldChg>
      <pc:sldChg chg="add del ord">
        <pc:chgData name="Marie Cusick" userId="S::mcusick@unicef.org::67fe9aeb-52eb-4a00-b161-960e56e3611d" providerId="AD" clId="Web-{229D7B50-2D05-BA08-E550-16E0AEB249F5}" dt="2024-03-12T13:59:11.590" v="146"/>
        <pc:sldMkLst>
          <pc:docMk/>
          <pc:sldMk cId="2440955129" sldId="4248"/>
        </pc:sldMkLst>
      </pc:sldChg>
      <pc:sldChg chg="add del ord">
        <pc:chgData name="Marie Cusick" userId="S::mcusick@unicef.org::67fe9aeb-52eb-4a00-b161-960e56e3611d" providerId="AD" clId="Web-{229D7B50-2D05-BA08-E550-16E0AEB249F5}" dt="2024-03-12T13:59:11.590" v="149"/>
        <pc:sldMkLst>
          <pc:docMk/>
          <pc:sldMk cId="3275387136" sldId="4249"/>
        </pc:sldMkLst>
      </pc:sldChg>
      <pc:sldChg chg="add del ord">
        <pc:chgData name="Marie Cusick" userId="S::mcusick@unicef.org::67fe9aeb-52eb-4a00-b161-960e56e3611d" providerId="AD" clId="Web-{229D7B50-2D05-BA08-E550-16E0AEB249F5}" dt="2024-03-12T13:59:11.590" v="145"/>
        <pc:sldMkLst>
          <pc:docMk/>
          <pc:sldMk cId="1039976185" sldId="4251"/>
        </pc:sldMkLst>
      </pc:sldChg>
      <pc:sldChg chg="add del ord">
        <pc:chgData name="Marie Cusick" userId="S::mcusick@unicef.org::67fe9aeb-52eb-4a00-b161-960e56e3611d" providerId="AD" clId="Web-{229D7B50-2D05-BA08-E550-16E0AEB249F5}" dt="2024-03-12T13:59:11.590" v="150"/>
        <pc:sldMkLst>
          <pc:docMk/>
          <pc:sldMk cId="3309333182" sldId="4252"/>
        </pc:sldMkLst>
      </pc:sldChg>
      <pc:sldChg chg="add del">
        <pc:chgData name="Marie Cusick" userId="S::mcusick@unicef.org::67fe9aeb-52eb-4a00-b161-960e56e3611d" providerId="AD" clId="Web-{229D7B50-2D05-BA08-E550-16E0AEB249F5}" dt="2024-03-12T13:57:53.948" v="116"/>
        <pc:sldMkLst>
          <pc:docMk/>
          <pc:sldMk cId="3170453077" sldId="838841968"/>
        </pc:sldMkLst>
      </pc:sldChg>
      <pc:sldChg chg="add del">
        <pc:chgData name="Marie Cusick" userId="S::mcusick@unicef.org::67fe9aeb-52eb-4a00-b161-960e56e3611d" providerId="AD" clId="Web-{229D7B50-2D05-BA08-E550-16E0AEB249F5}" dt="2024-03-12T13:57:51.510" v="114"/>
        <pc:sldMkLst>
          <pc:docMk/>
          <pc:sldMk cId="2622033156" sldId="838841970"/>
        </pc:sldMkLst>
      </pc:sldChg>
      <pc:sldChg chg="add del">
        <pc:chgData name="Marie Cusick" userId="S::mcusick@unicef.org::67fe9aeb-52eb-4a00-b161-960e56e3611d" providerId="AD" clId="Web-{229D7B50-2D05-BA08-E550-16E0AEB249F5}" dt="2024-03-12T13:57:51.276" v="113"/>
        <pc:sldMkLst>
          <pc:docMk/>
          <pc:sldMk cId="1566176896" sldId="838841971"/>
        </pc:sldMkLst>
      </pc:sldChg>
      <pc:sldChg chg="add del">
        <pc:chgData name="Marie Cusick" userId="S::mcusick@unicef.org::67fe9aeb-52eb-4a00-b161-960e56e3611d" providerId="AD" clId="Web-{229D7B50-2D05-BA08-E550-16E0AEB249F5}" dt="2024-03-12T13:57:52.573" v="115"/>
        <pc:sldMkLst>
          <pc:docMk/>
          <pc:sldMk cId="4041947766" sldId="838841974"/>
        </pc:sldMkLst>
      </pc:sldChg>
      <pc:sldChg chg="add del">
        <pc:chgData name="Marie Cusick" userId="S::mcusick@unicef.org::67fe9aeb-52eb-4a00-b161-960e56e3611d" providerId="AD" clId="Web-{229D7B50-2D05-BA08-E550-16E0AEB249F5}" dt="2024-03-12T13:57:51.042" v="112"/>
        <pc:sldMkLst>
          <pc:docMk/>
          <pc:sldMk cId="809434345" sldId="838841976"/>
        </pc:sldMkLst>
      </pc:sldChg>
      <pc:sldChg chg="add del">
        <pc:chgData name="Marie Cusick" userId="S::mcusick@unicef.org::67fe9aeb-52eb-4a00-b161-960e56e3611d" providerId="AD" clId="Web-{229D7B50-2D05-BA08-E550-16E0AEB249F5}" dt="2024-03-12T13:57:50.823" v="111"/>
        <pc:sldMkLst>
          <pc:docMk/>
          <pc:sldMk cId="1088897596" sldId="838841977"/>
        </pc:sldMkLst>
      </pc:sldChg>
      <pc:sldChg chg="modSp">
        <pc:chgData name="Marie Cusick" userId="S::mcusick@unicef.org::67fe9aeb-52eb-4a00-b161-960e56e3611d" providerId="AD" clId="Web-{229D7B50-2D05-BA08-E550-16E0AEB249F5}" dt="2024-03-12T13:38:46.372" v="81"/>
        <pc:sldMkLst>
          <pc:docMk/>
          <pc:sldMk cId="1499930093" sldId="2147375861"/>
        </pc:sldMkLst>
        <pc:spChg chg="mod">
          <ac:chgData name="Marie Cusick" userId="S::mcusick@unicef.org::67fe9aeb-52eb-4a00-b161-960e56e3611d" providerId="AD" clId="Web-{229D7B50-2D05-BA08-E550-16E0AEB249F5}" dt="2024-03-12T13:37:30.995" v="67" actId="1076"/>
          <ac:spMkLst>
            <pc:docMk/>
            <pc:sldMk cId="1499930093" sldId="2147375861"/>
            <ac:spMk id="2" creationId="{FDB060AA-39BC-4361-22F0-6ED15E687982}"/>
          </ac:spMkLst>
        </pc:spChg>
        <pc:spChg chg="mod">
          <ac:chgData name="Marie Cusick" userId="S::mcusick@unicef.org::67fe9aeb-52eb-4a00-b161-960e56e3611d" providerId="AD" clId="Web-{229D7B50-2D05-BA08-E550-16E0AEB249F5}" dt="2024-03-12T13:38:46.372" v="81"/>
          <ac:spMkLst>
            <pc:docMk/>
            <pc:sldMk cId="1499930093" sldId="2147375861"/>
            <ac:spMk id="3" creationId="{B4897EA8-DFF9-6CCF-DCC7-4E9F7D2C0A00}"/>
          </ac:spMkLst>
        </pc:spChg>
      </pc:sldChg>
      <pc:sldChg chg="modSp">
        <pc:chgData name="Marie Cusick" userId="S::mcusick@unicef.org::67fe9aeb-52eb-4a00-b161-960e56e3611d" providerId="AD" clId="Web-{229D7B50-2D05-BA08-E550-16E0AEB249F5}" dt="2024-03-12T13:38:55.857" v="82" actId="1076"/>
        <pc:sldMkLst>
          <pc:docMk/>
          <pc:sldMk cId="473601237" sldId="2147375863"/>
        </pc:sldMkLst>
        <pc:spChg chg="mod">
          <ac:chgData name="Marie Cusick" userId="S::mcusick@unicef.org::67fe9aeb-52eb-4a00-b161-960e56e3611d" providerId="AD" clId="Web-{229D7B50-2D05-BA08-E550-16E0AEB249F5}" dt="2024-03-12T13:38:55.857" v="82" actId="1076"/>
          <ac:spMkLst>
            <pc:docMk/>
            <pc:sldMk cId="473601237" sldId="2147375863"/>
            <ac:spMk id="2" creationId="{CD05F290-2F32-916E-259B-62F99D7B8DC7}"/>
          </ac:spMkLst>
        </pc:spChg>
      </pc:sldChg>
      <pc:sldChg chg="modSp">
        <pc:chgData name="Marie Cusick" userId="S::mcusick@unicef.org::67fe9aeb-52eb-4a00-b161-960e56e3611d" providerId="AD" clId="Web-{229D7B50-2D05-BA08-E550-16E0AEB249F5}" dt="2024-03-12T12:09:08.219" v="21" actId="14100"/>
        <pc:sldMkLst>
          <pc:docMk/>
          <pc:sldMk cId="2467161654" sldId="2147472098"/>
        </pc:sldMkLst>
        <pc:picChg chg="mod">
          <ac:chgData name="Marie Cusick" userId="S::mcusick@unicef.org::67fe9aeb-52eb-4a00-b161-960e56e3611d" providerId="AD" clId="Web-{229D7B50-2D05-BA08-E550-16E0AEB249F5}" dt="2024-03-12T12:09:08.219" v="21" actId="14100"/>
          <ac:picMkLst>
            <pc:docMk/>
            <pc:sldMk cId="2467161654" sldId="2147472098"/>
            <ac:picMk id="3" creationId="{B77F13E0-1D2F-A5E2-965E-FAC2701DAEA4}"/>
          </ac:picMkLst>
        </pc:picChg>
      </pc:sldChg>
      <pc:sldChg chg="modSp">
        <pc:chgData name="Marie Cusick" userId="S::mcusick@unicef.org::67fe9aeb-52eb-4a00-b161-960e56e3611d" providerId="AD" clId="Web-{229D7B50-2D05-BA08-E550-16E0AEB249F5}" dt="2024-03-12T12:09:36.768" v="24" actId="1076"/>
        <pc:sldMkLst>
          <pc:docMk/>
          <pc:sldMk cId="0" sldId="2147472108"/>
        </pc:sldMkLst>
        <pc:spChg chg="mod">
          <ac:chgData name="Marie Cusick" userId="S::mcusick@unicef.org::67fe9aeb-52eb-4a00-b161-960e56e3611d" providerId="AD" clId="Web-{229D7B50-2D05-BA08-E550-16E0AEB249F5}" dt="2024-03-12T12:09:36.768" v="24" actId="1076"/>
          <ac:spMkLst>
            <pc:docMk/>
            <pc:sldMk cId="0" sldId="2147472108"/>
            <ac:spMk id="8" creationId="{00000000-0000-0000-0000-000000000000}"/>
          </ac:spMkLst>
        </pc:spChg>
        <pc:picChg chg="mod">
          <ac:chgData name="Marie Cusick" userId="S::mcusick@unicef.org::67fe9aeb-52eb-4a00-b161-960e56e3611d" providerId="AD" clId="Web-{229D7B50-2D05-BA08-E550-16E0AEB249F5}" dt="2024-03-12T12:09:33.580" v="23" actId="14100"/>
          <ac:picMkLst>
            <pc:docMk/>
            <pc:sldMk cId="0" sldId="2147472108"/>
            <ac:picMk id="7" creationId="{00000000-0000-0000-0000-000000000000}"/>
          </ac:picMkLst>
        </pc:picChg>
      </pc:sldChg>
      <pc:sldChg chg="modSp">
        <pc:chgData name="Marie Cusick" userId="S::mcusick@unicef.org::67fe9aeb-52eb-4a00-b161-960e56e3611d" providerId="AD" clId="Web-{229D7B50-2D05-BA08-E550-16E0AEB249F5}" dt="2024-03-12T12:09:53.316" v="26" actId="1076"/>
        <pc:sldMkLst>
          <pc:docMk/>
          <pc:sldMk cId="1050124822" sldId="2147472109"/>
        </pc:sldMkLst>
        <pc:spChg chg="mod">
          <ac:chgData name="Marie Cusick" userId="S::mcusick@unicef.org::67fe9aeb-52eb-4a00-b161-960e56e3611d" providerId="AD" clId="Web-{229D7B50-2D05-BA08-E550-16E0AEB249F5}" dt="2024-03-12T12:09:53.316" v="26" actId="1076"/>
          <ac:spMkLst>
            <pc:docMk/>
            <pc:sldMk cId="1050124822" sldId="2147472109"/>
            <ac:spMk id="9" creationId="{4DA6A4C3-F241-56ED-E325-D67FBB3BDC49}"/>
          </ac:spMkLst>
        </pc:spChg>
        <pc:picChg chg="mod">
          <ac:chgData name="Marie Cusick" userId="S::mcusick@unicef.org::67fe9aeb-52eb-4a00-b161-960e56e3611d" providerId="AD" clId="Web-{229D7B50-2D05-BA08-E550-16E0AEB249F5}" dt="2024-03-12T12:09:50.691" v="25" actId="14100"/>
          <ac:picMkLst>
            <pc:docMk/>
            <pc:sldMk cId="1050124822" sldId="2147472109"/>
            <ac:picMk id="7" creationId="{999E6907-D969-9C56-BD44-31AEFDA8021C}"/>
          </ac:picMkLst>
        </pc:picChg>
      </pc:sldChg>
      <pc:sldChg chg="modSp">
        <pc:chgData name="Marie Cusick" userId="S::mcusick@unicef.org::67fe9aeb-52eb-4a00-b161-960e56e3611d" providerId="AD" clId="Web-{229D7B50-2D05-BA08-E550-16E0AEB249F5}" dt="2024-03-12T12:10:57.321" v="32" actId="1076"/>
        <pc:sldMkLst>
          <pc:docMk/>
          <pc:sldMk cId="1721188869" sldId="2147472110"/>
        </pc:sldMkLst>
        <pc:spChg chg="mod">
          <ac:chgData name="Marie Cusick" userId="S::mcusick@unicef.org::67fe9aeb-52eb-4a00-b161-960e56e3611d" providerId="AD" clId="Web-{229D7B50-2D05-BA08-E550-16E0AEB249F5}" dt="2024-03-12T12:10:57.321" v="32" actId="1076"/>
          <ac:spMkLst>
            <pc:docMk/>
            <pc:sldMk cId="1721188869" sldId="2147472110"/>
            <ac:spMk id="9" creationId="{E649B137-625B-6AA9-BF6B-493FDF590D2A}"/>
          </ac:spMkLst>
        </pc:spChg>
        <pc:picChg chg="mod">
          <ac:chgData name="Marie Cusick" userId="S::mcusick@unicef.org::67fe9aeb-52eb-4a00-b161-960e56e3611d" providerId="AD" clId="Web-{229D7B50-2D05-BA08-E550-16E0AEB249F5}" dt="2024-03-12T12:10:51.117" v="31" actId="14100"/>
          <ac:picMkLst>
            <pc:docMk/>
            <pc:sldMk cId="1721188869" sldId="2147472110"/>
            <ac:picMk id="8" creationId="{DC548824-8002-C400-D71C-6B9C1B11E939}"/>
          </ac:picMkLst>
        </pc:picChg>
      </pc:sldChg>
      <pc:sldChg chg="addSp delSp modSp">
        <pc:chgData name="Marie Cusick" userId="S::mcusick@unicef.org::67fe9aeb-52eb-4a00-b161-960e56e3611d" providerId="AD" clId="Web-{229D7B50-2D05-BA08-E550-16E0AEB249F5}" dt="2024-03-12T13:37:11.854" v="66"/>
        <pc:sldMkLst>
          <pc:docMk/>
          <pc:sldMk cId="1033709534" sldId="2147472111"/>
        </pc:sldMkLst>
        <pc:spChg chg="del mod">
          <ac:chgData name="Marie Cusick" userId="S::mcusick@unicef.org::67fe9aeb-52eb-4a00-b161-960e56e3611d" providerId="AD" clId="Web-{229D7B50-2D05-BA08-E550-16E0AEB249F5}" dt="2024-03-12T13:37:09.433" v="64"/>
          <ac:spMkLst>
            <pc:docMk/>
            <pc:sldMk cId="1033709534" sldId="2147472111"/>
            <ac:spMk id="4" creationId="{46F15353-574B-9729-C113-68EDE3D0273D}"/>
          </ac:spMkLst>
        </pc:spChg>
        <pc:spChg chg="add">
          <ac:chgData name="Marie Cusick" userId="S::mcusick@unicef.org::67fe9aeb-52eb-4a00-b161-960e56e3611d" providerId="AD" clId="Web-{229D7B50-2D05-BA08-E550-16E0AEB249F5}" dt="2024-03-12T13:37:09.198" v="63"/>
          <ac:spMkLst>
            <pc:docMk/>
            <pc:sldMk cId="1033709534" sldId="2147472111"/>
            <ac:spMk id="5" creationId="{46F15353-574B-9729-C113-68EDE3D0273D}"/>
          </ac:spMkLst>
        </pc:spChg>
        <pc:spChg chg="add del">
          <ac:chgData name="Marie Cusick" userId="S::mcusick@unicef.org::67fe9aeb-52eb-4a00-b161-960e56e3611d" providerId="AD" clId="Web-{229D7B50-2D05-BA08-E550-16E0AEB249F5}" dt="2024-03-12T13:37:11.854" v="66"/>
          <ac:spMkLst>
            <pc:docMk/>
            <pc:sldMk cId="1033709534" sldId="2147472111"/>
            <ac:spMk id="6" creationId="{46F15353-574B-9729-C113-68EDE3D0273D}"/>
          </ac:spMkLst>
        </pc:spChg>
      </pc:sldChg>
      <pc:sldChg chg="modSp add del ord">
        <pc:chgData name="Marie Cusick" userId="S::mcusick@unicef.org::67fe9aeb-52eb-4a00-b161-960e56e3611d" providerId="AD" clId="Web-{229D7B50-2D05-BA08-E550-16E0AEB249F5}" dt="2024-03-12T13:59:34.091" v="154"/>
        <pc:sldMkLst>
          <pc:docMk/>
          <pc:sldMk cId="2258235555" sldId="2147472112"/>
        </pc:sldMkLst>
        <pc:spChg chg="mod">
          <ac:chgData name="Marie Cusick" userId="S::mcusick@unicef.org::67fe9aeb-52eb-4a00-b161-960e56e3611d" providerId="AD" clId="Web-{229D7B50-2D05-BA08-E550-16E0AEB249F5}" dt="2024-03-12T12:17:25.785" v="61" actId="20577"/>
          <ac:spMkLst>
            <pc:docMk/>
            <pc:sldMk cId="2258235555" sldId="2147472112"/>
            <ac:spMk id="3" creationId="{904F4FE0-114D-A0B8-9784-9F2C9710184B}"/>
          </ac:spMkLst>
        </pc:spChg>
      </pc:sldChg>
      <pc:sldChg chg="add del">
        <pc:chgData name="Marie Cusick" userId="S::mcusick@unicef.org::67fe9aeb-52eb-4a00-b161-960e56e3611d" providerId="AD" clId="Web-{229D7B50-2D05-BA08-E550-16E0AEB249F5}" dt="2024-03-12T13:57:50.620" v="110"/>
        <pc:sldMkLst>
          <pc:docMk/>
          <pc:sldMk cId="3992610596" sldId="2147472144"/>
        </pc:sldMkLst>
      </pc:sldChg>
      <pc:sldChg chg="add del">
        <pc:chgData name="Marie Cusick" userId="S::mcusick@unicef.org::67fe9aeb-52eb-4a00-b161-960e56e3611d" providerId="AD" clId="Web-{229D7B50-2D05-BA08-E550-16E0AEB249F5}" dt="2024-03-12T13:57:47.495" v="102"/>
        <pc:sldMkLst>
          <pc:docMk/>
          <pc:sldMk cId="2316328831" sldId="2147472145"/>
        </pc:sldMkLst>
      </pc:sldChg>
      <pc:sldChg chg="add del">
        <pc:chgData name="Marie Cusick" userId="S::mcusick@unicef.org::67fe9aeb-52eb-4a00-b161-960e56e3611d" providerId="AD" clId="Web-{229D7B50-2D05-BA08-E550-16E0AEB249F5}" dt="2024-03-12T13:57:48.166" v="103"/>
        <pc:sldMkLst>
          <pc:docMk/>
          <pc:sldMk cId="2774827664" sldId="2147472146"/>
        </pc:sldMkLst>
      </pc:sldChg>
      <pc:sldChg chg="add del">
        <pc:chgData name="Marie Cusick" userId="S::mcusick@unicef.org::67fe9aeb-52eb-4a00-b161-960e56e3611d" providerId="AD" clId="Web-{229D7B50-2D05-BA08-E550-16E0AEB249F5}" dt="2024-03-12T13:57:48.729" v="105"/>
        <pc:sldMkLst>
          <pc:docMk/>
          <pc:sldMk cId="2564147562" sldId="2147472147"/>
        </pc:sldMkLst>
      </pc:sldChg>
      <pc:sldChg chg="add del">
        <pc:chgData name="Marie Cusick" userId="S::mcusick@unicef.org::67fe9aeb-52eb-4a00-b161-960e56e3611d" providerId="AD" clId="Web-{229D7B50-2D05-BA08-E550-16E0AEB249F5}" dt="2024-03-12T13:57:49.026" v="106"/>
        <pc:sldMkLst>
          <pc:docMk/>
          <pc:sldMk cId="1682096736" sldId="2147472148"/>
        </pc:sldMkLst>
      </pc:sldChg>
      <pc:sldChg chg="add del">
        <pc:chgData name="Marie Cusick" userId="S::mcusick@unicef.org::67fe9aeb-52eb-4a00-b161-960e56e3611d" providerId="AD" clId="Web-{229D7B50-2D05-BA08-E550-16E0AEB249F5}" dt="2024-03-12T13:57:49.323" v="107"/>
        <pc:sldMkLst>
          <pc:docMk/>
          <pc:sldMk cId="1078755022" sldId="2147472149"/>
        </pc:sldMkLst>
      </pc:sldChg>
      <pc:sldChg chg="add del">
        <pc:chgData name="Marie Cusick" userId="S::mcusick@unicef.org::67fe9aeb-52eb-4a00-b161-960e56e3611d" providerId="AD" clId="Web-{229D7B50-2D05-BA08-E550-16E0AEB249F5}" dt="2024-03-12T13:57:49.698" v="108"/>
        <pc:sldMkLst>
          <pc:docMk/>
          <pc:sldMk cId="675889464" sldId="2147472150"/>
        </pc:sldMkLst>
      </pc:sldChg>
      <pc:sldChg chg="add del">
        <pc:chgData name="Marie Cusick" userId="S::mcusick@unicef.org::67fe9aeb-52eb-4a00-b161-960e56e3611d" providerId="AD" clId="Web-{229D7B50-2D05-BA08-E550-16E0AEB249F5}" dt="2024-03-12T13:57:50.370" v="109"/>
        <pc:sldMkLst>
          <pc:docMk/>
          <pc:sldMk cId="668610643" sldId="2147472151"/>
        </pc:sldMkLst>
      </pc:sldChg>
      <pc:sldChg chg="modSp">
        <pc:chgData name="Marie Cusick" userId="S::mcusick@unicef.org::67fe9aeb-52eb-4a00-b161-960e56e3611d" providerId="AD" clId="Web-{229D7B50-2D05-BA08-E550-16E0AEB249F5}" dt="2024-03-12T12:14:36.461" v="58"/>
        <pc:sldMkLst>
          <pc:docMk/>
          <pc:sldMk cId="1411347534" sldId="2147472152"/>
        </pc:sldMkLst>
        <pc:spChg chg="mod">
          <ac:chgData name="Marie Cusick" userId="S::mcusick@unicef.org::67fe9aeb-52eb-4a00-b161-960e56e3611d" providerId="AD" clId="Web-{229D7B50-2D05-BA08-E550-16E0AEB249F5}" dt="2024-03-12T12:13:33.144" v="57" actId="20577"/>
          <ac:spMkLst>
            <pc:docMk/>
            <pc:sldMk cId="1411347534" sldId="2147472152"/>
            <ac:spMk id="4" creationId="{C1E00286-A62B-37E9-E7DC-ECBBB39EF21A}"/>
          </ac:spMkLst>
        </pc:spChg>
        <pc:picChg chg="mod">
          <ac:chgData name="Marie Cusick" userId="S::mcusick@unicef.org::67fe9aeb-52eb-4a00-b161-960e56e3611d" providerId="AD" clId="Web-{229D7B50-2D05-BA08-E550-16E0AEB249F5}" dt="2024-03-12T12:14:36.461" v="58"/>
          <ac:picMkLst>
            <pc:docMk/>
            <pc:sldMk cId="1411347534" sldId="2147472152"/>
            <ac:picMk id="3" creationId="{12F324DF-48E1-6978-8FAD-BD3577C3475C}"/>
          </ac:picMkLst>
        </pc:picChg>
      </pc:sldChg>
      <pc:sldChg chg="del">
        <pc:chgData name="Marie Cusick" userId="S::mcusick@unicef.org::67fe9aeb-52eb-4a00-b161-960e56e3611d" providerId="AD" clId="Web-{229D7B50-2D05-BA08-E550-16E0AEB249F5}" dt="2024-03-12T12:08:35.295" v="4"/>
        <pc:sldMkLst>
          <pc:docMk/>
          <pc:sldMk cId="1176467260" sldId="2147473702"/>
        </pc:sldMkLst>
      </pc:sldChg>
      <pc:sldChg chg="del">
        <pc:chgData name="Marie Cusick" userId="S::mcusick@unicef.org::67fe9aeb-52eb-4a00-b161-960e56e3611d" providerId="AD" clId="Web-{229D7B50-2D05-BA08-E550-16E0AEB249F5}" dt="2024-03-12T12:08:35.326" v="16"/>
        <pc:sldMkLst>
          <pc:docMk/>
          <pc:sldMk cId="1160186469" sldId="2147473703"/>
        </pc:sldMkLst>
      </pc:sldChg>
      <pc:sldChg chg="del">
        <pc:chgData name="Marie Cusick" userId="S::mcusick@unicef.org::67fe9aeb-52eb-4a00-b161-960e56e3611d" providerId="AD" clId="Web-{229D7B50-2D05-BA08-E550-16E0AEB249F5}" dt="2024-03-12T12:08:35.326" v="18"/>
        <pc:sldMkLst>
          <pc:docMk/>
          <pc:sldMk cId="1939748934" sldId="2147473704"/>
        </pc:sldMkLst>
      </pc:sldChg>
      <pc:sldChg chg="add replId">
        <pc:chgData name="Marie Cusick" userId="S::mcusick@unicef.org::67fe9aeb-52eb-4a00-b161-960e56e3611d" providerId="AD" clId="Web-{229D7B50-2D05-BA08-E550-16E0AEB249F5}" dt="2024-03-12T12:13:17.034" v="50"/>
        <pc:sldMkLst>
          <pc:docMk/>
          <pc:sldMk cId="4272566315" sldId="214747372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icef-my.sharepoint.com/personal/mfarawo_unicef_org/Documents/Documents/Myanmar%202024/Trends%20Graphs%20SAM%20MAM/Acute%20Malnutrition%20Trends_(as%20of%20Dec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aseline="0"/>
              <a:t>Trends - SAM and MAM Admissions  2020 to 2023</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54874772858773"/>
          <c:y val="0.20851480303401027"/>
          <c:w val="0.82029129928456335"/>
          <c:h val="0.55204537529212083"/>
        </c:manualLayout>
      </c:layout>
      <c:barChart>
        <c:barDir val="col"/>
        <c:grouping val="clustered"/>
        <c:varyColors val="0"/>
        <c:ser>
          <c:idx val="0"/>
          <c:order val="0"/>
          <c:tx>
            <c:v>SAM</c:v>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data!$O$35:$O$38</c:f>
              <c:numCache>
                <c:formatCode>General</c:formatCode>
                <c:ptCount val="4"/>
                <c:pt idx="0">
                  <c:v>2020</c:v>
                </c:pt>
                <c:pt idx="1">
                  <c:v>2021</c:v>
                </c:pt>
                <c:pt idx="2">
                  <c:v>2022</c:v>
                </c:pt>
                <c:pt idx="3">
                  <c:v>2023</c:v>
                </c:pt>
              </c:numCache>
            </c:numRef>
          </c:cat>
          <c:val>
            <c:numRef>
              <c:f>data!$P$35:$P$38</c:f>
              <c:numCache>
                <c:formatCode>_(* #,##0_);_(* \(#,##0\);_(* "-"??_);_(@_)</c:formatCode>
                <c:ptCount val="4"/>
                <c:pt idx="0">
                  <c:v>2991</c:v>
                </c:pt>
                <c:pt idx="1">
                  <c:v>3888</c:v>
                </c:pt>
                <c:pt idx="2">
                  <c:v>4744</c:v>
                </c:pt>
                <c:pt idx="3">
                  <c:v>5244</c:v>
                </c:pt>
              </c:numCache>
            </c:numRef>
          </c:val>
          <c:extLst>
            <c:ext xmlns:c16="http://schemas.microsoft.com/office/drawing/2014/chart" uri="{C3380CC4-5D6E-409C-BE32-E72D297353CC}">
              <c16:uniqueId val="{00000000-52CF-434C-9F1F-5F06F14E3A2C}"/>
            </c:ext>
          </c:extLst>
        </c:ser>
        <c:ser>
          <c:idx val="1"/>
          <c:order val="1"/>
          <c:tx>
            <c:v>MAM</c:v>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data!$Q$35:$Q$38</c:f>
              <c:numCache>
                <c:formatCode>_(* #,##0_);_(* \(#,##0\);_(* "-"??_);_(@_)</c:formatCode>
                <c:ptCount val="4"/>
                <c:pt idx="0">
                  <c:v>4933</c:v>
                </c:pt>
                <c:pt idx="1">
                  <c:v>6559</c:v>
                </c:pt>
                <c:pt idx="2">
                  <c:v>14799</c:v>
                </c:pt>
                <c:pt idx="3">
                  <c:v>16326</c:v>
                </c:pt>
              </c:numCache>
            </c:numRef>
          </c:val>
          <c:extLst>
            <c:ext xmlns:c16="http://schemas.microsoft.com/office/drawing/2014/chart" uri="{C3380CC4-5D6E-409C-BE32-E72D297353CC}">
              <c16:uniqueId val="{00000001-52CF-434C-9F1F-5F06F14E3A2C}"/>
            </c:ext>
          </c:extLst>
        </c:ser>
        <c:dLbls>
          <c:dLblPos val="outEnd"/>
          <c:showLegendKey val="0"/>
          <c:showVal val="1"/>
          <c:showCatName val="0"/>
          <c:showSerName val="0"/>
          <c:showPercent val="0"/>
          <c:showBubbleSize val="0"/>
        </c:dLbls>
        <c:gapWidth val="219"/>
        <c:overlap val="-27"/>
        <c:axId val="761877520"/>
        <c:axId val="761890416"/>
      </c:barChart>
      <c:catAx>
        <c:axId val="76187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890416"/>
        <c:crosses val="autoZero"/>
        <c:auto val="1"/>
        <c:lblAlgn val="ctr"/>
        <c:lblOffset val="100"/>
        <c:noMultiLvlLbl val="0"/>
      </c:catAx>
      <c:valAx>
        <c:axId val="761890416"/>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877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4.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svg"/><Relationship Id="rId1" Type="http://schemas.openxmlformats.org/officeDocument/2006/relationships/image" Target="../media/image192.png"/><Relationship Id="rId6" Type="http://schemas.openxmlformats.org/officeDocument/2006/relationships/image" Target="../media/image197.svg"/><Relationship Id="rId5" Type="http://schemas.openxmlformats.org/officeDocument/2006/relationships/image" Target="../media/image196.png"/><Relationship Id="rId10" Type="http://schemas.openxmlformats.org/officeDocument/2006/relationships/image" Target="../media/image201.svg"/><Relationship Id="rId4" Type="http://schemas.openxmlformats.org/officeDocument/2006/relationships/image" Target="../media/image195.svg"/><Relationship Id="rId9" Type="http://schemas.openxmlformats.org/officeDocument/2006/relationships/image" Target="../media/image20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svg"/><Relationship Id="rId1" Type="http://schemas.openxmlformats.org/officeDocument/2006/relationships/image" Target="../media/image192.png"/><Relationship Id="rId6" Type="http://schemas.openxmlformats.org/officeDocument/2006/relationships/image" Target="../media/image197.svg"/><Relationship Id="rId5" Type="http://schemas.openxmlformats.org/officeDocument/2006/relationships/image" Target="../media/image196.png"/><Relationship Id="rId10" Type="http://schemas.openxmlformats.org/officeDocument/2006/relationships/image" Target="../media/image201.svg"/><Relationship Id="rId4" Type="http://schemas.openxmlformats.org/officeDocument/2006/relationships/image" Target="../media/image195.svg"/><Relationship Id="rId9" Type="http://schemas.openxmlformats.org/officeDocument/2006/relationships/image" Target="../media/image20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01BA2A7-E6AE-42C1-A21C-9F0C675E51CE}" type="doc">
      <dgm:prSet loTypeId="urn:microsoft.com/office/officeart/2018/2/layout/IconVerticalSolidList" loCatId="icon" qsTypeId="urn:microsoft.com/office/officeart/2005/8/quickstyle/3d3" qsCatId="3D" csTypeId="urn:microsoft.com/office/officeart/2005/8/colors/accent1_2" csCatId="accent1" phldr="1"/>
      <dgm:spPr/>
      <dgm:t>
        <a:bodyPr/>
        <a:lstStyle/>
        <a:p>
          <a:endParaRPr lang="en-US"/>
        </a:p>
      </dgm:t>
    </dgm:pt>
    <dgm:pt modelId="{23396688-FCAD-4683-BB77-287DD5D7B88B}">
      <dgm:prSet/>
      <dgm:spPr/>
      <dgm:t>
        <a:bodyPr/>
        <a:lstStyle/>
        <a:p>
          <a:pPr>
            <a:lnSpc>
              <a:spcPct val="100000"/>
            </a:lnSpc>
          </a:pPr>
          <a:r>
            <a:rPr lang="en-US"/>
            <a:t>Definition and key characteristics </a:t>
          </a:r>
        </a:p>
      </dgm:t>
    </dgm:pt>
    <dgm:pt modelId="{D4DD4DD9-C801-4AAB-AAAD-11A0C3D29D8F}" type="parTrans" cxnId="{1C3EA203-E2DA-414F-B966-6DA1B4ADBF93}">
      <dgm:prSet/>
      <dgm:spPr/>
      <dgm:t>
        <a:bodyPr/>
        <a:lstStyle/>
        <a:p>
          <a:endParaRPr lang="en-US"/>
        </a:p>
      </dgm:t>
    </dgm:pt>
    <dgm:pt modelId="{47C6AFE5-C649-43BF-94B1-A5AD2BAD6E02}" type="sibTrans" cxnId="{1C3EA203-E2DA-414F-B966-6DA1B4ADBF93}">
      <dgm:prSet/>
      <dgm:spPr/>
      <dgm:t>
        <a:bodyPr/>
        <a:lstStyle/>
        <a:p>
          <a:endParaRPr lang="en-US"/>
        </a:p>
      </dgm:t>
    </dgm:pt>
    <dgm:pt modelId="{5D0EBEC1-6415-4F63-9111-848E0521818A}">
      <dgm:prSet/>
      <dgm:spPr/>
      <dgm:t>
        <a:bodyPr/>
        <a:lstStyle/>
        <a:p>
          <a:pPr>
            <a:lnSpc>
              <a:spcPct val="100000"/>
            </a:lnSpc>
          </a:pPr>
          <a:r>
            <a:rPr lang="en-US"/>
            <a:t>Global overview</a:t>
          </a:r>
        </a:p>
      </dgm:t>
    </dgm:pt>
    <dgm:pt modelId="{C24172FE-EF70-4FF9-A3CC-A5247DB3E001}" type="parTrans" cxnId="{8F9E566C-17D5-4E83-BEE0-6A2C580B2D75}">
      <dgm:prSet/>
      <dgm:spPr/>
      <dgm:t>
        <a:bodyPr/>
        <a:lstStyle/>
        <a:p>
          <a:endParaRPr lang="en-US"/>
        </a:p>
      </dgm:t>
    </dgm:pt>
    <dgm:pt modelId="{88402A7C-A0EC-48AE-9FBF-A2548A61F02A}" type="sibTrans" cxnId="{8F9E566C-17D5-4E83-BEE0-6A2C580B2D75}">
      <dgm:prSet/>
      <dgm:spPr/>
      <dgm:t>
        <a:bodyPr/>
        <a:lstStyle/>
        <a:p>
          <a:endParaRPr lang="en-US"/>
        </a:p>
      </dgm:t>
    </dgm:pt>
    <dgm:pt modelId="{F24BF6AF-2D28-441C-843A-F0D191C6C4BC}">
      <dgm:prSet/>
      <dgm:spPr/>
      <dgm:t>
        <a:bodyPr/>
        <a:lstStyle/>
        <a:p>
          <a:pPr>
            <a:lnSpc>
              <a:spcPct val="100000"/>
            </a:lnSpc>
          </a:pPr>
          <a:r>
            <a:rPr lang="en-US"/>
            <a:t>Anticipatory Actions and Nutrition</a:t>
          </a:r>
        </a:p>
      </dgm:t>
    </dgm:pt>
    <dgm:pt modelId="{10DED08C-C5CE-418E-8F6C-6674977B7C6C}" type="parTrans" cxnId="{80F92D70-170C-4E69-BB23-2A739A810CF6}">
      <dgm:prSet/>
      <dgm:spPr/>
      <dgm:t>
        <a:bodyPr/>
        <a:lstStyle/>
        <a:p>
          <a:endParaRPr lang="en-US"/>
        </a:p>
      </dgm:t>
    </dgm:pt>
    <dgm:pt modelId="{14C247AC-847B-41B8-9722-E2C15AE72C94}" type="sibTrans" cxnId="{80F92D70-170C-4E69-BB23-2A739A810CF6}">
      <dgm:prSet/>
      <dgm:spPr/>
      <dgm:t>
        <a:bodyPr/>
        <a:lstStyle/>
        <a:p>
          <a:endParaRPr lang="en-US"/>
        </a:p>
      </dgm:t>
    </dgm:pt>
    <dgm:pt modelId="{C7D1BC59-8161-4C8B-BE66-96EDFB954F55}">
      <dgm:prSet/>
      <dgm:spPr/>
      <dgm:t>
        <a:bodyPr/>
        <a:lstStyle/>
        <a:p>
          <a:pPr>
            <a:lnSpc>
              <a:spcPct val="100000"/>
            </a:lnSpc>
          </a:pPr>
          <a:r>
            <a:rPr lang="en-US"/>
            <a:t>Regional Experience </a:t>
          </a:r>
        </a:p>
      </dgm:t>
    </dgm:pt>
    <dgm:pt modelId="{4EA5DC23-03A3-4C18-BC7E-E5560145D814}" type="parTrans" cxnId="{5D9F8999-A962-40AF-92FB-D03D7DC69F8C}">
      <dgm:prSet/>
      <dgm:spPr/>
      <dgm:t>
        <a:bodyPr/>
        <a:lstStyle/>
        <a:p>
          <a:endParaRPr lang="en-US"/>
        </a:p>
      </dgm:t>
    </dgm:pt>
    <dgm:pt modelId="{82890B91-66E4-44E0-A437-3ED30D3B6969}" type="sibTrans" cxnId="{5D9F8999-A962-40AF-92FB-D03D7DC69F8C}">
      <dgm:prSet/>
      <dgm:spPr/>
      <dgm:t>
        <a:bodyPr/>
        <a:lstStyle/>
        <a:p>
          <a:endParaRPr lang="en-US"/>
        </a:p>
      </dgm:t>
    </dgm:pt>
    <dgm:pt modelId="{4C6D0508-5D10-4AF2-B14C-F58A55CF0EE7}" type="pres">
      <dgm:prSet presAssocID="{801BA2A7-E6AE-42C1-A21C-9F0C675E51CE}" presName="root" presStyleCnt="0">
        <dgm:presLayoutVars>
          <dgm:dir/>
          <dgm:resizeHandles val="exact"/>
        </dgm:presLayoutVars>
      </dgm:prSet>
      <dgm:spPr/>
    </dgm:pt>
    <dgm:pt modelId="{1A8D1023-CCFB-4531-B7FC-274812BE5579}" type="pres">
      <dgm:prSet presAssocID="{23396688-FCAD-4683-BB77-287DD5D7B88B}" presName="compNode" presStyleCnt="0"/>
      <dgm:spPr/>
    </dgm:pt>
    <dgm:pt modelId="{47A98415-1841-4BCA-9352-8BBEAD9D370F}" type="pres">
      <dgm:prSet presAssocID="{23396688-FCAD-4683-BB77-287DD5D7B88B}" presName="bgRect" presStyleLbl="bgShp" presStyleIdx="0" presStyleCnt="4" custLinFactNeighborX="-113"/>
      <dgm:spPr/>
    </dgm:pt>
    <dgm:pt modelId="{C8F57DAB-DCF6-4101-A556-99701C7625EF}" type="pres">
      <dgm:prSet presAssocID="{23396688-FCAD-4683-BB77-287DD5D7B88B}"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ientific Thought outline"/>
        </a:ext>
      </dgm:extLst>
    </dgm:pt>
    <dgm:pt modelId="{DFD20DAB-AB12-4932-980D-DEE7B475D76B}" type="pres">
      <dgm:prSet presAssocID="{23396688-FCAD-4683-BB77-287DD5D7B88B}" presName="spaceRect" presStyleCnt="0"/>
      <dgm:spPr/>
    </dgm:pt>
    <dgm:pt modelId="{93AF01E9-7C75-43D3-9F56-981828E6E71B}" type="pres">
      <dgm:prSet presAssocID="{23396688-FCAD-4683-BB77-287DD5D7B88B}" presName="parTx" presStyleLbl="revTx" presStyleIdx="0" presStyleCnt="4">
        <dgm:presLayoutVars>
          <dgm:chMax val="0"/>
          <dgm:chPref val="0"/>
        </dgm:presLayoutVars>
      </dgm:prSet>
      <dgm:spPr/>
    </dgm:pt>
    <dgm:pt modelId="{FEA6A4E3-03A0-4413-9BD5-BD76D0DA59B1}" type="pres">
      <dgm:prSet presAssocID="{47C6AFE5-C649-43BF-94B1-A5AD2BAD6E02}" presName="sibTrans" presStyleCnt="0"/>
      <dgm:spPr/>
    </dgm:pt>
    <dgm:pt modelId="{A38761DA-8D7A-4271-8CD7-EF3732561BF5}" type="pres">
      <dgm:prSet presAssocID="{5D0EBEC1-6415-4F63-9111-848E0521818A}" presName="compNode" presStyleCnt="0"/>
      <dgm:spPr/>
    </dgm:pt>
    <dgm:pt modelId="{D8B57424-115E-435C-A7DC-F61947C79845}" type="pres">
      <dgm:prSet presAssocID="{5D0EBEC1-6415-4F63-9111-848E0521818A}" presName="bgRect" presStyleLbl="bgShp" presStyleIdx="1" presStyleCnt="4"/>
      <dgm:spPr/>
    </dgm:pt>
    <dgm:pt modelId="{FBC07871-6932-4310-ACEF-A6740ED06BAD}" type="pres">
      <dgm:prSet presAssocID="{5D0EBEC1-6415-4F63-9111-848E0521818A}"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de avec un remplissage uni"/>
        </a:ext>
      </dgm:extLst>
    </dgm:pt>
    <dgm:pt modelId="{A5F7EA3F-C1B6-42CD-BBF9-BEB055314143}" type="pres">
      <dgm:prSet presAssocID="{5D0EBEC1-6415-4F63-9111-848E0521818A}" presName="spaceRect" presStyleCnt="0"/>
      <dgm:spPr/>
    </dgm:pt>
    <dgm:pt modelId="{4B239AC9-FB91-409C-81EC-22FB06D0CE49}" type="pres">
      <dgm:prSet presAssocID="{5D0EBEC1-6415-4F63-9111-848E0521818A}" presName="parTx" presStyleLbl="revTx" presStyleIdx="1" presStyleCnt="4">
        <dgm:presLayoutVars>
          <dgm:chMax val="0"/>
          <dgm:chPref val="0"/>
        </dgm:presLayoutVars>
      </dgm:prSet>
      <dgm:spPr/>
    </dgm:pt>
    <dgm:pt modelId="{64F1D203-7E33-4413-9D86-4F104CFB5139}" type="pres">
      <dgm:prSet presAssocID="{88402A7C-A0EC-48AE-9FBF-A2548A61F02A}" presName="sibTrans" presStyleCnt="0"/>
      <dgm:spPr/>
    </dgm:pt>
    <dgm:pt modelId="{B65F4F1A-F4D9-4C70-8AE7-72E2C74E4571}" type="pres">
      <dgm:prSet presAssocID="{F24BF6AF-2D28-441C-843A-F0D191C6C4BC}" presName="compNode" presStyleCnt="0"/>
      <dgm:spPr/>
    </dgm:pt>
    <dgm:pt modelId="{A768C496-C706-4313-837C-C9B79327F4ED}" type="pres">
      <dgm:prSet presAssocID="{F24BF6AF-2D28-441C-843A-F0D191C6C4BC}" presName="bgRect" presStyleLbl="bgShp" presStyleIdx="2" presStyleCnt="4"/>
      <dgm:spPr/>
    </dgm:pt>
    <dgm:pt modelId="{CBC742FF-44C3-448A-9C8F-5270A3A58E8C}" type="pres">
      <dgm:prSet presAssocID="{F24BF6AF-2D28-441C-843A-F0D191C6C4BC}"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rbeille de fruits avec un remplissage uni"/>
        </a:ext>
      </dgm:extLst>
    </dgm:pt>
    <dgm:pt modelId="{DCCCBF91-37E0-44E7-9C46-45B0EEC788D0}" type="pres">
      <dgm:prSet presAssocID="{F24BF6AF-2D28-441C-843A-F0D191C6C4BC}" presName="spaceRect" presStyleCnt="0"/>
      <dgm:spPr/>
    </dgm:pt>
    <dgm:pt modelId="{5ED971D9-483A-4F58-9818-E9BFB7B5DC31}" type="pres">
      <dgm:prSet presAssocID="{F24BF6AF-2D28-441C-843A-F0D191C6C4BC}" presName="parTx" presStyleLbl="revTx" presStyleIdx="2" presStyleCnt="4">
        <dgm:presLayoutVars>
          <dgm:chMax val="0"/>
          <dgm:chPref val="0"/>
        </dgm:presLayoutVars>
      </dgm:prSet>
      <dgm:spPr/>
    </dgm:pt>
    <dgm:pt modelId="{DEA9F349-8187-4019-9B6A-098B1D236FD6}" type="pres">
      <dgm:prSet presAssocID="{14C247AC-847B-41B8-9722-E2C15AE72C94}" presName="sibTrans" presStyleCnt="0"/>
      <dgm:spPr/>
    </dgm:pt>
    <dgm:pt modelId="{C9DABA38-A5CF-4C34-963D-45AA1F348C37}" type="pres">
      <dgm:prSet presAssocID="{C7D1BC59-8161-4C8B-BE66-96EDFB954F55}" presName="compNode" presStyleCnt="0"/>
      <dgm:spPr/>
    </dgm:pt>
    <dgm:pt modelId="{A2020F77-E736-46FB-8BD3-FEF861C30F79}" type="pres">
      <dgm:prSet presAssocID="{C7D1BC59-8161-4C8B-BE66-96EDFB954F55}" presName="bgRect" presStyleLbl="bgShp" presStyleIdx="3" presStyleCnt="4"/>
      <dgm:spPr/>
    </dgm:pt>
    <dgm:pt modelId="{07EEE77F-79D6-447C-9EA9-B52C67B70D53}" type="pres">
      <dgm:prSet presAssocID="{C7D1BC59-8161-4C8B-BE66-96EDFB954F55}"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frique avec un remplissage uni"/>
        </a:ext>
      </dgm:extLst>
    </dgm:pt>
    <dgm:pt modelId="{D8F3400A-62D3-4F05-A662-9426815EA504}" type="pres">
      <dgm:prSet presAssocID="{C7D1BC59-8161-4C8B-BE66-96EDFB954F55}" presName="spaceRect" presStyleCnt="0"/>
      <dgm:spPr/>
    </dgm:pt>
    <dgm:pt modelId="{917C54E9-1189-495A-8980-1F8755AB7833}" type="pres">
      <dgm:prSet presAssocID="{C7D1BC59-8161-4C8B-BE66-96EDFB954F55}" presName="parTx" presStyleLbl="revTx" presStyleIdx="3" presStyleCnt="4">
        <dgm:presLayoutVars>
          <dgm:chMax val="0"/>
          <dgm:chPref val="0"/>
        </dgm:presLayoutVars>
      </dgm:prSet>
      <dgm:spPr/>
    </dgm:pt>
  </dgm:ptLst>
  <dgm:cxnLst>
    <dgm:cxn modelId="{1C3EA203-E2DA-414F-B966-6DA1B4ADBF93}" srcId="{801BA2A7-E6AE-42C1-A21C-9F0C675E51CE}" destId="{23396688-FCAD-4683-BB77-287DD5D7B88B}" srcOrd="0" destOrd="0" parTransId="{D4DD4DD9-C801-4AAB-AAAD-11A0C3D29D8F}" sibTransId="{47C6AFE5-C649-43BF-94B1-A5AD2BAD6E02}"/>
    <dgm:cxn modelId="{2F16C731-86F0-4629-ACF7-18EC1E8F89E8}" type="presOf" srcId="{801BA2A7-E6AE-42C1-A21C-9F0C675E51CE}" destId="{4C6D0508-5D10-4AF2-B14C-F58A55CF0EE7}" srcOrd="0" destOrd="0" presId="urn:microsoft.com/office/officeart/2018/2/layout/IconVerticalSolidList"/>
    <dgm:cxn modelId="{8F9E566C-17D5-4E83-BEE0-6A2C580B2D75}" srcId="{801BA2A7-E6AE-42C1-A21C-9F0C675E51CE}" destId="{5D0EBEC1-6415-4F63-9111-848E0521818A}" srcOrd="1" destOrd="0" parTransId="{C24172FE-EF70-4FF9-A3CC-A5247DB3E001}" sibTransId="{88402A7C-A0EC-48AE-9FBF-A2548A61F02A}"/>
    <dgm:cxn modelId="{58E71650-56DA-4633-BBD8-276AC4CE0925}" type="presOf" srcId="{F24BF6AF-2D28-441C-843A-F0D191C6C4BC}" destId="{5ED971D9-483A-4F58-9818-E9BFB7B5DC31}" srcOrd="0" destOrd="0" presId="urn:microsoft.com/office/officeart/2018/2/layout/IconVerticalSolidList"/>
    <dgm:cxn modelId="{80F92D70-170C-4E69-BB23-2A739A810CF6}" srcId="{801BA2A7-E6AE-42C1-A21C-9F0C675E51CE}" destId="{F24BF6AF-2D28-441C-843A-F0D191C6C4BC}" srcOrd="2" destOrd="0" parTransId="{10DED08C-C5CE-418E-8F6C-6674977B7C6C}" sibTransId="{14C247AC-847B-41B8-9722-E2C15AE72C94}"/>
    <dgm:cxn modelId="{78792D81-3542-448D-B018-07C475F56DE1}" type="presOf" srcId="{5D0EBEC1-6415-4F63-9111-848E0521818A}" destId="{4B239AC9-FB91-409C-81EC-22FB06D0CE49}" srcOrd="0" destOrd="0" presId="urn:microsoft.com/office/officeart/2018/2/layout/IconVerticalSolidList"/>
    <dgm:cxn modelId="{D4B34488-91C8-4BD9-9A03-0A8B3C86CF69}" type="presOf" srcId="{C7D1BC59-8161-4C8B-BE66-96EDFB954F55}" destId="{917C54E9-1189-495A-8980-1F8755AB7833}" srcOrd="0" destOrd="0" presId="urn:microsoft.com/office/officeart/2018/2/layout/IconVerticalSolidList"/>
    <dgm:cxn modelId="{5D9F8999-A962-40AF-92FB-D03D7DC69F8C}" srcId="{801BA2A7-E6AE-42C1-A21C-9F0C675E51CE}" destId="{C7D1BC59-8161-4C8B-BE66-96EDFB954F55}" srcOrd="3" destOrd="0" parTransId="{4EA5DC23-03A3-4C18-BC7E-E5560145D814}" sibTransId="{82890B91-66E4-44E0-A437-3ED30D3B6969}"/>
    <dgm:cxn modelId="{6EFD68C8-6925-4417-95C1-5DBCDE601AB3}" type="presOf" srcId="{23396688-FCAD-4683-BB77-287DD5D7B88B}" destId="{93AF01E9-7C75-43D3-9F56-981828E6E71B}" srcOrd="0" destOrd="0" presId="urn:microsoft.com/office/officeart/2018/2/layout/IconVerticalSolidList"/>
    <dgm:cxn modelId="{D4CBFCA0-1BCB-4414-97A6-8C901E37B6EA}" type="presParOf" srcId="{4C6D0508-5D10-4AF2-B14C-F58A55CF0EE7}" destId="{1A8D1023-CCFB-4531-B7FC-274812BE5579}" srcOrd="0" destOrd="0" presId="urn:microsoft.com/office/officeart/2018/2/layout/IconVerticalSolidList"/>
    <dgm:cxn modelId="{A6DA092B-D743-4B62-BFA2-234B49D29BEC}" type="presParOf" srcId="{1A8D1023-CCFB-4531-B7FC-274812BE5579}" destId="{47A98415-1841-4BCA-9352-8BBEAD9D370F}" srcOrd="0" destOrd="0" presId="urn:microsoft.com/office/officeart/2018/2/layout/IconVerticalSolidList"/>
    <dgm:cxn modelId="{C305D170-D674-4196-8E90-1F0F384557B5}" type="presParOf" srcId="{1A8D1023-CCFB-4531-B7FC-274812BE5579}" destId="{C8F57DAB-DCF6-4101-A556-99701C7625EF}" srcOrd="1" destOrd="0" presId="urn:microsoft.com/office/officeart/2018/2/layout/IconVerticalSolidList"/>
    <dgm:cxn modelId="{627ADB90-ED43-4A07-B85A-15F2D26D8286}" type="presParOf" srcId="{1A8D1023-CCFB-4531-B7FC-274812BE5579}" destId="{DFD20DAB-AB12-4932-980D-DEE7B475D76B}" srcOrd="2" destOrd="0" presId="urn:microsoft.com/office/officeart/2018/2/layout/IconVerticalSolidList"/>
    <dgm:cxn modelId="{9CC33E10-3FAF-40E9-9336-E7E890D54994}" type="presParOf" srcId="{1A8D1023-CCFB-4531-B7FC-274812BE5579}" destId="{93AF01E9-7C75-43D3-9F56-981828E6E71B}" srcOrd="3" destOrd="0" presId="urn:microsoft.com/office/officeart/2018/2/layout/IconVerticalSolidList"/>
    <dgm:cxn modelId="{AF84CDBA-7DF4-4287-9CC6-ECA4A79EFD35}" type="presParOf" srcId="{4C6D0508-5D10-4AF2-B14C-F58A55CF0EE7}" destId="{FEA6A4E3-03A0-4413-9BD5-BD76D0DA59B1}" srcOrd="1" destOrd="0" presId="urn:microsoft.com/office/officeart/2018/2/layout/IconVerticalSolidList"/>
    <dgm:cxn modelId="{D12DFBF2-DC4B-40B9-82E3-66C43F1A82BC}" type="presParOf" srcId="{4C6D0508-5D10-4AF2-B14C-F58A55CF0EE7}" destId="{A38761DA-8D7A-4271-8CD7-EF3732561BF5}" srcOrd="2" destOrd="0" presId="urn:microsoft.com/office/officeart/2018/2/layout/IconVerticalSolidList"/>
    <dgm:cxn modelId="{315A813A-4CCF-40AD-A39B-85D7B1E95B79}" type="presParOf" srcId="{A38761DA-8D7A-4271-8CD7-EF3732561BF5}" destId="{D8B57424-115E-435C-A7DC-F61947C79845}" srcOrd="0" destOrd="0" presId="urn:microsoft.com/office/officeart/2018/2/layout/IconVerticalSolidList"/>
    <dgm:cxn modelId="{8B24C710-2498-4AE9-A79C-78154817620D}" type="presParOf" srcId="{A38761DA-8D7A-4271-8CD7-EF3732561BF5}" destId="{FBC07871-6932-4310-ACEF-A6740ED06BAD}" srcOrd="1" destOrd="0" presId="urn:microsoft.com/office/officeart/2018/2/layout/IconVerticalSolidList"/>
    <dgm:cxn modelId="{729B411F-8BE4-4540-BF7C-BAF30DD7300D}" type="presParOf" srcId="{A38761DA-8D7A-4271-8CD7-EF3732561BF5}" destId="{A5F7EA3F-C1B6-42CD-BBF9-BEB055314143}" srcOrd="2" destOrd="0" presId="urn:microsoft.com/office/officeart/2018/2/layout/IconVerticalSolidList"/>
    <dgm:cxn modelId="{DF79F60E-CF7C-456E-8CA1-E04532D12E3E}" type="presParOf" srcId="{A38761DA-8D7A-4271-8CD7-EF3732561BF5}" destId="{4B239AC9-FB91-409C-81EC-22FB06D0CE49}" srcOrd="3" destOrd="0" presId="urn:microsoft.com/office/officeart/2018/2/layout/IconVerticalSolidList"/>
    <dgm:cxn modelId="{F6F15FC3-B297-4C11-B4D8-95498082B2A6}" type="presParOf" srcId="{4C6D0508-5D10-4AF2-B14C-F58A55CF0EE7}" destId="{64F1D203-7E33-4413-9D86-4F104CFB5139}" srcOrd="3" destOrd="0" presId="urn:microsoft.com/office/officeart/2018/2/layout/IconVerticalSolidList"/>
    <dgm:cxn modelId="{0AB972B0-14E3-4D52-B271-913E0F90034D}" type="presParOf" srcId="{4C6D0508-5D10-4AF2-B14C-F58A55CF0EE7}" destId="{B65F4F1A-F4D9-4C70-8AE7-72E2C74E4571}" srcOrd="4" destOrd="0" presId="urn:microsoft.com/office/officeart/2018/2/layout/IconVerticalSolidList"/>
    <dgm:cxn modelId="{B22FA2F2-CDE3-4DD3-92C3-E665B1B7E1CB}" type="presParOf" srcId="{B65F4F1A-F4D9-4C70-8AE7-72E2C74E4571}" destId="{A768C496-C706-4313-837C-C9B79327F4ED}" srcOrd="0" destOrd="0" presId="urn:microsoft.com/office/officeart/2018/2/layout/IconVerticalSolidList"/>
    <dgm:cxn modelId="{9DD7C460-E81C-4B70-81F5-49E47852133B}" type="presParOf" srcId="{B65F4F1A-F4D9-4C70-8AE7-72E2C74E4571}" destId="{CBC742FF-44C3-448A-9C8F-5270A3A58E8C}" srcOrd="1" destOrd="0" presId="urn:microsoft.com/office/officeart/2018/2/layout/IconVerticalSolidList"/>
    <dgm:cxn modelId="{109D8A81-4E87-4655-AD11-6993A0176D4B}" type="presParOf" srcId="{B65F4F1A-F4D9-4C70-8AE7-72E2C74E4571}" destId="{DCCCBF91-37E0-44E7-9C46-45B0EEC788D0}" srcOrd="2" destOrd="0" presId="urn:microsoft.com/office/officeart/2018/2/layout/IconVerticalSolidList"/>
    <dgm:cxn modelId="{16AB4295-B450-4F80-9623-B46A8ACE964C}" type="presParOf" srcId="{B65F4F1A-F4D9-4C70-8AE7-72E2C74E4571}" destId="{5ED971D9-483A-4F58-9818-E9BFB7B5DC31}" srcOrd="3" destOrd="0" presId="urn:microsoft.com/office/officeart/2018/2/layout/IconVerticalSolidList"/>
    <dgm:cxn modelId="{DC0BA9D9-BF35-41B9-B716-F80100FB9E1D}" type="presParOf" srcId="{4C6D0508-5D10-4AF2-B14C-F58A55CF0EE7}" destId="{DEA9F349-8187-4019-9B6A-098B1D236FD6}" srcOrd="5" destOrd="0" presId="urn:microsoft.com/office/officeart/2018/2/layout/IconVerticalSolidList"/>
    <dgm:cxn modelId="{A4BD631E-9210-4FF7-9B08-3C92CE1EFEAD}" type="presParOf" srcId="{4C6D0508-5D10-4AF2-B14C-F58A55CF0EE7}" destId="{C9DABA38-A5CF-4C34-963D-45AA1F348C37}" srcOrd="6" destOrd="0" presId="urn:microsoft.com/office/officeart/2018/2/layout/IconVerticalSolidList"/>
    <dgm:cxn modelId="{6DF0F6E1-8B5B-4EB0-B96A-BE574BA7E805}" type="presParOf" srcId="{C9DABA38-A5CF-4C34-963D-45AA1F348C37}" destId="{A2020F77-E736-46FB-8BD3-FEF861C30F79}" srcOrd="0" destOrd="0" presId="urn:microsoft.com/office/officeart/2018/2/layout/IconVerticalSolidList"/>
    <dgm:cxn modelId="{D23225ED-662A-4102-8FD6-11DF6F18DE87}" type="presParOf" srcId="{C9DABA38-A5CF-4C34-963D-45AA1F348C37}" destId="{07EEE77F-79D6-447C-9EA9-B52C67B70D53}" srcOrd="1" destOrd="0" presId="urn:microsoft.com/office/officeart/2018/2/layout/IconVerticalSolidList"/>
    <dgm:cxn modelId="{3B7F6A15-5775-4498-82EE-D8077E6A5803}" type="presParOf" srcId="{C9DABA38-A5CF-4C34-963D-45AA1F348C37}" destId="{D8F3400A-62D3-4F05-A662-9426815EA504}" srcOrd="2" destOrd="0" presId="urn:microsoft.com/office/officeart/2018/2/layout/IconVerticalSolidList"/>
    <dgm:cxn modelId="{EAC26479-01A5-4A7E-8DA1-1C4C4B977CEA}" type="presParOf" srcId="{C9DABA38-A5CF-4C34-963D-45AA1F348C37}" destId="{917C54E9-1189-495A-8980-1F8755AB78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AA49C3-F14F-47A6-9FD8-52A410CAF9C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950C0336-22A7-4306-9389-81E3FB988D34}">
      <dgm:prSet phldrT="[Texte]" custT="1"/>
      <dgm:spPr>
        <a:solidFill>
          <a:srgbClr val="F2F2F2"/>
        </a:solidFill>
        <a:ln>
          <a:noFill/>
        </a:ln>
      </dgm:spPr>
      <dgm:t>
        <a:bodyPr/>
        <a:lstStyle/>
        <a:p>
          <a:r>
            <a:rPr lang="en-GB" sz="1600" b="1" i="0">
              <a:solidFill>
                <a:srgbClr val="4A8BCA"/>
              </a:solidFill>
            </a:rPr>
            <a:t>WASH</a:t>
          </a:r>
          <a:endParaRPr lang="en-GB" sz="1600">
            <a:solidFill>
              <a:srgbClr val="4A8BCA"/>
            </a:solidFill>
          </a:endParaRPr>
        </a:p>
      </dgm:t>
    </dgm:pt>
    <dgm:pt modelId="{681C9ADB-7CB5-456B-BC49-7F56533BFBD3}" type="parTrans" cxnId="{F25E0BDC-B80E-4E37-A6FD-BFFBC7D71C67}">
      <dgm:prSet/>
      <dgm:spPr/>
      <dgm:t>
        <a:bodyPr/>
        <a:lstStyle/>
        <a:p>
          <a:endParaRPr lang="en-GB"/>
        </a:p>
      </dgm:t>
    </dgm:pt>
    <dgm:pt modelId="{7D398EF5-99C0-4BA2-9846-CF7B805F4281}" type="sibTrans" cxnId="{F25E0BDC-B80E-4E37-A6FD-BFFBC7D71C67}">
      <dgm:prSet/>
      <dgm:spPr/>
      <dgm:t>
        <a:bodyPr/>
        <a:lstStyle/>
        <a:p>
          <a:endParaRPr lang="en-GB"/>
        </a:p>
      </dgm:t>
    </dgm:pt>
    <dgm:pt modelId="{2D396E5E-DCC1-4467-B298-61D57D0A5DA0}">
      <dgm:prSet phldrT="[Texte]"/>
      <dgm:spPr>
        <a:solidFill>
          <a:srgbClr val="F2F2F2"/>
        </a:solidFill>
        <a:ln>
          <a:noFill/>
        </a:ln>
      </dgm:spPr>
      <dgm:t>
        <a:bodyPr/>
        <a:lstStyle/>
        <a:p>
          <a:r>
            <a:rPr lang="en-GB"/>
            <a:t>Equip health facilities to provide sexual- and reproductive healthcare services</a:t>
          </a:r>
        </a:p>
      </dgm:t>
    </dgm:pt>
    <dgm:pt modelId="{E2CB84C2-428C-49C1-9B50-8B777643C663}" type="parTrans" cxnId="{A8C24836-CC2C-49F4-9DC7-753C0E8A91F1}">
      <dgm:prSet/>
      <dgm:spPr/>
      <dgm:t>
        <a:bodyPr/>
        <a:lstStyle/>
        <a:p>
          <a:endParaRPr lang="en-GB"/>
        </a:p>
      </dgm:t>
    </dgm:pt>
    <dgm:pt modelId="{46671E5F-382E-4CCA-B8D8-B2EFFCDF8D62}" type="sibTrans" cxnId="{A8C24836-CC2C-49F4-9DC7-753C0E8A91F1}">
      <dgm:prSet/>
      <dgm:spPr/>
      <dgm:t>
        <a:bodyPr/>
        <a:lstStyle/>
        <a:p>
          <a:endParaRPr lang="en-GB"/>
        </a:p>
      </dgm:t>
    </dgm:pt>
    <dgm:pt modelId="{92ADA8B0-7688-4645-B673-6C5CD08C15E6}">
      <dgm:prSet phldrT="[Texte]" custT="1"/>
      <dgm:spPr>
        <a:solidFill>
          <a:srgbClr val="F2F2F2"/>
        </a:solidFill>
        <a:ln>
          <a:noFill/>
        </a:ln>
      </dgm:spPr>
      <dgm:t>
        <a:bodyPr/>
        <a:lstStyle/>
        <a:p>
          <a:pPr algn="ctr"/>
          <a:r>
            <a:rPr lang="en-GB" sz="1600" b="1">
              <a:solidFill>
                <a:srgbClr val="4A8BCA"/>
              </a:solidFill>
            </a:rPr>
            <a:t>Protection</a:t>
          </a:r>
          <a:endParaRPr lang="en-GB" sz="1200" b="1">
            <a:solidFill>
              <a:srgbClr val="4A8BCA"/>
            </a:solidFill>
          </a:endParaRPr>
        </a:p>
      </dgm:t>
    </dgm:pt>
    <dgm:pt modelId="{DFFB9651-019D-4352-809A-ADDF3396F795}" type="parTrans" cxnId="{B2B87439-5432-4B64-8806-A780E0E4C0CC}">
      <dgm:prSet/>
      <dgm:spPr/>
      <dgm:t>
        <a:bodyPr/>
        <a:lstStyle/>
        <a:p>
          <a:endParaRPr lang="en-GB"/>
        </a:p>
      </dgm:t>
    </dgm:pt>
    <dgm:pt modelId="{F2778EF8-F1A7-4AEB-875B-95F7224EAD09}" type="sibTrans" cxnId="{B2B87439-5432-4B64-8806-A780E0E4C0CC}">
      <dgm:prSet/>
      <dgm:spPr/>
      <dgm:t>
        <a:bodyPr/>
        <a:lstStyle/>
        <a:p>
          <a:endParaRPr lang="en-GB"/>
        </a:p>
      </dgm:t>
    </dgm:pt>
    <dgm:pt modelId="{E2BFAACA-6BAE-465A-B243-A447727DDD7D}">
      <dgm:prSet phldrT="[Texte]"/>
      <dgm:spPr>
        <a:solidFill>
          <a:srgbClr val="F2F2F2"/>
        </a:solidFill>
        <a:ln>
          <a:noFill/>
        </a:ln>
      </dgm:spPr>
      <dgm:t>
        <a:bodyPr/>
        <a:lstStyle/>
        <a:p>
          <a:r>
            <a:rPr lang="en-GB"/>
            <a:t>Raise awareness on gender-based violence</a:t>
          </a:r>
        </a:p>
      </dgm:t>
    </dgm:pt>
    <dgm:pt modelId="{FFE10C8A-6C15-4033-9ABB-A94D3FBB15DD}" type="parTrans" cxnId="{C158601D-ADAB-4F4D-A4BF-02C81684A77E}">
      <dgm:prSet/>
      <dgm:spPr/>
      <dgm:t>
        <a:bodyPr/>
        <a:lstStyle/>
        <a:p>
          <a:endParaRPr lang="en-GB"/>
        </a:p>
      </dgm:t>
    </dgm:pt>
    <dgm:pt modelId="{986BF1F0-8649-472F-9A05-79A85E35D860}" type="sibTrans" cxnId="{C158601D-ADAB-4F4D-A4BF-02C81684A77E}">
      <dgm:prSet/>
      <dgm:spPr/>
      <dgm:t>
        <a:bodyPr/>
        <a:lstStyle/>
        <a:p>
          <a:endParaRPr lang="en-GB"/>
        </a:p>
      </dgm:t>
    </dgm:pt>
    <dgm:pt modelId="{C7DAE697-C706-4AA0-9B77-447E38CF3328}">
      <dgm:prSet phldrT="[Texte]" custT="1"/>
      <dgm:spPr>
        <a:solidFill>
          <a:srgbClr val="F2F2F2"/>
        </a:solidFill>
        <a:ln>
          <a:noFill/>
        </a:ln>
      </dgm:spPr>
      <dgm:t>
        <a:bodyPr/>
        <a:lstStyle/>
        <a:p>
          <a:pPr algn="r">
            <a:lnSpc>
              <a:spcPct val="50000"/>
            </a:lnSpc>
          </a:pPr>
          <a:r>
            <a:rPr lang="en-GB" sz="1600" b="1" i="0">
              <a:solidFill>
                <a:srgbClr val="4A8BCA"/>
              </a:solidFill>
            </a:rPr>
            <a:t>Multi-purpose</a:t>
          </a:r>
        </a:p>
        <a:p>
          <a:pPr algn="r">
            <a:lnSpc>
              <a:spcPct val="50000"/>
            </a:lnSpc>
          </a:pPr>
          <a:r>
            <a:rPr lang="en-GB" sz="1600" b="1" i="0">
              <a:solidFill>
                <a:srgbClr val="4A8BCA"/>
              </a:solidFill>
            </a:rPr>
            <a:t>cash transfers</a:t>
          </a:r>
          <a:endParaRPr lang="en-GB" sz="1600">
            <a:solidFill>
              <a:srgbClr val="4A8BCA"/>
            </a:solidFill>
          </a:endParaRPr>
        </a:p>
      </dgm:t>
    </dgm:pt>
    <dgm:pt modelId="{AEAE03EA-3BC4-496F-B12C-6966943A75F3}" type="parTrans" cxnId="{D54994F7-8679-4D99-B2F5-02EFD7C51FF8}">
      <dgm:prSet/>
      <dgm:spPr/>
      <dgm:t>
        <a:bodyPr/>
        <a:lstStyle/>
        <a:p>
          <a:endParaRPr lang="en-GB"/>
        </a:p>
      </dgm:t>
    </dgm:pt>
    <dgm:pt modelId="{05D2724C-E5C6-4A9C-AF16-EFA631BC0920}" type="sibTrans" cxnId="{D54994F7-8679-4D99-B2F5-02EFD7C51FF8}">
      <dgm:prSet/>
      <dgm:spPr/>
      <dgm:t>
        <a:bodyPr/>
        <a:lstStyle/>
        <a:p>
          <a:endParaRPr lang="en-GB"/>
        </a:p>
      </dgm:t>
    </dgm:pt>
    <dgm:pt modelId="{F8E0409E-14B5-43D7-95A7-DFC682641C8E}">
      <dgm:prSet phldrT="[Texte]"/>
      <dgm:spPr>
        <a:solidFill>
          <a:srgbClr val="F2F2F2"/>
        </a:solidFill>
        <a:ln>
          <a:noFill/>
        </a:ln>
      </dgm:spPr>
      <dgm:t>
        <a:bodyPr/>
        <a:lstStyle/>
        <a:p>
          <a:r>
            <a:rPr lang="en-GB"/>
            <a:t>Provide unconditional multi-purpose cash to vulnerable households</a:t>
          </a:r>
        </a:p>
      </dgm:t>
    </dgm:pt>
    <dgm:pt modelId="{E314357E-8022-4DEF-AA31-44631197962A}" type="parTrans" cxnId="{609D047D-3541-49F5-8999-6C36AF2B7048}">
      <dgm:prSet/>
      <dgm:spPr/>
      <dgm:t>
        <a:bodyPr/>
        <a:lstStyle/>
        <a:p>
          <a:endParaRPr lang="en-GB"/>
        </a:p>
      </dgm:t>
    </dgm:pt>
    <dgm:pt modelId="{4892E5D1-9249-413C-80FD-1F2654862A8D}" type="sibTrans" cxnId="{609D047D-3541-49F5-8999-6C36AF2B7048}">
      <dgm:prSet/>
      <dgm:spPr/>
      <dgm:t>
        <a:bodyPr/>
        <a:lstStyle/>
        <a:p>
          <a:endParaRPr lang="en-GB"/>
        </a:p>
      </dgm:t>
    </dgm:pt>
    <dgm:pt modelId="{5AB2C58E-1943-48CD-8452-D76400E22B66}">
      <dgm:prSet custT="1"/>
      <dgm:spPr>
        <a:solidFill>
          <a:srgbClr val="F2F2F2"/>
        </a:solidFill>
        <a:ln>
          <a:noFill/>
        </a:ln>
      </dgm:spPr>
      <dgm:t>
        <a:bodyPr/>
        <a:lstStyle/>
        <a:p>
          <a:r>
            <a:rPr lang="en-GB" sz="1600" b="1">
              <a:solidFill>
                <a:srgbClr val="4A8BCA"/>
              </a:solidFill>
            </a:rPr>
            <a:t>Health</a:t>
          </a:r>
          <a:endParaRPr lang="en-GB" sz="1200" b="1">
            <a:solidFill>
              <a:srgbClr val="4A8BCA"/>
            </a:solidFill>
          </a:endParaRPr>
        </a:p>
      </dgm:t>
    </dgm:pt>
    <dgm:pt modelId="{F7E0B75E-B8E1-4868-9470-53407B22CBBF}" type="parTrans" cxnId="{611A2918-32ED-49BF-BDE5-3F9D31359B4E}">
      <dgm:prSet/>
      <dgm:spPr/>
      <dgm:t>
        <a:bodyPr/>
        <a:lstStyle/>
        <a:p>
          <a:endParaRPr lang="en-GB"/>
        </a:p>
      </dgm:t>
    </dgm:pt>
    <dgm:pt modelId="{45EDF3AF-48DC-47EC-AA00-542D935959EC}" type="sibTrans" cxnId="{611A2918-32ED-49BF-BDE5-3F9D31359B4E}">
      <dgm:prSet/>
      <dgm:spPr/>
      <dgm:t>
        <a:bodyPr/>
        <a:lstStyle/>
        <a:p>
          <a:endParaRPr lang="en-GB"/>
        </a:p>
      </dgm:t>
    </dgm:pt>
    <dgm:pt modelId="{8C7C91AC-5B58-4012-943C-C1C7845E1C8F}">
      <dgm:prSet phldrT="[Texte]"/>
      <dgm:spPr>
        <a:solidFill>
          <a:srgbClr val="F2F2F2"/>
        </a:solidFill>
        <a:ln>
          <a:noFill/>
        </a:ln>
      </dgm:spPr>
      <dgm:t>
        <a:bodyPr/>
        <a:lstStyle/>
        <a:p>
          <a:r>
            <a:rPr lang="en-GB"/>
            <a:t>Repair WASH facilities at evacuation sites</a:t>
          </a:r>
        </a:p>
      </dgm:t>
    </dgm:pt>
    <dgm:pt modelId="{668243EF-7ADC-4210-B71E-E5D94CF4BE13}" type="parTrans" cxnId="{47EE5575-4B1A-4C81-A1BC-539A59F71CC1}">
      <dgm:prSet/>
      <dgm:spPr/>
      <dgm:t>
        <a:bodyPr/>
        <a:lstStyle/>
        <a:p>
          <a:endParaRPr lang="en-GB"/>
        </a:p>
      </dgm:t>
    </dgm:pt>
    <dgm:pt modelId="{FFD3190C-29BD-4103-8725-2D61EF4F09E4}" type="sibTrans" cxnId="{47EE5575-4B1A-4C81-A1BC-539A59F71CC1}">
      <dgm:prSet/>
      <dgm:spPr/>
      <dgm:t>
        <a:bodyPr/>
        <a:lstStyle/>
        <a:p>
          <a:endParaRPr lang="en-GB"/>
        </a:p>
      </dgm:t>
    </dgm:pt>
    <dgm:pt modelId="{1877F359-1DB3-472F-9E15-C9CB15DD335F}">
      <dgm:prSet phldrT="[Texte]"/>
      <dgm:spPr>
        <a:solidFill>
          <a:srgbClr val="F2F2F2"/>
        </a:solidFill>
        <a:ln>
          <a:noFill/>
        </a:ln>
      </dgm:spPr>
      <dgm:t>
        <a:bodyPr/>
        <a:lstStyle/>
        <a:p>
          <a:r>
            <a:rPr lang="en-GB"/>
            <a:t>Raise awareness about hygiene promotion</a:t>
          </a:r>
        </a:p>
      </dgm:t>
    </dgm:pt>
    <dgm:pt modelId="{23D85C8B-EB81-4560-AB54-5E45F1B3E587}" type="parTrans" cxnId="{9588DB66-3CB1-4FB3-BAA6-ECA6C74A5636}">
      <dgm:prSet/>
      <dgm:spPr/>
      <dgm:t>
        <a:bodyPr/>
        <a:lstStyle/>
        <a:p>
          <a:endParaRPr lang="en-GB"/>
        </a:p>
      </dgm:t>
    </dgm:pt>
    <dgm:pt modelId="{B5029552-675B-4D41-B46E-268B5155835B}" type="sibTrans" cxnId="{9588DB66-3CB1-4FB3-BAA6-ECA6C74A5636}">
      <dgm:prSet/>
      <dgm:spPr/>
      <dgm:t>
        <a:bodyPr/>
        <a:lstStyle/>
        <a:p>
          <a:endParaRPr lang="en-GB"/>
        </a:p>
      </dgm:t>
    </dgm:pt>
    <dgm:pt modelId="{A81E8A2F-8DD9-4800-8CAD-DC9AD0F745A8}">
      <dgm:prSet/>
      <dgm:spPr>
        <a:solidFill>
          <a:srgbClr val="F2F2F2"/>
        </a:solidFill>
        <a:ln>
          <a:noFill/>
        </a:ln>
      </dgm:spPr>
      <dgm:t>
        <a:bodyPr/>
        <a:lstStyle/>
        <a:p>
          <a:r>
            <a:rPr lang="en-GB"/>
            <a:t>Equip health facilities and midwifes with the means to safely deliver babies</a:t>
          </a:r>
        </a:p>
      </dgm:t>
    </dgm:pt>
    <dgm:pt modelId="{E0CB8660-13CA-4D68-868E-CF665D22A228}" type="parTrans" cxnId="{FF4C897A-865B-4265-81F0-B42B9B4ACE0E}">
      <dgm:prSet/>
      <dgm:spPr/>
      <dgm:t>
        <a:bodyPr/>
        <a:lstStyle/>
        <a:p>
          <a:endParaRPr lang="en-GB"/>
        </a:p>
      </dgm:t>
    </dgm:pt>
    <dgm:pt modelId="{DC1E437B-02F1-49C9-B356-9C6BBB804DE9}" type="sibTrans" cxnId="{FF4C897A-865B-4265-81F0-B42B9B4ACE0E}">
      <dgm:prSet/>
      <dgm:spPr/>
      <dgm:t>
        <a:bodyPr/>
        <a:lstStyle/>
        <a:p>
          <a:endParaRPr lang="en-GB"/>
        </a:p>
      </dgm:t>
    </dgm:pt>
    <dgm:pt modelId="{E6427AC1-178E-42E9-9C68-3ECF42BF4BB4}">
      <dgm:prSet/>
      <dgm:spPr>
        <a:solidFill>
          <a:srgbClr val="F2F2F2"/>
        </a:solidFill>
        <a:ln>
          <a:noFill/>
        </a:ln>
      </dgm:spPr>
      <dgm:t>
        <a:bodyPr/>
        <a:lstStyle/>
        <a:p>
          <a:r>
            <a:rPr lang="en-GB"/>
            <a:t>Provide conditional cash to pregnant women to facilitate referrals and access to obstetric services</a:t>
          </a:r>
        </a:p>
      </dgm:t>
    </dgm:pt>
    <dgm:pt modelId="{0D07DCCC-2E54-4F92-BE6A-DAB4BC86104D}" type="parTrans" cxnId="{F22516F5-6D50-4A2D-AFEF-ACFF1BE8773D}">
      <dgm:prSet/>
      <dgm:spPr/>
      <dgm:t>
        <a:bodyPr/>
        <a:lstStyle/>
        <a:p>
          <a:endParaRPr lang="en-GB"/>
        </a:p>
      </dgm:t>
    </dgm:pt>
    <dgm:pt modelId="{F1C8AAB7-71FE-4B21-B065-12FEAF7DB177}" type="sibTrans" cxnId="{F22516F5-6D50-4A2D-AFEF-ACFF1BE8773D}">
      <dgm:prSet/>
      <dgm:spPr/>
      <dgm:t>
        <a:bodyPr/>
        <a:lstStyle/>
        <a:p>
          <a:endParaRPr lang="en-GB"/>
        </a:p>
      </dgm:t>
    </dgm:pt>
    <dgm:pt modelId="{DEF5041E-278A-4F85-9DAB-73BC46388B9B}">
      <dgm:prSet/>
      <dgm:spPr>
        <a:solidFill>
          <a:srgbClr val="F2F2F2"/>
        </a:solidFill>
        <a:ln>
          <a:noFill/>
        </a:ln>
      </dgm:spPr>
      <dgm:t>
        <a:bodyPr/>
        <a:lstStyle/>
        <a:p>
          <a:r>
            <a:rPr lang="en-GB"/>
            <a:t>Distribute dignity kits</a:t>
          </a:r>
        </a:p>
      </dgm:t>
    </dgm:pt>
    <dgm:pt modelId="{27CD4EAA-9645-42B7-98A7-1B6E6827E34D}" type="parTrans" cxnId="{8D7426EE-B530-472A-AA37-3755A2ED9EA0}">
      <dgm:prSet/>
      <dgm:spPr/>
      <dgm:t>
        <a:bodyPr/>
        <a:lstStyle/>
        <a:p>
          <a:endParaRPr lang="en-GB"/>
        </a:p>
      </dgm:t>
    </dgm:pt>
    <dgm:pt modelId="{C16C3C89-9547-4B1D-B68D-88716DB3087D}" type="sibTrans" cxnId="{8D7426EE-B530-472A-AA37-3755A2ED9EA0}">
      <dgm:prSet/>
      <dgm:spPr/>
      <dgm:t>
        <a:bodyPr/>
        <a:lstStyle/>
        <a:p>
          <a:endParaRPr lang="en-GB"/>
        </a:p>
      </dgm:t>
    </dgm:pt>
    <dgm:pt modelId="{64515F07-DF97-470C-9F43-02A5059AC4D0}">
      <dgm:prSet/>
      <dgm:spPr>
        <a:solidFill>
          <a:srgbClr val="F2F2F2"/>
        </a:solidFill>
        <a:ln>
          <a:noFill/>
        </a:ln>
      </dgm:spPr>
      <dgm:t>
        <a:bodyPr/>
        <a:lstStyle/>
        <a:p>
          <a:r>
            <a:rPr lang="en-GB"/>
            <a:t>Deploy community psychosocial workers</a:t>
          </a:r>
        </a:p>
      </dgm:t>
    </dgm:pt>
    <dgm:pt modelId="{03452588-E9D0-4E7A-9DE7-C3DECBDB725D}" type="parTrans" cxnId="{8F8FC0AC-BD8D-4010-8CAE-B7FC8585B492}">
      <dgm:prSet/>
      <dgm:spPr/>
      <dgm:t>
        <a:bodyPr/>
        <a:lstStyle/>
        <a:p>
          <a:endParaRPr lang="en-GB"/>
        </a:p>
      </dgm:t>
    </dgm:pt>
    <dgm:pt modelId="{730DC46B-1B65-4FD9-BCAF-91C4C6253294}" type="sibTrans" cxnId="{8F8FC0AC-BD8D-4010-8CAE-B7FC8585B492}">
      <dgm:prSet/>
      <dgm:spPr/>
      <dgm:t>
        <a:bodyPr/>
        <a:lstStyle/>
        <a:p>
          <a:endParaRPr lang="en-GB"/>
        </a:p>
      </dgm:t>
    </dgm:pt>
    <dgm:pt modelId="{3D0784A7-CB30-47A7-97B0-169232E944D8}">
      <dgm:prSet/>
      <dgm:spPr>
        <a:solidFill>
          <a:srgbClr val="F2F2F2"/>
        </a:solidFill>
        <a:ln>
          <a:noFill/>
        </a:ln>
      </dgm:spPr>
      <dgm:t>
        <a:bodyPr/>
        <a:lstStyle/>
        <a:p>
          <a:r>
            <a:rPr lang="en-GB"/>
            <a:t>Provide conditional cash to survivors of GBV</a:t>
          </a:r>
        </a:p>
      </dgm:t>
    </dgm:pt>
    <dgm:pt modelId="{72BA0964-EB76-4505-BE4C-386236B2CBA7}" type="parTrans" cxnId="{4166CCA2-968C-437C-AAC7-31E0575B0620}">
      <dgm:prSet/>
      <dgm:spPr/>
      <dgm:t>
        <a:bodyPr/>
        <a:lstStyle/>
        <a:p>
          <a:endParaRPr lang="en-GB"/>
        </a:p>
      </dgm:t>
    </dgm:pt>
    <dgm:pt modelId="{A57F968F-C2E0-43A3-9EC4-0399CB5AD97C}" type="sibTrans" cxnId="{4166CCA2-968C-437C-AAC7-31E0575B0620}">
      <dgm:prSet/>
      <dgm:spPr/>
      <dgm:t>
        <a:bodyPr/>
        <a:lstStyle/>
        <a:p>
          <a:endParaRPr lang="en-GB"/>
        </a:p>
      </dgm:t>
    </dgm:pt>
    <dgm:pt modelId="{695B0AF9-167F-44F8-ACF7-06E587FFECA0}">
      <dgm:prSet/>
      <dgm:spPr>
        <a:solidFill>
          <a:srgbClr val="F2F2F2"/>
        </a:solidFill>
        <a:ln>
          <a:noFill/>
        </a:ln>
      </dgm:spPr>
      <dgm:t>
        <a:bodyPr/>
        <a:lstStyle/>
        <a:p>
          <a:r>
            <a:rPr lang="en-GB"/>
            <a:t>Distribute comprehensive relief packages</a:t>
          </a:r>
        </a:p>
      </dgm:t>
    </dgm:pt>
    <dgm:pt modelId="{4AE26AF4-775F-479F-A106-FECF5D772B3F}" type="parTrans" cxnId="{65E4D3E0-7FBB-49E4-9584-8BCC62B14E40}">
      <dgm:prSet/>
      <dgm:spPr/>
      <dgm:t>
        <a:bodyPr/>
        <a:lstStyle/>
        <a:p>
          <a:endParaRPr lang="en-GB"/>
        </a:p>
      </dgm:t>
    </dgm:pt>
    <dgm:pt modelId="{6380D0BC-ED3F-4EF5-9BC8-387677C14D7B}" type="sibTrans" cxnId="{65E4D3E0-7FBB-49E4-9584-8BCC62B14E40}">
      <dgm:prSet/>
      <dgm:spPr/>
      <dgm:t>
        <a:bodyPr/>
        <a:lstStyle/>
        <a:p>
          <a:endParaRPr lang="en-GB"/>
        </a:p>
      </dgm:t>
    </dgm:pt>
    <dgm:pt modelId="{F524F848-D612-4ADC-B0AE-C69F26541254}" type="pres">
      <dgm:prSet presAssocID="{62AA49C3-F14F-47A6-9FD8-52A410CAF9C3}" presName="Name0" presStyleCnt="0">
        <dgm:presLayoutVars>
          <dgm:dir/>
          <dgm:animLvl val="lvl"/>
          <dgm:resizeHandles val="exact"/>
        </dgm:presLayoutVars>
      </dgm:prSet>
      <dgm:spPr/>
    </dgm:pt>
    <dgm:pt modelId="{EC38163A-6BE5-4039-91EE-5385B58909DF}" type="pres">
      <dgm:prSet presAssocID="{950C0336-22A7-4306-9389-81E3FB988D34}" presName="composite" presStyleCnt="0"/>
      <dgm:spPr/>
    </dgm:pt>
    <dgm:pt modelId="{BA5770A4-4CF9-4AB6-AF08-04E9A88B7C9B}" type="pres">
      <dgm:prSet presAssocID="{950C0336-22A7-4306-9389-81E3FB988D34}" presName="parTx" presStyleLbl="alignNode1" presStyleIdx="0" presStyleCnt="4">
        <dgm:presLayoutVars>
          <dgm:chMax val="0"/>
          <dgm:chPref val="0"/>
          <dgm:bulletEnabled val="1"/>
        </dgm:presLayoutVars>
      </dgm:prSet>
      <dgm:spPr/>
    </dgm:pt>
    <dgm:pt modelId="{F0C77653-7A96-45C9-91C2-599CE794EA1B}" type="pres">
      <dgm:prSet presAssocID="{950C0336-22A7-4306-9389-81E3FB988D34}" presName="desTx" presStyleLbl="alignAccFollowNode1" presStyleIdx="0" presStyleCnt="4">
        <dgm:presLayoutVars>
          <dgm:bulletEnabled val="1"/>
        </dgm:presLayoutVars>
      </dgm:prSet>
      <dgm:spPr/>
    </dgm:pt>
    <dgm:pt modelId="{0FF582D6-3F63-45B4-8AE1-826EE5CA7CEC}" type="pres">
      <dgm:prSet presAssocID="{7D398EF5-99C0-4BA2-9846-CF7B805F4281}" presName="space" presStyleCnt="0"/>
      <dgm:spPr/>
    </dgm:pt>
    <dgm:pt modelId="{8972C643-1B35-4A68-B408-655C056A7252}" type="pres">
      <dgm:prSet presAssocID="{5AB2C58E-1943-48CD-8452-D76400E22B66}" presName="composite" presStyleCnt="0"/>
      <dgm:spPr/>
    </dgm:pt>
    <dgm:pt modelId="{136A3031-CD13-497E-A841-E53B804AC5F7}" type="pres">
      <dgm:prSet presAssocID="{5AB2C58E-1943-48CD-8452-D76400E22B66}" presName="parTx" presStyleLbl="alignNode1" presStyleIdx="1" presStyleCnt="4">
        <dgm:presLayoutVars>
          <dgm:chMax val="0"/>
          <dgm:chPref val="0"/>
          <dgm:bulletEnabled val="1"/>
        </dgm:presLayoutVars>
      </dgm:prSet>
      <dgm:spPr/>
    </dgm:pt>
    <dgm:pt modelId="{BCAE4362-B2F8-4EE4-A104-07CD0D44AC10}" type="pres">
      <dgm:prSet presAssocID="{5AB2C58E-1943-48CD-8452-D76400E22B66}" presName="desTx" presStyleLbl="alignAccFollowNode1" presStyleIdx="1" presStyleCnt="4">
        <dgm:presLayoutVars>
          <dgm:bulletEnabled val="1"/>
        </dgm:presLayoutVars>
      </dgm:prSet>
      <dgm:spPr/>
    </dgm:pt>
    <dgm:pt modelId="{05ADC40D-3794-43A7-930E-1397A0E9B75D}" type="pres">
      <dgm:prSet presAssocID="{45EDF3AF-48DC-47EC-AA00-542D935959EC}" presName="space" presStyleCnt="0"/>
      <dgm:spPr/>
    </dgm:pt>
    <dgm:pt modelId="{71AFB830-4CFB-435E-A73F-C291683EA4C1}" type="pres">
      <dgm:prSet presAssocID="{92ADA8B0-7688-4645-B673-6C5CD08C15E6}" presName="composite" presStyleCnt="0"/>
      <dgm:spPr/>
    </dgm:pt>
    <dgm:pt modelId="{C618D522-3B78-49DF-A23D-86E6591C7608}" type="pres">
      <dgm:prSet presAssocID="{92ADA8B0-7688-4645-B673-6C5CD08C15E6}" presName="parTx" presStyleLbl="alignNode1" presStyleIdx="2" presStyleCnt="4">
        <dgm:presLayoutVars>
          <dgm:chMax val="0"/>
          <dgm:chPref val="0"/>
          <dgm:bulletEnabled val="1"/>
        </dgm:presLayoutVars>
      </dgm:prSet>
      <dgm:spPr/>
    </dgm:pt>
    <dgm:pt modelId="{676C9716-AD73-405C-9CBD-4A14E641A6DD}" type="pres">
      <dgm:prSet presAssocID="{92ADA8B0-7688-4645-B673-6C5CD08C15E6}" presName="desTx" presStyleLbl="alignAccFollowNode1" presStyleIdx="2" presStyleCnt="4">
        <dgm:presLayoutVars>
          <dgm:bulletEnabled val="1"/>
        </dgm:presLayoutVars>
      </dgm:prSet>
      <dgm:spPr/>
    </dgm:pt>
    <dgm:pt modelId="{70E019B6-A2B0-4D5D-BF30-0D84347740E7}" type="pres">
      <dgm:prSet presAssocID="{F2778EF8-F1A7-4AEB-875B-95F7224EAD09}" presName="space" presStyleCnt="0"/>
      <dgm:spPr/>
    </dgm:pt>
    <dgm:pt modelId="{E9F4D193-6F48-45CA-B0BF-D3D2DBC18B08}" type="pres">
      <dgm:prSet presAssocID="{C7DAE697-C706-4AA0-9B77-447E38CF3328}" presName="composite" presStyleCnt="0"/>
      <dgm:spPr/>
    </dgm:pt>
    <dgm:pt modelId="{E59E7373-BA4F-46A4-960F-ADE8A5B561F6}" type="pres">
      <dgm:prSet presAssocID="{C7DAE697-C706-4AA0-9B77-447E38CF3328}" presName="parTx" presStyleLbl="alignNode1" presStyleIdx="3" presStyleCnt="4">
        <dgm:presLayoutVars>
          <dgm:chMax val="0"/>
          <dgm:chPref val="0"/>
          <dgm:bulletEnabled val="1"/>
        </dgm:presLayoutVars>
      </dgm:prSet>
      <dgm:spPr/>
    </dgm:pt>
    <dgm:pt modelId="{72D0A338-AE31-4070-8BF6-A9946562BD9B}" type="pres">
      <dgm:prSet presAssocID="{C7DAE697-C706-4AA0-9B77-447E38CF3328}" presName="desTx" presStyleLbl="alignAccFollowNode1" presStyleIdx="3" presStyleCnt="4">
        <dgm:presLayoutVars>
          <dgm:bulletEnabled val="1"/>
        </dgm:presLayoutVars>
      </dgm:prSet>
      <dgm:spPr/>
    </dgm:pt>
  </dgm:ptLst>
  <dgm:cxnLst>
    <dgm:cxn modelId="{01471E00-0497-456D-A7F1-3F24E79BACD8}" type="presOf" srcId="{E6427AC1-178E-42E9-9C68-3ECF42BF4BB4}" destId="{BCAE4362-B2F8-4EE4-A104-07CD0D44AC10}" srcOrd="0" destOrd="2" presId="urn:microsoft.com/office/officeart/2005/8/layout/hList1"/>
    <dgm:cxn modelId="{851F630A-8B6C-4F31-AE0F-09905EE80185}" type="presOf" srcId="{2D396E5E-DCC1-4467-B298-61D57D0A5DA0}" destId="{BCAE4362-B2F8-4EE4-A104-07CD0D44AC10}" srcOrd="0" destOrd="0" presId="urn:microsoft.com/office/officeart/2005/8/layout/hList1"/>
    <dgm:cxn modelId="{7AFA0414-E703-4ACC-9BB5-EE42CD90C962}" type="presOf" srcId="{5AB2C58E-1943-48CD-8452-D76400E22B66}" destId="{136A3031-CD13-497E-A841-E53B804AC5F7}" srcOrd="0" destOrd="0" presId="urn:microsoft.com/office/officeart/2005/8/layout/hList1"/>
    <dgm:cxn modelId="{611A2918-32ED-49BF-BDE5-3F9D31359B4E}" srcId="{62AA49C3-F14F-47A6-9FD8-52A410CAF9C3}" destId="{5AB2C58E-1943-48CD-8452-D76400E22B66}" srcOrd="1" destOrd="0" parTransId="{F7E0B75E-B8E1-4868-9470-53407B22CBBF}" sibTransId="{45EDF3AF-48DC-47EC-AA00-542D935959EC}"/>
    <dgm:cxn modelId="{A0678F18-2A57-4AAB-A170-8B0A619E128B}" type="presOf" srcId="{8C7C91AC-5B58-4012-943C-C1C7845E1C8F}" destId="{F0C77653-7A96-45C9-91C2-599CE794EA1B}" srcOrd="0" destOrd="0" presId="urn:microsoft.com/office/officeart/2005/8/layout/hList1"/>
    <dgm:cxn modelId="{C158601D-ADAB-4F4D-A4BF-02C81684A77E}" srcId="{92ADA8B0-7688-4645-B673-6C5CD08C15E6}" destId="{E2BFAACA-6BAE-465A-B243-A447727DDD7D}" srcOrd="0" destOrd="0" parTransId="{FFE10C8A-6C15-4033-9ABB-A94D3FBB15DD}" sibTransId="{986BF1F0-8649-472F-9A05-79A85E35D860}"/>
    <dgm:cxn modelId="{A8C24836-CC2C-49F4-9DC7-753C0E8A91F1}" srcId="{5AB2C58E-1943-48CD-8452-D76400E22B66}" destId="{2D396E5E-DCC1-4467-B298-61D57D0A5DA0}" srcOrd="0" destOrd="0" parTransId="{E2CB84C2-428C-49C1-9B50-8B777643C663}" sibTransId="{46671E5F-382E-4CCA-B8D8-B2EFFCDF8D62}"/>
    <dgm:cxn modelId="{B2B87439-5432-4B64-8806-A780E0E4C0CC}" srcId="{62AA49C3-F14F-47A6-9FD8-52A410CAF9C3}" destId="{92ADA8B0-7688-4645-B673-6C5CD08C15E6}" srcOrd="2" destOrd="0" parTransId="{DFFB9651-019D-4352-809A-ADDF3396F795}" sibTransId="{F2778EF8-F1A7-4AEB-875B-95F7224EAD09}"/>
    <dgm:cxn modelId="{285E5F5F-F441-466F-800C-21171B225F29}" type="presOf" srcId="{F8E0409E-14B5-43D7-95A7-DFC682641C8E}" destId="{72D0A338-AE31-4070-8BF6-A9946562BD9B}" srcOrd="0" destOrd="0" presId="urn:microsoft.com/office/officeart/2005/8/layout/hList1"/>
    <dgm:cxn modelId="{9588DB66-3CB1-4FB3-BAA6-ECA6C74A5636}" srcId="{950C0336-22A7-4306-9389-81E3FB988D34}" destId="{1877F359-1DB3-472F-9E15-C9CB15DD335F}" srcOrd="1" destOrd="0" parTransId="{23D85C8B-EB81-4560-AB54-5E45F1B3E587}" sibTransId="{B5029552-675B-4D41-B46E-268B5155835B}"/>
    <dgm:cxn modelId="{E1BD554B-6860-44E3-928D-E58E6D84602C}" type="presOf" srcId="{950C0336-22A7-4306-9389-81E3FB988D34}" destId="{BA5770A4-4CF9-4AB6-AF08-04E9A88B7C9B}" srcOrd="0" destOrd="0" presId="urn:microsoft.com/office/officeart/2005/8/layout/hList1"/>
    <dgm:cxn modelId="{F483B86F-484D-451F-914C-EC8640ECB9BF}" type="presOf" srcId="{64515F07-DF97-470C-9F43-02A5059AC4D0}" destId="{676C9716-AD73-405C-9CBD-4A14E641A6DD}" srcOrd="0" destOrd="3" presId="urn:microsoft.com/office/officeart/2005/8/layout/hList1"/>
    <dgm:cxn modelId="{62786C51-2604-4BA1-901C-ED8C0E7F3B7E}" type="presOf" srcId="{E2BFAACA-6BAE-465A-B243-A447727DDD7D}" destId="{676C9716-AD73-405C-9CBD-4A14E641A6DD}" srcOrd="0" destOrd="0" presId="urn:microsoft.com/office/officeart/2005/8/layout/hList1"/>
    <dgm:cxn modelId="{48E00772-873C-44F2-B476-B4A6773392E0}" type="presOf" srcId="{62AA49C3-F14F-47A6-9FD8-52A410CAF9C3}" destId="{F524F848-D612-4ADC-B0AE-C69F26541254}" srcOrd="0" destOrd="0" presId="urn:microsoft.com/office/officeart/2005/8/layout/hList1"/>
    <dgm:cxn modelId="{8EF40B72-67E8-410D-9744-DFE25B1CB02F}" type="presOf" srcId="{92ADA8B0-7688-4645-B673-6C5CD08C15E6}" destId="{C618D522-3B78-49DF-A23D-86E6591C7608}" srcOrd="0" destOrd="0" presId="urn:microsoft.com/office/officeart/2005/8/layout/hList1"/>
    <dgm:cxn modelId="{47EE5575-4B1A-4C81-A1BC-539A59F71CC1}" srcId="{950C0336-22A7-4306-9389-81E3FB988D34}" destId="{8C7C91AC-5B58-4012-943C-C1C7845E1C8F}" srcOrd="0" destOrd="0" parTransId="{668243EF-7ADC-4210-B71E-E5D94CF4BE13}" sibTransId="{FFD3190C-29BD-4103-8725-2D61EF4F09E4}"/>
    <dgm:cxn modelId="{FF4C897A-865B-4265-81F0-B42B9B4ACE0E}" srcId="{5AB2C58E-1943-48CD-8452-D76400E22B66}" destId="{A81E8A2F-8DD9-4800-8CAD-DC9AD0F745A8}" srcOrd="1" destOrd="0" parTransId="{E0CB8660-13CA-4D68-868E-CF665D22A228}" sibTransId="{DC1E437B-02F1-49C9-B356-9C6BBB804DE9}"/>
    <dgm:cxn modelId="{E7A2E37B-1A18-4AAA-ADA1-2EF54C94DD8E}" type="presOf" srcId="{DEF5041E-278A-4F85-9DAB-73BC46388B9B}" destId="{676C9716-AD73-405C-9CBD-4A14E641A6DD}" srcOrd="0" destOrd="1" presId="urn:microsoft.com/office/officeart/2005/8/layout/hList1"/>
    <dgm:cxn modelId="{609D047D-3541-49F5-8999-6C36AF2B7048}" srcId="{C7DAE697-C706-4AA0-9B77-447E38CF3328}" destId="{F8E0409E-14B5-43D7-95A7-DFC682641C8E}" srcOrd="0" destOrd="0" parTransId="{E314357E-8022-4DEF-AA31-44631197962A}" sibTransId="{4892E5D1-9249-413C-80FD-1F2654862A8D}"/>
    <dgm:cxn modelId="{A44DE19B-A640-4322-86F1-8B7AA3196FDB}" type="presOf" srcId="{1877F359-1DB3-472F-9E15-C9CB15DD335F}" destId="{F0C77653-7A96-45C9-91C2-599CE794EA1B}" srcOrd="0" destOrd="1" presId="urn:microsoft.com/office/officeart/2005/8/layout/hList1"/>
    <dgm:cxn modelId="{4166CCA2-968C-437C-AAC7-31E0575B0620}" srcId="{92ADA8B0-7688-4645-B673-6C5CD08C15E6}" destId="{3D0784A7-CB30-47A7-97B0-169232E944D8}" srcOrd="2" destOrd="0" parTransId="{72BA0964-EB76-4505-BE4C-386236B2CBA7}" sibTransId="{A57F968F-C2E0-43A3-9EC4-0399CB5AD97C}"/>
    <dgm:cxn modelId="{8F8FC0AC-BD8D-4010-8CAE-B7FC8585B492}" srcId="{92ADA8B0-7688-4645-B673-6C5CD08C15E6}" destId="{64515F07-DF97-470C-9F43-02A5059AC4D0}" srcOrd="3" destOrd="0" parTransId="{03452588-E9D0-4E7A-9DE7-C3DECBDB725D}" sibTransId="{730DC46B-1B65-4FD9-BCAF-91C4C6253294}"/>
    <dgm:cxn modelId="{AE2E84CE-BCCA-46C0-A352-2C6502F6267D}" type="presOf" srcId="{C7DAE697-C706-4AA0-9B77-447E38CF3328}" destId="{E59E7373-BA4F-46A4-960F-ADE8A5B561F6}" srcOrd="0" destOrd="0" presId="urn:microsoft.com/office/officeart/2005/8/layout/hList1"/>
    <dgm:cxn modelId="{44E369D4-A05E-4F1E-A996-6D78FF6DF729}" type="presOf" srcId="{695B0AF9-167F-44F8-ACF7-06E587FFECA0}" destId="{72D0A338-AE31-4070-8BF6-A9946562BD9B}" srcOrd="0" destOrd="1" presId="urn:microsoft.com/office/officeart/2005/8/layout/hList1"/>
    <dgm:cxn modelId="{469B0BD5-2391-4765-B4C5-A5D97C05B6E4}" type="presOf" srcId="{A81E8A2F-8DD9-4800-8CAD-DC9AD0F745A8}" destId="{BCAE4362-B2F8-4EE4-A104-07CD0D44AC10}" srcOrd="0" destOrd="1" presId="urn:microsoft.com/office/officeart/2005/8/layout/hList1"/>
    <dgm:cxn modelId="{EFC51DDA-4E71-43B6-AA4C-8C761FCDEFC9}" type="presOf" srcId="{3D0784A7-CB30-47A7-97B0-169232E944D8}" destId="{676C9716-AD73-405C-9CBD-4A14E641A6DD}" srcOrd="0" destOrd="2" presId="urn:microsoft.com/office/officeart/2005/8/layout/hList1"/>
    <dgm:cxn modelId="{F25E0BDC-B80E-4E37-A6FD-BFFBC7D71C67}" srcId="{62AA49C3-F14F-47A6-9FD8-52A410CAF9C3}" destId="{950C0336-22A7-4306-9389-81E3FB988D34}" srcOrd="0" destOrd="0" parTransId="{681C9ADB-7CB5-456B-BC49-7F56533BFBD3}" sibTransId="{7D398EF5-99C0-4BA2-9846-CF7B805F4281}"/>
    <dgm:cxn modelId="{65E4D3E0-7FBB-49E4-9584-8BCC62B14E40}" srcId="{C7DAE697-C706-4AA0-9B77-447E38CF3328}" destId="{695B0AF9-167F-44F8-ACF7-06E587FFECA0}" srcOrd="1" destOrd="0" parTransId="{4AE26AF4-775F-479F-A106-FECF5D772B3F}" sibTransId="{6380D0BC-ED3F-4EF5-9BC8-387677C14D7B}"/>
    <dgm:cxn modelId="{8D7426EE-B530-472A-AA37-3755A2ED9EA0}" srcId="{92ADA8B0-7688-4645-B673-6C5CD08C15E6}" destId="{DEF5041E-278A-4F85-9DAB-73BC46388B9B}" srcOrd="1" destOrd="0" parTransId="{27CD4EAA-9645-42B7-98A7-1B6E6827E34D}" sibTransId="{C16C3C89-9547-4B1D-B68D-88716DB3087D}"/>
    <dgm:cxn modelId="{F22516F5-6D50-4A2D-AFEF-ACFF1BE8773D}" srcId="{5AB2C58E-1943-48CD-8452-D76400E22B66}" destId="{E6427AC1-178E-42E9-9C68-3ECF42BF4BB4}" srcOrd="2" destOrd="0" parTransId="{0D07DCCC-2E54-4F92-BE6A-DAB4BC86104D}" sibTransId="{F1C8AAB7-71FE-4B21-B065-12FEAF7DB177}"/>
    <dgm:cxn modelId="{D54994F7-8679-4D99-B2F5-02EFD7C51FF8}" srcId="{62AA49C3-F14F-47A6-9FD8-52A410CAF9C3}" destId="{C7DAE697-C706-4AA0-9B77-447E38CF3328}" srcOrd="3" destOrd="0" parTransId="{AEAE03EA-3BC4-496F-B12C-6966943A75F3}" sibTransId="{05D2724C-E5C6-4A9C-AF16-EFA631BC0920}"/>
    <dgm:cxn modelId="{5F9D87AB-57E9-4FFB-AF34-D38417594699}" type="presParOf" srcId="{F524F848-D612-4ADC-B0AE-C69F26541254}" destId="{EC38163A-6BE5-4039-91EE-5385B58909DF}" srcOrd="0" destOrd="0" presId="urn:microsoft.com/office/officeart/2005/8/layout/hList1"/>
    <dgm:cxn modelId="{BB5849CC-46F4-488C-82AA-F3093DCDE84B}" type="presParOf" srcId="{EC38163A-6BE5-4039-91EE-5385B58909DF}" destId="{BA5770A4-4CF9-4AB6-AF08-04E9A88B7C9B}" srcOrd="0" destOrd="0" presId="urn:microsoft.com/office/officeart/2005/8/layout/hList1"/>
    <dgm:cxn modelId="{1910F274-E5E0-41DE-8B04-AC406488E548}" type="presParOf" srcId="{EC38163A-6BE5-4039-91EE-5385B58909DF}" destId="{F0C77653-7A96-45C9-91C2-599CE794EA1B}" srcOrd="1" destOrd="0" presId="urn:microsoft.com/office/officeart/2005/8/layout/hList1"/>
    <dgm:cxn modelId="{D74C765C-3E60-4DD5-B28D-2B0C7B2106BC}" type="presParOf" srcId="{F524F848-D612-4ADC-B0AE-C69F26541254}" destId="{0FF582D6-3F63-45B4-8AE1-826EE5CA7CEC}" srcOrd="1" destOrd="0" presId="urn:microsoft.com/office/officeart/2005/8/layout/hList1"/>
    <dgm:cxn modelId="{2E95BF1F-F1F0-464E-8633-E5E37BF5B85A}" type="presParOf" srcId="{F524F848-D612-4ADC-B0AE-C69F26541254}" destId="{8972C643-1B35-4A68-B408-655C056A7252}" srcOrd="2" destOrd="0" presId="urn:microsoft.com/office/officeart/2005/8/layout/hList1"/>
    <dgm:cxn modelId="{C7939D55-0126-4856-AE74-6A48BF2AE2D1}" type="presParOf" srcId="{8972C643-1B35-4A68-B408-655C056A7252}" destId="{136A3031-CD13-497E-A841-E53B804AC5F7}" srcOrd="0" destOrd="0" presId="urn:microsoft.com/office/officeart/2005/8/layout/hList1"/>
    <dgm:cxn modelId="{A07F21C2-8C2B-45A7-A5FE-F6DA52FCE4AA}" type="presParOf" srcId="{8972C643-1B35-4A68-B408-655C056A7252}" destId="{BCAE4362-B2F8-4EE4-A104-07CD0D44AC10}" srcOrd="1" destOrd="0" presId="urn:microsoft.com/office/officeart/2005/8/layout/hList1"/>
    <dgm:cxn modelId="{2F100EC4-B83E-4E2C-A234-C59FF22C4FC7}" type="presParOf" srcId="{F524F848-D612-4ADC-B0AE-C69F26541254}" destId="{05ADC40D-3794-43A7-930E-1397A0E9B75D}" srcOrd="3" destOrd="0" presId="urn:microsoft.com/office/officeart/2005/8/layout/hList1"/>
    <dgm:cxn modelId="{2C7C78EF-B653-416B-A7F1-6CA917251F04}" type="presParOf" srcId="{F524F848-D612-4ADC-B0AE-C69F26541254}" destId="{71AFB830-4CFB-435E-A73F-C291683EA4C1}" srcOrd="4" destOrd="0" presId="urn:microsoft.com/office/officeart/2005/8/layout/hList1"/>
    <dgm:cxn modelId="{4B427203-820B-4669-969B-C3CAB38D0366}" type="presParOf" srcId="{71AFB830-4CFB-435E-A73F-C291683EA4C1}" destId="{C618D522-3B78-49DF-A23D-86E6591C7608}" srcOrd="0" destOrd="0" presId="urn:microsoft.com/office/officeart/2005/8/layout/hList1"/>
    <dgm:cxn modelId="{9CAA8314-E8E6-416A-925C-BC8FB92D90ED}" type="presParOf" srcId="{71AFB830-4CFB-435E-A73F-C291683EA4C1}" destId="{676C9716-AD73-405C-9CBD-4A14E641A6DD}" srcOrd="1" destOrd="0" presId="urn:microsoft.com/office/officeart/2005/8/layout/hList1"/>
    <dgm:cxn modelId="{D909993C-E7C0-4671-9BE8-685C6C593A05}" type="presParOf" srcId="{F524F848-D612-4ADC-B0AE-C69F26541254}" destId="{70E019B6-A2B0-4D5D-BF30-0D84347740E7}" srcOrd="5" destOrd="0" presId="urn:microsoft.com/office/officeart/2005/8/layout/hList1"/>
    <dgm:cxn modelId="{FA966DE0-FA8A-46E8-9857-FAAC66C6624D}" type="presParOf" srcId="{F524F848-D612-4ADC-B0AE-C69F26541254}" destId="{E9F4D193-6F48-45CA-B0BF-D3D2DBC18B08}" srcOrd="6" destOrd="0" presId="urn:microsoft.com/office/officeart/2005/8/layout/hList1"/>
    <dgm:cxn modelId="{49566A75-BE93-46F7-B5AB-321E23573EE7}" type="presParOf" srcId="{E9F4D193-6F48-45CA-B0BF-D3D2DBC18B08}" destId="{E59E7373-BA4F-46A4-960F-ADE8A5B561F6}" srcOrd="0" destOrd="0" presId="urn:microsoft.com/office/officeart/2005/8/layout/hList1"/>
    <dgm:cxn modelId="{B81150E1-A041-46A8-9D83-B7113EE0FCEB}" type="presParOf" srcId="{E9F4D193-6F48-45CA-B0BF-D3D2DBC18B08}" destId="{72D0A338-AE31-4070-8BF6-A9946562BD9B}"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B1BE93-7D74-4A67-9EF7-2195B9874E70}" type="doc">
      <dgm:prSet loTypeId="urn:microsoft.com/office/officeart/2005/8/layout/hProcess9" loCatId="process" qsTypeId="urn:microsoft.com/office/officeart/2005/8/quickstyle/simple1" qsCatId="simple" csTypeId="urn:microsoft.com/office/officeart/2005/8/colors/accent1_2" csCatId="accent1" phldr="1"/>
      <dgm:spPr/>
    </dgm:pt>
    <dgm:pt modelId="{2212DED6-A00B-405C-9CAA-4E63EC3C757A}">
      <dgm:prSet phldrT="[Text]"/>
      <dgm:spPr/>
      <dgm:t>
        <a:bodyPr/>
        <a:lstStyle/>
        <a:p>
          <a:r>
            <a:rPr lang="en-US"/>
            <a:t>Scoping NIE and climate crisis</a:t>
          </a:r>
        </a:p>
      </dgm:t>
    </dgm:pt>
    <dgm:pt modelId="{736470B4-5A5F-4232-BB41-1019321C9776}" type="parTrans" cxnId="{B07407AA-0A73-4B73-9985-BF73679B090A}">
      <dgm:prSet/>
      <dgm:spPr/>
      <dgm:t>
        <a:bodyPr/>
        <a:lstStyle/>
        <a:p>
          <a:endParaRPr lang="en-US"/>
        </a:p>
      </dgm:t>
    </dgm:pt>
    <dgm:pt modelId="{8A2FA20F-E2FC-4D63-8858-3BDB15D3275C}" type="sibTrans" cxnId="{B07407AA-0A73-4B73-9985-BF73679B090A}">
      <dgm:prSet/>
      <dgm:spPr/>
      <dgm:t>
        <a:bodyPr/>
        <a:lstStyle/>
        <a:p>
          <a:endParaRPr lang="en-US"/>
        </a:p>
      </dgm:t>
    </dgm:pt>
    <dgm:pt modelId="{1A8E0E8B-D19B-4086-A034-9A0F22B11CDF}">
      <dgm:prSet phldrT="[Text]"/>
      <dgm:spPr/>
      <dgm:t>
        <a:bodyPr/>
        <a:lstStyle/>
        <a:p>
          <a:r>
            <a:rPr lang="en-US"/>
            <a:t>Position paper</a:t>
          </a:r>
        </a:p>
        <a:p>
          <a:r>
            <a:rPr lang="en-US"/>
            <a:t>Case studies</a:t>
          </a:r>
        </a:p>
        <a:p>
          <a:r>
            <a:rPr lang="en-US"/>
            <a:t>Communication materials</a:t>
          </a:r>
        </a:p>
      </dgm:t>
    </dgm:pt>
    <dgm:pt modelId="{0F628141-5A92-4B5C-8391-A457A04162AA}" type="parTrans" cxnId="{E5F2AB77-D930-43A3-8E16-245B97AA9706}">
      <dgm:prSet/>
      <dgm:spPr/>
      <dgm:t>
        <a:bodyPr/>
        <a:lstStyle/>
        <a:p>
          <a:endParaRPr lang="en-US"/>
        </a:p>
      </dgm:t>
    </dgm:pt>
    <dgm:pt modelId="{9D5FE054-BC2E-458F-B932-4144775E60FD}" type="sibTrans" cxnId="{E5F2AB77-D930-43A3-8E16-245B97AA9706}">
      <dgm:prSet/>
      <dgm:spPr/>
      <dgm:t>
        <a:bodyPr/>
        <a:lstStyle/>
        <a:p>
          <a:endParaRPr lang="en-US"/>
        </a:p>
      </dgm:t>
    </dgm:pt>
    <dgm:pt modelId="{4EEA5C71-359D-4753-898A-01913D5FAABD}">
      <dgm:prSet phldrT="[Text]"/>
      <dgm:spPr/>
      <dgm:t>
        <a:bodyPr/>
        <a:lstStyle/>
        <a:p>
          <a:r>
            <a:rPr lang="en-US"/>
            <a:t>Amplified conversation</a:t>
          </a:r>
        </a:p>
        <a:p>
          <a:r>
            <a:rPr lang="en-US"/>
            <a:t>Prioritized action</a:t>
          </a:r>
        </a:p>
        <a:p>
          <a:r>
            <a:rPr lang="en-US"/>
            <a:t>Improved positioning, legitimacy and resourcing</a:t>
          </a:r>
        </a:p>
      </dgm:t>
    </dgm:pt>
    <dgm:pt modelId="{B5FF426D-41A3-48BD-8FC5-CBAD1727E177}" type="parTrans" cxnId="{C9B17808-B5AD-4F60-9483-F58010CBD505}">
      <dgm:prSet/>
      <dgm:spPr/>
      <dgm:t>
        <a:bodyPr/>
        <a:lstStyle/>
        <a:p>
          <a:endParaRPr lang="en-US"/>
        </a:p>
      </dgm:t>
    </dgm:pt>
    <dgm:pt modelId="{C4672C49-5050-4864-86D2-3489EF9881B9}" type="sibTrans" cxnId="{C9B17808-B5AD-4F60-9483-F58010CBD505}">
      <dgm:prSet/>
      <dgm:spPr/>
      <dgm:t>
        <a:bodyPr/>
        <a:lstStyle/>
        <a:p>
          <a:endParaRPr lang="en-US"/>
        </a:p>
      </dgm:t>
    </dgm:pt>
    <dgm:pt modelId="{3B23363E-1D31-45FA-9A43-E53B8A599AC7}" type="pres">
      <dgm:prSet presAssocID="{C8B1BE93-7D74-4A67-9EF7-2195B9874E70}" presName="CompostProcess" presStyleCnt="0">
        <dgm:presLayoutVars>
          <dgm:dir/>
          <dgm:resizeHandles val="exact"/>
        </dgm:presLayoutVars>
      </dgm:prSet>
      <dgm:spPr/>
    </dgm:pt>
    <dgm:pt modelId="{1C0DD077-E4F6-4C7F-BB69-6AE71ABF7180}" type="pres">
      <dgm:prSet presAssocID="{C8B1BE93-7D74-4A67-9EF7-2195B9874E70}" presName="arrow" presStyleLbl="bgShp" presStyleIdx="0" presStyleCnt="1" custLinFactNeighborX="-40" custLinFactNeighborY="-792"/>
      <dgm:spPr/>
    </dgm:pt>
    <dgm:pt modelId="{42F029A9-6605-434B-8659-01932D1A3D41}" type="pres">
      <dgm:prSet presAssocID="{C8B1BE93-7D74-4A67-9EF7-2195B9874E70}" presName="linearProcess" presStyleCnt="0"/>
      <dgm:spPr/>
    </dgm:pt>
    <dgm:pt modelId="{D255B801-D55F-4D6E-BC1D-3FC3558D13E9}" type="pres">
      <dgm:prSet presAssocID="{2212DED6-A00B-405C-9CAA-4E63EC3C757A}" presName="textNode" presStyleLbl="node1" presStyleIdx="0" presStyleCnt="3" custLinFactNeighborX="-34714" custLinFactNeighborY="4942">
        <dgm:presLayoutVars>
          <dgm:bulletEnabled val="1"/>
        </dgm:presLayoutVars>
      </dgm:prSet>
      <dgm:spPr/>
    </dgm:pt>
    <dgm:pt modelId="{515C316C-9068-47E1-883A-3FA47C6746B9}" type="pres">
      <dgm:prSet presAssocID="{8A2FA20F-E2FC-4D63-8858-3BDB15D3275C}" presName="sibTrans" presStyleCnt="0"/>
      <dgm:spPr/>
    </dgm:pt>
    <dgm:pt modelId="{E5602421-DF2E-4259-BFEB-2DC9C022ABDA}" type="pres">
      <dgm:prSet presAssocID="{1A8E0E8B-D19B-4086-A034-9A0F22B11CDF}" presName="textNode" presStyleLbl="node1" presStyleIdx="1" presStyleCnt="3">
        <dgm:presLayoutVars>
          <dgm:bulletEnabled val="1"/>
        </dgm:presLayoutVars>
      </dgm:prSet>
      <dgm:spPr/>
    </dgm:pt>
    <dgm:pt modelId="{E7F612E6-6632-4108-9325-B8D2AB05EDB4}" type="pres">
      <dgm:prSet presAssocID="{9D5FE054-BC2E-458F-B932-4144775E60FD}" presName="sibTrans" presStyleCnt="0"/>
      <dgm:spPr/>
    </dgm:pt>
    <dgm:pt modelId="{D2FAF9CF-6B80-4EB2-BC50-46BC1C726109}" type="pres">
      <dgm:prSet presAssocID="{4EEA5C71-359D-4753-898A-01913D5FAABD}" presName="textNode" presStyleLbl="node1" presStyleIdx="2" presStyleCnt="3">
        <dgm:presLayoutVars>
          <dgm:bulletEnabled val="1"/>
        </dgm:presLayoutVars>
      </dgm:prSet>
      <dgm:spPr/>
    </dgm:pt>
  </dgm:ptLst>
  <dgm:cxnLst>
    <dgm:cxn modelId="{C9B17808-B5AD-4F60-9483-F58010CBD505}" srcId="{C8B1BE93-7D74-4A67-9EF7-2195B9874E70}" destId="{4EEA5C71-359D-4753-898A-01913D5FAABD}" srcOrd="2" destOrd="0" parTransId="{B5FF426D-41A3-48BD-8FC5-CBAD1727E177}" sibTransId="{C4672C49-5050-4864-86D2-3489EF9881B9}"/>
    <dgm:cxn modelId="{D4DA8220-626E-4B29-9B04-9A2C5093144E}" type="presOf" srcId="{4EEA5C71-359D-4753-898A-01913D5FAABD}" destId="{D2FAF9CF-6B80-4EB2-BC50-46BC1C726109}" srcOrd="0" destOrd="0" presId="urn:microsoft.com/office/officeart/2005/8/layout/hProcess9"/>
    <dgm:cxn modelId="{E5F2AB77-D930-43A3-8E16-245B97AA9706}" srcId="{C8B1BE93-7D74-4A67-9EF7-2195B9874E70}" destId="{1A8E0E8B-D19B-4086-A034-9A0F22B11CDF}" srcOrd="1" destOrd="0" parTransId="{0F628141-5A92-4B5C-8391-A457A04162AA}" sibTransId="{9D5FE054-BC2E-458F-B932-4144775E60FD}"/>
    <dgm:cxn modelId="{EFC00E82-8677-4C88-8711-D68A196650CD}" type="presOf" srcId="{2212DED6-A00B-405C-9CAA-4E63EC3C757A}" destId="{D255B801-D55F-4D6E-BC1D-3FC3558D13E9}" srcOrd="0" destOrd="0" presId="urn:microsoft.com/office/officeart/2005/8/layout/hProcess9"/>
    <dgm:cxn modelId="{B07407AA-0A73-4B73-9985-BF73679B090A}" srcId="{C8B1BE93-7D74-4A67-9EF7-2195B9874E70}" destId="{2212DED6-A00B-405C-9CAA-4E63EC3C757A}" srcOrd="0" destOrd="0" parTransId="{736470B4-5A5F-4232-BB41-1019321C9776}" sibTransId="{8A2FA20F-E2FC-4D63-8858-3BDB15D3275C}"/>
    <dgm:cxn modelId="{5C7BD8B7-8C65-436D-9A4C-6F80FEE7315D}" type="presOf" srcId="{1A8E0E8B-D19B-4086-A034-9A0F22B11CDF}" destId="{E5602421-DF2E-4259-BFEB-2DC9C022ABDA}" srcOrd="0" destOrd="0" presId="urn:microsoft.com/office/officeart/2005/8/layout/hProcess9"/>
    <dgm:cxn modelId="{D2FE42FE-82C4-4E1E-AC50-9C36EEFDB7D8}" type="presOf" srcId="{C8B1BE93-7D74-4A67-9EF7-2195B9874E70}" destId="{3B23363E-1D31-45FA-9A43-E53B8A599AC7}" srcOrd="0" destOrd="0" presId="urn:microsoft.com/office/officeart/2005/8/layout/hProcess9"/>
    <dgm:cxn modelId="{5674E905-D7DC-46DD-87F9-44BFC98DD07A}" type="presParOf" srcId="{3B23363E-1D31-45FA-9A43-E53B8A599AC7}" destId="{1C0DD077-E4F6-4C7F-BB69-6AE71ABF7180}" srcOrd="0" destOrd="0" presId="urn:microsoft.com/office/officeart/2005/8/layout/hProcess9"/>
    <dgm:cxn modelId="{30F47BD6-02B9-47F5-9F89-62C141EE74E5}" type="presParOf" srcId="{3B23363E-1D31-45FA-9A43-E53B8A599AC7}" destId="{42F029A9-6605-434B-8659-01932D1A3D41}" srcOrd="1" destOrd="0" presId="urn:microsoft.com/office/officeart/2005/8/layout/hProcess9"/>
    <dgm:cxn modelId="{D60FDEFE-A502-4050-88DF-0657FCCB2033}" type="presParOf" srcId="{42F029A9-6605-434B-8659-01932D1A3D41}" destId="{D255B801-D55F-4D6E-BC1D-3FC3558D13E9}" srcOrd="0" destOrd="0" presId="urn:microsoft.com/office/officeart/2005/8/layout/hProcess9"/>
    <dgm:cxn modelId="{9F58C94D-3EFC-41F3-B03A-83C82221F9F1}" type="presParOf" srcId="{42F029A9-6605-434B-8659-01932D1A3D41}" destId="{515C316C-9068-47E1-883A-3FA47C6746B9}" srcOrd="1" destOrd="0" presId="urn:microsoft.com/office/officeart/2005/8/layout/hProcess9"/>
    <dgm:cxn modelId="{1D376D3B-4EF2-4A6E-8459-657CD2BB64E2}" type="presParOf" srcId="{42F029A9-6605-434B-8659-01932D1A3D41}" destId="{E5602421-DF2E-4259-BFEB-2DC9C022ABDA}" srcOrd="2" destOrd="0" presId="urn:microsoft.com/office/officeart/2005/8/layout/hProcess9"/>
    <dgm:cxn modelId="{905464B4-721E-4C78-9AA9-71A994335276}" type="presParOf" srcId="{42F029A9-6605-434B-8659-01932D1A3D41}" destId="{E7F612E6-6632-4108-9325-B8D2AB05EDB4}" srcOrd="3" destOrd="0" presId="urn:microsoft.com/office/officeart/2005/8/layout/hProcess9"/>
    <dgm:cxn modelId="{983EE97E-C232-45C4-B5C7-4FA51B8FCA3B}" type="presParOf" srcId="{42F029A9-6605-434B-8659-01932D1A3D41}" destId="{D2FAF9CF-6B80-4EB2-BC50-46BC1C72610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2DA81D-39BE-41C6-8A39-EECDC81200D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B211690-359F-4103-9416-31A7801AC423}">
      <dgm:prSet/>
      <dgm:spPr/>
      <dgm:t>
        <a:bodyPr/>
        <a:lstStyle/>
        <a:p>
          <a:pPr>
            <a:lnSpc>
              <a:spcPct val="100000"/>
            </a:lnSpc>
          </a:pPr>
          <a:r>
            <a:rPr lang="en-US" b="1">
              <a:latin typeface="Arial"/>
              <a:ea typeface="Open Sans ExtraBold"/>
              <a:cs typeface="Arial"/>
            </a:rPr>
            <a:t>Joint support to countries for transition </a:t>
          </a:r>
        </a:p>
      </dgm:t>
    </dgm:pt>
    <dgm:pt modelId="{1E7EEA2D-0748-488F-BB08-1184FF8BC002}" type="parTrans" cxnId="{57AADBCD-D0B3-4B57-91FD-80129CBFCA9E}">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7E9F2AC3-64CA-43C0-98C8-BEF7C45383CD}" type="sibTrans" cxnId="{57AADBCD-D0B3-4B57-91FD-80129CBFCA9E}">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2F9D0CA2-B72D-4AA7-AF7F-3870E4CB5C77}">
      <dgm:prSet/>
      <dgm:spPr/>
      <dgm:t>
        <a:bodyPr/>
        <a:lstStyle/>
        <a:p>
          <a:pPr>
            <a:lnSpc>
              <a:spcPct val="100000"/>
            </a:lnSpc>
          </a:pPr>
          <a:r>
            <a:rPr lang="en-US" b="1">
              <a:latin typeface="Arial"/>
              <a:ea typeface="Open Sans ExtraBold"/>
              <a:cs typeface="Arial"/>
            </a:rPr>
            <a:t>Nutrition Information - data and context analysis (refining vulnerability, indicators and PIN)</a:t>
          </a:r>
        </a:p>
      </dgm:t>
    </dgm:pt>
    <dgm:pt modelId="{EC7CC296-DB56-499D-99FF-5F7811570374}" type="parTrans" cxnId="{FEECCE44-42FD-499F-8F6C-4874E8435EFD}">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DAFE222E-0694-46A8-9929-85421DB83543}" type="sibTrans" cxnId="{FEECCE44-42FD-499F-8F6C-4874E8435EFD}">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A9013060-31B3-4D73-B1FE-C32BB5C75294}">
      <dgm:prSet/>
      <dgm:spPr/>
      <dgm:t>
        <a:bodyPr/>
        <a:lstStyle/>
        <a:p>
          <a:pPr>
            <a:lnSpc>
              <a:spcPct val="100000"/>
            </a:lnSpc>
          </a:pPr>
          <a:r>
            <a:rPr lang="en-US" b="1">
              <a:latin typeface="Arial"/>
              <a:ea typeface="Open Sans ExtraBold"/>
              <a:cs typeface="Arial"/>
            </a:rPr>
            <a:t>Programme monitoring, evidence generation and learning  (home/local foods; risks/success with transition; CHW role)</a:t>
          </a:r>
        </a:p>
      </dgm:t>
    </dgm:pt>
    <dgm:pt modelId="{6C3CB851-19B2-4E8F-8214-940FBB5189F5}" type="parTrans" cxnId="{1BCFFBB7-5021-4723-A185-4A9B631BB0EE}">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93F53014-C01E-4CB5-AC6D-785BE09BBBB9}" type="sibTrans" cxnId="{1BCFFBB7-5021-4723-A185-4A9B631BB0EE}">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8E77C7F3-8234-420C-8D36-11520F6C04A0}">
      <dgm:prSet/>
      <dgm:spPr/>
      <dgm:t>
        <a:bodyPr/>
        <a:lstStyle/>
        <a:p>
          <a:pPr>
            <a:lnSpc>
              <a:spcPct val="100000"/>
            </a:lnSpc>
          </a:pPr>
          <a:r>
            <a:rPr lang="en-US" b="1">
              <a:latin typeface="Arial"/>
              <a:ea typeface="Open Sans ExtraBold"/>
              <a:cs typeface="Arial"/>
            </a:rPr>
            <a:t>Supply chain strengthening (forecasting, readiness and responsiveness, last mile delivery)</a:t>
          </a:r>
        </a:p>
      </dgm:t>
    </dgm:pt>
    <dgm:pt modelId="{0F56C897-03CF-4F14-85DE-ACF4A0B27AB6}" type="parTrans" cxnId="{09D4E061-1F8D-439C-8BCA-F22FF7E54FF4}">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538911CF-B928-4908-B505-B24F5EDF9C31}" type="sibTrans" cxnId="{09D4E061-1F8D-439C-8BCA-F22FF7E54FF4}">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06F860D2-A67A-4FE0-8162-9900A1F9E5AB}">
      <dgm:prSet/>
      <dgm:spPr/>
      <dgm:t>
        <a:bodyPr/>
        <a:lstStyle/>
        <a:p>
          <a:pPr>
            <a:lnSpc>
              <a:spcPct val="100000"/>
            </a:lnSpc>
          </a:pPr>
          <a:r>
            <a:rPr lang="en-US" b="1">
              <a:latin typeface="Arial"/>
              <a:ea typeface="Open Sans ExtraBold"/>
              <a:cs typeface="Arial"/>
            </a:rPr>
            <a:t>Advocacy and resource mobilisation</a:t>
          </a:r>
        </a:p>
      </dgm:t>
    </dgm:pt>
    <dgm:pt modelId="{BE252184-0419-400B-A1EE-91BE97404780}" type="parTrans" cxnId="{DA006A06-3307-4D8C-B930-A6ED2941E867}">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BE1D4B47-44D1-4A13-9F11-E1845F95200E}" type="sibTrans" cxnId="{DA006A06-3307-4D8C-B930-A6ED2941E867}">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4F7CF47D-D172-4C28-AC14-E4D70D482D45}" type="pres">
      <dgm:prSet presAssocID="{DA2DA81D-39BE-41C6-8A39-EECDC81200D6}" presName="root" presStyleCnt="0">
        <dgm:presLayoutVars>
          <dgm:dir/>
          <dgm:resizeHandles val="exact"/>
        </dgm:presLayoutVars>
      </dgm:prSet>
      <dgm:spPr/>
    </dgm:pt>
    <dgm:pt modelId="{33B7B3BD-C9C5-4E44-8EAC-F3C074EE632A}" type="pres">
      <dgm:prSet presAssocID="{EB211690-359F-4103-9416-31A7801AC423}" presName="compNode" presStyleCnt="0"/>
      <dgm:spPr/>
    </dgm:pt>
    <dgm:pt modelId="{066412F5-061D-486D-8E42-EFC53FBC5C4A}" type="pres">
      <dgm:prSet presAssocID="{EB211690-359F-4103-9416-31A7801AC423}" presName="bgRect" presStyleLbl="bgShp" presStyleIdx="0" presStyleCnt="5"/>
      <dgm:spPr/>
    </dgm:pt>
    <dgm:pt modelId="{59A76171-CA66-414E-B49E-616AE44F89E8}" type="pres">
      <dgm:prSet presAssocID="{EB211690-359F-4103-9416-31A7801AC4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0E12E7A-85AA-4348-9A66-4A8B8A919A82}" type="pres">
      <dgm:prSet presAssocID="{EB211690-359F-4103-9416-31A7801AC423}" presName="spaceRect" presStyleCnt="0"/>
      <dgm:spPr/>
    </dgm:pt>
    <dgm:pt modelId="{26191B0C-5370-4C9F-9FEE-90A2F89F75F6}" type="pres">
      <dgm:prSet presAssocID="{EB211690-359F-4103-9416-31A7801AC423}" presName="parTx" presStyleLbl="revTx" presStyleIdx="0" presStyleCnt="5">
        <dgm:presLayoutVars>
          <dgm:chMax val="0"/>
          <dgm:chPref val="0"/>
        </dgm:presLayoutVars>
      </dgm:prSet>
      <dgm:spPr/>
    </dgm:pt>
    <dgm:pt modelId="{7E44140F-F08C-4EF8-9DC7-2038FF84359A}" type="pres">
      <dgm:prSet presAssocID="{7E9F2AC3-64CA-43C0-98C8-BEF7C45383CD}" presName="sibTrans" presStyleCnt="0"/>
      <dgm:spPr/>
    </dgm:pt>
    <dgm:pt modelId="{00AC78C5-AA65-4C93-A87C-DB921D465EDE}" type="pres">
      <dgm:prSet presAssocID="{2F9D0CA2-B72D-4AA7-AF7F-3870E4CB5C77}" presName="compNode" presStyleCnt="0"/>
      <dgm:spPr/>
    </dgm:pt>
    <dgm:pt modelId="{CCF0E58A-567F-4E01-91A4-7340AB1F4522}" type="pres">
      <dgm:prSet presAssocID="{2F9D0CA2-B72D-4AA7-AF7F-3870E4CB5C77}" presName="bgRect" presStyleLbl="bgShp" presStyleIdx="1" presStyleCnt="5"/>
      <dgm:spPr/>
    </dgm:pt>
    <dgm:pt modelId="{29DC4650-F82D-4743-8C41-F8453B2455B8}" type="pres">
      <dgm:prSet presAssocID="{2F9D0CA2-B72D-4AA7-AF7F-3870E4CB5C7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n"/>
        </a:ext>
      </dgm:extLst>
    </dgm:pt>
    <dgm:pt modelId="{DBABD1E7-CFF7-4269-B40E-D80E25B52CC7}" type="pres">
      <dgm:prSet presAssocID="{2F9D0CA2-B72D-4AA7-AF7F-3870E4CB5C77}" presName="spaceRect" presStyleCnt="0"/>
      <dgm:spPr/>
    </dgm:pt>
    <dgm:pt modelId="{99F4B9A1-8BE1-4512-9056-125D0A7B61CA}" type="pres">
      <dgm:prSet presAssocID="{2F9D0CA2-B72D-4AA7-AF7F-3870E4CB5C77}" presName="parTx" presStyleLbl="revTx" presStyleIdx="1" presStyleCnt="5">
        <dgm:presLayoutVars>
          <dgm:chMax val="0"/>
          <dgm:chPref val="0"/>
        </dgm:presLayoutVars>
      </dgm:prSet>
      <dgm:spPr/>
    </dgm:pt>
    <dgm:pt modelId="{FB42F931-1811-4ADC-B4FE-C38557AC75BC}" type="pres">
      <dgm:prSet presAssocID="{DAFE222E-0694-46A8-9929-85421DB83543}" presName="sibTrans" presStyleCnt="0"/>
      <dgm:spPr/>
    </dgm:pt>
    <dgm:pt modelId="{B63B3902-03CF-4008-9077-F6C20C135B8C}" type="pres">
      <dgm:prSet presAssocID="{A9013060-31B3-4D73-B1FE-C32BB5C75294}" presName="compNode" presStyleCnt="0"/>
      <dgm:spPr/>
    </dgm:pt>
    <dgm:pt modelId="{9343F72F-0611-444F-96A4-48B8240691C4}" type="pres">
      <dgm:prSet presAssocID="{A9013060-31B3-4D73-B1FE-C32BB5C75294}" presName="bgRect" presStyleLbl="bgShp" presStyleIdx="2" presStyleCnt="5"/>
      <dgm:spPr/>
    </dgm:pt>
    <dgm:pt modelId="{AC1780AA-DFEC-4B02-91C0-D9940DC4716E}" type="pres">
      <dgm:prSet presAssocID="{A9013060-31B3-4D73-B1FE-C32BB5C7529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ycle with People"/>
        </a:ext>
      </dgm:extLst>
    </dgm:pt>
    <dgm:pt modelId="{BA79CD7B-C23A-4C63-9448-316D6B5B6467}" type="pres">
      <dgm:prSet presAssocID="{A9013060-31B3-4D73-B1FE-C32BB5C75294}" presName="spaceRect" presStyleCnt="0"/>
      <dgm:spPr/>
    </dgm:pt>
    <dgm:pt modelId="{68938275-00AF-4837-A1C3-92C17B763309}" type="pres">
      <dgm:prSet presAssocID="{A9013060-31B3-4D73-B1FE-C32BB5C75294}" presName="parTx" presStyleLbl="revTx" presStyleIdx="2" presStyleCnt="5" custScaleX="99691">
        <dgm:presLayoutVars>
          <dgm:chMax val="0"/>
          <dgm:chPref val="0"/>
        </dgm:presLayoutVars>
      </dgm:prSet>
      <dgm:spPr/>
    </dgm:pt>
    <dgm:pt modelId="{DB5CA94F-9934-4FD5-AE76-8D73F2D53755}" type="pres">
      <dgm:prSet presAssocID="{93F53014-C01E-4CB5-AC6D-785BE09BBBB9}" presName="sibTrans" presStyleCnt="0"/>
      <dgm:spPr/>
    </dgm:pt>
    <dgm:pt modelId="{999A6B29-B666-49AC-9B34-60182379F179}" type="pres">
      <dgm:prSet presAssocID="{8E77C7F3-8234-420C-8D36-11520F6C04A0}" presName="compNode" presStyleCnt="0"/>
      <dgm:spPr/>
    </dgm:pt>
    <dgm:pt modelId="{199CBFFF-D375-4870-A092-2A6766D0A7F3}" type="pres">
      <dgm:prSet presAssocID="{8E77C7F3-8234-420C-8D36-11520F6C04A0}" presName="bgRect" presStyleLbl="bgShp" presStyleIdx="3" presStyleCnt="5"/>
      <dgm:spPr/>
    </dgm:pt>
    <dgm:pt modelId="{B14764DE-CAF7-40E9-864D-63E257A3610F}" type="pres">
      <dgm:prSet presAssocID="{8E77C7F3-8234-420C-8D36-11520F6C04A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x trolley"/>
        </a:ext>
      </dgm:extLst>
    </dgm:pt>
    <dgm:pt modelId="{9FA24AF3-F609-450E-8335-C6F49C821719}" type="pres">
      <dgm:prSet presAssocID="{8E77C7F3-8234-420C-8D36-11520F6C04A0}" presName="spaceRect" presStyleCnt="0"/>
      <dgm:spPr/>
    </dgm:pt>
    <dgm:pt modelId="{DE43EADB-1D13-4F76-8E27-62F24E547362}" type="pres">
      <dgm:prSet presAssocID="{8E77C7F3-8234-420C-8D36-11520F6C04A0}" presName="parTx" presStyleLbl="revTx" presStyleIdx="3" presStyleCnt="5">
        <dgm:presLayoutVars>
          <dgm:chMax val="0"/>
          <dgm:chPref val="0"/>
        </dgm:presLayoutVars>
      </dgm:prSet>
      <dgm:spPr/>
    </dgm:pt>
    <dgm:pt modelId="{AD7AED3B-53B4-4118-AAC3-9A1CD93D98E5}" type="pres">
      <dgm:prSet presAssocID="{538911CF-B928-4908-B505-B24F5EDF9C31}" presName="sibTrans" presStyleCnt="0"/>
      <dgm:spPr/>
    </dgm:pt>
    <dgm:pt modelId="{8A9A0739-1B8D-4A6A-AC98-9C12201F4302}" type="pres">
      <dgm:prSet presAssocID="{06F860D2-A67A-4FE0-8162-9900A1F9E5AB}" presName="compNode" presStyleCnt="0"/>
      <dgm:spPr/>
    </dgm:pt>
    <dgm:pt modelId="{A7061F32-3E9F-4438-91B0-58D39AA1A96E}" type="pres">
      <dgm:prSet presAssocID="{06F860D2-A67A-4FE0-8162-9900A1F9E5AB}" presName="bgRect" presStyleLbl="bgShp" presStyleIdx="4" presStyleCnt="5"/>
      <dgm:spPr/>
    </dgm:pt>
    <dgm:pt modelId="{AD4AB15E-23FF-440E-B035-9C6755D26F12}" type="pres">
      <dgm:prSet presAssocID="{06F860D2-A67A-4FE0-8162-9900A1F9E5A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515577B7-8B20-4EA9-87E7-EEF78F0DE650}" type="pres">
      <dgm:prSet presAssocID="{06F860D2-A67A-4FE0-8162-9900A1F9E5AB}" presName="spaceRect" presStyleCnt="0"/>
      <dgm:spPr/>
    </dgm:pt>
    <dgm:pt modelId="{F96D9182-3673-4CDC-AB5F-4688F713DDE7}" type="pres">
      <dgm:prSet presAssocID="{06F860D2-A67A-4FE0-8162-9900A1F9E5AB}" presName="parTx" presStyleLbl="revTx" presStyleIdx="4" presStyleCnt="5" custScaleX="98809" custLinFactNeighborX="5082">
        <dgm:presLayoutVars>
          <dgm:chMax val="0"/>
          <dgm:chPref val="0"/>
        </dgm:presLayoutVars>
      </dgm:prSet>
      <dgm:spPr/>
    </dgm:pt>
  </dgm:ptLst>
  <dgm:cxnLst>
    <dgm:cxn modelId="{DA006A06-3307-4D8C-B930-A6ED2941E867}" srcId="{DA2DA81D-39BE-41C6-8A39-EECDC81200D6}" destId="{06F860D2-A67A-4FE0-8162-9900A1F9E5AB}" srcOrd="4" destOrd="0" parTransId="{BE252184-0419-400B-A1EE-91BE97404780}" sibTransId="{BE1D4B47-44D1-4A13-9F11-E1845F95200E}"/>
    <dgm:cxn modelId="{D0399B2A-572D-41A1-8471-7136724B881E}" type="presOf" srcId="{A9013060-31B3-4D73-B1FE-C32BB5C75294}" destId="{68938275-00AF-4837-A1C3-92C17B763309}" srcOrd="0" destOrd="0" presId="urn:microsoft.com/office/officeart/2018/2/layout/IconVerticalSolidList"/>
    <dgm:cxn modelId="{2E6D6332-A2FD-4870-9BE4-237FF4083DAF}" type="presOf" srcId="{2F9D0CA2-B72D-4AA7-AF7F-3870E4CB5C77}" destId="{99F4B9A1-8BE1-4512-9056-125D0A7B61CA}" srcOrd="0" destOrd="0" presId="urn:microsoft.com/office/officeart/2018/2/layout/IconVerticalSolidList"/>
    <dgm:cxn modelId="{09D4E061-1F8D-439C-8BCA-F22FF7E54FF4}" srcId="{DA2DA81D-39BE-41C6-8A39-EECDC81200D6}" destId="{8E77C7F3-8234-420C-8D36-11520F6C04A0}" srcOrd="3" destOrd="0" parTransId="{0F56C897-03CF-4F14-85DE-ACF4A0B27AB6}" sibTransId="{538911CF-B928-4908-B505-B24F5EDF9C31}"/>
    <dgm:cxn modelId="{FEECCE44-42FD-499F-8F6C-4874E8435EFD}" srcId="{DA2DA81D-39BE-41C6-8A39-EECDC81200D6}" destId="{2F9D0CA2-B72D-4AA7-AF7F-3870E4CB5C77}" srcOrd="1" destOrd="0" parTransId="{EC7CC296-DB56-499D-99FF-5F7811570374}" sibTransId="{DAFE222E-0694-46A8-9929-85421DB83543}"/>
    <dgm:cxn modelId="{1BCFFBB7-5021-4723-A185-4A9B631BB0EE}" srcId="{DA2DA81D-39BE-41C6-8A39-EECDC81200D6}" destId="{A9013060-31B3-4D73-B1FE-C32BB5C75294}" srcOrd="2" destOrd="0" parTransId="{6C3CB851-19B2-4E8F-8214-940FBB5189F5}" sibTransId="{93F53014-C01E-4CB5-AC6D-785BE09BBBB9}"/>
    <dgm:cxn modelId="{A91103BC-9646-4329-8B84-6D4C99DED799}" type="presOf" srcId="{8E77C7F3-8234-420C-8D36-11520F6C04A0}" destId="{DE43EADB-1D13-4F76-8E27-62F24E547362}" srcOrd="0" destOrd="0" presId="urn:microsoft.com/office/officeart/2018/2/layout/IconVerticalSolidList"/>
    <dgm:cxn modelId="{57AADBCD-D0B3-4B57-91FD-80129CBFCA9E}" srcId="{DA2DA81D-39BE-41C6-8A39-EECDC81200D6}" destId="{EB211690-359F-4103-9416-31A7801AC423}" srcOrd="0" destOrd="0" parTransId="{1E7EEA2D-0748-488F-BB08-1184FF8BC002}" sibTransId="{7E9F2AC3-64CA-43C0-98C8-BEF7C45383CD}"/>
    <dgm:cxn modelId="{EBB8B0D9-BEBE-4F3B-8EE6-16E6E5D569C6}" type="presOf" srcId="{DA2DA81D-39BE-41C6-8A39-EECDC81200D6}" destId="{4F7CF47D-D172-4C28-AC14-E4D70D482D45}" srcOrd="0" destOrd="0" presId="urn:microsoft.com/office/officeart/2018/2/layout/IconVerticalSolidList"/>
    <dgm:cxn modelId="{71CA9EDA-2D8A-4098-BF46-3DC786E83576}" type="presOf" srcId="{EB211690-359F-4103-9416-31A7801AC423}" destId="{26191B0C-5370-4C9F-9FEE-90A2F89F75F6}" srcOrd="0" destOrd="0" presId="urn:microsoft.com/office/officeart/2018/2/layout/IconVerticalSolidList"/>
    <dgm:cxn modelId="{D884FAEA-704B-49C4-ACAF-FC39134E1E79}" type="presOf" srcId="{06F860D2-A67A-4FE0-8162-9900A1F9E5AB}" destId="{F96D9182-3673-4CDC-AB5F-4688F713DDE7}" srcOrd="0" destOrd="0" presId="urn:microsoft.com/office/officeart/2018/2/layout/IconVerticalSolidList"/>
    <dgm:cxn modelId="{20343CC2-0F6D-4C48-88CF-345ED4107EAE}" type="presParOf" srcId="{4F7CF47D-D172-4C28-AC14-E4D70D482D45}" destId="{33B7B3BD-C9C5-4E44-8EAC-F3C074EE632A}" srcOrd="0" destOrd="0" presId="urn:microsoft.com/office/officeart/2018/2/layout/IconVerticalSolidList"/>
    <dgm:cxn modelId="{6188411B-84C2-4B3E-86BF-08A75E384721}" type="presParOf" srcId="{33B7B3BD-C9C5-4E44-8EAC-F3C074EE632A}" destId="{066412F5-061D-486D-8E42-EFC53FBC5C4A}" srcOrd="0" destOrd="0" presId="urn:microsoft.com/office/officeart/2018/2/layout/IconVerticalSolidList"/>
    <dgm:cxn modelId="{B6F970C8-BC0A-410A-964F-32E9FB9685EE}" type="presParOf" srcId="{33B7B3BD-C9C5-4E44-8EAC-F3C074EE632A}" destId="{59A76171-CA66-414E-B49E-616AE44F89E8}" srcOrd="1" destOrd="0" presId="urn:microsoft.com/office/officeart/2018/2/layout/IconVerticalSolidList"/>
    <dgm:cxn modelId="{2F0B8F52-7A3B-4043-8AFB-F7F92EF67596}" type="presParOf" srcId="{33B7B3BD-C9C5-4E44-8EAC-F3C074EE632A}" destId="{C0E12E7A-85AA-4348-9A66-4A8B8A919A82}" srcOrd="2" destOrd="0" presId="urn:microsoft.com/office/officeart/2018/2/layout/IconVerticalSolidList"/>
    <dgm:cxn modelId="{5BC2680C-EBE3-4EF1-9438-198FC3B8464D}" type="presParOf" srcId="{33B7B3BD-C9C5-4E44-8EAC-F3C074EE632A}" destId="{26191B0C-5370-4C9F-9FEE-90A2F89F75F6}" srcOrd="3" destOrd="0" presId="urn:microsoft.com/office/officeart/2018/2/layout/IconVerticalSolidList"/>
    <dgm:cxn modelId="{E265623B-400F-4C65-B8AD-85C658F2FF86}" type="presParOf" srcId="{4F7CF47D-D172-4C28-AC14-E4D70D482D45}" destId="{7E44140F-F08C-4EF8-9DC7-2038FF84359A}" srcOrd="1" destOrd="0" presId="urn:microsoft.com/office/officeart/2018/2/layout/IconVerticalSolidList"/>
    <dgm:cxn modelId="{543D2EDF-64FD-4B54-85AE-5214DE3D3C9F}" type="presParOf" srcId="{4F7CF47D-D172-4C28-AC14-E4D70D482D45}" destId="{00AC78C5-AA65-4C93-A87C-DB921D465EDE}" srcOrd="2" destOrd="0" presId="urn:microsoft.com/office/officeart/2018/2/layout/IconVerticalSolidList"/>
    <dgm:cxn modelId="{65DF867E-B47F-4E3E-AC06-28CFBDFC4E45}" type="presParOf" srcId="{00AC78C5-AA65-4C93-A87C-DB921D465EDE}" destId="{CCF0E58A-567F-4E01-91A4-7340AB1F4522}" srcOrd="0" destOrd="0" presId="urn:microsoft.com/office/officeart/2018/2/layout/IconVerticalSolidList"/>
    <dgm:cxn modelId="{C7A4B599-B760-41F5-B4C0-903A4B69CA71}" type="presParOf" srcId="{00AC78C5-AA65-4C93-A87C-DB921D465EDE}" destId="{29DC4650-F82D-4743-8C41-F8453B2455B8}" srcOrd="1" destOrd="0" presId="urn:microsoft.com/office/officeart/2018/2/layout/IconVerticalSolidList"/>
    <dgm:cxn modelId="{01D090DC-77A2-4757-B789-7D83BE058E9C}" type="presParOf" srcId="{00AC78C5-AA65-4C93-A87C-DB921D465EDE}" destId="{DBABD1E7-CFF7-4269-B40E-D80E25B52CC7}" srcOrd="2" destOrd="0" presId="urn:microsoft.com/office/officeart/2018/2/layout/IconVerticalSolidList"/>
    <dgm:cxn modelId="{4E343ADA-26B5-4D63-9D12-F553416916C0}" type="presParOf" srcId="{00AC78C5-AA65-4C93-A87C-DB921D465EDE}" destId="{99F4B9A1-8BE1-4512-9056-125D0A7B61CA}" srcOrd="3" destOrd="0" presId="urn:microsoft.com/office/officeart/2018/2/layout/IconVerticalSolidList"/>
    <dgm:cxn modelId="{9D71830F-AECD-4B89-B4D8-825B779CA141}" type="presParOf" srcId="{4F7CF47D-D172-4C28-AC14-E4D70D482D45}" destId="{FB42F931-1811-4ADC-B4FE-C38557AC75BC}" srcOrd="3" destOrd="0" presId="urn:microsoft.com/office/officeart/2018/2/layout/IconVerticalSolidList"/>
    <dgm:cxn modelId="{22FAC809-7451-446C-BB2F-6F7DECA76B08}" type="presParOf" srcId="{4F7CF47D-D172-4C28-AC14-E4D70D482D45}" destId="{B63B3902-03CF-4008-9077-F6C20C135B8C}" srcOrd="4" destOrd="0" presId="urn:microsoft.com/office/officeart/2018/2/layout/IconVerticalSolidList"/>
    <dgm:cxn modelId="{C555D740-CA40-4C39-821A-CCB9D83864F2}" type="presParOf" srcId="{B63B3902-03CF-4008-9077-F6C20C135B8C}" destId="{9343F72F-0611-444F-96A4-48B8240691C4}" srcOrd="0" destOrd="0" presId="urn:microsoft.com/office/officeart/2018/2/layout/IconVerticalSolidList"/>
    <dgm:cxn modelId="{BB812B50-A935-463B-98C1-838A2ED33D3F}" type="presParOf" srcId="{B63B3902-03CF-4008-9077-F6C20C135B8C}" destId="{AC1780AA-DFEC-4B02-91C0-D9940DC4716E}" srcOrd="1" destOrd="0" presId="urn:microsoft.com/office/officeart/2018/2/layout/IconVerticalSolidList"/>
    <dgm:cxn modelId="{F5825FE6-90DF-4045-8220-6D14449DEE3B}" type="presParOf" srcId="{B63B3902-03CF-4008-9077-F6C20C135B8C}" destId="{BA79CD7B-C23A-4C63-9448-316D6B5B6467}" srcOrd="2" destOrd="0" presId="urn:microsoft.com/office/officeart/2018/2/layout/IconVerticalSolidList"/>
    <dgm:cxn modelId="{08971595-5A68-49DC-A036-B59C9AA9A9BF}" type="presParOf" srcId="{B63B3902-03CF-4008-9077-F6C20C135B8C}" destId="{68938275-00AF-4837-A1C3-92C17B763309}" srcOrd="3" destOrd="0" presId="urn:microsoft.com/office/officeart/2018/2/layout/IconVerticalSolidList"/>
    <dgm:cxn modelId="{C6ED3544-C8E9-49C2-89FA-0B4FE85CF076}" type="presParOf" srcId="{4F7CF47D-D172-4C28-AC14-E4D70D482D45}" destId="{DB5CA94F-9934-4FD5-AE76-8D73F2D53755}" srcOrd="5" destOrd="0" presId="urn:microsoft.com/office/officeart/2018/2/layout/IconVerticalSolidList"/>
    <dgm:cxn modelId="{5F5B63D7-1A7E-4D96-A159-0C8534C278F8}" type="presParOf" srcId="{4F7CF47D-D172-4C28-AC14-E4D70D482D45}" destId="{999A6B29-B666-49AC-9B34-60182379F179}" srcOrd="6" destOrd="0" presId="urn:microsoft.com/office/officeart/2018/2/layout/IconVerticalSolidList"/>
    <dgm:cxn modelId="{9F7C3E57-4090-4E5D-835C-A43E0CCCBAA6}" type="presParOf" srcId="{999A6B29-B666-49AC-9B34-60182379F179}" destId="{199CBFFF-D375-4870-A092-2A6766D0A7F3}" srcOrd="0" destOrd="0" presId="urn:microsoft.com/office/officeart/2018/2/layout/IconVerticalSolidList"/>
    <dgm:cxn modelId="{F23610B5-9A10-4C98-BF58-CEF6F3B90477}" type="presParOf" srcId="{999A6B29-B666-49AC-9B34-60182379F179}" destId="{B14764DE-CAF7-40E9-864D-63E257A3610F}" srcOrd="1" destOrd="0" presId="urn:microsoft.com/office/officeart/2018/2/layout/IconVerticalSolidList"/>
    <dgm:cxn modelId="{839FCE31-EE0B-4B82-88DE-2A0BF11BFBB4}" type="presParOf" srcId="{999A6B29-B666-49AC-9B34-60182379F179}" destId="{9FA24AF3-F609-450E-8335-C6F49C821719}" srcOrd="2" destOrd="0" presId="urn:microsoft.com/office/officeart/2018/2/layout/IconVerticalSolidList"/>
    <dgm:cxn modelId="{766F0E44-177F-4F5F-8BF2-A1E754ADE054}" type="presParOf" srcId="{999A6B29-B666-49AC-9B34-60182379F179}" destId="{DE43EADB-1D13-4F76-8E27-62F24E547362}" srcOrd="3" destOrd="0" presId="urn:microsoft.com/office/officeart/2018/2/layout/IconVerticalSolidList"/>
    <dgm:cxn modelId="{FCBE7E6B-CB29-4A73-AD04-B228FB1808CD}" type="presParOf" srcId="{4F7CF47D-D172-4C28-AC14-E4D70D482D45}" destId="{AD7AED3B-53B4-4118-AAC3-9A1CD93D98E5}" srcOrd="7" destOrd="0" presId="urn:microsoft.com/office/officeart/2018/2/layout/IconVerticalSolidList"/>
    <dgm:cxn modelId="{5400AEAB-75CA-4323-A018-90810E510FFC}" type="presParOf" srcId="{4F7CF47D-D172-4C28-AC14-E4D70D482D45}" destId="{8A9A0739-1B8D-4A6A-AC98-9C12201F4302}" srcOrd="8" destOrd="0" presId="urn:microsoft.com/office/officeart/2018/2/layout/IconVerticalSolidList"/>
    <dgm:cxn modelId="{29D22B88-0A1E-4D0A-B524-0A2DC952CC0C}" type="presParOf" srcId="{8A9A0739-1B8D-4A6A-AC98-9C12201F4302}" destId="{A7061F32-3E9F-4438-91B0-58D39AA1A96E}" srcOrd="0" destOrd="0" presId="urn:microsoft.com/office/officeart/2018/2/layout/IconVerticalSolidList"/>
    <dgm:cxn modelId="{D4AE2243-6500-4FD4-8BF5-4EFA1056575D}" type="presParOf" srcId="{8A9A0739-1B8D-4A6A-AC98-9C12201F4302}" destId="{AD4AB15E-23FF-440E-B035-9C6755D26F12}" srcOrd="1" destOrd="0" presId="urn:microsoft.com/office/officeart/2018/2/layout/IconVerticalSolidList"/>
    <dgm:cxn modelId="{21E88CDD-8F03-44BE-89C0-993166E7BB8A}" type="presParOf" srcId="{8A9A0739-1B8D-4A6A-AC98-9C12201F4302}" destId="{515577B7-8B20-4EA9-87E7-EEF78F0DE650}" srcOrd="2" destOrd="0" presId="urn:microsoft.com/office/officeart/2018/2/layout/IconVerticalSolidList"/>
    <dgm:cxn modelId="{12C102B8-BE6B-4FEB-A4B6-6EB2B312A43A}" type="presParOf" srcId="{8A9A0739-1B8D-4A6A-AC98-9C12201F4302}" destId="{F96D9182-3673-4CDC-AB5F-4688F713DD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8415-1841-4BCA-9352-8BBEAD9D370F}">
      <dsp:nvSpPr>
        <dsp:cNvPr id="0" name=""/>
        <dsp:cNvSpPr/>
      </dsp:nvSpPr>
      <dsp:spPr>
        <a:xfrm>
          <a:off x="0" y="2060"/>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8F57DAB-DCF6-4101-A556-99701C7625EF}">
      <dsp:nvSpPr>
        <dsp:cNvPr id="0" name=""/>
        <dsp:cNvSpPr/>
      </dsp:nvSpPr>
      <dsp:spPr>
        <a:xfrm>
          <a:off x="315972" y="237082"/>
          <a:ext cx="574496" cy="574496"/>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3AF01E9-7C75-43D3-9F56-981828E6E71B}">
      <dsp:nvSpPr>
        <dsp:cNvPr id="0" name=""/>
        <dsp:cNvSpPr/>
      </dsp:nvSpPr>
      <dsp:spPr>
        <a:xfrm>
          <a:off x="1206442" y="2060"/>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Definition and key characteristics </a:t>
          </a:r>
        </a:p>
      </dsp:txBody>
      <dsp:txXfrm>
        <a:off x="1206442" y="2060"/>
        <a:ext cx="9309157" cy="1044538"/>
      </dsp:txXfrm>
    </dsp:sp>
    <dsp:sp modelId="{D8B57424-115E-435C-A7DC-F61947C79845}">
      <dsp:nvSpPr>
        <dsp:cNvPr id="0" name=""/>
        <dsp:cNvSpPr/>
      </dsp:nvSpPr>
      <dsp:spPr>
        <a:xfrm>
          <a:off x="0" y="1307734"/>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BC07871-6932-4310-ACEF-A6740ED06BAD}">
      <dsp:nvSpPr>
        <dsp:cNvPr id="0" name=""/>
        <dsp:cNvSpPr/>
      </dsp:nvSpPr>
      <dsp:spPr>
        <a:xfrm>
          <a:off x="315972" y="1542755"/>
          <a:ext cx="574496" cy="57449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B239AC9-FB91-409C-81EC-22FB06D0CE49}">
      <dsp:nvSpPr>
        <dsp:cNvPr id="0" name=""/>
        <dsp:cNvSpPr/>
      </dsp:nvSpPr>
      <dsp:spPr>
        <a:xfrm>
          <a:off x="1206442" y="1307734"/>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Global overview</a:t>
          </a:r>
        </a:p>
      </dsp:txBody>
      <dsp:txXfrm>
        <a:off x="1206442" y="1307734"/>
        <a:ext cx="9309157" cy="1044538"/>
      </dsp:txXfrm>
    </dsp:sp>
    <dsp:sp modelId="{A768C496-C706-4313-837C-C9B79327F4ED}">
      <dsp:nvSpPr>
        <dsp:cNvPr id="0" name=""/>
        <dsp:cNvSpPr/>
      </dsp:nvSpPr>
      <dsp:spPr>
        <a:xfrm>
          <a:off x="0" y="2613407"/>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BC742FF-44C3-448A-9C8F-5270A3A58E8C}">
      <dsp:nvSpPr>
        <dsp:cNvPr id="0" name=""/>
        <dsp:cNvSpPr/>
      </dsp:nvSpPr>
      <dsp:spPr>
        <a:xfrm>
          <a:off x="315972" y="2848428"/>
          <a:ext cx="574496" cy="574496"/>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ED971D9-483A-4F58-9818-E9BFB7B5DC31}">
      <dsp:nvSpPr>
        <dsp:cNvPr id="0" name=""/>
        <dsp:cNvSpPr/>
      </dsp:nvSpPr>
      <dsp:spPr>
        <a:xfrm>
          <a:off x="1206442" y="2613407"/>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Anticipatory Actions and Nutrition</a:t>
          </a:r>
        </a:p>
      </dsp:txBody>
      <dsp:txXfrm>
        <a:off x="1206442" y="2613407"/>
        <a:ext cx="9309157" cy="1044538"/>
      </dsp:txXfrm>
    </dsp:sp>
    <dsp:sp modelId="{A2020F77-E736-46FB-8BD3-FEF861C30F79}">
      <dsp:nvSpPr>
        <dsp:cNvPr id="0" name=""/>
        <dsp:cNvSpPr/>
      </dsp:nvSpPr>
      <dsp:spPr>
        <a:xfrm>
          <a:off x="0" y="3919080"/>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7EEE77F-79D6-447C-9EA9-B52C67B70D53}">
      <dsp:nvSpPr>
        <dsp:cNvPr id="0" name=""/>
        <dsp:cNvSpPr/>
      </dsp:nvSpPr>
      <dsp:spPr>
        <a:xfrm>
          <a:off x="315972" y="4154101"/>
          <a:ext cx="574496" cy="574496"/>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17C54E9-1189-495A-8980-1F8755AB7833}">
      <dsp:nvSpPr>
        <dsp:cNvPr id="0" name=""/>
        <dsp:cNvSpPr/>
      </dsp:nvSpPr>
      <dsp:spPr>
        <a:xfrm>
          <a:off x="1206442" y="3919080"/>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Regional Experience </a:t>
          </a:r>
        </a:p>
      </dsp:txBody>
      <dsp:txXfrm>
        <a:off x="1206442" y="3919080"/>
        <a:ext cx="9309157" cy="1044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770A4-4CF9-4AB6-AF08-04E9A88B7C9B}">
      <dsp:nvSpPr>
        <dsp:cNvPr id="0" name=""/>
        <dsp:cNvSpPr/>
      </dsp:nvSpPr>
      <dsp:spPr>
        <a:xfrm>
          <a:off x="3829" y="116282"/>
          <a:ext cx="2302652" cy="502952"/>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i="0" kern="1200">
              <a:solidFill>
                <a:srgbClr val="4A8BCA"/>
              </a:solidFill>
            </a:rPr>
            <a:t>WASH</a:t>
          </a:r>
          <a:endParaRPr lang="en-GB" sz="1600" kern="1200">
            <a:solidFill>
              <a:srgbClr val="4A8BCA"/>
            </a:solidFill>
          </a:endParaRPr>
        </a:p>
      </dsp:txBody>
      <dsp:txXfrm>
        <a:off x="3829" y="116282"/>
        <a:ext cx="2302652" cy="502952"/>
      </dsp:txXfrm>
    </dsp:sp>
    <dsp:sp modelId="{F0C77653-7A96-45C9-91C2-599CE794EA1B}">
      <dsp:nvSpPr>
        <dsp:cNvPr id="0" name=""/>
        <dsp:cNvSpPr/>
      </dsp:nvSpPr>
      <dsp:spPr>
        <a:xfrm>
          <a:off x="3829" y="619235"/>
          <a:ext cx="2302652" cy="1909490"/>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Repair WASH facilities at evacuation sites</a:t>
          </a:r>
        </a:p>
        <a:p>
          <a:pPr marL="114300" lvl="1" indent="-114300" algn="l" defTabSz="533400">
            <a:lnSpc>
              <a:spcPct val="90000"/>
            </a:lnSpc>
            <a:spcBef>
              <a:spcPct val="0"/>
            </a:spcBef>
            <a:spcAft>
              <a:spcPct val="15000"/>
            </a:spcAft>
            <a:buChar char="•"/>
          </a:pPr>
          <a:r>
            <a:rPr lang="en-GB" sz="1200" kern="1200"/>
            <a:t>Raise awareness about hygiene promotion</a:t>
          </a:r>
        </a:p>
      </dsp:txBody>
      <dsp:txXfrm>
        <a:off x="3829" y="619235"/>
        <a:ext cx="2302652" cy="1909490"/>
      </dsp:txXfrm>
    </dsp:sp>
    <dsp:sp modelId="{136A3031-CD13-497E-A841-E53B804AC5F7}">
      <dsp:nvSpPr>
        <dsp:cNvPr id="0" name=""/>
        <dsp:cNvSpPr/>
      </dsp:nvSpPr>
      <dsp:spPr>
        <a:xfrm>
          <a:off x="2628853" y="116282"/>
          <a:ext cx="2302652" cy="502952"/>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solidFill>
                <a:srgbClr val="4A8BCA"/>
              </a:solidFill>
            </a:rPr>
            <a:t>Health</a:t>
          </a:r>
          <a:endParaRPr lang="en-GB" sz="1200" b="1" kern="1200">
            <a:solidFill>
              <a:srgbClr val="4A8BCA"/>
            </a:solidFill>
          </a:endParaRPr>
        </a:p>
      </dsp:txBody>
      <dsp:txXfrm>
        <a:off x="2628853" y="116282"/>
        <a:ext cx="2302652" cy="502952"/>
      </dsp:txXfrm>
    </dsp:sp>
    <dsp:sp modelId="{BCAE4362-B2F8-4EE4-A104-07CD0D44AC10}">
      <dsp:nvSpPr>
        <dsp:cNvPr id="0" name=""/>
        <dsp:cNvSpPr/>
      </dsp:nvSpPr>
      <dsp:spPr>
        <a:xfrm>
          <a:off x="2628853" y="619235"/>
          <a:ext cx="2302652" cy="1909490"/>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Equip health facilities to provide sexual- and reproductive healthcare services</a:t>
          </a:r>
        </a:p>
        <a:p>
          <a:pPr marL="114300" lvl="1" indent="-114300" algn="l" defTabSz="533400">
            <a:lnSpc>
              <a:spcPct val="90000"/>
            </a:lnSpc>
            <a:spcBef>
              <a:spcPct val="0"/>
            </a:spcBef>
            <a:spcAft>
              <a:spcPct val="15000"/>
            </a:spcAft>
            <a:buChar char="•"/>
          </a:pPr>
          <a:r>
            <a:rPr lang="en-GB" sz="1200" kern="1200"/>
            <a:t>Equip health facilities and midwifes with the means to safely deliver babies</a:t>
          </a:r>
        </a:p>
        <a:p>
          <a:pPr marL="114300" lvl="1" indent="-114300" algn="l" defTabSz="533400">
            <a:lnSpc>
              <a:spcPct val="90000"/>
            </a:lnSpc>
            <a:spcBef>
              <a:spcPct val="0"/>
            </a:spcBef>
            <a:spcAft>
              <a:spcPct val="15000"/>
            </a:spcAft>
            <a:buChar char="•"/>
          </a:pPr>
          <a:r>
            <a:rPr lang="en-GB" sz="1200" kern="1200"/>
            <a:t>Provide conditional cash to pregnant women to facilitate referrals and access to obstetric services</a:t>
          </a:r>
        </a:p>
      </dsp:txBody>
      <dsp:txXfrm>
        <a:off x="2628853" y="619235"/>
        <a:ext cx="2302652" cy="1909490"/>
      </dsp:txXfrm>
    </dsp:sp>
    <dsp:sp modelId="{C618D522-3B78-49DF-A23D-86E6591C7608}">
      <dsp:nvSpPr>
        <dsp:cNvPr id="0" name=""/>
        <dsp:cNvSpPr/>
      </dsp:nvSpPr>
      <dsp:spPr>
        <a:xfrm>
          <a:off x="5253878" y="116282"/>
          <a:ext cx="2302652" cy="502952"/>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solidFill>
                <a:srgbClr val="4A8BCA"/>
              </a:solidFill>
            </a:rPr>
            <a:t>Protection</a:t>
          </a:r>
          <a:endParaRPr lang="en-GB" sz="1200" b="1" kern="1200">
            <a:solidFill>
              <a:srgbClr val="4A8BCA"/>
            </a:solidFill>
          </a:endParaRPr>
        </a:p>
      </dsp:txBody>
      <dsp:txXfrm>
        <a:off x="5253878" y="116282"/>
        <a:ext cx="2302652" cy="502952"/>
      </dsp:txXfrm>
    </dsp:sp>
    <dsp:sp modelId="{676C9716-AD73-405C-9CBD-4A14E641A6DD}">
      <dsp:nvSpPr>
        <dsp:cNvPr id="0" name=""/>
        <dsp:cNvSpPr/>
      </dsp:nvSpPr>
      <dsp:spPr>
        <a:xfrm>
          <a:off x="5253878" y="619235"/>
          <a:ext cx="2302652" cy="1909490"/>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Raise awareness on gender-based violence</a:t>
          </a:r>
        </a:p>
        <a:p>
          <a:pPr marL="114300" lvl="1" indent="-114300" algn="l" defTabSz="533400">
            <a:lnSpc>
              <a:spcPct val="90000"/>
            </a:lnSpc>
            <a:spcBef>
              <a:spcPct val="0"/>
            </a:spcBef>
            <a:spcAft>
              <a:spcPct val="15000"/>
            </a:spcAft>
            <a:buChar char="•"/>
          </a:pPr>
          <a:r>
            <a:rPr lang="en-GB" sz="1200" kern="1200"/>
            <a:t>Distribute dignity kits</a:t>
          </a:r>
        </a:p>
        <a:p>
          <a:pPr marL="114300" lvl="1" indent="-114300" algn="l" defTabSz="533400">
            <a:lnSpc>
              <a:spcPct val="90000"/>
            </a:lnSpc>
            <a:spcBef>
              <a:spcPct val="0"/>
            </a:spcBef>
            <a:spcAft>
              <a:spcPct val="15000"/>
            </a:spcAft>
            <a:buChar char="•"/>
          </a:pPr>
          <a:r>
            <a:rPr lang="en-GB" sz="1200" kern="1200"/>
            <a:t>Provide conditional cash to survivors of GBV</a:t>
          </a:r>
        </a:p>
        <a:p>
          <a:pPr marL="114300" lvl="1" indent="-114300" algn="l" defTabSz="533400">
            <a:lnSpc>
              <a:spcPct val="90000"/>
            </a:lnSpc>
            <a:spcBef>
              <a:spcPct val="0"/>
            </a:spcBef>
            <a:spcAft>
              <a:spcPct val="15000"/>
            </a:spcAft>
            <a:buChar char="•"/>
          </a:pPr>
          <a:r>
            <a:rPr lang="en-GB" sz="1200" kern="1200"/>
            <a:t>Deploy community psychosocial workers</a:t>
          </a:r>
        </a:p>
      </dsp:txBody>
      <dsp:txXfrm>
        <a:off x="5253878" y="619235"/>
        <a:ext cx="2302652" cy="1909490"/>
      </dsp:txXfrm>
    </dsp:sp>
    <dsp:sp modelId="{E59E7373-BA4F-46A4-960F-ADE8A5B561F6}">
      <dsp:nvSpPr>
        <dsp:cNvPr id="0" name=""/>
        <dsp:cNvSpPr/>
      </dsp:nvSpPr>
      <dsp:spPr>
        <a:xfrm>
          <a:off x="7878902" y="116282"/>
          <a:ext cx="2302652" cy="502952"/>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r" defTabSz="711200">
            <a:lnSpc>
              <a:spcPct val="50000"/>
            </a:lnSpc>
            <a:spcBef>
              <a:spcPct val="0"/>
            </a:spcBef>
            <a:spcAft>
              <a:spcPct val="35000"/>
            </a:spcAft>
            <a:buNone/>
          </a:pPr>
          <a:r>
            <a:rPr lang="en-GB" sz="1600" b="1" i="0" kern="1200">
              <a:solidFill>
                <a:srgbClr val="4A8BCA"/>
              </a:solidFill>
            </a:rPr>
            <a:t>Multi-purpose</a:t>
          </a:r>
        </a:p>
        <a:p>
          <a:pPr marL="0" lvl="0" indent="0" algn="r" defTabSz="711200">
            <a:lnSpc>
              <a:spcPct val="50000"/>
            </a:lnSpc>
            <a:spcBef>
              <a:spcPct val="0"/>
            </a:spcBef>
            <a:spcAft>
              <a:spcPct val="35000"/>
            </a:spcAft>
            <a:buNone/>
          </a:pPr>
          <a:r>
            <a:rPr lang="en-GB" sz="1600" b="1" i="0" kern="1200">
              <a:solidFill>
                <a:srgbClr val="4A8BCA"/>
              </a:solidFill>
            </a:rPr>
            <a:t>cash transfers</a:t>
          </a:r>
          <a:endParaRPr lang="en-GB" sz="1600" kern="1200">
            <a:solidFill>
              <a:srgbClr val="4A8BCA"/>
            </a:solidFill>
          </a:endParaRPr>
        </a:p>
      </dsp:txBody>
      <dsp:txXfrm>
        <a:off x="7878902" y="116282"/>
        <a:ext cx="2302652" cy="502952"/>
      </dsp:txXfrm>
    </dsp:sp>
    <dsp:sp modelId="{72D0A338-AE31-4070-8BF6-A9946562BD9B}">
      <dsp:nvSpPr>
        <dsp:cNvPr id="0" name=""/>
        <dsp:cNvSpPr/>
      </dsp:nvSpPr>
      <dsp:spPr>
        <a:xfrm>
          <a:off x="7878902" y="619235"/>
          <a:ext cx="2302652" cy="1909490"/>
        </a:xfrm>
        <a:prstGeom prst="rect">
          <a:avLst/>
        </a:prstGeom>
        <a:solidFill>
          <a:srgbClr val="F2F2F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Provide unconditional multi-purpose cash to vulnerable households</a:t>
          </a:r>
        </a:p>
        <a:p>
          <a:pPr marL="114300" lvl="1" indent="-114300" algn="l" defTabSz="533400">
            <a:lnSpc>
              <a:spcPct val="90000"/>
            </a:lnSpc>
            <a:spcBef>
              <a:spcPct val="0"/>
            </a:spcBef>
            <a:spcAft>
              <a:spcPct val="15000"/>
            </a:spcAft>
            <a:buChar char="•"/>
          </a:pPr>
          <a:r>
            <a:rPr lang="en-GB" sz="1200" kern="1200"/>
            <a:t>Distribute comprehensive relief packages</a:t>
          </a:r>
        </a:p>
      </dsp:txBody>
      <dsp:txXfrm>
        <a:off x="7878902" y="619235"/>
        <a:ext cx="2302652" cy="1909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DD077-E4F6-4C7F-BB69-6AE71ABF7180}">
      <dsp:nvSpPr>
        <dsp:cNvPr id="0" name=""/>
        <dsp:cNvSpPr/>
      </dsp:nvSpPr>
      <dsp:spPr>
        <a:xfrm>
          <a:off x="631044" y="0"/>
          <a:ext cx="7184405" cy="464126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5B801-D55F-4D6E-BC1D-3FC3558D13E9}">
      <dsp:nvSpPr>
        <dsp:cNvPr id="0" name=""/>
        <dsp:cNvSpPr/>
      </dsp:nvSpPr>
      <dsp:spPr>
        <a:xfrm>
          <a:off x="239140" y="1484126"/>
          <a:ext cx="2535672" cy="1856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Scoping NIE and climate crisis</a:t>
          </a:r>
        </a:p>
      </dsp:txBody>
      <dsp:txXfrm>
        <a:off x="329767" y="1574753"/>
        <a:ext cx="2354418" cy="1675250"/>
      </dsp:txXfrm>
    </dsp:sp>
    <dsp:sp modelId="{E5602421-DF2E-4259-BFEB-2DC9C022ABDA}">
      <dsp:nvSpPr>
        <dsp:cNvPr id="0" name=""/>
        <dsp:cNvSpPr/>
      </dsp:nvSpPr>
      <dsp:spPr>
        <a:xfrm>
          <a:off x="2958284" y="1392378"/>
          <a:ext cx="2535672" cy="1856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Position paper</a:t>
          </a:r>
        </a:p>
        <a:p>
          <a:pPr marL="0" lvl="0" indent="0" algn="ctr" defTabSz="800100">
            <a:lnSpc>
              <a:spcPct val="90000"/>
            </a:lnSpc>
            <a:spcBef>
              <a:spcPct val="0"/>
            </a:spcBef>
            <a:spcAft>
              <a:spcPct val="35000"/>
            </a:spcAft>
            <a:buNone/>
          </a:pPr>
          <a:r>
            <a:rPr lang="en-US" sz="1800" kern="1200"/>
            <a:t>Case studies</a:t>
          </a:r>
        </a:p>
        <a:p>
          <a:pPr marL="0" lvl="0" indent="0" algn="ctr" defTabSz="800100">
            <a:lnSpc>
              <a:spcPct val="90000"/>
            </a:lnSpc>
            <a:spcBef>
              <a:spcPct val="0"/>
            </a:spcBef>
            <a:spcAft>
              <a:spcPct val="35000"/>
            </a:spcAft>
            <a:buNone/>
          </a:pPr>
          <a:r>
            <a:rPr lang="en-US" sz="1800" kern="1200"/>
            <a:t>Communication materials</a:t>
          </a:r>
        </a:p>
      </dsp:txBody>
      <dsp:txXfrm>
        <a:off x="3048911" y="1483005"/>
        <a:ext cx="2354418" cy="1675250"/>
      </dsp:txXfrm>
    </dsp:sp>
    <dsp:sp modelId="{D2FAF9CF-6B80-4EB2-BC50-46BC1C726109}">
      <dsp:nvSpPr>
        <dsp:cNvPr id="0" name=""/>
        <dsp:cNvSpPr/>
      </dsp:nvSpPr>
      <dsp:spPr>
        <a:xfrm>
          <a:off x="5630150" y="1392378"/>
          <a:ext cx="2535672" cy="1856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Amplified conversation</a:t>
          </a:r>
        </a:p>
        <a:p>
          <a:pPr marL="0" lvl="0" indent="0" algn="ctr" defTabSz="800100">
            <a:lnSpc>
              <a:spcPct val="90000"/>
            </a:lnSpc>
            <a:spcBef>
              <a:spcPct val="0"/>
            </a:spcBef>
            <a:spcAft>
              <a:spcPct val="35000"/>
            </a:spcAft>
            <a:buNone/>
          </a:pPr>
          <a:r>
            <a:rPr lang="en-US" sz="1800" kern="1200"/>
            <a:t>Prioritized action</a:t>
          </a:r>
        </a:p>
        <a:p>
          <a:pPr marL="0" lvl="0" indent="0" algn="ctr" defTabSz="800100">
            <a:lnSpc>
              <a:spcPct val="90000"/>
            </a:lnSpc>
            <a:spcBef>
              <a:spcPct val="0"/>
            </a:spcBef>
            <a:spcAft>
              <a:spcPct val="35000"/>
            </a:spcAft>
            <a:buNone/>
          </a:pPr>
          <a:r>
            <a:rPr lang="en-US" sz="1800" kern="1200"/>
            <a:t>Improved positioning, legitimacy and resourcing</a:t>
          </a:r>
        </a:p>
      </dsp:txBody>
      <dsp:txXfrm>
        <a:off x="5720777" y="1483005"/>
        <a:ext cx="2354418" cy="1675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412F5-061D-486D-8E42-EFC53FBC5C4A}">
      <dsp:nvSpPr>
        <dsp:cNvPr id="0" name=""/>
        <dsp:cNvSpPr/>
      </dsp:nvSpPr>
      <dsp:spPr>
        <a:xfrm>
          <a:off x="0" y="4374"/>
          <a:ext cx="6988314" cy="9317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76171-CA66-414E-B49E-616AE44F89E8}">
      <dsp:nvSpPr>
        <dsp:cNvPr id="0" name=""/>
        <dsp:cNvSpPr/>
      </dsp:nvSpPr>
      <dsp:spPr>
        <a:xfrm>
          <a:off x="281856" y="214020"/>
          <a:ext cx="512467" cy="5124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191B0C-5370-4C9F-9FEE-90A2F89F75F6}">
      <dsp:nvSpPr>
        <dsp:cNvPr id="0" name=""/>
        <dsp:cNvSpPr/>
      </dsp:nvSpPr>
      <dsp:spPr>
        <a:xfrm>
          <a:off x="1076181" y="4374"/>
          <a:ext cx="5912132"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Joint support to countries for transition </a:t>
          </a:r>
        </a:p>
      </dsp:txBody>
      <dsp:txXfrm>
        <a:off x="1076181" y="4374"/>
        <a:ext cx="5912132" cy="931758"/>
      </dsp:txXfrm>
    </dsp:sp>
    <dsp:sp modelId="{CCF0E58A-567F-4E01-91A4-7340AB1F4522}">
      <dsp:nvSpPr>
        <dsp:cNvPr id="0" name=""/>
        <dsp:cNvSpPr/>
      </dsp:nvSpPr>
      <dsp:spPr>
        <a:xfrm>
          <a:off x="0" y="1169072"/>
          <a:ext cx="6988314" cy="9317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C4650-F82D-4743-8C41-F8453B2455B8}">
      <dsp:nvSpPr>
        <dsp:cNvPr id="0" name=""/>
        <dsp:cNvSpPr/>
      </dsp:nvSpPr>
      <dsp:spPr>
        <a:xfrm>
          <a:off x="281856" y="1378718"/>
          <a:ext cx="512467" cy="5124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4B9A1-8BE1-4512-9056-125D0A7B61CA}">
      <dsp:nvSpPr>
        <dsp:cNvPr id="0" name=""/>
        <dsp:cNvSpPr/>
      </dsp:nvSpPr>
      <dsp:spPr>
        <a:xfrm>
          <a:off x="1076181" y="1169072"/>
          <a:ext cx="5912132"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Nutrition Information - data and context analysis (refining vulnerability, indicators and PIN)</a:t>
          </a:r>
        </a:p>
      </dsp:txBody>
      <dsp:txXfrm>
        <a:off x="1076181" y="1169072"/>
        <a:ext cx="5912132" cy="931758"/>
      </dsp:txXfrm>
    </dsp:sp>
    <dsp:sp modelId="{9343F72F-0611-444F-96A4-48B8240691C4}">
      <dsp:nvSpPr>
        <dsp:cNvPr id="0" name=""/>
        <dsp:cNvSpPr/>
      </dsp:nvSpPr>
      <dsp:spPr>
        <a:xfrm>
          <a:off x="0" y="2333770"/>
          <a:ext cx="6988314" cy="9317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780AA-DFEC-4B02-91C0-D9940DC4716E}">
      <dsp:nvSpPr>
        <dsp:cNvPr id="0" name=""/>
        <dsp:cNvSpPr/>
      </dsp:nvSpPr>
      <dsp:spPr>
        <a:xfrm>
          <a:off x="281856" y="2543416"/>
          <a:ext cx="512467" cy="5124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38275-00AF-4837-A1C3-92C17B763309}">
      <dsp:nvSpPr>
        <dsp:cNvPr id="0" name=""/>
        <dsp:cNvSpPr/>
      </dsp:nvSpPr>
      <dsp:spPr>
        <a:xfrm>
          <a:off x="1085315" y="2333770"/>
          <a:ext cx="5893864"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Programme monitoring, evidence generation and learning  (home/local foods; risks/success with transition; CHW role)</a:t>
          </a:r>
        </a:p>
      </dsp:txBody>
      <dsp:txXfrm>
        <a:off x="1085315" y="2333770"/>
        <a:ext cx="5893864" cy="931758"/>
      </dsp:txXfrm>
    </dsp:sp>
    <dsp:sp modelId="{199CBFFF-D375-4870-A092-2A6766D0A7F3}">
      <dsp:nvSpPr>
        <dsp:cNvPr id="0" name=""/>
        <dsp:cNvSpPr/>
      </dsp:nvSpPr>
      <dsp:spPr>
        <a:xfrm>
          <a:off x="0" y="3498468"/>
          <a:ext cx="6988314" cy="93175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764DE-CAF7-40E9-864D-63E257A3610F}">
      <dsp:nvSpPr>
        <dsp:cNvPr id="0" name=""/>
        <dsp:cNvSpPr/>
      </dsp:nvSpPr>
      <dsp:spPr>
        <a:xfrm>
          <a:off x="281856" y="3708114"/>
          <a:ext cx="512467" cy="5124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43EADB-1D13-4F76-8E27-62F24E547362}">
      <dsp:nvSpPr>
        <dsp:cNvPr id="0" name=""/>
        <dsp:cNvSpPr/>
      </dsp:nvSpPr>
      <dsp:spPr>
        <a:xfrm>
          <a:off x="1076181" y="3498468"/>
          <a:ext cx="5912132"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Supply chain strengthening (forecasting, readiness and responsiveness, last mile delivery)</a:t>
          </a:r>
        </a:p>
      </dsp:txBody>
      <dsp:txXfrm>
        <a:off x="1076181" y="3498468"/>
        <a:ext cx="5912132" cy="931758"/>
      </dsp:txXfrm>
    </dsp:sp>
    <dsp:sp modelId="{A7061F32-3E9F-4438-91B0-58D39AA1A96E}">
      <dsp:nvSpPr>
        <dsp:cNvPr id="0" name=""/>
        <dsp:cNvSpPr/>
      </dsp:nvSpPr>
      <dsp:spPr>
        <a:xfrm>
          <a:off x="0" y="4663167"/>
          <a:ext cx="6988314" cy="93175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4AB15E-23FF-440E-B035-9C6755D26F12}">
      <dsp:nvSpPr>
        <dsp:cNvPr id="0" name=""/>
        <dsp:cNvSpPr/>
      </dsp:nvSpPr>
      <dsp:spPr>
        <a:xfrm>
          <a:off x="281856" y="4872812"/>
          <a:ext cx="512467" cy="5124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D9182-3673-4CDC-AB5F-4688F713DDE7}">
      <dsp:nvSpPr>
        <dsp:cNvPr id="0" name=""/>
        <dsp:cNvSpPr/>
      </dsp:nvSpPr>
      <dsp:spPr>
        <a:xfrm>
          <a:off x="1146594" y="4663167"/>
          <a:ext cx="5841719"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Advocacy and resource mobilisation</a:t>
          </a:r>
        </a:p>
      </dsp:txBody>
      <dsp:txXfrm>
        <a:off x="1146594" y="4663167"/>
        <a:ext cx="5841719" cy="9317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71B8E-A467-486A-9CA2-1F15DCDF9244}" type="datetimeFigureOut">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D467F-642C-4D87-93A4-24A4423EECFA}" type="slidenum">
              <a:t>‹#›</a:t>
            </a:fld>
            <a:endParaRPr lang="en-US"/>
          </a:p>
        </p:txBody>
      </p:sp>
    </p:spTree>
    <p:extLst>
      <p:ext uri="{BB962C8B-B14F-4D97-AF65-F5344CB8AC3E}">
        <p14:creationId xmlns:p14="http://schemas.microsoft.com/office/powerpoint/2010/main" val="348930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unicef.sharepoint.com/:b:/r/teams/EMOPS-GCCU/Nutrition%20Cluster/02-Partnership,%20Programmes/12-Projects/03-Projects%20GNC/2023%20Climate%20and%20NiE/EMOPS%20climate%20consultancy/NIE%20and%20Climate%20Change%20WG%20and%20SSA/TST%20Retreat%20Climate%20Change%20Poster%20GNC%20Annual%20Meeting.pdf?csf=1&amp;web=1&amp;e=wpxZy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191070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The first question you may have is, what is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There is no globally agreed upon definition of the term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 Grand Bargain focused on some characteristics but did not issue a clear definition</a:t>
            </a:r>
          </a:p>
          <a:p>
            <a:endParaRPr lang="en-US">
              <a:latin typeface="Calibri"/>
              <a:cs typeface="Calibri"/>
            </a:endParaRPr>
          </a:p>
          <a:p>
            <a:r>
              <a:rPr lang="en-US">
                <a:latin typeface="Calibri"/>
                <a:cs typeface="Calibri"/>
              </a:rPr>
              <a:t>To help the GNC understand </a:t>
            </a:r>
            <a:r>
              <a:rPr lang="en-US" err="1">
                <a:latin typeface="Calibri"/>
                <a:cs typeface="Calibri"/>
              </a:rPr>
              <a:t>localisation</a:t>
            </a:r>
            <a:r>
              <a:rPr lang="en-US">
                <a:latin typeface="Calibri"/>
                <a:cs typeface="Calibri"/>
              </a:rPr>
              <a:t> for our work, the Anti-racism &amp; </a:t>
            </a:r>
            <a:r>
              <a:rPr lang="en-US" err="1">
                <a:latin typeface="Calibri"/>
                <a:cs typeface="Calibri"/>
              </a:rPr>
              <a:t>Localisation</a:t>
            </a:r>
            <a:r>
              <a:rPr lang="en-US">
                <a:latin typeface="Calibri"/>
                <a:cs typeface="Calibri"/>
              </a:rPr>
              <a:t> Working Group developed the following understanding of </a:t>
            </a:r>
            <a:r>
              <a:rPr lang="en-US" err="1">
                <a:latin typeface="Calibri"/>
                <a:cs typeface="Calibri"/>
              </a:rPr>
              <a:t>localisation</a:t>
            </a:r>
            <a:r>
              <a:rPr lang="en-US">
                <a:latin typeface="Calibri"/>
                <a:cs typeface="Calibri"/>
              </a:rPr>
              <a:t>.</a:t>
            </a:r>
          </a:p>
          <a:p>
            <a:endParaRPr lang="en-US">
              <a:latin typeface="Calibri"/>
              <a:cs typeface="Calibri"/>
            </a:endParaRPr>
          </a:p>
          <a:p>
            <a:r>
              <a:rPr lang="en-US">
                <a:latin typeface="Calibri"/>
                <a:cs typeface="Calibri"/>
              </a:rPr>
              <a:t>However, we also acknowledge that the term </a:t>
            </a:r>
            <a:r>
              <a:rPr lang="en-US" err="1">
                <a:latin typeface="Calibri"/>
                <a:cs typeface="Calibri"/>
              </a:rPr>
              <a:t>localisation</a:t>
            </a:r>
            <a:r>
              <a:rPr lang="en-US">
                <a:latin typeface="Calibri"/>
                <a:cs typeface="Calibri"/>
              </a:rPr>
              <a:t> is top-down in nature and will likely be replaced in the future. </a:t>
            </a:r>
          </a:p>
        </p:txBody>
      </p:sp>
    </p:spTree>
    <p:extLst>
      <p:ext uri="{BB962C8B-B14F-4D97-AF65-F5344CB8AC3E}">
        <p14:creationId xmlns:p14="http://schemas.microsoft.com/office/powerpoint/2010/main" val="220250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solidFill>
                  <a:srgbClr val="000000"/>
                </a:solidFill>
                <a:latin typeface="Open Sans"/>
                <a:cs typeface="Open Sans"/>
              </a:rPr>
              <a:t>Further, this</a:t>
            </a:r>
            <a:r>
              <a:rPr lang="en-US" sz="1800" b="0" i="0">
                <a:solidFill>
                  <a:srgbClr val="000000"/>
                </a:solidFill>
                <a:effectLst/>
                <a:latin typeface="Open Sans"/>
                <a:cs typeface="Open Sans"/>
              </a:rPr>
              <a:t> working group believes that when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is implemented as a restorative process, it contributes to anti-racism efforts and the ultimate vision of racial equity in the humanitarian sector. Furthermore, the working group acknowledges that critiques of the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Agenda highlight that racism in the sector has not been sufficiently addressed. Therefore,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contributes to anti-racism efforts, but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alone is not sufficient for transformative change. Combining anti-racism with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provides a more comprehensive manner to meet our main objective while meaningfully confronting racism and power imbalances as manifested in our work.   </a:t>
            </a:r>
            <a:endParaRPr lang="fr-FR">
              <a:latin typeface="Open Sans"/>
              <a:cs typeface="Open Sans"/>
            </a:endParaRPr>
          </a:p>
        </p:txBody>
      </p:sp>
    </p:spTree>
    <p:extLst>
      <p:ext uri="{BB962C8B-B14F-4D97-AF65-F5344CB8AC3E}">
        <p14:creationId xmlns:p14="http://schemas.microsoft.com/office/powerpoint/2010/main" val="4031872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fr-FR" sz="1800">
                <a:solidFill>
                  <a:srgbClr val="000000"/>
                </a:solidFill>
                <a:latin typeface="Capitana"/>
              </a:rPr>
              <a:t>The second question </a:t>
            </a:r>
            <a:r>
              <a:rPr lang="fr-FR" sz="1800" err="1">
                <a:solidFill>
                  <a:srgbClr val="000000"/>
                </a:solidFill>
                <a:latin typeface="Capitana"/>
              </a:rPr>
              <a:t>you</a:t>
            </a:r>
            <a:r>
              <a:rPr lang="fr-FR" sz="1800">
                <a:solidFill>
                  <a:srgbClr val="000000"/>
                </a:solidFill>
                <a:latin typeface="Capitana"/>
              </a:rPr>
              <a:t> </a:t>
            </a:r>
            <a:r>
              <a:rPr lang="fr-FR" sz="1800" err="1">
                <a:solidFill>
                  <a:srgbClr val="000000"/>
                </a:solidFill>
                <a:latin typeface="Capitana"/>
              </a:rPr>
              <a:t>may</a:t>
            </a:r>
            <a:r>
              <a:rPr lang="fr-FR" sz="1800">
                <a:solidFill>
                  <a:srgbClr val="000000"/>
                </a:solidFill>
                <a:latin typeface="Capitana"/>
              </a:rPr>
              <a:t> have </a:t>
            </a:r>
            <a:r>
              <a:rPr lang="fr-FR" sz="1800" err="1">
                <a:solidFill>
                  <a:srgbClr val="000000"/>
                </a:solidFill>
                <a:latin typeface="Capitana"/>
              </a:rPr>
              <a:t>is</a:t>
            </a:r>
            <a:r>
              <a:rPr lang="fr-FR" sz="1800">
                <a:solidFill>
                  <a:srgbClr val="000000"/>
                </a:solidFill>
                <a:latin typeface="Capitana"/>
              </a:rPr>
              <a:t>, </a:t>
            </a:r>
            <a:r>
              <a:rPr lang="fr-FR" sz="1800" err="1">
                <a:solidFill>
                  <a:srgbClr val="000000"/>
                </a:solidFill>
                <a:latin typeface="Capitana"/>
              </a:rPr>
              <a:t>who</a:t>
            </a:r>
            <a:r>
              <a:rPr lang="fr-FR" sz="1800">
                <a:solidFill>
                  <a:srgbClr val="000000"/>
                </a:solidFill>
                <a:latin typeface="Capitana"/>
              </a:rPr>
              <a:t> </a:t>
            </a:r>
            <a:r>
              <a:rPr lang="fr-FR" sz="1800" err="1">
                <a:solidFill>
                  <a:srgbClr val="000000"/>
                </a:solidFill>
                <a:latin typeface="Capitana"/>
              </a:rPr>
              <a:t>is</a:t>
            </a:r>
            <a:r>
              <a:rPr lang="fr-FR" sz="1800">
                <a:solidFill>
                  <a:srgbClr val="000000"/>
                </a:solidFill>
                <a:latin typeface="Capitana"/>
              </a:rPr>
              <a:t> a local or national </a:t>
            </a:r>
            <a:r>
              <a:rPr lang="fr-FR" sz="1800" err="1">
                <a:solidFill>
                  <a:srgbClr val="000000"/>
                </a:solidFill>
                <a:latin typeface="Capitana"/>
              </a:rPr>
              <a:t>actor</a:t>
            </a:r>
            <a:r>
              <a:rPr lang="fr-FR" sz="1800">
                <a:solidFill>
                  <a:srgbClr val="000000"/>
                </a:solidFill>
                <a:latin typeface="Capitana"/>
              </a:rPr>
              <a:t>? </a:t>
            </a:r>
            <a:endParaRPr lang="fr-FR" sz="1800" b="0" i="0" u="none" strike="noStrike" baseline="0">
              <a:solidFill>
                <a:srgbClr val="000000"/>
              </a:solidFill>
              <a:latin typeface="Capitana"/>
            </a:endParaRPr>
          </a:p>
          <a:p>
            <a:pPr algn="l"/>
            <a:endParaRPr lang="fr-FR" sz="1800">
              <a:solidFill>
                <a:srgbClr val="000000"/>
              </a:solidFill>
              <a:latin typeface="Capitana"/>
            </a:endParaRPr>
          </a:p>
          <a:p>
            <a:r>
              <a:rPr lang="en-US" sz="1800" b="0" i="0" u="none" strike="noStrike" baseline="0">
                <a:solidFill>
                  <a:srgbClr val="000000"/>
                </a:solidFill>
                <a:latin typeface="Capitana"/>
              </a:rPr>
              <a:t>The question of who is ‘local’ is debated within the sector, and the official Inter-Agency Standing </a:t>
            </a:r>
            <a:r>
              <a:rPr lang="en-US" sz="1800">
                <a:solidFill>
                  <a:srgbClr val="000000"/>
                </a:solidFill>
                <a:latin typeface="Capitana"/>
              </a:rPr>
              <a:t>Committee</a:t>
            </a:r>
            <a:r>
              <a:rPr lang="en-US" sz="1800" b="0" i="0" u="none" strike="noStrike" baseline="0">
                <a:solidFill>
                  <a:srgbClr val="000000"/>
                </a:solidFill>
                <a:latin typeface="Capitana"/>
              </a:rPr>
              <a:t> (IASC) definition is highly contested by many home-grown </a:t>
            </a:r>
            <a:r>
              <a:rPr lang="en-US" sz="1800" b="0" i="0" u="none" strike="noStrike" baseline="0" err="1">
                <a:solidFill>
                  <a:srgbClr val="000000"/>
                </a:solidFill>
                <a:latin typeface="Capitana"/>
              </a:rPr>
              <a:t>organisations</a:t>
            </a:r>
            <a:r>
              <a:rPr lang="en-US" sz="1800" b="0" i="0" u="none" strike="noStrike" baseline="0">
                <a:solidFill>
                  <a:srgbClr val="000000"/>
                </a:solidFill>
                <a:latin typeface="Capitana"/>
              </a:rPr>
              <a:t> across the Global South because it allows for international actors to “localize” their operations. Generally speaking, and without getting lost in definitions, these are the types of actors that are considered local or national in our sector, however, these are context specific and should always be discussed with in-country actors.</a:t>
            </a:r>
            <a:r>
              <a:rPr lang="en-US" sz="1800">
                <a:solidFill>
                  <a:srgbClr val="000000"/>
                </a:solidFill>
                <a:latin typeface="Capitana"/>
              </a:rPr>
              <a:t> </a:t>
            </a:r>
            <a:endParaRPr lang="en-US" sz="1800">
              <a:latin typeface="Capitana"/>
            </a:endParaRPr>
          </a:p>
        </p:txBody>
      </p:sp>
    </p:spTree>
    <p:extLst>
      <p:ext uri="{BB962C8B-B14F-4D97-AF65-F5344CB8AC3E}">
        <p14:creationId xmlns:p14="http://schemas.microsoft.com/office/powerpoint/2010/main" val="265379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1801-06C4-7C3E-9E5D-EF140BE85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2E700-F619-9C11-FCB3-AC0380508D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AADFD0-1E55-ECCA-8DD4-BA50951A67D3}"/>
              </a:ext>
            </a:extLst>
          </p:cNvPr>
          <p:cNvSpPr>
            <a:spLocks noGrp="1"/>
          </p:cNvSpPr>
          <p:nvPr>
            <p:ph type="body" idx="1"/>
          </p:nvPr>
        </p:nvSpPr>
        <p:spPr/>
        <p:txBody>
          <a:bodyPr/>
          <a:lstStyle/>
          <a:p>
            <a:pPr algn="l"/>
            <a:endParaRPr lang="en-US" sz="1800">
              <a:latin typeface="Capitana"/>
            </a:endParaRPr>
          </a:p>
        </p:txBody>
      </p:sp>
    </p:spTree>
    <p:extLst>
      <p:ext uri="{BB962C8B-B14F-4D97-AF65-F5344CB8AC3E}">
        <p14:creationId xmlns:p14="http://schemas.microsoft.com/office/powerpoint/2010/main" val="2075030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1FD16-41B5-30C7-3180-807AAD757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886E2-A905-58C7-6F3F-034B6CBFA6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8F3582-7536-A33F-A622-A5AE1D678A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EA9360-AEFD-8DF0-ABC8-1CAAA10E8334}"/>
              </a:ext>
            </a:extLst>
          </p:cNvPr>
          <p:cNvSpPr>
            <a:spLocks noGrp="1"/>
          </p:cNvSpPr>
          <p:nvPr>
            <p:ph type="sldNum" sz="quarter" idx="5"/>
          </p:nvPr>
        </p:nvSpPr>
        <p:spPr/>
        <p:txBody>
          <a:bodyPr/>
          <a:lstStyle/>
          <a:p>
            <a:fld id="{82231C9C-DEA7-43EC-A9B6-E9FAACD8BD5C}" type="slidenum">
              <a:rPr lang="en-GB" smtClean="0"/>
              <a:t>21</a:t>
            </a:fld>
            <a:endParaRPr lang="en-GB"/>
          </a:p>
        </p:txBody>
      </p:sp>
    </p:spTree>
    <p:extLst>
      <p:ext uri="{BB962C8B-B14F-4D97-AF65-F5344CB8AC3E}">
        <p14:creationId xmlns:p14="http://schemas.microsoft.com/office/powerpoint/2010/main" val="1810264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3AA76-FB58-09F2-3B91-61F313F7B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CC10E-A1D5-29CB-7617-5AE61CBD0E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918F07-1B38-C871-74E5-0040273F575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DC3B8F-5CB4-3DC6-0225-51B21A4348C0}"/>
              </a:ext>
            </a:extLst>
          </p:cNvPr>
          <p:cNvSpPr>
            <a:spLocks noGrp="1"/>
          </p:cNvSpPr>
          <p:nvPr>
            <p:ph type="sldNum" sz="quarter" idx="5"/>
          </p:nvPr>
        </p:nvSpPr>
        <p:spPr/>
        <p:txBody>
          <a:bodyPr/>
          <a:lstStyle/>
          <a:p>
            <a:fld id="{82231C9C-DEA7-43EC-A9B6-E9FAACD8BD5C}" type="slidenum">
              <a:rPr lang="en-GB" smtClean="0"/>
              <a:t>25</a:t>
            </a:fld>
            <a:endParaRPr lang="en-GB"/>
          </a:p>
        </p:txBody>
      </p:sp>
    </p:spTree>
    <p:extLst>
      <p:ext uri="{BB962C8B-B14F-4D97-AF65-F5344CB8AC3E}">
        <p14:creationId xmlns:p14="http://schemas.microsoft.com/office/powerpoint/2010/main" val="781512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b="0">
                <a:highlight>
                  <a:srgbClr val="FFFF00"/>
                </a:highlight>
                <a:latin typeface="Calibri" panose="020F0502020204030204" pitchFamily="34" charset="0"/>
              </a:rPr>
              <a:t>= the national mechanism responsible for coordinating all HDP nutrition actions across sectors and throughout the country.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2400" b="0">
              <a:highlight>
                <a:srgbClr val="FFFF00"/>
              </a:highlight>
              <a:latin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2400" b="0">
                <a:highlight>
                  <a:srgbClr val="FFFF00"/>
                </a:highlight>
                <a:latin typeface="Calibri" panose="020F0502020204030204" pitchFamily="34" charset="0"/>
              </a:rPr>
              <a:t>with representation from Line Ministries (across the political divide), donors, UN, Yemeni and international NGOs.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2400" b="0">
              <a:highlight>
                <a:srgbClr val="FFFF00"/>
              </a:highlight>
              <a:latin typeface="Calibri" panose="020F0502020204030204" pitchFamily="34" charset="0"/>
            </a:endParaRPr>
          </a:p>
          <a:p>
            <a:r>
              <a:rPr lang="en-US" sz="2400" b="0">
                <a:highlight>
                  <a:srgbClr val="FFFF00"/>
                </a:highlight>
                <a:latin typeface="Calibri" panose="020F0502020204030204" pitchFamily="34" charset="0"/>
              </a:rPr>
              <a:t>Currently being updated up to 2030. Integrates nutrition relevant interventions implemented by the Nutrition &amp;other Clusters from the </a:t>
            </a:r>
            <a:r>
              <a:rPr lang="en-US" sz="2400">
                <a:highlight>
                  <a:srgbClr val="FFFF00"/>
                </a:highlight>
                <a:latin typeface="Calibri" panose="020F0502020204030204" pitchFamily="34" charset="0"/>
              </a:rPr>
              <a:t>HRP</a:t>
            </a:r>
            <a:r>
              <a:rPr lang="en-US" sz="2400" b="0">
                <a:highlight>
                  <a:srgbClr val="FFFF00"/>
                </a:highlight>
                <a:latin typeface="Calibri" panose="020F0502020204030204" pitchFamily="34" charset="0"/>
              </a:rPr>
              <a:t>. </a:t>
            </a:r>
          </a:p>
          <a:p>
            <a:endParaRPr lang="en-US" sz="2400" b="0">
              <a:highlight>
                <a:srgbClr val="FFFF00"/>
              </a:highlight>
              <a:latin typeface="Calibri" panose="020F0502020204030204" pitchFamily="34" charset="0"/>
            </a:endParaRPr>
          </a:p>
          <a:p>
            <a:r>
              <a:rPr lang="en-US" sz="2400" b="0">
                <a:latin typeface="Calibri" panose="020F0502020204030204" pitchFamily="34" charset="0"/>
              </a:rPr>
              <a:t>– present the consensus of all HDP actors on how they collaborate to coherently &amp; sustainably reduce all forms of malnutrition. </a:t>
            </a:r>
          </a:p>
          <a:p>
            <a:endParaRPr lang="en-US" sz="2400" b="0">
              <a:latin typeface="Calibri" panose="020F0502020204030204" pitchFamily="34" charset="0"/>
            </a:endParaRPr>
          </a:p>
          <a:p>
            <a:r>
              <a:rPr lang="en-US" sz="2400" b="0">
                <a:latin typeface="Calibri" panose="020F0502020204030204" pitchFamily="34" charset="0"/>
              </a:rPr>
              <a:t>provides space for international partners to coordinate and align their support in SUN Yemen processes. </a:t>
            </a:r>
            <a:endParaRPr lang="en-US"/>
          </a:p>
        </p:txBody>
      </p:sp>
    </p:spTree>
    <p:extLst>
      <p:ext uri="{BB962C8B-B14F-4D97-AF65-F5344CB8AC3E}">
        <p14:creationId xmlns:p14="http://schemas.microsoft.com/office/powerpoint/2010/main" val="2539530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0">
                <a:highlight>
                  <a:srgbClr val="FFFF00"/>
                </a:highlight>
                <a:latin typeface="Calibri" panose="020F0502020204030204" pitchFamily="34" charset="0"/>
              </a:rPr>
              <a:t>by encouraging dialogue and trust building at a technical level.</a:t>
            </a:r>
          </a:p>
          <a:p>
            <a:endParaRPr lang="en-US" sz="2400" b="0">
              <a:highlight>
                <a:srgbClr val="FFFF00"/>
              </a:highlight>
              <a:latin typeface="Calibri" panose="020F0502020204030204" pitchFamily="34" charset="0"/>
            </a:endParaRPr>
          </a:p>
          <a:p>
            <a:endParaRPr lang="en-US" sz="2400" b="0">
              <a:highlight>
                <a:srgbClr val="FFFF00"/>
              </a:highlight>
              <a:latin typeface="Calibri" panose="020F0502020204030204" pitchFamily="34" charset="0"/>
            </a:endParaRPr>
          </a:p>
          <a:p>
            <a:r>
              <a:rPr lang="en-US" sz="2400" b="0">
                <a:highlight>
                  <a:srgbClr val="FFFF00"/>
                </a:highlight>
                <a:latin typeface="Calibri" panose="020F0502020204030204" pitchFamily="34" charset="0"/>
              </a:rPr>
              <a:t> </a:t>
            </a:r>
            <a:r>
              <a:rPr lang="en-US" sz="2400">
                <a:highlight>
                  <a:srgbClr val="FFFF00"/>
                </a:highlight>
                <a:latin typeface="Calibri" panose="020F0502020204030204" pitchFamily="34" charset="0"/>
              </a:rPr>
              <a:t>and local systems can be supported and strengthened</a:t>
            </a:r>
            <a:r>
              <a:rPr lang="en-US" sz="2400" b="0">
                <a:highlight>
                  <a:srgbClr val="FFFF00"/>
                </a:highlight>
                <a:latin typeface="Calibri" panose="020F0502020204030204" pitchFamily="34" charset="0"/>
              </a:rPr>
              <a:t> whilst ¨maintaining distance¨ from </a:t>
            </a:r>
            <a:r>
              <a:rPr lang="en-US" sz="2400" b="0" i="1">
                <a:highlight>
                  <a:srgbClr val="FFFF00"/>
                </a:highlight>
                <a:latin typeface="Calibri" panose="020F0502020204030204" pitchFamily="34" charset="0"/>
              </a:rPr>
              <a:t>de facto </a:t>
            </a:r>
            <a:r>
              <a:rPr lang="en-US" sz="2400" b="0">
                <a:highlight>
                  <a:srgbClr val="FFFF00"/>
                </a:highlight>
                <a:latin typeface="Calibri" panose="020F0502020204030204" pitchFamily="34" charset="0"/>
              </a:rPr>
              <a:t>political authorities. </a:t>
            </a:r>
          </a:p>
          <a:p>
            <a:endParaRPr lang="en-US" sz="2400" b="0">
              <a:highlight>
                <a:srgbClr val="FFFF00"/>
              </a:highlight>
              <a:latin typeface="Calibri" panose="020F0502020204030204" pitchFamily="34" charset="0"/>
            </a:endParaRPr>
          </a:p>
          <a:p>
            <a:r>
              <a:rPr lang="en-US" sz="2400" b="0">
                <a:highlight>
                  <a:srgbClr val="FFFF00"/>
                </a:highlight>
                <a:latin typeface="Calibri" panose="020F0502020204030204" pitchFamily="34" charset="0"/>
              </a:rPr>
              <a:t>(Line Ministries, Clusters, UN agencies, donors </a:t>
            </a:r>
            <a:r>
              <a:rPr lang="en-US" sz="2400" b="0" err="1">
                <a:highlight>
                  <a:srgbClr val="FFFF00"/>
                </a:highlight>
                <a:latin typeface="Calibri" panose="020F0502020204030204" pitchFamily="34" charset="0"/>
              </a:rPr>
              <a:t>etc</a:t>
            </a:r>
            <a:r>
              <a:rPr lang="en-US" sz="2400" b="0">
                <a:highlight>
                  <a:srgbClr val="FFFF00"/>
                </a:highlight>
                <a:latin typeface="Calibri" panose="020F0502020204030204" pitchFamily="34" charset="0"/>
              </a:rPr>
              <a:t>) – setting an example for a wider HDP Nexus approach. </a:t>
            </a:r>
          </a:p>
          <a:p>
            <a:endParaRPr lang="en-US" sz="2400" b="0">
              <a:highlight>
                <a:srgbClr val="FFFF00"/>
              </a:highlight>
              <a:latin typeface="Calibri" panose="020F0502020204030204" pitchFamily="34" charset="0"/>
            </a:endParaRPr>
          </a:p>
          <a:p>
            <a:endParaRPr lang="en-US" sz="2400" b="0">
              <a:highlight>
                <a:srgbClr val="FFFF00"/>
              </a:highlight>
              <a:latin typeface="Calibri" panose="020F0502020204030204" pitchFamily="34" charset="0"/>
            </a:endParaRPr>
          </a:p>
          <a:p>
            <a:r>
              <a:rPr lang="en-US" sz="2400" b="0">
                <a:latin typeface="Calibri" panose="020F0502020204030204" pitchFamily="34" charset="0"/>
              </a:rPr>
              <a:t>(e.g. UN RC/HC, Heads of UN &amp; donor agencies) in order to raise awareness of its role and to</a:t>
            </a:r>
            <a:endParaRPr lang="en-US"/>
          </a:p>
        </p:txBody>
      </p:sp>
    </p:spTree>
    <p:extLst>
      <p:ext uri="{BB962C8B-B14F-4D97-AF65-F5344CB8AC3E}">
        <p14:creationId xmlns:p14="http://schemas.microsoft.com/office/powerpoint/2010/main" val="312111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L"/>
              <a:t>Introduce yourself (again)</a:t>
            </a:r>
          </a:p>
          <a:p>
            <a:endParaRPr lang="en-NL"/>
          </a:p>
          <a:p>
            <a:r>
              <a:rPr lang="en-NL"/>
              <a:t>The 2024 Global Humanitarian Overview is produced yearly and is a coordinated and comprehensive plan to address the growing humanitarian needs of people affected by crises globally. Each year we witness a growing number of affected people due to impacts from climate change to conflict, pandemics to epidemics. </a:t>
            </a:r>
          </a:p>
          <a:p>
            <a:endParaRPr lang="en-NL"/>
          </a:p>
          <a:p>
            <a:r>
              <a:rPr lang="en-NL"/>
              <a:t>The GHO assesses and analyzes those needs to help guide humanitarian response efforts. It helps in the coordination of respone efforts by providing a common understanding of the crisis including the funding needed to adequately address humanitarian needs. All of which are criticial components in our work in nutrition in emergencies. </a:t>
            </a:r>
          </a:p>
          <a:p>
            <a:endParaRPr lang="en-NL"/>
          </a:p>
          <a:p>
            <a:r>
              <a:rPr lang="en-NL"/>
              <a:t>In addition to identifiying the needs, the GHO also identifies ways forward and what we must implement at all levels into our response efforts.</a:t>
            </a:r>
          </a:p>
        </p:txBody>
      </p:sp>
    </p:spTree>
    <p:extLst>
      <p:ext uri="{BB962C8B-B14F-4D97-AF65-F5344CB8AC3E}">
        <p14:creationId xmlns:p14="http://schemas.microsoft.com/office/powerpoint/2010/main" val="63598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b="0" i="0" u="none" strike="noStrike">
                <a:solidFill>
                  <a:srgbClr val="000000"/>
                </a:solidFill>
                <a:effectLst/>
                <a:highlight>
                  <a:srgbClr val="FFFF00"/>
                </a:highlight>
                <a:latin typeface="Calibri" panose="020F0502020204030204" pitchFamily="34" charset="0"/>
              </a:rPr>
              <a:t>&amp; the way in which it was trying to work across the political divide and across the country in order to facilitate and coordinate multisectoral nutrition actions. </a:t>
            </a:r>
          </a:p>
          <a:p>
            <a:endParaRPr lang="en-US" sz="2400" b="0" i="0" u="none" strike="noStrike">
              <a:solidFill>
                <a:srgbClr val="000000"/>
              </a:solidFill>
              <a:effectLst/>
              <a:highlight>
                <a:srgbClr val="FFFF00"/>
              </a:highlight>
              <a:latin typeface="Calibri" panose="020F0502020204030204" pitchFamily="34" charset="0"/>
            </a:endParaRPr>
          </a:p>
          <a:p>
            <a:endParaRPr lang="en-US" sz="2400" b="0" i="0" u="none" strike="noStrike">
              <a:solidFill>
                <a:srgbClr val="000000"/>
              </a:solidFill>
              <a:effectLst/>
              <a:highlight>
                <a:srgbClr val="FFFF00"/>
              </a:highlight>
              <a:latin typeface="Calibri" panose="020F0502020204030204" pitchFamily="34" charset="0"/>
            </a:endParaRPr>
          </a:p>
          <a:p>
            <a:r>
              <a:rPr lang="en-US" sz="2400" b="0" i="0" u="none" strike="noStrike">
                <a:solidFill>
                  <a:srgbClr val="000000"/>
                </a:solidFill>
                <a:effectLst/>
                <a:highlight>
                  <a:srgbClr val="FFFF00"/>
                </a:highlight>
                <a:latin typeface="Calibri" panose="020F0502020204030204" pitchFamily="34" charset="0"/>
              </a:rPr>
              <a:t>Solutions </a:t>
            </a:r>
          </a:p>
          <a:p>
            <a:pPr marL="285750" marR="0" indent="-285750" algn="l">
              <a:spcBef>
                <a:spcPts val="0"/>
              </a:spcBef>
              <a:spcAft>
                <a:spcPts val="0"/>
              </a:spcAft>
              <a:buFont typeface="Arial" panose="020B0604020202020204" pitchFamily="34" charset="0"/>
              <a:buChar char="•"/>
            </a:pPr>
            <a:r>
              <a:rPr lang="en-US" sz="2400" b="0" i="0" u="none" strike="noStrike">
                <a:solidFill>
                  <a:srgbClr val="000000"/>
                </a:solidFill>
                <a:effectLst/>
                <a:highlight>
                  <a:srgbClr val="FFFF00"/>
                </a:highlight>
                <a:latin typeface="Calibri" panose="020F0502020204030204" pitchFamily="34" charset="0"/>
              </a:rPr>
              <a:t>&amp; systems &amp; </a:t>
            </a:r>
            <a:r>
              <a:rPr lang="en-US" sz="2400" b="0" i="0" u="none" strike="noStrike" err="1">
                <a:solidFill>
                  <a:srgbClr val="000000"/>
                </a:solidFill>
                <a:effectLst/>
                <a:highlight>
                  <a:srgbClr val="FFFF00"/>
                </a:highlight>
                <a:latin typeface="Calibri" panose="020F0502020204030204" pitchFamily="34" charset="0"/>
              </a:rPr>
              <a:t>analyse</a:t>
            </a:r>
            <a:r>
              <a:rPr lang="en-US" sz="2400" b="0" i="0" u="none" strike="noStrike">
                <a:solidFill>
                  <a:srgbClr val="000000"/>
                </a:solidFill>
                <a:effectLst/>
                <a:highlight>
                  <a:srgbClr val="FFFF00"/>
                </a:highlight>
                <a:latin typeface="Calibri" panose="020F0502020204030204" pitchFamily="34" charset="0"/>
              </a:rPr>
              <a:t> their existing and potential roles and interests, their commitment to ensuring services reach the most vulnerable and how they can be supported to play their role and withstand political pressures.</a:t>
            </a:r>
          </a:p>
          <a:p>
            <a:pPr marL="285750" marR="0" indent="-285750" algn="l">
              <a:spcBef>
                <a:spcPts val="0"/>
              </a:spcBef>
              <a:spcAft>
                <a:spcPts val="0"/>
              </a:spcAft>
              <a:buFont typeface="Arial" panose="020B0604020202020204" pitchFamily="34" charset="0"/>
              <a:buChar char="•"/>
            </a:pPr>
            <a:r>
              <a:rPr lang="en-US" sz="2400" b="0">
                <a:highlight>
                  <a:srgbClr val="FFFF00"/>
                </a:highlight>
                <a:latin typeface="Calibri" panose="020F0502020204030204" pitchFamily="34" charset="0"/>
              </a:rPr>
              <a:t>with senior managers and technical specialists to encourage proactive participation and collaboration across the Nexus.</a:t>
            </a:r>
          </a:p>
          <a:p>
            <a:pPr marL="285750" marR="0" indent="-285750" algn="l">
              <a:spcBef>
                <a:spcPts val="0"/>
              </a:spcBef>
              <a:spcAft>
                <a:spcPts val="0"/>
              </a:spcAft>
              <a:buFont typeface="Arial" panose="020B0604020202020204" pitchFamily="34" charset="0"/>
              <a:buChar char="•"/>
            </a:pPr>
            <a:r>
              <a:rPr lang="en-US" sz="2400" b="0">
                <a:highlight>
                  <a:srgbClr val="FFFF00"/>
                </a:highlight>
                <a:latin typeface="Calibri" panose="020F0502020204030204" pitchFamily="34" charset="0"/>
              </a:rPr>
              <a:t> </a:t>
            </a:r>
            <a:r>
              <a:rPr lang="en-US" sz="2400" b="0">
                <a:latin typeface="Calibri" panose="020F0502020204030204" pitchFamily="34" charset="0"/>
              </a:rPr>
              <a:t>and scale up multisectoral development actions alongside humanitarian assistance. </a:t>
            </a:r>
            <a:endParaRPr lang="en-US" sz="2400" b="0">
              <a:highlight>
                <a:srgbClr val="FFFF00"/>
              </a:highlight>
              <a:latin typeface="Calibri" panose="020F0502020204030204" pitchFamily="34" charset="0"/>
            </a:endParaRPr>
          </a:p>
          <a:p>
            <a:pPr marR="0" algn="l">
              <a:spcBef>
                <a:spcPts val="0"/>
              </a:spcBef>
              <a:spcAft>
                <a:spcPts val="0"/>
              </a:spcAft>
            </a:pPr>
            <a:endParaRPr lang="en-US" sz="2400" b="0">
              <a:latin typeface="Calibri" panose="020F0502020204030204" pitchFamily="34" charset="0"/>
            </a:endParaRPr>
          </a:p>
          <a:p>
            <a:endParaRPr lang="en-US"/>
          </a:p>
        </p:txBody>
      </p:sp>
    </p:spTree>
    <p:extLst>
      <p:ext uri="{BB962C8B-B14F-4D97-AF65-F5344CB8AC3E}">
        <p14:creationId xmlns:p14="http://schemas.microsoft.com/office/powerpoint/2010/main" val="792690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566F-FB63-D6D3-2A07-3DCB5E029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74579-1749-5A4F-E7C5-F6366F056E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7A5009-528D-B7BE-2AB9-504F4F2C2D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5F4892-106C-BD33-8880-72742F27E531}"/>
              </a:ext>
            </a:extLst>
          </p:cNvPr>
          <p:cNvSpPr>
            <a:spLocks noGrp="1"/>
          </p:cNvSpPr>
          <p:nvPr>
            <p:ph type="sldNum" sz="quarter" idx="5"/>
          </p:nvPr>
        </p:nvSpPr>
        <p:spPr/>
        <p:txBody>
          <a:bodyPr/>
          <a:lstStyle/>
          <a:p>
            <a:fld id="{82231C9C-DEA7-43EC-A9B6-E9FAACD8BD5C}" type="slidenum">
              <a:rPr lang="en-GB" smtClean="0"/>
              <a:t>30</a:t>
            </a:fld>
            <a:endParaRPr lang="en-GB"/>
          </a:p>
        </p:txBody>
      </p:sp>
    </p:spTree>
    <p:extLst>
      <p:ext uri="{BB962C8B-B14F-4D97-AF65-F5344CB8AC3E}">
        <p14:creationId xmlns:p14="http://schemas.microsoft.com/office/powerpoint/2010/main" val="2946632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EBB1-1CD8-A8AB-AC68-7DE566E55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CE000-31DB-26F7-7DE0-B885057357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157796-CA18-C95F-82CD-9939E05D4F6F}"/>
              </a:ext>
            </a:extLst>
          </p:cNvPr>
          <p:cNvSpPr>
            <a:spLocks noGrp="1"/>
          </p:cNvSpPr>
          <p:nvPr>
            <p:ph type="body" idx="1"/>
          </p:nvPr>
        </p:nvSpPr>
        <p:spPr/>
        <p:txBody>
          <a:bodyPr/>
          <a:lstStyle/>
          <a:p>
            <a:r>
              <a:rPr lang="en-US"/>
              <a:t>I’ve been asked to provide a general overview on the HDP Nexus and global experiences. I want to set the scene by giving you a sense of how the overall work on the Nexus has been proceeding at the country level and in Ethiopia. The following presentations in the training will provide deeper dives into the issue of the HDP Nexus in nutrition – examples, challenges, etc. Collaboration for the reduction of humanitarian needs and vulnerabilities across on the most pressing issues faced by a given country, requires a multi-stakeholder, multi-actor and a systems approach, something that we are working on here in Ethiopia. That means that all actors and sectors must contribute to the development and operationalization of the approach. That is why this initiative on Nexus and Nutrition by </a:t>
            </a:r>
            <a:r>
              <a:rPr lang="en-US" err="1"/>
              <a:t>MoH</a:t>
            </a:r>
            <a:r>
              <a:rPr lang="en-US"/>
              <a:t> is so welcome and important. </a:t>
            </a:r>
            <a:endParaRPr lang="en-GB"/>
          </a:p>
        </p:txBody>
      </p:sp>
      <p:sp>
        <p:nvSpPr>
          <p:cNvPr id="4" name="Slide Number Placeholder 3">
            <a:extLst>
              <a:ext uri="{FF2B5EF4-FFF2-40B4-BE49-F238E27FC236}">
                <a16:creationId xmlns:a16="http://schemas.microsoft.com/office/drawing/2014/main" id="{BD464EFC-48DD-258A-6811-8CD26F9E568D}"/>
              </a:ext>
            </a:extLst>
          </p:cNvPr>
          <p:cNvSpPr>
            <a:spLocks noGrp="1"/>
          </p:cNvSpPr>
          <p:nvPr>
            <p:ph type="sldNum" sz="quarter" idx="5"/>
          </p:nvPr>
        </p:nvSpPr>
        <p:spPr/>
        <p:txBody>
          <a:bodyPr/>
          <a:lstStyle/>
          <a:p>
            <a:fld id="{82231C9C-DEA7-43EC-A9B6-E9FAACD8BD5C}" type="slidenum">
              <a:rPr lang="en-GB" smtClean="0"/>
              <a:t>32</a:t>
            </a:fld>
            <a:endParaRPr lang="en-GB"/>
          </a:p>
        </p:txBody>
      </p:sp>
    </p:spTree>
    <p:extLst>
      <p:ext uri="{BB962C8B-B14F-4D97-AF65-F5344CB8AC3E}">
        <p14:creationId xmlns:p14="http://schemas.microsoft.com/office/powerpoint/2010/main" val="1726281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r>
              <a:rPr lang="fr-FR" err="1"/>
              <a:t>Cecile</a:t>
            </a:r>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err="1"/>
              <a:t>Cecile</a:t>
            </a:r>
            <a:endParaRPr lang="fr-FR"/>
          </a:p>
          <a:p>
            <a:endParaRPr lang="fr-FR"/>
          </a:p>
          <a:p>
            <a:r>
              <a:rPr lang="fr-FR" err="1"/>
              <a:t>We</a:t>
            </a:r>
            <a:r>
              <a:rPr lang="fr-FR"/>
              <a:t> </a:t>
            </a:r>
            <a:r>
              <a:rPr lang="fr-FR" err="1"/>
              <a:t>will</a:t>
            </a:r>
            <a:r>
              <a:rPr lang="fr-FR"/>
              <a:t> </a:t>
            </a:r>
            <a:r>
              <a:rPr lang="fr-FR" err="1"/>
              <a:t>provide</a:t>
            </a:r>
            <a:r>
              <a:rPr lang="fr-FR"/>
              <a:t> an </a:t>
            </a:r>
            <a:r>
              <a:rPr lang="fr-FR" err="1"/>
              <a:t>overview</a:t>
            </a:r>
            <a:r>
              <a:rPr lang="fr-FR"/>
              <a:t>….</a:t>
            </a:r>
          </a:p>
          <a:p>
            <a:r>
              <a:rPr lang="fr-FR"/>
              <a:t>You </a:t>
            </a:r>
            <a:r>
              <a:rPr lang="fr-FR" err="1"/>
              <a:t>will</a:t>
            </a:r>
            <a:r>
              <a:rPr lang="fr-FR"/>
              <a:t> </a:t>
            </a:r>
            <a:r>
              <a:rPr lang="fr-FR" err="1"/>
              <a:t>hear</a:t>
            </a:r>
            <a:r>
              <a:rPr lang="fr-FR"/>
              <a:t> </a:t>
            </a:r>
            <a:r>
              <a:rPr lang="fr-FR" err="1"/>
              <a:t>from</a:t>
            </a:r>
            <a:r>
              <a:rPr lang="fr-FR"/>
              <a:t> countries and…</a:t>
            </a:r>
          </a:p>
          <a:p>
            <a:r>
              <a:rPr lang="fr-FR" err="1"/>
              <a:t>We</a:t>
            </a:r>
            <a:r>
              <a:rPr lang="fr-FR"/>
              <a:t> </a:t>
            </a:r>
            <a:r>
              <a:rPr lang="fr-FR" err="1"/>
              <a:t>will</a:t>
            </a:r>
            <a:r>
              <a:rPr lang="fr-FR"/>
              <a:t> </a:t>
            </a:r>
            <a:r>
              <a:rPr lang="fr-FR" err="1"/>
              <a:t>identify</a:t>
            </a:r>
            <a:r>
              <a:rPr lang="fr-FR"/>
              <a:t> actions…</a:t>
            </a:r>
          </a:p>
        </p:txBody>
      </p:sp>
    </p:spTree>
    <p:extLst>
      <p:ext uri="{BB962C8B-B14F-4D97-AF65-F5344CB8AC3E}">
        <p14:creationId xmlns:p14="http://schemas.microsoft.com/office/powerpoint/2010/main" val="400927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D1FA-7BB5-AE71-B352-646C68326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6027E-9A62-995A-91CE-798704E3DB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82FB90-268A-1470-A07E-1725FB94506B}"/>
              </a:ext>
            </a:extLst>
          </p:cNvPr>
          <p:cNvSpPr>
            <a:spLocks noGrp="1"/>
          </p:cNvSpPr>
          <p:nvPr>
            <p:ph type="body" idx="1"/>
          </p:nvPr>
        </p:nvSpPr>
        <p:spPr/>
        <p:txBody>
          <a:bodyPr/>
          <a:lstStyle/>
          <a:p>
            <a:pPr algn="l" rtl="0">
              <a:spcBef>
                <a:spcPts val="0"/>
              </a:spcBef>
              <a:spcAft>
                <a:spcPts val="0"/>
              </a:spcAft>
            </a:pPr>
            <a:r>
              <a:rPr lang="en-GB" sz="1800" b="0" i="0" u="none" strike="noStrike">
                <a:solidFill>
                  <a:srgbClr val="000000"/>
                </a:solidFill>
                <a:effectLst/>
                <a:latin typeface="Calibri" panose="020F0502020204030204" pitchFamily="34" charset="0"/>
              </a:rPr>
              <a:t>Cecile</a:t>
            </a:r>
          </a:p>
          <a:p>
            <a:pPr algn="l" rtl="0">
              <a:spcBef>
                <a:spcPts val="0"/>
              </a:spcBef>
              <a:spcAft>
                <a:spcPts val="0"/>
              </a:spcAft>
            </a:pPr>
            <a:endParaRPr lang="en-GB" sz="1800" b="0" i="0" u="none" strike="noStrike">
              <a:solidFill>
                <a:srgbClr val="000000"/>
              </a:solidFill>
              <a:effectLst/>
              <a:latin typeface="Calibri" panose="020F0502020204030204" pitchFamily="34" charset="0"/>
            </a:endParaRPr>
          </a:p>
          <a:p>
            <a:pPr algn="l" rtl="0">
              <a:spcBef>
                <a:spcPts val="0"/>
              </a:spcBef>
              <a:spcAft>
                <a:spcPts val="0"/>
              </a:spcAft>
            </a:pPr>
            <a:br>
              <a:rPr lang="en-GB" sz="2000"/>
            </a:br>
            <a:br>
              <a:rPr lang="en-GB" sz="2000"/>
            </a:br>
            <a:r>
              <a:rPr lang="fr-FR" sz="2400" i="1" err="1"/>
              <a:t>Adapted</a:t>
            </a:r>
            <a:r>
              <a:rPr lang="fr-FR" sz="2400" i="1"/>
              <a:t> </a:t>
            </a:r>
            <a:r>
              <a:rPr lang="fr-FR" sz="2400" i="1" err="1"/>
              <a:t>from</a:t>
            </a:r>
            <a:r>
              <a:rPr lang="fr-FR" sz="2400" i="1"/>
              <a:t> the </a:t>
            </a:r>
            <a:r>
              <a:rPr lang="fr-FR" sz="2400" i="1" err="1"/>
              <a:t>framework</a:t>
            </a:r>
            <a:r>
              <a:rPr lang="fr-FR" sz="2400" i="1"/>
              <a:t> for </a:t>
            </a:r>
            <a:r>
              <a:rPr lang="fr-FR" sz="2400" i="1" err="1"/>
              <a:t>UNICEF’s</a:t>
            </a:r>
            <a:r>
              <a:rPr lang="fr-FR" sz="2400" i="1"/>
              <a:t> </a:t>
            </a:r>
            <a:r>
              <a:rPr lang="fr-FR" sz="2400" i="1" err="1"/>
              <a:t>Anticipatory</a:t>
            </a:r>
            <a:r>
              <a:rPr lang="fr-FR" sz="2400" i="1"/>
              <a:t> Actions, June 2023</a:t>
            </a:r>
            <a:endParaRPr lang="en-FR"/>
          </a:p>
        </p:txBody>
      </p:sp>
    </p:spTree>
    <p:extLst>
      <p:ext uri="{BB962C8B-B14F-4D97-AF65-F5344CB8AC3E}">
        <p14:creationId xmlns:p14="http://schemas.microsoft.com/office/powerpoint/2010/main" val="98085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GB"/>
              <a:t>Cecile</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1973284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079B9-D351-BBE2-00E7-31D6D987E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6C7B6-5AB4-B1FC-3754-D22CDC24CA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453C37-DD19-E910-E571-5EF797442C78}"/>
              </a:ext>
            </a:extLst>
          </p:cNvPr>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000000"/>
                </a:solidFill>
                <a:latin typeface="Calibri" panose="020F0502020204030204" pitchFamily="34" charset="0"/>
                <a:cs typeface="Calibri" panose="020F0502020204030204" pitchFamily="34" charset="0"/>
              </a:rPr>
              <a:t>Cecile and Geraldine – two voices</a:t>
            </a: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1">
              <a:solidFill>
                <a:srgbClr val="000000"/>
              </a:solidFill>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000000"/>
                </a:solidFill>
                <a:latin typeface="Calibri" panose="020F0502020204030204" pitchFamily="34" charset="0"/>
                <a:cs typeface="Calibri" panose="020F0502020204030204" pitchFamily="34" charset="0"/>
              </a:rPr>
              <a:t>Preparedness has proven benefits. </a:t>
            </a:r>
            <a:r>
              <a:rPr lang="en-GB" sz="2400" b="0">
                <a:solidFill>
                  <a:srgbClr val="000000"/>
                </a:solidFill>
                <a:latin typeface="Calibri" panose="020F0502020204030204" pitchFamily="34" charset="0"/>
                <a:cs typeface="Calibri" panose="020F0502020204030204" pitchFamily="34" charset="0"/>
              </a:rPr>
              <a:t>Investing in ERP saves time and money in the humanitarian response. Time saved in response implementation is critical in emergencies since the speed of response implementation has direct implications on lives saved. </a:t>
            </a:r>
            <a:endParaRPr lang="en-F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i="0" u="none" strike="noStrike">
                <a:solidFill>
                  <a:srgbClr val="000000"/>
                </a:solidFill>
                <a:effectLst/>
                <a:latin typeface="Calibri" panose="020F0502020204030204" pitchFamily="34" charset="0"/>
                <a:cs typeface="Calibri" panose="020F0502020204030204" pitchFamily="34" charset="0"/>
              </a:rPr>
              <a:t>ERP is a continuous and dynamic process</a:t>
            </a:r>
            <a:r>
              <a:rPr lang="en-GB" sz="2400" b="0" i="0" u="none" strike="noStrike">
                <a:solidFill>
                  <a:srgbClr val="000000"/>
                </a:solidFill>
                <a:effectLst/>
                <a:latin typeface="Calibri" panose="020F0502020204030204" pitchFamily="34" charset="0"/>
                <a:cs typeface="Calibri" panose="020F0502020204030204" pitchFamily="34" charset="0"/>
              </a:rPr>
              <a:t>. The ERP plan needs to be maintained and adapted to reflect emerging risks, evolving hazards, and the changing Nutrition situation. It is also an incremental process, meaning the more preparedness actions taken, the stronger the level of Preparedness achieved. </a:t>
            </a:r>
            <a:endParaRPr lang="en-F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313537"/>
                </a:solidFill>
                <a:latin typeface="Calibri" panose="020F0502020204030204" pitchFamily="34" charset="0"/>
                <a:cs typeface="Calibri" panose="020F0502020204030204" pitchFamily="34" charset="0"/>
              </a:rPr>
              <a:t>ERP planning is not a standalone process.</a:t>
            </a:r>
            <a:r>
              <a:rPr lang="en-GB" sz="2400">
                <a:solidFill>
                  <a:srgbClr val="313537"/>
                </a:solidFill>
                <a:latin typeface="Calibri" panose="020F0502020204030204" pitchFamily="34" charset="0"/>
                <a:cs typeface="Calibri" panose="020F0502020204030204" pitchFamily="34" charset="0"/>
              </a:rPr>
              <a:t> </a:t>
            </a:r>
            <a:r>
              <a:rPr lang="en-GB" sz="2400" b="0">
                <a:solidFill>
                  <a:srgbClr val="313537"/>
                </a:solidFill>
                <a:latin typeface="Calibri" panose="020F0502020204030204" pitchFamily="34" charset="0"/>
                <a:cs typeface="Calibri" panose="020F0502020204030204" pitchFamily="34" charset="0"/>
              </a:rPr>
              <a:t>Elements of preparedness planning must be mainstreamed in all phases of the HPC and become an adopted mindset in the regular day to day workstreams of the Nutrition cluster.</a:t>
            </a: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313537"/>
                </a:solidFill>
                <a:latin typeface="Calibri" panose="020F0502020204030204" pitchFamily="34" charset="0"/>
                <a:cs typeface="Calibri" panose="020F0502020204030204" pitchFamily="34" charset="0"/>
              </a:rPr>
              <a:t>Build on what you have and use ERP to overcome challenges from previous responses. </a:t>
            </a:r>
            <a:r>
              <a:rPr lang="en-GB" sz="2400" b="0">
                <a:solidFill>
                  <a:srgbClr val="313537"/>
                </a:solidFill>
                <a:latin typeface="Calibri" panose="020F0502020204030204" pitchFamily="34" charset="0"/>
                <a:cs typeface="Calibri" panose="020F0502020204030204" pitchFamily="34" charset="0"/>
              </a:rPr>
              <a:t>I</a:t>
            </a:r>
            <a:r>
              <a:rPr lang="en-GB" sz="2400" b="0" i="0" u="none" strike="noStrike">
                <a:solidFill>
                  <a:srgbClr val="313537"/>
                </a:solidFill>
                <a:effectLst/>
                <a:latin typeface="Calibri" panose="020F0502020204030204" pitchFamily="34" charset="0"/>
                <a:cs typeface="Calibri" panose="020F0502020204030204" pitchFamily="34" charset="0"/>
              </a:rPr>
              <a:t>n HRP countries that are </a:t>
            </a:r>
            <a:r>
              <a:rPr lang="en-GB" sz="2400" b="0">
                <a:solidFill>
                  <a:srgbClr val="313537"/>
                </a:solidFill>
                <a:latin typeface="Calibri" panose="020F0502020204030204" pitchFamily="34" charset="0"/>
                <a:cs typeface="Calibri" panose="020F0502020204030204" pitchFamily="34" charset="0"/>
              </a:rPr>
              <a:t>facing recurring crisis, it is important to develop an ERP approach to scale up rapidly and bring a surge response in case additional needs arise (beyond the HNO/HRP). In those cases, what worked well for a quick response should be kept and integrated in the ERP. Then put the focus on finding solutions and preparedness actions to overcome what did not work. </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The Nutrition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specific</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ERP plan must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complement</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and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align</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to national plans. </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Information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from</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existing</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organization</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specific</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plans can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be</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use and and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feed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into</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 multi-</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sectoral</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ERP plan.</a:t>
            </a:r>
            <a:endParaRPr lang="en-GB" sz="2400" b="0" i="0" u="none" strike="noStrike">
              <a:solidFill>
                <a:srgbClr val="000000"/>
              </a:solidFill>
              <a:effectLst/>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Use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existing</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risk</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analyses to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develop</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crisis</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scenario</a:t>
            </a:r>
            <a:r>
              <a:rPr lang="fr-FR"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In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most</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countries,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hazard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identification and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risk</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analysis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already</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and as a Nutrition cluster/</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sector</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these</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can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be</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used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to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build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crisis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scenario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with</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 nutrition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lens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ERP </a:t>
            </a:r>
            <a:r>
              <a:rPr lang="fr-FR" sz="2400" b="1"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approach</a:t>
            </a: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must </a:t>
            </a:r>
            <a:r>
              <a:rPr lang="fr-FR" sz="2400" b="1"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collaborative</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J</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oint ERP planning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reinforces</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collaboration and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contributes</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stronger</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alliances and partnerships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will</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instrumental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later</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 for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timely</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scale</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up / effective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0">
              <a:solidFill>
                <a:srgbClr val="31353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720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Geraldine</a:t>
            </a:r>
            <a:endParaRPr lang="en-FR"/>
          </a:p>
        </p:txBody>
      </p:sp>
    </p:spTree>
    <p:extLst>
      <p:ext uri="{BB962C8B-B14F-4D97-AF65-F5344CB8AC3E}">
        <p14:creationId xmlns:p14="http://schemas.microsoft.com/office/powerpoint/2010/main" val="2948038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Geraldine</a:t>
            </a:r>
          </a:p>
          <a:p>
            <a:endParaRPr lang="fr-FR"/>
          </a:p>
          <a:p>
            <a:r>
              <a:rPr lang="en-FR"/>
              <a:t>Where do we stand now? Share an overview of where do we stand in the region on ERP from a GNC perspective</a:t>
            </a:r>
          </a:p>
        </p:txBody>
      </p:sp>
    </p:spTree>
    <p:extLst>
      <p:ext uri="{BB962C8B-B14F-4D97-AF65-F5344CB8AC3E}">
        <p14:creationId xmlns:p14="http://schemas.microsoft.com/office/powerpoint/2010/main" val="239855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Besides; the analysis will </a:t>
            </a:r>
            <a:r>
              <a:rPr lang="en-US" sz="1200" b="0" i="0" u="none" strike="noStrike" baseline="0">
                <a:solidFill>
                  <a:srgbClr val="000000"/>
                </a:solidFill>
                <a:latin typeface="Arial" panose="020B0604020202020204" pitchFamily="34" charset="0"/>
              </a:rPr>
              <a:t>provide an evidence base to support advocacy initiatives with the donors, clusters and partners for stronger inter-sectoral GBV prevention and risk mitigation.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"Provide an evidence base to support advocacy initiatives with the donors, clusters and partners for stronger inter-sectoral GBV prevention and risk mitigation"</a:t>
            </a:r>
            <a:endParaRPr lang="en-US" sz="1200" b="0" i="0" u="none" strike="noStrike" baseline="0">
              <a:solidFill>
                <a:srgbClr val="000000"/>
              </a:solidFill>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F766C8E-4FA1-46C3-892B-61AD5BE91A3C}" type="slidenum">
              <a:rPr lang="en-ZA" smtClean="0"/>
              <a:t>5</a:t>
            </a:fld>
            <a:endParaRPr lang="en-ZA"/>
          </a:p>
        </p:txBody>
      </p:sp>
    </p:spTree>
    <p:extLst>
      <p:ext uri="{BB962C8B-B14F-4D97-AF65-F5344CB8AC3E}">
        <p14:creationId xmlns:p14="http://schemas.microsoft.com/office/powerpoint/2010/main" val="450204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Geraldine</a:t>
            </a:r>
          </a:p>
          <a:p>
            <a:r>
              <a:rPr lang="fr-FR" err="1"/>
              <a:t>These</a:t>
            </a:r>
            <a:r>
              <a:rPr lang="fr-FR"/>
              <a:t> are points to </a:t>
            </a:r>
            <a:r>
              <a:rPr lang="fr-FR" err="1"/>
              <a:t>think</a:t>
            </a:r>
            <a:r>
              <a:rPr lang="fr-FR"/>
              <a:t> about </a:t>
            </a:r>
            <a:r>
              <a:rPr lang="fr-FR" err="1"/>
              <a:t>when</a:t>
            </a:r>
            <a:r>
              <a:rPr lang="fr-FR"/>
              <a:t> </a:t>
            </a:r>
            <a:r>
              <a:rPr lang="fr-FR" err="1"/>
              <a:t>filling</a:t>
            </a:r>
            <a:r>
              <a:rPr lang="fr-FR"/>
              <a:t> in the collective actions at the end of the consultation:</a:t>
            </a:r>
          </a:p>
          <a:p>
            <a:endParaRPr lang="fr-FR"/>
          </a:p>
          <a:p>
            <a:r>
              <a:rPr lang="en-FR"/>
              <a:t>Why is is so hard to be prepared for disaster?</a:t>
            </a:r>
          </a:p>
          <a:p>
            <a:r>
              <a:rPr lang="en-GB" sz="1800">
                <a:effectLst/>
                <a:latin typeface="Calibri" panose="020F0502020204030204" pitchFamily="34" charset="0"/>
                <a:ea typeface="Cambria" panose="02040503050406030204" pitchFamily="18" charset="0"/>
                <a:cs typeface="Times New Roman" panose="02020603050405020304" pitchFamily="18" charset="0"/>
              </a:rPr>
              <a:t>What is the status of your Nutrition ERP process in your country? </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Have mapped you existing response capacities (partners? Trained personnel? necessary guidance and protocols? Supply stock mapping?)?</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Are your operational arrangements anticipated? (for coordination, IM, assessment and response provision)?</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an early nutrition response plan for the initial phase of a crisis</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 preparedness actions workplan?</a:t>
            </a:r>
            <a:endParaRPr lang="en-FR" sz="180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 you have a multi-risk Nutrition ERP plan?</a:t>
            </a:r>
            <a:r>
              <a:rPr lang="en-FR">
                <a:effectLst/>
              </a:rPr>
              <a:t> </a:t>
            </a:r>
            <a:endParaRPr lang="en-FR"/>
          </a:p>
        </p:txBody>
      </p:sp>
    </p:spTree>
    <p:extLst>
      <p:ext uri="{BB962C8B-B14F-4D97-AF65-F5344CB8AC3E}">
        <p14:creationId xmlns:p14="http://schemas.microsoft.com/office/powerpoint/2010/main" val="2021822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6AD93-F4BE-42B6-8C30-17161E4ACA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065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indent="-228600">
              <a:spcAft>
                <a:spcPts val="600"/>
              </a:spcAft>
              <a:buFont typeface="Arial" panose="020B0604020202020204" pitchFamily="34" charset="0"/>
              <a:buChar char="•"/>
            </a:pPr>
            <a:r>
              <a:rPr lang="en-US" b="1">
                <a:solidFill>
                  <a:srgbClr val="0070C0"/>
                </a:solidFill>
              </a:rPr>
              <a:t>Triggers/parameters for action</a:t>
            </a:r>
            <a:r>
              <a:rPr lang="en-US">
                <a:solidFill>
                  <a:srgbClr val="0070C0"/>
                </a:solidFill>
              </a:rPr>
              <a:t> : developed based on forecasts to monitor the risks and determine when to intervene.</a:t>
            </a:r>
          </a:p>
          <a:p>
            <a:pPr marL="457200" indent="-228600">
              <a:spcAft>
                <a:spcPts val="600"/>
              </a:spcAft>
              <a:buFont typeface="Arial" panose="020B0604020202020204" pitchFamily="34" charset="0"/>
              <a:buChar char="•"/>
            </a:pPr>
            <a:r>
              <a:rPr lang="en-US" b="1">
                <a:solidFill>
                  <a:srgbClr val="0070C0"/>
                </a:solidFill>
              </a:rPr>
              <a:t>Pre-agreed interventions </a:t>
            </a:r>
            <a:r>
              <a:rPr lang="en-US">
                <a:solidFill>
                  <a:srgbClr val="0070C0"/>
                </a:solidFill>
              </a:rPr>
              <a:t>: Set of activities planned based on the identified threats &amp; developed considering the risks and impact on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70C0"/>
                </a:solidFill>
              </a:rPr>
              <a:t>Pre-arranged financing</a:t>
            </a:r>
            <a:r>
              <a:rPr lang="en-US">
                <a:solidFill>
                  <a:srgbClr val="0070C0"/>
                </a:solidFill>
              </a:rPr>
              <a:t>: funding committed at the planning phase and ready for disbursement to enable activities to be undertaken in a timely manner.</a:t>
            </a:r>
          </a:p>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46</a:t>
            </a:fld>
            <a:endParaRPr lang="en-US"/>
          </a:p>
        </p:txBody>
      </p:sp>
    </p:spTree>
    <p:extLst>
      <p:ext uri="{BB962C8B-B14F-4D97-AF65-F5344CB8AC3E}">
        <p14:creationId xmlns:p14="http://schemas.microsoft.com/office/powerpoint/2010/main" val="1708178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nSpc>
                <a:spcPct val="107000"/>
              </a:lnSpc>
              <a:spcBef>
                <a:spcPts val="200"/>
              </a:spcBef>
              <a:spcAft>
                <a:spcPts val="0"/>
              </a:spcAft>
              <a:tabLst>
                <a:tab pos="457200" algn="l"/>
              </a:tabLst>
            </a:pPr>
            <a:r>
              <a:rPr lang="en-US" sz="1800" b="1" u="sng">
                <a:effectLst/>
                <a:latin typeface="Calibri Light" panose="020F0302020204030204" pitchFamily="34" charset="0"/>
                <a:ea typeface="Yu Gothic Light" panose="020B0300000000000000" pitchFamily="34" charset="-128"/>
                <a:cs typeface="Times New Roman" panose="02020603050405020304" pitchFamily="18" charset="0"/>
              </a:rPr>
              <a:t>Contingency plans, Preparedness and AA</a:t>
            </a:r>
            <a:endParaRPr lang="fr-FR" sz="1800" b="1" u="sng">
              <a:effectLst/>
              <a:latin typeface="Calibri Light" panose="020F0302020204030204" pitchFamily="34" charset="0"/>
              <a:ea typeface="Yu Gothic Light" panose="020B0300000000000000" pitchFamily="34" charset="-128"/>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Refers to the preparedness activities (Monitoring and analyzing risks, developing contingency plans, conducting simulation exercises and preposition stockpiles), do not fall under the humanitarian response.</a:t>
            </a: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AA sits between preparedness and response, in a window of opportunity between an early warning (or another trigger for action) and the onset of a crisis.</a:t>
            </a:r>
          </a:p>
          <a:p>
            <a:pPr marL="0" marR="0" indent="0">
              <a:lnSpc>
                <a:spcPct val="107000"/>
              </a:lnSpc>
              <a:spcBef>
                <a:spcPts val="0"/>
              </a:spcBef>
              <a:spcAft>
                <a:spcPts val="800"/>
              </a:spcAft>
              <a:buFont typeface="Arial" panose="020B0604020202020204" pitchFamily="34" charset="0"/>
              <a:buNone/>
            </a:pPr>
            <a:endParaRPr lang="fr-FR" sz="18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200"/>
              </a:spcBef>
              <a:spcAft>
                <a:spcPts val="0"/>
              </a:spcAft>
              <a:tabLst>
                <a:tab pos="457200" algn="l"/>
              </a:tabLst>
            </a:pPr>
            <a:r>
              <a:rPr lang="en-US" sz="1800" b="1" u="sng">
                <a:effectLst/>
                <a:latin typeface="Calibri Light" panose="020F0302020204030204" pitchFamily="34" charset="0"/>
                <a:ea typeface="Yu Gothic Light" panose="020B0300000000000000" pitchFamily="34" charset="-128"/>
                <a:cs typeface="Times New Roman" panose="02020603050405020304" pitchFamily="18" charset="0"/>
              </a:rPr>
              <a:t>Early Response, Humanitarian Response and Anticipatory Action</a:t>
            </a:r>
            <a:endParaRPr lang="fr-FR" sz="1800" b="1" u="sng">
              <a:effectLst/>
              <a:latin typeface="Calibri Light" panose="020F0302020204030204" pitchFamily="34" charset="0"/>
              <a:ea typeface="Yu Gothic Light" panose="020B0300000000000000" pitchFamily="34" charset="-128"/>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Early response: no trigger mechanisms, but undertaken at the early stage of the emergency</a:t>
            </a: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Traditional response: based on the assessed needs (long process)</a:t>
            </a:r>
            <a:endParaRPr lang="fr-FR"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086AD93-F4BE-42B6-8C30-17161E4ACA4D}" type="slidenum">
              <a:rPr lang="fr-FR" smtClean="0"/>
              <a:t>47</a:t>
            </a:fld>
            <a:endParaRPr lang="fr-FR"/>
          </a:p>
        </p:txBody>
      </p:sp>
    </p:spTree>
    <p:extLst>
      <p:ext uri="{BB962C8B-B14F-4D97-AF65-F5344CB8AC3E}">
        <p14:creationId xmlns:p14="http://schemas.microsoft.com/office/powerpoint/2010/main" val="3826116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err="1"/>
              <a:t>Preparedness</a:t>
            </a:r>
            <a:r>
              <a:rPr lang="fr-FR"/>
              <a:t> </a:t>
            </a:r>
            <a:r>
              <a:rPr lang="fr-FR" err="1"/>
              <a:t>is</a:t>
            </a:r>
            <a:r>
              <a:rPr lang="fr-FR"/>
              <a:t> crucial: </a:t>
            </a:r>
          </a:p>
          <a:p>
            <a:pPr marL="628650" lvl="1" indent="-171450">
              <a:buFont typeface="Arial" panose="020B0604020202020204" pitchFamily="34" charset="0"/>
              <a:buChar char="•"/>
            </a:pPr>
            <a:r>
              <a:rPr lang="fr-FR" err="1"/>
              <a:t>Early</a:t>
            </a:r>
            <a:r>
              <a:rPr lang="fr-FR"/>
              <a:t> warning </a:t>
            </a:r>
            <a:r>
              <a:rPr lang="fr-FR" err="1"/>
              <a:t>systems</a:t>
            </a:r>
            <a:r>
              <a:rPr lang="fr-FR"/>
              <a:t> in place, impact </a:t>
            </a:r>
            <a:r>
              <a:rPr lang="fr-FR" err="1"/>
              <a:t>based</a:t>
            </a:r>
            <a:r>
              <a:rPr lang="fr-FR"/>
              <a:t> </a:t>
            </a:r>
            <a:r>
              <a:rPr lang="fr-FR" err="1"/>
              <a:t>forecasting</a:t>
            </a:r>
            <a:r>
              <a:rPr lang="fr-FR"/>
              <a:t>, triggers and monitoring</a:t>
            </a:r>
          </a:p>
          <a:p>
            <a:pPr marL="628650" lvl="1" indent="-171450">
              <a:buFont typeface="Arial" panose="020B0604020202020204" pitchFamily="34" charset="0"/>
              <a:buChar char="•"/>
            </a:pPr>
            <a:r>
              <a:rPr lang="fr-FR" b="1"/>
              <a:t>Set of </a:t>
            </a:r>
            <a:r>
              <a:rPr lang="fr-FR" b="1" err="1"/>
              <a:t>activities</a:t>
            </a:r>
            <a:r>
              <a:rPr lang="fr-FR" b="1"/>
              <a:t> </a:t>
            </a:r>
            <a:r>
              <a:rPr lang="fr-FR"/>
              <a:t>to </a:t>
            </a:r>
            <a:r>
              <a:rPr lang="fr-FR" err="1"/>
              <a:t>mitigate</a:t>
            </a:r>
            <a:r>
              <a:rPr lang="fr-FR"/>
              <a:t> the </a:t>
            </a:r>
            <a:r>
              <a:rPr lang="fr-FR" err="1"/>
              <a:t>identified</a:t>
            </a:r>
            <a:r>
              <a:rPr lang="fr-FR"/>
              <a:t> </a:t>
            </a:r>
            <a:r>
              <a:rPr lang="fr-FR" err="1"/>
              <a:t>risks</a:t>
            </a:r>
            <a:r>
              <a:rPr lang="fr-FR"/>
              <a:t>, </a:t>
            </a:r>
            <a:r>
              <a:rPr lang="fr-FR" err="1"/>
              <a:t>beneficiaries</a:t>
            </a:r>
            <a:r>
              <a:rPr lang="fr-FR"/>
              <a:t> to </a:t>
            </a:r>
            <a:r>
              <a:rPr lang="fr-FR" err="1"/>
              <a:t>target</a:t>
            </a:r>
            <a:r>
              <a:rPr lang="fr-FR"/>
              <a:t> (</a:t>
            </a:r>
            <a:r>
              <a:rPr lang="fr-FR" err="1"/>
              <a:t>context</a:t>
            </a:r>
            <a:r>
              <a:rPr lang="fr-FR"/>
              <a:t> </a:t>
            </a:r>
            <a:r>
              <a:rPr lang="fr-FR" err="1"/>
              <a:t>based</a:t>
            </a:r>
            <a:r>
              <a:rPr lang="fr-FR"/>
              <a:t>) and </a:t>
            </a:r>
            <a:r>
              <a:rPr lang="fr-FR" err="1"/>
              <a:t>readiness</a:t>
            </a:r>
            <a:r>
              <a:rPr lang="fr-FR"/>
              <a:t> (</a:t>
            </a:r>
            <a:r>
              <a:rPr lang="fr-FR" err="1"/>
              <a:t>prepositioning</a:t>
            </a:r>
            <a:r>
              <a:rPr lang="fr-FR"/>
              <a:t>)</a:t>
            </a:r>
          </a:p>
          <a:p>
            <a:pPr marL="628650" lvl="1" indent="-171450">
              <a:buFont typeface="Arial" panose="020B0604020202020204" pitchFamily="34" charset="0"/>
              <a:buChar char="•"/>
            </a:pPr>
            <a:r>
              <a:rPr lang="fr-FR" b="1" err="1"/>
              <a:t>Funding</a:t>
            </a:r>
            <a:r>
              <a:rPr lang="fr-FR" b="1"/>
              <a:t> </a:t>
            </a:r>
            <a:r>
              <a:rPr lang="fr-FR" b="1" err="1"/>
              <a:t>piece</a:t>
            </a:r>
            <a:r>
              <a:rPr lang="fr-FR"/>
              <a:t>: money </a:t>
            </a:r>
            <a:r>
              <a:rPr lang="fr-FR" err="1"/>
              <a:t>should</a:t>
            </a:r>
            <a:r>
              <a:rPr lang="fr-FR"/>
              <a:t> </a:t>
            </a:r>
            <a:r>
              <a:rPr lang="fr-FR" err="1"/>
              <a:t>be</a:t>
            </a:r>
            <a:r>
              <a:rPr lang="fr-FR"/>
              <a:t> </a:t>
            </a:r>
            <a:r>
              <a:rPr lang="fr-FR" err="1"/>
              <a:t>ready</a:t>
            </a:r>
            <a:r>
              <a:rPr lang="fr-FR"/>
              <a:t> for </a:t>
            </a:r>
            <a:r>
              <a:rPr lang="fr-FR" err="1"/>
              <a:t>disbursement</a:t>
            </a: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48</a:t>
            </a:fld>
            <a:endParaRPr lang="fr-FR"/>
          </a:p>
        </p:txBody>
      </p:sp>
    </p:spTree>
    <p:extLst>
      <p:ext uri="{BB962C8B-B14F-4D97-AF65-F5344CB8AC3E}">
        <p14:creationId xmlns:p14="http://schemas.microsoft.com/office/powerpoint/2010/main" val="4104397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49</a:t>
            </a:fld>
            <a:endParaRPr lang="fr-FR"/>
          </a:p>
        </p:txBody>
      </p:sp>
    </p:spTree>
    <p:extLst>
      <p:ext uri="{BB962C8B-B14F-4D97-AF65-F5344CB8AC3E}">
        <p14:creationId xmlns:p14="http://schemas.microsoft.com/office/powerpoint/2010/main" val="1175241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AA framework en 2022 </a:t>
            </a:r>
            <a:r>
              <a:rPr lang="en-US" err="1"/>
              <a:t>activer</a:t>
            </a: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1538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Activation of framework one or the other</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4306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of December 2022</a:t>
            </a:r>
          </a:p>
          <a:p>
            <a:r>
              <a:rPr lang="en-GB"/>
              <a:t>Working with FAO, WFP, IFRC and the Start Network, OCHA facilitated the development of collective AA country pilots: </a:t>
            </a:r>
          </a:p>
          <a:p>
            <a:pPr lvl="1"/>
            <a:r>
              <a:rPr lang="en-GB"/>
              <a:t>5 in 2020: Bangladesh (monsoon floods), Ethiopia (drought), Malawi (dry spells/floods), Somalia (drought), and preliminary work in Chad</a:t>
            </a:r>
          </a:p>
          <a:p>
            <a:pPr lvl="1"/>
            <a:r>
              <a:rPr lang="en-GB"/>
              <a:t>6 more in 2021: Burkina Faso, Madagascar, Nepal, Niger, the Philippines and South Sudan.</a:t>
            </a:r>
          </a:p>
          <a:p>
            <a:pPr lvl="1"/>
            <a:r>
              <a:rPr lang="en-GB"/>
              <a:t>+ improved anticipatory action pilot in Bangladesh, as well as a multi-country framework focused on cholera.</a:t>
            </a:r>
          </a:p>
          <a:p>
            <a:pPr marL="171450" indent="-171450">
              <a:buFont typeface="Arial" panose="020B0604020202020204" pitchFamily="34" charset="0"/>
              <a:buChar char="•"/>
            </a:pPr>
            <a:r>
              <a:rPr lang="en-US" b="1"/>
              <a:t>Total frameworks </a:t>
            </a:r>
            <a:r>
              <a:rPr lang="en-US"/>
              <a:t>: 12 + South Sudan (Early Action)</a:t>
            </a:r>
          </a:p>
          <a:p>
            <a:pPr marL="171450" indent="-171450">
              <a:buFont typeface="Arial" panose="020B0604020202020204" pitchFamily="34" charset="0"/>
              <a:buChar char="•"/>
            </a:pPr>
            <a:r>
              <a:rPr lang="en-US" b="1"/>
              <a:t>UNICEF engagement</a:t>
            </a:r>
            <a:r>
              <a:rPr lang="en-US"/>
              <a:t>: 11 frameworks, and Mozambique which is in development/discussion</a:t>
            </a:r>
          </a:p>
          <a:p>
            <a:pPr marL="171450" indent="-171450">
              <a:buFont typeface="Arial" panose="020B0604020202020204" pitchFamily="34" charset="0"/>
              <a:buChar char="•"/>
            </a:pPr>
            <a:r>
              <a:rPr lang="en-US" b="1"/>
              <a:t>Sectoral engagement: </a:t>
            </a:r>
            <a:r>
              <a:rPr lang="en-US"/>
              <a:t>WASH, Health and Nutrition, Child protection,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D4E36-F079-426A-B1F6-DA9BB643F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0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EF766C8E-4FA1-46C3-892B-61AD5BE91A3C}" type="slidenum">
              <a:rPr lang="en-ZA" smtClean="0"/>
              <a:t>5</a:t>
            </a:fld>
            <a:endParaRPr lang="en-ZA"/>
          </a:p>
        </p:txBody>
      </p:sp>
    </p:spTree>
    <p:extLst>
      <p:ext uri="{BB962C8B-B14F-4D97-AF65-F5344CB8AC3E}">
        <p14:creationId xmlns:p14="http://schemas.microsoft.com/office/powerpoint/2010/main" val="2988584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algn="l"/>
            <a:r>
              <a:rPr lang="en-GB" sz="1800" b="0" i="0" u="none" strike="noStrike" baseline="0">
                <a:latin typeface="Roboto-Light"/>
              </a:rPr>
              <a:t>The framework for Nepal is set up for severe flooding during the monsoon period. Under the leadership of the Resident Coordinator and building on existing structures, UNFPA, UNICEF, UN Women and WFP collaborated with the government and local implementing partners to design a more timely, effective, efficient and dignified response to the anticipated emergency.</a:t>
            </a:r>
          </a:p>
          <a:p>
            <a:pPr algn="l"/>
            <a:endParaRPr lang="en-GB" sz="1800" b="0" i="0" u="none" strike="noStrike" baseline="0">
              <a:solidFill>
                <a:srgbClr val="000000"/>
              </a:solidFill>
              <a:latin typeface="Roboto-Light"/>
            </a:endParaRPr>
          </a:p>
          <a:p>
            <a:pPr algn="l"/>
            <a:r>
              <a:rPr lang="en-GB" sz="1800" b="0" i="0" u="none" strike="noStrike" baseline="0">
                <a:solidFill>
                  <a:srgbClr val="000000"/>
                </a:solidFill>
                <a:latin typeface="Roboto-Light"/>
              </a:rPr>
              <a:t>Revised framework 2023:</a:t>
            </a:r>
          </a:p>
          <a:p>
            <a:pPr algn="l">
              <a:buFont typeface="+mj-lt"/>
              <a:buAutoNum type="arabicPeriod"/>
            </a:pPr>
            <a:r>
              <a:rPr lang="en-GB" sz="2800" b="0" i="0">
                <a:solidFill>
                  <a:srgbClr val="4A4A4A"/>
                </a:solidFill>
                <a:effectLst/>
                <a:latin typeface="Roboto" panose="02000000000000000000" pitchFamily="2" charset="0"/>
              </a:rPr>
              <a:t>FAO was included as a new partner to strengthen the provision of life-saving agricultural assistance to flood-affected households. The agency will provide early warning risk messages in agriculture and distribute hermetic seed storage bags to agricultural households in the five municipalities of eastern districts </a:t>
            </a:r>
            <a:r>
              <a:rPr lang="en-GB" sz="2800" b="0" i="0" err="1">
                <a:solidFill>
                  <a:srgbClr val="4A4A4A"/>
                </a:solidFill>
                <a:effectLst/>
                <a:latin typeface="Roboto" panose="02000000000000000000" pitchFamily="2" charset="0"/>
              </a:rPr>
              <a:t>Saptari</a:t>
            </a:r>
            <a:r>
              <a:rPr lang="en-GB" sz="2800" b="0" i="0">
                <a:solidFill>
                  <a:srgbClr val="4A4A4A"/>
                </a:solidFill>
                <a:effectLst/>
                <a:latin typeface="Roboto" panose="02000000000000000000" pitchFamily="2" charset="0"/>
              </a:rPr>
              <a:t> and </a:t>
            </a:r>
            <a:r>
              <a:rPr lang="en-GB" sz="2800" b="0" i="0" err="1">
                <a:solidFill>
                  <a:srgbClr val="4A4A4A"/>
                </a:solidFill>
                <a:effectLst/>
                <a:latin typeface="Roboto" panose="02000000000000000000" pitchFamily="2" charset="0"/>
              </a:rPr>
              <a:t>Sunsari</a:t>
            </a:r>
            <a:r>
              <a:rPr lang="en-GB" sz="2800" b="0" i="0">
                <a:solidFill>
                  <a:srgbClr val="4A4A4A"/>
                </a:solidFill>
                <a:effectLst/>
                <a:latin typeface="Roboto" panose="02000000000000000000" pitchFamily="2" charset="0"/>
              </a:rPr>
              <a:t>. The agency has already procured the bags, which will be transported to the flood sites after the readiness trigger and distributed after the action trigger. The CERF funds will then be used to replenish the stocks.</a:t>
            </a:r>
          </a:p>
          <a:p>
            <a:pPr algn="l">
              <a:buFont typeface="+mj-lt"/>
              <a:buAutoNum type="arabicPeriod"/>
            </a:pPr>
            <a:r>
              <a:rPr lang="en-GB" sz="2800" b="0" i="0">
                <a:solidFill>
                  <a:srgbClr val="4A4A4A"/>
                </a:solidFill>
                <a:effectLst/>
                <a:latin typeface="Roboto" panose="02000000000000000000" pitchFamily="2" charset="0"/>
              </a:rPr>
              <a:t>While the contribution of UN Women to the framework was highly appreciated, the decision was made to not include them as a direct recipient of CERF funding.</a:t>
            </a:r>
          </a:p>
          <a:p>
            <a:pPr algn="l">
              <a:buFont typeface="+mj-lt"/>
              <a:buAutoNum type="arabicPeriod"/>
            </a:pPr>
            <a:r>
              <a:rPr lang="en-GB" sz="2800" b="0" i="0">
                <a:solidFill>
                  <a:srgbClr val="4A4A4A"/>
                </a:solidFill>
                <a:effectLst/>
                <a:latin typeface="Roboto" panose="02000000000000000000" pitchFamily="2" charset="0"/>
              </a:rPr>
              <a:t>WFP will distribute their cash assistance within 11-61 hours upon flood impact based on rapid monitoring activities rather than directly after the action trigger.</a:t>
            </a:r>
          </a:p>
          <a:p>
            <a:pPr algn="l">
              <a:buFont typeface="+mj-lt"/>
              <a:buAutoNum type="arabicPeriod"/>
            </a:pPr>
            <a:r>
              <a:rPr lang="en-GB" sz="2800" b="0" i="0">
                <a:solidFill>
                  <a:srgbClr val="4A4A4A"/>
                </a:solidFill>
                <a:effectLst/>
                <a:latin typeface="Roboto" panose="02000000000000000000" pitchFamily="2" charset="0"/>
              </a:rPr>
              <a:t>UNFPA added </a:t>
            </a:r>
            <a:r>
              <a:rPr lang="en-GB" sz="2800" b="0" i="0" err="1">
                <a:solidFill>
                  <a:srgbClr val="4A4A4A"/>
                </a:solidFill>
                <a:effectLst/>
                <a:latin typeface="Roboto" panose="02000000000000000000" pitchFamily="2" charset="0"/>
              </a:rPr>
              <a:t>Kanchanrup</a:t>
            </a:r>
            <a:r>
              <a:rPr lang="en-GB" sz="2800" b="0" i="0">
                <a:solidFill>
                  <a:srgbClr val="4A4A4A"/>
                </a:solidFill>
                <a:effectLst/>
                <a:latin typeface="Roboto" panose="02000000000000000000" pitchFamily="2" charset="0"/>
              </a:rPr>
              <a:t> to their list of assisted municipalities in </a:t>
            </a:r>
            <a:r>
              <a:rPr lang="en-GB" sz="2800" b="0" i="0" err="1">
                <a:solidFill>
                  <a:srgbClr val="4A4A4A"/>
                </a:solidFill>
                <a:effectLst/>
                <a:latin typeface="Roboto" panose="02000000000000000000" pitchFamily="2" charset="0"/>
              </a:rPr>
              <a:t>Saptari</a:t>
            </a:r>
            <a:r>
              <a:rPr lang="en-GB" sz="2800" b="0" i="0">
                <a:solidFill>
                  <a:srgbClr val="4A4A4A"/>
                </a:solidFill>
                <a:effectLst/>
                <a:latin typeface="Roboto" panose="02000000000000000000" pitchFamily="2" charset="0"/>
              </a:rPr>
              <a:t> district.</a:t>
            </a:r>
          </a:p>
          <a:p>
            <a:pPr algn="l"/>
            <a:endParaRPr lang="en-GB" sz="1800" b="0" i="0" u="none" strike="noStrike" baseline="0">
              <a:solidFill>
                <a:srgbClr val="000000"/>
              </a:solidFill>
              <a:latin typeface="Open Sans" panose="020B0606030504020204" pitchFamily="34" charset="0"/>
            </a:endParaRPr>
          </a:p>
          <a:p>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Dissemination of Early Warning Messages (EWM) to 442,209 people through loudspeakers and radio broadcasts. </a:t>
            </a:r>
            <a:r>
              <a:rPr lang="en-GB" sz="1800" b="0" i="0" u="none" strike="noStrike" baseline="0" err="1">
                <a:solidFill>
                  <a:srgbClr val="000000"/>
                </a:solidFill>
                <a:latin typeface="Open Sans" panose="020B0606030504020204" pitchFamily="34" charset="0"/>
              </a:rPr>
              <a:t>SoDMA</a:t>
            </a:r>
            <a:r>
              <a:rPr lang="en-GB" sz="1800" b="0" i="0" u="none" strike="noStrike" baseline="0">
                <a:solidFill>
                  <a:srgbClr val="000000"/>
                </a:solidFill>
                <a:latin typeface="Open Sans" panose="020B0606030504020204" pitchFamily="34" charset="0"/>
              </a:rPr>
              <a:t> augmented this effort with an automated flood early warning message for all mobile phone users. All messages were translated into the local language to enhance people’s understanding and prompt action. The messages aimed at informing households about the possible risk from floods, giving them 1) guidance on flood risk reduction measures, 2) what to do during the flood and 3) recovery measures and advice on preventing future damage. </a:t>
            </a:r>
          </a:p>
          <a:p>
            <a:r>
              <a:rPr lang="en-GB" sz="1800" b="0" i="0" u="none" strike="noStrike" baseline="0">
                <a:solidFill>
                  <a:srgbClr val="000000"/>
                </a:solidFill>
                <a:latin typeface="Open Sans" panose="020B0606030504020204" pitchFamily="34" charset="0"/>
              </a:rPr>
              <a:t>• Distribution of unconditional anticipatory cash transfers to 218,718 people who were most vulnerable to the floods. USD 81 per household was provided to meet basic food needs and other priority needs to reduce floods impacts. Out of the people reached with cash, 59% were women, enhancing their involvement in decision making. </a:t>
            </a:r>
          </a:p>
          <a:p>
            <a:r>
              <a:rPr lang="en-GB" sz="1800" b="0" i="0" u="none" strike="noStrike" baseline="0">
                <a:solidFill>
                  <a:srgbClr val="000000"/>
                </a:solidFill>
                <a:latin typeface="Open Sans" panose="020B0606030504020204" pitchFamily="34" charset="0"/>
              </a:rPr>
              <a:t>• Strategic pre-positioning of nutrition commodities and boats to ensure efficient delivery of essential food and nutrition assistance to potentially flood-affected communities. </a:t>
            </a:r>
          </a:p>
          <a:p>
            <a:endParaRPr lang="en-GB"/>
          </a:p>
        </p:txBody>
      </p:sp>
    </p:spTree>
    <p:extLst>
      <p:ext uri="{BB962C8B-B14F-4D97-AF65-F5344CB8AC3E}">
        <p14:creationId xmlns:p14="http://schemas.microsoft.com/office/powerpoint/2010/main" val="4012461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b="0" i="0" u="none" strike="noStrike" baseline="0">
                <a:solidFill>
                  <a:srgbClr val="000000"/>
                </a:solidFill>
                <a:latin typeface="Open Sans" panose="020B0606030504020204" pitchFamily="34" charset="0"/>
              </a:rPr>
              <a:t>Bangladesh – Independent evaluation of WFP’s AA cash transfers – July 2020 Floods: </a:t>
            </a:r>
          </a:p>
          <a:p>
            <a:r>
              <a:rPr lang="en-GB" sz="1800" b="0" i="0" u="none" strike="noStrike" baseline="0">
                <a:solidFill>
                  <a:srgbClr val="000000"/>
                </a:solidFill>
                <a:latin typeface="Open Sans" panose="020B0606030504020204" pitchFamily="34" charset="0"/>
              </a:rPr>
              <a:t>Anticipatory cash transfers were </a:t>
            </a:r>
            <a:r>
              <a:rPr lang="en-GB" sz="1800" b="1" i="0" u="none" strike="noStrike" baseline="0">
                <a:solidFill>
                  <a:srgbClr val="000000"/>
                </a:solidFill>
                <a:latin typeface="Open Sans" panose="020B0606030504020204" pitchFamily="34" charset="0"/>
              </a:rPr>
              <a:t>mostly spent on food and water</a:t>
            </a:r>
            <a:r>
              <a:rPr lang="en-GB" sz="1800" b="0" i="0" u="none" strike="noStrike" baseline="0">
                <a:solidFill>
                  <a:srgbClr val="000000"/>
                </a:solidFill>
                <a:latin typeface="Open Sans" panose="020B0606030504020204" pitchFamily="34" charset="0"/>
              </a:rPr>
              <a:t>, with households </a:t>
            </a:r>
            <a:r>
              <a:rPr lang="en-GB" sz="1800" b="1" i="0" u="none" strike="noStrike" baseline="0">
                <a:solidFill>
                  <a:srgbClr val="000000"/>
                </a:solidFill>
                <a:latin typeface="Open Sans" panose="020B0606030504020204" pitchFamily="34" charset="0"/>
              </a:rPr>
              <a:t>36 percent less likely to go a day without eating </a:t>
            </a:r>
            <a:r>
              <a:rPr lang="en-GB" sz="1800" b="0" i="0" u="none" strike="noStrike" baseline="0">
                <a:solidFill>
                  <a:srgbClr val="000000"/>
                </a:solidFill>
                <a:latin typeface="Open Sans" panose="020B0606030504020204" pitchFamily="34" charset="0"/>
              </a:rPr>
              <a:t>during the flood. </a:t>
            </a:r>
          </a:p>
          <a:p>
            <a:r>
              <a:rPr lang="en-GB" sz="1800" b="0" i="0" u="none" strike="noStrike" baseline="0">
                <a:solidFill>
                  <a:srgbClr val="000000"/>
                </a:solidFill>
                <a:latin typeface="Open Sans" panose="020B0606030504020204" pitchFamily="34" charset="0"/>
              </a:rPr>
              <a:t>• Three months after the flood, households that had received the transfer reported significantly </a:t>
            </a:r>
            <a:r>
              <a:rPr lang="en-GB" sz="1800" b="1" i="0" u="none" strike="noStrike" baseline="0">
                <a:solidFill>
                  <a:srgbClr val="000000"/>
                </a:solidFill>
                <a:latin typeface="Open Sans" panose="020B0606030504020204" pitchFamily="34" charset="0"/>
              </a:rPr>
              <a:t>higher child and adult food consumption and wellbeing. </a:t>
            </a:r>
            <a:r>
              <a:rPr lang="en-GB" sz="1800" b="0" i="0" u="none" strike="noStrike" baseline="0">
                <a:solidFill>
                  <a:srgbClr val="000000"/>
                </a:solidFill>
                <a:latin typeface="Open Sans" panose="020B0606030504020204" pitchFamily="34" charset="0"/>
              </a:rPr>
              <a:t>They also experienced </a:t>
            </a:r>
            <a:r>
              <a:rPr lang="en-GB" sz="1800" b="1" i="0" u="none" strike="noStrike" baseline="0">
                <a:solidFill>
                  <a:srgbClr val="000000"/>
                </a:solidFill>
                <a:latin typeface="Open Sans" panose="020B0606030504020204" pitchFamily="34" charset="0"/>
              </a:rPr>
              <a:t>lower asset loss, engaged in less costly borrowing after the flood, and reported higher earnings potential</a:t>
            </a:r>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 Beneficiary households took </a:t>
            </a:r>
            <a:r>
              <a:rPr lang="en-GB" sz="1800" b="1" i="0" u="none" strike="noStrike" baseline="0">
                <a:solidFill>
                  <a:srgbClr val="000000"/>
                </a:solidFill>
                <a:latin typeface="Open Sans" panose="020B0606030504020204" pitchFamily="34" charset="0"/>
              </a:rPr>
              <a:t>more preparatory actions to reduce the impact of the flood</a:t>
            </a:r>
            <a:r>
              <a:rPr lang="en-GB" sz="1800" b="0" i="0" u="none" strike="noStrike" baseline="0">
                <a:solidFill>
                  <a:srgbClr val="000000"/>
                </a:solidFill>
                <a:latin typeface="Open Sans" panose="020B0606030504020204" pitchFamily="34" charset="0"/>
              </a:rPr>
              <a:t>. Households that received the cash transfer were 12 percent more likely to evacuate household members and 17 percent more likely to evacuate their livestock. As a result, transfer-receiving households were 8 percent less likely to lose small livestock and 5 percent less likely to lose poultry during and after the flooding. </a:t>
            </a:r>
          </a:p>
          <a:p>
            <a:r>
              <a:rPr lang="en-GB" sz="1800" b="0" i="0" u="none" strike="noStrike" baseline="0">
                <a:solidFill>
                  <a:srgbClr val="000000"/>
                </a:solidFill>
                <a:latin typeface="Open Sans" panose="020B0606030504020204" pitchFamily="34" charset="0"/>
              </a:rPr>
              <a:t>• </a:t>
            </a:r>
            <a:r>
              <a:rPr lang="en-GB" sz="1800" b="1" i="0" u="none" strike="noStrike" baseline="0">
                <a:solidFill>
                  <a:srgbClr val="000000"/>
                </a:solidFill>
                <a:latin typeface="Open Sans" panose="020B0606030504020204" pitchFamily="34" charset="0"/>
              </a:rPr>
              <a:t>The cash transfers were more beneficial for harder to reach households located in vulnerable lands </a:t>
            </a:r>
            <a:r>
              <a:rPr lang="en-GB" sz="1800" b="0" i="0" u="none" strike="noStrike" baseline="0">
                <a:solidFill>
                  <a:srgbClr val="000000"/>
                </a:solidFill>
                <a:latin typeface="Open Sans" panose="020B0606030504020204" pitchFamily="34" charset="0"/>
              </a:rPr>
              <a:t>and areas where households are poorer. This highlights the potential for using geographical targeting to further scale up the impact of anticipatory humanitarian action. </a:t>
            </a:r>
          </a:p>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56</a:t>
            </a:fld>
            <a:endParaRPr lang="en-US"/>
          </a:p>
        </p:txBody>
      </p:sp>
    </p:spTree>
    <p:extLst>
      <p:ext uri="{BB962C8B-B14F-4D97-AF65-F5344CB8AC3E}">
        <p14:creationId xmlns:p14="http://schemas.microsoft.com/office/powerpoint/2010/main" val="2446235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GB" sz="1800" b="0" i="0" u="none" strike="noStrike" baseline="0">
                <a:latin typeface="Roboto-Regular"/>
              </a:rPr>
              <a:t>The framework for tropical cyclones in the Philippines, a country that annually exposed to over 20 tropical cyclones, was designed by humanitarian partners under the leadership of the Resident Coordinator, with support from OCHA. The framework was endorsed by the Resident Coordinator and pre-approved by the Emergency Relief Coordinator for the 2022 season for a period of up to two years. The objective of the framework is to mitigate the impact of tropical cyclones on vulnerable, at-risk individuals and communities through collective, cross-sectoral anticipatory action. </a:t>
            </a:r>
          </a:p>
          <a:p>
            <a:pPr algn="l"/>
            <a:endParaRPr lang="en-GB" sz="1800" b="0" i="0" u="none" strike="noStrike" baseline="0">
              <a:latin typeface="Roboto-Regular"/>
            </a:endParaRPr>
          </a:p>
          <a:p>
            <a:pPr algn="l"/>
            <a:r>
              <a:rPr lang="en-GB" sz="1800" b="0" i="0" u="none" strike="noStrike" baseline="0">
                <a:latin typeface="Roboto-Regular"/>
              </a:rPr>
              <a:t>5 agencies: IOM, FAO, WFP, UNFPA, UNICEF</a:t>
            </a:r>
          </a:p>
          <a:p>
            <a:pPr algn="l"/>
            <a:endParaRPr lang="en-GB" sz="1800" b="0" i="0" u="none" strike="noStrike" baseline="0">
              <a:latin typeface="Roboto-Regular"/>
            </a:endParaRPr>
          </a:p>
          <a:p>
            <a:r>
              <a:rPr lang="en-GB"/>
              <a:t>In Philippines, the AA framework was developed for tropical cyclone, under 2021-2022 cyclone season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397D1"/>
                </a:solidFill>
                <a:effectLst/>
                <a:uLnTx/>
                <a:uFillTx/>
                <a:latin typeface="Roboto-Bold"/>
                <a:ea typeface="+mn-ea"/>
                <a:cs typeface="+mn-cs"/>
              </a:rPr>
              <a:t>2-stage trigger activation: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5397D1"/>
              </a:solidFill>
              <a:effectLst/>
              <a:uLnTx/>
              <a:uFillTx/>
              <a:latin typeface="Robot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397D1"/>
                </a:solidFill>
                <a:effectLst/>
                <a:uLnTx/>
                <a:uFillTx/>
                <a:latin typeface="Roboto-Bold"/>
                <a:ea typeface="+mn-ea"/>
                <a:cs typeface="+mn-cs"/>
              </a:rPr>
              <a:t>1. Readiness trigger (pre-activation): 4-7 days prior to forecast landfall</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ECDFBB">
                    <a:lumMod val="10000"/>
                  </a:srgbClr>
                </a:solidFill>
                <a:effectLst/>
                <a:uLnTx/>
                <a:uFillTx/>
                <a:latin typeface="Roboto-Bold"/>
                <a:ea typeface="+mn-ea"/>
                <a:cs typeface="+mn-cs"/>
              </a:rPr>
              <a:t>Tropical Cyclone with potential to reach category level 4 or higher (greater than 200 km/h maximum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ECDFBB">
                    <a:lumMod val="10000"/>
                  </a:srgbClr>
                </a:solidFill>
                <a:effectLst/>
                <a:uLnTx/>
                <a:uFillTx/>
                <a:latin typeface="Roboto-Bold"/>
                <a:ea typeface="+mn-ea"/>
                <a:cs typeface="+mn-cs"/>
              </a:rPr>
              <a:t>Projected to directly impact areas within Region 5 and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5397D1"/>
              </a:solidFill>
              <a:effectLst/>
              <a:uLnTx/>
              <a:uFillTx/>
              <a:latin typeface="Robot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397D1"/>
                </a:solidFill>
                <a:effectLst/>
                <a:uLnTx/>
                <a:uFillTx/>
                <a:latin typeface="Roboto-Bold"/>
                <a:ea typeface="+mn-ea"/>
                <a:cs typeface="+mn-cs"/>
              </a:rPr>
              <a:t>2. Activation trigger: on or before 72 hrs (3 days) prior to forecast landfall: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CDFBB">
                    <a:lumMod val="10000"/>
                  </a:srgbClr>
                </a:solidFill>
                <a:effectLst/>
                <a:uLnTx/>
                <a:uFillTx/>
                <a:latin typeface="Roboto-Bold"/>
                <a:ea typeface="+mn-ea"/>
                <a:cs typeface="+mn-cs"/>
              </a:rPr>
              <a:t>Threshold is reached and AA activated if 72 hours before landfall (or sooner) the predicted number of houses to be totally damaged fall within the range of 50% probability that 80,000 houses will be totally damaged to 95% probability that at least 5,000 houses will be totally damaged.</a:t>
            </a:r>
          </a:p>
          <a:p>
            <a:pPr algn="l"/>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57</a:t>
            </a:fld>
            <a:endParaRPr lang="en-US"/>
          </a:p>
        </p:txBody>
      </p:sp>
    </p:spTree>
    <p:extLst>
      <p:ext uri="{BB962C8B-B14F-4D97-AF65-F5344CB8AC3E}">
        <p14:creationId xmlns:p14="http://schemas.microsoft.com/office/powerpoint/2010/main" val="351594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700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Assess risks and impacts: </a:t>
            </a:r>
            <a:r>
              <a:rPr kumimoji="0" lang="en-GB" sz="1200" b="0" i="0" u="none" strike="noStrike" kern="1200" cap="none" spc="0" normalizeH="0" baseline="0" noProof="0">
                <a:ln>
                  <a:noFill/>
                </a:ln>
                <a:solidFill>
                  <a:srgbClr val="264363"/>
                </a:solidFill>
                <a:effectLst/>
                <a:uLnTx/>
                <a:uFillTx/>
                <a:latin typeface="Calibri"/>
                <a:ea typeface="+mn-ea"/>
                <a:cs typeface="+mn-cs"/>
              </a:rPr>
              <a:t>to better understand the potential impact of extreme weather events on food- and nutrition insecure people, including nutritionally vulnerable groups, to inform the design and targeting of anticipatory mitigation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Decide when to act by developing trigger mechanisms: </a:t>
            </a:r>
            <a:r>
              <a:rPr kumimoji="0" lang="en-GB" sz="1200" b="0" i="0" u="none" strike="noStrike" kern="0" cap="none" spc="-6" normalizeH="0" baseline="0" noProof="0">
                <a:ln>
                  <a:noFill/>
                </a:ln>
                <a:solidFill>
                  <a:srgbClr val="15BA8E"/>
                </a:solidFill>
                <a:effectLst/>
                <a:uLnTx/>
                <a:uFillTx/>
                <a:latin typeface="Calibri"/>
                <a:ea typeface="+mn-ea"/>
                <a:cs typeface="Open Sans"/>
              </a:rPr>
              <a:t>together</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with</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national</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disaster management</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actors</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to</a:t>
            </a:r>
            <a:r>
              <a:rPr kumimoji="0" lang="en-GB" sz="1200" b="0" i="0" u="none" strike="noStrike" kern="0" cap="none" spc="-42"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determine </a:t>
            </a:r>
            <a:r>
              <a:rPr kumimoji="0" lang="en-GB" sz="1200" b="0" i="0" u="none" strike="noStrike" kern="0" cap="none" spc="0" normalizeH="0" baseline="0" noProof="0">
                <a:ln>
                  <a:noFill/>
                </a:ln>
                <a:solidFill>
                  <a:srgbClr val="15BA8E"/>
                </a:solidFill>
                <a:effectLst/>
                <a:uLnTx/>
                <a:uFillTx/>
                <a:latin typeface="Calibri"/>
                <a:ea typeface="+mn-ea"/>
                <a:cs typeface="Open Sans"/>
              </a:rPr>
              <a:t>the</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magnitude</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of</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an</a:t>
            </a:r>
            <a:r>
              <a:rPr kumimoji="0" lang="en-GB" sz="1200" b="0" i="0" u="none" strike="noStrike" kern="0" cap="none" spc="-52"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extreme</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weather </a:t>
            </a:r>
            <a:r>
              <a:rPr kumimoji="0" lang="en-GB" sz="1200" b="0" i="0" u="none" strike="noStrike" kern="0" cap="none" spc="0" normalizeH="0" baseline="0" noProof="0">
                <a:ln>
                  <a:noFill/>
                </a:ln>
                <a:solidFill>
                  <a:srgbClr val="15BA8E"/>
                </a:solidFill>
                <a:effectLst/>
                <a:uLnTx/>
                <a:uFillTx/>
                <a:latin typeface="Calibri"/>
                <a:ea typeface="+mn-ea"/>
                <a:cs typeface="Open Sans"/>
              </a:rPr>
              <a:t>event that</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can</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lead</a:t>
            </a:r>
            <a:r>
              <a:rPr kumimoji="0" lang="en-GB" sz="1200" b="0" i="0" u="none" strike="noStrike" kern="0" cap="none" spc="-61"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to</a:t>
            </a:r>
            <a:r>
              <a:rPr kumimoji="0" lang="en-GB" sz="1200" b="0" i="0" u="none" strike="noStrike" kern="0" cap="none" spc="-67"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high,</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moderate </a:t>
            </a:r>
            <a:r>
              <a:rPr kumimoji="0" lang="en-GB" sz="1200" b="0" i="0" u="none" strike="noStrike" kern="0" cap="none" spc="0" normalizeH="0" baseline="0" noProof="0">
                <a:ln>
                  <a:noFill/>
                </a:ln>
                <a:solidFill>
                  <a:srgbClr val="15BA8E"/>
                </a:solidFill>
                <a:effectLst/>
                <a:uLnTx/>
                <a:uFillTx/>
                <a:latin typeface="Calibri"/>
                <a:ea typeface="+mn-ea"/>
                <a:cs typeface="Open Sans"/>
              </a:rPr>
              <a:t>and</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low-level</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impacts</a:t>
            </a:r>
            <a:endParaRPr kumimoji="0" lang="en-GB" sz="1200" b="0" i="0" u="none" strike="noStrike" kern="0" cap="none" spc="0" normalizeH="0" baseline="0" noProof="0">
              <a:ln>
                <a:noFill/>
              </a:ln>
              <a:solidFill>
                <a:srgbClr val="15BA8E"/>
              </a:solidFill>
              <a:effectLst/>
              <a:uLnTx/>
              <a:uFillTx/>
              <a:latin typeface="Calibri"/>
              <a:ea typeface="+mn-ea"/>
              <a:cs typeface="Open Sans"/>
            </a:endParaRPr>
          </a:p>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36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Develop anticipatory actions :  </a:t>
            </a:r>
            <a:r>
              <a:rPr kumimoji="0" lang="en-GB" sz="1200" b="0" i="0" u="none" strike="noStrike" kern="1200" cap="none" spc="0" normalizeH="0" baseline="0" noProof="0">
                <a:ln>
                  <a:noFill/>
                </a:ln>
                <a:solidFill>
                  <a:srgbClr val="0D7FC2"/>
                </a:solidFill>
                <a:effectLst/>
                <a:uLnTx/>
                <a:uFillTx/>
                <a:latin typeface="Calibri"/>
                <a:ea typeface="+mn-ea"/>
                <a:cs typeface="+mn-cs"/>
              </a:rPr>
              <a:t>Based on multi-stakeholder consultations, risk and historical post- disaster assessments, identify high, moderate, and low-risk actions that can be completed in the window between forecast and extreme weather event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Design SOPs: </a:t>
            </a:r>
            <a:r>
              <a:rPr kumimoji="0" lang="en-GB" sz="1200" b="0" i="0" u="none" strike="noStrike" kern="1200" cap="none" spc="0" normalizeH="0" baseline="0" noProof="0">
                <a:ln>
                  <a:noFill/>
                </a:ln>
                <a:solidFill>
                  <a:srgbClr val="62A4B6"/>
                </a:solidFill>
                <a:effectLst/>
                <a:uLnTx/>
                <a:uFillTx/>
                <a:latin typeface="Calibri"/>
                <a:ea typeface="+mn-ea"/>
                <a:cs typeface="Open Sans"/>
              </a:rPr>
              <a:t>SOPs</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outline</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the</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actions,</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along</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the </a:t>
            </a:r>
            <a:r>
              <a:rPr kumimoji="0" lang="en-GB" sz="1200" b="0" i="0" u="none" strike="noStrike" kern="1200" cap="none" spc="0" normalizeH="0" baseline="0" noProof="0">
                <a:ln>
                  <a:noFill/>
                </a:ln>
                <a:solidFill>
                  <a:srgbClr val="62A4B6"/>
                </a:solidFill>
                <a:effectLst/>
                <a:uLnTx/>
                <a:uFillTx/>
                <a:latin typeface="Calibri"/>
                <a:ea typeface="+mn-ea"/>
                <a:cs typeface="Open Sans"/>
              </a:rPr>
              <a:t>actors,</a:t>
            </a:r>
            <a:r>
              <a:rPr kumimoji="0" lang="en-GB" sz="1200" b="0" i="0" u="none" strike="noStrike" kern="1200" cap="none" spc="-3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costs,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thresholds,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triggers,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and </a:t>
            </a:r>
            <a:r>
              <a:rPr kumimoji="0" lang="en-GB" sz="1200" b="0" i="0" u="none" strike="noStrike" kern="1200" cap="none" spc="-10" normalizeH="0" baseline="0" noProof="0">
                <a:ln>
                  <a:noFill/>
                </a:ln>
                <a:solidFill>
                  <a:srgbClr val="62A4B6"/>
                </a:solidFill>
                <a:effectLst/>
                <a:uLnTx/>
                <a:uFillTx/>
                <a:latin typeface="Calibri"/>
                <a:ea typeface="+mn-ea"/>
                <a:cs typeface="Open Sans"/>
              </a:rPr>
              <a:t>predetermined</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funds</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to</a:t>
            </a:r>
            <a:r>
              <a:rPr kumimoji="0" lang="en-GB" sz="1200" b="0" i="0" u="none" strike="noStrike" kern="1200" cap="none" spc="-8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be</a:t>
            </a:r>
            <a:r>
              <a:rPr kumimoji="0" lang="en-GB" sz="1200" b="0" i="0" u="none" strike="noStrike" kern="1200" cap="none" spc="-8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mobilized</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in </a:t>
            </a:r>
            <a:r>
              <a:rPr kumimoji="0" lang="en-GB" sz="1200" b="0" i="0" u="none" strike="noStrike" kern="1200" cap="none" spc="-10" normalizeH="0" baseline="0" noProof="0">
                <a:ln>
                  <a:noFill/>
                </a:ln>
                <a:solidFill>
                  <a:srgbClr val="62A4B6"/>
                </a:solidFill>
                <a:effectLst/>
                <a:uLnTx/>
                <a:uFillTx/>
                <a:latin typeface="Calibri"/>
                <a:ea typeface="+mn-ea"/>
                <a:cs typeface="Open Sans"/>
              </a:rPr>
              <a:t>anticipation</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of</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an</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extreme</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weather</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event. T</a:t>
            </a:r>
            <a:r>
              <a:rPr kumimoji="0" lang="en-GB" sz="1200" b="0" i="0" u="none" strike="noStrike" kern="1200" cap="none" spc="0" normalizeH="0" baseline="0" noProof="0">
                <a:ln>
                  <a:noFill/>
                </a:ln>
                <a:solidFill>
                  <a:srgbClr val="62A4B6"/>
                </a:solidFill>
                <a:effectLst/>
                <a:uLnTx/>
                <a:uFillTx/>
                <a:latin typeface="Calibri"/>
                <a:ea typeface="+mn-ea"/>
                <a:cs typeface="Open Sans"/>
              </a:rPr>
              <a:t>he</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SOPs</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should</a:t>
            </a:r>
            <a:r>
              <a:rPr kumimoji="0" lang="en-GB" sz="1200" b="0" i="0" u="none" strike="noStrike" kern="1200" cap="none" spc="-6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be</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aligned</a:t>
            </a:r>
            <a:r>
              <a:rPr kumimoji="0" lang="en-GB" sz="1200" b="0" i="0" u="none" strike="noStrike" kern="1200" cap="none" spc="-7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6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national </a:t>
            </a:r>
            <a:r>
              <a:rPr kumimoji="0" lang="en-GB" sz="1200" b="0" i="0" u="none" strike="noStrike" kern="1200" cap="none" spc="0" normalizeH="0" baseline="0" noProof="0">
                <a:ln>
                  <a:noFill/>
                </a:ln>
                <a:solidFill>
                  <a:srgbClr val="62A4B6"/>
                </a:solidFill>
                <a:effectLst/>
                <a:uLnTx/>
                <a:uFillTx/>
                <a:latin typeface="Calibri"/>
                <a:ea typeface="+mn-ea"/>
                <a:cs typeface="Open Sans"/>
              </a:rPr>
              <a:t>disaster</a:t>
            </a:r>
            <a:r>
              <a:rPr kumimoji="0" lang="en-GB" sz="1200" b="0" i="0" u="none" strike="noStrike" kern="1200" cap="none" spc="-10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risk</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management</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plans</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and</a:t>
            </a:r>
            <a:r>
              <a:rPr kumimoji="0" lang="en-GB" sz="1200" b="0" i="0" u="none" strike="noStrike" kern="1200" cap="none" spc="-10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validated together</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key</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actors</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through</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simulations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0" normalizeH="0" baseline="0" noProof="0">
              <a:ln>
                <a:noFill/>
              </a:ln>
              <a:solidFill>
                <a:srgbClr val="62A4B6"/>
              </a:solidFill>
              <a:effectLst/>
              <a:uLnTx/>
              <a:uFillTx/>
              <a:latin typeface="Calibri"/>
              <a:ea typeface="+mn-ea"/>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0" normalizeH="0" baseline="0" noProof="0">
                <a:ln>
                  <a:noFill/>
                </a:ln>
                <a:solidFill>
                  <a:srgbClr val="62A4B6"/>
                </a:solidFill>
                <a:effectLst/>
                <a:uLnTx/>
                <a:uFillTx/>
                <a:latin typeface="Calibri"/>
                <a:ea typeface="+mn-ea"/>
                <a:cs typeface="Open Sans"/>
              </a:rPr>
              <a:t>Monitor forecasts, act and measure impact: </a:t>
            </a:r>
            <a:r>
              <a:rPr kumimoji="0" lang="en-GB" sz="1200" b="0" i="0" u="none" strike="noStrike" kern="1200" cap="none" spc="0" normalizeH="0" baseline="0" noProof="0">
                <a:ln>
                  <a:noFill/>
                </a:ln>
                <a:solidFill>
                  <a:srgbClr val="14B98E"/>
                </a:solidFill>
                <a:effectLst/>
                <a:uLnTx/>
                <a:uFillTx/>
                <a:latin typeface="Calibri"/>
                <a:ea typeface="+mn-ea"/>
                <a:cs typeface="Open Sans"/>
              </a:rPr>
              <a:t>In response to a high, medium or low-level trigger, coordinate with key stakeholders to implement anticipatory actions as per the SOPs. </a:t>
            </a:r>
            <a:r>
              <a:rPr kumimoji="0" lang="en-GB" sz="1200" b="0" i="0" u="none" strike="noStrike" kern="1200" cap="none" spc="0" normalizeH="0" baseline="0" noProof="0" err="1">
                <a:ln>
                  <a:noFill/>
                </a:ln>
                <a:solidFill>
                  <a:srgbClr val="14B98E"/>
                </a:solidFill>
                <a:effectLst/>
                <a:uLnTx/>
                <a:uFillTx/>
                <a:latin typeface="Calibri"/>
                <a:ea typeface="+mn-ea"/>
                <a:cs typeface="Open Sans"/>
              </a:rPr>
              <a:t>Analyze</a:t>
            </a:r>
            <a:r>
              <a:rPr kumimoji="0" lang="en-GB" sz="1200" b="0" i="0" u="none" strike="noStrike" kern="1200" cap="none" spc="0" normalizeH="0" baseline="0" noProof="0">
                <a:ln>
                  <a:noFill/>
                </a:ln>
                <a:solidFill>
                  <a:srgbClr val="14B98E"/>
                </a:solidFill>
                <a:effectLst/>
                <a:uLnTx/>
                <a:uFillTx/>
                <a:latin typeface="Calibri"/>
                <a:ea typeface="+mn-ea"/>
                <a:cs typeface="Open Sans"/>
              </a:rPr>
              <a:t> impact, assimilate lessons learned and generate the necessary evidence to scale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2A4B6"/>
              </a:solidFill>
              <a:effectLst/>
              <a:uLnTx/>
              <a:uFillTx/>
              <a:latin typeface="Calibri"/>
              <a:ea typeface="+mn-ea"/>
              <a:cs typeface="Open Sans"/>
            </a:endParaRPr>
          </a:p>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60</a:t>
            </a:fld>
            <a:endParaRPr lang="en-US"/>
          </a:p>
        </p:txBody>
      </p:sp>
    </p:spTree>
    <p:extLst>
      <p:ext uri="{BB962C8B-B14F-4D97-AF65-F5344CB8AC3E}">
        <p14:creationId xmlns:p14="http://schemas.microsoft.com/office/powerpoint/2010/main" val="355743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Somalia</a:t>
            </a:r>
            <a:r>
              <a:rPr lang="fr-FR"/>
              <a:t> </a:t>
            </a:r>
            <a:r>
              <a:rPr lang="fr-FR" err="1"/>
              <a:t>example</a:t>
            </a:r>
            <a:r>
              <a:rPr lang="fr-F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UNICEF’s work in Somalia with </a:t>
            </a:r>
            <a:r>
              <a:rPr lang="en-US" sz="1800" b="1">
                <a:effectLst/>
                <a:latin typeface="Calibri" panose="020F0502020204030204" pitchFamily="34" charset="0"/>
                <a:ea typeface="Calibri" panose="020F0502020204030204" pitchFamily="34" charset="0"/>
                <a:cs typeface="Times New Roman" panose="02020603050405020304" pitchFamily="18" charset="0"/>
              </a:rPr>
              <a:t>$4M of CERF-allocated </a:t>
            </a:r>
            <a:r>
              <a:rPr lang="en-US" sz="1800">
                <a:effectLst/>
                <a:latin typeface="Calibri" panose="020F0502020204030204" pitchFamily="34" charset="0"/>
                <a:ea typeface="Calibri" panose="020F0502020204030204" pitchFamily="34" charset="0"/>
                <a:cs typeface="Times New Roman" panose="02020603050405020304" pitchFamily="18" charset="0"/>
              </a:rPr>
              <a:t>funding in anticipation of severe drought across the country. </a:t>
            </a:r>
          </a:p>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Times New Roman" panose="02020603050405020304" pitchFamily="18" charset="0"/>
              </a:rPr>
              <a:t>Interventions</a:t>
            </a:r>
            <a:r>
              <a:rPr lang="en-US" sz="1800">
                <a:effectLst/>
                <a:latin typeface="Calibri" panose="020F0502020204030204" pitchFamily="34" charset="0"/>
                <a:ea typeface="Calibri" panose="020F0502020204030204" pitchFamily="34" charset="0"/>
                <a:cs typeface="Times New Roman" panose="02020603050405020304" pitchFamily="18" charset="0"/>
              </a:rPr>
              <a:t>: provision of safe water, critical nutrition services, child protection support, immunization and emergency health care to drought-affected children and caregivers. </a:t>
            </a:r>
          </a:p>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Times New Roman" panose="02020603050405020304" pitchFamily="18" charset="0"/>
              </a:rPr>
              <a:t>Impact</a:t>
            </a:r>
            <a:r>
              <a:rPr lang="en-US" sz="1800">
                <a:effectLst/>
                <a:latin typeface="Calibri" panose="020F0502020204030204" pitchFamily="34" charset="0"/>
                <a:ea typeface="Calibri" panose="020F0502020204030204" pitchFamily="34" charset="0"/>
                <a:cs typeface="Times New Roman" panose="02020603050405020304" pitchFamily="18" charset="0"/>
              </a:rPr>
              <a:t>: Anticipatory rehabilitation and upgrading of boreholes improved household finances, strengthened mental health, kept livestock healthier, reduced disputes related to water sources, and mitigated migration.</a:t>
            </a: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62</a:t>
            </a:fld>
            <a:endParaRPr lang="fr-FR"/>
          </a:p>
        </p:txBody>
      </p:sp>
    </p:spTree>
    <p:extLst>
      <p:ext uri="{BB962C8B-B14F-4D97-AF65-F5344CB8AC3E}">
        <p14:creationId xmlns:p14="http://schemas.microsoft.com/office/powerpoint/2010/main" val="810575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sz="1800" b="0" i="0" u="none" strike="noStrike" baseline="0">
              <a:solidFill>
                <a:srgbClr val="000000"/>
              </a:solidFill>
              <a:latin typeface="Open Sans" panose="020B0606030504020204" pitchFamily="34" charset="0"/>
            </a:endParaRPr>
          </a:p>
          <a:p>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Dissemination of Early Warning Messages (EWM) to 442,209 people through loudspeakers and radio broadcasts. </a:t>
            </a:r>
            <a:r>
              <a:rPr lang="en-GB" sz="1800" b="0" i="0" u="none" strike="noStrike" baseline="0" err="1">
                <a:solidFill>
                  <a:srgbClr val="000000"/>
                </a:solidFill>
                <a:latin typeface="Open Sans" panose="020B0606030504020204" pitchFamily="34" charset="0"/>
              </a:rPr>
              <a:t>SoDMA</a:t>
            </a:r>
            <a:r>
              <a:rPr lang="en-GB" sz="1800" b="0" i="0" u="none" strike="noStrike" baseline="0">
                <a:solidFill>
                  <a:srgbClr val="000000"/>
                </a:solidFill>
                <a:latin typeface="Open Sans" panose="020B0606030504020204" pitchFamily="34" charset="0"/>
              </a:rPr>
              <a:t> augmented this effort with an automated flood early warning message for all mobile phone users. All messages were translated into the local language to enhance people’s understanding and prompt action. The messages aimed at informing households about the possible risk from floods, giving them 1) guidance on flood risk reduction measures, 2) what to do during the flood and 3) recovery measures and advice on preventing future damage. </a:t>
            </a:r>
          </a:p>
          <a:p>
            <a:r>
              <a:rPr lang="en-GB" sz="1800" b="0" i="0" u="none" strike="noStrike" baseline="0">
                <a:solidFill>
                  <a:srgbClr val="000000"/>
                </a:solidFill>
                <a:latin typeface="Open Sans" panose="020B0606030504020204" pitchFamily="34" charset="0"/>
              </a:rPr>
              <a:t>• Distribution of unconditional anticipatory cash transfers to 218,718 people who were most vulnerable to the floods. USD 81 per household was provided to meet basic food needs and other priority needs to reduce floods impacts. Out of the people reached with cash, 59% were women, enhancing their involvement in decision making. </a:t>
            </a:r>
          </a:p>
          <a:p>
            <a:r>
              <a:rPr lang="en-GB" sz="1800" b="0" i="0" u="none" strike="noStrike" baseline="0">
                <a:solidFill>
                  <a:srgbClr val="000000"/>
                </a:solidFill>
                <a:latin typeface="Open Sans" panose="020B0606030504020204" pitchFamily="34" charset="0"/>
              </a:rPr>
              <a:t>• Strategic pre-positioning of nutrition commodities and boats to ensure efficient delivery of essential food and nutrition assistance to potentially flood-affected communities. </a:t>
            </a:r>
          </a:p>
          <a:p>
            <a:endParaRPr lang="en-GB"/>
          </a:p>
        </p:txBody>
      </p:sp>
    </p:spTree>
    <p:extLst>
      <p:ext uri="{BB962C8B-B14F-4D97-AF65-F5344CB8AC3E}">
        <p14:creationId xmlns:p14="http://schemas.microsoft.com/office/powerpoint/2010/main" val="2844727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sz="1800" b="0" i="0" u="none" strike="noStrike" baseline="0">
              <a:solidFill>
                <a:srgbClr val="000000"/>
              </a:solidFill>
              <a:latin typeface="Open Sans" panose="020B0606030504020204" pitchFamily="34" charset="0"/>
            </a:endParaRPr>
          </a:p>
          <a:p>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Dissemination of Early Warning Messages (EWM) to 442,209 people through loudspeakers and radio broadcasts. </a:t>
            </a:r>
            <a:r>
              <a:rPr lang="en-GB" sz="1800" b="0" i="0" u="none" strike="noStrike" baseline="0" err="1">
                <a:solidFill>
                  <a:srgbClr val="000000"/>
                </a:solidFill>
                <a:latin typeface="Open Sans" panose="020B0606030504020204" pitchFamily="34" charset="0"/>
              </a:rPr>
              <a:t>SoDMA</a:t>
            </a:r>
            <a:r>
              <a:rPr lang="en-GB" sz="1800" b="0" i="0" u="none" strike="noStrike" baseline="0">
                <a:solidFill>
                  <a:srgbClr val="000000"/>
                </a:solidFill>
                <a:latin typeface="Open Sans" panose="020B0606030504020204" pitchFamily="34" charset="0"/>
              </a:rPr>
              <a:t> augmented this effort with an automated flood early warning message for all mobile phone users. All messages were translated into the local language to enhance people’s understanding and prompt action. The messages aimed at informing households about the possible risk from floods, giving them 1) guidance on flood risk reduction measures, 2) what to do during the flood and 3) recovery measures and advice on preventing future damage. </a:t>
            </a:r>
          </a:p>
          <a:p>
            <a:r>
              <a:rPr lang="en-GB" sz="1800" b="0" i="0" u="none" strike="noStrike" baseline="0">
                <a:solidFill>
                  <a:srgbClr val="000000"/>
                </a:solidFill>
                <a:latin typeface="Open Sans" panose="020B0606030504020204" pitchFamily="34" charset="0"/>
              </a:rPr>
              <a:t>• Distribution of unconditional anticipatory cash transfers to 218,718 people who were most vulnerable to the floods. USD 81 per household was provided to meet basic food needs and other priority needs to reduce floods impacts. Out of the people reached with cash, 59% were women, enhancing their involvement in decision making. </a:t>
            </a:r>
          </a:p>
          <a:p>
            <a:r>
              <a:rPr lang="en-GB" sz="1800" b="0" i="0" u="none" strike="noStrike" baseline="0">
                <a:solidFill>
                  <a:srgbClr val="000000"/>
                </a:solidFill>
                <a:latin typeface="Open Sans" panose="020B0606030504020204" pitchFamily="34" charset="0"/>
              </a:rPr>
              <a:t>• Strategic pre-positioning of nutrition commodities and boats to ensure efficient delivery of essential food and nutrition assistance to potentially flood-affected communities. </a:t>
            </a:r>
          </a:p>
          <a:p>
            <a:endParaRPr lang="en-GB"/>
          </a:p>
        </p:txBody>
      </p:sp>
    </p:spTree>
    <p:extLst>
      <p:ext uri="{BB962C8B-B14F-4D97-AF65-F5344CB8AC3E}">
        <p14:creationId xmlns:p14="http://schemas.microsoft.com/office/powerpoint/2010/main" val="256326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a:latin typeface="ArialMT"/>
              </a:rPr>
              <a:t>Climate change is one of the most serious threats facing Chad, with significant impacts on the economy and people's livelihoods.</a:t>
            </a:r>
          </a:p>
          <a:p>
            <a:pPr algn="l"/>
            <a:endParaRPr lang="en-GB" sz="1800" b="0" i="0" u="none" strike="noStrike" baseline="0">
              <a:latin typeface="ArialMT"/>
            </a:endParaRPr>
          </a:p>
          <a:p>
            <a:pPr algn="l"/>
            <a:r>
              <a:rPr lang="en-GB" sz="1800" b="0" i="0" u="none" strike="noStrike" baseline="0">
                <a:latin typeface="ArialMT"/>
              </a:rPr>
              <a:t>Crisis timeline: For this pilot, partners have established a crisis timeline to answer the question: How does a severe drought alter the intensity and timing of humanitarian needs in Chad through the beneficiaries of this pilot's partners? </a:t>
            </a:r>
          </a:p>
          <a:p>
            <a:pPr algn="l"/>
            <a:r>
              <a:rPr lang="en-GB" sz="1800" b="0" i="0" u="none" strike="noStrike" baseline="0">
                <a:latin typeface="ArialMT"/>
              </a:rPr>
              <a:t>Two things become clear. Firstly, in the event of severe drought, humanitarian needs often arise earlier than usual and with greater intensity. Secondly, there are three windows of opportunity: two aimed at protecting agricultural and pastoral livelihoods, and one aimed primarily at reducing early humanitarian impacts.</a:t>
            </a:r>
          </a:p>
          <a:p>
            <a:pPr algn="l"/>
            <a:endParaRPr lang="en-GB" sz="1800" b="0" i="0" u="none" strike="noStrike" baseline="0">
              <a:latin typeface="ArialMT"/>
            </a:endParaRPr>
          </a:p>
        </p:txBody>
      </p:sp>
      <p:sp>
        <p:nvSpPr>
          <p:cNvPr id="4" name="Slide Number Placeholder 3"/>
          <p:cNvSpPr>
            <a:spLocks noGrp="1"/>
          </p:cNvSpPr>
          <p:nvPr>
            <p:ph type="sldNum" sz="quarter" idx="5"/>
          </p:nvPr>
        </p:nvSpPr>
        <p:spPr/>
        <p:txBody>
          <a:bodyPr/>
          <a:lstStyle/>
          <a:p>
            <a:fld id="{C29C7C31-9A7A-495B-AF42-CB2FE64BE7CB}" type="slidenum">
              <a:rPr lang="en-US" smtClean="0"/>
              <a:t>65</a:t>
            </a:fld>
            <a:endParaRPr lang="en-US"/>
          </a:p>
        </p:txBody>
      </p:sp>
    </p:spTree>
    <p:extLst>
      <p:ext uri="{BB962C8B-B14F-4D97-AF65-F5344CB8AC3E}">
        <p14:creationId xmlns:p14="http://schemas.microsoft.com/office/powerpoint/2010/main" val="72515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Arial" panose="020B0604020202020204" pitchFamily="34" charset="0"/>
              </a:rPr>
              <a:t>In conclusion, the survey confirmed that the nutrition </a:t>
            </a:r>
            <a:r>
              <a:rPr lang="en-US" sz="1200" b="0" i="0" u="none" strike="noStrike" baseline="0" err="1">
                <a:solidFill>
                  <a:srgbClr val="000000"/>
                </a:solidFill>
                <a:latin typeface="Arial" panose="020B0604020202020204" pitchFamily="34" charset="0"/>
              </a:rPr>
              <a:t>programmes'</a:t>
            </a:r>
            <a:r>
              <a:rPr lang="en-US" sz="1200" b="0" i="0" u="none" strike="noStrike" baseline="0">
                <a:solidFill>
                  <a:srgbClr val="000000"/>
                </a:solidFill>
                <a:latin typeface="Arial" panose="020B0604020202020204" pitchFamily="34" charset="0"/>
              </a:rPr>
              <a:t> safety and accessibility are excellent. The participation of female staff and volunteers in the provision of nutrition services is outstanding as well. To encourage diversity and gender equality, however, there needs to be a greater representation of women in leadership positions. </a:t>
            </a:r>
            <a:endParaRPr lang="en-US" sz="1200"/>
          </a:p>
          <a:p>
            <a:endParaRPr lang="en-US"/>
          </a:p>
        </p:txBody>
      </p:sp>
      <p:sp>
        <p:nvSpPr>
          <p:cNvPr id="4" name="Slide Number Placeholder 3"/>
          <p:cNvSpPr>
            <a:spLocks noGrp="1"/>
          </p:cNvSpPr>
          <p:nvPr>
            <p:ph type="sldNum" sz="quarter" idx="5"/>
          </p:nvPr>
        </p:nvSpPr>
        <p:spPr/>
        <p:txBody>
          <a:bodyPr/>
          <a:lstStyle/>
          <a:p>
            <a:fld id="{EF766C8E-4FA1-46C3-892B-61AD5BE91A3C}" type="slidenum">
              <a:rPr lang="en-ZA" smtClean="0"/>
              <a:t>5</a:t>
            </a:fld>
            <a:endParaRPr lang="en-ZA"/>
          </a:p>
        </p:txBody>
      </p:sp>
    </p:spTree>
    <p:extLst>
      <p:ext uri="{BB962C8B-B14F-4D97-AF65-F5344CB8AC3E}">
        <p14:creationId xmlns:p14="http://schemas.microsoft.com/office/powerpoint/2010/main" val="914718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a:latin typeface="ArialMT"/>
              </a:rPr>
              <a:t>The trigger model adopted for decision-making in this pilot was developed in partnership with the FAO, the Direction des Ressources en </a:t>
            </a:r>
            <a:r>
              <a:rPr lang="en-GB" sz="1800" b="0" i="0" u="none" strike="noStrike" baseline="0" err="1">
                <a:latin typeface="ArialMT"/>
              </a:rPr>
              <a:t>Eau</a:t>
            </a:r>
            <a:r>
              <a:rPr lang="en-GB" sz="1800" b="0" i="0" u="none" strike="noStrike" baseline="0">
                <a:latin typeface="ArialMT"/>
              </a:rPr>
              <a:t> et de la </a:t>
            </a:r>
            <a:r>
              <a:rPr lang="en-GB" sz="1800" b="0" i="0" u="none" strike="noStrike" baseline="0" err="1">
                <a:latin typeface="ArialMT"/>
              </a:rPr>
              <a:t>Météorologie</a:t>
            </a:r>
            <a:r>
              <a:rPr lang="en-GB" sz="1800" b="0" i="0" u="none" strike="noStrike" baseline="0">
                <a:latin typeface="ArialMT"/>
              </a:rPr>
              <a:t> (DREM) within the Ministry of Environment and Water, the OCHA Humanitarian Data </a:t>
            </a:r>
            <a:r>
              <a:rPr lang="en-GB" sz="1800" b="0" i="0" u="none" strike="noStrike" baseline="0" err="1">
                <a:latin typeface="ArialMT"/>
              </a:rPr>
              <a:t>Center</a:t>
            </a:r>
            <a:r>
              <a:rPr lang="en-GB" sz="1800" b="0" i="0" u="none" strike="noStrike" baseline="0">
                <a:latin typeface="ArialMT"/>
              </a:rPr>
              <a:t> (CDH) and Columbia University. </a:t>
            </a:r>
          </a:p>
          <a:p>
            <a:pPr algn="l"/>
            <a:r>
              <a:rPr lang="en-GB" sz="1800" b="0" i="0" u="none" strike="noStrike" baseline="0">
                <a:latin typeface="ArialMT"/>
              </a:rPr>
              <a:t>The pilot has three trigger "windows" for three packages of anticipatory interventions:</a:t>
            </a:r>
          </a:p>
          <a:p>
            <a:pPr algn="l"/>
            <a:r>
              <a:rPr lang="en-GB" sz="1800" b="0" i="0" u="none" strike="noStrike" baseline="0">
                <a:latin typeface="ArialMT"/>
              </a:rPr>
              <a:t>- Activities in "window 1" are triggered if the IRI forecast published in March or April reaches a threshold of 42.5% probability that total rainfall during the period July-August-September will be below average.</a:t>
            </a:r>
          </a:p>
          <a:p>
            <a:pPr algn="l"/>
            <a:r>
              <a:rPr lang="en-GB" sz="1800" b="0" i="0" u="none" strike="noStrike" baseline="0">
                <a:latin typeface="ArialMT"/>
              </a:rPr>
              <a:t>- Window 2" activities are triggered if the IRI forecast published in May or June reaches a threshold of 42.5% probability that total precipitation for the July-August-September period will be below average.</a:t>
            </a:r>
          </a:p>
          <a:p>
            <a:pPr algn="l"/>
            <a:r>
              <a:rPr lang="en-GB" sz="1800" b="0" i="0" u="none" strike="noStrike" baseline="0">
                <a:latin typeface="ArialMT"/>
              </a:rPr>
              <a:t>- Window 3" activities are triggered if the analysis of biomass observation data published in September reaches a threshold of at least 80% anomaly.</a:t>
            </a:r>
          </a:p>
          <a:p>
            <a:pPr algn="l"/>
            <a:endParaRPr lang="en-GB" sz="1800" b="0" i="0" u="none" strike="noStrike" baseline="0">
              <a:latin typeface="ArialMT"/>
            </a:endParaRPr>
          </a:p>
          <a:p>
            <a:pPr algn="l"/>
            <a:r>
              <a:rPr lang="en-GB" sz="1800" b="0" i="0" u="none" strike="noStrike" baseline="0">
                <a:latin typeface="ArialMT"/>
              </a:rPr>
              <a:t>Five UN agencies have identified anticipatory actions in five sectors: food security and livelihoods ; water, sanitation and hygiene; nutrition; protection; health.</a:t>
            </a:r>
            <a:endParaRPr lang="en-US" sz="1800"/>
          </a:p>
        </p:txBody>
      </p:sp>
      <p:sp>
        <p:nvSpPr>
          <p:cNvPr id="4" name="Slide Number Placeholder 3"/>
          <p:cNvSpPr>
            <a:spLocks noGrp="1"/>
          </p:cNvSpPr>
          <p:nvPr>
            <p:ph type="sldNum" sz="quarter" idx="5"/>
          </p:nvPr>
        </p:nvSpPr>
        <p:spPr/>
        <p:txBody>
          <a:bodyPr/>
          <a:lstStyle/>
          <a:p>
            <a:fld id="{C29C7C31-9A7A-495B-AF42-CB2FE64BE7CB}" type="slidenum">
              <a:rPr lang="en-US" smtClean="0"/>
              <a:t>66</a:t>
            </a:fld>
            <a:endParaRPr lang="en-US"/>
          </a:p>
        </p:txBody>
      </p:sp>
    </p:spTree>
    <p:extLst>
      <p:ext uri="{BB962C8B-B14F-4D97-AF65-F5344CB8AC3E}">
        <p14:creationId xmlns:p14="http://schemas.microsoft.com/office/powerpoint/2010/main" val="3298323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pPr>
              <a:lnSpc>
                <a:spcPct val="100000"/>
              </a:lnSpc>
            </a:pPr>
            <a:r>
              <a:rPr lang="en-US" sz="1000">
                <a:latin typeface="+mn-lt"/>
              </a:rPr>
              <a:t>The objectives of this presentation </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ground participants in a common understanding of nutrition challenges in the context of the climate crisis globally (evidence, commitments, gaps)</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share efforts to help prioritize what NIE in the context of the climate crisis means globally,</a:t>
            </a:r>
          </a:p>
          <a:p>
            <a:pPr>
              <a:lnSpc>
                <a:spcPct val="100000"/>
              </a:lnSpc>
            </a:pPr>
            <a:endParaRPr lang="en-GB" sz="1000">
              <a:solidFill>
                <a:srgbClr val="000000"/>
              </a:solidFill>
              <a:effectLst/>
              <a:latin typeface="+mn-lt"/>
              <a:ea typeface="Cambria" panose="02040503050406030204" pitchFamily="18" charset="0"/>
              <a:cs typeface="Times New Roman" panose="02020603050405020304" pitchFamily="18" charset="0"/>
            </a:endParaRPr>
          </a:p>
          <a:p>
            <a:pPr>
              <a:lnSpc>
                <a:spcPct val="100000"/>
              </a:lnSpc>
            </a:pPr>
            <a:r>
              <a:rPr lang="en-GB" sz="1000">
                <a:solidFill>
                  <a:srgbClr val="000000"/>
                </a:solidFill>
                <a:effectLst/>
                <a:latin typeface="+mn-lt"/>
                <a:ea typeface="Cambria" panose="02040503050406030204" pitchFamily="18" charset="0"/>
                <a:cs typeface="Times New Roman" panose="02020603050405020304" pitchFamily="18" charset="0"/>
              </a:rPr>
              <a:t>And in the working group session after the break:</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hear/learn country experience on NIE in context of climate crisis,</a:t>
            </a:r>
            <a:endParaRPr lang="en-US" sz="1000">
              <a:solidFill>
                <a:sysClr val="windowText" lastClr="000000"/>
              </a:solidFill>
              <a:effectLst/>
              <a:latin typeface="+mn-lt"/>
              <a:ea typeface="Cambria" panose="02040503050406030204" pitchFamily="18" charset="0"/>
              <a:cs typeface="Times New Roman" panose="02020603050405020304" pitchFamily="18" charset="0"/>
            </a:endParaRPr>
          </a:p>
          <a:p>
            <a:pPr marL="171450" indent="-171450">
              <a:lnSpc>
                <a:spcPct val="100000"/>
              </a:lnSpc>
              <a:buFont typeface="Arial" panose="020B0604020202020204" pitchFamily="34" charset="0"/>
              <a:buChar char="•"/>
            </a:pPr>
            <a:r>
              <a:rPr lang="en-GB" sz="1000">
                <a:solidFill>
                  <a:srgbClr val="000000"/>
                </a:solidFill>
                <a:effectLst/>
                <a:latin typeface="+mn-lt"/>
                <a:ea typeface="Times New Roman" panose="02020603050405020304" pitchFamily="18" charset="0"/>
                <a:cs typeface="Times New Roman" panose="02020603050405020304" pitchFamily="18" charset="0"/>
              </a:rPr>
              <a:t>To identify priority asks for regional and global efforts for NIE in the context of climate crisis action. (which will happen during the group work session)</a:t>
            </a:r>
          </a:p>
          <a:p>
            <a:pPr marL="171450" indent="-171450">
              <a:lnSpc>
                <a:spcPct val="100000"/>
              </a:lnSpc>
              <a:buFont typeface="Arial" panose="020B0604020202020204" pitchFamily="34" charset="0"/>
              <a:buChar char="•"/>
            </a:pPr>
            <a:endParaRPr lang="en-GB" sz="1000">
              <a:solidFill>
                <a:srgbClr val="000000"/>
              </a:solidFill>
              <a:effectLst/>
              <a:latin typeface="+mn-lt"/>
              <a:cs typeface="Times New Roman" panose="02020603050405020304" pitchFamily="18" charset="0"/>
            </a:endParaRPr>
          </a:p>
          <a:p>
            <a:pPr marL="0" indent="0">
              <a:lnSpc>
                <a:spcPct val="100000"/>
              </a:lnSpc>
              <a:buFont typeface="Arial" panose="020B0604020202020204" pitchFamily="34" charset="0"/>
              <a:buNone/>
            </a:pPr>
            <a:r>
              <a:rPr lang="en-GB" sz="1000">
                <a:solidFill>
                  <a:srgbClr val="000000"/>
                </a:solidFill>
                <a:effectLst/>
                <a:latin typeface="+mn-lt"/>
                <a:cs typeface="Times New Roman" panose="02020603050405020304" pitchFamily="18" charset="0"/>
              </a:rPr>
              <a:t>We acknowledge that this is a brief session, and that some terminology and approaches may differ between countries and agencies, so will aim to offer clarity where it is available, and also acknowledge that part of the reason to have this session is to identify ways to bring diverse perspectives together around this critical issue. </a:t>
            </a:r>
            <a:endParaRPr lang="en-NL" sz="1000">
              <a:latin typeface="+mn-lt"/>
            </a:endParaRPr>
          </a:p>
        </p:txBody>
      </p:sp>
    </p:spTree>
    <p:extLst>
      <p:ext uri="{BB962C8B-B14F-4D97-AF65-F5344CB8AC3E}">
        <p14:creationId xmlns:p14="http://schemas.microsoft.com/office/powerpoint/2010/main" val="3747018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nSpc>
                <a:spcPct val="100000"/>
              </a:lnSpc>
            </a:pPr>
            <a:r>
              <a:rPr lang="en-US" sz="1000">
                <a:latin typeface="+mn-lt"/>
              </a:rPr>
              <a:t>Climate change has shifted our humanitarian landscape.</a:t>
            </a:r>
          </a:p>
          <a:p>
            <a:pPr>
              <a:lnSpc>
                <a:spcPct val="100000"/>
              </a:lnSpc>
              <a:spcBef>
                <a:spcPts val="0"/>
              </a:spcBef>
              <a:spcAft>
                <a:spcPts val="0"/>
              </a:spcAft>
            </a:pPr>
            <a:endParaRPr lang="en-US" sz="1000">
              <a:latin typeface="+mn-lt"/>
            </a:endParaRPr>
          </a:p>
          <a:p>
            <a:pPr>
              <a:lnSpc>
                <a:spcPct val="100000"/>
              </a:lnSpc>
              <a:defRPr/>
            </a:pPr>
            <a:r>
              <a:rPr lang="en-US"/>
              <a:t>We are facing overlapping climate and environmental hazards, shocks and stresses. The</a:t>
            </a:r>
            <a:r>
              <a:rPr lang="en-US" sz="1000">
                <a:latin typeface="+mn-lt"/>
              </a:rPr>
              <a:t> 2021 analysis by UNICEF explored how 8 different climate related risks, hazards and stresses related to each other. The map on the left shows the overlapping distribution within and across countries of these  risks. </a:t>
            </a:r>
            <a:endParaRPr lang="en-US"/>
          </a:p>
          <a:p>
            <a:pPr>
              <a:lnSpc>
                <a:spcPct val="100000"/>
              </a:lnSpc>
              <a:spcBef>
                <a:spcPts val="0"/>
              </a:spcBef>
              <a:spcAft>
                <a:spcPts val="0"/>
              </a:spcAft>
            </a:pPr>
            <a:endParaRPr lang="en-US" sz="1000">
              <a:latin typeface="+mn-lt"/>
            </a:endParaRPr>
          </a:p>
          <a:p>
            <a:pPr algn="l">
              <a:lnSpc>
                <a:spcPct val="100000"/>
              </a:lnSpc>
            </a:pPr>
            <a:r>
              <a:rPr lang="en-US">
                <a:solidFill>
                  <a:srgbClr val="211D1E"/>
                </a:solidFill>
              </a:rPr>
              <a:t>We also face overlapping nutrition challenges. In 2019, UNICEF introduced a new indicator </a:t>
            </a:r>
            <a:r>
              <a:rPr lang="en-US" b="0" i="0" u="none" strike="noStrike" baseline="0">
                <a:solidFill>
                  <a:srgbClr val="211D1E"/>
                </a:solidFill>
              </a:rPr>
              <a:t>of </a:t>
            </a:r>
            <a:r>
              <a:rPr lang="en-US">
                <a:solidFill>
                  <a:srgbClr val="211D1E"/>
                </a:solidFill>
              </a:rPr>
              <a:t>“children growing well- e.g. children who are free from stunting, wasting, overweight or combinations of stunted, stunted and overweight</a:t>
            </a:r>
            <a:r>
              <a:rPr lang="en-US" b="0" i="0" u="none" strike="noStrike" baseline="0">
                <a:solidFill>
                  <a:srgbClr val="211D1E"/>
                </a:solidFill>
              </a:rPr>
              <a:t>, </a:t>
            </a:r>
            <a:r>
              <a:rPr lang="en-US">
                <a:solidFill>
                  <a:srgbClr val="211D1E"/>
                </a:solidFill>
              </a:rPr>
              <a:t>or stunted </a:t>
            </a:r>
            <a:r>
              <a:rPr lang="en-US" b="0" i="0" u="none" strike="noStrike" baseline="0">
                <a:solidFill>
                  <a:srgbClr val="211D1E"/>
                </a:solidFill>
              </a:rPr>
              <a:t>and </a:t>
            </a:r>
            <a:r>
              <a:rPr lang="en-US">
                <a:solidFill>
                  <a:srgbClr val="211D1E"/>
                </a:solidFill>
              </a:rPr>
              <a:t>wasted."</a:t>
            </a:r>
          </a:p>
          <a:p>
            <a:pPr algn="l">
              <a:lnSpc>
                <a:spcPct val="100000"/>
              </a:lnSpc>
            </a:pPr>
            <a:endParaRPr lang="en-US">
              <a:solidFill>
                <a:srgbClr val="211D1E"/>
              </a:solidFill>
            </a:endParaRPr>
          </a:p>
          <a:p>
            <a:pPr algn="l">
              <a:lnSpc>
                <a:spcPct val="100000"/>
              </a:lnSpc>
            </a:pPr>
            <a:r>
              <a:rPr lang="en-US">
                <a:solidFill>
                  <a:srgbClr val="211D1E"/>
                </a:solidFill>
              </a:rPr>
              <a:t>At </a:t>
            </a:r>
            <a:r>
              <a:rPr lang="en-US" b="0" i="0" u="none" strike="noStrike" baseline="0">
                <a:solidFill>
                  <a:srgbClr val="211D1E"/>
                </a:solidFill>
              </a:rPr>
              <a:t>that </a:t>
            </a:r>
            <a:r>
              <a:rPr lang="en-US">
                <a:solidFill>
                  <a:srgbClr val="211D1E"/>
                </a:solidFill>
              </a:rPr>
              <a:t>time, “Globally, </a:t>
            </a:r>
            <a:r>
              <a:rPr lang="en-US" b="0" i="0" u="none" strike="noStrike" baseline="0">
                <a:solidFill>
                  <a:srgbClr val="211D1E"/>
                </a:solidFill>
              </a:rPr>
              <a:t>at least </a:t>
            </a:r>
            <a:r>
              <a:rPr lang="en-US">
                <a:solidFill>
                  <a:srgbClr val="211D1E"/>
                </a:solidFill>
              </a:rPr>
              <a:t>one in </a:t>
            </a:r>
            <a:r>
              <a:rPr lang="en-US" b="0" i="0" u="none" strike="noStrike" baseline="0">
                <a:solidFill>
                  <a:srgbClr val="211D1E"/>
                </a:solidFill>
              </a:rPr>
              <a:t>three</a:t>
            </a:r>
            <a:r>
              <a:rPr lang="en-US">
                <a:solidFill>
                  <a:srgbClr val="211D1E"/>
                </a:solidFill>
              </a:rPr>
              <a:t> children under the age of 5 was not growing well- they were stunted</a:t>
            </a:r>
            <a:r>
              <a:rPr lang="en-US" b="0" i="0" u="none" strike="noStrike" baseline="0">
                <a:solidFill>
                  <a:srgbClr val="211D1E"/>
                </a:solidFill>
              </a:rPr>
              <a:t>, </a:t>
            </a:r>
            <a:r>
              <a:rPr lang="en-US">
                <a:solidFill>
                  <a:srgbClr val="211D1E"/>
                </a:solidFill>
              </a:rPr>
              <a:t>wasted or overweight </a:t>
            </a:r>
            <a:r>
              <a:rPr lang="en-US" b="0" i="0" u="none" strike="noStrike" baseline="0">
                <a:solidFill>
                  <a:srgbClr val="211D1E"/>
                </a:solidFill>
              </a:rPr>
              <a:t>and</a:t>
            </a:r>
            <a:r>
              <a:rPr lang="en-US">
                <a:solidFill>
                  <a:srgbClr val="211D1E"/>
                </a:solidFill>
              </a:rPr>
              <a:t>, in some cases, suffered from a combination of two</a:t>
            </a:r>
            <a:r>
              <a:rPr lang="en-US" b="0" i="0" u="none" strike="noStrike" baseline="0">
                <a:solidFill>
                  <a:srgbClr val="211D1E"/>
                </a:solidFill>
              </a:rPr>
              <a:t> of these </a:t>
            </a:r>
            <a:r>
              <a:rPr lang="en-US">
                <a:solidFill>
                  <a:srgbClr val="211D1E"/>
                </a:solidFill>
              </a:rPr>
              <a:t>forms of malnutrition.”</a:t>
            </a:r>
            <a:endParaRPr lang="en-US"/>
          </a:p>
          <a:p>
            <a:pPr algn="l">
              <a:lnSpc>
                <a:spcPct val="100000"/>
              </a:lnSpc>
              <a:spcBef>
                <a:spcPts val="0"/>
              </a:spcBef>
              <a:spcAft>
                <a:spcPts val="0"/>
              </a:spcAft>
            </a:pPr>
            <a:endParaRPr lang="en-US" b="0" i="0" u="none" strike="noStrike" baseline="0">
              <a:solidFill>
                <a:srgbClr val="211D1E"/>
              </a:solidFill>
            </a:endParaRPr>
          </a:p>
          <a:p>
            <a:pPr>
              <a:lnSpc>
                <a:spcPct val="100000"/>
              </a:lnSpc>
            </a:pPr>
            <a:r>
              <a:rPr lang="en-US">
                <a:solidFill>
                  <a:srgbClr val="211D1E"/>
                </a:solidFill>
              </a:rPr>
              <a:t>Children are not the only ones impacted.  “UNICEF has been tracking the nutritional status of pregnant and breastfeeding adolescent girls and women in the most affected countries in the Horn of Africa, central Sahel and other countries in crisis. We find that the estimated number of acutely malnourished pregnant and breastfeeding adolescent girls and women increased by 25 per cent between 2020 (5.5 million) and 2022 (6.9 million)  ”</a:t>
            </a:r>
            <a:endParaRPr lang="en-US"/>
          </a:p>
          <a:p>
            <a:pPr>
              <a:lnSpc>
                <a:spcPct val="100000"/>
              </a:lnSpc>
            </a:pPr>
            <a:endParaRPr lang="en-US" sz="1000">
              <a:solidFill>
                <a:srgbClr val="211D1E"/>
              </a:solidFill>
              <a:latin typeface="+mn-lt"/>
            </a:endParaRPr>
          </a:p>
        </p:txBody>
      </p:sp>
    </p:spTree>
    <p:extLst>
      <p:ext uri="{BB962C8B-B14F-4D97-AF65-F5344CB8AC3E}">
        <p14:creationId xmlns:p14="http://schemas.microsoft.com/office/powerpoint/2010/main" val="3244844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defRPr/>
            </a:pPr>
            <a:r>
              <a:rPr lang="en-US" sz="1000">
                <a:latin typeface="+mn-lt"/>
                <a:cs typeface="Calibri" panose="020F0502020204030204" pitchFamily="34" charset="0"/>
              </a:rPr>
              <a:t>These overlapping crises are resulting in:</a:t>
            </a:r>
          </a:p>
          <a:p>
            <a:pPr marL="342900" indent="-342900" algn="l">
              <a:lnSpc>
                <a:spcPct val="100000"/>
              </a:lnSpc>
              <a:buFont typeface="Wingdings,Sans-Serif"/>
              <a:buChar char="ü"/>
            </a:pPr>
            <a:r>
              <a:rPr lang="en-US">
                <a:solidFill>
                  <a:srgbClr val="000000"/>
                </a:solidFill>
              </a:rPr>
              <a:t>Increased frequency, severity and duration of climate-related emergencies</a:t>
            </a:r>
          </a:p>
          <a:p>
            <a:pPr marL="342900" indent="-342900" algn="l">
              <a:lnSpc>
                <a:spcPct val="100000"/>
              </a:lnSpc>
              <a:buFont typeface="Wingdings,Sans-Serif"/>
              <a:buChar char="ü"/>
            </a:pPr>
            <a:r>
              <a:rPr lang="en-US">
                <a:solidFill>
                  <a:srgbClr val="000000"/>
                </a:solidFill>
              </a:rPr>
              <a:t>Around 1 billion children (50%) worldwide, living in countries at extreme risk of climate change impacts</a:t>
            </a:r>
          </a:p>
          <a:p>
            <a:pPr marL="342900" indent="-342900" algn="l">
              <a:lnSpc>
                <a:spcPct val="100000"/>
              </a:lnSpc>
              <a:buFont typeface="Wingdings,Sans-Serif"/>
              <a:buChar char="ü"/>
            </a:pPr>
            <a:r>
              <a:rPr lang="en-US" sz="2400">
                <a:solidFill>
                  <a:srgbClr val="000000"/>
                </a:solidFill>
              </a:rPr>
              <a:t>An estimated 30 million people displaced internally each year due to climate crisis events. </a:t>
            </a:r>
          </a:p>
          <a:p>
            <a:pPr algn="l" rtl="0"/>
            <a:endParaRPr lang="en-US"/>
          </a:p>
          <a:p>
            <a:pPr algn="l"/>
            <a:r>
              <a:rPr lang="en-US"/>
              <a:t>For this session, propose to take a climate crisis lens (as opposed to climate change), specifically focusing on:</a:t>
            </a:r>
          </a:p>
          <a:p>
            <a:pPr marL="342900" indent="-342900">
              <a:buFont typeface="Arial,Sans-Serif"/>
              <a:buChar char="•"/>
            </a:pPr>
            <a:r>
              <a:rPr lang="en-US"/>
              <a:t>Where climate variability (e.g. seasonality of rains) impacts nutritional risk (e.g. hunger seasons)</a:t>
            </a:r>
          </a:p>
          <a:p>
            <a:pPr marL="342900" indent="-342900">
              <a:buFont typeface="Arial,Sans-Serif"/>
              <a:buChar char="•"/>
            </a:pPr>
            <a:r>
              <a:rPr lang="en-US"/>
              <a:t>Climate and weather shocks- like flood, drought, extreme heat, cyclones,</a:t>
            </a:r>
          </a:p>
          <a:p>
            <a:pPr marL="342900" indent="-342900">
              <a:buFont typeface="Arial,Sans-Serif"/>
              <a:buChar char="•"/>
            </a:pPr>
            <a:r>
              <a:rPr lang="en-US"/>
              <a:t>Longer term stressors (changes in temperature, rainfall, sea level rise) that ultimately impact communities and their ability to nourish themselves in a sustainable way. </a:t>
            </a:r>
          </a:p>
          <a:p>
            <a:pPr marL="342900" indent="-342900">
              <a:buFont typeface="Arial,Sans-Serif"/>
              <a:buChar char="•"/>
            </a:pPr>
            <a:endParaRPr lang="en-US"/>
          </a:p>
        </p:txBody>
      </p:sp>
    </p:spTree>
    <p:extLst>
      <p:ext uri="{BB962C8B-B14F-4D97-AF65-F5344CB8AC3E}">
        <p14:creationId xmlns:p14="http://schemas.microsoft.com/office/powerpoint/2010/main" val="3403051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nSpc>
                <a:spcPct val="100000"/>
              </a:lnSpc>
            </a:pPr>
            <a:r>
              <a:rPr lang="en-US" sz="1000">
                <a:solidFill>
                  <a:srgbClr val="211D1E"/>
                </a:solidFill>
                <a:latin typeface="+mn-lt"/>
              </a:rPr>
              <a:t>There are a number of global commitments and platforms to address the climate crisis. At the same time, progress is slow at country level. </a:t>
            </a:r>
            <a:endParaRPr lang="en-US">
              <a:solidFill>
                <a:srgbClr val="000000"/>
              </a:solidFill>
            </a:endParaRPr>
          </a:p>
          <a:p>
            <a:pPr>
              <a:lnSpc>
                <a:spcPct val="100000"/>
              </a:lnSpc>
            </a:pPr>
            <a:endParaRPr lang="en-US">
              <a:solidFill>
                <a:srgbClr val="211D1E"/>
              </a:solidFill>
            </a:endParaRPr>
          </a:p>
          <a:p>
            <a:pPr algn="l">
              <a:lnSpc>
                <a:spcPct val="100000"/>
              </a:lnSpc>
            </a:pPr>
            <a:r>
              <a:rPr lang="en-GB" b="1">
                <a:solidFill>
                  <a:srgbClr val="211D1E"/>
                </a:solidFill>
              </a:rPr>
              <a:t>The Initiative on Climate Action and Nutrition (I-CAN)</a:t>
            </a:r>
            <a:r>
              <a:rPr lang="en-GB">
                <a:solidFill>
                  <a:srgbClr val="211D1E"/>
                </a:solidFill>
              </a:rPr>
              <a:t> undertook an analysis of the degree to which nutrition and climate are currently linked in these discussions- which highlights critical gaps:</a:t>
            </a:r>
          </a:p>
          <a:p>
            <a:pPr marL="285750" indent="-285750" algn="l">
              <a:lnSpc>
                <a:spcPct val="100000"/>
              </a:lnSpc>
              <a:buFont typeface="Arial"/>
              <a:buChar char="•"/>
            </a:pPr>
            <a:r>
              <a:rPr lang="en-US">
                <a:solidFill>
                  <a:srgbClr val="211D1E"/>
                </a:solidFill>
              </a:rPr>
              <a:t>just 2% of Nationally Determined Contributions (NDCs) and 16% of National Action Plans (NAPs) include distinct plans to mobilize resources for action connecting climate and nutrition, while 60% of NDCs and 21% of NAPs did not  make the connection between nutrition and climate.(I-CAN).</a:t>
            </a:r>
          </a:p>
          <a:p>
            <a:pPr marL="171450" indent="-171450" algn="l">
              <a:lnSpc>
                <a:spcPct val="100000"/>
              </a:lnSpc>
              <a:buFont typeface="Arial"/>
              <a:buChar char="•"/>
            </a:pPr>
            <a:r>
              <a:rPr lang="en-US">
                <a:solidFill>
                  <a:srgbClr val="211D1E"/>
                </a:solidFill>
              </a:rPr>
              <a:t>Only 1% of official development assistance funding to climate in 2019– 2021 explicitly mentioning nutrition. (I-CAN)</a:t>
            </a:r>
          </a:p>
          <a:p>
            <a:pPr>
              <a:lnSpc>
                <a:spcPct val="100000"/>
              </a:lnSpc>
            </a:pPr>
            <a:endParaRPr lang="en-US" sz="1000">
              <a:solidFill>
                <a:srgbClr val="211D1E"/>
              </a:solidFill>
              <a:latin typeface="+mn-lt"/>
            </a:endParaRPr>
          </a:p>
          <a:p>
            <a:pPr>
              <a:lnSpc>
                <a:spcPct val="100000"/>
              </a:lnSpc>
            </a:pPr>
            <a:r>
              <a:rPr lang="en-US" sz="1000">
                <a:solidFill>
                  <a:srgbClr val="211D1E"/>
                </a:solidFill>
                <a:latin typeface="+mn-lt"/>
              </a:rPr>
              <a:t>REFERENCE TEXT- NOT TO SPEAK TO IN THE PRESENTATION</a:t>
            </a:r>
          </a:p>
          <a:p>
            <a:pPr marL="285750" indent="-285750">
              <a:lnSpc>
                <a:spcPct val="100000"/>
              </a:lnSpc>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United Nations Framework Convention on Climate Change </a:t>
            </a:r>
            <a:r>
              <a:rPr lang="en-US" sz="1000" b="0" i="0" u="none" strike="noStrike" baseline="0">
                <a:solidFill>
                  <a:srgbClr val="211D1E"/>
                </a:solidFill>
                <a:latin typeface="+mn-lt"/>
              </a:rPr>
              <a:t>(UNFCCC) is the main international, intergovernmental mechanism for addressing climate change. The Convention has currently been ratified by 197 nations. “</a:t>
            </a:r>
            <a:endParaRPr lang="en-US"/>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Paris Climate Agreement</a:t>
            </a:r>
            <a:r>
              <a:rPr lang="en-US" sz="1000" b="0" i="0" u="none" strike="noStrike" baseline="0">
                <a:solidFill>
                  <a:srgbClr val="211D1E"/>
                </a:solidFill>
                <a:latin typeface="+mn-lt"/>
              </a:rPr>
              <a:t>, adopted in 2015, ushered in a new era in the response to climate change and is the world’s first widely supported agreement.1 The agreement aims to keep the global rise in temperature this century at less than 2°C above pre-industrial levels and to pursue efforts to limit this even further, to 1.5°C. The agreement identifies the right to health as central to national climate action and </a:t>
            </a:r>
            <a:r>
              <a:rPr lang="en-US" sz="1000" b="0" i="0" u="none" strike="noStrike" baseline="0" err="1">
                <a:solidFill>
                  <a:srgbClr val="211D1E"/>
                </a:solidFill>
                <a:latin typeface="+mn-lt"/>
              </a:rPr>
              <a:t>recognises</a:t>
            </a:r>
            <a:r>
              <a:rPr lang="en-US" sz="1000" b="0" i="0" u="none" strike="noStrike" baseline="0">
                <a:solidFill>
                  <a:srgbClr val="211D1E"/>
                </a:solidFill>
                <a:latin typeface="+mn-lt"/>
              </a:rPr>
              <a:t> the social, economic and environmental value of voluntary mitigation actions, as well as their co-benefits for adaptation, health and sustainable development. “</a:t>
            </a:r>
          </a:p>
          <a:p>
            <a:pPr marL="285750" indent="-285750">
              <a:lnSpc>
                <a:spcPct val="100000"/>
              </a:lnSpc>
              <a:buFont typeface="Arial"/>
              <a:buChar char="•"/>
            </a:pPr>
            <a:r>
              <a:rPr lang="en-US" sz="1000" b="0" i="0" u="none" strike="noStrike" baseline="0">
                <a:solidFill>
                  <a:srgbClr val="211D1E"/>
                </a:solidFill>
                <a:latin typeface="+mn-lt"/>
              </a:rPr>
              <a:t>“At the core of the Paris Agreement are </a:t>
            </a:r>
            <a:r>
              <a:rPr lang="en-US" sz="1000" b="1" i="0" u="none" strike="noStrike" baseline="0">
                <a:solidFill>
                  <a:srgbClr val="211D1E"/>
                </a:solidFill>
                <a:latin typeface="+mn-lt"/>
              </a:rPr>
              <a:t>Nationally Determined Contributions </a:t>
            </a:r>
            <a:r>
              <a:rPr lang="en-US" sz="1000" b="0" i="0" u="none" strike="noStrike" baseline="0">
                <a:solidFill>
                  <a:srgbClr val="211D1E"/>
                </a:solidFill>
                <a:latin typeface="+mn-lt"/>
              </a:rPr>
              <a:t>(NDCs). The NDCs lay out national plans to reduce greenhouse gas (GHG) emissions to meet the goals of the 2015 Paris Climate Agreement and are renewed every five years. They reflect self-defined adaptations by countries to climate change impacts, while improving their resilience to climate change.</a:t>
            </a:r>
            <a:r>
              <a:rPr lang="en-US" sz="1000">
                <a:solidFill>
                  <a:srgbClr val="211D1E"/>
                </a:solidFill>
                <a:latin typeface="+mn-lt"/>
              </a:rPr>
              <a:t> </a:t>
            </a:r>
            <a:endParaRPr lang="en-US" sz="1000" b="0" i="0" u="none" strike="noStrike" baseline="0">
              <a:solidFill>
                <a:srgbClr val="211D1E"/>
              </a:solidFill>
              <a:latin typeface="+mn-lt"/>
            </a:endParaRP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Under the UNFCCC, countries have also been developing cross-sectoral </a:t>
            </a:r>
            <a:r>
              <a:rPr lang="en-US" sz="1000" b="1" i="0" u="none" strike="noStrike" baseline="0">
                <a:solidFill>
                  <a:srgbClr val="211D1E"/>
                </a:solidFill>
                <a:latin typeface="+mn-lt"/>
              </a:rPr>
              <a:t>National Adaptation </a:t>
            </a:r>
            <a:r>
              <a:rPr lang="en-US" sz="1000" b="1" i="0" u="none" strike="noStrike" baseline="0" err="1">
                <a:solidFill>
                  <a:srgbClr val="211D1E"/>
                </a:solidFill>
                <a:latin typeface="+mn-lt"/>
              </a:rPr>
              <a:t>Programmes</a:t>
            </a:r>
            <a:r>
              <a:rPr lang="en-US" sz="1000" b="1" i="0" u="none" strike="noStrike" baseline="0">
                <a:solidFill>
                  <a:srgbClr val="211D1E"/>
                </a:solidFill>
                <a:latin typeface="+mn-lt"/>
              </a:rPr>
              <a:t> of Action </a:t>
            </a:r>
            <a:r>
              <a:rPr lang="en-US" sz="1000" b="0" i="0" u="none" strike="noStrike" baseline="0">
                <a:solidFill>
                  <a:srgbClr val="211D1E"/>
                </a:solidFill>
                <a:latin typeface="+mn-lt"/>
              </a:rPr>
              <a:t>(NAPAs) and, more recently, </a:t>
            </a:r>
            <a:r>
              <a:rPr lang="en-US" sz="1000" b="1" i="0" u="none" strike="noStrike" baseline="0">
                <a:solidFill>
                  <a:srgbClr val="211D1E"/>
                </a:solidFill>
                <a:latin typeface="+mn-lt"/>
              </a:rPr>
              <a:t>National Adaptation Plans </a:t>
            </a:r>
            <a:r>
              <a:rPr lang="en-US" sz="1000" b="0" i="0" u="none" strike="noStrike" baseline="0">
                <a:solidFill>
                  <a:srgbClr val="211D1E"/>
                </a:solidFill>
                <a:latin typeface="+mn-lt"/>
              </a:rPr>
              <a:t>(NAPs), which allow countries to identify priority actions to adapt to climate change. While NAPAs and NAPs usually identify health, agriculture and food security as priority sectors, they often do not consider nutritional aspects “</a:t>
            </a: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Conference of the Parties </a:t>
            </a:r>
            <a:r>
              <a:rPr lang="en-US" sz="1000" b="0" i="0" u="none" strike="noStrike" baseline="0">
                <a:solidFill>
                  <a:srgbClr val="211D1E"/>
                </a:solidFill>
                <a:latin typeface="+mn-lt"/>
              </a:rPr>
              <a:t>(COP) is the supreme decision-making body of the Convention, at which all states that are Parties to the Convention are represented. “</a:t>
            </a: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IPCC </a:t>
            </a:r>
            <a:r>
              <a:rPr lang="en-US" sz="1000" b="0" i="0" u="none" strike="noStrike" baseline="0">
                <a:solidFill>
                  <a:srgbClr val="211D1E"/>
                </a:solidFill>
                <a:latin typeface="+mn-lt"/>
              </a:rPr>
              <a:t>is an independent, scientific body founded by World Meteorological Organization and the United Nations Environment </a:t>
            </a:r>
            <a:r>
              <a:rPr lang="en-US" sz="1000" b="0" i="0" u="none" strike="noStrike" baseline="0" err="1">
                <a:solidFill>
                  <a:srgbClr val="211D1E"/>
                </a:solidFill>
                <a:latin typeface="+mn-lt"/>
              </a:rPr>
              <a:t>Programme</a:t>
            </a:r>
            <a:r>
              <a:rPr lang="en-US" sz="1000" b="0" i="0" u="none" strike="noStrike" baseline="0">
                <a:solidFill>
                  <a:srgbClr val="211D1E"/>
                </a:solidFill>
                <a:latin typeface="+mn-lt"/>
              </a:rPr>
              <a:t>. It regularly reviews and assesses the most recent scientific, technical and socioeconomic information related to climate change. The IPCC outputs and data are used by the UN as the foundation for making science-based decisions on climate change. “</a:t>
            </a: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“While UNFCCC is the primary international forum for coordinating action on climate change, the </a:t>
            </a:r>
            <a:r>
              <a:rPr lang="en-US" sz="1000" b="1" i="0" u="none" strike="noStrike" baseline="0">
                <a:solidFill>
                  <a:srgbClr val="211D1E"/>
                </a:solidFill>
                <a:latin typeface="+mn-lt"/>
              </a:rPr>
              <a:t>Sustainable Development Goals </a:t>
            </a:r>
            <a:r>
              <a:rPr lang="en-US" sz="1000" b="0" i="0" u="none" strike="noStrike" baseline="0">
                <a:solidFill>
                  <a:srgbClr val="211D1E"/>
                </a:solidFill>
                <a:latin typeface="+mn-lt"/>
              </a:rPr>
              <a:t>(SDGs) also include climate-related commitments. “</a:t>
            </a:r>
          </a:p>
          <a:p>
            <a:pPr marL="285750" indent="-285750">
              <a:lnSpc>
                <a:spcPct val="100000"/>
              </a:lnSpc>
              <a:buFont typeface="Arial"/>
              <a:buChar char="•"/>
            </a:pPr>
            <a:r>
              <a:rPr lang="en-US" sz="1000" b="0" i="0" u="none" strike="noStrike" baseline="0">
                <a:solidFill>
                  <a:srgbClr val="211D1E"/>
                </a:solidFill>
                <a:latin typeface="+mn-lt"/>
              </a:rPr>
              <a:t>(</a:t>
            </a:r>
            <a:r>
              <a:rPr lang="en-US" sz="1000">
                <a:solidFill>
                  <a:srgbClr val="211D1E"/>
                </a:solidFill>
                <a:latin typeface="+mn-lt"/>
              </a:rPr>
              <a:t>Text drawn</a:t>
            </a:r>
            <a:r>
              <a:rPr lang="en-US" sz="1000" b="0" i="0" u="none" strike="noStrike" baseline="0">
                <a:solidFill>
                  <a:srgbClr val="211D1E"/>
                </a:solidFill>
                <a:latin typeface="+mn-lt"/>
              </a:rPr>
              <a:t> from ENN </a:t>
            </a:r>
            <a:r>
              <a:rPr lang="en-US" sz="1000" b="0" i="0" u="none" strike="noStrike" baseline="0" err="1">
                <a:solidFill>
                  <a:srgbClr val="211D1E"/>
                </a:solidFill>
                <a:latin typeface="+mn-lt"/>
              </a:rPr>
              <a:t>stocktake</a:t>
            </a:r>
            <a:r>
              <a:rPr lang="en-US" sz="1000">
                <a:solidFill>
                  <a:srgbClr val="211D1E"/>
                </a:solidFill>
                <a:latin typeface="+mn-lt"/>
              </a:rPr>
              <a:t> on climate and nutrition</a:t>
            </a:r>
            <a:r>
              <a:rPr lang="en-US" sz="1000" b="0" i="0" u="none" strike="noStrike" baseline="0">
                <a:solidFill>
                  <a:srgbClr val="211D1E"/>
                </a:solidFill>
                <a:latin typeface="+mn-lt"/>
              </a:rPr>
              <a:t>)</a:t>
            </a:r>
            <a:endParaRPr lang="en-US" sz="1000">
              <a:latin typeface="+mn-lt"/>
            </a:endParaRPr>
          </a:p>
          <a:p>
            <a:pPr marL="285750" indent="-285750">
              <a:lnSpc>
                <a:spcPct val="100000"/>
              </a:lnSpc>
              <a:spcBef>
                <a:spcPts val="0"/>
              </a:spcBef>
              <a:spcAft>
                <a:spcPts val="0"/>
              </a:spcAft>
              <a:buFont typeface="Arial"/>
              <a:buChar char="•"/>
            </a:pPr>
            <a:endParaRPr lang="en-US" sz="1000">
              <a:latin typeface="+mn-lt"/>
            </a:endParaRPr>
          </a:p>
          <a:p>
            <a:pPr marL="285750" marR="0" indent="-285750" algn="l" defTabSz="412750" fontAlgn="auto" latinLnBrk="0">
              <a:lnSpc>
                <a:spcPct val="100000"/>
              </a:lnSpc>
              <a:spcBef>
                <a:spcPts val="0"/>
              </a:spcBef>
              <a:spcAft>
                <a:spcPts val="0"/>
              </a:spcAft>
              <a:buClrTx/>
              <a:buSzTx/>
              <a:buFont typeface="Arial" panose="020B0604020202020204" pitchFamily="34" charset="0"/>
              <a:buChar char="•"/>
              <a:tabLst/>
            </a:pPr>
            <a:endParaRPr lang="en-US" sz="1000" b="0" i="0" u="none" strike="noStrike" baseline="0">
              <a:solidFill>
                <a:srgbClr val="302E2C"/>
              </a:solidFill>
              <a:latin typeface="+mn-lt"/>
              <a:ea typeface="Calibri" panose="020F0502020204030204" pitchFamily="34" charset="0"/>
              <a:cs typeface="Calibri" panose="020F0502020204030204" pitchFamily="34" charset="0"/>
            </a:endParaRPr>
          </a:p>
          <a:p>
            <a:pPr marL="285750" indent="-285750">
              <a:lnSpc>
                <a:spcPct val="100000"/>
              </a:lnSpc>
              <a:spcBef>
                <a:spcPts val="0"/>
              </a:spcBef>
              <a:spcAft>
                <a:spcPts val="0"/>
              </a:spcAft>
              <a:buFont typeface="Arial"/>
              <a:buChar char="•"/>
            </a:pPr>
            <a:endParaRPr lang="en-US" sz="1000">
              <a:latin typeface="+mn-lt"/>
            </a:endParaRPr>
          </a:p>
        </p:txBody>
      </p:sp>
    </p:spTree>
    <p:extLst>
      <p:ext uri="{BB962C8B-B14F-4D97-AF65-F5344CB8AC3E}">
        <p14:creationId xmlns:p14="http://schemas.microsoft.com/office/powerpoint/2010/main" val="3718879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gn="l" defTabSz="412750" rtl="0" hangingPunct="0">
              <a:lnSpc>
                <a:spcPct val="100000"/>
              </a:lnSpc>
            </a:pPr>
            <a:r>
              <a:rPr lang="en-GB" sz="1000">
                <a:latin typeface="+mn-lt"/>
                <a:ea typeface="Times New Roman" panose="02020603050405020304" pitchFamily="18" charset="0"/>
              </a:rPr>
              <a:t>A 2023 review of pathways between climate action and nutrition from FAO tells us that </a:t>
            </a:r>
            <a:endParaRPr lang="en-GB" sz="1000" b="0">
              <a:latin typeface="+mn-lt"/>
              <a:ea typeface="Times New Roman" panose="02020603050405020304" pitchFamily="18" charset="0"/>
            </a:endParaRPr>
          </a:p>
          <a:p>
            <a:pPr algn="l">
              <a:lnSpc>
                <a:spcPct val="100000"/>
              </a:lnSpc>
              <a:spcBef>
                <a:spcPts val="0"/>
              </a:spcBef>
              <a:spcAft>
                <a:spcPts val="0"/>
              </a:spcAft>
            </a:pPr>
            <a:r>
              <a:rPr lang="en-US" sz="1000">
                <a:solidFill>
                  <a:srgbClr val="000000"/>
                </a:solidFill>
                <a:latin typeface="+mn-lt"/>
              </a:rPr>
              <a:t>“...</a:t>
            </a:r>
            <a:r>
              <a:rPr lang="en-US" sz="1000" b="0" i="0" u="none" strike="noStrike" baseline="0">
                <a:solidFill>
                  <a:srgbClr val="000000"/>
                </a:solidFill>
                <a:latin typeface="+mn-lt"/>
              </a:rPr>
              <a:t>looking closely at systems that impact nutrition can provide important guidance for responding jointly to climate change and malnutrition, in ways that go beyond only looking at impacts on agrifood systems.</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solidFill>
                  <a:srgbClr val="000000"/>
                </a:solidFill>
                <a:latin typeface="+mn-lt"/>
              </a:rPr>
              <a:t>Four key systems linking climate and nutrition are: agrifood, water, social protection, and health.</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solidFill>
                  <a:srgbClr val="000000"/>
                </a:solidFill>
                <a:latin typeface="+mn-lt"/>
              </a:rPr>
              <a:t>Across all systems, there are many options for jointly addressing both climate and nutrition. Efforts should focus on scaling these responses, while generating more evidence to identify ways to achieve maximum impact.</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latin typeface="+mn-lt"/>
              </a:rPr>
              <a:t>Taking action across these four systems to address climate- and nutrition-related challenges will help reduce overall gender inequities, improve livelihoods and access to water and sanitation for women, and boost social protection and health services for women.”</a:t>
            </a:r>
          </a:p>
          <a:p>
            <a:pPr algn="l">
              <a:lnSpc>
                <a:spcPct val="100000"/>
              </a:lnSpc>
              <a:spcBef>
                <a:spcPts val="0"/>
              </a:spcBef>
              <a:spcAft>
                <a:spcPts val="0"/>
              </a:spcAft>
            </a:pPr>
            <a:endParaRPr lang="en-US" sz="1000" b="0" i="0" u="none" strike="noStrike" baseline="0">
              <a:latin typeface="+mn-lt"/>
              <a:ea typeface="Times New Roman" panose="02020603050405020304" pitchFamily="18" charset="0"/>
            </a:endParaRPr>
          </a:p>
          <a:p>
            <a:pPr algn="l">
              <a:lnSpc>
                <a:spcPct val="100000"/>
              </a:lnSpc>
              <a:spcBef>
                <a:spcPts val="0"/>
              </a:spcBef>
              <a:spcAft>
                <a:spcPts val="0"/>
              </a:spcAft>
            </a:pPr>
            <a:r>
              <a:rPr lang="en-US" sz="1000" b="0" i="0" u="none" strike="noStrike" baseline="0">
                <a:latin typeface="+mn-lt"/>
                <a:ea typeface="Times New Roman" panose="02020603050405020304" pitchFamily="18" charset="0"/>
              </a:rPr>
              <a:t>At the same time, the evidence base for the pathways to work with other systems to address nutrition risks in the context of the climate crisis </a:t>
            </a:r>
            <a:r>
              <a:rPr lang="en-US" sz="1000">
                <a:latin typeface="+mn-lt"/>
                <a:ea typeface="Times New Roman" panose="02020603050405020304" pitchFamily="18" charset="0"/>
              </a:rPr>
              <a:t>varies.</a:t>
            </a:r>
            <a:endParaRPr lang="en-GB" sz="1000" b="0">
              <a:latin typeface="+mn-lt"/>
              <a:ea typeface="Times New Roman" panose="02020603050405020304" pitchFamily="18" charset="0"/>
            </a:endParaRP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endParaRPr lang="en-GB" sz="1000" b="0">
              <a:latin typeface="+mn-lt"/>
              <a:ea typeface="Times New Roman" panose="02020603050405020304" pitchFamily="18" charset="0"/>
            </a:endParaRPr>
          </a:p>
          <a:p>
            <a:pPr>
              <a:lnSpc>
                <a:spcPct val="100000"/>
              </a:lnSpc>
              <a:spcBef>
                <a:spcPts val="0"/>
              </a:spcBef>
              <a:spcAft>
                <a:spcPts val="0"/>
              </a:spcAft>
            </a:pPr>
            <a:endParaRPr lang="en-US" sz="1000">
              <a:latin typeface="+mn-lt"/>
            </a:endParaRPr>
          </a:p>
        </p:txBody>
      </p:sp>
    </p:spTree>
    <p:extLst>
      <p:ext uri="{BB962C8B-B14F-4D97-AF65-F5344CB8AC3E}">
        <p14:creationId xmlns:p14="http://schemas.microsoft.com/office/powerpoint/2010/main" val="1788057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a:t>This is a moment of opportunity to amplify decades of collective experience addressing climate shocks and risks- predictable and unpredictable- through development of ways of preparing for and responding to emergencies through the humanitarian planning cycle. </a:t>
            </a:r>
          </a:p>
          <a:p>
            <a:endParaRPr lang="en-US"/>
          </a:p>
          <a:p>
            <a:r>
              <a:rPr lang="en-US"/>
              <a:t>This is also a moment of opportunity to amplify organizational and collective commitments for NIE and the climate crisis – including </a:t>
            </a:r>
            <a:r>
              <a:rPr lang="en-US" sz="1000"/>
              <a:t>policy briefs, technical guidance, research across GNC partner agencies and governments</a:t>
            </a:r>
            <a:endParaRPr lang="en-US"/>
          </a:p>
        </p:txBody>
      </p:sp>
    </p:spTree>
    <p:extLst>
      <p:ext uri="{BB962C8B-B14F-4D97-AF65-F5344CB8AC3E}">
        <p14:creationId xmlns:p14="http://schemas.microsoft.com/office/powerpoint/2010/main" val="2736137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The</a:t>
            </a:r>
            <a:r>
              <a:rPr lang="en-US" sz="1200" b="1">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cross-cutting GNC </a:t>
            </a:r>
            <a:r>
              <a:rPr lang="en-US" sz="1200" u="sng">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Climate Crisis (WG) </a:t>
            </a: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was established in 2022 to raise awareness on the relationship between nutrition programming and the climate crisis</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 to stimulate technical consultation, and to coordinate actions to address pressing gaps in guidance, partnerships, and action. The GNC Climate Crisis WG undertook a brief</a:t>
            </a:r>
            <a:r>
              <a:rPr lang="en-US" sz="12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survey</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 in October 2022 through </a:t>
            </a:r>
            <a:r>
              <a:rPr lang="en-US" sz="1200" err="1">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-net and the GNC newsletter which confirmed the need for  technical support and a platform to voice concerns and to share experiences across country, regional and global levels on how nutrition programming could be  climate-adaptive and potentially contribute to climate change mitigation. </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FD8A4B64-A049-4AA2-8280-A5DC0ADF5F02}" type="slidenum">
              <a:rPr lang="en-US" smtClean="0"/>
              <a:t>75</a:t>
            </a:fld>
            <a:endParaRPr lang="en-US"/>
          </a:p>
        </p:txBody>
      </p:sp>
    </p:spTree>
    <p:extLst>
      <p:ext uri="{BB962C8B-B14F-4D97-AF65-F5344CB8AC3E}">
        <p14:creationId xmlns:p14="http://schemas.microsoft.com/office/powerpoint/2010/main" val="26986520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gn="l">
              <a:lnSpc>
                <a:spcPct val="100000"/>
              </a:lnSpc>
            </a:pPr>
            <a:r>
              <a:rPr lang="en-US" sz="900" b="0">
                <a:latin typeface="+mj-lt"/>
              </a:rPr>
              <a:t>I am working on a consultancy in the first half of the year to support the GNC to further articulate its approach in the context of the climate crisis.</a:t>
            </a:r>
          </a:p>
          <a:p>
            <a:pPr algn="l">
              <a:lnSpc>
                <a:spcPct val="100000"/>
              </a:lnSpc>
            </a:pPr>
            <a:r>
              <a:rPr lang="en-US" sz="900" b="0">
                <a:latin typeface="+mj-lt"/>
              </a:rPr>
              <a:t>This will be an iterative process that builds off of the work of the GNC Climate Crisis Working group. </a:t>
            </a:r>
          </a:p>
          <a:p>
            <a:pPr algn="l">
              <a:lnSpc>
                <a:spcPct val="100000"/>
              </a:lnSpc>
            </a:pPr>
            <a:r>
              <a:rPr lang="en-US" sz="900" b="0">
                <a:latin typeface="+mj-lt"/>
              </a:rPr>
              <a:t>It will include looking at how other clusters, GNC partners and countries are addressing the climate crisis.</a:t>
            </a:r>
          </a:p>
          <a:p>
            <a:pPr algn="l">
              <a:lnSpc>
                <a:spcPct val="100000"/>
              </a:lnSpc>
            </a:pPr>
            <a:r>
              <a:rPr lang="en-US" sz="900" b="0">
                <a:latin typeface="+mj-lt"/>
              </a:rPr>
              <a:t>The process includes desk review, key informant interviews, and some short surveys and will result in a position paper and communication materials. </a:t>
            </a:r>
          </a:p>
          <a:p>
            <a:pPr algn="l">
              <a:lnSpc>
                <a:spcPct val="100000"/>
              </a:lnSpc>
            </a:pPr>
            <a:r>
              <a:rPr lang="en-US" sz="900" b="0">
                <a:latin typeface="+mj-lt"/>
              </a:rPr>
              <a:t>We aim to discuss at the GNC annual meeting in March. </a:t>
            </a:r>
          </a:p>
          <a:p>
            <a:pPr algn="l">
              <a:lnSpc>
                <a:spcPct val="100000"/>
              </a:lnSpc>
            </a:pPr>
            <a:r>
              <a:rPr lang="en-US" sz="900" b="0">
                <a:latin typeface="+mj-lt"/>
              </a:rPr>
              <a:t>And we hope as a result of this work, to amplify the GNC’s conversation to date on NIE and climate crisis, have prioritized collective action, and support for improved positioning (partnerships, comparative advantage), legitimacy and resourcing </a:t>
            </a:r>
          </a:p>
          <a:p>
            <a:pPr algn="l">
              <a:lnSpc>
                <a:spcPct val="100000"/>
              </a:lnSpc>
            </a:pPr>
            <a:endParaRPr lang="en-US" sz="900" b="0">
              <a:latin typeface="+mj-lt"/>
            </a:endParaRPr>
          </a:p>
          <a:p>
            <a:pPr algn="l">
              <a:lnSpc>
                <a:spcPct val="100000"/>
              </a:lnSpc>
            </a:pPr>
            <a:r>
              <a:rPr lang="en-US" sz="900" b="1">
                <a:latin typeface="+mj-lt"/>
              </a:rPr>
              <a:t>And how can you engage?</a:t>
            </a:r>
            <a:endParaRPr lang="en-US" sz="900">
              <a:latin typeface="+mj-lt"/>
            </a:endParaRPr>
          </a:p>
          <a:p>
            <a:pPr marL="342900" indent="-342900" algn="l">
              <a:lnSpc>
                <a:spcPct val="100000"/>
              </a:lnSpc>
              <a:buFont typeface="Wingdings,Sans-Serif"/>
              <a:buChar char="ü"/>
            </a:pPr>
            <a:r>
              <a:rPr lang="en-US" sz="900">
                <a:latin typeface="+mj-lt"/>
              </a:rPr>
              <a:t>Share your experience and needs</a:t>
            </a:r>
          </a:p>
          <a:p>
            <a:pPr marL="342900" indent="-342900" algn="l">
              <a:lnSpc>
                <a:spcPct val="100000"/>
              </a:lnSpc>
              <a:buFont typeface="Wingdings,Sans-Serif"/>
              <a:buChar char="ü"/>
            </a:pPr>
            <a:endParaRPr lang="en-US" sz="900">
              <a:latin typeface="+mj-lt"/>
            </a:endParaRPr>
          </a:p>
          <a:p>
            <a:pPr marL="342900" indent="-342900" algn="l">
              <a:lnSpc>
                <a:spcPct val="100000"/>
              </a:lnSpc>
              <a:buFont typeface="Wingdings,Sans-Serif"/>
              <a:buChar char="ü"/>
            </a:pPr>
            <a:r>
              <a:rPr lang="en-US" sz="900">
                <a:latin typeface="+mj-lt"/>
              </a:rPr>
              <a:t>Participate in upcoming surveys</a:t>
            </a:r>
          </a:p>
          <a:p>
            <a:pPr marL="342900" indent="-342900" algn="l">
              <a:lnSpc>
                <a:spcPct val="100000"/>
              </a:lnSpc>
              <a:buFont typeface="Wingdings,Sans-Serif"/>
              <a:buChar char="ü"/>
            </a:pPr>
            <a:endParaRPr lang="en-US" sz="900">
              <a:latin typeface="+mj-lt"/>
            </a:endParaRPr>
          </a:p>
          <a:p>
            <a:pPr marL="342900" indent="-342900" algn="l">
              <a:lnSpc>
                <a:spcPct val="100000"/>
              </a:lnSpc>
              <a:buFont typeface="Wingdings,Sans-Serif"/>
              <a:buChar char="ü"/>
            </a:pPr>
            <a:r>
              <a:rPr lang="en-US" sz="900">
                <a:latin typeface="+mj-lt"/>
              </a:rPr>
              <a:t>Keep informed about the GNC Climate Crisis Working Group</a:t>
            </a:r>
          </a:p>
          <a:p>
            <a:pPr algn="l">
              <a:lnSpc>
                <a:spcPct val="100000"/>
              </a:lnSpc>
            </a:pPr>
            <a:endParaRPr lang="en-US" sz="900" b="0"/>
          </a:p>
        </p:txBody>
      </p:sp>
    </p:spTree>
    <p:extLst>
      <p:ext uri="{BB962C8B-B14F-4D97-AF65-F5344CB8AC3E}">
        <p14:creationId xmlns:p14="http://schemas.microsoft.com/office/powerpoint/2010/main" val="738737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14146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Anu</a:t>
            </a:r>
          </a:p>
          <a:p>
            <a:pPr marL="0" indent="0">
              <a:buFont typeface="Arial" panose="020B0604020202020204" pitchFamily="34" charset="0"/>
              <a:buNone/>
            </a:pPr>
            <a:endParaRPr lang="en-US"/>
          </a:p>
          <a:p>
            <a:pPr marL="0" indent="0">
              <a:buFont typeface="Arial" panose="020B0604020202020204" pitchFamily="34" charset="0"/>
              <a:buNone/>
            </a:pPr>
            <a:r>
              <a:rPr lang="en-US"/>
              <a:t>Initially developed for BHA, but seeking further support from other donors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726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2022-23 – remarkable funding and response for UNICEF and WFP for child wasting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Re-setting the way we have been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15 priority countries but implications for all GAP and other countries with wasting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Will take time to change – and will need support of donor agencies and senior management at WFP/UNICEF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700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Tram + Gwen</a:t>
            </a:r>
          </a:p>
          <a:p>
            <a:endParaRPr lang="en-US"/>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Will go into further detail on prevention and management on following slides.</a:t>
            </a:r>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UNICEF/WFP’s Strategic Approach to supporting government and partners, to move towards new ways of working prevention/management of wasting, that includes aligning to the new WHO guidelines.</a:t>
            </a:r>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So it serves to guide agency teams on how both agencies are going to work together on wasting – in humanitarian contexts – of course, part of this is working closely with government, UN and NGO partners….</a:t>
            </a:r>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RUTF for HRMAM only a supplementation, other portion of diet will need to be met with strong referral/links to other interventions (e.g. cash, SBC, GFA)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latin typeface="Calibri" panose="020F0502020204030204" pitchFamily="34" charset="0"/>
              </a:rPr>
              <a:t>Other MAM also need medical assessment and will be provided where possible – health services or community platforms can provide – not be overwhelmed.</a:t>
            </a:r>
            <a:r>
              <a:rPr lang="en-US" sz="1800">
                <a:solidFill>
                  <a:srgbClr val="000000"/>
                </a:solidFill>
                <a:latin typeface="Arial"/>
                <a:cs typeface="Arial"/>
              </a:rPr>
              <a:t> </a:t>
            </a:r>
          </a:p>
          <a:p>
            <a:endParaRPr lang="en-US"/>
          </a:p>
        </p:txBody>
      </p:sp>
      <p:sp>
        <p:nvSpPr>
          <p:cNvPr id="4" name="Slide Number Placeholder 3"/>
          <p:cNvSpPr>
            <a:spLocks noGrp="1"/>
          </p:cNvSpPr>
          <p:nvPr>
            <p:ph type="sldNum" sz="quarter" idx="5"/>
          </p:nvPr>
        </p:nvSpPr>
        <p:spPr/>
        <p:txBody>
          <a:bodyPr/>
          <a:lstStyle/>
          <a:p>
            <a:fld id="{7257A55F-4C5B-E248-9EC8-471E991E4A83}" type="slidenum">
              <a:rPr lang="en-US" smtClean="0"/>
              <a:t>87</a:t>
            </a:fld>
            <a:endParaRPr lang="en-US"/>
          </a:p>
        </p:txBody>
      </p:sp>
    </p:spTree>
    <p:extLst>
      <p:ext uri="{BB962C8B-B14F-4D97-AF65-F5344CB8AC3E}">
        <p14:creationId xmlns:p14="http://schemas.microsoft.com/office/powerpoint/2010/main" val="4816889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39775"/>
            <a:ext cx="6569075" cy="3695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a:solidFill>
                  <a:srgbClr val="000000"/>
                </a:solidFill>
                <a:effectLst/>
                <a:latin typeface="Arial"/>
                <a:cs typeface="Arial"/>
              </a:rPr>
              <a:t>Tram + Gwen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a:solidFill>
                <a:srgbClr val="000000"/>
              </a:solidFill>
              <a:effectLst/>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a:solidFill>
                  <a:srgbClr val="000000"/>
                </a:solidFill>
                <a:effectLst/>
                <a:latin typeface="Arial"/>
                <a:cs typeface="Arial"/>
              </a:rPr>
              <a:t>Cash/SBC/local foods used where possible, but SNF will be warranted where local foods not available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a:solidFill>
                  <a:srgbClr val="000000"/>
                </a:solidFill>
                <a:effectLst/>
                <a:latin typeface="Arial"/>
                <a:cs typeface="Arial"/>
              </a:rPr>
              <a:t>approaches not clear or evidence based, and investment needed in learning/research etc.</a:t>
            </a:r>
            <a:endParaRPr lang="en-US" sz="2800" b="0">
              <a:solidFill>
                <a:srgbClr val="000000"/>
              </a:solidFill>
              <a:effectLst/>
              <a:latin typeface="Arial"/>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effectLst/>
                <a:latin typeface="Calibri" panose="020F0502020204030204" pitchFamily="34" charset="0"/>
                <a:ea typeface="Calibri" panose="020F0502020204030204" pitchFamily="34" charset="0"/>
              </a:rPr>
              <a:t>multi-sectoral approach including water, sanitation and hygiene, social protection, health and food systems</a:t>
            </a:r>
            <a:endParaRPr lang="en-US" sz="4000">
              <a:solidFill>
                <a:srgbClr val="000000"/>
              </a:solidFill>
              <a:effectLst/>
              <a:latin typeface="Arial"/>
              <a:ea typeface="Calibri" panose="020F0502020204030204" pitchFamily="34" charset="0"/>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000000"/>
                </a:solidFill>
                <a:latin typeface="Arial"/>
                <a:cs typeface="Arial"/>
              </a:rPr>
              <a:t>In collaboration with other GAP agencies – WHO, FAO, UNHCR – where relevant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000000"/>
                </a:solidFill>
                <a:latin typeface="Arial"/>
                <a:cs typeface="Arial"/>
              </a:rPr>
              <a:t>Focus on IPC 4-5, and IPC 3 with high GAM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srgbClr val="000000"/>
              </a:solidFill>
              <a:latin typeface="Arial"/>
              <a:cs typeface="Arial"/>
            </a:endParaRPr>
          </a:p>
          <a:p>
            <a:pPr marL="285750" indent="-285750">
              <a:buFont typeface="Arial" panose="020B0604020202020204" pitchFamily="34" charset="0"/>
              <a:buChar char="•"/>
            </a:pPr>
            <a:endParaRPr lang="en-US" sz="1800" b="0" i="0" u="none" strike="noStrike" baseline="0">
              <a:solidFill>
                <a:srgbClr val="000000"/>
              </a:solidFill>
              <a:latin typeface="Calibri" panose="020F0502020204030204" pitchFamily="34" charset="0"/>
            </a:endParaRPr>
          </a:p>
          <a:p>
            <a:endParaRPr lang="en-US" sz="1800" b="0" i="0" u="none" strike="noStrike" baseline="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6274-6F29-43F3-890C-1C99AB2B1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170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Gwen</a:t>
            </a:r>
          </a:p>
        </p:txBody>
      </p:sp>
      <p:sp>
        <p:nvSpPr>
          <p:cNvPr id="4" name="Slide Number Placeholder 3"/>
          <p:cNvSpPr>
            <a:spLocks noGrp="1"/>
          </p:cNvSpPr>
          <p:nvPr>
            <p:ph type="sldNum" sz="quarter" idx="5"/>
          </p:nvPr>
        </p:nvSpPr>
        <p:spPr/>
        <p:txBody>
          <a:bodyPr/>
          <a:lstStyle/>
          <a:p>
            <a:fld id="{7257A55F-4C5B-E248-9EC8-471E991E4A83}" type="slidenum">
              <a:rPr lang="en-US" smtClean="0"/>
              <a:t>87</a:t>
            </a:fld>
            <a:endParaRPr lang="en-US"/>
          </a:p>
        </p:txBody>
      </p:sp>
    </p:spTree>
    <p:extLst>
      <p:ext uri="{BB962C8B-B14F-4D97-AF65-F5344CB8AC3E}">
        <p14:creationId xmlns:p14="http://schemas.microsoft.com/office/powerpoint/2010/main" val="10954620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39775"/>
            <a:ext cx="656907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Gwen</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a:t>
            </a:r>
            <a:r>
              <a:rPr lang="en-US" sz="1200" b="0" i="0" u="none" strike="noStrike" baseline="0" err="1">
                <a:solidFill>
                  <a:srgbClr val="000000"/>
                </a:solidFill>
                <a:latin typeface="Calibri" panose="020F0502020204030204" pitchFamily="34" charset="0"/>
              </a:rPr>
              <a:t>programme</a:t>
            </a:r>
            <a:r>
              <a:rPr lang="en-US" sz="1200" b="0" i="0" u="none" strike="noStrike" baseline="0">
                <a:solidFill>
                  <a:srgbClr val="000000"/>
                </a:solidFill>
                <a:latin typeface="Calibri" panose="020F0502020204030204" pitchFamily="34" charset="0"/>
              </a:rPr>
              <a:t>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531639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39775"/>
            <a:ext cx="6569075" cy="3695700"/>
          </a:xfrm>
        </p:spPr>
      </p:sp>
      <p:sp>
        <p:nvSpPr>
          <p:cNvPr id="3" name="Notes Placeholder 2"/>
          <p:cNvSpPr>
            <a:spLocks noGrp="1"/>
          </p:cNvSpPr>
          <p:nvPr>
            <p:ph type="body" idx="1"/>
          </p:nvPr>
        </p:nvSpPr>
        <p:spPr/>
        <p:txBody>
          <a:bodyPr/>
          <a:lstStyle/>
          <a:p>
            <a:r>
              <a:rPr lang="en-US" sz="1800" b="1" i="0" u="none" strike="noStrike" baseline="0">
                <a:solidFill>
                  <a:srgbClr val="000000"/>
                </a:solidFill>
                <a:latin typeface="Calibri" panose="020F0502020204030204" pitchFamily="34" charset="0"/>
              </a:rPr>
              <a:t>Tram</a:t>
            </a:r>
          </a:p>
          <a:p>
            <a:endParaRPr lang="en-US" sz="1800" b="1" i="0" u="none" strike="noStrike" baseline="0">
              <a:solidFill>
                <a:srgbClr val="000000"/>
              </a:solidFill>
              <a:latin typeface="Calibri" panose="020F0502020204030204" pitchFamily="34" charset="0"/>
            </a:endParaRPr>
          </a:p>
          <a:p>
            <a:r>
              <a:rPr lang="en-US" sz="1800" b="1" i="0" u="none" strike="noStrike" baseline="0">
                <a:solidFill>
                  <a:srgbClr val="000000"/>
                </a:solidFill>
                <a:latin typeface="Calibri" panose="020F0502020204030204" pitchFamily="34" charset="0"/>
              </a:rPr>
              <a:t>Technical support to country teams: </a:t>
            </a:r>
            <a:r>
              <a:rPr lang="en-US" sz="1800" b="0" i="0" u="none" strike="noStrike" baseline="0">
                <a:solidFill>
                  <a:srgbClr val="000000"/>
                </a:solidFill>
                <a:latin typeface="Calibri" panose="020F0502020204030204" pitchFamily="34" charset="0"/>
              </a:rPr>
              <a:t>UNICEF and WFP headquarters and regional teams will provide technical support to their country teams with transition planning, implementation and monitoring. UNICEF and WFP country teams will support national and sub-national governments and partners with the transition planning, scale-up, monitoring and reporting. </a:t>
            </a:r>
          </a:p>
          <a:p>
            <a:r>
              <a:rPr lang="en-US" sz="1800" b="1" i="0" u="none" strike="noStrike" baseline="0">
                <a:solidFill>
                  <a:srgbClr val="000000"/>
                </a:solidFill>
                <a:latin typeface="Calibri" panose="020F0502020204030204" pitchFamily="34" charset="0"/>
              </a:rPr>
              <a:t>Nutrition information: </a:t>
            </a:r>
            <a:r>
              <a:rPr lang="en-US" sz="1800" b="0" i="0" u="none" strike="noStrike" baseline="0">
                <a:solidFill>
                  <a:srgbClr val="000000"/>
                </a:solidFill>
                <a:latin typeface="Calibri" panose="020F0502020204030204" pitchFamily="34" charset="0"/>
              </a:rPr>
              <a:t>UNICEF and WFP will invest in the use of diagnostics tools and analytics to better understand and prioritize their </a:t>
            </a:r>
            <a:r>
              <a:rPr lang="en-US" sz="1800" b="0" i="0" u="none" strike="noStrike" baseline="0" err="1">
                <a:solidFill>
                  <a:srgbClr val="000000"/>
                </a:solidFill>
                <a:latin typeface="Calibri" panose="020F0502020204030204" pitchFamily="34" charset="0"/>
              </a:rPr>
              <a:t>programmes</a:t>
            </a:r>
            <a:r>
              <a:rPr lang="en-US" sz="1800" b="0" i="0" u="none" strike="noStrike" baseline="0">
                <a:solidFill>
                  <a:srgbClr val="000000"/>
                </a:solidFill>
                <a:latin typeface="Calibri" panose="020F0502020204030204" pitchFamily="34" charset="0"/>
              </a:rPr>
              <a:t> based on nutritional vulnerabilities. This will include Hotspot Analysis and the Nutrition Vulnerability Assessment in Crisis. UNICEF and WFP will support the nutrition and food security clusters in their Humanitarian Needs Overview/Response Plans processes to make necessary adaptations. UNICEF and WFP joint efforts will strengthen engagement in national and global processes such as the IPC and establish networks to ensure that sudden increases in child wasting can be predicted, detected and responded to more effectively. </a:t>
            </a:r>
          </a:p>
          <a:p>
            <a:r>
              <a:rPr lang="en-US" sz="1800" b="1" i="0" u="none" strike="noStrike" baseline="0" err="1">
                <a:solidFill>
                  <a:srgbClr val="000000"/>
                </a:solidFill>
                <a:latin typeface="Calibri" panose="020F0502020204030204" pitchFamily="34" charset="0"/>
              </a:rPr>
              <a:t>Programme</a:t>
            </a:r>
            <a:r>
              <a:rPr lang="en-US" sz="1800" b="1" i="0" u="none" strike="noStrike" baseline="0">
                <a:solidFill>
                  <a:srgbClr val="000000"/>
                </a:solidFill>
                <a:latin typeface="Calibri" panose="020F0502020204030204" pitchFamily="34" charset="0"/>
              </a:rPr>
              <a:t> monitoring and evidence generation</a:t>
            </a:r>
            <a:r>
              <a:rPr lang="en-US" sz="1800" b="0" i="0" u="none" strike="noStrike" baseline="0">
                <a:solidFill>
                  <a:srgbClr val="000000"/>
                </a:solidFill>
                <a:latin typeface="Calibri" panose="020F0502020204030204" pitchFamily="34" charset="0"/>
              </a:rPr>
              <a:t>: UNICEF and WFP will generate evidence on the programmatic shifts with focus on hard-to-reach areas and will closely monitor implementation and progress of the transition. We will work with partners to design and implement operational research studies to document the effectiveness of programmatic shifts. Operational research priorities will align with gaps highlighted by the WHO Guideline Review Process and the Global Nutrition Cluster and Food Security technical groups. </a:t>
            </a:r>
          </a:p>
          <a:p>
            <a:r>
              <a:rPr lang="en-US" sz="1800" b="1" i="0" u="none" strike="noStrike" baseline="0">
                <a:solidFill>
                  <a:srgbClr val="000000"/>
                </a:solidFill>
                <a:latin typeface="Calibri" panose="020F0502020204030204" pitchFamily="34" charset="0"/>
              </a:rPr>
              <a:t>Supply chain strengthening: </a:t>
            </a:r>
            <a:r>
              <a:rPr lang="en-US" sz="1800" b="0" i="0" u="none" strike="noStrike" baseline="0">
                <a:solidFill>
                  <a:srgbClr val="000000"/>
                </a:solidFill>
                <a:latin typeface="Calibri" panose="020F0502020204030204" pitchFamily="34" charset="0"/>
              </a:rPr>
              <a:t>UNICEF and WFP will work together on transparent sharing of information about global and national demand and supply of specialized nutritious foods to ensure timely allocation to countries. This will enable optimal production capacity of lipid-based ready to use therapeutic and supplementary foods for those children most in need. In addition, at global and country levels both agencies will work together on optimizing supply chains for lipid-based specialized nutritious foods and improving the tracking of supplies and their programmatic use. </a:t>
            </a:r>
          </a:p>
          <a:p>
            <a:r>
              <a:rPr lang="en-US" sz="1800" b="1" i="0" u="none" strike="noStrike" baseline="0">
                <a:solidFill>
                  <a:srgbClr val="000000"/>
                </a:solidFill>
                <a:latin typeface="Calibri" panose="020F0502020204030204" pitchFamily="34" charset="0"/>
              </a:rPr>
              <a:t>Advocacy: </a:t>
            </a:r>
            <a:r>
              <a:rPr lang="en-US" sz="1800" b="0" i="0" u="none" strike="noStrike" baseline="0">
                <a:solidFill>
                  <a:srgbClr val="000000"/>
                </a:solidFill>
                <a:latin typeface="Calibri" panose="020F0502020204030204" pitchFamily="34" charset="0"/>
              </a:rPr>
              <a:t>UNICEF and WFP will jointly advocate to donors and partners for support to the programmatic shifts including increased investments on prevention actions in humanitarian settings. Donor advocacy will be supported by the Action Review Panel on Child Wasting, the Global Nutrition Cluster and the Global Food Security Cluster, alongside National Nutrition and Food Security clusters. Both agencies will advocate together for other key sectors that are active in humanitarian settings to increase investment in and attention to child wasting and to ensure efforts of health and immunization, water and sanitation, and social policy and protection converge.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EE0506-6D13-4CBE-8A6E-7BB1DA3985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076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46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141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4547" y="545233"/>
            <a:ext cx="5627729" cy="345351"/>
          </a:xfrm>
        </p:spPr>
        <p:txBody>
          <a:bodyPr lIns="0" tIns="0" rIns="0" bIns="0"/>
          <a:lstStyle>
            <a:lvl1pPr>
              <a:defRPr sz="2244" b="0" i="0">
                <a:solidFill>
                  <a:schemeClr val="bg1"/>
                </a:solidFill>
                <a:latin typeface="HALDEN SOLID"/>
                <a:cs typeface="HALDEN SOLID"/>
              </a:defRPr>
            </a:lvl1pPr>
          </a:lstStyle>
          <a:p>
            <a:endParaRPr/>
          </a:p>
        </p:txBody>
      </p:sp>
      <p:sp>
        <p:nvSpPr>
          <p:cNvPr id="3" name="Holder 3"/>
          <p:cNvSpPr>
            <a:spLocks noGrp="1"/>
          </p:cNvSpPr>
          <p:nvPr>
            <p:ph sz="half" idx="2"/>
          </p:nvPr>
        </p:nvSpPr>
        <p:spPr>
          <a:xfrm>
            <a:off x="353791" y="1596572"/>
            <a:ext cx="3617165" cy="181909"/>
          </a:xfrm>
          <a:prstGeom prst="rect">
            <a:avLst/>
          </a:prstGeom>
        </p:spPr>
        <p:txBody>
          <a:bodyPr wrap="square" lIns="0" tIns="0" rIns="0" bIns="0">
            <a:spAutoFit/>
          </a:bodyPr>
          <a:lstStyle>
            <a:lvl1pPr>
              <a:defRPr sz="1182" b="1" i="0">
                <a:solidFill>
                  <a:schemeClr val="bg1"/>
                </a:solidFill>
                <a:latin typeface="OpenSans-Extrabold"/>
                <a:cs typeface="OpenSans-Extrabold"/>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028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54900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B5FBAB-CF4E-4147-833B-27998B6367AE}"/>
              </a:ext>
            </a:extLst>
          </p:cNvPr>
          <p:cNvSpPr>
            <a:spLocks noGrp="1"/>
          </p:cNvSpPr>
          <p:nvPr>
            <p:ph type="pic" sz="quarter" idx="10" hasCustomPrompt="1"/>
          </p:nvPr>
        </p:nvSpPr>
        <p:spPr>
          <a:xfrm>
            <a:off x="5990053" y="-1"/>
            <a:ext cx="6201947" cy="4754563"/>
          </a:xfrm>
        </p:spPr>
        <p:txBody>
          <a:bodyPr/>
          <a:lstStyle>
            <a:lvl1pPr>
              <a:defRPr/>
            </a:lvl1pPr>
          </a:lstStyle>
          <a:p>
            <a:r>
              <a:rPr lang="en-GB"/>
              <a:t>Click the icon to add picture</a:t>
            </a:r>
          </a:p>
        </p:txBody>
      </p:sp>
    </p:spTree>
    <p:custDataLst>
      <p:tags r:id="rId1"/>
    </p:custDataLst>
    <p:extLst>
      <p:ext uri="{BB962C8B-B14F-4D97-AF65-F5344CB8AC3E}">
        <p14:creationId xmlns:p14="http://schemas.microsoft.com/office/powerpoint/2010/main" val="4125383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379840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mailto:ahumphreys@actionagainsthunger.ca" TargetMode="External"/><Relationship Id="rId5" Type="http://schemas.openxmlformats.org/officeDocument/2006/relationships/hyperlink" Target="mailto:dmatheka@unicef.org" TargetMode="Externa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5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34.xml"/><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diagramQuickStyle" Target="../diagrams/quickStyle2.xml"/><Relationship Id="rId12"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109.png"/><Relationship Id="rId5" Type="http://schemas.openxmlformats.org/officeDocument/2006/relationships/diagramData" Target="../diagrams/data2.xml"/><Relationship Id="rId10" Type="http://schemas.openxmlformats.org/officeDocument/2006/relationships/image" Target="../media/image108.png"/><Relationship Id="rId4" Type="http://schemas.openxmlformats.org/officeDocument/2006/relationships/image" Target="../media/image107.png"/><Relationship Id="rId9" Type="http://schemas.microsoft.com/office/2007/relationships/diagramDrawing" Target="../diagrams/drawing2.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116.emf"/><Relationship Id="rId5" Type="http://schemas.openxmlformats.org/officeDocument/2006/relationships/image" Target="../media/image115.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6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37.png"/><Relationship Id="rId4" Type="http://schemas.openxmlformats.org/officeDocument/2006/relationships/image" Target="../media/image132.png"/><Relationship Id="rId9" Type="http://schemas.openxmlformats.org/officeDocument/2006/relationships/image" Target="../media/image126.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 Type="http://schemas.openxmlformats.org/officeDocument/2006/relationships/image" Target="../media/image142.png"/><Relationship Id="rId16" Type="http://schemas.openxmlformats.org/officeDocument/2006/relationships/image" Target="../media/image156.emf"/><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61.emf"/></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72.emf"/><Relationship Id="rId5" Type="http://schemas.openxmlformats.org/officeDocument/2006/relationships/image" Target="../media/image171.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74.emf"/><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80.emf"/><Relationship Id="rId3" Type="http://schemas.openxmlformats.org/officeDocument/2006/relationships/image" Target="../media/image11.png"/><Relationship Id="rId7" Type="http://schemas.openxmlformats.org/officeDocument/2006/relationships/image" Target="../media/image179.emf"/><Relationship Id="rId12" Type="http://schemas.openxmlformats.org/officeDocument/2006/relationships/image" Target="../media/image184.em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78.emf"/><Relationship Id="rId11" Type="http://schemas.openxmlformats.org/officeDocument/2006/relationships/image" Target="../media/image183.png"/><Relationship Id="rId5" Type="http://schemas.openxmlformats.org/officeDocument/2006/relationships/image" Target="../media/image177.jpe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e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84.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86.jpe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188.png"/></Relationships>
</file>

<file path=ppt/slides/_rels/slide8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91.jpe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21" name="Text Placeholder 2"/>
          <p:cNvSpPr txBox="1"/>
          <p:nvPr/>
        </p:nvSpPr>
        <p:spPr>
          <a:xfrm>
            <a:off x="4294765" y="5796952"/>
            <a:ext cx="4168311" cy="52592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gn="l" defTabSz="609492">
              <a:lnSpc>
                <a:spcPct val="80000"/>
              </a:lnSpc>
              <a:spcBef>
                <a:spcPts val="700"/>
              </a:spcBef>
              <a:defRPr sz="3000" b="0">
                <a:solidFill>
                  <a:srgbClr val="FFFFFF"/>
                </a:solidFill>
                <a:latin typeface="Arial"/>
                <a:ea typeface="Arial"/>
                <a:cs typeface="Arial"/>
                <a:sym typeface="Arial"/>
              </a:defRPr>
            </a:lvl1pPr>
          </a:lstStyle>
          <a:p>
            <a:pPr algn="ctr"/>
            <a:r>
              <a:rPr lang="fi-FI" sz="2000">
                <a:latin typeface="Calibri"/>
              </a:rPr>
              <a:t>Virtual</a:t>
            </a:r>
          </a:p>
          <a:p>
            <a:pPr algn="ctr"/>
            <a:r>
              <a:rPr lang="fi-FI" sz="2000">
                <a:latin typeface="Calibri"/>
              </a:rPr>
              <a:t>13 </a:t>
            </a:r>
            <a:r>
              <a:rPr lang="fi-FI" sz="2000" err="1">
                <a:latin typeface="Calibri"/>
              </a:rPr>
              <a:t>March</a:t>
            </a:r>
            <a:r>
              <a:rPr lang="fi-FI" sz="2000">
                <a:latin typeface="Calibri"/>
              </a:rPr>
              <a:t> 2024</a:t>
            </a:r>
            <a:r>
              <a:rPr lang="fi-FI" sz="2400" b="1">
                <a:latin typeface="Calibri"/>
              </a:rPr>
              <a:t> </a:t>
            </a:r>
            <a:r>
              <a:rPr lang="fi-FI" sz="2400">
                <a:latin typeface="Calibri"/>
                <a:ea typeface="Calibri"/>
                <a:cs typeface="Calibri"/>
              </a:rPr>
              <a:t> </a:t>
            </a:r>
            <a:endParaRPr sz="4800"/>
          </a:p>
        </p:txBody>
      </p:sp>
      <p:sp>
        <p:nvSpPr>
          <p:cNvPr id="122" name="TextBox 6"/>
          <p:cNvSpPr txBox="1"/>
          <p:nvPr/>
        </p:nvSpPr>
        <p:spPr>
          <a:xfrm>
            <a:off x="788949" y="835519"/>
            <a:ext cx="2156503" cy="276999"/>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l" defTabSz="609492">
              <a:defRPr sz="1800" b="0">
                <a:solidFill>
                  <a:srgbClr val="ACCF51"/>
                </a:solidFill>
                <a:latin typeface="Arial"/>
                <a:ea typeface="Arial"/>
                <a:cs typeface="Arial"/>
                <a:sym typeface="Arial"/>
              </a:defRPr>
            </a:lvl1pPr>
          </a:lstStyle>
          <a:p>
            <a:r>
              <a:rPr sz="1800"/>
              <a:t>nutritioncluster.net</a:t>
            </a:r>
          </a:p>
        </p:txBody>
      </p:sp>
      <p:sp>
        <p:nvSpPr>
          <p:cNvPr id="124" name="Text Placeholder 2"/>
          <p:cNvSpPr txBox="1"/>
          <p:nvPr/>
        </p:nvSpPr>
        <p:spPr>
          <a:xfrm>
            <a:off x="1866887" y="3261407"/>
            <a:ext cx="9023039" cy="94585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gn="l" defTabSz="609492">
              <a:lnSpc>
                <a:spcPct val="80000"/>
              </a:lnSpc>
              <a:spcBef>
                <a:spcPts val="700"/>
              </a:spcBef>
              <a:defRPr sz="5000" b="0">
                <a:solidFill>
                  <a:srgbClr val="FFFFFF"/>
                </a:solidFill>
                <a:latin typeface="Arial"/>
                <a:ea typeface="Arial"/>
                <a:cs typeface="Arial"/>
                <a:sym typeface="Arial"/>
              </a:defRPr>
            </a:lvl1pPr>
          </a:lstStyle>
          <a:p>
            <a:pPr algn="ctr"/>
            <a:r>
              <a:rPr lang="en-US">
                <a:solidFill>
                  <a:srgbClr val="455F51"/>
                </a:solidFill>
              </a:rPr>
              <a:t>ROSA &amp; EAP</a:t>
            </a:r>
            <a:r>
              <a:rPr lang="en-US" sz="5000">
                <a:solidFill>
                  <a:srgbClr val="455F51"/>
                </a:solidFill>
              </a:rPr>
              <a:t> Regional Nutrition Consultation Meeting</a:t>
            </a:r>
          </a:p>
        </p:txBody>
      </p:sp>
      <p:pic>
        <p:nvPicPr>
          <p:cNvPr id="2" name="Picture 1" descr="A picture containing graphical user interface&#10;&#10;Description automatically generated">
            <a:extLst>
              <a:ext uri="{FF2B5EF4-FFF2-40B4-BE49-F238E27FC236}">
                <a16:creationId xmlns:a16="http://schemas.microsoft.com/office/drawing/2014/main" id="{68AA8710-DC80-C694-8DDA-14DD5DAA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3" name="Straight Connector 2">
            <a:extLst>
              <a:ext uri="{FF2B5EF4-FFF2-40B4-BE49-F238E27FC236}">
                <a16:creationId xmlns:a16="http://schemas.microsoft.com/office/drawing/2014/main" id="{19289D05-0995-D0C5-702E-E6FF3CC45EF2}"/>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C268C904-2A4D-7ED0-E292-EA75CBF3AD8D}"/>
              </a:ext>
            </a:extLst>
          </p:cNvPr>
          <p:cNvSpPr txBox="1"/>
          <p:nvPr/>
        </p:nvSpPr>
        <p:spPr>
          <a:xfrm>
            <a:off x="10545053" y="378564"/>
            <a:ext cx="1701477" cy="8694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ROSA / EAP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5" name="Picture 4" descr="A logo with text and blue text&#10;&#10;Description automatically generated">
            <a:extLst>
              <a:ext uri="{FF2B5EF4-FFF2-40B4-BE49-F238E27FC236}">
                <a16:creationId xmlns:a16="http://schemas.microsoft.com/office/drawing/2014/main" id="{23E5E545-CC7D-D31D-856F-B910B6D20C19}"/>
              </a:ext>
            </a:extLst>
          </p:cNvPr>
          <p:cNvPicPr>
            <a:picLocks noChangeAspect="1"/>
          </p:cNvPicPr>
          <p:nvPr/>
        </p:nvPicPr>
        <p:blipFill>
          <a:blip r:embed="rId3"/>
          <a:stretch>
            <a:fillRect/>
          </a:stretch>
        </p:blipFill>
        <p:spPr>
          <a:xfrm>
            <a:off x="6706768" y="382364"/>
            <a:ext cx="1485883" cy="904875"/>
          </a:xfrm>
          <a:prstGeom prst="rect">
            <a:avLst/>
          </a:prstGeom>
        </p:spPr>
      </p:pic>
      <p:cxnSp>
        <p:nvCxnSpPr>
          <p:cNvPr id="6" name="Straight Connector 5">
            <a:extLst>
              <a:ext uri="{FF2B5EF4-FFF2-40B4-BE49-F238E27FC236}">
                <a16:creationId xmlns:a16="http://schemas.microsoft.com/office/drawing/2014/main" id="{821588DA-B543-7847-B383-082BCAF4567C}"/>
              </a:ext>
            </a:extLst>
          </p:cNvPr>
          <p:cNvCxnSpPr>
            <a:cxnSpLocks/>
          </p:cNvCxnSpPr>
          <p:nvPr/>
        </p:nvCxnSpPr>
        <p:spPr>
          <a:xfrm>
            <a:off x="842868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2561725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CB8277-EEDE-21F7-A1FD-F5A726811032}"/>
              </a:ext>
            </a:extLst>
          </p:cNvPr>
          <p:cNvSpPr>
            <a:spLocks noGrp="1"/>
          </p:cNvSpPr>
          <p:nvPr>
            <p:ph idx="1"/>
          </p:nvPr>
        </p:nvSpPr>
        <p:spPr>
          <a:xfrm>
            <a:off x="376971" y="712027"/>
            <a:ext cx="11438055" cy="5733392"/>
          </a:xfrm>
        </p:spPr>
        <p:txBody>
          <a:bodyPr vert="horz" lIns="91440" tIns="45720" rIns="91440" bIns="45720" rtlCol="0" anchor="t">
            <a:noAutofit/>
          </a:bodyPr>
          <a:lstStyle/>
          <a:p>
            <a:pPr marL="0" indent="0">
              <a:buNone/>
            </a:pPr>
            <a:endParaRPr lang="en-US" sz="22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b="0" i="0" u="none" strike="noStrike" baseline="0">
                <a:solidFill>
                  <a:srgbClr val="000000"/>
                </a:solidFill>
                <a:latin typeface="Arial" panose="020B0604020202020204" pitchFamily="34" charset="0"/>
                <a:cs typeface="Arial" panose="020B0604020202020204" pitchFamily="34" charset="0"/>
              </a:rPr>
              <a:t>Complaints and feedback mechanism (CFM) in place</a:t>
            </a:r>
            <a:r>
              <a:rPr lang="en-US" sz="2200">
                <a:solidFill>
                  <a:srgbClr val="000000"/>
                </a:solidFill>
                <a:latin typeface="Arial" panose="020B0604020202020204" pitchFamily="34" charset="0"/>
                <a:cs typeface="Arial" panose="020B0604020202020204" pitchFamily="34" charset="0"/>
              </a:rPr>
              <a:t> in all nutrition facilities</a:t>
            </a:r>
          </a:p>
          <a:p>
            <a:pPr>
              <a:buFont typeface="Wingdings" panose="05000000000000000000" pitchFamily="2" charset="2"/>
              <a:buChar char="§"/>
            </a:pPr>
            <a:endParaRPr lang="en-US" sz="800" b="0" i="0" u="none" strike="noStrike" baseline="0">
              <a:solidFill>
                <a:srgbClr val="000000"/>
              </a:solidFill>
              <a:latin typeface="Arial" panose="020B0604020202020204" pitchFamily="34" charset="0"/>
              <a:cs typeface="Arial" panose="020B0604020202020204" pitchFamily="34" charset="0"/>
            </a:endParaRPr>
          </a:p>
          <a:p>
            <a:pPr>
              <a:buFont typeface="Wingdings" panose="020B0604020202020204" pitchFamily="34" charset="0"/>
              <a:buChar char="§"/>
            </a:pPr>
            <a:r>
              <a:rPr lang="en-US" sz="2200" b="0" i="0" u="none" strike="noStrike" baseline="0">
                <a:solidFill>
                  <a:srgbClr val="000000"/>
                </a:solidFill>
                <a:latin typeface="Arial" panose="020B0604020202020204" pitchFamily="34" charset="0"/>
                <a:cs typeface="Arial" panose="020B0604020202020204" pitchFamily="34" charset="0"/>
              </a:rPr>
              <a:t>11.4</a:t>
            </a:r>
            <a:r>
              <a:rPr lang="en-US" sz="2200">
                <a:solidFill>
                  <a:srgbClr val="000000"/>
                </a:solidFill>
                <a:latin typeface="Arial" panose="020B0604020202020204" pitchFamily="34" charset="0"/>
                <a:cs typeface="Arial" panose="020B0604020202020204" pitchFamily="34" charset="0"/>
              </a:rPr>
              <a:t>%</a:t>
            </a:r>
            <a:r>
              <a:rPr lang="en-US" sz="2200" b="0" i="0" u="none" strike="noStrike" baseline="0">
                <a:solidFill>
                  <a:srgbClr val="000000"/>
                </a:solidFill>
                <a:latin typeface="Arial" panose="020B0604020202020204" pitchFamily="34" charset="0"/>
                <a:cs typeface="Arial" panose="020B0604020202020204" pitchFamily="34" charset="0"/>
              </a:rPr>
              <a:t> of nutrition facilities did not have any GBV referral pathways/hotlines displayed inside the nutrition facility</a:t>
            </a:r>
            <a:r>
              <a:rPr lang="en-US" sz="2200">
                <a:solidFill>
                  <a:srgbClr val="000000"/>
                </a:solidFill>
                <a:latin typeface="Arial" panose="020B0604020202020204" pitchFamily="34" charset="0"/>
                <a:cs typeface="Arial" panose="020B0604020202020204" pitchFamily="34" charset="0"/>
              </a:rPr>
              <a:t> </a:t>
            </a:r>
          </a:p>
          <a:p>
            <a:pPr marL="0" marR="0" lvl="0" indent="0" fontAlgn="auto">
              <a:spcAft>
                <a:spcPts val="0"/>
              </a:spcAft>
              <a:buClrTx/>
              <a:buSzTx/>
              <a:buNone/>
              <a:tabLst/>
              <a:defRPr/>
            </a:pPr>
            <a:endParaRPr lang="en-US" sz="8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2200">
                <a:solidFill>
                  <a:srgbClr val="000000"/>
                </a:solidFill>
                <a:latin typeface="Arial" panose="020B0604020202020204" pitchFamily="34" charset="0"/>
                <a:cs typeface="Arial" panose="020B0604020202020204" pitchFamily="34" charset="0"/>
              </a:rPr>
              <a:t>All nutrition personnel and community volunteers are trained on the Code of Conduct</a:t>
            </a:r>
          </a:p>
          <a:p>
            <a:pPr marL="0" indent="0">
              <a:buNone/>
              <a:defRPr/>
            </a:pPr>
            <a:endParaRPr lang="en-US" sz="8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2200">
                <a:effectLst/>
                <a:latin typeface="Arial" panose="020B0604020202020204" pitchFamily="34" charset="0"/>
                <a:cs typeface="Arial" panose="020B0604020202020204" pitchFamily="34" charset="0"/>
              </a:rPr>
              <a:t>Female staff represents more than 50% in all nutrition sites. However, only 1/3 of them are in leadership positions</a:t>
            </a:r>
          </a:p>
          <a:p>
            <a:pPr marL="0" indent="0">
              <a:buNone/>
              <a:defRPr/>
            </a:pPr>
            <a:endParaRPr lang="en-US" sz="800">
              <a:effectLst/>
              <a:latin typeface="Arial" panose="020B0604020202020204" pitchFamily="34" charset="0"/>
              <a:cs typeface="Arial" panose="020B0604020202020204" pitchFamily="34" charset="0"/>
            </a:endParaRPr>
          </a:p>
          <a:p>
            <a:pPr marL="228600" marR="0" lvl="0" indent="-228600" fontAlgn="auto">
              <a:spcAft>
                <a:spcPts val="0"/>
              </a:spcAft>
              <a:buClrTx/>
              <a:buSzTx/>
              <a:buFont typeface="Wingdings" panose="05000000000000000000" pitchFamily="2" charset="2"/>
              <a:buChar char="§"/>
              <a:tabLst/>
              <a:defRPr/>
            </a:pPr>
            <a:r>
              <a:rPr lang="en-US" sz="2200">
                <a:solidFill>
                  <a:srgbClr val="000000"/>
                </a:solidFill>
                <a:latin typeface="Arial" panose="020B0604020202020204" pitchFamily="34" charset="0"/>
                <a:cs typeface="Arial" panose="020B0604020202020204" pitchFamily="34" charset="0"/>
              </a:rPr>
              <a:t>Husbands/men decide what to eat in 75% of households (HH)</a:t>
            </a:r>
          </a:p>
          <a:p>
            <a:pPr marL="0" marR="0" lvl="0" indent="0" fontAlgn="auto">
              <a:spcAft>
                <a:spcPts val="0"/>
              </a:spcAft>
              <a:buClrTx/>
              <a:buSzTx/>
              <a:buNone/>
              <a:tabLst/>
              <a:defRPr/>
            </a:pPr>
            <a:endParaRPr lang="en-US" sz="8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2200">
                <a:solidFill>
                  <a:srgbClr val="000000"/>
                </a:solidFill>
                <a:latin typeface="Arial" panose="020B0604020202020204" pitchFamily="34" charset="0"/>
                <a:cs typeface="Arial" panose="020B0604020202020204" pitchFamily="34" charset="0"/>
              </a:rPr>
              <a:t>Wives/women and girls are reported to be least prioritized to eat in HH (80% of responses)</a:t>
            </a:r>
          </a:p>
          <a:p>
            <a:pPr>
              <a:buFont typeface="Wingdings" panose="020B0604020202020204" pitchFamily="34" charset="0"/>
              <a:buChar char="§"/>
            </a:pPr>
            <a:endParaRPr lang="en-US" sz="2200" b="0" i="0" u="none" strike="noStrike" baseline="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935DC76-C248-F4B8-643B-FE17B4B6E01D}"/>
              </a:ext>
            </a:extLst>
          </p:cNvPr>
          <p:cNvPicPr/>
          <p:nvPr/>
        </p:nvPicPr>
        <p:blipFill>
          <a:blip r:embed="rId3"/>
          <a:srcRect/>
          <a:stretch>
            <a:fillRect/>
          </a:stretch>
        </p:blipFill>
        <p:spPr>
          <a:xfrm>
            <a:off x="161789" y="6055701"/>
            <a:ext cx="1160780" cy="696595"/>
          </a:xfrm>
          <a:prstGeom prst="rect">
            <a:avLst/>
          </a:prstGeom>
          <a:ln/>
        </p:spPr>
      </p:pic>
      <p:cxnSp>
        <p:nvCxnSpPr>
          <p:cNvPr id="8" name="Straight Connector 7">
            <a:extLst>
              <a:ext uri="{FF2B5EF4-FFF2-40B4-BE49-F238E27FC236}">
                <a16:creationId xmlns:a16="http://schemas.microsoft.com/office/drawing/2014/main" id="{8E1517A0-D223-0F26-8424-91C65101DD1C}"/>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3BD56B51-98E6-80DE-B13E-4391143B8CBA}"/>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Picture 12" descr="A grey rectangular sign with blue text&#10;&#10;Description automatically generated">
            <a:extLst>
              <a:ext uri="{FF2B5EF4-FFF2-40B4-BE49-F238E27FC236}">
                <a16:creationId xmlns:a16="http://schemas.microsoft.com/office/drawing/2014/main" id="{288446CE-857A-5A58-434C-1319E15F4DF2}"/>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5" name="Picture 14" descr="A black background with green text&#10;&#10;Description automatically generated">
            <a:extLst>
              <a:ext uri="{FF2B5EF4-FFF2-40B4-BE49-F238E27FC236}">
                <a16:creationId xmlns:a16="http://schemas.microsoft.com/office/drawing/2014/main" id="{74E9CFB6-65E3-6A2C-88C1-073F3385E046}"/>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17" name="TextBox 11">
            <a:extLst>
              <a:ext uri="{FF2B5EF4-FFF2-40B4-BE49-F238E27FC236}">
                <a16:creationId xmlns:a16="http://schemas.microsoft.com/office/drawing/2014/main" id="{D6428A71-779F-9028-1D56-7E964BA6096C}"/>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EAP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sp>
        <p:nvSpPr>
          <p:cNvPr id="2" name="Title 1">
            <a:extLst>
              <a:ext uri="{FF2B5EF4-FFF2-40B4-BE49-F238E27FC236}">
                <a16:creationId xmlns:a16="http://schemas.microsoft.com/office/drawing/2014/main" id="{6296C0BC-DDE5-2DC1-98E5-2D13C85B1085}"/>
              </a:ext>
            </a:extLst>
          </p:cNvPr>
          <p:cNvSpPr txBox="1">
            <a:spLocks/>
          </p:cNvSpPr>
          <p:nvPr/>
        </p:nvSpPr>
        <p:spPr>
          <a:xfrm>
            <a:off x="-166437" y="0"/>
            <a:ext cx="12524873" cy="771834"/>
          </a:xfrm>
          <a:prstGeom prst="rect">
            <a:avLst/>
          </a:prstGeom>
          <a:solidFill>
            <a:srgbClr val="A9D18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highlight>
                  <a:srgbClr val="A9D18E"/>
                </a:highlight>
              </a:rPr>
              <a:t>	Key Findings continued </a:t>
            </a:r>
          </a:p>
        </p:txBody>
      </p:sp>
    </p:spTree>
    <p:extLst>
      <p:ext uri="{BB962C8B-B14F-4D97-AF65-F5344CB8AC3E}">
        <p14:creationId xmlns:p14="http://schemas.microsoft.com/office/powerpoint/2010/main" val="809434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CB8277-EEDE-21F7-A1FD-F5A726811032}"/>
              </a:ext>
            </a:extLst>
          </p:cNvPr>
          <p:cNvSpPr>
            <a:spLocks noGrp="1"/>
          </p:cNvSpPr>
          <p:nvPr>
            <p:ph idx="1"/>
          </p:nvPr>
        </p:nvSpPr>
        <p:spPr>
          <a:xfrm>
            <a:off x="672183" y="1243813"/>
            <a:ext cx="11024182" cy="4217254"/>
          </a:xfrm>
        </p:spPr>
        <p:txBody>
          <a:bodyPr vert="horz" lIns="91440" tIns="45720" rIns="91440" bIns="45720" rtlCol="0" anchor="t">
            <a:normAutofit/>
          </a:bodyPr>
          <a:lstStyle/>
          <a:p>
            <a:pPr>
              <a:buFont typeface="Wingdings" panose="05000000000000000000" pitchFamily="2" charset="2"/>
              <a:buChar char="§"/>
            </a:pPr>
            <a:r>
              <a:rPr lang="en-US" sz="2200">
                <a:solidFill>
                  <a:srgbClr val="000000"/>
                </a:solidFill>
                <a:latin typeface="Arial"/>
                <a:cs typeface="Arial"/>
              </a:rPr>
              <a:t>E</a:t>
            </a:r>
            <a:r>
              <a:rPr lang="en-US" sz="2200" b="0" i="0" u="none" baseline="0">
                <a:solidFill>
                  <a:srgbClr val="000000"/>
                </a:solidFill>
                <a:latin typeface="Arial"/>
                <a:cs typeface="Arial"/>
              </a:rPr>
              <a:t>mpowering women </a:t>
            </a:r>
            <a:r>
              <a:rPr lang="en-US" sz="2200">
                <a:solidFill>
                  <a:srgbClr val="000000"/>
                </a:solidFill>
                <a:latin typeface="Arial"/>
                <a:cs typeface="Arial"/>
              </a:rPr>
              <a:t>to pursue</a:t>
            </a:r>
            <a:r>
              <a:rPr lang="en-US" sz="2200" b="0" i="0" u="none" baseline="0">
                <a:solidFill>
                  <a:srgbClr val="000000"/>
                </a:solidFill>
                <a:latin typeface="Arial"/>
                <a:cs typeface="Arial"/>
              </a:rPr>
              <a:t> leadership roles</a:t>
            </a:r>
          </a:p>
          <a:p>
            <a:pPr marL="0" indent="0">
              <a:buNone/>
            </a:pPr>
            <a:endParaRPr lang="en-US" sz="800" b="0" i="0" u="none" baseline="0">
              <a:solidFill>
                <a:srgbClr val="000000"/>
              </a:solidFill>
              <a:latin typeface="Arial"/>
              <a:cs typeface="Arial"/>
            </a:endParaRPr>
          </a:p>
          <a:p>
            <a:pPr>
              <a:buFont typeface="Wingdings" panose="05000000000000000000" pitchFamily="2" charset="2"/>
              <a:buChar char="§"/>
            </a:pPr>
            <a:r>
              <a:rPr lang="en-US" sz="2200">
                <a:solidFill>
                  <a:srgbClr val="000000"/>
                </a:solidFill>
                <a:latin typeface="Arial"/>
                <a:cs typeface="Arial"/>
              </a:rPr>
              <a:t>I</a:t>
            </a:r>
            <a:r>
              <a:rPr lang="en-US" sz="2200" b="0" i="0" u="none" baseline="0">
                <a:solidFill>
                  <a:srgbClr val="000000"/>
                </a:solidFill>
                <a:latin typeface="Arial"/>
                <a:cs typeface="Arial"/>
              </a:rPr>
              <a:t>ncrease the </a:t>
            </a:r>
            <a:r>
              <a:rPr lang="en-US" sz="2200">
                <a:solidFill>
                  <a:srgbClr val="000000"/>
                </a:solidFill>
                <a:latin typeface="Arial"/>
                <a:cs typeface="Arial"/>
              </a:rPr>
              <a:t>number of GBV &amp; PSEA awareness-raising</a:t>
            </a:r>
            <a:r>
              <a:rPr lang="en-US" sz="2200" b="0" i="0" u="none" baseline="0">
                <a:solidFill>
                  <a:srgbClr val="000000"/>
                </a:solidFill>
                <a:latin typeface="Arial"/>
                <a:cs typeface="Arial"/>
              </a:rPr>
              <a:t> sessions at nutrition sites and outreach </a:t>
            </a:r>
            <a:r>
              <a:rPr lang="en-US" sz="2200" b="0" i="0" u="none" baseline="0" err="1">
                <a:solidFill>
                  <a:srgbClr val="000000"/>
                </a:solidFill>
                <a:latin typeface="Arial"/>
                <a:cs typeface="Arial"/>
              </a:rPr>
              <a:t>programmes</a:t>
            </a:r>
            <a:endParaRPr lang="en-US" sz="2200" b="0" i="0" u="none" baseline="0">
              <a:solidFill>
                <a:srgbClr val="000000"/>
              </a:solidFill>
              <a:latin typeface="Arial"/>
              <a:cs typeface="Arial"/>
            </a:endParaRPr>
          </a:p>
          <a:p>
            <a:pPr marL="0" indent="0">
              <a:buNone/>
            </a:pPr>
            <a:endParaRPr lang="en-US" sz="800">
              <a:solidFill>
                <a:srgbClr val="000000"/>
              </a:solidFill>
              <a:latin typeface="Arial" panose="020B0604020202020204" pitchFamily="34" charset="0"/>
            </a:endParaRPr>
          </a:p>
          <a:p>
            <a:pPr>
              <a:buFont typeface="Wingdings" panose="05000000000000000000" pitchFamily="2" charset="2"/>
              <a:buChar char="§"/>
            </a:pPr>
            <a:r>
              <a:rPr lang="en-US" sz="2200" b="0" i="0" u="none" baseline="0">
                <a:solidFill>
                  <a:srgbClr val="000000"/>
                </a:solidFill>
                <a:latin typeface="Arial"/>
                <a:cs typeface="Arial"/>
              </a:rPr>
              <a:t>Continue to display GBV referral pathways and hotlines within nutrition facilities and at the community level</a:t>
            </a:r>
            <a:endParaRPr lang="en-US" sz="2200" b="0" i="0" u="none" baseline="0">
              <a:solidFill>
                <a:srgbClr val="000000"/>
              </a:solidFill>
              <a:latin typeface="Arial" panose="020B0604020202020204" pitchFamily="34" charset="0"/>
              <a:cs typeface="Arial"/>
            </a:endParaRPr>
          </a:p>
          <a:p>
            <a:pPr marL="0" indent="0">
              <a:buNone/>
            </a:pPr>
            <a:endParaRPr lang="en-US" sz="800" b="0" i="0" u="none" baseline="0">
              <a:solidFill>
                <a:srgbClr val="000000"/>
              </a:solidFill>
              <a:latin typeface="Arial" panose="020B0604020202020204" pitchFamily="34" charset="0"/>
            </a:endParaRPr>
          </a:p>
          <a:p>
            <a:pPr>
              <a:buFont typeface="Wingdings" panose="05000000000000000000" pitchFamily="2" charset="2"/>
              <a:buChar char="§"/>
            </a:pPr>
            <a:r>
              <a:rPr lang="en-US" sz="2200">
                <a:solidFill>
                  <a:srgbClr val="000000"/>
                </a:solidFill>
                <a:latin typeface="Arial"/>
                <a:cs typeface="Arial"/>
              </a:rPr>
              <a:t>To ensure all facilities have toilets separated (proper partition) by gender</a:t>
            </a:r>
          </a:p>
          <a:p>
            <a:pPr marL="0" indent="0">
              <a:buNone/>
            </a:pPr>
            <a:endParaRPr lang="en-US" sz="800">
              <a:solidFill>
                <a:srgbClr val="000000"/>
              </a:solidFill>
              <a:latin typeface="Arial"/>
              <a:cs typeface="Arial"/>
            </a:endParaRPr>
          </a:p>
          <a:p>
            <a:pPr>
              <a:buFont typeface="Wingdings" panose="05000000000000000000" pitchFamily="2" charset="2"/>
              <a:buChar char="§"/>
            </a:pPr>
            <a:r>
              <a:rPr lang="en-US" sz="2200">
                <a:solidFill>
                  <a:srgbClr val="000000"/>
                </a:solidFill>
                <a:latin typeface="Arial"/>
                <a:cs typeface="Arial"/>
              </a:rPr>
              <a:t>Maintain and establish separate waiting areas for women and men within the nutrition sites, where possible</a:t>
            </a:r>
          </a:p>
        </p:txBody>
      </p:sp>
      <p:pic>
        <p:nvPicPr>
          <p:cNvPr id="3" name="Picture 2">
            <a:extLst>
              <a:ext uri="{FF2B5EF4-FFF2-40B4-BE49-F238E27FC236}">
                <a16:creationId xmlns:a16="http://schemas.microsoft.com/office/drawing/2014/main" id="{D05B3645-AFAB-E2B2-8063-923DA75ABFE2}"/>
              </a:ext>
            </a:extLst>
          </p:cNvPr>
          <p:cNvPicPr/>
          <p:nvPr/>
        </p:nvPicPr>
        <p:blipFill>
          <a:blip r:embed="rId3"/>
          <a:srcRect/>
          <a:stretch>
            <a:fillRect/>
          </a:stretch>
        </p:blipFill>
        <p:spPr>
          <a:xfrm>
            <a:off x="237096" y="6055701"/>
            <a:ext cx="1160780" cy="696595"/>
          </a:xfrm>
          <a:prstGeom prst="rect">
            <a:avLst/>
          </a:prstGeom>
          <a:ln/>
        </p:spPr>
      </p:pic>
      <p:sp>
        <p:nvSpPr>
          <p:cNvPr id="5" name="Title 1">
            <a:extLst>
              <a:ext uri="{FF2B5EF4-FFF2-40B4-BE49-F238E27FC236}">
                <a16:creationId xmlns:a16="http://schemas.microsoft.com/office/drawing/2014/main" id="{97029F32-D16F-5A9E-8BC5-B17B21BE0B44}"/>
              </a:ext>
            </a:extLst>
          </p:cNvPr>
          <p:cNvSpPr txBox="1">
            <a:spLocks/>
          </p:cNvSpPr>
          <p:nvPr/>
        </p:nvSpPr>
        <p:spPr>
          <a:xfrm>
            <a:off x="-204537" y="0"/>
            <a:ext cx="12548937" cy="695093"/>
          </a:xfrm>
          <a:prstGeom prst="rect">
            <a:avLst/>
          </a:prstGeom>
          <a:solidFill>
            <a:srgbClr val="A9D18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highlight>
                  <a:srgbClr val="A9D18E"/>
                </a:highlight>
              </a:rPr>
              <a:t>	Recommendations</a:t>
            </a:r>
          </a:p>
        </p:txBody>
      </p:sp>
      <p:cxnSp>
        <p:nvCxnSpPr>
          <p:cNvPr id="7" name="Straight Connector 6">
            <a:extLst>
              <a:ext uri="{FF2B5EF4-FFF2-40B4-BE49-F238E27FC236}">
                <a16:creationId xmlns:a16="http://schemas.microsoft.com/office/drawing/2014/main" id="{E7543CAC-94DD-0229-C228-1EBF4824CB3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06D8690C-46F1-5E13-3B7C-C68685C08466}"/>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B682B196-F1BE-FA0D-3CEF-F0D004035733}"/>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3" name="Picture 12" descr="A black background with green text&#10;&#10;Description automatically generated">
            <a:extLst>
              <a:ext uri="{FF2B5EF4-FFF2-40B4-BE49-F238E27FC236}">
                <a16:creationId xmlns:a16="http://schemas.microsoft.com/office/drawing/2014/main" id="{9C36A370-2DC5-E8F7-3C13-6D6F358CF83C}"/>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15" name="TextBox 11">
            <a:extLst>
              <a:ext uri="{FF2B5EF4-FFF2-40B4-BE49-F238E27FC236}">
                <a16:creationId xmlns:a16="http://schemas.microsoft.com/office/drawing/2014/main" id="{40C4D5E0-D15E-8CEB-4178-CEFE81F45E1E}"/>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EAP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1088897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EAP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4"/>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5"/>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9261059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C8E914-A816-532A-9F47-1A98BBD0DF3A}"/>
              </a:ext>
            </a:extLst>
          </p:cNvPr>
          <p:cNvPicPr>
            <a:picLocks noChangeAspect="1"/>
          </p:cNvPicPr>
          <p:nvPr/>
        </p:nvPicPr>
        <p:blipFill rotWithShape="1">
          <a:blip r:embed="rId3"/>
          <a:srcRect r="6237"/>
          <a:stretch/>
        </p:blipFill>
        <p:spPr>
          <a:xfrm>
            <a:off x="1" y="10"/>
            <a:ext cx="9669642" cy="6857990"/>
          </a:xfrm>
          <a:prstGeom prst="rect">
            <a:avLst/>
          </a:prstGeom>
        </p:spPr>
      </p:pic>
      <p:sp>
        <p:nvSpPr>
          <p:cNvPr id="2" name="TextBox 6">
            <a:extLst>
              <a:ext uri="{FF2B5EF4-FFF2-40B4-BE49-F238E27FC236}">
                <a16:creationId xmlns:a16="http://schemas.microsoft.com/office/drawing/2014/main" id="{EADBA9A9-5261-1E66-B862-B569ED148683}"/>
              </a:ext>
            </a:extLst>
          </p:cNvPr>
          <p:cNvSpPr txBox="1"/>
          <p:nvPr/>
        </p:nvSpPr>
        <p:spPr>
          <a:xfrm>
            <a:off x="6390811" y="1123894"/>
            <a:ext cx="5912716" cy="36679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90000"/>
              </a:lnSpc>
              <a:spcBef>
                <a:spcPct val="0"/>
              </a:spcBef>
              <a:spcAft>
                <a:spcPts val="600"/>
              </a:spcAft>
              <a:defRPr sz="2400" b="0">
                <a:latin typeface="Arial"/>
                <a:ea typeface="Arial"/>
                <a:cs typeface="Arial"/>
                <a:sym typeface="Arial"/>
              </a:defRPr>
            </a:pPr>
            <a:r>
              <a:rPr lang="en-US" sz="3600" b="0" kern="1200">
                <a:solidFill>
                  <a:srgbClr val="455F51"/>
                </a:solidFill>
                <a:latin typeface="Calibri"/>
                <a:ea typeface="+mj-ea"/>
                <a:cs typeface="Calibri"/>
              </a:rPr>
              <a:t>CVA and Related Opportunities to Expand Programming Options in Restricted Humanitarian Spaces</a:t>
            </a:r>
          </a:p>
        </p:txBody>
      </p:sp>
      <p:sp>
        <p:nvSpPr>
          <p:cNvPr id="7" name="TextBox 6">
            <a:extLst>
              <a:ext uri="{FF2B5EF4-FFF2-40B4-BE49-F238E27FC236}">
                <a16:creationId xmlns:a16="http://schemas.microsoft.com/office/drawing/2014/main" id="{46F15353-574B-9729-C113-68EDE3D0273D}"/>
              </a:ext>
            </a:extLst>
          </p:cNvPr>
          <p:cNvSpPr txBox="1"/>
          <p:nvPr/>
        </p:nvSpPr>
        <p:spPr>
          <a:xfrm>
            <a:off x="7715412" y="5093234"/>
            <a:ext cx="3257369" cy="10617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Mabasa Farawo – Myanmar Nutrition Cluster Coordinator</a:t>
            </a:r>
          </a:p>
          <a:p>
            <a:pPr algn="ctr" defTabSz="914400">
              <a:lnSpc>
                <a:spcPct val="90000"/>
              </a:lnSpc>
              <a:spcBef>
                <a:spcPct val="0"/>
              </a:spcBef>
              <a:spcAft>
                <a:spcPts val="600"/>
              </a:spcAft>
              <a:defRPr sz="2400" b="0">
                <a:latin typeface="Arial"/>
                <a:ea typeface="Arial"/>
                <a:cs typeface="Arial"/>
                <a:sym typeface="Arial"/>
              </a:defRPr>
            </a:pPr>
            <a:r>
              <a:rPr lang="en-US" sz="2000" kern="1200">
                <a:solidFill>
                  <a:srgbClr val="455F51"/>
                </a:solidFill>
                <a:latin typeface="Calibri"/>
                <a:cs typeface="Calibri"/>
              </a:rPr>
              <a:t>13</a:t>
            </a:r>
            <a:r>
              <a:rPr lang="en-US" sz="2000" kern="1200" baseline="30000">
                <a:solidFill>
                  <a:srgbClr val="455F51"/>
                </a:solidFill>
                <a:latin typeface="Calibri"/>
                <a:cs typeface="Calibri"/>
              </a:rPr>
              <a:t>th</a:t>
            </a:r>
            <a:r>
              <a:rPr lang="en-US" sz="2000" kern="1200">
                <a:solidFill>
                  <a:srgbClr val="455F51"/>
                </a:solidFill>
                <a:latin typeface="Calibri"/>
                <a:cs typeface="Calibri"/>
              </a:rPr>
              <a:t> March 2024</a:t>
            </a:r>
            <a:endParaRPr lang="en-US" sz="2400"/>
          </a:p>
        </p:txBody>
      </p:sp>
    </p:spTree>
    <p:extLst>
      <p:ext uri="{BB962C8B-B14F-4D97-AF65-F5344CB8AC3E}">
        <p14:creationId xmlns:p14="http://schemas.microsoft.com/office/powerpoint/2010/main" val="66861064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4">
            <a:extLst>
              <a:ext uri="{FF2B5EF4-FFF2-40B4-BE49-F238E27FC236}">
                <a16:creationId xmlns:a16="http://schemas.microsoft.com/office/drawing/2014/main" id="{A8361D85-7B10-88C4-A315-6DA29BC1A97C}"/>
              </a:ext>
            </a:extLst>
          </p:cNvPr>
          <p:cNvSpPr txBox="1"/>
          <p:nvPr/>
        </p:nvSpPr>
        <p:spPr>
          <a:xfrm>
            <a:off x="342280" y="1231434"/>
            <a:ext cx="6942904" cy="30603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0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0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0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0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000" b="0" kern="1200">
                <a:solidFill>
                  <a:srgbClr val="455F51"/>
                </a:solidFill>
                <a:latin typeface="Calibri"/>
                <a:ea typeface="+mj-ea"/>
                <a:cs typeface="Calibri"/>
              </a:rPr>
              <a:t>The Nutrition Cluster was established in August 2021</a:t>
            </a:r>
            <a:endParaRPr lang="en-US" sz="2000" b="0" kern="1200">
              <a:solidFill>
                <a:srgbClr val="455F51"/>
              </a:solidFill>
              <a:highlight>
                <a:srgbClr val="FFFF00"/>
              </a:highlight>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000" b="0" kern="1200">
                <a:solidFill>
                  <a:srgbClr val="455F51"/>
                </a:solidFill>
                <a:latin typeface="Calibri"/>
                <a:ea typeface="Calibri"/>
                <a:cs typeface="Calibri"/>
              </a:rPr>
              <a:t>Many lives have been affected due to the post coup crisis, Covid19</a:t>
            </a:r>
            <a:endParaRPr lang="en-US" sz="20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000" b="0" kern="1200">
                <a:solidFill>
                  <a:srgbClr val="455F51"/>
                </a:solidFill>
                <a:latin typeface="Calibri"/>
                <a:ea typeface="+mj-ea"/>
                <a:cs typeface="Calibri"/>
              </a:rPr>
              <a:t>Resultantly, a dire nutrition situation in the country ensued </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000" b="0" kern="1200">
                <a:solidFill>
                  <a:srgbClr val="455F51"/>
                </a:solidFill>
                <a:latin typeface="Calibri"/>
                <a:ea typeface="+mj-ea"/>
                <a:cs typeface="Calibri"/>
              </a:rPr>
              <a:t>The burden of acute malnutrition is rising, and the situation has worsened due to conflict</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000" b="0" kern="1200">
                <a:solidFill>
                  <a:srgbClr val="455F51"/>
                </a:solidFill>
                <a:latin typeface="Calibri"/>
                <a:ea typeface="+mj-ea"/>
                <a:cs typeface="Calibri"/>
              </a:rPr>
              <a:t>Myanmar Humanitarian Needs and Response Plan (HNRP) showing increasing needs</a:t>
            </a:r>
            <a:endParaRPr lang="en-US" sz="2000" b="0" kern="1200">
              <a:solidFill>
                <a:srgbClr val="455F51"/>
              </a:solidFill>
              <a:highlight>
                <a:srgbClr val="FFFF00"/>
              </a:highlight>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0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0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0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0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a:p>
        </p:txBody>
      </p:sp>
      <p:sp>
        <p:nvSpPr>
          <p:cNvPr id="7" name="TextBox 6">
            <a:extLst>
              <a:ext uri="{FF2B5EF4-FFF2-40B4-BE49-F238E27FC236}">
                <a16:creationId xmlns:a16="http://schemas.microsoft.com/office/drawing/2014/main" id="{AC1DDF39-97CF-A4CF-D330-E5410E40760F}"/>
              </a:ext>
            </a:extLst>
          </p:cNvPr>
          <p:cNvSpPr txBox="1"/>
          <p:nvPr/>
        </p:nvSpPr>
        <p:spPr>
          <a:xfrm>
            <a:off x="-62539" y="218"/>
            <a:ext cx="12317078" cy="628112"/>
          </a:xfrm>
          <a:prstGeom prst="rect">
            <a:avLst/>
          </a:prstGeom>
          <a:solidFill>
            <a:srgbClr val="808080">
              <a:alpha val="50000"/>
            </a:srgbClr>
          </a:solidFill>
          <a:ln>
            <a:no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nSpc>
                <a:spcPct val="90000"/>
              </a:lnSpc>
              <a:spcBef>
                <a:spcPct val="0"/>
              </a:spcBef>
              <a:spcAft>
                <a:spcPts val="600"/>
              </a:spcAft>
              <a:defRPr sz="2400" b="0">
                <a:latin typeface="Arial"/>
                <a:ea typeface="Arial"/>
                <a:cs typeface="Arial"/>
                <a:sym typeface="Arial"/>
              </a:defRPr>
            </a:pPr>
            <a:r>
              <a:rPr lang="en-US" sz="3600">
                <a:solidFill>
                  <a:srgbClr val="455F51"/>
                </a:solidFill>
                <a:latin typeface="Calibri"/>
                <a:ea typeface="+mj-ea"/>
                <a:cs typeface="Calibri"/>
              </a:rPr>
              <a:t> </a:t>
            </a:r>
            <a:r>
              <a:rPr lang="en-US" sz="3600" b="0" kern="1200">
                <a:solidFill>
                  <a:srgbClr val="455F51"/>
                </a:solidFill>
                <a:latin typeface="Calibri"/>
                <a:ea typeface="+mj-ea"/>
                <a:cs typeface="Calibri"/>
              </a:rPr>
              <a:t>Background – Nutrition Situation, Myanmar</a:t>
            </a:r>
            <a:r>
              <a:rPr lang="en-US" sz="3600">
                <a:solidFill>
                  <a:srgbClr val="455F51"/>
                </a:solidFill>
                <a:latin typeface="Calibri"/>
                <a:ea typeface="+mj-ea"/>
                <a:cs typeface="Calibri"/>
              </a:rPr>
              <a:t> </a:t>
            </a:r>
            <a:endParaRPr lang="en-US" sz="3600" b="0" kern="1200">
              <a:solidFill>
                <a:srgbClr val="455F51"/>
              </a:solidFill>
              <a:latin typeface="Calibri"/>
              <a:ea typeface="+mj-ea"/>
              <a:cs typeface="Calibri"/>
            </a:endParaRPr>
          </a:p>
        </p:txBody>
      </p:sp>
      <p:sp>
        <p:nvSpPr>
          <p:cNvPr id="3" name="TextBox 3">
            <a:extLst>
              <a:ext uri="{FF2B5EF4-FFF2-40B4-BE49-F238E27FC236}">
                <a16:creationId xmlns:a16="http://schemas.microsoft.com/office/drawing/2014/main" id="{A69172C6-BC6D-2AA7-D5FF-4E80E752AA3F}"/>
              </a:ext>
            </a:extLst>
          </p:cNvPr>
          <p:cNvSpPr txBox="1"/>
          <p:nvPr/>
        </p:nvSpPr>
        <p:spPr>
          <a:xfrm>
            <a:off x="11166331" y="6106175"/>
            <a:ext cx="69036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ROSA / EAP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pic>
        <p:nvPicPr>
          <p:cNvPr id="10" name="Picture 9">
            <a:extLst>
              <a:ext uri="{FF2B5EF4-FFF2-40B4-BE49-F238E27FC236}">
                <a16:creationId xmlns:a16="http://schemas.microsoft.com/office/drawing/2014/main" id="{AA5B2969-B272-F333-2F39-3259275DCAEA}"/>
              </a:ext>
            </a:extLst>
          </p:cNvPr>
          <p:cNvPicPr>
            <a:picLocks noChangeAspect="1"/>
          </p:cNvPicPr>
          <p:nvPr/>
        </p:nvPicPr>
        <p:blipFill>
          <a:blip r:embed="rId5"/>
          <a:stretch>
            <a:fillRect/>
          </a:stretch>
        </p:blipFill>
        <p:spPr>
          <a:xfrm>
            <a:off x="7753918" y="845627"/>
            <a:ext cx="3856120" cy="5166746"/>
          </a:xfrm>
          <a:prstGeom prst="rect">
            <a:avLst/>
          </a:prstGeom>
        </p:spPr>
      </p:pic>
      <p:pic>
        <p:nvPicPr>
          <p:cNvPr id="15" name="Picture 14">
            <a:extLst>
              <a:ext uri="{FF2B5EF4-FFF2-40B4-BE49-F238E27FC236}">
                <a16:creationId xmlns:a16="http://schemas.microsoft.com/office/drawing/2014/main" id="{07ABBD58-0830-A6AA-38D2-A95EE76E8130}"/>
              </a:ext>
            </a:extLst>
          </p:cNvPr>
          <p:cNvPicPr>
            <a:picLocks noChangeAspect="1"/>
          </p:cNvPicPr>
          <p:nvPr/>
        </p:nvPicPr>
        <p:blipFill>
          <a:blip r:embed="rId6"/>
          <a:stretch>
            <a:fillRect/>
          </a:stretch>
        </p:blipFill>
        <p:spPr>
          <a:xfrm>
            <a:off x="654267" y="4456051"/>
            <a:ext cx="6318933" cy="1650125"/>
          </a:xfrm>
          <a:prstGeom prst="rect">
            <a:avLst/>
          </a:prstGeom>
        </p:spPr>
      </p:pic>
    </p:spTree>
    <p:extLst>
      <p:ext uri="{BB962C8B-B14F-4D97-AF65-F5344CB8AC3E}">
        <p14:creationId xmlns:p14="http://schemas.microsoft.com/office/powerpoint/2010/main" val="67588946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TextBox 1">
            <a:extLst>
              <a:ext uri="{FF2B5EF4-FFF2-40B4-BE49-F238E27FC236}">
                <a16:creationId xmlns:a16="http://schemas.microsoft.com/office/drawing/2014/main" id="{C3EE150D-C143-2EEC-F965-91200181C3E1}"/>
              </a:ext>
            </a:extLst>
          </p:cNvPr>
          <p:cNvSpPr txBox="1"/>
          <p:nvPr/>
        </p:nvSpPr>
        <p:spPr>
          <a:xfrm>
            <a:off x="407916" y="2527826"/>
            <a:ext cx="5410110" cy="241614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Sans-Serif"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Trends of SAM and MAM increasing </a:t>
            </a:r>
            <a:r>
              <a:rPr lang="en-US" sz="2400" b="0" kern="1200">
                <a:solidFill>
                  <a:srgbClr val="455F51"/>
                </a:solidFill>
                <a:latin typeface="Calibri"/>
                <a:ea typeface="Calibri"/>
                <a:cs typeface="Calibri"/>
              </a:rPr>
              <a:t>- more than 80% are in Rakhine </a:t>
            </a:r>
            <a:r>
              <a:rPr lang="en-US" sz="2400" b="0" kern="1200">
                <a:solidFill>
                  <a:srgbClr val="455F51"/>
                </a:solidFill>
                <a:latin typeface="Calibri"/>
                <a:ea typeface="+mj-ea"/>
                <a:cs typeface="Calibri"/>
              </a:rPr>
              <a:t> </a:t>
            </a:r>
            <a:endParaRPr lang="en-US" sz="2400" b="0" kern="1200">
              <a:solidFill>
                <a:srgbClr val="455F51"/>
              </a:solidFill>
              <a:highlight>
                <a:srgbClr val="FFFF00"/>
              </a:highlight>
              <a:latin typeface="Calibri"/>
              <a:ea typeface="Calibri"/>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Limited response capabilities </a:t>
            </a:r>
            <a:endParaRPr lang="en-US" sz="2400" b="0" kern="1200">
              <a:solidFill>
                <a:srgbClr val="455F51"/>
              </a:solidFill>
              <a:highlight>
                <a:srgbClr val="FFFF00"/>
              </a:highlight>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Nutrition Cluster Exploring innovative approaches</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Cash Voucher Assistance initiated</a:t>
            </a: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800"/>
          </a:p>
        </p:txBody>
      </p:sp>
      <p:sp>
        <p:nvSpPr>
          <p:cNvPr id="5" name="TextBox 4">
            <a:extLst>
              <a:ext uri="{FF2B5EF4-FFF2-40B4-BE49-F238E27FC236}">
                <a16:creationId xmlns:a16="http://schemas.microsoft.com/office/drawing/2014/main" id="{C3A26FBA-1035-0FC0-89CD-86A2EC6AF8FF}"/>
              </a:ext>
            </a:extLst>
          </p:cNvPr>
          <p:cNvSpPr txBox="1"/>
          <p:nvPr/>
        </p:nvSpPr>
        <p:spPr>
          <a:xfrm>
            <a:off x="-209150" y="-2610"/>
            <a:ext cx="12568955" cy="738999"/>
          </a:xfrm>
          <a:prstGeom prst="rect">
            <a:avLst/>
          </a:prstGeom>
          <a:solidFill>
            <a:srgbClr val="808080">
              <a:alpha val="50000"/>
            </a:srgb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nSpc>
                <a:spcPct val="90000"/>
              </a:lnSpc>
              <a:spcBef>
                <a:spcPct val="0"/>
              </a:spcBef>
              <a:spcAft>
                <a:spcPts val="600"/>
              </a:spcAft>
              <a:defRPr sz="2400" b="0">
                <a:latin typeface="Arial"/>
                <a:ea typeface="Arial"/>
                <a:cs typeface="Arial"/>
                <a:sym typeface="Arial"/>
              </a:defRPr>
            </a:pPr>
            <a:r>
              <a:rPr lang="en-US" sz="3600">
                <a:solidFill>
                  <a:srgbClr val="455F51"/>
                </a:solidFill>
                <a:latin typeface="Calibri"/>
                <a:ea typeface="+mj-ea"/>
                <a:cs typeface="Calibri"/>
              </a:rPr>
              <a:t> </a:t>
            </a:r>
            <a:r>
              <a:rPr lang="en-US" sz="3600" b="0" kern="1200">
                <a:solidFill>
                  <a:srgbClr val="455F51"/>
                </a:solidFill>
                <a:latin typeface="Calibri"/>
                <a:ea typeface="+mj-ea"/>
                <a:cs typeface="Calibri"/>
              </a:rPr>
              <a:t>Trends</a:t>
            </a:r>
            <a:r>
              <a:rPr lang="en-US" sz="3600">
                <a:solidFill>
                  <a:srgbClr val="455F51"/>
                </a:solidFill>
                <a:latin typeface="Calibri"/>
                <a:ea typeface="+mj-ea"/>
                <a:cs typeface="Calibri"/>
              </a:rPr>
              <a:t> </a:t>
            </a:r>
            <a:r>
              <a:rPr lang="en-US" sz="3600" b="0" kern="1200">
                <a:solidFill>
                  <a:srgbClr val="455F51"/>
                </a:solidFill>
                <a:latin typeface="Calibri"/>
                <a:ea typeface="+mj-ea"/>
                <a:cs typeface="Calibri"/>
              </a:rPr>
              <a:t> - SAM and MAM Admissions 2020 - 2023</a:t>
            </a:r>
            <a:r>
              <a:rPr lang="en-US" sz="3600">
                <a:solidFill>
                  <a:srgbClr val="455F51"/>
                </a:solidFill>
                <a:latin typeface="Calibri"/>
                <a:ea typeface="+mj-ea"/>
                <a:cs typeface="Calibri"/>
              </a:rPr>
              <a:t> </a:t>
            </a:r>
            <a:endParaRPr lang="en-US" sz="3600" b="0" kern="1200">
              <a:solidFill>
                <a:srgbClr val="455F51"/>
              </a:solidFill>
              <a:latin typeface="Calibri"/>
              <a:ea typeface="+mj-ea"/>
              <a:cs typeface="Calibri"/>
            </a:endParaRPr>
          </a:p>
        </p:txBody>
      </p:sp>
      <p:graphicFrame>
        <p:nvGraphicFramePr>
          <p:cNvPr id="14" name="Chart 13">
            <a:extLst>
              <a:ext uri="{FF2B5EF4-FFF2-40B4-BE49-F238E27FC236}">
                <a16:creationId xmlns:a16="http://schemas.microsoft.com/office/drawing/2014/main" id="{69C68FC7-CB62-86AA-905C-74CF8CDB7078}"/>
              </a:ext>
            </a:extLst>
          </p:cNvPr>
          <p:cNvGraphicFramePr>
            <a:graphicFrameLocks/>
          </p:cNvGraphicFramePr>
          <p:nvPr/>
        </p:nvGraphicFramePr>
        <p:xfrm>
          <a:off x="5314076" y="1501926"/>
          <a:ext cx="6306204" cy="446795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3">
            <a:extLst>
              <a:ext uri="{FF2B5EF4-FFF2-40B4-BE49-F238E27FC236}">
                <a16:creationId xmlns:a16="http://schemas.microsoft.com/office/drawing/2014/main" id="{675F5EA8-EF40-1B53-F074-141DC05F2382}"/>
              </a:ext>
            </a:extLst>
          </p:cNvPr>
          <p:cNvSpPr txBox="1"/>
          <p:nvPr/>
        </p:nvSpPr>
        <p:spPr>
          <a:xfrm>
            <a:off x="11166331" y="6106175"/>
            <a:ext cx="69036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ROSA / EAP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10787550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TextBox 1">
            <a:extLst>
              <a:ext uri="{FF2B5EF4-FFF2-40B4-BE49-F238E27FC236}">
                <a16:creationId xmlns:a16="http://schemas.microsoft.com/office/drawing/2014/main" id="{4947FBA2-6598-9D0D-5675-C16773A5341E}"/>
              </a:ext>
            </a:extLst>
          </p:cNvPr>
          <p:cNvSpPr txBox="1"/>
          <p:nvPr/>
        </p:nvSpPr>
        <p:spPr>
          <a:xfrm>
            <a:off x="6846537" y="2647759"/>
            <a:ext cx="5189238" cy="153134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       </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Access constraints are a big hindrance to responding to the growing humanitarian needs in Myanmar</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Many impediments hinder partners from responding to needs as shown by access constraints established above</a:t>
            </a:r>
            <a:endParaRPr lang="en-US" sz="2400" b="0" kern="1200">
              <a:solidFill>
                <a:srgbClr val="FF0000"/>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800"/>
          </a:p>
        </p:txBody>
      </p:sp>
      <p:sp>
        <p:nvSpPr>
          <p:cNvPr id="5" name="TextBox 4">
            <a:extLst>
              <a:ext uri="{FF2B5EF4-FFF2-40B4-BE49-F238E27FC236}">
                <a16:creationId xmlns:a16="http://schemas.microsoft.com/office/drawing/2014/main" id="{368253F0-D91C-E4A1-17E3-70ED8D99CB60}"/>
              </a:ext>
            </a:extLst>
          </p:cNvPr>
          <p:cNvSpPr txBox="1"/>
          <p:nvPr/>
        </p:nvSpPr>
        <p:spPr>
          <a:xfrm>
            <a:off x="-90037" y="-2609"/>
            <a:ext cx="12415297" cy="759945"/>
          </a:xfrm>
          <a:prstGeom prst="rect">
            <a:avLst/>
          </a:prstGeom>
          <a:solidFill>
            <a:srgbClr val="808080">
              <a:alpha val="50000"/>
            </a:srgb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nSpc>
                <a:spcPct val="90000"/>
              </a:lnSpc>
              <a:spcBef>
                <a:spcPct val="0"/>
              </a:spcBef>
              <a:spcAft>
                <a:spcPts val="600"/>
              </a:spcAft>
              <a:defRPr sz="2400" b="0">
                <a:latin typeface="Arial"/>
                <a:ea typeface="Arial"/>
                <a:cs typeface="Arial"/>
                <a:sym typeface="Arial"/>
              </a:defRPr>
            </a:pPr>
            <a:r>
              <a:rPr lang="en-US" sz="3600">
                <a:solidFill>
                  <a:srgbClr val="455F51"/>
                </a:solidFill>
                <a:latin typeface="Calibri"/>
                <a:ea typeface="+mj-ea"/>
                <a:cs typeface="Calibri"/>
              </a:rPr>
              <a:t> </a:t>
            </a:r>
            <a:r>
              <a:rPr lang="en-US" sz="3600" b="0" kern="1200">
                <a:solidFill>
                  <a:srgbClr val="455F51"/>
                </a:solidFill>
                <a:latin typeface="Calibri"/>
                <a:ea typeface="+mj-ea"/>
                <a:cs typeface="Calibri"/>
              </a:rPr>
              <a:t>Nutrition Programme Implementation Impediments**</a:t>
            </a:r>
          </a:p>
        </p:txBody>
      </p:sp>
      <p:pic>
        <p:nvPicPr>
          <p:cNvPr id="7" name="Picture 6">
            <a:extLst>
              <a:ext uri="{FF2B5EF4-FFF2-40B4-BE49-F238E27FC236}">
                <a16:creationId xmlns:a16="http://schemas.microsoft.com/office/drawing/2014/main" id="{E13F3909-95F4-883E-4CA7-8EA4D6CFCB11}"/>
              </a:ext>
            </a:extLst>
          </p:cNvPr>
          <p:cNvPicPr>
            <a:picLocks noChangeAspect="1"/>
          </p:cNvPicPr>
          <p:nvPr/>
        </p:nvPicPr>
        <p:blipFill>
          <a:blip r:embed="rId4"/>
          <a:stretch>
            <a:fillRect/>
          </a:stretch>
        </p:blipFill>
        <p:spPr>
          <a:xfrm>
            <a:off x="562841" y="1388030"/>
            <a:ext cx="5987554" cy="4300251"/>
          </a:xfrm>
          <a:prstGeom prst="rect">
            <a:avLst/>
          </a:prstGeom>
        </p:spPr>
      </p:pic>
      <p:sp>
        <p:nvSpPr>
          <p:cNvPr id="9" name="TextBox 3">
            <a:extLst>
              <a:ext uri="{FF2B5EF4-FFF2-40B4-BE49-F238E27FC236}">
                <a16:creationId xmlns:a16="http://schemas.microsoft.com/office/drawing/2014/main" id="{3CE9A980-520D-B00F-26D6-23BB22F56AC6}"/>
              </a:ext>
            </a:extLst>
          </p:cNvPr>
          <p:cNvSpPr txBox="1"/>
          <p:nvPr/>
        </p:nvSpPr>
        <p:spPr>
          <a:xfrm>
            <a:off x="11166331" y="6106175"/>
            <a:ext cx="69036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ROSA / EAP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168209673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TextBox 1">
            <a:extLst>
              <a:ext uri="{FF2B5EF4-FFF2-40B4-BE49-F238E27FC236}">
                <a16:creationId xmlns:a16="http://schemas.microsoft.com/office/drawing/2014/main" id="{4947FBA2-6598-9D0D-5675-C16773A5341E}"/>
              </a:ext>
            </a:extLst>
          </p:cNvPr>
          <p:cNvSpPr txBox="1"/>
          <p:nvPr/>
        </p:nvSpPr>
        <p:spPr>
          <a:xfrm>
            <a:off x="7114741" y="1893333"/>
            <a:ext cx="4741951" cy="29301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       </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	</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Continuous Cluster support to at least 5 partners </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Advocacy strengthened </a:t>
            </a:r>
            <a:endParaRPr lang="en-US" sz="2400" b="0" kern="1200">
              <a:solidFill>
                <a:srgbClr val="455F51"/>
              </a:solidFill>
              <a:highlight>
                <a:srgbClr val="FFFF00"/>
              </a:highlight>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NB: Partners received 2% of the $10million MHF</a:t>
            </a:r>
            <a:endParaRPr lang="en-US" sz="2400" b="0" kern="1200">
              <a:solidFill>
                <a:srgbClr val="455F51"/>
              </a:solidFill>
              <a:highlight>
                <a:srgbClr val="FFFF00"/>
              </a:highlight>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400" b="0" kern="1200">
                <a:solidFill>
                  <a:srgbClr val="455F51"/>
                </a:solidFill>
                <a:latin typeface="Calibri"/>
                <a:ea typeface="+mj-ea"/>
                <a:cs typeface="Calibri"/>
              </a:rPr>
              <a:t>Interventions to follow generic options according to the CVA Guidelines for Myanmar</a:t>
            </a:r>
            <a:endParaRPr lang="en-US" sz="2800"/>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4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800"/>
          </a:p>
        </p:txBody>
      </p:sp>
      <p:sp>
        <p:nvSpPr>
          <p:cNvPr id="5" name="TextBox 4">
            <a:extLst>
              <a:ext uri="{FF2B5EF4-FFF2-40B4-BE49-F238E27FC236}">
                <a16:creationId xmlns:a16="http://schemas.microsoft.com/office/drawing/2014/main" id="{368253F0-D91C-E4A1-17E3-70ED8D99CB60}"/>
              </a:ext>
            </a:extLst>
          </p:cNvPr>
          <p:cNvSpPr txBox="1"/>
          <p:nvPr/>
        </p:nvSpPr>
        <p:spPr>
          <a:xfrm>
            <a:off x="-96657" y="-2609"/>
            <a:ext cx="12388821" cy="759945"/>
          </a:xfrm>
          <a:prstGeom prst="rect">
            <a:avLst/>
          </a:prstGeom>
          <a:solidFill>
            <a:srgbClr val="808080">
              <a:alpha val="50000"/>
            </a:srgbClr>
          </a:solid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nSpc>
                <a:spcPct val="90000"/>
              </a:lnSpc>
              <a:spcBef>
                <a:spcPct val="0"/>
              </a:spcBef>
              <a:spcAft>
                <a:spcPts val="600"/>
              </a:spcAft>
              <a:defRPr sz="2400" b="0">
                <a:latin typeface="Arial"/>
                <a:ea typeface="Arial"/>
                <a:cs typeface="Arial"/>
                <a:sym typeface="Arial"/>
              </a:defRPr>
            </a:pPr>
            <a:r>
              <a:rPr lang="en-US" sz="3600">
                <a:solidFill>
                  <a:srgbClr val="455F51"/>
                </a:solidFill>
                <a:latin typeface="Calibri"/>
                <a:ea typeface="+mj-ea"/>
                <a:cs typeface="Calibri"/>
              </a:rPr>
              <a:t> </a:t>
            </a:r>
            <a:r>
              <a:rPr lang="en-US" sz="3600" b="0" kern="1200">
                <a:solidFill>
                  <a:srgbClr val="455F51"/>
                </a:solidFill>
                <a:latin typeface="Calibri"/>
                <a:ea typeface="+mj-ea"/>
                <a:cs typeface="Calibri"/>
              </a:rPr>
              <a:t>CVA Initiative in Myanmar, Progress</a:t>
            </a:r>
          </a:p>
        </p:txBody>
      </p:sp>
      <p:pic>
        <p:nvPicPr>
          <p:cNvPr id="9" name="Picture 8">
            <a:extLst>
              <a:ext uri="{FF2B5EF4-FFF2-40B4-BE49-F238E27FC236}">
                <a16:creationId xmlns:a16="http://schemas.microsoft.com/office/drawing/2014/main" id="{2FB5EACE-D0F8-5C5A-EF35-E264614A80A5}"/>
              </a:ext>
            </a:extLst>
          </p:cNvPr>
          <p:cNvPicPr>
            <a:picLocks noChangeAspect="1"/>
          </p:cNvPicPr>
          <p:nvPr/>
        </p:nvPicPr>
        <p:blipFill>
          <a:blip r:embed="rId4"/>
          <a:stretch>
            <a:fillRect/>
          </a:stretch>
        </p:blipFill>
        <p:spPr>
          <a:xfrm>
            <a:off x="143434" y="1059153"/>
            <a:ext cx="6910661" cy="4742424"/>
          </a:xfrm>
          <a:prstGeom prst="rect">
            <a:avLst/>
          </a:prstGeom>
        </p:spPr>
      </p:pic>
      <p:sp>
        <p:nvSpPr>
          <p:cNvPr id="10" name="TextBox 3">
            <a:extLst>
              <a:ext uri="{FF2B5EF4-FFF2-40B4-BE49-F238E27FC236}">
                <a16:creationId xmlns:a16="http://schemas.microsoft.com/office/drawing/2014/main" id="{4FAD93B1-B4F3-533A-8EEE-DD745064AE8F}"/>
              </a:ext>
            </a:extLst>
          </p:cNvPr>
          <p:cNvSpPr txBox="1"/>
          <p:nvPr/>
        </p:nvSpPr>
        <p:spPr>
          <a:xfrm>
            <a:off x="11166331" y="6106175"/>
            <a:ext cx="69036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ROSA / EAP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256414756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TextBox 1">
            <a:extLst>
              <a:ext uri="{FF2B5EF4-FFF2-40B4-BE49-F238E27FC236}">
                <a16:creationId xmlns:a16="http://schemas.microsoft.com/office/drawing/2014/main" id="{4947FBA2-6598-9D0D-5675-C16773A5341E}"/>
              </a:ext>
            </a:extLst>
          </p:cNvPr>
          <p:cNvSpPr txBox="1"/>
          <p:nvPr/>
        </p:nvSpPr>
        <p:spPr>
          <a:xfrm>
            <a:off x="6457653" y="2217748"/>
            <a:ext cx="5399038" cy="16838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8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8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8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8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800" b="0" kern="1200">
                <a:solidFill>
                  <a:srgbClr val="455F51"/>
                </a:solidFill>
                <a:latin typeface="Calibri"/>
                <a:ea typeface="+mj-ea"/>
                <a:cs typeface="Calibri"/>
              </a:rPr>
              <a:t>Myanmar CVA for Nutrition Drafted and shared with Partners</a:t>
            </a: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r>
              <a:rPr lang="en-US" sz="2800" b="0" kern="1200">
                <a:solidFill>
                  <a:srgbClr val="455F51"/>
                </a:solidFill>
                <a:latin typeface="Calibri"/>
                <a:ea typeface="+mj-ea"/>
                <a:cs typeface="Calibri"/>
              </a:rPr>
              <a:t>Taskforce created </a:t>
            </a:r>
          </a:p>
          <a:p>
            <a:pPr algn="l" defTabSz="914400">
              <a:lnSpc>
                <a:spcPct val="90000"/>
              </a:lnSpc>
              <a:spcBef>
                <a:spcPct val="0"/>
              </a:spcBef>
              <a:spcAft>
                <a:spcPts val="600"/>
              </a:spcAft>
              <a:buFont typeface="Arial" panose="020B0604020202020204" pitchFamily="34" charset="0"/>
              <a:defRPr sz="2400" b="0">
                <a:latin typeface="Arial"/>
                <a:ea typeface="Arial"/>
                <a:cs typeface="Arial"/>
                <a:sym typeface="Arial"/>
              </a:defRPr>
            </a:pPr>
            <a:endParaRPr lang="en-US" sz="2800" b="0" kern="1200">
              <a:solidFill>
                <a:srgbClr val="455F51"/>
              </a:solidFill>
              <a:latin typeface="Calibri"/>
              <a:ea typeface="+mj-ea"/>
              <a:cs typeface="Calibri"/>
            </a:endParaRPr>
          </a:p>
          <a:p>
            <a:pPr marL="342900" indent="-342900" algn="l" defTabSz="914400">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28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8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2800" kern="1200">
              <a:solidFill>
                <a:srgbClr val="455F51"/>
              </a:solidFill>
              <a:latin typeface="Calibri"/>
              <a:cs typeface="Calibri"/>
            </a:endParaRPr>
          </a:p>
          <a:p>
            <a:pPr algn="l" defTabSz="914400">
              <a:lnSpc>
                <a:spcPct val="90000"/>
              </a:lnSpc>
              <a:spcBef>
                <a:spcPct val="0"/>
              </a:spcBef>
              <a:spcAft>
                <a:spcPts val="600"/>
              </a:spcAft>
              <a:defRPr sz="2400" b="0">
                <a:latin typeface="Arial"/>
                <a:ea typeface="Arial"/>
                <a:cs typeface="Arial"/>
                <a:sym typeface="Arial"/>
              </a:defRPr>
            </a:pPr>
            <a:endParaRPr lang="en-US" sz="3200">
              <a:latin typeface="Arial"/>
              <a:cs typeface="Arial"/>
            </a:endParaRPr>
          </a:p>
        </p:txBody>
      </p:sp>
      <p:sp>
        <p:nvSpPr>
          <p:cNvPr id="5" name="TextBox 4">
            <a:extLst>
              <a:ext uri="{FF2B5EF4-FFF2-40B4-BE49-F238E27FC236}">
                <a16:creationId xmlns:a16="http://schemas.microsoft.com/office/drawing/2014/main" id="{368253F0-D91C-E4A1-17E3-70ED8D99CB60}"/>
              </a:ext>
            </a:extLst>
          </p:cNvPr>
          <p:cNvSpPr txBox="1"/>
          <p:nvPr/>
        </p:nvSpPr>
        <p:spPr>
          <a:xfrm>
            <a:off x="-118455" y="-9229"/>
            <a:ext cx="12425472" cy="663951"/>
          </a:xfrm>
          <a:prstGeom prst="rect">
            <a:avLst/>
          </a:prstGeom>
          <a:solidFill>
            <a:srgbClr val="808080">
              <a:alpha val="50000"/>
            </a:srgbClr>
          </a:solid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nSpc>
                <a:spcPct val="90000"/>
              </a:lnSpc>
              <a:spcBef>
                <a:spcPct val="0"/>
              </a:spcBef>
              <a:spcAft>
                <a:spcPts val="600"/>
              </a:spcAft>
              <a:defRPr sz="2400" b="0">
                <a:latin typeface="Arial"/>
                <a:ea typeface="Arial"/>
                <a:cs typeface="Arial"/>
                <a:sym typeface="Arial"/>
              </a:defRPr>
            </a:pPr>
            <a:r>
              <a:rPr lang="en-US" sz="3600">
                <a:solidFill>
                  <a:srgbClr val="455F51"/>
                </a:solidFill>
                <a:latin typeface="Calibri"/>
                <a:ea typeface="+mj-ea"/>
                <a:cs typeface="Calibri"/>
              </a:rPr>
              <a:t> </a:t>
            </a:r>
            <a:r>
              <a:rPr lang="en-US" sz="3600" b="0" kern="1200">
                <a:solidFill>
                  <a:srgbClr val="455F51"/>
                </a:solidFill>
                <a:latin typeface="Calibri"/>
                <a:ea typeface="+mj-ea"/>
                <a:cs typeface="Calibri"/>
              </a:rPr>
              <a:t>Progress After the Webinar on CVA for Myanmar</a:t>
            </a:r>
            <a:r>
              <a:rPr lang="en-US" sz="3600">
                <a:solidFill>
                  <a:srgbClr val="455F51"/>
                </a:solidFill>
                <a:latin typeface="Calibri"/>
                <a:ea typeface="+mj-ea"/>
                <a:cs typeface="Calibri"/>
              </a:rPr>
              <a:t> </a:t>
            </a:r>
            <a:endParaRPr lang="en-US" sz="3600" b="0" kern="1200">
              <a:solidFill>
                <a:srgbClr val="455F51"/>
              </a:solidFill>
              <a:latin typeface="Calibri"/>
              <a:ea typeface="+mj-ea"/>
              <a:cs typeface="Calibri"/>
            </a:endParaRPr>
          </a:p>
        </p:txBody>
      </p:sp>
      <p:pic>
        <p:nvPicPr>
          <p:cNvPr id="13" name="Picture 12">
            <a:extLst>
              <a:ext uri="{FF2B5EF4-FFF2-40B4-BE49-F238E27FC236}">
                <a16:creationId xmlns:a16="http://schemas.microsoft.com/office/drawing/2014/main" id="{C2ED481F-0C60-2EC1-4638-7399589038B5}"/>
              </a:ext>
            </a:extLst>
          </p:cNvPr>
          <p:cNvPicPr>
            <a:picLocks noChangeAspect="1"/>
          </p:cNvPicPr>
          <p:nvPr/>
        </p:nvPicPr>
        <p:blipFill rotWithShape="1">
          <a:blip r:embed="rId4"/>
          <a:srcRect l="-10210" r="150" b="-7817"/>
          <a:stretch/>
        </p:blipFill>
        <p:spPr>
          <a:xfrm>
            <a:off x="108603" y="768971"/>
            <a:ext cx="6292247" cy="6265213"/>
          </a:xfrm>
          <a:prstGeom prst="rect">
            <a:avLst/>
          </a:prstGeom>
        </p:spPr>
      </p:pic>
      <p:sp>
        <p:nvSpPr>
          <p:cNvPr id="4" name="TextBox 3">
            <a:extLst>
              <a:ext uri="{FF2B5EF4-FFF2-40B4-BE49-F238E27FC236}">
                <a16:creationId xmlns:a16="http://schemas.microsoft.com/office/drawing/2014/main" id="{9970064A-842E-2628-EC3E-1A2C1FFE5A46}"/>
              </a:ext>
            </a:extLst>
          </p:cNvPr>
          <p:cNvSpPr txBox="1"/>
          <p:nvPr/>
        </p:nvSpPr>
        <p:spPr>
          <a:xfrm>
            <a:off x="11166331" y="6106175"/>
            <a:ext cx="69036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ROSA / EAP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173751292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5" name="TextBox 4">
            <a:extLst>
              <a:ext uri="{FF2B5EF4-FFF2-40B4-BE49-F238E27FC236}">
                <a16:creationId xmlns:a16="http://schemas.microsoft.com/office/drawing/2014/main" id="{368253F0-D91C-E4A1-17E3-70ED8D99CB60}"/>
              </a:ext>
            </a:extLst>
          </p:cNvPr>
          <p:cNvSpPr txBox="1"/>
          <p:nvPr/>
        </p:nvSpPr>
        <p:spPr>
          <a:xfrm>
            <a:off x="-191265" y="-2610"/>
            <a:ext cx="12573871" cy="630852"/>
          </a:xfrm>
          <a:prstGeom prst="rect">
            <a:avLst/>
          </a:prstGeom>
          <a:solidFill>
            <a:srgbClr val="808080">
              <a:alpha val="50000"/>
            </a:srgbClr>
          </a:solid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nSpc>
                <a:spcPct val="90000"/>
              </a:lnSpc>
              <a:spcBef>
                <a:spcPct val="0"/>
              </a:spcBef>
              <a:spcAft>
                <a:spcPts val="600"/>
              </a:spcAft>
              <a:defRPr sz="2400" b="0">
                <a:latin typeface="Arial"/>
                <a:ea typeface="Arial"/>
                <a:cs typeface="Arial"/>
                <a:sym typeface="Arial"/>
              </a:defRPr>
            </a:pPr>
            <a:r>
              <a:rPr lang="en-US" sz="4000">
                <a:solidFill>
                  <a:srgbClr val="455F51"/>
                </a:solidFill>
                <a:latin typeface="Calibri"/>
                <a:ea typeface="+mj-ea"/>
                <a:cs typeface="Calibri"/>
              </a:rPr>
              <a:t> </a:t>
            </a:r>
            <a:r>
              <a:rPr lang="en-US" sz="4000" b="0" kern="1200">
                <a:solidFill>
                  <a:srgbClr val="455F51"/>
                </a:solidFill>
                <a:latin typeface="Calibri"/>
                <a:ea typeface="+mj-ea"/>
                <a:cs typeface="Calibri"/>
              </a:rPr>
              <a:t>Links to Some Referral Documents</a:t>
            </a:r>
          </a:p>
        </p:txBody>
      </p:sp>
      <p:pic>
        <p:nvPicPr>
          <p:cNvPr id="9" name="Picture 8">
            <a:extLst>
              <a:ext uri="{FF2B5EF4-FFF2-40B4-BE49-F238E27FC236}">
                <a16:creationId xmlns:a16="http://schemas.microsoft.com/office/drawing/2014/main" id="{D8629DBE-7065-88B7-EB95-FAA75B9826AC}"/>
              </a:ext>
            </a:extLst>
          </p:cNvPr>
          <p:cNvPicPr>
            <a:picLocks noChangeAspect="1"/>
          </p:cNvPicPr>
          <p:nvPr/>
        </p:nvPicPr>
        <p:blipFill>
          <a:blip r:embed="rId4"/>
          <a:stretch>
            <a:fillRect/>
          </a:stretch>
        </p:blipFill>
        <p:spPr>
          <a:xfrm>
            <a:off x="8114075" y="816677"/>
            <a:ext cx="3787064" cy="2692487"/>
          </a:xfrm>
          <a:prstGeom prst="rect">
            <a:avLst/>
          </a:prstGeom>
        </p:spPr>
      </p:pic>
      <p:pic>
        <p:nvPicPr>
          <p:cNvPr id="12" name="Picture 11">
            <a:extLst>
              <a:ext uri="{FF2B5EF4-FFF2-40B4-BE49-F238E27FC236}">
                <a16:creationId xmlns:a16="http://schemas.microsoft.com/office/drawing/2014/main" id="{D60B2BAC-F9EB-53DB-686D-019AAE02C96B}"/>
              </a:ext>
            </a:extLst>
          </p:cNvPr>
          <p:cNvPicPr>
            <a:picLocks noChangeAspect="1"/>
          </p:cNvPicPr>
          <p:nvPr/>
        </p:nvPicPr>
        <p:blipFill>
          <a:blip r:embed="rId5"/>
          <a:stretch>
            <a:fillRect/>
          </a:stretch>
        </p:blipFill>
        <p:spPr>
          <a:xfrm>
            <a:off x="433957" y="717233"/>
            <a:ext cx="3265395" cy="4303951"/>
          </a:xfrm>
          <a:prstGeom prst="rect">
            <a:avLst/>
          </a:prstGeom>
        </p:spPr>
      </p:pic>
      <p:pic>
        <p:nvPicPr>
          <p:cNvPr id="14" name="Picture 13">
            <a:extLst>
              <a:ext uri="{FF2B5EF4-FFF2-40B4-BE49-F238E27FC236}">
                <a16:creationId xmlns:a16="http://schemas.microsoft.com/office/drawing/2014/main" id="{6303CA6B-AFDF-20F0-3DD1-B63A64001FB1}"/>
              </a:ext>
            </a:extLst>
          </p:cNvPr>
          <p:cNvPicPr>
            <a:picLocks noChangeAspect="1"/>
          </p:cNvPicPr>
          <p:nvPr/>
        </p:nvPicPr>
        <p:blipFill>
          <a:blip r:embed="rId6"/>
          <a:stretch>
            <a:fillRect/>
          </a:stretch>
        </p:blipFill>
        <p:spPr>
          <a:xfrm>
            <a:off x="4331312" y="889500"/>
            <a:ext cx="3195771" cy="4135514"/>
          </a:xfrm>
          <a:prstGeom prst="rect">
            <a:avLst/>
          </a:prstGeom>
        </p:spPr>
      </p:pic>
      <p:sp>
        <p:nvSpPr>
          <p:cNvPr id="4" name="TextBox 3">
            <a:extLst>
              <a:ext uri="{FF2B5EF4-FFF2-40B4-BE49-F238E27FC236}">
                <a16:creationId xmlns:a16="http://schemas.microsoft.com/office/drawing/2014/main" id="{99D44F3F-5DB6-623C-2B58-88FA344F9E77}"/>
              </a:ext>
            </a:extLst>
          </p:cNvPr>
          <p:cNvSpPr txBox="1"/>
          <p:nvPr/>
        </p:nvSpPr>
        <p:spPr>
          <a:xfrm>
            <a:off x="11166331" y="6106175"/>
            <a:ext cx="69036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ROSA / EAP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pic>
        <p:nvPicPr>
          <p:cNvPr id="7" name="Picture 6" descr="A qr code on a white background&#10;&#10;Description automatically generated">
            <a:extLst>
              <a:ext uri="{FF2B5EF4-FFF2-40B4-BE49-F238E27FC236}">
                <a16:creationId xmlns:a16="http://schemas.microsoft.com/office/drawing/2014/main" id="{B3EF3877-4CB2-1BC5-834A-7B12FF645C17}"/>
              </a:ext>
            </a:extLst>
          </p:cNvPr>
          <p:cNvPicPr>
            <a:picLocks noChangeAspect="1"/>
          </p:cNvPicPr>
          <p:nvPr/>
        </p:nvPicPr>
        <p:blipFill>
          <a:blip r:embed="rId7"/>
          <a:stretch>
            <a:fillRect/>
          </a:stretch>
        </p:blipFill>
        <p:spPr>
          <a:xfrm>
            <a:off x="1155771" y="5025670"/>
            <a:ext cx="1817628" cy="1791289"/>
          </a:xfrm>
          <a:prstGeom prst="rect">
            <a:avLst/>
          </a:prstGeom>
        </p:spPr>
      </p:pic>
      <p:pic>
        <p:nvPicPr>
          <p:cNvPr id="13" name="Picture 12" descr="A qr code with black squares&#10;&#10;Description automatically generated">
            <a:extLst>
              <a:ext uri="{FF2B5EF4-FFF2-40B4-BE49-F238E27FC236}">
                <a16:creationId xmlns:a16="http://schemas.microsoft.com/office/drawing/2014/main" id="{41B7ADDE-3594-E864-E320-085F170AE4B6}"/>
              </a:ext>
            </a:extLst>
          </p:cNvPr>
          <p:cNvPicPr>
            <a:picLocks noChangeAspect="1"/>
          </p:cNvPicPr>
          <p:nvPr/>
        </p:nvPicPr>
        <p:blipFill>
          <a:blip r:embed="rId8"/>
          <a:stretch>
            <a:fillRect/>
          </a:stretch>
        </p:blipFill>
        <p:spPr>
          <a:xfrm>
            <a:off x="5027995" y="5032290"/>
            <a:ext cx="1811009" cy="1784669"/>
          </a:xfrm>
          <a:prstGeom prst="rect">
            <a:avLst/>
          </a:prstGeom>
        </p:spPr>
      </p:pic>
      <p:pic>
        <p:nvPicPr>
          <p:cNvPr id="15" name="Picture 14" descr="A qr code with a few squares&#10;&#10;Description automatically generated">
            <a:extLst>
              <a:ext uri="{FF2B5EF4-FFF2-40B4-BE49-F238E27FC236}">
                <a16:creationId xmlns:a16="http://schemas.microsoft.com/office/drawing/2014/main" id="{D89329D5-F7D9-88D5-ACC9-C5485A23A52F}"/>
              </a:ext>
            </a:extLst>
          </p:cNvPr>
          <p:cNvPicPr>
            <a:picLocks noChangeAspect="1"/>
          </p:cNvPicPr>
          <p:nvPr/>
        </p:nvPicPr>
        <p:blipFill>
          <a:blip r:embed="rId9"/>
          <a:stretch>
            <a:fillRect/>
          </a:stretch>
        </p:blipFill>
        <p:spPr>
          <a:xfrm>
            <a:off x="8999505" y="3787788"/>
            <a:ext cx="2016204" cy="2003119"/>
          </a:xfrm>
          <a:prstGeom prst="rect">
            <a:avLst/>
          </a:prstGeom>
        </p:spPr>
      </p:pic>
    </p:spTree>
    <p:extLst>
      <p:ext uri="{BB962C8B-B14F-4D97-AF65-F5344CB8AC3E}">
        <p14:creationId xmlns:p14="http://schemas.microsoft.com/office/powerpoint/2010/main" val="277482766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document&#10;&#10;Description automatically generated">
            <a:extLst>
              <a:ext uri="{FF2B5EF4-FFF2-40B4-BE49-F238E27FC236}">
                <a16:creationId xmlns:a16="http://schemas.microsoft.com/office/drawing/2014/main" id="{5BDD92CE-1EBB-6566-14E3-81A940AD7D29}"/>
              </a:ext>
            </a:extLst>
          </p:cNvPr>
          <p:cNvPicPr>
            <a:picLocks noChangeAspect="1"/>
          </p:cNvPicPr>
          <p:nvPr/>
        </p:nvPicPr>
        <p:blipFill rotWithShape="1">
          <a:blip r:embed="rId2"/>
          <a:srcRect r="2033"/>
          <a:stretch/>
        </p:blipFill>
        <p:spPr>
          <a:xfrm>
            <a:off x="3767328" y="499544"/>
            <a:ext cx="8127327" cy="5983355"/>
          </a:xfrm>
          <a:prstGeom prst="rect">
            <a:avLst/>
          </a:prstGeom>
        </p:spPr>
      </p:pic>
      <p:sp>
        <p:nvSpPr>
          <p:cNvPr id="3" name="Rectangle 2">
            <a:extLst>
              <a:ext uri="{FF2B5EF4-FFF2-40B4-BE49-F238E27FC236}">
                <a16:creationId xmlns:a16="http://schemas.microsoft.com/office/drawing/2014/main" id="{FEB14695-050D-0DD3-61A8-E71916BA84BD}"/>
              </a:ext>
            </a:extLst>
          </p:cNvPr>
          <p:cNvSpPr/>
          <p:nvPr/>
        </p:nvSpPr>
        <p:spPr>
          <a:xfrm>
            <a:off x="-1134" y="-16306"/>
            <a:ext cx="2745364" cy="6930798"/>
          </a:xfrm>
          <a:prstGeom prst="rect">
            <a:avLst/>
          </a:prstGeom>
          <a:solidFill>
            <a:srgbClr val="80808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NL" sz="1798"/>
          </a:p>
        </p:txBody>
      </p:sp>
      <p:sp>
        <p:nvSpPr>
          <p:cNvPr id="4" name="TextBox 6">
            <a:extLst>
              <a:ext uri="{FF2B5EF4-FFF2-40B4-BE49-F238E27FC236}">
                <a16:creationId xmlns:a16="http://schemas.microsoft.com/office/drawing/2014/main" id="{4418A55E-BF38-99B5-8D15-E6F30CBFF1CB}"/>
              </a:ext>
            </a:extLst>
          </p:cNvPr>
          <p:cNvSpPr txBox="1"/>
          <p:nvPr/>
        </p:nvSpPr>
        <p:spPr>
          <a:xfrm>
            <a:off x="157365" y="375014"/>
            <a:ext cx="2593038" cy="243143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4400">
                <a:solidFill>
                  <a:srgbClr val="455F51"/>
                </a:solidFill>
                <a:latin typeface="Calibri"/>
              </a:rPr>
              <a:t>AGENDA</a:t>
            </a:r>
            <a:endParaRPr lang="en-US" sz="4400">
              <a:solidFill>
                <a:srgbClr val="455F51"/>
              </a:solidFill>
              <a:latin typeface="Calibri"/>
            </a:endParaRPr>
          </a:p>
          <a:p>
            <a:pPr algn="l"/>
            <a:endParaRPr lang="en-US" sz="5400">
              <a:solidFill>
                <a:srgbClr val="FFFFFF"/>
              </a:solidFill>
            </a:endParaRPr>
          </a:p>
          <a:p>
            <a:pPr algn="l"/>
            <a:endParaRPr lang="en-US" sz="5400">
              <a:solidFill>
                <a:srgbClr val="FFFFFF"/>
              </a:solidFill>
            </a:endParaRPr>
          </a:p>
        </p:txBody>
      </p:sp>
    </p:spTree>
    <p:extLst>
      <p:ext uri="{BB962C8B-B14F-4D97-AF65-F5344CB8AC3E}">
        <p14:creationId xmlns:p14="http://schemas.microsoft.com/office/powerpoint/2010/main" val="293300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511" y="330849"/>
            <a:ext cx="6619" cy="1044447"/>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444162"/>
            <a:ext cx="1701477" cy="8694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ROSA / EAP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4"/>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5"/>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337469"/>
            <a:ext cx="0" cy="1037827"/>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5" name="Picture 4">
            <a:extLst>
              <a:ext uri="{FF2B5EF4-FFF2-40B4-BE49-F238E27FC236}">
                <a16:creationId xmlns:a16="http://schemas.microsoft.com/office/drawing/2014/main" id="{F41E261D-B4BD-57BB-102F-185546E7CA8E}"/>
              </a:ext>
            </a:extLst>
          </p:cNvPr>
          <p:cNvPicPr>
            <a:picLocks noChangeAspect="1"/>
          </p:cNvPicPr>
          <p:nvPr/>
        </p:nvPicPr>
        <p:blipFill>
          <a:blip r:embed="rId6"/>
          <a:stretch>
            <a:fillRect/>
          </a:stretch>
        </p:blipFill>
        <p:spPr>
          <a:xfrm>
            <a:off x="6267848" y="2155480"/>
            <a:ext cx="5474801" cy="4183683"/>
          </a:xfrm>
          <a:prstGeom prst="rect">
            <a:avLst/>
          </a:prstGeom>
        </p:spPr>
      </p:pic>
      <p:sp>
        <p:nvSpPr>
          <p:cNvPr id="8" name="TextBox 17">
            <a:extLst>
              <a:ext uri="{FF2B5EF4-FFF2-40B4-BE49-F238E27FC236}">
                <a16:creationId xmlns:a16="http://schemas.microsoft.com/office/drawing/2014/main" id="{A0C2C8B3-BA90-1955-A45A-5427FDB40F6D}"/>
              </a:ext>
            </a:extLst>
          </p:cNvPr>
          <p:cNvSpPr txBox="1"/>
          <p:nvPr/>
        </p:nvSpPr>
        <p:spPr>
          <a:xfrm>
            <a:off x="10150810" y="6162538"/>
            <a:ext cx="3186658" cy="1231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600" b="0">
                <a:latin typeface="Arial"/>
                <a:ea typeface="Arial"/>
                <a:cs typeface="Arial"/>
                <a:sym typeface="Arial"/>
              </a:defRPr>
            </a:pPr>
            <a:r>
              <a:rPr lang="en-US" sz="800">
                <a:solidFill>
                  <a:srgbClr val="FFFFFF"/>
                </a:solidFill>
              </a:rPr>
              <a:t>@UNICEF/2022/Ayeyarwardy</a:t>
            </a:r>
          </a:p>
        </p:txBody>
      </p:sp>
    </p:spTree>
    <p:extLst>
      <p:ext uri="{BB962C8B-B14F-4D97-AF65-F5344CB8AC3E}">
        <p14:creationId xmlns:p14="http://schemas.microsoft.com/office/powerpoint/2010/main" val="231632883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lustrações, clipart, desenhos animados e ícones de indiana tradicional fundo - indian textile pattern">
            <a:extLst>
              <a:ext uri="{FF2B5EF4-FFF2-40B4-BE49-F238E27FC236}">
                <a16:creationId xmlns:a16="http://schemas.microsoft.com/office/drawing/2014/main" id="{5588D9F5-FC1B-277E-ED37-FF1A4A6EF1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8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6">
            <a:extLst>
              <a:ext uri="{FF2B5EF4-FFF2-40B4-BE49-F238E27FC236}">
                <a16:creationId xmlns:a16="http://schemas.microsoft.com/office/drawing/2014/main" id="{EADBA9A9-5261-1E66-B862-B569ED148683}"/>
              </a:ext>
            </a:extLst>
          </p:cNvPr>
          <p:cNvSpPr txBox="1"/>
          <p:nvPr/>
        </p:nvSpPr>
        <p:spPr>
          <a:xfrm>
            <a:off x="7906226" y="1522504"/>
            <a:ext cx="4283787" cy="25014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sz="2400" b="0">
                <a:latin typeface="Arial"/>
                <a:ea typeface="Arial"/>
                <a:cs typeface="Arial"/>
                <a:sym typeface="Arial"/>
              </a:defRPr>
            </a:pPr>
            <a:r>
              <a:rPr lang="en-GB" sz="5500" kern="1200">
                <a:solidFill>
                  <a:srgbClr val="455F51"/>
                </a:solidFill>
                <a:latin typeface="Open Sans"/>
                <a:ea typeface="Open Sans"/>
                <a:cs typeface="Open Sans"/>
              </a:rPr>
              <a:t>Localisation</a:t>
            </a:r>
          </a:p>
        </p:txBody>
      </p:sp>
      <p:sp>
        <p:nvSpPr>
          <p:cNvPr id="4" name="TextBox 6">
            <a:extLst>
              <a:ext uri="{FF2B5EF4-FFF2-40B4-BE49-F238E27FC236}">
                <a16:creationId xmlns:a16="http://schemas.microsoft.com/office/drawing/2014/main" id="{46F15353-574B-9729-C113-68EDE3D0273D}"/>
              </a:ext>
            </a:extLst>
          </p:cNvPr>
          <p:cNvSpPr txBox="1"/>
          <p:nvPr/>
        </p:nvSpPr>
        <p:spPr>
          <a:xfrm>
            <a:off x="8629757" y="4157000"/>
            <a:ext cx="2874898" cy="10617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Denis Kioko Matheka</a:t>
            </a:r>
          </a:p>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Martha Nakakanda</a:t>
            </a:r>
          </a:p>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Alexa Humphreys</a:t>
            </a:r>
            <a:endParaRPr lang="en-US" sz="2400"/>
          </a:p>
        </p:txBody>
      </p:sp>
    </p:spTree>
    <p:extLst>
      <p:ext uri="{BB962C8B-B14F-4D97-AF65-F5344CB8AC3E}">
        <p14:creationId xmlns:p14="http://schemas.microsoft.com/office/powerpoint/2010/main" val="22071956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5B2481-C553-98E1-0718-88CFB9EC454A}"/>
              </a:ext>
            </a:extLst>
          </p:cNvPr>
          <p:cNvSpPr/>
          <p:nvPr/>
        </p:nvSpPr>
        <p:spPr>
          <a:xfrm>
            <a:off x="645227" y="2481401"/>
            <a:ext cx="5340484" cy="3168000"/>
          </a:xfrm>
          <a:prstGeom prst="rect">
            <a:avLst/>
          </a:prstGeom>
          <a:solidFill>
            <a:schemeClr val="bg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FC91DEB9-DF16-CA76-FACF-303B5C4B9E8E}"/>
              </a:ext>
            </a:extLst>
          </p:cNvPr>
          <p:cNvSpPr/>
          <p:nvPr/>
        </p:nvSpPr>
        <p:spPr>
          <a:xfrm>
            <a:off x="6314180" y="1414747"/>
            <a:ext cx="5340484" cy="4248000"/>
          </a:xfrm>
          <a:prstGeom prst="rect">
            <a:avLst/>
          </a:prstGeom>
          <a:solidFill>
            <a:srgbClr val="9CCB38">
              <a:alpha val="69804"/>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17">
            <a:extLst>
              <a:ext uri="{FF2B5EF4-FFF2-40B4-BE49-F238E27FC236}">
                <a16:creationId xmlns:a16="http://schemas.microsoft.com/office/drawing/2014/main" id="{E009B7F7-F2BC-E558-3F5F-49DB83915097}"/>
              </a:ext>
            </a:extLst>
          </p:cNvPr>
          <p:cNvSpPr txBox="1"/>
          <p:nvPr/>
        </p:nvSpPr>
        <p:spPr>
          <a:xfrm>
            <a:off x="644910" y="6303378"/>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sz="1000">
                <a:solidFill>
                  <a:srgbClr val="808080"/>
                </a:solidFill>
              </a:rPr>
              <a:t>Session Title:</a:t>
            </a:r>
            <a:r>
              <a:rPr lang="en-US" sz="1000">
                <a:solidFill>
                  <a:srgbClr val="808080"/>
                </a:solidFill>
              </a:rPr>
              <a:t> </a:t>
            </a:r>
            <a:r>
              <a:rPr lang="en-US" sz="1000" err="1">
                <a:solidFill>
                  <a:srgbClr val="808080"/>
                </a:solidFill>
              </a:rPr>
              <a:t>Localisation</a:t>
            </a:r>
            <a:r>
              <a:rPr lang="en-US" sz="1000">
                <a:solidFill>
                  <a:srgbClr val="808080"/>
                </a:solidFill>
              </a:rPr>
              <a:t> </a:t>
            </a:r>
            <a:r>
              <a:rPr sz="1000">
                <a:solidFill>
                  <a:srgbClr val="808080"/>
                </a:solidFill>
              </a:rPr>
              <a:t> </a:t>
            </a:r>
            <a:br>
              <a:rPr sz="1000"/>
            </a:br>
            <a:r>
              <a:rPr sz="1000">
                <a:solidFill>
                  <a:srgbClr val="808080"/>
                </a:solidFill>
              </a:rPr>
              <a:t>Date:</a:t>
            </a:r>
            <a:r>
              <a:rPr lang="en-US" sz="1000">
                <a:solidFill>
                  <a:srgbClr val="808080"/>
                </a:solidFill>
              </a:rPr>
              <a:t> 13 March 2024</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2" name="TextBox 6">
            <a:extLst>
              <a:ext uri="{FF2B5EF4-FFF2-40B4-BE49-F238E27FC236}">
                <a16:creationId xmlns:a16="http://schemas.microsoft.com/office/drawing/2014/main" id="{9EFCB7DE-8514-F97C-5612-AED2C4DE8176}"/>
              </a:ext>
            </a:extLst>
          </p:cNvPr>
          <p:cNvSpPr txBox="1"/>
          <p:nvPr/>
        </p:nvSpPr>
        <p:spPr>
          <a:xfrm>
            <a:off x="453824" y="250257"/>
            <a:ext cx="7120647"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a:ea typeface="Open Sans"/>
                <a:cs typeface="Open Sans"/>
              </a:rPr>
              <a:t>What is </a:t>
            </a:r>
            <a:r>
              <a:rPr lang="en-GB" sz="4800" b="0" kern="1200">
                <a:solidFill>
                  <a:srgbClr val="455F51"/>
                </a:solidFill>
                <a:latin typeface="Open Sans"/>
                <a:ea typeface="Open Sans"/>
                <a:cs typeface="Open Sans"/>
              </a:rPr>
              <a:t>localisation</a:t>
            </a:r>
            <a:r>
              <a:rPr lang="en-US" sz="4800" b="0" kern="1200">
                <a:solidFill>
                  <a:srgbClr val="455F51"/>
                </a:solidFill>
                <a:latin typeface="Open Sans"/>
                <a:ea typeface="Open Sans"/>
                <a:cs typeface="Open Sans"/>
              </a:rPr>
              <a:t>?</a:t>
            </a:r>
          </a:p>
        </p:txBody>
      </p:sp>
      <p:sp>
        <p:nvSpPr>
          <p:cNvPr id="9" name="TextBox 8">
            <a:extLst>
              <a:ext uri="{FF2B5EF4-FFF2-40B4-BE49-F238E27FC236}">
                <a16:creationId xmlns:a16="http://schemas.microsoft.com/office/drawing/2014/main" id="{C82C2A68-0D0A-8623-FF54-BC38B8873968}"/>
              </a:ext>
            </a:extLst>
          </p:cNvPr>
          <p:cNvSpPr txBox="1"/>
          <p:nvPr/>
        </p:nvSpPr>
        <p:spPr>
          <a:xfrm>
            <a:off x="6573355" y="1596854"/>
            <a:ext cx="4683906" cy="38702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500" b="0">
                <a:solidFill>
                  <a:sysClr val="windowText" lastClr="000000"/>
                </a:solidFill>
                <a:latin typeface="Open Sans"/>
                <a:ea typeface="+mn-ea"/>
                <a:cs typeface="+mn-cs"/>
                <a:sym typeface="Helvetica Neue Medium"/>
              </a:rPr>
              <a:t>GNC Anti-racism &amp; Localisation Working Group: </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400" b="0">
              <a:solidFill>
                <a:sysClr val="windowText" lastClr="000000"/>
              </a:solidFill>
              <a:latin typeface="Open Sans"/>
              <a:ea typeface="+mn-ea"/>
              <a:cs typeface="+mn-cs"/>
            </a:endParaRPr>
          </a:p>
          <a:p>
            <a:r>
              <a:rPr lang="en-US" sz="1600" b="0">
                <a:solidFill>
                  <a:sysClr val="windowText" lastClr="000000"/>
                </a:solidFill>
                <a:latin typeface="Open Sans"/>
                <a:ea typeface="+mn-ea"/>
                <a:cs typeface="+mn-cs"/>
                <a:sym typeface="Helvetica Neue Medium"/>
              </a:rPr>
              <a:t>“</a:t>
            </a:r>
            <a:r>
              <a:rPr lang="en-US" sz="1600">
                <a:solidFill>
                  <a:sysClr val="windowText" lastClr="000000"/>
                </a:solidFill>
                <a:latin typeface="Open Sans"/>
                <a:ea typeface="+mn-ea"/>
                <a:cs typeface="+mn-cs"/>
                <a:sym typeface="Helvetica Neue Medium"/>
              </a:rPr>
              <a:t>Localisation is based on the recognition of an imbalance of power between international actors and the communities that they serve. Localisation is a restorative process involving recognition, respect, appreciation, and investment in local and national humanitarian capacities, leadership, and local and national resources. The aim is to replace this imbalance with locally-driven, locally-led, and locally-owned response to better and more sustainably meet the needs of affected populations</a:t>
            </a:r>
            <a:r>
              <a:rPr lang="en-US" sz="1600" b="0">
                <a:solidFill>
                  <a:sysClr val="windowText" lastClr="000000"/>
                </a:solidFill>
                <a:latin typeface="Open Sans"/>
                <a:ea typeface="+mn-ea"/>
                <a:cs typeface="+mn-cs"/>
                <a:sym typeface="Helvetica Neue Medium"/>
              </a:rPr>
              <a:t>" </a:t>
            </a: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4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US" sz="1400" b="0" i="1">
                <a:solidFill>
                  <a:sysClr val="windowText" lastClr="000000"/>
                </a:solidFill>
                <a:latin typeface="Open Sans"/>
                <a:ea typeface="+mn-ea"/>
                <a:cs typeface="+mn-cs"/>
                <a:sym typeface="Helvetica Neue Medium"/>
              </a:rPr>
              <a:t>- Inspired by The Grand Bargain, Arbie </a:t>
            </a:r>
            <a:r>
              <a:rPr lang="en-US" sz="1400" b="0" i="1" err="1">
                <a:solidFill>
                  <a:sysClr val="windowText" lastClr="000000"/>
                </a:solidFill>
                <a:latin typeface="Open Sans"/>
                <a:ea typeface="+mn-ea"/>
                <a:cs typeface="+mn-cs"/>
                <a:sym typeface="Helvetica Neue Medium"/>
              </a:rPr>
              <a:t>Baguios</a:t>
            </a:r>
            <a:r>
              <a:rPr lang="en-US" sz="1400" b="0" i="1">
                <a:solidFill>
                  <a:sysClr val="windowText" lastClr="000000"/>
                </a:solidFill>
                <a:latin typeface="Open Sans"/>
                <a:ea typeface="+mn-ea"/>
                <a:cs typeface="+mn-cs"/>
                <a:sym typeface="Helvetica Neue Medium"/>
              </a:rPr>
              <a:t>, and Oxfam</a:t>
            </a:r>
            <a:endParaRPr lang="en-US" sz="1400" b="0" i="1">
              <a:solidFill>
                <a:sysClr val="windowText" lastClr="000000"/>
              </a:solidFill>
              <a:latin typeface="Open Sans"/>
              <a:ea typeface="+mn-ea"/>
              <a:cs typeface="+mn-cs"/>
            </a:endParaRPr>
          </a:p>
        </p:txBody>
      </p:sp>
      <p:sp>
        <p:nvSpPr>
          <p:cNvPr id="13" name="TextBox 12">
            <a:extLst>
              <a:ext uri="{FF2B5EF4-FFF2-40B4-BE49-F238E27FC236}">
                <a16:creationId xmlns:a16="http://schemas.microsoft.com/office/drawing/2014/main" id="{3B3DF78B-8B4C-F5CF-E75A-E6B156532C51}"/>
              </a:ext>
            </a:extLst>
          </p:cNvPr>
          <p:cNvSpPr txBox="1"/>
          <p:nvPr/>
        </p:nvSpPr>
        <p:spPr>
          <a:xfrm>
            <a:off x="930912" y="2640762"/>
            <a:ext cx="4683906" cy="28546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a:p>
            <a:pPr marL="0" marR="0" indent="0" algn="l" defTabSz="412750" rtl="0" fontAlgn="auto" latinLnBrk="0" hangingPunct="0">
              <a:lnSpc>
                <a:spcPct val="100000"/>
              </a:lnSpc>
              <a:spcBef>
                <a:spcPts val="0"/>
              </a:spcBef>
              <a:spcAft>
                <a:spcPts val="0"/>
              </a:spcAft>
              <a:buClrTx/>
              <a:buSzTx/>
              <a:buFontTx/>
              <a:buNone/>
              <a:tabLst/>
            </a:pPr>
            <a:r>
              <a:rPr lang="en-US" sz="1500" b="0">
                <a:solidFill>
                  <a:sysClr val="windowText" lastClr="000000"/>
                </a:solidFill>
                <a:latin typeface="Open Sans"/>
                <a:ea typeface="+mn-ea"/>
                <a:cs typeface="+mn-cs"/>
                <a:sym typeface="Helvetica Neue Medium"/>
              </a:rPr>
              <a:t>The Grand Bargain frames </a:t>
            </a:r>
            <a:r>
              <a:rPr lang="en-US" sz="1500" b="0" err="1">
                <a:solidFill>
                  <a:sysClr val="windowText" lastClr="000000"/>
                </a:solidFill>
                <a:latin typeface="Open Sans"/>
                <a:ea typeface="+mn-ea"/>
                <a:cs typeface="+mn-cs"/>
                <a:sym typeface="Helvetica Neue Medium"/>
              </a:rPr>
              <a:t>localisation</a:t>
            </a:r>
            <a:r>
              <a:rPr lang="en-US" sz="1500" b="0">
                <a:solidFill>
                  <a:sysClr val="windowText" lastClr="000000"/>
                </a:solidFill>
                <a:latin typeface="Open Sans"/>
                <a:ea typeface="+mn-ea"/>
                <a:cs typeface="+mn-cs"/>
                <a:sym typeface="Helvetica Neue Medium"/>
              </a:rPr>
              <a:t> as being:</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US" sz="1600" b="0">
                <a:solidFill>
                  <a:sysClr val="windowText" lastClr="000000"/>
                </a:solidFill>
                <a:latin typeface="Open Sans"/>
                <a:ea typeface="+mn-ea"/>
                <a:cs typeface="+mn-cs"/>
                <a:sym typeface="Helvetica Neue Medium"/>
              </a:rPr>
              <a:t>“</a:t>
            </a:r>
            <a:r>
              <a:rPr lang="en-US" sz="1600">
                <a:solidFill>
                  <a:sysClr val="windowText" lastClr="000000"/>
                </a:solidFill>
                <a:latin typeface="Open Sans"/>
                <a:ea typeface="+mn-ea"/>
                <a:cs typeface="+mn-cs"/>
                <a:sym typeface="Helvetica Neue Medium"/>
              </a:rPr>
              <a:t>as local as possible, as international as necessary</a:t>
            </a:r>
            <a:r>
              <a:rPr lang="en-US" sz="1600" b="0">
                <a:solidFill>
                  <a:sysClr val="windowText" lastClr="000000"/>
                </a:solidFill>
                <a:latin typeface="Open Sans"/>
                <a:ea typeface="+mn-ea"/>
                <a:cs typeface="+mn-cs"/>
                <a:sym typeface="Helvetica Neue Medium"/>
              </a:rPr>
              <a:t>”</a:t>
            </a: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a:p>
            <a:r>
              <a:rPr lang="en-US" sz="1500" b="0">
                <a:solidFill>
                  <a:sysClr val="windowText" lastClr="000000"/>
                </a:solidFill>
                <a:latin typeface="Open Sans"/>
                <a:ea typeface="+mn-ea"/>
                <a:cs typeface="+mn-cs"/>
                <a:sym typeface="Helvetica Neue Medium"/>
              </a:rPr>
              <a:t>Signatories have pledged to increase cash programming, strengthen the humanitarian-development nexus, promote greater participation of affected persons in decision-making, and provide more support to national and local responders. </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p:txBody>
      </p:sp>
      <p:sp>
        <p:nvSpPr>
          <p:cNvPr id="15" name="TextBox 14">
            <a:extLst>
              <a:ext uri="{FF2B5EF4-FFF2-40B4-BE49-F238E27FC236}">
                <a16:creationId xmlns:a16="http://schemas.microsoft.com/office/drawing/2014/main" id="{7269C838-00AA-E4E4-DC98-FC9A75A1E039}"/>
              </a:ext>
            </a:extLst>
          </p:cNvPr>
          <p:cNvSpPr txBox="1"/>
          <p:nvPr/>
        </p:nvSpPr>
        <p:spPr>
          <a:xfrm>
            <a:off x="750037" y="1335379"/>
            <a:ext cx="5042217"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000" b="0">
                <a:latin typeface="Open Sans"/>
              </a:rPr>
              <a:t>There is no single definition and interpretations of the term “</a:t>
            </a:r>
            <a:r>
              <a:rPr lang="en-US" sz="2000" b="0" err="1">
                <a:latin typeface="Open Sans"/>
              </a:rPr>
              <a:t>localisation</a:t>
            </a:r>
            <a:r>
              <a:rPr lang="en-US" sz="2000" b="0">
                <a:latin typeface="Open Sans"/>
              </a:rPr>
              <a:t>” vary across stakeholders and contexts</a:t>
            </a:r>
            <a:endParaRPr lang="fr-FR" sz="2000" b="0">
              <a:latin typeface="Open Sans"/>
            </a:endParaRPr>
          </a:p>
        </p:txBody>
      </p:sp>
      <p:sp>
        <p:nvSpPr>
          <p:cNvPr id="7" name="TextBox 6">
            <a:extLst>
              <a:ext uri="{FF2B5EF4-FFF2-40B4-BE49-F238E27FC236}">
                <a16:creationId xmlns:a16="http://schemas.microsoft.com/office/drawing/2014/main" id="{4F7C8073-50F0-5595-1C03-B9B432842392}"/>
              </a:ext>
            </a:extLst>
          </p:cNvPr>
          <p:cNvSpPr txBox="1"/>
          <p:nvPr/>
        </p:nvSpPr>
        <p:spPr>
          <a:xfrm>
            <a:off x="11146729" y="6105562"/>
            <a:ext cx="767418"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ROSA/EAP</a:t>
            </a:r>
            <a:r>
              <a:rPr lang="en-NL" sz="1200" b="0" spc="-100">
                <a:solidFill>
                  <a:srgbClr val="D8D8D8"/>
                </a:solidFill>
                <a:latin typeface="Calibri"/>
                <a:cs typeface="Calibri"/>
              </a:rPr>
              <a:t> </a:t>
            </a:r>
            <a:endParaRPr lang="en-US" sz="1200" b="0" spc="-100">
              <a:solidFill>
                <a:srgbClr val="D8D8D8"/>
              </a:solidFill>
              <a:latin typeface="Calibri"/>
              <a:cs typeface="Calibri"/>
            </a:endParaRPr>
          </a:p>
          <a:p>
            <a:pPr algn="l"/>
            <a:r>
              <a:rPr lang="en-NL" sz="1200" b="0" spc="-100">
                <a:solidFill>
                  <a:srgbClr val="D8D8D8"/>
                </a:solidFill>
                <a:latin typeface="Calibri"/>
                <a:cs typeface="Calibri"/>
              </a:rPr>
              <a:t>Regional</a:t>
            </a:r>
            <a:r>
              <a:rPr lang="en-US" sz="1200" b="0" spc="-100">
                <a:solidFill>
                  <a:srgbClr val="D8D8D8"/>
                </a:solidFill>
                <a:latin typeface="Calibri"/>
                <a:cs typeface="Calibri"/>
              </a:rPr>
              <a:t> Meeting</a:t>
            </a:r>
          </a:p>
        </p:txBody>
      </p:sp>
    </p:spTree>
    <p:extLst>
      <p:ext uri="{BB962C8B-B14F-4D97-AF65-F5344CB8AC3E}">
        <p14:creationId xmlns:p14="http://schemas.microsoft.com/office/powerpoint/2010/main" val="232991570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6">
            <a:extLst>
              <a:ext uri="{FF2B5EF4-FFF2-40B4-BE49-F238E27FC236}">
                <a16:creationId xmlns:a16="http://schemas.microsoft.com/office/drawing/2014/main" id="{399FA51C-5F56-02DA-FCD1-C83284D3464A}"/>
              </a:ext>
            </a:extLst>
          </p:cNvPr>
          <p:cNvSpPr txBox="1"/>
          <p:nvPr/>
        </p:nvSpPr>
        <p:spPr>
          <a:xfrm>
            <a:off x="453823" y="250257"/>
            <a:ext cx="11313266" cy="9365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3500" b="0" kern="1200">
                <a:solidFill>
                  <a:srgbClr val="455F51"/>
                </a:solidFill>
                <a:latin typeface="Open Sans"/>
                <a:ea typeface="Open Sans"/>
                <a:cs typeface="Open Sans"/>
              </a:rPr>
              <a:t>How the GNC connects Anti-racism and </a:t>
            </a:r>
            <a:r>
              <a:rPr lang="en-US" sz="3500" b="0" kern="1200" err="1">
                <a:solidFill>
                  <a:srgbClr val="455F51"/>
                </a:solidFill>
                <a:latin typeface="Open Sans"/>
                <a:ea typeface="Open Sans"/>
                <a:cs typeface="Open Sans"/>
              </a:rPr>
              <a:t>Localisation</a:t>
            </a:r>
          </a:p>
        </p:txBody>
      </p:sp>
      <p:pic>
        <p:nvPicPr>
          <p:cNvPr id="7" name="Picture 6" descr="A close-up of a diagram&#10;&#10;Description automatically generated">
            <a:extLst>
              <a:ext uri="{FF2B5EF4-FFF2-40B4-BE49-F238E27FC236}">
                <a16:creationId xmlns:a16="http://schemas.microsoft.com/office/drawing/2014/main" id="{74D37CB4-7970-D8ED-F0CC-53544820F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31" y="929424"/>
            <a:ext cx="10379339" cy="4999153"/>
          </a:xfrm>
          <a:prstGeom prst="rect">
            <a:avLst/>
          </a:prstGeom>
          <a:ln>
            <a:noFill/>
          </a:ln>
        </p:spPr>
      </p:pic>
      <p:sp>
        <p:nvSpPr>
          <p:cNvPr id="12" name="TextBox 17">
            <a:extLst>
              <a:ext uri="{FF2B5EF4-FFF2-40B4-BE49-F238E27FC236}">
                <a16:creationId xmlns:a16="http://schemas.microsoft.com/office/drawing/2014/main" id="{1D06D13C-E22E-7029-DDC5-870871E69B41}"/>
              </a:ext>
            </a:extLst>
          </p:cNvPr>
          <p:cNvSpPr txBox="1"/>
          <p:nvPr/>
        </p:nvSpPr>
        <p:spPr>
          <a:xfrm>
            <a:off x="644910" y="6303378"/>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000">
                <a:solidFill>
                  <a:srgbClr val="808080"/>
                </a:solidFill>
              </a:rPr>
              <a:t>Session Title:</a:t>
            </a:r>
            <a:r>
              <a:rPr lang="en-US" sz="1000">
                <a:solidFill>
                  <a:srgbClr val="808080"/>
                </a:solidFill>
              </a:rPr>
              <a:t> </a:t>
            </a:r>
            <a:r>
              <a:rPr lang="en-US" sz="1000" err="1">
                <a:solidFill>
                  <a:srgbClr val="808080"/>
                </a:solidFill>
              </a:rPr>
              <a:t>Localisation</a:t>
            </a:r>
            <a:r>
              <a:rPr lang="en-US" sz="1000">
                <a:solidFill>
                  <a:srgbClr val="808080"/>
                </a:solidFill>
              </a:rPr>
              <a:t> </a:t>
            </a:r>
            <a:r>
              <a:rPr sz="1000">
                <a:solidFill>
                  <a:srgbClr val="808080"/>
                </a:solidFill>
              </a:rPr>
              <a:t> </a:t>
            </a:r>
            <a:br>
              <a:rPr sz="1000"/>
            </a:br>
            <a:r>
              <a:rPr sz="1000">
                <a:solidFill>
                  <a:srgbClr val="808080"/>
                </a:solidFill>
              </a:rPr>
              <a:t>Date:</a:t>
            </a:r>
            <a:r>
              <a:rPr lang="en-US" sz="1000">
                <a:solidFill>
                  <a:srgbClr val="808080"/>
                </a:solidFill>
              </a:rPr>
              <a:t> 13 March 2024</a:t>
            </a:r>
          </a:p>
        </p:txBody>
      </p:sp>
      <p:sp>
        <p:nvSpPr>
          <p:cNvPr id="4" name="TextBox 3">
            <a:extLst>
              <a:ext uri="{FF2B5EF4-FFF2-40B4-BE49-F238E27FC236}">
                <a16:creationId xmlns:a16="http://schemas.microsoft.com/office/drawing/2014/main" id="{03B75CAA-ED1B-52E2-34A0-755F1185D100}"/>
              </a:ext>
            </a:extLst>
          </p:cNvPr>
          <p:cNvSpPr txBox="1"/>
          <p:nvPr/>
        </p:nvSpPr>
        <p:spPr>
          <a:xfrm>
            <a:off x="11146729" y="6105562"/>
            <a:ext cx="767418"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ROSA/EAP</a:t>
            </a:r>
            <a:r>
              <a:rPr lang="en-NL" sz="1200" b="0" spc="-100">
                <a:solidFill>
                  <a:srgbClr val="D8D8D8"/>
                </a:solidFill>
                <a:latin typeface="Calibri"/>
                <a:cs typeface="Calibri"/>
              </a:rPr>
              <a:t> </a:t>
            </a:r>
            <a:endParaRPr lang="en-US" sz="1200" b="0" spc="-100">
              <a:solidFill>
                <a:srgbClr val="D8D8D8"/>
              </a:solidFill>
              <a:latin typeface="Calibri"/>
              <a:cs typeface="Calibri"/>
            </a:endParaRPr>
          </a:p>
          <a:p>
            <a:pPr algn="l"/>
            <a:r>
              <a:rPr lang="en-NL" sz="1200" b="0" spc="-100">
                <a:solidFill>
                  <a:srgbClr val="D8D8D8"/>
                </a:solidFill>
                <a:latin typeface="Calibri"/>
                <a:cs typeface="Calibri"/>
              </a:rPr>
              <a:t>Regional</a:t>
            </a:r>
            <a:r>
              <a:rPr lang="en-US" sz="1200" b="0" spc="-100">
                <a:solidFill>
                  <a:srgbClr val="D8D8D8"/>
                </a:solidFill>
                <a:latin typeface="Calibri"/>
                <a:cs typeface="Calibri"/>
              </a:rPr>
              <a:t> Meeting</a:t>
            </a:r>
          </a:p>
        </p:txBody>
      </p:sp>
    </p:spTree>
    <p:extLst>
      <p:ext uri="{BB962C8B-B14F-4D97-AF65-F5344CB8AC3E}">
        <p14:creationId xmlns:p14="http://schemas.microsoft.com/office/powerpoint/2010/main" val="249454536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6">
            <a:extLst>
              <a:ext uri="{FF2B5EF4-FFF2-40B4-BE49-F238E27FC236}">
                <a16:creationId xmlns:a16="http://schemas.microsoft.com/office/drawing/2014/main" id="{399FA51C-5F56-02DA-FCD1-C83284D3464A}"/>
              </a:ext>
            </a:extLst>
          </p:cNvPr>
          <p:cNvSpPr txBox="1"/>
          <p:nvPr/>
        </p:nvSpPr>
        <p:spPr>
          <a:xfrm>
            <a:off x="453823" y="250257"/>
            <a:ext cx="9805480"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panose="020B0606030504020204" pitchFamily="34" charset="0"/>
                <a:ea typeface="Open Sans" panose="020B0606030504020204" pitchFamily="34" charset="0"/>
                <a:cs typeface="Open Sans" panose="020B0606030504020204" pitchFamily="34" charset="0"/>
              </a:rPr>
              <a:t>Who is a local or national actor?</a:t>
            </a:r>
          </a:p>
        </p:txBody>
      </p:sp>
      <p:pic>
        <p:nvPicPr>
          <p:cNvPr id="14" name="Picture 13">
            <a:extLst>
              <a:ext uri="{FF2B5EF4-FFF2-40B4-BE49-F238E27FC236}">
                <a16:creationId xmlns:a16="http://schemas.microsoft.com/office/drawing/2014/main" id="{656B9C9B-13A9-8CBF-1CDA-4DE5A6A9E546}"/>
              </a:ext>
            </a:extLst>
          </p:cNvPr>
          <p:cNvPicPr>
            <a:picLocks noChangeAspect="1"/>
          </p:cNvPicPr>
          <p:nvPr/>
        </p:nvPicPr>
        <p:blipFill>
          <a:blip r:embed="rId5"/>
          <a:stretch>
            <a:fillRect/>
          </a:stretch>
        </p:blipFill>
        <p:spPr>
          <a:xfrm>
            <a:off x="3268760" y="1499747"/>
            <a:ext cx="7789013" cy="3608203"/>
          </a:xfrm>
          <a:prstGeom prst="rect">
            <a:avLst/>
          </a:prstGeom>
        </p:spPr>
      </p:pic>
      <p:sp>
        <p:nvSpPr>
          <p:cNvPr id="19" name="TextBox 18">
            <a:extLst>
              <a:ext uri="{FF2B5EF4-FFF2-40B4-BE49-F238E27FC236}">
                <a16:creationId xmlns:a16="http://schemas.microsoft.com/office/drawing/2014/main" id="{C0F46448-A99C-3724-28AF-D9365484D5EC}"/>
              </a:ext>
            </a:extLst>
          </p:cNvPr>
          <p:cNvSpPr txBox="1"/>
          <p:nvPr/>
        </p:nvSpPr>
        <p:spPr>
          <a:xfrm>
            <a:off x="557244" y="1713099"/>
            <a:ext cx="2604745" cy="31700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2500" b="0"/>
              <a:t>These are generally the types of actors that are considered local or national, depending on the context</a:t>
            </a:r>
            <a:endParaRPr lang="fr-FR" sz="2500" b="0"/>
          </a:p>
        </p:txBody>
      </p:sp>
      <p:sp>
        <p:nvSpPr>
          <p:cNvPr id="7" name="TextBox 17">
            <a:extLst>
              <a:ext uri="{FF2B5EF4-FFF2-40B4-BE49-F238E27FC236}">
                <a16:creationId xmlns:a16="http://schemas.microsoft.com/office/drawing/2014/main" id="{D33D0C12-5386-34E3-142E-6DEA0506FF19}"/>
              </a:ext>
            </a:extLst>
          </p:cNvPr>
          <p:cNvSpPr txBox="1"/>
          <p:nvPr/>
        </p:nvSpPr>
        <p:spPr>
          <a:xfrm>
            <a:off x="644910" y="6303378"/>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000">
                <a:solidFill>
                  <a:srgbClr val="808080"/>
                </a:solidFill>
              </a:rPr>
              <a:t>Session Title:</a:t>
            </a:r>
            <a:r>
              <a:rPr lang="en-US" sz="1000">
                <a:solidFill>
                  <a:srgbClr val="808080"/>
                </a:solidFill>
              </a:rPr>
              <a:t> </a:t>
            </a:r>
            <a:r>
              <a:rPr lang="en-US" sz="1000" err="1">
                <a:solidFill>
                  <a:srgbClr val="808080"/>
                </a:solidFill>
              </a:rPr>
              <a:t>Localisation</a:t>
            </a:r>
            <a:r>
              <a:rPr lang="en-US" sz="1000">
                <a:solidFill>
                  <a:srgbClr val="808080"/>
                </a:solidFill>
              </a:rPr>
              <a:t> </a:t>
            </a:r>
            <a:r>
              <a:rPr sz="1000">
                <a:solidFill>
                  <a:srgbClr val="808080"/>
                </a:solidFill>
              </a:rPr>
              <a:t> </a:t>
            </a:r>
            <a:br>
              <a:rPr sz="1000"/>
            </a:br>
            <a:r>
              <a:rPr sz="1000">
                <a:solidFill>
                  <a:srgbClr val="808080"/>
                </a:solidFill>
              </a:rPr>
              <a:t>Date:</a:t>
            </a:r>
            <a:r>
              <a:rPr lang="en-US" sz="1000">
                <a:solidFill>
                  <a:srgbClr val="808080"/>
                </a:solidFill>
              </a:rPr>
              <a:t> 13 March 2024</a:t>
            </a:r>
          </a:p>
        </p:txBody>
      </p:sp>
      <p:sp>
        <p:nvSpPr>
          <p:cNvPr id="4" name="TextBox 3">
            <a:extLst>
              <a:ext uri="{FF2B5EF4-FFF2-40B4-BE49-F238E27FC236}">
                <a16:creationId xmlns:a16="http://schemas.microsoft.com/office/drawing/2014/main" id="{303EECFC-FCDC-E726-C294-E056620E6F97}"/>
              </a:ext>
            </a:extLst>
          </p:cNvPr>
          <p:cNvSpPr txBox="1"/>
          <p:nvPr/>
        </p:nvSpPr>
        <p:spPr>
          <a:xfrm>
            <a:off x="11146729" y="6105562"/>
            <a:ext cx="767418"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ROSA/EAP</a:t>
            </a:r>
            <a:r>
              <a:rPr lang="en-NL" sz="1200" b="0" spc="-100">
                <a:solidFill>
                  <a:srgbClr val="D8D8D8"/>
                </a:solidFill>
                <a:latin typeface="Calibri"/>
                <a:cs typeface="Calibri"/>
              </a:rPr>
              <a:t> </a:t>
            </a:r>
            <a:endParaRPr lang="en-US" sz="1200" b="0" spc="-100">
              <a:solidFill>
                <a:srgbClr val="D8D8D8"/>
              </a:solidFill>
              <a:latin typeface="Calibri"/>
              <a:cs typeface="Calibri"/>
            </a:endParaRPr>
          </a:p>
          <a:p>
            <a:pPr algn="l"/>
            <a:r>
              <a:rPr lang="en-NL" sz="1200" b="0" spc="-100">
                <a:solidFill>
                  <a:srgbClr val="D8D8D8"/>
                </a:solidFill>
                <a:latin typeface="Calibri"/>
                <a:cs typeface="Calibri"/>
              </a:rPr>
              <a:t>Regional</a:t>
            </a:r>
            <a:r>
              <a:rPr lang="en-US" sz="1200" b="0" spc="-100">
                <a:solidFill>
                  <a:srgbClr val="D8D8D8"/>
                </a:solidFill>
                <a:latin typeface="Calibri"/>
                <a:cs typeface="Calibri"/>
              </a:rPr>
              <a:t> Meeting</a:t>
            </a:r>
          </a:p>
        </p:txBody>
      </p:sp>
    </p:spTree>
    <p:extLst>
      <p:ext uri="{BB962C8B-B14F-4D97-AF65-F5344CB8AC3E}">
        <p14:creationId xmlns:p14="http://schemas.microsoft.com/office/powerpoint/2010/main" val="306097086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6BCA9-5A0C-DF57-5540-BD054173E43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DFB6114-E5B8-75C6-D1ED-78FABF664DA3}"/>
              </a:ext>
            </a:extLst>
          </p:cNvPr>
          <p:cNvSpPr/>
          <p:nvPr/>
        </p:nvSpPr>
        <p:spPr>
          <a:xfrm>
            <a:off x="5464470" y="1734533"/>
            <a:ext cx="5288434" cy="3195687"/>
          </a:xfrm>
          <a:prstGeom prst="rect">
            <a:avLst/>
          </a:prstGeom>
          <a:solidFill>
            <a:srgbClr val="10AD9B">
              <a:alpha val="45882"/>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6" name="Straight Connector 5">
            <a:extLst>
              <a:ext uri="{FF2B5EF4-FFF2-40B4-BE49-F238E27FC236}">
                <a16:creationId xmlns:a16="http://schemas.microsoft.com/office/drawing/2014/main" id="{1E7C5BC2-9AE3-C639-3574-67B60D803D0C}"/>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BCED0C8-C98F-0E93-1994-BEAD53FB62AD}"/>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9BE93022-D944-0D4F-B9E3-443BAEBAB40E}"/>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4A7B69EE-A533-B019-472E-E95A189B03CF}"/>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6">
            <a:extLst>
              <a:ext uri="{FF2B5EF4-FFF2-40B4-BE49-F238E27FC236}">
                <a16:creationId xmlns:a16="http://schemas.microsoft.com/office/drawing/2014/main" id="{956A8D9E-30AB-5873-1B3B-29C0AC62A7DF}"/>
              </a:ext>
            </a:extLst>
          </p:cNvPr>
          <p:cNvSpPr txBox="1"/>
          <p:nvPr/>
        </p:nvSpPr>
        <p:spPr>
          <a:xfrm>
            <a:off x="178629" y="243631"/>
            <a:ext cx="12179297" cy="92882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nSpc>
                <a:spcPct val="90000"/>
              </a:lnSpc>
              <a:spcBef>
                <a:spcPct val="0"/>
              </a:spcBef>
              <a:spcAft>
                <a:spcPts val="600"/>
              </a:spcAft>
              <a:defRPr sz="2400" b="0">
                <a:latin typeface="Arial"/>
                <a:ea typeface="Arial"/>
                <a:cs typeface="Arial"/>
                <a:sym typeface="Arial"/>
              </a:defRPr>
            </a:pPr>
            <a:r>
              <a:rPr lang="en-US" sz="4800">
                <a:solidFill>
                  <a:srgbClr val="455F51"/>
                </a:solidFill>
                <a:latin typeface="Open Sans"/>
                <a:ea typeface="Open Sans"/>
                <a:cs typeface="Open Sans"/>
              </a:rPr>
              <a:t>Learning from our colleagues</a:t>
            </a:r>
          </a:p>
        </p:txBody>
      </p:sp>
      <p:sp>
        <p:nvSpPr>
          <p:cNvPr id="3" name="TextBox 2">
            <a:extLst>
              <a:ext uri="{FF2B5EF4-FFF2-40B4-BE49-F238E27FC236}">
                <a16:creationId xmlns:a16="http://schemas.microsoft.com/office/drawing/2014/main" id="{DEA6ACB1-F499-E6DC-EAB9-34971BCF3FF6}"/>
              </a:ext>
            </a:extLst>
          </p:cNvPr>
          <p:cNvSpPr txBox="1"/>
          <p:nvPr/>
        </p:nvSpPr>
        <p:spPr>
          <a:xfrm>
            <a:off x="5722244" y="2176305"/>
            <a:ext cx="4819616" cy="23083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defTabSz="914400">
              <a:lnSpc>
                <a:spcPct val="90000"/>
              </a:lnSpc>
              <a:spcBef>
                <a:spcPct val="0"/>
              </a:spcBef>
              <a:spcAft>
                <a:spcPts val="600"/>
              </a:spcAft>
              <a:defRPr sz="2400" b="0">
                <a:latin typeface="Arial"/>
                <a:ea typeface="Arial"/>
                <a:cs typeface="Arial"/>
                <a:sym typeface="Arial"/>
              </a:defRPr>
            </a:pPr>
            <a:r>
              <a:rPr lang="en-US" sz="4000" kern="1200">
                <a:solidFill>
                  <a:schemeClr val="tx1"/>
                </a:solidFill>
                <a:latin typeface="Open Sans"/>
                <a:ea typeface="Open Sans"/>
                <a:cs typeface="Open Sans"/>
              </a:rPr>
              <a:t>How are you promoting </a:t>
            </a:r>
            <a:r>
              <a:rPr lang="en-US" sz="4000" kern="1200" err="1">
                <a:solidFill>
                  <a:schemeClr val="tx1"/>
                </a:solidFill>
                <a:latin typeface="Open Sans"/>
                <a:ea typeface="Open Sans"/>
                <a:cs typeface="Open Sans"/>
              </a:rPr>
              <a:t>localisation</a:t>
            </a:r>
            <a:r>
              <a:rPr lang="en-US" sz="4000" kern="1200">
                <a:solidFill>
                  <a:schemeClr val="tx1"/>
                </a:solidFill>
                <a:latin typeface="Open Sans"/>
                <a:ea typeface="Open Sans"/>
                <a:cs typeface="Open Sans"/>
              </a:rPr>
              <a:t> in your context?</a:t>
            </a:r>
          </a:p>
        </p:txBody>
      </p:sp>
      <p:pic>
        <p:nvPicPr>
          <p:cNvPr id="7" name="Picture 6">
            <a:extLst>
              <a:ext uri="{FF2B5EF4-FFF2-40B4-BE49-F238E27FC236}">
                <a16:creationId xmlns:a16="http://schemas.microsoft.com/office/drawing/2014/main" id="{3D0EAF30-0434-88E2-0843-4759A43843FB}"/>
              </a:ext>
            </a:extLst>
          </p:cNvPr>
          <p:cNvPicPr>
            <a:picLocks noChangeAspect="1"/>
          </p:cNvPicPr>
          <p:nvPr/>
        </p:nvPicPr>
        <p:blipFill>
          <a:blip r:embed="rId5"/>
          <a:stretch>
            <a:fillRect/>
          </a:stretch>
        </p:blipFill>
        <p:spPr>
          <a:xfrm>
            <a:off x="1032020" y="1301463"/>
            <a:ext cx="3741967" cy="2832251"/>
          </a:xfrm>
          <a:prstGeom prst="rect">
            <a:avLst/>
          </a:prstGeom>
        </p:spPr>
      </p:pic>
      <p:sp>
        <p:nvSpPr>
          <p:cNvPr id="9" name="TextBox 8">
            <a:extLst>
              <a:ext uri="{FF2B5EF4-FFF2-40B4-BE49-F238E27FC236}">
                <a16:creationId xmlns:a16="http://schemas.microsoft.com/office/drawing/2014/main" id="{138386DB-3B7B-36F7-FEE0-E02E6F9159F1}"/>
              </a:ext>
            </a:extLst>
          </p:cNvPr>
          <p:cNvSpPr txBox="1"/>
          <p:nvPr/>
        </p:nvSpPr>
        <p:spPr>
          <a:xfrm>
            <a:off x="1650140" y="4256093"/>
            <a:ext cx="2505724" cy="1015663"/>
          </a:xfrm>
          <a:prstGeom prst="rect">
            <a:avLst/>
          </a:prstGeom>
          <a:solidFill>
            <a:schemeClr val="bg1"/>
          </a:solidFill>
        </p:spPr>
        <p:txBody>
          <a:bodyPr wrap="square" lIns="91440" tIns="45720" rIns="91440" bIns="45720" rtlCol="0" anchor="t">
            <a:spAutoFit/>
          </a:bodyPr>
          <a:lstStyle/>
          <a:p>
            <a:pPr algn="ctr"/>
            <a:r>
              <a:rPr lang="en-US" sz="1400" b="1"/>
              <a:t>CODE:</a:t>
            </a:r>
            <a:endParaRPr lang="en-US" sz="1400" b="1">
              <a:ea typeface="Calibri"/>
              <a:cs typeface="Calibri"/>
            </a:endParaRPr>
          </a:p>
          <a:p>
            <a:pPr algn="ctr"/>
            <a:endParaRPr lang="en-US" sz="1400" b="1">
              <a:ea typeface="Calibri"/>
              <a:cs typeface="Calibri"/>
            </a:endParaRPr>
          </a:p>
          <a:p>
            <a:r>
              <a:rPr lang="en-US" sz="3200">
                <a:solidFill>
                  <a:srgbClr val="2F8777"/>
                </a:solidFill>
                <a:highlight>
                  <a:srgbClr val="FFFF00"/>
                </a:highlight>
                <a:ea typeface="Calibri"/>
                <a:cs typeface="Calibri"/>
              </a:rPr>
              <a:t>XXXX </a:t>
            </a:r>
            <a:r>
              <a:rPr lang="en-US" sz="3200" err="1">
                <a:solidFill>
                  <a:srgbClr val="2F8777"/>
                </a:solidFill>
                <a:highlight>
                  <a:srgbClr val="FFFF00"/>
                </a:highlight>
                <a:ea typeface="Calibri"/>
                <a:cs typeface="Calibri"/>
              </a:rPr>
              <a:t>XXXX</a:t>
            </a:r>
            <a:endParaRPr lang="en-US" sz="3200" b="1" err="1">
              <a:solidFill>
                <a:srgbClr val="2F8777"/>
              </a:solidFill>
              <a:highlight>
                <a:srgbClr val="FFFF00"/>
              </a:highlight>
              <a:ea typeface="Calibri"/>
              <a:cs typeface="Calibri"/>
            </a:endParaRPr>
          </a:p>
        </p:txBody>
      </p:sp>
      <p:sp>
        <p:nvSpPr>
          <p:cNvPr id="13" name="TextBox 17">
            <a:extLst>
              <a:ext uri="{FF2B5EF4-FFF2-40B4-BE49-F238E27FC236}">
                <a16:creationId xmlns:a16="http://schemas.microsoft.com/office/drawing/2014/main" id="{E9727C58-1BC6-4E9F-672F-D82CC50C58DA}"/>
              </a:ext>
            </a:extLst>
          </p:cNvPr>
          <p:cNvSpPr txBox="1"/>
          <p:nvPr/>
        </p:nvSpPr>
        <p:spPr>
          <a:xfrm>
            <a:off x="644910" y="6303378"/>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000">
                <a:solidFill>
                  <a:srgbClr val="808080"/>
                </a:solidFill>
              </a:rPr>
              <a:t>Session Title:</a:t>
            </a:r>
            <a:r>
              <a:rPr lang="en-US" sz="1000">
                <a:solidFill>
                  <a:srgbClr val="808080"/>
                </a:solidFill>
              </a:rPr>
              <a:t> </a:t>
            </a:r>
            <a:r>
              <a:rPr lang="en-US" sz="1000" err="1">
                <a:solidFill>
                  <a:srgbClr val="808080"/>
                </a:solidFill>
              </a:rPr>
              <a:t>Localisation</a:t>
            </a:r>
            <a:r>
              <a:rPr lang="en-US" sz="1000">
                <a:solidFill>
                  <a:srgbClr val="808080"/>
                </a:solidFill>
              </a:rPr>
              <a:t> </a:t>
            </a:r>
            <a:r>
              <a:rPr sz="1000">
                <a:solidFill>
                  <a:srgbClr val="808080"/>
                </a:solidFill>
              </a:rPr>
              <a:t> </a:t>
            </a:r>
            <a:br>
              <a:rPr sz="1000"/>
            </a:br>
            <a:r>
              <a:rPr sz="1000">
                <a:solidFill>
                  <a:srgbClr val="808080"/>
                </a:solidFill>
              </a:rPr>
              <a:t>Date:</a:t>
            </a:r>
            <a:r>
              <a:rPr lang="en-US" sz="1000">
                <a:solidFill>
                  <a:srgbClr val="808080"/>
                </a:solidFill>
              </a:rPr>
              <a:t> 13 March 2024</a:t>
            </a:r>
          </a:p>
        </p:txBody>
      </p:sp>
      <p:sp>
        <p:nvSpPr>
          <p:cNvPr id="10" name="TextBox 9">
            <a:extLst>
              <a:ext uri="{FF2B5EF4-FFF2-40B4-BE49-F238E27FC236}">
                <a16:creationId xmlns:a16="http://schemas.microsoft.com/office/drawing/2014/main" id="{55FDB179-DE1B-54EC-66B0-7A0FDF6CB654}"/>
              </a:ext>
            </a:extLst>
          </p:cNvPr>
          <p:cNvSpPr txBox="1"/>
          <p:nvPr/>
        </p:nvSpPr>
        <p:spPr>
          <a:xfrm>
            <a:off x="11146729" y="6105562"/>
            <a:ext cx="767418"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ROSA/EAP</a:t>
            </a:r>
            <a:r>
              <a:rPr lang="en-NL" sz="1200" b="0" spc="-100">
                <a:solidFill>
                  <a:srgbClr val="D8D8D8"/>
                </a:solidFill>
                <a:latin typeface="Calibri"/>
                <a:cs typeface="Calibri"/>
              </a:rPr>
              <a:t> </a:t>
            </a:r>
            <a:endParaRPr lang="en-US" sz="1200" b="0" spc="-100">
              <a:solidFill>
                <a:srgbClr val="D8D8D8"/>
              </a:solidFill>
              <a:latin typeface="Calibri"/>
              <a:cs typeface="Calibri"/>
            </a:endParaRPr>
          </a:p>
          <a:p>
            <a:pPr algn="l"/>
            <a:r>
              <a:rPr lang="en-NL" sz="1200" b="0" spc="-100">
                <a:solidFill>
                  <a:srgbClr val="D8D8D8"/>
                </a:solidFill>
                <a:latin typeface="Calibri"/>
                <a:cs typeface="Calibri"/>
              </a:rPr>
              <a:t>Regional</a:t>
            </a:r>
            <a:r>
              <a:rPr lang="en-US" sz="1200" b="0" spc="-100">
                <a:solidFill>
                  <a:srgbClr val="D8D8D8"/>
                </a:solidFill>
                <a:latin typeface="Calibri"/>
                <a:cs typeface="Calibri"/>
              </a:rPr>
              <a:t> Meeting</a:t>
            </a:r>
          </a:p>
        </p:txBody>
      </p:sp>
    </p:spTree>
    <p:extLst>
      <p:ext uri="{BB962C8B-B14F-4D97-AF65-F5344CB8AC3E}">
        <p14:creationId xmlns:p14="http://schemas.microsoft.com/office/powerpoint/2010/main" val="32053294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C808A99-29D1-0264-92F4-2D030C2CC1ED}"/>
              </a:ext>
            </a:extLst>
          </p:cNvPr>
          <p:cNvSpPr/>
          <p:nvPr/>
        </p:nvSpPr>
        <p:spPr>
          <a:xfrm>
            <a:off x="6365803" y="1561130"/>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3" name="TextBox 6">
            <a:extLst>
              <a:ext uri="{FF2B5EF4-FFF2-40B4-BE49-F238E27FC236}">
                <a16:creationId xmlns:a16="http://schemas.microsoft.com/office/drawing/2014/main" id="{4C20D24D-72EF-53B7-C086-FABB3503E60F}"/>
              </a:ext>
            </a:extLst>
          </p:cNvPr>
          <p:cNvSpPr txBox="1"/>
          <p:nvPr/>
        </p:nvSpPr>
        <p:spPr>
          <a:xfrm>
            <a:off x="453824" y="250257"/>
            <a:ext cx="11108985"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a:ea typeface="Open Sans"/>
                <a:cs typeface="Open Sans"/>
              </a:rPr>
              <a:t>Support and resources for </a:t>
            </a:r>
            <a:r>
              <a:rPr lang="en-US" sz="4800" b="0" kern="1200" err="1">
                <a:solidFill>
                  <a:srgbClr val="455F51"/>
                </a:solidFill>
                <a:latin typeface="Open Sans"/>
                <a:ea typeface="Open Sans"/>
                <a:cs typeface="Open Sans"/>
              </a:rPr>
              <a:t>localisation</a:t>
            </a:r>
            <a:endParaRPr lang="en-US" sz="4800" b="0" kern="1200" err="1">
              <a:solidFill>
                <a:srgbClr val="455F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549273A-5F6A-D34B-1ABE-4E302C37D2A7}"/>
              </a:ext>
            </a:extLst>
          </p:cNvPr>
          <p:cNvSpPr/>
          <p:nvPr/>
        </p:nvSpPr>
        <p:spPr>
          <a:xfrm>
            <a:off x="1146435" y="3885152"/>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TextBox 13">
            <a:extLst>
              <a:ext uri="{FF2B5EF4-FFF2-40B4-BE49-F238E27FC236}">
                <a16:creationId xmlns:a16="http://schemas.microsoft.com/office/drawing/2014/main" id="{FE838ECA-A81A-AA58-F00A-612BB9EBA364}"/>
              </a:ext>
            </a:extLst>
          </p:cNvPr>
          <p:cNvSpPr txBox="1"/>
          <p:nvPr/>
        </p:nvSpPr>
        <p:spPr>
          <a:xfrm>
            <a:off x="7259692" y="2040048"/>
            <a:ext cx="2472597"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Inter-Agency </a:t>
            </a:r>
            <a:r>
              <a:rPr lang="en-US" sz="1500">
                <a:solidFill>
                  <a:schemeClr val="tx1"/>
                </a:solidFill>
              </a:rPr>
              <a:t>Toolkit on </a:t>
            </a:r>
            <a:r>
              <a:rPr lang="en-US" sz="1500" err="1">
                <a:solidFill>
                  <a:schemeClr val="tx1"/>
                </a:solidFill>
              </a:rPr>
              <a:t>Localisation</a:t>
            </a:r>
            <a:r>
              <a:rPr lang="en-US" sz="1500" b="0">
                <a:solidFill>
                  <a:schemeClr val="tx1"/>
                </a:solidFill>
              </a:rPr>
              <a:t> in Humanitarian Coordination</a:t>
            </a:r>
            <a:endParaRPr lang="en-US" sz="1500">
              <a:solidFill>
                <a:schemeClr val="tx1"/>
              </a:solidFill>
            </a:endParaRPr>
          </a:p>
        </p:txBody>
      </p:sp>
      <p:sp>
        <p:nvSpPr>
          <p:cNvPr id="17" name="TextBox 16">
            <a:extLst>
              <a:ext uri="{FF2B5EF4-FFF2-40B4-BE49-F238E27FC236}">
                <a16:creationId xmlns:a16="http://schemas.microsoft.com/office/drawing/2014/main" id="{8A7AF1BF-2F0C-1252-FD93-DF9D3E14DBC4}"/>
              </a:ext>
            </a:extLst>
          </p:cNvPr>
          <p:cNvSpPr txBox="1"/>
          <p:nvPr/>
        </p:nvSpPr>
        <p:spPr>
          <a:xfrm>
            <a:off x="1906114" y="2159029"/>
            <a:ext cx="2686519" cy="500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Newly established </a:t>
            </a:r>
            <a:r>
              <a:rPr lang="en-US" sz="1500" err="1">
                <a:solidFill>
                  <a:schemeClr val="tx1"/>
                </a:solidFill>
              </a:rPr>
              <a:t>Localisation</a:t>
            </a:r>
            <a:r>
              <a:rPr lang="en-US" sz="1500">
                <a:solidFill>
                  <a:schemeClr val="tx1"/>
                </a:solidFill>
              </a:rPr>
              <a:t> Helpdesk</a:t>
            </a:r>
            <a:endParaRPr lang="en-US" sz="1500" b="0">
              <a:solidFill>
                <a:schemeClr val="tx1"/>
              </a:solidFill>
            </a:endParaRPr>
          </a:p>
        </p:txBody>
      </p:sp>
      <p:sp>
        <p:nvSpPr>
          <p:cNvPr id="18" name="Rectangle 17">
            <a:extLst>
              <a:ext uri="{FF2B5EF4-FFF2-40B4-BE49-F238E27FC236}">
                <a16:creationId xmlns:a16="http://schemas.microsoft.com/office/drawing/2014/main" id="{6614DF4C-45A8-BCD1-404E-49200C2CBCC4}"/>
              </a:ext>
            </a:extLst>
          </p:cNvPr>
          <p:cNvSpPr/>
          <p:nvPr/>
        </p:nvSpPr>
        <p:spPr>
          <a:xfrm>
            <a:off x="6364125" y="3885151"/>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a:extLst>
              <a:ext uri="{FF2B5EF4-FFF2-40B4-BE49-F238E27FC236}">
                <a16:creationId xmlns:a16="http://schemas.microsoft.com/office/drawing/2014/main" id="{D847DE6E-F5F3-3A8B-76F4-13CCFAC498FC}"/>
              </a:ext>
            </a:extLst>
          </p:cNvPr>
          <p:cNvSpPr txBox="1"/>
          <p:nvPr/>
        </p:nvSpPr>
        <p:spPr>
          <a:xfrm>
            <a:off x="1918938" y="4136800"/>
            <a:ext cx="2943225" cy="119263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The GNC is partnering with various actors to provide </a:t>
            </a:r>
            <a:r>
              <a:rPr lang="en-US" sz="1500">
                <a:solidFill>
                  <a:schemeClr val="tx1"/>
                </a:solidFill>
              </a:rPr>
              <a:t>on demand organizational capacity strengthening</a:t>
            </a:r>
            <a:r>
              <a:rPr lang="en-US" sz="1500" b="0">
                <a:solidFill>
                  <a:schemeClr val="tx1"/>
                </a:solidFill>
              </a:rPr>
              <a:t> opportunities for LNAs </a:t>
            </a:r>
            <a:r>
              <a:rPr lang="en-US" sz="1500" b="0" i="1">
                <a:solidFill>
                  <a:schemeClr val="tx1"/>
                </a:solidFill>
              </a:rPr>
              <a:t>(funding dependent)</a:t>
            </a:r>
            <a:endParaRPr lang="en-US" sz="1400" i="1">
              <a:solidFill>
                <a:schemeClr val="tx1"/>
              </a:solidFill>
            </a:endParaRPr>
          </a:p>
        </p:txBody>
      </p:sp>
      <p:sp>
        <p:nvSpPr>
          <p:cNvPr id="23" name="Rectangle 22">
            <a:extLst>
              <a:ext uri="{FF2B5EF4-FFF2-40B4-BE49-F238E27FC236}">
                <a16:creationId xmlns:a16="http://schemas.microsoft.com/office/drawing/2014/main" id="{998DA113-DDAC-DFC9-74E5-EBD6668C4231}"/>
              </a:ext>
            </a:extLst>
          </p:cNvPr>
          <p:cNvSpPr/>
          <p:nvPr/>
        </p:nvSpPr>
        <p:spPr>
          <a:xfrm>
            <a:off x="1144425" y="1561130"/>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TextBox 23">
            <a:extLst>
              <a:ext uri="{FF2B5EF4-FFF2-40B4-BE49-F238E27FC236}">
                <a16:creationId xmlns:a16="http://schemas.microsoft.com/office/drawing/2014/main" id="{71C9F557-C837-43D9-5831-E5B3443B9874}"/>
              </a:ext>
            </a:extLst>
          </p:cNvPr>
          <p:cNvSpPr txBox="1"/>
          <p:nvPr/>
        </p:nvSpPr>
        <p:spPr>
          <a:xfrm>
            <a:off x="7272741" y="4364005"/>
            <a:ext cx="268651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i="1">
                <a:solidFill>
                  <a:schemeClr val="tx1"/>
                </a:solidFill>
              </a:rPr>
              <a:t>Coming soon</a:t>
            </a:r>
            <a:r>
              <a:rPr lang="en-US" sz="1500" b="0">
                <a:solidFill>
                  <a:schemeClr val="tx1"/>
                </a:solidFill>
              </a:rPr>
              <a:t> </a:t>
            </a:r>
            <a:r>
              <a:rPr lang="en-US" sz="1500" err="1">
                <a:solidFill>
                  <a:schemeClr val="tx1"/>
                </a:solidFill>
              </a:rPr>
              <a:t>Localisation</a:t>
            </a:r>
            <a:r>
              <a:rPr lang="en-US" sz="1500">
                <a:solidFill>
                  <a:schemeClr val="tx1"/>
                </a:solidFill>
              </a:rPr>
              <a:t> </a:t>
            </a:r>
            <a:endParaRPr lang="en-US" sz="1400">
              <a:solidFill>
                <a:schemeClr val="tx1"/>
              </a:solidFill>
            </a:endParaRPr>
          </a:p>
          <a:p>
            <a:r>
              <a:rPr lang="en-US" sz="1500">
                <a:solidFill>
                  <a:schemeClr val="tx1"/>
                </a:solidFill>
              </a:rPr>
              <a:t>e-learning module</a:t>
            </a:r>
            <a:r>
              <a:rPr lang="en-US" sz="1500" b="0">
                <a:solidFill>
                  <a:schemeClr val="tx1"/>
                </a:solidFill>
              </a:rPr>
              <a:t> targeting cluster coordination groups</a:t>
            </a:r>
            <a:endParaRPr lang="en-US" sz="1400">
              <a:solidFill>
                <a:schemeClr val="tx1"/>
              </a:solidFill>
            </a:endParaRPr>
          </a:p>
        </p:txBody>
      </p:sp>
      <p:pic>
        <p:nvPicPr>
          <p:cNvPr id="5" name="Picture 4" descr="A green rectangle with white text&#10;&#10;Description automatically generated">
            <a:extLst>
              <a:ext uri="{FF2B5EF4-FFF2-40B4-BE49-F238E27FC236}">
                <a16:creationId xmlns:a16="http://schemas.microsoft.com/office/drawing/2014/main" id="{18D6380C-AAB7-0741-4063-960442DDCFA6}"/>
              </a:ext>
            </a:extLst>
          </p:cNvPr>
          <p:cNvPicPr>
            <a:picLocks noChangeAspect="1"/>
          </p:cNvPicPr>
          <p:nvPr/>
        </p:nvPicPr>
        <p:blipFill>
          <a:blip r:embed="rId4"/>
          <a:stretch>
            <a:fillRect/>
          </a:stretch>
        </p:blipFill>
        <p:spPr>
          <a:xfrm>
            <a:off x="4244861" y="2949462"/>
            <a:ext cx="1753052" cy="619125"/>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A128C9C0-8B71-362B-8A7C-D876C5DD642F}"/>
              </a:ext>
            </a:extLst>
          </p:cNvPr>
          <p:cNvPicPr>
            <a:picLocks noChangeAspect="1"/>
          </p:cNvPicPr>
          <p:nvPr/>
        </p:nvPicPr>
        <p:blipFill>
          <a:blip r:embed="rId4"/>
          <a:stretch>
            <a:fillRect/>
          </a:stretch>
        </p:blipFill>
        <p:spPr>
          <a:xfrm>
            <a:off x="4242357" y="5330448"/>
            <a:ext cx="1753052" cy="619125"/>
          </a:xfrm>
          <a:prstGeom prst="rect">
            <a:avLst/>
          </a:prstGeom>
        </p:spPr>
      </p:pic>
      <p:pic>
        <p:nvPicPr>
          <p:cNvPr id="13" name="Picture 12" descr="A collage of people&amp;#39;s faces&#10;&#10;Description automatically generated">
            <a:extLst>
              <a:ext uri="{FF2B5EF4-FFF2-40B4-BE49-F238E27FC236}">
                <a16:creationId xmlns:a16="http://schemas.microsoft.com/office/drawing/2014/main" id="{81C4B8C4-8B73-7ECD-0439-7E28F5AB8870}"/>
              </a:ext>
            </a:extLst>
          </p:cNvPr>
          <p:cNvPicPr>
            <a:picLocks noChangeAspect="1"/>
          </p:cNvPicPr>
          <p:nvPr/>
        </p:nvPicPr>
        <p:blipFill>
          <a:blip r:embed="rId5"/>
          <a:stretch>
            <a:fillRect/>
          </a:stretch>
        </p:blipFill>
        <p:spPr>
          <a:xfrm>
            <a:off x="9707145" y="1193210"/>
            <a:ext cx="1689019" cy="2364478"/>
          </a:xfrm>
          <a:prstGeom prst="rect">
            <a:avLst/>
          </a:prstGeom>
          <a:ln>
            <a:solidFill>
              <a:schemeClr val="tx1"/>
            </a:solidFill>
          </a:ln>
        </p:spPr>
      </p:pic>
      <p:pic>
        <p:nvPicPr>
          <p:cNvPr id="20" name="Picture 19" descr="A hand holding a megaphone&#10;&#10;Description automatically generated">
            <a:extLst>
              <a:ext uri="{FF2B5EF4-FFF2-40B4-BE49-F238E27FC236}">
                <a16:creationId xmlns:a16="http://schemas.microsoft.com/office/drawing/2014/main" id="{B928D113-7577-C022-1EA8-770C62B9ABFF}"/>
              </a:ext>
            </a:extLst>
          </p:cNvPr>
          <p:cNvPicPr>
            <a:picLocks noChangeAspect="1"/>
          </p:cNvPicPr>
          <p:nvPr/>
        </p:nvPicPr>
        <p:blipFill>
          <a:blip r:embed="rId6"/>
          <a:stretch>
            <a:fillRect/>
          </a:stretch>
        </p:blipFill>
        <p:spPr>
          <a:xfrm flipH="1">
            <a:off x="10076375" y="4772353"/>
            <a:ext cx="1081907" cy="1027559"/>
          </a:xfrm>
          <a:prstGeom prst="rect">
            <a:avLst/>
          </a:prstGeom>
        </p:spPr>
      </p:pic>
      <p:sp>
        <p:nvSpPr>
          <p:cNvPr id="10" name="TextBox 17">
            <a:extLst>
              <a:ext uri="{FF2B5EF4-FFF2-40B4-BE49-F238E27FC236}">
                <a16:creationId xmlns:a16="http://schemas.microsoft.com/office/drawing/2014/main" id="{305467F9-0534-E390-ED08-7EB1122A6799}"/>
              </a:ext>
            </a:extLst>
          </p:cNvPr>
          <p:cNvSpPr txBox="1"/>
          <p:nvPr/>
        </p:nvSpPr>
        <p:spPr>
          <a:xfrm>
            <a:off x="644910" y="6303378"/>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000">
                <a:solidFill>
                  <a:srgbClr val="808080"/>
                </a:solidFill>
              </a:rPr>
              <a:t>Session Title:</a:t>
            </a:r>
            <a:r>
              <a:rPr lang="en-US" sz="1000">
                <a:solidFill>
                  <a:srgbClr val="808080"/>
                </a:solidFill>
              </a:rPr>
              <a:t> </a:t>
            </a:r>
            <a:r>
              <a:rPr lang="en-US" sz="1000" err="1">
                <a:solidFill>
                  <a:srgbClr val="808080"/>
                </a:solidFill>
              </a:rPr>
              <a:t>Localisation</a:t>
            </a:r>
            <a:r>
              <a:rPr lang="en-US" sz="1000">
                <a:solidFill>
                  <a:srgbClr val="808080"/>
                </a:solidFill>
              </a:rPr>
              <a:t> </a:t>
            </a:r>
            <a:r>
              <a:rPr sz="1000">
                <a:solidFill>
                  <a:srgbClr val="808080"/>
                </a:solidFill>
              </a:rPr>
              <a:t> </a:t>
            </a:r>
            <a:br>
              <a:rPr sz="1000"/>
            </a:br>
            <a:r>
              <a:rPr sz="1000">
                <a:solidFill>
                  <a:srgbClr val="808080"/>
                </a:solidFill>
              </a:rPr>
              <a:t>Date:</a:t>
            </a:r>
            <a:r>
              <a:rPr lang="en-US" sz="1000">
                <a:solidFill>
                  <a:srgbClr val="808080"/>
                </a:solidFill>
              </a:rPr>
              <a:t> 13 March 2024</a:t>
            </a:r>
          </a:p>
        </p:txBody>
      </p:sp>
      <p:sp>
        <p:nvSpPr>
          <p:cNvPr id="9" name="TextBox 8">
            <a:extLst>
              <a:ext uri="{FF2B5EF4-FFF2-40B4-BE49-F238E27FC236}">
                <a16:creationId xmlns:a16="http://schemas.microsoft.com/office/drawing/2014/main" id="{E2CD1C98-0AFF-FA1C-8AF2-EBE8220EFBE6}"/>
              </a:ext>
            </a:extLst>
          </p:cNvPr>
          <p:cNvSpPr txBox="1"/>
          <p:nvPr/>
        </p:nvSpPr>
        <p:spPr>
          <a:xfrm>
            <a:off x="11146729" y="6105562"/>
            <a:ext cx="767418"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ROSA/EAP</a:t>
            </a:r>
            <a:r>
              <a:rPr lang="en-NL" sz="1200" b="0" spc="-100">
                <a:solidFill>
                  <a:srgbClr val="D8D8D8"/>
                </a:solidFill>
                <a:latin typeface="Calibri"/>
                <a:cs typeface="Calibri"/>
              </a:rPr>
              <a:t> </a:t>
            </a:r>
            <a:endParaRPr lang="en-US" sz="1200" b="0" spc="-100">
              <a:solidFill>
                <a:srgbClr val="D8D8D8"/>
              </a:solidFill>
              <a:latin typeface="Calibri"/>
              <a:cs typeface="Calibri"/>
            </a:endParaRPr>
          </a:p>
          <a:p>
            <a:pPr algn="l"/>
            <a:r>
              <a:rPr lang="en-NL" sz="1200" b="0" spc="-100">
                <a:solidFill>
                  <a:srgbClr val="D8D8D8"/>
                </a:solidFill>
                <a:latin typeface="Calibri"/>
                <a:cs typeface="Calibri"/>
              </a:rPr>
              <a:t>Regional</a:t>
            </a:r>
            <a:r>
              <a:rPr lang="en-US" sz="1200" b="0" spc="-100">
                <a:solidFill>
                  <a:srgbClr val="D8D8D8"/>
                </a:solidFill>
                <a:latin typeface="Calibri"/>
                <a:cs typeface="Calibri"/>
              </a:rPr>
              <a:t> Meeting</a:t>
            </a:r>
          </a:p>
        </p:txBody>
      </p:sp>
    </p:spTree>
    <p:extLst>
      <p:ext uri="{BB962C8B-B14F-4D97-AF65-F5344CB8AC3E}">
        <p14:creationId xmlns:p14="http://schemas.microsoft.com/office/powerpoint/2010/main" val="405049972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7"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335667" y="1921860"/>
            <a:ext cx="4200255" cy="492442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lang="as-IN" sz="4000">
                <a:solidFill>
                  <a:srgbClr val="455F51"/>
                </a:solidFill>
              </a:rPr>
              <a:t>ধন্যবাদ</a:t>
            </a:r>
            <a:endParaRPr lang="en-US" sz="4000">
              <a:solidFill>
                <a:srgbClr val="455F51"/>
              </a:solidFill>
            </a:endParaRPr>
          </a:p>
          <a:p>
            <a:pPr algn="ctr"/>
            <a:r>
              <a:rPr lang="en-US" sz="4000">
                <a:solidFill>
                  <a:srgbClr val="455F51"/>
                </a:solidFill>
              </a:rPr>
              <a:t>TERIMA KASIH</a:t>
            </a:r>
          </a:p>
          <a:p>
            <a:pPr algn="ctr"/>
            <a:r>
              <a:rPr lang="as-IN" sz="4000">
                <a:solidFill>
                  <a:srgbClr val="455F51"/>
                </a:solidFill>
              </a:rPr>
              <a:t>​</a:t>
            </a:r>
            <a:r>
              <a:rPr lang="ar-AE" sz="4000">
                <a:solidFill>
                  <a:srgbClr val="455F51"/>
                </a:solidFill>
              </a:rPr>
              <a:t>تشکر</a:t>
            </a:r>
            <a:r>
              <a:rPr lang="en-US" sz="4000">
                <a:solidFill>
                  <a:srgbClr val="455F51"/>
                </a:solidFill>
              </a:rPr>
              <a:t>                  </a:t>
            </a:r>
          </a:p>
          <a:p>
            <a:pPr algn="ctr"/>
            <a:r>
              <a:rPr lang="en-US" sz="4000">
                <a:solidFill>
                  <a:srgbClr val="455F51"/>
                </a:solidFill>
              </a:rPr>
              <a:t>Salamat</a:t>
            </a:r>
          </a:p>
          <a:p>
            <a:pPr algn="ctr"/>
            <a:r>
              <a:rPr lang="hi-IN" sz="4000">
                <a:solidFill>
                  <a:srgbClr val="455F51"/>
                </a:solidFill>
              </a:rPr>
              <a:t>धन्यवाद​</a:t>
            </a:r>
            <a:endParaRPr lang="en-US" sz="4000">
              <a:solidFill>
                <a:srgbClr val="455F51"/>
              </a:solidFill>
            </a:endParaRPr>
          </a:p>
          <a:p>
            <a:pPr algn="ctr"/>
            <a:r>
              <a:rPr lang="en-US" sz="4000" err="1">
                <a:solidFill>
                  <a:srgbClr val="455F51"/>
                </a:solidFill>
              </a:rPr>
              <a:t>Dhanyabād</a:t>
            </a:r>
            <a:endParaRPr lang="en-US" sz="4000">
              <a:solidFill>
                <a:srgbClr val="455F51"/>
              </a:solidFill>
            </a:endParaRPr>
          </a:p>
          <a:p>
            <a:pPr algn="ctr"/>
            <a:r>
              <a:rPr lang="ko-KR" altLang="en-US" sz="4000">
                <a:solidFill>
                  <a:srgbClr val="455F51"/>
                </a:solidFill>
              </a:rPr>
              <a:t>감사합니다</a:t>
            </a:r>
            <a:endParaRPr lang="en-US" sz="4000">
              <a:solidFill>
                <a:srgbClr val="455F51"/>
              </a:solidFill>
            </a:endParaRPr>
          </a:p>
          <a:p>
            <a:pPr algn="ctr"/>
            <a:r>
              <a:rPr lang="en-US" sz="4000">
                <a:solidFill>
                  <a:srgbClr val="455F51"/>
                </a:solidFill>
              </a:rPr>
              <a:t>Thank you</a:t>
            </a: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800" b="0" spc="-100">
                <a:solidFill>
                  <a:srgbClr val="808080"/>
                </a:solidFill>
                <a:latin typeface="Calibri"/>
                <a:cs typeface="Calibri"/>
              </a:rPr>
              <a:t>ROSA/EAP </a:t>
            </a:r>
          </a:p>
          <a:p>
            <a:pPr algn="l"/>
            <a:r>
              <a:rPr lang="en-NL" sz="1800" b="0" spc="-100">
                <a:solidFill>
                  <a:srgbClr val="808080"/>
                </a:solidFill>
                <a:latin typeface="Calibri"/>
                <a:cs typeface="Calibri"/>
              </a:rPr>
              <a:t>Regional</a:t>
            </a:r>
            <a:r>
              <a:rPr lang="en-US" sz="1800" b="0" spc="-100">
                <a:solidFill>
                  <a:srgbClr val="808080"/>
                </a:solidFill>
                <a:latin typeface="Calibri"/>
                <a:cs typeface="Calibri"/>
              </a:rPr>
              <a:t> </a:t>
            </a:r>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10216020" y="2015552"/>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C191CD8F-6BA1-052F-999B-32C1E2B5A564}"/>
              </a:ext>
            </a:extLst>
          </p:cNvPr>
          <p:cNvSpPr txBox="1"/>
          <p:nvPr/>
        </p:nvSpPr>
        <p:spPr>
          <a:xfrm>
            <a:off x="5281232" y="2704012"/>
            <a:ext cx="5495120" cy="32978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Denis Kioko Matheka </a:t>
            </a:r>
            <a:endParaRPr lang="en-US" sz="1800">
              <a:solidFill>
                <a:schemeClr val="tx1"/>
              </a:solidFill>
              <a:latin typeface="Open Sans"/>
            </a:endParaRPr>
          </a:p>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hlinkClick r:id="rId5">
                  <a:extLst>
                    <a:ext uri="{A12FA001-AC4F-418D-AE19-62706E023703}">
                      <ahyp:hlinkClr xmlns:ahyp="http://schemas.microsoft.com/office/drawing/2018/hyperlinkcolor" val="tx"/>
                    </a:ext>
                  </a:extLst>
                </a:hlinkClick>
              </a:rPr>
              <a:t>dmatheka@unicef.org</a:t>
            </a:r>
            <a:r>
              <a:rPr lang="en-US" sz="1800" kern="1200">
                <a:solidFill>
                  <a:schemeClr val="tx1"/>
                </a:solidFill>
                <a:latin typeface="Open Sans"/>
                <a:ea typeface="+mj-ea"/>
                <a:cs typeface="Calibri"/>
              </a:rPr>
              <a:t> </a:t>
            </a:r>
          </a:p>
          <a:p>
            <a:pPr algn="l" defTabSz="914400">
              <a:lnSpc>
                <a:spcPct val="90000"/>
              </a:lnSpc>
              <a:spcBef>
                <a:spcPct val="0"/>
              </a:spcBef>
              <a:spcAft>
                <a:spcPts val="600"/>
              </a:spcAft>
              <a:defRPr sz="2400" b="0">
                <a:latin typeface="Arial"/>
                <a:ea typeface="Arial"/>
                <a:cs typeface="Arial"/>
                <a:sym typeface="Arial"/>
              </a:defRPr>
            </a:pPr>
            <a:endParaRPr lang="en-US" sz="1800" kern="1200">
              <a:solidFill>
                <a:schemeClr val="tx1"/>
              </a:solidFill>
              <a:latin typeface="Open Sans"/>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Martha Nakakande</a:t>
            </a:r>
          </a:p>
          <a:p>
            <a:pPr algn="l" defTabSz="914400">
              <a:lnSpc>
                <a:spcPct val="90000"/>
              </a:lnSpc>
              <a:spcBef>
                <a:spcPct val="0"/>
              </a:spcBef>
              <a:spcAft>
                <a:spcPts val="600"/>
              </a:spcAft>
              <a:defRPr sz="2400" b="0">
                <a:latin typeface="Arial"/>
                <a:ea typeface="Arial"/>
                <a:cs typeface="Arial"/>
                <a:sym typeface="Arial"/>
              </a:defRPr>
            </a:pPr>
            <a:r>
              <a:rPr lang="en-US" sz="1800" u="sng">
                <a:solidFill>
                  <a:schemeClr val="tx1"/>
                </a:solidFill>
                <a:latin typeface="Open Sans"/>
              </a:rPr>
              <a:t>mnakakande@internationalmedicalcorps.org </a:t>
            </a:r>
          </a:p>
          <a:p>
            <a:pPr algn="l" defTabSz="914400">
              <a:lnSpc>
                <a:spcPct val="90000"/>
              </a:lnSpc>
              <a:spcBef>
                <a:spcPct val="0"/>
              </a:spcBef>
              <a:spcAft>
                <a:spcPts val="600"/>
              </a:spcAft>
              <a:defRPr sz="2400" b="0">
                <a:latin typeface="Arial"/>
                <a:ea typeface="Arial"/>
                <a:cs typeface="Arial"/>
                <a:sym typeface="Arial"/>
              </a:defRPr>
            </a:pPr>
            <a:endParaRPr lang="en-US" sz="1800" kern="1200">
              <a:solidFill>
                <a:schemeClr val="tx1"/>
              </a:solidFill>
              <a:latin typeface="Open Sans"/>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Alexa Humphreys </a:t>
            </a:r>
            <a:endParaRPr lang="en-US" sz="1800">
              <a:solidFill>
                <a:schemeClr val="tx1"/>
              </a:solidFill>
              <a:latin typeface="Open Sans"/>
              <a:ea typeface="+mj-ea"/>
              <a:cs typeface="Arial"/>
            </a:endParaRPr>
          </a:p>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hlinkClick r:id="rId6">
                  <a:extLst>
                    <a:ext uri="{A12FA001-AC4F-418D-AE19-62706E023703}">
                      <ahyp:hlinkClr xmlns:ahyp="http://schemas.microsoft.com/office/drawing/2018/hyperlinkcolor" val="tx"/>
                    </a:ext>
                  </a:extLst>
                </a:hlinkClick>
              </a:rPr>
              <a:t>ahumphreys@actionagainsthunger.ca</a:t>
            </a:r>
            <a:r>
              <a:rPr lang="en-US" sz="1800" kern="1200">
                <a:solidFill>
                  <a:schemeClr val="tx1"/>
                </a:solidFill>
                <a:latin typeface="Open Sans"/>
                <a:ea typeface="+mj-ea"/>
                <a:cs typeface="Calibri"/>
              </a:rPr>
              <a:t> </a:t>
            </a:r>
            <a:endParaRPr lang="en-US" sz="1800">
              <a:solidFill>
                <a:schemeClr val="tx1"/>
              </a:solidFill>
              <a:latin typeface="Open Sans"/>
            </a:endParaRPr>
          </a:p>
        </p:txBody>
      </p:sp>
    </p:spTree>
    <p:extLst>
      <p:ext uri="{BB962C8B-B14F-4D97-AF65-F5344CB8AC3E}">
        <p14:creationId xmlns:p14="http://schemas.microsoft.com/office/powerpoint/2010/main" val="398223003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EADBA9A9-5261-1E66-B862-B569ED148683}"/>
              </a:ext>
            </a:extLst>
          </p:cNvPr>
          <p:cNvSpPr txBox="1"/>
          <p:nvPr/>
        </p:nvSpPr>
        <p:spPr>
          <a:xfrm>
            <a:off x="390171" y="2706624"/>
            <a:ext cx="6068718" cy="343124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ormAutofit/>
          </a:bodyPr>
          <a:lstStyle/>
          <a:p>
            <a:pPr algn="l" defTabSz="914400" hangingPunct="1">
              <a:lnSpc>
                <a:spcPct val="90000"/>
              </a:lnSpc>
              <a:spcBef>
                <a:spcPct val="0"/>
              </a:spcBef>
              <a:spcAft>
                <a:spcPts val="600"/>
              </a:spcAft>
              <a:defRPr sz="2400" b="0">
                <a:latin typeface="Arial"/>
                <a:ea typeface="Arial"/>
                <a:cs typeface="Arial"/>
                <a:sym typeface="Arial"/>
              </a:defRPr>
            </a:pPr>
            <a:r>
              <a:rPr lang="en-US" sz="3600" b="0" kern="1200">
                <a:solidFill>
                  <a:schemeClr val="tx1"/>
                </a:solidFill>
                <a:latin typeface="+mn-lt"/>
                <a:ea typeface="+mn-ea"/>
                <a:cs typeface="+mn-cs"/>
              </a:rPr>
              <a:t>Advancing a</a:t>
            </a:r>
          </a:p>
          <a:p>
            <a:pPr algn="l" defTabSz="914400" hangingPunct="1">
              <a:lnSpc>
                <a:spcPct val="90000"/>
              </a:lnSpc>
              <a:spcBef>
                <a:spcPct val="0"/>
              </a:spcBef>
              <a:spcAft>
                <a:spcPts val="600"/>
              </a:spcAft>
              <a:defRPr sz="2400" b="0">
                <a:latin typeface="Arial"/>
                <a:ea typeface="Arial"/>
                <a:cs typeface="Arial"/>
                <a:sym typeface="Arial"/>
              </a:defRPr>
            </a:pPr>
            <a:r>
              <a:rPr lang="en-US" sz="2600" b="0" kern="1200">
                <a:solidFill>
                  <a:schemeClr val="tx1"/>
                </a:solidFill>
                <a:latin typeface="+mn-lt"/>
                <a:ea typeface="+mn-ea"/>
                <a:cs typeface="+mn-cs"/>
              </a:rPr>
              <a:t>Humanitarian – Development - Peace </a:t>
            </a:r>
          </a:p>
          <a:p>
            <a:pPr algn="l" defTabSz="914400" hangingPunct="1">
              <a:lnSpc>
                <a:spcPct val="90000"/>
              </a:lnSpc>
              <a:spcBef>
                <a:spcPct val="0"/>
              </a:spcBef>
              <a:spcAft>
                <a:spcPts val="600"/>
              </a:spcAft>
              <a:defRPr sz="2400" b="0">
                <a:latin typeface="Arial"/>
                <a:ea typeface="Arial"/>
                <a:cs typeface="Arial"/>
                <a:sym typeface="Arial"/>
              </a:defRPr>
            </a:pPr>
            <a:r>
              <a:rPr lang="en-US" sz="3600" b="0" kern="1200">
                <a:solidFill>
                  <a:schemeClr val="tx1"/>
                </a:solidFill>
                <a:latin typeface="+mn-lt"/>
                <a:ea typeface="+mn-ea"/>
                <a:cs typeface="+mn-cs"/>
              </a:rPr>
              <a:t>Nexus approach to nutrition</a:t>
            </a:r>
          </a:p>
        </p:txBody>
      </p:sp>
      <p:pic>
        <p:nvPicPr>
          <p:cNvPr id="4" name="Picture 3" descr="A baby being held by a hand&#10;&#10;Description automatically generated">
            <a:extLst>
              <a:ext uri="{FF2B5EF4-FFF2-40B4-BE49-F238E27FC236}">
                <a16:creationId xmlns:a16="http://schemas.microsoft.com/office/drawing/2014/main" id="{72508242-9341-BC14-FB88-A08AF69400A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769460" y="430130"/>
            <a:ext cx="5102574" cy="4107571"/>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5" name="Picture 4" descr="A close-up of a logo&#10;&#10;Description automatically generated">
            <a:extLst>
              <a:ext uri="{FF2B5EF4-FFF2-40B4-BE49-F238E27FC236}">
                <a16:creationId xmlns:a16="http://schemas.microsoft.com/office/drawing/2014/main" id="{C8C0398D-97D2-17F3-23D8-4FA87353E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9461" y="4960138"/>
            <a:ext cx="5032369" cy="905824"/>
          </a:xfrm>
          <a:prstGeom prst="rect">
            <a:avLst/>
          </a:prstGeom>
        </p:spPr>
      </p:pic>
      <p:sp>
        <p:nvSpPr>
          <p:cNvPr id="7" name="TextBox 6">
            <a:extLst>
              <a:ext uri="{FF2B5EF4-FFF2-40B4-BE49-F238E27FC236}">
                <a16:creationId xmlns:a16="http://schemas.microsoft.com/office/drawing/2014/main" id="{46F15353-574B-9729-C113-68EDE3D0273D}"/>
              </a:ext>
            </a:extLst>
          </p:cNvPr>
          <p:cNvSpPr txBox="1"/>
          <p:nvPr/>
        </p:nvSpPr>
        <p:spPr>
          <a:xfrm>
            <a:off x="8820763" y="4960139"/>
            <a:ext cx="2462914" cy="10617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endParaRPr lang="en-US" sz="2400"/>
          </a:p>
        </p:txBody>
      </p:sp>
    </p:spTree>
    <p:extLst>
      <p:ext uri="{BB962C8B-B14F-4D97-AF65-F5344CB8AC3E}">
        <p14:creationId xmlns:p14="http://schemas.microsoft.com/office/powerpoint/2010/main" val="24012141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DB01-A14F-8810-C992-989544197A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65B751-D4C4-ED2E-9886-5B48984BFDAD}"/>
              </a:ext>
            </a:extLst>
          </p:cNvPr>
          <p:cNvSpPr/>
          <p:nvPr/>
        </p:nvSpPr>
        <p:spPr>
          <a:xfrm>
            <a:off x="6350" y="3573"/>
            <a:ext cx="12179300" cy="5697275"/>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Introduction </a:t>
            </a:r>
          </a:p>
          <a:p>
            <a:pPr algn="ctr"/>
            <a:endParaRPr lang="en-US" sz="3596"/>
          </a:p>
        </p:txBody>
      </p:sp>
      <p:pic>
        <p:nvPicPr>
          <p:cNvPr id="7" name="image2.png">
            <a:extLst>
              <a:ext uri="{FF2B5EF4-FFF2-40B4-BE49-F238E27FC236}">
                <a16:creationId xmlns:a16="http://schemas.microsoft.com/office/drawing/2014/main" id="{DFF0BF6B-87F9-3ACB-61D4-2C1AE8EA3147}"/>
              </a:ext>
            </a:extLst>
          </p:cNvPr>
          <p:cNvPicPr/>
          <p:nvPr/>
        </p:nvPicPr>
        <p:blipFill>
          <a:blip r:embed="rId3" cstate="print"/>
          <a:stretch>
            <a:fillRect/>
          </a:stretch>
        </p:blipFill>
        <p:spPr>
          <a:xfrm>
            <a:off x="130693" y="6167349"/>
            <a:ext cx="5725540" cy="234705"/>
          </a:xfrm>
          <a:prstGeom prst="rect">
            <a:avLst/>
          </a:prstGeom>
        </p:spPr>
      </p:pic>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5" name="Straight Connector 4">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8" name="Picture 7"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62760" y="6069530"/>
            <a:ext cx="1079649" cy="665642"/>
          </a:xfrm>
          <a:prstGeom prst="rect">
            <a:avLst/>
          </a:prstGeom>
        </p:spPr>
      </p:pic>
      <p:pic>
        <p:nvPicPr>
          <p:cNvPr id="9" name="Picture 8"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42046278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146BC5CF-5F93-1FBF-072D-BE681A7BFB1E}"/>
              </a:ext>
            </a:extLst>
          </p:cNvPr>
          <p:cNvPicPr>
            <a:picLocks noChangeAspect="1"/>
          </p:cNvPicPr>
          <p:nvPr/>
        </p:nvPicPr>
        <p:blipFill rotWithShape="1">
          <a:blip r:embed="rId3"/>
          <a:srcRect t="1124" b="14607"/>
          <a:stretch/>
        </p:blipFill>
        <p:spPr>
          <a:xfrm>
            <a:off x="20" y="10"/>
            <a:ext cx="12191980" cy="6857990"/>
          </a:xfrm>
          <a:prstGeom prst="rect">
            <a:avLst/>
          </a:prstGeom>
        </p:spPr>
      </p:pic>
      <p:sp>
        <p:nvSpPr>
          <p:cNvPr id="142" name="TextBox 6"/>
          <p:cNvSpPr txBox="1"/>
          <p:nvPr/>
        </p:nvSpPr>
        <p:spPr>
          <a:xfrm>
            <a:off x="1524000" y="2665329"/>
            <a:ext cx="9144000" cy="1754326"/>
          </a:xfrm>
          <a:prstGeom prst="rect">
            <a:avLst/>
          </a:prstGeom>
          <a:solidFill>
            <a:srgbClr val="FFFFFF">
              <a:alpha val="75000"/>
            </a:srgbClr>
          </a:solidFill>
          <a:ln w="279400" cap="sq" cmpd="thinThick" algn="ctr">
            <a:solidFill>
              <a:srgbClr val="FFFFFF">
                <a:alpha val="91000"/>
              </a:srgbClr>
            </a:solidFill>
            <a:prstDash val="solid"/>
            <a:miter lim="8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lIns="91440" tIns="45720" rIns="91440" bIns="45720" rtlCol="0" anchor="ctr">
            <a:normAutofit/>
          </a:bodyPr>
          <a:lstStyle/>
          <a:p>
            <a:pPr algn="ctr">
              <a:lnSpc>
                <a:spcPct val="90000"/>
              </a:lnSpc>
              <a:spcBef>
                <a:spcPct val="0"/>
              </a:spcBef>
              <a:spcAft>
                <a:spcPts val="600"/>
              </a:spcAft>
              <a:defRPr sz="2400" b="0">
                <a:latin typeface="Arial"/>
                <a:ea typeface="Arial"/>
                <a:cs typeface="Arial"/>
                <a:sym typeface="Arial"/>
              </a:defRPr>
            </a:pPr>
            <a:r>
              <a:rPr lang="en-US" sz="6000" u="sng">
                <a:solidFill>
                  <a:srgbClr val="262626"/>
                </a:solidFill>
                <a:latin typeface="+mj-lt"/>
                <a:ea typeface="+mj-ea"/>
                <a:cs typeface="+mj-cs"/>
              </a:rPr>
              <a:t>OPENING REMARKS</a:t>
            </a:r>
            <a:endParaRPr lang="en-US" sz="6000">
              <a:solidFill>
                <a:srgbClr val="262626"/>
              </a:solidFill>
              <a:latin typeface="+mj-lt"/>
              <a:ea typeface="+mj-ea"/>
              <a:cs typeface="+mj-cs"/>
            </a:endParaRPr>
          </a:p>
        </p:txBody>
      </p:sp>
    </p:spTree>
    <p:extLst>
      <p:ext uri="{BB962C8B-B14F-4D97-AF65-F5344CB8AC3E}">
        <p14:creationId xmlns:p14="http://schemas.microsoft.com/office/powerpoint/2010/main" val="81096676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8432B-A35C-A399-BAB4-A77439A5F1A8}"/>
              </a:ext>
            </a:extLst>
          </p:cNvPr>
          <p:cNvSpPr txBox="1"/>
          <p:nvPr/>
        </p:nvSpPr>
        <p:spPr>
          <a:xfrm>
            <a:off x="1192893" y="2440855"/>
            <a:ext cx="9590314" cy="253146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lvl="0" indent="-342900" algn="l">
              <a:buFont typeface="Symbol" pitchFamily="2" charset="2"/>
              <a:buChar char=""/>
            </a:pPr>
            <a:r>
              <a:rPr lang="en-US" sz="2400" b="0" kern="100">
                <a:effectLst/>
                <a:latin typeface="Calibri" panose="020F0502020204030204" pitchFamily="34" charset="0"/>
                <a:ea typeface="Aptos" panose="020B0004020202020204" pitchFamily="34" charset="0"/>
                <a:cs typeface="Times New Roman" panose="02020603050405020304" pitchFamily="18" charset="0"/>
              </a:rPr>
              <a:t>Sharing country experiences </a:t>
            </a:r>
            <a:r>
              <a:rPr lang="en-GB" sz="2400" b="0" kern="100">
                <a:effectLst/>
                <a:latin typeface="Calibri" panose="020F0502020204030204" pitchFamily="34" charset="0"/>
                <a:ea typeface="Aptos" panose="020B0004020202020204" pitchFamily="34" charset="0"/>
                <a:cs typeface="Times New Roman" panose="02020603050405020304" pitchFamily="18" charset="0"/>
              </a:rPr>
              <a:t>in advancing a Nexus approach to nutrition</a:t>
            </a:r>
          </a:p>
          <a:p>
            <a:pPr lvl="0" algn="l"/>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a:effectLst/>
                <a:latin typeface="Calibri" panose="020F0502020204030204" pitchFamily="34" charset="0"/>
                <a:ea typeface="Aptos" panose="020B0004020202020204" pitchFamily="34" charset="0"/>
                <a:cs typeface="Times New Roman" panose="02020603050405020304" pitchFamily="18" charset="0"/>
              </a:rPr>
              <a:t>Identifying common constraints and exploring how they can be overcome</a:t>
            </a:r>
          </a:p>
          <a:p>
            <a:pPr lvl="0" algn="l"/>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US" sz="2400" b="0" kern="100">
                <a:effectLst/>
                <a:latin typeface="Calibri" panose="020F0502020204030204" pitchFamily="34" charset="0"/>
                <a:ea typeface="Aptos" panose="020B0004020202020204" pitchFamily="34" charset="0"/>
                <a:cs typeface="Times New Roman" panose="02020603050405020304" pitchFamily="18" charset="0"/>
              </a:rPr>
              <a:t>Discussing the role of the Nutrition Cluster at country, regional &amp; global levels</a:t>
            </a:r>
            <a:r>
              <a:rPr lang="en-GB" sz="2400" b="0" kern="100">
                <a:effectLst/>
                <a:latin typeface="Calibri" panose="020F0502020204030204" pitchFamily="34" charset="0"/>
                <a:ea typeface="Aptos" panose="020B0004020202020204" pitchFamily="34" charset="0"/>
                <a:cs typeface="Times New Roman" panose="02020603050405020304" pitchFamily="18" charset="0"/>
              </a:rPr>
              <a:t> </a:t>
            </a:r>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100">
                <a:effectLst/>
                <a:latin typeface="Calibri" panose="020F050202020403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F74671A-071B-B796-8867-A7CA3067B822}"/>
              </a:ext>
            </a:extLst>
          </p:cNvPr>
          <p:cNvSpPr txBox="1"/>
          <p:nvPr/>
        </p:nvSpPr>
        <p:spPr>
          <a:xfrm>
            <a:off x="1421494" y="1020936"/>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Session objectives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5012689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DB83D-C9AE-1CCE-FF26-3A3B67BB92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C88606-53DB-EC9E-8501-7BCA6EB010A4}"/>
              </a:ext>
            </a:extLst>
          </p:cNvPr>
          <p:cNvSpPr txBox="1"/>
          <p:nvPr/>
        </p:nvSpPr>
        <p:spPr>
          <a:xfrm>
            <a:off x="1192893" y="2071525"/>
            <a:ext cx="9590314" cy="32701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indent="-285750" algn="l">
              <a:buFont typeface="Arial" panose="020B0604020202020204" pitchFamily="34" charset="0"/>
              <a:buChar char="•"/>
            </a:pPr>
            <a:r>
              <a:rPr lang="en-GB" sz="3200" b="0" kern="100">
                <a:effectLst/>
                <a:latin typeface="Calibri" panose="020F0502020204030204" pitchFamily="34" charset="0"/>
                <a:ea typeface="Aptos" panose="020B0004020202020204" pitchFamily="34" charset="0"/>
                <a:cs typeface="Times New Roman" panose="02020603050405020304" pitchFamily="18" charset="0"/>
              </a:rPr>
              <a:t>Definitions (5 mins) </a:t>
            </a:r>
          </a:p>
          <a:p>
            <a:pPr algn="l"/>
            <a:endParaRPr lang="en-GB" sz="3200" b="0" kern="10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lgn="l">
              <a:buFont typeface="Arial" panose="020B0604020202020204" pitchFamily="34" charset="0"/>
              <a:buChar char="•"/>
            </a:pPr>
            <a:r>
              <a:rPr lang="en-GB" sz="3200" b="0" kern="100">
                <a:effectLst/>
                <a:latin typeface="Calibri" panose="020F0502020204030204" pitchFamily="34" charset="0"/>
                <a:ea typeface="Aptos" panose="020B0004020202020204" pitchFamily="34" charset="0"/>
                <a:cs typeface="Times New Roman" panose="02020603050405020304" pitchFamily="18" charset="0"/>
              </a:rPr>
              <a:t>Yemen (10 mins) </a:t>
            </a:r>
          </a:p>
          <a:p>
            <a:pPr algn="l"/>
            <a:endParaRPr lang="en-GB" sz="3200" b="0" kern="10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lgn="l">
              <a:buFont typeface="Arial" panose="020B0604020202020204" pitchFamily="34" charset="0"/>
              <a:buChar char="•"/>
            </a:pPr>
            <a:r>
              <a:rPr lang="en-GB" sz="3200" b="0" kern="100">
                <a:effectLst/>
                <a:latin typeface="Calibri" panose="020F0502020204030204" pitchFamily="34" charset="0"/>
                <a:ea typeface="Aptos" panose="020B0004020202020204" pitchFamily="34" charset="0"/>
                <a:cs typeface="Times New Roman" panose="02020603050405020304" pitchFamily="18" charset="0"/>
              </a:rPr>
              <a:t>Reactions &amp; sharing o</a:t>
            </a:r>
            <a:r>
              <a:rPr lang="en-GB" sz="3200" b="0" kern="100">
                <a:latin typeface="Calibri" panose="020F0502020204030204" pitchFamily="34" charset="0"/>
                <a:ea typeface="Aptos" panose="020B0004020202020204" pitchFamily="34" charset="0"/>
                <a:cs typeface="Times New Roman" panose="02020603050405020304" pitchFamily="18" charset="0"/>
              </a:rPr>
              <a:t>f experiences </a:t>
            </a:r>
            <a:r>
              <a:rPr lang="en-GB" sz="3200" b="0" kern="100">
                <a:effectLst/>
                <a:latin typeface="Calibri" panose="020F0502020204030204" pitchFamily="34" charset="0"/>
                <a:ea typeface="Aptos" panose="020B0004020202020204" pitchFamily="34" charset="0"/>
                <a:cs typeface="Times New Roman" panose="02020603050405020304" pitchFamily="18" charset="0"/>
              </a:rPr>
              <a:t>by participants (15 mins) </a:t>
            </a:r>
          </a:p>
          <a:p>
            <a:pPr algn="l"/>
            <a:endParaRPr lang="en-GB" sz="1800" kern="100">
              <a:latin typeface="Calibri" panose="020F050202020403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A8ABF4B-E440-2F97-566D-7AD8202793AC}"/>
              </a:ext>
            </a:extLst>
          </p:cNvPr>
          <p:cNvSpPr txBox="1"/>
          <p:nvPr/>
        </p:nvSpPr>
        <p:spPr>
          <a:xfrm>
            <a:off x="1497694" y="503411"/>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Session plan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22119176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0C0F-08F4-A845-430E-B2CCB954B6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219BF2-2D26-4032-F9A0-FD4DB11237BD}"/>
              </a:ext>
            </a:extLst>
          </p:cNvPr>
          <p:cNvSpPr txBox="1"/>
          <p:nvPr/>
        </p:nvSpPr>
        <p:spPr>
          <a:xfrm>
            <a:off x="1192893" y="1983014"/>
            <a:ext cx="9863493" cy="36394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lvl="0" indent="-342900" algn="l">
              <a:buFont typeface="Symbol" pitchFamily="2" charset="2"/>
              <a:buChar char=""/>
            </a:pPr>
            <a:r>
              <a:rPr lang="en-GB" sz="2400" kern="100">
                <a:latin typeface="Calibri" panose="020F0502020204030204" pitchFamily="34" charset="0"/>
                <a:ea typeface="Aptos" panose="020B0004020202020204" pitchFamily="34" charset="0"/>
                <a:cs typeface="Times New Roman" panose="02020603050405020304" pitchFamily="18" charset="0"/>
              </a:rPr>
              <a:t>Collective outcomes</a:t>
            </a:r>
            <a:r>
              <a:rPr lang="en-GB" sz="2400" b="0" kern="100">
                <a:latin typeface="Calibri" panose="020F0502020204030204" pitchFamily="34" charset="0"/>
                <a:ea typeface="Aptos" panose="020B0004020202020204" pitchFamily="34" charset="0"/>
                <a:cs typeface="Times New Roman" panose="02020603050405020304" pitchFamily="18" charset="0"/>
              </a:rPr>
              <a:t>: Reduce needs, risks and vulnerabilities – prevent, prepare and respond to malnutrition – </a:t>
            </a:r>
            <a:r>
              <a:rPr lang="en-GB" sz="2400" b="0" u="sng" kern="100">
                <a:latin typeface="Calibri" panose="020F0502020204030204" pitchFamily="34" charset="0"/>
                <a:ea typeface="Aptos" panose="020B0004020202020204" pitchFamily="34" charset="0"/>
                <a:cs typeface="Times New Roman" panose="02020603050405020304" pitchFamily="18" charset="0"/>
              </a:rPr>
              <a:t>sustainably.</a:t>
            </a:r>
            <a:r>
              <a:rPr lang="en-GB" sz="2400" b="0" kern="100">
                <a:latin typeface="Calibri" panose="020F0502020204030204" pitchFamily="34" charset="0"/>
                <a:ea typeface="Aptos" panose="020B0004020202020204" pitchFamily="34" charset="0"/>
                <a:cs typeface="Times New Roman" panose="02020603050405020304" pitchFamily="18" charset="0"/>
              </a:rPr>
              <a:t> </a:t>
            </a:r>
          </a:p>
          <a:p>
            <a:pPr lvl="0" algn="l"/>
            <a:endParaRPr lang="en-GB" sz="2400" b="0" kern="100">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a:latin typeface="Calibri" panose="020F0502020204030204" pitchFamily="34" charset="0"/>
                <a:ea typeface="Aptos" panose="020B0004020202020204" pitchFamily="34" charset="0"/>
                <a:cs typeface="Times New Roman" panose="02020603050405020304" pitchFamily="18" charset="0"/>
              </a:rPr>
              <a:t>A </a:t>
            </a:r>
            <a:r>
              <a:rPr lang="en-GB" sz="2400" kern="100">
                <a:latin typeface="Calibri" panose="020F0502020204030204" pitchFamily="34" charset="0"/>
                <a:ea typeface="Aptos" panose="020B0004020202020204" pitchFamily="34" charset="0"/>
                <a:cs typeface="Times New Roman" panose="02020603050405020304" pitchFamily="18" charset="0"/>
              </a:rPr>
              <a:t>collaborative and coherent </a:t>
            </a:r>
            <a:r>
              <a:rPr lang="en-GB" sz="2400" b="0" u="sng" kern="100">
                <a:latin typeface="Calibri" panose="020F0502020204030204" pitchFamily="34" charset="0"/>
                <a:ea typeface="Aptos" panose="020B0004020202020204" pitchFamily="34" charset="0"/>
                <a:cs typeface="Times New Roman" panose="02020603050405020304" pitchFamily="18" charset="0"/>
              </a:rPr>
              <a:t>way of working</a:t>
            </a:r>
            <a:r>
              <a:rPr lang="en-GB" sz="2400" b="0" kern="100">
                <a:latin typeface="Calibri" panose="020F0502020204030204" pitchFamily="34" charset="0"/>
                <a:ea typeface="Aptos" panose="020B0004020202020204" pitchFamily="34" charset="0"/>
                <a:cs typeface="Times New Roman" panose="02020603050405020304" pitchFamily="18" charset="0"/>
              </a:rPr>
              <a:t> between humanitarian, development and peace actors </a:t>
            </a:r>
          </a:p>
          <a:p>
            <a:pPr lvl="0" algn="l"/>
            <a:endParaRPr lang="en-GB" sz="2400" b="0" kern="100">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a:effectLst/>
                <a:latin typeface="Calibri" panose="020F0502020204030204" pitchFamily="34" charset="0"/>
                <a:ea typeface="Aptos" panose="020B0004020202020204" pitchFamily="34" charset="0"/>
                <a:cs typeface="Times New Roman" panose="02020603050405020304" pitchFamily="18" charset="0"/>
              </a:rPr>
              <a:t>Drawing on respective </a:t>
            </a:r>
            <a:r>
              <a:rPr lang="en-GB" sz="2400" kern="100">
                <a:effectLst/>
                <a:latin typeface="Calibri" panose="020F0502020204030204" pitchFamily="34" charset="0"/>
                <a:ea typeface="Aptos" panose="020B0004020202020204" pitchFamily="34" charset="0"/>
                <a:cs typeface="Times New Roman" panose="02020603050405020304" pitchFamily="18" charset="0"/>
              </a:rPr>
              <a:t>comparative advantages  </a:t>
            </a:r>
          </a:p>
          <a:p>
            <a:pPr lvl="0" algn="l"/>
            <a:endParaRPr lang="en-GB" sz="2400" kern="10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kern="100">
                <a:latin typeface="Calibri" panose="020F0502020204030204" pitchFamily="34" charset="0"/>
                <a:ea typeface="Aptos" panose="020B0004020202020204" pitchFamily="34" charset="0"/>
                <a:cs typeface="Times New Roman" panose="02020603050405020304" pitchFamily="18" charset="0"/>
              </a:rPr>
              <a:t>Convergence</a:t>
            </a:r>
            <a:r>
              <a:rPr lang="en-GB" sz="2400" b="0" kern="100">
                <a:latin typeface="Calibri" panose="020F0502020204030204" pitchFamily="34" charset="0"/>
                <a:ea typeface="Aptos" panose="020B0004020202020204" pitchFamily="34" charset="0"/>
                <a:cs typeface="Times New Roman" panose="02020603050405020304" pitchFamily="18" charset="0"/>
              </a:rPr>
              <a:t> of HDP actions on the same at-risk populations </a:t>
            </a:r>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100">
                <a:effectLst/>
                <a:latin typeface="Calibri" panose="020F050202020403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1A09397-4A07-EFFF-72B0-16329CC809E1}"/>
              </a:ext>
            </a:extLst>
          </p:cNvPr>
          <p:cNvSpPr txBox="1"/>
          <p:nvPr/>
        </p:nvSpPr>
        <p:spPr>
          <a:xfrm>
            <a:off x="1457353" y="815737"/>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3600">
                <a:solidFill>
                  <a:srgbClr val="455F51"/>
                </a:solidFill>
              </a:rPr>
              <a:t>What is a HDP Nexus approach? </a:t>
            </a:r>
            <a:endPar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399721771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66BDC-363A-2FAE-053D-4456751DA4B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800B090-0C96-E194-B6BC-B305B1545A8D}"/>
              </a:ext>
            </a:extLst>
          </p:cNvPr>
          <p:cNvSpPr/>
          <p:nvPr/>
        </p:nvSpPr>
        <p:spPr>
          <a:xfrm>
            <a:off x="327192" y="812043"/>
            <a:ext cx="4267200" cy="4648200"/>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Yemen</a:t>
            </a:r>
          </a:p>
          <a:p>
            <a:pPr algn="ctr"/>
            <a:endParaRPr lang="en-US" sz="4396"/>
          </a:p>
          <a:p>
            <a:pPr algn="ctr"/>
            <a:r>
              <a:rPr lang="en-US" sz="3200"/>
              <a:t>A case study </a:t>
            </a:r>
          </a:p>
        </p:txBody>
      </p:sp>
      <p:pic>
        <p:nvPicPr>
          <p:cNvPr id="7" name="image2.png">
            <a:extLst>
              <a:ext uri="{FF2B5EF4-FFF2-40B4-BE49-F238E27FC236}">
                <a16:creationId xmlns:a16="http://schemas.microsoft.com/office/drawing/2014/main" id="{EC4D82EF-D75D-2DA4-311B-E2E1E3584776}"/>
              </a:ext>
            </a:extLst>
          </p:cNvPr>
          <p:cNvPicPr/>
          <p:nvPr/>
        </p:nvPicPr>
        <p:blipFill>
          <a:blip r:embed="rId3" cstate="print"/>
          <a:stretch>
            <a:fillRect/>
          </a:stretch>
        </p:blipFill>
        <p:spPr>
          <a:xfrm>
            <a:off x="130693" y="6167349"/>
            <a:ext cx="5725540" cy="234705"/>
          </a:xfrm>
          <a:prstGeom prst="rect">
            <a:avLst/>
          </a:prstGeom>
        </p:spPr>
      </p:pic>
      <p:pic>
        <p:nvPicPr>
          <p:cNvPr id="3" name="Picture 2" descr="A group of children standing on the side of a road&#10;&#10;Description automatically generated">
            <a:extLst>
              <a:ext uri="{FF2B5EF4-FFF2-40B4-BE49-F238E27FC236}">
                <a16:creationId xmlns:a16="http://schemas.microsoft.com/office/drawing/2014/main" id="{3FB12BBD-BCA0-DF51-1099-0C4D5D48B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433" y="812043"/>
            <a:ext cx="6970363" cy="4648200"/>
          </a:xfrm>
          <a:prstGeom prst="rect">
            <a:avLst/>
          </a:prstGeom>
        </p:spPr>
      </p:pic>
    </p:spTree>
    <p:extLst>
      <p:ext uri="{BB962C8B-B14F-4D97-AF65-F5344CB8AC3E}">
        <p14:creationId xmlns:p14="http://schemas.microsoft.com/office/powerpoint/2010/main" val="83120715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5D66F-C079-5F9A-BFDE-A08DD52DFA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38C20B-14ED-FDCC-BB1F-37A08EA5427A}"/>
              </a:ext>
            </a:extLst>
          </p:cNvPr>
          <p:cNvSpPr txBox="1"/>
          <p:nvPr/>
        </p:nvSpPr>
        <p:spPr>
          <a:xfrm>
            <a:off x="781567" y="1947690"/>
            <a:ext cx="10722423" cy="403956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2000">
                <a:latin typeface="Calibri" panose="020F0502020204030204" pitchFamily="34" charset="0"/>
              </a:rPr>
              <a:t>Joint spaces </a:t>
            </a:r>
            <a:r>
              <a:rPr lang="en-US" sz="2000" b="0">
                <a:latin typeface="Calibri" panose="020F0502020204030204" pitchFamily="34" charset="0"/>
              </a:rPr>
              <a:t>bringing together humanitarian, development and peacebuilding actors </a:t>
            </a:r>
          </a:p>
          <a:p>
            <a:pPr marL="285750" indent="-285750" algn="l">
              <a:buFont typeface="Arial" panose="020B0604020202020204" pitchFamily="34" charset="0"/>
              <a:buChar char="•"/>
            </a:pPr>
            <a:r>
              <a:rPr lang="en-US" sz="2000" b="0">
                <a:latin typeface="Calibri" panose="020F0502020204030204" pitchFamily="34" charset="0"/>
              </a:rPr>
              <a:t>High level Steering Committee chaired by Vice Minister of Planning </a:t>
            </a:r>
          </a:p>
          <a:p>
            <a:pPr marL="285750" indent="-285750" algn="l">
              <a:buFont typeface="Arial" panose="020B0604020202020204" pitchFamily="34" charset="0"/>
              <a:buChar char="•"/>
            </a:pPr>
            <a:r>
              <a:rPr lang="en-US" sz="2000" b="0">
                <a:latin typeface="Calibri" panose="020F0502020204030204" pitchFamily="34" charset="0"/>
              </a:rPr>
              <a:t>An overall multisectoral technical team. </a:t>
            </a:r>
          </a:p>
          <a:p>
            <a:pPr marL="285750" indent="-285750" algn="l">
              <a:buFont typeface="Arial" panose="020B0604020202020204" pitchFamily="34" charset="0"/>
              <a:buChar char="•"/>
            </a:pPr>
            <a:r>
              <a:rPr lang="en-US" sz="2000" b="0">
                <a:latin typeface="Calibri" panose="020F0502020204030204" pitchFamily="34" charset="0"/>
              </a:rPr>
              <a:t>Technical Working Groups on NIS, financing, advocacy</a:t>
            </a:r>
          </a:p>
          <a:p>
            <a:pPr marL="285750" indent="-285750" algn="l">
              <a:buFont typeface="Arial" panose="020B0604020202020204" pitchFamily="34" charset="0"/>
              <a:buChar char="•"/>
            </a:pPr>
            <a:r>
              <a:rPr lang="en-US" sz="2000" b="0">
                <a:latin typeface="Calibri" panose="020F0502020204030204" pitchFamily="34" charset="0"/>
              </a:rPr>
              <a:t>The SUN Yemen Secretariat</a:t>
            </a:r>
          </a:p>
          <a:p>
            <a:pPr algn="l"/>
            <a:endParaRPr lang="en-US" sz="2000" b="0">
              <a:latin typeface="Calibri" panose="020F0502020204030204" pitchFamily="34" charset="0"/>
            </a:endParaRPr>
          </a:p>
          <a:p>
            <a:pPr marL="0" marR="0" algn="l">
              <a:spcBef>
                <a:spcPts val="0"/>
              </a:spcBef>
              <a:spcAft>
                <a:spcPts val="0"/>
              </a:spcAft>
            </a:pPr>
            <a:r>
              <a:rPr lang="en-US" sz="2000" b="0">
                <a:latin typeface="Calibri" panose="020F0502020204030204" pitchFamily="34" charset="0"/>
              </a:rPr>
              <a:t>The </a:t>
            </a:r>
            <a:r>
              <a:rPr lang="en-US" sz="2000">
                <a:latin typeface="Calibri" panose="020F0502020204030204" pitchFamily="34" charset="0"/>
              </a:rPr>
              <a:t>Yemen Multisectoral Nutrition Action Plan</a:t>
            </a:r>
            <a:r>
              <a:rPr lang="en-US" sz="2000" b="0">
                <a:latin typeface="Calibri" panose="020F0502020204030204" pitchFamily="34" charset="0"/>
              </a:rPr>
              <a:t> (MSNAP) - overarching strategic framework for all HDP nutrition actions. </a:t>
            </a:r>
          </a:p>
          <a:p>
            <a:pPr marL="0" marR="0" algn="l">
              <a:spcBef>
                <a:spcPts val="0"/>
              </a:spcBef>
              <a:spcAft>
                <a:spcPts val="0"/>
              </a:spcAft>
            </a:pPr>
            <a:endParaRPr lang="en-US" sz="2000" b="0" i="0" u="none" strike="noStrike">
              <a:solidFill>
                <a:srgbClr val="000000"/>
              </a:solidFill>
              <a:effectLst/>
              <a:latin typeface="Calibri" panose="020F0502020204030204" pitchFamily="34" charset="0"/>
            </a:endParaRPr>
          </a:p>
          <a:p>
            <a:pPr marL="0" marR="0" algn="l">
              <a:spcBef>
                <a:spcPts val="0"/>
              </a:spcBef>
              <a:spcAft>
                <a:spcPts val="0"/>
              </a:spcAft>
            </a:pPr>
            <a:r>
              <a:rPr lang="en-US" sz="2000" b="0">
                <a:latin typeface="Calibri" panose="020F0502020204030204" pitchFamily="34" charset="0"/>
              </a:rPr>
              <a:t>Development of </a:t>
            </a:r>
            <a:r>
              <a:rPr lang="en-US" sz="2000">
                <a:latin typeface="Calibri" panose="020F0502020204030204" pitchFamily="34" charset="0"/>
              </a:rPr>
              <a:t>National Guidelines on a HDP Nexus approach to nutrition</a:t>
            </a:r>
            <a:r>
              <a:rPr lang="en-US" sz="2000" b="0">
                <a:latin typeface="Calibri" panose="020F0502020204030204" pitchFamily="34" charset="0"/>
              </a:rPr>
              <a:t> </a:t>
            </a:r>
          </a:p>
          <a:p>
            <a:pPr marL="0" marR="0" algn="l">
              <a:spcBef>
                <a:spcPts val="0"/>
              </a:spcBef>
              <a:spcAft>
                <a:spcPts val="0"/>
              </a:spcAft>
            </a:pPr>
            <a:endParaRPr lang="en-US" sz="2000" b="0" i="0" u="none" strike="noStrike">
              <a:solidFill>
                <a:srgbClr val="000000"/>
              </a:solidFill>
              <a:effectLst/>
              <a:latin typeface="Calibri" panose="020F0502020204030204" pitchFamily="34" charset="0"/>
            </a:endParaRPr>
          </a:p>
          <a:p>
            <a:pPr marL="0" marR="0" algn="l">
              <a:spcBef>
                <a:spcPts val="0"/>
              </a:spcBef>
              <a:spcAft>
                <a:spcPts val="0"/>
              </a:spcAft>
            </a:pPr>
            <a:r>
              <a:rPr lang="en-US" sz="2000" b="0">
                <a:latin typeface="Calibri" panose="020F0502020204030204" pitchFamily="34" charset="0"/>
              </a:rPr>
              <a:t>The </a:t>
            </a:r>
            <a:r>
              <a:rPr lang="en-US" sz="2000">
                <a:latin typeface="Calibri" panose="020F0502020204030204" pitchFamily="34" charset="0"/>
              </a:rPr>
              <a:t>Nutrition Cluster</a:t>
            </a:r>
            <a:r>
              <a:rPr lang="en-US" sz="2000" b="0">
                <a:latin typeface="Calibri" panose="020F0502020204030204" pitchFamily="34" charset="0"/>
              </a:rPr>
              <a:t> is increasingly involved to ensure integration of HRP nutrition actions into MSNAP and ensure a coordinated approach in implementation, monitoring </a:t>
            </a:r>
            <a:r>
              <a:rPr lang="en-US" sz="2000" b="0" err="1">
                <a:latin typeface="Calibri" panose="020F0502020204030204" pitchFamily="34" charset="0"/>
              </a:rPr>
              <a:t>etc</a:t>
            </a:r>
            <a:r>
              <a:rPr lang="en-US" sz="2000" b="0">
                <a:latin typeface="Calibri" panose="020F0502020204030204" pitchFamily="34" charset="0"/>
              </a:rPr>
              <a:t> </a:t>
            </a:r>
            <a:endParaRPr lang="en-US" sz="20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59081C1B-1AC9-6A3E-3D85-EAA095185E6C}"/>
              </a:ext>
            </a:extLst>
          </p:cNvPr>
          <p:cNvSpPr txBox="1"/>
          <p:nvPr/>
        </p:nvSpPr>
        <p:spPr>
          <a:xfrm>
            <a:off x="1164943" y="248831"/>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3600" b="1" i="0" u="none" strike="noStrike">
                <a:solidFill>
                  <a:srgbClr val="455F51"/>
                </a:solidFill>
                <a:effectLst/>
                <a:latin typeface="Calibri" panose="020F0502020204030204" pitchFamily="34" charset="0"/>
              </a:rPr>
              <a:t>What is happening to advance a Nexus approach to nutrition in Yemen</a:t>
            </a:r>
            <a:r>
              <a:rPr lang="en-US" sz="3600">
                <a:solidFill>
                  <a:srgbClr val="455F51"/>
                </a:solidFill>
                <a:latin typeface="Calibri" panose="020F0502020204030204" pitchFamily="34" charset="0"/>
              </a:rPr>
              <a:t>?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9" name="Picture 8"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62760" y="6069530"/>
            <a:ext cx="1079649" cy="665642"/>
          </a:xfrm>
          <a:prstGeom prst="rect">
            <a:avLst/>
          </a:prstGeom>
        </p:spPr>
      </p:pic>
      <p:pic>
        <p:nvPicPr>
          <p:cNvPr id="10" name="Picture 9"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07104381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7083-3D63-0312-C7B7-A854B36146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AE9A6E-613D-BCEB-2DAA-6CD63FFCC094}"/>
              </a:ext>
            </a:extLst>
          </p:cNvPr>
          <p:cNvSpPr txBox="1"/>
          <p:nvPr/>
        </p:nvSpPr>
        <p:spPr>
          <a:xfrm>
            <a:off x="840531" y="1665693"/>
            <a:ext cx="10319440" cy="51167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2200">
                <a:latin typeface="Calibri" panose="020F0502020204030204" pitchFamily="34" charset="0"/>
              </a:rPr>
              <a:t>Increased recognition</a:t>
            </a:r>
            <a:r>
              <a:rPr lang="en-US" sz="2200" b="0">
                <a:latin typeface="Calibri" panose="020F0502020204030204" pitchFamily="34" charset="0"/>
              </a:rPr>
              <a:t> amongst national and international actors of: </a:t>
            </a:r>
          </a:p>
          <a:p>
            <a:pPr marL="285750" marR="0" indent="-285750" algn="l">
              <a:spcBef>
                <a:spcPts val="0"/>
              </a:spcBef>
              <a:spcAft>
                <a:spcPts val="0"/>
              </a:spcAft>
              <a:buFont typeface="Arial" panose="020B0604020202020204" pitchFamily="34" charset="0"/>
              <a:buChar char="•"/>
            </a:pPr>
            <a:r>
              <a:rPr lang="en-US" sz="2200" b="0">
                <a:latin typeface="Calibri" panose="020F0502020204030204" pitchFamily="34" charset="0"/>
              </a:rPr>
              <a:t>Role of SUN Yemen structures in coordinating HDP actions.  </a:t>
            </a:r>
          </a:p>
          <a:p>
            <a:pPr marL="285750" marR="0" indent="-285750" algn="l">
              <a:spcBef>
                <a:spcPts val="0"/>
              </a:spcBef>
              <a:spcAft>
                <a:spcPts val="0"/>
              </a:spcAft>
              <a:buFont typeface="Arial" panose="020B0604020202020204" pitchFamily="34" charset="0"/>
              <a:buChar char="•"/>
            </a:pPr>
            <a:r>
              <a:rPr lang="en-US" sz="2200" b="0">
                <a:latin typeface="Calibri" panose="020F0502020204030204" pitchFamily="34" charset="0"/>
              </a:rPr>
              <a:t>Ability of the SUN Yemen Secretariat to bridge the political divide. </a:t>
            </a:r>
          </a:p>
          <a:p>
            <a:pPr marL="285750" marR="0" indent="-285750" algn="l">
              <a:spcBef>
                <a:spcPts val="0"/>
              </a:spcBef>
              <a:spcAft>
                <a:spcPts val="0"/>
              </a:spcAft>
              <a:buFont typeface="Arial" panose="020B0604020202020204" pitchFamily="34" charset="0"/>
              <a:buChar char="•"/>
            </a:pPr>
            <a:r>
              <a:rPr lang="en-US" sz="2200" b="0">
                <a:latin typeface="Calibri" panose="020F0502020204030204" pitchFamily="34" charset="0"/>
              </a:rPr>
              <a:t>The MSNAP as the overarching strategic plan.  </a:t>
            </a:r>
          </a:p>
          <a:p>
            <a:pPr marL="0" marR="0" algn="l">
              <a:spcBef>
                <a:spcPts val="0"/>
              </a:spcBef>
              <a:spcAft>
                <a:spcPts val="0"/>
              </a:spcAft>
            </a:pPr>
            <a:endParaRPr lang="en-US" sz="2200" b="0" i="0" u="none" strike="noStrike">
              <a:solidFill>
                <a:srgbClr val="000000"/>
              </a:solidFill>
              <a:effectLst/>
              <a:latin typeface="Calibri" panose="020F0502020204030204" pitchFamily="34" charset="0"/>
            </a:endParaRPr>
          </a:p>
          <a:p>
            <a:pPr marL="0" marR="0" algn="l">
              <a:spcBef>
                <a:spcPts val="0"/>
              </a:spcBef>
              <a:spcAft>
                <a:spcPts val="0"/>
              </a:spcAft>
            </a:pPr>
            <a:r>
              <a:rPr lang="en-US" sz="2200" b="0">
                <a:latin typeface="Calibri" panose="020F0502020204030204" pitchFamily="34" charset="0"/>
              </a:rPr>
              <a:t>Nutrition is providing a focus for </a:t>
            </a:r>
            <a:r>
              <a:rPr lang="en-US" sz="2200">
                <a:latin typeface="Calibri" panose="020F0502020204030204" pitchFamily="34" charset="0"/>
              </a:rPr>
              <a:t>bridging political divides</a:t>
            </a:r>
            <a:r>
              <a:rPr lang="en-US" sz="2200" b="0">
                <a:latin typeface="Calibri" panose="020F0502020204030204" pitchFamily="34" charset="0"/>
              </a:rPr>
              <a:t> </a:t>
            </a:r>
            <a:endParaRPr lang="en-US" sz="2200" b="0">
              <a:highlight>
                <a:srgbClr val="FFFF00"/>
              </a:highlight>
              <a:latin typeface="Calibri" panose="020F0502020204030204" pitchFamily="34" charset="0"/>
            </a:endParaRPr>
          </a:p>
          <a:p>
            <a:pPr marL="0" marR="0" algn="l">
              <a:spcBef>
                <a:spcPts val="0"/>
              </a:spcBef>
              <a:spcAft>
                <a:spcPts val="0"/>
              </a:spcAft>
            </a:pPr>
            <a:endParaRPr lang="en-US" sz="2200" b="0">
              <a:latin typeface="Calibri" panose="020F0502020204030204" pitchFamily="34" charset="0"/>
            </a:endParaRPr>
          </a:p>
          <a:p>
            <a:pPr marL="0" marR="0" algn="l">
              <a:spcBef>
                <a:spcPts val="0"/>
              </a:spcBef>
              <a:spcAft>
                <a:spcPts val="0"/>
              </a:spcAft>
            </a:pPr>
            <a:r>
              <a:rPr lang="en-US" sz="2200" b="0">
                <a:latin typeface="Calibri" panose="020F0502020204030204" pitchFamily="34" charset="0"/>
              </a:rPr>
              <a:t>Increased recognition that </a:t>
            </a:r>
            <a:r>
              <a:rPr lang="en-US" sz="2200">
                <a:latin typeface="Calibri" panose="020F0502020204030204" pitchFamily="34" charset="0"/>
              </a:rPr>
              <a:t>progress can be made at a technical level </a:t>
            </a:r>
            <a:endParaRPr lang="en-US" sz="2200" b="0">
              <a:highlight>
                <a:srgbClr val="FFFF00"/>
              </a:highlight>
              <a:latin typeface="Calibri" panose="020F0502020204030204" pitchFamily="34" charset="0"/>
            </a:endParaRPr>
          </a:p>
          <a:p>
            <a:pPr marL="0" marR="0" algn="l">
              <a:spcBef>
                <a:spcPts val="0"/>
              </a:spcBef>
              <a:spcAft>
                <a:spcPts val="0"/>
              </a:spcAft>
            </a:pPr>
            <a:endParaRPr lang="en-US" sz="2200" b="0">
              <a:latin typeface="Calibri" panose="020F0502020204030204" pitchFamily="34" charset="0"/>
            </a:endParaRPr>
          </a:p>
          <a:p>
            <a:pPr marL="0" marR="0" algn="l">
              <a:spcBef>
                <a:spcPts val="0"/>
              </a:spcBef>
              <a:spcAft>
                <a:spcPts val="0"/>
              </a:spcAft>
            </a:pPr>
            <a:r>
              <a:rPr lang="en-US" sz="2200" b="0">
                <a:latin typeface="Calibri" panose="020F0502020204030204" pitchFamily="34" charset="0"/>
              </a:rPr>
              <a:t>Nutrition is providing a </a:t>
            </a:r>
            <a:r>
              <a:rPr lang="en-US" sz="2200">
                <a:latin typeface="Calibri" panose="020F0502020204030204" pitchFamily="34" charset="0"/>
              </a:rPr>
              <a:t>focus for increased collaboration and trust between HDP actors</a:t>
            </a:r>
            <a:r>
              <a:rPr lang="en-US" sz="2200" b="0">
                <a:latin typeface="Calibri" panose="020F0502020204030204" pitchFamily="34" charset="0"/>
              </a:rPr>
              <a:t> </a:t>
            </a:r>
            <a:endParaRPr lang="en-US" sz="2200" b="0">
              <a:highlight>
                <a:srgbClr val="FFFF00"/>
              </a:highlight>
              <a:latin typeface="Calibri" panose="020F0502020204030204" pitchFamily="34" charset="0"/>
            </a:endParaRPr>
          </a:p>
          <a:p>
            <a:pPr marL="0" marR="0" algn="l">
              <a:spcBef>
                <a:spcPts val="0"/>
              </a:spcBef>
              <a:spcAft>
                <a:spcPts val="0"/>
              </a:spcAft>
            </a:pPr>
            <a:endParaRPr lang="en-US" sz="2200" b="0">
              <a:latin typeface="Calibri" panose="020F0502020204030204" pitchFamily="34" charset="0"/>
            </a:endParaRPr>
          </a:p>
          <a:p>
            <a:pPr marL="0" marR="0" algn="l">
              <a:spcBef>
                <a:spcPts val="0"/>
              </a:spcBef>
              <a:spcAft>
                <a:spcPts val="0"/>
              </a:spcAft>
            </a:pPr>
            <a:r>
              <a:rPr lang="en-US" sz="2200">
                <a:latin typeface="Calibri" panose="020F0502020204030204" pitchFamily="34" charset="0"/>
              </a:rPr>
              <a:t>Key enabling factor</a:t>
            </a:r>
            <a:r>
              <a:rPr lang="en-US" sz="2200" b="0">
                <a:latin typeface="Calibri" panose="020F0502020204030204" pitchFamily="34" charset="0"/>
              </a:rPr>
              <a:t>: Intensive engagement by the SUN Yemen Secretariat with senior management of international partners  - building trust and confidence in its ability to withstand political interference. </a:t>
            </a:r>
          </a:p>
          <a:p>
            <a:pPr marL="0" marR="0" algn="l">
              <a:spcBef>
                <a:spcPts val="0"/>
              </a:spcBef>
              <a:spcAft>
                <a:spcPts val="0"/>
              </a:spcAft>
            </a:pPr>
            <a:endParaRPr lang="en-US" sz="22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A92E33E4-621F-9C0A-7E14-6120DBEB592C}"/>
              </a:ext>
            </a:extLst>
          </p:cNvPr>
          <p:cNvSpPr txBox="1"/>
          <p:nvPr/>
        </p:nvSpPr>
        <p:spPr>
          <a:xfrm>
            <a:off x="1110513" y="267676"/>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a:solidFill>
                  <a:srgbClr val="455F51"/>
                </a:solidFill>
                <a:latin typeface="Calibri" panose="020F0502020204030204" pitchFamily="34" charset="0"/>
              </a:rPr>
              <a:t>A</a:t>
            </a:r>
            <a:r>
              <a:rPr lang="en-US" sz="3600" i="0" u="none" strike="noStrike">
                <a:solidFill>
                  <a:srgbClr val="455F51"/>
                </a:solidFill>
                <a:effectLst/>
                <a:latin typeface="Calibri" panose="020F0502020204030204" pitchFamily="34" charset="0"/>
              </a:rPr>
              <a:t>chievements to date.  Factors contributing to progress</a:t>
            </a:r>
            <a:r>
              <a:rPr lang="en-US" sz="3600">
                <a:solidFill>
                  <a:srgbClr val="455F51"/>
                </a:solidFill>
                <a:latin typeface="Calibri" panose="020F0502020204030204" pitchFamily="34" charset="0"/>
              </a:rPr>
              <a:t>. </a:t>
            </a:r>
            <a:endParaRPr lang="en-US" sz="3600" i="0" u="none" strike="noStrike">
              <a:solidFill>
                <a:srgbClr val="455F51"/>
              </a:solidFill>
              <a:effectLst/>
              <a:latin typeface="Calibri" panose="020F0502020204030204" pitchFamily="34" charset="0"/>
            </a:endParaRP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9" name="Picture 8"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62760" y="6069530"/>
            <a:ext cx="1079649" cy="665642"/>
          </a:xfrm>
          <a:prstGeom prst="rect">
            <a:avLst/>
          </a:prstGeom>
        </p:spPr>
      </p:pic>
      <p:pic>
        <p:nvPicPr>
          <p:cNvPr id="10" name="Picture 9"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350304146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2ACC0-3BF9-5861-9035-B6AC61AD9C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50A00B-13FC-0220-CB77-900831828392}"/>
              </a:ext>
            </a:extLst>
          </p:cNvPr>
          <p:cNvSpPr txBox="1"/>
          <p:nvPr/>
        </p:nvSpPr>
        <p:spPr>
          <a:xfrm>
            <a:off x="981520" y="1059759"/>
            <a:ext cx="10074863" cy="527067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2000" b="0" i="0" u="none" strike="noStrike">
                <a:solidFill>
                  <a:srgbClr val="000000"/>
                </a:solidFill>
                <a:effectLst/>
                <a:latin typeface="Calibri" panose="020F0502020204030204" pitchFamily="34" charset="0"/>
              </a:rPr>
              <a:t>Despite achievements a lot remains to be done to turn commitments to a Nexus approach into action and improved nutrition outcomes.  </a:t>
            </a:r>
          </a:p>
          <a:p>
            <a:pPr marL="0" marR="0" algn="l">
              <a:spcBef>
                <a:spcPts val="0"/>
              </a:spcBef>
              <a:spcAft>
                <a:spcPts val="0"/>
              </a:spcAft>
            </a:pPr>
            <a:endParaRPr lang="en-US" sz="2000" b="0">
              <a:latin typeface="Calibri" panose="020F0502020204030204" pitchFamily="34" charset="0"/>
            </a:endParaRPr>
          </a:p>
          <a:p>
            <a:pPr marL="0" marR="0" algn="l">
              <a:spcBef>
                <a:spcPts val="0"/>
              </a:spcBef>
              <a:spcAft>
                <a:spcPts val="0"/>
              </a:spcAft>
            </a:pPr>
            <a:r>
              <a:rPr lang="en-US" sz="2000" i="0" u="none" strike="noStrike">
                <a:solidFill>
                  <a:srgbClr val="000000"/>
                </a:solidFill>
                <a:effectLst/>
                <a:latin typeface="Calibri" panose="020F0502020204030204" pitchFamily="34" charset="0"/>
              </a:rPr>
              <a:t>Constraints </a:t>
            </a:r>
          </a:p>
          <a:p>
            <a:pPr marL="0" marR="0" algn="l">
              <a:spcBef>
                <a:spcPts val="0"/>
              </a:spcBef>
              <a:spcAft>
                <a:spcPts val="0"/>
              </a:spcAft>
            </a:pPr>
            <a:endParaRPr lang="en-US" sz="2000" b="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i="0" u="none" strike="noStrike">
                <a:solidFill>
                  <a:srgbClr val="000000"/>
                </a:solidFill>
                <a:effectLst/>
                <a:latin typeface="Calibri" panose="020F0502020204030204" pitchFamily="34" charset="0"/>
              </a:rPr>
              <a:t>Progress has been constrained by a lack clarity and understanding about national nutrition governance mechanisms </a:t>
            </a:r>
            <a:endParaRPr lang="en-US" sz="2000" b="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a:latin typeface="Calibri" panose="020F0502020204030204" pitchFamily="34" charset="0"/>
              </a:rPr>
              <a:t>Emphasis is on fulfilling agency specific mandates </a:t>
            </a:r>
          </a:p>
          <a:p>
            <a:pPr marL="285750" marR="0" indent="-285750" algn="l">
              <a:spcBef>
                <a:spcPts val="0"/>
              </a:spcBef>
              <a:spcAft>
                <a:spcPts val="0"/>
              </a:spcAft>
              <a:buFont typeface="Arial" panose="020B0604020202020204" pitchFamily="34" charset="0"/>
              <a:buChar char="•"/>
            </a:pPr>
            <a:r>
              <a:rPr lang="en-US" sz="2000" b="0" i="0" u="none" strike="noStrike">
                <a:solidFill>
                  <a:srgbClr val="000000"/>
                </a:solidFill>
                <a:effectLst/>
                <a:latin typeface="Calibri" panose="020F0502020204030204" pitchFamily="34" charset="0"/>
              </a:rPr>
              <a:t>Lack of awareness of opportunities for ¨development¨_ interventions &amp; systems strengthening </a:t>
            </a:r>
          </a:p>
          <a:p>
            <a:pPr marL="0" marR="0" algn="l">
              <a:spcBef>
                <a:spcPts val="0"/>
              </a:spcBef>
              <a:spcAft>
                <a:spcPts val="0"/>
              </a:spcAft>
            </a:pPr>
            <a:endParaRPr lang="en-US" sz="2000" b="0" i="0" u="none" strike="noStrike">
              <a:solidFill>
                <a:srgbClr val="000000"/>
              </a:solidFill>
              <a:effectLst/>
              <a:latin typeface="Calibri" panose="020F0502020204030204" pitchFamily="34" charset="0"/>
            </a:endParaRPr>
          </a:p>
          <a:p>
            <a:pPr marL="0" marR="0" algn="l">
              <a:spcBef>
                <a:spcPts val="0"/>
              </a:spcBef>
              <a:spcAft>
                <a:spcPts val="0"/>
              </a:spcAft>
            </a:pPr>
            <a:r>
              <a:rPr lang="en-US" sz="2000">
                <a:latin typeface="Calibri" panose="020F0502020204030204" pitchFamily="34" charset="0"/>
              </a:rPr>
              <a:t>What is needed? </a:t>
            </a:r>
          </a:p>
          <a:p>
            <a:pPr marL="0" marR="0" algn="l">
              <a:spcBef>
                <a:spcPts val="0"/>
              </a:spcBef>
              <a:spcAft>
                <a:spcPts val="0"/>
              </a:spcAft>
            </a:pPr>
            <a:endParaRPr lang="en-US" sz="2000" b="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i="0" u="none" strike="noStrike">
                <a:solidFill>
                  <a:srgbClr val="000000"/>
                </a:solidFill>
                <a:effectLst/>
                <a:latin typeface="Calibri" panose="020F0502020204030204" pitchFamily="34" charset="0"/>
              </a:rPr>
              <a:t>Better political economy analysis to identify existing national and local actors </a:t>
            </a:r>
            <a:endParaRPr lang="en-US" sz="2000" b="0" i="0" u="none" strike="noStrike">
              <a:solidFill>
                <a:srgbClr val="000000"/>
              </a:solidFill>
              <a:effectLst/>
              <a:highlight>
                <a:srgbClr val="FFFF00"/>
              </a:highlight>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a:latin typeface="Calibri" panose="020F0502020204030204" pitchFamily="34" charset="0"/>
              </a:rPr>
              <a:t>On-going engagement with partners </a:t>
            </a:r>
          </a:p>
          <a:p>
            <a:pPr marL="285750" marR="0" indent="-285750" algn="l">
              <a:spcBef>
                <a:spcPts val="0"/>
              </a:spcBef>
              <a:spcAft>
                <a:spcPts val="0"/>
              </a:spcAft>
              <a:buFont typeface="Arial" panose="020B0604020202020204" pitchFamily="34" charset="0"/>
              <a:buChar char="•"/>
            </a:pPr>
            <a:r>
              <a:rPr lang="en-US" sz="2000" b="0">
                <a:latin typeface="Calibri" panose="020F0502020204030204" pitchFamily="34" charset="0"/>
              </a:rPr>
              <a:t>Advocacy in donor capitals to raise awareness of opportunities to support and strengthen nationally led technical processes </a:t>
            </a:r>
          </a:p>
        </p:txBody>
      </p:sp>
      <p:sp>
        <p:nvSpPr>
          <p:cNvPr id="5" name="TextBox 4">
            <a:extLst>
              <a:ext uri="{FF2B5EF4-FFF2-40B4-BE49-F238E27FC236}">
                <a16:creationId xmlns:a16="http://schemas.microsoft.com/office/drawing/2014/main" id="{1F637CFA-6E37-1564-C6CD-7CF411EFFF86}"/>
              </a:ext>
            </a:extLst>
          </p:cNvPr>
          <p:cNvSpPr txBox="1"/>
          <p:nvPr/>
        </p:nvSpPr>
        <p:spPr>
          <a:xfrm>
            <a:off x="981520" y="362172"/>
            <a:ext cx="9431315"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b="1" i="0" u="none" strike="noStrike">
                <a:solidFill>
                  <a:srgbClr val="455F51"/>
                </a:solidFill>
                <a:effectLst/>
                <a:latin typeface="Calibri" panose="020F0502020204030204" pitchFamily="34" charset="0"/>
              </a:rPr>
              <a:t>Key constraints and solutions.  </a:t>
            </a:r>
            <a:endParaRPr lang="en-US" sz="3600" b="0" i="0" u="none" strike="noStrike">
              <a:solidFill>
                <a:srgbClr val="455F51"/>
              </a:solidFill>
              <a:effectLst/>
              <a:latin typeface="Calibri" panose="020F0502020204030204" pitchFamily="34" charset="0"/>
            </a:endParaRP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72584371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85B0-09F5-AFB5-37B7-C2BB9F23BD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38A21D-C048-91C1-4F4C-C0F4059E956E}"/>
              </a:ext>
            </a:extLst>
          </p:cNvPr>
          <p:cNvSpPr txBox="1"/>
          <p:nvPr/>
        </p:nvSpPr>
        <p:spPr>
          <a:xfrm>
            <a:off x="1085113" y="1700907"/>
            <a:ext cx="9971275"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1800" i="0" u="none" strike="noStrike">
                <a:solidFill>
                  <a:srgbClr val="000000"/>
                </a:solidFill>
                <a:effectLst/>
                <a:latin typeface="Calibri" panose="020F0502020204030204" pitchFamily="34" charset="0"/>
              </a:rPr>
              <a:t>National Nutrition Cluster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Share information on plans &amp; implementation under the HRP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Support identification and targeting of non-HRP interventions under the MSNAP particularly on prevention and systems strengthening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Support strengthening of national Nutrition Information System building on Cluster information systems </a:t>
            </a:r>
          </a:p>
          <a:p>
            <a:pPr marL="285750" marR="0" indent="-285750" algn="l">
              <a:spcBef>
                <a:spcPts val="0"/>
              </a:spcBef>
              <a:spcAft>
                <a:spcPts val="0"/>
              </a:spcAft>
              <a:buFont typeface="Arial" panose="020B0604020202020204" pitchFamily="34" charset="0"/>
              <a:buChar char="•"/>
            </a:pPr>
            <a:r>
              <a:rPr lang="en-US" sz="1800" b="0" i="0" u="none" strike="noStrike" err="1">
                <a:solidFill>
                  <a:srgbClr val="000000"/>
                </a:solidFill>
                <a:effectLst/>
                <a:latin typeface="Calibri" panose="020F0502020204030204" pitchFamily="34" charset="0"/>
              </a:rPr>
              <a:t>Mobilise</a:t>
            </a:r>
            <a:r>
              <a:rPr lang="en-US" sz="1800" b="0" i="0" u="none" strike="noStrike">
                <a:solidFill>
                  <a:srgbClr val="000000"/>
                </a:solidFill>
                <a:effectLst/>
                <a:latin typeface="Calibri" panose="020F0502020204030204" pitchFamily="34" charset="0"/>
              </a:rPr>
              <a:t> other Clusters to engage and also do above  </a:t>
            </a:r>
          </a:p>
          <a:p>
            <a:pPr marR="0" algn="l">
              <a:spcBef>
                <a:spcPts val="0"/>
              </a:spcBef>
              <a:spcAft>
                <a:spcPts val="0"/>
              </a:spcAft>
            </a:pPr>
            <a:endParaRPr lang="en-US" sz="1800" b="0" i="0" u="none" strike="noStrike">
              <a:solidFill>
                <a:srgbClr val="000000"/>
              </a:solidFill>
              <a:effectLst/>
              <a:latin typeface="Calibri" panose="020F0502020204030204" pitchFamily="34" charset="0"/>
            </a:endParaRPr>
          </a:p>
          <a:p>
            <a:pPr marR="0" algn="l">
              <a:spcBef>
                <a:spcPts val="0"/>
              </a:spcBef>
              <a:spcAft>
                <a:spcPts val="0"/>
              </a:spcAft>
            </a:pPr>
            <a:r>
              <a:rPr lang="en-US" sz="1800" i="0" u="none" strike="noStrike">
                <a:solidFill>
                  <a:srgbClr val="000000"/>
                </a:solidFill>
                <a:effectLst/>
                <a:latin typeface="Calibri" panose="020F0502020204030204" pitchFamily="34" charset="0"/>
              </a:rPr>
              <a:t>Support from regional and global </a:t>
            </a:r>
            <a:r>
              <a:rPr lang="en-US" sz="1800">
                <a:latin typeface="Calibri" panose="020F0502020204030204" pitchFamily="34" charset="0"/>
              </a:rPr>
              <a:t>GNC</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Help countries capture and share learnings</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Advice to National Nutrition Clusters on how to contribute to a Nexus approach whilst maintaining focus on core mandate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Engagement with other Clusters at global and regional levels to agree a joined up approach to help advance the Nexus at country level </a:t>
            </a:r>
          </a:p>
          <a:p>
            <a:pPr marL="0" marR="0" algn="l">
              <a:spcBef>
                <a:spcPts val="0"/>
              </a:spcBef>
              <a:spcAft>
                <a:spcPts val="0"/>
              </a:spcAft>
            </a:pPr>
            <a:endParaRPr lang="en-US" sz="1800" b="0" i="0" u="none" strike="noStrike">
              <a:solidFill>
                <a:srgbClr val="000000"/>
              </a:solidFill>
              <a:effectLst/>
              <a:latin typeface="Calibri" panose="020F0502020204030204" pitchFamily="34" charset="0"/>
            </a:endParaRPr>
          </a:p>
          <a:p>
            <a:pPr marL="0" marR="0" algn="l">
              <a:spcBef>
                <a:spcPts val="0"/>
              </a:spcBef>
              <a:spcAft>
                <a:spcPts val="0"/>
              </a:spcAft>
            </a:pPr>
            <a:endParaRPr lang="en-US" sz="18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0C8BE138-E12D-5C41-654C-6AFD91CA5BFE}"/>
              </a:ext>
            </a:extLst>
          </p:cNvPr>
          <p:cNvSpPr txBox="1"/>
          <p:nvPr/>
        </p:nvSpPr>
        <p:spPr>
          <a:xfrm>
            <a:off x="1110513" y="267676"/>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i="0" u="none" strike="noStrike">
                <a:solidFill>
                  <a:srgbClr val="455F51"/>
                </a:solidFill>
                <a:effectLst/>
                <a:latin typeface="Calibri" panose="020F0502020204030204" pitchFamily="34" charset="0"/>
              </a:rPr>
              <a:t>What further support can the Nutrition Cluster provide?</a:t>
            </a:r>
            <a:r>
              <a:rPr lang="en-US" sz="3600" b="0" i="0" u="none" strike="noStrike">
                <a:solidFill>
                  <a:srgbClr val="455F51"/>
                </a:solidFill>
                <a:effectLst/>
                <a:latin typeface="Calibri" panose="020F0502020204030204" pitchFamily="34" charset="0"/>
              </a:rPr>
              <a:t>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120543307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09C1-2C2F-B404-89DB-FDA60435A41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705FBA-A887-ED40-5422-EE7669BDE5F5}"/>
              </a:ext>
            </a:extLst>
          </p:cNvPr>
          <p:cNvSpPr/>
          <p:nvPr/>
        </p:nvSpPr>
        <p:spPr>
          <a:xfrm>
            <a:off x="6350" y="3573"/>
            <a:ext cx="12179300" cy="5697275"/>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Plenary discussion</a:t>
            </a:r>
          </a:p>
          <a:p>
            <a:pPr algn="ctr"/>
            <a:endParaRPr lang="en-US" sz="3596"/>
          </a:p>
        </p:txBody>
      </p:sp>
      <p:pic>
        <p:nvPicPr>
          <p:cNvPr id="7" name="image2.png">
            <a:extLst>
              <a:ext uri="{FF2B5EF4-FFF2-40B4-BE49-F238E27FC236}">
                <a16:creationId xmlns:a16="http://schemas.microsoft.com/office/drawing/2014/main" id="{74C1BEB2-6195-526E-2CA7-AC7AE3C75C56}"/>
              </a:ext>
            </a:extLst>
          </p:cNvPr>
          <p:cNvPicPr/>
          <p:nvPr/>
        </p:nvPicPr>
        <p:blipFill>
          <a:blip r:embed="rId3" cstate="print"/>
          <a:stretch>
            <a:fillRect/>
          </a:stretch>
        </p:blipFill>
        <p:spPr>
          <a:xfrm>
            <a:off x="130693" y="6167349"/>
            <a:ext cx="5725540" cy="234705"/>
          </a:xfrm>
          <a:prstGeom prst="rect">
            <a:avLst/>
          </a:prstGeom>
        </p:spPr>
      </p:pic>
    </p:spTree>
    <p:extLst>
      <p:ext uri="{BB962C8B-B14F-4D97-AF65-F5344CB8AC3E}">
        <p14:creationId xmlns:p14="http://schemas.microsoft.com/office/powerpoint/2010/main" val="389063870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58104-03E4-1339-753C-370299A572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6D7AAB-F8F0-A766-DA04-84630A2730D2}"/>
              </a:ext>
            </a:extLst>
          </p:cNvPr>
          <p:cNvSpPr txBox="1"/>
          <p:nvPr/>
        </p:nvSpPr>
        <p:spPr>
          <a:xfrm>
            <a:off x="931670" y="1686215"/>
            <a:ext cx="9971275" cy="34855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2800" b="0" i="0" u="none" strike="noStrike">
                <a:solidFill>
                  <a:srgbClr val="000000"/>
                </a:solidFill>
                <a:effectLst/>
                <a:latin typeface="Calibri" panose="020F0502020204030204" pitchFamily="34" charset="0"/>
              </a:rPr>
              <a:t>Who has experiences to share from your country?</a:t>
            </a:r>
          </a:p>
          <a:p>
            <a:pPr marL="0" marR="0" algn="l">
              <a:spcBef>
                <a:spcPts val="0"/>
              </a:spcBef>
              <a:spcAft>
                <a:spcPts val="0"/>
              </a:spcAft>
            </a:pPr>
            <a:endParaRPr lang="en-US" sz="2800" b="0" i="0" u="none" strike="noStrike">
              <a:solidFill>
                <a:srgbClr val="000000"/>
              </a:solidFill>
              <a:effectLst/>
              <a:latin typeface="Calibri" panose="020F0502020204030204" pitchFamily="34" charset="0"/>
            </a:endParaRPr>
          </a:p>
          <a:p>
            <a:pPr marL="0" marR="0" algn="l">
              <a:spcBef>
                <a:spcPts val="0"/>
              </a:spcBef>
              <a:spcAft>
                <a:spcPts val="0"/>
              </a:spcAft>
            </a:pPr>
            <a:r>
              <a:rPr lang="en-US" sz="2800" b="0" i="0" u="none" strike="noStrike">
                <a:solidFill>
                  <a:srgbClr val="000000"/>
                </a:solidFill>
                <a:effectLst/>
                <a:latin typeface="Calibri" panose="020F0502020204030204" pitchFamily="34" charset="0"/>
              </a:rPr>
              <a:t>What is the role of Nutrition Cluster at country level in advancing a Nexus approach to nutrition? </a:t>
            </a:r>
            <a:endParaRPr lang="en-US" sz="2800" b="0">
              <a:latin typeface="Calibri" panose="020F0502020204030204" pitchFamily="34" charset="0"/>
            </a:endParaRPr>
          </a:p>
          <a:p>
            <a:pPr marL="0" marR="0" algn="l">
              <a:spcBef>
                <a:spcPts val="0"/>
              </a:spcBef>
              <a:spcAft>
                <a:spcPts val="0"/>
              </a:spcAft>
            </a:pPr>
            <a:endParaRPr lang="en-US" sz="2800" b="0">
              <a:latin typeface="Calibri" panose="020F0502020204030204" pitchFamily="34" charset="0"/>
            </a:endParaRPr>
          </a:p>
          <a:p>
            <a:pPr marL="0" marR="0" algn="l">
              <a:spcBef>
                <a:spcPts val="0"/>
              </a:spcBef>
              <a:spcAft>
                <a:spcPts val="0"/>
              </a:spcAft>
            </a:pPr>
            <a:r>
              <a:rPr lang="en-US" sz="2800" b="0" i="0" u="none" strike="noStrike">
                <a:solidFill>
                  <a:srgbClr val="000000"/>
                </a:solidFill>
                <a:effectLst/>
                <a:latin typeface="Calibri" panose="020F0502020204030204" pitchFamily="34" charset="0"/>
              </a:rPr>
              <a:t>What support do National  Nutrition Clusters need from regional and global levels? </a:t>
            </a:r>
          </a:p>
          <a:p>
            <a:pPr marL="0" marR="0" algn="l">
              <a:spcBef>
                <a:spcPts val="0"/>
              </a:spcBef>
              <a:spcAft>
                <a:spcPts val="0"/>
              </a:spcAft>
            </a:pPr>
            <a:endParaRPr lang="en-US" sz="28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8380E766-E214-9D0F-DFEB-CF7B758DA0D7}"/>
              </a:ext>
            </a:extLst>
          </p:cNvPr>
          <p:cNvSpPr txBox="1"/>
          <p:nvPr/>
        </p:nvSpPr>
        <p:spPr>
          <a:xfrm>
            <a:off x="2270580" y="492235"/>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Questions for discussion</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326962338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49E34-D47F-BBBC-7841-A9D71DB2303D}"/>
              </a:ext>
            </a:extLst>
          </p:cNvPr>
          <p:cNvSpPr txBox="1"/>
          <p:nvPr/>
        </p:nvSpPr>
        <p:spPr>
          <a:xfrm>
            <a:off x="734254" y="1422400"/>
            <a:ext cx="4500859" cy="2387600"/>
          </a:xfrm>
          <a:prstGeom prst="rect">
            <a:avLst/>
          </a:prstGeom>
        </p:spPr>
        <p:txBody>
          <a:bodyPr vert="horz" lIns="91440" tIns="45720" rIns="91440" bIns="45720" rtlCol="0" anchor="b">
            <a:normAutofit/>
          </a:bodyPr>
          <a:lstStyle/>
          <a:p>
            <a:pPr algn="l" defTabSz="914400" hangingPunct="1">
              <a:lnSpc>
                <a:spcPct val="90000"/>
              </a:lnSpc>
              <a:spcBef>
                <a:spcPct val="0"/>
              </a:spcBef>
              <a:spcAft>
                <a:spcPts val="599"/>
              </a:spcAft>
            </a:pPr>
            <a:r>
              <a:rPr lang="en-US" sz="5000" kern="1200">
                <a:solidFill>
                  <a:schemeClr val="bg1"/>
                </a:solidFill>
                <a:latin typeface="+mj-lt"/>
                <a:ea typeface="+mj-ea"/>
                <a:cs typeface="+mj-cs"/>
              </a:rPr>
              <a:t>Global Nutrition Landscape</a:t>
            </a:r>
          </a:p>
        </p:txBody>
      </p:sp>
      <p:pic>
        <p:nvPicPr>
          <p:cNvPr id="3" name="Picture 2" descr="A person in a robe spinning a drum&#10;&#10;Description automatically generated with medium confidence">
            <a:extLst>
              <a:ext uri="{FF2B5EF4-FFF2-40B4-BE49-F238E27FC236}">
                <a16:creationId xmlns:a16="http://schemas.microsoft.com/office/drawing/2014/main" id="{FB1BE85A-E6DC-C5EB-EB55-CEDE839D3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582" y="419497"/>
            <a:ext cx="3938113" cy="566635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512052CE-4FCC-F021-EB36-8442E408B3F9}"/>
              </a:ext>
            </a:extLst>
          </p:cNvPr>
          <p:cNvPicPr>
            <a:picLocks noChangeAspect="1"/>
          </p:cNvPicPr>
          <p:nvPr/>
        </p:nvPicPr>
        <p:blipFill>
          <a:blip r:embed="rId4"/>
          <a:stretch>
            <a:fillRect/>
          </a:stretch>
        </p:blipFill>
        <p:spPr>
          <a:xfrm>
            <a:off x="864480" y="5878649"/>
            <a:ext cx="1206513" cy="469359"/>
          </a:xfrm>
          <a:prstGeom prst="rect">
            <a:avLst/>
          </a:prstGeom>
        </p:spPr>
      </p:pic>
      <p:sp>
        <p:nvSpPr>
          <p:cNvPr id="6" name="TextBox 5">
            <a:extLst>
              <a:ext uri="{FF2B5EF4-FFF2-40B4-BE49-F238E27FC236}">
                <a16:creationId xmlns:a16="http://schemas.microsoft.com/office/drawing/2014/main" id="{C99A5ECE-39B8-3554-74DC-B92AF6A0F3C6}"/>
              </a:ext>
            </a:extLst>
          </p:cNvPr>
          <p:cNvSpPr txBox="1"/>
          <p:nvPr/>
        </p:nvSpPr>
        <p:spPr>
          <a:xfrm>
            <a:off x="864480" y="5181384"/>
            <a:ext cx="3432517"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NL" sz="1400" b="0">
                <a:solidFill>
                  <a:schemeClr val="bg1"/>
                </a:solidFill>
              </a:rPr>
              <a:t>Stevano Fedele</a:t>
            </a:r>
          </a:p>
          <a:p>
            <a:pPr marL="0" marR="0" indent="0" algn="l" defTabSz="412750" rtl="0" fontAlgn="auto" latinLnBrk="0" hangingPunct="0">
              <a:lnSpc>
                <a:spcPct val="100000"/>
              </a:lnSpc>
              <a:spcBef>
                <a:spcPts val="0"/>
              </a:spcBef>
              <a:spcAft>
                <a:spcPts val="0"/>
              </a:spcAft>
              <a:buClrTx/>
              <a:buSzTx/>
              <a:buFontTx/>
              <a:buNone/>
              <a:tabLst/>
            </a:pPr>
            <a:r>
              <a:rPr kumimoji="0" lang="en-NL" sz="1400" b="0" i="0" u="none" strike="noStrike" cap="none" spc="0" normalizeH="0" baseline="0">
                <a:ln>
                  <a:noFill/>
                </a:ln>
                <a:solidFill>
                  <a:schemeClr val="bg1"/>
                </a:solidFill>
                <a:effectLst/>
                <a:uFillTx/>
                <a:latin typeface="Helvetica Neue"/>
                <a:ea typeface="Helvetica Neue"/>
                <a:cs typeface="Helvetica Neue"/>
                <a:sym typeface="Helvetica Neue"/>
              </a:rPr>
              <a:t>Global Nutrition Cluster Coordinator</a:t>
            </a:r>
          </a:p>
        </p:txBody>
      </p:sp>
    </p:spTree>
    <p:extLst>
      <p:ext uri="{BB962C8B-B14F-4D97-AF65-F5344CB8AC3E}">
        <p14:creationId xmlns:p14="http://schemas.microsoft.com/office/powerpoint/2010/main" val="36613326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09FE3-6BA0-C36A-2468-17B9EA258A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D7CAE6-E324-34D2-39C3-09E398E9926E}"/>
              </a:ext>
            </a:extLst>
          </p:cNvPr>
          <p:cNvSpPr/>
          <p:nvPr/>
        </p:nvSpPr>
        <p:spPr>
          <a:xfrm>
            <a:off x="6350" y="3573"/>
            <a:ext cx="12179300" cy="5697275"/>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Final reflections</a:t>
            </a:r>
          </a:p>
          <a:p>
            <a:pPr algn="ctr"/>
            <a:endParaRPr lang="en-US" sz="3596"/>
          </a:p>
        </p:txBody>
      </p:sp>
      <p:pic>
        <p:nvPicPr>
          <p:cNvPr id="7" name="image2.png">
            <a:extLst>
              <a:ext uri="{FF2B5EF4-FFF2-40B4-BE49-F238E27FC236}">
                <a16:creationId xmlns:a16="http://schemas.microsoft.com/office/drawing/2014/main" id="{A123447C-0ABC-A6FC-5E78-5F6E9916199A}"/>
              </a:ext>
            </a:extLst>
          </p:cNvPr>
          <p:cNvPicPr/>
          <p:nvPr/>
        </p:nvPicPr>
        <p:blipFill>
          <a:blip r:embed="rId3" cstate="print"/>
          <a:stretch>
            <a:fillRect/>
          </a:stretch>
        </p:blipFill>
        <p:spPr>
          <a:xfrm>
            <a:off x="130693" y="6167349"/>
            <a:ext cx="5725540" cy="234705"/>
          </a:xfrm>
          <a:prstGeom prst="rect">
            <a:avLst/>
          </a:prstGeom>
        </p:spPr>
      </p:pic>
    </p:spTree>
    <p:extLst>
      <p:ext uri="{BB962C8B-B14F-4D97-AF65-F5344CB8AC3E}">
        <p14:creationId xmlns:p14="http://schemas.microsoft.com/office/powerpoint/2010/main" val="357205750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79254-5F97-5C00-B404-9C37FCD034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7C0013-81AF-7E60-9B96-AB102A232FBE}"/>
              </a:ext>
            </a:extLst>
          </p:cNvPr>
          <p:cNvSpPr txBox="1"/>
          <p:nvPr/>
        </p:nvSpPr>
        <p:spPr>
          <a:xfrm>
            <a:off x="931669" y="1324406"/>
            <a:ext cx="9971275"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2400" b="0" i="0" u="none" strike="noStrike">
                <a:solidFill>
                  <a:srgbClr val="000000"/>
                </a:solidFill>
                <a:effectLst/>
                <a:latin typeface="Calibri" panose="020F0502020204030204" pitchFamily="34" charset="0"/>
              </a:rPr>
              <a:t>Do not silo a Nexus initiative. It is not a type of </a:t>
            </a:r>
            <a:r>
              <a:rPr lang="en-US" sz="2400" b="0" i="0" u="none" strike="noStrike" err="1">
                <a:solidFill>
                  <a:srgbClr val="000000"/>
                </a:solidFill>
                <a:effectLst/>
                <a:latin typeface="Calibri" panose="020F0502020204030204" pitchFamily="34" charset="0"/>
              </a:rPr>
              <a:t>programme</a:t>
            </a:r>
            <a:r>
              <a:rPr lang="en-US" sz="2400" b="0">
                <a:latin typeface="Calibri" panose="020F0502020204030204" pitchFamily="34" charset="0"/>
              </a:rPr>
              <a:t> requiring separate structures and processes. </a:t>
            </a:r>
            <a:r>
              <a:rPr lang="en-US" sz="2400" b="0" i="0" u="none" strike="noStrike">
                <a:solidFill>
                  <a:srgbClr val="000000"/>
                </a:solidFill>
                <a:effectLst/>
                <a:latin typeface="Calibri" panose="020F0502020204030204" pitchFamily="34" charset="0"/>
              </a:rPr>
              <a:t> </a:t>
            </a: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i="0" u="none" strike="noStrike">
                <a:solidFill>
                  <a:srgbClr val="000000"/>
                </a:solidFill>
                <a:effectLst/>
                <a:latin typeface="Calibri" panose="020F0502020204030204" pitchFamily="34" charset="0"/>
              </a:rPr>
              <a:t>It is an approach &amp; a way of working to be integrated into existing coordination, planning and implementation mechanisms. </a:t>
            </a: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a:latin typeface="Calibri" panose="020F0502020204030204" pitchFamily="34" charset="0"/>
              </a:rPr>
              <a:t>Ensure a Nexus approach to nutrition is integrated into wider Nexus initiatives. </a:t>
            </a:r>
            <a:endParaRPr lang="en-US" sz="2400" b="0" i="0" u="none" strike="noStrike">
              <a:solidFill>
                <a:srgbClr val="000000"/>
              </a:solidFill>
              <a:effectLst/>
              <a:latin typeface="Calibri" panose="020F0502020204030204" pitchFamily="34" charset="0"/>
            </a:endParaRP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a:latin typeface="Calibri" panose="020F0502020204030204" pitchFamily="34" charset="0"/>
              </a:rPr>
              <a:t>Localization is fundamental to a Nexus approach. </a:t>
            </a: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i="0" u="none" strike="noStrike">
                <a:solidFill>
                  <a:srgbClr val="000000"/>
                </a:solidFill>
                <a:effectLst/>
                <a:latin typeface="Calibri" panose="020F0502020204030204" pitchFamily="34" charset="0"/>
              </a:rPr>
              <a:t>Be proactive in identifying local and national actors that are committed to lead &amp; deliver multisectoral actions across the Nexus </a:t>
            </a:r>
          </a:p>
        </p:txBody>
      </p:sp>
      <p:sp>
        <p:nvSpPr>
          <p:cNvPr id="5" name="TextBox 4">
            <a:extLst>
              <a:ext uri="{FF2B5EF4-FFF2-40B4-BE49-F238E27FC236}">
                <a16:creationId xmlns:a16="http://schemas.microsoft.com/office/drawing/2014/main" id="{5FF4B22E-7D8E-968D-0DCA-B0F179550DAD}"/>
              </a:ext>
            </a:extLst>
          </p:cNvPr>
          <p:cNvSpPr txBox="1"/>
          <p:nvPr/>
        </p:nvSpPr>
        <p:spPr>
          <a:xfrm>
            <a:off x="2268862" y="347178"/>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Some (not </a:t>
            </a:r>
            <a:r>
              <a:rPr lang="en-US" sz="3600">
                <a:solidFill>
                  <a:srgbClr val="455F51"/>
                </a:solidFill>
              </a:rPr>
              <a:t>all) </a:t>
            </a: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takeaways</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16890176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451"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8178514" y="320527"/>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4883358" y="442521"/>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6360122" y="336168"/>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cxnSp>
        <p:nvCxnSpPr>
          <p:cNvPr id="5" name="Straight Connector 4">
            <a:extLst>
              <a:ext uri="{FF2B5EF4-FFF2-40B4-BE49-F238E27FC236}">
                <a16:creationId xmlns:a16="http://schemas.microsoft.com/office/drawing/2014/main" id="{6CF40EF2-6AFD-1DE8-B850-1B9B75D77372}"/>
              </a:ext>
            </a:extLst>
          </p:cNvPr>
          <p:cNvCxnSpPr/>
          <p:nvPr/>
        </p:nvCxnSpPr>
        <p:spPr>
          <a:xfrm>
            <a:off x="10142461" y="320527"/>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logo for a nutrition company&#10;&#10;Description automatically generated">
            <a:extLst>
              <a:ext uri="{FF2B5EF4-FFF2-40B4-BE49-F238E27FC236}">
                <a16:creationId xmlns:a16="http://schemas.microsoft.com/office/drawing/2014/main" id="{C36812AD-8521-C975-28FD-AA8423F78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585" y="423451"/>
            <a:ext cx="1520662" cy="844812"/>
          </a:xfrm>
          <a:prstGeom prst="rect">
            <a:avLst/>
          </a:prstGeom>
        </p:spPr>
      </p:pic>
      <p:pic>
        <p:nvPicPr>
          <p:cNvPr id="14" name="Picture 13" descr="A number on a black background&#10;&#10;Description automatically generated">
            <a:extLst>
              <a:ext uri="{FF2B5EF4-FFF2-40B4-BE49-F238E27FC236}">
                <a16:creationId xmlns:a16="http://schemas.microsoft.com/office/drawing/2014/main" id="{7153BD33-B85C-BA1C-B0DC-8473A75810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447" y="686559"/>
            <a:ext cx="1121171" cy="550393"/>
          </a:xfrm>
          <a:prstGeom prst="rect">
            <a:avLst/>
          </a:prstGeom>
        </p:spPr>
      </p:pic>
    </p:spTree>
    <p:extLst>
      <p:ext uri="{BB962C8B-B14F-4D97-AF65-F5344CB8AC3E}">
        <p14:creationId xmlns:p14="http://schemas.microsoft.com/office/powerpoint/2010/main" val="73877260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Visage humain, habits, personne, jeune enfant&#10;&#10;Description générée automatiquement">
            <a:extLst>
              <a:ext uri="{FF2B5EF4-FFF2-40B4-BE49-F238E27FC236}">
                <a16:creationId xmlns:a16="http://schemas.microsoft.com/office/drawing/2014/main" id="{70CD7369-14FF-D991-2E81-9A964A22FE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637" b="11913"/>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6">
            <a:extLst>
              <a:ext uri="{FF2B5EF4-FFF2-40B4-BE49-F238E27FC236}">
                <a16:creationId xmlns:a16="http://schemas.microsoft.com/office/drawing/2014/main" id="{EADBA9A9-5261-1E66-B862-B569ED148683}"/>
              </a:ext>
            </a:extLst>
          </p:cNvPr>
          <p:cNvSpPr txBox="1"/>
          <p:nvPr/>
        </p:nvSpPr>
        <p:spPr>
          <a:xfrm>
            <a:off x="7999609" y="649951"/>
            <a:ext cx="3965720" cy="16162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hangingPunct="1">
              <a:lnSpc>
                <a:spcPct val="90000"/>
              </a:lnSpc>
              <a:spcBef>
                <a:spcPct val="0"/>
              </a:spcBef>
              <a:spcAft>
                <a:spcPts val="600"/>
              </a:spcAft>
              <a:defRPr sz="2400" b="0">
                <a:latin typeface="Arial"/>
                <a:ea typeface="Arial"/>
                <a:cs typeface="Arial"/>
                <a:sym typeface="Arial"/>
              </a:defRPr>
            </a:pPr>
            <a:r>
              <a:rPr lang="en-US" sz="2700" b="0" kern="1200">
                <a:solidFill>
                  <a:srgbClr val="455F51"/>
                </a:solidFill>
                <a:latin typeface="+mj-lt"/>
                <a:ea typeface="+mj-ea"/>
                <a:cs typeface="+mj-cs"/>
              </a:rPr>
              <a:t>Preparedness, Anticipatory Actions, </a:t>
            </a:r>
            <a:r>
              <a:rPr lang="en-US" sz="2700" b="0" kern="1200" err="1">
                <a:solidFill>
                  <a:srgbClr val="455F51"/>
                </a:solidFill>
                <a:latin typeface="+mj-lt"/>
                <a:ea typeface="+mj-ea"/>
                <a:cs typeface="+mj-cs"/>
              </a:rPr>
              <a:t>NiE</a:t>
            </a:r>
            <a:r>
              <a:rPr lang="en-US" sz="2700" b="0" kern="1200">
                <a:solidFill>
                  <a:srgbClr val="455F51"/>
                </a:solidFill>
                <a:latin typeface="+mj-lt"/>
                <a:ea typeface="+mj-ea"/>
                <a:cs typeface="+mj-cs"/>
              </a:rPr>
              <a:t> and the Climate crisis</a:t>
            </a:r>
          </a:p>
        </p:txBody>
      </p:sp>
      <p:sp>
        <p:nvSpPr>
          <p:cNvPr id="4" name="TextBox 6">
            <a:extLst>
              <a:ext uri="{FF2B5EF4-FFF2-40B4-BE49-F238E27FC236}">
                <a16:creationId xmlns:a16="http://schemas.microsoft.com/office/drawing/2014/main" id="{46F15353-574B-9729-C113-68EDE3D0273D}"/>
              </a:ext>
            </a:extLst>
          </p:cNvPr>
          <p:cNvSpPr txBox="1"/>
          <p:nvPr/>
        </p:nvSpPr>
        <p:spPr>
          <a:xfrm>
            <a:off x="8098474" y="4537148"/>
            <a:ext cx="3767990" cy="189070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hangingPunct="1">
              <a:lnSpc>
                <a:spcPct val="90000"/>
              </a:lnSpc>
              <a:spcBef>
                <a:spcPct val="0"/>
              </a:spcBef>
              <a:spcAft>
                <a:spcPts val="600"/>
              </a:spcAft>
              <a:defRPr sz="2400" b="0">
                <a:latin typeface="Arial"/>
                <a:ea typeface="Arial"/>
                <a:cs typeface="Arial"/>
                <a:sym typeface="Arial"/>
              </a:defRPr>
            </a:pPr>
            <a:r>
              <a:rPr lang="en-US" sz="1200" b="0" kern="1200">
                <a:solidFill>
                  <a:srgbClr val="808080"/>
                </a:solidFill>
                <a:latin typeface="+mn-lt"/>
                <a:ea typeface="+mn-ea"/>
                <a:cs typeface="+mn-cs"/>
              </a:rPr>
              <a:t>Cécile </a:t>
            </a:r>
            <a:r>
              <a:rPr lang="en-US" sz="1200" b="0" kern="1200" err="1">
                <a:solidFill>
                  <a:srgbClr val="808080"/>
                </a:solidFill>
                <a:latin typeface="+mn-lt"/>
                <a:ea typeface="+mn-ea"/>
                <a:cs typeface="+mn-cs"/>
              </a:rPr>
              <a:t>Basquin</a:t>
            </a:r>
            <a:r>
              <a:rPr lang="en-US" sz="1200" b="0" kern="1200">
                <a:solidFill>
                  <a:srgbClr val="808080"/>
                </a:solidFill>
                <a:latin typeface="+mn-lt"/>
                <a:ea typeface="+mn-ea"/>
                <a:cs typeface="+mn-cs"/>
              </a:rPr>
              <a:t> (GNC) and </a:t>
            </a:r>
            <a:r>
              <a:rPr lang="en-US" sz="1200" b="0" kern="1200" err="1">
                <a:solidFill>
                  <a:srgbClr val="808080"/>
                </a:solidFill>
                <a:latin typeface="+mn-lt"/>
                <a:ea typeface="+mn-ea"/>
                <a:cs typeface="+mn-cs"/>
              </a:rPr>
              <a:t>Géraldine</a:t>
            </a:r>
            <a:r>
              <a:rPr lang="en-US" sz="1200" b="0" kern="1200">
                <a:solidFill>
                  <a:srgbClr val="808080"/>
                </a:solidFill>
                <a:latin typeface="+mn-lt"/>
                <a:ea typeface="+mn-ea"/>
                <a:cs typeface="+mn-cs"/>
              </a:rPr>
              <a:t> Bellocq (GNC) </a:t>
            </a:r>
          </a:p>
          <a:p>
            <a:pPr algn="ctr" defTabSz="914400" hangingPunct="1">
              <a:lnSpc>
                <a:spcPct val="90000"/>
              </a:lnSpc>
              <a:spcBef>
                <a:spcPct val="0"/>
              </a:spcBef>
              <a:spcAft>
                <a:spcPts val="600"/>
              </a:spcAft>
              <a:defRPr sz="2400" b="0">
                <a:latin typeface="Arial"/>
                <a:ea typeface="Arial"/>
                <a:cs typeface="Arial"/>
                <a:sym typeface="Arial"/>
              </a:defRPr>
            </a:pPr>
            <a:r>
              <a:rPr lang="en-US" sz="1200" b="0" kern="1200" err="1">
                <a:solidFill>
                  <a:srgbClr val="808080"/>
                </a:solidFill>
                <a:latin typeface="+mn-lt"/>
                <a:ea typeface="+mn-ea"/>
                <a:cs typeface="+mn-cs"/>
              </a:rPr>
              <a:t>Gwenaelle</a:t>
            </a:r>
            <a:r>
              <a:rPr lang="en-US" sz="1200" b="0" kern="1200">
                <a:solidFill>
                  <a:srgbClr val="808080"/>
                </a:solidFill>
                <a:latin typeface="+mn-lt"/>
                <a:ea typeface="+mn-ea"/>
                <a:cs typeface="+mn-cs"/>
              </a:rPr>
              <a:t> Garnier (WFP)</a:t>
            </a:r>
          </a:p>
          <a:p>
            <a:pPr algn="ctr" defTabSz="914400" hangingPunct="1">
              <a:lnSpc>
                <a:spcPct val="90000"/>
              </a:lnSpc>
              <a:spcBef>
                <a:spcPct val="0"/>
              </a:spcBef>
              <a:spcAft>
                <a:spcPts val="600"/>
              </a:spcAft>
              <a:defRPr sz="2400" b="0">
                <a:latin typeface="Arial"/>
                <a:ea typeface="Arial"/>
                <a:cs typeface="Arial"/>
                <a:sym typeface="Arial"/>
              </a:defRPr>
            </a:pPr>
            <a:r>
              <a:rPr lang="en-US" sz="1200" b="0" kern="1200">
                <a:solidFill>
                  <a:srgbClr val="808080"/>
                </a:solidFill>
                <a:latin typeface="+mn-lt"/>
                <a:ea typeface="+mn-ea"/>
                <a:cs typeface="+mn-cs"/>
              </a:rPr>
              <a:t>Diane Holland (GNC)</a:t>
            </a:r>
          </a:p>
          <a:p>
            <a:pPr indent="-228600" algn="ctr" defTabSz="914400" hangingPunct="1">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1200" b="0" kern="1200">
              <a:solidFill>
                <a:srgbClr val="808080"/>
              </a:solidFill>
              <a:latin typeface="+mn-lt"/>
              <a:ea typeface="+mn-ea"/>
              <a:cs typeface="+mn-cs"/>
            </a:endParaRPr>
          </a:p>
          <a:p>
            <a:pPr indent="-228600" algn="ctr" defTabSz="914400" hangingPunct="1">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1200" b="0" kern="1200">
              <a:solidFill>
                <a:srgbClr val="808080"/>
              </a:solidFill>
              <a:latin typeface="+mn-lt"/>
              <a:ea typeface="+mn-ea"/>
              <a:cs typeface="+mn-cs"/>
            </a:endParaRPr>
          </a:p>
          <a:p>
            <a:pPr algn="ctr" defTabSz="914400" hangingPunct="1">
              <a:lnSpc>
                <a:spcPct val="90000"/>
              </a:lnSpc>
              <a:spcBef>
                <a:spcPct val="0"/>
              </a:spcBef>
              <a:spcAft>
                <a:spcPts val="600"/>
              </a:spcAft>
              <a:defRPr sz="2400" b="0">
                <a:latin typeface="Arial"/>
                <a:ea typeface="Arial"/>
                <a:cs typeface="Arial"/>
                <a:sym typeface="Arial"/>
              </a:defRPr>
            </a:pPr>
            <a:r>
              <a:rPr lang="en-US" sz="1200" b="0" kern="1200">
                <a:solidFill>
                  <a:srgbClr val="808080"/>
                </a:solidFill>
                <a:latin typeface="+mn-lt"/>
                <a:ea typeface="+mn-ea"/>
                <a:cs typeface="+mn-cs"/>
              </a:rPr>
              <a:t>MENA/SA/EAP Regional Consultations</a:t>
            </a:r>
          </a:p>
          <a:p>
            <a:pPr algn="ctr" defTabSz="914400" hangingPunct="1">
              <a:lnSpc>
                <a:spcPct val="90000"/>
              </a:lnSpc>
              <a:spcBef>
                <a:spcPct val="0"/>
              </a:spcBef>
              <a:spcAft>
                <a:spcPts val="600"/>
              </a:spcAft>
              <a:defRPr sz="2400" b="0">
                <a:latin typeface="Arial"/>
                <a:ea typeface="Arial"/>
                <a:cs typeface="Arial"/>
                <a:sym typeface="Arial"/>
              </a:defRPr>
            </a:pPr>
            <a:r>
              <a:rPr lang="en-US" sz="1200" b="0" kern="1200">
                <a:solidFill>
                  <a:srgbClr val="808080"/>
                </a:solidFill>
                <a:latin typeface="+mn-lt"/>
                <a:ea typeface="+mn-ea"/>
                <a:cs typeface="+mn-cs"/>
              </a:rPr>
              <a:t>March 2024</a:t>
            </a:r>
            <a:endParaRPr lang="en-US" sz="1200" kern="1200">
              <a:solidFill>
                <a:srgbClr val="808080"/>
              </a:solidFill>
              <a:latin typeface="+mn-lt"/>
              <a:ea typeface="+mn-ea"/>
              <a:cs typeface="+mn-cs"/>
            </a:endParaRPr>
          </a:p>
        </p:txBody>
      </p:sp>
    </p:spTree>
    <p:extLst>
      <p:ext uri="{BB962C8B-B14F-4D97-AF65-F5344CB8AC3E}">
        <p14:creationId xmlns:p14="http://schemas.microsoft.com/office/powerpoint/2010/main" val="177479752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529904" y="6347300"/>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a:solidFill>
                  <a:srgbClr val="808080"/>
                </a:solidFill>
              </a:rPr>
              <a:t>ERP, </a:t>
            </a:r>
            <a:r>
              <a:rPr lang="fr-FR" sz="1000" b="0" err="1">
                <a:solidFill>
                  <a:srgbClr val="808080"/>
                </a:solidFill>
              </a:rPr>
              <a:t>AAs</a:t>
            </a:r>
            <a:r>
              <a:rPr lang="fr-FR" sz="1000" b="0">
                <a:solidFill>
                  <a:srgbClr val="808080"/>
                </a:solidFill>
              </a:rPr>
              <a:t>, </a:t>
            </a:r>
            <a:r>
              <a:rPr lang="fr-FR" sz="1000" b="0" err="1">
                <a:solidFill>
                  <a:srgbClr val="808080"/>
                </a:solidFill>
              </a:rPr>
              <a:t>NiE</a:t>
            </a:r>
            <a:r>
              <a:rPr lang="fr-FR" sz="1000" b="0">
                <a:solidFill>
                  <a:srgbClr val="808080"/>
                </a:solidFill>
              </a:rPr>
              <a:t> and </a:t>
            </a:r>
            <a:r>
              <a:rPr lang="fr-FR" sz="1000" b="0" err="1">
                <a:solidFill>
                  <a:srgbClr val="808080"/>
                </a:solidFill>
              </a:rPr>
              <a:t>Climate</a:t>
            </a:r>
            <a:r>
              <a:rPr lang="fr-FR" sz="1000" b="0">
                <a:solidFill>
                  <a:srgbClr val="808080"/>
                </a:solidFill>
              </a:rPr>
              <a:t> </a:t>
            </a:r>
            <a:r>
              <a:rPr lang="fr-FR" sz="1000" b="0" err="1">
                <a:solidFill>
                  <a:srgbClr val="808080"/>
                </a:solidFill>
              </a:rPr>
              <a:t>crisis</a:t>
            </a:r>
            <a:r>
              <a:rPr lang="en-US" sz="1000" b="0">
                <a:solidFill>
                  <a:srgbClr val="808080"/>
                </a:solidFill>
              </a:rPr>
              <a:t> </a:t>
            </a:r>
            <a:r>
              <a:rPr sz="1000" b="0">
                <a:solidFill>
                  <a:srgbClr val="808080"/>
                </a:solidFill>
              </a:rPr>
              <a:t> </a:t>
            </a:r>
            <a:br>
              <a:rPr sz="1000" b="0"/>
            </a:br>
            <a:r>
              <a:rPr lang="en-US" sz="1000" b="0">
                <a:solidFill>
                  <a:srgbClr val="808080"/>
                </a:solidFill>
              </a:rPr>
              <a:t>March 2024</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613721" y="450551"/>
            <a:ext cx="10344150"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rgbClr val="455F51"/>
                </a:solidFill>
                <a:cs typeface="Arial"/>
                <a:sym typeface="Arial"/>
              </a:rPr>
              <a:t>overall</a:t>
            </a:r>
            <a:r>
              <a:rPr lang="fr-FR" sz="4800">
                <a:solidFill>
                  <a:srgbClr val="455F51"/>
                </a:solidFill>
                <a:cs typeface="Arial"/>
                <a:sym typeface="Arial"/>
              </a:rPr>
              <a:t> objectives </a:t>
            </a:r>
            <a:endParaRPr lang="fr-FR" sz="4800">
              <a:solidFill>
                <a:srgbClr val="455F51"/>
              </a:solidFill>
              <a:cs typeface="Arial"/>
            </a:endParaRPr>
          </a:p>
        </p:txBody>
      </p:sp>
      <p:sp>
        <p:nvSpPr>
          <p:cNvPr id="5" name="ZoneTexte 4">
            <a:extLst>
              <a:ext uri="{FF2B5EF4-FFF2-40B4-BE49-F238E27FC236}">
                <a16:creationId xmlns:a16="http://schemas.microsoft.com/office/drawing/2014/main" id="{EA862E55-FE34-D2B3-E1CB-BE9AC4676364}"/>
              </a:ext>
            </a:extLst>
          </p:cNvPr>
          <p:cNvSpPr txBox="1"/>
          <p:nvPr/>
        </p:nvSpPr>
        <p:spPr>
          <a:xfrm>
            <a:off x="1034563" y="1708846"/>
            <a:ext cx="10344147" cy="23980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468313" indent="-457200" algn="l">
              <a:spcAft>
                <a:spcPts val="800"/>
              </a:spcAft>
              <a:buFont typeface="Arial" panose="020B0604020202020204" pitchFamily="34" charset="0"/>
              <a:buChar char="•"/>
              <a:tabLst>
                <a:tab pos="400050" algn="l"/>
              </a:tabLst>
            </a:pPr>
            <a:r>
              <a:rPr lang="en-GB" sz="2800" b="0">
                <a:solidFill>
                  <a:srgbClr val="000000"/>
                </a:solidFill>
                <a:effectLst/>
                <a:latin typeface="Calibri" panose="020F0502020204030204" pitchFamily="34" charset="0"/>
                <a:ea typeface="Cambria" panose="02040503050406030204" pitchFamily="18" charset="0"/>
                <a:cs typeface="Calibri" panose="020F0502020204030204" pitchFamily="34" charset="0"/>
              </a:rPr>
              <a:t>Provide an overview of mechanisms and initiatives used to reduce the impact of crisis</a:t>
            </a:r>
          </a:p>
          <a:p>
            <a:pPr marL="468313" indent="-457200" algn="l">
              <a:spcAft>
                <a:spcPts val="800"/>
              </a:spcAft>
              <a:buFont typeface="Arial" panose="020B0604020202020204" pitchFamily="34" charset="0"/>
              <a:buChar char="•"/>
              <a:tabLst>
                <a:tab pos="400050" algn="l"/>
              </a:tabLst>
            </a:pPr>
            <a:r>
              <a:rPr lang="en-GB" sz="2800" b="0">
                <a:latin typeface="Calibri" panose="020F0502020204030204" pitchFamily="34" charset="0"/>
                <a:ea typeface="Cambria" panose="02040503050406030204" pitchFamily="18" charset="0"/>
                <a:cs typeface="Calibri" panose="020F0502020204030204" pitchFamily="34" charset="0"/>
              </a:rPr>
              <a:t>Hear from countries and learn from </a:t>
            </a:r>
            <a:r>
              <a:rPr lang="en-GB" sz="2800" b="0">
                <a:solidFill>
                  <a:srgbClr val="000000"/>
                </a:solidFill>
                <a:effectLst/>
                <a:latin typeface="Calibri" panose="020F0502020204030204" pitchFamily="34" charset="0"/>
                <a:ea typeface="Cambria" panose="02040503050406030204" pitchFamily="18" charset="0"/>
                <a:cs typeface="Calibri" panose="020F0502020204030204" pitchFamily="34" charset="0"/>
              </a:rPr>
              <a:t>their experiences</a:t>
            </a:r>
            <a:endParaRPr lang="en-FR" sz="2800" b="0">
              <a:effectLst/>
              <a:latin typeface="Calibri" panose="020F0502020204030204" pitchFamily="34" charset="0"/>
              <a:ea typeface="Cambria" panose="02040503050406030204" pitchFamily="18" charset="0"/>
              <a:cs typeface="Calibri" panose="020F0502020204030204" pitchFamily="34" charset="0"/>
            </a:endParaRPr>
          </a:p>
          <a:p>
            <a:pPr marL="457200" indent="-457200" algn="l">
              <a:buFont typeface="Arial" panose="020B0604020202020204" pitchFamily="34" charset="0"/>
              <a:buChar char="•"/>
            </a:pPr>
            <a:r>
              <a:rPr lang="en-GB" sz="2800" b="0">
                <a:latin typeface="Calibri" panose="020F0502020204030204" pitchFamily="34" charset="0"/>
                <a:ea typeface="Times New Roman" panose="02020603050405020304" pitchFamily="18" charset="0"/>
                <a:cs typeface="Calibri" panose="020F0502020204030204" pitchFamily="34" charset="0"/>
              </a:rPr>
              <a:t>I</a:t>
            </a:r>
            <a:r>
              <a:rPr lang="en-GB" sz="28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dentify collective actions needed to make progress</a:t>
            </a:r>
            <a:r>
              <a:rPr lang="fr-FR" sz="2800" b="0" kern="1200">
                <a:solidFill>
                  <a:schemeClr val="tx1"/>
                </a:solidFill>
                <a:latin typeface="Calibri" panose="020F0502020204030204" pitchFamily="34" charset="0"/>
                <a:ea typeface="+mj-ea"/>
                <a:cs typeface="Calibri" panose="020F0502020204030204" pitchFamily="34" charset="0"/>
              </a:rPr>
              <a:t> &amp; the support </a:t>
            </a:r>
            <a:r>
              <a:rPr lang="fr-FR" sz="2800" b="0" kern="1200" err="1">
                <a:solidFill>
                  <a:schemeClr val="tx1"/>
                </a:solidFill>
                <a:latin typeface="Calibri" panose="020F0502020204030204" pitchFamily="34" charset="0"/>
                <a:ea typeface="+mj-ea"/>
                <a:cs typeface="Calibri" panose="020F0502020204030204" pitchFamily="34" charset="0"/>
              </a:rPr>
              <a:t>needed</a:t>
            </a:r>
            <a:r>
              <a:rPr lang="fr-FR" sz="2800" b="0" kern="1200">
                <a:solidFill>
                  <a:schemeClr val="tx1"/>
                </a:solidFill>
                <a:latin typeface="Calibri" panose="020F0502020204030204" pitchFamily="34" charset="0"/>
                <a:ea typeface="+mj-ea"/>
                <a:cs typeface="Calibri" panose="020F0502020204030204" pitchFamily="34" charset="0"/>
              </a:rPr>
              <a:t> </a:t>
            </a:r>
            <a:r>
              <a:rPr lang="fr-FR" sz="2800" b="0" kern="1200" err="1">
                <a:solidFill>
                  <a:schemeClr val="tx1"/>
                </a:solidFill>
                <a:latin typeface="Calibri" panose="020F0502020204030204" pitchFamily="34" charset="0"/>
                <a:ea typeface="+mj-ea"/>
                <a:cs typeface="Calibri" panose="020F0502020204030204" pitchFamily="34" charset="0"/>
              </a:rPr>
              <a:t>from</a:t>
            </a:r>
            <a:r>
              <a:rPr lang="fr-FR" sz="2800" b="0" kern="1200">
                <a:solidFill>
                  <a:schemeClr val="tx1"/>
                </a:solidFill>
                <a:latin typeface="Calibri" panose="020F0502020204030204" pitchFamily="34" charset="0"/>
                <a:ea typeface="+mj-ea"/>
                <a:cs typeface="Calibri" panose="020F0502020204030204" pitchFamily="34" charset="0"/>
              </a:rPr>
              <a:t> </a:t>
            </a:r>
            <a:r>
              <a:rPr lang="fr-FR" sz="2800" b="0" kern="1200" err="1">
                <a:solidFill>
                  <a:schemeClr val="tx1"/>
                </a:solidFill>
                <a:latin typeface="Calibri" panose="020F0502020204030204" pitchFamily="34" charset="0"/>
                <a:ea typeface="+mj-ea"/>
                <a:cs typeface="Calibri" panose="020F0502020204030204" pitchFamily="34" charset="0"/>
              </a:rPr>
              <a:t>regional</a:t>
            </a:r>
            <a:r>
              <a:rPr lang="fr-FR" sz="2800" b="0" kern="1200">
                <a:solidFill>
                  <a:schemeClr val="tx1"/>
                </a:solidFill>
                <a:latin typeface="Calibri" panose="020F0502020204030204" pitchFamily="34" charset="0"/>
                <a:ea typeface="+mj-ea"/>
                <a:cs typeface="Calibri" panose="020F0502020204030204" pitchFamily="34" charset="0"/>
              </a:rPr>
              <a:t> and global </a:t>
            </a:r>
            <a:r>
              <a:rPr lang="fr-FR" sz="2800" b="0" kern="1200" err="1">
                <a:solidFill>
                  <a:schemeClr val="tx1"/>
                </a:solidFill>
                <a:latin typeface="Calibri" panose="020F0502020204030204" pitchFamily="34" charset="0"/>
                <a:ea typeface="+mj-ea"/>
                <a:cs typeface="Calibri" panose="020F0502020204030204" pitchFamily="34" charset="0"/>
              </a:rPr>
              <a:t>levels</a:t>
            </a:r>
            <a:endParaRPr lang="fr-FR" sz="2800" b="0" kern="1200">
              <a:solidFill>
                <a:schemeClr val="tx1"/>
              </a:solidFill>
              <a:latin typeface="Calibri" panose="020F0502020204030204" pitchFamily="34" charset="0"/>
              <a:ea typeface="+mj-ea"/>
              <a:cs typeface="Calibri" panose="020F0502020204030204" pitchFamily="34" charset="0"/>
            </a:endParaRPr>
          </a:p>
        </p:txBody>
      </p:sp>
      <p:sp>
        <p:nvSpPr>
          <p:cNvPr id="7" name="TextBox 3">
            <a:extLst>
              <a:ext uri="{FF2B5EF4-FFF2-40B4-BE49-F238E27FC236}">
                <a16:creationId xmlns:a16="http://schemas.microsoft.com/office/drawing/2014/main" id="{3D45D89B-7450-305E-5319-6C751C1A88F6}"/>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260436189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B711C-D278-2B26-1746-E8F2426CA5B3}"/>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F02A690-006B-6228-3FBC-F8522DCFBBAF}"/>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EB44671A-8820-DD4E-37A7-CF765A1B1927}"/>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4BAE650E-99D0-F28B-E7BA-9AAC91F7A658}"/>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3CCC682F-030E-5C16-AF29-395A3652F6C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9" name="Background">
            <a:extLst>
              <a:ext uri="{FF2B5EF4-FFF2-40B4-BE49-F238E27FC236}">
                <a16:creationId xmlns:a16="http://schemas.microsoft.com/office/drawing/2014/main" id="{71F48BF9-C0F5-8BB1-31FA-BD36F912B019}"/>
              </a:ext>
            </a:extLst>
          </p:cNvPr>
          <p:cNvSpPr txBox="1">
            <a:spLocks/>
          </p:cNvSpPr>
          <p:nvPr/>
        </p:nvSpPr>
        <p:spPr>
          <a:xfrm>
            <a:off x="1901301" y="5351041"/>
            <a:ext cx="10344150"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rgbClr val="455F51"/>
                </a:solidFill>
                <a:cs typeface="Arial"/>
                <a:sym typeface="Arial"/>
              </a:rPr>
              <a:t>Towards</a:t>
            </a:r>
            <a:r>
              <a:rPr lang="fr-FR" sz="4800">
                <a:solidFill>
                  <a:srgbClr val="455F51"/>
                </a:solidFill>
                <a:cs typeface="Arial"/>
                <a:sym typeface="Arial"/>
              </a:rPr>
              <a:t> A more </a:t>
            </a:r>
            <a:r>
              <a:rPr lang="fr-FR" sz="4800" err="1">
                <a:solidFill>
                  <a:srgbClr val="455F51"/>
                </a:solidFill>
                <a:cs typeface="Arial"/>
                <a:sym typeface="Arial"/>
              </a:rPr>
              <a:t>timely</a:t>
            </a:r>
            <a:r>
              <a:rPr lang="fr-FR" sz="4800">
                <a:solidFill>
                  <a:srgbClr val="455F51"/>
                </a:solidFill>
                <a:cs typeface="Arial"/>
                <a:sym typeface="Arial"/>
              </a:rPr>
              <a:t> and effective </a:t>
            </a:r>
            <a:r>
              <a:rPr lang="fr-FR" sz="4800" err="1">
                <a:solidFill>
                  <a:srgbClr val="455F51"/>
                </a:solidFill>
                <a:cs typeface="Arial"/>
                <a:sym typeface="Arial"/>
              </a:rPr>
              <a:t>response</a:t>
            </a:r>
            <a:endParaRPr lang="fr-FR" sz="4800">
              <a:solidFill>
                <a:srgbClr val="455F51"/>
              </a:solidFill>
              <a:cs typeface="Arial"/>
            </a:endParaRPr>
          </a:p>
        </p:txBody>
      </p:sp>
      <p:pic>
        <p:nvPicPr>
          <p:cNvPr id="12" name="Picture 11" descr="A red triangle with a exclamation mark and black text&#10;&#10;Description automatically generated">
            <a:extLst>
              <a:ext uri="{FF2B5EF4-FFF2-40B4-BE49-F238E27FC236}">
                <a16:creationId xmlns:a16="http://schemas.microsoft.com/office/drawing/2014/main" id="{C7393EBE-5338-A9E4-F388-D44C82BC6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32" y="943326"/>
            <a:ext cx="10249959" cy="2036153"/>
          </a:xfrm>
          <a:prstGeom prst="rect">
            <a:avLst/>
          </a:prstGeom>
        </p:spPr>
      </p:pic>
      <p:pic>
        <p:nvPicPr>
          <p:cNvPr id="14" name="Picture 13" descr="A diagram of a diagram&#10;&#10;Description automatically generated with medium confidence">
            <a:extLst>
              <a:ext uri="{FF2B5EF4-FFF2-40B4-BE49-F238E27FC236}">
                <a16:creationId xmlns:a16="http://schemas.microsoft.com/office/drawing/2014/main" id="{8484E001-4C0F-5AEB-1006-BA2533FE2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208" y="3164541"/>
            <a:ext cx="6689783" cy="2047690"/>
          </a:xfrm>
          <a:prstGeom prst="rect">
            <a:avLst/>
          </a:prstGeom>
        </p:spPr>
      </p:pic>
      <p:sp>
        <p:nvSpPr>
          <p:cNvPr id="7" name="TextBox 23">
            <a:extLst>
              <a:ext uri="{FF2B5EF4-FFF2-40B4-BE49-F238E27FC236}">
                <a16:creationId xmlns:a16="http://schemas.microsoft.com/office/drawing/2014/main" id="{1F192355-7E5F-77C7-60C2-BFBBAD4323C8}"/>
              </a:ext>
            </a:extLst>
          </p:cNvPr>
          <p:cNvSpPr txBox="1"/>
          <p:nvPr/>
        </p:nvSpPr>
        <p:spPr>
          <a:xfrm>
            <a:off x="2871301" y="3211717"/>
            <a:ext cx="2877185" cy="376199"/>
          </a:xfrm>
          <a:prstGeom prst="rect">
            <a:avLst/>
          </a:prstGeom>
          <a:noFill/>
        </p:spPr>
        <p:txBody>
          <a:bodyPr wrap="square" rtlCol="0">
            <a:noAutofit/>
          </a:bodyPr>
          <a:lstStyle/>
          <a:p>
            <a:pPr algn="ctr"/>
            <a:r>
              <a:rPr lang="en-US" sz="1200" b="1" kern="1200">
                <a:solidFill>
                  <a:srgbClr val="FF6600"/>
                </a:solidFill>
                <a:effectLst/>
                <a:latin typeface="Calibri" panose="020F0502020204030204" pitchFamily="34" charset="0"/>
                <a:ea typeface="Arial Unicode MS" panose="020B0604020202020204" pitchFamily="34" charset="-128"/>
              </a:rPr>
              <a:t>ERP planning &amp; </a:t>
            </a:r>
            <a:r>
              <a:rPr lang="en-US" sz="1200" b="1" kern="1200">
                <a:solidFill>
                  <a:srgbClr val="0070C0"/>
                </a:solidFill>
                <a:effectLst/>
                <a:latin typeface="Calibri" panose="020F0502020204030204" pitchFamily="34" charset="0"/>
                <a:ea typeface="Arial Unicode MS" panose="020B0604020202020204" pitchFamily="34" charset="-128"/>
              </a:rPr>
              <a:t>Anticipatory Actions </a:t>
            </a:r>
            <a:endParaRPr lang="en-FR" sz="1200">
              <a:effectLst/>
              <a:latin typeface="Times New Roman" panose="02020603050405020304" pitchFamily="18" charset="0"/>
              <a:ea typeface="Arial Unicode MS" panose="020B0604020202020204" pitchFamily="34" charset="-128"/>
            </a:endParaRPr>
          </a:p>
        </p:txBody>
      </p:sp>
      <p:grpSp>
        <p:nvGrpSpPr>
          <p:cNvPr id="27" name="Group 26">
            <a:extLst>
              <a:ext uri="{FF2B5EF4-FFF2-40B4-BE49-F238E27FC236}">
                <a16:creationId xmlns:a16="http://schemas.microsoft.com/office/drawing/2014/main" id="{711CBB6A-8763-7A7A-93B1-B8D4827CFBF8}"/>
              </a:ext>
            </a:extLst>
          </p:cNvPr>
          <p:cNvGrpSpPr/>
          <p:nvPr/>
        </p:nvGrpSpPr>
        <p:grpSpPr>
          <a:xfrm>
            <a:off x="882688" y="3911058"/>
            <a:ext cx="3314028" cy="568492"/>
            <a:chOff x="876338" y="5246867"/>
            <a:chExt cx="3314028" cy="568492"/>
          </a:xfrm>
        </p:grpSpPr>
        <p:sp>
          <p:nvSpPr>
            <p:cNvPr id="13" name="Right Arrow 12">
              <a:extLst>
                <a:ext uri="{FF2B5EF4-FFF2-40B4-BE49-F238E27FC236}">
                  <a16:creationId xmlns:a16="http://schemas.microsoft.com/office/drawing/2014/main" id="{1BC56D35-E2AE-F1C8-C9F5-112FDD6035BF}"/>
                </a:ext>
              </a:extLst>
            </p:cNvPr>
            <p:cNvSpPr/>
            <p:nvPr/>
          </p:nvSpPr>
          <p:spPr bwMode="auto">
            <a:xfrm>
              <a:off x="876338" y="5246867"/>
              <a:ext cx="3314028" cy="568492"/>
            </a:xfrm>
            <a:prstGeom prs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400"/>
            </a:p>
          </p:txBody>
        </p:sp>
        <p:sp>
          <p:nvSpPr>
            <p:cNvPr id="18" name="TextBox 19">
              <a:extLst>
                <a:ext uri="{FF2B5EF4-FFF2-40B4-BE49-F238E27FC236}">
                  <a16:creationId xmlns:a16="http://schemas.microsoft.com/office/drawing/2014/main" id="{AC501837-410A-F1B2-2D93-8109DBCA0A2E}"/>
                </a:ext>
              </a:extLst>
            </p:cNvPr>
            <p:cNvSpPr txBox="1"/>
            <p:nvPr/>
          </p:nvSpPr>
          <p:spPr>
            <a:xfrm>
              <a:off x="924364" y="5363369"/>
              <a:ext cx="1489185" cy="292020"/>
            </a:xfrm>
            <a:prstGeom prst="rect">
              <a:avLst/>
            </a:prstGeom>
            <a:noFill/>
          </p:spPr>
          <p:txBody>
            <a:bodyPr wrap="square" rtlCol="0">
              <a:noAutofit/>
            </a:bodyPr>
            <a:lstStyle/>
            <a:p>
              <a:r>
                <a:rPr lang="en-US" sz="1500" b="1" kern="1200">
                  <a:solidFill>
                    <a:srgbClr val="FFFFFF"/>
                  </a:solidFill>
                  <a:effectLst/>
                  <a:latin typeface="Calibri" panose="020F0502020204030204" pitchFamily="34" charset="0"/>
                  <a:ea typeface="Arial Unicode MS" panose="020B0604020202020204" pitchFamily="34" charset="-128"/>
                </a:rPr>
                <a:t>Preparedness</a:t>
              </a:r>
              <a:endParaRPr lang="en-FR" sz="1200">
                <a:effectLst/>
                <a:latin typeface="Times New Roman" panose="02020603050405020304" pitchFamily="18" charset="0"/>
                <a:ea typeface="Arial Unicode MS" panose="020B0604020202020204" pitchFamily="34" charset="-128"/>
              </a:endParaRPr>
            </a:p>
          </p:txBody>
        </p:sp>
      </p:grpSp>
      <p:sp>
        <p:nvSpPr>
          <p:cNvPr id="19" name="Left Brace 18">
            <a:extLst>
              <a:ext uri="{FF2B5EF4-FFF2-40B4-BE49-F238E27FC236}">
                <a16:creationId xmlns:a16="http://schemas.microsoft.com/office/drawing/2014/main" id="{4965C526-B2F2-D0F9-1C05-4D8590FBF964}"/>
              </a:ext>
            </a:extLst>
          </p:cNvPr>
          <p:cNvSpPr/>
          <p:nvPr/>
        </p:nvSpPr>
        <p:spPr bwMode="auto">
          <a:xfrm rot="5400000">
            <a:off x="1832124" y="2587457"/>
            <a:ext cx="378995" cy="2277865"/>
          </a:xfrm>
          <a:prstGeom prst="leftBrace">
            <a:avLst/>
          </a:prstGeom>
          <a:noFill/>
          <a:ln w="2857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400"/>
          </a:p>
        </p:txBody>
      </p:sp>
      <p:sp>
        <p:nvSpPr>
          <p:cNvPr id="20" name="TextBox 20">
            <a:extLst>
              <a:ext uri="{FF2B5EF4-FFF2-40B4-BE49-F238E27FC236}">
                <a16:creationId xmlns:a16="http://schemas.microsoft.com/office/drawing/2014/main" id="{2B559B20-CC0C-8C9E-E004-F35529F8B325}"/>
              </a:ext>
            </a:extLst>
          </p:cNvPr>
          <p:cNvSpPr txBox="1"/>
          <p:nvPr/>
        </p:nvSpPr>
        <p:spPr>
          <a:xfrm>
            <a:off x="976022" y="3105431"/>
            <a:ext cx="2006516" cy="523882"/>
          </a:xfrm>
          <a:prstGeom prst="rect">
            <a:avLst/>
          </a:prstGeom>
          <a:noFill/>
        </p:spPr>
        <p:txBody>
          <a:bodyPr wrap="square" rtlCol="0">
            <a:noAutofit/>
          </a:bodyPr>
          <a:lstStyle/>
          <a:p>
            <a:pPr algn="ctr"/>
            <a:r>
              <a:rPr lang="en-US" sz="1200" b="1" kern="1200">
                <a:solidFill>
                  <a:srgbClr val="808080"/>
                </a:solidFill>
                <a:effectLst/>
                <a:latin typeface="Calibri" panose="020F0502020204030204" pitchFamily="34" charset="0"/>
                <a:ea typeface="Arial Unicode MS" panose="020B0604020202020204" pitchFamily="34" charset="-128"/>
              </a:rPr>
              <a:t>Disaster risk reduction,</a:t>
            </a:r>
            <a:endParaRPr lang="en-FR" sz="1200">
              <a:effectLst/>
              <a:latin typeface="Times New Roman" panose="02020603050405020304" pitchFamily="18" charset="0"/>
              <a:ea typeface="Arial Unicode MS" panose="020B0604020202020204" pitchFamily="34" charset="-128"/>
            </a:endParaRPr>
          </a:p>
          <a:p>
            <a:pPr algn="ctr"/>
            <a:r>
              <a:rPr lang="en-US" sz="1200" b="1" kern="1200">
                <a:solidFill>
                  <a:srgbClr val="808080"/>
                </a:solidFill>
                <a:effectLst/>
                <a:latin typeface="Calibri" panose="020F0502020204030204" pitchFamily="34" charset="0"/>
                <a:ea typeface="Arial Unicode MS" panose="020B0604020202020204" pitchFamily="34" charset="-128"/>
              </a:rPr>
              <a:t>prevention &amp; mitigation</a:t>
            </a:r>
            <a:endParaRPr lang="en-FR" sz="1200">
              <a:effectLst/>
              <a:latin typeface="Times New Roman" panose="02020603050405020304" pitchFamily="18" charset="0"/>
              <a:ea typeface="Arial Unicode MS" panose="020B0604020202020204" pitchFamily="34" charset="-128"/>
            </a:endParaRPr>
          </a:p>
        </p:txBody>
      </p:sp>
      <p:sp>
        <p:nvSpPr>
          <p:cNvPr id="21" name="Left Brace 20">
            <a:extLst>
              <a:ext uri="{FF2B5EF4-FFF2-40B4-BE49-F238E27FC236}">
                <a16:creationId xmlns:a16="http://schemas.microsoft.com/office/drawing/2014/main" id="{5F3BA2E0-1DBD-BB57-34BE-FEB81563CC70}"/>
              </a:ext>
            </a:extLst>
          </p:cNvPr>
          <p:cNvSpPr/>
          <p:nvPr/>
        </p:nvSpPr>
        <p:spPr bwMode="auto">
          <a:xfrm rot="5400000">
            <a:off x="3469711" y="3254433"/>
            <a:ext cx="378995" cy="943913"/>
          </a:xfrm>
          <a:prstGeom prst="leftBrac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400"/>
          </a:p>
        </p:txBody>
      </p:sp>
      <p:sp>
        <p:nvSpPr>
          <p:cNvPr id="28" name="Rounded Rectangle 27">
            <a:extLst>
              <a:ext uri="{FF2B5EF4-FFF2-40B4-BE49-F238E27FC236}">
                <a16:creationId xmlns:a16="http://schemas.microsoft.com/office/drawing/2014/main" id="{B50FFF11-FA1C-1302-73F3-9A54C6BB10C1}"/>
              </a:ext>
            </a:extLst>
          </p:cNvPr>
          <p:cNvSpPr/>
          <p:nvPr/>
        </p:nvSpPr>
        <p:spPr>
          <a:xfrm rot="21042536">
            <a:off x="523619" y="4715424"/>
            <a:ext cx="3601459" cy="612934"/>
          </a:xfrm>
          <a:prstGeom prst="round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FR" sz="1800" b="0" i="0" u="none" strike="noStrike" cap="none" spc="0" normalizeH="0" baseline="0">
                <a:ln>
                  <a:noFill/>
                </a:ln>
                <a:solidFill>
                  <a:srgbClr val="FFFFFF"/>
                </a:solidFill>
                <a:effectLst/>
                <a:uFillTx/>
                <a:latin typeface="+mn-lt"/>
                <a:ea typeface="+mn-ea"/>
                <a:cs typeface="+mn-cs"/>
                <a:sym typeface="Helvetica Neue Medium"/>
              </a:rPr>
              <a:t>What does preparedness, and anticipated actions look like?</a:t>
            </a:r>
            <a:endParaRPr kumimoji="0" lang="fr-FR" sz="1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Background">
            <a:extLst>
              <a:ext uri="{FF2B5EF4-FFF2-40B4-BE49-F238E27FC236}">
                <a16:creationId xmlns:a16="http://schemas.microsoft.com/office/drawing/2014/main" id="{4BB3A89E-6701-3660-78EE-E5D1FB94973C}"/>
              </a:ext>
            </a:extLst>
          </p:cNvPr>
          <p:cNvSpPr txBox="1">
            <a:spLocks/>
          </p:cNvSpPr>
          <p:nvPr/>
        </p:nvSpPr>
        <p:spPr>
          <a:xfrm>
            <a:off x="387260" y="202555"/>
            <a:ext cx="11417481"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err="1">
                <a:solidFill>
                  <a:srgbClr val="455F51"/>
                </a:solidFill>
                <a:cs typeface="Arial"/>
                <a:sym typeface="Arial"/>
              </a:rPr>
              <a:t>Shifting</a:t>
            </a:r>
            <a:r>
              <a:rPr lang="fr-FR" sz="4000">
                <a:solidFill>
                  <a:srgbClr val="455F51"/>
                </a:solidFill>
                <a:cs typeface="Arial"/>
                <a:sym typeface="Arial"/>
              </a:rPr>
              <a:t> </a:t>
            </a:r>
            <a:r>
              <a:rPr lang="fr-FR" sz="4000" err="1">
                <a:solidFill>
                  <a:srgbClr val="455F51"/>
                </a:solidFill>
                <a:cs typeface="Arial"/>
                <a:sym typeface="Arial"/>
              </a:rPr>
              <a:t>away</a:t>
            </a:r>
            <a:r>
              <a:rPr lang="fr-FR" sz="4000">
                <a:solidFill>
                  <a:srgbClr val="455F51"/>
                </a:solidFill>
                <a:cs typeface="Arial"/>
                <a:sym typeface="Arial"/>
              </a:rPr>
              <a:t> </a:t>
            </a:r>
            <a:r>
              <a:rPr lang="fr-FR" sz="4000" err="1">
                <a:solidFill>
                  <a:srgbClr val="455F51"/>
                </a:solidFill>
                <a:cs typeface="Arial"/>
                <a:sym typeface="Arial"/>
              </a:rPr>
              <a:t>from</a:t>
            </a:r>
            <a:r>
              <a:rPr lang="fr-FR" sz="4000">
                <a:solidFill>
                  <a:srgbClr val="455F51"/>
                </a:solidFill>
                <a:cs typeface="Arial"/>
                <a:sym typeface="Arial"/>
              </a:rPr>
              <a:t> </a:t>
            </a:r>
            <a:r>
              <a:rPr lang="fr-FR" sz="4000" err="1">
                <a:solidFill>
                  <a:srgbClr val="455F51"/>
                </a:solidFill>
                <a:cs typeface="Arial"/>
                <a:sym typeface="Arial"/>
              </a:rPr>
              <a:t>reactive</a:t>
            </a:r>
            <a:r>
              <a:rPr lang="fr-FR" sz="4000">
                <a:solidFill>
                  <a:srgbClr val="455F51"/>
                </a:solidFill>
                <a:cs typeface="Arial"/>
                <a:sym typeface="Arial"/>
              </a:rPr>
              <a:t>  TO PROACTIVE</a:t>
            </a:r>
            <a:endParaRPr lang="fr-FR" sz="4000">
              <a:solidFill>
                <a:srgbClr val="455F51"/>
              </a:solidFill>
              <a:cs typeface="Arial"/>
            </a:endParaRPr>
          </a:p>
        </p:txBody>
      </p:sp>
      <p:sp>
        <p:nvSpPr>
          <p:cNvPr id="2" name="TextBox 17">
            <a:extLst>
              <a:ext uri="{FF2B5EF4-FFF2-40B4-BE49-F238E27FC236}">
                <a16:creationId xmlns:a16="http://schemas.microsoft.com/office/drawing/2014/main" id="{10FF59D5-985D-F5F2-528F-A374A2FB0587}"/>
              </a:ext>
            </a:extLst>
          </p:cNvPr>
          <p:cNvSpPr txBox="1"/>
          <p:nvPr/>
        </p:nvSpPr>
        <p:spPr>
          <a:xfrm>
            <a:off x="529904" y="6347300"/>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a:solidFill>
                  <a:srgbClr val="808080"/>
                </a:solidFill>
              </a:rPr>
              <a:t>ERP, </a:t>
            </a:r>
            <a:r>
              <a:rPr lang="fr-FR" sz="1000" b="0" err="1">
                <a:solidFill>
                  <a:srgbClr val="808080"/>
                </a:solidFill>
              </a:rPr>
              <a:t>AAs</a:t>
            </a:r>
            <a:r>
              <a:rPr lang="fr-FR" sz="1000" b="0">
                <a:solidFill>
                  <a:srgbClr val="808080"/>
                </a:solidFill>
              </a:rPr>
              <a:t>, </a:t>
            </a:r>
            <a:r>
              <a:rPr lang="fr-FR" sz="1000" b="0" err="1">
                <a:solidFill>
                  <a:srgbClr val="808080"/>
                </a:solidFill>
              </a:rPr>
              <a:t>NiE</a:t>
            </a:r>
            <a:r>
              <a:rPr lang="fr-FR" sz="1000" b="0">
                <a:solidFill>
                  <a:srgbClr val="808080"/>
                </a:solidFill>
              </a:rPr>
              <a:t> and </a:t>
            </a:r>
            <a:r>
              <a:rPr lang="fr-FR" sz="1000" b="0" err="1">
                <a:solidFill>
                  <a:srgbClr val="808080"/>
                </a:solidFill>
              </a:rPr>
              <a:t>Climate</a:t>
            </a:r>
            <a:r>
              <a:rPr lang="fr-FR" sz="1000" b="0">
                <a:solidFill>
                  <a:srgbClr val="808080"/>
                </a:solidFill>
              </a:rPr>
              <a:t> </a:t>
            </a:r>
            <a:r>
              <a:rPr lang="fr-FR" sz="1000" b="0" err="1">
                <a:solidFill>
                  <a:srgbClr val="808080"/>
                </a:solidFill>
              </a:rPr>
              <a:t>crisis</a:t>
            </a:r>
            <a:r>
              <a:rPr lang="en-US" sz="1000" b="0">
                <a:solidFill>
                  <a:srgbClr val="808080"/>
                </a:solidFill>
              </a:rPr>
              <a:t> </a:t>
            </a:r>
            <a:r>
              <a:rPr sz="1000" b="0">
                <a:solidFill>
                  <a:srgbClr val="808080"/>
                </a:solidFill>
              </a:rPr>
              <a:t> </a:t>
            </a:r>
            <a:br>
              <a:rPr sz="1000" b="0"/>
            </a:br>
            <a:r>
              <a:rPr lang="en-US" sz="1000" b="0">
                <a:solidFill>
                  <a:srgbClr val="808080"/>
                </a:solidFill>
              </a:rPr>
              <a:t>March 2024</a:t>
            </a:r>
          </a:p>
        </p:txBody>
      </p:sp>
      <p:sp>
        <p:nvSpPr>
          <p:cNvPr id="3" name="TextBox 3">
            <a:extLst>
              <a:ext uri="{FF2B5EF4-FFF2-40B4-BE49-F238E27FC236}">
                <a16:creationId xmlns:a16="http://schemas.microsoft.com/office/drawing/2014/main" id="{E179C155-5D07-90EC-CF53-F70959A050D6}"/>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84554138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631567" y="305823"/>
            <a:ext cx="8120963" cy="468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a:solidFill>
                  <a:srgbClr val="455F51"/>
                </a:solidFill>
                <a:cs typeface="Arial"/>
                <a:sym typeface="Arial"/>
              </a:rPr>
              <a:t>Emergency </a:t>
            </a:r>
            <a:r>
              <a:rPr lang="fr-FR" sz="4000" err="1">
                <a:solidFill>
                  <a:srgbClr val="455F51"/>
                </a:solidFill>
                <a:cs typeface="Arial"/>
                <a:sym typeface="Arial"/>
              </a:rPr>
              <a:t>Response</a:t>
            </a:r>
            <a:r>
              <a:rPr lang="fr-FR" sz="4000">
                <a:solidFill>
                  <a:srgbClr val="455F51"/>
                </a:solidFill>
                <a:cs typeface="Arial"/>
                <a:sym typeface="Arial"/>
              </a:rPr>
              <a:t> </a:t>
            </a:r>
            <a:r>
              <a:rPr lang="fr-FR" sz="4000" err="1">
                <a:solidFill>
                  <a:srgbClr val="455F51"/>
                </a:solidFill>
                <a:cs typeface="Arial"/>
                <a:sym typeface="Arial"/>
              </a:rPr>
              <a:t>Preparedness</a:t>
            </a:r>
            <a:r>
              <a:rPr lang="fr-FR" sz="4000">
                <a:solidFill>
                  <a:srgbClr val="455F51"/>
                </a:solidFill>
                <a:cs typeface="Arial"/>
                <a:sym typeface="Arial"/>
              </a:rPr>
              <a:t> (ERP)</a:t>
            </a:r>
            <a:endParaRPr lang="fr-FR" sz="4000">
              <a:solidFill>
                <a:srgbClr val="455F51"/>
              </a:solidFill>
              <a:cs typeface="Arial"/>
            </a:endParaRPr>
          </a:p>
        </p:txBody>
      </p:sp>
      <p:sp>
        <p:nvSpPr>
          <p:cNvPr id="5" name="ZoneTexte 4">
            <a:extLst>
              <a:ext uri="{FF2B5EF4-FFF2-40B4-BE49-F238E27FC236}">
                <a16:creationId xmlns:a16="http://schemas.microsoft.com/office/drawing/2014/main" id="{412CEB8F-B768-0ED6-89F2-CE81A5D5AD41}"/>
              </a:ext>
            </a:extLst>
          </p:cNvPr>
          <p:cNvSpPr txBox="1"/>
          <p:nvPr/>
        </p:nvSpPr>
        <p:spPr>
          <a:xfrm>
            <a:off x="338362" y="1284524"/>
            <a:ext cx="4234908" cy="45525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indent="-342900" algn="l" defTabSz="609492">
              <a:spcBef>
                <a:spcPts val="1000"/>
              </a:spcBef>
              <a:buFont typeface="Wingdings" pitchFamily="2" charset="2"/>
              <a:buChar char="v"/>
              <a:defRPr sz="2400" b="0">
                <a:latin typeface="Arial"/>
                <a:ea typeface="Arial"/>
                <a:cs typeface="Arial"/>
                <a:sym typeface="Arial"/>
              </a:defRPr>
            </a:pPr>
            <a:r>
              <a:rPr lang="en-GB" sz="2000">
                <a:solidFill>
                  <a:schemeClr val="tx1"/>
                </a:solidFill>
                <a:effectLst/>
                <a:latin typeface="Calibri" panose="020F0502020204030204" pitchFamily="34" charset="0"/>
                <a:ea typeface="Calibri" panose="020F0502020204030204" pitchFamily="34" charset="0"/>
                <a:cs typeface="Calibri" panose="020F0502020204030204" pitchFamily="34" charset="0"/>
              </a:rPr>
              <a:t>The GNC strategy includes a strong focus on ERP to improve Nutrition Clusters/sectors’ capacities </a:t>
            </a:r>
            <a:r>
              <a:rPr lang="en-GB" sz="2000">
                <a:solidFill>
                  <a:schemeClr val="tx1"/>
                </a:solidFill>
                <a:latin typeface="Calibri" panose="020F0502020204030204" pitchFamily="34" charset="0"/>
                <a:ea typeface="Calibri" panose="020F0502020204030204" pitchFamily="34" charset="0"/>
                <a:cs typeface="Calibri" panose="020F0502020204030204" pitchFamily="34" charset="0"/>
              </a:rPr>
              <a:t>not only to respond but to become </a:t>
            </a:r>
            <a:r>
              <a:rPr lang="en-GB" sz="2000" u="sng">
                <a:solidFill>
                  <a:schemeClr val="tx1"/>
                </a:solidFill>
                <a:latin typeface="Calibri" panose="020F0502020204030204" pitchFamily="34" charset="0"/>
                <a:ea typeface="Calibri" panose="020F0502020204030204" pitchFamily="34" charset="0"/>
                <a:cs typeface="Calibri" panose="020F0502020204030204" pitchFamily="34" charset="0"/>
              </a:rPr>
              <a:t>better prepared </a:t>
            </a:r>
            <a:r>
              <a:rPr lang="en-GB" sz="2000">
                <a:solidFill>
                  <a:schemeClr val="tx1"/>
                </a:solidFill>
                <a:latin typeface="Calibri" panose="020F0502020204030204" pitchFamily="34" charset="0"/>
                <a:ea typeface="Calibri" panose="020F0502020204030204" pitchFamily="34" charset="0"/>
                <a:cs typeface="Calibri" panose="020F0502020204030204" pitchFamily="34" charset="0"/>
              </a:rPr>
              <a:t>for any emergency</a:t>
            </a:r>
          </a:p>
          <a:p>
            <a:pPr marL="342900" indent="-342900" algn="l" defTabSz="609492">
              <a:spcBef>
                <a:spcPts val="1000"/>
              </a:spcBef>
              <a:buFont typeface="Wingdings" pitchFamily="2" charset="2"/>
              <a:buChar char="v"/>
              <a:defRPr sz="2400" b="0">
                <a:latin typeface="Arial"/>
                <a:ea typeface="Arial"/>
                <a:cs typeface="Arial"/>
                <a:sym typeface="Arial"/>
              </a:defRPr>
            </a:pPr>
            <a:r>
              <a:rPr lang="en-GB" sz="2000" b="0">
                <a:solidFill>
                  <a:schemeClr val="tx1"/>
                </a:solidFill>
                <a:latin typeface="Calibri" panose="020F0502020204030204" pitchFamily="34" charset="0"/>
                <a:cs typeface="Calibri" panose="020F0502020204030204" pitchFamily="34" charset="0"/>
              </a:rPr>
              <a:t>To </a:t>
            </a:r>
            <a:r>
              <a:rPr lang="en-US" sz="2000" b="0">
                <a:solidFill>
                  <a:schemeClr val="tx1"/>
                </a:solidFill>
                <a:latin typeface="Calibri" panose="020F0502020204030204" pitchFamily="34" charset="0"/>
                <a:cs typeface="Calibri" panose="020F0502020204030204" pitchFamily="34" charset="0"/>
              </a:rPr>
              <a:t>strengthen Nutrition Clusters/sectors’ Preparedness capacities, and to standardize and systematize the ERP </a:t>
            </a:r>
            <a:r>
              <a:rPr lang="en-US" sz="2000">
                <a:solidFill>
                  <a:schemeClr val="tx1"/>
                </a:solidFill>
                <a:latin typeface="Calibri" panose="020F0502020204030204" pitchFamily="34" charset="0"/>
                <a:cs typeface="Calibri" panose="020F0502020204030204" pitchFamily="34" charset="0"/>
              </a:rPr>
              <a:t>approach</a:t>
            </a:r>
          </a:p>
          <a:p>
            <a:pPr marL="342900" indent="-342900" algn="l" defTabSz="609492">
              <a:spcBef>
                <a:spcPts val="1000"/>
              </a:spcBef>
              <a:buFont typeface="Wingdings" pitchFamily="2" charset="2"/>
              <a:buChar char="v"/>
              <a:defRPr sz="2400" b="0">
                <a:latin typeface="Arial"/>
                <a:ea typeface="Arial"/>
                <a:cs typeface="Arial"/>
                <a:sym typeface="Arial"/>
              </a:defRPr>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The IASC ERP guidance was expanded into a step-by-step approach</a:t>
            </a:r>
            <a:endParaRPr lang="fr-FR" sz="2000" b="0" kern="1200">
              <a:solidFill>
                <a:schemeClr val="tx1"/>
              </a:solidFill>
              <a:latin typeface="Calibri"/>
              <a:ea typeface="+mj-ea"/>
              <a:cs typeface="Calibri"/>
            </a:endParaRPr>
          </a:p>
          <a:p>
            <a:pPr marL="0" marR="0" indent="0" algn="l" defTabSz="412750" rtl="0" fontAlgn="auto" latinLnBrk="0" hangingPunct="0">
              <a:lnSpc>
                <a:spcPct val="100000"/>
              </a:lnSpc>
              <a:spcBef>
                <a:spcPts val="1000"/>
              </a:spcBef>
              <a:spcAft>
                <a:spcPts val="0"/>
              </a:spcAft>
              <a:buClrTx/>
              <a:buSzTx/>
              <a:buFontTx/>
              <a:buNone/>
              <a:tabLst/>
            </a:pPr>
            <a:endParaRPr lang="fr-FR" sz="2000" b="0" kern="1200">
              <a:solidFill>
                <a:schemeClr val="tx1"/>
              </a:solidFill>
              <a:latin typeface="Calibri"/>
              <a:ea typeface="+mj-ea"/>
              <a:cs typeface="Calibri"/>
            </a:endParaRPr>
          </a:p>
        </p:txBody>
      </p:sp>
      <p:pic>
        <p:nvPicPr>
          <p:cNvPr id="1026" name="Picture 2">
            <a:extLst>
              <a:ext uri="{FF2B5EF4-FFF2-40B4-BE49-F238E27FC236}">
                <a16:creationId xmlns:a16="http://schemas.microsoft.com/office/drawing/2014/main" id="{B12F8D01-0F17-7EFC-4EC6-09BBECBA5A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258" y="1709056"/>
            <a:ext cx="7267381" cy="37034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7">
            <a:extLst>
              <a:ext uri="{FF2B5EF4-FFF2-40B4-BE49-F238E27FC236}">
                <a16:creationId xmlns:a16="http://schemas.microsoft.com/office/drawing/2014/main" id="{0AE87245-22ED-0773-6344-ECFAC9408653}"/>
              </a:ext>
            </a:extLst>
          </p:cNvPr>
          <p:cNvSpPr txBox="1"/>
          <p:nvPr/>
        </p:nvSpPr>
        <p:spPr>
          <a:xfrm>
            <a:off x="529904" y="6347300"/>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a:solidFill>
                  <a:srgbClr val="808080"/>
                </a:solidFill>
              </a:rPr>
              <a:t>ERP, </a:t>
            </a:r>
            <a:r>
              <a:rPr lang="fr-FR" sz="1000" b="0" err="1">
                <a:solidFill>
                  <a:srgbClr val="808080"/>
                </a:solidFill>
              </a:rPr>
              <a:t>AAs</a:t>
            </a:r>
            <a:r>
              <a:rPr lang="fr-FR" sz="1000" b="0">
                <a:solidFill>
                  <a:srgbClr val="808080"/>
                </a:solidFill>
              </a:rPr>
              <a:t>, </a:t>
            </a:r>
            <a:r>
              <a:rPr lang="fr-FR" sz="1000" b="0" err="1">
                <a:solidFill>
                  <a:srgbClr val="808080"/>
                </a:solidFill>
              </a:rPr>
              <a:t>NiE</a:t>
            </a:r>
            <a:r>
              <a:rPr lang="fr-FR" sz="1000" b="0">
                <a:solidFill>
                  <a:srgbClr val="808080"/>
                </a:solidFill>
              </a:rPr>
              <a:t> and </a:t>
            </a:r>
            <a:r>
              <a:rPr lang="fr-FR" sz="1000" b="0" err="1">
                <a:solidFill>
                  <a:srgbClr val="808080"/>
                </a:solidFill>
              </a:rPr>
              <a:t>Climate</a:t>
            </a:r>
            <a:r>
              <a:rPr lang="fr-FR" sz="1000" b="0">
                <a:solidFill>
                  <a:srgbClr val="808080"/>
                </a:solidFill>
              </a:rPr>
              <a:t> </a:t>
            </a:r>
            <a:r>
              <a:rPr lang="fr-FR" sz="1000" b="0" err="1">
                <a:solidFill>
                  <a:srgbClr val="808080"/>
                </a:solidFill>
              </a:rPr>
              <a:t>crisis</a:t>
            </a:r>
            <a:r>
              <a:rPr lang="en-US" sz="1000" b="0">
                <a:solidFill>
                  <a:srgbClr val="808080"/>
                </a:solidFill>
              </a:rPr>
              <a:t> </a:t>
            </a:r>
            <a:r>
              <a:rPr sz="1000" b="0">
                <a:solidFill>
                  <a:srgbClr val="808080"/>
                </a:solidFill>
              </a:rPr>
              <a:t> </a:t>
            </a:r>
            <a:br>
              <a:rPr sz="1000" b="0"/>
            </a:br>
            <a:r>
              <a:rPr lang="en-US" sz="1000" b="0">
                <a:solidFill>
                  <a:srgbClr val="808080"/>
                </a:solidFill>
              </a:rPr>
              <a:t>March 2024</a:t>
            </a:r>
          </a:p>
        </p:txBody>
      </p:sp>
      <p:sp>
        <p:nvSpPr>
          <p:cNvPr id="4" name="TextBox 3">
            <a:extLst>
              <a:ext uri="{FF2B5EF4-FFF2-40B4-BE49-F238E27FC236}">
                <a16:creationId xmlns:a16="http://schemas.microsoft.com/office/drawing/2014/main" id="{5B235FE1-C3C7-D23D-C361-5946C86399F7}"/>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354710949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07B3-2650-A9AB-04C9-338076CEC90D}"/>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BB8C20C-58F8-11A6-0F0F-009AE9DF5EF6}"/>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BF22F714-41F3-275A-CA3B-20F86653E527}"/>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E6FCBD7-74FB-8E62-B7A2-DAF146074DEE}"/>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6A4958A6-A026-F687-D97C-9DB3979AA7DB}"/>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9" name="Background">
            <a:extLst>
              <a:ext uri="{FF2B5EF4-FFF2-40B4-BE49-F238E27FC236}">
                <a16:creationId xmlns:a16="http://schemas.microsoft.com/office/drawing/2014/main" id="{A1098FEB-AF24-4061-3309-B73912B3D9D8}"/>
              </a:ext>
            </a:extLst>
          </p:cNvPr>
          <p:cNvSpPr txBox="1">
            <a:spLocks/>
          </p:cNvSpPr>
          <p:nvPr/>
        </p:nvSpPr>
        <p:spPr>
          <a:xfrm>
            <a:off x="497839" y="199557"/>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a:solidFill>
                  <a:srgbClr val="455F51"/>
                </a:solidFill>
                <a:cs typeface="Arial"/>
                <a:sym typeface="Arial"/>
              </a:rPr>
              <a:t>ERP key messages</a:t>
            </a:r>
            <a:endParaRPr lang="fr-FR" sz="4800">
              <a:solidFill>
                <a:srgbClr val="455F51"/>
              </a:solidFill>
              <a:cs typeface="Arial"/>
            </a:endParaRPr>
          </a:p>
        </p:txBody>
      </p:sp>
      <p:sp>
        <p:nvSpPr>
          <p:cNvPr id="2" name="ZoneTexte 4">
            <a:extLst>
              <a:ext uri="{FF2B5EF4-FFF2-40B4-BE49-F238E27FC236}">
                <a16:creationId xmlns:a16="http://schemas.microsoft.com/office/drawing/2014/main" id="{D1F24DDB-955A-E762-0E95-ADC3D1FDA7B7}"/>
              </a:ext>
            </a:extLst>
          </p:cNvPr>
          <p:cNvSpPr txBox="1"/>
          <p:nvPr/>
        </p:nvSpPr>
        <p:spPr>
          <a:xfrm>
            <a:off x="497840" y="1186775"/>
            <a:ext cx="11226378" cy="407034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511175" lvl="1" indent="-342900" algn="l" fontAlgn="base">
              <a:spcBef>
                <a:spcPts val="600"/>
              </a:spcBef>
              <a:spcAft>
                <a:spcPts val="600"/>
              </a:spcAft>
              <a:buFont typeface="Arial" panose="020B0604020202020204" pitchFamily="34" charset="0"/>
              <a:buChar char="•"/>
            </a:pPr>
            <a:r>
              <a:rPr lang="en-GB" sz="2400" b="0">
                <a:solidFill>
                  <a:schemeClr val="tx1"/>
                </a:solidFill>
                <a:latin typeface="Calibri" panose="020F0502020204030204" pitchFamily="34" charset="0"/>
                <a:cs typeface="Calibri" panose="020F0502020204030204" pitchFamily="34" charset="0"/>
              </a:rPr>
              <a:t>Preparedness has proven benefits. </a:t>
            </a:r>
          </a:p>
          <a:p>
            <a:pPr marL="511175" lvl="1" indent="-342900" algn="l" fontAlgn="base">
              <a:spcBef>
                <a:spcPts val="600"/>
              </a:spcBef>
              <a:spcAft>
                <a:spcPts val="600"/>
              </a:spcAft>
              <a:buFont typeface="Arial" panose="020B0604020202020204" pitchFamily="34" charset="0"/>
              <a:buChar char="•"/>
            </a:pPr>
            <a:r>
              <a:rPr lang="en-GB" sz="2400" b="0" i="0" u="none" strike="noStrike">
                <a:solidFill>
                  <a:schemeClr val="tx1"/>
                </a:solidFill>
                <a:effectLst/>
                <a:latin typeface="Calibri" panose="020F0502020204030204" pitchFamily="34" charset="0"/>
                <a:cs typeface="Calibri" panose="020F0502020204030204" pitchFamily="34" charset="0"/>
              </a:rPr>
              <a:t>ERP is a continuous and dynamic process. </a:t>
            </a:r>
          </a:p>
          <a:p>
            <a:pPr marL="511175" lvl="1" indent="-342900" algn="l" fontAlgn="base">
              <a:spcBef>
                <a:spcPts val="600"/>
              </a:spcBef>
              <a:spcAft>
                <a:spcPts val="600"/>
              </a:spcAft>
              <a:buFont typeface="Arial" panose="020B0604020202020204" pitchFamily="34" charset="0"/>
              <a:buChar char="•"/>
            </a:pPr>
            <a:r>
              <a:rPr lang="en-GB" sz="2400" b="0">
                <a:solidFill>
                  <a:schemeClr val="tx1"/>
                </a:solidFill>
                <a:latin typeface="Calibri" panose="020F0502020204030204" pitchFamily="34" charset="0"/>
                <a:cs typeface="Calibri" panose="020F0502020204030204" pitchFamily="34" charset="0"/>
              </a:rPr>
              <a:t>ERP planning is not a standalone process. </a:t>
            </a:r>
          </a:p>
          <a:p>
            <a:pPr marL="511175" lvl="1" indent="-342900" algn="l" fontAlgn="base">
              <a:spcBef>
                <a:spcPts val="600"/>
              </a:spcBef>
              <a:spcAft>
                <a:spcPts val="600"/>
              </a:spcAft>
              <a:buFont typeface="Arial" panose="020B0604020202020204" pitchFamily="34" charset="0"/>
              <a:buChar char="•"/>
            </a:pPr>
            <a:r>
              <a:rPr lang="en-GB" sz="2400" b="0">
                <a:solidFill>
                  <a:schemeClr val="tx1"/>
                </a:solidFill>
                <a:latin typeface="Calibri" panose="020F0502020204030204" pitchFamily="34" charset="0"/>
                <a:cs typeface="Calibri" panose="020F0502020204030204" pitchFamily="34" charset="0"/>
              </a:rPr>
              <a:t>Build on your current response and use ERP to overcome challenges from previous experiences. </a:t>
            </a:r>
          </a:p>
          <a:p>
            <a:pPr marL="555625" lvl="1" indent="-342900" algn="l" fontAlgn="base">
              <a:spcBef>
                <a:spcPts val="600"/>
              </a:spcBef>
              <a:spcAft>
                <a:spcPts val="600"/>
              </a:spcAft>
              <a:buFont typeface="Arial" panose="020B0604020202020204" pitchFamily="34" charset="0"/>
              <a:buChar char="•"/>
            </a:pP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The Nutrition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specific</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ERP plan must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complement</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and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align</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to national plans. </a:t>
            </a:r>
          </a:p>
          <a:p>
            <a:pPr marL="555625" lvl="1" indent="-342900" algn="l" fontAlgn="base">
              <a:spcBef>
                <a:spcPts val="600"/>
              </a:spcBef>
              <a:spcAft>
                <a:spcPts val="600"/>
              </a:spcAft>
              <a:buFont typeface="Arial" panose="020B0604020202020204" pitchFamily="34" charset="0"/>
              <a:buChar char="•"/>
            </a:pP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Use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existing</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risk</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analyses to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develop</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 </a:t>
            </a:r>
            <a:r>
              <a:rPr lang="fr-FR" sz="2400" b="0" i="1" err="1">
                <a:solidFill>
                  <a:schemeClr val="tx1"/>
                </a:solidFill>
                <a:latin typeface="Calibri" panose="020F0502020204030204" pitchFamily="34" charset="0"/>
                <a:ea typeface="Times New Roman" panose="02020603050405020304" pitchFamily="18" charset="0"/>
                <a:cs typeface="Calibri" panose="020F0502020204030204" pitchFamily="34" charset="0"/>
              </a:rPr>
              <a:t>crisis</a:t>
            </a:r>
            <a:r>
              <a:rPr lang="fr-FR" sz="2400" b="0" i="1">
                <a:solidFill>
                  <a:schemeClr val="tx1"/>
                </a:solidFill>
                <a:latin typeface="Calibri" panose="020F0502020204030204" pitchFamily="34" charset="0"/>
                <a:ea typeface="Times New Roman" panose="02020603050405020304" pitchFamily="18" charset="0"/>
                <a:cs typeface="Calibri" panose="020F0502020204030204" pitchFamily="34" charset="0"/>
              </a:rPr>
              <a:t> scenario</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a:t>
            </a:r>
          </a:p>
          <a:p>
            <a:pPr marL="555625" lvl="1" indent="-342900" algn="l" fontAlgn="base">
              <a:spcBef>
                <a:spcPts val="600"/>
              </a:spcBef>
              <a:spcAft>
                <a:spcPts val="600"/>
              </a:spcAft>
              <a:buFont typeface="Arial" panose="020B0604020202020204" pitchFamily="34" charset="0"/>
              <a:buChar char="•"/>
            </a:pP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ERP </a:t>
            </a:r>
            <a:r>
              <a:rPr lang="fr-FR" sz="2400" b="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approach</a:t>
            </a: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must </a:t>
            </a:r>
            <a:r>
              <a:rPr lang="fr-FR" sz="2400" b="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collaborative</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a:t>
            </a: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t>
            </a:r>
            <a:endParaRPr lang="en-GB" sz="2400" b="0" i="0" u="none" strike="noStrike">
              <a:solidFill>
                <a:schemeClr val="tx1"/>
              </a:solidFill>
              <a:effectLst/>
              <a:latin typeface="Calibri" panose="020F0502020204030204" pitchFamily="34" charset="0"/>
              <a:cs typeface="Calibri" panose="020F0502020204030204" pitchFamily="34" charset="0"/>
            </a:endParaRPr>
          </a:p>
        </p:txBody>
      </p:sp>
      <p:sp>
        <p:nvSpPr>
          <p:cNvPr id="12" name="ZoneTexte 4">
            <a:extLst>
              <a:ext uri="{FF2B5EF4-FFF2-40B4-BE49-F238E27FC236}">
                <a16:creationId xmlns:a16="http://schemas.microsoft.com/office/drawing/2014/main" id="{34CC2340-5A14-5351-F0B6-3E113429136B}"/>
              </a:ext>
            </a:extLst>
          </p:cNvPr>
          <p:cNvSpPr txBox="1"/>
          <p:nvPr/>
        </p:nvSpPr>
        <p:spPr>
          <a:xfrm>
            <a:off x="300187" y="5528880"/>
            <a:ext cx="11945264" cy="28469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53975" lvl="1" indent="0" algn="l" fontAlgn="base"/>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For more information, </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please</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see</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the </a:t>
            </a:r>
            <a:r>
              <a:rPr lang="fr-FR" sz="1600" b="1">
                <a:solidFill>
                  <a:srgbClr val="FF0000"/>
                </a:solidFill>
                <a:latin typeface="Calibri" panose="020F0502020204030204" pitchFamily="34" charset="0"/>
                <a:ea typeface="Times New Roman" panose="02020603050405020304" pitchFamily="18" charset="0"/>
                <a:cs typeface="Calibri" panose="020F0502020204030204" pitchFamily="34" charset="0"/>
              </a:rPr>
              <a:t>GNC ERP </a:t>
            </a:r>
            <a:r>
              <a:rPr lang="fr-FR" sz="1600" b="1" err="1">
                <a:solidFill>
                  <a:srgbClr val="FF0000"/>
                </a:solidFill>
                <a:latin typeface="Calibri" panose="020F0502020204030204" pitchFamily="34" charset="0"/>
                <a:ea typeface="Times New Roman" panose="02020603050405020304" pitchFamily="18" charset="0"/>
                <a:cs typeface="Calibri" panose="020F0502020204030204" pitchFamily="34" charset="0"/>
              </a:rPr>
              <a:t>step</a:t>
            </a:r>
            <a:r>
              <a:rPr lang="fr-FR" sz="1600" b="1">
                <a:solidFill>
                  <a:srgbClr val="FF0000"/>
                </a:solidFill>
                <a:latin typeface="Calibri" panose="020F0502020204030204" pitchFamily="34" charset="0"/>
                <a:ea typeface="Times New Roman" panose="02020603050405020304" pitchFamily="18" charset="0"/>
                <a:cs typeface="Calibri" panose="020F0502020204030204" pitchFamily="34" charset="0"/>
              </a:rPr>
              <a:t> by </a:t>
            </a:r>
            <a:r>
              <a:rPr lang="fr-FR" sz="1600" b="1" err="1">
                <a:solidFill>
                  <a:srgbClr val="FF0000"/>
                </a:solidFill>
                <a:latin typeface="Calibri" panose="020F0502020204030204" pitchFamily="34" charset="0"/>
                <a:ea typeface="Times New Roman" panose="02020603050405020304" pitchFamily="18" charset="0"/>
                <a:cs typeface="Calibri" panose="020F0502020204030204" pitchFamily="34" charset="0"/>
              </a:rPr>
              <a:t>step</a:t>
            </a:r>
            <a:r>
              <a:rPr lang="fr-FR" sz="1600" b="1">
                <a:solidFill>
                  <a:srgbClr val="FF0000"/>
                </a:solidFill>
                <a:latin typeface="Calibri" panose="020F0502020204030204" pitchFamily="34" charset="0"/>
                <a:ea typeface="Times New Roman" panose="02020603050405020304" pitchFamily="18" charset="0"/>
                <a:cs typeface="Calibri" panose="020F0502020204030204" pitchFamily="34" charset="0"/>
              </a:rPr>
              <a:t> guide </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available</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in English, </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Spanish</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and French)</a:t>
            </a:r>
          </a:p>
        </p:txBody>
      </p:sp>
      <p:pic>
        <p:nvPicPr>
          <p:cNvPr id="4" name="Picture 3" descr="A qr code with a few black squares&#10;&#10;Description automatically generated">
            <a:extLst>
              <a:ext uri="{FF2B5EF4-FFF2-40B4-BE49-F238E27FC236}">
                <a16:creationId xmlns:a16="http://schemas.microsoft.com/office/drawing/2014/main" id="{2D517CFE-85EF-D6C8-282E-06957055C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5639" y="4411382"/>
            <a:ext cx="1452232" cy="1452232"/>
          </a:xfrm>
          <a:prstGeom prst="rect">
            <a:avLst/>
          </a:prstGeom>
        </p:spPr>
      </p:pic>
      <p:sp>
        <p:nvSpPr>
          <p:cNvPr id="10" name="TextBox 17">
            <a:extLst>
              <a:ext uri="{FF2B5EF4-FFF2-40B4-BE49-F238E27FC236}">
                <a16:creationId xmlns:a16="http://schemas.microsoft.com/office/drawing/2014/main" id="{E5F04212-AA1F-67EB-E824-C35BC175F2EB}"/>
              </a:ext>
            </a:extLst>
          </p:cNvPr>
          <p:cNvSpPr txBox="1"/>
          <p:nvPr/>
        </p:nvSpPr>
        <p:spPr>
          <a:xfrm>
            <a:off x="529904" y="6347300"/>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a:solidFill>
                  <a:srgbClr val="808080"/>
                </a:solidFill>
              </a:rPr>
              <a:t>ERP, </a:t>
            </a:r>
            <a:r>
              <a:rPr lang="fr-FR" sz="1000" b="0" err="1">
                <a:solidFill>
                  <a:srgbClr val="808080"/>
                </a:solidFill>
              </a:rPr>
              <a:t>AAs</a:t>
            </a:r>
            <a:r>
              <a:rPr lang="fr-FR" sz="1000" b="0">
                <a:solidFill>
                  <a:srgbClr val="808080"/>
                </a:solidFill>
              </a:rPr>
              <a:t>, </a:t>
            </a:r>
            <a:r>
              <a:rPr lang="fr-FR" sz="1000" b="0" err="1">
                <a:solidFill>
                  <a:srgbClr val="808080"/>
                </a:solidFill>
              </a:rPr>
              <a:t>NiE</a:t>
            </a:r>
            <a:r>
              <a:rPr lang="fr-FR" sz="1000" b="0">
                <a:solidFill>
                  <a:srgbClr val="808080"/>
                </a:solidFill>
              </a:rPr>
              <a:t> and </a:t>
            </a:r>
            <a:r>
              <a:rPr lang="fr-FR" sz="1000" b="0" err="1">
                <a:solidFill>
                  <a:srgbClr val="808080"/>
                </a:solidFill>
              </a:rPr>
              <a:t>Climate</a:t>
            </a:r>
            <a:r>
              <a:rPr lang="fr-FR" sz="1000" b="0">
                <a:solidFill>
                  <a:srgbClr val="808080"/>
                </a:solidFill>
              </a:rPr>
              <a:t> </a:t>
            </a:r>
            <a:r>
              <a:rPr lang="fr-FR" sz="1000" b="0" err="1">
                <a:solidFill>
                  <a:srgbClr val="808080"/>
                </a:solidFill>
              </a:rPr>
              <a:t>crisis</a:t>
            </a:r>
            <a:r>
              <a:rPr lang="en-US" sz="1000" b="0">
                <a:solidFill>
                  <a:srgbClr val="808080"/>
                </a:solidFill>
              </a:rPr>
              <a:t> </a:t>
            </a:r>
            <a:r>
              <a:rPr sz="1000" b="0">
                <a:solidFill>
                  <a:srgbClr val="808080"/>
                </a:solidFill>
              </a:rPr>
              <a:t> </a:t>
            </a:r>
            <a:br>
              <a:rPr sz="1000" b="0"/>
            </a:br>
            <a:r>
              <a:rPr lang="en-US" sz="1000" b="0">
                <a:solidFill>
                  <a:srgbClr val="808080"/>
                </a:solidFill>
              </a:rPr>
              <a:t>March 2024</a:t>
            </a:r>
          </a:p>
        </p:txBody>
      </p:sp>
      <p:sp>
        <p:nvSpPr>
          <p:cNvPr id="14" name="TextBox 3">
            <a:extLst>
              <a:ext uri="{FF2B5EF4-FFF2-40B4-BE49-F238E27FC236}">
                <a16:creationId xmlns:a16="http://schemas.microsoft.com/office/drawing/2014/main" id="{A98E9AE8-FC42-41FB-12C4-0DCE3DFF74F2}"/>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158881965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CFBA-2D5D-642D-DD6A-AAF899123280}"/>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115412-C9BF-73BE-C11C-C8F0734080A1}"/>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3E295E9-BB15-DDFC-9C77-6404AE8A909B}"/>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694D4A46-107C-73B8-7709-A4A386EB7C74}"/>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8D49FFA2-5215-6123-9203-FE9D058F8F24}"/>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ZoneTexte 4">
            <a:extLst>
              <a:ext uri="{FF2B5EF4-FFF2-40B4-BE49-F238E27FC236}">
                <a16:creationId xmlns:a16="http://schemas.microsoft.com/office/drawing/2014/main" id="{9799FE26-07CC-C256-CDF1-9C65ABF2227C}"/>
              </a:ext>
            </a:extLst>
          </p:cNvPr>
          <p:cNvSpPr txBox="1"/>
          <p:nvPr/>
        </p:nvSpPr>
        <p:spPr>
          <a:xfrm>
            <a:off x="672405" y="1415156"/>
            <a:ext cx="10916337" cy="34547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R="0" algn="l" defTabSz="412750" rtl="0" fontAlgn="auto" latinLnBrk="0" hangingPunct="0">
              <a:lnSpc>
                <a:spcPct val="150000"/>
              </a:lnSpc>
              <a:spcBef>
                <a:spcPts val="0"/>
              </a:spcBef>
              <a:spcAft>
                <a:spcPts val="0"/>
              </a:spcAft>
              <a:buClrTx/>
              <a:buSzTx/>
              <a:tabLst/>
            </a:pPr>
            <a:r>
              <a:rPr lang="en-US" sz="2800" b="0" kern="1200">
                <a:solidFill>
                  <a:srgbClr val="455F51"/>
                </a:solidFill>
                <a:latin typeface="Calibri"/>
                <a:ea typeface="+mj-ea"/>
                <a:cs typeface="Calibri"/>
              </a:rPr>
              <a:t>Remaining challenges</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ERP tends to be seen as a single / one time activity</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Nutrition specific contingency plans do not result in early response implementation</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Few countries have a comprehensive Nutrition ERP plan that guides preparedness and early response</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P</a:t>
            </a:r>
            <a:r>
              <a:rPr lang="en-US" sz="2400" b="0" i="0">
                <a:solidFill>
                  <a:schemeClr val="tx1"/>
                </a:solidFill>
                <a:effectLst/>
                <a:latin typeface="Calibri" panose="020F0502020204030204" pitchFamily="34" charset="0"/>
                <a:cs typeface="Calibri" panose="020F0502020204030204" pitchFamily="34" charset="0"/>
              </a:rPr>
              <a:t>reparedness </a:t>
            </a:r>
            <a:r>
              <a:rPr lang="en-US" sz="2400" b="0">
                <a:solidFill>
                  <a:schemeClr val="tx1"/>
                </a:solidFill>
                <a:latin typeface="Calibri" panose="020F0502020204030204" pitchFamily="34" charset="0"/>
                <a:cs typeface="Calibri" panose="020F0502020204030204" pitchFamily="34" charset="0"/>
              </a:rPr>
              <a:t>action</a:t>
            </a:r>
            <a:r>
              <a:rPr lang="en-US" sz="2400" b="0" i="0">
                <a:solidFill>
                  <a:schemeClr val="tx1"/>
                </a:solidFill>
                <a:effectLst/>
                <a:latin typeface="Calibri" panose="020F0502020204030204" pitchFamily="34" charset="0"/>
                <a:cs typeface="Calibri" panose="020F0502020204030204" pitchFamily="34" charset="0"/>
              </a:rPr>
              <a:t>s tend to rely on availability of supplies only</a:t>
            </a:r>
          </a:p>
          <a:p>
            <a:pPr marL="342900" marR="0" indent="-342900" algn="l" defTabSz="412750" rtl="0" fontAlgn="auto" latinLnBrk="0" hangingPunct="0">
              <a:lnSpc>
                <a:spcPct val="150000"/>
              </a:lnSpc>
              <a:spcBef>
                <a:spcPts val="0"/>
              </a:spcBef>
              <a:spcAft>
                <a:spcPts val="0"/>
              </a:spcAft>
              <a:buClrTx/>
              <a:buSzTx/>
              <a:buFont typeface="Wingdings" panose="05000000000000000000" pitchFamily="2" charset="2"/>
              <a:buChar char="v"/>
              <a:tabLst/>
            </a:pPr>
            <a:endParaRPr lang="en-US" sz="2400" kern="1200">
              <a:solidFill>
                <a:schemeClr val="tx1"/>
              </a:solidFill>
              <a:latin typeface="Calibri"/>
              <a:ea typeface="+mj-ea"/>
              <a:cs typeface="Calibri"/>
            </a:endParaRPr>
          </a:p>
        </p:txBody>
      </p:sp>
      <p:sp>
        <p:nvSpPr>
          <p:cNvPr id="9" name="Background">
            <a:extLst>
              <a:ext uri="{FF2B5EF4-FFF2-40B4-BE49-F238E27FC236}">
                <a16:creationId xmlns:a16="http://schemas.microsoft.com/office/drawing/2014/main" id="{FC20F49D-AD62-5D75-9DD4-326CF8C15A35}"/>
              </a:ext>
            </a:extLst>
          </p:cNvPr>
          <p:cNvSpPr txBox="1">
            <a:spLocks/>
          </p:cNvSpPr>
          <p:nvPr/>
        </p:nvSpPr>
        <p:spPr>
          <a:xfrm>
            <a:off x="403531" y="286235"/>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spcBef>
                <a:spcPts val="600"/>
              </a:spcBef>
            </a:pPr>
            <a:r>
              <a:rPr lang="fr-FR" sz="4800">
                <a:solidFill>
                  <a:srgbClr val="455F51"/>
                </a:solidFill>
                <a:cs typeface="Arial"/>
                <a:sym typeface="Arial"/>
              </a:rPr>
              <a:t>ERP</a:t>
            </a:r>
          </a:p>
        </p:txBody>
      </p:sp>
      <p:sp>
        <p:nvSpPr>
          <p:cNvPr id="2" name="TextBox 17">
            <a:extLst>
              <a:ext uri="{FF2B5EF4-FFF2-40B4-BE49-F238E27FC236}">
                <a16:creationId xmlns:a16="http://schemas.microsoft.com/office/drawing/2014/main" id="{A2552780-D680-AB1A-2BEB-B1C965D7A811}"/>
              </a:ext>
            </a:extLst>
          </p:cNvPr>
          <p:cNvSpPr txBox="1"/>
          <p:nvPr/>
        </p:nvSpPr>
        <p:spPr>
          <a:xfrm>
            <a:off x="529904" y="6347300"/>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a:solidFill>
                  <a:srgbClr val="808080"/>
                </a:solidFill>
              </a:rPr>
              <a:t>ERP, </a:t>
            </a:r>
            <a:r>
              <a:rPr lang="fr-FR" sz="1000" b="0" err="1">
                <a:solidFill>
                  <a:srgbClr val="808080"/>
                </a:solidFill>
              </a:rPr>
              <a:t>AAs</a:t>
            </a:r>
            <a:r>
              <a:rPr lang="fr-FR" sz="1000" b="0">
                <a:solidFill>
                  <a:srgbClr val="808080"/>
                </a:solidFill>
              </a:rPr>
              <a:t>, </a:t>
            </a:r>
            <a:r>
              <a:rPr lang="fr-FR" sz="1000" b="0" err="1">
                <a:solidFill>
                  <a:srgbClr val="808080"/>
                </a:solidFill>
              </a:rPr>
              <a:t>NiE</a:t>
            </a:r>
            <a:r>
              <a:rPr lang="fr-FR" sz="1000" b="0">
                <a:solidFill>
                  <a:srgbClr val="808080"/>
                </a:solidFill>
              </a:rPr>
              <a:t> and </a:t>
            </a:r>
            <a:r>
              <a:rPr lang="fr-FR" sz="1000" b="0" err="1">
                <a:solidFill>
                  <a:srgbClr val="808080"/>
                </a:solidFill>
              </a:rPr>
              <a:t>Climate</a:t>
            </a:r>
            <a:r>
              <a:rPr lang="fr-FR" sz="1000" b="0">
                <a:solidFill>
                  <a:srgbClr val="808080"/>
                </a:solidFill>
              </a:rPr>
              <a:t> </a:t>
            </a:r>
            <a:r>
              <a:rPr lang="fr-FR" sz="1000" b="0" err="1">
                <a:solidFill>
                  <a:srgbClr val="808080"/>
                </a:solidFill>
              </a:rPr>
              <a:t>crisis</a:t>
            </a:r>
            <a:r>
              <a:rPr lang="en-US" sz="1000" b="0">
                <a:solidFill>
                  <a:srgbClr val="808080"/>
                </a:solidFill>
              </a:rPr>
              <a:t> </a:t>
            </a:r>
            <a:r>
              <a:rPr sz="1000" b="0">
                <a:solidFill>
                  <a:srgbClr val="808080"/>
                </a:solidFill>
              </a:rPr>
              <a:t> </a:t>
            </a:r>
            <a:br>
              <a:rPr sz="1000" b="0"/>
            </a:br>
            <a:r>
              <a:rPr lang="en-US" sz="1000" b="0">
                <a:solidFill>
                  <a:srgbClr val="808080"/>
                </a:solidFill>
              </a:rPr>
              <a:t>March 2024</a:t>
            </a:r>
          </a:p>
        </p:txBody>
      </p:sp>
      <p:sp>
        <p:nvSpPr>
          <p:cNvPr id="3" name="TextBox 3">
            <a:extLst>
              <a:ext uri="{FF2B5EF4-FFF2-40B4-BE49-F238E27FC236}">
                <a16:creationId xmlns:a16="http://schemas.microsoft.com/office/drawing/2014/main" id="{0F995CDF-EFA8-A716-AA3E-29A96CE7648E}"/>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298474245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ZoneTexte 4">
            <a:extLst>
              <a:ext uri="{FF2B5EF4-FFF2-40B4-BE49-F238E27FC236}">
                <a16:creationId xmlns:a16="http://schemas.microsoft.com/office/drawing/2014/main" id="{412CEB8F-B768-0ED6-89F2-CE81A5D5AD41}"/>
              </a:ext>
            </a:extLst>
          </p:cNvPr>
          <p:cNvSpPr txBox="1"/>
          <p:nvPr/>
        </p:nvSpPr>
        <p:spPr>
          <a:xfrm>
            <a:off x="596572" y="1107404"/>
            <a:ext cx="11274115" cy="49936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R="0" algn="l" defTabSz="412750" rtl="0" fontAlgn="auto" latinLnBrk="0" hangingPunct="0">
              <a:lnSpc>
                <a:spcPct val="100000"/>
              </a:lnSpc>
              <a:spcBef>
                <a:spcPts val="0"/>
              </a:spcBef>
              <a:spcAft>
                <a:spcPts val="0"/>
              </a:spcAft>
              <a:buClrTx/>
              <a:buSzTx/>
              <a:tabLst/>
            </a:pPr>
            <a:r>
              <a:rPr lang="en-US" sz="1800" b="0" kern="1200">
                <a:solidFill>
                  <a:schemeClr val="tx1"/>
                </a:solidFill>
                <a:latin typeface="Calibri"/>
                <a:ea typeface="+mj-ea"/>
                <a:cs typeface="Calibri"/>
              </a:rPr>
              <a:t>Questionnaire online for expression of interest sent out in September 2023</a:t>
            </a:r>
          </a:p>
          <a:p>
            <a:pPr marR="0" algn="l" defTabSz="412750" rtl="0" fontAlgn="auto" latinLnBrk="0" hangingPunct="0">
              <a:lnSpc>
                <a:spcPct val="100000"/>
              </a:lnSpc>
              <a:spcBef>
                <a:spcPts val="0"/>
              </a:spcBef>
              <a:spcAft>
                <a:spcPts val="0"/>
              </a:spcAft>
              <a:buClrTx/>
              <a:buSzTx/>
              <a:tabLst/>
            </a:pPr>
            <a:endParaRPr lang="en-US" sz="18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18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r>
              <a:rPr lang="fr-FR" sz="2400" kern="1200">
                <a:solidFill>
                  <a:srgbClr val="FF0000"/>
                </a:solidFill>
                <a:latin typeface="Calibri"/>
                <a:ea typeface="+mj-ea"/>
                <a:cs typeface="Calibri"/>
              </a:rPr>
              <a:t>		</a:t>
            </a:r>
            <a:r>
              <a:rPr lang="fr-FR" sz="2400" kern="1200" err="1">
                <a:solidFill>
                  <a:schemeClr val="tx1"/>
                </a:solidFill>
                <a:latin typeface="Calibri"/>
                <a:ea typeface="+mj-ea"/>
                <a:cs typeface="Calibri"/>
              </a:rPr>
              <a:t>Request</a:t>
            </a:r>
            <a:r>
              <a:rPr lang="fr-FR" sz="2400" kern="1200">
                <a:solidFill>
                  <a:schemeClr val="tx1"/>
                </a:solidFill>
                <a:latin typeface="Calibri"/>
                <a:ea typeface="+mj-ea"/>
                <a:cs typeface="Calibri"/>
              </a:rPr>
              <a:t> support </a:t>
            </a:r>
            <a:r>
              <a:rPr lang="fr-FR" sz="2400" kern="1200" err="1">
                <a:solidFill>
                  <a:schemeClr val="tx1"/>
                </a:solidFill>
                <a:latin typeface="Calibri"/>
                <a:ea typeface="+mj-ea"/>
                <a:cs typeface="Calibri"/>
              </a:rPr>
              <a:t>from</a:t>
            </a:r>
            <a:r>
              <a:rPr lang="fr-FR" sz="2400" kern="1200">
                <a:solidFill>
                  <a:schemeClr val="tx1"/>
                </a:solidFill>
                <a:latin typeface="Calibri"/>
                <a:ea typeface="+mj-ea"/>
                <a:cs typeface="Calibri"/>
              </a:rPr>
              <a:t> </a:t>
            </a:r>
            <a:r>
              <a:rPr lang="fr-FR" sz="2400" kern="1200" err="1">
                <a:solidFill>
                  <a:schemeClr val="tx1"/>
                </a:solidFill>
                <a:latin typeface="Calibri"/>
                <a:ea typeface="+mj-ea"/>
                <a:cs typeface="Calibri"/>
              </a:rPr>
              <a:t>regional</a:t>
            </a:r>
            <a:r>
              <a:rPr lang="fr-FR" sz="2400" kern="1200">
                <a:solidFill>
                  <a:schemeClr val="tx1"/>
                </a:solidFill>
                <a:latin typeface="Calibri"/>
                <a:ea typeface="+mj-ea"/>
                <a:cs typeface="Calibri"/>
              </a:rPr>
              <a:t> </a:t>
            </a:r>
          </a:p>
          <a:p>
            <a:pPr marR="0" algn="l" defTabSz="412750" rtl="0" fontAlgn="auto" latinLnBrk="0" hangingPunct="0">
              <a:lnSpc>
                <a:spcPct val="100000"/>
              </a:lnSpc>
              <a:spcBef>
                <a:spcPts val="0"/>
              </a:spcBef>
              <a:spcAft>
                <a:spcPts val="0"/>
              </a:spcAft>
              <a:buClrTx/>
              <a:buSzTx/>
              <a:tabLst/>
            </a:pPr>
            <a:r>
              <a:rPr lang="fr-FR" sz="2400" kern="1200">
                <a:solidFill>
                  <a:schemeClr val="tx1"/>
                </a:solidFill>
                <a:latin typeface="Calibri"/>
                <a:ea typeface="+mj-ea"/>
                <a:cs typeface="Calibri"/>
              </a:rPr>
              <a:t>		and global </a:t>
            </a:r>
            <a:r>
              <a:rPr lang="fr-FR" sz="2400" kern="1200" err="1">
                <a:solidFill>
                  <a:schemeClr val="tx1"/>
                </a:solidFill>
                <a:latin typeface="Calibri"/>
                <a:ea typeface="+mj-ea"/>
                <a:cs typeface="Calibri"/>
              </a:rPr>
              <a:t>level</a:t>
            </a:r>
            <a:endParaRPr lang="fr-FR" sz="240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1400" b="0" kern="1200">
                <a:solidFill>
                  <a:schemeClr val="tx1"/>
                </a:solidFill>
                <a:latin typeface="Calibri"/>
                <a:ea typeface="+mj-ea"/>
                <a:cs typeface="Calibri"/>
              </a:rPr>
              <a:t>		Focal point on ERP </a:t>
            </a:r>
            <a:r>
              <a:rPr lang="fr-FR" sz="1400" b="0" kern="1200" err="1">
                <a:solidFill>
                  <a:schemeClr val="tx1"/>
                </a:solidFill>
                <a:latin typeface="Calibri"/>
                <a:ea typeface="+mj-ea"/>
                <a:cs typeface="Calibri"/>
              </a:rPr>
              <a:t>within</a:t>
            </a:r>
            <a:r>
              <a:rPr lang="fr-FR" sz="1400" b="0" kern="1200">
                <a:solidFill>
                  <a:schemeClr val="tx1"/>
                </a:solidFill>
                <a:latin typeface="Calibri"/>
                <a:ea typeface="+mj-ea"/>
                <a:cs typeface="Calibri"/>
              </a:rPr>
              <a:t> the GNC, </a:t>
            </a:r>
            <a:r>
              <a:rPr lang="fr-FR" sz="1400" b="0" kern="1200" err="1">
                <a:solidFill>
                  <a:schemeClr val="tx1"/>
                </a:solidFill>
                <a:latin typeface="Calibri"/>
                <a:ea typeface="+mj-ea"/>
                <a:cs typeface="Calibri"/>
              </a:rPr>
              <a:t>working</a:t>
            </a:r>
            <a:r>
              <a:rPr lang="fr-FR" sz="1400" b="0" kern="1200">
                <a:solidFill>
                  <a:schemeClr val="tx1"/>
                </a:solidFill>
                <a:latin typeface="Calibri"/>
                <a:ea typeface="+mj-ea"/>
                <a:cs typeface="Calibri"/>
              </a:rPr>
              <a:t> in</a:t>
            </a:r>
          </a:p>
          <a:p>
            <a:pPr marL="0" marR="0" indent="0" algn="l" defTabSz="412750" rtl="0" fontAlgn="auto" latinLnBrk="0" hangingPunct="0">
              <a:lnSpc>
                <a:spcPct val="100000"/>
              </a:lnSpc>
              <a:spcBef>
                <a:spcPts val="0"/>
              </a:spcBef>
              <a:spcAft>
                <a:spcPts val="0"/>
              </a:spcAft>
              <a:buClrTx/>
              <a:buSzTx/>
              <a:buFontTx/>
              <a:buNone/>
              <a:tabLst/>
            </a:pPr>
            <a:r>
              <a:rPr lang="fr-FR" sz="1400" b="0" kern="1200">
                <a:solidFill>
                  <a:schemeClr val="tx1"/>
                </a:solidFill>
                <a:latin typeface="Calibri"/>
                <a:ea typeface="+mj-ea"/>
                <a:cs typeface="Calibri"/>
              </a:rPr>
              <a:t>		coordination </a:t>
            </a:r>
            <a:r>
              <a:rPr lang="fr-FR" sz="1400" b="0" kern="1200" err="1">
                <a:solidFill>
                  <a:schemeClr val="tx1"/>
                </a:solidFill>
                <a:latin typeface="Calibri"/>
                <a:ea typeface="+mj-ea"/>
                <a:cs typeface="Calibri"/>
              </a:rPr>
              <a:t>with</a:t>
            </a:r>
            <a:r>
              <a:rPr lang="fr-FR" sz="1400" b="0" kern="1200">
                <a:solidFill>
                  <a:schemeClr val="tx1"/>
                </a:solidFill>
                <a:latin typeface="Calibri"/>
                <a:ea typeface="+mj-ea"/>
                <a:cs typeface="Calibri"/>
              </a:rPr>
              <a:t> RO</a:t>
            </a:r>
            <a:endParaRPr lang="fr-FR" sz="1800" b="0" kern="1200">
              <a:solidFill>
                <a:schemeClr val="tx1"/>
              </a:solidFill>
              <a:latin typeface="Calibri"/>
              <a:ea typeface="+mj-ea"/>
              <a:cs typeface="Calibri"/>
            </a:endParaRPr>
          </a:p>
        </p:txBody>
      </p:sp>
      <p:graphicFrame>
        <p:nvGraphicFramePr>
          <p:cNvPr id="7" name="Tableau 6">
            <a:extLst>
              <a:ext uri="{FF2B5EF4-FFF2-40B4-BE49-F238E27FC236}">
                <a16:creationId xmlns:a16="http://schemas.microsoft.com/office/drawing/2014/main" id="{E9761F79-ED67-3453-CB7F-EF9967D94771}"/>
              </a:ext>
            </a:extLst>
          </p:cNvPr>
          <p:cNvGraphicFramePr>
            <a:graphicFrameLocks noGrp="1"/>
          </p:cNvGraphicFramePr>
          <p:nvPr/>
        </p:nvGraphicFramePr>
        <p:xfrm>
          <a:off x="596570" y="1387146"/>
          <a:ext cx="11274116" cy="2610762"/>
        </p:xfrm>
        <a:graphic>
          <a:graphicData uri="http://schemas.openxmlformats.org/drawingml/2006/table">
            <a:tbl>
              <a:tblPr firstRow="1" bandRow="1">
                <a:tableStyleId>{5940675A-B579-460E-94D1-54222C63F5DA}</a:tableStyleId>
              </a:tblPr>
              <a:tblGrid>
                <a:gridCol w="1817700">
                  <a:extLst>
                    <a:ext uri="{9D8B030D-6E8A-4147-A177-3AD203B41FA5}">
                      <a16:colId xmlns:a16="http://schemas.microsoft.com/office/drawing/2014/main" val="1665652221"/>
                    </a:ext>
                  </a:extLst>
                </a:gridCol>
                <a:gridCol w="3149600">
                  <a:extLst>
                    <a:ext uri="{9D8B030D-6E8A-4147-A177-3AD203B41FA5}">
                      <a16:colId xmlns:a16="http://schemas.microsoft.com/office/drawing/2014/main" val="2081199050"/>
                    </a:ext>
                  </a:extLst>
                </a:gridCol>
                <a:gridCol w="3159760">
                  <a:extLst>
                    <a:ext uri="{9D8B030D-6E8A-4147-A177-3AD203B41FA5}">
                      <a16:colId xmlns:a16="http://schemas.microsoft.com/office/drawing/2014/main" val="3560297518"/>
                    </a:ext>
                  </a:extLst>
                </a:gridCol>
                <a:gridCol w="3147056">
                  <a:extLst>
                    <a:ext uri="{9D8B030D-6E8A-4147-A177-3AD203B41FA5}">
                      <a16:colId xmlns:a16="http://schemas.microsoft.com/office/drawing/2014/main" val="1271235008"/>
                    </a:ext>
                  </a:extLst>
                </a:gridCol>
              </a:tblGrid>
              <a:tr h="769032">
                <a:tc>
                  <a:txBody>
                    <a:bodyPr/>
                    <a:lstStyle/>
                    <a:p>
                      <a:endParaRPr lang="fr-FR" sz="1800"/>
                    </a:p>
                  </a:txBody>
                  <a:tcPr/>
                </a:tc>
                <a:tc>
                  <a:txBody>
                    <a:bodyPr/>
                    <a:lstStyle/>
                    <a:p>
                      <a:r>
                        <a:rPr lang="fr-FR" sz="1800" err="1"/>
                        <a:t>Existing</a:t>
                      </a:r>
                      <a:r>
                        <a:rPr lang="fr-FR" sz="1800"/>
                        <a:t> ERP plan and </a:t>
                      </a:r>
                      <a:r>
                        <a:rPr lang="fr-FR" sz="1800" err="1"/>
                        <a:t>needs</a:t>
                      </a:r>
                      <a:r>
                        <a:rPr lang="fr-FR" sz="1800"/>
                        <a:t> for </a:t>
                      </a:r>
                      <a:r>
                        <a:rPr lang="fr-FR" sz="1800" err="1"/>
                        <a:t>revision</a:t>
                      </a:r>
                      <a:endParaRPr lang="fr-FR" sz="1800"/>
                    </a:p>
                  </a:txBody>
                  <a:tcPr/>
                </a:tc>
                <a:tc>
                  <a:txBody>
                    <a:bodyPr/>
                    <a:lstStyle/>
                    <a:p>
                      <a:r>
                        <a:rPr lang="fr-FR" sz="1800"/>
                        <a:t>Need for ERP orientation to </a:t>
                      </a:r>
                      <a:r>
                        <a:rPr lang="fr-FR" sz="1800" err="1"/>
                        <a:t>partners</a:t>
                      </a:r>
                      <a:endParaRPr lang="fr-FR" sz="1800"/>
                    </a:p>
                  </a:txBody>
                  <a:tcPr/>
                </a:tc>
                <a:tc>
                  <a:txBody>
                    <a:bodyPr/>
                    <a:lstStyle/>
                    <a:p>
                      <a:r>
                        <a:rPr lang="fr-FR" sz="1800"/>
                        <a:t>Need for ERP </a:t>
                      </a:r>
                      <a:r>
                        <a:rPr lang="fr-FR" sz="1800" err="1"/>
                        <a:t>blended</a:t>
                      </a:r>
                      <a:r>
                        <a:rPr lang="fr-FR" sz="1800"/>
                        <a:t> training</a:t>
                      </a:r>
                    </a:p>
                  </a:txBody>
                  <a:tcPr/>
                </a:tc>
                <a:extLst>
                  <a:ext uri="{0D108BD9-81ED-4DB2-BD59-A6C34878D82A}">
                    <a16:rowId xmlns:a16="http://schemas.microsoft.com/office/drawing/2014/main" val="1297642963"/>
                  </a:ext>
                </a:extLst>
              </a:tr>
              <a:tr h="368346">
                <a:tc>
                  <a:txBody>
                    <a:bodyPr/>
                    <a:lstStyle/>
                    <a:p>
                      <a:r>
                        <a:rPr lang="fr-FR" sz="1800" err="1"/>
                        <a:t>Syria</a:t>
                      </a:r>
                      <a:endParaRPr lang="fr-FR" sz="1800"/>
                    </a:p>
                  </a:txBody>
                  <a:tcPr/>
                </a:tc>
                <a:tc>
                  <a:txBody>
                    <a:bodyPr/>
                    <a:lstStyle/>
                    <a:p>
                      <a:r>
                        <a:rPr lang="fr-FR" sz="1800"/>
                        <a:t>YES, Q4 2023</a:t>
                      </a:r>
                    </a:p>
                  </a:txBody>
                  <a:tcPr/>
                </a:tc>
                <a:tc>
                  <a:txBody>
                    <a:bodyPr/>
                    <a:lstStyle/>
                    <a:p>
                      <a:r>
                        <a:rPr lang="fr-FR" sz="1800"/>
                        <a:t>YES, Q4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Q4 2023</a:t>
                      </a:r>
                    </a:p>
                  </a:txBody>
                  <a:tcPr/>
                </a:tc>
                <a:extLst>
                  <a:ext uri="{0D108BD9-81ED-4DB2-BD59-A6C34878D82A}">
                    <a16:rowId xmlns:a16="http://schemas.microsoft.com/office/drawing/2014/main" val="1324303096"/>
                  </a:ext>
                </a:extLst>
              </a:tr>
              <a:tr h="368346">
                <a:tc>
                  <a:txBody>
                    <a:bodyPr/>
                    <a:lstStyle/>
                    <a:p>
                      <a:r>
                        <a:rPr lang="fr-FR" sz="1800" err="1"/>
                        <a:t>Nepal</a:t>
                      </a:r>
                      <a:endParaRPr lang="fr-FR" sz="1800"/>
                    </a:p>
                  </a:txBody>
                  <a:tcPr/>
                </a:tc>
                <a:tc>
                  <a:txBody>
                    <a:bodyPr/>
                    <a:lstStyle/>
                    <a:p>
                      <a:r>
                        <a:rPr lang="fr-FR" sz="1800"/>
                        <a:t>YES, Q2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extLst>
                  <a:ext uri="{0D108BD9-81ED-4DB2-BD59-A6C34878D82A}">
                    <a16:rowId xmlns:a16="http://schemas.microsoft.com/office/drawing/2014/main" val="3370637180"/>
                  </a:ext>
                </a:extLst>
              </a:tr>
              <a:tr h="368346">
                <a:tc>
                  <a:txBody>
                    <a:bodyPr/>
                    <a:lstStyle/>
                    <a:p>
                      <a:r>
                        <a:rPr lang="fr-FR" sz="1800"/>
                        <a:t>Myanmar</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extLst>
                  <a:ext uri="{0D108BD9-81ED-4DB2-BD59-A6C34878D82A}">
                    <a16:rowId xmlns:a16="http://schemas.microsoft.com/office/drawing/2014/main" val="612587600"/>
                  </a:ext>
                </a:extLst>
              </a:tr>
              <a:tr h="368346">
                <a:tc>
                  <a:txBody>
                    <a:bodyPr/>
                    <a:lstStyle/>
                    <a:p>
                      <a:r>
                        <a:rPr lang="fr-FR" sz="1800"/>
                        <a:t>Fiji</a:t>
                      </a:r>
                    </a:p>
                  </a:txBody>
                  <a:tcPr/>
                </a:tc>
                <a:tc>
                  <a:txBody>
                    <a:bodyPr/>
                    <a:lstStyle/>
                    <a:p>
                      <a:r>
                        <a:rPr lang="fr-FR" sz="1800"/>
                        <a:t>NO</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Q4 2023</a:t>
                      </a:r>
                    </a:p>
                  </a:txBody>
                  <a:tcPr/>
                </a:tc>
                <a:extLst>
                  <a:ext uri="{0D108BD9-81ED-4DB2-BD59-A6C34878D82A}">
                    <a16:rowId xmlns:a16="http://schemas.microsoft.com/office/drawing/2014/main" val="1935929332"/>
                  </a:ext>
                </a:extLst>
              </a:tr>
              <a:tr h="368346">
                <a:tc>
                  <a:txBody>
                    <a:bodyPr/>
                    <a:lstStyle/>
                    <a:p>
                      <a:r>
                        <a:rPr lang="fr-FR" sz="1800"/>
                        <a:t>More countries?</a:t>
                      </a:r>
                    </a:p>
                  </a:txBody>
                  <a:tcPr/>
                </a:tc>
                <a:tc>
                  <a:txBody>
                    <a:bodyPr/>
                    <a:lstStyle/>
                    <a:p>
                      <a:endParaRPr lang="fr-FR" sz="1800"/>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endParaRPr lang="fr-FR" sz="1800"/>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endParaRPr lang="fr-FR" sz="1800"/>
                    </a:p>
                  </a:txBody>
                  <a:tcPr/>
                </a:tc>
                <a:extLst>
                  <a:ext uri="{0D108BD9-81ED-4DB2-BD59-A6C34878D82A}">
                    <a16:rowId xmlns:a16="http://schemas.microsoft.com/office/drawing/2014/main" val="1680554843"/>
                  </a:ext>
                </a:extLst>
              </a:tr>
            </a:tbl>
          </a:graphicData>
        </a:graphic>
      </p:graphicFrame>
      <p:sp>
        <p:nvSpPr>
          <p:cNvPr id="9" name="Background">
            <a:extLst>
              <a:ext uri="{FF2B5EF4-FFF2-40B4-BE49-F238E27FC236}">
                <a16:creationId xmlns:a16="http://schemas.microsoft.com/office/drawing/2014/main" id="{262C01DE-81FD-260B-085C-44D602900568}"/>
              </a:ext>
            </a:extLst>
          </p:cNvPr>
          <p:cNvSpPr txBox="1">
            <a:spLocks/>
          </p:cNvSpPr>
          <p:nvPr/>
        </p:nvSpPr>
        <p:spPr>
          <a:xfrm>
            <a:off x="497840" y="188942"/>
            <a:ext cx="11274115" cy="3914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a:solidFill>
                  <a:srgbClr val="455F51"/>
                </a:solidFill>
                <a:cs typeface="Arial"/>
                <a:sym typeface="Arial"/>
              </a:rPr>
              <a:t>Nutrition ERP </a:t>
            </a:r>
            <a:r>
              <a:rPr lang="fr-FR" sz="4000" err="1">
                <a:solidFill>
                  <a:srgbClr val="455F51"/>
                </a:solidFill>
                <a:cs typeface="Arial"/>
                <a:sym typeface="Arial"/>
              </a:rPr>
              <a:t>status</a:t>
            </a:r>
            <a:endParaRPr lang="fr-FR" sz="4000">
              <a:solidFill>
                <a:srgbClr val="455F51"/>
              </a:solidFill>
              <a:cs typeface="Arial"/>
            </a:endParaRPr>
          </a:p>
        </p:txBody>
      </p:sp>
      <p:sp>
        <p:nvSpPr>
          <p:cNvPr id="2" name="TextBox 3">
            <a:extLst>
              <a:ext uri="{FF2B5EF4-FFF2-40B4-BE49-F238E27FC236}">
                <a16:creationId xmlns:a16="http://schemas.microsoft.com/office/drawing/2014/main" id="{8640A639-8A59-ED80-D405-6556A148CD7A}"/>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
        <p:nvSpPr>
          <p:cNvPr id="3" name="TextBox 17">
            <a:extLst>
              <a:ext uri="{FF2B5EF4-FFF2-40B4-BE49-F238E27FC236}">
                <a16:creationId xmlns:a16="http://schemas.microsoft.com/office/drawing/2014/main" id="{7D1D959E-243C-1ABD-7FB6-001BD9123F7C}"/>
              </a:ext>
            </a:extLst>
          </p:cNvPr>
          <p:cNvSpPr txBox="1"/>
          <p:nvPr/>
        </p:nvSpPr>
        <p:spPr>
          <a:xfrm>
            <a:off x="529904" y="6347300"/>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a:solidFill>
                  <a:srgbClr val="808080"/>
                </a:solidFill>
              </a:rPr>
              <a:t>ERP, </a:t>
            </a:r>
            <a:r>
              <a:rPr lang="fr-FR" sz="1000" b="0" err="1">
                <a:solidFill>
                  <a:srgbClr val="808080"/>
                </a:solidFill>
              </a:rPr>
              <a:t>AAs</a:t>
            </a:r>
            <a:r>
              <a:rPr lang="fr-FR" sz="1000" b="0">
                <a:solidFill>
                  <a:srgbClr val="808080"/>
                </a:solidFill>
              </a:rPr>
              <a:t>, </a:t>
            </a:r>
            <a:r>
              <a:rPr lang="fr-FR" sz="1000" b="0" err="1">
                <a:solidFill>
                  <a:srgbClr val="808080"/>
                </a:solidFill>
              </a:rPr>
              <a:t>NiE</a:t>
            </a:r>
            <a:r>
              <a:rPr lang="fr-FR" sz="1000" b="0">
                <a:solidFill>
                  <a:srgbClr val="808080"/>
                </a:solidFill>
              </a:rPr>
              <a:t> and </a:t>
            </a:r>
            <a:r>
              <a:rPr lang="fr-FR" sz="1000" b="0" err="1">
                <a:solidFill>
                  <a:srgbClr val="808080"/>
                </a:solidFill>
              </a:rPr>
              <a:t>Climate</a:t>
            </a:r>
            <a:r>
              <a:rPr lang="fr-FR" sz="1000" b="0">
                <a:solidFill>
                  <a:srgbClr val="808080"/>
                </a:solidFill>
              </a:rPr>
              <a:t> </a:t>
            </a:r>
            <a:r>
              <a:rPr lang="fr-FR" sz="1000" b="0" err="1">
                <a:solidFill>
                  <a:srgbClr val="808080"/>
                </a:solidFill>
              </a:rPr>
              <a:t>crisis</a:t>
            </a:r>
            <a:r>
              <a:rPr lang="en-US" sz="1000" b="0">
                <a:solidFill>
                  <a:srgbClr val="808080"/>
                </a:solidFill>
              </a:rPr>
              <a:t> </a:t>
            </a:r>
            <a:r>
              <a:rPr sz="1000" b="0">
                <a:solidFill>
                  <a:srgbClr val="808080"/>
                </a:solidFill>
              </a:rPr>
              <a:t> </a:t>
            </a:r>
            <a:br>
              <a:rPr sz="1000" b="0"/>
            </a:br>
            <a:r>
              <a:rPr lang="en-US" sz="1000" b="0">
                <a:solidFill>
                  <a:srgbClr val="808080"/>
                </a:solidFill>
              </a:rPr>
              <a:t>March 2024</a:t>
            </a:r>
          </a:p>
        </p:txBody>
      </p:sp>
      <p:pic>
        <p:nvPicPr>
          <p:cNvPr id="12" name="Picture 11" descr="A qr code with a baby and a person in the middle&#10;&#10;Description automatically generated">
            <a:extLst>
              <a:ext uri="{FF2B5EF4-FFF2-40B4-BE49-F238E27FC236}">
                <a16:creationId xmlns:a16="http://schemas.microsoft.com/office/drawing/2014/main" id="{56BF1495-2F23-FB46-88A3-2BB5BFE21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421" y="4719569"/>
            <a:ext cx="1781618" cy="1781618"/>
          </a:xfrm>
          <a:prstGeom prst="rect">
            <a:avLst/>
          </a:prstGeom>
        </p:spPr>
      </p:pic>
    </p:spTree>
    <p:extLst>
      <p:ext uri="{BB962C8B-B14F-4D97-AF65-F5344CB8AC3E}">
        <p14:creationId xmlns:p14="http://schemas.microsoft.com/office/powerpoint/2010/main" val="114170475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Description automatically generated">
            <a:extLst>
              <a:ext uri="{FF2B5EF4-FFF2-40B4-BE49-F238E27FC236}">
                <a16:creationId xmlns:a16="http://schemas.microsoft.com/office/drawing/2014/main" id="{F5D3EF93-B77F-CFF4-BC0D-AAD48D503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858" y="5734224"/>
            <a:ext cx="1582188" cy="649640"/>
          </a:xfrm>
          <a:prstGeom prst="rect">
            <a:avLst/>
          </a:prstGeom>
        </p:spPr>
      </p:pic>
      <p:pic>
        <p:nvPicPr>
          <p:cNvPr id="11" name="Picture 10">
            <a:extLst>
              <a:ext uri="{FF2B5EF4-FFF2-40B4-BE49-F238E27FC236}">
                <a16:creationId xmlns:a16="http://schemas.microsoft.com/office/drawing/2014/main" id="{CCFDA7B7-822F-DBB2-63C9-7046787C9101}"/>
              </a:ext>
            </a:extLst>
          </p:cNvPr>
          <p:cNvPicPr/>
          <p:nvPr/>
        </p:nvPicPr>
        <p:blipFill>
          <a:blip r:embed="rId3"/>
          <a:srcRect/>
          <a:stretch>
            <a:fillRect/>
          </a:stretch>
        </p:blipFill>
        <p:spPr>
          <a:xfrm>
            <a:off x="901569" y="5687268"/>
            <a:ext cx="1160780" cy="696595"/>
          </a:xfrm>
          <a:prstGeom prst="rect">
            <a:avLst/>
          </a:prstGeom>
          <a:ln/>
        </p:spPr>
      </p:pic>
      <p:pic>
        <p:nvPicPr>
          <p:cNvPr id="12" name="Picture 11">
            <a:extLst>
              <a:ext uri="{FF2B5EF4-FFF2-40B4-BE49-F238E27FC236}">
                <a16:creationId xmlns:a16="http://schemas.microsoft.com/office/drawing/2014/main" id="{ACB236D5-2ACB-5C95-4B8A-25FD8B1B5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558" y="1376326"/>
            <a:ext cx="6484883" cy="4105347"/>
          </a:xfrm>
          <a:prstGeom prst="rect">
            <a:avLst/>
          </a:prstGeom>
        </p:spPr>
      </p:pic>
      <p:sp>
        <p:nvSpPr>
          <p:cNvPr id="14" name="TextBox 13">
            <a:extLst>
              <a:ext uri="{FF2B5EF4-FFF2-40B4-BE49-F238E27FC236}">
                <a16:creationId xmlns:a16="http://schemas.microsoft.com/office/drawing/2014/main" id="{E75EE48D-7F23-7F29-CBEE-1FB38ACE472D}"/>
              </a:ext>
            </a:extLst>
          </p:cNvPr>
          <p:cNvSpPr txBox="1"/>
          <p:nvPr/>
        </p:nvSpPr>
        <p:spPr>
          <a:xfrm>
            <a:off x="3047999" y="27815"/>
            <a:ext cx="6096000" cy="1348511"/>
          </a:xfrm>
          <a:prstGeom prst="rect">
            <a:avLst/>
          </a:prstGeom>
          <a:noFill/>
        </p:spPr>
        <p:txBody>
          <a:bodyPr wrap="square">
            <a:spAutoFit/>
          </a:bodyPr>
          <a:lstStyle/>
          <a:p>
            <a:pPr marL="0" marR="0" algn="ctr">
              <a:lnSpc>
                <a:spcPct val="115000"/>
              </a:lnSpc>
              <a:spcBef>
                <a:spcPts val="0"/>
              </a:spcBef>
              <a:spcAft>
                <a:spcPts val="300"/>
              </a:spcAft>
            </a:pPr>
            <a:r>
              <a:rPr lang="en-GB" sz="2800" b="1">
                <a:solidFill>
                  <a:srgbClr val="455F51"/>
                </a:solidFill>
                <a:effectLst/>
                <a:latin typeface="Arial" panose="020B0604020202020204" pitchFamily="34" charset="0"/>
                <a:ea typeface="Arial" panose="020B0604020202020204" pitchFamily="34" charset="0"/>
              </a:rPr>
              <a:t>GBV Safety Audit</a:t>
            </a:r>
            <a:br>
              <a:rPr lang="en-GB" sz="2800" b="1">
                <a:solidFill>
                  <a:srgbClr val="455F51"/>
                </a:solidFill>
                <a:effectLst/>
                <a:latin typeface="Arial" panose="020B0604020202020204" pitchFamily="34" charset="0"/>
                <a:ea typeface="Arial" panose="020B0604020202020204" pitchFamily="34" charset="0"/>
              </a:rPr>
            </a:br>
            <a:r>
              <a:rPr lang="en-GB" sz="2800" b="1">
                <a:solidFill>
                  <a:srgbClr val="455F51"/>
                </a:solidFill>
                <a:effectLst/>
                <a:latin typeface="Arial" panose="020B0604020202020204" pitchFamily="34" charset="0"/>
                <a:ea typeface="Arial" panose="020B0604020202020204" pitchFamily="34" charset="0"/>
              </a:rPr>
              <a:t>for Nutrition Facilities</a:t>
            </a:r>
            <a:endParaRPr lang="en-US" sz="2600">
              <a:solidFill>
                <a:srgbClr val="455F51"/>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GB" sz="1400">
                <a:solidFill>
                  <a:srgbClr val="455F51"/>
                </a:solidFill>
                <a:effectLst/>
                <a:latin typeface="Arial" panose="020B0604020202020204" pitchFamily="34" charset="0"/>
                <a:ea typeface="Arial" panose="020B0604020202020204" pitchFamily="34" charset="0"/>
              </a:rPr>
              <a:t>A mixed-method assessment report</a:t>
            </a:r>
            <a:endParaRPr lang="en-US" sz="1100">
              <a:solidFill>
                <a:srgbClr val="455F51"/>
              </a:solidFill>
              <a:effectLst/>
              <a:latin typeface="Arial" panose="020B0604020202020204" pitchFamily="34" charset="0"/>
              <a:ea typeface="Arial" panose="020B0604020202020204" pitchFamily="34" charset="0"/>
            </a:endParaRPr>
          </a:p>
        </p:txBody>
      </p:sp>
      <p:sp>
        <p:nvSpPr>
          <p:cNvPr id="16" name="TextBox 15">
            <a:extLst>
              <a:ext uri="{FF2B5EF4-FFF2-40B4-BE49-F238E27FC236}">
                <a16:creationId xmlns:a16="http://schemas.microsoft.com/office/drawing/2014/main" id="{2A2A88AA-4BDE-4689-3E6A-319F6FD15238}"/>
              </a:ext>
            </a:extLst>
          </p:cNvPr>
          <p:cNvSpPr txBox="1"/>
          <p:nvPr/>
        </p:nvSpPr>
        <p:spPr>
          <a:xfrm>
            <a:off x="3560862" y="5860643"/>
            <a:ext cx="5070274" cy="523220"/>
          </a:xfrm>
          <a:prstGeom prst="rect">
            <a:avLst/>
          </a:prstGeom>
          <a:noFill/>
        </p:spPr>
        <p:txBody>
          <a:bodyPr wrap="square">
            <a:spAutoFit/>
          </a:bodyPr>
          <a:lstStyle/>
          <a:p>
            <a:r>
              <a:rPr lang="en-GB" sz="1400">
                <a:solidFill>
                  <a:srgbClr val="808080"/>
                </a:solidFill>
                <a:effectLst/>
                <a:latin typeface="Arial" panose="020B0604020202020204" pitchFamily="34" charset="0"/>
                <a:ea typeface="Arial" panose="020B0604020202020204" pitchFamily="34" charset="0"/>
              </a:rPr>
              <a:t>Nutrition Sector &amp; GBV Sub-Sector; Cox’s Bazar, Bangladesh</a:t>
            </a:r>
            <a:endParaRPr lang="en-GB" sz="1400">
              <a:solidFill>
                <a:srgbClr val="808080"/>
              </a:solidFill>
              <a:latin typeface="Arial" panose="020B0604020202020204" pitchFamily="34" charset="0"/>
            </a:endParaRPr>
          </a:p>
          <a:p>
            <a:pPr algn="ctr"/>
            <a:r>
              <a:rPr lang="en-GB" sz="1400">
                <a:solidFill>
                  <a:srgbClr val="808080"/>
                </a:solidFill>
                <a:latin typeface="Arial" panose="020B0604020202020204" pitchFamily="34" charset="0"/>
              </a:rPr>
              <a:t>13 March 2024</a:t>
            </a:r>
            <a:endParaRPr lang="en-US" sz="1400">
              <a:solidFill>
                <a:srgbClr val="808080"/>
              </a:solidFill>
            </a:endParaRPr>
          </a:p>
        </p:txBody>
      </p:sp>
    </p:spTree>
    <p:extLst>
      <p:ext uri="{BB962C8B-B14F-4D97-AF65-F5344CB8AC3E}">
        <p14:creationId xmlns:p14="http://schemas.microsoft.com/office/powerpoint/2010/main" val="2316647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9" name="Background">
            <a:extLst>
              <a:ext uri="{FF2B5EF4-FFF2-40B4-BE49-F238E27FC236}">
                <a16:creationId xmlns:a16="http://schemas.microsoft.com/office/drawing/2014/main" id="{5BA81E7C-8889-51B7-B182-ADF29E510E61}"/>
              </a:ext>
            </a:extLst>
          </p:cNvPr>
          <p:cNvSpPr txBox="1">
            <a:spLocks/>
          </p:cNvSpPr>
          <p:nvPr/>
        </p:nvSpPr>
        <p:spPr>
          <a:xfrm>
            <a:off x="446617" y="285122"/>
            <a:ext cx="9033078"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spcBef>
                <a:spcPts val="600"/>
              </a:spcBef>
            </a:pPr>
            <a:r>
              <a:rPr lang="fr-FR" sz="4400">
                <a:solidFill>
                  <a:srgbClr val="455F51"/>
                </a:solidFill>
                <a:cs typeface="Arial"/>
                <a:sym typeface="Arial"/>
              </a:rPr>
              <a:t>Country </a:t>
            </a:r>
            <a:r>
              <a:rPr lang="fr-FR" sz="4400" err="1">
                <a:solidFill>
                  <a:srgbClr val="455F51"/>
                </a:solidFill>
                <a:cs typeface="Arial"/>
                <a:sym typeface="Arial"/>
              </a:rPr>
              <a:t>experience</a:t>
            </a:r>
            <a:r>
              <a:rPr lang="fr-FR" sz="4400">
                <a:solidFill>
                  <a:srgbClr val="455F51"/>
                </a:solidFill>
                <a:cs typeface="Arial"/>
                <a:sym typeface="Arial"/>
              </a:rPr>
              <a:t> on </a:t>
            </a:r>
            <a:r>
              <a:rPr lang="fr-FR" sz="4400" err="1">
                <a:solidFill>
                  <a:srgbClr val="455F51"/>
                </a:solidFill>
                <a:cs typeface="Arial"/>
                <a:sym typeface="Arial"/>
              </a:rPr>
              <a:t>erp</a:t>
            </a:r>
            <a:r>
              <a:rPr lang="fr-FR" sz="4400">
                <a:solidFill>
                  <a:srgbClr val="455F51"/>
                </a:solidFill>
                <a:cs typeface="Arial"/>
                <a:sym typeface="Arial"/>
              </a:rPr>
              <a:t> </a:t>
            </a:r>
            <a:r>
              <a:rPr lang="fr-FR" sz="4400" err="1">
                <a:solidFill>
                  <a:srgbClr val="455F51"/>
                </a:solidFill>
                <a:cs typeface="Arial"/>
                <a:sym typeface="Arial"/>
              </a:rPr>
              <a:t>approach</a:t>
            </a:r>
            <a:endParaRPr lang="fr-FR" sz="4400">
              <a:solidFill>
                <a:srgbClr val="455F51"/>
              </a:solidFill>
              <a:cs typeface="Arial"/>
              <a:sym typeface="Arial"/>
            </a:endParaRPr>
          </a:p>
        </p:txBody>
      </p:sp>
      <p:sp>
        <p:nvSpPr>
          <p:cNvPr id="10" name="ZoneTexte 9">
            <a:extLst>
              <a:ext uri="{FF2B5EF4-FFF2-40B4-BE49-F238E27FC236}">
                <a16:creationId xmlns:a16="http://schemas.microsoft.com/office/drawing/2014/main" id="{D24504D6-2F1F-4D07-3FA5-F49ED2BAE2D4}"/>
              </a:ext>
            </a:extLst>
          </p:cNvPr>
          <p:cNvSpPr txBox="1"/>
          <p:nvPr/>
        </p:nvSpPr>
        <p:spPr>
          <a:xfrm>
            <a:off x="875792" y="1331949"/>
            <a:ext cx="10657064" cy="369075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fr-FR" sz="2400" b="0">
                <a:solidFill>
                  <a:srgbClr val="455F51"/>
                </a:solidFill>
                <a:latin typeface="Calibri" panose="020F0502020204030204" pitchFamily="34" charset="0"/>
                <a:cs typeface="Calibri" panose="020F0502020204030204" pitchFamily="34" charset="0"/>
                <a:sym typeface="Arial"/>
              </a:rPr>
              <a:t>Points to </a:t>
            </a:r>
            <a:r>
              <a:rPr lang="fr-FR" sz="2400" b="0" err="1">
                <a:solidFill>
                  <a:srgbClr val="455F51"/>
                </a:solidFill>
                <a:latin typeface="Calibri" panose="020F0502020204030204" pitchFamily="34" charset="0"/>
                <a:cs typeface="Calibri" panose="020F0502020204030204" pitchFamily="34" charset="0"/>
                <a:sym typeface="Arial"/>
              </a:rPr>
              <a:t>think</a:t>
            </a:r>
            <a:r>
              <a:rPr lang="fr-FR" sz="2400" b="0">
                <a:solidFill>
                  <a:srgbClr val="455F51"/>
                </a:solidFill>
                <a:latin typeface="Calibri" panose="020F0502020204030204" pitchFamily="34" charset="0"/>
                <a:cs typeface="Calibri" panose="020F0502020204030204" pitchFamily="34" charset="0"/>
                <a:sym typeface="Arial"/>
              </a:rPr>
              <a:t> about </a:t>
            </a:r>
            <a:r>
              <a:rPr lang="fr-FR" sz="2400" b="0" err="1">
                <a:solidFill>
                  <a:srgbClr val="455F51"/>
                </a:solidFill>
                <a:latin typeface="Calibri" panose="020F0502020204030204" pitchFamily="34" charset="0"/>
                <a:cs typeface="Calibri" panose="020F0502020204030204" pitchFamily="34" charset="0"/>
                <a:sym typeface="Arial"/>
              </a:rPr>
              <a:t>while</a:t>
            </a:r>
            <a:r>
              <a:rPr lang="fr-FR" sz="2400" b="0">
                <a:solidFill>
                  <a:srgbClr val="455F51"/>
                </a:solidFill>
                <a:latin typeface="Calibri" panose="020F0502020204030204" pitchFamily="34" charset="0"/>
                <a:cs typeface="Calibri" panose="020F0502020204030204" pitchFamily="34" charset="0"/>
                <a:sym typeface="Arial"/>
              </a:rPr>
              <a:t> </a:t>
            </a:r>
            <a:r>
              <a:rPr lang="fr-FR" sz="2400" b="0" err="1">
                <a:solidFill>
                  <a:srgbClr val="455F51"/>
                </a:solidFill>
                <a:latin typeface="Calibri" panose="020F0502020204030204" pitchFamily="34" charset="0"/>
                <a:cs typeface="Calibri" panose="020F0502020204030204" pitchFamily="34" charset="0"/>
                <a:sym typeface="Arial"/>
              </a:rPr>
              <a:t>identifying</a:t>
            </a:r>
            <a:r>
              <a:rPr lang="fr-FR" sz="2400" b="0">
                <a:solidFill>
                  <a:srgbClr val="455F51"/>
                </a:solidFill>
                <a:latin typeface="Calibri" panose="020F0502020204030204" pitchFamily="34" charset="0"/>
                <a:cs typeface="Calibri" panose="020F0502020204030204" pitchFamily="34" charset="0"/>
                <a:sym typeface="Arial"/>
              </a:rPr>
              <a:t> collective actions and areas for support </a:t>
            </a:r>
            <a:r>
              <a:rPr lang="fr-FR" sz="2400" b="0" err="1">
                <a:solidFill>
                  <a:srgbClr val="455F51"/>
                </a:solidFill>
                <a:latin typeface="Calibri" panose="020F0502020204030204" pitchFamily="34" charset="0"/>
                <a:cs typeface="Calibri" panose="020F0502020204030204" pitchFamily="34" charset="0"/>
                <a:sym typeface="Arial"/>
              </a:rPr>
              <a:t>from</a:t>
            </a:r>
            <a:r>
              <a:rPr lang="fr-FR" sz="2400" b="0">
                <a:solidFill>
                  <a:srgbClr val="455F51"/>
                </a:solidFill>
                <a:latin typeface="Calibri" panose="020F0502020204030204" pitchFamily="34" charset="0"/>
                <a:cs typeface="Calibri" panose="020F0502020204030204" pitchFamily="34" charset="0"/>
                <a:sym typeface="Arial"/>
              </a:rPr>
              <a:t> RO and GNC:</a:t>
            </a:r>
            <a:endParaRPr lang="fr-FR" sz="2400" b="0" kern="1200">
              <a:solidFill>
                <a:srgbClr val="455F51"/>
              </a:solidFill>
              <a:latin typeface="Calibri" panose="020F0502020204030204" pitchFamily="34" charset="0"/>
              <a:ea typeface="+mj-ea"/>
              <a:cs typeface="Calibri" panose="020F0502020204030204" pitchFamily="34" charset="0"/>
            </a:endParaRPr>
          </a:p>
          <a:p>
            <a:pPr marL="342900" indent="-342900" algn="l">
              <a:lnSpc>
                <a:spcPct val="150000"/>
              </a:lnSpc>
              <a:spcAft>
                <a:spcPts val="800"/>
              </a:spcAft>
              <a:buFont typeface="+mj-lt"/>
              <a:buAutoNum type="arabicParenR"/>
              <a:tabLst>
                <a:tab pos="400050" algn="l"/>
              </a:tabLst>
            </a:pPr>
            <a:r>
              <a:rPr lang="en-GB" sz="2400" b="0" kern="1200">
                <a:solidFill>
                  <a:schemeClr val="tx1"/>
                </a:solidFill>
                <a:latin typeface="Calibri" panose="020F0502020204030204" pitchFamily="34" charset="0"/>
                <a:ea typeface="+mj-ea"/>
                <a:cs typeface="Calibri" panose="020F0502020204030204" pitchFamily="34" charset="0"/>
              </a:rPr>
              <a:t>What is the status of your Nutrition ERP? </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US" sz="2400" b="0" kern="1200">
                <a:solidFill>
                  <a:schemeClr val="tx1"/>
                </a:solidFill>
                <a:latin typeface="Calibri" panose="020F0502020204030204" pitchFamily="34" charset="0"/>
                <a:ea typeface="+mj-ea"/>
                <a:cs typeface="Calibri" panose="020F0502020204030204" pitchFamily="34" charset="0"/>
              </a:rPr>
              <a:t>If your ERP is not so advanced, what are the reasons why?</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GB" sz="2400" b="0" kern="1200">
                <a:solidFill>
                  <a:schemeClr val="tx1"/>
                </a:solidFill>
                <a:latin typeface="Calibri" panose="020F0502020204030204" pitchFamily="34" charset="0"/>
                <a:ea typeface="+mj-ea"/>
                <a:cs typeface="Calibri" panose="020F0502020204030204" pitchFamily="34" charset="0"/>
              </a:rPr>
              <a:t>What opportunities do you see for making progress on ERP in the future?</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GB" sz="2400" b="0" kern="1200">
                <a:solidFill>
                  <a:schemeClr val="tx1"/>
                </a:solidFill>
                <a:latin typeface="Calibri" panose="020F0502020204030204" pitchFamily="34" charset="0"/>
                <a:ea typeface="+mj-ea"/>
                <a:cs typeface="Calibri" panose="020F0502020204030204" pitchFamily="34" charset="0"/>
              </a:rPr>
              <a:t>Who needs to be involved? Who can be your best allies?</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US" sz="2400" b="0" kern="1200">
                <a:solidFill>
                  <a:schemeClr val="tx1"/>
                </a:solidFill>
                <a:latin typeface="Calibri" panose="020F0502020204030204" pitchFamily="34" charset="0"/>
                <a:ea typeface="+mj-ea"/>
                <a:cs typeface="Calibri" panose="020F0502020204030204" pitchFamily="34" charset="0"/>
              </a:rPr>
              <a:t>What can you commit to advance ERP and strengthen your capacity to respond to any crisis in 2024?</a:t>
            </a:r>
          </a:p>
        </p:txBody>
      </p:sp>
      <p:sp>
        <p:nvSpPr>
          <p:cNvPr id="7" name="TextBox 3">
            <a:extLst>
              <a:ext uri="{FF2B5EF4-FFF2-40B4-BE49-F238E27FC236}">
                <a16:creationId xmlns:a16="http://schemas.microsoft.com/office/drawing/2014/main" id="{FA0D2989-9CF4-0ED6-E857-3C39781C8C33}"/>
              </a:ext>
            </a:extLst>
          </p:cNvPr>
          <p:cNvSpPr txBox="1"/>
          <p:nvPr/>
        </p:nvSpPr>
        <p:spPr>
          <a:xfrm>
            <a:off x="11159981" y="6204953"/>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
        <p:nvSpPr>
          <p:cNvPr id="2" name="TextBox 17">
            <a:extLst>
              <a:ext uri="{FF2B5EF4-FFF2-40B4-BE49-F238E27FC236}">
                <a16:creationId xmlns:a16="http://schemas.microsoft.com/office/drawing/2014/main" id="{FAF95F5A-3655-54D5-D3B5-12D9C5572412}"/>
              </a:ext>
            </a:extLst>
          </p:cNvPr>
          <p:cNvSpPr txBox="1"/>
          <p:nvPr/>
        </p:nvSpPr>
        <p:spPr>
          <a:xfrm>
            <a:off x="529904" y="6347300"/>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a:solidFill>
                  <a:srgbClr val="808080"/>
                </a:solidFill>
              </a:rPr>
              <a:t>ERP, </a:t>
            </a:r>
            <a:r>
              <a:rPr lang="fr-FR" sz="1000" b="0" err="1">
                <a:solidFill>
                  <a:srgbClr val="808080"/>
                </a:solidFill>
              </a:rPr>
              <a:t>AAs</a:t>
            </a:r>
            <a:r>
              <a:rPr lang="fr-FR" sz="1000" b="0">
                <a:solidFill>
                  <a:srgbClr val="808080"/>
                </a:solidFill>
              </a:rPr>
              <a:t>, </a:t>
            </a:r>
            <a:r>
              <a:rPr lang="fr-FR" sz="1000" b="0" err="1">
                <a:solidFill>
                  <a:srgbClr val="808080"/>
                </a:solidFill>
              </a:rPr>
              <a:t>NiE</a:t>
            </a:r>
            <a:r>
              <a:rPr lang="fr-FR" sz="1000" b="0">
                <a:solidFill>
                  <a:srgbClr val="808080"/>
                </a:solidFill>
              </a:rPr>
              <a:t> and </a:t>
            </a:r>
            <a:r>
              <a:rPr lang="fr-FR" sz="1000" b="0" err="1">
                <a:solidFill>
                  <a:srgbClr val="808080"/>
                </a:solidFill>
              </a:rPr>
              <a:t>Climate</a:t>
            </a:r>
            <a:r>
              <a:rPr lang="fr-FR" sz="1000" b="0">
                <a:solidFill>
                  <a:srgbClr val="808080"/>
                </a:solidFill>
              </a:rPr>
              <a:t> </a:t>
            </a:r>
            <a:r>
              <a:rPr lang="fr-FR" sz="1000" b="0" err="1">
                <a:solidFill>
                  <a:srgbClr val="808080"/>
                </a:solidFill>
              </a:rPr>
              <a:t>crisis</a:t>
            </a:r>
            <a:r>
              <a:rPr lang="en-US" sz="1000" b="0">
                <a:solidFill>
                  <a:srgbClr val="808080"/>
                </a:solidFill>
              </a:rPr>
              <a:t> </a:t>
            </a:r>
            <a:r>
              <a:rPr sz="1000" b="0">
                <a:solidFill>
                  <a:srgbClr val="808080"/>
                </a:solidFill>
              </a:rPr>
              <a:t> </a:t>
            </a:r>
            <a:br>
              <a:rPr sz="1000" b="0"/>
            </a:br>
            <a:r>
              <a:rPr lang="en-US" sz="1000" b="0">
                <a:solidFill>
                  <a:srgbClr val="808080"/>
                </a:solidFill>
              </a:rPr>
              <a:t>March 2024</a:t>
            </a:r>
          </a:p>
        </p:txBody>
      </p:sp>
    </p:spTree>
    <p:extLst>
      <p:ext uri="{BB962C8B-B14F-4D97-AF65-F5344CB8AC3E}">
        <p14:creationId xmlns:p14="http://schemas.microsoft.com/office/powerpoint/2010/main" val="198801194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109712" y="2827142"/>
            <a:ext cx="11156386"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9814"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33602" y="489469"/>
            <a:ext cx="1701477"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600" b="0" spc="-100">
                <a:solidFill>
                  <a:srgbClr val="808080"/>
                </a:solidFill>
                <a:latin typeface="Arial" panose="020B0604020202020204" pitchFamily="34" charset="0"/>
                <a:cs typeface="Arial" panose="020B0604020202020204" pitchFamily="34" charset="0"/>
              </a:rPr>
              <a:t>MENA/SA/EAP</a:t>
            </a:r>
            <a:r>
              <a:rPr lang="en-NL" sz="1600" b="0" spc="-100">
                <a:solidFill>
                  <a:srgbClr val="808080"/>
                </a:solidFill>
                <a:latin typeface="Arial" panose="020B0604020202020204" pitchFamily="34" charset="0"/>
                <a:cs typeface="Arial" panose="020B0604020202020204" pitchFamily="34" charset="0"/>
              </a:rPr>
              <a:t> Regional</a:t>
            </a:r>
            <a:endParaRPr lang="en-US" sz="1600" b="0">
              <a:solidFill>
                <a:srgbClr val="808080"/>
              </a:solidFill>
              <a:latin typeface="Arial" panose="020B0604020202020204" pitchFamily="34" charset="0"/>
              <a:cs typeface="Arial" panose="020B0604020202020204" pitchFamily="34" charset="0"/>
            </a:endParaRPr>
          </a:p>
          <a:p>
            <a:pPr algn="l"/>
            <a:r>
              <a:rPr lang="fr-FR" sz="1600" b="0" spc="-100">
                <a:solidFill>
                  <a:srgbClr val="808080"/>
                </a:solidFill>
                <a:latin typeface="Arial" panose="020B0604020202020204" pitchFamily="34" charset="0"/>
                <a:cs typeface="Arial" panose="020B0604020202020204" pitchFamily="34" charset="0"/>
              </a:rPr>
              <a:t>Consultations</a:t>
            </a:r>
            <a:endParaRPr lang="en-US" sz="1600" b="0" spc="-100">
              <a:solidFill>
                <a:srgbClr val="808080"/>
              </a:solidFill>
              <a:latin typeface="Arial" panose="020B0604020202020204" pitchFamily="34" charset="0"/>
              <a:cs typeface="Arial" panose="020B0604020202020204" pitchFamily="34" charset="0"/>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894329"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518048"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113720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up of coffee with steam and coffee beans&#10;&#10;Description automatically generated">
            <a:extLst>
              <a:ext uri="{FF2B5EF4-FFF2-40B4-BE49-F238E27FC236}">
                <a16:creationId xmlns:a16="http://schemas.microsoft.com/office/drawing/2014/main" id="{868A3748-4EAB-0091-D2F4-3BEC59A92373}"/>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3" name="Oval 2">
            <a:extLst>
              <a:ext uri="{FF2B5EF4-FFF2-40B4-BE49-F238E27FC236}">
                <a16:creationId xmlns:a16="http://schemas.microsoft.com/office/drawing/2014/main" id="{904F4FE0-114D-A0B8-9784-9F2C9710184B}"/>
              </a:ext>
            </a:extLst>
          </p:cNvPr>
          <p:cNvSpPr/>
          <p:nvPr/>
        </p:nvSpPr>
        <p:spPr>
          <a:xfrm>
            <a:off x="664723" y="551234"/>
            <a:ext cx="3242553" cy="2415702"/>
          </a:xfrm>
          <a:prstGeom prst="ellipse">
            <a:avLst/>
          </a:prstGeom>
          <a:solidFill>
            <a:srgbClr val="F2F2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cs typeface="Calibri"/>
              </a:rPr>
              <a:t>COFFEE BREAK</a:t>
            </a:r>
          </a:p>
        </p:txBody>
      </p:sp>
    </p:spTree>
    <p:extLst>
      <p:ext uri="{BB962C8B-B14F-4D97-AF65-F5344CB8AC3E}">
        <p14:creationId xmlns:p14="http://schemas.microsoft.com/office/powerpoint/2010/main" val="225823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13-Year drought creates frightening 'New Normal' in South America |  PreventionWeb">
            <a:extLst>
              <a:ext uri="{FF2B5EF4-FFF2-40B4-BE49-F238E27FC236}">
                <a16:creationId xmlns:a16="http://schemas.microsoft.com/office/drawing/2014/main" id="{32A52BF4-05DF-07EF-1061-3ED8D99868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227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095727" y="1565276"/>
            <a:ext cx="3912989" cy="245866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lnSpc>
                <a:spcPct val="90000"/>
              </a:lnSpc>
              <a:spcBef>
                <a:spcPct val="0"/>
              </a:spcBef>
              <a:spcAft>
                <a:spcPts val="600"/>
              </a:spcAft>
              <a:defRPr sz="2400" b="0">
                <a:latin typeface="Arial"/>
                <a:ea typeface="Arial"/>
                <a:cs typeface="Arial"/>
                <a:sym typeface="Arial"/>
              </a:defRPr>
            </a:pPr>
            <a:r>
              <a:rPr lang="en-US" sz="4800">
                <a:solidFill>
                  <a:srgbClr val="455F51"/>
                </a:solidFill>
                <a:latin typeface="Calibri"/>
                <a:ea typeface="+mj-ea"/>
                <a:cs typeface="Calibri"/>
                <a:sym typeface="Arial"/>
              </a:rPr>
              <a:t>Anticipatory Actions and Nutrition</a:t>
            </a:r>
          </a:p>
        </p:txBody>
      </p:sp>
      <p:sp>
        <p:nvSpPr>
          <p:cNvPr id="5" name="TextBox 6">
            <a:extLst>
              <a:ext uri="{FF2B5EF4-FFF2-40B4-BE49-F238E27FC236}">
                <a16:creationId xmlns:a16="http://schemas.microsoft.com/office/drawing/2014/main" id="{46F15353-574B-9729-C113-68EDE3D0273D}"/>
              </a:ext>
            </a:extLst>
          </p:cNvPr>
          <p:cNvSpPr txBox="1"/>
          <p:nvPr/>
        </p:nvSpPr>
        <p:spPr>
          <a:xfrm>
            <a:off x="8535933" y="4964907"/>
            <a:ext cx="3032757" cy="1061786"/>
          </a:xfrm>
          <a:prstGeom prst="rect">
            <a:avLst/>
          </a:prstGeom>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defRPr sz="2400" b="0">
                <a:latin typeface="Arial"/>
                <a:ea typeface="Arial"/>
                <a:cs typeface="Arial"/>
                <a:sym typeface="Arial"/>
              </a:defRPr>
            </a:pPr>
            <a:r>
              <a:rPr lang="fr-FR" sz="2000" dirty="0">
                <a:solidFill>
                  <a:srgbClr val="455F51"/>
                </a:solidFill>
                <a:latin typeface="Calibri"/>
                <a:ea typeface="+mj-ea"/>
                <a:cs typeface="Calibri"/>
                <a:sym typeface="Arial"/>
              </a:rPr>
              <a:t>Domitille Kauffmann </a:t>
            </a:r>
            <a:endParaRPr lang="en-US" sz="2400" kern="0" dirty="0">
              <a:solidFill>
                <a:srgbClr val="000000"/>
              </a:solidFill>
              <a:latin typeface="Arial"/>
              <a:ea typeface="+mj-ea"/>
              <a:cs typeface="Arial"/>
              <a:sym typeface="Arial"/>
            </a:endParaRPr>
          </a:p>
          <a:p>
            <a:pPr algn="ctr">
              <a:lnSpc>
                <a:spcPct val="90000"/>
              </a:lnSpc>
              <a:spcBef>
                <a:spcPct val="0"/>
              </a:spcBef>
              <a:spcAft>
                <a:spcPts val="600"/>
              </a:spcAft>
              <a:defRPr sz="2400" b="0">
                <a:latin typeface="Arial"/>
                <a:ea typeface="Arial"/>
                <a:cs typeface="Arial"/>
                <a:sym typeface="Arial"/>
              </a:defRPr>
            </a:pPr>
            <a:r>
              <a:rPr lang="fr-FR" sz="2000" dirty="0">
                <a:solidFill>
                  <a:srgbClr val="455F51"/>
                </a:solidFill>
                <a:latin typeface="Calibri"/>
                <a:ea typeface="+mj-ea"/>
                <a:cs typeface="Calibri"/>
                <a:sym typeface="Arial"/>
              </a:rPr>
              <a:t>(WFP HQ) </a:t>
            </a:r>
            <a:endParaRPr lang="en-US" sz="2400" kern="0">
              <a:solidFill>
                <a:srgbClr val="000000"/>
              </a:solidFill>
              <a:latin typeface="Arial"/>
              <a:cs typeface="Arial"/>
              <a:sym typeface="Arial"/>
            </a:endParaRPr>
          </a:p>
          <a:p>
            <a:pPr algn="ctr">
              <a:lnSpc>
                <a:spcPct val="90000"/>
              </a:lnSpc>
              <a:spcBef>
                <a:spcPct val="0"/>
              </a:spcBef>
              <a:spcAft>
                <a:spcPts val="600"/>
              </a:spcAft>
              <a:defRPr sz="2400" b="0">
                <a:latin typeface="Arial"/>
                <a:ea typeface="Arial"/>
                <a:cs typeface="Arial"/>
                <a:sym typeface="Arial"/>
              </a:defRPr>
            </a:pPr>
            <a:r>
              <a:rPr lang="fr-FR" sz="2000" kern="0" dirty="0">
                <a:solidFill>
                  <a:srgbClr val="455F51"/>
                </a:solidFill>
                <a:latin typeface="Calibri"/>
                <a:cs typeface="Calibri"/>
                <a:sym typeface="Arial"/>
              </a:rPr>
              <a:t>12 March 2024</a:t>
            </a:r>
            <a:endParaRPr lang="en-US" sz="2400" kern="0" dirty="0">
              <a:solidFill>
                <a:srgbClr val="000000"/>
              </a:solidFill>
              <a:latin typeface="Arial"/>
              <a:cs typeface="Arial"/>
            </a:endParaRPr>
          </a:p>
        </p:txBody>
      </p:sp>
    </p:spTree>
    <p:extLst>
      <p:ext uri="{BB962C8B-B14F-4D97-AF65-F5344CB8AC3E}">
        <p14:creationId xmlns:p14="http://schemas.microsoft.com/office/powerpoint/2010/main" val="103370953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hape 229">
            <a:extLst>
              <a:ext uri="{FF2B5EF4-FFF2-40B4-BE49-F238E27FC236}">
                <a16:creationId xmlns:a16="http://schemas.microsoft.com/office/drawing/2014/main" id="{A5AB5EBE-97DB-41B7-89C3-926501A47458}"/>
              </a:ext>
            </a:extLst>
          </p:cNvPr>
          <p:cNvSpPr txBox="1"/>
          <p:nvPr/>
        </p:nvSpPr>
        <p:spPr>
          <a:xfrm>
            <a:off x="0" y="0"/>
            <a:ext cx="8122722" cy="800209"/>
          </a:xfrm>
          <a:prstGeom prst="rect">
            <a:avLst/>
          </a:prstGeom>
          <a:solidFill>
            <a:srgbClr val="007DBD"/>
          </a:solidFill>
          <a:ln w="3175">
            <a:noFill/>
            <a:miter lim="400000"/>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normAutofit/>
          </a:bodyPr>
          <a:lstStyle>
            <a:lvl1pPr marR="0" indent="0" eaLnBrk="0" fontAlgn="base" hangingPunct="0">
              <a:lnSpc>
                <a:spcPct val="100000"/>
              </a:lnSpc>
              <a:spcBef>
                <a:spcPct val="0"/>
              </a:spcBef>
              <a:spcAft>
                <a:spcPct val="0"/>
              </a:spcAft>
              <a:buClrTx/>
              <a:buSzTx/>
              <a:buFontTx/>
              <a:buNone/>
              <a:tabLst/>
              <a:defRPr sz="3600" b="1" i="0" u="none" strike="noStrike" cap="none" spc="0" baseline="0">
                <a:solidFill>
                  <a:schemeClr val="bg1"/>
                </a:solidFill>
                <a:uFillTx/>
                <a:latin typeface="Calibri" panose="020F0502020204030204" pitchFamily="34" charset="0"/>
                <a:sym typeface="Helvetica Neue Medium"/>
              </a:defRPr>
            </a:lvl1pPr>
            <a:lvl2pPr marL="0" marR="0" indent="457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2pPr>
            <a:lvl3pPr marL="0" marR="0" indent="914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3pPr>
            <a:lvl4pPr marL="0" marR="0" indent="1371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4pPr>
            <a:lvl5pPr marL="0" marR="0" indent="18288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5pPr>
            <a:lvl6pPr marL="0" marR="0" indent="22860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6pPr>
            <a:lvl7pPr marL="0" marR="0" indent="2743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7pPr>
            <a:lvl8pPr marL="0" marR="0" indent="3200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8pPr>
            <a:lvl9pPr marL="0" marR="0" indent="3657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9pPr>
          </a:lstStyle>
          <a:p>
            <a:pPr>
              <a:defRPr/>
            </a:pPr>
            <a:r>
              <a:rPr lang="en-US">
                <a:solidFill>
                  <a:srgbClr val="FFFFFF"/>
                </a:solidFill>
                <a:latin typeface="Calibri"/>
                <a:ea typeface="Calibri"/>
                <a:cs typeface="Calibri"/>
                <a:sym typeface="Calibri"/>
              </a:rPr>
              <a:t> </a:t>
            </a: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Session outline</a:t>
            </a:r>
            <a:r>
              <a:rPr lang="en-US">
                <a:solidFill>
                  <a:srgbClr val="FFFFFF"/>
                </a:solidFill>
                <a:latin typeface="Calibri"/>
                <a:ea typeface="Calibri"/>
                <a:cs typeface="Calibri"/>
                <a:sym typeface="Calibri"/>
              </a:rPr>
              <a:t> </a:t>
            </a:r>
            <a:endParaRPr kumimoji="0" lang="en-US" sz="3600" b="1" i="0" u="none" strike="noStrike" kern="1200" cap="none" spc="0" normalizeH="0" baseline="0" noProof="0">
              <a:ln>
                <a:noFill/>
              </a:ln>
              <a:solidFill>
                <a:srgbClr val="FFFFFF"/>
              </a:solidFill>
              <a:effectLst/>
              <a:uLnTx/>
              <a:uFillTx/>
              <a:latin typeface="Calibri" panose="020F0502020204030204" pitchFamily="34" charset="0"/>
              <a:sym typeface="Calibri"/>
            </a:endParaRPr>
          </a:p>
        </p:txBody>
      </p:sp>
      <p:graphicFrame>
        <p:nvGraphicFramePr>
          <p:cNvPr id="12" name="TextBox 4">
            <a:extLst>
              <a:ext uri="{FF2B5EF4-FFF2-40B4-BE49-F238E27FC236}">
                <a16:creationId xmlns:a16="http://schemas.microsoft.com/office/drawing/2014/main" id="{E5284946-C515-C5F8-C311-5A1C1DA25195}"/>
              </a:ext>
            </a:extLst>
          </p:cNvPr>
          <p:cNvGraphicFramePr/>
          <p:nvPr/>
        </p:nvGraphicFramePr>
        <p:xfrm>
          <a:off x="624444" y="1211283"/>
          <a:ext cx="10515600" cy="4965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394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3662266" y="0"/>
            <a:ext cx="8529305" cy="6857519"/>
          </a:xfrm>
          <a:prstGeom prst="rect">
            <a:avLst/>
          </a:prstGeom>
        </p:spPr>
      </p:pic>
      <p:pic>
        <p:nvPicPr>
          <p:cNvPr id="3" name="object 3"/>
          <p:cNvPicPr/>
          <p:nvPr/>
        </p:nvPicPr>
        <p:blipFill>
          <a:blip r:embed="rId4" cstate="email">
            <a:extLst>
              <a:ext uri="{28A0092B-C50C-407E-A947-70E740481C1C}">
                <a14:useLocalDpi xmlns:a14="http://schemas.microsoft.com/office/drawing/2010/main"/>
              </a:ext>
            </a:extLst>
          </a:blip>
          <a:stretch>
            <a:fillRect/>
          </a:stretch>
        </p:blipFill>
        <p:spPr>
          <a:xfrm>
            <a:off x="427" y="457168"/>
            <a:ext cx="6144857" cy="579143"/>
          </a:xfrm>
          <a:prstGeom prst="rect">
            <a:avLst/>
          </a:prstGeom>
        </p:spPr>
      </p:pic>
      <p:sp>
        <p:nvSpPr>
          <p:cNvPr id="6" name="object 6"/>
          <p:cNvSpPr txBox="1">
            <a:spLocks noGrp="1"/>
          </p:cNvSpPr>
          <p:nvPr>
            <p:ph type="title"/>
          </p:nvPr>
        </p:nvSpPr>
        <p:spPr>
          <a:xfrm>
            <a:off x="141648" y="541123"/>
            <a:ext cx="5647902" cy="397315"/>
          </a:xfrm>
          <a:prstGeom prst="rect">
            <a:avLst/>
          </a:prstGeom>
        </p:spPr>
        <p:txBody>
          <a:bodyPr vert="horz" wrap="square" lIns="0" tIns="8471" rIns="0" bIns="0" rtlCol="0" anchor="ctr">
            <a:spAutoFit/>
          </a:bodyPr>
          <a:lstStyle/>
          <a:p>
            <a:pPr marL="7701">
              <a:spcBef>
                <a:spcPts val="67"/>
              </a:spcBef>
            </a:pPr>
            <a:r>
              <a:rPr sz="2800">
                <a:solidFill>
                  <a:schemeClr val="bg1"/>
                </a:solidFill>
                <a:latin typeface="HALDEN SOLID"/>
              </a:rPr>
              <a:t>W</a:t>
            </a:r>
            <a:r>
              <a:rPr lang="en-GB" sz="2800">
                <a:solidFill>
                  <a:schemeClr val="bg1"/>
                </a:solidFill>
                <a:latin typeface="HALDEN SOLID"/>
              </a:rPr>
              <a:t>hat is</a:t>
            </a:r>
            <a:r>
              <a:rPr sz="2800">
                <a:solidFill>
                  <a:schemeClr val="bg1"/>
                </a:solidFill>
                <a:latin typeface="HALDEN SOLID"/>
              </a:rPr>
              <a:t> ANTICIPATORY ACTION?</a:t>
            </a:r>
          </a:p>
        </p:txBody>
      </p:sp>
      <p:pic>
        <p:nvPicPr>
          <p:cNvPr id="20" name="Picture 19">
            <a:extLst>
              <a:ext uri="{FF2B5EF4-FFF2-40B4-BE49-F238E27FC236}">
                <a16:creationId xmlns:a16="http://schemas.microsoft.com/office/drawing/2014/main" id="{16CDEE49-58CE-B03C-C9D8-D910B46B81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0116" y="2101511"/>
            <a:ext cx="7366057" cy="3975608"/>
          </a:xfrm>
          <a:prstGeom prst="rect">
            <a:avLst/>
          </a:prstGeom>
        </p:spPr>
      </p:pic>
      <p:sp>
        <p:nvSpPr>
          <p:cNvPr id="21" name="TextBox 20">
            <a:extLst>
              <a:ext uri="{FF2B5EF4-FFF2-40B4-BE49-F238E27FC236}">
                <a16:creationId xmlns:a16="http://schemas.microsoft.com/office/drawing/2014/main" id="{C71D26F4-A907-6033-8729-4F2EC52A4E98}"/>
              </a:ext>
            </a:extLst>
          </p:cNvPr>
          <p:cNvSpPr txBox="1"/>
          <p:nvPr/>
        </p:nvSpPr>
        <p:spPr>
          <a:xfrm>
            <a:off x="7959186" y="1558021"/>
            <a:ext cx="2539478" cy="465640"/>
          </a:xfrm>
          <a:prstGeom prst="rect">
            <a:avLst/>
          </a:prstGeom>
          <a:noFill/>
        </p:spPr>
        <p:txBody>
          <a:bodyPr wrap="none" rtlCol="0">
            <a:spAutoFit/>
          </a:bodyPr>
          <a:lstStyle/>
          <a:p>
            <a:pPr defTabSz="554492"/>
            <a:r>
              <a:rPr lang="en-GB" sz="2426">
                <a:solidFill>
                  <a:srgbClr val="568DD8"/>
                </a:solidFill>
                <a:latin typeface="HALDEN SOLID" pitchFamily="2" charset="0"/>
              </a:rPr>
              <a:t>Key characteristics</a:t>
            </a:r>
          </a:p>
        </p:txBody>
      </p:sp>
      <p:pic>
        <p:nvPicPr>
          <p:cNvPr id="23" name="Graphic 22" descr="Alarm Ringing with solid fill">
            <a:extLst>
              <a:ext uri="{FF2B5EF4-FFF2-40B4-BE49-F238E27FC236}">
                <a16:creationId xmlns:a16="http://schemas.microsoft.com/office/drawing/2014/main" id="{09C2CFC9-7259-2569-9265-EDBFC0A0DEF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59185" y="4094102"/>
            <a:ext cx="852917" cy="852917"/>
          </a:xfrm>
          <a:prstGeom prst="rect">
            <a:avLst/>
          </a:prstGeom>
        </p:spPr>
      </p:pic>
      <p:pic>
        <p:nvPicPr>
          <p:cNvPr id="25" name="Graphic 24" descr="Shield with solid fill">
            <a:extLst>
              <a:ext uri="{FF2B5EF4-FFF2-40B4-BE49-F238E27FC236}">
                <a16:creationId xmlns:a16="http://schemas.microsoft.com/office/drawing/2014/main" id="{FF5FF56F-316D-621D-7797-88D24FBC22C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59185" y="3064045"/>
            <a:ext cx="852917" cy="852917"/>
          </a:xfrm>
          <a:prstGeom prst="rect">
            <a:avLst/>
          </a:prstGeom>
        </p:spPr>
      </p:pic>
      <p:pic>
        <p:nvPicPr>
          <p:cNvPr id="27" name="Graphic 26" descr="Hourglass 90% with solid fill">
            <a:extLst>
              <a:ext uri="{FF2B5EF4-FFF2-40B4-BE49-F238E27FC236}">
                <a16:creationId xmlns:a16="http://schemas.microsoft.com/office/drawing/2014/main" id="{04C068EE-527F-F313-97A0-1BCF0E86D4A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59186" y="2001336"/>
            <a:ext cx="852916" cy="852916"/>
          </a:xfrm>
          <a:prstGeom prst="rect">
            <a:avLst/>
          </a:prstGeom>
        </p:spPr>
      </p:pic>
      <p:pic>
        <p:nvPicPr>
          <p:cNvPr id="29" name="Graphic 28" descr="Dice with solid fill">
            <a:extLst>
              <a:ext uri="{FF2B5EF4-FFF2-40B4-BE49-F238E27FC236}">
                <a16:creationId xmlns:a16="http://schemas.microsoft.com/office/drawing/2014/main" id="{A36BDB40-8A13-9101-512A-FC62ED4700A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97110" y="5135354"/>
            <a:ext cx="852916" cy="852916"/>
          </a:xfrm>
          <a:prstGeom prst="rect">
            <a:avLst/>
          </a:prstGeom>
        </p:spPr>
      </p:pic>
      <p:sp>
        <p:nvSpPr>
          <p:cNvPr id="30" name="TextBox 29">
            <a:extLst>
              <a:ext uri="{FF2B5EF4-FFF2-40B4-BE49-F238E27FC236}">
                <a16:creationId xmlns:a16="http://schemas.microsoft.com/office/drawing/2014/main" id="{5C999E32-9F31-3159-F490-CA3F62F87EEF}"/>
              </a:ext>
            </a:extLst>
          </p:cNvPr>
          <p:cNvSpPr txBox="1"/>
          <p:nvPr/>
        </p:nvSpPr>
        <p:spPr>
          <a:xfrm>
            <a:off x="8729956" y="2269154"/>
            <a:ext cx="1388522" cy="353623"/>
          </a:xfrm>
          <a:prstGeom prst="rect">
            <a:avLst/>
          </a:prstGeom>
          <a:noFill/>
        </p:spPr>
        <p:txBody>
          <a:bodyPr wrap="non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Time bound</a:t>
            </a:r>
          </a:p>
        </p:txBody>
      </p:sp>
      <p:sp>
        <p:nvSpPr>
          <p:cNvPr id="31" name="TextBox 30">
            <a:extLst>
              <a:ext uri="{FF2B5EF4-FFF2-40B4-BE49-F238E27FC236}">
                <a16:creationId xmlns:a16="http://schemas.microsoft.com/office/drawing/2014/main" id="{B6501118-61DF-517E-2969-5622E4E4F340}"/>
              </a:ext>
            </a:extLst>
          </p:cNvPr>
          <p:cNvSpPr txBox="1"/>
          <p:nvPr/>
        </p:nvSpPr>
        <p:spPr>
          <a:xfrm>
            <a:off x="8729956" y="3331863"/>
            <a:ext cx="2876107" cy="614912"/>
          </a:xfrm>
          <a:prstGeom prst="rect">
            <a:avLst/>
          </a:prstGeom>
          <a:noFill/>
        </p:spPr>
        <p:txBody>
          <a:bodyPr wrap="squar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Protective &amp; mitigatory intent</a:t>
            </a:r>
          </a:p>
        </p:txBody>
      </p:sp>
      <p:sp>
        <p:nvSpPr>
          <p:cNvPr id="32" name="TextBox 31">
            <a:extLst>
              <a:ext uri="{FF2B5EF4-FFF2-40B4-BE49-F238E27FC236}">
                <a16:creationId xmlns:a16="http://schemas.microsoft.com/office/drawing/2014/main" id="{F39FA48B-5DE2-B6C1-7BBC-D9A98D0A6911}"/>
              </a:ext>
            </a:extLst>
          </p:cNvPr>
          <p:cNvSpPr txBox="1"/>
          <p:nvPr/>
        </p:nvSpPr>
        <p:spPr>
          <a:xfrm>
            <a:off x="8749475" y="4231274"/>
            <a:ext cx="2969083" cy="614912"/>
          </a:xfrm>
          <a:prstGeom prst="rect">
            <a:avLst/>
          </a:prstGeom>
          <a:noFill/>
        </p:spPr>
        <p:txBody>
          <a:bodyPr wrap="non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Pre-agreed &amp; risk-informed</a:t>
            </a:r>
          </a:p>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triggers</a:t>
            </a:r>
          </a:p>
        </p:txBody>
      </p:sp>
      <p:sp>
        <p:nvSpPr>
          <p:cNvPr id="33" name="TextBox 32">
            <a:extLst>
              <a:ext uri="{FF2B5EF4-FFF2-40B4-BE49-F238E27FC236}">
                <a16:creationId xmlns:a16="http://schemas.microsoft.com/office/drawing/2014/main" id="{FFFB8302-0719-C583-BD01-CB09C4F89BD9}"/>
              </a:ext>
            </a:extLst>
          </p:cNvPr>
          <p:cNvSpPr txBox="1"/>
          <p:nvPr/>
        </p:nvSpPr>
        <p:spPr>
          <a:xfrm>
            <a:off x="8850026" y="5380285"/>
            <a:ext cx="2313454" cy="353623"/>
          </a:xfrm>
          <a:prstGeom prst="rect">
            <a:avLst/>
          </a:prstGeom>
          <a:noFill/>
        </p:spPr>
        <p:txBody>
          <a:bodyPr wrap="non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No-regrets approach</a:t>
            </a:r>
          </a:p>
        </p:txBody>
      </p:sp>
      <p:sp>
        <p:nvSpPr>
          <p:cNvPr id="34" name="TextBox 33">
            <a:extLst>
              <a:ext uri="{FF2B5EF4-FFF2-40B4-BE49-F238E27FC236}">
                <a16:creationId xmlns:a16="http://schemas.microsoft.com/office/drawing/2014/main" id="{F22EC0A3-AC8C-4EF3-A0E1-71791CAF9033}"/>
              </a:ext>
            </a:extLst>
          </p:cNvPr>
          <p:cNvSpPr txBox="1"/>
          <p:nvPr/>
        </p:nvSpPr>
        <p:spPr>
          <a:xfrm>
            <a:off x="5947983" y="153422"/>
            <a:ext cx="6207532" cy="1323439"/>
          </a:xfrm>
          <a:prstGeom prst="rect">
            <a:avLst/>
          </a:prstGeom>
          <a:solidFill>
            <a:schemeClr val="bg1"/>
          </a:solidFill>
        </p:spPr>
        <p:txBody>
          <a:bodyPr wrap="square" rtlCol="0">
            <a:spAutoFit/>
          </a:bodyPr>
          <a:lstStyle/>
          <a:p>
            <a:pPr defTabSz="554492"/>
            <a:r>
              <a:rPr lang="en-US" sz="2000" b="1" i="1">
                <a:solidFill>
                  <a:srgbClr val="3493CC"/>
                </a:solidFill>
                <a:latin typeface="Open Sans" panose="020B0606030504020204" pitchFamily="34" charset="0"/>
                <a:ea typeface="Open Sans" panose="020B0606030504020204" pitchFamily="34" charset="0"/>
                <a:cs typeface="Open Sans" panose="020B0606030504020204" pitchFamily="34" charset="0"/>
              </a:rPr>
              <a:t>Anticipatory Action (AA) </a:t>
            </a:r>
            <a:r>
              <a:rPr lang="en-US" sz="2000" i="1">
                <a:solidFill>
                  <a:srgbClr val="3493CC"/>
                </a:solidFill>
                <a:latin typeface="Open Sans" panose="020B0606030504020204" pitchFamily="34" charset="0"/>
                <a:ea typeface="Open Sans" panose="020B0606030504020204" pitchFamily="34" charset="0"/>
                <a:cs typeface="Open Sans" panose="020B0606030504020204" pitchFamily="34" charset="0"/>
              </a:rPr>
              <a:t>is defined as</a:t>
            </a:r>
          </a:p>
          <a:p>
            <a:pPr defTabSz="554492"/>
            <a:r>
              <a:rPr lang="en-US" sz="2000" i="1">
                <a:solidFill>
                  <a:srgbClr val="3493CC"/>
                </a:solidFill>
                <a:latin typeface="Open Sans" panose="020B0606030504020204" pitchFamily="34" charset="0"/>
                <a:ea typeface="Open Sans" panose="020B0606030504020204" pitchFamily="34" charset="0"/>
                <a:cs typeface="Open Sans" panose="020B0606030504020204" pitchFamily="34" charset="0"/>
              </a:rPr>
              <a:t>“acting ahead of predicted hazards to prevent or reduce acute humanitarian impacts before they fully unfold”.</a:t>
            </a:r>
          </a:p>
        </p:txBody>
      </p:sp>
      <p:sp>
        <p:nvSpPr>
          <p:cNvPr id="5" name="ZoneTexte 4">
            <a:extLst>
              <a:ext uri="{FF2B5EF4-FFF2-40B4-BE49-F238E27FC236}">
                <a16:creationId xmlns:a16="http://schemas.microsoft.com/office/drawing/2014/main" id="{7043F6DA-5361-2B62-FA74-F67A16274DB7}"/>
              </a:ext>
            </a:extLst>
          </p:cNvPr>
          <p:cNvSpPr txBox="1"/>
          <p:nvPr/>
        </p:nvSpPr>
        <p:spPr>
          <a:xfrm>
            <a:off x="8608395" y="6111047"/>
            <a:ext cx="6220326" cy="369332"/>
          </a:xfrm>
          <a:prstGeom prst="rect">
            <a:avLst/>
          </a:prstGeom>
          <a:noFill/>
        </p:spPr>
        <p:txBody>
          <a:bodyPr wrap="square">
            <a:spAutoFit/>
          </a:bodyPr>
          <a:lstStyle/>
          <a:p>
            <a:pPr marL="228600">
              <a:spcAft>
                <a:spcPts val="600"/>
              </a:spcAft>
            </a:pPr>
            <a:r>
              <a:rPr lang="en-US" sz="1698" b="1" i="1">
                <a:latin typeface="Open Sans" panose="020B0606030504020204" pitchFamily="34" charset="0"/>
                <a:ea typeface="Open Sans" panose="020B0606030504020204" pitchFamily="34" charset="0"/>
                <a:cs typeface="Open Sans" panose="020B0606030504020204" pitchFamily="34" charset="0"/>
              </a:rPr>
              <a:t>Pre-arranged</a:t>
            </a:r>
            <a:r>
              <a:rPr lang="en-US" b="1"/>
              <a:t> financing</a:t>
            </a:r>
            <a:endParaRPr lang="en-US"/>
          </a:p>
        </p:txBody>
      </p:sp>
      <p:sp>
        <p:nvSpPr>
          <p:cNvPr id="8" name="object 24">
            <a:extLst>
              <a:ext uri="{FF2B5EF4-FFF2-40B4-BE49-F238E27FC236}">
                <a16:creationId xmlns:a16="http://schemas.microsoft.com/office/drawing/2014/main" id="{B75AC15C-DB5A-BF6B-92EC-DE1EC7219AA2}"/>
              </a:ext>
            </a:extLst>
          </p:cNvPr>
          <p:cNvSpPr/>
          <p:nvPr/>
        </p:nvSpPr>
        <p:spPr>
          <a:xfrm>
            <a:off x="8113929" y="6071825"/>
            <a:ext cx="543427" cy="533734"/>
          </a:xfrm>
          <a:custGeom>
            <a:avLst/>
            <a:gdLst/>
            <a:ahLst/>
            <a:cxnLst/>
            <a:rect l="l" t="t" r="r" b="b"/>
            <a:pathLst>
              <a:path w="676275" h="676909">
                <a:moveTo>
                  <a:pt x="340334" y="304761"/>
                </a:moveTo>
                <a:lnTo>
                  <a:pt x="339864" y="304317"/>
                </a:lnTo>
                <a:lnTo>
                  <a:pt x="339826" y="304596"/>
                </a:lnTo>
                <a:lnTo>
                  <a:pt x="340334" y="304761"/>
                </a:lnTo>
                <a:close/>
              </a:path>
              <a:path w="676275" h="676909">
                <a:moveTo>
                  <a:pt x="346189" y="306705"/>
                </a:moveTo>
                <a:lnTo>
                  <a:pt x="340334" y="304761"/>
                </a:lnTo>
                <a:lnTo>
                  <a:pt x="344601" y="308825"/>
                </a:lnTo>
                <a:lnTo>
                  <a:pt x="346189" y="306705"/>
                </a:lnTo>
                <a:close/>
              </a:path>
              <a:path w="676275" h="676909">
                <a:moveTo>
                  <a:pt x="347776" y="310934"/>
                </a:moveTo>
                <a:lnTo>
                  <a:pt x="347243" y="310413"/>
                </a:lnTo>
                <a:lnTo>
                  <a:pt x="347243" y="309880"/>
                </a:lnTo>
                <a:lnTo>
                  <a:pt x="346189" y="309880"/>
                </a:lnTo>
                <a:lnTo>
                  <a:pt x="347243" y="310934"/>
                </a:lnTo>
                <a:lnTo>
                  <a:pt x="347776" y="310934"/>
                </a:lnTo>
                <a:close/>
              </a:path>
              <a:path w="676275" h="676909">
                <a:moveTo>
                  <a:pt x="348894" y="311962"/>
                </a:moveTo>
                <a:lnTo>
                  <a:pt x="348297" y="311467"/>
                </a:lnTo>
                <a:lnTo>
                  <a:pt x="348830" y="312000"/>
                </a:lnTo>
                <a:close/>
              </a:path>
              <a:path w="676275" h="676909">
                <a:moveTo>
                  <a:pt x="676236" y="338162"/>
                </a:moveTo>
                <a:lnTo>
                  <a:pt x="673671" y="299834"/>
                </a:lnTo>
                <a:lnTo>
                  <a:pt x="673163" y="292188"/>
                </a:lnTo>
                <a:lnTo>
                  <a:pt x="666419" y="259080"/>
                </a:lnTo>
                <a:lnTo>
                  <a:pt x="666089" y="257492"/>
                </a:lnTo>
                <a:lnTo>
                  <a:pt x="664184" y="248132"/>
                </a:lnTo>
                <a:lnTo>
                  <a:pt x="649719" y="206362"/>
                </a:lnTo>
                <a:lnTo>
                  <a:pt x="630161" y="167309"/>
                </a:lnTo>
                <a:lnTo>
                  <a:pt x="605891" y="131356"/>
                </a:lnTo>
                <a:lnTo>
                  <a:pt x="591172" y="114604"/>
                </a:lnTo>
                <a:lnTo>
                  <a:pt x="586511" y="109321"/>
                </a:lnTo>
                <a:lnTo>
                  <a:pt x="585584" y="108267"/>
                </a:lnTo>
                <a:lnTo>
                  <a:pt x="544880" y="70332"/>
                </a:lnTo>
                <a:lnTo>
                  <a:pt x="508927" y="46075"/>
                </a:lnTo>
                <a:lnTo>
                  <a:pt x="469861" y="26517"/>
                </a:lnTo>
                <a:lnTo>
                  <a:pt x="435102" y="14478"/>
                </a:lnTo>
                <a:lnTo>
                  <a:pt x="435102" y="257492"/>
                </a:lnTo>
                <a:lnTo>
                  <a:pt x="416572" y="257492"/>
                </a:lnTo>
                <a:lnTo>
                  <a:pt x="410222" y="256959"/>
                </a:lnTo>
                <a:lnTo>
                  <a:pt x="401218" y="254850"/>
                </a:lnTo>
                <a:lnTo>
                  <a:pt x="401751" y="258013"/>
                </a:lnTo>
                <a:lnTo>
                  <a:pt x="398043" y="259080"/>
                </a:lnTo>
                <a:lnTo>
                  <a:pt x="387985" y="259080"/>
                </a:lnTo>
                <a:lnTo>
                  <a:pt x="384581" y="258559"/>
                </a:lnTo>
                <a:lnTo>
                  <a:pt x="381114" y="258013"/>
                </a:lnTo>
                <a:lnTo>
                  <a:pt x="369468" y="258013"/>
                </a:lnTo>
                <a:lnTo>
                  <a:pt x="367360" y="258559"/>
                </a:lnTo>
                <a:lnTo>
                  <a:pt x="365213" y="243166"/>
                </a:lnTo>
                <a:lnTo>
                  <a:pt x="360083" y="231495"/>
                </a:lnTo>
                <a:lnTo>
                  <a:pt x="351574" y="224091"/>
                </a:lnTo>
                <a:lnTo>
                  <a:pt x="339305" y="221513"/>
                </a:lnTo>
                <a:lnTo>
                  <a:pt x="332676" y="222377"/>
                </a:lnTo>
                <a:lnTo>
                  <a:pt x="308114" y="261213"/>
                </a:lnTo>
                <a:lnTo>
                  <a:pt x="310197" y="270192"/>
                </a:lnTo>
                <a:lnTo>
                  <a:pt x="310730" y="270725"/>
                </a:lnTo>
                <a:lnTo>
                  <a:pt x="314960" y="270725"/>
                </a:lnTo>
                <a:lnTo>
                  <a:pt x="316026" y="272313"/>
                </a:lnTo>
                <a:lnTo>
                  <a:pt x="316560" y="278130"/>
                </a:lnTo>
                <a:lnTo>
                  <a:pt x="318147" y="279717"/>
                </a:lnTo>
                <a:lnTo>
                  <a:pt x="325107" y="287540"/>
                </a:lnTo>
                <a:lnTo>
                  <a:pt x="331368" y="295059"/>
                </a:lnTo>
                <a:lnTo>
                  <a:pt x="337642" y="302196"/>
                </a:lnTo>
                <a:lnTo>
                  <a:pt x="339864" y="304317"/>
                </a:lnTo>
                <a:lnTo>
                  <a:pt x="340360" y="299834"/>
                </a:lnTo>
                <a:lnTo>
                  <a:pt x="347776" y="306171"/>
                </a:lnTo>
                <a:lnTo>
                  <a:pt x="349897" y="311467"/>
                </a:lnTo>
                <a:lnTo>
                  <a:pt x="348894" y="311962"/>
                </a:lnTo>
                <a:lnTo>
                  <a:pt x="378066" y="335953"/>
                </a:lnTo>
                <a:lnTo>
                  <a:pt x="406184" y="363270"/>
                </a:lnTo>
                <a:lnTo>
                  <a:pt x="426669" y="396824"/>
                </a:lnTo>
                <a:lnTo>
                  <a:pt x="433501" y="440067"/>
                </a:lnTo>
                <a:lnTo>
                  <a:pt x="430161" y="466115"/>
                </a:lnTo>
                <a:lnTo>
                  <a:pt x="408571" y="506895"/>
                </a:lnTo>
                <a:lnTo>
                  <a:pt x="374764" y="526846"/>
                </a:lnTo>
                <a:lnTo>
                  <a:pt x="372643" y="530034"/>
                </a:lnTo>
                <a:lnTo>
                  <a:pt x="370687" y="538111"/>
                </a:lnTo>
                <a:lnTo>
                  <a:pt x="371716" y="548474"/>
                </a:lnTo>
                <a:lnTo>
                  <a:pt x="372719" y="557860"/>
                </a:lnTo>
                <a:lnTo>
                  <a:pt x="371055" y="566547"/>
                </a:lnTo>
                <a:lnTo>
                  <a:pt x="365772" y="566013"/>
                </a:lnTo>
                <a:lnTo>
                  <a:pt x="355714" y="566013"/>
                </a:lnTo>
                <a:lnTo>
                  <a:pt x="348742" y="566089"/>
                </a:lnTo>
                <a:lnTo>
                  <a:pt x="335394" y="566458"/>
                </a:lnTo>
                <a:lnTo>
                  <a:pt x="328726" y="566547"/>
                </a:lnTo>
                <a:lnTo>
                  <a:pt x="325551" y="566547"/>
                </a:lnTo>
                <a:lnTo>
                  <a:pt x="325907" y="566013"/>
                </a:lnTo>
                <a:lnTo>
                  <a:pt x="327660" y="563359"/>
                </a:lnTo>
                <a:lnTo>
                  <a:pt x="326072" y="562305"/>
                </a:lnTo>
                <a:lnTo>
                  <a:pt x="325551" y="561784"/>
                </a:lnTo>
                <a:lnTo>
                  <a:pt x="324497" y="561251"/>
                </a:lnTo>
                <a:lnTo>
                  <a:pt x="320255" y="561251"/>
                </a:lnTo>
                <a:lnTo>
                  <a:pt x="316560" y="566013"/>
                </a:lnTo>
                <a:lnTo>
                  <a:pt x="312851" y="566013"/>
                </a:lnTo>
                <a:lnTo>
                  <a:pt x="311785" y="564426"/>
                </a:lnTo>
                <a:lnTo>
                  <a:pt x="311365" y="560184"/>
                </a:lnTo>
                <a:lnTo>
                  <a:pt x="311251" y="559130"/>
                </a:lnTo>
                <a:lnTo>
                  <a:pt x="310730" y="560184"/>
                </a:lnTo>
                <a:lnTo>
                  <a:pt x="308089" y="560184"/>
                </a:lnTo>
                <a:lnTo>
                  <a:pt x="308089" y="558596"/>
                </a:lnTo>
                <a:lnTo>
                  <a:pt x="308622" y="558076"/>
                </a:lnTo>
                <a:lnTo>
                  <a:pt x="307022" y="558596"/>
                </a:lnTo>
                <a:lnTo>
                  <a:pt x="307555" y="567588"/>
                </a:lnTo>
                <a:lnTo>
                  <a:pt x="301739" y="567588"/>
                </a:lnTo>
                <a:lnTo>
                  <a:pt x="299618" y="566547"/>
                </a:lnTo>
                <a:lnTo>
                  <a:pt x="296938" y="559866"/>
                </a:lnTo>
                <a:lnTo>
                  <a:pt x="297573" y="548474"/>
                </a:lnTo>
                <a:lnTo>
                  <a:pt x="299097" y="536994"/>
                </a:lnTo>
                <a:lnTo>
                  <a:pt x="299085" y="530034"/>
                </a:lnTo>
                <a:lnTo>
                  <a:pt x="295376" y="527532"/>
                </a:lnTo>
                <a:lnTo>
                  <a:pt x="288048" y="524002"/>
                </a:lnTo>
                <a:lnTo>
                  <a:pt x="280403" y="520573"/>
                </a:lnTo>
                <a:lnTo>
                  <a:pt x="275805" y="518375"/>
                </a:lnTo>
                <a:lnTo>
                  <a:pt x="257022" y="501777"/>
                </a:lnTo>
                <a:lnTo>
                  <a:pt x="244259" y="480009"/>
                </a:lnTo>
                <a:lnTo>
                  <a:pt x="237337" y="453491"/>
                </a:lnTo>
                <a:lnTo>
                  <a:pt x="236118" y="422605"/>
                </a:lnTo>
                <a:lnTo>
                  <a:pt x="295376" y="422605"/>
                </a:lnTo>
                <a:lnTo>
                  <a:pt x="299618" y="422071"/>
                </a:lnTo>
                <a:lnTo>
                  <a:pt x="305435" y="422071"/>
                </a:lnTo>
                <a:lnTo>
                  <a:pt x="307555" y="422605"/>
                </a:lnTo>
                <a:lnTo>
                  <a:pt x="308622" y="423125"/>
                </a:lnTo>
                <a:lnTo>
                  <a:pt x="309143" y="423659"/>
                </a:lnTo>
                <a:lnTo>
                  <a:pt x="310730" y="440067"/>
                </a:lnTo>
                <a:lnTo>
                  <a:pt x="312851" y="443242"/>
                </a:lnTo>
                <a:lnTo>
                  <a:pt x="313905" y="445350"/>
                </a:lnTo>
                <a:lnTo>
                  <a:pt x="316560" y="445350"/>
                </a:lnTo>
                <a:lnTo>
                  <a:pt x="319722" y="448525"/>
                </a:lnTo>
                <a:lnTo>
                  <a:pt x="319722" y="451700"/>
                </a:lnTo>
                <a:lnTo>
                  <a:pt x="320789" y="453288"/>
                </a:lnTo>
                <a:lnTo>
                  <a:pt x="323951" y="456996"/>
                </a:lnTo>
                <a:lnTo>
                  <a:pt x="331901" y="460171"/>
                </a:lnTo>
                <a:lnTo>
                  <a:pt x="342480" y="460171"/>
                </a:lnTo>
                <a:lnTo>
                  <a:pt x="361759" y="431863"/>
                </a:lnTo>
                <a:lnTo>
                  <a:pt x="361607" y="422071"/>
                </a:lnTo>
                <a:lnTo>
                  <a:pt x="361543" y="417842"/>
                </a:lnTo>
                <a:lnTo>
                  <a:pt x="354584" y="399834"/>
                </a:lnTo>
                <a:lnTo>
                  <a:pt x="340893" y="383374"/>
                </a:lnTo>
                <a:lnTo>
                  <a:pt x="324027" y="368795"/>
                </a:lnTo>
                <a:lnTo>
                  <a:pt x="307555" y="356450"/>
                </a:lnTo>
                <a:lnTo>
                  <a:pt x="302018" y="351866"/>
                </a:lnTo>
                <a:lnTo>
                  <a:pt x="296583" y="347192"/>
                </a:lnTo>
                <a:lnTo>
                  <a:pt x="291338" y="342900"/>
                </a:lnTo>
                <a:lnTo>
                  <a:pt x="286385" y="339509"/>
                </a:lnTo>
                <a:lnTo>
                  <a:pt x="270217" y="326339"/>
                </a:lnTo>
                <a:lnTo>
                  <a:pt x="255435" y="307898"/>
                </a:lnTo>
                <a:lnTo>
                  <a:pt x="243827" y="286080"/>
                </a:lnTo>
                <a:lnTo>
                  <a:pt x="237172" y="262788"/>
                </a:lnTo>
                <a:lnTo>
                  <a:pt x="236321" y="240322"/>
                </a:lnTo>
                <a:lnTo>
                  <a:pt x="239496" y="218465"/>
                </a:lnTo>
                <a:lnTo>
                  <a:pt x="245732" y="198780"/>
                </a:lnTo>
                <a:lnTo>
                  <a:pt x="254101" y="182867"/>
                </a:lnTo>
                <a:lnTo>
                  <a:pt x="255168" y="181292"/>
                </a:lnTo>
                <a:lnTo>
                  <a:pt x="255168" y="178117"/>
                </a:lnTo>
                <a:lnTo>
                  <a:pt x="287451" y="155359"/>
                </a:lnTo>
                <a:lnTo>
                  <a:pt x="297510" y="153771"/>
                </a:lnTo>
                <a:lnTo>
                  <a:pt x="299085" y="151117"/>
                </a:lnTo>
                <a:lnTo>
                  <a:pt x="299021" y="144767"/>
                </a:lnTo>
                <a:lnTo>
                  <a:pt x="297700" y="134061"/>
                </a:lnTo>
                <a:lnTo>
                  <a:pt x="297078" y="123151"/>
                </a:lnTo>
                <a:lnTo>
                  <a:pt x="299085" y="116205"/>
                </a:lnTo>
                <a:lnTo>
                  <a:pt x="300151" y="115138"/>
                </a:lnTo>
                <a:lnTo>
                  <a:pt x="301739" y="114604"/>
                </a:lnTo>
                <a:lnTo>
                  <a:pt x="305968" y="114604"/>
                </a:lnTo>
                <a:lnTo>
                  <a:pt x="308622" y="115671"/>
                </a:lnTo>
                <a:lnTo>
                  <a:pt x="313905" y="115671"/>
                </a:lnTo>
                <a:lnTo>
                  <a:pt x="314960" y="115138"/>
                </a:lnTo>
                <a:lnTo>
                  <a:pt x="316712" y="114604"/>
                </a:lnTo>
                <a:lnTo>
                  <a:pt x="320255" y="113550"/>
                </a:lnTo>
                <a:lnTo>
                  <a:pt x="318147" y="110375"/>
                </a:lnTo>
                <a:lnTo>
                  <a:pt x="324497" y="108267"/>
                </a:lnTo>
                <a:lnTo>
                  <a:pt x="322897" y="110909"/>
                </a:lnTo>
                <a:lnTo>
                  <a:pt x="325551" y="111429"/>
                </a:lnTo>
                <a:lnTo>
                  <a:pt x="327660" y="111963"/>
                </a:lnTo>
                <a:lnTo>
                  <a:pt x="329780" y="109321"/>
                </a:lnTo>
                <a:lnTo>
                  <a:pt x="332968" y="110375"/>
                </a:lnTo>
                <a:lnTo>
                  <a:pt x="333489" y="114071"/>
                </a:lnTo>
                <a:lnTo>
                  <a:pt x="337718" y="116205"/>
                </a:lnTo>
                <a:lnTo>
                  <a:pt x="349897" y="116205"/>
                </a:lnTo>
                <a:lnTo>
                  <a:pt x="357301" y="114604"/>
                </a:lnTo>
                <a:lnTo>
                  <a:pt x="368935" y="114604"/>
                </a:lnTo>
                <a:lnTo>
                  <a:pt x="371055" y="115138"/>
                </a:lnTo>
                <a:lnTo>
                  <a:pt x="373710" y="117779"/>
                </a:lnTo>
                <a:lnTo>
                  <a:pt x="371182" y="128371"/>
                </a:lnTo>
                <a:lnTo>
                  <a:pt x="371055" y="130479"/>
                </a:lnTo>
                <a:lnTo>
                  <a:pt x="373710" y="133654"/>
                </a:lnTo>
                <a:lnTo>
                  <a:pt x="373710" y="141071"/>
                </a:lnTo>
                <a:lnTo>
                  <a:pt x="372110" y="146888"/>
                </a:lnTo>
                <a:lnTo>
                  <a:pt x="375297" y="151117"/>
                </a:lnTo>
                <a:lnTo>
                  <a:pt x="379006" y="155359"/>
                </a:lnTo>
                <a:lnTo>
                  <a:pt x="386930" y="156946"/>
                </a:lnTo>
                <a:lnTo>
                  <a:pt x="391172" y="160121"/>
                </a:lnTo>
                <a:lnTo>
                  <a:pt x="410019" y="176225"/>
                </a:lnTo>
                <a:lnTo>
                  <a:pt x="423646" y="197294"/>
                </a:lnTo>
                <a:lnTo>
                  <a:pt x="432015" y="224091"/>
                </a:lnTo>
                <a:lnTo>
                  <a:pt x="435102" y="257492"/>
                </a:lnTo>
                <a:lnTo>
                  <a:pt x="435102" y="14478"/>
                </a:lnTo>
                <a:lnTo>
                  <a:pt x="428104" y="12052"/>
                </a:lnTo>
                <a:lnTo>
                  <a:pt x="384048" y="3073"/>
                </a:lnTo>
                <a:lnTo>
                  <a:pt x="338074" y="0"/>
                </a:lnTo>
                <a:lnTo>
                  <a:pt x="292100" y="3073"/>
                </a:lnTo>
                <a:lnTo>
                  <a:pt x="248043" y="12052"/>
                </a:lnTo>
                <a:lnTo>
                  <a:pt x="206286" y="26517"/>
                </a:lnTo>
                <a:lnTo>
                  <a:pt x="167220" y="46075"/>
                </a:lnTo>
                <a:lnTo>
                  <a:pt x="131267" y="70332"/>
                </a:lnTo>
                <a:lnTo>
                  <a:pt x="98818" y="98894"/>
                </a:lnTo>
                <a:lnTo>
                  <a:pt x="70256" y="131356"/>
                </a:lnTo>
                <a:lnTo>
                  <a:pt x="45999" y="167309"/>
                </a:lnTo>
                <a:lnTo>
                  <a:pt x="26428" y="206362"/>
                </a:lnTo>
                <a:lnTo>
                  <a:pt x="11963" y="248132"/>
                </a:lnTo>
                <a:lnTo>
                  <a:pt x="2997" y="292188"/>
                </a:lnTo>
                <a:lnTo>
                  <a:pt x="63" y="335953"/>
                </a:lnTo>
                <a:lnTo>
                  <a:pt x="0" y="339509"/>
                </a:lnTo>
                <a:lnTo>
                  <a:pt x="2997" y="384136"/>
                </a:lnTo>
                <a:lnTo>
                  <a:pt x="11963" y="428193"/>
                </a:lnTo>
                <a:lnTo>
                  <a:pt x="26428" y="469950"/>
                </a:lnTo>
                <a:lnTo>
                  <a:pt x="45999" y="509016"/>
                </a:lnTo>
                <a:lnTo>
                  <a:pt x="70256" y="544969"/>
                </a:lnTo>
                <a:lnTo>
                  <a:pt x="98818" y="577418"/>
                </a:lnTo>
                <a:lnTo>
                  <a:pt x="131267" y="605980"/>
                </a:lnTo>
                <a:lnTo>
                  <a:pt x="167220" y="630237"/>
                </a:lnTo>
                <a:lnTo>
                  <a:pt x="206286" y="649795"/>
                </a:lnTo>
                <a:lnTo>
                  <a:pt x="248043" y="664273"/>
                </a:lnTo>
                <a:lnTo>
                  <a:pt x="292100" y="673239"/>
                </a:lnTo>
                <a:lnTo>
                  <a:pt x="338074" y="676325"/>
                </a:lnTo>
                <a:lnTo>
                  <a:pt x="384048" y="673239"/>
                </a:lnTo>
                <a:lnTo>
                  <a:pt x="428104" y="664273"/>
                </a:lnTo>
                <a:lnTo>
                  <a:pt x="469861" y="649795"/>
                </a:lnTo>
                <a:lnTo>
                  <a:pt x="508927" y="630237"/>
                </a:lnTo>
                <a:lnTo>
                  <a:pt x="544880" y="605980"/>
                </a:lnTo>
                <a:lnTo>
                  <a:pt x="577342" y="577418"/>
                </a:lnTo>
                <a:lnTo>
                  <a:pt x="586905" y="566547"/>
                </a:lnTo>
                <a:lnTo>
                  <a:pt x="605891" y="544969"/>
                </a:lnTo>
                <a:lnTo>
                  <a:pt x="630161" y="509016"/>
                </a:lnTo>
                <a:lnTo>
                  <a:pt x="649719" y="469950"/>
                </a:lnTo>
                <a:lnTo>
                  <a:pt x="664184" y="428193"/>
                </a:lnTo>
                <a:lnTo>
                  <a:pt x="673163" y="384136"/>
                </a:lnTo>
                <a:lnTo>
                  <a:pt x="676236" y="338162"/>
                </a:lnTo>
                <a:close/>
              </a:path>
            </a:pathLst>
          </a:custGeom>
          <a:solidFill>
            <a:srgbClr val="568DD8"/>
          </a:solidFill>
        </p:spPr>
        <p:txBody>
          <a:bodyPr wrap="square" lIns="0" tIns="0" rIns="0" bIns="0" rtlCol="0"/>
          <a:lstStyle/>
          <a:p>
            <a:pPr defTabSz="554492"/>
            <a:endParaRPr sz="1092" kern="0">
              <a:solidFill>
                <a:sysClr val="windowText" lastClr="000000"/>
              </a:solidFill>
            </a:endParaRPr>
          </a:p>
        </p:txBody>
      </p:sp>
    </p:spTree>
    <p:extLst>
      <p:ext uri="{BB962C8B-B14F-4D97-AF65-F5344CB8AC3E}">
        <p14:creationId xmlns:p14="http://schemas.microsoft.com/office/powerpoint/2010/main" val="3024973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8FB096-2669-4EFD-8A97-18666B278A7C}"/>
              </a:ext>
            </a:extLst>
          </p:cNvPr>
          <p:cNvSpPr txBox="1"/>
          <p:nvPr/>
        </p:nvSpPr>
        <p:spPr>
          <a:xfrm>
            <a:off x="508302" y="1680179"/>
            <a:ext cx="6096000" cy="341632"/>
          </a:xfrm>
          <a:prstGeom prst="rect">
            <a:avLst/>
          </a:prstGeom>
          <a:noFill/>
        </p:spPr>
        <p:txBody>
          <a:bodyPr wrap="square" lIns="91440" tIns="45720" rIns="91440" bIns="45720" anchor="t">
            <a:spAutoFit/>
          </a:bodyPr>
          <a:lstStyle/>
          <a:p>
            <a:pPr>
              <a:lnSpc>
                <a:spcPct val="90000"/>
              </a:lnSpc>
              <a:spcAft>
                <a:spcPts val="600"/>
              </a:spcAft>
            </a:pPr>
            <a:r>
              <a:rPr lang="en-US" sz="1800"/>
              <a:t>Preparedness, Anticipatory Action and Response</a:t>
            </a:r>
          </a:p>
        </p:txBody>
      </p:sp>
      <p:grpSp>
        <p:nvGrpSpPr>
          <p:cNvPr id="13" name="Group 12">
            <a:extLst>
              <a:ext uri="{FF2B5EF4-FFF2-40B4-BE49-F238E27FC236}">
                <a16:creationId xmlns:a16="http://schemas.microsoft.com/office/drawing/2014/main" id="{F7630DD6-EE07-4C1C-8E45-7D06F89ED153}"/>
              </a:ext>
            </a:extLst>
          </p:cNvPr>
          <p:cNvGrpSpPr/>
          <p:nvPr/>
        </p:nvGrpSpPr>
        <p:grpSpPr>
          <a:xfrm>
            <a:off x="219165" y="2311663"/>
            <a:ext cx="11894978" cy="2728429"/>
            <a:chOff x="180255" y="2355590"/>
            <a:chExt cx="11894978" cy="2728429"/>
          </a:xfrm>
        </p:grpSpPr>
        <p:grpSp>
          <p:nvGrpSpPr>
            <p:cNvPr id="15" name="Group 14">
              <a:extLst>
                <a:ext uri="{FF2B5EF4-FFF2-40B4-BE49-F238E27FC236}">
                  <a16:creationId xmlns:a16="http://schemas.microsoft.com/office/drawing/2014/main" id="{FF834A0E-8E81-4F37-B27F-0FC5F13BE96A}"/>
                </a:ext>
              </a:extLst>
            </p:cNvPr>
            <p:cNvGrpSpPr/>
            <p:nvPr/>
          </p:nvGrpSpPr>
          <p:grpSpPr>
            <a:xfrm>
              <a:off x="394276" y="2355590"/>
              <a:ext cx="11680957" cy="2728429"/>
              <a:chOff x="394276" y="2355590"/>
              <a:chExt cx="11680957" cy="2728429"/>
            </a:xfrm>
          </p:grpSpPr>
          <p:sp>
            <p:nvSpPr>
              <p:cNvPr id="37" name="Left Brace 36">
                <a:extLst>
                  <a:ext uri="{FF2B5EF4-FFF2-40B4-BE49-F238E27FC236}">
                    <a16:creationId xmlns:a16="http://schemas.microsoft.com/office/drawing/2014/main" id="{FA828F69-F5F9-41AB-BBCE-33ADA5B6B6F4}"/>
                  </a:ext>
                </a:extLst>
              </p:cNvPr>
              <p:cNvSpPr/>
              <p:nvPr/>
            </p:nvSpPr>
            <p:spPr>
              <a:xfrm rot="16200000">
                <a:off x="2049813" y="2539321"/>
                <a:ext cx="400110" cy="3553871"/>
              </a:xfrm>
              <a:prstGeom prst="leftBrace">
                <a:avLst/>
              </a:prstGeom>
              <a:noFill/>
              <a:ln w="19050" cap="flat" cmpd="sng" algn="ctr">
                <a:solidFill>
                  <a:srgbClr val="0680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38" name="Left Brace 37">
                <a:extLst>
                  <a:ext uri="{FF2B5EF4-FFF2-40B4-BE49-F238E27FC236}">
                    <a16:creationId xmlns:a16="http://schemas.microsoft.com/office/drawing/2014/main" id="{63BF804B-7863-4AAE-A9C6-3CF991789939}"/>
                  </a:ext>
                </a:extLst>
              </p:cNvPr>
              <p:cNvSpPr/>
              <p:nvPr/>
            </p:nvSpPr>
            <p:spPr>
              <a:xfrm rot="16200000">
                <a:off x="6338128" y="1957967"/>
                <a:ext cx="369330" cy="4696033"/>
              </a:xfrm>
              <a:prstGeom prst="leftBrace">
                <a:avLst/>
              </a:prstGeom>
              <a:noFill/>
              <a:ln w="19050" cap="flat" cmpd="sng" algn="ctr">
                <a:solidFill>
                  <a:srgbClr val="90C2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39" name="Left Brace 38">
                <a:extLst>
                  <a:ext uri="{FF2B5EF4-FFF2-40B4-BE49-F238E27FC236}">
                    <a16:creationId xmlns:a16="http://schemas.microsoft.com/office/drawing/2014/main" id="{A72C6389-FEC5-4CE2-B9C9-F7BD553E13D0}"/>
                  </a:ext>
                </a:extLst>
              </p:cNvPr>
              <p:cNvSpPr/>
              <p:nvPr/>
            </p:nvSpPr>
            <p:spPr>
              <a:xfrm rot="16200000">
                <a:off x="10370698" y="3258060"/>
                <a:ext cx="369330" cy="2095845"/>
              </a:xfrm>
              <a:prstGeom prst="leftBrace">
                <a:avLst/>
              </a:prstGeom>
              <a:noFill/>
              <a:ln w="12700" cap="flat" cmpd="sng" algn="ctr">
                <a:solidFill>
                  <a:srgbClr val="E6260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40" name="TextBox 39">
                <a:extLst>
                  <a:ext uri="{FF2B5EF4-FFF2-40B4-BE49-F238E27FC236}">
                    <a16:creationId xmlns:a16="http://schemas.microsoft.com/office/drawing/2014/main" id="{3A8F83F2-9BB1-466A-B31C-88CA7A643855}"/>
                  </a:ext>
                </a:extLst>
              </p:cNvPr>
              <p:cNvSpPr txBox="1"/>
              <p:nvPr/>
            </p:nvSpPr>
            <p:spPr>
              <a:xfrm>
                <a:off x="1099896" y="4600030"/>
                <a:ext cx="2299944" cy="483989"/>
              </a:xfrm>
              <a:prstGeom prst="round2SameRect">
                <a:avLst/>
              </a:prstGeom>
              <a:solidFill>
                <a:srgbClr val="0680C3">
                  <a:lumMod val="20000"/>
                  <a:lumOff val="80000"/>
                </a:srgbClr>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Preparedness</a:t>
                </a:r>
                <a:r>
                  <a:rPr kumimoji="0" lang="fr-FR" sz="1200" b="0" i="0" u="none" strike="noStrike" kern="0" cap="none" spc="0" normalizeH="0" baseline="0" noProof="0">
                    <a:ln>
                      <a:noFill/>
                    </a:ln>
                    <a:solidFill>
                      <a:srgbClr val="000000">
                        <a:lumMod val="75000"/>
                        <a:lumOff val="25000"/>
                      </a:srgbClr>
                    </a:solidFill>
                    <a:effectLst/>
                    <a:uLnTx/>
                    <a:uFillTx/>
                    <a:latin typeface="Arial"/>
                  </a:rPr>
                  <a:t> &amp; </a:t>
                </a:r>
                <a:r>
                  <a:rPr kumimoji="0" lang="fr-FR" sz="1200" b="0" i="0" u="none" strike="noStrike" kern="0" cap="none" spc="0" normalizeH="0" baseline="0" noProof="0" err="1">
                    <a:ln>
                      <a:noFill/>
                    </a:ln>
                    <a:solidFill>
                      <a:srgbClr val="000000">
                        <a:lumMod val="75000"/>
                        <a:lumOff val="25000"/>
                      </a:srgbClr>
                    </a:solidFill>
                    <a:effectLst/>
                    <a:uLnTx/>
                    <a:uFillTx/>
                    <a:latin typeface="Arial"/>
                  </a:rPr>
                  <a:t>Contingency</a:t>
                </a:r>
                <a:r>
                  <a:rPr kumimoji="0" lang="fr-FR" sz="1200" b="0" i="0" u="none" strike="noStrike" kern="0" cap="none" spc="0" normalizeH="0" baseline="0" noProof="0">
                    <a:ln>
                      <a:noFill/>
                    </a:ln>
                    <a:solidFill>
                      <a:srgbClr val="000000">
                        <a:lumMod val="75000"/>
                        <a:lumOff val="25000"/>
                      </a:srgbClr>
                    </a:solidFill>
                    <a:effectLst/>
                    <a:uLnTx/>
                    <a:uFillTx/>
                    <a:latin typeface="Arial"/>
                  </a:rPr>
                  <a:t> Plan</a:t>
                </a:r>
              </a:p>
            </p:txBody>
          </p:sp>
          <p:sp>
            <p:nvSpPr>
              <p:cNvPr id="41" name="TextBox 40">
                <a:extLst>
                  <a:ext uri="{FF2B5EF4-FFF2-40B4-BE49-F238E27FC236}">
                    <a16:creationId xmlns:a16="http://schemas.microsoft.com/office/drawing/2014/main" id="{93FA580F-A6BB-47BB-8227-0BE40CEB12EC}"/>
                  </a:ext>
                </a:extLst>
              </p:cNvPr>
              <p:cNvSpPr txBox="1"/>
              <p:nvPr/>
            </p:nvSpPr>
            <p:spPr>
              <a:xfrm>
                <a:off x="5827457" y="4600030"/>
                <a:ext cx="1988326" cy="483989"/>
              </a:xfrm>
              <a:prstGeom prst="round2SameRect">
                <a:avLst/>
              </a:prstGeom>
              <a:solidFill>
                <a:srgbClr val="90C22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Anticipatory</a:t>
                </a:r>
                <a:r>
                  <a:rPr kumimoji="0" lang="fr-FR" sz="1200" b="0" i="0" u="none" strike="noStrike" kern="0" cap="none" spc="0" normalizeH="0" baseline="0" noProof="0">
                    <a:ln>
                      <a:noFill/>
                    </a:ln>
                    <a:solidFill>
                      <a:srgbClr val="000000">
                        <a:lumMod val="75000"/>
                        <a:lumOff val="25000"/>
                      </a:srgbClr>
                    </a:solidFill>
                    <a:effectLst/>
                    <a:uLnTx/>
                    <a:uFillTx/>
                    <a:latin typeface="Arial"/>
                  </a:rPr>
                  <a:t>/</a:t>
                </a:r>
                <a:r>
                  <a:rPr kumimoji="0" lang="fr-FR" sz="1200" b="0" i="0" u="none" strike="noStrike" kern="0" cap="none" spc="0" normalizeH="0" baseline="0" noProof="0" err="1">
                    <a:ln>
                      <a:noFill/>
                    </a:ln>
                    <a:solidFill>
                      <a:srgbClr val="000000">
                        <a:lumMod val="75000"/>
                        <a:lumOff val="25000"/>
                      </a:srgbClr>
                    </a:solidFill>
                    <a:effectLst/>
                    <a:uLnTx/>
                    <a:uFillTx/>
                    <a:latin typeface="Arial"/>
                  </a:rPr>
                  <a:t>Early</a:t>
                </a:r>
                <a:r>
                  <a:rPr kumimoji="0" lang="fr-FR" sz="1200" b="0" i="0" u="none" strike="noStrike" kern="0" cap="none" spc="0" normalizeH="0" baseline="0" noProof="0">
                    <a:ln>
                      <a:noFill/>
                    </a:ln>
                    <a:solidFill>
                      <a:srgbClr val="000000">
                        <a:lumMod val="75000"/>
                        <a:lumOff val="25000"/>
                      </a:srgbClr>
                    </a:solidFill>
                    <a:effectLst/>
                    <a:uLnTx/>
                    <a:uFillTx/>
                    <a:latin typeface="Arial"/>
                  </a:rPr>
                  <a:t> Actions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000000">
                      <a:lumMod val="75000"/>
                      <a:lumOff val="25000"/>
                    </a:srgbClr>
                  </a:solidFill>
                  <a:effectLst/>
                  <a:uLnTx/>
                  <a:uFillTx/>
                  <a:latin typeface="Arial"/>
                </a:endParaRPr>
              </a:p>
            </p:txBody>
          </p:sp>
          <p:sp>
            <p:nvSpPr>
              <p:cNvPr id="42" name="TextBox 41">
                <a:extLst>
                  <a:ext uri="{FF2B5EF4-FFF2-40B4-BE49-F238E27FC236}">
                    <a16:creationId xmlns:a16="http://schemas.microsoft.com/office/drawing/2014/main" id="{B5E295DA-CD82-4155-8E30-690A214AAED3}"/>
                  </a:ext>
                </a:extLst>
              </p:cNvPr>
              <p:cNvSpPr txBox="1"/>
              <p:nvPr/>
            </p:nvSpPr>
            <p:spPr>
              <a:xfrm>
                <a:off x="10467433" y="4600030"/>
                <a:ext cx="1428234" cy="483989"/>
              </a:xfrm>
              <a:prstGeom prst="round2SameRect">
                <a:avLst/>
              </a:prstGeom>
              <a:solidFill>
                <a:srgbClr val="E6260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000000">
                        <a:lumMod val="75000"/>
                        <a:lumOff val="25000"/>
                      </a:srgbClr>
                    </a:solidFill>
                    <a:effectLst/>
                    <a:uLnTx/>
                    <a:uFillTx/>
                    <a:latin typeface="Arial"/>
                  </a:rPr>
                  <a:t>Crisis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200" b="0" i="0" u="none" strike="noStrike" kern="0" cap="none" spc="0" normalizeH="0" baseline="0" noProof="0">
                  <a:ln>
                    <a:noFill/>
                  </a:ln>
                  <a:solidFill>
                    <a:srgbClr val="000000">
                      <a:lumMod val="75000"/>
                      <a:lumOff val="25000"/>
                    </a:srgbClr>
                  </a:solidFill>
                  <a:effectLst/>
                  <a:uLnTx/>
                  <a:uFillTx/>
                  <a:latin typeface="Arial"/>
                </a:endParaRPr>
              </a:p>
            </p:txBody>
          </p:sp>
          <p:sp>
            <p:nvSpPr>
              <p:cNvPr id="43" name="Left Bracket 42">
                <a:extLst>
                  <a:ext uri="{FF2B5EF4-FFF2-40B4-BE49-F238E27FC236}">
                    <a16:creationId xmlns:a16="http://schemas.microsoft.com/office/drawing/2014/main" id="{E6EFE698-E4B2-4331-B130-5F9F0E354297}"/>
                  </a:ext>
                </a:extLst>
              </p:cNvPr>
              <p:cNvSpPr/>
              <p:nvPr/>
            </p:nvSpPr>
            <p:spPr>
              <a:xfrm rot="5400000">
                <a:off x="4448976" y="-1290845"/>
                <a:ext cx="367133" cy="8476533"/>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44" name="Left Bracket 43">
                <a:extLst>
                  <a:ext uri="{FF2B5EF4-FFF2-40B4-BE49-F238E27FC236}">
                    <a16:creationId xmlns:a16="http://schemas.microsoft.com/office/drawing/2014/main" id="{74A34728-921B-4797-8E20-99733E2DE2A8}"/>
                  </a:ext>
                </a:extLst>
              </p:cNvPr>
              <p:cNvSpPr/>
              <p:nvPr/>
            </p:nvSpPr>
            <p:spPr>
              <a:xfrm rot="5400000">
                <a:off x="10375243" y="1899499"/>
                <a:ext cx="367133" cy="2095846"/>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45" name="TextBox 44">
                <a:extLst>
                  <a:ext uri="{FF2B5EF4-FFF2-40B4-BE49-F238E27FC236}">
                    <a16:creationId xmlns:a16="http://schemas.microsoft.com/office/drawing/2014/main" id="{A42EDCDB-EAD3-4175-AE75-9FC2FFFA9251}"/>
                  </a:ext>
                </a:extLst>
              </p:cNvPr>
              <p:cNvSpPr txBox="1"/>
              <p:nvPr/>
            </p:nvSpPr>
            <p:spPr>
              <a:xfrm>
                <a:off x="3251289" y="2369170"/>
                <a:ext cx="317900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000000">
                        <a:lumMod val="50000"/>
                        <a:lumOff val="50000"/>
                      </a:srgbClr>
                    </a:solidFill>
                    <a:effectLst/>
                    <a:uLnTx/>
                    <a:uFillTx/>
                    <a:latin typeface="Arial"/>
                  </a:rPr>
                  <a:t>In anticipation of the </a:t>
                </a:r>
                <a:r>
                  <a:rPr kumimoji="0" lang="fr-FR" sz="1400" b="0" i="1" u="none" strike="noStrike" kern="0" cap="none" spc="0" normalizeH="0" baseline="0" noProof="0" err="1">
                    <a:ln>
                      <a:noFill/>
                    </a:ln>
                    <a:solidFill>
                      <a:srgbClr val="000000">
                        <a:lumMod val="50000"/>
                        <a:lumOff val="50000"/>
                      </a:srgbClr>
                    </a:solidFill>
                    <a:effectLst/>
                    <a:uLnTx/>
                    <a:uFillTx/>
                    <a:latin typeface="Arial"/>
                  </a:rPr>
                  <a:t>crisis</a:t>
                </a:r>
                <a:r>
                  <a:rPr kumimoji="0" lang="fr-FR" sz="1400" b="0" i="1" u="none" strike="noStrike" kern="0" cap="none" spc="0" normalizeH="0" baseline="0" noProof="0">
                    <a:ln>
                      <a:noFill/>
                    </a:ln>
                    <a:solidFill>
                      <a:srgbClr val="000000">
                        <a:lumMod val="50000"/>
                        <a:lumOff val="50000"/>
                      </a:srgbClr>
                    </a:solidFill>
                    <a:effectLst/>
                    <a:uLnTx/>
                    <a:uFillTx/>
                    <a:latin typeface="Arial"/>
                  </a:rPr>
                  <a:t> …</a:t>
                </a:r>
              </a:p>
            </p:txBody>
          </p:sp>
          <p:sp>
            <p:nvSpPr>
              <p:cNvPr id="46" name="TextBox 45">
                <a:extLst>
                  <a:ext uri="{FF2B5EF4-FFF2-40B4-BE49-F238E27FC236}">
                    <a16:creationId xmlns:a16="http://schemas.microsoft.com/office/drawing/2014/main" id="{BFA90640-5CA2-4E02-89B6-519C48275163}"/>
                  </a:ext>
                </a:extLst>
              </p:cNvPr>
              <p:cNvSpPr txBox="1"/>
              <p:nvPr/>
            </p:nvSpPr>
            <p:spPr>
              <a:xfrm>
                <a:off x="9468464" y="2355590"/>
                <a:ext cx="2606769"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000000">
                        <a:lumMod val="50000"/>
                        <a:lumOff val="50000"/>
                      </a:srgbClr>
                    </a:solidFill>
                    <a:effectLst/>
                    <a:uLnTx/>
                    <a:uFillTx/>
                    <a:latin typeface="Arial"/>
                  </a:rPr>
                  <a:t>… </a:t>
                </a:r>
                <a:r>
                  <a:rPr kumimoji="0" lang="fr-FR" sz="1400" b="0" i="1" u="none" strike="noStrike" kern="0" cap="none" spc="0" normalizeH="0" baseline="0" noProof="0" err="1">
                    <a:ln>
                      <a:noFill/>
                    </a:ln>
                    <a:solidFill>
                      <a:srgbClr val="000000">
                        <a:lumMod val="50000"/>
                        <a:lumOff val="50000"/>
                      </a:srgbClr>
                    </a:solidFill>
                    <a:effectLst/>
                    <a:uLnTx/>
                    <a:uFillTx/>
                    <a:latin typeface="Arial"/>
                  </a:rPr>
                  <a:t>after</a:t>
                </a:r>
                <a:r>
                  <a:rPr kumimoji="0" lang="fr-FR" sz="1400" b="0" i="1" u="none" strike="noStrike" kern="0" cap="none" spc="0" normalizeH="0" baseline="0" noProof="0">
                    <a:ln>
                      <a:noFill/>
                    </a:ln>
                    <a:solidFill>
                      <a:srgbClr val="000000">
                        <a:lumMod val="50000"/>
                        <a:lumOff val="50000"/>
                      </a:srgbClr>
                    </a:solidFill>
                    <a:effectLst/>
                    <a:uLnTx/>
                    <a:uFillTx/>
                    <a:latin typeface="Arial"/>
                  </a:rPr>
                  <a:t> the </a:t>
                </a:r>
                <a:r>
                  <a:rPr kumimoji="0" lang="fr-FR" sz="1400" b="0" i="1" u="none" strike="noStrike" kern="0" cap="none" spc="0" normalizeH="0" baseline="0" noProof="0" err="1">
                    <a:ln>
                      <a:noFill/>
                    </a:ln>
                    <a:solidFill>
                      <a:srgbClr val="000000">
                        <a:lumMod val="50000"/>
                        <a:lumOff val="50000"/>
                      </a:srgbClr>
                    </a:solidFill>
                    <a:effectLst/>
                    <a:uLnTx/>
                    <a:uFillTx/>
                    <a:latin typeface="Arial"/>
                  </a:rPr>
                  <a:t>crisis</a:t>
                </a:r>
                <a:endParaRPr kumimoji="0" lang="fr-FR" sz="1400" b="0" i="1" u="none" strike="noStrike" kern="0" cap="none" spc="0" normalizeH="0" baseline="0" noProof="0">
                  <a:ln>
                    <a:noFill/>
                  </a:ln>
                  <a:solidFill>
                    <a:srgbClr val="000000">
                      <a:lumMod val="50000"/>
                      <a:lumOff val="50000"/>
                    </a:srgbClr>
                  </a:solidFill>
                  <a:effectLst/>
                  <a:uLnTx/>
                  <a:uFillTx/>
                  <a:latin typeface="Arial"/>
                </a:endParaRPr>
              </a:p>
            </p:txBody>
          </p:sp>
          <p:sp>
            <p:nvSpPr>
              <p:cNvPr id="47" name="TextBox 46">
                <a:extLst>
                  <a:ext uri="{FF2B5EF4-FFF2-40B4-BE49-F238E27FC236}">
                    <a16:creationId xmlns:a16="http://schemas.microsoft.com/office/drawing/2014/main" id="{EBF63B0C-7F3F-4D2A-8433-D94636597A92}"/>
                  </a:ext>
                </a:extLst>
              </p:cNvPr>
              <p:cNvSpPr txBox="1"/>
              <p:nvPr/>
            </p:nvSpPr>
            <p:spPr>
              <a:xfrm>
                <a:off x="9337206" y="4600030"/>
                <a:ext cx="1056976" cy="483989"/>
              </a:xfrm>
              <a:prstGeom prst="round2SameRect">
                <a:avLst/>
              </a:prstGeom>
              <a:solidFill>
                <a:srgbClr val="FFEEE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Early</a:t>
                </a:r>
                <a:r>
                  <a:rPr kumimoji="0" lang="fr-FR" sz="1200" b="0" i="0" u="none" strike="noStrike" kern="0" cap="none" spc="0" normalizeH="0" baseline="0" noProof="0">
                    <a:ln>
                      <a:noFill/>
                    </a:ln>
                    <a:solidFill>
                      <a:srgbClr val="000000">
                        <a:lumMod val="75000"/>
                        <a:lumOff val="25000"/>
                      </a:srgbClr>
                    </a:solidFill>
                    <a:effectLst/>
                    <a:uLnTx/>
                    <a:uFillTx/>
                    <a:latin typeface="Arial"/>
                  </a:rPr>
                  <a:t> </a:t>
                </a:r>
                <a:r>
                  <a:rPr kumimoji="0" lang="fr-FR" sz="1200"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200" b="0" i="0" u="none" strike="noStrike" kern="0" cap="none" spc="0" normalizeH="0" baseline="0" noProof="0">
                  <a:ln>
                    <a:noFill/>
                  </a:ln>
                  <a:solidFill>
                    <a:srgbClr val="000000">
                      <a:lumMod val="75000"/>
                      <a:lumOff val="25000"/>
                    </a:srgbClr>
                  </a:solidFill>
                  <a:effectLst/>
                  <a:uLnTx/>
                  <a:uFillTx/>
                  <a:latin typeface="Arial"/>
                </a:endParaRPr>
              </a:p>
            </p:txBody>
          </p:sp>
        </p:grpSp>
        <p:pic>
          <p:nvPicPr>
            <p:cNvPr id="17" name="Graphic 16" descr="High voltage outline">
              <a:extLst>
                <a:ext uri="{FF2B5EF4-FFF2-40B4-BE49-F238E27FC236}">
                  <a16:creationId xmlns:a16="http://schemas.microsoft.com/office/drawing/2014/main" id="{D9CB3439-C3FF-4EA9-9AA9-1B5FEAE8823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70807" y="3034214"/>
              <a:ext cx="640080" cy="640080"/>
            </a:xfrm>
            <a:prstGeom prst="rect">
              <a:avLst/>
            </a:prstGeom>
          </p:spPr>
        </p:pic>
        <p:pic>
          <p:nvPicPr>
            <p:cNvPr id="18" name="Graphic 17" descr="Users outline">
              <a:extLst>
                <a:ext uri="{FF2B5EF4-FFF2-40B4-BE49-F238E27FC236}">
                  <a16:creationId xmlns:a16="http://schemas.microsoft.com/office/drawing/2014/main" id="{6A6697B0-7F5D-451C-9669-A2733786D5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2890" y="3032895"/>
              <a:ext cx="640080" cy="640080"/>
            </a:xfrm>
            <a:prstGeom prst="rect">
              <a:avLst/>
            </a:prstGeom>
          </p:spPr>
        </p:pic>
        <p:pic>
          <p:nvPicPr>
            <p:cNvPr id="19" name="Graphic 18" descr="Badge Tick1 outline">
              <a:extLst>
                <a:ext uri="{FF2B5EF4-FFF2-40B4-BE49-F238E27FC236}">
                  <a16:creationId xmlns:a16="http://schemas.microsoft.com/office/drawing/2014/main" id="{0F4EF56E-285E-41C4-8810-3271DAA50E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45093" y="3041263"/>
              <a:ext cx="643771" cy="643771"/>
            </a:xfrm>
            <a:prstGeom prst="rect">
              <a:avLst/>
            </a:prstGeom>
          </p:spPr>
        </p:pic>
        <p:pic>
          <p:nvPicPr>
            <p:cNvPr id="20" name="Graphic 19" descr="Warning outline">
              <a:extLst>
                <a:ext uri="{FF2B5EF4-FFF2-40B4-BE49-F238E27FC236}">
                  <a16:creationId xmlns:a16="http://schemas.microsoft.com/office/drawing/2014/main" id="{181046B5-0705-455E-BA40-8E8426A4505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0255" y="3038394"/>
              <a:ext cx="640080" cy="640080"/>
            </a:xfrm>
            <a:prstGeom prst="rect">
              <a:avLst/>
            </a:prstGeom>
          </p:spPr>
        </p:pic>
        <p:pic>
          <p:nvPicPr>
            <p:cNvPr id="21" name="Graphic 20" descr="Clipboard outline">
              <a:extLst>
                <a:ext uri="{FF2B5EF4-FFF2-40B4-BE49-F238E27FC236}">
                  <a16:creationId xmlns:a16="http://schemas.microsoft.com/office/drawing/2014/main" id="{C8DECA5F-A1C6-4DC6-A11A-C45096AAB0B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02708" y="3041263"/>
              <a:ext cx="643772" cy="643772"/>
            </a:xfrm>
            <a:prstGeom prst="rect">
              <a:avLst/>
            </a:prstGeom>
          </p:spPr>
        </p:pic>
        <p:sp>
          <p:nvSpPr>
            <p:cNvPr id="22" name="TextBox 21">
              <a:extLst>
                <a:ext uri="{FF2B5EF4-FFF2-40B4-BE49-F238E27FC236}">
                  <a16:creationId xmlns:a16="http://schemas.microsoft.com/office/drawing/2014/main" id="{4B3FF39D-4FC2-4886-B9F8-BE40826797C4}"/>
                </a:ext>
              </a:extLst>
            </p:cNvPr>
            <p:cNvSpPr txBox="1"/>
            <p:nvPr/>
          </p:nvSpPr>
          <p:spPr>
            <a:xfrm>
              <a:off x="257261" y="3603091"/>
              <a:ext cx="446834" cy="400110"/>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Early warning</a:t>
              </a:r>
            </a:p>
          </p:txBody>
        </p:sp>
        <p:cxnSp>
          <p:nvCxnSpPr>
            <p:cNvPr id="23" name="Straight Arrow Connector 22">
              <a:extLst>
                <a:ext uri="{FF2B5EF4-FFF2-40B4-BE49-F238E27FC236}">
                  <a16:creationId xmlns:a16="http://schemas.microsoft.com/office/drawing/2014/main" id="{1A3F0095-49F9-4F0C-B889-C488F7069E8D}"/>
                </a:ext>
              </a:extLst>
            </p:cNvPr>
            <p:cNvCxnSpPr>
              <a:cxnSpLocks/>
              <a:stCxn id="20" idx="3"/>
              <a:endCxn id="21" idx="1"/>
            </p:cNvCxnSpPr>
            <p:nvPr/>
          </p:nvCxnSpPr>
          <p:spPr>
            <a:xfrm>
              <a:off x="820335" y="3358434"/>
              <a:ext cx="1082373" cy="4715"/>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4" name="Straight Arrow Connector 23">
              <a:extLst>
                <a:ext uri="{FF2B5EF4-FFF2-40B4-BE49-F238E27FC236}">
                  <a16:creationId xmlns:a16="http://schemas.microsoft.com/office/drawing/2014/main" id="{CEB893B4-5D29-4F19-9D2B-5C09C6E72402}"/>
                </a:ext>
              </a:extLst>
            </p:cNvPr>
            <p:cNvCxnSpPr>
              <a:cxnSpLocks/>
              <a:stCxn id="21" idx="3"/>
              <a:endCxn id="19" idx="1"/>
            </p:cNvCxnSpPr>
            <p:nvPr/>
          </p:nvCxnSpPr>
          <p:spPr>
            <a:xfrm>
              <a:off x="2546480" y="3363149"/>
              <a:ext cx="1198613" cy="0"/>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8" name="Straight Arrow Connector 27">
              <a:extLst>
                <a:ext uri="{FF2B5EF4-FFF2-40B4-BE49-F238E27FC236}">
                  <a16:creationId xmlns:a16="http://schemas.microsoft.com/office/drawing/2014/main" id="{46015568-3AB6-428C-AB9D-D72DEC9B1BF5}"/>
                </a:ext>
              </a:extLst>
            </p:cNvPr>
            <p:cNvCxnSpPr>
              <a:cxnSpLocks/>
              <a:stCxn id="19" idx="3"/>
              <a:endCxn id="36" idx="1"/>
            </p:cNvCxnSpPr>
            <p:nvPr/>
          </p:nvCxnSpPr>
          <p:spPr>
            <a:xfrm flipV="1">
              <a:off x="4388864" y="3356482"/>
              <a:ext cx="1826614" cy="6667"/>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9" name="Straight Arrow Connector 28">
              <a:extLst>
                <a:ext uri="{FF2B5EF4-FFF2-40B4-BE49-F238E27FC236}">
                  <a16:creationId xmlns:a16="http://schemas.microsoft.com/office/drawing/2014/main" id="{44BB323D-5CED-4955-B021-E6FBA143693E}"/>
                </a:ext>
              </a:extLst>
            </p:cNvPr>
            <p:cNvCxnSpPr>
              <a:cxnSpLocks/>
              <a:stCxn id="36" idx="3"/>
              <a:endCxn id="17" idx="1"/>
            </p:cNvCxnSpPr>
            <p:nvPr/>
          </p:nvCxnSpPr>
          <p:spPr>
            <a:xfrm flipV="1">
              <a:off x="6855558" y="3354254"/>
              <a:ext cx="2015249" cy="2228"/>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30" name="Straight Arrow Connector 29">
              <a:extLst>
                <a:ext uri="{FF2B5EF4-FFF2-40B4-BE49-F238E27FC236}">
                  <a16:creationId xmlns:a16="http://schemas.microsoft.com/office/drawing/2014/main" id="{CB1C9B05-B185-4930-BEA4-17B7DE567C27}"/>
                </a:ext>
              </a:extLst>
            </p:cNvPr>
            <p:cNvCxnSpPr>
              <a:cxnSpLocks/>
              <a:stCxn id="17" idx="3"/>
              <a:endCxn id="18" idx="1"/>
            </p:cNvCxnSpPr>
            <p:nvPr/>
          </p:nvCxnSpPr>
          <p:spPr>
            <a:xfrm flipV="1">
              <a:off x="9510887" y="3352935"/>
              <a:ext cx="882003" cy="1319"/>
            </a:xfrm>
            <a:prstGeom prst="straightConnector1">
              <a:avLst/>
            </a:prstGeom>
            <a:noFill/>
            <a:ln w="28575" cap="flat" cmpd="sng" algn="ctr">
              <a:solidFill>
                <a:srgbClr val="E62601"/>
              </a:solidFill>
              <a:prstDash val="sysDash"/>
              <a:round/>
              <a:headEnd type="none" w="med" len="med"/>
              <a:tailEnd type="arrow" w="med" len="med"/>
            </a:ln>
            <a:effectLst/>
          </p:spPr>
        </p:cxnSp>
        <p:sp>
          <p:nvSpPr>
            <p:cNvPr id="31" name="TextBox 30">
              <a:extLst>
                <a:ext uri="{FF2B5EF4-FFF2-40B4-BE49-F238E27FC236}">
                  <a16:creationId xmlns:a16="http://schemas.microsoft.com/office/drawing/2014/main" id="{EAB893FE-2E40-4482-8DEA-24AAC9C88038}"/>
                </a:ext>
              </a:extLst>
            </p:cNvPr>
            <p:cNvSpPr txBox="1"/>
            <p:nvPr/>
          </p:nvSpPr>
          <p:spPr>
            <a:xfrm>
              <a:off x="1997284" y="3672975"/>
              <a:ext cx="549195"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PP &amp; CP</a:t>
              </a:r>
            </a:p>
          </p:txBody>
        </p:sp>
        <p:sp>
          <p:nvSpPr>
            <p:cNvPr id="32" name="TextBox 31">
              <a:extLst>
                <a:ext uri="{FF2B5EF4-FFF2-40B4-BE49-F238E27FC236}">
                  <a16:creationId xmlns:a16="http://schemas.microsoft.com/office/drawing/2014/main" id="{E693D98C-7E06-4116-8F51-34A4BC77395E}"/>
                </a:ext>
              </a:extLst>
            </p:cNvPr>
            <p:cNvSpPr txBox="1"/>
            <p:nvPr/>
          </p:nvSpPr>
          <p:spPr>
            <a:xfrm>
              <a:off x="3727073" y="3689979"/>
              <a:ext cx="661791"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Readiness</a:t>
              </a:r>
            </a:p>
          </p:txBody>
        </p:sp>
        <p:sp>
          <p:nvSpPr>
            <p:cNvPr id="33" name="TextBox 32">
              <a:extLst>
                <a:ext uri="{FF2B5EF4-FFF2-40B4-BE49-F238E27FC236}">
                  <a16:creationId xmlns:a16="http://schemas.microsoft.com/office/drawing/2014/main" id="{6167BA25-9AA9-4B9F-ACAD-8916D3ABEFC5}"/>
                </a:ext>
              </a:extLst>
            </p:cNvPr>
            <p:cNvSpPr txBox="1"/>
            <p:nvPr/>
          </p:nvSpPr>
          <p:spPr>
            <a:xfrm>
              <a:off x="6140301" y="3690095"/>
              <a:ext cx="661791" cy="400110"/>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Anticipated actions</a:t>
              </a:r>
            </a:p>
          </p:txBody>
        </p:sp>
        <p:sp>
          <p:nvSpPr>
            <p:cNvPr id="34" name="TextBox 33">
              <a:extLst>
                <a:ext uri="{FF2B5EF4-FFF2-40B4-BE49-F238E27FC236}">
                  <a16:creationId xmlns:a16="http://schemas.microsoft.com/office/drawing/2014/main" id="{03DE4E78-F001-4885-AD4A-4412BC864A5A}"/>
                </a:ext>
              </a:extLst>
            </p:cNvPr>
            <p:cNvSpPr txBox="1"/>
            <p:nvPr/>
          </p:nvSpPr>
          <p:spPr>
            <a:xfrm>
              <a:off x="8637055" y="3643263"/>
              <a:ext cx="995048" cy="400110"/>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Crisis impact / shocks</a:t>
              </a:r>
            </a:p>
          </p:txBody>
        </p:sp>
        <p:sp>
          <p:nvSpPr>
            <p:cNvPr id="35" name="TextBox 34">
              <a:extLst>
                <a:ext uri="{FF2B5EF4-FFF2-40B4-BE49-F238E27FC236}">
                  <a16:creationId xmlns:a16="http://schemas.microsoft.com/office/drawing/2014/main" id="{B73EDED8-35F2-4063-B18A-7A70DBF196EA}"/>
                </a:ext>
              </a:extLst>
            </p:cNvPr>
            <p:cNvSpPr txBox="1"/>
            <p:nvPr/>
          </p:nvSpPr>
          <p:spPr>
            <a:xfrm>
              <a:off x="10163073" y="3656311"/>
              <a:ext cx="995048" cy="553998"/>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Needs assessment &amp; Response </a:t>
              </a:r>
            </a:p>
          </p:txBody>
        </p:sp>
        <p:pic>
          <p:nvPicPr>
            <p:cNvPr id="36" name="Graphic 35" descr="Connections outline">
              <a:extLst>
                <a:ext uri="{FF2B5EF4-FFF2-40B4-BE49-F238E27FC236}">
                  <a16:creationId xmlns:a16="http://schemas.microsoft.com/office/drawing/2014/main" id="{DFDF4422-6CB8-4476-A56F-C9D2B5A1432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215478" y="3036442"/>
              <a:ext cx="640080" cy="640080"/>
            </a:xfrm>
            <a:prstGeom prst="rect">
              <a:avLst/>
            </a:prstGeom>
          </p:spPr>
        </p:pic>
      </p:grpSp>
      <p:pic>
        <p:nvPicPr>
          <p:cNvPr id="2" name="object 3">
            <a:extLst>
              <a:ext uri="{FF2B5EF4-FFF2-40B4-BE49-F238E27FC236}">
                <a16:creationId xmlns:a16="http://schemas.microsoft.com/office/drawing/2014/main" id="{C13C195B-85F2-744C-4C39-A4DF348BD336}"/>
              </a:ext>
            </a:extLst>
          </p:cNvPr>
          <p:cNvPicPr/>
          <p:nvPr/>
        </p:nvPicPr>
        <p:blipFill>
          <a:blip r:embed="rId15" cstate="email">
            <a:extLst>
              <a:ext uri="{28A0092B-C50C-407E-A947-70E740481C1C}">
                <a14:useLocalDpi xmlns:a14="http://schemas.microsoft.com/office/drawing/2010/main"/>
              </a:ext>
            </a:extLst>
          </a:blip>
          <a:stretch>
            <a:fillRect/>
          </a:stretch>
        </p:blipFill>
        <p:spPr>
          <a:xfrm>
            <a:off x="-11474" y="466734"/>
            <a:ext cx="7238907" cy="579143"/>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11474" y="472571"/>
            <a:ext cx="8800675" cy="604102"/>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buClr>
                <a:schemeClr val="lt1"/>
              </a:buClr>
              <a:buSzPts val="3200"/>
            </a:pPr>
            <a:r>
              <a:rPr lang="en-US" sz="2800">
                <a:solidFill>
                  <a:schemeClr val="bg1"/>
                </a:solidFill>
                <a:latin typeface="HALDEN SOLID"/>
                <a:ea typeface="+mj-ea"/>
                <a:cs typeface="+mj-cs"/>
                <a:sym typeface="Calibri"/>
              </a:rPr>
              <a:t>Understanding</a:t>
            </a:r>
            <a:r>
              <a:rPr lang="en-US" sz="2800" b="1" kern="1200">
                <a:solidFill>
                  <a:schemeClr val="tx1"/>
                </a:solidFill>
                <a:latin typeface="+mj-lt"/>
                <a:ea typeface="+mj-ea"/>
                <a:cs typeface="+mj-cs"/>
                <a:sym typeface="Calibri"/>
              </a:rPr>
              <a:t> </a:t>
            </a:r>
            <a:r>
              <a:rPr lang="en-US" sz="2800">
                <a:solidFill>
                  <a:schemeClr val="bg1"/>
                </a:solidFill>
                <a:latin typeface="HALDEN SOLID"/>
                <a:ea typeface="+mj-ea"/>
                <a:cs typeface="+mj-cs"/>
                <a:sym typeface="Calibri"/>
              </a:rPr>
              <a:t>the concept -  FRAMEWORK</a:t>
            </a:r>
          </a:p>
        </p:txBody>
      </p:sp>
      <p:sp>
        <p:nvSpPr>
          <p:cNvPr id="6" name="TextBox 17">
            <a:extLst>
              <a:ext uri="{FF2B5EF4-FFF2-40B4-BE49-F238E27FC236}">
                <a16:creationId xmlns:a16="http://schemas.microsoft.com/office/drawing/2014/main" id="{9B091469-7EBB-26C3-31C8-503984A472FC}"/>
              </a:ext>
            </a:extLst>
          </p:cNvPr>
          <p:cNvSpPr txBox="1"/>
          <p:nvPr/>
        </p:nvSpPr>
        <p:spPr>
          <a:xfrm>
            <a:off x="688012" y="6143330"/>
            <a:ext cx="5407987"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609492" hangingPunct="0">
              <a:defRPr sz="1800">
                <a:latin typeface="Arial"/>
                <a:ea typeface="Arial"/>
                <a:cs typeface="Arial"/>
                <a:sym typeface="Arial"/>
              </a:defRPr>
            </a:pPr>
            <a:r>
              <a:rPr b="1" kern="0">
                <a:solidFill>
                  <a:srgbClr val="808080"/>
                </a:solidFill>
                <a:latin typeface="Arial"/>
                <a:cs typeface="Arial"/>
                <a:sym typeface="Arial"/>
              </a:rPr>
              <a:t>Session Title:</a:t>
            </a:r>
            <a:r>
              <a:rPr lang="en-US" b="1" kern="0">
                <a:solidFill>
                  <a:srgbClr val="808080"/>
                </a:solidFill>
                <a:latin typeface="Arial"/>
                <a:cs typeface="Arial"/>
                <a:sym typeface="Arial"/>
              </a:rPr>
              <a:t> Anticipatory Actions and Nutrition </a:t>
            </a:r>
            <a:r>
              <a:rPr b="1" kern="0">
                <a:solidFill>
                  <a:srgbClr val="808080"/>
                </a:solidFill>
                <a:latin typeface="Arial"/>
                <a:cs typeface="Arial"/>
                <a:sym typeface="Arial"/>
              </a:rPr>
              <a:t> </a:t>
            </a:r>
            <a:br>
              <a:rPr b="1" kern="0">
                <a:solidFill>
                  <a:srgbClr val="000000"/>
                </a:solidFill>
                <a:latin typeface="Arial"/>
                <a:cs typeface="Arial"/>
                <a:sym typeface="Arial"/>
              </a:rPr>
            </a:br>
            <a:r>
              <a:rPr b="1" kern="0">
                <a:solidFill>
                  <a:srgbClr val="808080"/>
                </a:solidFill>
                <a:latin typeface="Arial"/>
                <a:cs typeface="Arial"/>
                <a:sym typeface="Arial"/>
              </a:rPr>
              <a:t>Date:</a:t>
            </a:r>
            <a:r>
              <a:rPr lang="en-US" b="1" kern="0">
                <a:solidFill>
                  <a:srgbClr val="808080"/>
                </a:solidFill>
                <a:latin typeface="Arial"/>
                <a:cs typeface="Arial"/>
                <a:sym typeface="Arial"/>
              </a:rPr>
              <a:t> 29 January 2024</a:t>
            </a:r>
          </a:p>
        </p:txBody>
      </p:sp>
      <p:sp>
        <p:nvSpPr>
          <p:cNvPr id="7" name="TextBox 3">
            <a:extLst>
              <a:ext uri="{FF2B5EF4-FFF2-40B4-BE49-F238E27FC236}">
                <a16:creationId xmlns:a16="http://schemas.microsoft.com/office/drawing/2014/main" id="{6D48A24D-3BB6-CEC2-28BE-01FE1AA85BF3}"/>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ESA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8" name="Straight Connector 5">
            <a:extLst>
              <a:ext uri="{FF2B5EF4-FFF2-40B4-BE49-F238E27FC236}">
                <a16:creationId xmlns:a16="http://schemas.microsoft.com/office/drawing/2014/main" id="{624DE431-F48A-833B-A985-A6123B29174F}"/>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7">
            <a:extLst>
              <a:ext uri="{FF2B5EF4-FFF2-40B4-BE49-F238E27FC236}">
                <a16:creationId xmlns:a16="http://schemas.microsoft.com/office/drawing/2014/main" id="{7F17B2E2-D049-9FEA-5F1A-7703529B6602}"/>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0" name="Picture 10" descr="A grey rectangular sign with blue text&#10;&#10;Description automatically generated">
            <a:extLst>
              <a:ext uri="{FF2B5EF4-FFF2-40B4-BE49-F238E27FC236}">
                <a16:creationId xmlns:a16="http://schemas.microsoft.com/office/drawing/2014/main" id="{C50734DC-5CCB-18EE-8D1D-1F7E6C5722C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2" name="Picture 15" descr="A black background with green text&#10;&#10;Description automatically generated">
            <a:extLst>
              <a:ext uri="{FF2B5EF4-FFF2-40B4-BE49-F238E27FC236}">
                <a16:creationId xmlns:a16="http://schemas.microsoft.com/office/drawing/2014/main" id="{A8884CCD-36AD-7027-CEAC-2F2F5940021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3194475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11474" y="466734"/>
            <a:ext cx="7238907" cy="579143"/>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311426" y="542118"/>
            <a:ext cx="7124700" cy="508348"/>
          </a:xfrm>
          <a:prstGeom prst="rect">
            <a:avLst/>
          </a:prstGeom>
        </p:spPr>
        <p:txBody>
          <a:bodyPr spcFirstLastPara="1" vert="horz" lIns="91440" tIns="45720" rIns="91440" bIns="45720" rtlCol="0" anchor="ctr" anchorCtr="0">
            <a:normAutofit fontScale="92500" lnSpcReduction="10000"/>
          </a:bodyPr>
          <a:lstStyle/>
          <a:p>
            <a:pPr>
              <a:lnSpc>
                <a:spcPct val="90000"/>
              </a:lnSpc>
              <a:spcBef>
                <a:spcPct val="0"/>
              </a:spcBef>
              <a:spcAft>
                <a:spcPts val="600"/>
              </a:spcAft>
              <a:buClr>
                <a:schemeClr val="lt1"/>
              </a:buClr>
              <a:buSzPts val="3200"/>
            </a:pPr>
            <a:r>
              <a:rPr lang="en-US" sz="2800">
                <a:solidFill>
                  <a:schemeClr val="bg1"/>
                </a:solidFill>
                <a:latin typeface="HALDEN SOLID"/>
                <a:ea typeface="+mj-ea"/>
                <a:cs typeface="+mj-cs"/>
                <a:sym typeface="Calibri"/>
              </a:rPr>
              <a:t>Understanding the concept – How is it different?</a:t>
            </a:r>
          </a:p>
        </p:txBody>
      </p:sp>
      <p:grpSp>
        <p:nvGrpSpPr>
          <p:cNvPr id="7" name="Group 6">
            <a:extLst>
              <a:ext uri="{FF2B5EF4-FFF2-40B4-BE49-F238E27FC236}">
                <a16:creationId xmlns:a16="http://schemas.microsoft.com/office/drawing/2014/main" id="{2CA4E596-DBE8-434B-AA41-29A0488F2291}"/>
              </a:ext>
            </a:extLst>
          </p:cNvPr>
          <p:cNvGrpSpPr/>
          <p:nvPr/>
        </p:nvGrpSpPr>
        <p:grpSpPr>
          <a:xfrm>
            <a:off x="2191327" y="3642756"/>
            <a:ext cx="7809345" cy="3114003"/>
            <a:chOff x="1634836" y="2602371"/>
            <a:chExt cx="9718965" cy="3875470"/>
          </a:xfrm>
        </p:grpSpPr>
        <p:sp>
          <p:nvSpPr>
            <p:cNvPr id="25" name="TextBox 24">
              <a:extLst>
                <a:ext uri="{FF2B5EF4-FFF2-40B4-BE49-F238E27FC236}">
                  <a16:creationId xmlns:a16="http://schemas.microsoft.com/office/drawing/2014/main" id="{642FB975-AAF7-40B2-BF29-328688CD2163}"/>
                </a:ext>
              </a:extLst>
            </p:cNvPr>
            <p:cNvSpPr txBox="1"/>
            <p:nvPr/>
          </p:nvSpPr>
          <p:spPr>
            <a:xfrm>
              <a:off x="1634836" y="2888530"/>
              <a:ext cx="2235705" cy="919289"/>
            </a:xfrm>
            <a:prstGeom prst="rect">
              <a:avLst/>
            </a:prstGeom>
            <a:solidFill>
              <a:schemeClr val="tx1">
                <a:lumMod val="65000"/>
                <a:lumOff val="35000"/>
              </a:schemeClr>
            </a:solidFill>
          </p:spPr>
          <p:txBody>
            <a:bodyPr wrap="square" rtlCol="0">
              <a:spAutoFit/>
            </a:bodyPr>
            <a:lstStyle/>
            <a:p>
              <a:pPr algn="ctr"/>
              <a:r>
                <a:rPr lang="en-US" sz="1400" b="1">
                  <a:solidFill>
                    <a:schemeClr val="bg1"/>
                  </a:solidFill>
                </a:rPr>
                <a:t>What does Traditional Response look like ?</a:t>
              </a:r>
            </a:p>
          </p:txBody>
        </p:sp>
        <p:sp>
          <p:nvSpPr>
            <p:cNvPr id="27" name="TextBox 26">
              <a:extLst>
                <a:ext uri="{FF2B5EF4-FFF2-40B4-BE49-F238E27FC236}">
                  <a16:creationId xmlns:a16="http://schemas.microsoft.com/office/drawing/2014/main" id="{C3F8C14F-BFF7-4087-8F3D-EBB62003BA12}"/>
                </a:ext>
              </a:extLst>
            </p:cNvPr>
            <p:cNvSpPr txBox="1"/>
            <p:nvPr/>
          </p:nvSpPr>
          <p:spPr>
            <a:xfrm>
              <a:off x="1697778" y="5070849"/>
              <a:ext cx="2079417" cy="919289"/>
            </a:xfrm>
            <a:prstGeom prst="rect">
              <a:avLst/>
            </a:prstGeom>
            <a:solidFill>
              <a:srgbClr val="00B0F0"/>
            </a:solidFill>
            <a:ln>
              <a:solidFill>
                <a:srgbClr val="00B0F0"/>
              </a:solidFill>
            </a:ln>
          </p:spPr>
          <p:txBody>
            <a:bodyPr wrap="square" rtlCol="0">
              <a:spAutoFit/>
            </a:bodyPr>
            <a:lstStyle/>
            <a:p>
              <a:pPr algn="ctr"/>
              <a:r>
                <a:rPr lang="en-US" sz="1400" b="1">
                  <a:solidFill>
                    <a:schemeClr val="bg1"/>
                  </a:solidFill>
                </a:rPr>
                <a:t>What does Anticipatory Action look like ?</a:t>
              </a:r>
            </a:p>
          </p:txBody>
        </p:sp>
        <p:pic>
          <p:nvPicPr>
            <p:cNvPr id="29" name="Picture 28">
              <a:extLst>
                <a:ext uri="{FF2B5EF4-FFF2-40B4-BE49-F238E27FC236}">
                  <a16:creationId xmlns:a16="http://schemas.microsoft.com/office/drawing/2014/main" id="{4E4EB2B8-1A17-4659-B56B-21A195A83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51165" y="2602371"/>
              <a:ext cx="6002636" cy="1736519"/>
            </a:xfrm>
            <a:prstGeom prst="rect">
              <a:avLst/>
            </a:prstGeom>
          </p:spPr>
        </p:pic>
        <p:pic>
          <p:nvPicPr>
            <p:cNvPr id="30" name="Picture 29">
              <a:extLst>
                <a:ext uri="{FF2B5EF4-FFF2-40B4-BE49-F238E27FC236}">
                  <a16:creationId xmlns:a16="http://schemas.microsoft.com/office/drawing/2014/main" id="{58289EF5-C6D5-4C5D-81FC-557E099127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53891" y="4572242"/>
              <a:ext cx="5878602" cy="1905599"/>
            </a:xfrm>
            <a:prstGeom prst="rect">
              <a:avLst/>
            </a:prstGeom>
          </p:spPr>
        </p:pic>
        <p:cxnSp>
          <p:nvCxnSpPr>
            <p:cNvPr id="31" name="Straight Connector 30">
              <a:extLst>
                <a:ext uri="{FF2B5EF4-FFF2-40B4-BE49-F238E27FC236}">
                  <a16:creationId xmlns:a16="http://schemas.microsoft.com/office/drawing/2014/main" id="{A0EA27B1-0C89-4DD3-955F-83B34F4B761D}"/>
                </a:ext>
              </a:extLst>
            </p:cNvPr>
            <p:cNvCxnSpPr>
              <a:cxnSpLocks/>
            </p:cNvCxnSpPr>
            <p:nvPr/>
          </p:nvCxnSpPr>
          <p:spPr>
            <a:xfrm>
              <a:off x="1634836" y="4522948"/>
              <a:ext cx="9592353" cy="0"/>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TextBox 5">
            <a:extLst>
              <a:ext uri="{FF2B5EF4-FFF2-40B4-BE49-F238E27FC236}">
                <a16:creationId xmlns:a16="http://schemas.microsoft.com/office/drawing/2014/main" id="{1D131FFC-1743-B7A4-7118-11BC6E9B3183}"/>
              </a:ext>
            </a:extLst>
          </p:cNvPr>
          <p:cNvSpPr txBox="1"/>
          <p:nvPr/>
        </p:nvSpPr>
        <p:spPr>
          <a:xfrm>
            <a:off x="1018673" y="1261626"/>
            <a:ext cx="10154653" cy="2246769"/>
          </a:xfrm>
          <a:prstGeom prst="rect">
            <a:avLst/>
          </a:prstGeom>
          <a:noFill/>
        </p:spPr>
        <p:txBody>
          <a:bodyPr wrap="square">
            <a:spAutoFit/>
          </a:bodyPr>
          <a:lstStyle/>
          <a:p>
            <a:r>
              <a:rPr lang="en-US" sz="2000">
                <a:solidFill>
                  <a:srgbClr val="568DD8"/>
                </a:solidFill>
              </a:rPr>
              <a:t>Anticipatory action is different from traditional humanitarian response in three ways:</a:t>
            </a:r>
          </a:p>
          <a:p>
            <a:pPr marL="285750" indent="-285750">
              <a:buFont typeface="Arial" panose="020B0604020202020204" pitchFamily="34" charset="0"/>
              <a:buChar char="•"/>
            </a:pPr>
            <a:r>
              <a:rPr lang="en-US" sz="2000" b="1">
                <a:solidFill>
                  <a:srgbClr val="568DD8"/>
                </a:solidFill>
              </a:rPr>
              <a:t>Timing: </a:t>
            </a:r>
            <a:r>
              <a:rPr lang="en-US" sz="2000">
                <a:solidFill>
                  <a:srgbClr val="568DD8"/>
                </a:solidFill>
              </a:rPr>
              <a:t>before rather than after a shock or, at a minimum, before the manifestation of humanitarian needs. </a:t>
            </a:r>
          </a:p>
          <a:p>
            <a:pPr marL="285750" indent="-285750">
              <a:buFont typeface="Arial" panose="020B0604020202020204" pitchFamily="34" charset="0"/>
              <a:buChar char="•"/>
            </a:pPr>
            <a:r>
              <a:rPr lang="en-US" sz="2000" b="1">
                <a:solidFill>
                  <a:srgbClr val="568DD8"/>
                </a:solidFill>
              </a:rPr>
              <a:t>Targeting: </a:t>
            </a:r>
            <a:r>
              <a:rPr lang="en-US" sz="2000">
                <a:solidFill>
                  <a:srgbClr val="568DD8"/>
                </a:solidFill>
              </a:rPr>
              <a:t>people whose lives are at imminent risk rather than only people who are already in acute need. </a:t>
            </a:r>
          </a:p>
          <a:p>
            <a:pPr marL="285750" indent="-285750">
              <a:buFont typeface="Arial" panose="020B0604020202020204" pitchFamily="34" charset="0"/>
              <a:buChar char="•"/>
            </a:pPr>
            <a:r>
              <a:rPr lang="en-US" sz="2000" b="1">
                <a:solidFill>
                  <a:srgbClr val="568DD8"/>
                </a:solidFill>
              </a:rPr>
              <a:t>Objective: </a:t>
            </a:r>
            <a:r>
              <a:rPr lang="en-US" sz="2000">
                <a:solidFill>
                  <a:srgbClr val="568DD8"/>
                </a:solidFill>
              </a:rPr>
              <a:t>to mitigate the impact of a shock to reduce a crisis and its humanitarian impact rather than respond to a fully evolved crisis and its humanitarian consequences</a:t>
            </a:r>
          </a:p>
        </p:txBody>
      </p:sp>
    </p:spTree>
    <p:extLst>
      <p:ext uri="{BB962C8B-B14F-4D97-AF65-F5344CB8AC3E}">
        <p14:creationId xmlns:p14="http://schemas.microsoft.com/office/powerpoint/2010/main" val="1677043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4848" y="228195"/>
            <a:ext cx="7232281" cy="817682"/>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0" y="586822"/>
            <a:ext cx="7124700" cy="508348"/>
          </a:xfrm>
          <a:prstGeom prst="rect">
            <a:avLst/>
          </a:prstGeom>
        </p:spPr>
        <p:txBody>
          <a:bodyPr spcFirstLastPara="1" vert="horz" lIns="91440" tIns="45720" rIns="91440" bIns="45720" rtlCol="0" anchor="ctr" anchorCtr="0">
            <a:normAutofit fontScale="92500" lnSpcReduction="10000"/>
          </a:bodyPr>
          <a:lstStyle/>
          <a:p>
            <a:pPr>
              <a:lnSpc>
                <a:spcPct val="90000"/>
              </a:lnSpc>
              <a:spcBef>
                <a:spcPct val="0"/>
              </a:spcBef>
              <a:spcAft>
                <a:spcPts val="600"/>
              </a:spcAft>
              <a:buClr>
                <a:schemeClr val="lt1"/>
              </a:buClr>
              <a:buSzPts val="3200"/>
            </a:pPr>
            <a:r>
              <a:rPr lang="en-US" sz="2800">
                <a:solidFill>
                  <a:schemeClr val="bg1"/>
                </a:solidFill>
                <a:latin typeface="HALDEN SOLID"/>
                <a:ea typeface="+mj-ea"/>
                <a:cs typeface="+mj-cs"/>
                <a:sym typeface="Calibri"/>
              </a:rPr>
              <a:t>Understanding the concept – OUTCOMES AND IMPACTS</a:t>
            </a:r>
          </a:p>
        </p:txBody>
      </p:sp>
      <p:sp>
        <p:nvSpPr>
          <p:cNvPr id="5" name="TextBox 4">
            <a:extLst>
              <a:ext uri="{FF2B5EF4-FFF2-40B4-BE49-F238E27FC236}">
                <a16:creationId xmlns:a16="http://schemas.microsoft.com/office/drawing/2014/main" id="{CAB3E02C-DB37-48FB-A999-ACDEB369FEF2}"/>
              </a:ext>
            </a:extLst>
          </p:cNvPr>
          <p:cNvSpPr txBox="1"/>
          <p:nvPr/>
        </p:nvSpPr>
        <p:spPr>
          <a:xfrm>
            <a:off x="243069" y="1477109"/>
            <a:ext cx="5648446" cy="4532734"/>
          </a:xfrm>
          <a:prstGeom prst="rect">
            <a:avLst/>
          </a:prstGeom>
        </p:spPr>
        <p:txBody>
          <a:bodyPr vert="horz" lIns="91440" tIns="45720" rIns="91440" bIns="45720" rtlCol="0" anchor="ctr">
            <a:normAutofit lnSpcReduction="10000"/>
          </a:bodyPr>
          <a:lstStyle/>
          <a:p>
            <a:pPr marL="457200" indent="-228600">
              <a:lnSpc>
                <a:spcPct val="110000"/>
              </a:lnSpc>
              <a:spcAft>
                <a:spcPts val="600"/>
              </a:spcAft>
              <a:buFont typeface="Arial" panose="020B0604020202020204" pitchFamily="34" charset="0"/>
              <a:buChar char="•"/>
            </a:pPr>
            <a:r>
              <a:rPr lang="en-US" sz="2400" b="1">
                <a:solidFill>
                  <a:srgbClr val="0070C0"/>
                </a:solidFill>
              </a:rPr>
              <a:t>Effective</a:t>
            </a:r>
            <a:r>
              <a:rPr lang="en-US" sz="2400">
                <a:solidFill>
                  <a:srgbClr val="0070C0"/>
                </a:solidFill>
              </a:rPr>
              <a:t> : </a:t>
            </a:r>
            <a:r>
              <a:rPr lang="en-US" sz="2400">
                <a:solidFill>
                  <a:srgbClr val="0070C0"/>
                </a:solidFill>
                <a:effectLst/>
                <a:latin typeface="Calibri" panose="020F0502020204030204" pitchFamily="34" charset="0"/>
                <a:ea typeface="Calibri" panose="020F0502020204030204" pitchFamily="34" charset="0"/>
                <a:cs typeface="Arial" panose="020B0604020202020204" pitchFamily="34" charset="0"/>
              </a:rPr>
              <a:t>substantial savings in time and money by acting in advance of emergencies.</a:t>
            </a:r>
            <a:endParaRPr lang="en-US" sz="2400">
              <a:solidFill>
                <a:srgbClr val="0070C0"/>
              </a:solidFill>
            </a:endParaRPr>
          </a:p>
          <a:p>
            <a:pPr marL="457200" indent="-228600">
              <a:lnSpc>
                <a:spcPct val="110000"/>
              </a:lnSpc>
              <a:spcAft>
                <a:spcPts val="600"/>
              </a:spcAft>
              <a:buFont typeface="Arial" panose="020B0604020202020204" pitchFamily="34" charset="0"/>
              <a:buChar char="•"/>
            </a:pPr>
            <a:r>
              <a:rPr lang="en-US" sz="2400" b="1">
                <a:solidFill>
                  <a:srgbClr val="0070C0"/>
                </a:solidFill>
              </a:rPr>
              <a:t>Dignified way to assist people</a:t>
            </a:r>
            <a:r>
              <a:rPr lang="en-US" sz="2400">
                <a:solidFill>
                  <a:srgbClr val="0070C0"/>
                </a:solidFill>
              </a:rPr>
              <a:t>: </a:t>
            </a:r>
            <a:r>
              <a:rPr lang="en-US" sz="2400">
                <a:solidFill>
                  <a:srgbClr val="0070C0"/>
                </a:solidFill>
                <a:effectLst/>
                <a:latin typeface="Calibri" panose="020F0502020204030204" pitchFamily="34" charset="0"/>
                <a:ea typeface="Calibri" panose="020F0502020204030204" pitchFamily="34" charset="0"/>
                <a:cs typeface="Arial" panose="020B0604020202020204" pitchFamily="34" charset="0"/>
              </a:rPr>
              <a:t>enhance people’s dignity while protecting them from further exposure to shocks.</a:t>
            </a:r>
            <a:endParaRPr lang="en-US" sz="2400">
              <a:solidFill>
                <a:srgbClr val="0070C0"/>
              </a:solidFill>
            </a:endParaRPr>
          </a:p>
          <a:p>
            <a:pPr marL="457200" indent="-228600">
              <a:lnSpc>
                <a:spcPct val="110000"/>
              </a:lnSpc>
              <a:spcAft>
                <a:spcPts val="600"/>
              </a:spcAft>
              <a:buFont typeface="Arial" panose="020B0604020202020204" pitchFamily="34" charset="0"/>
              <a:buChar char="•"/>
            </a:pPr>
            <a:r>
              <a:rPr lang="en-US" sz="2400" b="1">
                <a:solidFill>
                  <a:srgbClr val="0070C0"/>
                </a:solidFill>
              </a:rPr>
              <a:t>Nexus approach</a:t>
            </a:r>
            <a:r>
              <a:rPr lang="en-US" sz="2400">
                <a:solidFill>
                  <a:srgbClr val="0070C0"/>
                </a:solidFill>
              </a:rPr>
              <a:t>: contribute to the triple nexus with humanitarian interventions that are at the intersection of peace and climate action.</a:t>
            </a:r>
          </a:p>
        </p:txBody>
      </p:sp>
      <p:pic>
        <p:nvPicPr>
          <p:cNvPr id="2" name="object 4">
            <a:extLst>
              <a:ext uri="{FF2B5EF4-FFF2-40B4-BE49-F238E27FC236}">
                <a16:creationId xmlns:a16="http://schemas.microsoft.com/office/drawing/2014/main" id="{34F0C4D5-1F12-1271-1232-43E0A3304E30}"/>
              </a:ext>
            </a:extLst>
          </p:cNvPr>
          <p:cNvPicPr/>
          <p:nvPr/>
        </p:nvPicPr>
        <p:blipFill>
          <a:blip r:embed="rId4" cstate="email">
            <a:extLst>
              <a:ext uri="{28A0092B-C50C-407E-A947-70E740481C1C}">
                <a14:useLocalDpi xmlns:a14="http://schemas.microsoft.com/office/drawing/2010/main"/>
              </a:ext>
            </a:extLst>
          </a:blip>
          <a:stretch>
            <a:fillRect/>
          </a:stretch>
        </p:blipFill>
        <p:spPr>
          <a:xfrm>
            <a:off x="5034988" y="848157"/>
            <a:ext cx="7707936" cy="5443042"/>
          </a:xfrm>
          <a:prstGeom prst="rect">
            <a:avLst/>
          </a:prstGeom>
        </p:spPr>
      </p:pic>
      <p:sp>
        <p:nvSpPr>
          <p:cNvPr id="6" name="ZoneTexte 5">
            <a:extLst>
              <a:ext uri="{FF2B5EF4-FFF2-40B4-BE49-F238E27FC236}">
                <a16:creationId xmlns:a16="http://schemas.microsoft.com/office/drawing/2014/main" id="{07E250B4-BA9A-F998-6F92-615047A50592}"/>
              </a:ext>
            </a:extLst>
          </p:cNvPr>
          <p:cNvSpPr txBox="1"/>
          <p:nvPr/>
        </p:nvSpPr>
        <p:spPr>
          <a:xfrm>
            <a:off x="9757458" y="6183202"/>
            <a:ext cx="1506246" cy="307777"/>
          </a:xfrm>
          <a:prstGeom prst="rect">
            <a:avLst/>
          </a:prstGeom>
          <a:noFill/>
        </p:spPr>
        <p:txBody>
          <a:bodyPr wrap="none" rtlCol="0">
            <a:spAutoFit/>
          </a:bodyPr>
          <a:lstStyle/>
          <a:p>
            <a:r>
              <a:rPr lang="en-GB" sz="1400">
                <a:solidFill>
                  <a:srgbClr val="0070C0"/>
                </a:solidFill>
              </a:rPr>
              <a:t>Photo credit: WFP</a:t>
            </a:r>
          </a:p>
        </p:txBody>
      </p:sp>
    </p:spTree>
    <p:extLst>
      <p:ext uri="{BB962C8B-B14F-4D97-AF65-F5344CB8AC3E}">
        <p14:creationId xmlns:p14="http://schemas.microsoft.com/office/powerpoint/2010/main" val="2467161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191751"/>
            <a:ext cx="7605329" cy="579143"/>
          </a:xfrm>
          <a:prstGeom prst="rect">
            <a:avLst/>
          </a:prstGeom>
        </p:spPr>
      </p:pic>
      <p:sp>
        <p:nvSpPr>
          <p:cNvPr id="13" name="object 13"/>
          <p:cNvSpPr txBox="1">
            <a:spLocks noGrp="1"/>
          </p:cNvSpPr>
          <p:nvPr>
            <p:ph type="title"/>
          </p:nvPr>
        </p:nvSpPr>
        <p:spPr>
          <a:xfrm>
            <a:off x="238159" y="228152"/>
            <a:ext cx="7686214" cy="500996"/>
          </a:xfrm>
          <a:prstGeom prst="rect">
            <a:avLst/>
          </a:prstGeom>
        </p:spPr>
        <p:txBody>
          <a:bodyPr vert="horz" wrap="square" lIns="0" tIns="8471" rIns="0" bIns="0" rtlCol="0" anchor="ctr">
            <a:spAutoFit/>
          </a:bodyPr>
          <a:lstStyle/>
          <a:p>
            <a:pPr marL="7701">
              <a:spcBef>
                <a:spcPts val="67"/>
              </a:spcBef>
            </a:pPr>
            <a:r>
              <a:rPr lang="en-GB" sz="3200"/>
              <a:t>Anticipatory action – Global overview 2022 </a:t>
            </a:r>
            <a:endParaRPr sz="3200"/>
          </a:p>
        </p:txBody>
      </p:sp>
      <p:sp>
        <p:nvSpPr>
          <p:cNvPr id="16" name="object 16"/>
          <p:cNvSpPr txBox="1"/>
          <p:nvPr/>
        </p:nvSpPr>
        <p:spPr>
          <a:xfrm>
            <a:off x="3607956" y="2666570"/>
            <a:ext cx="1457059" cy="564488"/>
          </a:xfrm>
          <a:prstGeom prst="rect">
            <a:avLst/>
          </a:prstGeom>
        </p:spPr>
        <p:txBody>
          <a:bodyPr vert="horz" wrap="square" lIns="0" tIns="9627" rIns="0" bIns="0" rtlCol="0">
            <a:spAutoFit/>
          </a:bodyPr>
          <a:lstStyle/>
          <a:p>
            <a:pPr algn="ctr" defTabSz="554492">
              <a:lnSpc>
                <a:spcPts val="1410"/>
              </a:lnSpc>
              <a:spcBef>
                <a:spcPts val="76"/>
              </a:spcBef>
            </a:pPr>
            <a:r>
              <a:rPr lang="en-US" sz="1455" b="1" kern="0" spc="-45">
                <a:solidFill>
                  <a:srgbClr val="FFFFFF"/>
                </a:solidFill>
                <a:latin typeface="OpenSans-Extrabold"/>
                <a:cs typeface="OpenSans-Extrabold"/>
              </a:rPr>
              <a:t>4.7</a:t>
            </a:r>
            <a:r>
              <a:rPr sz="1455" b="1" kern="0" spc="-45">
                <a:solidFill>
                  <a:srgbClr val="FFFFFF"/>
                </a:solidFill>
                <a:latin typeface="OpenSans-Extrabold"/>
                <a:cs typeface="OpenSans-Extrabold"/>
              </a:rPr>
              <a:t> </a:t>
            </a:r>
            <a:r>
              <a:rPr sz="1455" b="1" kern="0">
                <a:solidFill>
                  <a:srgbClr val="FFFFFF"/>
                </a:solidFill>
                <a:latin typeface="OpenSans-Extrabold"/>
                <a:cs typeface="OpenSans-Extrabold"/>
              </a:rPr>
              <a:t>million</a:t>
            </a:r>
            <a:r>
              <a:rPr sz="1455" b="1" kern="0" spc="-49">
                <a:solidFill>
                  <a:srgbClr val="FFFFFF"/>
                </a:solidFill>
                <a:latin typeface="OpenSans-Extrabold"/>
                <a:cs typeface="OpenSans-Extrabold"/>
              </a:rPr>
              <a:t> </a:t>
            </a:r>
            <a:r>
              <a:rPr sz="1455" b="1" kern="0" spc="-6">
                <a:solidFill>
                  <a:srgbClr val="FFFFFF"/>
                </a:solidFill>
                <a:latin typeface="OpenSans-Extrabold"/>
                <a:cs typeface="OpenSans-Extrabold"/>
              </a:rPr>
              <a:t>people</a:t>
            </a:r>
            <a:endParaRPr sz="1455" kern="0">
              <a:solidFill>
                <a:sysClr val="windowText" lastClr="000000"/>
              </a:solidFill>
              <a:latin typeface="OpenSans-Extrabold"/>
              <a:cs typeface="OpenSans-Extrabold"/>
            </a:endParaRPr>
          </a:p>
          <a:p>
            <a:pPr marL="242590" marR="239510" algn="ctr" defTabSz="554492">
              <a:lnSpc>
                <a:spcPts val="1401"/>
              </a:lnSpc>
              <a:spcBef>
                <a:spcPts val="55"/>
              </a:spcBef>
            </a:pPr>
            <a:r>
              <a:rPr sz="1455" kern="0" spc="-6">
                <a:solidFill>
                  <a:srgbClr val="FFFFFF"/>
                </a:solidFill>
                <a:latin typeface="Open Sans"/>
                <a:cs typeface="Open Sans"/>
              </a:rPr>
              <a:t>covered</a:t>
            </a:r>
            <a:r>
              <a:rPr sz="1455" kern="0" spc="-55">
                <a:solidFill>
                  <a:srgbClr val="FFFFFF"/>
                </a:solidFill>
                <a:latin typeface="Open Sans"/>
                <a:cs typeface="Open Sans"/>
              </a:rPr>
              <a:t> </a:t>
            </a:r>
            <a:r>
              <a:rPr sz="1455" kern="0" spc="-15">
                <a:solidFill>
                  <a:srgbClr val="FFFFFF"/>
                </a:solidFill>
                <a:latin typeface="Open Sans"/>
                <a:cs typeface="Open Sans"/>
              </a:rPr>
              <a:t>by </a:t>
            </a:r>
            <a:r>
              <a:rPr sz="1455" kern="0" spc="39">
                <a:solidFill>
                  <a:srgbClr val="FFFFFF"/>
                </a:solidFill>
                <a:latin typeface="Open Sans"/>
                <a:cs typeface="Open Sans"/>
              </a:rPr>
              <a:t>AA</a:t>
            </a:r>
            <a:r>
              <a:rPr sz="1455" kern="0" spc="-58">
                <a:solidFill>
                  <a:srgbClr val="FFFFFF"/>
                </a:solidFill>
                <a:latin typeface="Open Sans"/>
                <a:cs typeface="Open Sans"/>
              </a:rPr>
              <a:t> </a:t>
            </a:r>
            <a:r>
              <a:rPr sz="1455" kern="0" spc="-6">
                <a:solidFill>
                  <a:srgbClr val="FFFFFF"/>
                </a:solidFill>
                <a:latin typeface="Open Sans"/>
                <a:cs typeface="Open Sans"/>
              </a:rPr>
              <a:t>Plans</a:t>
            </a:r>
            <a:endParaRPr sz="1455" kern="0">
              <a:solidFill>
                <a:sysClr val="windowText" lastClr="000000"/>
              </a:solidFill>
              <a:latin typeface="Open Sans"/>
              <a:cs typeface="Open Sans"/>
            </a:endParaRPr>
          </a:p>
        </p:txBody>
      </p:sp>
      <p:pic>
        <p:nvPicPr>
          <p:cNvPr id="20" name="Image 19">
            <a:extLst>
              <a:ext uri="{FF2B5EF4-FFF2-40B4-BE49-F238E27FC236}">
                <a16:creationId xmlns:a16="http://schemas.microsoft.com/office/drawing/2014/main" id="{B3179E2E-FB7D-91D2-BCF7-906D4E47A5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1660"/>
            <a:ext cx="8712111" cy="5786126"/>
          </a:xfrm>
          <a:prstGeom prst="rect">
            <a:avLst/>
          </a:prstGeom>
        </p:spPr>
      </p:pic>
      <p:sp>
        <p:nvSpPr>
          <p:cNvPr id="21" name="Rectangle 20">
            <a:extLst>
              <a:ext uri="{FF2B5EF4-FFF2-40B4-BE49-F238E27FC236}">
                <a16:creationId xmlns:a16="http://schemas.microsoft.com/office/drawing/2014/main" id="{FA86F1A9-110D-576F-21D6-51381E2D3A96}"/>
              </a:ext>
            </a:extLst>
          </p:cNvPr>
          <p:cNvSpPr/>
          <p:nvPr/>
        </p:nvSpPr>
        <p:spPr>
          <a:xfrm>
            <a:off x="0" y="974149"/>
            <a:ext cx="3514480" cy="169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3" name="Image 22">
            <a:extLst>
              <a:ext uri="{FF2B5EF4-FFF2-40B4-BE49-F238E27FC236}">
                <a16:creationId xmlns:a16="http://schemas.microsoft.com/office/drawing/2014/main" id="{FEA3D7A4-A991-CAC6-2BE1-E812F16AB2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39361" y="269379"/>
            <a:ext cx="3514480" cy="2109455"/>
          </a:xfrm>
          <a:prstGeom prst="rect">
            <a:avLst/>
          </a:prstGeom>
        </p:spPr>
      </p:pic>
      <p:sp>
        <p:nvSpPr>
          <p:cNvPr id="24" name="ZoneTexte 23">
            <a:extLst>
              <a:ext uri="{FF2B5EF4-FFF2-40B4-BE49-F238E27FC236}">
                <a16:creationId xmlns:a16="http://schemas.microsoft.com/office/drawing/2014/main" id="{BCFCA29E-DD0B-B044-C5DD-7C88F30CC321}"/>
              </a:ext>
            </a:extLst>
          </p:cNvPr>
          <p:cNvSpPr txBox="1"/>
          <p:nvPr/>
        </p:nvSpPr>
        <p:spPr>
          <a:xfrm>
            <a:off x="9017285" y="6244566"/>
            <a:ext cx="2936556" cy="523220"/>
          </a:xfrm>
          <a:prstGeom prst="rect">
            <a:avLst/>
          </a:prstGeom>
          <a:noFill/>
        </p:spPr>
        <p:txBody>
          <a:bodyPr wrap="square" rtlCol="0">
            <a:spAutoFit/>
          </a:bodyPr>
          <a:lstStyle/>
          <a:p>
            <a:r>
              <a:rPr lang="en-GB" sz="1400" i="1"/>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38159" y="1141558"/>
            <a:ext cx="2433122" cy="923330"/>
          </a:xfrm>
          <a:prstGeom prst="rect">
            <a:avLst/>
          </a:prstGeom>
          <a:noFill/>
        </p:spPr>
        <p:txBody>
          <a:bodyPr wrap="square" rtlCol="0">
            <a:spAutoFit/>
          </a:bodyPr>
          <a:lstStyle/>
          <a:p>
            <a:r>
              <a:rPr lang="en-GB">
                <a:solidFill>
                  <a:srgbClr val="48B6C9"/>
                </a:solidFill>
              </a:rPr>
              <a:t>Active anticipatory action framework around the world</a:t>
            </a:r>
          </a:p>
        </p:txBody>
      </p:sp>
      <p:sp>
        <p:nvSpPr>
          <p:cNvPr id="26" name="Rectangle 25">
            <a:extLst>
              <a:ext uri="{FF2B5EF4-FFF2-40B4-BE49-F238E27FC236}">
                <a16:creationId xmlns:a16="http://schemas.microsoft.com/office/drawing/2014/main" id="{07D3FE38-2F67-2EA9-90C5-F05E2E4FA9EF}"/>
              </a:ext>
            </a:extLst>
          </p:cNvPr>
          <p:cNvSpPr/>
          <p:nvPr/>
        </p:nvSpPr>
        <p:spPr>
          <a:xfrm>
            <a:off x="143838" y="5883852"/>
            <a:ext cx="2321960" cy="891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C1FC-B8A9-F3E4-5986-68B2BA922E58}"/>
              </a:ext>
            </a:extLst>
          </p:cNvPr>
          <p:cNvSpPr>
            <a:spLocks noGrp="1"/>
          </p:cNvSpPr>
          <p:nvPr>
            <p:ph type="title"/>
          </p:nvPr>
        </p:nvSpPr>
        <p:spPr>
          <a:xfrm>
            <a:off x="-228600" y="1"/>
            <a:ext cx="12467701" cy="706246"/>
          </a:xfrm>
          <a:solidFill>
            <a:srgbClr val="A9D18E"/>
          </a:solidFill>
        </p:spPr>
        <p:txBody>
          <a:bodyPr anchor="ctr">
            <a:normAutofit/>
          </a:bodyPr>
          <a:lstStyle/>
          <a:p>
            <a:r>
              <a:rPr lang="en-US" b="1">
                <a:solidFill>
                  <a:schemeClr val="bg1"/>
                </a:solidFill>
                <a:highlight>
                  <a:srgbClr val="A9D18E"/>
                </a:highlight>
              </a:rPr>
              <a:t>	Key Objectives</a:t>
            </a:r>
          </a:p>
        </p:txBody>
      </p:sp>
      <p:sp>
        <p:nvSpPr>
          <p:cNvPr id="8" name="Content Placeholder 7">
            <a:extLst>
              <a:ext uri="{FF2B5EF4-FFF2-40B4-BE49-F238E27FC236}">
                <a16:creationId xmlns:a16="http://schemas.microsoft.com/office/drawing/2014/main" id="{CCA1061A-5CEE-7617-C0CD-568404B7E312}"/>
              </a:ext>
            </a:extLst>
          </p:cNvPr>
          <p:cNvSpPr>
            <a:spLocks noGrp="1"/>
          </p:cNvSpPr>
          <p:nvPr>
            <p:ph idx="1"/>
          </p:nvPr>
        </p:nvSpPr>
        <p:spPr>
          <a:xfrm>
            <a:off x="273101" y="1454483"/>
            <a:ext cx="6182711" cy="5396799"/>
          </a:xfrm>
        </p:spPr>
        <p:txBody>
          <a:bodyPr>
            <a:normAutofit/>
          </a:bodyPr>
          <a:lstStyle/>
          <a:p>
            <a:r>
              <a:rPr lang="en-US" sz="2200" b="0" i="0" u="none" strike="noStrike" baseline="0">
                <a:solidFill>
                  <a:srgbClr val="808080"/>
                </a:solidFill>
                <a:latin typeface="Arial" panose="020B0604020202020204" pitchFamily="34" charset="0"/>
              </a:rPr>
              <a:t>Identify and understand GBV risks related to the Nutrition sector and their key contributing factors</a:t>
            </a:r>
          </a:p>
          <a:p>
            <a:pPr marL="0" indent="0">
              <a:buNone/>
            </a:pPr>
            <a:endParaRPr lang="en-US" sz="800" b="0" i="0" u="none" strike="noStrike" baseline="0">
              <a:solidFill>
                <a:srgbClr val="808080"/>
              </a:solidFill>
              <a:latin typeface="Arial" panose="020B0604020202020204" pitchFamily="34" charset="0"/>
            </a:endParaRPr>
          </a:p>
          <a:p>
            <a:r>
              <a:rPr lang="en-US" sz="2200" b="0" i="0" u="none" strike="noStrike" baseline="0">
                <a:solidFill>
                  <a:srgbClr val="808080"/>
                </a:solidFill>
                <a:latin typeface="Arial" panose="020B0604020202020204" pitchFamily="34" charset="0"/>
              </a:rPr>
              <a:t>Identify field-driven recommendations to address identified GBV needs and gaps</a:t>
            </a:r>
          </a:p>
          <a:p>
            <a:pPr marL="0" indent="0">
              <a:buNone/>
            </a:pPr>
            <a:endParaRPr lang="en-US" sz="800" b="0" i="0" u="none" strike="noStrike" baseline="0">
              <a:solidFill>
                <a:srgbClr val="808080"/>
              </a:solidFill>
              <a:latin typeface="Arial" panose="020B0604020202020204" pitchFamily="34" charset="0"/>
            </a:endParaRPr>
          </a:p>
          <a:p>
            <a:r>
              <a:rPr lang="en-US" sz="2200" b="0" i="0" u="none" strike="noStrike" baseline="0">
                <a:solidFill>
                  <a:srgbClr val="808080"/>
                </a:solidFill>
                <a:latin typeface="Arial" panose="020B0604020202020204" pitchFamily="34" charset="0"/>
              </a:rPr>
              <a:t>Allow the Nutrition Sector to self-assess the status of GBV risk mitigation programme integration and identify priority areas for action</a:t>
            </a:r>
          </a:p>
          <a:p>
            <a:pPr marL="0" indent="0">
              <a:buNone/>
            </a:pPr>
            <a:endParaRPr lang="en-US" sz="800">
              <a:solidFill>
                <a:srgbClr val="808080"/>
              </a:solidFill>
              <a:latin typeface="Arial" panose="020B0604020202020204" pitchFamily="34" charset="0"/>
            </a:endParaRPr>
          </a:p>
          <a:p>
            <a:pPr>
              <a:lnSpc>
                <a:spcPct val="100000"/>
              </a:lnSpc>
            </a:pPr>
            <a:r>
              <a:rPr lang="en-US" sz="2200">
                <a:solidFill>
                  <a:srgbClr val="808080"/>
                </a:solidFill>
                <a:latin typeface="Arial" panose="020B0604020202020204" pitchFamily="34" charset="0"/>
              </a:rPr>
              <a:t>Provide evidence-based to support advocacy initiatives</a:t>
            </a:r>
            <a:r>
              <a:rPr lang="en-US" sz="2600">
                <a:solidFill>
                  <a:srgbClr val="808080"/>
                </a:solidFill>
                <a:latin typeface="Arial" panose="020B0604020202020204" pitchFamily="34" charset="0"/>
              </a:rPr>
              <a:t>.</a:t>
            </a:r>
            <a:endParaRPr lang="en-US" sz="2600" b="0" i="0" u="none" strike="noStrike" baseline="0">
              <a:solidFill>
                <a:srgbClr val="808080"/>
              </a:solidFill>
              <a:latin typeface="Arial" panose="020B0604020202020204" pitchFamily="34" charset="0"/>
            </a:endParaRPr>
          </a:p>
          <a:p>
            <a:endParaRPr lang="en-US">
              <a:solidFill>
                <a:srgbClr val="808080"/>
              </a:solidFill>
            </a:endParaRPr>
          </a:p>
        </p:txBody>
      </p:sp>
      <p:pic>
        <p:nvPicPr>
          <p:cNvPr id="13" name="Picture 12">
            <a:extLst>
              <a:ext uri="{FF2B5EF4-FFF2-40B4-BE49-F238E27FC236}">
                <a16:creationId xmlns:a16="http://schemas.microsoft.com/office/drawing/2014/main" id="{E80C5754-E3B6-C825-B9D5-A06FBDEEC1DC}"/>
              </a:ext>
            </a:extLst>
          </p:cNvPr>
          <p:cNvPicPr>
            <a:picLocks noChangeAspect="1"/>
          </p:cNvPicPr>
          <p:nvPr/>
        </p:nvPicPr>
        <p:blipFill>
          <a:blip r:embed="rId3"/>
          <a:stretch>
            <a:fillRect/>
          </a:stretch>
        </p:blipFill>
        <p:spPr>
          <a:xfrm>
            <a:off x="6593811" y="1714500"/>
            <a:ext cx="5102555" cy="3429000"/>
          </a:xfrm>
          <a:prstGeom prst="rect">
            <a:avLst/>
          </a:prstGeom>
        </p:spPr>
      </p:pic>
      <p:pic>
        <p:nvPicPr>
          <p:cNvPr id="3" name="Picture 2">
            <a:extLst>
              <a:ext uri="{FF2B5EF4-FFF2-40B4-BE49-F238E27FC236}">
                <a16:creationId xmlns:a16="http://schemas.microsoft.com/office/drawing/2014/main" id="{7760BBEF-C9F5-FDDD-FE89-19C88C11AB6D}"/>
              </a:ext>
            </a:extLst>
          </p:cNvPr>
          <p:cNvPicPr/>
          <p:nvPr/>
        </p:nvPicPr>
        <p:blipFill>
          <a:blip r:embed="rId4"/>
          <a:srcRect/>
          <a:stretch>
            <a:fillRect/>
          </a:stretch>
        </p:blipFill>
        <p:spPr>
          <a:xfrm>
            <a:off x="302703" y="6154687"/>
            <a:ext cx="1160780" cy="696595"/>
          </a:xfrm>
          <a:prstGeom prst="rect">
            <a:avLst/>
          </a:prstGeom>
          <a:ln/>
        </p:spPr>
      </p:pic>
      <p:cxnSp>
        <p:nvCxnSpPr>
          <p:cNvPr id="5" name="Straight Connector 4">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5"/>
          <a:stretch>
            <a:fillRect/>
          </a:stretch>
        </p:blipFill>
        <p:spPr>
          <a:xfrm>
            <a:off x="8450058" y="6069530"/>
            <a:ext cx="1079649" cy="665642"/>
          </a:xfrm>
          <a:prstGeom prst="rect">
            <a:avLst/>
          </a:prstGeom>
        </p:spPr>
      </p:pic>
      <p:pic>
        <p:nvPicPr>
          <p:cNvPr id="9" name="Picture 8"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6"/>
          <a:stretch>
            <a:fillRect/>
          </a:stretch>
        </p:blipFill>
        <p:spPr>
          <a:xfrm>
            <a:off x="9675628" y="6179617"/>
            <a:ext cx="1275893" cy="452120"/>
          </a:xfrm>
          <a:prstGeom prst="rect">
            <a:avLst/>
          </a:prstGeom>
        </p:spPr>
      </p:pic>
      <p:sp>
        <p:nvSpPr>
          <p:cNvPr id="10" name="TextBox 11">
            <a:extLst>
              <a:ext uri="{FF2B5EF4-FFF2-40B4-BE49-F238E27FC236}">
                <a16:creationId xmlns:a16="http://schemas.microsoft.com/office/drawing/2014/main" id="{7954D315-7FD8-EA6E-42CC-3A78E56CAB2B}"/>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EAP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3170453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2D57BE-7D15-016A-C650-7B577D6261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07296"/>
            <a:ext cx="9707761" cy="605070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191751"/>
            <a:ext cx="7605329" cy="579143"/>
          </a:xfrm>
          <a:prstGeom prst="rect">
            <a:avLst/>
          </a:prstGeom>
        </p:spPr>
      </p:pic>
      <p:sp>
        <p:nvSpPr>
          <p:cNvPr id="13" name="object 13"/>
          <p:cNvSpPr txBox="1">
            <a:spLocks noGrp="1"/>
          </p:cNvSpPr>
          <p:nvPr>
            <p:ph type="title"/>
          </p:nvPr>
        </p:nvSpPr>
        <p:spPr>
          <a:xfrm>
            <a:off x="238159" y="228152"/>
            <a:ext cx="7686214" cy="500996"/>
          </a:xfrm>
          <a:prstGeom prst="rect">
            <a:avLst/>
          </a:prstGeom>
        </p:spPr>
        <p:txBody>
          <a:bodyPr vert="horz" wrap="square" lIns="0" tIns="8471" rIns="0" bIns="0" rtlCol="0" anchor="ctr">
            <a:spAutoFit/>
          </a:bodyPr>
          <a:lstStyle/>
          <a:p>
            <a:pPr marL="7701">
              <a:spcBef>
                <a:spcPts val="67"/>
              </a:spcBef>
            </a:pPr>
            <a:r>
              <a:rPr lang="en-GB" sz="3200"/>
              <a:t>Anticipatory action – Global overview 2022 </a:t>
            </a:r>
            <a:endParaRPr sz="3200"/>
          </a:p>
        </p:txBody>
      </p:sp>
      <p:sp>
        <p:nvSpPr>
          <p:cNvPr id="21" name="Rectangle 20">
            <a:extLst>
              <a:ext uri="{FF2B5EF4-FFF2-40B4-BE49-F238E27FC236}">
                <a16:creationId xmlns:a16="http://schemas.microsoft.com/office/drawing/2014/main" id="{FA86F1A9-110D-576F-21D6-51381E2D3A96}"/>
              </a:ext>
            </a:extLst>
          </p:cNvPr>
          <p:cNvSpPr/>
          <p:nvPr/>
        </p:nvSpPr>
        <p:spPr>
          <a:xfrm>
            <a:off x="0" y="769672"/>
            <a:ext cx="3514480" cy="169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 name="ZoneTexte 23">
            <a:extLst>
              <a:ext uri="{FF2B5EF4-FFF2-40B4-BE49-F238E27FC236}">
                <a16:creationId xmlns:a16="http://schemas.microsoft.com/office/drawing/2014/main" id="{BCFCA29E-DD0B-B044-C5DD-7C88F30CC321}"/>
              </a:ext>
            </a:extLst>
          </p:cNvPr>
          <p:cNvSpPr txBox="1"/>
          <p:nvPr/>
        </p:nvSpPr>
        <p:spPr>
          <a:xfrm>
            <a:off x="9017285" y="6244566"/>
            <a:ext cx="2936556" cy="523220"/>
          </a:xfrm>
          <a:prstGeom prst="rect">
            <a:avLst/>
          </a:prstGeom>
          <a:solidFill>
            <a:schemeClr val="bg1"/>
          </a:solidFill>
        </p:spPr>
        <p:txBody>
          <a:bodyPr wrap="square" rtlCol="0">
            <a:spAutoFit/>
          </a:bodyPr>
          <a:lstStyle/>
          <a:p>
            <a:r>
              <a:rPr lang="en-GB" sz="1400" i="1"/>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04222" y="1270166"/>
            <a:ext cx="3083508" cy="646331"/>
          </a:xfrm>
          <a:prstGeom prst="rect">
            <a:avLst/>
          </a:prstGeom>
          <a:noFill/>
        </p:spPr>
        <p:txBody>
          <a:bodyPr wrap="square" rtlCol="0">
            <a:spAutoFit/>
          </a:bodyPr>
          <a:lstStyle/>
          <a:p>
            <a:r>
              <a:rPr lang="en-GB">
                <a:solidFill>
                  <a:srgbClr val="48B6C9"/>
                </a:solidFill>
              </a:rPr>
              <a:t>Anticipatory action frameworks activated in 2022</a:t>
            </a:r>
          </a:p>
        </p:txBody>
      </p:sp>
      <p:sp>
        <p:nvSpPr>
          <p:cNvPr id="26" name="Rectangle 25">
            <a:extLst>
              <a:ext uri="{FF2B5EF4-FFF2-40B4-BE49-F238E27FC236}">
                <a16:creationId xmlns:a16="http://schemas.microsoft.com/office/drawing/2014/main" id="{07D3FE38-2F67-2EA9-90C5-F05E2E4FA9EF}"/>
              </a:ext>
            </a:extLst>
          </p:cNvPr>
          <p:cNvSpPr/>
          <p:nvPr/>
        </p:nvSpPr>
        <p:spPr>
          <a:xfrm>
            <a:off x="143838" y="5883852"/>
            <a:ext cx="2321960" cy="891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Image 5">
            <a:extLst>
              <a:ext uri="{FF2B5EF4-FFF2-40B4-BE49-F238E27FC236}">
                <a16:creationId xmlns:a16="http://schemas.microsoft.com/office/drawing/2014/main" id="{76364D65-E6E1-C0B3-7124-5CD1C895C7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09550" y="448233"/>
            <a:ext cx="3910591" cy="2685385"/>
          </a:xfrm>
          <a:prstGeom prst="rect">
            <a:avLst/>
          </a:prstGeom>
        </p:spPr>
      </p:pic>
    </p:spTree>
    <p:extLst>
      <p:ext uri="{BB962C8B-B14F-4D97-AF65-F5344CB8AC3E}">
        <p14:creationId xmlns:p14="http://schemas.microsoft.com/office/powerpoint/2010/main" val="2217098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DFABF3A-0148-4C9D-AEC1-D579E1A7B0E5}"/>
              </a:ext>
            </a:extLst>
          </p:cNvPr>
          <p:cNvSpPr txBox="1"/>
          <p:nvPr/>
        </p:nvSpPr>
        <p:spPr>
          <a:xfrm>
            <a:off x="7174" y="6568876"/>
            <a:ext cx="5627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D2E"/>
                </a:solidFill>
                <a:effectLst/>
                <a:uLnTx/>
                <a:uFillTx/>
                <a:latin typeface="Calibri" panose="020F0502020204030204"/>
                <a:ea typeface="+mn-ea"/>
                <a:cs typeface="+mn-cs"/>
              </a:rPr>
              <a:t>Source: https://www.</a:t>
            </a:r>
            <a:r>
              <a:rPr kumimoji="0" lang="en-US" sz="1200" b="0" i="0" u="none" strike="noStrike" kern="1200" cap="none" spc="0" normalizeH="0" baseline="0" noProof="0">
                <a:ln>
                  <a:noFill/>
                </a:ln>
                <a:solidFill>
                  <a:srgbClr val="005691"/>
                </a:solidFill>
                <a:effectLst/>
                <a:uLnTx/>
                <a:uFillTx/>
                <a:latin typeface="Calibri" panose="020F0502020204030204"/>
                <a:ea typeface="+mn-ea"/>
                <a:cs typeface="+mn-cs"/>
              </a:rPr>
              <a:t>unocha</a:t>
            </a:r>
            <a:r>
              <a:rPr kumimoji="0" lang="en-US" sz="1200" b="0" i="0" u="none" strike="noStrike" kern="1200" cap="none" spc="0" normalizeH="0" baseline="0" noProof="0">
                <a:ln>
                  <a:noFill/>
                </a:ln>
                <a:solidFill>
                  <a:srgbClr val="2F2D2E"/>
                </a:solidFill>
                <a:effectLst/>
                <a:uLnTx/>
                <a:uFillTx/>
                <a:latin typeface="Calibri" panose="020F0502020204030204"/>
                <a:ea typeface="+mn-ea"/>
                <a:cs typeface="+mn-cs"/>
              </a:rPr>
              <a:t>.org/our-work/humanitarian-financing/anticipatory-action</a:t>
            </a:r>
          </a:p>
        </p:txBody>
      </p:sp>
      <p:pic>
        <p:nvPicPr>
          <p:cNvPr id="4" name="Picture 3">
            <a:extLst>
              <a:ext uri="{FF2B5EF4-FFF2-40B4-BE49-F238E27FC236}">
                <a16:creationId xmlns:a16="http://schemas.microsoft.com/office/drawing/2014/main" id="{BD511CB9-6DE2-451E-8643-306E964900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788"/>
            <a:ext cx="12192000" cy="6856424"/>
          </a:xfrm>
          <a:prstGeom prst="rect">
            <a:avLst/>
          </a:prstGeom>
        </p:spPr>
      </p:pic>
      <p:sp>
        <p:nvSpPr>
          <p:cNvPr id="3" name="TextBox 2">
            <a:extLst>
              <a:ext uri="{FF2B5EF4-FFF2-40B4-BE49-F238E27FC236}">
                <a16:creationId xmlns:a16="http://schemas.microsoft.com/office/drawing/2014/main" id="{2E03E55C-91F5-414F-A509-F17F4CEC3077}"/>
              </a:ext>
            </a:extLst>
          </p:cNvPr>
          <p:cNvSpPr txBox="1"/>
          <p:nvPr/>
        </p:nvSpPr>
        <p:spPr>
          <a:xfrm>
            <a:off x="578575" y="6519446"/>
            <a:ext cx="2532201" cy="307777"/>
          </a:xfrm>
          <a:prstGeom prst="rect">
            <a:avLst/>
          </a:prstGeom>
          <a:noFill/>
        </p:spPr>
        <p:txBody>
          <a:bodyPr wrap="square" rtlCol="0">
            <a:spAutoFit/>
          </a:bodyPr>
          <a:lstStyle/>
          <a:p>
            <a:r>
              <a:rPr lang="en-US" sz="1400" i="1">
                <a:solidFill>
                  <a:schemeClr val="tx1">
                    <a:lumMod val="75000"/>
                    <a:lumOff val="25000"/>
                  </a:schemeClr>
                </a:solidFill>
              </a:rPr>
              <a:t>*As of March 2023</a:t>
            </a:r>
          </a:p>
        </p:txBody>
      </p:sp>
      <p:sp>
        <p:nvSpPr>
          <p:cNvPr id="2" name="Ellipse 1">
            <a:extLst>
              <a:ext uri="{FF2B5EF4-FFF2-40B4-BE49-F238E27FC236}">
                <a16:creationId xmlns:a16="http://schemas.microsoft.com/office/drawing/2014/main" id="{E139B924-C2C3-2724-3602-8741A43EDD26}"/>
              </a:ext>
            </a:extLst>
          </p:cNvPr>
          <p:cNvSpPr/>
          <p:nvPr/>
        </p:nvSpPr>
        <p:spPr>
          <a:xfrm rot="647002">
            <a:off x="6219930" y="1045029"/>
            <a:ext cx="5496448" cy="23839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48F5CECB-75AF-C888-1AC8-9FB4B91E549F}"/>
              </a:ext>
            </a:extLst>
          </p:cNvPr>
          <p:cNvSpPr txBox="1"/>
          <p:nvPr/>
        </p:nvSpPr>
        <p:spPr>
          <a:xfrm>
            <a:off x="4465983" y="6384210"/>
            <a:ext cx="6096000" cy="369332"/>
          </a:xfrm>
          <a:prstGeom prst="rect">
            <a:avLst/>
          </a:prstGeom>
          <a:noFill/>
        </p:spPr>
        <p:txBody>
          <a:bodyPr wrap="square">
            <a:spAutoFit/>
          </a:bodyPr>
          <a:lstStyle/>
          <a:p>
            <a:r>
              <a:rPr lang="en-GB"/>
              <a:t>https://www.unocha.org/anticipatory-action</a:t>
            </a:r>
          </a:p>
        </p:txBody>
      </p:sp>
    </p:spTree>
    <p:extLst>
      <p:ext uri="{BB962C8B-B14F-4D97-AF65-F5344CB8AC3E}">
        <p14:creationId xmlns:p14="http://schemas.microsoft.com/office/powerpoint/2010/main" val="27147938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064730DE-5AF7-0505-E95F-304732F3C029}"/>
              </a:ext>
            </a:extLst>
          </p:cNvPr>
          <p:cNvGrpSpPr/>
          <p:nvPr/>
        </p:nvGrpSpPr>
        <p:grpSpPr>
          <a:xfrm>
            <a:off x="2128820" y="2877891"/>
            <a:ext cx="3290258" cy="294063"/>
            <a:chOff x="3503514" y="4744969"/>
            <a:chExt cx="5431155" cy="485403"/>
          </a:xfrm>
        </p:grpSpPr>
        <p:sp>
          <p:nvSpPr>
            <p:cNvPr id="37" name="object 37"/>
            <p:cNvSpPr/>
            <p:nvPr/>
          </p:nvSpPr>
          <p:spPr>
            <a:xfrm>
              <a:off x="3503514" y="5230372"/>
              <a:ext cx="5431155" cy="0"/>
            </a:xfrm>
            <a:custGeom>
              <a:avLst/>
              <a:gdLst/>
              <a:ahLst/>
              <a:cxnLst/>
              <a:rect l="l" t="t" r="r" b="b"/>
              <a:pathLst>
                <a:path w="5431155">
                  <a:moveTo>
                    <a:pt x="0" y="0"/>
                  </a:moveTo>
                  <a:lnTo>
                    <a:pt x="5430923" y="0"/>
                  </a:lnTo>
                </a:path>
              </a:pathLst>
            </a:custGeom>
            <a:ln w="76374">
              <a:solidFill>
                <a:srgbClr val="982B56"/>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4" name="object 74"/>
            <p:cNvSpPr txBox="1"/>
            <p:nvPr/>
          </p:nvSpPr>
          <p:spPr>
            <a:xfrm>
              <a:off x="5386310" y="4744969"/>
              <a:ext cx="1624965" cy="315984"/>
            </a:xfrm>
            <a:prstGeom prst="rect">
              <a:avLst/>
            </a:prstGeom>
          </p:spPr>
          <p:txBody>
            <a:bodyPr vert="horz" wrap="square" lIns="0" tIns="9617" rIns="0" bIns="0" rtlCol="0">
              <a:spAutoFit/>
            </a:bodyPr>
            <a:lstStyle/>
            <a:p>
              <a:pPr marL="7694" algn="ctr" defTabSz="553944">
                <a:spcBef>
                  <a:spcPts val="76"/>
                </a:spcBef>
              </a:pPr>
              <a:r>
                <a:rPr sz="1181" b="1" kern="0">
                  <a:solidFill>
                    <a:sysClr val="windowText" lastClr="000000"/>
                  </a:solidFill>
                  <a:latin typeface="OpenSans-Extrabold"/>
                  <a:cs typeface="OpenSans-Extrabold"/>
                  <a:sym typeface="Helvetica Neue"/>
                </a:rPr>
                <a:t>DRY</a:t>
              </a:r>
              <a:r>
                <a:rPr sz="1181" b="1" kern="0" spc="-73">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SEASON</a:t>
              </a:r>
              <a:endParaRPr sz="1181" kern="0">
                <a:solidFill>
                  <a:sysClr val="windowText" lastClr="000000"/>
                </a:solidFill>
                <a:latin typeface="OpenSans-Extrabold"/>
                <a:cs typeface="OpenSans-Extrabold"/>
                <a:sym typeface="Helvetica Neue"/>
              </a:endParaRPr>
            </a:p>
          </p:txBody>
        </p:sp>
      </p:grpSp>
      <p:grpSp>
        <p:nvGrpSpPr>
          <p:cNvPr id="85" name="Group 84">
            <a:extLst>
              <a:ext uri="{FF2B5EF4-FFF2-40B4-BE49-F238E27FC236}">
                <a16:creationId xmlns:a16="http://schemas.microsoft.com/office/drawing/2014/main" id="{B831A801-A416-3533-BA4E-1D4B8932CE59}"/>
              </a:ext>
            </a:extLst>
          </p:cNvPr>
          <p:cNvGrpSpPr/>
          <p:nvPr/>
        </p:nvGrpSpPr>
        <p:grpSpPr>
          <a:xfrm>
            <a:off x="741751" y="3316511"/>
            <a:ext cx="10642462" cy="465892"/>
            <a:chOff x="1213910" y="5468992"/>
            <a:chExt cx="17567275" cy="769037"/>
          </a:xfrm>
        </p:grpSpPr>
        <p:sp>
          <p:nvSpPr>
            <p:cNvPr id="32" name="object 32"/>
            <p:cNvSpPr/>
            <p:nvPr/>
          </p:nvSpPr>
          <p:spPr>
            <a:xfrm>
              <a:off x="2836989" y="5474137"/>
              <a:ext cx="14385925" cy="762000"/>
            </a:xfrm>
            <a:custGeom>
              <a:avLst/>
              <a:gdLst/>
              <a:ahLst/>
              <a:cxnLst/>
              <a:rect l="l" t="t" r="r" b="b"/>
              <a:pathLst>
                <a:path w="14385925" h="762000">
                  <a:moveTo>
                    <a:pt x="14385493" y="0"/>
                  </a:moveTo>
                  <a:lnTo>
                    <a:pt x="13484708" y="0"/>
                  </a:lnTo>
                  <a:lnTo>
                    <a:pt x="13484708" y="759460"/>
                  </a:lnTo>
                  <a:lnTo>
                    <a:pt x="6308496" y="759460"/>
                  </a:lnTo>
                  <a:lnTo>
                    <a:pt x="6308496" y="0"/>
                  </a:lnTo>
                  <a:lnTo>
                    <a:pt x="0" y="0"/>
                  </a:lnTo>
                  <a:lnTo>
                    <a:pt x="0" y="759460"/>
                  </a:lnTo>
                  <a:lnTo>
                    <a:pt x="0" y="762000"/>
                  </a:lnTo>
                  <a:lnTo>
                    <a:pt x="14385493" y="762000"/>
                  </a:lnTo>
                  <a:lnTo>
                    <a:pt x="14385493" y="759460"/>
                  </a:lnTo>
                  <a:lnTo>
                    <a:pt x="14385493" y="0"/>
                  </a:lnTo>
                  <a:close/>
                </a:path>
              </a:pathLst>
            </a:custGeom>
            <a:solidFill>
              <a:srgbClr val="36596D"/>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3" name="object 33"/>
            <p:cNvSpPr/>
            <p:nvPr/>
          </p:nvSpPr>
          <p:spPr>
            <a:xfrm>
              <a:off x="9145493" y="5468992"/>
              <a:ext cx="7176770" cy="5715"/>
            </a:xfrm>
            <a:custGeom>
              <a:avLst/>
              <a:gdLst/>
              <a:ahLst/>
              <a:cxnLst/>
              <a:rect l="l" t="t" r="r" b="b"/>
              <a:pathLst>
                <a:path w="7176769" h="5714">
                  <a:moveTo>
                    <a:pt x="0" y="0"/>
                  </a:moveTo>
                  <a:lnTo>
                    <a:pt x="0" y="5130"/>
                  </a:lnTo>
                  <a:lnTo>
                    <a:pt x="7176210" y="5130"/>
                  </a:lnTo>
                  <a:lnTo>
                    <a:pt x="7176210" y="1109"/>
                  </a:lnTo>
                  <a:lnTo>
                    <a:pt x="0" y="0"/>
                  </a:lnTo>
                  <a:close/>
                </a:path>
              </a:pathLst>
            </a:custGeom>
            <a:solidFill>
              <a:srgbClr val="F15761"/>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4" name="object 34"/>
            <p:cNvSpPr txBox="1"/>
            <p:nvPr/>
          </p:nvSpPr>
          <p:spPr>
            <a:xfrm>
              <a:off x="3325178" y="5714458"/>
              <a:ext cx="5090160" cy="239680"/>
            </a:xfrm>
            <a:prstGeom prst="rect">
              <a:avLst/>
            </a:prstGeom>
          </p:spPr>
          <p:txBody>
            <a:bodyPr vert="horz" wrap="square" lIns="0" tIns="10002" rIns="0" bIns="0" rtlCol="0">
              <a:spAutoFit/>
            </a:bodyPr>
            <a:lstStyle/>
            <a:p>
              <a:pPr algn="ctr" defTabSz="553944">
                <a:spcBef>
                  <a:spcPts val="79"/>
                </a:spcBef>
                <a:tabLst>
                  <a:tab pos="735129" algn="l"/>
                  <a:tab pos="1502956" algn="l"/>
                  <a:tab pos="2238085" algn="l"/>
                  <a:tab pos="2973600" algn="l"/>
                </a:tabLst>
              </a:pPr>
              <a:r>
                <a:rPr sz="878" b="1" kern="0">
                  <a:solidFill>
                    <a:srgbClr val="FFFFFF"/>
                  </a:solidFill>
                  <a:latin typeface="OpenSans-Semibold"/>
                  <a:cs typeface="OpenSans-Semibold"/>
                  <a:sym typeface="Helvetica Neue"/>
                </a:rPr>
                <a:t>-</a:t>
              </a:r>
              <a:r>
                <a:rPr sz="878" b="1" kern="0" spc="-15">
                  <a:solidFill>
                    <a:srgbClr val="FFFFFF"/>
                  </a:solidFill>
                  <a:latin typeface="OpenSans-Semibold"/>
                  <a:cs typeface="OpenSans-Semibold"/>
                  <a:sym typeface="Helvetica Neue"/>
                </a:rPr>
                <a:t>11</a:t>
              </a:r>
              <a:r>
                <a:rPr sz="878" b="1" kern="0">
                  <a:solidFill>
                    <a:srgbClr val="FFFFFF"/>
                  </a:solidFill>
                  <a:latin typeface="OpenSans-Semibold"/>
                  <a:cs typeface="OpenSans-Semibold"/>
                  <a:sym typeface="Helvetica Neue"/>
                </a:rPr>
                <a:t>	-</a:t>
              </a:r>
              <a:r>
                <a:rPr sz="878" b="1" kern="0" spc="-15">
                  <a:solidFill>
                    <a:srgbClr val="FFFFFF"/>
                  </a:solidFill>
                  <a:latin typeface="OpenSans-Semibold"/>
                  <a:cs typeface="OpenSans-Semibold"/>
                  <a:sym typeface="Helvetica Neue"/>
                </a:rPr>
                <a:t>10</a:t>
              </a:r>
              <a:r>
                <a:rPr sz="878" b="1" kern="0">
                  <a:solidFill>
                    <a:srgbClr val="FFFFFF"/>
                  </a:solidFill>
                  <a:latin typeface="OpenSans-Semibold"/>
                  <a:cs typeface="OpenSans-Semibold"/>
                  <a:sym typeface="Helvetica Neue"/>
                </a:rPr>
                <a:t>	-</a:t>
              </a:r>
              <a:r>
                <a:rPr sz="878" b="1" kern="0" spc="-30">
                  <a:solidFill>
                    <a:srgbClr val="FFFFFF"/>
                  </a:solidFill>
                  <a:latin typeface="OpenSans-Semibold"/>
                  <a:cs typeface="OpenSans-Semibold"/>
                  <a:sym typeface="Helvetica Neue"/>
                </a:rPr>
                <a:t>9</a:t>
              </a:r>
              <a:r>
                <a:rPr sz="878" b="1" kern="0">
                  <a:solidFill>
                    <a:srgbClr val="FFFFFF"/>
                  </a:solidFill>
                  <a:latin typeface="OpenSans-Semibold"/>
                  <a:cs typeface="OpenSans-Semibold"/>
                  <a:sym typeface="Helvetica Neue"/>
                </a:rPr>
                <a:t>	-</a:t>
              </a:r>
              <a:r>
                <a:rPr sz="878" b="1" kern="0" spc="-30">
                  <a:solidFill>
                    <a:srgbClr val="FFFFFF"/>
                  </a:solidFill>
                  <a:latin typeface="OpenSans-Semibold"/>
                  <a:cs typeface="OpenSans-Semibold"/>
                  <a:sym typeface="Helvetica Neue"/>
                </a:rPr>
                <a:t>8</a:t>
              </a:r>
              <a:r>
                <a:rPr sz="878" b="1" kern="0">
                  <a:solidFill>
                    <a:srgbClr val="FFFFFF"/>
                  </a:solidFill>
                  <a:latin typeface="OpenSans-Semibold"/>
                  <a:cs typeface="OpenSans-Semibold"/>
                  <a:sym typeface="Helvetica Neue"/>
                </a:rPr>
                <a:t>	-</a:t>
              </a:r>
              <a:r>
                <a:rPr sz="878" b="1" kern="0" spc="-30">
                  <a:solidFill>
                    <a:srgbClr val="FFFFFF"/>
                  </a:solidFill>
                  <a:latin typeface="OpenSans-Semibold"/>
                  <a:cs typeface="OpenSans-Semibold"/>
                  <a:sym typeface="Helvetica Neue"/>
                </a:rPr>
                <a:t>7</a:t>
              </a:r>
              <a:endParaRPr sz="878" kern="0">
                <a:solidFill>
                  <a:sysClr val="windowText" lastClr="000000"/>
                </a:solidFill>
                <a:latin typeface="OpenSans-Semibold"/>
                <a:cs typeface="OpenSans-Semibold"/>
                <a:sym typeface="Helvetica Neue"/>
              </a:endParaRPr>
            </a:p>
          </p:txBody>
        </p:sp>
        <p:sp>
          <p:nvSpPr>
            <p:cNvPr id="35" name="object 35"/>
            <p:cNvSpPr txBox="1"/>
            <p:nvPr/>
          </p:nvSpPr>
          <p:spPr>
            <a:xfrm>
              <a:off x="9447798" y="5714458"/>
              <a:ext cx="6250304" cy="239680"/>
            </a:xfrm>
            <a:prstGeom prst="rect">
              <a:avLst/>
            </a:prstGeom>
          </p:spPr>
          <p:txBody>
            <a:bodyPr vert="horz" wrap="square" lIns="0" tIns="10002" rIns="0" bIns="0" rtlCol="0">
              <a:spAutoFit/>
            </a:bodyPr>
            <a:lstStyle/>
            <a:p>
              <a:pPr algn="ctr" defTabSz="553944">
                <a:spcBef>
                  <a:spcPts val="79"/>
                </a:spcBef>
                <a:tabLst>
                  <a:tab pos="735129" algn="l"/>
                  <a:tab pos="1470258" algn="l"/>
                  <a:tab pos="2205772" algn="l"/>
                  <a:tab pos="2940902" algn="l"/>
                  <a:tab pos="3676415" algn="l"/>
                </a:tabLst>
              </a:pPr>
              <a:r>
                <a:rPr sz="878" b="1" kern="0">
                  <a:solidFill>
                    <a:sysClr val="windowText" lastClr="000000"/>
                  </a:solidFill>
                  <a:latin typeface="OpenSans-Semibold"/>
                  <a:cs typeface="OpenSans-Semibold"/>
                  <a:sym typeface="Helvetica Neue"/>
                </a:rPr>
                <a:t>-</a:t>
              </a:r>
              <a:r>
                <a:rPr sz="878" b="1" kern="0" spc="-30">
                  <a:solidFill>
                    <a:sysClr val="windowText" lastClr="000000"/>
                  </a:solidFill>
                  <a:latin typeface="OpenSans-Semibold"/>
                  <a:cs typeface="OpenSans-Semibold"/>
                  <a:sym typeface="Helvetica Neue"/>
                </a:rPr>
                <a:t>6</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5</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4</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3</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2</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1</a:t>
              </a:r>
              <a:endParaRPr sz="878" kern="0">
                <a:solidFill>
                  <a:sysClr val="windowText" lastClr="000000"/>
                </a:solidFill>
                <a:latin typeface="OpenSans-Semibold"/>
                <a:cs typeface="OpenSans-Semibold"/>
                <a:sym typeface="Helvetica Neue"/>
              </a:endParaRPr>
            </a:p>
          </p:txBody>
        </p:sp>
        <p:sp>
          <p:nvSpPr>
            <p:cNvPr id="36" name="object 36"/>
            <p:cNvSpPr txBox="1"/>
            <p:nvPr/>
          </p:nvSpPr>
          <p:spPr>
            <a:xfrm>
              <a:off x="16760838" y="5714458"/>
              <a:ext cx="120650" cy="239680"/>
            </a:xfrm>
            <a:prstGeom prst="rect">
              <a:avLst/>
            </a:prstGeom>
          </p:spPr>
          <p:txBody>
            <a:bodyPr vert="horz" wrap="square" lIns="0" tIns="10002" rIns="0" bIns="0" rtlCol="0">
              <a:spAutoFit/>
            </a:bodyPr>
            <a:lstStyle/>
            <a:p>
              <a:pPr algn="ctr" defTabSz="553944">
                <a:spcBef>
                  <a:spcPts val="79"/>
                </a:spcBef>
              </a:pPr>
              <a:r>
                <a:rPr sz="878" b="1" kern="0" spc="9">
                  <a:solidFill>
                    <a:srgbClr val="FFFFFF"/>
                  </a:solidFill>
                  <a:latin typeface="OpenSans-Semibold"/>
                  <a:cs typeface="OpenSans-Semibold"/>
                  <a:sym typeface="Helvetica Neue"/>
                </a:rPr>
                <a:t>0</a:t>
              </a:r>
              <a:endParaRPr sz="878" kern="0">
                <a:solidFill>
                  <a:sysClr val="windowText" lastClr="000000"/>
                </a:solidFill>
                <a:latin typeface="OpenSans-Semibold"/>
                <a:cs typeface="OpenSans-Semibold"/>
                <a:sym typeface="Helvetica Neue"/>
              </a:endParaRPr>
            </a:p>
          </p:txBody>
        </p:sp>
        <p:grpSp>
          <p:nvGrpSpPr>
            <p:cNvPr id="66" name="object 66"/>
            <p:cNvGrpSpPr/>
            <p:nvPr/>
          </p:nvGrpSpPr>
          <p:grpSpPr>
            <a:xfrm>
              <a:off x="1213910" y="5474124"/>
              <a:ext cx="17567275" cy="763905"/>
              <a:chOff x="1213910" y="5474124"/>
              <a:chExt cx="17567275" cy="763905"/>
            </a:xfrm>
          </p:grpSpPr>
          <p:sp>
            <p:nvSpPr>
              <p:cNvPr id="67" name="object 67"/>
              <p:cNvSpPr/>
              <p:nvPr/>
            </p:nvSpPr>
            <p:spPr>
              <a:xfrm>
                <a:off x="1213910" y="5474124"/>
                <a:ext cx="17567275" cy="763905"/>
              </a:xfrm>
              <a:custGeom>
                <a:avLst/>
                <a:gdLst/>
                <a:ahLst/>
                <a:cxnLst/>
                <a:rect l="l" t="t" r="r" b="b"/>
                <a:pathLst>
                  <a:path w="17567275" h="763904">
                    <a:moveTo>
                      <a:pt x="17567150" y="763892"/>
                    </a:moveTo>
                    <a:lnTo>
                      <a:pt x="0" y="763892"/>
                    </a:lnTo>
                    <a:lnTo>
                      <a:pt x="0" y="0"/>
                    </a:lnTo>
                    <a:lnTo>
                      <a:pt x="17567150" y="0"/>
                    </a:lnTo>
                    <a:lnTo>
                      <a:pt x="17567150" y="763892"/>
                    </a:lnTo>
                    <a:close/>
                  </a:path>
                </a:pathLst>
              </a:custGeom>
              <a:ln w="21632">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8" name="object 68"/>
              <p:cNvSpPr/>
              <p:nvPr/>
            </p:nvSpPr>
            <p:spPr>
              <a:xfrm>
                <a:off x="9164678" y="5483195"/>
                <a:ext cx="7137400" cy="746760"/>
              </a:xfrm>
              <a:custGeom>
                <a:avLst/>
                <a:gdLst/>
                <a:ahLst/>
                <a:cxnLst/>
                <a:rect l="l" t="t" r="r" b="b"/>
                <a:pathLst>
                  <a:path w="7137400" h="746760">
                    <a:moveTo>
                      <a:pt x="7136965" y="746626"/>
                    </a:moveTo>
                    <a:lnTo>
                      <a:pt x="0" y="746626"/>
                    </a:lnTo>
                    <a:lnTo>
                      <a:pt x="0" y="0"/>
                    </a:lnTo>
                    <a:lnTo>
                      <a:pt x="7136965" y="0"/>
                    </a:lnTo>
                    <a:lnTo>
                      <a:pt x="7136965" y="746626"/>
                    </a:lnTo>
                    <a:close/>
                  </a:path>
                </a:pathLst>
              </a:custGeom>
              <a:ln w="40428">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sp>
          <p:nvSpPr>
            <p:cNvPr id="75" name="object 75"/>
            <p:cNvSpPr txBox="1"/>
            <p:nvPr/>
          </p:nvSpPr>
          <p:spPr>
            <a:xfrm>
              <a:off x="1224727" y="5560443"/>
              <a:ext cx="1612265" cy="597183"/>
            </a:xfrm>
            <a:prstGeom prst="rect">
              <a:avLst/>
            </a:prstGeom>
          </p:spPr>
          <p:txBody>
            <a:bodyPr vert="horz" wrap="square" lIns="0" tIns="28082" rIns="0" bIns="0" rtlCol="0">
              <a:spAutoFit/>
            </a:bodyPr>
            <a:lstStyle/>
            <a:p>
              <a:pPr marL="120406" marR="212345" algn="ctr" defTabSz="553944">
                <a:lnSpc>
                  <a:spcPts val="1296"/>
                </a:lnSpc>
                <a:spcBef>
                  <a:spcPts val="221"/>
                </a:spcBef>
              </a:pPr>
              <a:r>
                <a:rPr sz="1181" b="1" kern="0" spc="-21">
                  <a:solidFill>
                    <a:sysClr val="windowText" lastClr="000000"/>
                  </a:solidFill>
                  <a:latin typeface="OpenSans-Extrabold"/>
                  <a:cs typeface="OpenSans-Extrabold"/>
                  <a:sym typeface="Helvetica Neue"/>
                </a:rPr>
                <a:t>DAYS</a:t>
              </a:r>
              <a:r>
                <a:rPr sz="1181" b="1" kern="0" spc="-61">
                  <a:solidFill>
                    <a:sysClr val="windowText" lastClr="000000"/>
                  </a:solidFill>
                  <a:latin typeface="OpenSans-Extrabold"/>
                  <a:cs typeface="OpenSans-Extrabold"/>
                  <a:sym typeface="Helvetica Neue"/>
                </a:rPr>
                <a:t> </a:t>
              </a:r>
              <a:r>
                <a:rPr sz="1181" b="1" kern="0" spc="-15">
                  <a:solidFill>
                    <a:sysClr val="windowText" lastClr="000000"/>
                  </a:solidFill>
                  <a:latin typeface="OpenSans-Extrabold"/>
                  <a:cs typeface="OpenSans-Extrabold"/>
                  <a:sym typeface="Helvetica Neue"/>
                </a:rPr>
                <a:t>TO </a:t>
              </a:r>
              <a:r>
                <a:rPr sz="1181" b="1" kern="0" spc="-6">
                  <a:solidFill>
                    <a:sysClr val="windowText" lastClr="000000"/>
                  </a:solidFill>
                  <a:latin typeface="OpenSans-Extrabold"/>
                  <a:cs typeface="OpenSans-Extrabold"/>
                  <a:sym typeface="Helvetica Neue"/>
                </a:rPr>
                <a:t>IMPACT</a:t>
              </a:r>
              <a:endParaRPr sz="1181" kern="0">
                <a:solidFill>
                  <a:sysClr val="windowText" lastClr="000000"/>
                </a:solidFill>
                <a:latin typeface="OpenSans-Extrabold"/>
                <a:cs typeface="OpenSans-Extrabold"/>
                <a:sym typeface="Helvetica Neue"/>
              </a:endParaRPr>
            </a:p>
          </p:txBody>
        </p:sp>
      </p:grpSp>
      <p:grpSp>
        <p:nvGrpSpPr>
          <p:cNvPr id="79" name="object 79"/>
          <p:cNvGrpSpPr/>
          <p:nvPr/>
        </p:nvGrpSpPr>
        <p:grpSpPr>
          <a:xfrm>
            <a:off x="9876658" y="2267044"/>
            <a:ext cx="549723" cy="1029432"/>
            <a:chOff x="16292696" y="3736661"/>
            <a:chExt cx="907415" cy="1699260"/>
          </a:xfrm>
        </p:grpSpPr>
        <p:pic>
          <p:nvPicPr>
            <p:cNvPr id="80" name="object 80"/>
            <p:cNvPicPr/>
            <p:nvPr/>
          </p:nvPicPr>
          <p:blipFill>
            <a:blip r:embed="rId2" cstate="email">
              <a:extLst>
                <a:ext uri="{28A0092B-C50C-407E-A947-70E740481C1C}">
                  <a14:useLocalDpi xmlns:a14="http://schemas.microsoft.com/office/drawing/2010/main"/>
                </a:ext>
              </a:extLst>
            </a:blip>
            <a:stretch>
              <a:fillRect/>
            </a:stretch>
          </p:blipFill>
          <p:spPr>
            <a:xfrm>
              <a:off x="16303167" y="4546317"/>
              <a:ext cx="896918" cy="889349"/>
            </a:xfrm>
            <a:prstGeom prst="rect">
              <a:avLst/>
            </a:prstGeom>
          </p:spPr>
        </p:pic>
        <p:pic>
          <p:nvPicPr>
            <p:cNvPr id="81" name="object 81"/>
            <p:cNvPicPr/>
            <p:nvPr/>
          </p:nvPicPr>
          <p:blipFill>
            <a:blip r:embed="rId3" cstate="email">
              <a:extLst>
                <a:ext uri="{28A0092B-C50C-407E-A947-70E740481C1C}">
                  <a14:useLocalDpi xmlns:a14="http://schemas.microsoft.com/office/drawing/2010/main"/>
                </a:ext>
              </a:extLst>
            </a:blip>
            <a:stretch>
              <a:fillRect/>
            </a:stretch>
          </p:blipFill>
          <p:spPr>
            <a:xfrm>
              <a:off x="16292696" y="3736661"/>
              <a:ext cx="826561" cy="830592"/>
            </a:xfrm>
            <a:prstGeom prst="rect">
              <a:avLst/>
            </a:prstGeom>
          </p:spPr>
        </p:pic>
      </p:grpSp>
      <p:grpSp>
        <p:nvGrpSpPr>
          <p:cNvPr id="9" name="Group 8">
            <a:extLst>
              <a:ext uri="{FF2B5EF4-FFF2-40B4-BE49-F238E27FC236}">
                <a16:creationId xmlns:a16="http://schemas.microsoft.com/office/drawing/2014/main" id="{A23B0A02-4738-BD02-52D0-4A5AA77E317B}"/>
              </a:ext>
            </a:extLst>
          </p:cNvPr>
          <p:cNvGrpSpPr/>
          <p:nvPr/>
        </p:nvGrpSpPr>
        <p:grpSpPr>
          <a:xfrm>
            <a:off x="1951707" y="3779055"/>
            <a:ext cx="9432620" cy="2550865"/>
            <a:chOff x="3211157" y="6232500"/>
            <a:chExt cx="15570217" cy="4210657"/>
          </a:xfrm>
        </p:grpSpPr>
        <p:sp>
          <p:nvSpPr>
            <p:cNvPr id="78" name="object 78"/>
            <p:cNvSpPr txBox="1"/>
            <p:nvPr/>
          </p:nvSpPr>
          <p:spPr>
            <a:xfrm>
              <a:off x="16276299" y="6962752"/>
              <a:ext cx="2505075" cy="2315923"/>
            </a:xfrm>
            <a:prstGeom prst="rect">
              <a:avLst/>
            </a:prstGeom>
            <a:solidFill>
              <a:srgbClr val="F4ECD6"/>
            </a:solidFill>
          </p:spPr>
          <p:txBody>
            <a:bodyPr vert="horz" wrap="square" lIns="0" tIns="0" rIns="0" bIns="0" rtlCol="0">
              <a:spAutoFit/>
            </a:bodyPr>
            <a:lstStyle/>
            <a:p>
              <a:pPr algn="ctr" defTabSz="553944"/>
              <a:endParaRPr sz="1636" kern="0">
                <a:solidFill>
                  <a:sysClr val="windowText" lastClr="000000"/>
                </a:solidFill>
                <a:latin typeface="Times New Roman"/>
                <a:cs typeface="Times New Roman"/>
                <a:sym typeface="Helvetica Neue"/>
              </a:endParaRPr>
            </a:p>
            <a:p>
              <a:pPr algn="ctr" defTabSz="553944"/>
              <a:endParaRPr sz="1636" kern="0">
                <a:solidFill>
                  <a:sysClr val="windowText" lastClr="000000"/>
                </a:solidFill>
                <a:latin typeface="Times New Roman"/>
                <a:cs typeface="Times New Roman"/>
                <a:sym typeface="Helvetica Neue"/>
              </a:endParaRPr>
            </a:p>
            <a:p>
              <a:pPr algn="ctr" defTabSz="553944"/>
              <a:endParaRPr sz="1636" kern="0">
                <a:solidFill>
                  <a:sysClr val="windowText" lastClr="000000"/>
                </a:solidFill>
                <a:latin typeface="Times New Roman"/>
                <a:cs typeface="Times New Roman"/>
                <a:sym typeface="Helvetica Neue"/>
              </a:endParaRPr>
            </a:p>
            <a:p>
              <a:pPr algn="ctr" defTabSz="553944"/>
              <a:endParaRPr sz="1636" kern="0">
                <a:solidFill>
                  <a:sysClr val="windowText" lastClr="000000"/>
                </a:solidFill>
                <a:latin typeface="Times New Roman"/>
                <a:cs typeface="Times New Roman"/>
                <a:sym typeface="Helvetica Neue"/>
              </a:endParaRPr>
            </a:p>
            <a:p>
              <a:pPr algn="ctr" defTabSz="553944">
                <a:spcBef>
                  <a:spcPts val="6"/>
                </a:spcBef>
              </a:pPr>
              <a:endParaRPr sz="1393" kern="0">
                <a:solidFill>
                  <a:sysClr val="windowText" lastClr="000000"/>
                </a:solidFill>
                <a:latin typeface="Times New Roman"/>
                <a:cs typeface="Times New Roman"/>
                <a:sym typeface="Helvetica Neue"/>
              </a:endParaRPr>
            </a:p>
            <a:p>
              <a:pPr marL="243889" algn="ctr" defTabSz="553944">
                <a:spcBef>
                  <a:spcPts val="3"/>
                </a:spcBef>
              </a:pPr>
              <a:r>
                <a:rPr sz="1181" b="1" kern="0" spc="-6">
                  <a:solidFill>
                    <a:sysClr val="windowText" lastClr="000000"/>
                  </a:solidFill>
                  <a:latin typeface="OpenSans-Extrabold"/>
                  <a:cs typeface="OpenSans-Extrabold"/>
                  <a:sym typeface="Helvetica Neue"/>
                </a:rPr>
                <a:t>MONITORING</a:t>
              </a:r>
              <a:endParaRPr sz="1181" kern="0">
                <a:solidFill>
                  <a:sysClr val="windowText" lastClr="000000"/>
                </a:solidFill>
                <a:latin typeface="OpenSans-Extrabold"/>
                <a:cs typeface="OpenSans-Extrabold"/>
                <a:sym typeface="Helvetica Neue"/>
              </a:endParaRPr>
            </a:p>
          </p:txBody>
        </p:sp>
        <p:sp>
          <p:nvSpPr>
            <p:cNvPr id="18" name="object 18"/>
            <p:cNvSpPr/>
            <p:nvPr/>
          </p:nvSpPr>
          <p:spPr>
            <a:xfrm>
              <a:off x="16276289" y="6238008"/>
              <a:ext cx="2499360" cy="725170"/>
            </a:xfrm>
            <a:custGeom>
              <a:avLst/>
              <a:gdLst/>
              <a:ahLst/>
              <a:cxnLst/>
              <a:rect l="l" t="t" r="r" b="b"/>
              <a:pathLst>
                <a:path w="2499359" h="725170">
                  <a:moveTo>
                    <a:pt x="2499211" y="0"/>
                  </a:moveTo>
                  <a:lnTo>
                    <a:pt x="0" y="0"/>
                  </a:lnTo>
                  <a:lnTo>
                    <a:pt x="0" y="724742"/>
                  </a:lnTo>
                  <a:lnTo>
                    <a:pt x="2499211" y="724742"/>
                  </a:lnTo>
                  <a:lnTo>
                    <a:pt x="2499211" y="0"/>
                  </a:lnTo>
                  <a:close/>
                </a:path>
              </a:pathLst>
            </a:custGeom>
            <a:solidFill>
              <a:srgbClr val="B26080"/>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nvGrpSpPr>
            <p:cNvPr id="84" name="Group 83">
              <a:extLst>
                <a:ext uri="{FF2B5EF4-FFF2-40B4-BE49-F238E27FC236}">
                  <a16:creationId xmlns:a16="http://schemas.microsoft.com/office/drawing/2014/main" id="{26363426-4CE8-1F18-B98B-21321F2FD7C8}"/>
                </a:ext>
              </a:extLst>
            </p:cNvPr>
            <p:cNvGrpSpPr/>
            <p:nvPr/>
          </p:nvGrpSpPr>
          <p:grpSpPr>
            <a:xfrm>
              <a:off x="16276290" y="6238009"/>
              <a:ext cx="2499360" cy="656834"/>
              <a:chOff x="16276290" y="6238009"/>
              <a:chExt cx="2499360" cy="656834"/>
            </a:xfrm>
          </p:grpSpPr>
          <p:sp>
            <p:nvSpPr>
              <p:cNvPr id="82" name="object 82"/>
              <p:cNvSpPr txBox="1"/>
              <p:nvPr/>
            </p:nvSpPr>
            <p:spPr>
              <a:xfrm>
                <a:off x="16276290" y="6238009"/>
                <a:ext cx="2499360" cy="371378"/>
              </a:xfrm>
              <a:prstGeom prst="rect">
                <a:avLst/>
              </a:prstGeom>
              <a:solidFill>
                <a:srgbClr val="B26080"/>
              </a:solidFill>
            </p:spPr>
            <p:txBody>
              <a:bodyPr vert="horz" wrap="square" lIns="0" tIns="45009" rIns="0" bIns="0" rtlCol="0">
                <a:spAutoFit/>
              </a:bodyPr>
              <a:lstStyle/>
              <a:p>
                <a:pPr marL="116559" algn="ctr" defTabSz="553944">
                  <a:lnSpc>
                    <a:spcPts val="1366"/>
                  </a:lnSpc>
                  <a:spcBef>
                    <a:spcPts val="354"/>
                  </a:spcBef>
                </a:pPr>
                <a:r>
                  <a:rPr sz="1181" b="1" kern="0" spc="-6">
                    <a:solidFill>
                      <a:sysClr val="windowText" lastClr="000000"/>
                    </a:solidFill>
                    <a:latin typeface="OpenSans-Extrabold"/>
                    <a:cs typeface="OpenSans-Extrabold"/>
                    <a:sym typeface="Helvetica Neue"/>
                  </a:rPr>
                  <a:t>EARLY</a:t>
                </a:r>
                <a:r>
                  <a:rPr sz="1181" b="1" kern="0" spc="-58">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RESPONSE</a:t>
                </a:r>
                <a:endParaRPr sz="1181" kern="0">
                  <a:solidFill>
                    <a:sysClr val="windowText" lastClr="000000"/>
                  </a:solidFill>
                  <a:latin typeface="OpenSans-Extrabold"/>
                  <a:cs typeface="OpenSans-Extrabold"/>
                  <a:sym typeface="Helvetica Neue"/>
                </a:endParaRPr>
              </a:p>
            </p:txBody>
          </p:sp>
          <p:sp>
            <p:nvSpPr>
              <p:cNvPr id="83" name="object 83"/>
              <p:cNvSpPr txBox="1"/>
              <p:nvPr/>
            </p:nvSpPr>
            <p:spPr>
              <a:xfrm>
                <a:off x="16276290" y="6598487"/>
                <a:ext cx="2499360" cy="296356"/>
              </a:xfrm>
              <a:prstGeom prst="rect">
                <a:avLst/>
              </a:prstGeom>
              <a:solidFill>
                <a:srgbClr val="B26080"/>
              </a:solidFill>
            </p:spPr>
            <p:txBody>
              <a:bodyPr vert="horz" wrap="square" lIns="0" tIns="0" rIns="0" bIns="0" rtlCol="0">
                <a:spAutoFit/>
              </a:bodyPr>
              <a:lstStyle/>
              <a:p>
                <a:pPr marL="200805" algn="ctr" defTabSz="553944">
                  <a:lnSpc>
                    <a:spcPts val="1351"/>
                  </a:lnSpc>
                </a:pPr>
                <a:r>
                  <a:rPr sz="1181" b="1" kern="0">
                    <a:solidFill>
                      <a:sysClr val="windowText" lastClr="000000"/>
                    </a:solidFill>
                    <a:latin typeface="OpenSans-Extrabold"/>
                    <a:cs typeface="OpenSans-Extrabold"/>
                    <a:sym typeface="Helvetica Neue"/>
                  </a:rPr>
                  <a:t>(CRISIS</a:t>
                </a:r>
                <a:r>
                  <a:rPr sz="1181" b="1" kern="0" spc="-24">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ONSET)</a:t>
                </a:r>
                <a:endParaRPr sz="1181" kern="0">
                  <a:solidFill>
                    <a:sysClr val="windowText" lastClr="000000"/>
                  </a:solidFill>
                  <a:latin typeface="OpenSans-Extrabold"/>
                  <a:cs typeface="OpenSans-Extrabold"/>
                  <a:sym typeface="Helvetica Neue"/>
                </a:endParaRPr>
              </a:p>
            </p:txBody>
          </p:sp>
        </p:grpSp>
        <p:sp>
          <p:nvSpPr>
            <p:cNvPr id="10" name="object 10"/>
            <p:cNvSpPr/>
            <p:nvPr/>
          </p:nvSpPr>
          <p:spPr>
            <a:xfrm>
              <a:off x="3211157" y="6237166"/>
              <a:ext cx="12882245" cy="3352800"/>
            </a:xfrm>
            <a:custGeom>
              <a:avLst/>
              <a:gdLst/>
              <a:ahLst/>
              <a:cxnLst/>
              <a:rect l="l" t="t" r="r" b="b"/>
              <a:pathLst>
                <a:path w="12882244" h="3352800">
                  <a:moveTo>
                    <a:pt x="12881636" y="0"/>
                  </a:moveTo>
                  <a:lnTo>
                    <a:pt x="12631014" y="0"/>
                  </a:lnTo>
                  <a:lnTo>
                    <a:pt x="12631014" y="2189048"/>
                  </a:lnTo>
                  <a:lnTo>
                    <a:pt x="6055398" y="2189048"/>
                  </a:lnTo>
                  <a:lnTo>
                    <a:pt x="6055398" y="0"/>
                  </a:lnTo>
                  <a:lnTo>
                    <a:pt x="0" y="0"/>
                  </a:lnTo>
                  <a:lnTo>
                    <a:pt x="0" y="2189048"/>
                  </a:lnTo>
                  <a:lnTo>
                    <a:pt x="0" y="3352406"/>
                  </a:lnTo>
                  <a:lnTo>
                    <a:pt x="12881636" y="3352406"/>
                  </a:lnTo>
                  <a:lnTo>
                    <a:pt x="12881636" y="2189048"/>
                  </a:lnTo>
                  <a:lnTo>
                    <a:pt x="12881636" y="0"/>
                  </a:lnTo>
                  <a:close/>
                </a:path>
              </a:pathLst>
            </a:custGeom>
            <a:solidFill>
              <a:srgbClr val="4CCAAA"/>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1" name="object 11"/>
            <p:cNvSpPr/>
            <p:nvPr/>
          </p:nvSpPr>
          <p:spPr>
            <a:xfrm>
              <a:off x="9158327" y="6249546"/>
              <a:ext cx="0" cy="47625"/>
            </a:xfrm>
            <a:custGeom>
              <a:avLst/>
              <a:gdLst/>
              <a:ahLst/>
              <a:cxnLst/>
              <a:rect l="l" t="t" r="r" b="b"/>
              <a:pathLst>
                <a:path h="47625">
                  <a:moveTo>
                    <a:pt x="0" y="0"/>
                  </a:moveTo>
                  <a:lnTo>
                    <a:pt x="0" y="47108"/>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2" name="object 12"/>
            <p:cNvSpPr/>
            <p:nvPr/>
          </p:nvSpPr>
          <p:spPr>
            <a:xfrm>
              <a:off x="9158327" y="6391973"/>
              <a:ext cx="0" cy="3956050"/>
            </a:xfrm>
            <a:custGeom>
              <a:avLst/>
              <a:gdLst/>
              <a:ahLst/>
              <a:cxnLst/>
              <a:rect l="l" t="t" r="r" b="b"/>
              <a:pathLst>
                <a:path h="3956050">
                  <a:moveTo>
                    <a:pt x="0" y="0"/>
                  </a:moveTo>
                  <a:lnTo>
                    <a:pt x="0" y="3955900"/>
                  </a:lnTo>
                </a:path>
              </a:pathLst>
            </a:custGeom>
            <a:ln w="18837">
              <a:solidFill>
                <a:srgbClr val="EF404C"/>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0" name="object 70"/>
            <p:cNvSpPr txBox="1"/>
            <p:nvPr/>
          </p:nvSpPr>
          <p:spPr>
            <a:xfrm>
              <a:off x="3437377" y="6233586"/>
              <a:ext cx="5507990" cy="1284706"/>
            </a:xfrm>
            <a:prstGeom prst="rect">
              <a:avLst/>
            </a:prstGeom>
            <a:solidFill>
              <a:srgbClr val="F8AE91"/>
            </a:solidFill>
          </p:spPr>
          <p:txBody>
            <a:bodyPr vert="horz" wrap="square" lIns="0" tIns="0" rIns="0" bIns="0" rtlCol="0">
              <a:spAutoFit/>
            </a:bodyPr>
            <a:lstStyle/>
            <a:p>
              <a:pPr algn="ctr" defTabSz="553944"/>
              <a:endParaRPr sz="1636" kern="0">
                <a:solidFill>
                  <a:sysClr val="windowText" lastClr="000000"/>
                </a:solidFill>
                <a:latin typeface="Times New Roman"/>
                <a:cs typeface="Times New Roman"/>
                <a:sym typeface="Helvetica Neue"/>
              </a:endParaRPr>
            </a:p>
            <a:p>
              <a:pPr algn="ctr" defTabSz="553944">
                <a:spcBef>
                  <a:spcPts val="6"/>
                </a:spcBef>
              </a:pPr>
              <a:endParaRPr sz="2241" kern="0">
                <a:solidFill>
                  <a:sysClr val="windowText" lastClr="000000"/>
                </a:solidFill>
                <a:latin typeface="Times New Roman"/>
                <a:cs typeface="Times New Roman"/>
                <a:sym typeface="Helvetica Neue"/>
              </a:endParaRPr>
            </a:p>
            <a:p>
              <a:pPr marL="8847" algn="ctr" defTabSz="553944"/>
              <a:r>
                <a:rPr sz="1181" b="1" kern="0" spc="-6">
                  <a:solidFill>
                    <a:sysClr val="windowText" lastClr="000000"/>
                  </a:solidFill>
                  <a:latin typeface="OpenSans-Extrabold"/>
                  <a:cs typeface="OpenSans-Extrabold"/>
                  <a:sym typeface="Helvetica Neue"/>
                </a:rPr>
                <a:t>READINESS</a:t>
              </a:r>
              <a:endParaRPr sz="1181" kern="0">
                <a:solidFill>
                  <a:sysClr val="windowText" lastClr="000000"/>
                </a:solidFill>
                <a:latin typeface="OpenSans-Extrabold"/>
                <a:cs typeface="OpenSans-Extrabold"/>
                <a:sym typeface="Helvetica Neue"/>
              </a:endParaRPr>
            </a:p>
          </p:txBody>
        </p:sp>
        <p:sp>
          <p:nvSpPr>
            <p:cNvPr id="16" name="object 16"/>
            <p:cNvSpPr/>
            <p:nvPr/>
          </p:nvSpPr>
          <p:spPr>
            <a:xfrm>
              <a:off x="16275506" y="6322016"/>
              <a:ext cx="0" cy="3978275"/>
            </a:xfrm>
            <a:custGeom>
              <a:avLst/>
              <a:gdLst/>
              <a:ahLst/>
              <a:cxnLst/>
              <a:rect l="l" t="t" r="r" b="b"/>
              <a:pathLst>
                <a:path h="3978275">
                  <a:moveTo>
                    <a:pt x="0" y="0"/>
                  </a:moveTo>
                  <a:lnTo>
                    <a:pt x="0" y="640734"/>
                  </a:lnTo>
                </a:path>
                <a:path h="3978275">
                  <a:moveTo>
                    <a:pt x="0" y="640734"/>
                  </a:moveTo>
                  <a:lnTo>
                    <a:pt x="0" y="3977669"/>
                  </a:lnTo>
                </a:path>
              </a:pathLst>
            </a:custGeom>
            <a:ln w="18837">
              <a:solidFill>
                <a:srgbClr val="EF404C"/>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1" name="object 71"/>
            <p:cNvSpPr txBox="1"/>
            <p:nvPr/>
          </p:nvSpPr>
          <p:spPr>
            <a:xfrm>
              <a:off x="9266556" y="6244106"/>
              <a:ext cx="6576060" cy="1269466"/>
            </a:xfrm>
            <a:prstGeom prst="rect">
              <a:avLst/>
            </a:prstGeom>
            <a:solidFill>
              <a:srgbClr val="86D3DC"/>
            </a:solidFill>
          </p:spPr>
          <p:txBody>
            <a:bodyPr vert="horz" wrap="square" lIns="0" tIns="0" rIns="0" bIns="0" rtlCol="0">
              <a:spAutoFit/>
            </a:bodyPr>
            <a:lstStyle/>
            <a:p>
              <a:pPr algn="ctr" defTabSz="553944"/>
              <a:endParaRPr sz="1636" kern="0">
                <a:solidFill>
                  <a:sysClr val="windowText" lastClr="000000"/>
                </a:solidFill>
                <a:latin typeface="Times New Roman"/>
                <a:cs typeface="Times New Roman"/>
                <a:sym typeface="Helvetica Neue"/>
              </a:endParaRPr>
            </a:p>
            <a:p>
              <a:pPr algn="ctr" defTabSz="553944">
                <a:spcBef>
                  <a:spcPts val="24"/>
                </a:spcBef>
              </a:pPr>
              <a:endParaRPr sz="2181" kern="0">
                <a:solidFill>
                  <a:sysClr val="windowText" lastClr="000000"/>
                </a:solidFill>
                <a:latin typeface="Times New Roman"/>
                <a:cs typeface="Times New Roman"/>
                <a:sym typeface="Helvetica Neue"/>
              </a:endParaRPr>
            </a:p>
            <a:p>
              <a:pPr marL="249659" algn="ctr" defTabSz="553944"/>
              <a:r>
                <a:rPr sz="1181" b="1" kern="0" spc="-12">
                  <a:solidFill>
                    <a:sysClr val="windowText" lastClr="000000"/>
                  </a:solidFill>
                  <a:latin typeface="OpenSans-Extrabold"/>
                  <a:cs typeface="OpenSans-Extrabold"/>
                  <a:sym typeface="Helvetica Neue"/>
                </a:rPr>
                <a:t>ANTICIPATORY</a:t>
              </a:r>
              <a:r>
                <a:rPr sz="1181" b="1" kern="0">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ACTION</a:t>
              </a:r>
              <a:endParaRPr sz="1181" kern="0">
                <a:solidFill>
                  <a:sysClr val="windowText" lastClr="000000"/>
                </a:solidFill>
                <a:latin typeface="OpenSans-Extrabold"/>
                <a:cs typeface="OpenSans-Extrabold"/>
                <a:sym typeface="Helvetica Neue"/>
              </a:endParaRPr>
            </a:p>
          </p:txBody>
        </p:sp>
        <p:sp>
          <p:nvSpPr>
            <p:cNvPr id="17" name="object 17"/>
            <p:cNvSpPr/>
            <p:nvPr/>
          </p:nvSpPr>
          <p:spPr>
            <a:xfrm>
              <a:off x="16266088" y="6232500"/>
              <a:ext cx="19050" cy="41910"/>
            </a:xfrm>
            <a:custGeom>
              <a:avLst/>
              <a:gdLst/>
              <a:ahLst/>
              <a:cxnLst/>
              <a:rect l="l" t="t" r="r" b="b"/>
              <a:pathLst>
                <a:path w="19050" h="41910">
                  <a:moveTo>
                    <a:pt x="9418" y="5508"/>
                  </a:moveTo>
                  <a:lnTo>
                    <a:pt x="9418" y="41600"/>
                  </a:lnTo>
                </a:path>
                <a:path w="19050" h="41910">
                  <a:moveTo>
                    <a:pt x="0" y="0"/>
                  </a:moveTo>
                  <a:lnTo>
                    <a:pt x="18837" y="0"/>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9" name="object 19"/>
            <p:cNvSpPr/>
            <p:nvPr/>
          </p:nvSpPr>
          <p:spPr>
            <a:xfrm>
              <a:off x="16276292" y="6238012"/>
              <a:ext cx="2499360" cy="725170"/>
            </a:xfrm>
            <a:custGeom>
              <a:avLst/>
              <a:gdLst/>
              <a:ahLst/>
              <a:cxnLst/>
              <a:rect l="l" t="t" r="r" b="b"/>
              <a:pathLst>
                <a:path w="2499359" h="725170">
                  <a:moveTo>
                    <a:pt x="2499211" y="724742"/>
                  </a:moveTo>
                  <a:lnTo>
                    <a:pt x="0" y="724742"/>
                  </a:lnTo>
                  <a:lnTo>
                    <a:pt x="0" y="0"/>
                  </a:lnTo>
                  <a:lnTo>
                    <a:pt x="2499211" y="0"/>
                  </a:lnTo>
                  <a:lnTo>
                    <a:pt x="2499211" y="724742"/>
                  </a:lnTo>
                  <a:close/>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0" name="object 20"/>
            <p:cNvSpPr/>
            <p:nvPr/>
          </p:nvSpPr>
          <p:spPr>
            <a:xfrm>
              <a:off x="3437377" y="6233586"/>
              <a:ext cx="0" cy="2099310"/>
            </a:xfrm>
            <a:custGeom>
              <a:avLst/>
              <a:gdLst/>
              <a:ahLst/>
              <a:cxnLst/>
              <a:rect l="l" t="t" r="r" b="b"/>
              <a:pathLst>
                <a:path h="2099309">
                  <a:moveTo>
                    <a:pt x="0" y="0"/>
                  </a:moveTo>
                  <a:lnTo>
                    <a:pt x="0" y="2098805"/>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1" name="object 21"/>
            <p:cNvSpPr/>
            <p:nvPr/>
          </p:nvSpPr>
          <p:spPr>
            <a:xfrm>
              <a:off x="3437377" y="8379105"/>
              <a:ext cx="47625" cy="47625"/>
            </a:xfrm>
            <a:custGeom>
              <a:avLst/>
              <a:gdLst/>
              <a:ahLst/>
              <a:cxnLst/>
              <a:rect l="l" t="t" r="r" b="b"/>
              <a:pathLst>
                <a:path w="47625" h="47625">
                  <a:moveTo>
                    <a:pt x="0" y="0"/>
                  </a:moveTo>
                  <a:lnTo>
                    <a:pt x="0" y="47108"/>
                  </a:lnTo>
                  <a:lnTo>
                    <a:pt x="47108" y="47108"/>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2" name="object 22"/>
            <p:cNvSpPr/>
            <p:nvPr/>
          </p:nvSpPr>
          <p:spPr>
            <a:xfrm>
              <a:off x="3579460" y="8426208"/>
              <a:ext cx="5271770" cy="0"/>
            </a:xfrm>
            <a:custGeom>
              <a:avLst/>
              <a:gdLst/>
              <a:ahLst/>
              <a:cxnLst/>
              <a:rect l="l" t="t" r="r" b="b"/>
              <a:pathLst>
                <a:path w="5271770">
                  <a:moveTo>
                    <a:pt x="0" y="0"/>
                  </a:moveTo>
                  <a:lnTo>
                    <a:pt x="5271253" y="0"/>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3" name="object 23"/>
            <p:cNvSpPr/>
            <p:nvPr/>
          </p:nvSpPr>
          <p:spPr>
            <a:xfrm>
              <a:off x="8898196" y="8379099"/>
              <a:ext cx="47625" cy="47625"/>
            </a:xfrm>
            <a:custGeom>
              <a:avLst/>
              <a:gdLst/>
              <a:ahLst/>
              <a:cxnLst/>
              <a:rect l="l" t="t" r="r" b="b"/>
              <a:pathLst>
                <a:path w="47625" h="47625">
                  <a:moveTo>
                    <a:pt x="0" y="47108"/>
                  </a:moveTo>
                  <a:lnTo>
                    <a:pt x="47108" y="47108"/>
                  </a:lnTo>
                  <a:lnTo>
                    <a:pt x="47108" y="0"/>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4" name="object 24"/>
            <p:cNvSpPr/>
            <p:nvPr/>
          </p:nvSpPr>
          <p:spPr>
            <a:xfrm>
              <a:off x="8945300" y="6233586"/>
              <a:ext cx="0" cy="2052320"/>
            </a:xfrm>
            <a:custGeom>
              <a:avLst/>
              <a:gdLst/>
              <a:ahLst/>
              <a:cxnLst/>
              <a:rect l="l" t="t" r="r" b="b"/>
              <a:pathLst>
                <a:path h="2052320">
                  <a:moveTo>
                    <a:pt x="0" y="0"/>
                  </a:moveTo>
                  <a:lnTo>
                    <a:pt x="0" y="2052242"/>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5" name="object 25"/>
            <p:cNvSpPr/>
            <p:nvPr/>
          </p:nvSpPr>
          <p:spPr>
            <a:xfrm>
              <a:off x="9266556" y="6244106"/>
              <a:ext cx="0" cy="47625"/>
            </a:xfrm>
            <a:custGeom>
              <a:avLst/>
              <a:gdLst/>
              <a:ahLst/>
              <a:cxnLst/>
              <a:rect l="l" t="t" r="r" b="b"/>
              <a:pathLst>
                <a:path h="47625">
                  <a:moveTo>
                    <a:pt x="0" y="0"/>
                  </a:moveTo>
                  <a:lnTo>
                    <a:pt x="0" y="47108"/>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6" name="object 26"/>
            <p:cNvSpPr/>
            <p:nvPr/>
          </p:nvSpPr>
          <p:spPr>
            <a:xfrm>
              <a:off x="9266556" y="6381987"/>
              <a:ext cx="0" cy="1951989"/>
            </a:xfrm>
            <a:custGeom>
              <a:avLst/>
              <a:gdLst/>
              <a:ahLst/>
              <a:cxnLst/>
              <a:rect l="l" t="t" r="r" b="b"/>
              <a:pathLst>
                <a:path h="1951990">
                  <a:moveTo>
                    <a:pt x="0" y="0"/>
                  </a:moveTo>
                  <a:lnTo>
                    <a:pt x="0" y="1951731"/>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7" name="object 27"/>
            <p:cNvSpPr/>
            <p:nvPr/>
          </p:nvSpPr>
          <p:spPr>
            <a:xfrm>
              <a:off x="9266556" y="8379105"/>
              <a:ext cx="47625" cy="47625"/>
            </a:xfrm>
            <a:custGeom>
              <a:avLst/>
              <a:gdLst/>
              <a:ahLst/>
              <a:cxnLst/>
              <a:rect l="l" t="t" r="r" b="b"/>
              <a:pathLst>
                <a:path w="47625" h="47625">
                  <a:moveTo>
                    <a:pt x="0" y="0"/>
                  </a:moveTo>
                  <a:lnTo>
                    <a:pt x="0" y="47108"/>
                  </a:lnTo>
                  <a:lnTo>
                    <a:pt x="47108" y="47108"/>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8" name="object 28"/>
            <p:cNvSpPr/>
            <p:nvPr/>
          </p:nvSpPr>
          <p:spPr>
            <a:xfrm>
              <a:off x="9407596" y="8426208"/>
              <a:ext cx="6341110" cy="0"/>
            </a:xfrm>
            <a:custGeom>
              <a:avLst/>
              <a:gdLst/>
              <a:ahLst/>
              <a:cxnLst/>
              <a:rect l="l" t="t" r="r" b="b"/>
              <a:pathLst>
                <a:path w="6341109">
                  <a:moveTo>
                    <a:pt x="0" y="0"/>
                  </a:moveTo>
                  <a:lnTo>
                    <a:pt x="6340518" y="0"/>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9" name="object 29"/>
            <p:cNvSpPr/>
            <p:nvPr/>
          </p:nvSpPr>
          <p:spPr>
            <a:xfrm>
              <a:off x="15795081" y="8379099"/>
              <a:ext cx="47625" cy="47625"/>
            </a:xfrm>
            <a:custGeom>
              <a:avLst/>
              <a:gdLst/>
              <a:ahLst/>
              <a:cxnLst/>
              <a:rect l="l" t="t" r="r" b="b"/>
              <a:pathLst>
                <a:path w="47625" h="47625">
                  <a:moveTo>
                    <a:pt x="0" y="47108"/>
                  </a:moveTo>
                  <a:lnTo>
                    <a:pt x="47108" y="47108"/>
                  </a:lnTo>
                  <a:lnTo>
                    <a:pt x="47108" y="0"/>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0" name="object 30"/>
            <p:cNvSpPr/>
            <p:nvPr/>
          </p:nvSpPr>
          <p:spPr>
            <a:xfrm>
              <a:off x="15842187" y="6339674"/>
              <a:ext cx="0" cy="1948814"/>
            </a:xfrm>
            <a:custGeom>
              <a:avLst/>
              <a:gdLst/>
              <a:ahLst/>
              <a:cxnLst/>
              <a:rect l="l" t="t" r="r" b="b"/>
              <a:pathLst>
                <a:path h="1948815">
                  <a:moveTo>
                    <a:pt x="0" y="1948788"/>
                  </a:moveTo>
                  <a:lnTo>
                    <a:pt x="0" y="0"/>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1" name="object 31"/>
            <p:cNvSpPr/>
            <p:nvPr/>
          </p:nvSpPr>
          <p:spPr>
            <a:xfrm>
              <a:off x="15842187" y="6247249"/>
              <a:ext cx="0" cy="47625"/>
            </a:xfrm>
            <a:custGeom>
              <a:avLst/>
              <a:gdLst/>
              <a:ahLst/>
              <a:cxnLst/>
              <a:rect l="l" t="t" r="r" b="b"/>
              <a:pathLst>
                <a:path h="47625">
                  <a:moveTo>
                    <a:pt x="0" y="47108"/>
                  </a:moveTo>
                  <a:lnTo>
                    <a:pt x="0" y="0"/>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7" name="object 77"/>
            <p:cNvSpPr txBox="1"/>
            <p:nvPr/>
          </p:nvSpPr>
          <p:spPr>
            <a:xfrm>
              <a:off x="3211159" y="8931052"/>
              <a:ext cx="5941060" cy="300597"/>
            </a:xfrm>
            <a:prstGeom prst="rect">
              <a:avLst/>
            </a:prstGeom>
            <a:noFill/>
          </p:spPr>
          <p:txBody>
            <a:bodyPr vert="horz" wrap="square" lIns="0" tIns="385" rIns="0" bIns="0" rtlCol="0">
              <a:spAutoFit/>
            </a:bodyPr>
            <a:lstStyle/>
            <a:p>
              <a:pPr marL="2139607" algn="ctr" defTabSz="553944"/>
              <a:r>
                <a:rPr sz="1181" b="1" kern="0" spc="-6">
                  <a:solidFill>
                    <a:sysClr val="windowText" lastClr="000000"/>
                  </a:solidFill>
                  <a:latin typeface="OpenSans-Extrabold"/>
                  <a:cs typeface="OpenSans-Extrabold"/>
                  <a:sym typeface="Helvetica Neue"/>
                </a:rPr>
                <a:t>FORECASTING</a:t>
              </a:r>
              <a:endParaRPr sz="1181" kern="0">
                <a:solidFill>
                  <a:sysClr val="windowText" lastClr="000000"/>
                </a:solidFill>
                <a:latin typeface="OpenSans-Extrabold"/>
                <a:cs typeface="OpenSans-Extrabold"/>
                <a:sym typeface="Helvetica Neue"/>
              </a:endParaRPr>
            </a:p>
          </p:txBody>
        </p:sp>
        <p:sp>
          <p:nvSpPr>
            <p:cNvPr id="13" name="object 13"/>
            <p:cNvSpPr/>
            <p:nvPr/>
          </p:nvSpPr>
          <p:spPr>
            <a:xfrm>
              <a:off x="9158327" y="10395532"/>
              <a:ext cx="47625" cy="47625"/>
            </a:xfrm>
            <a:custGeom>
              <a:avLst/>
              <a:gdLst/>
              <a:ahLst/>
              <a:cxnLst/>
              <a:rect l="l" t="t" r="r" b="b"/>
              <a:pathLst>
                <a:path w="47625" h="47625">
                  <a:moveTo>
                    <a:pt x="0" y="0"/>
                  </a:moveTo>
                  <a:lnTo>
                    <a:pt x="0" y="47108"/>
                  </a:lnTo>
                  <a:lnTo>
                    <a:pt x="47108" y="47108"/>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4" name="object 14"/>
            <p:cNvSpPr/>
            <p:nvPr/>
          </p:nvSpPr>
          <p:spPr>
            <a:xfrm>
              <a:off x="9299071" y="10442637"/>
              <a:ext cx="6882765" cy="0"/>
            </a:xfrm>
            <a:custGeom>
              <a:avLst/>
              <a:gdLst/>
              <a:ahLst/>
              <a:cxnLst/>
              <a:rect l="l" t="t" r="r" b="b"/>
              <a:pathLst>
                <a:path w="6882765">
                  <a:moveTo>
                    <a:pt x="0" y="0"/>
                  </a:moveTo>
                  <a:lnTo>
                    <a:pt x="6882512" y="0"/>
                  </a:lnTo>
                </a:path>
              </a:pathLst>
            </a:custGeom>
            <a:ln w="18837">
              <a:solidFill>
                <a:srgbClr val="EF404C"/>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5" name="object 15"/>
            <p:cNvSpPr/>
            <p:nvPr/>
          </p:nvSpPr>
          <p:spPr>
            <a:xfrm>
              <a:off x="16228400" y="10395528"/>
              <a:ext cx="47625" cy="47625"/>
            </a:xfrm>
            <a:custGeom>
              <a:avLst/>
              <a:gdLst/>
              <a:ahLst/>
              <a:cxnLst/>
              <a:rect l="l" t="t" r="r" b="b"/>
              <a:pathLst>
                <a:path w="47625" h="47625">
                  <a:moveTo>
                    <a:pt x="0" y="47108"/>
                  </a:moveTo>
                  <a:lnTo>
                    <a:pt x="47108" y="47108"/>
                  </a:lnTo>
                  <a:lnTo>
                    <a:pt x="47108" y="0"/>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2" name="object 72"/>
            <p:cNvSpPr txBox="1"/>
            <p:nvPr/>
          </p:nvSpPr>
          <p:spPr>
            <a:xfrm>
              <a:off x="11291134" y="9791852"/>
              <a:ext cx="2861945" cy="315984"/>
            </a:xfrm>
            <a:prstGeom prst="rect">
              <a:avLst/>
            </a:prstGeom>
          </p:spPr>
          <p:txBody>
            <a:bodyPr vert="horz" wrap="square" lIns="0" tIns="9617" rIns="0" bIns="0" rtlCol="0">
              <a:spAutoFit/>
            </a:bodyPr>
            <a:lstStyle/>
            <a:p>
              <a:pPr marL="7694" algn="ctr" defTabSz="553944">
                <a:spcBef>
                  <a:spcPts val="76"/>
                </a:spcBef>
              </a:pPr>
              <a:r>
                <a:rPr sz="1181" b="1" kern="0">
                  <a:solidFill>
                    <a:sysClr val="windowText" lastClr="000000"/>
                  </a:solidFill>
                  <a:latin typeface="OpenSans-Extrabold"/>
                  <a:cs typeface="OpenSans-Extrabold"/>
                  <a:sym typeface="Helvetica Neue"/>
                </a:rPr>
                <a:t>WINDOW</a:t>
              </a:r>
              <a:r>
                <a:rPr sz="1181" b="1" kern="0" spc="-45">
                  <a:solidFill>
                    <a:sysClr val="windowText" lastClr="000000"/>
                  </a:solidFill>
                  <a:latin typeface="OpenSans-Extrabold"/>
                  <a:cs typeface="OpenSans-Extrabold"/>
                  <a:sym typeface="Helvetica Neue"/>
                </a:rPr>
                <a:t> </a:t>
              </a:r>
              <a:r>
                <a:rPr sz="1181" b="1" kern="0">
                  <a:solidFill>
                    <a:sysClr val="windowText" lastClr="000000"/>
                  </a:solidFill>
                  <a:latin typeface="OpenSans-Extrabold"/>
                  <a:cs typeface="OpenSans-Extrabold"/>
                  <a:sym typeface="Helvetica Neue"/>
                </a:rPr>
                <a:t>OF</a:t>
              </a:r>
              <a:r>
                <a:rPr sz="1181" b="1" kern="0" spc="-45">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INTEREST</a:t>
              </a:r>
              <a:endParaRPr sz="1181" kern="0">
                <a:solidFill>
                  <a:sysClr val="windowText" lastClr="000000"/>
                </a:solidFill>
                <a:latin typeface="OpenSans-Extrabold"/>
                <a:cs typeface="OpenSans-Extrabold"/>
                <a:sym typeface="Helvetica Neue"/>
              </a:endParaRPr>
            </a:p>
          </p:txBody>
        </p:sp>
      </p:grpSp>
      <p:grpSp>
        <p:nvGrpSpPr>
          <p:cNvPr id="3" name="object 3"/>
          <p:cNvGrpSpPr/>
          <p:nvPr/>
        </p:nvGrpSpPr>
        <p:grpSpPr>
          <a:xfrm>
            <a:off x="10790107" y="117506"/>
            <a:ext cx="1078671" cy="1289098"/>
            <a:chOff x="17800505" y="188465"/>
            <a:chExt cx="1780539" cy="2127885"/>
          </a:xfrm>
        </p:grpSpPr>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8046047" y="188465"/>
              <a:ext cx="1534612" cy="149312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7800505" y="721454"/>
              <a:ext cx="1668556" cy="1594768"/>
            </a:xfrm>
            <a:prstGeom prst="rect">
              <a:avLst/>
            </a:prstGeom>
          </p:spPr>
        </p:pic>
      </p:grpSp>
      <p:sp>
        <p:nvSpPr>
          <p:cNvPr id="6" name="object 6"/>
          <p:cNvSpPr txBox="1"/>
          <p:nvPr/>
        </p:nvSpPr>
        <p:spPr>
          <a:xfrm>
            <a:off x="10154683" y="6538466"/>
            <a:ext cx="1583771" cy="115430"/>
          </a:xfrm>
          <a:prstGeom prst="rect">
            <a:avLst/>
          </a:prstGeom>
        </p:spPr>
        <p:txBody>
          <a:bodyPr vert="horz" wrap="square" lIns="0" tIns="8078" rIns="0" bIns="0" rtlCol="0">
            <a:spAutoFit/>
          </a:bodyPr>
          <a:lstStyle/>
          <a:p>
            <a:pPr marL="7694" algn="ctr" defTabSz="553944">
              <a:spcBef>
                <a:spcPts val="64"/>
              </a:spcBef>
            </a:pPr>
            <a:r>
              <a:rPr sz="697" b="1" kern="0">
                <a:solidFill>
                  <a:srgbClr val="007ABF"/>
                </a:solidFill>
                <a:latin typeface="OpenSans-Semibold"/>
                <a:cs typeface="OpenSans-Semibold"/>
                <a:sym typeface="Helvetica Neue"/>
              </a:rPr>
              <a:t>WFP</a:t>
            </a:r>
            <a:r>
              <a:rPr sz="697" b="1" kern="0" spc="-21">
                <a:solidFill>
                  <a:srgbClr val="007ABF"/>
                </a:solidFill>
                <a:latin typeface="OpenSans-Semibold"/>
                <a:cs typeface="OpenSans-Semibold"/>
                <a:sym typeface="Helvetica Neue"/>
              </a:rPr>
              <a:t> </a:t>
            </a:r>
            <a:r>
              <a:rPr sz="697" b="1" kern="0">
                <a:solidFill>
                  <a:srgbClr val="007ABF"/>
                </a:solidFill>
                <a:latin typeface="OpenSans-Semibold"/>
                <a:cs typeface="OpenSans-Semibold"/>
                <a:sym typeface="Helvetica Neue"/>
              </a:rPr>
              <a:t>–</a:t>
            </a:r>
            <a:r>
              <a:rPr sz="697" b="1" kern="0" spc="-21">
                <a:solidFill>
                  <a:srgbClr val="007ABF"/>
                </a:solidFill>
                <a:latin typeface="OpenSans-Semibold"/>
                <a:cs typeface="OpenSans-Semibold"/>
                <a:sym typeface="Helvetica Neue"/>
              </a:rPr>
              <a:t> </a:t>
            </a:r>
            <a:r>
              <a:rPr sz="697" b="1" kern="0" spc="-6">
                <a:solidFill>
                  <a:srgbClr val="007ABF"/>
                </a:solidFill>
                <a:latin typeface="OpenSans-Semibold"/>
                <a:cs typeface="OpenSans-Semibold"/>
                <a:sym typeface="Helvetica Neue"/>
              </a:rPr>
              <a:t>Anticipatory</a:t>
            </a:r>
            <a:r>
              <a:rPr sz="697" b="1" kern="0" spc="-18">
                <a:solidFill>
                  <a:srgbClr val="007ABF"/>
                </a:solidFill>
                <a:latin typeface="OpenSans-Semibold"/>
                <a:cs typeface="OpenSans-Semibold"/>
                <a:sym typeface="Helvetica Neue"/>
              </a:rPr>
              <a:t> </a:t>
            </a:r>
            <a:r>
              <a:rPr sz="697" b="1" kern="0" spc="-6">
                <a:solidFill>
                  <a:srgbClr val="007ABF"/>
                </a:solidFill>
                <a:latin typeface="OpenSans-Semibold"/>
                <a:cs typeface="OpenSans-Semibold"/>
                <a:sym typeface="Helvetica Neue"/>
              </a:rPr>
              <a:t>Action:</a:t>
            </a:r>
            <a:r>
              <a:rPr sz="697" b="1" kern="0" spc="-21">
                <a:solidFill>
                  <a:srgbClr val="007ABF"/>
                </a:solidFill>
                <a:latin typeface="OpenSans-Semibold"/>
                <a:cs typeface="OpenSans-Semibold"/>
                <a:sym typeface="Helvetica Neue"/>
              </a:rPr>
              <a:t> </a:t>
            </a:r>
            <a:r>
              <a:rPr sz="697" b="1" kern="0">
                <a:solidFill>
                  <a:srgbClr val="007ABF"/>
                </a:solidFill>
                <a:latin typeface="OpenSans-Semibold"/>
                <a:cs typeface="OpenSans-Semibold"/>
                <a:sym typeface="Helvetica Neue"/>
              </a:rPr>
              <a:t>The</a:t>
            </a:r>
            <a:r>
              <a:rPr sz="697" b="1" kern="0" spc="-18">
                <a:solidFill>
                  <a:srgbClr val="007ABF"/>
                </a:solidFill>
                <a:latin typeface="OpenSans-Semibold"/>
                <a:cs typeface="OpenSans-Semibold"/>
                <a:sym typeface="Helvetica Neue"/>
              </a:rPr>
              <a:t> </a:t>
            </a:r>
            <a:r>
              <a:rPr sz="697" b="1" kern="0" spc="-6">
                <a:solidFill>
                  <a:srgbClr val="007ABF"/>
                </a:solidFill>
                <a:latin typeface="OpenSans-Semibold"/>
                <a:cs typeface="OpenSans-Semibold"/>
                <a:sym typeface="Helvetica Neue"/>
              </a:rPr>
              <a:t>Basics</a:t>
            </a:r>
            <a:endParaRPr sz="697" kern="0">
              <a:solidFill>
                <a:sysClr val="windowText" lastClr="000000"/>
              </a:solidFill>
              <a:latin typeface="OpenSans-Semibold"/>
              <a:cs typeface="OpenSans-Semibold"/>
              <a:sym typeface="Helvetica Neue"/>
            </a:endParaRPr>
          </a:p>
        </p:txBody>
      </p:sp>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6351" y="208264"/>
            <a:ext cx="5895324" cy="830371"/>
          </a:xfrm>
          <a:prstGeom prst="rect">
            <a:avLst/>
          </a:prstGeom>
        </p:spPr>
      </p:pic>
      <p:sp>
        <p:nvSpPr>
          <p:cNvPr id="8" name="object 8"/>
          <p:cNvSpPr txBox="1">
            <a:spLocks noGrp="1"/>
          </p:cNvSpPr>
          <p:nvPr>
            <p:ph type="title"/>
          </p:nvPr>
        </p:nvSpPr>
        <p:spPr>
          <a:xfrm>
            <a:off x="220673" y="426310"/>
            <a:ext cx="5681003" cy="396601"/>
          </a:xfrm>
          <a:prstGeom prst="rect">
            <a:avLst/>
          </a:prstGeom>
        </p:spPr>
        <p:txBody>
          <a:bodyPr vert="horz" wrap="square" lIns="0" tIns="8463" rIns="0" bIns="0" rtlCol="0" anchor="ctr">
            <a:spAutoFit/>
          </a:bodyPr>
          <a:lstStyle/>
          <a:p>
            <a:pPr marL="7694">
              <a:spcBef>
                <a:spcPts val="67"/>
              </a:spcBef>
            </a:pPr>
            <a:r>
              <a:rPr sz="2800">
                <a:solidFill>
                  <a:prstClr val="white"/>
                </a:solidFill>
                <a:latin typeface="HALDEN SOLID" pitchFamily="2" charset="0"/>
              </a:rPr>
              <a:t>RAPID-ONSET AA </a:t>
            </a:r>
            <a:r>
              <a:rPr lang="en-GB" sz="2800">
                <a:solidFill>
                  <a:prstClr val="white"/>
                </a:solidFill>
                <a:latin typeface="HALDEN SOLID" pitchFamily="2" charset="0"/>
              </a:rPr>
              <a:t>TIMELINE - Floods </a:t>
            </a:r>
            <a:endParaRPr sz="2800">
              <a:solidFill>
                <a:prstClr val="white"/>
              </a:solidFill>
              <a:latin typeface="HALDEN SOLID" pitchFamily="2" charset="0"/>
            </a:endParaRPr>
          </a:p>
        </p:txBody>
      </p:sp>
      <p:grpSp>
        <p:nvGrpSpPr>
          <p:cNvPr id="38" name="object 38"/>
          <p:cNvGrpSpPr/>
          <p:nvPr/>
        </p:nvGrpSpPr>
        <p:grpSpPr>
          <a:xfrm>
            <a:off x="5482975" y="2443583"/>
            <a:ext cx="621660" cy="634739"/>
            <a:chOff x="9040144" y="4028068"/>
            <a:chExt cx="1026160" cy="1047750"/>
          </a:xfrm>
        </p:grpSpPr>
        <p:sp>
          <p:nvSpPr>
            <p:cNvPr id="39" name="object 39"/>
            <p:cNvSpPr/>
            <p:nvPr/>
          </p:nvSpPr>
          <p:spPr>
            <a:xfrm>
              <a:off x="9103344" y="4292332"/>
              <a:ext cx="502920" cy="415925"/>
            </a:xfrm>
            <a:custGeom>
              <a:avLst/>
              <a:gdLst/>
              <a:ahLst/>
              <a:cxnLst/>
              <a:rect l="l" t="t" r="r" b="b"/>
              <a:pathLst>
                <a:path w="502920" h="415925">
                  <a:moveTo>
                    <a:pt x="502801" y="415589"/>
                  </a:moveTo>
                  <a:lnTo>
                    <a:pt x="444079" y="256656"/>
                  </a:lnTo>
                  <a:lnTo>
                    <a:pt x="407933" y="163466"/>
                  </a:lnTo>
                  <a:lnTo>
                    <a:pt x="379451" y="99827"/>
                  </a:lnTo>
                  <a:lnTo>
                    <a:pt x="343717" y="29548"/>
                  </a:lnTo>
                  <a:lnTo>
                    <a:pt x="290998" y="2685"/>
                  </a:lnTo>
                  <a:lnTo>
                    <a:pt x="270379" y="0"/>
                  </a:lnTo>
                  <a:lnTo>
                    <a:pt x="238448" y="375"/>
                  </a:lnTo>
                  <a:lnTo>
                    <a:pt x="187415" y="1640"/>
                  </a:lnTo>
                  <a:lnTo>
                    <a:pt x="135719" y="3997"/>
                  </a:lnTo>
                  <a:lnTo>
                    <a:pt x="84197" y="14223"/>
                  </a:lnTo>
                  <a:lnTo>
                    <a:pt x="38087" y="54561"/>
                  </a:lnTo>
                  <a:lnTo>
                    <a:pt x="20439" y="92311"/>
                  </a:lnTo>
                  <a:lnTo>
                    <a:pt x="13283" y="115567"/>
                  </a:lnTo>
                  <a:lnTo>
                    <a:pt x="6697" y="135643"/>
                  </a:lnTo>
                  <a:lnTo>
                    <a:pt x="1872" y="149742"/>
                  </a:lnTo>
                  <a:lnTo>
                    <a:pt x="0" y="155063"/>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0" name="object 40"/>
            <p:cNvSpPr/>
            <p:nvPr/>
          </p:nvSpPr>
          <p:spPr>
            <a:xfrm>
              <a:off x="9064620" y="4398249"/>
              <a:ext cx="424815" cy="584200"/>
            </a:xfrm>
            <a:custGeom>
              <a:avLst/>
              <a:gdLst/>
              <a:ahLst/>
              <a:cxnLst/>
              <a:rect l="l" t="t" r="r" b="b"/>
              <a:pathLst>
                <a:path w="424815" h="584200">
                  <a:moveTo>
                    <a:pt x="424764" y="253481"/>
                  </a:moveTo>
                  <a:lnTo>
                    <a:pt x="380252" y="117391"/>
                  </a:lnTo>
                  <a:lnTo>
                    <a:pt x="351771" y="180828"/>
                  </a:lnTo>
                  <a:lnTo>
                    <a:pt x="337145" y="214401"/>
                  </a:lnTo>
                  <a:lnTo>
                    <a:pt x="331757" y="229295"/>
                  </a:lnTo>
                  <a:lnTo>
                    <a:pt x="330987" y="236696"/>
                  </a:lnTo>
                  <a:lnTo>
                    <a:pt x="342583" y="258606"/>
                  </a:lnTo>
                  <a:lnTo>
                    <a:pt x="367932" y="298680"/>
                  </a:lnTo>
                  <a:lnTo>
                    <a:pt x="392870" y="340601"/>
                  </a:lnTo>
                  <a:lnTo>
                    <a:pt x="403236" y="368053"/>
                  </a:lnTo>
                  <a:lnTo>
                    <a:pt x="402202" y="397535"/>
                  </a:lnTo>
                  <a:lnTo>
                    <a:pt x="401490" y="446395"/>
                  </a:lnTo>
                  <a:lnTo>
                    <a:pt x="399737" y="499596"/>
                  </a:lnTo>
                  <a:lnTo>
                    <a:pt x="395582" y="542100"/>
                  </a:lnTo>
                  <a:lnTo>
                    <a:pt x="367419" y="578613"/>
                  </a:lnTo>
                  <a:lnTo>
                    <a:pt x="343028" y="583691"/>
                  </a:lnTo>
                  <a:lnTo>
                    <a:pt x="316537" y="580626"/>
                  </a:lnTo>
                  <a:lnTo>
                    <a:pt x="297835" y="570220"/>
                  </a:lnTo>
                  <a:lnTo>
                    <a:pt x="286952" y="555605"/>
                  </a:lnTo>
                  <a:lnTo>
                    <a:pt x="283920" y="539912"/>
                  </a:lnTo>
                  <a:lnTo>
                    <a:pt x="286218" y="514267"/>
                  </a:lnTo>
                  <a:lnTo>
                    <a:pt x="290097" y="469316"/>
                  </a:lnTo>
                  <a:lnTo>
                    <a:pt x="292804" y="423538"/>
                  </a:lnTo>
                  <a:lnTo>
                    <a:pt x="291585" y="395414"/>
                  </a:lnTo>
                  <a:lnTo>
                    <a:pt x="281544" y="375116"/>
                  </a:lnTo>
                  <a:lnTo>
                    <a:pt x="264629" y="347941"/>
                  </a:lnTo>
                  <a:lnTo>
                    <a:pt x="248328" y="325074"/>
                  </a:lnTo>
                  <a:lnTo>
                    <a:pt x="240131" y="317699"/>
                  </a:lnTo>
                  <a:lnTo>
                    <a:pt x="238872" y="329416"/>
                  </a:lnTo>
                  <a:lnTo>
                    <a:pt x="238225" y="349856"/>
                  </a:lnTo>
                  <a:lnTo>
                    <a:pt x="237987" y="369269"/>
                  </a:lnTo>
                  <a:lnTo>
                    <a:pt x="237953" y="377906"/>
                  </a:lnTo>
                  <a:lnTo>
                    <a:pt x="238324" y="396441"/>
                  </a:lnTo>
                  <a:lnTo>
                    <a:pt x="237306" y="407522"/>
                  </a:lnTo>
                  <a:lnTo>
                    <a:pt x="200066" y="455616"/>
                  </a:lnTo>
                  <a:lnTo>
                    <a:pt x="158001" y="500302"/>
                  </a:lnTo>
                  <a:lnTo>
                    <a:pt x="117050" y="542351"/>
                  </a:lnTo>
                  <a:lnTo>
                    <a:pt x="79438" y="572593"/>
                  </a:lnTo>
                  <a:lnTo>
                    <a:pt x="60364" y="576522"/>
                  </a:lnTo>
                  <a:lnTo>
                    <a:pt x="38561" y="574418"/>
                  </a:lnTo>
                  <a:lnTo>
                    <a:pt x="16358" y="563827"/>
                  </a:lnTo>
                  <a:lnTo>
                    <a:pt x="4462" y="549273"/>
                  </a:lnTo>
                  <a:lnTo>
                    <a:pt x="0" y="531143"/>
                  </a:lnTo>
                  <a:lnTo>
                    <a:pt x="2192" y="513248"/>
                  </a:lnTo>
                  <a:lnTo>
                    <a:pt x="10264" y="499400"/>
                  </a:lnTo>
                  <a:lnTo>
                    <a:pt x="26824" y="482012"/>
                  </a:lnTo>
                  <a:lnTo>
                    <a:pt x="60560" y="446394"/>
                  </a:lnTo>
                  <a:lnTo>
                    <a:pt x="93779" y="411282"/>
                  </a:lnTo>
                  <a:lnTo>
                    <a:pt x="108784" y="395414"/>
                  </a:lnTo>
                  <a:lnTo>
                    <a:pt x="120177" y="384298"/>
                  </a:lnTo>
                  <a:lnTo>
                    <a:pt x="126027" y="376260"/>
                  </a:lnTo>
                  <a:lnTo>
                    <a:pt x="128182" y="367401"/>
                  </a:lnTo>
                  <a:lnTo>
                    <a:pt x="128490" y="353823"/>
                  </a:lnTo>
                  <a:lnTo>
                    <a:pt x="125274" y="325842"/>
                  </a:lnTo>
                  <a:lnTo>
                    <a:pt x="120004" y="282670"/>
                  </a:lnTo>
                  <a:lnTo>
                    <a:pt x="119249" y="233751"/>
                  </a:lnTo>
                  <a:lnTo>
                    <a:pt x="129579" y="188530"/>
                  </a:lnTo>
                  <a:lnTo>
                    <a:pt x="147845" y="145426"/>
                  </a:lnTo>
                  <a:lnTo>
                    <a:pt x="172725" y="83961"/>
                  </a:lnTo>
                  <a:lnTo>
                    <a:pt x="194094" y="28533"/>
                  </a:lnTo>
                  <a:lnTo>
                    <a:pt x="201828" y="3541"/>
                  </a:lnTo>
                  <a:lnTo>
                    <a:pt x="195327" y="1951"/>
                  </a:lnTo>
                  <a:lnTo>
                    <a:pt x="183490" y="668"/>
                  </a:lnTo>
                  <a:lnTo>
                    <a:pt x="170422" y="0"/>
                  </a:lnTo>
                  <a:lnTo>
                    <a:pt x="160228" y="253"/>
                  </a:lnTo>
                  <a:lnTo>
                    <a:pt x="151674" y="7878"/>
                  </a:lnTo>
                  <a:lnTo>
                    <a:pt x="141301" y="26756"/>
                  </a:lnTo>
                  <a:lnTo>
                    <a:pt x="129901" y="53363"/>
                  </a:lnTo>
                  <a:lnTo>
                    <a:pt x="118260" y="84177"/>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1" name="object 41"/>
            <p:cNvSpPr/>
            <p:nvPr/>
          </p:nvSpPr>
          <p:spPr>
            <a:xfrm>
              <a:off x="9051536" y="4437183"/>
              <a:ext cx="847725" cy="420370"/>
            </a:xfrm>
            <a:custGeom>
              <a:avLst/>
              <a:gdLst/>
              <a:ahLst/>
              <a:cxnLst/>
              <a:rect l="l" t="t" r="r" b="b"/>
              <a:pathLst>
                <a:path w="847725" h="420370">
                  <a:moveTo>
                    <a:pt x="0" y="0"/>
                  </a:moveTo>
                  <a:lnTo>
                    <a:pt x="847607" y="419976"/>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2" name="object 42"/>
            <p:cNvSpPr/>
            <p:nvPr/>
          </p:nvSpPr>
          <p:spPr>
            <a:xfrm>
              <a:off x="9814854" y="4818845"/>
              <a:ext cx="240029" cy="73660"/>
            </a:xfrm>
            <a:custGeom>
              <a:avLst/>
              <a:gdLst/>
              <a:ahLst/>
              <a:cxnLst/>
              <a:rect l="l" t="t" r="r" b="b"/>
              <a:pathLst>
                <a:path w="240029" h="73660">
                  <a:moveTo>
                    <a:pt x="0" y="73338"/>
                  </a:moveTo>
                  <a:lnTo>
                    <a:pt x="16009" y="68437"/>
                  </a:lnTo>
                  <a:lnTo>
                    <a:pt x="239720" y="0"/>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3" name="object 43"/>
            <p:cNvSpPr/>
            <p:nvPr/>
          </p:nvSpPr>
          <p:spPr>
            <a:xfrm>
              <a:off x="9833462" y="48889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4" name="object 44"/>
            <p:cNvSpPr/>
            <p:nvPr/>
          </p:nvSpPr>
          <p:spPr>
            <a:xfrm>
              <a:off x="9885274" y="4873575"/>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5" name="object 45"/>
            <p:cNvSpPr/>
            <p:nvPr/>
          </p:nvSpPr>
          <p:spPr>
            <a:xfrm>
              <a:off x="9937086" y="4858249"/>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6" name="object 46"/>
            <p:cNvSpPr/>
            <p:nvPr/>
          </p:nvSpPr>
          <p:spPr>
            <a:xfrm>
              <a:off x="9988899" y="4842925"/>
              <a:ext cx="12065" cy="50800"/>
            </a:xfrm>
            <a:custGeom>
              <a:avLst/>
              <a:gdLst/>
              <a:ahLst/>
              <a:cxnLst/>
              <a:rect l="l" t="t" r="r" b="b"/>
              <a:pathLst>
                <a:path w="12065" h="50800">
                  <a:moveTo>
                    <a:pt x="0" y="0"/>
                  </a:moveTo>
                  <a:lnTo>
                    <a:pt x="5869" y="9097"/>
                  </a:lnTo>
                  <a:lnTo>
                    <a:pt x="9990" y="20249"/>
                  </a:lnTo>
                  <a:lnTo>
                    <a:pt x="11851" y="33865"/>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7" name="object 47"/>
            <p:cNvSpPr/>
            <p:nvPr/>
          </p:nvSpPr>
          <p:spPr>
            <a:xfrm>
              <a:off x="10040711" y="48276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pic>
          <p:nvPicPr>
            <p:cNvPr id="48" name="object 48"/>
            <p:cNvPicPr/>
            <p:nvPr/>
          </p:nvPicPr>
          <p:blipFill>
            <a:blip r:embed="rId7" cstate="email">
              <a:extLst>
                <a:ext uri="{28A0092B-C50C-407E-A947-70E740481C1C}">
                  <a14:useLocalDpi xmlns:a14="http://schemas.microsoft.com/office/drawing/2010/main"/>
                </a:ext>
              </a:extLst>
            </a:blip>
            <a:stretch>
              <a:fillRect/>
            </a:stretch>
          </p:blipFill>
          <p:spPr>
            <a:xfrm>
              <a:off x="9341530" y="4028068"/>
              <a:ext cx="246086" cy="246107"/>
            </a:xfrm>
            <a:prstGeom prst="rect">
              <a:avLst/>
            </a:prstGeom>
          </p:spPr>
        </p:pic>
        <p:pic>
          <p:nvPicPr>
            <p:cNvPr id="49" name="object 49"/>
            <p:cNvPicPr/>
            <p:nvPr/>
          </p:nvPicPr>
          <p:blipFill>
            <a:blip r:embed="rId8" cstate="email">
              <a:extLst>
                <a:ext uri="{28A0092B-C50C-407E-A947-70E740481C1C}">
                  <a14:useLocalDpi xmlns:a14="http://schemas.microsoft.com/office/drawing/2010/main"/>
                </a:ext>
              </a:extLst>
            </a:blip>
            <a:stretch>
              <a:fillRect/>
            </a:stretch>
          </p:blipFill>
          <p:spPr>
            <a:xfrm>
              <a:off x="9553889" y="4866952"/>
              <a:ext cx="177396" cy="107773"/>
            </a:xfrm>
            <a:prstGeom prst="rect">
              <a:avLst/>
            </a:prstGeom>
          </p:spPr>
        </p:pic>
        <p:sp>
          <p:nvSpPr>
            <p:cNvPr id="50" name="object 50"/>
            <p:cNvSpPr/>
            <p:nvPr/>
          </p:nvSpPr>
          <p:spPr>
            <a:xfrm>
              <a:off x="9868519" y="4979246"/>
              <a:ext cx="60960" cy="85090"/>
            </a:xfrm>
            <a:custGeom>
              <a:avLst/>
              <a:gdLst/>
              <a:ahLst/>
              <a:cxnLst/>
              <a:rect l="l" t="t" r="r" b="b"/>
              <a:pathLst>
                <a:path w="60959" h="85089">
                  <a:moveTo>
                    <a:pt x="1320" y="84988"/>
                  </a:moveTo>
                  <a:lnTo>
                    <a:pt x="164" y="72470"/>
                  </a:lnTo>
                  <a:lnTo>
                    <a:pt x="0" y="54695"/>
                  </a:lnTo>
                  <a:lnTo>
                    <a:pt x="3407" y="35135"/>
                  </a:lnTo>
                  <a:lnTo>
                    <a:pt x="12964" y="17263"/>
                  </a:lnTo>
                  <a:lnTo>
                    <a:pt x="27663" y="5685"/>
                  </a:lnTo>
                  <a:lnTo>
                    <a:pt x="42463" y="857"/>
                  </a:lnTo>
                  <a:lnTo>
                    <a:pt x="53890" y="0"/>
                  </a:lnTo>
                  <a:lnTo>
                    <a:pt x="58470" y="331"/>
                  </a:lnTo>
                  <a:lnTo>
                    <a:pt x="60701" y="16042"/>
                  </a:lnTo>
                  <a:lnTo>
                    <a:pt x="60452" y="26790"/>
                  </a:lnTo>
                  <a:lnTo>
                    <a:pt x="35696" y="69360"/>
                  </a:lnTo>
                  <a:lnTo>
                    <a:pt x="1320" y="84988"/>
                  </a:lnTo>
                  <a:close/>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1" name="object 51"/>
            <p:cNvSpPr/>
            <p:nvPr/>
          </p:nvSpPr>
          <p:spPr>
            <a:xfrm>
              <a:off x="9774611" y="4979246"/>
              <a:ext cx="60960" cy="85090"/>
            </a:xfrm>
            <a:custGeom>
              <a:avLst/>
              <a:gdLst/>
              <a:ahLst/>
              <a:cxnLst/>
              <a:rect l="l" t="t" r="r" b="b"/>
              <a:pathLst>
                <a:path w="60959" h="85089">
                  <a:moveTo>
                    <a:pt x="59380" y="84988"/>
                  </a:moveTo>
                  <a:lnTo>
                    <a:pt x="60537" y="72470"/>
                  </a:lnTo>
                  <a:lnTo>
                    <a:pt x="60701" y="54695"/>
                  </a:lnTo>
                  <a:lnTo>
                    <a:pt x="57294" y="35135"/>
                  </a:lnTo>
                  <a:lnTo>
                    <a:pt x="47737" y="17263"/>
                  </a:lnTo>
                  <a:lnTo>
                    <a:pt x="33037" y="5685"/>
                  </a:lnTo>
                  <a:lnTo>
                    <a:pt x="18237" y="857"/>
                  </a:lnTo>
                  <a:lnTo>
                    <a:pt x="6811" y="0"/>
                  </a:lnTo>
                  <a:lnTo>
                    <a:pt x="2230" y="331"/>
                  </a:lnTo>
                  <a:lnTo>
                    <a:pt x="0" y="16042"/>
                  </a:lnTo>
                  <a:lnTo>
                    <a:pt x="249" y="26790"/>
                  </a:lnTo>
                  <a:lnTo>
                    <a:pt x="25004" y="69360"/>
                  </a:lnTo>
                  <a:lnTo>
                    <a:pt x="59380" y="84988"/>
                  </a:lnTo>
                  <a:close/>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grpSp>
        <p:nvGrpSpPr>
          <p:cNvPr id="89" name="Group 88">
            <a:extLst>
              <a:ext uri="{FF2B5EF4-FFF2-40B4-BE49-F238E27FC236}">
                <a16:creationId xmlns:a16="http://schemas.microsoft.com/office/drawing/2014/main" id="{1529EA51-2928-9B0C-361B-1E38229843E6}"/>
              </a:ext>
            </a:extLst>
          </p:cNvPr>
          <p:cNvGrpSpPr/>
          <p:nvPr/>
        </p:nvGrpSpPr>
        <p:grpSpPr>
          <a:xfrm>
            <a:off x="8842834" y="1968242"/>
            <a:ext cx="760533" cy="633067"/>
            <a:chOff x="14586185" y="3243432"/>
            <a:chExt cx="1255395" cy="1044989"/>
          </a:xfrm>
        </p:grpSpPr>
        <p:sp>
          <p:nvSpPr>
            <p:cNvPr id="52" name="object 52"/>
            <p:cNvSpPr/>
            <p:nvPr/>
          </p:nvSpPr>
          <p:spPr>
            <a:xfrm>
              <a:off x="14586185" y="3243432"/>
              <a:ext cx="1255395" cy="711835"/>
            </a:xfrm>
            <a:custGeom>
              <a:avLst/>
              <a:gdLst/>
              <a:ahLst/>
              <a:cxnLst/>
              <a:rect l="l" t="t" r="r" b="b"/>
              <a:pathLst>
                <a:path w="1255394" h="711835">
                  <a:moveTo>
                    <a:pt x="221752" y="711266"/>
                  </a:moveTo>
                  <a:lnTo>
                    <a:pt x="948358" y="711266"/>
                  </a:lnTo>
                  <a:lnTo>
                    <a:pt x="997585" y="710144"/>
                  </a:lnTo>
                  <a:lnTo>
                    <a:pt x="1044424" y="706312"/>
                  </a:lnTo>
                  <a:lnTo>
                    <a:pt x="1088226" y="699065"/>
                  </a:lnTo>
                  <a:lnTo>
                    <a:pt x="1128341" y="687701"/>
                  </a:lnTo>
                  <a:lnTo>
                    <a:pt x="1164117" y="671517"/>
                  </a:lnTo>
                  <a:lnTo>
                    <a:pt x="1220056" y="621879"/>
                  </a:lnTo>
                  <a:lnTo>
                    <a:pt x="1238918" y="587018"/>
                  </a:lnTo>
                  <a:lnTo>
                    <a:pt x="1250841" y="544527"/>
                  </a:lnTo>
                  <a:lnTo>
                    <a:pt x="1255176" y="493702"/>
                  </a:lnTo>
                  <a:lnTo>
                    <a:pt x="1249864" y="433394"/>
                  </a:lnTo>
                  <a:lnTo>
                    <a:pt x="1234330" y="382881"/>
                  </a:lnTo>
                  <a:lnTo>
                    <a:pt x="1210315" y="341516"/>
                  </a:lnTo>
                  <a:lnTo>
                    <a:pt x="1179560" y="308650"/>
                  </a:lnTo>
                  <a:lnTo>
                    <a:pt x="1143808" y="283637"/>
                  </a:lnTo>
                  <a:lnTo>
                    <a:pt x="1104799" y="265828"/>
                  </a:lnTo>
                  <a:lnTo>
                    <a:pt x="1064274" y="254576"/>
                  </a:lnTo>
                  <a:lnTo>
                    <a:pt x="1023977" y="249234"/>
                  </a:lnTo>
                  <a:lnTo>
                    <a:pt x="985647" y="249154"/>
                  </a:lnTo>
                  <a:lnTo>
                    <a:pt x="951026" y="253689"/>
                  </a:lnTo>
                  <a:lnTo>
                    <a:pt x="921856" y="262190"/>
                  </a:lnTo>
                  <a:lnTo>
                    <a:pt x="919268" y="230868"/>
                  </a:lnTo>
                  <a:lnTo>
                    <a:pt x="893674" y="162443"/>
                  </a:lnTo>
                  <a:lnTo>
                    <a:pt x="870752" y="127964"/>
                  </a:lnTo>
                  <a:lnTo>
                    <a:pt x="841136" y="95057"/>
                  </a:lnTo>
                  <a:lnTo>
                    <a:pt x="804868" y="65033"/>
                  </a:lnTo>
                  <a:lnTo>
                    <a:pt x="761991" y="39203"/>
                  </a:lnTo>
                  <a:lnTo>
                    <a:pt x="712545" y="18880"/>
                  </a:lnTo>
                  <a:lnTo>
                    <a:pt x="656573" y="5375"/>
                  </a:lnTo>
                  <a:lnTo>
                    <a:pt x="594118" y="0"/>
                  </a:lnTo>
                  <a:lnTo>
                    <a:pt x="530076" y="3104"/>
                  </a:lnTo>
                  <a:lnTo>
                    <a:pt x="472900" y="13557"/>
                  </a:lnTo>
                  <a:lnTo>
                    <a:pt x="422390" y="30384"/>
                  </a:lnTo>
                  <a:lnTo>
                    <a:pt x="378348" y="52608"/>
                  </a:lnTo>
                  <a:lnTo>
                    <a:pt x="340572" y="79253"/>
                  </a:lnTo>
                  <a:lnTo>
                    <a:pt x="308863" y="109345"/>
                  </a:lnTo>
                  <a:lnTo>
                    <a:pt x="283022" y="141906"/>
                  </a:lnTo>
                  <a:lnTo>
                    <a:pt x="262849" y="175962"/>
                  </a:lnTo>
                  <a:lnTo>
                    <a:pt x="238707" y="244654"/>
                  </a:lnTo>
                  <a:lnTo>
                    <a:pt x="234338" y="277338"/>
                  </a:lnTo>
                  <a:lnTo>
                    <a:pt x="234838" y="307614"/>
                  </a:lnTo>
                  <a:lnTo>
                    <a:pt x="240008" y="334505"/>
                  </a:lnTo>
                  <a:lnTo>
                    <a:pt x="249646" y="357036"/>
                  </a:lnTo>
                  <a:lnTo>
                    <a:pt x="209632" y="339659"/>
                  </a:lnTo>
                  <a:lnTo>
                    <a:pt x="167493" y="334131"/>
                  </a:lnTo>
                  <a:lnTo>
                    <a:pt x="125549" y="339750"/>
                  </a:lnTo>
                  <a:lnTo>
                    <a:pt x="86123" y="355813"/>
                  </a:lnTo>
                  <a:lnTo>
                    <a:pt x="51533" y="381617"/>
                  </a:lnTo>
                  <a:lnTo>
                    <a:pt x="24102" y="416459"/>
                  </a:lnTo>
                  <a:lnTo>
                    <a:pt x="6151" y="459636"/>
                  </a:lnTo>
                  <a:lnTo>
                    <a:pt x="0" y="510445"/>
                  </a:lnTo>
                  <a:lnTo>
                    <a:pt x="2988" y="552705"/>
                  </a:lnTo>
                  <a:lnTo>
                    <a:pt x="11591" y="591240"/>
                  </a:lnTo>
                  <a:lnTo>
                    <a:pt x="48541" y="654782"/>
                  </a:lnTo>
                  <a:lnTo>
                    <a:pt x="78341" y="678611"/>
                  </a:lnTo>
                  <a:lnTo>
                    <a:pt x="116659" y="696360"/>
                  </a:lnTo>
                  <a:lnTo>
                    <a:pt x="164220" y="707441"/>
                  </a:lnTo>
                  <a:lnTo>
                    <a:pt x="221752" y="711266"/>
                  </a:lnTo>
                  <a:close/>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3" name="object 53"/>
            <p:cNvSpPr/>
            <p:nvPr/>
          </p:nvSpPr>
          <p:spPr>
            <a:xfrm>
              <a:off x="14740549"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4" name="object 54"/>
            <p:cNvSpPr/>
            <p:nvPr/>
          </p:nvSpPr>
          <p:spPr>
            <a:xfrm>
              <a:off x="15151777"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5" name="object 55"/>
            <p:cNvSpPr/>
            <p:nvPr/>
          </p:nvSpPr>
          <p:spPr>
            <a:xfrm>
              <a:off x="15548182"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grpSp>
        <p:nvGrpSpPr>
          <p:cNvPr id="90" name="Group 89">
            <a:extLst>
              <a:ext uri="{FF2B5EF4-FFF2-40B4-BE49-F238E27FC236}">
                <a16:creationId xmlns:a16="http://schemas.microsoft.com/office/drawing/2014/main" id="{B79186E7-C683-0E36-5574-ED9895C510DC}"/>
              </a:ext>
            </a:extLst>
          </p:cNvPr>
          <p:cNvGrpSpPr/>
          <p:nvPr/>
        </p:nvGrpSpPr>
        <p:grpSpPr>
          <a:xfrm>
            <a:off x="1951831" y="2081851"/>
            <a:ext cx="572477" cy="530373"/>
            <a:chOff x="3211360" y="3430964"/>
            <a:chExt cx="944975" cy="875475"/>
          </a:xfrm>
        </p:grpSpPr>
        <p:sp>
          <p:nvSpPr>
            <p:cNvPr id="56" name="object 56"/>
            <p:cNvSpPr/>
            <p:nvPr/>
          </p:nvSpPr>
          <p:spPr>
            <a:xfrm>
              <a:off x="3683771" y="3430964"/>
              <a:ext cx="0" cy="126364"/>
            </a:xfrm>
            <a:custGeom>
              <a:avLst/>
              <a:gdLst/>
              <a:ahLst/>
              <a:cxnLst/>
              <a:rect l="l" t="t" r="r" b="b"/>
              <a:pathLst>
                <a:path h="126364">
                  <a:moveTo>
                    <a:pt x="0" y="0"/>
                  </a:moveTo>
                  <a:lnTo>
                    <a:pt x="0" y="125776"/>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8" name="object 58"/>
            <p:cNvSpPr/>
            <p:nvPr/>
          </p:nvSpPr>
          <p:spPr>
            <a:xfrm>
              <a:off x="3469196" y="3646708"/>
              <a:ext cx="427990" cy="425450"/>
            </a:xfrm>
            <a:custGeom>
              <a:avLst/>
              <a:gdLst/>
              <a:ahLst/>
              <a:cxnLst/>
              <a:rect l="l" t="t" r="r" b="b"/>
              <a:pathLst>
                <a:path w="427989" h="425450">
                  <a:moveTo>
                    <a:pt x="427651" y="212569"/>
                  </a:moveTo>
                  <a:lnTo>
                    <a:pt x="422004" y="261309"/>
                  </a:lnTo>
                  <a:lnTo>
                    <a:pt x="405918" y="306052"/>
                  </a:lnTo>
                  <a:lnTo>
                    <a:pt x="380676" y="345521"/>
                  </a:lnTo>
                  <a:lnTo>
                    <a:pt x="347562" y="378439"/>
                  </a:lnTo>
                  <a:lnTo>
                    <a:pt x="307860" y="403533"/>
                  </a:lnTo>
                  <a:lnTo>
                    <a:pt x="262853" y="419524"/>
                  </a:lnTo>
                  <a:lnTo>
                    <a:pt x="213825" y="425138"/>
                  </a:lnTo>
                  <a:lnTo>
                    <a:pt x="164798" y="419524"/>
                  </a:lnTo>
                  <a:lnTo>
                    <a:pt x="119791" y="403533"/>
                  </a:lnTo>
                  <a:lnTo>
                    <a:pt x="80089" y="378439"/>
                  </a:lnTo>
                  <a:lnTo>
                    <a:pt x="46975" y="345521"/>
                  </a:lnTo>
                  <a:lnTo>
                    <a:pt x="21733" y="306052"/>
                  </a:lnTo>
                  <a:lnTo>
                    <a:pt x="5647" y="261309"/>
                  </a:lnTo>
                  <a:lnTo>
                    <a:pt x="0" y="212569"/>
                  </a:lnTo>
                  <a:lnTo>
                    <a:pt x="5647" y="163828"/>
                  </a:lnTo>
                  <a:lnTo>
                    <a:pt x="21733" y="119086"/>
                  </a:lnTo>
                  <a:lnTo>
                    <a:pt x="46975" y="79617"/>
                  </a:lnTo>
                  <a:lnTo>
                    <a:pt x="80089" y="46698"/>
                  </a:lnTo>
                  <a:lnTo>
                    <a:pt x="119791" y="21605"/>
                  </a:lnTo>
                  <a:lnTo>
                    <a:pt x="164798" y="5614"/>
                  </a:lnTo>
                  <a:lnTo>
                    <a:pt x="213825" y="0"/>
                  </a:lnTo>
                  <a:lnTo>
                    <a:pt x="262853" y="5614"/>
                  </a:lnTo>
                  <a:lnTo>
                    <a:pt x="307860" y="21605"/>
                  </a:lnTo>
                  <a:lnTo>
                    <a:pt x="347562" y="46698"/>
                  </a:lnTo>
                  <a:lnTo>
                    <a:pt x="380676" y="79617"/>
                  </a:lnTo>
                  <a:lnTo>
                    <a:pt x="405918" y="119086"/>
                  </a:lnTo>
                  <a:lnTo>
                    <a:pt x="422004" y="163828"/>
                  </a:lnTo>
                  <a:lnTo>
                    <a:pt x="427651" y="212569"/>
                  </a:lnTo>
                  <a:close/>
                </a:path>
              </a:pathLst>
            </a:custGeom>
            <a:ln w="48815">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9" name="object 59"/>
            <p:cNvSpPr/>
            <p:nvPr/>
          </p:nvSpPr>
          <p:spPr>
            <a:xfrm>
              <a:off x="3907546" y="3556745"/>
              <a:ext cx="99695" cy="94615"/>
            </a:xfrm>
            <a:custGeom>
              <a:avLst/>
              <a:gdLst/>
              <a:ahLst/>
              <a:cxnLst/>
              <a:rect l="l" t="t" r="r" b="b"/>
              <a:pathLst>
                <a:path w="99695" h="94614">
                  <a:moveTo>
                    <a:pt x="0" y="94332"/>
                  </a:moveTo>
                  <a:lnTo>
                    <a:pt x="99452"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0" name="object 60"/>
            <p:cNvSpPr/>
            <p:nvPr/>
          </p:nvSpPr>
          <p:spPr>
            <a:xfrm>
              <a:off x="4002030" y="3855468"/>
              <a:ext cx="154305" cy="0"/>
            </a:xfrm>
            <a:custGeom>
              <a:avLst/>
              <a:gdLst/>
              <a:ahLst/>
              <a:cxnLst/>
              <a:rect l="l" t="t" r="r" b="b"/>
              <a:pathLst>
                <a:path w="154304">
                  <a:moveTo>
                    <a:pt x="0" y="0"/>
                  </a:moveTo>
                  <a:lnTo>
                    <a:pt x="154152"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1" name="object 61"/>
            <p:cNvSpPr/>
            <p:nvPr/>
          </p:nvSpPr>
          <p:spPr>
            <a:xfrm>
              <a:off x="3912519" y="4070340"/>
              <a:ext cx="104775" cy="110489"/>
            </a:xfrm>
            <a:custGeom>
              <a:avLst/>
              <a:gdLst/>
              <a:ahLst/>
              <a:cxnLst/>
              <a:rect l="l" t="t" r="r" b="b"/>
              <a:pathLst>
                <a:path w="104775" h="110489">
                  <a:moveTo>
                    <a:pt x="0" y="0"/>
                  </a:moveTo>
                  <a:lnTo>
                    <a:pt x="104426" y="110049"/>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2" name="object 62"/>
            <p:cNvSpPr/>
            <p:nvPr/>
          </p:nvSpPr>
          <p:spPr>
            <a:xfrm>
              <a:off x="3345624" y="3556745"/>
              <a:ext cx="99695" cy="94615"/>
            </a:xfrm>
            <a:custGeom>
              <a:avLst/>
              <a:gdLst/>
              <a:ahLst/>
              <a:cxnLst/>
              <a:rect l="l" t="t" r="r" b="b"/>
              <a:pathLst>
                <a:path w="99695" h="94614">
                  <a:moveTo>
                    <a:pt x="99452" y="94332"/>
                  </a:moveTo>
                  <a:lnTo>
                    <a:pt x="0"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3" name="object 63"/>
            <p:cNvSpPr/>
            <p:nvPr/>
          </p:nvSpPr>
          <p:spPr>
            <a:xfrm>
              <a:off x="3211360" y="3855468"/>
              <a:ext cx="154305" cy="0"/>
            </a:xfrm>
            <a:custGeom>
              <a:avLst/>
              <a:gdLst/>
              <a:ahLst/>
              <a:cxnLst/>
              <a:rect l="l" t="t" r="r" b="b"/>
              <a:pathLst>
                <a:path w="154304">
                  <a:moveTo>
                    <a:pt x="154152" y="0"/>
                  </a:moveTo>
                  <a:lnTo>
                    <a:pt x="0"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4" name="object 64"/>
            <p:cNvSpPr/>
            <p:nvPr/>
          </p:nvSpPr>
          <p:spPr>
            <a:xfrm>
              <a:off x="3335678" y="4070340"/>
              <a:ext cx="104775" cy="110489"/>
            </a:xfrm>
            <a:custGeom>
              <a:avLst/>
              <a:gdLst/>
              <a:ahLst/>
              <a:cxnLst/>
              <a:rect l="l" t="t" r="r" b="b"/>
              <a:pathLst>
                <a:path w="104775" h="110489">
                  <a:moveTo>
                    <a:pt x="104426" y="0"/>
                  </a:moveTo>
                  <a:lnTo>
                    <a:pt x="0" y="110049"/>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5" name="object 65"/>
            <p:cNvSpPr/>
            <p:nvPr/>
          </p:nvSpPr>
          <p:spPr>
            <a:xfrm>
              <a:off x="3673825" y="4169914"/>
              <a:ext cx="0" cy="136525"/>
            </a:xfrm>
            <a:custGeom>
              <a:avLst/>
              <a:gdLst/>
              <a:ahLst/>
              <a:cxnLst/>
              <a:rect l="l" t="t" r="r" b="b"/>
              <a:pathLst>
                <a:path h="136525">
                  <a:moveTo>
                    <a:pt x="0" y="0"/>
                  </a:moveTo>
                  <a:lnTo>
                    <a:pt x="0" y="136268"/>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sp>
        <p:nvSpPr>
          <p:cNvPr id="76" name="object 76"/>
          <p:cNvSpPr txBox="1"/>
          <p:nvPr/>
        </p:nvSpPr>
        <p:spPr>
          <a:xfrm>
            <a:off x="5238224" y="2015901"/>
            <a:ext cx="1010967" cy="191427"/>
          </a:xfrm>
          <a:prstGeom prst="rect">
            <a:avLst/>
          </a:prstGeom>
        </p:spPr>
        <p:txBody>
          <a:bodyPr vert="horz" wrap="square" lIns="0" tIns="9617" rIns="0" bIns="0" rtlCol="0">
            <a:spAutoFit/>
          </a:bodyPr>
          <a:lstStyle/>
          <a:p>
            <a:pPr marL="7694" algn="ctr" defTabSz="553944">
              <a:spcBef>
                <a:spcPts val="76"/>
              </a:spcBef>
            </a:pPr>
            <a:r>
              <a:rPr sz="1181" b="1" kern="0" spc="-6">
                <a:solidFill>
                  <a:sysClr val="windowText" lastClr="000000"/>
                </a:solidFill>
                <a:latin typeface="OpenSans-Extrabold"/>
                <a:cs typeface="OpenSans-Extrabold"/>
                <a:sym typeface="Helvetica Neue"/>
              </a:rPr>
              <a:t>HARVESTING</a:t>
            </a:r>
            <a:endParaRPr sz="1181" kern="0">
              <a:solidFill>
                <a:sysClr val="windowText" lastClr="000000"/>
              </a:solidFill>
              <a:latin typeface="OpenSans-Extrabold"/>
              <a:cs typeface="OpenSans-Extrabold"/>
              <a:sym typeface="Helvetica Neue"/>
            </a:endParaRPr>
          </a:p>
        </p:txBody>
      </p:sp>
      <p:grpSp>
        <p:nvGrpSpPr>
          <p:cNvPr id="87" name="Group 86">
            <a:extLst>
              <a:ext uri="{FF2B5EF4-FFF2-40B4-BE49-F238E27FC236}">
                <a16:creationId xmlns:a16="http://schemas.microsoft.com/office/drawing/2014/main" id="{D4CF2DF2-05A2-0FCA-4639-C71BFCADD0D8}"/>
              </a:ext>
            </a:extLst>
          </p:cNvPr>
          <p:cNvGrpSpPr/>
          <p:nvPr/>
        </p:nvGrpSpPr>
        <p:grpSpPr>
          <a:xfrm>
            <a:off x="6206179" y="2897680"/>
            <a:ext cx="3660714" cy="274272"/>
            <a:chOff x="10233919" y="4777638"/>
            <a:chExt cx="6042660" cy="452734"/>
          </a:xfrm>
        </p:grpSpPr>
        <p:sp>
          <p:nvSpPr>
            <p:cNvPr id="73" name="object 73"/>
            <p:cNvSpPr txBox="1"/>
            <p:nvPr/>
          </p:nvSpPr>
          <p:spPr>
            <a:xfrm>
              <a:off x="11291135" y="4777638"/>
              <a:ext cx="3606801" cy="315984"/>
            </a:xfrm>
            <a:prstGeom prst="rect">
              <a:avLst/>
            </a:prstGeom>
          </p:spPr>
          <p:txBody>
            <a:bodyPr vert="horz" wrap="square" lIns="0" tIns="9617" rIns="0" bIns="0" rtlCol="0">
              <a:spAutoFit/>
            </a:bodyPr>
            <a:lstStyle/>
            <a:p>
              <a:pPr marL="7694" algn="ctr" defTabSz="553944">
                <a:spcBef>
                  <a:spcPts val="76"/>
                </a:spcBef>
              </a:pPr>
              <a:r>
                <a:rPr sz="1181" b="1" kern="0">
                  <a:solidFill>
                    <a:sysClr val="windowText" lastClr="000000"/>
                  </a:solidFill>
                  <a:latin typeface="OpenSans-Extrabold"/>
                  <a:cs typeface="OpenSans-Extrabold"/>
                  <a:sym typeface="Helvetica Neue"/>
                </a:rPr>
                <a:t>HURRICANE/FLOOD</a:t>
              </a:r>
              <a:r>
                <a:rPr sz="1181" b="1" kern="0" spc="103">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SEASON</a:t>
              </a:r>
              <a:endParaRPr sz="1181" kern="0">
                <a:solidFill>
                  <a:sysClr val="windowText" lastClr="000000"/>
                </a:solidFill>
                <a:latin typeface="OpenSans-Extrabold"/>
                <a:cs typeface="OpenSans-Extrabold"/>
                <a:sym typeface="Helvetica Neue"/>
              </a:endParaRPr>
            </a:p>
          </p:txBody>
        </p:sp>
        <p:sp>
          <p:nvSpPr>
            <p:cNvPr id="86" name="object 69">
              <a:extLst>
                <a:ext uri="{FF2B5EF4-FFF2-40B4-BE49-F238E27FC236}">
                  <a16:creationId xmlns:a16="http://schemas.microsoft.com/office/drawing/2014/main" id="{D1619F22-F835-4C5B-77CA-E479F50EE2B7}"/>
                </a:ext>
              </a:extLst>
            </p:cNvPr>
            <p:cNvSpPr/>
            <p:nvPr/>
          </p:nvSpPr>
          <p:spPr>
            <a:xfrm>
              <a:off x="10233919" y="5230372"/>
              <a:ext cx="6042660" cy="0"/>
            </a:xfrm>
            <a:custGeom>
              <a:avLst/>
              <a:gdLst/>
              <a:ahLst/>
              <a:cxnLst/>
              <a:rect l="l" t="t" r="r" b="b"/>
              <a:pathLst>
                <a:path w="6042659">
                  <a:moveTo>
                    <a:pt x="0" y="0"/>
                  </a:moveTo>
                  <a:lnTo>
                    <a:pt x="6042370" y="0"/>
                  </a:lnTo>
                </a:path>
              </a:pathLst>
            </a:custGeom>
            <a:ln w="73421">
              <a:solidFill>
                <a:srgbClr val="36B5C5"/>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999E6907-D969-9C56-BD44-31AEFDA8021C}"/>
              </a:ext>
            </a:extLst>
          </p:cNvPr>
          <p:cNvPicPr/>
          <p:nvPr/>
        </p:nvPicPr>
        <p:blipFill>
          <a:blip r:embed="rId3" cstate="email">
            <a:extLst>
              <a:ext uri="{28A0092B-C50C-407E-A947-70E740481C1C}">
                <a14:useLocalDpi xmlns:a14="http://schemas.microsoft.com/office/drawing/2010/main"/>
              </a:ext>
            </a:extLst>
          </a:blip>
          <a:stretch>
            <a:fillRect/>
          </a:stretch>
        </p:blipFill>
        <p:spPr>
          <a:xfrm>
            <a:off x="6351" y="193276"/>
            <a:ext cx="8883006" cy="811056"/>
          </a:xfrm>
          <a:prstGeom prst="rect">
            <a:avLst/>
          </a:prstGeom>
        </p:spPr>
      </p:pic>
      <p:sp>
        <p:nvSpPr>
          <p:cNvPr id="9" name="object 19">
            <a:extLst>
              <a:ext uri="{FF2B5EF4-FFF2-40B4-BE49-F238E27FC236}">
                <a16:creationId xmlns:a16="http://schemas.microsoft.com/office/drawing/2014/main" id="{4DA6A4C3-F241-56ED-E325-D67FBB3BDC49}"/>
              </a:ext>
            </a:extLst>
          </p:cNvPr>
          <p:cNvSpPr txBox="1">
            <a:spLocks/>
          </p:cNvSpPr>
          <p:nvPr/>
        </p:nvSpPr>
        <p:spPr>
          <a:xfrm>
            <a:off x="0" y="381716"/>
            <a:ext cx="7882360" cy="439441"/>
          </a:xfrm>
          <a:prstGeom prst="rect">
            <a:avLst/>
          </a:prstGeom>
        </p:spPr>
        <p:txBody>
          <a:bodyPr vert="horz" wrap="square" lIns="0" tIns="8471" rIns="0" bIns="0" rtlCol="0" anchor="ctr">
            <a:spAutoFit/>
          </a:bodyPr>
          <a:lstStyle>
            <a:lvl1pPr>
              <a:defRPr sz="2244" b="0" i="0">
                <a:solidFill>
                  <a:schemeClr val="bg1"/>
                </a:solidFill>
                <a:latin typeface="HALDEN SOLID"/>
                <a:ea typeface="+mj-ea"/>
                <a:cs typeface="HALDEN SOLID"/>
              </a:defRPr>
            </a:lvl1pPr>
          </a:lstStyle>
          <a:p>
            <a:pPr marL="7701" algn="ctr">
              <a:spcBef>
                <a:spcPts val="67"/>
              </a:spcBef>
            </a:pPr>
            <a:r>
              <a:rPr lang="en-GB" sz="2800" kern="0">
                <a:solidFill>
                  <a:sysClr val="window" lastClr="FFFFFF"/>
                </a:solidFill>
                <a:sym typeface="Helvetica Neue"/>
              </a:rPr>
              <a:t>Example –AA TO MITIGATE THE IMPACT Of FLOODS In NEPAL </a:t>
            </a:r>
          </a:p>
        </p:txBody>
      </p:sp>
      <p:sp>
        <p:nvSpPr>
          <p:cNvPr id="37" name="object 11">
            <a:extLst>
              <a:ext uri="{FF2B5EF4-FFF2-40B4-BE49-F238E27FC236}">
                <a16:creationId xmlns:a16="http://schemas.microsoft.com/office/drawing/2014/main" id="{358D8D41-38B9-411B-5101-BCD586E75F59}"/>
              </a:ext>
            </a:extLst>
          </p:cNvPr>
          <p:cNvSpPr/>
          <p:nvPr/>
        </p:nvSpPr>
        <p:spPr>
          <a:xfrm>
            <a:off x="9317620" y="174574"/>
            <a:ext cx="904238" cy="904684"/>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8BB90"/>
          </a:solidFill>
        </p:spPr>
        <p:txBody>
          <a:bodyPr wrap="square" lIns="0" tIns="0" rIns="0" bIns="0" rtlCol="0"/>
          <a:lstStyle/>
          <a:p>
            <a:pPr algn="ctr" defTabSz="412750" hangingPunct="0"/>
            <a:endParaRPr sz="1400" b="1" kern="0">
              <a:solidFill>
                <a:srgbClr val="000000"/>
              </a:solidFill>
              <a:latin typeface="Helvetica Neue"/>
              <a:sym typeface="Helvetica Neue"/>
            </a:endParaRPr>
          </a:p>
        </p:txBody>
      </p:sp>
      <p:pic>
        <p:nvPicPr>
          <p:cNvPr id="3" name="Image 2">
            <a:extLst>
              <a:ext uri="{FF2B5EF4-FFF2-40B4-BE49-F238E27FC236}">
                <a16:creationId xmlns:a16="http://schemas.microsoft.com/office/drawing/2014/main" id="{3298B485-C400-334B-4FBE-4B43726191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2813" y="1421633"/>
            <a:ext cx="8222607" cy="2791359"/>
          </a:xfrm>
          <a:prstGeom prst="rect">
            <a:avLst/>
          </a:prstGeom>
        </p:spPr>
      </p:pic>
      <p:graphicFrame>
        <p:nvGraphicFramePr>
          <p:cNvPr id="6" name="Diagramme 5">
            <a:extLst>
              <a:ext uri="{FF2B5EF4-FFF2-40B4-BE49-F238E27FC236}">
                <a16:creationId xmlns:a16="http://schemas.microsoft.com/office/drawing/2014/main" id="{7E3801AD-DE52-D66A-BB2F-7CF0120A1760}"/>
              </a:ext>
            </a:extLst>
          </p:cNvPr>
          <p:cNvGraphicFramePr/>
          <p:nvPr/>
        </p:nvGraphicFramePr>
        <p:xfrm>
          <a:off x="491650" y="4286044"/>
          <a:ext cx="10185385" cy="26450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ZoneTexte 9">
            <a:extLst>
              <a:ext uri="{FF2B5EF4-FFF2-40B4-BE49-F238E27FC236}">
                <a16:creationId xmlns:a16="http://schemas.microsoft.com/office/drawing/2014/main" id="{FFA45A34-B00F-DA90-29BE-3407B31A2896}"/>
              </a:ext>
            </a:extLst>
          </p:cNvPr>
          <p:cNvSpPr txBox="1"/>
          <p:nvPr/>
        </p:nvSpPr>
        <p:spPr>
          <a:xfrm>
            <a:off x="118641" y="1097903"/>
            <a:ext cx="11409744" cy="338554"/>
          </a:xfrm>
          <a:prstGeom prst="rect">
            <a:avLst/>
          </a:prstGeom>
          <a:noFill/>
        </p:spPr>
        <p:txBody>
          <a:bodyPr wrap="square">
            <a:spAutoFit/>
          </a:bodyPr>
          <a:lstStyle/>
          <a:p>
            <a:pPr algn="l"/>
            <a:r>
              <a:rPr lang="en-GB" sz="1600" b="0" i="0" u="none" strike="noStrike" baseline="0">
                <a:latin typeface="Roboto-Light"/>
              </a:rPr>
              <a:t>UNFPA, UNICEF, UN Women and WFP collaborated with the government and local implementing partners + FAO (2023)  </a:t>
            </a:r>
            <a:endParaRPr lang="en-GB" sz="1600"/>
          </a:p>
        </p:txBody>
      </p:sp>
      <p:pic>
        <p:nvPicPr>
          <p:cNvPr id="22" name="Image 21" descr="Une image contenant symbole, logo, Police, Graphique&#10;&#10;Description générée automatiquement">
            <a:extLst>
              <a:ext uri="{FF2B5EF4-FFF2-40B4-BE49-F238E27FC236}">
                <a16:creationId xmlns:a16="http://schemas.microsoft.com/office/drawing/2014/main" id="{180CC7B1-AEF0-E0D7-72B9-1E6B6DDAEE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24926" y="4501815"/>
            <a:ext cx="276341" cy="390194"/>
          </a:xfrm>
          <a:prstGeom prst="rect">
            <a:avLst/>
          </a:prstGeom>
          <a:ln>
            <a:noFill/>
          </a:ln>
        </p:spPr>
      </p:pic>
      <p:pic>
        <p:nvPicPr>
          <p:cNvPr id="24" name="Image 23" descr="Une image contenant Graphique, symbole, logo, conception&#10;&#10;Description générée automatiquement">
            <a:extLst>
              <a:ext uri="{FF2B5EF4-FFF2-40B4-BE49-F238E27FC236}">
                <a16:creationId xmlns:a16="http://schemas.microsoft.com/office/drawing/2014/main" id="{7F0C3C40-B557-6D92-7BA4-D626A7C8DE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27558" y="4519148"/>
            <a:ext cx="390194" cy="390194"/>
          </a:xfrm>
          <a:prstGeom prst="rect">
            <a:avLst/>
          </a:prstGeom>
          <a:ln>
            <a:noFill/>
          </a:ln>
        </p:spPr>
      </p:pic>
      <p:pic>
        <p:nvPicPr>
          <p:cNvPr id="28" name="Image 27" descr="Une image contenant logo, symbole, Graphique, clipart&#10;&#10;Description générée automatiquement">
            <a:extLst>
              <a:ext uri="{FF2B5EF4-FFF2-40B4-BE49-F238E27FC236}">
                <a16:creationId xmlns:a16="http://schemas.microsoft.com/office/drawing/2014/main" id="{E99704E5-E789-BBF9-6DF7-5C3F347E1F3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7929" y="4519148"/>
            <a:ext cx="390194" cy="390194"/>
          </a:xfrm>
          <a:prstGeom prst="rect">
            <a:avLst/>
          </a:prstGeom>
          <a:ln>
            <a:noFill/>
          </a:ln>
        </p:spPr>
      </p:pic>
      <p:pic>
        <p:nvPicPr>
          <p:cNvPr id="30" name="Image 29" descr="Une image contenant capture d’écran, cercle, Graphique, conception&#10;&#10;Description générée automatiquement">
            <a:extLst>
              <a:ext uri="{FF2B5EF4-FFF2-40B4-BE49-F238E27FC236}">
                <a16:creationId xmlns:a16="http://schemas.microsoft.com/office/drawing/2014/main" id="{D9E5B51B-7878-B33B-3228-8E35DCED374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80594" y="4501814"/>
            <a:ext cx="399009" cy="399009"/>
          </a:xfrm>
          <a:prstGeom prst="rect">
            <a:avLst/>
          </a:prstGeom>
          <a:ln>
            <a:noFill/>
          </a:ln>
        </p:spPr>
      </p:pic>
      <p:sp>
        <p:nvSpPr>
          <p:cNvPr id="31" name="ZoneTexte 30">
            <a:extLst>
              <a:ext uri="{FF2B5EF4-FFF2-40B4-BE49-F238E27FC236}">
                <a16:creationId xmlns:a16="http://schemas.microsoft.com/office/drawing/2014/main" id="{495C8D8F-EEEB-56C9-0B97-1D574CFEA0FC}"/>
              </a:ext>
            </a:extLst>
          </p:cNvPr>
          <p:cNvSpPr txBox="1"/>
          <p:nvPr/>
        </p:nvSpPr>
        <p:spPr>
          <a:xfrm>
            <a:off x="-2552830" y="3972353"/>
            <a:ext cx="8750464" cy="369332"/>
          </a:xfrm>
          <a:prstGeom prst="rect">
            <a:avLst/>
          </a:prstGeom>
          <a:noFill/>
        </p:spPr>
        <p:txBody>
          <a:bodyPr wrap="square" rtlCol="0">
            <a:spAutoFit/>
          </a:bodyPr>
          <a:lstStyle/>
          <a:p>
            <a:pPr algn="ctr"/>
            <a:r>
              <a:rPr lang="en-GB" b="1">
                <a:solidFill>
                  <a:srgbClr val="4A8BCA"/>
                </a:solidFill>
              </a:rPr>
              <a:t>Anticipatory action Activities</a:t>
            </a:r>
          </a:p>
        </p:txBody>
      </p:sp>
    </p:spTree>
    <p:extLst>
      <p:ext uri="{BB962C8B-B14F-4D97-AF65-F5344CB8AC3E}">
        <p14:creationId xmlns:p14="http://schemas.microsoft.com/office/powerpoint/2010/main" val="10501248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28" y="457168"/>
            <a:ext cx="4273250" cy="579143"/>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648212" y="1526027"/>
            <a:ext cx="4012575" cy="3798155"/>
          </a:xfrm>
          <a:prstGeom prst="rect">
            <a:avLst/>
          </a:prstGeom>
        </p:spPr>
      </p:pic>
      <p:grpSp>
        <p:nvGrpSpPr>
          <p:cNvPr id="27" name="object 27"/>
          <p:cNvGrpSpPr/>
          <p:nvPr/>
        </p:nvGrpSpPr>
        <p:grpSpPr>
          <a:xfrm>
            <a:off x="144438" y="1551564"/>
            <a:ext cx="465928" cy="389685"/>
            <a:chOff x="9151632" y="7057453"/>
            <a:chExt cx="768350" cy="642620"/>
          </a:xfrm>
        </p:grpSpPr>
        <p:sp>
          <p:nvSpPr>
            <p:cNvPr id="28" name="object 28"/>
            <p:cNvSpPr/>
            <p:nvPr/>
          </p:nvSpPr>
          <p:spPr>
            <a:xfrm>
              <a:off x="9151632" y="7057453"/>
              <a:ext cx="642620" cy="642620"/>
            </a:xfrm>
            <a:custGeom>
              <a:avLst/>
              <a:gdLst/>
              <a:ahLst/>
              <a:cxnLst/>
              <a:rect l="l" t="t" r="r" b="b"/>
              <a:pathLst>
                <a:path w="642620" h="642620">
                  <a:moveTo>
                    <a:pt x="314285" y="0"/>
                  </a:moveTo>
                  <a:lnTo>
                    <a:pt x="268089" y="4377"/>
                  </a:lnTo>
                  <a:lnTo>
                    <a:pt x="221887" y="15729"/>
                  </a:lnTo>
                  <a:lnTo>
                    <a:pt x="177834" y="33702"/>
                  </a:lnTo>
                  <a:lnTo>
                    <a:pt x="137887" y="57314"/>
                  </a:lnTo>
                  <a:lnTo>
                    <a:pt x="102365" y="85940"/>
                  </a:lnTo>
                  <a:lnTo>
                    <a:pt x="71586" y="118955"/>
                  </a:lnTo>
                  <a:lnTo>
                    <a:pt x="45869" y="155731"/>
                  </a:lnTo>
                  <a:lnTo>
                    <a:pt x="25533" y="195643"/>
                  </a:lnTo>
                  <a:lnTo>
                    <a:pt x="10897" y="238066"/>
                  </a:lnTo>
                  <a:lnTo>
                    <a:pt x="2280" y="282372"/>
                  </a:lnTo>
                  <a:lnTo>
                    <a:pt x="0" y="327936"/>
                  </a:lnTo>
                  <a:lnTo>
                    <a:pt x="4375" y="374132"/>
                  </a:lnTo>
                  <a:lnTo>
                    <a:pt x="15725" y="420335"/>
                  </a:lnTo>
                  <a:lnTo>
                    <a:pt x="33700" y="464385"/>
                  </a:lnTo>
                  <a:lnTo>
                    <a:pt x="57314" y="504331"/>
                  </a:lnTo>
                  <a:lnTo>
                    <a:pt x="85941" y="539852"/>
                  </a:lnTo>
                  <a:lnTo>
                    <a:pt x="118956" y="570631"/>
                  </a:lnTo>
                  <a:lnTo>
                    <a:pt x="155732" y="596348"/>
                  </a:lnTo>
                  <a:lnTo>
                    <a:pt x="195645" y="616684"/>
                  </a:lnTo>
                  <a:lnTo>
                    <a:pt x="238067" y="631321"/>
                  </a:lnTo>
                  <a:lnTo>
                    <a:pt x="282374" y="639940"/>
                  </a:lnTo>
                  <a:lnTo>
                    <a:pt x="327939" y="642221"/>
                  </a:lnTo>
                  <a:lnTo>
                    <a:pt x="374137" y="637846"/>
                  </a:lnTo>
                  <a:lnTo>
                    <a:pt x="420341" y="626496"/>
                  </a:lnTo>
                  <a:lnTo>
                    <a:pt x="464392" y="608521"/>
                  </a:lnTo>
                  <a:lnTo>
                    <a:pt x="504337" y="584907"/>
                  </a:lnTo>
                  <a:lnTo>
                    <a:pt x="539859" y="556280"/>
                  </a:lnTo>
                  <a:lnTo>
                    <a:pt x="570637" y="523265"/>
                  </a:lnTo>
                  <a:lnTo>
                    <a:pt x="596353" y="486489"/>
                  </a:lnTo>
                  <a:lnTo>
                    <a:pt x="616689" y="446577"/>
                  </a:lnTo>
                  <a:lnTo>
                    <a:pt x="631325" y="404154"/>
                  </a:lnTo>
                  <a:lnTo>
                    <a:pt x="639942" y="359848"/>
                  </a:lnTo>
                  <a:lnTo>
                    <a:pt x="642222" y="314283"/>
                  </a:lnTo>
                  <a:lnTo>
                    <a:pt x="637845" y="268085"/>
                  </a:lnTo>
                  <a:lnTo>
                    <a:pt x="626492" y="221880"/>
                  </a:lnTo>
                  <a:lnTo>
                    <a:pt x="608520" y="177830"/>
                  </a:lnTo>
                  <a:lnTo>
                    <a:pt x="584907" y="137884"/>
                  </a:lnTo>
                  <a:lnTo>
                    <a:pt x="556281" y="102363"/>
                  </a:lnTo>
                  <a:lnTo>
                    <a:pt x="523267" y="71584"/>
                  </a:lnTo>
                  <a:lnTo>
                    <a:pt x="486490" y="45868"/>
                  </a:lnTo>
                  <a:lnTo>
                    <a:pt x="446578" y="25532"/>
                  </a:lnTo>
                  <a:lnTo>
                    <a:pt x="404156" y="10896"/>
                  </a:lnTo>
                  <a:lnTo>
                    <a:pt x="359849" y="2279"/>
                  </a:lnTo>
                  <a:lnTo>
                    <a:pt x="314285"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29" name="object 29"/>
            <p:cNvSpPr/>
            <p:nvPr/>
          </p:nvSpPr>
          <p:spPr>
            <a:xfrm>
              <a:off x="9570571" y="7071679"/>
              <a:ext cx="349250" cy="349250"/>
            </a:xfrm>
            <a:custGeom>
              <a:avLst/>
              <a:gdLst/>
              <a:ahLst/>
              <a:cxnLst/>
              <a:rect l="l" t="t" r="r" b="b"/>
              <a:pathLst>
                <a:path w="349250" h="349250">
                  <a:moveTo>
                    <a:pt x="166692" y="0"/>
                  </a:moveTo>
                  <a:lnTo>
                    <a:pt x="120592" y="8418"/>
                  </a:lnTo>
                  <a:lnTo>
                    <a:pt x="78348" y="28707"/>
                  </a:lnTo>
                  <a:lnTo>
                    <a:pt x="44098" y="58355"/>
                  </a:lnTo>
                  <a:lnTo>
                    <a:pt x="18909" y="95263"/>
                  </a:lnTo>
                  <a:lnTo>
                    <a:pt x="3853" y="137333"/>
                  </a:lnTo>
                  <a:lnTo>
                    <a:pt x="0" y="182468"/>
                  </a:lnTo>
                  <a:lnTo>
                    <a:pt x="8418" y="228568"/>
                  </a:lnTo>
                  <a:lnTo>
                    <a:pt x="28707" y="270811"/>
                  </a:lnTo>
                  <a:lnTo>
                    <a:pt x="58355" y="305062"/>
                  </a:lnTo>
                  <a:lnTo>
                    <a:pt x="95263" y="330251"/>
                  </a:lnTo>
                  <a:lnTo>
                    <a:pt x="137333" y="345307"/>
                  </a:lnTo>
                  <a:lnTo>
                    <a:pt x="182468" y="349160"/>
                  </a:lnTo>
                  <a:lnTo>
                    <a:pt x="228568" y="340742"/>
                  </a:lnTo>
                  <a:lnTo>
                    <a:pt x="270811" y="320453"/>
                  </a:lnTo>
                  <a:lnTo>
                    <a:pt x="305060" y="290805"/>
                  </a:lnTo>
                  <a:lnTo>
                    <a:pt x="330247" y="253897"/>
                  </a:lnTo>
                  <a:lnTo>
                    <a:pt x="345302" y="211826"/>
                  </a:lnTo>
                  <a:lnTo>
                    <a:pt x="349157" y="166692"/>
                  </a:lnTo>
                  <a:lnTo>
                    <a:pt x="340742" y="120592"/>
                  </a:lnTo>
                  <a:lnTo>
                    <a:pt x="320453" y="78348"/>
                  </a:lnTo>
                  <a:lnTo>
                    <a:pt x="290805" y="44098"/>
                  </a:lnTo>
                  <a:lnTo>
                    <a:pt x="253897" y="18909"/>
                  </a:lnTo>
                  <a:lnTo>
                    <a:pt x="211826" y="3853"/>
                  </a:lnTo>
                  <a:lnTo>
                    <a:pt x="166692" y="0"/>
                  </a:lnTo>
                  <a:close/>
                </a:path>
              </a:pathLst>
            </a:custGeom>
            <a:solidFill>
              <a:srgbClr val="008262"/>
            </a:solidFill>
          </p:spPr>
          <p:txBody>
            <a:bodyPr wrap="square" lIns="0" tIns="0" rIns="0" bIns="0" rtlCol="0"/>
            <a:lstStyle/>
            <a:p>
              <a:pPr defTabSz="554492"/>
              <a:endParaRPr sz="1092" kern="0">
                <a:solidFill>
                  <a:sysClr val="windowText" lastClr="000000"/>
                </a:solidFill>
              </a:endParaRPr>
            </a:p>
          </p:txBody>
        </p:sp>
      </p:grpSp>
      <p:grpSp>
        <p:nvGrpSpPr>
          <p:cNvPr id="30" name="object 30"/>
          <p:cNvGrpSpPr/>
          <p:nvPr/>
        </p:nvGrpSpPr>
        <p:grpSpPr>
          <a:xfrm>
            <a:off x="11181993" y="0"/>
            <a:ext cx="1009639" cy="1060467"/>
            <a:chOff x="18439229" y="0"/>
            <a:chExt cx="1664970" cy="1748789"/>
          </a:xfrm>
        </p:grpSpPr>
        <p:pic>
          <p:nvPicPr>
            <p:cNvPr id="31" name="object 31"/>
            <p:cNvPicPr/>
            <p:nvPr/>
          </p:nvPicPr>
          <p:blipFill>
            <a:blip r:embed="rId4" cstate="email">
              <a:extLst>
                <a:ext uri="{28A0092B-C50C-407E-A947-70E740481C1C}">
                  <a14:useLocalDpi xmlns:a14="http://schemas.microsoft.com/office/drawing/2010/main"/>
                </a:ext>
              </a:extLst>
            </a:blip>
            <a:stretch>
              <a:fillRect/>
            </a:stretch>
          </p:blipFill>
          <p:spPr>
            <a:xfrm>
              <a:off x="18439229" y="0"/>
              <a:ext cx="1664870" cy="1748627"/>
            </a:xfrm>
            <a:prstGeom prst="rect">
              <a:avLst/>
            </a:prstGeom>
          </p:spPr>
        </p:pic>
        <p:pic>
          <p:nvPicPr>
            <p:cNvPr id="32" name="object 32"/>
            <p:cNvPicPr/>
            <p:nvPr/>
          </p:nvPicPr>
          <p:blipFill>
            <a:blip r:embed="rId5" cstate="email">
              <a:extLst>
                <a:ext uri="{28A0092B-C50C-407E-A947-70E740481C1C}">
                  <a14:useLocalDpi xmlns:a14="http://schemas.microsoft.com/office/drawing/2010/main"/>
                </a:ext>
              </a:extLst>
            </a:blip>
            <a:stretch>
              <a:fillRect/>
            </a:stretch>
          </p:blipFill>
          <p:spPr>
            <a:xfrm>
              <a:off x="18983715" y="94227"/>
              <a:ext cx="1120384" cy="1493127"/>
            </a:xfrm>
            <a:prstGeom prst="rect">
              <a:avLst/>
            </a:prstGeom>
          </p:spPr>
        </p:pic>
      </p:grpSp>
      <p:sp>
        <p:nvSpPr>
          <p:cNvPr id="33" name="object 33"/>
          <p:cNvSpPr txBox="1"/>
          <p:nvPr/>
        </p:nvSpPr>
        <p:spPr>
          <a:xfrm>
            <a:off x="214961" y="123811"/>
            <a:ext cx="1585311" cy="115438"/>
          </a:xfrm>
          <a:prstGeom prst="rect">
            <a:avLst/>
          </a:prstGeom>
        </p:spPr>
        <p:txBody>
          <a:bodyPr vert="horz" wrap="square" lIns="0" tIns="8086" rIns="0" bIns="0" rtlCol="0">
            <a:spAutoFit/>
          </a:bodyPr>
          <a:lstStyle/>
          <a:p>
            <a:pPr marL="7701" defTabSz="554492">
              <a:spcBef>
                <a:spcPts val="64"/>
              </a:spcBef>
            </a:pPr>
            <a:r>
              <a:rPr sz="697" b="1" kern="0">
                <a:solidFill>
                  <a:srgbClr val="007ABF"/>
                </a:solidFill>
                <a:latin typeface="OpenSans-Semibold"/>
                <a:cs typeface="OpenSans-Semibold"/>
              </a:rPr>
              <a:t>WFP</a:t>
            </a:r>
            <a:r>
              <a:rPr sz="697" b="1" kern="0" spc="-21">
                <a:solidFill>
                  <a:srgbClr val="007ABF"/>
                </a:solidFill>
                <a:latin typeface="OpenSans-Semibold"/>
                <a:cs typeface="OpenSans-Semibold"/>
              </a:rPr>
              <a:t> </a:t>
            </a:r>
            <a:r>
              <a:rPr sz="697" b="1" kern="0">
                <a:solidFill>
                  <a:srgbClr val="007ABF"/>
                </a:solidFill>
                <a:latin typeface="OpenSans-Semibold"/>
                <a:cs typeface="OpenSans-Semibold"/>
              </a:rPr>
              <a:t>–</a:t>
            </a:r>
            <a:r>
              <a:rPr sz="697" b="1" kern="0" spc="-21">
                <a:solidFill>
                  <a:srgbClr val="007ABF"/>
                </a:solidFill>
                <a:latin typeface="OpenSans-Semibold"/>
                <a:cs typeface="OpenSans-Semibold"/>
              </a:rPr>
              <a:t> </a:t>
            </a:r>
            <a:r>
              <a:rPr sz="697" b="1" kern="0" spc="-6">
                <a:solidFill>
                  <a:srgbClr val="007ABF"/>
                </a:solidFill>
                <a:latin typeface="OpenSans-Semibold"/>
                <a:cs typeface="OpenSans-Semibold"/>
              </a:rPr>
              <a:t>Anticipatory</a:t>
            </a:r>
            <a:r>
              <a:rPr sz="697" b="1" kern="0" spc="-18">
                <a:solidFill>
                  <a:srgbClr val="007ABF"/>
                </a:solidFill>
                <a:latin typeface="OpenSans-Semibold"/>
                <a:cs typeface="OpenSans-Semibold"/>
              </a:rPr>
              <a:t> </a:t>
            </a:r>
            <a:r>
              <a:rPr sz="697" b="1" kern="0" spc="-6">
                <a:solidFill>
                  <a:srgbClr val="007ABF"/>
                </a:solidFill>
                <a:latin typeface="OpenSans-Semibold"/>
                <a:cs typeface="OpenSans-Semibold"/>
              </a:rPr>
              <a:t>Action:</a:t>
            </a:r>
            <a:r>
              <a:rPr sz="697" b="1" kern="0" spc="-21">
                <a:solidFill>
                  <a:srgbClr val="007ABF"/>
                </a:solidFill>
                <a:latin typeface="OpenSans-Semibold"/>
                <a:cs typeface="OpenSans-Semibold"/>
              </a:rPr>
              <a:t> </a:t>
            </a:r>
            <a:r>
              <a:rPr sz="697" b="1" kern="0">
                <a:solidFill>
                  <a:srgbClr val="007ABF"/>
                </a:solidFill>
                <a:latin typeface="OpenSans-Semibold"/>
                <a:cs typeface="OpenSans-Semibold"/>
              </a:rPr>
              <a:t>The</a:t>
            </a:r>
            <a:r>
              <a:rPr sz="697" b="1" kern="0" spc="-18">
                <a:solidFill>
                  <a:srgbClr val="007ABF"/>
                </a:solidFill>
                <a:latin typeface="OpenSans-Semibold"/>
                <a:cs typeface="OpenSans-Semibold"/>
              </a:rPr>
              <a:t> </a:t>
            </a:r>
            <a:r>
              <a:rPr sz="697" b="1" kern="0" spc="-6">
                <a:solidFill>
                  <a:srgbClr val="007ABF"/>
                </a:solidFill>
                <a:latin typeface="OpenSans-Semibold"/>
                <a:cs typeface="OpenSans-Semibold"/>
              </a:rPr>
              <a:t>Basics</a:t>
            </a:r>
            <a:endParaRPr sz="697" kern="0">
              <a:solidFill>
                <a:sysClr val="windowText" lastClr="000000"/>
              </a:solidFill>
              <a:latin typeface="OpenSans-Semibold"/>
              <a:cs typeface="OpenSans-Semibold"/>
            </a:endParaRPr>
          </a:p>
        </p:txBody>
      </p:sp>
      <p:sp>
        <p:nvSpPr>
          <p:cNvPr id="34" name="object 34"/>
          <p:cNvSpPr txBox="1">
            <a:spLocks noGrp="1"/>
          </p:cNvSpPr>
          <p:nvPr>
            <p:ph type="title"/>
          </p:nvPr>
        </p:nvSpPr>
        <p:spPr>
          <a:xfrm>
            <a:off x="214960" y="585650"/>
            <a:ext cx="3847899" cy="353905"/>
          </a:xfrm>
          <a:prstGeom prst="rect">
            <a:avLst/>
          </a:prstGeom>
        </p:spPr>
        <p:txBody>
          <a:bodyPr vert="horz" wrap="square" lIns="0" tIns="8471" rIns="0" bIns="0" rtlCol="0" anchor="ctr">
            <a:spAutoFit/>
          </a:bodyPr>
          <a:lstStyle/>
          <a:p>
            <a:pPr marL="7701">
              <a:spcBef>
                <a:spcPts val="67"/>
              </a:spcBef>
            </a:pPr>
            <a:r>
              <a:t>THE MONETARY BENEFITS OF AA</a:t>
            </a:r>
          </a:p>
        </p:txBody>
      </p:sp>
      <p:sp>
        <p:nvSpPr>
          <p:cNvPr id="36" name="object 36"/>
          <p:cNvSpPr txBox="1"/>
          <p:nvPr/>
        </p:nvSpPr>
        <p:spPr>
          <a:xfrm>
            <a:off x="864314" y="1599459"/>
            <a:ext cx="3279948" cy="3634439"/>
          </a:xfrm>
          <a:prstGeom prst="rect">
            <a:avLst/>
          </a:prstGeom>
        </p:spPr>
        <p:txBody>
          <a:bodyPr vert="horz" wrap="square" lIns="0" tIns="58530" rIns="0" bIns="0" rtlCol="0">
            <a:spAutoFit/>
          </a:bodyPr>
          <a:lstStyle/>
          <a:p>
            <a:pPr marL="7701" defTabSz="554492">
              <a:spcBef>
                <a:spcPts val="461"/>
              </a:spcBef>
            </a:pPr>
            <a:r>
              <a:rPr sz="1600" b="1" kern="0" spc="-6">
                <a:solidFill>
                  <a:srgbClr val="FFFFFF"/>
                </a:solidFill>
                <a:latin typeface="Open Sans" panose="020B0606030504020204" pitchFamily="34" charset="0"/>
                <a:ea typeface="Open Sans" panose="020B0606030504020204" pitchFamily="34" charset="0"/>
                <a:cs typeface="Open Sans" panose="020B0606030504020204" pitchFamily="34" charset="0"/>
              </a:rPr>
              <a:t>NEPAL:</a:t>
            </a:r>
            <a:endParaRPr lang="en-GB" sz="1600" b="1" kern="0" spc="-6">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93451" marR="37351" indent="-285750" defTabSz="554492">
              <a:spcBef>
                <a:spcPts val="470"/>
              </a:spcBef>
              <a:buClr>
                <a:schemeClr val="bg1"/>
              </a:buClr>
              <a:buFont typeface="Arial" panose="020B0604020202020204" pitchFamily="34" charset="0"/>
              <a:buChar char="•"/>
            </a:pP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limits</a:t>
            </a:r>
            <a:r>
              <a:rPr sz="1600" b="1" kern="0" spc="-5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damages</a:t>
            </a:r>
            <a:r>
              <a:rPr sz="1600" b="1" kern="0" spc="-5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caused</a:t>
            </a:r>
            <a:r>
              <a:rPr sz="1600" b="1" kern="0" spc="-5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by</a:t>
            </a:r>
            <a:r>
              <a:rPr sz="1600" b="1" kern="0" spc="-4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natural</a:t>
            </a:r>
            <a:r>
              <a:rPr sz="1600" b="1" kern="0" spc="-5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spc="-6">
                <a:solidFill>
                  <a:srgbClr val="FFFFFF"/>
                </a:solidFill>
                <a:latin typeface="Open Sans" panose="020B0606030504020204" pitchFamily="34" charset="0"/>
                <a:ea typeface="Open Sans" panose="020B0606030504020204" pitchFamily="34" charset="0"/>
                <a:cs typeface="Open Sans" panose="020B0606030504020204" pitchFamily="34" charset="0"/>
              </a:rPr>
              <a:t>hazards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on</a:t>
            </a:r>
            <a:r>
              <a:rPr sz="1600" b="1" kern="0" spc="-4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vulnerable</a:t>
            </a:r>
            <a:r>
              <a:rPr sz="1600" b="1" kern="0" spc="-4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people</a:t>
            </a:r>
            <a:r>
              <a:rPr sz="1600" b="1" kern="0" spc="-3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spc="-6">
                <a:solidFill>
                  <a:srgbClr val="FFFFFF"/>
                </a:solidFill>
                <a:latin typeface="Open Sans" panose="020B0606030504020204" pitchFamily="34" charset="0"/>
                <a:ea typeface="Open Sans" panose="020B0606030504020204" pitchFamily="34" charset="0"/>
                <a:cs typeface="Open Sans" panose="020B0606030504020204" pitchFamily="34" charset="0"/>
              </a:rPr>
              <a:t>(75%)</a:t>
            </a:r>
            <a:r>
              <a:rPr sz="1600" b="1" kern="0" spc="-4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and</a:t>
            </a:r>
            <a:r>
              <a:rPr sz="1600" b="1" kern="0" spc="-3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assets</a:t>
            </a:r>
            <a:r>
              <a:rPr sz="1600" b="1" kern="0" spc="-4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spc="-6">
                <a:solidFill>
                  <a:srgbClr val="FFFFFF"/>
                </a:solidFill>
                <a:latin typeface="Open Sans" panose="020B0606030504020204" pitchFamily="34" charset="0"/>
                <a:ea typeface="Open Sans" panose="020B0606030504020204" pitchFamily="34" charset="0"/>
                <a:cs typeface="Open Sans" panose="020B0606030504020204" pitchFamily="34" charset="0"/>
              </a:rPr>
              <a:t>(50%)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of</a:t>
            </a:r>
            <a:r>
              <a:rPr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rPr>
              <a:t>damage</a:t>
            </a:r>
            <a:r>
              <a:rPr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reduction</a:t>
            </a:r>
            <a:r>
              <a:rPr sz="1600" kern="0" spc="-55">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on</a:t>
            </a:r>
            <a:r>
              <a:rPr sz="1600" kern="0" spc="-55">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rPr>
              <a:t>crops</a:t>
            </a:r>
            <a:r>
              <a:rPr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and</a:t>
            </a:r>
            <a:r>
              <a:rPr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cattle).</a:t>
            </a:r>
            <a:r>
              <a:rPr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rPr>
              <a:t> </a:t>
            </a:r>
            <a:endParaRPr lang="en-GB"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93451" marR="37351" indent="-285750" defTabSz="554492">
              <a:spcBef>
                <a:spcPts val="470"/>
              </a:spcBef>
              <a:buClr>
                <a:schemeClr val="bg1"/>
              </a:buClr>
              <a:buFont typeface="Arial" panose="020B0604020202020204" pitchFamily="34" charset="0"/>
              <a:buChar char="•"/>
            </a:pPr>
            <a:endParaRPr sz="1600" ker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3451" indent="-285750" defTabSz="554492">
              <a:buClr>
                <a:schemeClr val="bg1"/>
              </a:buClr>
              <a:buFont typeface="Arial" panose="020B0604020202020204" pitchFamily="34" charset="0"/>
              <a:buChar char="•"/>
            </a:pPr>
            <a:r>
              <a:rPr lang="en-GB"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saves</a:t>
            </a:r>
            <a:r>
              <a:rPr lang="en-GB" sz="1600" kern="0" spc="-55">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a</a:t>
            </a:r>
            <a:r>
              <a:rPr sz="1600" kern="0" spc="-55">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rPr>
              <a:t>significant</a:t>
            </a:r>
            <a:r>
              <a:rPr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amount</a:t>
            </a:r>
            <a:r>
              <a:rPr sz="1600" kern="0" spc="-55">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of</a:t>
            </a:r>
            <a:r>
              <a:rPr sz="1600" kern="0" spc="-5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money</a:t>
            </a:r>
            <a:r>
              <a:rPr sz="1600" kern="0" spc="-58">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in</a:t>
            </a:r>
            <a:r>
              <a:rPr sz="1600" kern="0" spc="-5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15">
                <a:solidFill>
                  <a:srgbClr val="FFFFFF"/>
                </a:solidFill>
                <a:latin typeface="Open Sans" panose="020B0606030504020204" pitchFamily="34" charset="0"/>
                <a:ea typeface="Open Sans" panose="020B0606030504020204" pitchFamily="34" charset="0"/>
                <a:cs typeface="Open Sans" panose="020B0606030504020204" pitchFamily="34" charset="0"/>
              </a:rPr>
              <a:t>the</a:t>
            </a:r>
            <a:r>
              <a:rPr lang="en-GB" sz="1600" kern="0" spc="-15">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rPr>
              <a:t>immediate</a:t>
            </a:r>
            <a:r>
              <a:rPr sz="1600" kern="0" spc="-4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rPr>
              <a:t>response</a:t>
            </a:r>
            <a:r>
              <a:rPr sz="1600" kern="0" spc="-4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(US$</a:t>
            </a:r>
            <a:r>
              <a:rPr sz="1600" kern="0" spc="-45">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34</a:t>
            </a:r>
            <a:r>
              <a:rPr sz="1600" kern="0" spc="-42">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per</a:t>
            </a:r>
            <a:r>
              <a:rPr sz="1600" kern="0" spc="-4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rPr>
              <a:t>dollar</a:t>
            </a:r>
            <a:r>
              <a:rPr sz="1600" kern="0" spc="-4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rPr>
              <a:t>invested) </a:t>
            </a:r>
            <a:endParaRPr lang="en-GB"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93451" indent="-285750" defTabSz="554492">
              <a:buClr>
                <a:schemeClr val="bg1"/>
              </a:buClr>
              <a:buFont typeface="Arial" panose="020B0604020202020204" pitchFamily="34" charset="0"/>
              <a:buChar char="•"/>
            </a:pPr>
            <a:endParaRPr lang="en-GB" sz="1600" kern="0" spc="-6">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93451" indent="-285750" defTabSz="554492">
              <a:buClr>
                <a:schemeClr val="bg1"/>
              </a:buClr>
              <a:buFont typeface="Arial" panose="020B0604020202020204" pitchFamily="34" charset="0"/>
              <a:buChar char="•"/>
            </a:pPr>
            <a:r>
              <a:rPr sz="1600" kern="0">
                <a:solidFill>
                  <a:srgbClr val="FFFFFF"/>
                </a:solidFill>
                <a:latin typeface="Open Sans" panose="020B0606030504020204" pitchFamily="34" charset="0"/>
                <a:ea typeface="Open Sans" panose="020B0606030504020204" pitchFamily="34" charset="0"/>
                <a:cs typeface="Open Sans" panose="020B0606030504020204" pitchFamily="34" charset="0"/>
              </a:rPr>
              <a:t>further</a:t>
            </a:r>
            <a:r>
              <a:rPr sz="1600" kern="0" spc="-36">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decreases</a:t>
            </a:r>
            <a:r>
              <a:rPr sz="1600" b="1" kern="0" spc="-36">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long-term</a:t>
            </a:r>
            <a:r>
              <a:rPr sz="1600" b="1" kern="0" spc="-3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spc="-6">
                <a:solidFill>
                  <a:srgbClr val="FFFFFF"/>
                </a:solidFill>
                <a:latin typeface="Open Sans" panose="020B0606030504020204" pitchFamily="34" charset="0"/>
                <a:ea typeface="Open Sans" panose="020B0606030504020204" pitchFamily="34" charset="0"/>
                <a:cs typeface="Open Sans" panose="020B0606030504020204" pitchFamily="34" charset="0"/>
              </a:rPr>
              <a:t>recovery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needs</a:t>
            </a:r>
            <a:r>
              <a:rPr sz="1600" b="1" kern="0" spc="-36">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a:solidFill>
                  <a:srgbClr val="FFFFFF"/>
                </a:solidFill>
                <a:latin typeface="Open Sans" panose="020B0606030504020204" pitchFamily="34" charset="0"/>
                <a:ea typeface="Open Sans" panose="020B0606030504020204" pitchFamily="34" charset="0"/>
                <a:cs typeface="Open Sans" panose="020B0606030504020204" pitchFamily="34" charset="0"/>
              </a:rPr>
              <a:t>and</a:t>
            </a:r>
            <a:r>
              <a:rPr sz="1600" b="1" kern="0" spc="-39">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600" b="1" kern="0" spc="-12">
                <a:solidFill>
                  <a:srgbClr val="FFFFFF"/>
                </a:solidFill>
                <a:latin typeface="Open Sans" panose="020B0606030504020204" pitchFamily="34" charset="0"/>
                <a:ea typeface="Open Sans" panose="020B0606030504020204" pitchFamily="34" charset="0"/>
                <a:cs typeface="Open Sans" panose="020B0606030504020204" pitchFamily="34" charset="0"/>
              </a:rPr>
              <a:t>costs</a:t>
            </a:r>
            <a:endParaRPr sz="1600" ker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9C5470FC-2B4E-D960-4C67-A96D9E733190}"/>
              </a:ext>
            </a:extLst>
          </p:cNvPr>
          <p:cNvGrpSpPr/>
          <p:nvPr/>
        </p:nvGrpSpPr>
        <p:grpSpPr>
          <a:xfrm>
            <a:off x="5046845" y="2662357"/>
            <a:ext cx="7032824" cy="4138504"/>
            <a:chOff x="10132810" y="1656734"/>
            <a:chExt cx="8662076" cy="4369360"/>
          </a:xfrm>
        </p:grpSpPr>
        <p:sp>
          <p:nvSpPr>
            <p:cNvPr id="5" name="object 5"/>
            <p:cNvSpPr/>
            <p:nvPr/>
          </p:nvSpPr>
          <p:spPr>
            <a:xfrm>
              <a:off x="13777422" y="2117757"/>
              <a:ext cx="0" cy="3562350"/>
            </a:xfrm>
            <a:custGeom>
              <a:avLst/>
              <a:gdLst/>
              <a:ahLst/>
              <a:cxnLst/>
              <a:rect l="l" t="t" r="r" b="b"/>
              <a:pathLst>
                <a:path h="3562350">
                  <a:moveTo>
                    <a:pt x="0" y="0"/>
                  </a:moveTo>
                  <a:lnTo>
                    <a:pt x="0" y="3562174"/>
                  </a:lnTo>
                </a:path>
              </a:pathLst>
            </a:custGeom>
            <a:ln w="48731">
              <a:solidFill>
                <a:srgbClr val="EF404C"/>
              </a:solidFill>
            </a:ln>
          </p:spPr>
          <p:txBody>
            <a:bodyPr wrap="square" lIns="0" tIns="0" rIns="0" bIns="0" rtlCol="0"/>
            <a:lstStyle/>
            <a:p>
              <a:pPr defTabSz="554492"/>
              <a:endParaRPr sz="1092" kern="0">
                <a:solidFill>
                  <a:sysClr val="windowText" lastClr="000000"/>
                </a:solidFill>
              </a:endParaRPr>
            </a:p>
          </p:txBody>
        </p:sp>
        <p:grpSp>
          <p:nvGrpSpPr>
            <p:cNvPr id="6" name="object 6"/>
            <p:cNvGrpSpPr/>
            <p:nvPr/>
          </p:nvGrpSpPr>
          <p:grpSpPr>
            <a:xfrm>
              <a:off x="10566089" y="1656734"/>
              <a:ext cx="6494145" cy="4058285"/>
              <a:chOff x="10566089" y="1656734"/>
              <a:chExt cx="6494145" cy="4058285"/>
            </a:xfrm>
          </p:grpSpPr>
          <p:sp>
            <p:nvSpPr>
              <p:cNvPr id="7" name="object 7"/>
              <p:cNvSpPr/>
              <p:nvPr/>
            </p:nvSpPr>
            <p:spPr>
              <a:xfrm>
                <a:off x="13551049" y="2117757"/>
                <a:ext cx="0" cy="3562350"/>
              </a:xfrm>
              <a:custGeom>
                <a:avLst/>
                <a:gdLst/>
                <a:ahLst/>
                <a:cxnLst/>
                <a:rect l="l" t="t" r="r" b="b"/>
                <a:pathLst>
                  <a:path h="3562350">
                    <a:moveTo>
                      <a:pt x="0" y="0"/>
                    </a:moveTo>
                    <a:lnTo>
                      <a:pt x="0" y="3562174"/>
                    </a:lnTo>
                  </a:path>
                </a:pathLst>
              </a:custGeom>
              <a:ln w="48731">
                <a:solidFill>
                  <a:srgbClr val="00B485"/>
                </a:solidFill>
              </a:ln>
            </p:spPr>
            <p:txBody>
              <a:bodyPr wrap="square" lIns="0" tIns="0" rIns="0" bIns="0" rtlCol="0"/>
              <a:lstStyle/>
              <a:p>
                <a:pPr defTabSz="554492"/>
                <a:endParaRPr sz="1092" kern="0">
                  <a:solidFill>
                    <a:sysClr val="windowText" lastClr="000000"/>
                  </a:solidFill>
                </a:endParaRPr>
              </a:p>
            </p:txBody>
          </p:sp>
          <p:sp>
            <p:nvSpPr>
              <p:cNvPr id="8" name="object 8"/>
              <p:cNvSpPr/>
              <p:nvPr/>
            </p:nvSpPr>
            <p:spPr>
              <a:xfrm>
                <a:off x="10590454" y="1681100"/>
                <a:ext cx="6445250" cy="4010025"/>
              </a:xfrm>
              <a:custGeom>
                <a:avLst/>
                <a:gdLst/>
                <a:ahLst/>
                <a:cxnLst/>
                <a:rect l="l" t="t" r="r" b="b"/>
                <a:pathLst>
                  <a:path w="6445250" h="4010025">
                    <a:moveTo>
                      <a:pt x="0" y="0"/>
                    </a:moveTo>
                    <a:lnTo>
                      <a:pt x="0" y="4009500"/>
                    </a:lnTo>
                    <a:lnTo>
                      <a:pt x="6445175" y="4009500"/>
                    </a:lnTo>
                  </a:path>
                </a:pathLst>
              </a:custGeom>
              <a:ln w="48731">
                <a:solidFill>
                  <a:srgbClr val="007ABF"/>
                </a:solidFill>
              </a:ln>
            </p:spPr>
            <p:txBody>
              <a:bodyPr wrap="square" lIns="0" tIns="0" rIns="0" bIns="0" rtlCol="0"/>
              <a:lstStyle/>
              <a:p>
                <a:pPr defTabSz="554492"/>
                <a:endParaRPr sz="1092" kern="0">
                  <a:solidFill>
                    <a:sysClr val="windowText" lastClr="000000"/>
                  </a:solidFill>
                </a:endParaRPr>
              </a:p>
            </p:txBody>
          </p:sp>
          <p:sp>
            <p:nvSpPr>
              <p:cNvPr id="9" name="object 9"/>
              <p:cNvSpPr/>
              <p:nvPr/>
            </p:nvSpPr>
            <p:spPr>
              <a:xfrm>
                <a:off x="11264949" y="3817002"/>
                <a:ext cx="5640070" cy="1087120"/>
              </a:xfrm>
              <a:custGeom>
                <a:avLst/>
                <a:gdLst/>
                <a:ahLst/>
                <a:cxnLst/>
                <a:rect l="l" t="t" r="r" b="b"/>
                <a:pathLst>
                  <a:path w="5640069" h="1087120">
                    <a:moveTo>
                      <a:pt x="0" y="880590"/>
                    </a:moveTo>
                    <a:lnTo>
                      <a:pt x="768175" y="1086689"/>
                    </a:lnTo>
                    <a:lnTo>
                      <a:pt x="1686231" y="918066"/>
                    </a:lnTo>
                    <a:lnTo>
                      <a:pt x="2512478" y="1069004"/>
                    </a:lnTo>
                    <a:lnTo>
                      <a:pt x="3222100" y="654461"/>
                    </a:lnTo>
                    <a:lnTo>
                      <a:pt x="4023060" y="345319"/>
                    </a:lnTo>
                    <a:lnTo>
                      <a:pt x="4859160" y="78332"/>
                    </a:lnTo>
                    <a:lnTo>
                      <a:pt x="5639535" y="0"/>
                    </a:lnTo>
                  </a:path>
                </a:pathLst>
              </a:custGeom>
              <a:ln w="97473">
                <a:solidFill>
                  <a:srgbClr val="1A4259"/>
                </a:solidFill>
              </a:ln>
            </p:spPr>
            <p:txBody>
              <a:bodyPr wrap="square" lIns="0" tIns="0" rIns="0" bIns="0" rtlCol="0"/>
              <a:lstStyle/>
              <a:p>
                <a:pPr defTabSz="554492"/>
                <a:endParaRPr sz="1092" kern="0">
                  <a:solidFill>
                    <a:sysClr val="windowText" lastClr="000000"/>
                  </a:solidFill>
                </a:endParaRPr>
              </a:p>
            </p:txBody>
          </p:sp>
          <p:sp>
            <p:nvSpPr>
              <p:cNvPr id="10" name="object 10"/>
              <p:cNvSpPr/>
              <p:nvPr/>
            </p:nvSpPr>
            <p:spPr>
              <a:xfrm>
                <a:off x="11170768" y="4352029"/>
                <a:ext cx="3506470" cy="688975"/>
              </a:xfrm>
              <a:custGeom>
                <a:avLst/>
                <a:gdLst/>
                <a:ahLst/>
                <a:cxnLst/>
                <a:rect l="l" t="t" r="r" b="b"/>
                <a:pathLst>
                  <a:path w="3506469" h="688975">
                    <a:moveTo>
                      <a:pt x="295097" y="358330"/>
                    </a:moveTo>
                    <a:lnTo>
                      <a:pt x="287578" y="311696"/>
                    </a:lnTo>
                    <a:lnTo>
                      <a:pt x="266636" y="271183"/>
                    </a:lnTo>
                    <a:lnTo>
                      <a:pt x="234696" y="239255"/>
                    </a:lnTo>
                    <a:lnTo>
                      <a:pt x="194183" y="218300"/>
                    </a:lnTo>
                    <a:lnTo>
                      <a:pt x="147548" y="210781"/>
                    </a:lnTo>
                    <a:lnTo>
                      <a:pt x="100914" y="218300"/>
                    </a:lnTo>
                    <a:lnTo>
                      <a:pt x="60413" y="239255"/>
                    </a:lnTo>
                    <a:lnTo>
                      <a:pt x="28473" y="271183"/>
                    </a:lnTo>
                    <a:lnTo>
                      <a:pt x="7531" y="311696"/>
                    </a:lnTo>
                    <a:lnTo>
                      <a:pt x="0" y="358330"/>
                    </a:lnTo>
                    <a:lnTo>
                      <a:pt x="7531" y="404964"/>
                    </a:lnTo>
                    <a:lnTo>
                      <a:pt x="28473" y="445465"/>
                    </a:lnTo>
                    <a:lnTo>
                      <a:pt x="60413" y="477405"/>
                    </a:lnTo>
                    <a:lnTo>
                      <a:pt x="100914" y="498348"/>
                    </a:lnTo>
                    <a:lnTo>
                      <a:pt x="147548" y="505866"/>
                    </a:lnTo>
                    <a:lnTo>
                      <a:pt x="194183" y="498348"/>
                    </a:lnTo>
                    <a:lnTo>
                      <a:pt x="234696" y="477405"/>
                    </a:lnTo>
                    <a:lnTo>
                      <a:pt x="266636" y="445465"/>
                    </a:lnTo>
                    <a:lnTo>
                      <a:pt x="287578" y="404964"/>
                    </a:lnTo>
                    <a:lnTo>
                      <a:pt x="295097" y="358330"/>
                    </a:lnTo>
                    <a:close/>
                  </a:path>
                  <a:path w="3506469" h="688975">
                    <a:moveTo>
                      <a:pt x="1067955" y="541007"/>
                    </a:moveTo>
                    <a:lnTo>
                      <a:pt x="1060437" y="494372"/>
                    </a:lnTo>
                    <a:lnTo>
                      <a:pt x="1039495" y="453859"/>
                    </a:lnTo>
                    <a:lnTo>
                      <a:pt x="1007554" y="421932"/>
                    </a:lnTo>
                    <a:lnTo>
                      <a:pt x="967054" y="400977"/>
                    </a:lnTo>
                    <a:lnTo>
                      <a:pt x="920407" y="393458"/>
                    </a:lnTo>
                    <a:lnTo>
                      <a:pt x="873772" y="400977"/>
                    </a:lnTo>
                    <a:lnTo>
                      <a:pt x="833272" y="421932"/>
                    </a:lnTo>
                    <a:lnTo>
                      <a:pt x="801331" y="453859"/>
                    </a:lnTo>
                    <a:lnTo>
                      <a:pt x="780389" y="494372"/>
                    </a:lnTo>
                    <a:lnTo>
                      <a:pt x="772858" y="541007"/>
                    </a:lnTo>
                    <a:lnTo>
                      <a:pt x="780389" y="587641"/>
                    </a:lnTo>
                    <a:lnTo>
                      <a:pt x="801331" y="628142"/>
                    </a:lnTo>
                    <a:lnTo>
                      <a:pt x="833272" y="660082"/>
                    </a:lnTo>
                    <a:lnTo>
                      <a:pt x="873772" y="681024"/>
                    </a:lnTo>
                    <a:lnTo>
                      <a:pt x="920407" y="688543"/>
                    </a:lnTo>
                    <a:lnTo>
                      <a:pt x="967054" y="681024"/>
                    </a:lnTo>
                    <a:lnTo>
                      <a:pt x="1007554" y="660082"/>
                    </a:lnTo>
                    <a:lnTo>
                      <a:pt x="1039495" y="628142"/>
                    </a:lnTo>
                    <a:lnTo>
                      <a:pt x="1060437" y="587641"/>
                    </a:lnTo>
                    <a:lnTo>
                      <a:pt x="1067955" y="541007"/>
                    </a:lnTo>
                    <a:close/>
                  </a:path>
                  <a:path w="3506469" h="688975">
                    <a:moveTo>
                      <a:pt x="1939175" y="372376"/>
                    </a:moveTo>
                    <a:lnTo>
                      <a:pt x="1931657" y="325742"/>
                    </a:lnTo>
                    <a:lnTo>
                      <a:pt x="1910715" y="285242"/>
                    </a:lnTo>
                    <a:lnTo>
                      <a:pt x="1878774" y="253301"/>
                    </a:lnTo>
                    <a:lnTo>
                      <a:pt x="1838274" y="232359"/>
                    </a:lnTo>
                    <a:lnTo>
                      <a:pt x="1791639" y="224828"/>
                    </a:lnTo>
                    <a:lnTo>
                      <a:pt x="1744992" y="232359"/>
                    </a:lnTo>
                    <a:lnTo>
                      <a:pt x="1704492" y="253301"/>
                    </a:lnTo>
                    <a:lnTo>
                      <a:pt x="1672551" y="285242"/>
                    </a:lnTo>
                    <a:lnTo>
                      <a:pt x="1651609" y="325742"/>
                    </a:lnTo>
                    <a:lnTo>
                      <a:pt x="1644091" y="372376"/>
                    </a:lnTo>
                    <a:lnTo>
                      <a:pt x="1651609" y="419011"/>
                    </a:lnTo>
                    <a:lnTo>
                      <a:pt x="1672551" y="459511"/>
                    </a:lnTo>
                    <a:lnTo>
                      <a:pt x="1704492" y="491451"/>
                    </a:lnTo>
                    <a:lnTo>
                      <a:pt x="1744992" y="512406"/>
                    </a:lnTo>
                    <a:lnTo>
                      <a:pt x="1791639" y="519925"/>
                    </a:lnTo>
                    <a:lnTo>
                      <a:pt x="1838274" y="512406"/>
                    </a:lnTo>
                    <a:lnTo>
                      <a:pt x="1878774" y="491451"/>
                    </a:lnTo>
                    <a:lnTo>
                      <a:pt x="1910715" y="459511"/>
                    </a:lnTo>
                    <a:lnTo>
                      <a:pt x="1931657" y="419011"/>
                    </a:lnTo>
                    <a:lnTo>
                      <a:pt x="1939175" y="372376"/>
                    </a:lnTo>
                    <a:close/>
                  </a:path>
                  <a:path w="3506469" h="688975">
                    <a:moveTo>
                      <a:pt x="3505974" y="147548"/>
                    </a:moveTo>
                    <a:lnTo>
                      <a:pt x="3498456" y="100914"/>
                    </a:lnTo>
                    <a:lnTo>
                      <a:pt x="3477514" y="60413"/>
                    </a:lnTo>
                    <a:lnTo>
                      <a:pt x="3445573" y="28473"/>
                    </a:lnTo>
                    <a:lnTo>
                      <a:pt x="3405073" y="7518"/>
                    </a:lnTo>
                    <a:lnTo>
                      <a:pt x="3358426" y="0"/>
                    </a:lnTo>
                    <a:lnTo>
                      <a:pt x="3311791" y="7518"/>
                    </a:lnTo>
                    <a:lnTo>
                      <a:pt x="3271291" y="28473"/>
                    </a:lnTo>
                    <a:lnTo>
                      <a:pt x="3239351" y="60413"/>
                    </a:lnTo>
                    <a:lnTo>
                      <a:pt x="3218408" y="100914"/>
                    </a:lnTo>
                    <a:lnTo>
                      <a:pt x="3210890" y="147548"/>
                    </a:lnTo>
                    <a:lnTo>
                      <a:pt x="3218408" y="194183"/>
                    </a:lnTo>
                    <a:lnTo>
                      <a:pt x="3239351" y="234683"/>
                    </a:lnTo>
                    <a:lnTo>
                      <a:pt x="3271291" y="266623"/>
                    </a:lnTo>
                    <a:lnTo>
                      <a:pt x="3311791" y="287566"/>
                    </a:lnTo>
                    <a:lnTo>
                      <a:pt x="3358426" y="295097"/>
                    </a:lnTo>
                    <a:lnTo>
                      <a:pt x="3405073" y="287566"/>
                    </a:lnTo>
                    <a:lnTo>
                      <a:pt x="3445573" y="266623"/>
                    </a:lnTo>
                    <a:lnTo>
                      <a:pt x="3477514" y="234683"/>
                    </a:lnTo>
                    <a:lnTo>
                      <a:pt x="3498456" y="194183"/>
                    </a:lnTo>
                    <a:lnTo>
                      <a:pt x="3505974" y="147548"/>
                    </a:lnTo>
                    <a:close/>
                  </a:path>
                </a:pathLst>
              </a:custGeom>
              <a:solidFill>
                <a:srgbClr val="1A4259"/>
              </a:solidFill>
            </p:spPr>
            <p:txBody>
              <a:bodyPr wrap="square" lIns="0" tIns="0" rIns="0" bIns="0" rtlCol="0"/>
              <a:lstStyle/>
              <a:p>
                <a:pPr defTabSz="554492"/>
                <a:endParaRPr sz="1092" kern="0">
                  <a:solidFill>
                    <a:sysClr val="windowText" lastClr="000000"/>
                  </a:solidFill>
                </a:endParaRPr>
              </a:p>
            </p:txBody>
          </p:sp>
          <p:sp>
            <p:nvSpPr>
              <p:cNvPr id="11" name="object 11"/>
              <p:cNvSpPr/>
              <p:nvPr/>
            </p:nvSpPr>
            <p:spPr>
              <a:xfrm>
                <a:off x="14346518" y="2328538"/>
                <a:ext cx="2670175" cy="1826895"/>
              </a:xfrm>
              <a:custGeom>
                <a:avLst/>
                <a:gdLst/>
                <a:ahLst/>
                <a:cxnLst/>
                <a:rect l="l" t="t" r="r" b="b"/>
                <a:pathLst>
                  <a:path w="2670175" h="1826895">
                    <a:moveTo>
                      <a:pt x="295097" y="1679219"/>
                    </a:moveTo>
                    <a:lnTo>
                      <a:pt x="287578" y="1632585"/>
                    </a:lnTo>
                    <a:lnTo>
                      <a:pt x="266623" y="1592084"/>
                    </a:lnTo>
                    <a:lnTo>
                      <a:pt x="234696" y="1560144"/>
                    </a:lnTo>
                    <a:lnTo>
                      <a:pt x="194183" y="1539189"/>
                    </a:lnTo>
                    <a:lnTo>
                      <a:pt x="147548" y="1531670"/>
                    </a:lnTo>
                    <a:lnTo>
                      <a:pt x="100914" y="1539189"/>
                    </a:lnTo>
                    <a:lnTo>
                      <a:pt x="60413" y="1560144"/>
                    </a:lnTo>
                    <a:lnTo>
                      <a:pt x="28473" y="1592084"/>
                    </a:lnTo>
                    <a:lnTo>
                      <a:pt x="7531" y="1632585"/>
                    </a:lnTo>
                    <a:lnTo>
                      <a:pt x="0" y="1679219"/>
                    </a:lnTo>
                    <a:lnTo>
                      <a:pt x="7531" y="1725853"/>
                    </a:lnTo>
                    <a:lnTo>
                      <a:pt x="28473" y="1766354"/>
                    </a:lnTo>
                    <a:lnTo>
                      <a:pt x="60413" y="1798294"/>
                    </a:lnTo>
                    <a:lnTo>
                      <a:pt x="100914" y="1819236"/>
                    </a:lnTo>
                    <a:lnTo>
                      <a:pt x="147548" y="1826768"/>
                    </a:lnTo>
                    <a:lnTo>
                      <a:pt x="194183" y="1819236"/>
                    </a:lnTo>
                    <a:lnTo>
                      <a:pt x="234696" y="1798294"/>
                    </a:lnTo>
                    <a:lnTo>
                      <a:pt x="266623" y="1766354"/>
                    </a:lnTo>
                    <a:lnTo>
                      <a:pt x="287578" y="1725853"/>
                    </a:lnTo>
                    <a:lnTo>
                      <a:pt x="295097" y="1679219"/>
                    </a:lnTo>
                    <a:close/>
                  </a:path>
                  <a:path w="2670175" h="1826895">
                    <a:moveTo>
                      <a:pt x="1074978" y="990676"/>
                    </a:moveTo>
                    <a:lnTo>
                      <a:pt x="1067460" y="944041"/>
                    </a:lnTo>
                    <a:lnTo>
                      <a:pt x="1046518" y="903528"/>
                    </a:lnTo>
                    <a:lnTo>
                      <a:pt x="1014577" y="871588"/>
                    </a:lnTo>
                    <a:lnTo>
                      <a:pt x="974077" y="850646"/>
                    </a:lnTo>
                    <a:lnTo>
                      <a:pt x="927442" y="843127"/>
                    </a:lnTo>
                    <a:lnTo>
                      <a:pt x="880795" y="850646"/>
                    </a:lnTo>
                    <a:lnTo>
                      <a:pt x="840295" y="871588"/>
                    </a:lnTo>
                    <a:lnTo>
                      <a:pt x="808355" y="903528"/>
                    </a:lnTo>
                    <a:lnTo>
                      <a:pt x="787412" y="944041"/>
                    </a:lnTo>
                    <a:lnTo>
                      <a:pt x="779894" y="990676"/>
                    </a:lnTo>
                    <a:lnTo>
                      <a:pt x="787412" y="1037310"/>
                    </a:lnTo>
                    <a:lnTo>
                      <a:pt x="808355" y="1077810"/>
                    </a:lnTo>
                    <a:lnTo>
                      <a:pt x="840295" y="1109751"/>
                    </a:lnTo>
                    <a:lnTo>
                      <a:pt x="880795" y="1130693"/>
                    </a:lnTo>
                    <a:lnTo>
                      <a:pt x="927442" y="1138212"/>
                    </a:lnTo>
                    <a:lnTo>
                      <a:pt x="974077" y="1130693"/>
                    </a:lnTo>
                    <a:lnTo>
                      <a:pt x="1014577" y="1109751"/>
                    </a:lnTo>
                    <a:lnTo>
                      <a:pt x="1046518" y="1077810"/>
                    </a:lnTo>
                    <a:lnTo>
                      <a:pt x="1067460" y="1037310"/>
                    </a:lnTo>
                    <a:lnTo>
                      <a:pt x="1074978" y="990676"/>
                    </a:lnTo>
                    <a:close/>
                  </a:path>
                  <a:path w="2670175" h="1826895">
                    <a:moveTo>
                      <a:pt x="1918093" y="569112"/>
                    </a:moveTo>
                    <a:lnTo>
                      <a:pt x="1910575" y="522478"/>
                    </a:lnTo>
                    <a:lnTo>
                      <a:pt x="1889633" y="481977"/>
                    </a:lnTo>
                    <a:lnTo>
                      <a:pt x="1857692" y="450037"/>
                    </a:lnTo>
                    <a:lnTo>
                      <a:pt x="1817192" y="429082"/>
                    </a:lnTo>
                    <a:lnTo>
                      <a:pt x="1770557" y="421563"/>
                    </a:lnTo>
                    <a:lnTo>
                      <a:pt x="1723910" y="429082"/>
                    </a:lnTo>
                    <a:lnTo>
                      <a:pt x="1683410" y="450037"/>
                    </a:lnTo>
                    <a:lnTo>
                      <a:pt x="1651469" y="481977"/>
                    </a:lnTo>
                    <a:lnTo>
                      <a:pt x="1630527" y="522478"/>
                    </a:lnTo>
                    <a:lnTo>
                      <a:pt x="1623009" y="569112"/>
                    </a:lnTo>
                    <a:lnTo>
                      <a:pt x="1630527" y="615746"/>
                    </a:lnTo>
                    <a:lnTo>
                      <a:pt x="1651469" y="656247"/>
                    </a:lnTo>
                    <a:lnTo>
                      <a:pt x="1683410" y="688187"/>
                    </a:lnTo>
                    <a:lnTo>
                      <a:pt x="1723910" y="709129"/>
                    </a:lnTo>
                    <a:lnTo>
                      <a:pt x="1770557" y="716661"/>
                    </a:lnTo>
                    <a:lnTo>
                      <a:pt x="1817192" y="709129"/>
                    </a:lnTo>
                    <a:lnTo>
                      <a:pt x="1857692" y="688187"/>
                    </a:lnTo>
                    <a:lnTo>
                      <a:pt x="1889633" y="656247"/>
                    </a:lnTo>
                    <a:lnTo>
                      <a:pt x="1910575" y="615746"/>
                    </a:lnTo>
                    <a:lnTo>
                      <a:pt x="1918093" y="569112"/>
                    </a:lnTo>
                    <a:close/>
                  </a:path>
                  <a:path w="2670175" h="1826895">
                    <a:moveTo>
                      <a:pt x="2669883" y="147548"/>
                    </a:moveTo>
                    <a:lnTo>
                      <a:pt x="2662364" y="100914"/>
                    </a:lnTo>
                    <a:lnTo>
                      <a:pt x="2641422" y="60413"/>
                    </a:lnTo>
                    <a:lnTo>
                      <a:pt x="2609481" y="28473"/>
                    </a:lnTo>
                    <a:lnTo>
                      <a:pt x="2568981" y="7531"/>
                    </a:lnTo>
                    <a:lnTo>
                      <a:pt x="2522334" y="0"/>
                    </a:lnTo>
                    <a:lnTo>
                      <a:pt x="2475700" y="7531"/>
                    </a:lnTo>
                    <a:lnTo>
                      <a:pt x="2435199" y="28473"/>
                    </a:lnTo>
                    <a:lnTo>
                      <a:pt x="2403259" y="60413"/>
                    </a:lnTo>
                    <a:lnTo>
                      <a:pt x="2382316" y="100914"/>
                    </a:lnTo>
                    <a:lnTo>
                      <a:pt x="2374785" y="147548"/>
                    </a:lnTo>
                    <a:lnTo>
                      <a:pt x="2382316" y="194183"/>
                    </a:lnTo>
                    <a:lnTo>
                      <a:pt x="2403259" y="234683"/>
                    </a:lnTo>
                    <a:lnTo>
                      <a:pt x="2435199" y="266623"/>
                    </a:lnTo>
                    <a:lnTo>
                      <a:pt x="2475700" y="287578"/>
                    </a:lnTo>
                    <a:lnTo>
                      <a:pt x="2522334" y="295097"/>
                    </a:lnTo>
                    <a:lnTo>
                      <a:pt x="2568981" y="287578"/>
                    </a:lnTo>
                    <a:lnTo>
                      <a:pt x="2609481" y="266623"/>
                    </a:lnTo>
                    <a:lnTo>
                      <a:pt x="2641422" y="234683"/>
                    </a:lnTo>
                    <a:lnTo>
                      <a:pt x="2662364" y="194183"/>
                    </a:lnTo>
                    <a:lnTo>
                      <a:pt x="2669883" y="147548"/>
                    </a:lnTo>
                    <a:close/>
                  </a:path>
                </a:pathLst>
              </a:custGeom>
              <a:solidFill>
                <a:srgbClr val="B79F8D"/>
              </a:solidFill>
            </p:spPr>
            <p:txBody>
              <a:bodyPr wrap="square" lIns="0" tIns="0" rIns="0" bIns="0" rtlCol="0"/>
              <a:lstStyle/>
              <a:p>
                <a:pPr defTabSz="554492"/>
                <a:endParaRPr sz="1092" kern="0">
                  <a:solidFill>
                    <a:sysClr val="windowText" lastClr="000000"/>
                  </a:solidFill>
                </a:endParaRPr>
              </a:p>
            </p:txBody>
          </p:sp>
          <p:sp>
            <p:nvSpPr>
              <p:cNvPr id="12" name="object 12"/>
              <p:cNvSpPr/>
              <p:nvPr/>
            </p:nvSpPr>
            <p:spPr>
              <a:xfrm>
                <a:off x="15161540" y="3649427"/>
                <a:ext cx="1869439" cy="675005"/>
              </a:xfrm>
              <a:custGeom>
                <a:avLst/>
                <a:gdLst/>
                <a:ahLst/>
                <a:cxnLst/>
                <a:rect l="l" t="t" r="r" b="b"/>
                <a:pathLst>
                  <a:path w="1869440" h="675004">
                    <a:moveTo>
                      <a:pt x="295084" y="526948"/>
                    </a:moveTo>
                    <a:lnTo>
                      <a:pt x="287566" y="480314"/>
                    </a:lnTo>
                    <a:lnTo>
                      <a:pt x="266623" y="439813"/>
                    </a:lnTo>
                    <a:lnTo>
                      <a:pt x="234683" y="407873"/>
                    </a:lnTo>
                    <a:lnTo>
                      <a:pt x="194183" y="386930"/>
                    </a:lnTo>
                    <a:lnTo>
                      <a:pt x="147548" y="379412"/>
                    </a:lnTo>
                    <a:lnTo>
                      <a:pt x="100901" y="386930"/>
                    </a:lnTo>
                    <a:lnTo>
                      <a:pt x="60401" y="407873"/>
                    </a:lnTo>
                    <a:lnTo>
                      <a:pt x="28460" y="439813"/>
                    </a:lnTo>
                    <a:lnTo>
                      <a:pt x="7518" y="480314"/>
                    </a:lnTo>
                    <a:lnTo>
                      <a:pt x="0" y="526948"/>
                    </a:lnTo>
                    <a:lnTo>
                      <a:pt x="7518" y="573582"/>
                    </a:lnTo>
                    <a:lnTo>
                      <a:pt x="28460" y="614095"/>
                    </a:lnTo>
                    <a:lnTo>
                      <a:pt x="60401" y="646036"/>
                    </a:lnTo>
                    <a:lnTo>
                      <a:pt x="100901" y="666978"/>
                    </a:lnTo>
                    <a:lnTo>
                      <a:pt x="147548" y="674497"/>
                    </a:lnTo>
                    <a:lnTo>
                      <a:pt x="194183" y="666978"/>
                    </a:lnTo>
                    <a:lnTo>
                      <a:pt x="234683" y="646036"/>
                    </a:lnTo>
                    <a:lnTo>
                      <a:pt x="266623" y="614095"/>
                    </a:lnTo>
                    <a:lnTo>
                      <a:pt x="287566" y="573582"/>
                    </a:lnTo>
                    <a:lnTo>
                      <a:pt x="295084" y="526948"/>
                    </a:lnTo>
                    <a:close/>
                  </a:path>
                  <a:path w="1869440" h="675004">
                    <a:moveTo>
                      <a:pt x="1110107" y="252945"/>
                    </a:moveTo>
                    <a:lnTo>
                      <a:pt x="1102588" y="206298"/>
                    </a:lnTo>
                    <a:lnTo>
                      <a:pt x="1081633" y="165798"/>
                    </a:lnTo>
                    <a:lnTo>
                      <a:pt x="1049693" y="133858"/>
                    </a:lnTo>
                    <a:lnTo>
                      <a:pt x="1009192" y="112915"/>
                    </a:lnTo>
                    <a:lnTo>
                      <a:pt x="962545" y="105397"/>
                    </a:lnTo>
                    <a:lnTo>
                      <a:pt x="915911" y="112915"/>
                    </a:lnTo>
                    <a:lnTo>
                      <a:pt x="875411" y="133858"/>
                    </a:lnTo>
                    <a:lnTo>
                      <a:pt x="843483" y="165798"/>
                    </a:lnTo>
                    <a:lnTo>
                      <a:pt x="822540" y="206298"/>
                    </a:lnTo>
                    <a:lnTo>
                      <a:pt x="815009" y="252945"/>
                    </a:lnTo>
                    <a:lnTo>
                      <a:pt x="822540" y="299580"/>
                    </a:lnTo>
                    <a:lnTo>
                      <a:pt x="843483" y="340080"/>
                    </a:lnTo>
                    <a:lnTo>
                      <a:pt x="875411" y="372021"/>
                    </a:lnTo>
                    <a:lnTo>
                      <a:pt x="915911" y="392963"/>
                    </a:lnTo>
                    <a:lnTo>
                      <a:pt x="962545" y="400481"/>
                    </a:lnTo>
                    <a:lnTo>
                      <a:pt x="1009192" y="392963"/>
                    </a:lnTo>
                    <a:lnTo>
                      <a:pt x="1049693" y="372021"/>
                    </a:lnTo>
                    <a:lnTo>
                      <a:pt x="1081633" y="340080"/>
                    </a:lnTo>
                    <a:lnTo>
                      <a:pt x="1102588" y="299580"/>
                    </a:lnTo>
                    <a:lnTo>
                      <a:pt x="1110107" y="252945"/>
                    </a:lnTo>
                    <a:close/>
                  </a:path>
                  <a:path w="1869440" h="675004">
                    <a:moveTo>
                      <a:pt x="1868906" y="147548"/>
                    </a:moveTo>
                    <a:lnTo>
                      <a:pt x="1861388" y="100914"/>
                    </a:lnTo>
                    <a:lnTo>
                      <a:pt x="1840445" y="60413"/>
                    </a:lnTo>
                    <a:lnTo>
                      <a:pt x="1808505" y="28473"/>
                    </a:lnTo>
                    <a:lnTo>
                      <a:pt x="1768005" y="7531"/>
                    </a:lnTo>
                    <a:lnTo>
                      <a:pt x="1721370" y="0"/>
                    </a:lnTo>
                    <a:lnTo>
                      <a:pt x="1674723" y="7531"/>
                    </a:lnTo>
                    <a:lnTo>
                      <a:pt x="1634223" y="28473"/>
                    </a:lnTo>
                    <a:lnTo>
                      <a:pt x="1602282" y="60413"/>
                    </a:lnTo>
                    <a:lnTo>
                      <a:pt x="1581340" y="100914"/>
                    </a:lnTo>
                    <a:lnTo>
                      <a:pt x="1573822" y="147548"/>
                    </a:lnTo>
                    <a:lnTo>
                      <a:pt x="1581340" y="194183"/>
                    </a:lnTo>
                    <a:lnTo>
                      <a:pt x="1602282" y="234683"/>
                    </a:lnTo>
                    <a:lnTo>
                      <a:pt x="1634223" y="266623"/>
                    </a:lnTo>
                    <a:lnTo>
                      <a:pt x="1674723" y="287566"/>
                    </a:lnTo>
                    <a:lnTo>
                      <a:pt x="1721370" y="295097"/>
                    </a:lnTo>
                    <a:lnTo>
                      <a:pt x="1768005" y="287566"/>
                    </a:lnTo>
                    <a:lnTo>
                      <a:pt x="1808505" y="266623"/>
                    </a:lnTo>
                    <a:lnTo>
                      <a:pt x="1840445" y="234683"/>
                    </a:lnTo>
                    <a:lnTo>
                      <a:pt x="1861388" y="194183"/>
                    </a:lnTo>
                    <a:lnTo>
                      <a:pt x="1868906" y="147548"/>
                    </a:lnTo>
                    <a:close/>
                  </a:path>
                </a:pathLst>
              </a:custGeom>
              <a:solidFill>
                <a:srgbClr val="1A4259"/>
              </a:solidFill>
            </p:spPr>
            <p:txBody>
              <a:bodyPr wrap="square" lIns="0" tIns="0" rIns="0" bIns="0" rtlCol="0"/>
              <a:lstStyle/>
              <a:p>
                <a:pPr defTabSz="554492"/>
                <a:endParaRPr sz="1092" kern="0">
                  <a:solidFill>
                    <a:sysClr val="windowText" lastClr="000000"/>
                  </a:solidFill>
                </a:endParaRPr>
              </a:p>
            </p:txBody>
          </p:sp>
          <p:sp>
            <p:nvSpPr>
              <p:cNvPr id="13" name="object 13"/>
              <p:cNvSpPr/>
              <p:nvPr/>
            </p:nvSpPr>
            <p:spPr>
              <a:xfrm>
                <a:off x="13833630" y="2462030"/>
                <a:ext cx="3042285" cy="2291080"/>
              </a:xfrm>
              <a:custGeom>
                <a:avLst/>
                <a:gdLst/>
                <a:ahLst/>
                <a:cxnLst/>
                <a:rect l="l" t="t" r="r" b="b"/>
                <a:pathLst>
                  <a:path w="3042284" h="2291079">
                    <a:moveTo>
                      <a:pt x="0" y="2290474"/>
                    </a:moveTo>
                    <a:lnTo>
                      <a:pt x="674492" y="1545722"/>
                    </a:lnTo>
                    <a:lnTo>
                      <a:pt x="1447359" y="871230"/>
                    </a:lnTo>
                    <a:lnTo>
                      <a:pt x="2269396" y="428583"/>
                    </a:lnTo>
                    <a:lnTo>
                      <a:pt x="3042252" y="0"/>
                    </a:lnTo>
                  </a:path>
                </a:pathLst>
              </a:custGeom>
              <a:ln w="97473">
                <a:solidFill>
                  <a:srgbClr val="B79F8D"/>
                </a:solidFill>
              </a:ln>
            </p:spPr>
            <p:txBody>
              <a:bodyPr wrap="square" lIns="0" tIns="0" rIns="0" bIns="0" rtlCol="0"/>
              <a:lstStyle/>
              <a:p>
                <a:pPr defTabSz="554492"/>
                <a:endParaRPr sz="1092" kern="0">
                  <a:solidFill>
                    <a:sysClr val="windowText" lastClr="000000"/>
                  </a:solidFill>
                </a:endParaRPr>
              </a:p>
            </p:txBody>
          </p:sp>
          <p:sp>
            <p:nvSpPr>
              <p:cNvPr id="14" name="object 14"/>
              <p:cNvSpPr/>
              <p:nvPr/>
            </p:nvSpPr>
            <p:spPr>
              <a:xfrm>
                <a:off x="13636903" y="4710349"/>
                <a:ext cx="295275" cy="295275"/>
              </a:xfrm>
              <a:custGeom>
                <a:avLst/>
                <a:gdLst/>
                <a:ahLst/>
                <a:cxnLst/>
                <a:rect l="l" t="t" r="r" b="b"/>
                <a:pathLst>
                  <a:path w="295275" h="295275">
                    <a:moveTo>
                      <a:pt x="147545" y="0"/>
                    </a:moveTo>
                    <a:lnTo>
                      <a:pt x="100906" y="7522"/>
                    </a:lnTo>
                    <a:lnTo>
                      <a:pt x="60403" y="28468"/>
                    </a:lnTo>
                    <a:lnTo>
                      <a:pt x="28465" y="60408"/>
                    </a:lnTo>
                    <a:lnTo>
                      <a:pt x="7521" y="100910"/>
                    </a:lnTo>
                    <a:lnTo>
                      <a:pt x="0" y="147545"/>
                    </a:lnTo>
                    <a:lnTo>
                      <a:pt x="7521" y="194179"/>
                    </a:lnTo>
                    <a:lnTo>
                      <a:pt x="28465" y="234682"/>
                    </a:lnTo>
                    <a:lnTo>
                      <a:pt x="60403" y="266622"/>
                    </a:lnTo>
                    <a:lnTo>
                      <a:pt x="100906" y="287568"/>
                    </a:lnTo>
                    <a:lnTo>
                      <a:pt x="147545" y="295090"/>
                    </a:lnTo>
                    <a:lnTo>
                      <a:pt x="194183" y="287568"/>
                    </a:lnTo>
                    <a:lnTo>
                      <a:pt x="234686" y="266622"/>
                    </a:lnTo>
                    <a:lnTo>
                      <a:pt x="266625" y="234682"/>
                    </a:lnTo>
                    <a:lnTo>
                      <a:pt x="287569" y="194179"/>
                    </a:lnTo>
                    <a:lnTo>
                      <a:pt x="295090" y="147545"/>
                    </a:lnTo>
                    <a:lnTo>
                      <a:pt x="287569" y="100910"/>
                    </a:lnTo>
                    <a:lnTo>
                      <a:pt x="266625" y="60408"/>
                    </a:lnTo>
                    <a:lnTo>
                      <a:pt x="234686" y="28468"/>
                    </a:lnTo>
                    <a:lnTo>
                      <a:pt x="194183" y="7522"/>
                    </a:lnTo>
                    <a:lnTo>
                      <a:pt x="147545" y="0"/>
                    </a:lnTo>
                    <a:close/>
                  </a:path>
                </a:pathLst>
              </a:custGeom>
              <a:solidFill>
                <a:srgbClr val="1A4259"/>
              </a:solidFill>
            </p:spPr>
            <p:txBody>
              <a:bodyPr wrap="square" lIns="0" tIns="0" rIns="0" bIns="0" rtlCol="0"/>
              <a:lstStyle/>
              <a:p>
                <a:pPr defTabSz="554492"/>
                <a:endParaRPr sz="1092" kern="0">
                  <a:solidFill>
                    <a:sysClr val="windowText" lastClr="000000"/>
                  </a:solidFill>
                </a:endParaRPr>
              </a:p>
            </p:txBody>
          </p:sp>
        </p:grpSp>
        <p:grpSp>
          <p:nvGrpSpPr>
            <p:cNvPr id="15" name="object 15"/>
            <p:cNvGrpSpPr/>
            <p:nvPr/>
          </p:nvGrpSpPr>
          <p:grpSpPr>
            <a:xfrm>
              <a:off x="17905651" y="2286381"/>
              <a:ext cx="292735" cy="1654810"/>
              <a:chOff x="17905651" y="2286381"/>
              <a:chExt cx="292735" cy="1654810"/>
            </a:xfrm>
          </p:grpSpPr>
          <p:sp>
            <p:nvSpPr>
              <p:cNvPr id="16" name="object 16"/>
              <p:cNvSpPr/>
              <p:nvPr/>
            </p:nvSpPr>
            <p:spPr>
              <a:xfrm>
                <a:off x="18051800" y="2286381"/>
                <a:ext cx="0" cy="1616075"/>
              </a:xfrm>
              <a:custGeom>
                <a:avLst/>
                <a:gdLst/>
                <a:ahLst/>
                <a:cxnLst/>
                <a:rect l="l" t="t" r="r" b="b"/>
                <a:pathLst>
                  <a:path h="1616075">
                    <a:moveTo>
                      <a:pt x="0" y="0"/>
                    </a:moveTo>
                    <a:lnTo>
                      <a:pt x="0" y="1615971"/>
                    </a:lnTo>
                  </a:path>
                </a:pathLst>
              </a:custGeom>
              <a:ln w="48731">
                <a:solidFill>
                  <a:srgbClr val="007ABF"/>
                </a:solidFill>
              </a:ln>
            </p:spPr>
            <p:txBody>
              <a:bodyPr wrap="square" lIns="0" tIns="0" rIns="0" bIns="0" rtlCol="0"/>
              <a:lstStyle/>
              <a:p>
                <a:pPr defTabSz="554492"/>
                <a:endParaRPr sz="1092" kern="0">
                  <a:solidFill>
                    <a:sysClr val="windowText" lastClr="000000"/>
                  </a:solidFill>
                </a:endParaRPr>
              </a:p>
            </p:txBody>
          </p:sp>
          <p:sp>
            <p:nvSpPr>
              <p:cNvPr id="17" name="object 17"/>
              <p:cNvSpPr/>
              <p:nvPr/>
            </p:nvSpPr>
            <p:spPr>
              <a:xfrm>
                <a:off x="17930016" y="3747788"/>
                <a:ext cx="243840" cy="168910"/>
              </a:xfrm>
              <a:custGeom>
                <a:avLst/>
                <a:gdLst/>
                <a:ahLst/>
                <a:cxnLst/>
                <a:rect l="l" t="t" r="r" b="b"/>
                <a:pathLst>
                  <a:path w="243840" h="168910">
                    <a:moveTo>
                      <a:pt x="0" y="0"/>
                    </a:moveTo>
                    <a:lnTo>
                      <a:pt x="121786" y="168623"/>
                    </a:lnTo>
                    <a:lnTo>
                      <a:pt x="243563" y="9371"/>
                    </a:lnTo>
                  </a:path>
                </a:pathLst>
              </a:custGeom>
              <a:ln w="48731">
                <a:solidFill>
                  <a:srgbClr val="007ABF"/>
                </a:solidFill>
              </a:ln>
            </p:spPr>
            <p:txBody>
              <a:bodyPr wrap="square" lIns="0" tIns="0" rIns="0" bIns="0" rtlCol="0"/>
              <a:lstStyle/>
              <a:p>
                <a:pPr defTabSz="554492"/>
                <a:endParaRPr sz="1092" kern="0">
                  <a:solidFill>
                    <a:sysClr val="windowText" lastClr="000000"/>
                  </a:solidFill>
                </a:endParaRPr>
              </a:p>
            </p:txBody>
          </p:sp>
        </p:grpSp>
        <p:sp>
          <p:nvSpPr>
            <p:cNvPr id="18" name="object 18"/>
            <p:cNvSpPr txBox="1"/>
            <p:nvPr/>
          </p:nvSpPr>
          <p:spPr>
            <a:xfrm>
              <a:off x="10132810" y="2650074"/>
              <a:ext cx="253985" cy="1949074"/>
            </a:xfrm>
            <a:prstGeom prst="rect">
              <a:avLst/>
            </a:prstGeom>
          </p:spPr>
          <p:txBody>
            <a:bodyPr vert="vert270" wrap="square" lIns="0" tIns="16173" rIns="0" bIns="0" rtlCol="0">
              <a:spAutoFit/>
            </a:bodyPr>
            <a:lstStyle/>
            <a:p>
              <a:pPr marL="7701" algn="ctr" defTabSz="554492">
                <a:spcBef>
                  <a:spcPts val="127"/>
                </a:spcBef>
              </a:pPr>
              <a:r>
                <a:rPr sz="1001" kern="0" spc="-15">
                  <a:solidFill>
                    <a:sysClr val="windowText" lastClr="000000"/>
                  </a:solidFill>
                  <a:latin typeface="Open Sans"/>
                  <a:cs typeface="Open Sans"/>
                </a:rPr>
                <a:t>Outcome</a:t>
              </a:r>
              <a:r>
                <a:rPr sz="1001" kern="0" spc="-42">
                  <a:solidFill>
                    <a:sysClr val="windowText" lastClr="000000"/>
                  </a:solidFill>
                  <a:latin typeface="Open Sans"/>
                  <a:cs typeface="Open Sans"/>
                </a:rPr>
                <a:t> </a:t>
              </a:r>
              <a:r>
                <a:rPr sz="1001" kern="0" spc="-6">
                  <a:solidFill>
                    <a:sysClr val="windowText" lastClr="000000"/>
                  </a:solidFill>
                  <a:latin typeface="Open Sans"/>
                  <a:cs typeface="Open Sans"/>
                </a:rPr>
                <a:t>Indicator</a:t>
              </a:r>
              <a:endParaRPr sz="1001" kern="0">
                <a:solidFill>
                  <a:sysClr val="windowText" lastClr="000000"/>
                </a:solidFill>
                <a:latin typeface="Open Sans"/>
                <a:cs typeface="Open Sans"/>
              </a:endParaRPr>
            </a:p>
          </p:txBody>
        </p:sp>
        <p:sp>
          <p:nvSpPr>
            <p:cNvPr id="19" name="object 19"/>
            <p:cNvSpPr txBox="1"/>
            <p:nvPr/>
          </p:nvSpPr>
          <p:spPr>
            <a:xfrm>
              <a:off x="13427863" y="5759927"/>
              <a:ext cx="505459" cy="266167"/>
            </a:xfrm>
            <a:prstGeom prst="rect">
              <a:avLst/>
            </a:prstGeom>
          </p:spPr>
          <p:txBody>
            <a:bodyPr vert="horz" wrap="square" lIns="0" tIns="7316" rIns="0" bIns="0" rtlCol="0">
              <a:spAutoFit/>
            </a:bodyPr>
            <a:lstStyle/>
            <a:p>
              <a:pPr marL="7701" defTabSz="554492">
                <a:spcBef>
                  <a:spcPts val="58"/>
                </a:spcBef>
              </a:pPr>
              <a:r>
                <a:rPr sz="1001" kern="0" spc="-12">
                  <a:solidFill>
                    <a:sysClr val="windowText" lastClr="000000"/>
                  </a:solidFill>
                  <a:latin typeface="Open Sans"/>
                  <a:cs typeface="Open Sans"/>
                </a:rPr>
                <a:t>Time</a:t>
              </a:r>
              <a:endParaRPr sz="1001" kern="0">
                <a:solidFill>
                  <a:sysClr val="windowText" lastClr="000000"/>
                </a:solidFill>
                <a:latin typeface="Open Sans"/>
                <a:cs typeface="Open Sans"/>
              </a:endParaRPr>
            </a:p>
          </p:txBody>
        </p:sp>
        <p:sp>
          <p:nvSpPr>
            <p:cNvPr id="20" name="object 20"/>
            <p:cNvSpPr txBox="1"/>
            <p:nvPr/>
          </p:nvSpPr>
          <p:spPr>
            <a:xfrm>
              <a:off x="16738128" y="2650073"/>
              <a:ext cx="302895" cy="266167"/>
            </a:xfrm>
            <a:prstGeom prst="rect">
              <a:avLst/>
            </a:prstGeom>
          </p:spPr>
          <p:txBody>
            <a:bodyPr vert="horz" wrap="square" lIns="0" tIns="7316" rIns="0" bIns="0" rtlCol="0">
              <a:spAutoFit/>
            </a:bodyPr>
            <a:lstStyle/>
            <a:p>
              <a:pPr marL="7701" defTabSz="554492">
                <a:spcBef>
                  <a:spcPts val="58"/>
                </a:spcBef>
              </a:pPr>
              <a:r>
                <a:rPr sz="1001" kern="0" spc="-15">
                  <a:solidFill>
                    <a:sysClr val="windowText" lastClr="000000"/>
                  </a:solidFill>
                  <a:latin typeface="Open Sans"/>
                  <a:cs typeface="Open Sans"/>
                </a:rPr>
                <a:t>AA</a:t>
              </a:r>
              <a:endParaRPr sz="1001" kern="0">
                <a:solidFill>
                  <a:sysClr val="windowText" lastClr="000000"/>
                </a:solidFill>
                <a:latin typeface="Open Sans"/>
                <a:cs typeface="Open Sans"/>
              </a:endParaRPr>
            </a:p>
          </p:txBody>
        </p:sp>
        <p:sp>
          <p:nvSpPr>
            <p:cNvPr id="21" name="object 21"/>
            <p:cNvSpPr txBox="1"/>
            <p:nvPr/>
          </p:nvSpPr>
          <p:spPr>
            <a:xfrm>
              <a:off x="13882089" y="2074176"/>
              <a:ext cx="1926588" cy="266167"/>
            </a:xfrm>
            <a:prstGeom prst="rect">
              <a:avLst/>
            </a:prstGeom>
          </p:spPr>
          <p:txBody>
            <a:bodyPr vert="horz" wrap="square" lIns="0" tIns="7316" rIns="0" bIns="0" rtlCol="0">
              <a:spAutoFit/>
            </a:bodyPr>
            <a:lstStyle/>
            <a:p>
              <a:pPr marL="7701" defTabSz="554492">
                <a:spcBef>
                  <a:spcPts val="58"/>
                </a:spcBef>
              </a:pPr>
              <a:r>
                <a:rPr sz="1001" kern="0" spc="-6">
                  <a:solidFill>
                    <a:sysClr val="windowText" lastClr="000000"/>
                  </a:solidFill>
                  <a:latin typeface="Open Sans"/>
                  <a:cs typeface="Open Sans"/>
                </a:rPr>
                <a:t>Extreme</a:t>
              </a:r>
              <a:r>
                <a:rPr sz="1001" kern="0" spc="-36">
                  <a:solidFill>
                    <a:sysClr val="windowText" lastClr="000000"/>
                  </a:solidFill>
                  <a:latin typeface="Open Sans"/>
                  <a:cs typeface="Open Sans"/>
                </a:rPr>
                <a:t> </a:t>
              </a:r>
              <a:r>
                <a:rPr sz="1001" kern="0" spc="-6">
                  <a:solidFill>
                    <a:sysClr val="windowText" lastClr="000000"/>
                  </a:solidFill>
                  <a:latin typeface="Open Sans"/>
                  <a:cs typeface="Open Sans"/>
                </a:rPr>
                <a:t>Conditions</a:t>
              </a:r>
              <a:endParaRPr sz="1001" kern="0">
                <a:solidFill>
                  <a:sysClr val="windowText" lastClr="000000"/>
                </a:solidFill>
                <a:latin typeface="Open Sans"/>
                <a:cs typeface="Open Sans"/>
              </a:endParaRPr>
            </a:p>
          </p:txBody>
        </p:sp>
        <p:sp>
          <p:nvSpPr>
            <p:cNvPr id="22" name="object 22"/>
            <p:cNvSpPr txBox="1"/>
            <p:nvPr/>
          </p:nvSpPr>
          <p:spPr>
            <a:xfrm>
              <a:off x="16553841" y="3969405"/>
              <a:ext cx="629920" cy="266167"/>
            </a:xfrm>
            <a:prstGeom prst="rect">
              <a:avLst/>
            </a:prstGeom>
          </p:spPr>
          <p:txBody>
            <a:bodyPr vert="horz" wrap="square" lIns="0" tIns="7316" rIns="0" bIns="0" rtlCol="0">
              <a:spAutoFit/>
            </a:bodyPr>
            <a:lstStyle/>
            <a:p>
              <a:pPr marL="7701" defTabSz="554492">
                <a:spcBef>
                  <a:spcPts val="58"/>
                </a:spcBef>
              </a:pPr>
              <a:r>
                <a:rPr sz="1001" kern="0" spc="-12">
                  <a:solidFill>
                    <a:sysClr val="windowText" lastClr="000000"/>
                  </a:solidFill>
                  <a:latin typeface="Open Sans"/>
                  <a:cs typeface="Open Sans"/>
                </a:rPr>
                <a:t>No</a:t>
              </a:r>
              <a:r>
                <a:rPr sz="1001" kern="0" spc="-52">
                  <a:solidFill>
                    <a:sysClr val="windowText" lastClr="000000"/>
                  </a:solidFill>
                  <a:latin typeface="Open Sans"/>
                  <a:cs typeface="Open Sans"/>
                </a:rPr>
                <a:t> </a:t>
              </a:r>
              <a:r>
                <a:rPr sz="1001" kern="0" spc="-15">
                  <a:solidFill>
                    <a:sysClr val="windowText" lastClr="000000"/>
                  </a:solidFill>
                  <a:latin typeface="Open Sans"/>
                  <a:cs typeface="Open Sans"/>
                </a:rPr>
                <a:t>AA</a:t>
              </a:r>
              <a:endParaRPr sz="1001" kern="0">
                <a:solidFill>
                  <a:sysClr val="windowText" lastClr="000000"/>
                </a:solidFill>
                <a:latin typeface="Open Sans"/>
                <a:cs typeface="Open Sans"/>
              </a:endParaRPr>
            </a:p>
          </p:txBody>
        </p:sp>
        <p:sp>
          <p:nvSpPr>
            <p:cNvPr id="23" name="object 23"/>
            <p:cNvSpPr txBox="1"/>
            <p:nvPr/>
          </p:nvSpPr>
          <p:spPr>
            <a:xfrm>
              <a:off x="18217036" y="2817608"/>
              <a:ext cx="577850" cy="520151"/>
            </a:xfrm>
            <a:prstGeom prst="rect">
              <a:avLst/>
            </a:prstGeom>
          </p:spPr>
          <p:txBody>
            <a:bodyPr vert="horz" wrap="square" lIns="0" tIns="7316" rIns="0" bIns="0" rtlCol="0">
              <a:spAutoFit/>
            </a:bodyPr>
            <a:lstStyle/>
            <a:p>
              <a:pPr marL="7701" marR="3081" defTabSz="554492">
                <a:spcBef>
                  <a:spcPts val="58"/>
                </a:spcBef>
              </a:pPr>
              <a:r>
                <a:rPr sz="1001" kern="0" spc="-6">
                  <a:solidFill>
                    <a:sysClr val="windowText" lastClr="000000"/>
                  </a:solidFill>
                  <a:latin typeface="Open Sans"/>
                  <a:cs typeface="Open Sans"/>
                </a:rPr>
                <a:t>Effect </a:t>
              </a:r>
              <a:r>
                <a:rPr sz="1001" kern="0" spc="-12">
                  <a:solidFill>
                    <a:sysClr val="windowText" lastClr="000000"/>
                  </a:solidFill>
                  <a:latin typeface="Open Sans"/>
                  <a:cs typeface="Open Sans"/>
                </a:rPr>
                <a:t>of</a:t>
              </a:r>
              <a:r>
                <a:rPr sz="1001" kern="0" spc="-55">
                  <a:solidFill>
                    <a:sysClr val="windowText" lastClr="000000"/>
                  </a:solidFill>
                  <a:latin typeface="Open Sans"/>
                  <a:cs typeface="Open Sans"/>
                </a:rPr>
                <a:t> </a:t>
              </a:r>
              <a:r>
                <a:rPr sz="1001" kern="0" spc="-15">
                  <a:solidFill>
                    <a:sysClr val="windowText" lastClr="000000"/>
                  </a:solidFill>
                  <a:latin typeface="Open Sans"/>
                  <a:cs typeface="Open Sans"/>
                </a:rPr>
                <a:t>AA</a:t>
              </a:r>
              <a:endParaRPr sz="1001" kern="0">
                <a:solidFill>
                  <a:sysClr val="windowText" lastClr="000000"/>
                </a:solidFill>
                <a:latin typeface="Open Sans"/>
                <a:cs typeface="Open Sans"/>
              </a:endParaRPr>
            </a:p>
          </p:txBody>
        </p:sp>
        <p:sp>
          <p:nvSpPr>
            <p:cNvPr id="24" name="object 24"/>
            <p:cNvSpPr/>
            <p:nvPr/>
          </p:nvSpPr>
          <p:spPr>
            <a:xfrm>
              <a:off x="12407001" y="2860866"/>
              <a:ext cx="596265" cy="590550"/>
            </a:xfrm>
            <a:custGeom>
              <a:avLst/>
              <a:gdLst/>
              <a:ahLst/>
              <a:cxnLst/>
              <a:rect l="l" t="t" r="r" b="b"/>
              <a:pathLst>
                <a:path w="596265" h="590550">
                  <a:moveTo>
                    <a:pt x="291556" y="0"/>
                  </a:moveTo>
                  <a:lnTo>
                    <a:pt x="257748" y="20789"/>
                  </a:lnTo>
                  <a:lnTo>
                    <a:pt x="7759" y="491276"/>
                  </a:lnTo>
                  <a:lnTo>
                    <a:pt x="0" y="516146"/>
                  </a:lnTo>
                  <a:lnTo>
                    <a:pt x="1635" y="541416"/>
                  </a:lnTo>
                  <a:lnTo>
                    <a:pt x="30198" y="581535"/>
                  </a:lnTo>
                  <a:lnTo>
                    <a:pt x="60847" y="590393"/>
                  </a:lnTo>
                  <a:lnTo>
                    <a:pt x="534864" y="590393"/>
                  </a:lnTo>
                  <a:lnTo>
                    <a:pt x="558470" y="585326"/>
                  </a:lnTo>
                  <a:lnTo>
                    <a:pt x="577773" y="571380"/>
                  </a:lnTo>
                  <a:lnTo>
                    <a:pt x="590817" y="550650"/>
                  </a:lnTo>
                  <a:lnTo>
                    <a:pt x="595647" y="525233"/>
                  </a:lnTo>
                  <a:lnTo>
                    <a:pt x="595143" y="516633"/>
                  </a:lnTo>
                  <a:lnTo>
                    <a:pt x="580018" y="478219"/>
                  </a:lnTo>
                  <a:lnTo>
                    <a:pt x="297353" y="478219"/>
                  </a:lnTo>
                  <a:lnTo>
                    <a:pt x="287654" y="476109"/>
                  </a:lnTo>
                  <a:lnTo>
                    <a:pt x="279733" y="470354"/>
                  </a:lnTo>
                  <a:lnTo>
                    <a:pt x="274391" y="461817"/>
                  </a:lnTo>
                  <a:lnTo>
                    <a:pt x="272432" y="451361"/>
                  </a:lnTo>
                  <a:lnTo>
                    <a:pt x="274391" y="440905"/>
                  </a:lnTo>
                  <a:lnTo>
                    <a:pt x="279733" y="432368"/>
                  </a:lnTo>
                  <a:lnTo>
                    <a:pt x="287654" y="426613"/>
                  </a:lnTo>
                  <a:lnTo>
                    <a:pt x="297353" y="424503"/>
                  </a:lnTo>
                  <a:lnTo>
                    <a:pt x="551542" y="424503"/>
                  </a:lnTo>
                  <a:lnTo>
                    <a:pt x="538642" y="400169"/>
                  </a:lnTo>
                  <a:lnTo>
                    <a:pt x="297604" y="400169"/>
                  </a:lnTo>
                  <a:lnTo>
                    <a:pt x="288259" y="396933"/>
                  </a:lnTo>
                  <a:lnTo>
                    <a:pt x="282494" y="387227"/>
                  </a:lnTo>
                  <a:lnTo>
                    <a:pt x="250453" y="238279"/>
                  </a:lnTo>
                  <a:lnTo>
                    <a:pt x="250461" y="230655"/>
                  </a:lnTo>
                  <a:lnTo>
                    <a:pt x="253422" y="224102"/>
                  </a:lnTo>
                  <a:lnTo>
                    <a:pt x="258676" y="219515"/>
                  </a:lnTo>
                  <a:lnTo>
                    <a:pt x="265563" y="217787"/>
                  </a:lnTo>
                  <a:lnTo>
                    <a:pt x="441958" y="217787"/>
                  </a:lnTo>
                  <a:lnTo>
                    <a:pt x="340723" y="26819"/>
                  </a:lnTo>
                  <a:lnTo>
                    <a:pt x="327725" y="10724"/>
                  </a:lnTo>
                  <a:lnTo>
                    <a:pt x="310607" y="1568"/>
                  </a:lnTo>
                  <a:lnTo>
                    <a:pt x="291556" y="0"/>
                  </a:lnTo>
                  <a:close/>
                </a:path>
                <a:path w="596265" h="590550">
                  <a:moveTo>
                    <a:pt x="551542" y="424503"/>
                  </a:moveTo>
                  <a:lnTo>
                    <a:pt x="297353" y="424503"/>
                  </a:lnTo>
                  <a:lnTo>
                    <a:pt x="307055" y="426613"/>
                  </a:lnTo>
                  <a:lnTo>
                    <a:pt x="314976" y="432368"/>
                  </a:lnTo>
                  <a:lnTo>
                    <a:pt x="320316" y="440905"/>
                  </a:lnTo>
                  <a:lnTo>
                    <a:pt x="322273" y="451361"/>
                  </a:lnTo>
                  <a:lnTo>
                    <a:pt x="320316" y="461817"/>
                  </a:lnTo>
                  <a:lnTo>
                    <a:pt x="314976" y="470354"/>
                  </a:lnTo>
                  <a:lnTo>
                    <a:pt x="307055" y="476109"/>
                  </a:lnTo>
                  <a:lnTo>
                    <a:pt x="297353" y="478219"/>
                  </a:lnTo>
                  <a:lnTo>
                    <a:pt x="580018" y="478219"/>
                  </a:lnTo>
                  <a:lnTo>
                    <a:pt x="551542" y="424503"/>
                  </a:lnTo>
                  <a:close/>
                </a:path>
                <a:path w="596265" h="590550">
                  <a:moveTo>
                    <a:pt x="441958" y="217787"/>
                  </a:moveTo>
                  <a:lnTo>
                    <a:pt x="329645" y="217787"/>
                  </a:lnTo>
                  <a:lnTo>
                    <a:pt x="336532" y="219515"/>
                  </a:lnTo>
                  <a:lnTo>
                    <a:pt x="341786" y="224102"/>
                  </a:lnTo>
                  <a:lnTo>
                    <a:pt x="344746" y="230655"/>
                  </a:lnTo>
                  <a:lnTo>
                    <a:pt x="344754" y="238279"/>
                  </a:lnTo>
                  <a:lnTo>
                    <a:pt x="312713" y="387227"/>
                  </a:lnTo>
                  <a:lnTo>
                    <a:pt x="306949" y="396933"/>
                  </a:lnTo>
                  <a:lnTo>
                    <a:pt x="297604" y="400169"/>
                  </a:lnTo>
                  <a:lnTo>
                    <a:pt x="538642" y="400169"/>
                  </a:lnTo>
                  <a:lnTo>
                    <a:pt x="441958" y="217787"/>
                  </a:lnTo>
                  <a:close/>
                </a:path>
              </a:pathLst>
            </a:custGeom>
            <a:solidFill>
              <a:srgbClr val="EF404C"/>
            </a:solidFill>
          </p:spPr>
          <p:txBody>
            <a:bodyPr wrap="square" lIns="0" tIns="0" rIns="0" bIns="0" rtlCol="0"/>
            <a:lstStyle/>
            <a:p>
              <a:pPr defTabSz="554492"/>
              <a:endParaRPr sz="1092" kern="0">
                <a:solidFill>
                  <a:sysClr val="windowText" lastClr="000000"/>
                </a:solidFill>
              </a:endParaRPr>
            </a:p>
          </p:txBody>
        </p:sp>
        <p:sp>
          <p:nvSpPr>
            <p:cNvPr id="25" name="object 25"/>
            <p:cNvSpPr txBox="1"/>
            <p:nvPr/>
          </p:nvSpPr>
          <p:spPr>
            <a:xfrm>
              <a:off x="12279411" y="3435391"/>
              <a:ext cx="854075" cy="520151"/>
            </a:xfrm>
            <a:prstGeom prst="rect">
              <a:avLst/>
            </a:prstGeom>
          </p:spPr>
          <p:txBody>
            <a:bodyPr vert="horz" wrap="square" lIns="0" tIns="7316" rIns="0" bIns="0" rtlCol="0">
              <a:spAutoFit/>
            </a:bodyPr>
            <a:lstStyle/>
            <a:p>
              <a:pPr marL="55834" marR="3081" indent="-48518" defTabSz="554492">
                <a:spcBef>
                  <a:spcPts val="58"/>
                </a:spcBef>
              </a:pPr>
              <a:r>
                <a:rPr sz="1001" kern="0" spc="-6">
                  <a:solidFill>
                    <a:sysClr val="windowText" lastClr="000000"/>
                  </a:solidFill>
                  <a:latin typeface="Open Sans"/>
                  <a:cs typeface="Open Sans"/>
                </a:rPr>
                <a:t>Forecast Trigger</a:t>
              </a:r>
              <a:endParaRPr sz="1001" kern="0">
                <a:solidFill>
                  <a:sysClr val="windowText" lastClr="000000"/>
                </a:solidFill>
                <a:latin typeface="Open Sans"/>
                <a:cs typeface="Open Sans"/>
              </a:endParaRPr>
            </a:p>
          </p:txBody>
        </p:sp>
        <p:sp>
          <p:nvSpPr>
            <p:cNvPr id="26" name="object 26"/>
            <p:cNvSpPr txBox="1"/>
            <p:nvPr/>
          </p:nvSpPr>
          <p:spPr>
            <a:xfrm>
              <a:off x="13073523" y="2063704"/>
              <a:ext cx="302895" cy="266167"/>
            </a:xfrm>
            <a:prstGeom prst="rect">
              <a:avLst/>
            </a:prstGeom>
          </p:spPr>
          <p:txBody>
            <a:bodyPr vert="horz" wrap="square" lIns="0" tIns="7316" rIns="0" bIns="0" rtlCol="0">
              <a:spAutoFit/>
            </a:bodyPr>
            <a:lstStyle/>
            <a:p>
              <a:pPr marL="7701" defTabSz="554492">
                <a:spcBef>
                  <a:spcPts val="58"/>
                </a:spcBef>
              </a:pPr>
              <a:r>
                <a:rPr sz="1001" kern="0" spc="-15">
                  <a:solidFill>
                    <a:sysClr val="windowText" lastClr="000000"/>
                  </a:solidFill>
                  <a:latin typeface="Open Sans"/>
                  <a:cs typeface="Open Sans"/>
                </a:rPr>
                <a:t>AA</a:t>
              </a:r>
              <a:endParaRPr sz="1001" kern="0">
                <a:solidFill>
                  <a:sysClr val="windowText" lastClr="000000"/>
                </a:solidFill>
                <a:latin typeface="Open Sans"/>
                <a:cs typeface="Open Sans"/>
              </a:endParaRPr>
            </a:p>
          </p:txBody>
        </p:sp>
        <p:pic>
          <p:nvPicPr>
            <p:cNvPr id="37" name="Picture 36">
              <a:extLst>
                <a:ext uri="{FF2B5EF4-FFF2-40B4-BE49-F238E27FC236}">
                  <a16:creationId xmlns:a16="http://schemas.microsoft.com/office/drawing/2014/main" id="{92533AFF-05F2-98D9-717C-B4EC294E7B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01682" y="2854281"/>
              <a:ext cx="596262" cy="585801"/>
            </a:xfrm>
            <a:prstGeom prst="rect">
              <a:avLst/>
            </a:prstGeom>
          </p:spPr>
        </p:pic>
      </p:grpSp>
    </p:spTree>
    <p:extLst>
      <p:ext uri="{BB962C8B-B14F-4D97-AF65-F5344CB8AC3E}">
        <p14:creationId xmlns:p14="http://schemas.microsoft.com/office/powerpoint/2010/main" val="455229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962AD6C5-74D0-542A-071F-940E32FB48A4}"/>
              </a:ext>
            </a:extLst>
          </p:cNvPr>
          <p:cNvPicPr/>
          <p:nvPr/>
        </p:nvPicPr>
        <p:blipFill>
          <a:blip r:embed="rId3" cstate="email">
            <a:extLst>
              <a:ext uri="{28A0092B-C50C-407E-A947-70E740481C1C}">
                <a14:useLocalDpi xmlns:a14="http://schemas.microsoft.com/office/drawing/2010/main"/>
              </a:ext>
            </a:extLst>
          </a:blip>
          <a:stretch>
            <a:fillRect/>
          </a:stretch>
        </p:blipFill>
        <p:spPr>
          <a:xfrm>
            <a:off x="6351" y="286042"/>
            <a:ext cx="6035928" cy="715300"/>
          </a:xfrm>
          <a:prstGeom prst="rect">
            <a:avLst/>
          </a:prstGeom>
        </p:spPr>
      </p:pic>
      <p:pic>
        <p:nvPicPr>
          <p:cNvPr id="16" name="Picture 15">
            <a:extLst>
              <a:ext uri="{FF2B5EF4-FFF2-40B4-BE49-F238E27FC236}">
                <a16:creationId xmlns:a16="http://schemas.microsoft.com/office/drawing/2014/main" id="{6E34CC22-9DA3-189E-6BB1-795692BAD6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1265" y="3140198"/>
            <a:ext cx="5600307" cy="3738753"/>
          </a:xfrm>
          <a:prstGeom prst="rect">
            <a:avLst/>
          </a:prstGeom>
        </p:spPr>
      </p:pic>
      <p:grpSp>
        <p:nvGrpSpPr>
          <p:cNvPr id="2" name="object 2"/>
          <p:cNvGrpSpPr/>
          <p:nvPr/>
        </p:nvGrpSpPr>
        <p:grpSpPr>
          <a:xfrm>
            <a:off x="5861064" y="1663584"/>
            <a:ext cx="805940" cy="788227"/>
            <a:chOff x="9664622" y="2743372"/>
            <a:chExt cx="1329055" cy="1299845"/>
          </a:xfrm>
        </p:grpSpPr>
        <p:pic>
          <p:nvPicPr>
            <p:cNvPr id="3" name="object 3"/>
            <p:cNvPicPr/>
            <p:nvPr/>
          </p:nvPicPr>
          <p:blipFill>
            <a:blip r:embed="rId5" cstate="email">
              <a:extLst>
                <a:ext uri="{28A0092B-C50C-407E-A947-70E740481C1C}">
                  <a14:useLocalDpi xmlns:a14="http://schemas.microsoft.com/office/drawing/2010/main"/>
                </a:ext>
              </a:extLst>
            </a:blip>
            <a:stretch>
              <a:fillRect/>
            </a:stretch>
          </p:blipFill>
          <p:spPr>
            <a:xfrm>
              <a:off x="9664622" y="2743372"/>
              <a:ext cx="1328665" cy="1299251"/>
            </a:xfrm>
            <a:prstGeom prst="rect">
              <a:avLst/>
            </a:prstGeom>
          </p:spPr>
        </p:pic>
        <p:pic>
          <p:nvPicPr>
            <p:cNvPr id="4" name="object 4"/>
            <p:cNvPicPr/>
            <p:nvPr/>
          </p:nvPicPr>
          <p:blipFill>
            <a:blip r:embed="rId6" cstate="email">
              <a:extLst>
                <a:ext uri="{28A0092B-C50C-407E-A947-70E740481C1C}">
                  <a14:useLocalDpi xmlns:a14="http://schemas.microsoft.com/office/drawing/2010/main"/>
                </a:ext>
              </a:extLst>
            </a:blip>
            <a:stretch>
              <a:fillRect/>
            </a:stretch>
          </p:blipFill>
          <p:spPr>
            <a:xfrm>
              <a:off x="10253264" y="3627336"/>
              <a:ext cx="111001" cy="111640"/>
            </a:xfrm>
            <a:prstGeom prst="rect">
              <a:avLst/>
            </a:prstGeom>
          </p:spPr>
        </p:pic>
        <p:sp>
          <p:nvSpPr>
            <p:cNvPr id="5" name="object 5"/>
            <p:cNvSpPr/>
            <p:nvPr/>
          </p:nvSpPr>
          <p:spPr>
            <a:xfrm>
              <a:off x="10143946" y="3188243"/>
              <a:ext cx="212090" cy="388620"/>
            </a:xfrm>
            <a:custGeom>
              <a:avLst/>
              <a:gdLst/>
              <a:ahLst/>
              <a:cxnLst/>
              <a:rect l="l" t="t" r="r" b="b"/>
              <a:pathLst>
                <a:path w="212090" h="388620">
                  <a:moveTo>
                    <a:pt x="172813" y="0"/>
                  </a:moveTo>
                  <a:lnTo>
                    <a:pt x="30116" y="18784"/>
                  </a:lnTo>
                  <a:lnTo>
                    <a:pt x="15246" y="24394"/>
                  </a:lnTo>
                  <a:lnTo>
                    <a:pt x="4799" y="35472"/>
                  </a:lnTo>
                  <a:lnTo>
                    <a:pt x="0" y="49962"/>
                  </a:lnTo>
                  <a:lnTo>
                    <a:pt x="2075" y="65809"/>
                  </a:lnTo>
                  <a:lnTo>
                    <a:pt x="114176" y="365978"/>
                  </a:lnTo>
                  <a:lnTo>
                    <a:pt x="129671" y="384460"/>
                  </a:lnTo>
                  <a:lnTo>
                    <a:pt x="151367" y="388446"/>
                  </a:lnTo>
                  <a:lnTo>
                    <a:pt x="171295" y="378983"/>
                  </a:lnTo>
                  <a:lnTo>
                    <a:pt x="181483" y="357120"/>
                  </a:lnTo>
                  <a:lnTo>
                    <a:pt x="212079" y="38155"/>
                  </a:lnTo>
                  <a:lnTo>
                    <a:pt x="209975" y="22315"/>
                  </a:lnTo>
                  <a:lnTo>
                    <a:pt x="201587" y="9563"/>
                  </a:lnTo>
                  <a:lnTo>
                    <a:pt x="188628" y="1569"/>
                  </a:lnTo>
                  <a:lnTo>
                    <a:pt x="172813"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428" y="1352455"/>
            <a:ext cx="5079643" cy="2825551"/>
          </a:xfrm>
          <a:prstGeom prst="rect">
            <a:avLst/>
          </a:prstGeom>
        </p:spPr>
      </p:pic>
      <p:pic>
        <p:nvPicPr>
          <p:cNvPr id="9" name="object 9"/>
          <p:cNvPicPr/>
          <p:nvPr/>
        </p:nvPicPr>
        <p:blipFill>
          <a:blip r:embed="rId8" cstate="email">
            <a:extLst>
              <a:ext uri="{28A0092B-C50C-407E-A947-70E740481C1C}">
                <a14:useLocalDpi xmlns:a14="http://schemas.microsoft.com/office/drawing/2010/main"/>
              </a:ext>
            </a:extLst>
          </a:blip>
          <a:stretch>
            <a:fillRect/>
          </a:stretch>
        </p:blipFill>
        <p:spPr>
          <a:xfrm>
            <a:off x="203613" y="3911338"/>
            <a:ext cx="4489008" cy="2844435"/>
          </a:xfrm>
          <a:prstGeom prst="rect">
            <a:avLst/>
          </a:prstGeom>
        </p:spPr>
      </p:pic>
      <p:pic>
        <p:nvPicPr>
          <p:cNvPr id="10" name="object 10"/>
          <p:cNvPicPr/>
          <p:nvPr/>
        </p:nvPicPr>
        <p:blipFill>
          <a:blip r:embed="rId9" cstate="email">
            <a:extLst>
              <a:ext uri="{28A0092B-C50C-407E-A947-70E740481C1C}">
                <a14:useLocalDpi xmlns:a14="http://schemas.microsoft.com/office/drawing/2010/main"/>
              </a:ext>
            </a:extLst>
          </a:blip>
          <a:stretch>
            <a:fillRect/>
          </a:stretch>
        </p:blipFill>
        <p:spPr>
          <a:xfrm>
            <a:off x="6521230" y="0"/>
            <a:ext cx="5645135" cy="3790684"/>
          </a:xfrm>
          <a:prstGeom prst="rect">
            <a:avLst/>
          </a:prstGeom>
        </p:spPr>
      </p:pic>
      <p:sp>
        <p:nvSpPr>
          <p:cNvPr id="11" name="object 11"/>
          <p:cNvSpPr/>
          <p:nvPr/>
        </p:nvSpPr>
        <p:spPr>
          <a:xfrm>
            <a:off x="5260983" y="4637953"/>
            <a:ext cx="781296" cy="781681"/>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A4259"/>
          </a:solidFill>
        </p:spPr>
        <p:txBody>
          <a:bodyPr wrap="square" lIns="0" tIns="0" rIns="0" bIns="0" rtlCol="0"/>
          <a:lstStyle/>
          <a:p>
            <a:pPr defTabSz="554492"/>
            <a:endParaRPr sz="1092" kern="0">
              <a:solidFill>
                <a:sysClr val="windowText" lastClr="000000"/>
              </a:solidFill>
            </a:endParaRPr>
          </a:p>
        </p:txBody>
      </p:sp>
      <p:sp>
        <p:nvSpPr>
          <p:cNvPr id="13" name="object 13"/>
          <p:cNvSpPr txBox="1"/>
          <p:nvPr/>
        </p:nvSpPr>
        <p:spPr>
          <a:xfrm>
            <a:off x="354651" y="1812457"/>
            <a:ext cx="3655418" cy="1805542"/>
          </a:xfrm>
          <a:prstGeom prst="rect">
            <a:avLst/>
          </a:prstGeom>
        </p:spPr>
        <p:txBody>
          <a:bodyPr vert="horz" wrap="square" lIns="0" tIns="58530" rIns="0" bIns="0" rtlCol="0">
            <a:spAutoFit/>
          </a:bodyPr>
          <a:lstStyle/>
          <a:p>
            <a:pPr marL="7701" defTabSz="554492">
              <a:spcBef>
                <a:spcPts val="461"/>
              </a:spcBef>
            </a:pPr>
            <a:r>
              <a:rPr sz="1182" b="1" kern="0">
                <a:solidFill>
                  <a:srgbClr val="FFFFFF"/>
                </a:solidFill>
                <a:latin typeface="OpenSans-Extrabold"/>
                <a:cs typeface="OpenSans-Extrabold"/>
              </a:rPr>
              <a:t>BANGLADESH</a:t>
            </a:r>
            <a:r>
              <a:rPr sz="1182" b="1" kern="0" spc="15">
                <a:solidFill>
                  <a:srgbClr val="FFFFFF"/>
                </a:solidFill>
                <a:latin typeface="OpenSans-Extrabold"/>
                <a:cs typeface="OpenSans-Extrabold"/>
              </a:rPr>
              <a:t> </a:t>
            </a:r>
            <a:r>
              <a:rPr sz="1182" b="1" kern="0">
                <a:solidFill>
                  <a:srgbClr val="FFFFFF"/>
                </a:solidFill>
                <a:latin typeface="OpenSans-Extrabold"/>
                <a:cs typeface="OpenSans-Extrabold"/>
              </a:rPr>
              <a:t>–</a:t>
            </a:r>
            <a:r>
              <a:rPr sz="1182" b="1" kern="0" spc="18">
                <a:solidFill>
                  <a:srgbClr val="FFFFFF"/>
                </a:solidFill>
                <a:latin typeface="OpenSans-Extrabold"/>
                <a:cs typeface="OpenSans-Extrabold"/>
              </a:rPr>
              <a:t> </a:t>
            </a:r>
            <a:r>
              <a:rPr sz="1182" b="1" kern="0" spc="-6">
                <a:solidFill>
                  <a:srgbClr val="FFFFFF"/>
                </a:solidFill>
                <a:latin typeface="OpenSans-Extrabold"/>
                <a:cs typeface="OpenSans-Extrabold"/>
              </a:rPr>
              <a:t>FLOODS</a:t>
            </a:r>
            <a:endParaRPr sz="1182" kern="0">
              <a:solidFill>
                <a:sysClr val="windowText" lastClr="000000"/>
              </a:solidFill>
              <a:latin typeface="OpenSans-Extrabold"/>
              <a:cs typeface="OpenSans-Extrabold"/>
            </a:endParaRPr>
          </a:p>
          <a:p>
            <a:pPr marL="7701" defTabSz="554492">
              <a:lnSpc>
                <a:spcPts val="1410"/>
              </a:lnSpc>
              <a:spcBef>
                <a:spcPts val="406"/>
              </a:spcBef>
            </a:pPr>
            <a:r>
              <a:rPr sz="1182" b="1" kern="0">
                <a:solidFill>
                  <a:srgbClr val="FFFFFF"/>
                </a:solidFill>
                <a:latin typeface="OpenSans-Extrabold"/>
                <a:cs typeface="OpenSans-Extrabold"/>
              </a:rPr>
              <a:t>Transfer</a:t>
            </a:r>
            <a:r>
              <a:rPr sz="1182" b="1" kern="0" spc="-49">
                <a:solidFill>
                  <a:srgbClr val="FFFFFF"/>
                </a:solidFill>
                <a:latin typeface="OpenSans-Extrabold"/>
                <a:cs typeface="OpenSans-Extrabold"/>
              </a:rPr>
              <a:t> </a:t>
            </a:r>
            <a:r>
              <a:rPr sz="1182" b="1" kern="0">
                <a:solidFill>
                  <a:srgbClr val="FFFFFF"/>
                </a:solidFill>
                <a:latin typeface="OpenSans-Extrabold"/>
                <a:cs typeface="OpenSans-Extrabold"/>
              </a:rPr>
              <a:t>of</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cash</a:t>
            </a:r>
            <a:r>
              <a:rPr sz="1182" b="1" kern="0" spc="-42">
                <a:solidFill>
                  <a:srgbClr val="FFFFFF"/>
                </a:solidFill>
                <a:latin typeface="OpenSans-Extrabold"/>
                <a:cs typeface="OpenSans-Extrabold"/>
              </a:rPr>
              <a:t> </a:t>
            </a:r>
            <a:r>
              <a:rPr sz="1182" b="1" kern="0">
                <a:solidFill>
                  <a:srgbClr val="FFFFFF"/>
                </a:solidFill>
                <a:latin typeface="OpenSans-Extrabold"/>
                <a:cs typeface="OpenSans-Extrabold"/>
              </a:rPr>
              <a:t>–</a:t>
            </a:r>
            <a:r>
              <a:rPr sz="1182" b="1" kern="0" spc="-42">
                <a:solidFill>
                  <a:srgbClr val="FFFFFF"/>
                </a:solidFill>
                <a:latin typeface="OpenSans-Extrabold"/>
                <a:cs typeface="OpenSans-Extrabold"/>
              </a:rPr>
              <a:t> </a:t>
            </a:r>
            <a:r>
              <a:rPr sz="1182" b="1" kern="0" spc="-12">
                <a:solidFill>
                  <a:srgbClr val="FFFFFF"/>
                </a:solidFill>
                <a:latin typeface="OpenSans-Extrabold"/>
                <a:cs typeface="OpenSans-Extrabold"/>
              </a:rPr>
              <a:t>CBT:</a:t>
            </a:r>
            <a:endParaRPr sz="1182" kern="0">
              <a:solidFill>
                <a:sysClr val="windowText" lastClr="000000"/>
              </a:solidFill>
              <a:latin typeface="OpenSans-Extrabold"/>
              <a:cs typeface="OpenSans-Extrabold"/>
            </a:endParaRPr>
          </a:p>
          <a:p>
            <a:pPr marL="7701" marR="568739" defTabSz="554492">
              <a:lnSpc>
                <a:spcPts val="1401"/>
              </a:lnSpc>
              <a:spcBef>
                <a:spcPts val="55"/>
              </a:spcBef>
            </a:pPr>
            <a:r>
              <a:rPr sz="1182" kern="0">
                <a:solidFill>
                  <a:srgbClr val="FFFFFF"/>
                </a:solidFill>
                <a:latin typeface="Open Sans"/>
                <a:cs typeface="Open Sans"/>
              </a:rPr>
              <a:t>In</a:t>
            </a:r>
            <a:r>
              <a:rPr sz="1182" kern="0" spc="-52">
                <a:solidFill>
                  <a:srgbClr val="FFFFFF"/>
                </a:solidFill>
                <a:latin typeface="Open Sans"/>
                <a:cs typeface="Open Sans"/>
              </a:rPr>
              <a:t> </a:t>
            </a:r>
            <a:r>
              <a:rPr sz="1182" kern="0">
                <a:solidFill>
                  <a:srgbClr val="FFFFFF"/>
                </a:solidFill>
                <a:latin typeface="Open Sans"/>
                <a:cs typeface="Open Sans"/>
              </a:rPr>
              <a:t>July</a:t>
            </a:r>
            <a:r>
              <a:rPr sz="1182" kern="0" spc="-49">
                <a:solidFill>
                  <a:srgbClr val="FFFFFF"/>
                </a:solidFill>
                <a:latin typeface="Open Sans"/>
                <a:cs typeface="Open Sans"/>
              </a:rPr>
              <a:t> </a:t>
            </a:r>
            <a:r>
              <a:rPr sz="1182" kern="0" spc="-30">
                <a:solidFill>
                  <a:srgbClr val="FFFFFF"/>
                </a:solidFill>
                <a:latin typeface="Open Sans"/>
                <a:cs typeface="Open Sans"/>
              </a:rPr>
              <a:t>2019,</a:t>
            </a:r>
            <a:r>
              <a:rPr sz="1182" kern="0" spc="-52">
                <a:solidFill>
                  <a:srgbClr val="FFFFFF"/>
                </a:solidFill>
                <a:latin typeface="Open Sans"/>
                <a:cs typeface="Open Sans"/>
              </a:rPr>
              <a:t> </a:t>
            </a:r>
            <a:r>
              <a:rPr sz="1182" kern="0">
                <a:solidFill>
                  <a:srgbClr val="FFFFFF"/>
                </a:solidFill>
                <a:latin typeface="Open Sans"/>
                <a:cs typeface="Open Sans"/>
              </a:rPr>
              <a:t>WFP</a:t>
            </a:r>
            <a:r>
              <a:rPr sz="1182" kern="0" spc="-55">
                <a:solidFill>
                  <a:srgbClr val="FFFFFF"/>
                </a:solidFill>
                <a:latin typeface="Open Sans"/>
                <a:cs typeface="Open Sans"/>
              </a:rPr>
              <a:t> </a:t>
            </a:r>
            <a:r>
              <a:rPr sz="1182" kern="0">
                <a:solidFill>
                  <a:srgbClr val="FFFFFF"/>
                </a:solidFill>
                <a:latin typeface="Open Sans"/>
                <a:cs typeface="Open Sans"/>
              </a:rPr>
              <a:t>in</a:t>
            </a:r>
            <a:r>
              <a:rPr sz="1182" kern="0" spc="-49">
                <a:solidFill>
                  <a:srgbClr val="FFFFFF"/>
                </a:solidFill>
                <a:latin typeface="Open Sans"/>
                <a:cs typeface="Open Sans"/>
              </a:rPr>
              <a:t> </a:t>
            </a:r>
            <a:r>
              <a:rPr sz="1182" kern="0" spc="-6">
                <a:solidFill>
                  <a:srgbClr val="FFFFFF"/>
                </a:solidFill>
                <a:latin typeface="Open Sans"/>
                <a:cs typeface="Open Sans"/>
              </a:rPr>
              <a:t>coordination</a:t>
            </a:r>
            <a:r>
              <a:rPr sz="1182" kern="0" spc="-49">
                <a:solidFill>
                  <a:srgbClr val="FFFFFF"/>
                </a:solidFill>
                <a:latin typeface="Open Sans"/>
                <a:cs typeface="Open Sans"/>
              </a:rPr>
              <a:t> </a:t>
            </a:r>
            <a:r>
              <a:rPr sz="1182" kern="0">
                <a:solidFill>
                  <a:srgbClr val="FFFFFF"/>
                </a:solidFill>
                <a:latin typeface="Open Sans"/>
                <a:cs typeface="Open Sans"/>
              </a:rPr>
              <a:t>with</a:t>
            </a:r>
            <a:r>
              <a:rPr sz="1182" kern="0" spc="-49">
                <a:solidFill>
                  <a:srgbClr val="FFFFFF"/>
                </a:solidFill>
                <a:latin typeface="Open Sans"/>
                <a:cs typeface="Open Sans"/>
              </a:rPr>
              <a:t> </a:t>
            </a:r>
            <a:r>
              <a:rPr sz="1182" kern="0" spc="-15">
                <a:solidFill>
                  <a:srgbClr val="FFFFFF"/>
                </a:solidFill>
                <a:latin typeface="Open Sans"/>
                <a:cs typeface="Open Sans"/>
              </a:rPr>
              <a:t>the </a:t>
            </a:r>
            <a:r>
              <a:rPr sz="1182" kern="0">
                <a:solidFill>
                  <a:srgbClr val="FFFFFF"/>
                </a:solidFill>
                <a:latin typeface="Open Sans"/>
                <a:cs typeface="Open Sans"/>
              </a:rPr>
              <a:t>Government</a:t>
            </a:r>
            <a:r>
              <a:rPr sz="1182" kern="0" spc="-55">
                <a:solidFill>
                  <a:srgbClr val="FFFFFF"/>
                </a:solidFill>
                <a:latin typeface="Open Sans"/>
                <a:cs typeface="Open Sans"/>
              </a:rPr>
              <a:t> </a:t>
            </a:r>
            <a:r>
              <a:rPr sz="1182" kern="0">
                <a:solidFill>
                  <a:srgbClr val="FFFFFF"/>
                </a:solidFill>
                <a:latin typeface="Open Sans"/>
                <a:cs typeface="Open Sans"/>
              </a:rPr>
              <a:t>of</a:t>
            </a:r>
            <a:r>
              <a:rPr sz="1182" kern="0" spc="-52">
                <a:solidFill>
                  <a:srgbClr val="FFFFFF"/>
                </a:solidFill>
                <a:latin typeface="Open Sans"/>
                <a:cs typeface="Open Sans"/>
              </a:rPr>
              <a:t> </a:t>
            </a:r>
            <a:r>
              <a:rPr sz="1182" kern="0" spc="-6">
                <a:solidFill>
                  <a:srgbClr val="FFFFFF"/>
                </a:solidFill>
                <a:latin typeface="Open Sans"/>
                <a:cs typeface="Open Sans"/>
              </a:rPr>
              <a:t>Bangladesh</a:t>
            </a:r>
            <a:r>
              <a:rPr sz="1182" kern="0" spc="-52">
                <a:solidFill>
                  <a:srgbClr val="FFFFFF"/>
                </a:solidFill>
                <a:latin typeface="Open Sans"/>
                <a:cs typeface="Open Sans"/>
              </a:rPr>
              <a:t> </a:t>
            </a:r>
            <a:r>
              <a:rPr sz="1182" kern="0">
                <a:solidFill>
                  <a:srgbClr val="FFFFFF"/>
                </a:solidFill>
                <a:latin typeface="Open Sans"/>
                <a:cs typeface="Open Sans"/>
              </a:rPr>
              <a:t>and</a:t>
            </a:r>
            <a:r>
              <a:rPr sz="1182" kern="0" spc="-52">
                <a:solidFill>
                  <a:srgbClr val="FFFFFF"/>
                </a:solidFill>
                <a:latin typeface="Open Sans"/>
                <a:cs typeface="Open Sans"/>
              </a:rPr>
              <a:t> </a:t>
            </a:r>
            <a:r>
              <a:rPr sz="1182" kern="0" spc="-6">
                <a:solidFill>
                  <a:srgbClr val="FFFFFF"/>
                </a:solidFill>
                <a:latin typeface="Open Sans"/>
                <a:cs typeface="Open Sans"/>
              </a:rPr>
              <a:t>agencies </a:t>
            </a:r>
            <a:r>
              <a:rPr sz="1182" kern="0">
                <a:solidFill>
                  <a:srgbClr val="FFFFFF"/>
                </a:solidFill>
                <a:latin typeface="Open Sans"/>
                <a:cs typeface="Open Sans"/>
              </a:rPr>
              <a:t>provided</a:t>
            </a:r>
            <a:r>
              <a:rPr sz="1182" kern="0" spc="-30">
                <a:solidFill>
                  <a:srgbClr val="FFFFFF"/>
                </a:solidFill>
                <a:latin typeface="Open Sans"/>
                <a:cs typeface="Open Sans"/>
              </a:rPr>
              <a:t> </a:t>
            </a:r>
            <a:r>
              <a:rPr sz="1182" b="1" kern="0">
                <a:solidFill>
                  <a:srgbClr val="FFFFFF"/>
                </a:solidFill>
                <a:latin typeface="OpenSans-Extrabold"/>
                <a:cs typeface="OpenSans-Extrabold"/>
              </a:rPr>
              <a:t>cash</a:t>
            </a:r>
            <a:r>
              <a:rPr sz="1182" b="1" kern="0" spc="-27">
                <a:solidFill>
                  <a:srgbClr val="FFFFFF"/>
                </a:solidFill>
                <a:latin typeface="OpenSans-Extrabold"/>
                <a:cs typeface="OpenSans-Extrabold"/>
              </a:rPr>
              <a:t> </a:t>
            </a:r>
            <a:r>
              <a:rPr sz="1182" b="1" kern="0">
                <a:solidFill>
                  <a:srgbClr val="FFFFFF"/>
                </a:solidFill>
                <a:latin typeface="OpenSans-Extrabold"/>
                <a:cs typeface="OpenSans-Extrabold"/>
              </a:rPr>
              <a:t>transfers</a:t>
            </a:r>
            <a:r>
              <a:rPr sz="1182" b="1" kern="0" spc="-30">
                <a:solidFill>
                  <a:srgbClr val="FFFFFF"/>
                </a:solidFill>
                <a:latin typeface="OpenSans-Extrabold"/>
                <a:cs typeface="OpenSans-Extrabold"/>
              </a:rPr>
              <a:t> </a:t>
            </a:r>
            <a:r>
              <a:rPr sz="1182" b="1" kern="0">
                <a:solidFill>
                  <a:srgbClr val="FFFFFF"/>
                </a:solidFill>
                <a:latin typeface="OpenSans-Extrabold"/>
                <a:cs typeface="OpenSans-Extrabold"/>
              </a:rPr>
              <a:t>to</a:t>
            </a:r>
            <a:r>
              <a:rPr sz="1182" b="1" kern="0" spc="-30">
                <a:solidFill>
                  <a:srgbClr val="FFFFFF"/>
                </a:solidFill>
                <a:latin typeface="OpenSans-Extrabold"/>
                <a:cs typeface="OpenSans-Extrabold"/>
              </a:rPr>
              <a:t> </a:t>
            </a:r>
            <a:r>
              <a:rPr sz="1182" b="1" kern="0">
                <a:solidFill>
                  <a:srgbClr val="FFFFFF"/>
                </a:solidFill>
                <a:latin typeface="OpenSans-Extrabold"/>
                <a:cs typeface="OpenSans-Extrabold"/>
              </a:rPr>
              <a:t>25,000</a:t>
            </a:r>
            <a:r>
              <a:rPr sz="1182" b="1" kern="0" spc="-24">
                <a:solidFill>
                  <a:srgbClr val="FFFFFF"/>
                </a:solidFill>
                <a:latin typeface="OpenSans-Extrabold"/>
                <a:cs typeface="OpenSans-Extrabold"/>
              </a:rPr>
              <a:t> </a:t>
            </a:r>
            <a:r>
              <a:rPr sz="1182" b="1" kern="0" spc="-6">
                <a:solidFill>
                  <a:srgbClr val="FFFFFF"/>
                </a:solidFill>
                <a:latin typeface="OpenSans-Extrabold"/>
                <a:cs typeface="OpenSans-Extrabold"/>
              </a:rPr>
              <a:t>people </a:t>
            </a:r>
            <a:r>
              <a:rPr sz="1182" b="1" kern="0">
                <a:solidFill>
                  <a:srgbClr val="FFFFFF"/>
                </a:solidFill>
                <a:latin typeface="OpenSans-Extrabold"/>
                <a:cs typeface="OpenSans-Extrabold"/>
              </a:rPr>
              <a:t>three</a:t>
            </a:r>
            <a:r>
              <a:rPr sz="1182" b="1" kern="0" spc="-49">
                <a:solidFill>
                  <a:srgbClr val="FFFFFF"/>
                </a:solidFill>
                <a:latin typeface="OpenSans-Extrabold"/>
                <a:cs typeface="OpenSans-Extrabold"/>
              </a:rPr>
              <a:t> </a:t>
            </a:r>
            <a:r>
              <a:rPr sz="1182" b="1" kern="0">
                <a:solidFill>
                  <a:srgbClr val="FFFFFF"/>
                </a:solidFill>
                <a:latin typeface="OpenSans-Extrabold"/>
                <a:cs typeface="OpenSans-Extrabold"/>
              </a:rPr>
              <a:t>days</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ahead</a:t>
            </a:r>
            <a:r>
              <a:rPr sz="1182" b="1" kern="0" spc="-52">
                <a:solidFill>
                  <a:srgbClr val="FFFFFF"/>
                </a:solidFill>
                <a:latin typeface="OpenSans-Extrabold"/>
                <a:cs typeface="OpenSans-Extrabold"/>
              </a:rPr>
              <a:t> </a:t>
            </a:r>
            <a:r>
              <a:rPr sz="1182" b="1" kern="0">
                <a:solidFill>
                  <a:srgbClr val="FFFFFF"/>
                </a:solidFill>
                <a:latin typeface="OpenSans-Extrabold"/>
                <a:cs typeface="OpenSans-Extrabold"/>
              </a:rPr>
              <a:t>of</a:t>
            </a:r>
            <a:r>
              <a:rPr sz="1182" b="1" kern="0" spc="-52">
                <a:solidFill>
                  <a:srgbClr val="FFFFFF"/>
                </a:solidFill>
                <a:latin typeface="OpenSans-Extrabold"/>
                <a:cs typeface="OpenSans-Extrabold"/>
              </a:rPr>
              <a:t> </a:t>
            </a:r>
            <a:r>
              <a:rPr sz="1182" b="1" kern="0">
                <a:solidFill>
                  <a:srgbClr val="FFFFFF"/>
                </a:solidFill>
                <a:latin typeface="OpenSans-Extrabold"/>
                <a:cs typeface="OpenSans-Extrabold"/>
              </a:rPr>
              <a:t>a</a:t>
            </a:r>
            <a:r>
              <a:rPr sz="1182" b="1" kern="0" spc="-49">
                <a:solidFill>
                  <a:srgbClr val="FFFFFF"/>
                </a:solidFill>
                <a:latin typeface="OpenSans-Extrabold"/>
                <a:cs typeface="OpenSans-Extrabold"/>
              </a:rPr>
              <a:t> </a:t>
            </a:r>
            <a:r>
              <a:rPr sz="1182" b="1" kern="0" spc="-6">
                <a:solidFill>
                  <a:srgbClr val="FFFFFF"/>
                </a:solidFill>
                <a:latin typeface="OpenSans-Extrabold"/>
                <a:cs typeface="OpenSans-Extrabold"/>
              </a:rPr>
              <a:t>flood</a:t>
            </a:r>
            <a:endParaRPr sz="1182" kern="0">
              <a:solidFill>
                <a:sysClr val="windowText" lastClr="000000"/>
              </a:solidFill>
              <a:latin typeface="OpenSans-Extrabold"/>
              <a:cs typeface="OpenSans-Extrabold"/>
            </a:endParaRPr>
          </a:p>
          <a:p>
            <a:pPr marL="7701" defTabSz="554492">
              <a:lnSpc>
                <a:spcPts val="1410"/>
              </a:lnSpc>
              <a:spcBef>
                <a:spcPts val="361"/>
              </a:spcBef>
            </a:pPr>
            <a:r>
              <a:rPr sz="1182" kern="0">
                <a:solidFill>
                  <a:srgbClr val="FFFFFF"/>
                </a:solidFill>
                <a:latin typeface="Open Sans"/>
                <a:cs typeface="Open Sans"/>
              </a:rPr>
              <a:t>In</a:t>
            </a:r>
            <a:r>
              <a:rPr sz="1182" kern="0" spc="-49">
                <a:solidFill>
                  <a:srgbClr val="FFFFFF"/>
                </a:solidFill>
                <a:latin typeface="Open Sans"/>
                <a:cs typeface="Open Sans"/>
              </a:rPr>
              <a:t> </a:t>
            </a:r>
            <a:r>
              <a:rPr sz="1182" kern="0">
                <a:solidFill>
                  <a:srgbClr val="FFFFFF"/>
                </a:solidFill>
                <a:latin typeface="Open Sans"/>
                <a:cs typeface="Open Sans"/>
              </a:rPr>
              <a:t>August</a:t>
            </a:r>
            <a:r>
              <a:rPr sz="1182" kern="0" spc="-49">
                <a:solidFill>
                  <a:srgbClr val="FFFFFF"/>
                </a:solidFill>
                <a:latin typeface="Open Sans"/>
                <a:cs typeface="Open Sans"/>
              </a:rPr>
              <a:t> </a:t>
            </a:r>
            <a:r>
              <a:rPr sz="1182" kern="0" spc="-12">
                <a:solidFill>
                  <a:srgbClr val="FFFFFF"/>
                </a:solidFill>
                <a:latin typeface="Open Sans"/>
                <a:cs typeface="Open Sans"/>
              </a:rPr>
              <a:t>2020,</a:t>
            </a:r>
            <a:r>
              <a:rPr sz="1182" kern="0" spc="-49">
                <a:solidFill>
                  <a:srgbClr val="FFFFFF"/>
                </a:solidFill>
                <a:latin typeface="Open Sans"/>
                <a:cs typeface="Open Sans"/>
              </a:rPr>
              <a:t> </a:t>
            </a:r>
            <a:r>
              <a:rPr sz="1182" kern="0">
                <a:solidFill>
                  <a:srgbClr val="FFFFFF"/>
                </a:solidFill>
                <a:latin typeface="Open Sans"/>
                <a:cs typeface="Open Sans"/>
              </a:rPr>
              <a:t>WFP</a:t>
            </a:r>
            <a:r>
              <a:rPr sz="1182" kern="0" spc="-52">
                <a:solidFill>
                  <a:srgbClr val="FFFFFF"/>
                </a:solidFill>
                <a:latin typeface="Open Sans"/>
                <a:cs typeface="Open Sans"/>
              </a:rPr>
              <a:t> </a:t>
            </a:r>
            <a:r>
              <a:rPr sz="1182" kern="0">
                <a:solidFill>
                  <a:srgbClr val="FFFFFF"/>
                </a:solidFill>
                <a:latin typeface="Open Sans"/>
                <a:cs typeface="Open Sans"/>
              </a:rPr>
              <a:t>provided</a:t>
            </a:r>
            <a:r>
              <a:rPr sz="1182" kern="0" spc="-49">
                <a:solidFill>
                  <a:srgbClr val="FFFFFF"/>
                </a:solidFill>
                <a:latin typeface="Open Sans"/>
                <a:cs typeface="Open Sans"/>
              </a:rPr>
              <a:t> </a:t>
            </a:r>
            <a:r>
              <a:rPr sz="1182" b="1" kern="0">
                <a:solidFill>
                  <a:srgbClr val="FFFFFF"/>
                </a:solidFill>
                <a:latin typeface="OpenSans-Extrabold"/>
                <a:cs typeface="OpenSans-Extrabold"/>
              </a:rPr>
              <a:t>cash</a:t>
            </a:r>
            <a:r>
              <a:rPr sz="1182" b="1" kern="0" spc="-45">
                <a:solidFill>
                  <a:srgbClr val="FFFFFF"/>
                </a:solidFill>
                <a:latin typeface="OpenSans-Extrabold"/>
                <a:cs typeface="OpenSans-Extrabold"/>
              </a:rPr>
              <a:t> </a:t>
            </a:r>
            <a:r>
              <a:rPr sz="1182" b="1" kern="0" spc="-6">
                <a:solidFill>
                  <a:srgbClr val="FFFFFF"/>
                </a:solidFill>
                <a:latin typeface="OpenSans-Extrabold"/>
                <a:cs typeface="OpenSans-Extrabold"/>
              </a:rPr>
              <a:t>transfers</a:t>
            </a:r>
            <a:endParaRPr sz="1182" kern="0">
              <a:solidFill>
                <a:sysClr val="windowText" lastClr="000000"/>
              </a:solidFill>
              <a:latin typeface="OpenSans-Extrabold"/>
              <a:cs typeface="OpenSans-Extrabold"/>
            </a:endParaRPr>
          </a:p>
          <a:p>
            <a:pPr marL="7701" marR="3081" defTabSz="554492">
              <a:lnSpc>
                <a:spcPts val="1401"/>
              </a:lnSpc>
              <a:spcBef>
                <a:spcPts val="52"/>
              </a:spcBef>
            </a:pPr>
            <a:r>
              <a:rPr sz="1182" b="1" kern="0">
                <a:solidFill>
                  <a:srgbClr val="FFFFFF"/>
                </a:solidFill>
                <a:latin typeface="OpenSans-Extrabold"/>
                <a:cs typeface="OpenSans-Extrabold"/>
              </a:rPr>
              <a:t>and</a:t>
            </a:r>
            <a:r>
              <a:rPr sz="1182" b="1" kern="0" spc="-49">
                <a:solidFill>
                  <a:srgbClr val="FFFFFF"/>
                </a:solidFill>
                <a:latin typeface="OpenSans-Extrabold"/>
                <a:cs typeface="OpenSans-Extrabold"/>
              </a:rPr>
              <a:t> </a:t>
            </a:r>
            <a:r>
              <a:rPr sz="1182" b="1" kern="0">
                <a:solidFill>
                  <a:srgbClr val="FFFFFF"/>
                </a:solidFill>
                <a:latin typeface="OpenSans-Extrabold"/>
                <a:cs typeface="OpenSans-Extrabold"/>
              </a:rPr>
              <a:t>early</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warning</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messaging</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to</a:t>
            </a:r>
            <a:r>
              <a:rPr sz="1182" b="1" kern="0" spc="-49">
                <a:solidFill>
                  <a:srgbClr val="FFFFFF"/>
                </a:solidFill>
                <a:latin typeface="OpenSans-Extrabold"/>
                <a:cs typeface="OpenSans-Extrabold"/>
              </a:rPr>
              <a:t> </a:t>
            </a:r>
            <a:r>
              <a:rPr sz="1182" b="1" kern="0" spc="-6">
                <a:solidFill>
                  <a:srgbClr val="FFFFFF"/>
                </a:solidFill>
                <a:latin typeface="OpenSans-Extrabold"/>
                <a:cs typeface="OpenSans-Extrabold"/>
              </a:rPr>
              <a:t>142,180</a:t>
            </a:r>
            <a:r>
              <a:rPr sz="1182" b="1" kern="0" spc="-45">
                <a:solidFill>
                  <a:srgbClr val="FFFFFF"/>
                </a:solidFill>
                <a:latin typeface="OpenSans-Extrabold"/>
                <a:cs typeface="OpenSans-Extrabold"/>
              </a:rPr>
              <a:t> </a:t>
            </a:r>
            <a:r>
              <a:rPr sz="1182" b="1" kern="0" spc="-6">
                <a:solidFill>
                  <a:srgbClr val="FFFFFF"/>
                </a:solidFill>
                <a:latin typeface="OpenSans-Extrabold"/>
                <a:cs typeface="OpenSans-Extrabold"/>
              </a:rPr>
              <a:t>people </a:t>
            </a:r>
            <a:r>
              <a:rPr sz="1182" b="1" kern="0">
                <a:solidFill>
                  <a:srgbClr val="FFFFFF"/>
                </a:solidFill>
                <a:latin typeface="OpenSans-Extrabold"/>
                <a:cs typeface="OpenSans-Extrabold"/>
              </a:rPr>
              <a:t>five</a:t>
            </a:r>
            <a:r>
              <a:rPr sz="1182" b="1" kern="0" spc="-52">
                <a:solidFill>
                  <a:srgbClr val="FFFFFF"/>
                </a:solidFill>
                <a:latin typeface="OpenSans-Extrabold"/>
                <a:cs typeface="OpenSans-Extrabold"/>
              </a:rPr>
              <a:t> </a:t>
            </a:r>
            <a:r>
              <a:rPr sz="1182" b="1" kern="0">
                <a:solidFill>
                  <a:srgbClr val="FFFFFF"/>
                </a:solidFill>
                <a:latin typeface="OpenSans-Extrabold"/>
                <a:cs typeface="OpenSans-Extrabold"/>
              </a:rPr>
              <a:t>days</a:t>
            </a:r>
            <a:r>
              <a:rPr sz="1182" b="1" kern="0" spc="-52">
                <a:solidFill>
                  <a:srgbClr val="FFFFFF"/>
                </a:solidFill>
                <a:latin typeface="OpenSans-Extrabold"/>
                <a:cs typeface="OpenSans-Extrabold"/>
              </a:rPr>
              <a:t> </a:t>
            </a:r>
            <a:r>
              <a:rPr sz="1182" b="1" kern="0">
                <a:solidFill>
                  <a:srgbClr val="FFFFFF"/>
                </a:solidFill>
                <a:latin typeface="OpenSans-Extrabold"/>
                <a:cs typeface="OpenSans-Extrabold"/>
              </a:rPr>
              <a:t>ahead</a:t>
            </a:r>
            <a:r>
              <a:rPr sz="1182" b="1" kern="0" spc="-52">
                <a:solidFill>
                  <a:srgbClr val="FFFFFF"/>
                </a:solidFill>
                <a:latin typeface="OpenSans-Extrabold"/>
                <a:cs typeface="OpenSans-Extrabold"/>
              </a:rPr>
              <a:t> </a:t>
            </a:r>
            <a:r>
              <a:rPr sz="1182" b="1" kern="0">
                <a:solidFill>
                  <a:srgbClr val="FFFFFF"/>
                </a:solidFill>
                <a:latin typeface="OpenSans-Extrabold"/>
                <a:cs typeface="OpenSans-Extrabold"/>
              </a:rPr>
              <a:t>of</a:t>
            </a:r>
            <a:r>
              <a:rPr sz="1182" b="1" kern="0" spc="-52">
                <a:solidFill>
                  <a:srgbClr val="FFFFFF"/>
                </a:solidFill>
                <a:latin typeface="OpenSans-Extrabold"/>
                <a:cs typeface="OpenSans-Extrabold"/>
              </a:rPr>
              <a:t> </a:t>
            </a:r>
            <a:r>
              <a:rPr sz="1182" b="1" kern="0">
                <a:solidFill>
                  <a:srgbClr val="FFFFFF"/>
                </a:solidFill>
                <a:latin typeface="OpenSans-Extrabold"/>
                <a:cs typeface="OpenSans-Extrabold"/>
              </a:rPr>
              <a:t>a</a:t>
            </a:r>
            <a:r>
              <a:rPr sz="1182" b="1" kern="0" spc="-58">
                <a:solidFill>
                  <a:srgbClr val="FFFFFF"/>
                </a:solidFill>
                <a:latin typeface="OpenSans-Extrabold"/>
                <a:cs typeface="OpenSans-Extrabold"/>
              </a:rPr>
              <a:t> </a:t>
            </a:r>
            <a:r>
              <a:rPr sz="1182" b="1" kern="0" spc="-12">
                <a:solidFill>
                  <a:srgbClr val="FFFFFF"/>
                </a:solidFill>
                <a:latin typeface="OpenSans-Extrabold"/>
                <a:cs typeface="OpenSans-Extrabold"/>
              </a:rPr>
              <a:t>flood</a:t>
            </a:r>
            <a:endParaRPr sz="1182" kern="0">
              <a:solidFill>
                <a:sysClr val="windowText" lastClr="000000"/>
              </a:solidFill>
              <a:latin typeface="OpenSans-Extrabold"/>
              <a:cs typeface="OpenSans-Extrabold"/>
            </a:endParaRPr>
          </a:p>
        </p:txBody>
      </p:sp>
      <p:sp>
        <p:nvSpPr>
          <p:cNvPr id="14" name="object 14"/>
          <p:cNvSpPr txBox="1"/>
          <p:nvPr/>
        </p:nvSpPr>
        <p:spPr>
          <a:xfrm>
            <a:off x="7294765" y="3584287"/>
            <a:ext cx="4471370" cy="2626407"/>
          </a:xfrm>
          <a:prstGeom prst="rect">
            <a:avLst/>
          </a:prstGeom>
        </p:spPr>
        <p:txBody>
          <a:bodyPr vert="horz" wrap="square" lIns="0" tIns="58530" rIns="0" bIns="0" rtlCol="0">
            <a:spAutoFit/>
          </a:bodyPr>
          <a:lstStyle/>
          <a:p>
            <a:pPr marL="7701" defTabSz="554492">
              <a:spcBef>
                <a:spcPts val="461"/>
              </a:spcBef>
            </a:pPr>
            <a:r>
              <a:rPr sz="1182" b="1" kern="0" spc="-6">
                <a:solidFill>
                  <a:srgbClr val="FFFFFF"/>
                </a:solidFill>
                <a:latin typeface="OpenSans-Extrabold"/>
                <a:cs typeface="OpenSans-Extrabold"/>
              </a:rPr>
              <a:t>RESULTS:</a:t>
            </a:r>
            <a:endParaRPr sz="1182" kern="0">
              <a:solidFill>
                <a:sysClr val="windowText" lastClr="000000"/>
              </a:solidFill>
              <a:latin typeface="OpenSans-Extrabold"/>
              <a:cs typeface="OpenSans-Extrabold"/>
            </a:endParaRPr>
          </a:p>
          <a:p>
            <a:pPr marL="223337" marR="3081" indent="-216021" defTabSz="554492">
              <a:lnSpc>
                <a:spcPts val="1401"/>
              </a:lnSpc>
              <a:spcBef>
                <a:spcPts val="470"/>
              </a:spcBef>
              <a:buFont typeface="Open Sans"/>
              <a:buChar char="•"/>
              <a:tabLst>
                <a:tab pos="223337" algn="l"/>
                <a:tab pos="223722" algn="l"/>
              </a:tabLst>
            </a:pPr>
            <a:r>
              <a:rPr sz="1182" b="1" kern="0">
                <a:solidFill>
                  <a:srgbClr val="FFFFFF"/>
                </a:solidFill>
                <a:latin typeface="OpenSans-Extrabold"/>
                <a:cs typeface="OpenSans-Extrabold"/>
              </a:rPr>
              <a:t>Cash</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distribution</a:t>
            </a:r>
            <a:r>
              <a:rPr sz="1182" b="1" kern="0" spc="-42">
                <a:solidFill>
                  <a:srgbClr val="FFFFFF"/>
                </a:solidFill>
                <a:latin typeface="OpenSans-Extrabold"/>
                <a:cs typeface="OpenSans-Extrabold"/>
              </a:rPr>
              <a:t> </a:t>
            </a:r>
            <a:r>
              <a:rPr sz="1182" kern="0">
                <a:solidFill>
                  <a:srgbClr val="FFFFFF"/>
                </a:solidFill>
                <a:latin typeface="Open Sans"/>
                <a:cs typeface="Open Sans"/>
              </a:rPr>
              <a:t>was</a:t>
            </a:r>
            <a:r>
              <a:rPr sz="1182" kern="0" spc="-45">
                <a:solidFill>
                  <a:srgbClr val="FFFFFF"/>
                </a:solidFill>
                <a:latin typeface="Open Sans"/>
                <a:cs typeface="Open Sans"/>
              </a:rPr>
              <a:t> </a:t>
            </a:r>
            <a:r>
              <a:rPr sz="1182" kern="0" spc="-6">
                <a:solidFill>
                  <a:srgbClr val="FFFFFF"/>
                </a:solidFill>
                <a:latin typeface="Open Sans"/>
                <a:cs typeface="Open Sans"/>
              </a:rPr>
              <a:t>timely,</a:t>
            </a:r>
            <a:r>
              <a:rPr sz="1182" kern="0" spc="-49">
                <a:solidFill>
                  <a:srgbClr val="FFFFFF"/>
                </a:solidFill>
                <a:latin typeface="Open Sans"/>
                <a:cs typeface="Open Sans"/>
              </a:rPr>
              <a:t> </a:t>
            </a:r>
            <a:r>
              <a:rPr sz="1182" kern="0" spc="-6">
                <a:solidFill>
                  <a:srgbClr val="FFFFFF"/>
                </a:solidFill>
                <a:latin typeface="Open Sans"/>
                <a:cs typeface="Open Sans"/>
              </a:rPr>
              <a:t>reaching</a:t>
            </a:r>
            <a:r>
              <a:rPr sz="1182" kern="0" spc="-45">
                <a:solidFill>
                  <a:srgbClr val="FFFFFF"/>
                </a:solidFill>
                <a:latin typeface="Open Sans"/>
                <a:cs typeface="Open Sans"/>
              </a:rPr>
              <a:t> </a:t>
            </a:r>
            <a:r>
              <a:rPr sz="1182" kern="0">
                <a:solidFill>
                  <a:srgbClr val="FFFFFF"/>
                </a:solidFill>
                <a:latin typeface="Open Sans"/>
                <a:cs typeface="Open Sans"/>
              </a:rPr>
              <a:t>affected</a:t>
            </a:r>
            <a:r>
              <a:rPr sz="1182" kern="0" spc="-45">
                <a:solidFill>
                  <a:srgbClr val="FFFFFF"/>
                </a:solidFill>
                <a:latin typeface="Open Sans"/>
                <a:cs typeface="Open Sans"/>
              </a:rPr>
              <a:t> </a:t>
            </a:r>
            <a:r>
              <a:rPr sz="1182" kern="0" spc="-6">
                <a:solidFill>
                  <a:srgbClr val="FFFFFF"/>
                </a:solidFill>
                <a:latin typeface="Open Sans"/>
                <a:cs typeface="Open Sans"/>
              </a:rPr>
              <a:t>households </a:t>
            </a:r>
            <a:r>
              <a:rPr sz="1182" kern="0" spc="-12">
                <a:solidFill>
                  <a:srgbClr val="FFFFFF"/>
                </a:solidFill>
                <a:latin typeface="Open Sans"/>
                <a:cs typeface="Open Sans"/>
              </a:rPr>
              <a:t>100</a:t>
            </a:r>
            <a:r>
              <a:rPr sz="1182" kern="0" spc="-61">
                <a:solidFill>
                  <a:srgbClr val="FFFFFF"/>
                </a:solidFill>
                <a:latin typeface="Open Sans"/>
                <a:cs typeface="Open Sans"/>
              </a:rPr>
              <a:t> </a:t>
            </a:r>
            <a:r>
              <a:rPr sz="1182" kern="0">
                <a:solidFill>
                  <a:srgbClr val="FFFFFF"/>
                </a:solidFill>
                <a:latin typeface="Open Sans"/>
                <a:cs typeface="Open Sans"/>
              </a:rPr>
              <a:t>days</a:t>
            </a:r>
            <a:r>
              <a:rPr sz="1182" kern="0" spc="-58">
                <a:solidFill>
                  <a:srgbClr val="FFFFFF"/>
                </a:solidFill>
                <a:latin typeface="Open Sans"/>
                <a:cs typeface="Open Sans"/>
              </a:rPr>
              <a:t> </a:t>
            </a:r>
            <a:r>
              <a:rPr sz="1182" kern="0" spc="-6">
                <a:solidFill>
                  <a:srgbClr val="FFFFFF"/>
                </a:solidFill>
                <a:latin typeface="Open Sans"/>
                <a:cs typeface="Open Sans"/>
              </a:rPr>
              <a:t>earlier</a:t>
            </a:r>
            <a:r>
              <a:rPr sz="1182" kern="0" spc="-61">
                <a:solidFill>
                  <a:srgbClr val="FFFFFF"/>
                </a:solidFill>
                <a:latin typeface="Open Sans"/>
                <a:cs typeface="Open Sans"/>
              </a:rPr>
              <a:t> </a:t>
            </a:r>
            <a:r>
              <a:rPr sz="1182" kern="0">
                <a:solidFill>
                  <a:srgbClr val="FFFFFF"/>
                </a:solidFill>
                <a:latin typeface="Open Sans"/>
                <a:cs typeface="Open Sans"/>
              </a:rPr>
              <a:t>than</a:t>
            </a:r>
            <a:r>
              <a:rPr sz="1182" kern="0" spc="-55">
                <a:solidFill>
                  <a:srgbClr val="FFFFFF"/>
                </a:solidFill>
                <a:latin typeface="Open Sans"/>
                <a:cs typeface="Open Sans"/>
              </a:rPr>
              <a:t> </a:t>
            </a:r>
            <a:r>
              <a:rPr sz="1182" kern="0">
                <a:solidFill>
                  <a:srgbClr val="FFFFFF"/>
                </a:solidFill>
                <a:latin typeface="Open Sans"/>
                <a:cs typeface="Open Sans"/>
              </a:rPr>
              <a:t>previous</a:t>
            </a:r>
            <a:r>
              <a:rPr sz="1182" kern="0" spc="-58">
                <a:solidFill>
                  <a:srgbClr val="FFFFFF"/>
                </a:solidFill>
                <a:latin typeface="Open Sans"/>
                <a:cs typeface="Open Sans"/>
              </a:rPr>
              <a:t> </a:t>
            </a:r>
            <a:r>
              <a:rPr sz="1182" kern="0">
                <a:solidFill>
                  <a:srgbClr val="FFFFFF"/>
                </a:solidFill>
                <a:latin typeface="Open Sans"/>
                <a:cs typeface="Open Sans"/>
              </a:rPr>
              <a:t>WFP</a:t>
            </a:r>
            <a:r>
              <a:rPr sz="1182" kern="0" spc="-61">
                <a:solidFill>
                  <a:srgbClr val="FFFFFF"/>
                </a:solidFill>
                <a:latin typeface="Open Sans"/>
                <a:cs typeface="Open Sans"/>
              </a:rPr>
              <a:t> </a:t>
            </a:r>
            <a:r>
              <a:rPr sz="1182" kern="0">
                <a:solidFill>
                  <a:srgbClr val="FFFFFF"/>
                </a:solidFill>
                <a:latin typeface="Open Sans"/>
                <a:cs typeface="Open Sans"/>
              </a:rPr>
              <a:t>interventions</a:t>
            </a:r>
            <a:r>
              <a:rPr sz="1182" kern="0" spc="-58">
                <a:solidFill>
                  <a:srgbClr val="FFFFFF"/>
                </a:solidFill>
                <a:latin typeface="Open Sans"/>
                <a:cs typeface="Open Sans"/>
              </a:rPr>
              <a:t> </a:t>
            </a:r>
            <a:r>
              <a:rPr sz="1182" kern="0">
                <a:solidFill>
                  <a:srgbClr val="FFFFFF"/>
                </a:solidFill>
                <a:latin typeface="Open Sans"/>
                <a:cs typeface="Open Sans"/>
              </a:rPr>
              <a:t>in</a:t>
            </a:r>
            <a:r>
              <a:rPr sz="1182" kern="0" spc="-55">
                <a:solidFill>
                  <a:srgbClr val="FFFFFF"/>
                </a:solidFill>
                <a:latin typeface="Open Sans"/>
                <a:cs typeface="Open Sans"/>
              </a:rPr>
              <a:t> </a:t>
            </a:r>
            <a:r>
              <a:rPr sz="1182" kern="0" spc="-15">
                <a:solidFill>
                  <a:srgbClr val="FFFFFF"/>
                </a:solidFill>
                <a:latin typeface="Open Sans"/>
                <a:cs typeface="Open Sans"/>
              </a:rPr>
              <a:t>the</a:t>
            </a:r>
            <a:r>
              <a:rPr sz="1182" kern="0" spc="303">
                <a:solidFill>
                  <a:srgbClr val="FFFFFF"/>
                </a:solidFill>
                <a:latin typeface="Open Sans"/>
                <a:cs typeface="Open Sans"/>
              </a:rPr>
              <a:t>  </a:t>
            </a:r>
            <a:r>
              <a:rPr sz="1182" kern="0">
                <a:solidFill>
                  <a:srgbClr val="FFFFFF"/>
                </a:solidFill>
                <a:latin typeface="Open Sans"/>
                <a:cs typeface="Open Sans"/>
              </a:rPr>
              <a:t>same</a:t>
            </a:r>
            <a:r>
              <a:rPr sz="1182" kern="0" spc="-45">
                <a:solidFill>
                  <a:srgbClr val="FFFFFF"/>
                </a:solidFill>
                <a:latin typeface="Open Sans"/>
                <a:cs typeface="Open Sans"/>
              </a:rPr>
              <a:t> </a:t>
            </a:r>
            <a:r>
              <a:rPr sz="1182" kern="0" spc="-6">
                <a:solidFill>
                  <a:srgbClr val="FFFFFF"/>
                </a:solidFill>
                <a:latin typeface="Open Sans"/>
                <a:cs typeface="Open Sans"/>
              </a:rPr>
              <a:t>context</a:t>
            </a:r>
            <a:endParaRPr sz="1182" kern="0">
              <a:solidFill>
                <a:sysClr val="windowText" lastClr="000000"/>
              </a:solidFill>
              <a:latin typeface="Open Sans"/>
              <a:cs typeface="Open Sans"/>
            </a:endParaRPr>
          </a:p>
          <a:p>
            <a:pPr marL="223337" indent="-216021" defTabSz="554492">
              <a:lnSpc>
                <a:spcPts val="1410"/>
              </a:lnSpc>
              <a:spcBef>
                <a:spcPts val="361"/>
              </a:spcBef>
              <a:buFontTx/>
              <a:buChar char="•"/>
              <a:tabLst>
                <a:tab pos="223337" algn="l"/>
                <a:tab pos="223722" algn="l"/>
              </a:tabLst>
            </a:pPr>
            <a:r>
              <a:rPr sz="1182" kern="0">
                <a:solidFill>
                  <a:srgbClr val="FFFFFF"/>
                </a:solidFill>
                <a:latin typeface="Open Sans"/>
                <a:cs typeface="Open Sans"/>
              </a:rPr>
              <a:t>Cash</a:t>
            </a:r>
            <a:r>
              <a:rPr sz="1182" kern="0" spc="-58">
                <a:solidFill>
                  <a:srgbClr val="FFFFFF"/>
                </a:solidFill>
                <a:latin typeface="Open Sans"/>
                <a:cs typeface="Open Sans"/>
              </a:rPr>
              <a:t> </a:t>
            </a:r>
            <a:r>
              <a:rPr sz="1182" kern="0">
                <a:solidFill>
                  <a:srgbClr val="FFFFFF"/>
                </a:solidFill>
                <a:latin typeface="Open Sans"/>
                <a:cs typeface="Open Sans"/>
              </a:rPr>
              <a:t>was</a:t>
            </a:r>
            <a:r>
              <a:rPr sz="1182" kern="0" spc="-61">
                <a:solidFill>
                  <a:srgbClr val="FFFFFF"/>
                </a:solidFill>
                <a:latin typeface="Open Sans"/>
                <a:cs typeface="Open Sans"/>
              </a:rPr>
              <a:t> </a:t>
            </a:r>
            <a:r>
              <a:rPr sz="1182" kern="0">
                <a:solidFill>
                  <a:srgbClr val="FFFFFF"/>
                </a:solidFill>
                <a:latin typeface="Open Sans"/>
                <a:cs typeface="Open Sans"/>
              </a:rPr>
              <a:t>withdrawn</a:t>
            </a:r>
            <a:r>
              <a:rPr sz="1182" kern="0" spc="-58">
                <a:solidFill>
                  <a:srgbClr val="FFFFFF"/>
                </a:solidFill>
                <a:latin typeface="Open Sans"/>
                <a:cs typeface="Open Sans"/>
              </a:rPr>
              <a:t> </a:t>
            </a:r>
            <a:r>
              <a:rPr sz="1182" kern="0">
                <a:solidFill>
                  <a:srgbClr val="FFFFFF"/>
                </a:solidFill>
                <a:latin typeface="Open Sans"/>
                <a:cs typeface="Open Sans"/>
              </a:rPr>
              <a:t>and</a:t>
            </a:r>
            <a:r>
              <a:rPr sz="1182" kern="0" spc="-58">
                <a:solidFill>
                  <a:srgbClr val="FFFFFF"/>
                </a:solidFill>
                <a:latin typeface="Open Sans"/>
                <a:cs typeface="Open Sans"/>
              </a:rPr>
              <a:t> </a:t>
            </a:r>
            <a:r>
              <a:rPr sz="1182" kern="0">
                <a:solidFill>
                  <a:srgbClr val="FFFFFF"/>
                </a:solidFill>
                <a:latin typeface="Open Sans"/>
                <a:cs typeface="Open Sans"/>
              </a:rPr>
              <a:t>spent</a:t>
            </a:r>
            <a:r>
              <a:rPr sz="1182" kern="0" spc="-61">
                <a:solidFill>
                  <a:srgbClr val="FFFFFF"/>
                </a:solidFill>
                <a:latin typeface="Open Sans"/>
                <a:cs typeface="Open Sans"/>
              </a:rPr>
              <a:t> </a:t>
            </a:r>
            <a:r>
              <a:rPr sz="1182" kern="0" spc="-6">
                <a:solidFill>
                  <a:srgbClr val="FFFFFF"/>
                </a:solidFill>
                <a:latin typeface="Open Sans"/>
                <a:cs typeface="Open Sans"/>
              </a:rPr>
              <a:t>before/during</a:t>
            </a:r>
            <a:r>
              <a:rPr sz="1182" kern="0" spc="-58">
                <a:solidFill>
                  <a:srgbClr val="FFFFFF"/>
                </a:solidFill>
                <a:latin typeface="Open Sans"/>
                <a:cs typeface="Open Sans"/>
              </a:rPr>
              <a:t> </a:t>
            </a:r>
            <a:r>
              <a:rPr sz="1182" kern="0">
                <a:solidFill>
                  <a:srgbClr val="FFFFFF"/>
                </a:solidFill>
                <a:latin typeface="Open Sans"/>
                <a:cs typeface="Open Sans"/>
              </a:rPr>
              <a:t>the</a:t>
            </a:r>
            <a:r>
              <a:rPr sz="1182" kern="0" spc="-61">
                <a:solidFill>
                  <a:srgbClr val="FFFFFF"/>
                </a:solidFill>
                <a:latin typeface="Open Sans"/>
                <a:cs typeface="Open Sans"/>
              </a:rPr>
              <a:t> </a:t>
            </a:r>
            <a:r>
              <a:rPr sz="1182" kern="0" spc="-6">
                <a:solidFill>
                  <a:srgbClr val="FFFFFF"/>
                </a:solidFill>
                <a:latin typeface="Open Sans"/>
                <a:cs typeface="Open Sans"/>
              </a:rPr>
              <a:t>flood,</a:t>
            </a:r>
            <a:endParaRPr sz="1182" kern="0">
              <a:solidFill>
                <a:sysClr val="windowText" lastClr="000000"/>
              </a:solidFill>
              <a:latin typeface="Open Sans"/>
              <a:cs typeface="Open Sans"/>
            </a:endParaRPr>
          </a:p>
          <a:p>
            <a:pPr marL="223337" defTabSz="554492">
              <a:lnSpc>
                <a:spcPts val="1410"/>
              </a:lnSpc>
            </a:pPr>
            <a:r>
              <a:rPr sz="1182" b="1" kern="0">
                <a:solidFill>
                  <a:srgbClr val="FFFFFF"/>
                </a:solidFill>
                <a:latin typeface="OpenSans-Extrabold"/>
                <a:cs typeface="OpenSans-Extrabold"/>
              </a:rPr>
              <a:t>mostly</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to</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cover</a:t>
            </a:r>
            <a:r>
              <a:rPr sz="1182" b="1" kern="0" spc="-45">
                <a:solidFill>
                  <a:srgbClr val="FFFFFF"/>
                </a:solidFill>
                <a:latin typeface="OpenSans-Extrabold"/>
                <a:cs typeface="OpenSans-Extrabold"/>
              </a:rPr>
              <a:t> </a:t>
            </a:r>
            <a:r>
              <a:rPr sz="1182" b="1" kern="0">
                <a:solidFill>
                  <a:srgbClr val="FFFFFF"/>
                </a:solidFill>
                <a:latin typeface="OpenSans-Extrabold"/>
                <a:cs typeface="OpenSans-Extrabold"/>
              </a:rPr>
              <a:t>food</a:t>
            </a:r>
            <a:r>
              <a:rPr sz="1182" b="1" kern="0" spc="-45">
                <a:solidFill>
                  <a:srgbClr val="FFFFFF"/>
                </a:solidFill>
                <a:latin typeface="OpenSans-Extrabold"/>
                <a:cs typeface="OpenSans-Extrabold"/>
              </a:rPr>
              <a:t> </a:t>
            </a:r>
            <a:r>
              <a:rPr sz="1182" b="1" kern="0" spc="-12">
                <a:solidFill>
                  <a:srgbClr val="FFFFFF"/>
                </a:solidFill>
                <a:latin typeface="OpenSans-Extrabold"/>
                <a:cs typeface="OpenSans-Extrabold"/>
              </a:rPr>
              <a:t>needs</a:t>
            </a:r>
            <a:endParaRPr sz="1182" kern="0">
              <a:solidFill>
                <a:sysClr val="windowText" lastClr="000000"/>
              </a:solidFill>
              <a:latin typeface="OpenSans-Extrabold"/>
              <a:cs typeface="OpenSans-Extrabold"/>
            </a:endParaRPr>
          </a:p>
          <a:p>
            <a:pPr defTabSz="554492">
              <a:spcBef>
                <a:spcPts val="12"/>
              </a:spcBef>
            </a:pPr>
            <a:endParaRPr sz="1152" kern="0">
              <a:solidFill>
                <a:sysClr val="windowText" lastClr="000000"/>
              </a:solidFill>
              <a:latin typeface="OpenSans-Extrabold"/>
              <a:cs typeface="OpenSans-Extrabold"/>
            </a:endParaRPr>
          </a:p>
          <a:p>
            <a:pPr marL="7701" defTabSz="554492"/>
            <a:r>
              <a:rPr sz="1182" b="1" kern="0">
                <a:solidFill>
                  <a:srgbClr val="FFFFFF"/>
                </a:solidFill>
                <a:latin typeface="OpenSans-Extrabold"/>
                <a:cs typeface="OpenSans-Extrabold"/>
              </a:rPr>
              <a:t>EVIDENCE</a:t>
            </a:r>
            <a:r>
              <a:rPr sz="1182" b="1" kern="0" spc="-6">
                <a:solidFill>
                  <a:srgbClr val="FFFFFF"/>
                </a:solidFill>
                <a:latin typeface="OpenSans-Extrabold"/>
                <a:cs typeface="OpenSans-Extrabold"/>
              </a:rPr>
              <a:t> </a:t>
            </a:r>
            <a:r>
              <a:rPr sz="1182" b="1" kern="0">
                <a:solidFill>
                  <a:srgbClr val="FFFFFF"/>
                </a:solidFill>
                <a:latin typeface="OpenSans-Extrabold"/>
                <a:cs typeface="OpenSans-Extrabold"/>
              </a:rPr>
              <a:t>OF</a:t>
            </a:r>
            <a:r>
              <a:rPr sz="1182" b="1" kern="0" spc="-6">
                <a:solidFill>
                  <a:srgbClr val="FFFFFF"/>
                </a:solidFill>
                <a:latin typeface="OpenSans-Extrabold"/>
                <a:cs typeface="OpenSans-Extrabold"/>
              </a:rPr>
              <a:t> </a:t>
            </a:r>
            <a:r>
              <a:rPr sz="1182" b="1" kern="0">
                <a:solidFill>
                  <a:srgbClr val="FFFFFF"/>
                </a:solidFill>
                <a:latin typeface="OpenSans-Extrabold"/>
                <a:cs typeface="OpenSans-Extrabold"/>
              </a:rPr>
              <a:t>POSITIVE</a:t>
            </a:r>
            <a:r>
              <a:rPr sz="1182" b="1" kern="0" spc="-3">
                <a:solidFill>
                  <a:srgbClr val="FFFFFF"/>
                </a:solidFill>
                <a:latin typeface="OpenSans-Extrabold"/>
                <a:cs typeface="OpenSans-Extrabold"/>
              </a:rPr>
              <a:t> </a:t>
            </a:r>
            <a:r>
              <a:rPr sz="1182" b="1" kern="0" spc="-6">
                <a:solidFill>
                  <a:srgbClr val="FFFFFF"/>
                </a:solidFill>
                <a:latin typeface="OpenSans-Extrabold"/>
                <a:cs typeface="OpenSans-Extrabold"/>
              </a:rPr>
              <a:t>IMPACT:</a:t>
            </a:r>
            <a:endParaRPr sz="1182" kern="0">
              <a:solidFill>
                <a:sysClr val="windowText" lastClr="000000"/>
              </a:solidFill>
              <a:latin typeface="OpenSans-Extrabold"/>
              <a:cs typeface="OpenSans-Extrabold"/>
            </a:endParaRPr>
          </a:p>
          <a:p>
            <a:pPr marL="223337" marR="526382" indent="-216021" defTabSz="554492">
              <a:lnSpc>
                <a:spcPts val="1401"/>
              </a:lnSpc>
              <a:spcBef>
                <a:spcPts val="470"/>
              </a:spcBef>
              <a:buFontTx/>
              <a:buChar char="•"/>
              <a:tabLst>
                <a:tab pos="223337" algn="l"/>
                <a:tab pos="223722" algn="l"/>
              </a:tabLst>
            </a:pPr>
            <a:r>
              <a:rPr sz="1182" kern="0">
                <a:solidFill>
                  <a:srgbClr val="FFFFFF"/>
                </a:solidFill>
                <a:latin typeface="Open Sans"/>
                <a:cs typeface="Open Sans"/>
              </a:rPr>
              <a:t>Child</a:t>
            </a:r>
            <a:r>
              <a:rPr sz="1182" kern="0" spc="-52">
                <a:solidFill>
                  <a:srgbClr val="FFFFFF"/>
                </a:solidFill>
                <a:latin typeface="Open Sans"/>
                <a:cs typeface="Open Sans"/>
              </a:rPr>
              <a:t> </a:t>
            </a:r>
            <a:r>
              <a:rPr sz="1182" kern="0">
                <a:solidFill>
                  <a:srgbClr val="FFFFFF"/>
                </a:solidFill>
                <a:latin typeface="Open Sans"/>
                <a:cs typeface="Open Sans"/>
              </a:rPr>
              <a:t>and</a:t>
            </a:r>
            <a:r>
              <a:rPr sz="1182" kern="0" spc="-52">
                <a:solidFill>
                  <a:srgbClr val="FFFFFF"/>
                </a:solidFill>
                <a:latin typeface="Open Sans"/>
                <a:cs typeface="Open Sans"/>
              </a:rPr>
              <a:t> </a:t>
            </a:r>
            <a:r>
              <a:rPr sz="1182" kern="0">
                <a:solidFill>
                  <a:srgbClr val="FFFFFF"/>
                </a:solidFill>
                <a:latin typeface="Open Sans"/>
                <a:cs typeface="Open Sans"/>
              </a:rPr>
              <a:t>adult</a:t>
            </a:r>
            <a:r>
              <a:rPr sz="1182" kern="0" spc="-52">
                <a:solidFill>
                  <a:srgbClr val="FFFFFF"/>
                </a:solidFill>
                <a:latin typeface="Open Sans"/>
                <a:cs typeface="Open Sans"/>
              </a:rPr>
              <a:t> </a:t>
            </a:r>
            <a:r>
              <a:rPr sz="1182" kern="0">
                <a:solidFill>
                  <a:srgbClr val="FFFFFF"/>
                </a:solidFill>
                <a:latin typeface="Open Sans"/>
                <a:cs typeface="Open Sans"/>
              </a:rPr>
              <a:t>food</a:t>
            </a:r>
            <a:r>
              <a:rPr sz="1182" kern="0" spc="-52">
                <a:solidFill>
                  <a:srgbClr val="FFFFFF"/>
                </a:solidFill>
                <a:latin typeface="Open Sans"/>
                <a:cs typeface="Open Sans"/>
              </a:rPr>
              <a:t> </a:t>
            </a:r>
            <a:r>
              <a:rPr sz="1182" kern="0">
                <a:solidFill>
                  <a:srgbClr val="FFFFFF"/>
                </a:solidFill>
                <a:latin typeface="Open Sans"/>
                <a:cs typeface="Open Sans"/>
              </a:rPr>
              <a:t>security</a:t>
            </a:r>
            <a:r>
              <a:rPr sz="1182" kern="0" spc="-52">
                <a:solidFill>
                  <a:srgbClr val="FFFFFF"/>
                </a:solidFill>
                <a:latin typeface="Open Sans"/>
                <a:cs typeface="Open Sans"/>
              </a:rPr>
              <a:t> </a:t>
            </a:r>
            <a:r>
              <a:rPr sz="1182" kern="0">
                <a:solidFill>
                  <a:srgbClr val="FFFFFF"/>
                </a:solidFill>
                <a:latin typeface="Open Sans"/>
                <a:cs typeface="Open Sans"/>
              </a:rPr>
              <a:t>and</a:t>
            </a:r>
            <a:r>
              <a:rPr sz="1182" kern="0" spc="-52">
                <a:solidFill>
                  <a:srgbClr val="FFFFFF"/>
                </a:solidFill>
                <a:latin typeface="Open Sans"/>
                <a:cs typeface="Open Sans"/>
              </a:rPr>
              <a:t> </a:t>
            </a:r>
            <a:r>
              <a:rPr sz="1182" kern="0">
                <a:solidFill>
                  <a:srgbClr val="FFFFFF"/>
                </a:solidFill>
                <a:latin typeface="Open Sans"/>
                <a:cs typeface="Open Sans"/>
              </a:rPr>
              <a:t>well-being,</a:t>
            </a:r>
            <a:r>
              <a:rPr sz="1182" kern="0" spc="-55">
                <a:solidFill>
                  <a:srgbClr val="FFFFFF"/>
                </a:solidFill>
                <a:latin typeface="Open Sans"/>
                <a:cs typeface="Open Sans"/>
              </a:rPr>
              <a:t> </a:t>
            </a:r>
            <a:r>
              <a:rPr sz="1182" kern="0">
                <a:solidFill>
                  <a:srgbClr val="FFFFFF"/>
                </a:solidFill>
                <a:latin typeface="Open Sans"/>
                <a:cs typeface="Open Sans"/>
              </a:rPr>
              <a:t>36%</a:t>
            </a:r>
            <a:r>
              <a:rPr sz="1182" kern="0" spc="-52">
                <a:solidFill>
                  <a:srgbClr val="FFFFFF"/>
                </a:solidFill>
                <a:latin typeface="Open Sans"/>
                <a:cs typeface="Open Sans"/>
              </a:rPr>
              <a:t> </a:t>
            </a:r>
            <a:r>
              <a:rPr sz="1182" kern="0" spc="-12">
                <a:solidFill>
                  <a:srgbClr val="FFFFFF"/>
                </a:solidFill>
                <a:latin typeface="Open Sans"/>
                <a:cs typeface="Open Sans"/>
              </a:rPr>
              <a:t>less </a:t>
            </a:r>
            <a:r>
              <a:rPr sz="1182" kern="0" spc="-6">
                <a:solidFill>
                  <a:srgbClr val="FFFFFF"/>
                </a:solidFill>
                <a:latin typeface="Open Sans"/>
                <a:cs typeface="Open Sans"/>
              </a:rPr>
              <a:t>likely</a:t>
            </a:r>
            <a:r>
              <a:rPr sz="1182" kern="0" spc="-64">
                <a:solidFill>
                  <a:srgbClr val="FFFFFF"/>
                </a:solidFill>
                <a:latin typeface="Open Sans"/>
                <a:cs typeface="Open Sans"/>
              </a:rPr>
              <a:t> </a:t>
            </a:r>
            <a:r>
              <a:rPr sz="1182" kern="0">
                <a:solidFill>
                  <a:srgbClr val="FFFFFF"/>
                </a:solidFill>
                <a:latin typeface="Open Sans"/>
                <a:cs typeface="Open Sans"/>
              </a:rPr>
              <a:t>to</a:t>
            </a:r>
            <a:r>
              <a:rPr sz="1182" kern="0" spc="-61">
                <a:solidFill>
                  <a:srgbClr val="FFFFFF"/>
                </a:solidFill>
                <a:latin typeface="Open Sans"/>
                <a:cs typeface="Open Sans"/>
              </a:rPr>
              <a:t> </a:t>
            </a:r>
            <a:r>
              <a:rPr sz="1182" kern="0">
                <a:solidFill>
                  <a:srgbClr val="FFFFFF"/>
                </a:solidFill>
                <a:latin typeface="Open Sans"/>
                <a:cs typeface="Open Sans"/>
              </a:rPr>
              <a:t>go</a:t>
            </a:r>
            <a:r>
              <a:rPr sz="1182" kern="0" spc="-61">
                <a:solidFill>
                  <a:srgbClr val="FFFFFF"/>
                </a:solidFill>
                <a:latin typeface="Open Sans"/>
                <a:cs typeface="Open Sans"/>
              </a:rPr>
              <a:t> </a:t>
            </a:r>
            <a:r>
              <a:rPr sz="1182" kern="0">
                <a:solidFill>
                  <a:srgbClr val="FFFFFF"/>
                </a:solidFill>
                <a:latin typeface="Open Sans"/>
                <a:cs typeface="Open Sans"/>
              </a:rPr>
              <a:t>a</a:t>
            </a:r>
            <a:r>
              <a:rPr sz="1182" kern="0" spc="-64">
                <a:solidFill>
                  <a:srgbClr val="FFFFFF"/>
                </a:solidFill>
                <a:latin typeface="Open Sans"/>
                <a:cs typeface="Open Sans"/>
              </a:rPr>
              <a:t> </a:t>
            </a:r>
            <a:r>
              <a:rPr sz="1182" kern="0">
                <a:solidFill>
                  <a:srgbClr val="FFFFFF"/>
                </a:solidFill>
                <a:latin typeface="Open Sans"/>
                <a:cs typeface="Open Sans"/>
              </a:rPr>
              <a:t>day</a:t>
            </a:r>
            <a:r>
              <a:rPr sz="1182" kern="0" spc="-61">
                <a:solidFill>
                  <a:srgbClr val="FFFFFF"/>
                </a:solidFill>
                <a:latin typeface="Open Sans"/>
                <a:cs typeface="Open Sans"/>
              </a:rPr>
              <a:t> </a:t>
            </a:r>
            <a:r>
              <a:rPr sz="1182" kern="0">
                <a:solidFill>
                  <a:srgbClr val="FFFFFF"/>
                </a:solidFill>
                <a:latin typeface="Open Sans"/>
                <a:cs typeface="Open Sans"/>
              </a:rPr>
              <a:t>without</a:t>
            </a:r>
            <a:r>
              <a:rPr sz="1182" kern="0" spc="-61">
                <a:solidFill>
                  <a:srgbClr val="FFFFFF"/>
                </a:solidFill>
                <a:latin typeface="Open Sans"/>
                <a:cs typeface="Open Sans"/>
              </a:rPr>
              <a:t> </a:t>
            </a:r>
            <a:r>
              <a:rPr sz="1182" kern="0">
                <a:solidFill>
                  <a:srgbClr val="FFFFFF"/>
                </a:solidFill>
                <a:latin typeface="Open Sans"/>
                <a:cs typeface="Open Sans"/>
              </a:rPr>
              <a:t>eating</a:t>
            </a:r>
            <a:r>
              <a:rPr sz="1182" kern="0" spc="-61">
                <a:solidFill>
                  <a:srgbClr val="FFFFFF"/>
                </a:solidFill>
                <a:latin typeface="Open Sans"/>
                <a:cs typeface="Open Sans"/>
              </a:rPr>
              <a:t> </a:t>
            </a:r>
            <a:r>
              <a:rPr sz="1182" kern="0">
                <a:solidFill>
                  <a:srgbClr val="FFFFFF"/>
                </a:solidFill>
                <a:latin typeface="Open Sans"/>
                <a:cs typeface="Open Sans"/>
              </a:rPr>
              <a:t>during</a:t>
            </a:r>
            <a:r>
              <a:rPr sz="1182" kern="0" spc="-64">
                <a:solidFill>
                  <a:srgbClr val="FFFFFF"/>
                </a:solidFill>
                <a:latin typeface="Open Sans"/>
                <a:cs typeface="Open Sans"/>
              </a:rPr>
              <a:t> </a:t>
            </a:r>
            <a:r>
              <a:rPr sz="1182" kern="0">
                <a:solidFill>
                  <a:srgbClr val="FFFFFF"/>
                </a:solidFill>
                <a:latin typeface="Open Sans"/>
                <a:cs typeface="Open Sans"/>
              </a:rPr>
              <a:t>the</a:t>
            </a:r>
            <a:r>
              <a:rPr sz="1182" kern="0" spc="-61">
                <a:solidFill>
                  <a:srgbClr val="FFFFFF"/>
                </a:solidFill>
                <a:latin typeface="Open Sans"/>
                <a:cs typeface="Open Sans"/>
              </a:rPr>
              <a:t> </a:t>
            </a:r>
            <a:r>
              <a:rPr sz="1182" kern="0" spc="-6">
                <a:solidFill>
                  <a:srgbClr val="FFFFFF"/>
                </a:solidFill>
                <a:latin typeface="Open Sans"/>
                <a:cs typeface="Open Sans"/>
              </a:rPr>
              <a:t>flood</a:t>
            </a:r>
            <a:endParaRPr sz="1182" kern="0">
              <a:solidFill>
                <a:sysClr val="windowText" lastClr="000000"/>
              </a:solidFill>
              <a:latin typeface="Open Sans"/>
              <a:cs typeface="Open Sans"/>
            </a:endParaRPr>
          </a:p>
          <a:p>
            <a:pPr marL="223337" marR="567199" indent="-216021" defTabSz="554492">
              <a:lnSpc>
                <a:spcPts val="1401"/>
              </a:lnSpc>
              <a:spcBef>
                <a:spcPts val="421"/>
              </a:spcBef>
              <a:buFontTx/>
              <a:buChar char="•"/>
              <a:tabLst>
                <a:tab pos="223337" algn="l"/>
                <a:tab pos="223722" algn="l"/>
              </a:tabLst>
            </a:pPr>
            <a:r>
              <a:rPr sz="1182" kern="0" spc="-6">
                <a:solidFill>
                  <a:srgbClr val="FFFFFF"/>
                </a:solidFill>
                <a:latin typeface="Open Sans"/>
                <a:cs typeface="Open Sans"/>
              </a:rPr>
              <a:t>Higher</a:t>
            </a:r>
            <a:r>
              <a:rPr sz="1182" kern="0" spc="-49">
                <a:solidFill>
                  <a:srgbClr val="FFFFFF"/>
                </a:solidFill>
                <a:latin typeface="Open Sans"/>
                <a:cs typeface="Open Sans"/>
              </a:rPr>
              <a:t> </a:t>
            </a:r>
            <a:r>
              <a:rPr sz="1182" kern="0" spc="-6">
                <a:solidFill>
                  <a:srgbClr val="FFFFFF"/>
                </a:solidFill>
                <a:latin typeface="Open Sans"/>
                <a:cs typeface="Open Sans"/>
              </a:rPr>
              <a:t>adoption</a:t>
            </a:r>
            <a:r>
              <a:rPr sz="1182" kern="0" spc="-45">
                <a:solidFill>
                  <a:srgbClr val="FFFFFF"/>
                </a:solidFill>
                <a:latin typeface="Open Sans"/>
                <a:cs typeface="Open Sans"/>
              </a:rPr>
              <a:t> </a:t>
            </a:r>
            <a:r>
              <a:rPr sz="1182" kern="0">
                <a:solidFill>
                  <a:srgbClr val="FFFFFF"/>
                </a:solidFill>
                <a:latin typeface="Open Sans"/>
                <a:cs typeface="Open Sans"/>
              </a:rPr>
              <a:t>of</a:t>
            </a:r>
            <a:r>
              <a:rPr sz="1182" kern="0" spc="-42">
                <a:solidFill>
                  <a:srgbClr val="FFFFFF"/>
                </a:solidFill>
                <a:latin typeface="Open Sans"/>
                <a:cs typeface="Open Sans"/>
              </a:rPr>
              <a:t> </a:t>
            </a:r>
            <a:r>
              <a:rPr sz="1182" kern="0" spc="-6">
                <a:solidFill>
                  <a:srgbClr val="FFFFFF"/>
                </a:solidFill>
                <a:latin typeface="Open Sans"/>
                <a:cs typeface="Open Sans"/>
              </a:rPr>
              <a:t>preparedness</a:t>
            </a:r>
            <a:r>
              <a:rPr sz="1182" kern="0" spc="-49">
                <a:solidFill>
                  <a:srgbClr val="FFFFFF"/>
                </a:solidFill>
                <a:latin typeface="Open Sans"/>
                <a:cs typeface="Open Sans"/>
              </a:rPr>
              <a:t> </a:t>
            </a:r>
            <a:r>
              <a:rPr sz="1182" kern="0" spc="-6">
                <a:solidFill>
                  <a:srgbClr val="FFFFFF"/>
                </a:solidFill>
                <a:latin typeface="Open Sans"/>
                <a:cs typeface="Open Sans"/>
              </a:rPr>
              <a:t>measures</a:t>
            </a:r>
            <a:r>
              <a:rPr sz="1182" kern="0" spc="-45">
                <a:solidFill>
                  <a:srgbClr val="FFFFFF"/>
                </a:solidFill>
                <a:latin typeface="Open Sans"/>
                <a:cs typeface="Open Sans"/>
              </a:rPr>
              <a:t> </a:t>
            </a:r>
            <a:r>
              <a:rPr sz="1182" kern="0">
                <a:solidFill>
                  <a:srgbClr val="FFFFFF"/>
                </a:solidFill>
                <a:latin typeface="Open Sans"/>
                <a:cs typeface="Open Sans"/>
              </a:rPr>
              <a:t>ahead</a:t>
            </a:r>
            <a:r>
              <a:rPr sz="1182" kern="0" spc="-45">
                <a:solidFill>
                  <a:srgbClr val="FFFFFF"/>
                </a:solidFill>
                <a:latin typeface="Open Sans"/>
                <a:cs typeface="Open Sans"/>
              </a:rPr>
              <a:t> </a:t>
            </a:r>
            <a:r>
              <a:rPr sz="1182" kern="0" spc="-15">
                <a:solidFill>
                  <a:srgbClr val="FFFFFF"/>
                </a:solidFill>
                <a:latin typeface="Open Sans"/>
                <a:cs typeface="Open Sans"/>
              </a:rPr>
              <a:t>of </a:t>
            </a:r>
            <a:r>
              <a:rPr sz="1182" kern="0">
                <a:solidFill>
                  <a:srgbClr val="FFFFFF"/>
                </a:solidFill>
                <a:latin typeface="Open Sans"/>
                <a:cs typeface="Open Sans"/>
              </a:rPr>
              <a:t>the</a:t>
            </a:r>
            <a:r>
              <a:rPr sz="1182" kern="0" spc="-61">
                <a:solidFill>
                  <a:srgbClr val="FFFFFF"/>
                </a:solidFill>
                <a:latin typeface="Open Sans"/>
                <a:cs typeface="Open Sans"/>
              </a:rPr>
              <a:t> </a:t>
            </a:r>
            <a:r>
              <a:rPr sz="1182" kern="0">
                <a:solidFill>
                  <a:srgbClr val="FFFFFF"/>
                </a:solidFill>
                <a:latin typeface="Open Sans"/>
                <a:cs typeface="Open Sans"/>
              </a:rPr>
              <a:t>floods,</a:t>
            </a:r>
            <a:r>
              <a:rPr sz="1182" kern="0" spc="-61">
                <a:solidFill>
                  <a:srgbClr val="FFFFFF"/>
                </a:solidFill>
                <a:latin typeface="Open Sans"/>
                <a:cs typeface="Open Sans"/>
              </a:rPr>
              <a:t> </a:t>
            </a:r>
            <a:r>
              <a:rPr sz="1182" kern="0">
                <a:solidFill>
                  <a:srgbClr val="FFFFFF"/>
                </a:solidFill>
                <a:latin typeface="Open Sans"/>
                <a:cs typeface="Open Sans"/>
              </a:rPr>
              <a:t>lower</a:t>
            </a:r>
            <a:r>
              <a:rPr sz="1182" kern="0" spc="-55">
                <a:solidFill>
                  <a:srgbClr val="FFFFFF"/>
                </a:solidFill>
                <a:latin typeface="Open Sans"/>
                <a:cs typeface="Open Sans"/>
              </a:rPr>
              <a:t> </a:t>
            </a:r>
            <a:r>
              <a:rPr sz="1182" kern="0">
                <a:solidFill>
                  <a:srgbClr val="FFFFFF"/>
                </a:solidFill>
                <a:latin typeface="Open Sans"/>
                <a:cs typeface="Open Sans"/>
              </a:rPr>
              <a:t>asset</a:t>
            </a:r>
            <a:r>
              <a:rPr sz="1182" kern="0" spc="-61">
                <a:solidFill>
                  <a:srgbClr val="FFFFFF"/>
                </a:solidFill>
                <a:latin typeface="Open Sans"/>
                <a:cs typeface="Open Sans"/>
              </a:rPr>
              <a:t> </a:t>
            </a:r>
            <a:r>
              <a:rPr sz="1182" kern="0">
                <a:solidFill>
                  <a:srgbClr val="FFFFFF"/>
                </a:solidFill>
                <a:latin typeface="Open Sans"/>
                <a:cs typeface="Open Sans"/>
              </a:rPr>
              <a:t>loss</a:t>
            </a:r>
            <a:r>
              <a:rPr sz="1182" kern="0" spc="-58">
                <a:solidFill>
                  <a:srgbClr val="FFFFFF"/>
                </a:solidFill>
                <a:latin typeface="Open Sans"/>
                <a:cs typeface="Open Sans"/>
              </a:rPr>
              <a:t> </a:t>
            </a:r>
            <a:r>
              <a:rPr sz="1182" kern="0">
                <a:solidFill>
                  <a:srgbClr val="FFFFFF"/>
                </a:solidFill>
                <a:latin typeface="Open Sans"/>
                <a:cs typeface="Open Sans"/>
              </a:rPr>
              <a:t>and</a:t>
            </a:r>
            <a:r>
              <a:rPr sz="1182" kern="0" spc="-61">
                <a:solidFill>
                  <a:srgbClr val="FFFFFF"/>
                </a:solidFill>
                <a:latin typeface="Open Sans"/>
                <a:cs typeface="Open Sans"/>
              </a:rPr>
              <a:t> </a:t>
            </a:r>
            <a:r>
              <a:rPr sz="1182" kern="0" spc="-12">
                <a:solidFill>
                  <a:srgbClr val="FFFFFF"/>
                </a:solidFill>
                <a:latin typeface="Open Sans"/>
                <a:cs typeface="Open Sans"/>
              </a:rPr>
              <a:t>damage,</a:t>
            </a:r>
            <a:r>
              <a:rPr sz="1182" kern="0" spc="-58">
                <a:solidFill>
                  <a:srgbClr val="FFFFFF"/>
                </a:solidFill>
                <a:latin typeface="Open Sans"/>
                <a:cs typeface="Open Sans"/>
              </a:rPr>
              <a:t> </a:t>
            </a:r>
            <a:r>
              <a:rPr sz="1182" kern="0">
                <a:solidFill>
                  <a:srgbClr val="FFFFFF"/>
                </a:solidFill>
                <a:latin typeface="Open Sans"/>
                <a:cs typeface="Open Sans"/>
              </a:rPr>
              <a:t>lower</a:t>
            </a:r>
            <a:r>
              <a:rPr sz="1182" kern="0" spc="-58">
                <a:solidFill>
                  <a:srgbClr val="FFFFFF"/>
                </a:solidFill>
                <a:latin typeface="Open Sans"/>
                <a:cs typeface="Open Sans"/>
              </a:rPr>
              <a:t> </a:t>
            </a:r>
            <a:r>
              <a:rPr sz="1182" kern="0" spc="-12">
                <a:solidFill>
                  <a:srgbClr val="FFFFFF"/>
                </a:solidFill>
                <a:latin typeface="Open Sans"/>
                <a:cs typeface="Open Sans"/>
              </a:rPr>
              <a:t>debt </a:t>
            </a:r>
            <a:r>
              <a:rPr sz="1182" kern="0" spc="-6">
                <a:solidFill>
                  <a:srgbClr val="FFFFFF"/>
                </a:solidFill>
                <a:latin typeface="Open Sans"/>
                <a:cs typeface="Open Sans"/>
              </a:rPr>
              <a:t>accumulation</a:t>
            </a:r>
            <a:r>
              <a:rPr sz="1182" kern="0" spc="-49">
                <a:solidFill>
                  <a:srgbClr val="FFFFFF"/>
                </a:solidFill>
                <a:latin typeface="Open Sans"/>
                <a:cs typeface="Open Sans"/>
              </a:rPr>
              <a:t> </a:t>
            </a:r>
            <a:r>
              <a:rPr sz="1182" kern="0">
                <a:solidFill>
                  <a:srgbClr val="FFFFFF"/>
                </a:solidFill>
                <a:latin typeface="Open Sans"/>
                <a:cs typeface="Open Sans"/>
              </a:rPr>
              <a:t>and</a:t>
            </a:r>
            <a:r>
              <a:rPr sz="1182" kern="0" spc="-45">
                <a:solidFill>
                  <a:srgbClr val="FFFFFF"/>
                </a:solidFill>
                <a:latin typeface="Open Sans"/>
                <a:cs typeface="Open Sans"/>
              </a:rPr>
              <a:t> </a:t>
            </a:r>
            <a:r>
              <a:rPr sz="1182" kern="0" spc="-6">
                <a:solidFill>
                  <a:srgbClr val="FFFFFF"/>
                </a:solidFill>
                <a:latin typeface="Open Sans"/>
                <a:cs typeface="Open Sans"/>
              </a:rPr>
              <a:t>higher</a:t>
            </a:r>
            <a:r>
              <a:rPr sz="1182" kern="0" spc="-45">
                <a:solidFill>
                  <a:srgbClr val="FFFFFF"/>
                </a:solidFill>
                <a:latin typeface="Open Sans"/>
                <a:cs typeface="Open Sans"/>
              </a:rPr>
              <a:t> </a:t>
            </a:r>
            <a:r>
              <a:rPr sz="1182" kern="0" spc="-6">
                <a:solidFill>
                  <a:srgbClr val="FFFFFF"/>
                </a:solidFill>
                <a:latin typeface="Open Sans"/>
                <a:cs typeface="Open Sans"/>
              </a:rPr>
              <a:t>earning</a:t>
            </a:r>
            <a:r>
              <a:rPr sz="1182" kern="0" spc="-42">
                <a:solidFill>
                  <a:srgbClr val="FFFFFF"/>
                </a:solidFill>
                <a:latin typeface="Open Sans"/>
                <a:cs typeface="Open Sans"/>
              </a:rPr>
              <a:t> </a:t>
            </a:r>
            <a:r>
              <a:rPr sz="1182" kern="0" spc="-6">
                <a:solidFill>
                  <a:srgbClr val="FFFFFF"/>
                </a:solidFill>
                <a:latin typeface="Open Sans"/>
                <a:cs typeface="Open Sans"/>
              </a:rPr>
              <a:t>potential</a:t>
            </a:r>
            <a:endParaRPr sz="1182" kern="0">
              <a:solidFill>
                <a:sysClr val="windowText" lastClr="000000"/>
              </a:solidFill>
              <a:latin typeface="Open Sans"/>
              <a:cs typeface="Open Sans"/>
            </a:endParaRPr>
          </a:p>
        </p:txBody>
      </p:sp>
      <p:sp>
        <p:nvSpPr>
          <p:cNvPr id="15" name="object 15"/>
          <p:cNvSpPr txBox="1">
            <a:spLocks noGrp="1"/>
          </p:cNvSpPr>
          <p:nvPr>
            <p:ph type="title"/>
          </p:nvPr>
        </p:nvSpPr>
        <p:spPr>
          <a:xfrm>
            <a:off x="214960" y="335461"/>
            <a:ext cx="5627334" cy="630134"/>
          </a:xfrm>
          <a:prstGeom prst="rect">
            <a:avLst/>
          </a:prstGeom>
        </p:spPr>
        <p:txBody>
          <a:bodyPr vert="horz" wrap="square" lIns="0" tIns="8471" rIns="0" bIns="0" rtlCol="0" anchor="ctr">
            <a:spAutoFit/>
          </a:bodyPr>
          <a:lstStyle/>
          <a:p>
            <a:pPr marL="7620">
              <a:spcBef>
                <a:spcPts val="67"/>
              </a:spcBef>
            </a:pPr>
            <a:r>
              <a:rPr sz="2244">
                <a:solidFill>
                  <a:schemeClr val="bg1"/>
                </a:solidFill>
                <a:latin typeface="HALDEN SOLID"/>
              </a:rPr>
              <a:t>AA IN BANGLADESH: EVIDENCE GENERATION (FLOODS)</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7648379-AEBC-33A4-87B0-F9E751278F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5758" y="1894540"/>
            <a:ext cx="8547601" cy="4239614"/>
          </a:xfrm>
          <a:prstGeom prst="rect">
            <a:avLst/>
          </a:prstGeom>
          <a:solidFill>
            <a:srgbClr val="F2F2F2"/>
          </a:solidFill>
        </p:spPr>
      </p:pic>
      <p:pic>
        <p:nvPicPr>
          <p:cNvPr id="8" name="object 3">
            <a:extLst>
              <a:ext uri="{FF2B5EF4-FFF2-40B4-BE49-F238E27FC236}">
                <a16:creationId xmlns:a16="http://schemas.microsoft.com/office/drawing/2014/main" id="{DC548824-8002-C400-D71C-6B9C1B11E939}"/>
              </a:ext>
            </a:extLst>
          </p:cNvPr>
          <p:cNvPicPr/>
          <p:nvPr/>
        </p:nvPicPr>
        <p:blipFill>
          <a:blip r:embed="rId4" cstate="email">
            <a:extLst>
              <a:ext uri="{28A0092B-C50C-407E-A947-70E740481C1C}">
                <a14:useLocalDpi xmlns:a14="http://schemas.microsoft.com/office/drawing/2010/main"/>
              </a:ext>
            </a:extLst>
          </a:blip>
          <a:stretch>
            <a:fillRect/>
          </a:stretch>
        </p:blipFill>
        <p:spPr>
          <a:xfrm>
            <a:off x="6350" y="140268"/>
            <a:ext cx="11249065" cy="870690"/>
          </a:xfrm>
          <a:prstGeom prst="rect">
            <a:avLst/>
          </a:prstGeom>
        </p:spPr>
      </p:pic>
      <p:sp>
        <p:nvSpPr>
          <p:cNvPr id="9" name="object 19">
            <a:extLst>
              <a:ext uri="{FF2B5EF4-FFF2-40B4-BE49-F238E27FC236}">
                <a16:creationId xmlns:a16="http://schemas.microsoft.com/office/drawing/2014/main" id="{E649B137-625B-6AA9-BF6B-493FDF590D2A}"/>
              </a:ext>
            </a:extLst>
          </p:cNvPr>
          <p:cNvSpPr txBox="1">
            <a:spLocks/>
          </p:cNvSpPr>
          <p:nvPr/>
        </p:nvSpPr>
        <p:spPr>
          <a:xfrm>
            <a:off x="0" y="352768"/>
            <a:ext cx="10417216" cy="439441"/>
          </a:xfrm>
          <a:prstGeom prst="rect">
            <a:avLst/>
          </a:prstGeom>
        </p:spPr>
        <p:txBody>
          <a:bodyPr vert="horz" wrap="square" lIns="0" tIns="8471" rIns="0" bIns="0" rtlCol="0" anchor="ctr">
            <a:spAutoFit/>
          </a:bodyPr>
          <a:lstStyle>
            <a:lvl1pPr>
              <a:defRPr sz="2244" b="0" i="0">
                <a:solidFill>
                  <a:schemeClr val="bg1"/>
                </a:solidFill>
                <a:latin typeface="HALDEN SOLID"/>
                <a:ea typeface="+mj-ea"/>
                <a:cs typeface="HALDEN SOLID"/>
              </a:defRPr>
            </a:lvl1pPr>
          </a:lstStyle>
          <a:p>
            <a:pPr marL="7701" algn="ctr">
              <a:spcBef>
                <a:spcPts val="67"/>
              </a:spcBef>
            </a:pPr>
            <a:r>
              <a:rPr lang="en-GB" sz="2800" kern="0">
                <a:solidFill>
                  <a:sysClr val="window" lastClr="FFFFFF"/>
                </a:solidFill>
                <a:sym typeface="Helvetica Neue"/>
              </a:rPr>
              <a:t>Example –AA TO MITIGATE THE IMPACT Of TROPICAL CYCLONES In THE PHILIPPINES</a:t>
            </a:r>
          </a:p>
        </p:txBody>
      </p:sp>
      <p:pic>
        <p:nvPicPr>
          <p:cNvPr id="13" name="Image 12">
            <a:extLst>
              <a:ext uri="{FF2B5EF4-FFF2-40B4-BE49-F238E27FC236}">
                <a16:creationId xmlns:a16="http://schemas.microsoft.com/office/drawing/2014/main" id="{B149BC12-2485-FFA8-E5EC-A9E4D3FA6D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8641" y="1855596"/>
            <a:ext cx="3046807" cy="4727474"/>
          </a:xfrm>
          <a:prstGeom prst="rect">
            <a:avLst/>
          </a:prstGeom>
        </p:spPr>
      </p:pic>
      <p:sp>
        <p:nvSpPr>
          <p:cNvPr id="14" name="Ellipse 13">
            <a:extLst>
              <a:ext uri="{FF2B5EF4-FFF2-40B4-BE49-F238E27FC236}">
                <a16:creationId xmlns:a16="http://schemas.microsoft.com/office/drawing/2014/main" id="{846FFC16-5F9B-FA4F-0F00-7452D4F793BC}"/>
              </a:ext>
            </a:extLst>
          </p:cNvPr>
          <p:cNvSpPr/>
          <p:nvPr/>
        </p:nvSpPr>
        <p:spPr>
          <a:xfrm>
            <a:off x="7841565" y="4778876"/>
            <a:ext cx="1899140" cy="138274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7" name="ZoneTexte 16">
            <a:extLst>
              <a:ext uri="{FF2B5EF4-FFF2-40B4-BE49-F238E27FC236}">
                <a16:creationId xmlns:a16="http://schemas.microsoft.com/office/drawing/2014/main" id="{31978F58-D680-C232-0EDA-BB852F14D531}"/>
              </a:ext>
            </a:extLst>
          </p:cNvPr>
          <p:cNvSpPr txBox="1"/>
          <p:nvPr/>
        </p:nvSpPr>
        <p:spPr>
          <a:xfrm>
            <a:off x="252859" y="1248611"/>
            <a:ext cx="2778369" cy="369332"/>
          </a:xfrm>
          <a:prstGeom prst="rect">
            <a:avLst/>
          </a:prstGeom>
          <a:noFill/>
        </p:spPr>
        <p:txBody>
          <a:bodyPr wrap="square" rtlCol="0">
            <a:spAutoFit/>
          </a:bodyPr>
          <a:lstStyle/>
          <a:p>
            <a:pPr algn="ctr"/>
            <a:r>
              <a:rPr lang="en-GB" b="1">
                <a:solidFill>
                  <a:srgbClr val="4A8BCA"/>
                </a:solidFill>
              </a:rPr>
              <a:t>The Trigger mechanism</a:t>
            </a:r>
          </a:p>
        </p:txBody>
      </p:sp>
      <p:sp>
        <p:nvSpPr>
          <p:cNvPr id="18" name="ZoneTexte 17">
            <a:extLst>
              <a:ext uri="{FF2B5EF4-FFF2-40B4-BE49-F238E27FC236}">
                <a16:creationId xmlns:a16="http://schemas.microsoft.com/office/drawing/2014/main" id="{94EF2386-C09F-546A-9191-4171DD0D6D51}"/>
              </a:ext>
            </a:extLst>
          </p:cNvPr>
          <p:cNvSpPr txBox="1"/>
          <p:nvPr/>
        </p:nvSpPr>
        <p:spPr>
          <a:xfrm>
            <a:off x="3031228" y="1248611"/>
            <a:ext cx="8750464" cy="369332"/>
          </a:xfrm>
          <a:prstGeom prst="rect">
            <a:avLst/>
          </a:prstGeom>
          <a:noFill/>
        </p:spPr>
        <p:txBody>
          <a:bodyPr wrap="square" rtlCol="0">
            <a:spAutoFit/>
          </a:bodyPr>
          <a:lstStyle/>
          <a:p>
            <a:pPr algn="ctr"/>
            <a:r>
              <a:rPr lang="en-GB" b="1">
                <a:solidFill>
                  <a:srgbClr val="4A8BCA"/>
                </a:solidFill>
              </a:rPr>
              <a:t>Anticipatory action Activities</a:t>
            </a:r>
          </a:p>
        </p:txBody>
      </p:sp>
      <p:sp>
        <p:nvSpPr>
          <p:cNvPr id="19" name="Rectangle 18">
            <a:extLst>
              <a:ext uri="{FF2B5EF4-FFF2-40B4-BE49-F238E27FC236}">
                <a16:creationId xmlns:a16="http://schemas.microsoft.com/office/drawing/2014/main" id="{976A5660-F654-CB2C-7163-8377D98EE4A4}"/>
              </a:ext>
            </a:extLst>
          </p:cNvPr>
          <p:cNvSpPr/>
          <p:nvPr/>
        </p:nvSpPr>
        <p:spPr>
          <a:xfrm>
            <a:off x="3270738" y="1248611"/>
            <a:ext cx="45719" cy="5480435"/>
          </a:xfrm>
          <a:prstGeom prst="rect">
            <a:avLst/>
          </a:prstGeom>
          <a:solidFill>
            <a:srgbClr val="4A8B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1188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object 7">
            <a:extLst>
              <a:ext uri="{FF2B5EF4-FFF2-40B4-BE49-F238E27FC236}">
                <a16:creationId xmlns:a16="http://schemas.microsoft.com/office/drawing/2014/main" id="{DB7E8B15-A984-3B1C-83EA-A6AF9767130F}"/>
              </a:ext>
            </a:extLst>
          </p:cNvPr>
          <p:cNvSpPr txBox="1"/>
          <p:nvPr/>
        </p:nvSpPr>
        <p:spPr>
          <a:xfrm>
            <a:off x="2238271" y="1806879"/>
            <a:ext cx="9187426" cy="730452"/>
          </a:xfrm>
          <a:prstGeom prst="rect">
            <a:avLst/>
          </a:prstGeom>
        </p:spPr>
        <p:txBody>
          <a:bodyPr vert="horz" wrap="square" lIns="0" tIns="17712" rIns="0" bIns="0" rtlCol="0">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sz="2000" b="0" i="0" u="none" strike="noStrike" kern="0" cap="none" spc="-6" normalizeH="0" baseline="0" noProof="0">
                <a:ln>
                  <a:noFill/>
                </a:ln>
                <a:solidFill>
                  <a:sysClr val="windowText" lastClr="000000"/>
                </a:solidFill>
                <a:effectLst/>
                <a:uLnTx/>
                <a:uFillTx/>
                <a:latin typeface="Open Sans"/>
                <a:ea typeface="+mn-ea"/>
                <a:cs typeface="Open Sans"/>
              </a:rPr>
              <a:t>Climate</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change</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is</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main</a:t>
            </a:r>
            <a:r>
              <a:rPr kumimoji="0" sz="2000" b="0" i="0" u="none" strike="noStrike" kern="0" cap="none" spc="-58"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driver</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of</a:t>
            </a:r>
            <a:r>
              <a:rPr kumimoji="0" sz="2000" b="0" i="0" u="none" strike="noStrike" kern="0" cap="none" spc="-58"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12" normalizeH="0" baseline="0" noProof="0">
                <a:ln>
                  <a:noFill/>
                </a:ln>
                <a:solidFill>
                  <a:sysClr val="windowText" lastClr="000000"/>
                </a:solidFill>
                <a:effectLst/>
                <a:uLnTx/>
                <a:uFillTx/>
                <a:latin typeface="Open Sans"/>
                <a:ea typeface="+mn-ea"/>
                <a:cs typeface="Open Sans"/>
              </a:rPr>
              <a:t>food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insecurity</a:t>
            </a:r>
            <a:r>
              <a:rPr kumimoji="0" lang="en-GB" sz="2000" b="0" i="0" u="none" strike="noStrike" kern="0" cap="none" spc="-42" normalizeH="0" baseline="0" noProof="0">
                <a:ln>
                  <a:noFill/>
                </a:ln>
                <a:solidFill>
                  <a:sysClr val="windowText" lastClr="000000"/>
                </a:solidFill>
                <a:effectLst/>
                <a:uLnTx/>
                <a:uFillTx/>
                <a:latin typeface="Open Sans"/>
                <a:ea typeface="+mn-ea"/>
                <a:cs typeface="Open Sans"/>
              </a:rPr>
              <a:t> and malnutrition,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and</a:t>
            </a:r>
            <a:r>
              <a:rPr kumimoji="0" sz="2000" b="0" i="0" u="none" strike="noStrike" kern="0" cap="none" spc="-36"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complex</a:t>
            </a:r>
            <a:r>
              <a:rPr kumimoji="0" sz="2000" b="0" i="0" u="none" strike="noStrike" kern="0" cap="none" spc="-33"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emergencies</a:t>
            </a:r>
            <a:r>
              <a:rPr kumimoji="0" lang="en-GB" sz="2000" b="0" i="0" u="none" strike="noStrike" kern="0" cap="none" spc="0" normalizeH="0" baseline="0" noProof="0">
                <a:ln>
                  <a:noFill/>
                </a:ln>
                <a:solidFill>
                  <a:sysClr val="windowText" lastClr="000000"/>
                </a:solidFill>
                <a:effectLst/>
                <a:uLnTx/>
                <a:uFillTx/>
                <a:latin typeface="Open Sans"/>
                <a:ea typeface="+mn-ea"/>
                <a:cs typeface="Open Sans"/>
              </a:rPr>
              <a:t>. </a:t>
            </a:r>
          </a:p>
        </p:txBody>
      </p:sp>
      <p:sp>
        <p:nvSpPr>
          <p:cNvPr id="28" name="object 8">
            <a:extLst>
              <a:ext uri="{FF2B5EF4-FFF2-40B4-BE49-F238E27FC236}">
                <a16:creationId xmlns:a16="http://schemas.microsoft.com/office/drawing/2014/main" id="{15F44943-4494-DB62-E160-541330A5A599}"/>
              </a:ext>
            </a:extLst>
          </p:cNvPr>
          <p:cNvSpPr/>
          <p:nvPr/>
        </p:nvSpPr>
        <p:spPr>
          <a:xfrm>
            <a:off x="1199370" y="1839242"/>
            <a:ext cx="683404" cy="698089"/>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1D3C5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9">
            <a:extLst>
              <a:ext uri="{FF2B5EF4-FFF2-40B4-BE49-F238E27FC236}">
                <a16:creationId xmlns:a16="http://schemas.microsoft.com/office/drawing/2014/main" id="{4E72F462-2E29-22AC-A064-5B374C4C64C5}"/>
              </a:ext>
            </a:extLst>
          </p:cNvPr>
          <p:cNvSpPr txBox="1"/>
          <p:nvPr/>
        </p:nvSpPr>
        <p:spPr>
          <a:xfrm>
            <a:off x="1500199" y="1916261"/>
            <a:ext cx="186927"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sz="3200" b="0" i="0" u="none" strike="noStrike" kern="0" cap="none" spc="0" normalizeH="0" baseline="0" noProof="0">
                <a:ln>
                  <a:noFill/>
                </a:ln>
                <a:solidFill>
                  <a:srgbClr val="FFFFFF"/>
                </a:solidFill>
                <a:effectLst/>
                <a:uLnTx/>
                <a:uFillTx/>
                <a:latin typeface="HALDEN SOLID"/>
                <a:ea typeface="+mn-ea"/>
                <a:cs typeface="HALDEN SOLID"/>
              </a:rPr>
              <a:t>1</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0" name="object 10">
            <a:extLst>
              <a:ext uri="{FF2B5EF4-FFF2-40B4-BE49-F238E27FC236}">
                <a16:creationId xmlns:a16="http://schemas.microsoft.com/office/drawing/2014/main" id="{914CC7AA-92AC-2421-68C7-BF872CADDFCC}"/>
              </a:ext>
            </a:extLst>
          </p:cNvPr>
          <p:cNvSpPr/>
          <p:nvPr/>
        </p:nvSpPr>
        <p:spPr>
          <a:xfrm>
            <a:off x="1239874" y="3700458"/>
            <a:ext cx="642900" cy="698089"/>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3CB3C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11">
            <a:extLst>
              <a:ext uri="{FF2B5EF4-FFF2-40B4-BE49-F238E27FC236}">
                <a16:creationId xmlns:a16="http://schemas.microsoft.com/office/drawing/2014/main" id="{A596A37D-98E3-A16E-57A6-94DA5CD73765}"/>
              </a:ext>
            </a:extLst>
          </p:cNvPr>
          <p:cNvSpPr txBox="1"/>
          <p:nvPr/>
        </p:nvSpPr>
        <p:spPr>
          <a:xfrm>
            <a:off x="1475106" y="3794217"/>
            <a:ext cx="192910"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ALDEN SOLID"/>
                <a:ea typeface="+mn-ea"/>
                <a:cs typeface="HALDEN SOLID"/>
              </a:rPr>
              <a:t>3</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2" name="object 12">
            <a:extLst>
              <a:ext uri="{FF2B5EF4-FFF2-40B4-BE49-F238E27FC236}">
                <a16:creationId xmlns:a16="http://schemas.microsoft.com/office/drawing/2014/main" id="{FFAD702F-1D20-EC79-E53B-1CC76FF72611}"/>
              </a:ext>
            </a:extLst>
          </p:cNvPr>
          <p:cNvSpPr/>
          <p:nvPr/>
        </p:nvSpPr>
        <p:spPr>
          <a:xfrm>
            <a:off x="1265555" y="4636133"/>
            <a:ext cx="642900" cy="657757"/>
          </a:xfrm>
          <a:custGeom>
            <a:avLst/>
            <a:gdLst/>
            <a:ahLst/>
            <a:cxnLst/>
            <a:rect l="l" t="t" r="r" b="b"/>
            <a:pathLst>
              <a:path w="755014" h="755015">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B48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13">
            <a:extLst>
              <a:ext uri="{FF2B5EF4-FFF2-40B4-BE49-F238E27FC236}">
                <a16:creationId xmlns:a16="http://schemas.microsoft.com/office/drawing/2014/main" id="{EC801DC0-98CB-A403-AD09-FA5F6779B02A}"/>
              </a:ext>
            </a:extLst>
          </p:cNvPr>
          <p:cNvSpPr txBox="1"/>
          <p:nvPr/>
        </p:nvSpPr>
        <p:spPr>
          <a:xfrm>
            <a:off x="1475106" y="4714513"/>
            <a:ext cx="185555"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ALDEN SOLID"/>
                <a:ea typeface="+mn-ea"/>
                <a:cs typeface="HALDEN SOLID"/>
              </a:rPr>
              <a:t>4</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5" name="object 15">
            <a:extLst>
              <a:ext uri="{FF2B5EF4-FFF2-40B4-BE49-F238E27FC236}">
                <a16:creationId xmlns:a16="http://schemas.microsoft.com/office/drawing/2014/main" id="{830285DA-07CC-4765-BD6B-F72D12D05D1F}"/>
              </a:ext>
            </a:extLst>
          </p:cNvPr>
          <p:cNvSpPr txBox="1"/>
          <p:nvPr/>
        </p:nvSpPr>
        <p:spPr>
          <a:xfrm>
            <a:off x="332054" y="6402913"/>
            <a:ext cx="84186" cy="353905"/>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lang="en-GB" sz="2244" b="0" i="0" u="none" strike="noStrike" kern="0" cap="none" spc="0" normalizeH="0" baseline="0" noProof="0">
                <a:ln>
                  <a:noFill/>
                </a:ln>
                <a:solidFill>
                  <a:srgbClr val="FFFFFF"/>
                </a:solidFill>
                <a:effectLst/>
                <a:uLnTx/>
                <a:uFillTx/>
                <a:latin typeface="HALDEN SOLID"/>
                <a:ea typeface="+mn-ea"/>
                <a:cs typeface="HALDEN SOLID"/>
              </a:rPr>
              <a:t>5</a:t>
            </a:r>
            <a:endParaRPr kumimoji="0" sz="2244"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7" name="object 17">
            <a:extLst>
              <a:ext uri="{FF2B5EF4-FFF2-40B4-BE49-F238E27FC236}">
                <a16:creationId xmlns:a16="http://schemas.microsoft.com/office/drawing/2014/main" id="{440033E7-5384-3108-4E51-94E6480141A7}"/>
              </a:ext>
            </a:extLst>
          </p:cNvPr>
          <p:cNvSpPr txBox="1"/>
          <p:nvPr/>
        </p:nvSpPr>
        <p:spPr>
          <a:xfrm>
            <a:off x="2238270" y="4636133"/>
            <a:ext cx="8968597" cy="730452"/>
          </a:xfrm>
          <a:prstGeom prst="rect">
            <a:avLst/>
          </a:prstGeom>
        </p:spPr>
        <p:txBody>
          <a:bodyPr vert="horz" wrap="square" lIns="0" tIns="17712" rIns="0" bIns="0" rtlCol="0">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sz="2000" b="0" i="0" u="none" strike="noStrike" kern="0" cap="none" spc="0" normalizeH="0" baseline="0" noProof="0">
                <a:ln>
                  <a:noFill/>
                </a:ln>
                <a:solidFill>
                  <a:sysClr val="windowText" lastClr="000000"/>
                </a:solidFill>
                <a:effectLst/>
                <a:uLnTx/>
                <a:uFillTx/>
                <a:latin typeface="Open Sans"/>
                <a:ea typeface="+mn-ea"/>
                <a:cs typeface="Open Sans"/>
              </a:rPr>
              <a:t>Need</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to</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shift</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from</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reactive</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to</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12" normalizeH="0" baseline="0" noProof="0">
                <a:ln>
                  <a:noFill/>
                </a:ln>
                <a:solidFill>
                  <a:sysClr val="windowText" lastClr="000000"/>
                </a:solidFill>
                <a:effectLst/>
                <a:uLnTx/>
                <a:uFillTx/>
                <a:latin typeface="Open Sans"/>
                <a:ea typeface="+mn-ea"/>
                <a:cs typeface="Open Sans"/>
              </a:rPr>
              <a:t>more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forward-looking</a:t>
            </a:r>
            <a:r>
              <a:rPr kumimoji="0" sz="2000" b="0" i="0" u="none" strike="noStrike" kern="0" cap="none" spc="-18"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humanitarian</a:t>
            </a:r>
            <a:r>
              <a:rPr kumimoji="0" sz="2000" b="0" i="0" u="none" strike="noStrike" kern="0" cap="none" spc="-15"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system</a:t>
            </a:r>
            <a:endParaRPr kumimoji="0" sz="2000" b="0" i="0" u="none" strike="noStrike" kern="0" cap="none" spc="0" normalizeH="0" baseline="0" noProof="0">
              <a:ln>
                <a:noFill/>
              </a:ln>
              <a:solidFill>
                <a:sysClr val="windowText" lastClr="000000"/>
              </a:solidFill>
              <a:effectLst/>
              <a:uLnTx/>
              <a:uFillTx/>
              <a:latin typeface="Open Sans"/>
              <a:ea typeface="+mn-ea"/>
              <a:cs typeface="Open Sans"/>
            </a:endParaRPr>
          </a:p>
        </p:txBody>
      </p:sp>
      <p:sp>
        <p:nvSpPr>
          <p:cNvPr id="38" name="object 18">
            <a:extLst>
              <a:ext uri="{FF2B5EF4-FFF2-40B4-BE49-F238E27FC236}">
                <a16:creationId xmlns:a16="http://schemas.microsoft.com/office/drawing/2014/main" id="{5D154A0C-640F-EB37-ECD3-EA0555AF216A}"/>
              </a:ext>
            </a:extLst>
          </p:cNvPr>
          <p:cNvSpPr txBox="1"/>
          <p:nvPr/>
        </p:nvSpPr>
        <p:spPr>
          <a:xfrm>
            <a:off x="2238270" y="3728730"/>
            <a:ext cx="9187426" cy="730452"/>
          </a:xfrm>
          <a:prstGeom prst="rect">
            <a:avLst/>
          </a:prstGeom>
        </p:spPr>
        <p:txBody>
          <a:bodyPr vert="horz" wrap="square" lIns="0" tIns="17712" rIns="0" bIns="0" rtlCol="0">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sz="2000" b="0" i="0" u="none" strike="noStrike" kern="0" cap="none" spc="0" normalizeH="0" baseline="0" noProof="0">
                <a:ln>
                  <a:noFill/>
                </a:ln>
                <a:solidFill>
                  <a:sysClr val="windowText" lastClr="000000"/>
                </a:solidFill>
                <a:effectLst/>
                <a:uLnTx/>
                <a:uFillTx/>
                <a:latin typeface="Open Sans"/>
                <a:ea typeface="+mn-ea"/>
                <a:cs typeface="Open Sans"/>
              </a:rPr>
              <a:t>Ever</a:t>
            </a:r>
            <a:r>
              <a:rPr kumimoji="0" sz="2000" b="0" i="0" u="none" strike="noStrike" kern="0" cap="none" spc="-67"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increasing</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and</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more</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intense</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climate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shocks,</a:t>
            </a:r>
            <a:r>
              <a:rPr kumimoji="0" sz="2000" b="0" i="0" u="none" strike="noStrike" kern="0" cap="none" spc="-3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increasing</a:t>
            </a:r>
            <a:r>
              <a:rPr kumimoji="0" sz="2000" b="0" i="0" u="none" strike="noStrike" kern="0" cap="none" spc="-36"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humanitarian</a:t>
            </a:r>
            <a:r>
              <a:rPr kumimoji="0" sz="2000" b="0" i="0" u="none" strike="noStrike" kern="0" cap="none" spc="-36"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needs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and</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costly</a:t>
            </a:r>
            <a:r>
              <a:rPr kumimoji="0" sz="2000" b="0" i="0" u="none" strike="noStrike" kern="0" cap="none" spc="-45"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responses</a:t>
            </a:r>
            <a:endParaRPr kumimoji="0" sz="2000" b="0" i="0" u="none" strike="noStrike" kern="0" cap="none" spc="0" normalizeH="0" baseline="0" noProof="0">
              <a:ln>
                <a:noFill/>
              </a:ln>
              <a:solidFill>
                <a:sysClr val="windowText" lastClr="000000"/>
              </a:solidFill>
              <a:effectLst/>
              <a:uLnTx/>
              <a:uFillTx/>
              <a:latin typeface="Open Sans"/>
              <a:ea typeface="+mn-ea"/>
              <a:cs typeface="Open Sans"/>
            </a:endParaRPr>
          </a:p>
        </p:txBody>
      </p:sp>
      <p:sp>
        <p:nvSpPr>
          <p:cNvPr id="150" name="object 10">
            <a:extLst>
              <a:ext uri="{FF2B5EF4-FFF2-40B4-BE49-F238E27FC236}">
                <a16:creationId xmlns:a16="http://schemas.microsoft.com/office/drawing/2014/main" id="{BF8E1F04-92B5-E9A7-4E87-7037BFFA0562}"/>
              </a:ext>
            </a:extLst>
          </p:cNvPr>
          <p:cNvSpPr/>
          <p:nvPr/>
        </p:nvSpPr>
        <p:spPr>
          <a:xfrm>
            <a:off x="1215758" y="2790970"/>
            <a:ext cx="642900" cy="698089"/>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7AB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object 11">
            <a:extLst>
              <a:ext uri="{FF2B5EF4-FFF2-40B4-BE49-F238E27FC236}">
                <a16:creationId xmlns:a16="http://schemas.microsoft.com/office/drawing/2014/main" id="{1B079661-6F6D-700F-8A71-6F8EAAA9240C}"/>
              </a:ext>
            </a:extLst>
          </p:cNvPr>
          <p:cNvSpPr txBox="1"/>
          <p:nvPr/>
        </p:nvSpPr>
        <p:spPr>
          <a:xfrm>
            <a:off x="1450543" y="2895316"/>
            <a:ext cx="192910"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sz="3200" b="0" i="0" u="none" strike="noStrike" kern="0" cap="none" spc="0" normalizeH="0" baseline="0" noProof="0">
                <a:ln>
                  <a:noFill/>
                </a:ln>
                <a:solidFill>
                  <a:srgbClr val="FFFFFF"/>
                </a:solidFill>
                <a:effectLst/>
                <a:uLnTx/>
                <a:uFillTx/>
                <a:latin typeface="HALDEN SOLID"/>
                <a:ea typeface="+mn-ea"/>
                <a:cs typeface="HALDEN SOLID"/>
              </a:rPr>
              <a:t>2</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153" name="ZoneTexte 152">
            <a:extLst>
              <a:ext uri="{FF2B5EF4-FFF2-40B4-BE49-F238E27FC236}">
                <a16:creationId xmlns:a16="http://schemas.microsoft.com/office/drawing/2014/main" id="{8E249DF9-917E-B78D-0F21-6821051C4085}"/>
              </a:ext>
            </a:extLst>
          </p:cNvPr>
          <p:cNvSpPr txBox="1"/>
          <p:nvPr/>
        </p:nvSpPr>
        <p:spPr>
          <a:xfrm>
            <a:off x="2093443" y="2737564"/>
            <a:ext cx="9332253" cy="804900"/>
          </a:xfrm>
          <a:prstGeom prst="rect">
            <a:avLst/>
          </a:prstGeom>
          <a:noFill/>
        </p:spPr>
        <p:txBody>
          <a:bodyPr wrap="square">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lang="en-GB" sz="2000" b="0" i="0" u="none" strike="noStrike" kern="0" cap="none" spc="0" normalizeH="0" baseline="0" noProof="0">
                <a:ln>
                  <a:noFill/>
                </a:ln>
                <a:solidFill>
                  <a:sysClr val="windowText" lastClr="000000"/>
                </a:solidFill>
                <a:effectLst/>
                <a:uLnTx/>
                <a:uFillTx/>
                <a:latin typeface="Open Sans"/>
                <a:ea typeface="+mn-ea"/>
                <a:cs typeface="Open Sans"/>
              </a:rPr>
              <a:t>Exposures to excessive rainfall, extreme temperatures, floods and droughts are risk factors for wasting and stunting</a:t>
            </a:r>
          </a:p>
        </p:txBody>
      </p:sp>
      <p:pic>
        <p:nvPicPr>
          <p:cNvPr id="2" name="object 2">
            <a:extLst>
              <a:ext uri="{FF2B5EF4-FFF2-40B4-BE49-F238E27FC236}">
                <a16:creationId xmlns:a16="http://schemas.microsoft.com/office/drawing/2014/main" id="{553918DE-9209-A12A-023E-E2B3B8FCEA82}"/>
              </a:ext>
            </a:extLst>
          </p:cNvPr>
          <p:cNvPicPr/>
          <p:nvPr/>
        </p:nvPicPr>
        <p:blipFill>
          <a:blip r:embed="rId3" cstate="email">
            <a:extLst>
              <a:ext uri="{28A0092B-C50C-407E-A947-70E740481C1C}">
                <a14:useLocalDpi xmlns:a14="http://schemas.microsoft.com/office/drawing/2010/main"/>
              </a:ext>
            </a:extLst>
          </a:blip>
          <a:stretch>
            <a:fillRect/>
          </a:stretch>
        </p:blipFill>
        <p:spPr>
          <a:xfrm>
            <a:off x="6482" y="102244"/>
            <a:ext cx="7598522" cy="590587"/>
          </a:xfrm>
          <a:prstGeom prst="rect">
            <a:avLst/>
          </a:prstGeom>
        </p:spPr>
      </p:pic>
      <p:sp>
        <p:nvSpPr>
          <p:cNvPr id="26" name="Text Box 6">
            <a:extLst>
              <a:ext uri="{FF2B5EF4-FFF2-40B4-BE49-F238E27FC236}">
                <a16:creationId xmlns:a16="http://schemas.microsoft.com/office/drawing/2014/main" id="{87B5E085-C871-DAA0-1483-609677C7B2BB}"/>
              </a:ext>
            </a:extLst>
          </p:cNvPr>
          <p:cNvSpPr txBox="1">
            <a:spLocks noChangeArrowheads="1"/>
          </p:cNvSpPr>
          <p:nvPr/>
        </p:nvSpPr>
        <p:spPr bwMode="auto">
          <a:xfrm>
            <a:off x="371871" y="154208"/>
            <a:ext cx="7451329" cy="5053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chemeClr val="bg1"/>
                </a:solidFill>
                <a:effectLst/>
                <a:uLnTx/>
                <a:uFillTx/>
                <a:latin typeface="HALDEN SOLID" pitchFamily="2" charset="0"/>
                <a:ea typeface="+mn-ea"/>
                <a:cs typeface="+mn-cs"/>
              </a:rPr>
              <a:t>WHY ANTICIPATORY ACTION &amp; Nutrition?</a:t>
            </a:r>
            <a:r>
              <a:rPr kumimoji="0" lang="en-GB" altLang="en-US" sz="800" b="0" i="0" u="none" strike="noStrike" kern="1200" cap="none" spc="0" normalizeH="0" baseline="0" noProof="0">
                <a:ln>
                  <a:noFill/>
                </a:ln>
                <a:solidFill>
                  <a:schemeClr val="bg1"/>
                </a:solidFill>
                <a:effectLst/>
                <a:uLnTx/>
                <a:uFillTx/>
                <a:latin typeface="Calibri" panose="020F0502020204030204" pitchFamily="34" charset="0"/>
                <a:ea typeface="+mn-ea"/>
                <a:cs typeface="+mn-cs"/>
              </a:rPr>
              <a:t> </a:t>
            </a:r>
            <a:endParaRPr kumimoji="0" lang="en-US" alt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0890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1" name="Connecteur : en arc 130">
            <a:extLst>
              <a:ext uri="{FF2B5EF4-FFF2-40B4-BE49-F238E27FC236}">
                <a16:creationId xmlns:a16="http://schemas.microsoft.com/office/drawing/2014/main" id="{1A2BF074-91AE-C8FE-A1C7-AFF2516930D8}"/>
              </a:ext>
            </a:extLst>
          </p:cNvPr>
          <p:cNvCxnSpPr>
            <a:cxnSpLocks/>
            <a:stCxn id="8" idx="3"/>
          </p:cNvCxnSpPr>
          <p:nvPr/>
        </p:nvCxnSpPr>
        <p:spPr>
          <a:xfrm>
            <a:off x="6293475" y="1705283"/>
            <a:ext cx="1752305" cy="369114"/>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2" name="object 2">
            <a:extLst>
              <a:ext uri="{FF2B5EF4-FFF2-40B4-BE49-F238E27FC236}">
                <a16:creationId xmlns:a16="http://schemas.microsoft.com/office/drawing/2014/main" id="{24E2DB63-4A3A-57B1-F293-A31EA79CC60C}"/>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999693" y="62487"/>
            <a:ext cx="5582947" cy="849004"/>
          </a:xfrm>
          <a:prstGeom prst="rect">
            <a:avLst/>
          </a:prstGeom>
        </p:spPr>
      </p:pic>
      <p:sp>
        <p:nvSpPr>
          <p:cNvPr id="147" name="Rectangle 146">
            <a:extLst>
              <a:ext uri="{FF2B5EF4-FFF2-40B4-BE49-F238E27FC236}">
                <a16:creationId xmlns:a16="http://schemas.microsoft.com/office/drawing/2014/main" id="{7C9C4EC5-A9F5-C184-F840-304B92A64850}"/>
              </a:ext>
            </a:extLst>
          </p:cNvPr>
          <p:cNvSpPr/>
          <p:nvPr/>
        </p:nvSpPr>
        <p:spPr>
          <a:xfrm>
            <a:off x="68989" y="3543300"/>
            <a:ext cx="6548981" cy="3218454"/>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p:cNvCxnSpPr>
          <p:nvPr/>
        </p:nvCxnSpPr>
        <p:spPr>
          <a:xfrm>
            <a:off x="2698052" y="1599578"/>
            <a:ext cx="1226068" cy="105705"/>
          </a:xfrm>
          <a:prstGeom prst="curvedConnector3">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212291" y="1197451"/>
            <a:ext cx="2645959" cy="903508"/>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3738618" y="1197451"/>
            <a:ext cx="2554857" cy="1015663"/>
          </a:xfrm>
          <a:prstGeom prst="rect">
            <a:avLst/>
          </a:prstGeom>
        </p:spPr>
      </p:pic>
      <p:pic>
        <p:nvPicPr>
          <p:cNvPr id="10" name="object 10"/>
          <p:cNvPicPr/>
          <p:nvPr/>
        </p:nvPicPr>
        <p:blipFill>
          <a:blip r:embed="rId6" cstate="email">
            <a:extLst>
              <a:ext uri="{28A0092B-C50C-407E-A947-70E740481C1C}">
                <a14:useLocalDpi xmlns:a14="http://schemas.microsoft.com/office/drawing/2010/main"/>
              </a:ext>
            </a:extLst>
          </a:blip>
          <a:stretch>
            <a:fillRect/>
          </a:stretch>
        </p:blipFill>
        <p:spPr>
          <a:xfrm>
            <a:off x="7989295" y="1189293"/>
            <a:ext cx="3583131" cy="1278242"/>
          </a:xfrm>
          <a:prstGeom prst="rect">
            <a:avLst/>
          </a:prstGeom>
        </p:spPr>
      </p:pic>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148273" y="1230938"/>
            <a:ext cx="647796" cy="637000"/>
          </a:xfrm>
          <a:prstGeom prst="rect">
            <a:avLst/>
          </a:prstGeom>
        </p:spPr>
      </p:pic>
      <p:grpSp>
        <p:nvGrpSpPr>
          <p:cNvPr id="62" name="Group 61">
            <a:extLst>
              <a:ext uri="{FF2B5EF4-FFF2-40B4-BE49-F238E27FC236}">
                <a16:creationId xmlns:a16="http://schemas.microsoft.com/office/drawing/2014/main" id="{BEB13FDC-147B-696A-3354-4213F10E2813}"/>
              </a:ext>
            </a:extLst>
          </p:cNvPr>
          <p:cNvGrpSpPr/>
          <p:nvPr/>
        </p:nvGrpSpPr>
        <p:grpSpPr>
          <a:xfrm>
            <a:off x="-124778" y="-179086"/>
            <a:ext cx="1595814" cy="1744845"/>
            <a:chOff x="16983485" y="26327"/>
            <a:chExt cx="2631616" cy="2877378"/>
          </a:xfrm>
        </p:grpSpPr>
        <p:pic>
          <p:nvPicPr>
            <p:cNvPr id="17" name="object 17"/>
            <p:cNvPicPr/>
            <p:nvPr/>
          </p:nvPicPr>
          <p:blipFill>
            <a:blip r:embed="rId8"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9"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20" name="object 20"/>
          <p:cNvSpPr txBox="1"/>
          <p:nvPr/>
        </p:nvSpPr>
        <p:spPr>
          <a:xfrm>
            <a:off x="864672" y="1313567"/>
            <a:ext cx="1833380" cy="613099"/>
          </a:xfrm>
          <a:prstGeom prst="rect">
            <a:avLst/>
          </a:prstGeom>
        </p:spPr>
        <p:txBody>
          <a:bodyPr vert="horz" wrap="square" lIns="0" tIns="58530" rIns="0" bIns="0" rtlCol="0">
            <a:spAutoFit/>
          </a:bodyPr>
          <a:lstStyle>
            <a:defPPr>
              <a:defRPr lang="en-US"/>
            </a:defPPr>
            <a:lvl1pPr marL="7701" algn="ctr">
              <a:spcBef>
                <a:spcPts val="461"/>
              </a:spcBef>
              <a:defRPr b="1">
                <a:solidFill>
                  <a:srgbClr val="FFFFFF"/>
                </a:solidFill>
                <a:latin typeface="OpenSans-Extrabold"/>
                <a:cs typeface="Open Sans"/>
              </a:defRPr>
            </a:lvl1p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OpenSans-Extrabold"/>
                <a:ea typeface="+mn-ea"/>
                <a:cs typeface="Open Sans"/>
              </a:rPr>
              <a:t>ASSESS RISKS AND IMPACTS</a:t>
            </a:r>
          </a:p>
        </p:txBody>
      </p:sp>
      <p:sp>
        <p:nvSpPr>
          <p:cNvPr id="22" name="object 22"/>
          <p:cNvSpPr txBox="1"/>
          <p:nvPr/>
        </p:nvSpPr>
        <p:spPr>
          <a:xfrm>
            <a:off x="4220966" y="1306087"/>
            <a:ext cx="2086726" cy="677220"/>
          </a:xfrm>
          <a:prstGeom prst="rect">
            <a:avLst/>
          </a:prstGeom>
        </p:spPr>
        <p:txBody>
          <a:bodyPr vert="horz" wrap="square" lIns="0" tIns="58530" rIns="0" bIns="0" rtlCol="0">
            <a:spAutoFit/>
          </a:body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ESTABLISH </a:t>
            </a:r>
          </a:p>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CRISIS TIMELINE</a:t>
            </a:r>
            <a:endParaRPr kumimoji="0" sz="1800" b="0" i="0" u="none" strike="noStrike" kern="1200" cap="none" spc="0" normalizeH="0" baseline="0" noProof="0">
              <a:ln>
                <a:noFill/>
              </a:ln>
              <a:solidFill>
                <a:prstClr val="black"/>
              </a:solidFill>
              <a:effectLst/>
              <a:uLnTx/>
              <a:uFillTx/>
              <a:latin typeface="Open Sans"/>
              <a:ea typeface="+mn-ea"/>
              <a:cs typeface="Open Sans"/>
            </a:endParaRPr>
          </a:p>
        </p:txBody>
      </p:sp>
      <p:sp>
        <p:nvSpPr>
          <p:cNvPr id="23" name="object 23"/>
          <p:cNvSpPr txBox="1"/>
          <p:nvPr/>
        </p:nvSpPr>
        <p:spPr>
          <a:xfrm>
            <a:off x="9040323" y="1360047"/>
            <a:ext cx="2283939" cy="890098"/>
          </a:xfrm>
          <a:prstGeom prst="rect">
            <a:avLst/>
          </a:prstGeom>
        </p:spPr>
        <p:txBody>
          <a:bodyPr vert="horz" wrap="square" lIns="0" tIns="58530" rIns="0" bIns="0" rtlCol="0">
            <a:spAutoFit/>
          </a:body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DECIDE WHEN TO ACT  BY DEVELOPING TRIGGER MECHANISM</a:t>
            </a:r>
            <a:endParaRPr kumimoji="0" sz="1800" b="1" i="0" u="none" strike="noStrike" kern="1200" cap="none" spc="0" normalizeH="0" baseline="0" noProof="0">
              <a:ln>
                <a:noFill/>
              </a:ln>
              <a:solidFill>
                <a:srgbClr val="FFFFFF"/>
              </a:solidFill>
              <a:effectLst/>
              <a:uLnTx/>
              <a:uFillTx/>
              <a:latin typeface="OpenSans-Extrabold"/>
              <a:ea typeface="+mn-ea"/>
              <a:cs typeface="Open Sans"/>
            </a:endParaRPr>
          </a:p>
        </p:txBody>
      </p:sp>
      <p:grpSp>
        <p:nvGrpSpPr>
          <p:cNvPr id="57" name="Group 56">
            <a:extLst>
              <a:ext uri="{FF2B5EF4-FFF2-40B4-BE49-F238E27FC236}">
                <a16:creationId xmlns:a16="http://schemas.microsoft.com/office/drawing/2014/main" id="{E344159D-B9DA-019C-88E8-BF754F8D6181}"/>
              </a:ext>
            </a:extLst>
          </p:cNvPr>
          <p:cNvGrpSpPr/>
          <p:nvPr/>
        </p:nvGrpSpPr>
        <p:grpSpPr>
          <a:xfrm>
            <a:off x="8189835" y="1441844"/>
            <a:ext cx="709417" cy="533699"/>
            <a:chOff x="516726" y="7370646"/>
            <a:chExt cx="1169881" cy="880110"/>
          </a:xfrm>
        </p:grpSpPr>
        <p:sp>
          <p:nvSpPr>
            <p:cNvPr id="28" name="object 28"/>
            <p:cNvSpPr/>
            <p:nvPr/>
          </p:nvSpPr>
          <p:spPr>
            <a:xfrm>
              <a:off x="1160036" y="7370646"/>
              <a:ext cx="275590" cy="880110"/>
            </a:xfrm>
            <a:custGeom>
              <a:avLst/>
              <a:gdLst/>
              <a:ahLst/>
              <a:cxnLst/>
              <a:rect l="l" t="t" r="r" b="b"/>
              <a:pathLst>
                <a:path w="275590" h="880109">
                  <a:moveTo>
                    <a:pt x="227270" y="620232"/>
                  </a:moveTo>
                  <a:lnTo>
                    <a:pt x="227270" y="96248"/>
                  </a:lnTo>
                  <a:lnTo>
                    <a:pt x="220220" y="58786"/>
                  </a:lnTo>
                  <a:lnTo>
                    <a:pt x="200993" y="28192"/>
                  </a:lnTo>
                  <a:lnTo>
                    <a:pt x="172477" y="7564"/>
                  </a:lnTo>
                  <a:lnTo>
                    <a:pt x="137556" y="0"/>
                  </a:lnTo>
                  <a:lnTo>
                    <a:pt x="102634" y="7564"/>
                  </a:lnTo>
                  <a:lnTo>
                    <a:pt x="74118" y="28192"/>
                  </a:lnTo>
                  <a:lnTo>
                    <a:pt x="54891" y="58786"/>
                  </a:lnTo>
                  <a:lnTo>
                    <a:pt x="47841" y="96248"/>
                  </a:lnTo>
                  <a:lnTo>
                    <a:pt x="47841" y="620232"/>
                  </a:lnTo>
                  <a:lnTo>
                    <a:pt x="28024" y="642824"/>
                  </a:lnTo>
                  <a:lnTo>
                    <a:pt x="12949" y="669487"/>
                  </a:lnTo>
                  <a:lnTo>
                    <a:pt x="3361" y="699457"/>
                  </a:lnTo>
                  <a:lnTo>
                    <a:pt x="0" y="731967"/>
                  </a:lnTo>
                  <a:lnTo>
                    <a:pt x="7013" y="778614"/>
                  </a:lnTo>
                  <a:lnTo>
                    <a:pt x="26541" y="819128"/>
                  </a:lnTo>
                  <a:lnTo>
                    <a:pt x="56318" y="851077"/>
                  </a:lnTo>
                  <a:lnTo>
                    <a:pt x="94079" y="872029"/>
                  </a:lnTo>
                  <a:lnTo>
                    <a:pt x="137556" y="879554"/>
                  </a:lnTo>
                  <a:lnTo>
                    <a:pt x="181038" y="872029"/>
                  </a:lnTo>
                  <a:lnTo>
                    <a:pt x="218801" y="851077"/>
                  </a:lnTo>
                  <a:lnTo>
                    <a:pt x="248580" y="819128"/>
                  </a:lnTo>
                  <a:lnTo>
                    <a:pt x="268109" y="778614"/>
                  </a:lnTo>
                  <a:lnTo>
                    <a:pt x="275122" y="731967"/>
                  </a:lnTo>
                  <a:lnTo>
                    <a:pt x="271759" y="699457"/>
                  </a:lnTo>
                  <a:lnTo>
                    <a:pt x="262167" y="669487"/>
                  </a:lnTo>
                  <a:lnTo>
                    <a:pt x="247089" y="642824"/>
                  </a:lnTo>
                  <a:lnTo>
                    <a:pt x="227270" y="620232"/>
                  </a:lnTo>
                  <a:close/>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pic>
          <p:nvPicPr>
            <p:cNvPr id="29" name="object 29"/>
            <p:cNvPicPr/>
            <p:nvPr/>
          </p:nvPicPr>
          <p:blipFill>
            <a:blip r:embed="rId10" cstate="email">
              <a:extLst>
                <a:ext uri="{28A0092B-C50C-407E-A947-70E740481C1C}">
                  <a14:useLocalDpi xmlns:a14="http://schemas.microsoft.com/office/drawing/2010/main"/>
                </a:ext>
              </a:extLst>
            </a:blip>
            <a:stretch>
              <a:fillRect/>
            </a:stretch>
          </p:blipFill>
          <p:spPr>
            <a:xfrm>
              <a:off x="1216078" y="8025372"/>
              <a:ext cx="163031" cy="163031"/>
            </a:xfrm>
            <a:prstGeom prst="rect">
              <a:avLst/>
            </a:prstGeom>
          </p:spPr>
        </p:pic>
        <p:sp>
          <p:nvSpPr>
            <p:cNvPr id="30" name="object 30"/>
            <p:cNvSpPr/>
            <p:nvPr/>
          </p:nvSpPr>
          <p:spPr>
            <a:xfrm>
              <a:off x="1297778" y="7647391"/>
              <a:ext cx="0" cy="422909"/>
            </a:xfrm>
            <a:custGeom>
              <a:avLst/>
              <a:gdLst/>
              <a:ahLst/>
              <a:cxnLst/>
              <a:rect l="l" t="t" r="r" b="b"/>
              <a:pathLst>
                <a:path h="422909">
                  <a:moveTo>
                    <a:pt x="0" y="422500"/>
                  </a:moveTo>
                  <a:lnTo>
                    <a:pt x="0"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535477" y="7540191"/>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35477" y="7681548"/>
              <a:ext cx="151130" cy="0"/>
            </a:xfrm>
            <a:custGeom>
              <a:avLst/>
              <a:gdLst/>
              <a:ahLst/>
              <a:cxnLst/>
              <a:rect l="l" t="t" r="r" b="b"/>
              <a:pathLst>
                <a:path w="151130">
                  <a:moveTo>
                    <a:pt x="0" y="0"/>
                  </a:moveTo>
                  <a:lnTo>
                    <a:pt x="151011" y="0"/>
                  </a:lnTo>
                </a:path>
              </a:pathLst>
            </a:custGeom>
            <a:ln w="4188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984926" y="7611187"/>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984926" y="7829009"/>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535477" y="7822905"/>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535477" y="7610870"/>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535477" y="7752226"/>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535477" y="7893583"/>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16726" y="7476236"/>
              <a:ext cx="184150" cy="137795"/>
            </a:xfrm>
            <a:custGeom>
              <a:avLst/>
              <a:gdLst/>
              <a:ahLst/>
              <a:cxnLst/>
              <a:rect l="l" t="t" r="r" b="b"/>
              <a:pathLst>
                <a:path w="184150" h="137795">
                  <a:moveTo>
                    <a:pt x="0" y="0"/>
                  </a:moveTo>
                  <a:lnTo>
                    <a:pt x="183868" y="137576"/>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600064" y="7521703"/>
              <a:ext cx="109855" cy="109855"/>
            </a:xfrm>
            <a:custGeom>
              <a:avLst/>
              <a:gdLst/>
              <a:ahLst/>
              <a:cxnLst/>
              <a:rect l="l" t="t" r="r" b="b"/>
              <a:pathLst>
                <a:path w="109854" h="109854">
                  <a:moveTo>
                    <a:pt x="0" y="109766"/>
                  </a:moveTo>
                  <a:lnTo>
                    <a:pt x="109609" y="99693"/>
                  </a:lnTo>
                  <a:lnTo>
                    <a:pt x="82709"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txBox="1"/>
            <p:nvPr/>
          </p:nvSpPr>
          <p:spPr>
            <a:xfrm>
              <a:off x="845912" y="7468072"/>
              <a:ext cx="109220" cy="416627"/>
            </a:xfrm>
            <a:prstGeom prst="rect">
              <a:avLst/>
            </a:prstGeom>
          </p:spPr>
          <p:txBody>
            <a:bodyPr vert="horz" wrap="square" lIns="0" tIns="25029" rIns="0" bIns="0" rtlCol="0">
              <a:spAutoFit/>
            </a:bodyPr>
            <a:lstStyle/>
            <a:p>
              <a:pPr marL="7701" marR="0" lvl="0" indent="0" algn="l" defTabSz="914400" rtl="0" eaLnBrk="1" fontAlgn="auto" latinLnBrk="0" hangingPunct="1">
                <a:lnSpc>
                  <a:spcPct val="100000"/>
                </a:lnSpc>
                <a:spcBef>
                  <a:spcPts val="197"/>
                </a:spcBef>
                <a:spcAft>
                  <a:spcPts val="0"/>
                </a:spcAft>
                <a:buClrTx/>
                <a:buSzTx/>
                <a:buFontTx/>
                <a:buNone/>
                <a:tabLst/>
                <a:defRPr/>
              </a:pPr>
              <a:r>
                <a:rPr kumimoji="0" sz="697" b="1" i="0" u="none" strike="noStrike" kern="1200" cap="none" spc="0" normalizeH="0" baseline="0" noProof="0">
                  <a:ln>
                    <a:noFill/>
                  </a:ln>
                  <a:solidFill>
                    <a:srgbClr val="FFFFFF"/>
                  </a:solidFill>
                  <a:effectLst/>
                  <a:uLnTx/>
                  <a:uFillTx/>
                  <a:latin typeface="OpenSans-Semibold"/>
                  <a:ea typeface="+mn-ea"/>
                  <a:cs typeface="OpenSans-Semibold"/>
                </a:rPr>
                <a:t>2</a:t>
              </a:r>
              <a:endParaRPr kumimoji="0" sz="697" b="0" i="0" u="none" strike="noStrike" kern="1200" cap="none" spc="0" normalizeH="0" baseline="0" noProof="0">
                <a:ln>
                  <a:noFill/>
                </a:ln>
                <a:solidFill>
                  <a:prstClr val="black"/>
                </a:solidFill>
                <a:effectLst/>
                <a:uLnTx/>
                <a:uFillTx/>
                <a:latin typeface="OpenSans-Semibold"/>
                <a:ea typeface="+mn-ea"/>
                <a:cs typeface="OpenSans-Semibold"/>
              </a:endParaRPr>
            </a:p>
            <a:p>
              <a:pPr marL="7701" marR="0" lvl="0" indent="0" algn="l" defTabSz="914400" rtl="0" eaLnBrk="1" fontAlgn="auto" latinLnBrk="0" hangingPunct="1">
                <a:lnSpc>
                  <a:spcPct val="100000"/>
                </a:lnSpc>
                <a:spcBef>
                  <a:spcPts val="139"/>
                </a:spcBef>
                <a:spcAft>
                  <a:spcPts val="0"/>
                </a:spcAft>
                <a:buClrTx/>
                <a:buSzTx/>
                <a:buFontTx/>
                <a:buNone/>
                <a:tabLst/>
                <a:defRPr/>
              </a:pPr>
              <a:r>
                <a:rPr kumimoji="0" sz="697" b="1" i="0" u="none" strike="noStrike" kern="1200" cap="none" spc="0" normalizeH="0" baseline="0" noProof="0">
                  <a:ln>
                    <a:noFill/>
                  </a:ln>
                  <a:solidFill>
                    <a:srgbClr val="FFFFFF"/>
                  </a:solidFill>
                  <a:effectLst/>
                  <a:uLnTx/>
                  <a:uFillTx/>
                  <a:latin typeface="OpenSans-Semibold"/>
                  <a:ea typeface="+mn-ea"/>
                  <a:cs typeface="OpenSans-Semibold"/>
                </a:rPr>
                <a:t>1</a:t>
              </a:r>
              <a:endParaRPr kumimoji="0" sz="697" b="0" i="0" u="none" strike="noStrike" kern="1200" cap="none" spc="0" normalizeH="0" baseline="0" noProof="0">
                <a:ln>
                  <a:noFill/>
                </a:ln>
                <a:solidFill>
                  <a:prstClr val="black"/>
                </a:solidFill>
                <a:effectLst/>
                <a:uLnTx/>
                <a:uFillTx/>
                <a:latin typeface="OpenSans-Semibold"/>
                <a:ea typeface="+mn-ea"/>
                <a:cs typeface="OpenSans-Semibold"/>
              </a:endParaRPr>
            </a:p>
          </p:txBody>
        </p:sp>
      </p:grpSp>
      <p:sp>
        <p:nvSpPr>
          <p:cNvPr id="128" name="ZoneTexte 127">
            <a:extLst>
              <a:ext uri="{FF2B5EF4-FFF2-40B4-BE49-F238E27FC236}">
                <a16:creationId xmlns:a16="http://schemas.microsoft.com/office/drawing/2014/main" id="{8013A9E2-24CD-461C-E8D2-A610DF7A87D8}"/>
              </a:ext>
            </a:extLst>
          </p:cNvPr>
          <p:cNvSpPr txBox="1"/>
          <p:nvPr/>
        </p:nvSpPr>
        <p:spPr>
          <a:xfrm>
            <a:off x="68989" y="3644890"/>
            <a:ext cx="6548981"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Ensure the risks and impacts analysis and the crisis timeline consider the following questions: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Has the type of hazard possible diet and nutrition impacts? Direct or indirect? Would the hazard impact determinants of malnutrition that can be monitored? Is it captured in the crisis timeline built for the AA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When can we expect the impacts on diets and nutrition to occur and how severe can we expect them to 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Who is affected? Are nutritionally at-risk groups more at risk (incl. exacerbating existing nutrition issues)? Is it reflected in the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Supply side: have availability and physical access to nutritious foods and to basic health and nutrition services been assessed (incl. for most at-risk)? How will the hazard impact them? </a:t>
            </a:r>
          </a:p>
        </p:txBody>
      </p:sp>
      <p:sp>
        <p:nvSpPr>
          <p:cNvPr id="149" name="Flèche : bas 148">
            <a:extLst>
              <a:ext uri="{FF2B5EF4-FFF2-40B4-BE49-F238E27FC236}">
                <a16:creationId xmlns:a16="http://schemas.microsoft.com/office/drawing/2014/main" id="{8910EC01-A41C-99A0-F0A5-9BE565987C76}"/>
              </a:ext>
            </a:extLst>
          </p:cNvPr>
          <p:cNvSpPr/>
          <p:nvPr/>
        </p:nvSpPr>
        <p:spPr>
          <a:xfrm flipH="1" flipV="1">
            <a:off x="1535270" y="2415517"/>
            <a:ext cx="246092" cy="111763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Flèche : bas 149">
            <a:extLst>
              <a:ext uri="{FF2B5EF4-FFF2-40B4-BE49-F238E27FC236}">
                <a16:creationId xmlns:a16="http://schemas.microsoft.com/office/drawing/2014/main" id="{B7B48AAF-5569-A522-BB0D-EB8251C167B5}"/>
              </a:ext>
            </a:extLst>
          </p:cNvPr>
          <p:cNvSpPr/>
          <p:nvPr/>
        </p:nvSpPr>
        <p:spPr>
          <a:xfrm flipV="1">
            <a:off x="4163376" y="2439126"/>
            <a:ext cx="246091" cy="1090384"/>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3" name="Connecteur : en arc 152">
            <a:extLst>
              <a:ext uri="{FF2B5EF4-FFF2-40B4-BE49-F238E27FC236}">
                <a16:creationId xmlns:a16="http://schemas.microsoft.com/office/drawing/2014/main" id="{A1EACB50-6CFE-A4A5-5A81-E44237D6F35F}"/>
              </a:ext>
            </a:extLst>
          </p:cNvPr>
          <p:cNvCxnSpPr>
            <a:cxnSpLocks/>
          </p:cNvCxnSpPr>
          <p:nvPr/>
        </p:nvCxnSpPr>
        <p:spPr>
          <a:xfrm flipV="1">
            <a:off x="11465333" y="1805096"/>
            <a:ext cx="802867" cy="178232"/>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bject 27">
            <a:extLst>
              <a:ext uri="{FF2B5EF4-FFF2-40B4-BE49-F238E27FC236}">
                <a16:creationId xmlns:a16="http://schemas.microsoft.com/office/drawing/2014/main" id="{5DE224A8-145F-7981-5E35-35BEABB5133F}"/>
              </a:ext>
            </a:extLst>
          </p:cNvPr>
          <p:cNvSpPr/>
          <p:nvPr/>
        </p:nvSpPr>
        <p:spPr>
          <a:xfrm rot="10981387">
            <a:off x="3058727" y="1429721"/>
            <a:ext cx="2587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27">
            <a:extLst>
              <a:ext uri="{FF2B5EF4-FFF2-40B4-BE49-F238E27FC236}">
                <a16:creationId xmlns:a16="http://schemas.microsoft.com/office/drawing/2014/main" id="{4FBEC62E-3461-BBC8-3DF5-15DBB50B8478}"/>
              </a:ext>
            </a:extLst>
          </p:cNvPr>
          <p:cNvSpPr/>
          <p:nvPr/>
        </p:nvSpPr>
        <p:spPr>
          <a:xfrm rot="12463748">
            <a:off x="7025444" y="1617530"/>
            <a:ext cx="1489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Rectangle 161">
            <a:extLst>
              <a:ext uri="{FF2B5EF4-FFF2-40B4-BE49-F238E27FC236}">
                <a16:creationId xmlns:a16="http://schemas.microsoft.com/office/drawing/2014/main" id="{8FB9BE04-6969-ADDA-9691-DE65A6D9AA6D}"/>
              </a:ext>
            </a:extLst>
          </p:cNvPr>
          <p:cNvSpPr/>
          <p:nvPr/>
        </p:nvSpPr>
        <p:spPr>
          <a:xfrm>
            <a:off x="8275003" y="3529510"/>
            <a:ext cx="3430066" cy="1811197"/>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ZoneTexte 160">
            <a:extLst>
              <a:ext uri="{FF2B5EF4-FFF2-40B4-BE49-F238E27FC236}">
                <a16:creationId xmlns:a16="http://schemas.microsoft.com/office/drawing/2014/main" id="{DFFE2580-AE00-87A6-7062-1193B39B87E0}"/>
              </a:ext>
            </a:extLst>
          </p:cNvPr>
          <p:cNvSpPr txBox="1"/>
          <p:nvPr/>
        </p:nvSpPr>
        <p:spPr>
          <a:xfrm>
            <a:off x="8386188" y="3627545"/>
            <a:ext cx="3300114"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Triggers and thresholds to be developed with nutrition situation/data, and the cost and availability of nutritious foods in mind – “impact-based triggers”</a:t>
            </a:r>
          </a:p>
        </p:txBody>
      </p:sp>
      <p:pic>
        <p:nvPicPr>
          <p:cNvPr id="25" name="Picture 4">
            <a:extLst>
              <a:ext uri="{FF2B5EF4-FFF2-40B4-BE49-F238E27FC236}">
                <a16:creationId xmlns:a16="http://schemas.microsoft.com/office/drawing/2014/main" id="{68FC03A4-8CC8-1884-4A9B-9E633D9736D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58651" y="2046404"/>
            <a:ext cx="2336101" cy="1140300"/>
          </a:xfrm>
          <a:prstGeom prst="rect">
            <a:avLst/>
          </a:prstGeom>
          <a:ln>
            <a:solidFill>
              <a:schemeClr val="accent6"/>
            </a:solidFill>
          </a:ln>
        </p:spPr>
      </p:pic>
      <p:pic>
        <p:nvPicPr>
          <p:cNvPr id="27" name="Graphique 26" descr="Calendrier journalier contour">
            <a:extLst>
              <a:ext uri="{FF2B5EF4-FFF2-40B4-BE49-F238E27FC236}">
                <a16:creationId xmlns:a16="http://schemas.microsoft.com/office/drawing/2014/main" id="{ABB9FD56-944D-7806-AFAA-C5A6485B05E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752834" y="1297251"/>
            <a:ext cx="651165" cy="651165"/>
          </a:xfrm>
          <a:prstGeom prst="rect">
            <a:avLst/>
          </a:prstGeom>
        </p:spPr>
      </p:pic>
      <p:pic>
        <p:nvPicPr>
          <p:cNvPr id="2" name="object 2">
            <a:extLst>
              <a:ext uri="{FF2B5EF4-FFF2-40B4-BE49-F238E27FC236}">
                <a16:creationId xmlns:a16="http://schemas.microsoft.com/office/drawing/2014/main" id="{661646CC-54BE-B5AD-C271-6F296F110D52}"/>
              </a:ext>
            </a:extLst>
          </p:cNvPr>
          <p:cNvPicPr/>
          <p:nvPr/>
        </p:nvPicPr>
        <p:blipFill>
          <a:blip r:embed="rId14" cstate="email">
            <a:extLst>
              <a:ext uri="{28A0092B-C50C-407E-A947-70E740481C1C}">
                <a14:useLocalDpi xmlns:a14="http://schemas.microsoft.com/office/drawing/2010/main"/>
              </a:ext>
            </a:extLst>
          </a:blip>
          <a:stretch>
            <a:fillRect/>
          </a:stretch>
        </p:blipFill>
        <p:spPr>
          <a:xfrm>
            <a:off x="4901516" y="58644"/>
            <a:ext cx="5020324" cy="855630"/>
          </a:xfrm>
          <a:prstGeom prst="rect">
            <a:avLst/>
          </a:prstGeom>
        </p:spPr>
      </p:pic>
      <p:sp>
        <p:nvSpPr>
          <p:cNvPr id="19" name="object 19"/>
          <p:cNvSpPr txBox="1">
            <a:spLocks noGrp="1"/>
          </p:cNvSpPr>
          <p:nvPr>
            <p:ph type="title"/>
          </p:nvPr>
        </p:nvSpPr>
        <p:spPr>
          <a:xfrm>
            <a:off x="1535270" y="290459"/>
            <a:ext cx="8454766" cy="439441"/>
          </a:xfrm>
          <a:prstGeom prst="rect">
            <a:avLst/>
          </a:prstGeom>
        </p:spPr>
        <p:txBody>
          <a:bodyPr vert="horz" wrap="square" lIns="0" tIns="8471" rIns="0" bIns="0" rtlCol="0" anchor="ctr">
            <a:spAutoFit/>
          </a:bodyPr>
          <a:lstStyle/>
          <a:p>
            <a:pPr marL="7701">
              <a:spcBef>
                <a:spcPts val="67"/>
              </a:spcBef>
            </a:pPr>
            <a:r>
              <a:rPr lang="en-GB" sz="2800"/>
              <a:t>Integrating NUTRITION into </a:t>
            </a:r>
            <a:r>
              <a:rPr lang="en-GB" sz="2800" kern="0"/>
              <a:t>THE ANTICIPATORY ACTION SYSTEM</a:t>
            </a:r>
            <a:endParaRPr sz="2800"/>
          </a:p>
        </p:txBody>
      </p:sp>
      <p:sp>
        <p:nvSpPr>
          <p:cNvPr id="6" name="Flèche : bas 5">
            <a:extLst>
              <a:ext uri="{FF2B5EF4-FFF2-40B4-BE49-F238E27FC236}">
                <a16:creationId xmlns:a16="http://schemas.microsoft.com/office/drawing/2014/main" id="{3B7D90BD-4DC1-F5D9-4F50-2720911D61F3}"/>
              </a:ext>
            </a:extLst>
          </p:cNvPr>
          <p:cNvSpPr/>
          <p:nvPr/>
        </p:nvSpPr>
        <p:spPr>
          <a:xfrm flipV="1">
            <a:off x="9780860" y="2493763"/>
            <a:ext cx="246091" cy="101213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50" grpId="0" animBg="1"/>
      <p:bldP spid="162" grpId="0" animBg="1"/>
      <p:bldP spid="161" grpId="0"/>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4" name="Connecteur : en arc 23">
            <a:extLst>
              <a:ext uri="{FF2B5EF4-FFF2-40B4-BE49-F238E27FC236}">
                <a16:creationId xmlns:a16="http://schemas.microsoft.com/office/drawing/2014/main" id="{88D9EEBE-9ECF-FD0F-DB2A-840087ED5141}"/>
              </a:ext>
            </a:extLst>
          </p:cNvPr>
          <p:cNvCxnSpPr>
            <a:cxnSpLocks/>
          </p:cNvCxnSpPr>
          <p:nvPr/>
        </p:nvCxnSpPr>
        <p:spPr>
          <a:xfrm flipV="1">
            <a:off x="-1068899" y="1488332"/>
            <a:ext cx="2511530" cy="713693"/>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7C9C4EC5-A9F5-C184-F840-304B92A64850}"/>
              </a:ext>
            </a:extLst>
          </p:cNvPr>
          <p:cNvSpPr/>
          <p:nvPr/>
        </p:nvSpPr>
        <p:spPr>
          <a:xfrm>
            <a:off x="68989" y="3533155"/>
            <a:ext cx="6988560" cy="3228599"/>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a:endCxn id="26" idx="1"/>
          </p:cNvCxnSpPr>
          <p:nvPr/>
        </p:nvCxnSpPr>
        <p:spPr>
          <a:xfrm>
            <a:off x="3298001" y="1528521"/>
            <a:ext cx="1788090" cy="308146"/>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BEB13FDC-147B-696A-3354-4213F10E2813}"/>
              </a:ext>
            </a:extLst>
          </p:cNvPr>
          <p:cNvGrpSpPr/>
          <p:nvPr/>
        </p:nvGrpSpPr>
        <p:grpSpPr>
          <a:xfrm>
            <a:off x="11004819" y="-110932"/>
            <a:ext cx="1595814" cy="1744845"/>
            <a:chOff x="16983485" y="26327"/>
            <a:chExt cx="2631616" cy="2877378"/>
          </a:xfrm>
        </p:grpSpPr>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128" name="ZoneTexte 127">
            <a:extLst>
              <a:ext uri="{FF2B5EF4-FFF2-40B4-BE49-F238E27FC236}">
                <a16:creationId xmlns:a16="http://schemas.microsoft.com/office/drawing/2014/main" id="{8013A9E2-24CD-461C-E8D2-A610DF7A87D8}"/>
              </a:ext>
            </a:extLst>
          </p:cNvPr>
          <p:cNvSpPr txBox="1"/>
          <p:nvPr/>
        </p:nvSpPr>
        <p:spPr>
          <a:xfrm>
            <a:off x="95916" y="3684952"/>
            <a:ext cx="6846161"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Choice of the type of actions highly dependent on the type of shock-i.e.; rapid- or slow-onset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Assess the need for nutrition-specific actions? Is it already covered by other partners? Is a clear timeline specified?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Make sure that early warning messages integrate messaging on nutrition, healthy dets, hygiene, and leverage on existing community-based platforms and SBC activities to also reach caregivers and other community members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Consider providing prevention of malnutrition package (e.g.;. cash top-ups coupled with GFA / through SRSP; prepositioning of nutritious items / temporary fresh food markets;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Maximize diet and nutrition outcomes of other actions (e.g.; nutrient-dense drought-resistant / early maturing crops)</a:t>
            </a:r>
          </a:p>
        </p:txBody>
      </p:sp>
      <p:cxnSp>
        <p:nvCxnSpPr>
          <p:cNvPr id="131" name="Connecteur : en arc 130">
            <a:extLst>
              <a:ext uri="{FF2B5EF4-FFF2-40B4-BE49-F238E27FC236}">
                <a16:creationId xmlns:a16="http://schemas.microsoft.com/office/drawing/2014/main" id="{1A2BF074-91AE-C8FE-A1C7-AFF2516930D8}"/>
              </a:ext>
            </a:extLst>
          </p:cNvPr>
          <p:cNvCxnSpPr>
            <a:cxnSpLocks/>
          </p:cNvCxnSpPr>
          <p:nvPr/>
        </p:nvCxnSpPr>
        <p:spPr>
          <a:xfrm>
            <a:off x="7297485" y="1670322"/>
            <a:ext cx="1684537" cy="133424"/>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Flèche : bas 148">
            <a:extLst>
              <a:ext uri="{FF2B5EF4-FFF2-40B4-BE49-F238E27FC236}">
                <a16:creationId xmlns:a16="http://schemas.microsoft.com/office/drawing/2014/main" id="{8910EC01-A41C-99A0-F0A5-9BE565987C76}"/>
              </a:ext>
            </a:extLst>
          </p:cNvPr>
          <p:cNvSpPr/>
          <p:nvPr/>
        </p:nvSpPr>
        <p:spPr>
          <a:xfrm flipH="1" flipV="1">
            <a:off x="2362200" y="2504357"/>
            <a:ext cx="282885" cy="99427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object 9">
            <a:extLst>
              <a:ext uri="{FF2B5EF4-FFF2-40B4-BE49-F238E27FC236}">
                <a16:creationId xmlns:a16="http://schemas.microsoft.com/office/drawing/2014/main" id="{81A86F84-A3F9-2AA0-3AE8-DA388DE15E6B}"/>
              </a:ext>
            </a:extLst>
          </p:cNvPr>
          <p:cNvPicPr/>
          <p:nvPr/>
        </p:nvPicPr>
        <p:blipFill>
          <a:blip r:embed="rId5" cstate="email">
            <a:extLst>
              <a:ext uri="{28A0092B-C50C-407E-A947-70E740481C1C}">
                <a14:useLocalDpi xmlns:a14="http://schemas.microsoft.com/office/drawing/2010/main"/>
              </a:ext>
            </a:extLst>
          </a:blip>
          <a:stretch>
            <a:fillRect/>
          </a:stretch>
        </p:blipFill>
        <p:spPr>
          <a:xfrm>
            <a:off x="410303" y="1232209"/>
            <a:ext cx="3040380" cy="989198"/>
          </a:xfrm>
          <a:prstGeom prst="rect">
            <a:avLst/>
          </a:prstGeom>
        </p:spPr>
      </p:pic>
      <p:sp>
        <p:nvSpPr>
          <p:cNvPr id="12" name="object 16">
            <a:extLst>
              <a:ext uri="{FF2B5EF4-FFF2-40B4-BE49-F238E27FC236}">
                <a16:creationId xmlns:a16="http://schemas.microsoft.com/office/drawing/2014/main" id="{2FD77EB6-11AB-48FB-F4C4-E4FEF0946506}"/>
              </a:ext>
            </a:extLst>
          </p:cNvPr>
          <p:cNvSpPr/>
          <p:nvPr/>
        </p:nvSpPr>
        <p:spPr>
          <a:xfrm>
            <a:off x="916367" y="1431340"/>
            <a:ext cx="402392" cy="514446"/>
          </a:xfrm>
          <a:custGeom>
            <a:avLst/>
            <a:gdLst/>
            <a:ahLst/>
            <a:cxnLst/>
            <a:rect l="l" t="t" r="r" b="b"/>
            <a:pathLst>
              <a:path w="663575" h="848359">
                <a:moveTo>
                  <a:pt x="480301" y="70916"/>
                </a:moveTo>
                <a:lnTo>
                  <a:pt x="474662" y="43319"/>
                </a:lnTo>
                <a:lnTo>
                  <a:pt x="459295" y="20777"/>
                </a:lnTo>
                <a:lnTo>
                  <a:pt x="436499" y="5575"/>
                </a:lnTo>
                <a:lnTo>
                  <a:pt x="408584" y="0"/>
                </a:lnTo>
                <a:lnTo>
                  <a:pt x="254685" y="0"/>
                </a:lnTo>
                <a:lnTo>
                  <a:pt x="226771" y="5575"/>
                </a:lnTo>
                <a:lnTo>
                  <a:pt x="203974" y="20777"/>
                </a:lnTo>
                <a:lnTo>
                  <a:pt x="188607" y="43319"/>
                </a:lnTo>
                <a:lnTo>
                  <a:pt x="182968" y="70916"/>
                </a:lnTo>
                <a:lnTo>
                  <a:pt x="182968" y="113080"/>
                </a:lnTo>
                <a:lnTo>
                  <a:pt x="480301" y="113080"/>
                </a:lnTo>
                <a:lnTo>
                  <a:pt x="480301" y="70916"/>
                </a:lnTo>
                <a:close/>
              </a:path>
              <a:path w="663575" h="848359">
                <a:moveTo>
                  <a:pt x="663270" y="114223"/>
                </a:moveTo>
                <a:lnTo>
                  <a:pt x="659638" y="96164"/>
                </a:lnTo>
                <a:lnTo>
                  <a:pt x="649630" y="81394"/>
                </a:lnTo>
                <a:lnTo>
                  <a:pt x="634758" y="71424"/>
                </a:lnTo>
                <a:lnTo>
                  <a:pt x="616508" y="67729"/>
                </a:lnTo>
                <a:lnTo>
                  <a:pt x="615315" y="67729"/>
                </a:lnTo>
                <a:lnTo>
                  <a:pt x="614133" y="67767"/>
                </a:lnTo>
                <a:lnTo>
                  <a:pt x="612952" y="67856"/>
                </a:lnTo>
                <a:lnTo>
                  <a:pt x="588949" y="67856"/>
                </a:lnTo>
                <a:lnTo>
                  <a:pt x="588949" y="704850"/>
                </a:lnTo>
                <a:lnTo>
                  <a:pt x="581253" y="712444"/>
                </a:lnTo>
                <a:lnTo>
                  <a:pt x="299288" y="712444"/>
                </a:lnTo>
                <a:lnTo>
                  <a:pt x="291617" y="704850"/>
                </a:lnTo>
                <a:lnTo>
                  <a:pt x="291617" y="686104"/>
                </a:lnTo>
                <a:lnTo>
                  <a:pt x="299288" y="678510"/>
                </a:lnTo>
                <a:lnTo>
                  <a:pt x="581253" y="678510"/>
                </a:lnTo>
                <a:lnTo>
                  <a:pt x="588949" y="686104"/>
                </a:lnTo>
                <a:lnTo>
                  <a:pt x="588949" y="523913"/>
                </a:lnTo>
                <a:lnTo>
                  <a:pt x="581253" y="531507"/>
                </a:lnTo>
                <a:lnTo>
                  <a:pt x="299288" y="531507"/>
                </a:lnTo>
                <a:lnTo>
                  <a:pt x="291617" y="523913"/>
                </a:lnTo>
                <a:lnTo>
                  <a:pt x="291617" y="505167"/>
                </a:lnTo>
                <a:lnTo>
                  <a:pt x="299288" y="497573"/>
                </a:lnTo>
                <a:lnTo>
                  <a:pt x="581253" y="497573"/>
                </a:lnTo>
                <a:lnTo>
                  <a:pt x="588949" y="505167"/>
                </a:lnTo>
                <a:lnTo>
                  <a:pt x="588949" y="342976"/>
                </a:lnTo>
                <a:lnTo>
                  <a:pt x="581253" y="350570"/>
                </a:lnTo>
                <a:lnTo>
                  <a:pt x="299288" y="350570"/>
                </a:lnTo>
                <a:lnTo>
                  <a:pt x="291617" y="342976"/>
                </a:lnTo>
                <a:lnTo>
                  <a:pt x="291617" y="324231"/>
                </a:lnTo>
                <a:lnTo>
                  <a:pt x="299288" y="316636"/>
                </a:lnTo>
                <a:lnTo>
                  <a:pt x="581253" y="316636"/>
                </a:lnTo>
                <a:lnTo>
                  <a:pt x="588949" y="324231"/>
                </a:lnTo>
                <a:lnTo>
                  <a:pt x="588949" y="67856"/>
                </a:lnTo>
                <a:lnTo>
                  <a:pt x="514616" y="67856"/>
                </a:lnTo>
                <a:lnTo>
                  <a:pt x="514616" y="125526"/>
                </a:lnTo>
                <a:lnTo>
                  <a:pt x="513575" y="132702"/>
                </a:lnTo>
                <a:lnTo>
                  <a:pt x="510603" y="139661"/>
                </a:lnTo>
                <a:lnTo>
                  <a:pt x="505929" y="144932"/>
                </a:lnTo>
                <a:lnTo>
                  <a:pt x="499745" y="147015"/>
                </a:lnTo>
                <a:lnTo>
                  <a:pt x="244386" y="147015"/>
                </a:lnTo>
                <a:lnTo>
                  <a:pt x="244386" y="270713"/>
                </a:lnTo>
                <a:lnTo>
                  <a:pt x="244386" y="451650"/>
                </a:lnTo>
                <a:lnTo>
                  <a:pt x="244386" y="632587"/>
                </a:lnTo>
                <a:lnTo>
                  <a:pt x="243979" y="640994"/>
                </a:lnTo>
                <a:lnTo>
                  <a:pt x="239001" y="646849"/>
                </a:lnTo>
                <a:lnTo>
                  <a:pt x="149809" y="729399"/>
                </a:lnTo>
                <a:lnTo>
                  <a:pt x="146951" y="732777"/>
                </a:lnTo>
                <a:lnTo>
                  <a:pt x="142811" y="734822"/>
                </a:lnTo>
                <a:lnTo>
                  <a:pt x="138366" y="735063"/>
                </a:lnTo>
                <a:lnTo>
                  <a:pt x="133591" y="734872"/>
                </a:lnTo>
                <a:lnTo>
                  <a:pt x="129070" y="732840"/>
                </a:lnTo>
                <a:lnTo>
                  <a:pt x="125793" y="729399"/>
                </a:lnTo>
                <a:lnTo>
                  <a:pt x="78905" y="681913"/>
                </a:lnTo>
                <a:lnTo>
                  <a:pt x="75488" y="676173"/>
                </a:lnTo>
                <a:lnTo>
                  <a:pt x="74561" y="669798"/>
                </a:lnTo>
                <a:lnTo>
                  <a:pt x="76098" y="663549"/>
                </a:lnTo>
                <a:lnTo>
                  <a:pt x="80048" y="658164"/>
                </a:lnTo>
                <a:lnTo>
                  <a:pt x="85674" y="654519"/>
                </a:lnTo>
                <a:lnTo>
                  <a:pt x="92049" y="653313"/>
                </a:lnTo>
                <a:lnTo>
                  <a:pt x="98437" y="654519"/>
                </a:lnTo>
                <a:lnTo>
                  <a:pt x="104063" y="658164"/>
                </a:lnTo>
                <a:lnTo>
                  <a:pt x="138366" y="694347"/>
                </a:lnTo>
                <a:lnTo>
                  <a:pt x="182460" y="653313"/>
                </a:lnTo>
                <a:lnTo>
                  <a:pt x="216141" y="621969"/>
                </a:lnTo>
                <a:lnTo>
                  <a:pt x="222389" y="619315"/>
                </a:lnTo>
                <a:lnTo>
                  <a:pt x="228968" y="619252"/>
                </a:lnTo>
                <a:lnTo>
                  <a:pt x="235089" y="621626"/>
                </a:lnTo>
                <a:lnTo>
                  <a:pt x="239991" y="626300"/>
                </a:lnTo>
                <a:lnTo>
                  <a:pt x="244386" y="632587"/>
                </a:lnTo>
                <a:lnTo>
                  <a:pt x="244386" y="451650"/>
                </a:lnTo>
                <a:lnTo>
                  <a:pt x="243979" y="460057"/>
                </a:lnTo>
                <a:lnTo>
                  <a:pt x="239001" y="465912"/>
                </a:lnTo>
                <a:lnTo>
                  <a:pt x="149809" y="548462"/>
                </a:lnTo>
                <a:lnTo>
                  <a:pt x="146951" y="551840"/>
                </a:lnTo>
                <a:lnTo>
                  <a:pt x="142811" y="553885"/>
                </a:lnTo>
                <a:lnTo>
                  <a:pt x="138366" y="554126"/>
                </a:lnTo>
                <a:lnTo>
                  <a:pt x="133591" y="553935"/>
                </a:lnTo>
                <a:lnTo>
                  <a:pt x="129070" y="551903"/>
                </a:lnTo>
                <a:lnTo>
                  <a:pt x="125793" y="548462"/>
                </a:lnTo>
                <a:lnTo>
                  <a:pt x="78905" y="500976"/>
                </a:lnTo>
                <a:lnTo>
                  <a:pt x="75488" y="495236"/>
                </a:lnTo>
                <a:lnTo>
                  <a:pt x="74561" y="488861"/>
                </a:lnTo>
                <a:lnTo>
                  <a:pt x="76098" y="482612"/>
                </a:lnTo>
                <a:lnTo>
                  <a:pt x="80048" y="477227"/>
                </a:lnTo>
                <a:lnTo>
                  <a:pt x="85674" y="473583"/>
                </a:lnTo>
                <a:lnTo>
                  <a:pt x="92049" y="472376"/>
                </a:lnTo>
                <a:lnTo>
                  <a:pt x="98437" y="473583"/>
                </a:lnTo>
                <a:lnTo>
                  <a:pt x="104063" y="477227"/>
                </a:lnTo>
                <a:lnTo>
                  <a:pt x="138366" y="513410"/>
                </a:lnTo>
                <a:lnTo>
                  <a:pt x="182460" y="472376"/>
                </a:lnTo>
                <a:lnTo>
                  <a:pt x="216141" y="441032"/>
                </a:lnTo>
                <a:lnTo>
                  <a:pt x="222389" y="438378"/>
                </a:lnTo>
                <a:lnTo>
                  <a:pt x="228968" y="438315"/>
                </a:lnTo>
                <a:lnTo>
                  <a:pt x="235089" y="440690"/>
                </a:lnTo>
                <a:lnTo>
                  <a:pt x="239991" y="445363"/>
                </a:lnTo>
                <a:lnTo>
                  <a:pt x="244386" y="451650"/>
                </a:lnTo>
                <a:lnTo>
                  <a:pt x="244386" y="270713"/>
                </a:lnTo>
                <a:lnTo>
                  <a:pt x="243979" y="279120"/>
                </a:lnTo>
                <a:lnTo>
                  <a:pt x="239001" y="284975"/>
                </a:lnTo>
                <a:lnTo>
                  <a:pt x="149809" y="367525"/>
                </a:lnTo>
                <a:lnTo>
                  <a:pt x="146951" y="370903"/>
                </a:lnTo>
                <a:lnTo>
                  <a:pt x="142811" y="372948"/>
                </a:lnTo>
                <a:lnTo>
                  <a:pt x="138366" y="373189"/>
                </a:lnTo>
                <a:lnTo>
                  <a:pt x="133591" y="372999"/>
                </a:lnTo>
                <a:lnTo>
                  <a:pt x="129070" y="370967"/>
                </a:lnTo>
                <a:lnTo>
                  <a:pt x="125793" y="367525"/>
                </a:lnTo>
                <a:lnTo>
                  <a:pt x="78905" y="320040"/>
                </a:lnTo>
                <a:lnTo>
                  <a:pt x="75488" y="314299"/>
                </a:lnTo>
                <a:lnTo>
                  <a:pt x="74561" y="307924"/>
                </a:lnTo>
                <a:lnTo>
                  <a:pt x="76098" y="301675"/>
                </a:lnTo>
                <a:lnTo>
                  <a:pt x="80048" y="296291"/>
                </a:lnTo>
                <a:lnTo>
                  <a:pt x="85674" y="292646"/>
                </a:lnTo>
                <a:lnTo>
                  <a:pt x="92049" y="291439"/>
                </a:lnTo>
                <a:lnTo>
                  <a:pt x="98437" y="292646"/>
                </a:lnTo>
                <a:lnTo>
                  <a:pt x="104063" y="296291"/>
                </a:lnTo>
                <a:lnTo>
                  <a:pt x="138366" y="332473"/>
                </a:lnTo>
                <a:lnTo>
                  <a:pt x="182460" y="291439"/>
                </a:lnTo>
                <a:lnTo>
                  <a:pt x="216141" y="260096"/>
                </a:lnTo>
                <a:lnTo>
                  <a:pt x="222389" y="257441"/>
                </a:lnTo>
                <a:lnTo>
                  <a:pt x="228968" y="257378"/>
                </a:lnTo>
                <a:lnTo>
                  <a:pt x="235089" y="259753"/>
                </a:lnTo>
                <a:lnTo>
                  <a:pt x="239991" y="264426"/>
                </a:lnTo>
                <a:lnTo>
                  <a:pt x="244386" y="270713"/>
                </a:lnTo>
                <a:lnTo>
                  <a:pt x="244386" y="147015"/>
                </a:lnTo>
                <a:lnTo>
                  <a:pt x="162382" y="147015"/>
                </a:lnTo>
                <a:lnTo>
                  <a:pt x="156387" y="144932"/>
                </a:lnTo>
                <a:lnTo>
                  <a:pt x="152095" y="139661"/>
                </a:lnTo>
                <a:lnTo>
                  <a:pt x="149517" y="132702"/>
                </a:lnTo>
                <a:lnTo>
                  <a:pt x="148666" y="125526"/>
                </a:lnTo>
                <a:lnTo>
                  <a:pt x="148666" y="67856"/>
                </a:lnTo>
                <a:lnTo>
                  <a:pt x="50317" y="67856"/>
                </a:lnTo>
                <a:lnTo>
                  <a:pt x="5130" y="92964"/>
                </a:lnTo>
                <a:lnTo>
                  <a:pt x="0" y="796150"/>
                </a:lnTo>
                <a:lnTo>
                  <a:pt x="3606" y="816038"/>
                </a:lnTo>
                <a:lnTo>
                  <a:pt x="14274" y="832446"/>
                </a:lnTo>
                <a:lnTo>
                  <a:pt x="30353" y="843699"/>
                </a:lnTo>
                <a:lnTo>
                  <a:pt x="50292" y="848144"/>
                </a:lnTo>
                <a:lnTo>
                  <a:pt x="612952" y="848144"/>
                </a:lnTo>
                <a:lnTo>
                  <a:pt x="632904" y="843699"/>
                </a:lnTo>
                <a:lnTo>
                  <a:pt x="649020" y="832434"/>
                </a:lnTo>
                <a:lnTo>
                  <a:pt x="659676" y="816013"/>
                </a:lnTo>
                <a:lnTo>
                  <a:pt x="663270" y="796150"/>
                </a:lnTo>
                <a:lnTo>
                  <a:pt x="663270" y="735063"/>
                </a:lnTo>
                <a:lnTo>
                  <a:pt x="663270" y="712444"/>
                </a:lnTo>
                <a:lnTo>
                  <a:pt x="663270" y="147015"/>
                </a:lnTo>
                <a:lnTo>
                  <a:pt x="663270" y="114223"/>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21">
            <a:extLst>
              <a:ext uri="{FF2B5EF4-FFF2-40B4-BE49-F238E27FC236}">
                <a16:creationId xmlns:a16="http://schemas.microsoft.com/office/drawing/2014/main" id="{0E02A079-8FFF-3BC8-5DC7-A9362CB003EC}"/>
              </a:ext>
            </a:extLst>
          </p:cNvPr>
          <p:cNvSpPr txBox="1"/>
          <p:nvPr/>
        </p:nvSpPr>
        <p:spPr>
          <a:xfrm>
            <a:off x="1146401" y="1231277"/>
            <a:ext cx="2163790" cy="890098"/>
          </a:xfrm>
          <a:prstGeom prst="rect">
            <a:avLst/>
          </a:prstGeom>
        </p:spPr>
        <p:txBody>
          <a:bodyPr vert="horz" wrap="square" lIns="0" tIns="58530" rIns="0" bIns="0" rtlCol="0">
            <a:spAutoFit/>
          </a:bodyPr>
          <a:lstStyle/>
          <a:p>
            <a:pPr marL="7701" marR="0" lvl="0" indent="0" algn="ctr" defTabSz="554492" rtl="0" eaLnBrk="1" fontAlgn="auto" latinLnBrk="0" hangingPunct="1">
              <a:lnSpc>
                <a:spcPct val="100000"/>
              </a:lnSpc>
              <a:spcBef>
                <a:spcPts val="461"/>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OpenSans-Extrabold"/>
                <a:ea typeface="+mn-ea"/>
                <a:cs typeface="Open Sans"/>
              </a:rPr>
              <a:t>DEVELOP ANTICIPATORY ACTIONS</a:t>
            </a:r>
          </a:p>
        </p:txBody>
      </p:sp>
      <p:pic>
        <p:nvPicPr>
          <p:cNvPr id="26" name="object 8">
            <a:extLst>
              <a:ext uri="{FF2B5EF4-FFF2-40B4-BE49-F238E27FC236}">
                <a16:creationId xmlns:a16="http://schemas.microsoft.com/office/drawing/2014/main" id="{7FE040BE-2148-272B-BF48-345F7A7BB82A}"/>
              </a:ext>
            </a:extLst>
          </p:cNvPr>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086091" y="1390587"/>
            <a:ext cx="2626077" cy="892160"/>
          </a:xfrm>
          <a:prstGeom prst="rect">
            <a:avLst/>
          </a:prstGeom>
        </p:spPr>
      </p:pic>
      <p:sp>
        <p:nvSpPr>
          <p:cNvPr id="44" name="ZoneTexte 43">
            <a:extLst>
              <a:ext uri="{FF2B5EF4-FFF2-40B4-BE49-F238E27FC236}">
                <a16:creationId xmlns:a16="http://schemas.microsoft.com/office/drawing/2014/main" id="{D4B371BB-59AF-8F98-E387-451E30B64053}"/>
              </a:ext>
            </a:extLst>
          </p:cNvPr>
          <p:cNvSpPr txBox="1"/>
          <p:nvPr/>
        </p:nvSpPr>
        <p:spPr>
          <a:xfrm>
            <a:off x="5762594" y="1619080"/>
            <a:ext cx="1629682" cy="369332"/>
          </a:xfrm>
          <a:prstGeom prst="rect">
            <a:avLst/>
          </a:prstGeom>
          <a:noFill/>
        </p:spPr>
        <p:txBody>
          <a:bodyPr wrap="square">
            <a:spAutoFit/>
          </a:bodyPr>
          <a:lstStyle/>
          <a:p>
            <a:pPr marL="7701" marR="0" lvl="0" indent="0" algn="l"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DESIGN SOPs</a:t>
            </a:r>
          </a:p>
        </p:txBody>
      </p:sp>
      <p:pic>
        <p:nvPicPr>
          <p:cNvPr id="47" name="object 10">
            <a:extLst>
              <a:ext uri="{FF2B5EF4-FFF2-40B4-BE49-F238E27FC236}">
                <a16:creationId xmlns:a16="http://schemas.microsoft.com/office/drawing/2014/main" id="{300FD621-A19B-17B8-2191-8F62B0556AC8}"/>
              </a:ext>
            </a:extLst>
          </p:cNvPr>
          <p:cNvPicPr/>
          <p:nvPr/>
        </p:nvPicPr>
        <p:blipFill>
          <a:blip r:embed="rId7" cstate="email">
            <a:extLst>
              <a:ext uri="{28A0092B-C50C-407E-A947-70E740481C1C}">
                <a14:useLocalDpi xmlns:a14="http://schemas.microsoft.com/office/drawing/2010/main"/>
              </a:ext>
            </a:extLst>
          </a:blip>
          <a:stretch>
            <a:fillRect/>
          </a:stretch>
        </p:blipFill>
        <p:spPr>
          <a:xfrm>
            <a:off x="8741318" y="1232209"/>
            <a:ext cx="3193036" cy="1151381"/>
          </a:xfrm>
          <a:prstGeom prst="rect">
            <a:avLst/>
          </a:prstGeom>
        </p:spPr>
      </p:pic>
      <p:sp>
        <p:nvSpPr>
          <p:cNvPr id="49" name="ZoneTexte 48">
            <a:extLst>
              <a:ext uri="{FF2B5EF4-FFF2-40B4-BE49-F238E27FC236}">
                <a16:creationId xmlns:a16="http://schemas.microsoft.com/office/drawing/2014/main" id="{02EC7928-FAF8-587B-5FD9-389BD63D8BE3}"/>
              </a:ext>
            </a:extLst>
          </p:cNvPr>
          <p:cNvSpPr txBox="1"/>
          <p:nvPr/>
        </p:nvSpPr>
        <p:spPr>
          <a:xfrm>
            <a:off x="9250270" y="1484504"/>
            <a:ext cx="2657158" cy="646331"/>
          </a:xfrm>
          <a:prstGeom prst="rect">
            <a:avLst/>
          </a:prstGeom>
          <a:noFill/>
        </p:spPr>
        <p:txBody>
          <a:bodyPr wrap="square">
            <a:spAutoFit/>
          </a:bodyPr>
          <a:lstStyle>
            <a:defPPr>
              <a:defRPr lang="en-US"/>
            </a:defPPr>
            <a:lvl1pPr marL="7701">
              <a:spcBef>
                <a:spcPts val="461"/>
              </a:spcBef>
              <a:defRPr b="1">
                <a:solidFill>
                  <a:srgbClr val="FFFFFF"/>
                </a:solidFill>
                <a:latin typeface="OpenSans-Extrabold"/>
                <a:cs typeface="Open Sans"/>
              </a:defRPr>
            </a:lvl1p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MONITOR FORECAST, ACT AND MEASURE IMPACT!</a:t>
            </a:r>
          </a:p>
        </p:txBody>
      </p:sp>
      <p:pic>
        <p:nvPicPr>
          <p:cNvPr id="61" name="object 16">
            <a:extLst>
              <a:ext uri="{FF2B5EF4-FFF2-40B4-BE49-F238E27FC236}">
                <a16:creationId xmlns:a16="http://schemas.microsoft.com/office/drawing/2014/main" id="{D36AE9C6-70FF-1C12-1E25-FA837875AA87}"/>
              </a:ext>
            </a:extLst>
          </p:cNvPr>
          <p:cNvPicPr/>
          <p:nvPr/>
        </p:nvPicPr>
        <p:blipFill>
          <a:blip r:embed="rId8" cstate="email">
            <a:extLst>
              <a:ext uri="{28A0092B-C50C-407E-A947-70E740481C1C}">
                <a14:useLocalDpi xmlns:a14="http://schemas.microsoft.com/office/drawing/2010/main"/>
              </a:ext>
            </a:extLst>
          </a:blip>
          <a:stretch>
            <a:fillRect/>
          </a:stretch>
        </p:blipFill>
        <p:spPr>
          <a:xfrm>
            <a:off x="5209984" y="1466556"/>
            <a:ext cx="552610" cy="674766"/>
          </a:xfrm>
          <a:prstGeom prst="rect">
            <a:avLst/>
          </a:prstGeom>
        </p:spPr>
      </p:pic>
      <p:sp>
        <p:nvSpPr>
          <p:cNvPr id="63" name="object 18">
            <a:extLst>
              <a:ext uri="{FF2B5EF4-FFF2-40B4-BE49-F238E27FC236}">
                <a16:creationId xmlns:a16="http://schemas.microsoft.com/office/drawing/2014/main" id="{F4254740-3594-67C5-638B-3BB0BF0A0E90}"/>
              </a:ext>
            </a:extLst>
          </p:cNvPr>
          <p:cNvSpPr/>
          <p:nvPr/>
        </p:nvSpPr>
        <p:spPr>
          <a:xfrm>
            <a:off x="8811878" y="1484504"/>
            <a:ext cx="434086" cy="581376"/>
          </a:xfrm>
          <a:custGeom>
            <a:avLst/>
            <a:gdLst/>
            <a:ahLst/>
            <a:cxnLst/>
            <a:rect l="l" t="t" r="r" b="b"/>
            <a:pathLst>
              <a:path w="824865" h="1054734">
                <a:moveTo>
                  <a:pt x="597230" y="88176"/>
                </a:moveTo>
                <a:lnTo>
                  <a:pt x="590219" y="53860"/>
                </a:lnTo>
                <a:lnTo>
                  <a:pt x="571119" y="25831"/>
                </a:lnTo>
                <a:lnTo>
                  <a:pt x="542772" y="6921"/>
                </a:lnTo>
                <a:lnTo>
                  <a:pt x="508063" y="0"/>
                </a:lnTo>
                <a:lnTo>
                  <a:pt x="316687" y="0"/>
                </a:lnTo>
                <a:lnTo>
                  <a:pt x="281978" y="6921"/>
                </a:lnTo>
                <a:lnTo>
                  <a:pt x="253631" y="25831"/>
                </a:lnTo>
                <a:lnTo>
                  <a:pt x="234518" y="53860"/>
                </a:lnTo>
                <a:lnTo>
                  <a:pt x="227520" y="88176"/>
                </a:lnTo>
                <a:lnTo>
                  <a:pt x="227520" y="140614"/>
                </a:lnTo>
                <a:lnTo>
                  <a:pt x="597230" y="140614"/>
                </a:lnTo>
                <a:lnTo>
                  <a:pt x="597230" y="88176"/>
                </a:lnTo>
                <a:close/>
              </a:path>
              <a:path w="824865" h="1054734">
                <a:moveTo>
                  <a:pt x="824750" y="142024"/>
                </a:moveTo>
                <a:lnTo>
                  <a:pt x="820229" y="119570"/>
                </a:lnTo>
                <a:lnTo>
                  <a:pt x="807783" y="101206"/>
                </a:lnTo>
                <a:lnTo>
                  <a:pt x="789279" y="88798"/>
                </a:lnTo>
                <a:lnTo>
                  <a:pt x="766597" y="84213"/>
                </a:lnTo>
                <a:lnTo>
                  <a:pt x="765124" y="84213"/>
                </a:lnTo>
                <a:lnTo>
                  <a:pt x="763663" y="84264"/>
                </a:lnTo>
                <a:lnTo>
                  <a:pt x="762177" y="84366"/>
                </a:lnTo>
                <a:lnTo>
                  <a:pt x="732320" y="84366"/>
                </a:lnTo>
                <a:lnTo>
                  <a:pt x="732320" y="414820"/>
                </a:lnTo>
                <a:lnTo>
                  <a:pt x="732320" y="639813"/>
                </a:lnTo>
                <a:lnTo>
                  <a:pt x="732320" y="864793"/>
                </a:lnTo>
                <a:lnTo>
                  <a:pt x="730643" y="873010"/>
                </a:lnTo>
                <a:lnTo>
                  <a:pt x="726071" y="879716"/>
                </a:lnTo>
                <a:lnTo>
                  <a:pt x="719289" y="884224"/>
                </a:lnTo>
                <a:lnTo>
                  <a:pt x="710984" y="885888"/>
                </a:lnTo>
                <a:lnTo>
                  <a:pt x="383933" y="885888"/>
                </a:lnTo>
                <a:lnTo>
                  <a:pt x="375627" y="884224"/>
                </a:lnTo>
                <a:lnTo>
                  <a:pt x="368846" y="879716"/>
                </a:lnTo>
                <a:lnTo>
                  <a:pt x="364274" y="873010"/>
                </a:lnTo>
                <a:lnTo>
                  <a:pt x="362597" y="864793"/>
                </a:lnTo>
                <a:lnTo>
                  <a:pt x="364274" y="856589"/>
                </a:lnTo>
                <a:lnTo>
                  <a:pt x="368846" y="849884"/>
                </a:lnTo>
                <a:lnTo>
                  <a:pt x="375627" y="845362"/>
                </a:lnTo>
                <a:lnTo>
                  <a:pt x="383933" y="843711"/>
                </a:lnTo>
                <a:lnTo>
                  <a:pt x="710984" y="843711"/>
                </a:lnTo>
                <a:lnTo>
                  <a:pt x="719289" y="845362"/>
                </a:lnTo>
                <a:lnTo>
                  <a:pt x="726071" y="849884"/>
                </a:lnTo>
                <a:lnTo>
                  <a:pt x="730643" y="856589"/>
                </a:lnTo>
                <a:lnTo>
                  <a:pt x="732320" y="864793"/>
                </a:lnTo>
                <a:lnTo>
                  <a:pt x="732320" y="639813"/>
                </a:lnTo>
                <a:lnTo>
                  <a:pt x="730643" y="648017"/>
                </a:lnTo>
                <a:lnTo>
                  <a:pt x="726071" y="654723"/>
                </a:lnTo>
                <a:lnTo>
                  <a:pt x="719289" y="659244"/>
                </a:lnTo>
                <a:lnTo>
                  <a:pt x="710984" y="660895"/>
                </a:lnTo>
                <a:lnTo>
                  <a:pt x="383933" y="660895"/>
                </a:lnTo>
                <a:lnTo>
                  <a:pt x="375627" y="659244"/>
                </a:lnTo>
                <a:lnTo>
                  <a:pt x="368846" y="654723"/>
                </a:lnTo>
                <a:lnTo>
                  <a:pt x="364274" y="648017"/>
                </a:lnTo>
                <a:lnTo>
                  <a:pt x="362597" y="639813"/>
                </a:lnTo>
                <a:lnTo>
                  <a:pt x="364274" y="631596"/>
                </a:lnTo>
                <a:lnTo>
                  <a:pt x="368846" y="624890"/>
                </a:lnTo>
                <a:lnTo>
                  <a:pt x="375627" y="620382"/>
                </a:lnTo>
                <a:lnTo>
                  <a:pt x="383933" y="618718"/>
                </a:lnTo>
                <a:lnTo>
                  <a:pt x="710984" y="618718"/>
                </a:lnTo>
                <a:lnTo>
                  <a:pt x="719289" y="620382"/>
                </a:lnTo>
                <a:lnTo>
                  <a:pt x="726071" y="624890"/>
                </a:lnTo>
                <a:lnTo>
                  <a:pt x="730643" y="631596"/>
                </a:lnTo>
                <a:lnTo>
                  <a:pt x="732320" y="639813"/>
                </a:lnTo>
                <a:lnTo>
                  <a:pt x="732320" y="414820"/>
                </a:lnTo>
                <a:lnTo>
                  <a:pt x="730643" y="423037"/>
                </a:lnTo>
                <a:lnTo>
                  <a:pt x="726071" y="429742"/>
                </a:lnTo>
                <a:lnTo>
                  <a:pt x="719289" y="434251"/>
                </a:lnTo>
                <a:lnTo>
                  <a:pt x="710984" y="435914"/>
                </a:lnTo>
                <a:lnTo>
                  <a:pt x="383933" y="435914"/>
                </a:lnTo>
                <a:lnTo>
                  <a:pt x="375627" y="434251"/>
                </a:lnTo>
                <a:lnTo>
                  <a:pt x="368846" y="429742"/>
                </a:lnTo>
                <a:lnTo>
                  <a:pt x="364274" y="423037"/>
                </a:lnTo>
                <a:lnTo>
                  <a:pt x="362597" y="414820"/>
                </a:lnTo>
                <a:lnTo>
                  <a:pt x="364274" y="406615"/>
                </a:lnTo>
                <a:lnTo>
                  <a:pt x="368846" y="399910"/>
                </a:lnTo>
                <a:lnTo>
                  <a:pt x="375627" y="395389"/>
                </a:lnTo>
                <a:lnTo>
                  <a:pt x="383933" y="393738"/>
                </a:lnTo>
                <a:lnTo>
                  <a:pt x="710984" y="393738"/>
                </a:lnTo>
                <a:lnTo>
                  <a:pt x="719289" y="395389"/>
                </a:lnTo>
                <a:lnTo>
                  <a:pt x="726071" y="399910"/>
                </a:lnTo>
                <a:lnTo>
                  <a:pt x="730643" y="406615"/>
                </a:lnTo>
                <a:lnTo>
                  <a:pt x="732320" y="414820"/>
                </a:lnTo>
                <a:lnTo>
                  <a:pt x="732320" y="84366"/>
                </a:lnTo>
                <a:lnTo>
                  <a:pt x="639889" y="84366"/>
                </a:lnTo>
                <a:lnTo>
                  <a:pt x="639889" y="156083"/>
                </a:lnTo>
                <a:lnTo>
                  <a:pt x="638606" y="165011"/>
                </a:lnTo>
                <a:lnTo>
                  <a:pt x="634911" y="173659"/>
                </a:lnTo>
                <a:lnTo>
                  <a:pt x="629094" y="180213"/>
                </a:lnTo>
                <a:lnTo>
                  <a:pt x="621398" y="182803"/>
                </a:lnTo>
                <a:lnTo>
                  <a:pt x="302171" y="182803"/>
                </a:lnTo>
                <a:lnTo>
                  <a:pt x="302171" y="341782"/>
                </a:lnTo>
                <a:lnTo>
                  <a:pt x="302171" y="566775"/>
                </a:lnTo>
                <a:lnTo>
                  <a:pt x="302171" y="791756"/>
                </a:lnTo>
                <a:lnTo>
                  <a:pt x="300761" y="798372"/>
                </a:lnTo>
                <a:lnTo>
                  <a:pt x="297192" y="804329"/>
                </a:lnTo>
                <a:lnTo>
                  <a:pt x="186270" y="906983"/>
                </a:lnTo>
                <a:lnTo>
                  <a:pt x="182727" y="911174"/>
                </a:lnTo>
                <a:lnTo>
                  <a:pt x="177584" y="913726"/>
                </a:lnTo>
                <a:lnTo>
                  <a:pt x="172059" y="914006"/>
                </a:lnTo>
                <a:lnTo>
                  <a:pt x="166116" y="913777"/>
                </a:lnTo>
                <a:lnTo>
                  <a:pt x="160489" y="911263"/>
                </a:lnTo>
                <a:lnTo>
                  <a:pt x="156413" y="906983"/>
                </a:lnTo>
                <a:lnTo>
                  <a:pt x="98107" y="847928"/>
                </a:lnTo>
                <a:lnTo>
                  <a:pt x="93865" y="840790"/>
                </a:lnTo>
                <a:lnTo>
                  <a:pt x="92710" y="832878"/>
                </a:lnTo>
                <a:lnTo>
                  <a:pt x="94615" y="825093"/>
                </a:lnTo>
                <a:lnTo>
                  <a:pt x="99529" y="818388"/>
                </a:lnTo>
                <a:lnTo>
                  <a:pt x="106527" y="813879"/>
                </a:lnTo>
                <a:lnTo>
                  <a:pt x="114465" y="812368"/>
                </a:lnTo>
                <a:lnTo>
                  <a:pt x="122402" y="813879"/>
                </a:lnTo>
                <a:lnTo>
                  <a:pt x="129400" y="818388"/>
                </a:lnTo>
                <a:lnTo>
                  <a:pt x="172059" y="863396"/>
                </a:lnTo>
                <a:lnTo>
                  <a:pt x="226885" y="812368"/>
                </a:lnTo>
                <a:lnTo>
                  <a:pt x="268757" y="773391"/>
                </a:lnTo>
                <a:lnTo>
                  <a:pt x="276542" y="770102"/>
                </a:lnTo>
                <a:lnTo>
                  <a:pt x="284708" y="770013"/>
                </a:lnTo>
                <a:lnTo>
                  <a:pt x="292328" y="772960"/>
                </a:lnTo>
                <a:lnTo>
                  <a:pt x="298411" y="778776"/>
                </a:lnTo>
                <a:lnTo>
                  <a:pt x="301396" y="785050"/>
                </a:lnTo>
                <a:lnTo>
                  <a:pt x="302171" y="791756"/>
                </a:lnTo>
                <a:lnTo>
                  <a:pt x="302171" y="566775"/>
                </a:lnTo>
                <a:lnTo>
                  <a:pt x="300761" y="573379"/>
                </a:lnTo>
                <a:lnTo>
                  <a:pt x="297192" y="579335"/>
                </a:lnTo>
                <a:lnTo>
                  <a:pt x="186270" y="682002"/>
                </a:lnTo>
                <a:lnTo>
                  <a:pt x="182727" y="686181"/>
                </a:lnTo>
                <a:lnTo>
                  <a:pt x="177584" y="688746"/>
                </a:lnTo>
                <a:lnTo>
                  <a:pt x="172059" y="689025"/>
                </a:lnTo>
                <a:lnTo>
                  <a:pt x="166116" y="688797"/>
                </a:lnTo>
                <a:lnTo>
                  <a:pt x="160489" y="686269"/>
                </a:lnTo>
                <a:lnTo>
                  <a:pt x="156413" y="682002"/>
                </a:lnTo>
                <a:lnTo>
                  <a:pt x="98107" y="622947"/>
                </a:lnTo>
                <a:lnTo>
                  <a:pt x="93865" y="615797"/>
                </a:lnTo>
                <a:lnTo>
                  <a:pt x="92710" y="607885"/>
                </a:lnTo>
                <a:lnTo>
                  <a:pt x="94615" y="600100"/>
                </a:lnTo>
                <a:lnTo>
                  <a:pt x="99529" y="593407"/>
                </a:lnTo>
                <a:lnTo>
                  <a:pt x="106527" y="588886"/>
                </a:lnTo>
                <a:lnTo>
                  <a:pt x="114465" y="587375"/>
                </a:lnTo>
                <a:lnTo>
                  <a:pt x="122402" y="588886"/>
                </a:lnTo>
                <a:lnTo>
                  <a:pt x="129400" y="593407"/>
                </a:lnTo>
                <a:lnTo>
                  <a:pt x="172059" y="638403"/>
                </a:lnTo>
                <a:lnTo>
                  <a:pt x="226885" y="587375"/>
                </a:lnTo>
                <a:lnTo>
                  <a:pt x="268757" y="548411"/>
                </a:lnTo>
                <a:lnTo>
                  <a:pt x="276542" y="545109"/>
                </a:lnTo>
                <a:lnTo>
                  <a:pt x="284708" y="545020"/>
                </a:lnTo>
                <a:lnTo>
                  <a:pt x="292328" y="547979"/>
                </a:lnTo>
                <a:lnTo>
                  <a:pt x="298411" y="553796"/>
                </a:lnTo>
                <a:lnTo>
                  <a:pt x="301396" y="560057"/>
                </a:lnTo>
                <a:lnTo>
                  <a:pt x="302171" y="566775"/>
                </a:lnTo>
                <a:lnTo>
                  <a:pt x="302171" y="341782"/>
                </a:lnTo>
                <a:lnTo>
                  <a:pt x="300761" y="348399"/>
                </a:lnTo>
                <a:lnTo>
                  <a:pt x="297192" y="354355"/>
                </a:lnTo>
                <a:lnTo>
                  <a:pt x="186270" y="457009"/>
                </a:lnTo>
                <a:lnTo>
                  <a:pt x="182727" y="461200"/>
                </a:lnTo>
                <a:lnTo>
                  <a:pt x="177584" y="463753"/>
                </a:lnTo>
                <a:lnTo>
                  <a:pt x="172059" y="464032"/>
                </a:lnTo>
                <a:lnTo>
                  <a:pt x="166116" y="463804"/>
                </a:lnTo>
                <a:lnTo>
                  <a:pt x="160489" y="461276"/>
                </a:lnTo>
                <a:lnTo>
                  <a:pt x="156413" y="457009"/>
                </a:lnTo>
                <a:lnTo>
                  <a:pt x="98107" y="397954"/>
                </a:lnTo>
                <a:lnTo>
                  <a:pt x="93865" y="390817"/>
                </a:lnTo>
                <a:lnTo>
                  <a:pt x="92710" y="382892"/>
                </a:lnTo>
                <a:lnTo>
                  <a:pt x="94615" y="375119"/>
                </a:lnTo>
                <a:lnTo>
                  <a:pt x="99529" y="368414"/>
                </a:lnTo>
                <a:lnTo>
                  <a:pt x="106527" y="363893"/>
                </a:lnTo>
                <a:lnTo>
                  <a:pt x="114465" y="362394"/>
                </a:lnTo>
                <a:lnTo>
                  <a:pt x="122402" y="363893"/>
                </a:lnTo>
                <a:lnTo>
                  <a:pt x="129400" y="368414"/>
                </a:lnTo>
                <a:lnTo>
                  <a:pt x="172059" y="413423"/>
                </a:lnTo>
                <a:lnTo>
                  <a:pt x="226885" y="362394"/>
                </a:lnTo>
                <a:lnTo>
                  <a:pt x="268757" y="323418"/>
                </a:lnTo>
                <a:lnTo>
                  <a:pt x="276542" y="320116"/>
                </a:lnTo>
                <a:lnTo>
                  <a:pt x="284708" y="320040"/>
                </a:lnTo>
                <a:lnTo>
                  <a:pt x="292328" y="322986"/>
                </a:lnTo>
                <a:lnTo>
                  <a:pt x="298411" y="328803"/>
                </a:lnTo>
                <a:lnTo>
                  <a:pt x="301396" y="335076"/>
                </a:lnTo>
                <a:lnTo>
                  <a:pt x="302171" y="341782"/>
                </a:lnTo>
                <a:lnTo>
                  <a:pt x="302171" y="182803"/>
                </a:lnTo>
                <a:lnTo>
                  <a:pt x="201917" y="182803"/>
                </a:lnTo>
                <a:lnTo>
                  <a:pt x="194449" y="180213"/>
                </a:lnTo>
                <a:lnTo>
                  <a:pt x="189128" y="173659"/>
                </a:lnTo>
                <a:lnTo>
                  <a:pt x="185928" y="165011"/>
                </a:lnTo>
                <a:lnTo>
                  <a:pt x="184861" y="156083"/>
                </a:lnTo>
                <a:lnTo>
                  <a:pt x="184861" y="84366"/>
                </a:lnTo>
                <a:lnTo>
                  <a:pt x="62560" y="84366"/>
                </a:lnTo>
                <a:lnTo>
                  <a:pt x="20193" y="98234"/>
                </a:lnTo>
                <a:lnTo>
                  <a:pt x="152" y="137642"/>
                </a:lnTo>
                <a:lnTo>
                  <a:pt x="0" y="989977"/>
                </a:lnTo>
                <a:lnTo>
                  <a:pt x="4457" y="1014679"/>
                </a:lnTo>
                <a:lnTo>
                  <a:pt x="17716" y="1035100"/>
                </a:lnTo>
                <a:lnTo>
                  <a:pt x="37744" y="1049108"/>
                </a:lnTo>
                <a:lnTo>
                  <a:pt x="62522" y="1054633"/>
                </a:lnTo>
                <a:lnTo>
                  <a:pt x="762177" y="1054633"/>
                </a:lnTo>
                <a:lnTo>
                  <a:pt x="786980" y="1049108"/>
                </a:lnTo>
                <a:lnTo>
                  <a:pt x="807021" y="1035100"/>
                </a:lnTo>
                <a:lnTo>
                  <a:pt x="820267" y="1014679"/>
                </a:lnTo>
                <a:lnTo>
                  <a:pt x="824750" y="989977"/>
                </a:lnTo>
                <a:lnTo>
                  <a:pt x="824750" y="914006"/>
                </a:lnTo>
                <a:lnTo>
                  <a:pt x="824750" y="885888"/>
                </a:lnTo>
                <a:lnTo>
                  <a:pt x="824750" y="182803"/>
                </a:lnTo>
                <a:lnTo>
                  <a:pt x="824750" y="14202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E020D2E4-5425-1D53-681A-6C936C422914}"/>
              </a:ext>
            </a:extLst>
          </p:cNvPr>
          <p:cNvSpPr/>
          <p:nvPr/>
        </p:nvSpPr>
        <p:spPr>
          <a:xfrm>
            <a:off x="8626350" y="3528417"/>
            <a:ext cx="3148549" cy="1811197"/>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Flèche : bas 134">
            <a:extLst>
              <a:ext uri="{FF2B5EF4-FFF2-40B4-BE49-F238E27FC236}">
                <a16:creationId xmlns:a16="http://schemas.microsoft.com/office/drawing/2014/main" id="{26DBA90E-0009-7807-DF66-F7BC974D5C1A}"/>
              </a:ext>
            </a:extLst>
          </p:cNvPr>
          <p:cNvSpPr/>
          <p:nvPr/>
        </p:nvSpPr>
        <p:spPr>
          <a:xfrm rot="10800000" flipH="1">
            <a:off x="10126869" y="2603774"/>
            <a:ext cx="282885" cy="924641"/>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object 27">
            <a:extLst>
              <a:ext uri="{FF2B5EF4-FFF2-40B4-BE49-F238E27FC236}">
                <a16:creationId xmlns:a16="http://schemas.microsoft.com/office/drawing/2014/main" id="{4CC198E0-C943-BF31-0599-876D0D250813}"/>
              </a:ext>
            </a:extLst>
          </p:cNvPr>
          <p:cNvSpPr/>
          <p:nvPr/>
        </p:nvSpPr>
        <p:spPr>
          <a:xfrm rot="11136493">
            <a:off x="4002541" y="1436103"/>
            <a:ext cx="2587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27">
            <a:extLst>
              <a:ext uri="{FF2B5EF4-FFF2-40B4-BE49-F238E27FC236}">
                <a16:creationId xmlns:a16="http://schemas.microsoft.com/office/drawing/2014/main" id="{93DAEB52-9B11-57EB-8079-F21F04B58F5F}"/>
              </a:ext>
            </a:extLst>
          </p:cNvPr>
          <p:cNvSpPr/>
          <p:nvPr/>
        </p:nvSpPr>
        <p:spPr>
          <a:xfrm rot="11080900">
            <a:off x="8036942" y="1518890"/>
            <a:ext cx="2587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ZoneTexte 132">
            <a:extLst>
              <a:ext uri="{FF2B5EF4-FFF2-40B4-BE49-F238E27FC236}">
                <a16:creationId xmlns:a16="http://schemas.microsoft.com/office/drawing/2014/main" id="{C8CBE4B6-417F-AE44-9758-51264499AC5F}"/>
              </a:ext>
            </a:extLst>
          </p:cNvPr>
          <p:cNvSpPr txBox="1"/>
          <p:nvPr/>
        </p:nvSpPr>
        <p:spPr>
          <a:xfrm>
            <a:off x="8646433" y="3649185"/>
            <a:ext cx="3300114"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Consider including nutrition-sensitive indicators in M&amp;E framework and adding questions related to diet and nutrition outcomes in after-action reviews/impact evaluations</a:t>
            </a:r>
          </a:p>
        </p:txBody>
      </p:sp>
      <p:pic>
        <p:nvPicPr>
          <p:cNvPr id="2" name="object 2">
            <a:extLst>
              <a:ext uri="{FF2B5EF4-FFF2-40B4-BE49-F238E27FC236}">
                <a16:creationId xmlns:a16="http://schemas.microsoft.com/office/drawing/2014/main" id="{5B37FAE3-0CA1-33A6-18FE-BCF304199ED9}"/>
              </a:ext>
            </a:extLst>
          </p:cNvPr>
          <p:cNvPicPr/>
          <p:nvPr/>
        </p:nvPicPr>
        <p:blipFill>
          <a:blip r:embed="rId9" cstate="email">
            <a:extLst>
              <a:ext uri="{28A0092B-C50C-407E-A947-70E740481C1C}">
                <a14:useLocalDpi xmlns:a14="http://schemas.microsoft.com/office/drawing/2010/main"/>
              </a:ext>
            </a:extLst>
          </a:blip>
          <a:stretch>
            <a:fillRect/>
          </a:stretch>
        </p:blipFill>
        <p:spPr>
          <a:xfrm flipH="1">
            <a:off x="986441" y="62487"/>
            <a:ext cx="5596199" cy="855630"/>
          </a:xfrm>
          <a:prstGeom prst="rect">
            <a:avLst/>
          </a:prstGeom>
        </p:spPr>
      </p:pic>
      <p:pic>
        <p:nvPicPr>
          <p:cNvPr id="3" name="object 2">
            <a:extLst>
              <a:ext uri="{FF2B5EF4-FFF2-40B4-BE49-F238E27FC236}">
                <a16:creationId xmlns:a16="http://schemas.microsoft.com/office/drawing/2014/main" id="{F83C0416-19D1-6D16-2497-E37C845B1A2D}"/>
              </a:ext>
            </a:extLst>
          </p:cNvPr>
          <p:cNvPicPr/>
          <p:nvPr/>
        </p:nvPicPr>
        <p:blipFill>
          <a:blip r:embed="rId10" cstate="email">
            <a:extLst>
              <a:ext uri="{28A0092B-C50C-407E-A947-70E740481C1C}">
                <a14:useLocalDpi xmlns:a14="http://schemas.microsoft.com/office/drawing/2010/main"/>
              </a:ext>
            </a:extLst>
          </a:blip>
          <a:stretch>
            <a:fillRect/>
          </a:stretch>
        </p:blipFill>
        <p:spPr>
          <a:xfrm>
            <a:off x="4888264" y="58644"/>
            <a:ext cx="5053454" cy="855630"/>
          </a:xfrm>
          <a:prstGeom prst="rect">
            <a:avLst/>
          </a:prstGeom>
        </p:spPr>
      </p:pic>
      <p:sp>
        <p:nvSpPr>
          <p:cNvPr id="4" name="object 19">
            <a:extLst>
              <a:ext uri="{FF2B5EF4-FFF2-40B4-BE49-F238E27FC236}">
                <a16:creationId xmlns:a16="http://schemas.microsoft.com/office/drawing/2014/main" id="{A63BFA46-EDE0-A3F6-BA92-4DA03DB7EB48}"/>
              </a:ext>
            </a:extLst>
          </p:cNvPr>
          <p:cNvSpPr txBox="1">
            <a:spLocks/>
          </p:cNvSpPr>
          <p:nvPr/>
        </p:nvSpPr>
        <p:spPr>
          <a:xfrm>
            <a:off x="1535270" y="297085"/>
            <a:ext cx="8454766" cy="439441"/>
          </a:xfrm>
          <a:prstGeom prst="rect">
            <a:avLst/>
          </a:prstGeom>
        </p:spPr>
        <p:txBody>
          <a:bodyPr vert="horz" wrap="square" lIns="0" tIns="8471" rIns="0" bIns="0" rtlCol="0" anchor="ctr">
            <a:spAutoFit/>
          </a:bodyPr>
          <a:lstStyle>
            <a:lvl1pPr>
              <a:defRPr sz="2244" b="0" i="0">
                <a:solidFill>
                  <a:schemeClr val="bg1"/>
                </a:solidFill>
                <a:latin typeface="HALDEN SOLID"/>
                <a:ea typeface="+mj-ea"/>
                <a:cs typeface="HALDEN SOLID"/>
              </a:defRPr>
            </a:lvl1p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lang="en-GB" sz="2800" b="0" i="0" u="none" strike="noStrike" kern="0" cap="none" spc="0" normalizeH="0" baseline="0" noProof="0">
                <a:ln>
                  <a:noFill/>
                </a:ln>
                <a:solidFill>
                  <a:prstClr val="white"/>
                </a:solidFill>
                <a:effectLst/>
                <a:uLnTx/>
                <a:uFillTx/>
                <a:latin typeface="HALDEN SOLID"/>
                <a:ea typeface="+mj-ea"/>
              </a:rPr>
              <a:t>Integrating NUTRITION into THE ANTICIPATORY ACTION SYSTEM</a:t>
            </a:r>
          </a:p>
        </p:txBody>
      </p:sp>
    </p:spTree>
    <p:extLst>
      <p:ext uri="{BB962C8B-B14F-4D97-AF65-F5344CB8AC3E}">
        <p14:creationId xmlns:p14="http://schemas.microsoft.com/office/powerpoint/2010/main" val="38069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34" grpId="0" animBg="1"/>
      <p:bldP spid="135" grpId="0" animBg="1"/>
      <p:bldP spid="1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50D30A0-1295-49F9-9F96-A04D7A9478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4297" y="6230567"/>
            <a:ext cx="584782" cy="478458"/>
          </a:xfrm>
          <a:prstGeom prst="rect">
            <a:avLst/>
          </a:prstGeom>
        </p:spPr>
      </p:pic>
      <p:pic>
        <p:nvPicPr>
          <p:cNvPr id="11" name="Graphic 10">
            <a:extLst>
              <a:ext uri="{FF2B5EF4-FFF2-40B4-BE49-F238E27FC236}">
                <a16:creationId xmlns:a16="http://schemas.microsoft.com/office/drawing/2014/main" id="{27ABD246-E986-4C54-A5C0-7402A293A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131" y="6230567"/>
            <a:ext cx="633335" cy="454702"/>
          </a:xfrm>
          <a:prstGeom prst="rect">
            <a:avLst/>
          </a:prstGeom>
        </p:spPr>
      </p:pic>
      <p:sp>
        <p:nvSpPr>
          <p:cNvPr id="13" name="TextBox 12">
            <a:extLst>
              <a:ext uri="{FF2B5EF4-FFF2-40B4-BE49-F238E27FC236}">
                <a16:creationId xmlns:a16="http://schemas.microsoft.com/office/drawing/2014/main" id="{0267B27D-FC15-9277-9333-A8988301C05D}"/>
              </a:ext>
            </a:extLst>
          </p:cNvPr>
          <p:cNvSpPr txBox="1"/>
          <p:nvPr/>
        </p:nvSpPr>
        <p:spPr>
          <a:xfrm>
            <a:off x="5162939" y="1957730"/>
            <a:ext cx="186612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IP Presence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UN AOR</a:t>
            </a:r>
          </a:p>
        </p:txBody>
      </p:sp>
      <p:sp>
        <p:nvSpPr>
          <p:cNvPr id="15" name="Arrow: Bent-Up 14">
            <a:extLst>
              <a:ext uri="{FF2B5EF4-FFF2-40B4-BE49-F238E27FC236}">
                <a16:creationId xmlns:a16="http://schemas.microsoft.com/office/drawing/2014/main" id="{0DDB4F75-BE8C-DEF6-7DFA-43065A974EB0}"/>
              </a:ext>
            </a:extLst>
          </p:cNvPr>
          <p:cNvSpPr/>
          <p:nvPr/>
        </p:nvSpPr>
        <p:spPr>
          <a:xfrm flipH="1" flipV="1">
            <a:off x="5857957" y="3951782"/>
            <a:ext cx="1342728" cy="6064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Bent-Up 15">
            <a:extLst>
              <a:ext uri="{FF2B5EF4-FFF2-40B4-BE49-F238E27FC236}">
                <a16:creationId xmlns:a16="http://schemas.microsoft.com/office/drawing/2014/main" id="{5EA28D4B-B2E9-19FE-E19A-2FABC9F29E67}"/>
              </a:ext>
            </a:extLst>
          </p:cNvPr>
          <p:cNvSpPr/>
          <p:nvPr/>
        </p:nvSpPr>
        <p:spPr>
          <a:xfrm>
            <a:off x="4874573" y="2523205"/>
            <a:ext cx="1330284" cy="60648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map of different colored areas&#10;&#10;Description automatically generated">
            <a:extLst>
              <a:ext uri="{FF2B5EF4-FFF2-40B4-BE49-F238E27FC236}">
                <a16:creationId xmlns:a16="http://schemas.microsoft.com/office/drawing/2014/main" id="{717BE3B3-0B94-818D-0997-0105BD122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837" y="0"/>
            <a:ext cx="4849446" cy="6858000"/>
          </a:xfrm>
          <a:prstGeom prst="rect">
            <a:avLst/>
          </a:prstGeom>
        </p:spPr>
      </p:pic>
      <p:pic>
        <p:nvPicPr>
          <p:cNvPr id="7" name="Picture 6" descr="A map of different colored states&#10;&#10;Description automatically generated">
            <a:extLst>
              <a:ext uri="{FF2B5EF4-FFF2-40B4-BE49-F238E27FC236}">
                <a16:creationId xmlns:a16="http://schemas.microsoft.com/office/drawing/2014/main" id="{51498F44-41AE-5D90-51DD-DA9F90C9A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216" y="0"/>
            <a:ext cx="4849446" cy="6858000"/>
          </a:xfrm>
          <a:prstGeom prst="rect">
            <a:avLst/>
          </a:prstGeom>
        </p:spPr>
      </p:pic>
    </p:spTree>
    <p:extLst>
      <p:ext uri="{BB962C8B-B14F-4D97-AF65-F5344CB8AC3E}">
        <p14:creationId xmlns:p14="http://schemas.microsoft.com/office/powerpoint/2010/main" val="4041947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5646C30E-717C-D989-A9C1-FF15ED5FE14A}"/>
              </a:ext>
            </a:extLst>
          </p:cNvPr>
          <p:cNvGrpSpPr/>
          <p:nvPr/>
        </p:nvGrpSpPr>
        <p:grpSpPr>
          <a:xfrm>
            <a:off x="-991782" y="3332183"/>
            <a:ext cx="11267759" cy="1912347"/>
            <a:chOff x="754038" y="5480790"/>
            <a:chExt cx="18581370" cy="3153602"/>
          </a:xfrm>
        </p:grpSpPr>
        <p:grpSp>
          <p:nvGrpSpPr>
            <p:cNvPr id="55" name="object 55"/>
            <p:cNvGrpSpPr/>
            <p:nvPr/>
          </p:nvGrpSpPr>
          <p:grpSpPr>
            <a:xfrm>
              <a:off x="754038" y="5480790"/>
              <a:ext cx="18581370" cy="3153602"/>
              <a:chOff x="754038" y="5480790"/>
              <a:chExt cx="18581370" cy="3153602"/>
            </a:xfrm>
          </p:grpSpPr>
          <p:sp>
            <p:nvSpPr>
              <p:cNvPr id="56" name="object 56"/>
              <p:cNvSpPr/>
              <p:nvPr/>
            </p:nvSpPr>
            <p:spPr>
              <a:xfrm>
                <a:off x="3066185" y="6214407"/>
                <a:ext cx="4578985" cy="2419985"/>
              </a:xfrm>
              <a:custGeom>
                <a:avLst/>
                <a:gdLst/>
                <a:ahLst/>
                <a:cxnLst/>
                <a:rect l="l" t="t" r="r" b="b"/>
                <a:pathLst>
                  <a:path w="4578984" h="2419984">
                    <a:moveTo>
                      <a:pt x="4578624" y="2419392"/>
                    </a:moveTo>
                    <a:lnTo>
                      <a:pt x="0" y="2419392"/>
                    </a:lnTo>
                    <a:lnTo>
                      <a:pt x="0" y="0"/>
                    </a:lnTo>
                    <a:lnTo>
                      <a:pt x="4578624" y="0"/>
                    </a:lnTo>
                    <a:lnTo>
                      <a:pt x="4578624" y="2419392"/>
                    </a:lnTo>
                    <a:close/>
                  </a:path>
                </a:pathLst>
              </a:custGeom>
              <a:ln w="19643">
                <a:solidFill>
                  <a:srgbClr val="000000"/>
                </a:solidFill>
                <a:prstDash val="dash"/>
              </a:ln>
            </p:spPr>
            <p:txBody>
              <a:bodyPr wrap="square" lIns="0" tIns="0" rIns="0" bIns="0" rtlCol="0"/>
              <a:lstStyle/>
              <a:p>
                <a:pPr defTabSz="554492"/>
                <a:endParaRPr sz="1092">
                  <a:solidFill>
                    <a:sysClr val="windowText" lastClr="000000"/>
                  </a:solidFill>
                </a:endParaRPr>
              </a:p>
            </p:txBody>
          </p:sp>
          <p:sp>
            <p:nvSpPr>
              <p:cNvPr id="57" name="object 57"/>
              <p:cNvSpPr/>
              <p:nvPr/>
            </p:nvSpPr>
            <p:spPr>
              <a:xfrm>
                <a:off x="754038" y="5480790"/>
                <a:ext cx="18581370" cy="795020"/>
              </a:xfrm>
              <a:custGeom>
                <a:avLst/>
                <a:gdLst/>
                <a:ahLst/>
                <a:cxnLst/>
                <a:rect l="l" t="t" r="r" b="b"/>
                <a:pathLst>
                  <a:path w="18581370" h="795020">
                    <a:moveTo>
                      <a:pt x="18580931" y="794415"/>
                    </a:moveTo>
                    <a:lnTo>
                      <a:pt x="0" y="794415"/>
                    </a:lnTo>
                    <a:lnTo>
                      <a:pt x="0" y="0"/>
                    </a:lnTo>
                    <a:lnTo>
                      <a:pt x="18580931" y="0"/>
                    </a:lnTo>
                    <a:lnTo>
                      <a:pt x="18580931" y="794415"/>
                    </a:lnTo>
                    <a:close/>
                  </a:path>
                </a:pathLst>
              </a:custGeom>
              <a:ln w="28093">
                <a:solidFill>
                  <a:srgbClr val="982B56"/>
                </a:solidFill>
              </a:ln>
            </p:spPr>
            <p:txBody>
              <a:bodyPr wrap="square" lIns="0" tIns="0" rIns="0" bIns="0" rtlCol="0"/>
              <a:lstStyle/>
              <a:p>
                <a:pPr defTabSz="554492"/>
                <a:endParaRPr sz="1092">
                  <a:solidFill>
                    <a:sysClr val="windowText" lastClr="000000"/>
                  </a:solidFill>
                </a:endParaRPr>
              </a:p>
            </p:txBody>
          </p:sp>
          <p:sp>
            <p:nvSpPr>
              <p:cNvPr id="58" name="object 58"/>
              <p:cNvSpPr/>
              <p:nvPr/>
            </p:nvSpPr>
            <p:spPr>
              <a:xfrm>
                <a:off x="2397040" y="5492855"/>
                <a:ext cx="15041201" cy="816610"/>
              </a:xfrm>
              <a:custGeom>
                <a:avLst/>
                <a:gdLst/>
                <a:ahLst/>
                <a:cxnLst/>
                <a:rect l="l" t="t" r="r" b="b"/>
                <a:pathLst>
                  <a:path w="15000605" h="816610">
                    <a:moveTo>
                      <a:pt x="14061186" y="799769"/>
                    </a:moveTo>
                    <a:lnTo>
                      <a:pt x="5351589" y="799769"/>
                    </a:lnTo>
                    <a:lnTo>
                      <a:pt x="5351589" y="816584"/>
                    </a:lnTo>
                    <a:lnTo>
                      <a:pt x="14061186" y="816584"/>
                    </a:lnTo>
                    <a:lnTo>
                      <a:pt x="14061186" y="799769"/>
                    </a:lnTo>
                    <a:close/>
                  </a:path>
                  <a:path w="15000605" h="816610">
                    <a:moveTo>
                      <a:pt x="14061186" y="1181"/>
                    </a:moveTo>
                    <a:lnTo>
                      <a:pt x="5351589" y="0"/>
                    </a:lnTo>
                    <a:lnTo>
                      <a:pt x="5351589" y="5346"/>
                    </a:lnTo>
                    <a:lnTo>
                      <a:pt x="0" y="5346"/>
                    </a:lnTo>
                    <a:lnTo>
                      <a:pt x="0" y="799757"/>
                    </a:lnTo>
                    <a:lnTo>
                      <a:pt x="5351589" y="799757"/>
                    </a:lnTo>
                    <a:lnTo>
                      <a:pt x="5351589" y="5359"/>
                    </a:lnTo>
                    <a:lnTo>
                      <a:pt x="14061186" y="5359"/>
                    </a:lnTo>
                    <a:lnTo>
                      <a:pt x="14061186" y="1181"/>
                    </a:lnTo>
                    <a:close/>
                  </a:path>
                  <a:path w="15000605" h="816610">
                    <a:moveTo>
                      <a:pt x="15000466" y="5359"/>
                    </a:moveTo>
                    <a:lnTo>
                      <a:pt x="14061186" y="5359"/>
                    </a:lnTo>
                    <a:lnTo>
                      <a:pt x="14061186" y="799769"/>
                    </a:lnTo>
                    <a:lnTo>
                      <a:pt x="15000466" y="799769"/>
                    </a:lnTo>
                    <a:lnTo>
                      <a:pt x="15000466" y="5359"/>
                    </a:lnTo>
                    <a:close/>
                  </a:path>
                </a:pathLst>
              </a:custGeom>
              <a:solidFill>
                <a:srgbClr val="982B56"/>
              </a:solidFill>
            </p:spPr>
            <p:txBody>
              <a:bodyPr wrap="square" lIns="0" tIns="0" rIns="0" bIns="0" rtlCol="0"/>
              <a:lstStyle/>
              <a:p>
                <a:pPr defTabSz="554492"/>
                <a:endParaRPr sz="1092">
                  <a:solidFill>
                    <a:sysClr val="windowText" lastClr="000000"/>
                  </a:solidFill>
                </a:endParaRPr>
              </a:p>
            </p:txBody>
          </p:sp>
        </p:grpSp>
        <p:sp>
          <p:nvSpPr>
            <p:cNvPr id="59" name="object 59"/>
            <p:cNvSpPr txBox="1"/>
            <p:nvPr/>
          </p:nvSpPr>
          <p:spPr>
            <a:xfrm>
              <a:off x="3082057" y="5731951"/>
              <a:ext cx="4041775" cy="250729"/>
            </a:xfrm>
            <a:prstGeom prst="rect">
              <a:avLst/>
            </a:prstGeom>
          </p:spPr>
          <p:txBody>
            <a:bodyPr vert="horz" wrap="square" lIns="0" tIns="7316" rIns="0" bIns="0" rtlCol="0">
              <a:spAutoFit/>
            </a:bodyPr>
            <a:lstStyle/>
            <a:p>
              <a:pPr defTabSz="554492">
                <a:spcBef>
                  <a:spcPts val="58"/>
                </a:spcBef>
                <a:tabLst>
                  <a:tab pos="767433" algn="l"/>
                  <a:tab pos="1568751" algn="l"/>
                  <a:tab pos="2336183" algn="l"/>
                </a:tabLst>
              </a:pPr>
              <a:r>
                <a:rPr lang="en-GB" sz="940" b="1">
                  <a:solidFill>
                    <a:prstClr val="white"/>
                  </a:solidFill>
                  <a:latin typeface="OpenSans-Semibold"/>
                  <a:cs typeface="OpenSans-Semibold"/>
                </a:rPr>
                <a:t>JUN                  JUL                   AUG                    SEP</a:t>
              </a:r>
              <a:endParaRPr sz="940" b="1">
                <a:solidFill>
                  <a:prstClr val="white"/>
                </a:solidFill>
                <a:latin typeface="OpenSans-Semibold"/>
                <a:cs typeface="OpenSans-Semibold"/>
              </a:endParaRPr>
            </a:p>
          </p:txBody>
        </p:sp>
        <p:sp>
          <p:nvSpPr>
            <p:cNvPr id="60" name="object 60"/>
            <p:cNvSpPr txBox="1"/>
            <p:nvPr/>
          </p:nvSpPr>
          <p:spPr>
            <a:xfrm>
              <a:off x="8070825" y="5731951"/>
              <a:ext cx="456883"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OCT</a:t>
              </a:r>
              <a:endParaRPr sz="940">
                <a:solidFill>
                  <a:sysClr val="windowText" lastClr="000000"/>
                </a:solidFill>
                <a:latin typeface="OpenSans-Semibold"/>
                <a:cs typeface="OpenSans-Semibold"/>
              </a:endParaRPr>
            </a:p>
          </p:txBody>
        </p:sp>
        <p:sp>
          <p:nvSpPr>
            <p:cNvPr id="61" name="object 61"/>
            <p:cNvSpPr txBox="1"/>
            <p:nvPr/>
          </p:nvSpPr>
          <p:spPr>
            <a:xfrm>
              <a:off x="9336496" y="5731951"/>
              <a:ext cx="415623"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NOV</a:t>
              </a:r>
              <a:endParaRPr sz="940">
                <a:solidFill>
                  <a:sysClr val="windowText" lastClr="000000"/>
                </a:solidFill>
                <a:latin typeface="OpenSans-Semibold"/>
                <a:cs typeface="OpenSans-Semibold"/>
              </a:endParaRPr>
            </a:p>
          </p:txBody>
        </p:sp>
        <p:sp>
          <p:nvSpPr>
            <p:cNvPr id="63" name="object 63"/>
            <p:cNvSpPr txBox="1"/>
            <p:nvPr/>
          </p:nvSpPr>
          <p:spPr>
            <a:xfrm>
              <a:off x="11749946" y="5731951"/>
              <a:ext cx="415624"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JAN</a:t>
              </a:r>
              <a:endParaRPr sz="940">
                <a:solidFill>
                  <a:sysClr val="windowText" lastClr="000000"/>
                </a:solidFill>
                <a:latin typeface="OpenSans-Semibold"/>
                <a:cs typeface="OpenSans-Semibold"/>
              </a:endParaRPr>
            </a:p>
          </p:txBody>
        </p:sp>
        <p:sp>
          <p:nvSpPr>
            <p:cNvPr id="64" name="object 64"/>
            <p:cNvSpPr txBox="1"/>
            <p:nvPr/>
          </p:nvSpPr>
          <p:spPr>
            <a:xfrm>
              <a:off x="13004800" y="5731951"/>
              <a:ext cx="317297"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FEB</a:t>
              </a:r>
              <a:endParaRPr sz="940">
                <a:solidFill>
                  <a:sysClr val="windowText" lastClr="000000"/>
                </a:solidFill>
                <a:latin typeface="OpenSans-Semibold"/>
                <a:cs typeface="OpenSans-Semibold"/>
              </a:endParaRPr>
            </a:p>
          </p:txBody>
        </p:sp>
        <p:sp>
          <p:nvSpPr>
            <p:cNvPr id="65" name="object 65"/>
            <p:cNvSpPr txBox="1"/>
            <p:nvPr/>
          </p:nvSpPr>
          <p:spPr>
            <a:xfrm>
              <a:off x="14399173" y="5731951"/>
              <a:ext cx="464429"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MAR</a:t>
              </a:r>
              <a:endParaRPr sz="940">
                <a:solidFill>
                  <a:sysClr val="windowText" lastClr="000000"/>
                </a:solidFill>
                <a:latin typeface="OpenSans-Semibold"/>
                <a:cs typeface="OpenSans-Semibold"/>
              </a:endParaRPr>
            </a:p>
          </p:txBody>
        </p:sp>
        <p:sp>
          <p:nvSpPr>
            <p:cNvPr id="66" name="object 66"/>
            <p:cNvSpPr txBox="1"/>
            <p:nvPr/>
          </p:nvSpPr>
          <p:spPr>
            <a:xfrm>
              <a:off x="15664843" y="5731951"/>
              <a:ext cx="413372"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APR</a:t>
              </a:r>
              <a:endParaRPr sz="940">
                <a:solidFill>
                  <a:sysClr val="windowText" lastClr="000000"/>
                </a:solidFill>
                <a:latin typeface="OpenSans-Semibold"/>
                <a:cs typeface="OpenSans-Semibold"/>
              </a:endParaRPr>
            </a:p>
          </p:txBody>
        </p:sp>
        <p:sp>
          <p:nvSpPr>
            <p:cNvPr id="67" name="object 67"/>
            <p:cNvSpPr txBox="1"/>
            <p:nvPr/>
          </p:nvSpPr>
          <p:spPr>
            <a:xfrm>
              <a:off x="16808006" y="5731951"/>
              <a:ext cx="391368" cy="489275"/>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MAY</a:t>
              </a:r>
              <a:endParaRPr sz="940">
                <a:solidFill>
                  <a:sysClr val="windowText" lastClr="000000"/>
                </a:solidFill>
                <a:latin typeface="OpenSans-Semibold"/>
                <a:cs typeface="OpenSans-Semibold"/>
              </a:endParaRPr>
            </a:p>
          </p:txBody>
        </p:sp>
        <p:sp>
          <p:nvSpPr>
            <p:cNvPr id="110" name="object 110"/>
            <p:cNvSpPr/>
            <p:nvPr/>
          </p:nvSpPr>
          <p:spPr>
            <a:xfrm>
              <a:off x="7746037" y="5489133"/>
              <a:ext cx="8768245" cy="783590"/>
            </a:xfrm>
            <a:custGeom>
              <a:avLst/>
              <a:gdLst/>
              <a:ahLst/>
              <a:cxnLst/>
              <a:rect l="l" t="t" r="r" b="b"/>
              <a:pathLst>
                <a:path w="8711565" h="783589">
                  <a:moveTo>
                    <a:pt x="8711420" y="783557"/>
                  </a:moveTo>
                  <a:lnTo>
                    <a:pt x="0" y="783557"/>
                  </a:lnTo>
                  <a:lnTo>
                    <a:pt x="0" y="0"/>
                  </a:lnTo>
                  <a:lnTo>
                    <a:pt x="8711420" y="0"/>
                  </a:lnTo>
                  <a:lnTo>
                    <a:pt x="8711420" y="783557"/>
                  </a:lnTo>
                  <a:close/>
                </a:path>
              </a:pathLst>
            </a:custGeom>
            <a:ln w="42113">
              <a:solidFill>
                <a:srgbClr val="EF404C"/>
              </a:solidFill>
            </a:ln>
          </p:spPr>
          <p:txBody>
            <a:bodyPr wrap="square" lIns="0" tIns="0" rIns="0" bIns="0" rtlCol="0"/>
            <a:lstStyle/>
            <a:p>
              <a:pPr defTabSz="554492"/>
              <a:endParaRPr sz="1092">
                <a:solidFill>
                  <a:sysClr val="windowText" lastClr="000000"/>
                </a:solidFill>
              </a:endParaRPr>
            </a:p>
          </p:txBody>
        </p:sp>
      </p:grpSp>
      <p:sp>
        <p:nvSpPr>
          <p:cNvPr id="118" name="object 118"/>
          <p:cNvSpPr txBox="1"/>
          <p:nvPr/>
        </p:nvSpPr>
        <p:spPr>
          <a:xfrm>
            <a:off x="8098312" y="2425512"/>
            <a:ext cx="1011950" cy="191630"/>
          </a:xfrm>
          <a:prstGeom prst="rect">
            <a:avLst/>
          </a:prstGeom>
        </p:spPr>
        <p:txBody>
          <a:bodyPr vert="horz" wrap="square" lIns="0" tIns="9627" rIns="0" bIns="0" rtlCol="0">
            <a:spAutoFit/>
          </a:bodyPr>
          <a:lstStyle/>
          <a:p>
            <a:pPr marL="7701" defTabSz="554492">
              <a:spcBef>
                <a:spcPts val="76"/>
              </a:spcBef>
            </a:pPr>
            <a:r>
              <a:rPr sz="1182" b="1" spc="-6">
                <a:solidFill>
                  <a:sysClr val="windowText" lastClr="000000"/>
                </a:solidFill>
                <a:latin typeface="OpenSans-Extrabold"/>
                <a:cs typeface="OpenSans-Extrabold"/>
              </a:rPr>
              <a:t>HARVESTING</a:t>
            </a:r>
            <a:endParaRPr sz="1182">
              <a:solidFill>
                <a:sysClr val="windowText" lastClr="000000"/>
              </a:solidFill>
              <a:latin typeface="OpenSans-Extrabold"/>
              <a:cs typeface="OpenSans-Extrabold"/>
            </a:endParaRPr>
          </a:p>
        </p:txBody>
      </p:sp>
      <p:sp>
        <p:nvSpPr>
          <p:cNvPr id="119" name="object 119"/>
          <p:cNvSpPr txBox="1"/>
          <p:nvPr/>
        </p:nvSpPr>
        <p:spPr>
          <a:xfrm>
            <a:off x="6224076" y="2425512"/>
            <a:ext cx="799394" cy="191630"/>
          </a:xfrm>
          <a:prstGeom prst="rect">
            <a:avLst/>
          </a:prstGeom>
        </p:spPr>
        <p:txBody>
          <a:bodyPr vert="horz" wrap="square" lIns="0" tIns="9627" rIns="0" bIns="0" rtlCol="0">
            <a:spAutoFit/>
          </a:bodyPr>
          <a:lstStyle/>
          <a:p>
            <a:pPr marL="7701" defTabSz="554492">
              <a:spcBef>
                <a:spcPts val="76"/>
              </a:spcBef>
            </a:pPr>
            <a:r>
              <a:rPr sz="1182" b="1" spc="-6">
                <a:solidFill>
                  <a:sysClr val="windowText" lastClr="000000"/>
                </a:solidFill>
                <a:latin typeface="OpenSans-Extrabold"/>
                <a:cs typeface="OpenSans-Extrabold"/>
              </a:rPr>
              <a:t>GROWING</a:t>
            </a:r>
            <a:endParaRPr sz="1182">
              <a:solidFill>
                <a:sysClr val="windowText" lastClr="000000"/>
              </a:solidFill>
              <a:latin typeface="OpenSans-Extrabold"/>
              <a:cs typeface="OpenSans-Extrabold"/>
            </a:endParaRPr>
          </a:p>
        </p:txBody>
      </p:sp>
      <p:sp>
        <p:nvSpPr>
          <p:cNvPr id="120" name="object 120"/>
          <p:cNvSpPr txBox="1"/>
          <p:nvPr/>
        </p:nvSpPr>
        <p:spPr>
          <a:xfrm>
            <a:off x="4148839" y="2425512"/>
            <a:ext cx="823653" cy="191630"/>
          </a:xfrm>
          <a:prstGeom prst="rect">
            <a:avLst/>
          </a:prstGeom>
        </p:spPr>
        <p:txBody>
          <a:bodyPr vert="horz" wrap="square" lIns="0" tIns="9627" rIns="0" bIns="0" rtlCol="0">
            <a:spAutoFit/>
          </a:bodyPr>
          <a:lstStyle/>
          <a:p>
            <a:pPr marL="7701" defTabSz="554492">
              <a:spcBef>
                <a:spcPts val="76"/>
              </a:spcBef>
            </a:pPr>
            <a:r>
              <a:rPr sz="1182" b="1" spc="-6">
                <a:solidFill>
                  <a:sysClr val="windowText" lastClr="000000"/>
                </a:solidFill>
                <a:latin typeface="OpenSans-Extrabold"/>
                <a:cs typeface="OpenSans-Extrabold"/>
              </a:rPr>
              <a:t>PLANTING</a:t>
            </a:r>
            <a:endParaRPr sz="1182">
              <a:solidFill>
                <a:sysClr val="windowText" lastClr="000000"/>
              </a:solidFill>
              <a:latin typeface="OpenSans-Extrabold"/>
              <a:cs typeface="OpenSans-Extrabold"/>
            </a:endParaRPr>
          </a:p>
        </p:txBody>
      </p:sp>
      <p:grpSp>
        <p:nvGrpSpPr>
          <p:cNvPr id="128" name="Group 127">
            <a:extLst>
              <a:ext uri="{FF2B5EF4-FFF2-40B4-BE49-F238E27FC236}">
                <a16:creationId xmlns:a16="http://schemas.microsoft.com/office/drawing/2014/main" id="{4DEB0A87-4EBE-A084-E024-D9F693D07956}"/>
              </a:ext>
            </a:extLst>
          </p:cNvPr>
          <p:cNvGrpSpPr/>
          <p:nvPr/>
        </p:nvGrpSpPr>
        <p:grpSpPr>
          <a:xfrm>
            <a:off x="5552438" y="1352605"/>
            <a:ext cx="2218286" cy="903205"/>
            <a:chOff x="11545942" y="3226884"/>
            <a:chExt cx="3658118" cy="1489452"/>
          </a:xfrm>
        </p:grpSpPr>
        <p:sp>
          <p:nvSpPr>
            <p:cNvPr id="10" name="object 10"/>
            <p:cNvSpPr/>
            <p:nvPr/>
          </p:nvSpPr>
          <p:spPr>
            <a:xfrm>
              <a:off x="15032919" y="4087793"/>
              <a:ext cx="0" cy="615315"/>
            </a:xfrm>
            <a:custGeom>
              <a:avLst/>
              <a:gdLst/>
              <a:ahLst/>
              <a:cxnLst/>
              <a:rect l="l" t="t" r="r" b="b"/>
              <a:pathLst>
                <a:path h="615314">
                  <a:moveTo>
                    <a:pt x="0" y="0"/>
                  </a:moveTo>
                  <a:lnTo>
                    <a:pt x="0" y="615007"/>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11" name="object 11"/>
            <p:cNvGrpSpPr/>
            <p:nvPr/>
          </p:nvGrpSpPr>
          <p:grpSpPr>
            <a:xfrm>
              <a:off x="14849095" y="3226884"/>
              <a:ext cx="354965" cy="777875"/>
              <a:chOff x="14849095" y="3226884"/>
              <a:chExt cx="354965" cy="777875"/>
            </a:xfrm>
          </p:grpSpPr>
          <p:sp>
            <p:nvSpPr>
              <p:cNvPr id="12" name="object 12"/>
              <p:cNvSpPr/>
              <p:nvPr/>
            </p:nvSpPr>
            <p:spPr>
              <a:xfrm>
                <a:off x="15061330" y="3810793"/>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3" name="object 13"/>
              <p:cNvSpPr/>
              <p:nvPr/>
            </p:nvSpPr>
            <p:spPr>
              <a:xfrm>
                <a:off x="14863602" y="3810793"/>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4" name="object 14"/>
              <p:cNvSpPr/>
              <p:nvPr/>
            </p:nvSpPr>
            <p:spPr>
              <a:xfrm>
                <a:off x="15056692" y="3619876"/>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2" y="48926"/>
                    </a:lnTo>
                    <a:lnTo>
                      <a:pt x="89391" y="97249"/>
                    </a:lnTo>
                    <a:lnTo>
                      <a:pt x="65204" y="126690"/>
                    </a:lnTo>
                    <a:lnTo>
                      <a:pt x="12476" y="152962"/>
                    </a:lnTo>
                    <a:lnTo>
                      <a:pt x="2420"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5" name="object 15"/>
              <p:cNvSpPr/>
              <p:nvPr/>
            </p:nvSpPr>
            <p:spPr>
              <a:xfrm>
                <a:off x="14885193" y="3619876"/>
                <a:ext cx="111125" cy="155575"/>
              </a:xfrm>
              <a:custGeom>
                <a:avLst/>
                <a:gdLst/>
                <a:ahLst/>
                <a:cxnLst/>
                <a:rect l="l" t="t" r="r" b="b"/>
                <a:pathLst>
                  <a:path w="111125" h="155575">
                    <a:moveTo>
                      <a:pt x="108444" y="155227"/>
                    </a:moveTo>
                    <a:lnTo>
                      <a:pt x="110560" y="132367"/>
                    </a:lnTo>
                    <a:lnTo>
                      <a:pt x="110863" y="99901"/>
                    </a:lnTo>
                    <a:lnTo>
                      <a:pt x="104639" y="64172"/>
                    </a:lnTo>
                    <a:lnTo>
                      <a:pt x="87177" y="31524"/>
                    </a:lnTo>
                    <a:lnTo>
                      <a:pt x="60332" y="10388"/>
                    </a:lnTo>
                    <a:lnTo>
                      <a:pt x="33307" y="1570"/>
                    </a:lnTo>
                    <a:lnTo>
                      <a:pt x="12444"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6" name="object 16"/>
              <p:cNvSpPr/>
              <p:nvPr/>
            </p:nvSpPr>
            <p:spPr>
              <a:xfrm>
                <a:off x="15052349" y="3443835"/>
                <a:ext cx="95250" cy="133350"/>
              </a:xfrm>
              <a:custGeom>
                <a:avLst/>
                <a:gdLst/>
                <a:ahLst/>
                <a:cxnLst/>
                <a:rect l="l" t="t" r="r" b="b"/>
                <a:pathLst>
                  <a:path w="95250" h="133350">
                    <a:moveTo>
                      <a:pt x="2061" y="132952"/>
                    </a:moveTo>
                    <a:lnTo>
                      <a:pt x="256" y="113372"/>
                    </a:lnTo>
                    <a:lnTo>
                      <a:pt x="0" y="85567"/>
                    </a:lnTo>
                    <a:lnTo>
                      <a:pt x="5328" y="54969"/>
                    </a:lnTo>
                    <a:lnTo>
                      <a:pt x="20280" y="27008"/>
                    </a:lnTo>
                    <a:lnTo>
                      <a:pt x="43267" y="8900"/>
                    </a:lnTo>
                    <a:lnTo>
                      <a:pt x="66418" y="1346"/>
                    </a:lnTo>
                    <a:lnTo>
                      <a:pt x="84294" y="0"/>
                    </a:lnTo>
                    <a:lnTo>
                      <a:pt x="91461" y="516"/>
                    </a:lnTo>
                    <a:lnTo>
                      <a:pt x="94951" y="25092"/>
                    </a:lnTo>
                    <a:lnTo>
                      <a:pt x="94561" y="41906"/>
                    </a:lnTo>
                    <a:lnTo>
                      <a:pt x="76551" y="83289"/>
                    </a:lnTo>
                    <a:lnTo>
                      <a:pt x="31237" y="123638"/>
                    </a:lnTo>
                    <a:lnTo>
                      <a:pt x="2061"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7" name="object 17"/>
              <p:cNvSpPr/>
              <p:nvPr/>
            </p:nvSpPr>
            <p:spPr>
              <a:xfrm>
                <a:off x="14989810" y="3241391"/>
                <a:ext cx="88265" cy="183515"/>
              </a:xfrm>
              <a:custGeom>
                <a:avLst/>
                <a:gdLst/>
                <a:ahLst/>
                <a:cxnLst/>
                <a:rect l="l" t="t" r="r" b="b"/>
                <a:pathLst>
                  <a:path w="88265" h="183514">
                    <a:moveTo>
                      <a:pt x="37553" y="183052"/>
                    </a:moveTo>
                    <a:lnTo>
                      <a:pt x="25420" y="163866"/>
                    </a:lnTo>
                    <a:lnTo>
                      <a:pt x="10570" y="135416"/>
                    </a:lnTo>
                    <a:lnTo>
                      <a:pt x="0" y="101163"/>
                    </a:lnTo>
                    <a:lnTo>
                      <a:pt x="706" y="64573"/>
                    </a:lnTo>
                    <a:lnTo>
                      <a:pt x="14853" y="33894"/>
                    </a:lnTo>
                    <a:lnTo>
                      <a:pt x="34693" y="13985"/>
                    </a:lnTo>
                    <a:lnTo>
                      <a:pt x="52365" y="3226"/>
                    </a:lnTo>
                    <a:lnTo>
                      <a:pt x="60003" y="0"/>
                    </a:lnTo>
                    <a:lnTo>
                      <a:pt x="76480" y="23432"/>
                    </a:lnTo>
                    <a:lnTo>
                      <a:pt x="84899" y="40922"/>
                    </a:lnTo>
                    <a:lnTo>
                      <a:pt x="87893" y="61181"/>
                    </a:lnTo>
                    <a:lnTo>
                      <a:pt x="88096" y="92918"/>
                    </a:lnTo>
                    <a:lnTo>
                      <a:pt x="80022" y="129716"/>
                    </a:lnTo>
                    <a:lnTo>
                      <a:pt x="62668" y="158175"/>
                    </a:lnTo>
                    <a:lnTo>
                      <a:pt x="45392" y="176540"/>
                    </a:lnTo>
                    <a:lnTo>
                      <a:pt x="37553" y="1830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8" name="object 18"/>
              <p:cNvSpPr/>
              <p:nvPr/>
            </p:nvSpPr>
            <p:spPr>
              <a:xfrm>
                <a:off x="14905448" y="3443835"/>
                <a:ext cx="95250" cy="133350"/>
              </a:xfrm>
              <a:custGeom>
                <a:avLst/>
                <a:gdLst/>
                <a:ahLst/>
                <a:cxnLst/>
                <a:rect l="l" t="t" r="r" b="b"/>
                <a:pathLst>
                  <a:path w="95250" h="133350">
                    <a:moveTo>
                      <a:pt x="92885" y="132952"/>
                    </a:moveTo>
                    <a:lnTo>
                      <a:pt x="94699" y="113372"/>
                    </a:lnTo>
                    <a:lnTo>
                      <a:pt x="94956" y="85567"/>
                    </a:lnTo>
                    <a:lnTo>
                      <a:pt x="89625" y="54969"/>
                    </a:lnTo>
                    <a:lnTo>
                      <a:pt x="74676" y="27008"/>
                    </a:lnTo>
                    <a:lnTo>
                      <a:pt x="51684" y="8900"/>
                    </a:lnTo>
                    <a:lnTo>
                      <a:pt x="28535" y="1346"/>
                    </a:lnTo>
                    <a:lnTo>
                      <a:pt x="10660" y="0"/>
                    </a:lnTo>
                    <a:lnTo>
                      <a:pt x="3495" y="516"/>
                    </a:lnTo>
                    <a:lnTo>
                      <a:pt x="0" y="25092"/>
                    </a:lnTo>
                    <a:lnTo>
                      <a:pt x="386" y="41906"/>
                    </a:lnTo>
                    <a:lnTo>
                      <a:pt x="18395" y="83289"/>
                    </a:lnTo>
                    <a:lnTo>
                      <a:pt x="63709" y="123638"/>
                    </a:lnTo>
                    <a:lnTo>
                      <a:pt x="92885"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19" name="object 19"/>
            <p:cNvSpPr/>
            <p:nvPr/>
          </p:nvSpPr>
          <p:spPr>
            <a:xfrm>
              <a:off x="14447242" y="4087793"/>
              <a:ext cx="0" cy="615315"/>
            </a:xfrm>
            <a:custGeom>
              <a:avLst/>
              <a:gdLst/>
              <a:ahLst/>
              <a:cxnLst/>
              <a:rect l="l" t="t" r="r" b="b"/>
              <a:pathLst>
                <a:path h="615314">
                  <a:moveTo>
                    <a:pt x="0" y="0"/>
                  </a:moveTo>
                  <a:lnTo>
                    <a:pt x="0" y="615007"/>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20" name="object 20"/>
            <p:cNvGrpSpPr/>
            <p:nvPr/>
          </p:nvGrpSpPr>
          <p:grpSpPr>
            <a:xfrm>
              <a:off x="14263416" y="3429327"/>
              <a:ext cx="354965" cy="575310"/>
              <a:chOff x="14263416" y="3429327"/>
              <a:chExt cx="354965" cy="575310"/>
            </a:xfrm>
          </p:grpSpPr>
          <p:sp>
            <p:nvSpPr>
              <p:cNvPr id="21" name="object 21"/>
              <p:cNvSpPr/>
              <p:nvPr/>
            </p:nvSpPr>
            <p:spPr>
              <a:xfrm>
                <a:off x="14475651" y="3810793"/>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2" name="object 22"/>
              <p:cNvSpPr/>
              <p:nvPr/>
            </p:nvSpPr>
            <p:spPr>
              <a:xfrm>
                <a:off x="14277923" y="3810793"/>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3" name="object 23"/>
              <p:cNvSpPr/>
              <p:nvPr/>
            </p:nvSpPr>
            <p:spPr>
              <a:xfrm>
                <a:off x="14471013" y="3619876"/>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4" y="48926"/>
                    </a:lnTo>
                    <a:lnTo>
                      <a:pt x="89401" y="97249"/>
                    </a:lnTo>
                    <a:lnTo>
                      <a:pt x="65209" y="126690"/>
                    </a:lnTo>
                    <a:lnTo>
                      <a:pt x="12477" y="152962"/>
                    </a:lnTo>
                    <a:lnTo>
                      <a:pt x="2420"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4" name="object 24"/>
              <p:cNvSpPr/>
              <p:nvPr/>
            </p:nvSpPr>
            <p:spPr>
              <a:xfrm>
                <a:off x="14299515" y="3619876"/>
                <a:ext cx="111125" cy="155575"/>
              </a:xfrm>
              <a:custGeom>
                <a:avLst/>
                <a:gdLst/>
                <a:ahLst/>
                <a:cxnLst/>
                <a:rect l="l" t="t" r="r" b="b"/>
                <a:pathLst>
                  <a:path w="111125" h="155575">
                    <a:moveTo>
                      <a:pt x="108444" y="155227"/>
                    </a:moveTo>
                    <a:lnTo>
                      <a:pt x="110560" y="132367"/>
                    </a:lnTo>
                    <a:lnTo>
                      <a:pt x="110864" y="99901"/>
                    </a:lnTo>
                    <a:lnTo>
                      <a:pt x="104643" y="64172"/>
                    </a:lnTo>
                    <a:lnTo>
                      <a:pt x="87188" y="31524"/>
                    </a:lnTo>
                    <a:lnTo>
                      <a:pt x="60341" y="10388"/>
                    </a:lnTo>
                    <a:lnTo>
                      <a:pt x="33313" y="1570"/>
                    </a:lnTo>
                    <a:lnTo>
                      <a:pt x="12445"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5" name="object 25"/>
              <p:cNvSpPr/>
              <p:nvPr/>
            </p:nvSpPr>
            <p:spPr>
              <a:xfrm>
                <a:off x="14466664" y="3443834"/>
                <a:ext cx="95250" cy="133350"/>
              </a:xfrm>
              <a:custGeom>
                <a:avLst/>
                <a:gdLst/>
                <a:ahLst/>
                <a:cxnLst/>
                <a:rect l="l" t="t" r="r" b="b"/>
                <a:pathLst>
                  <a:path w="95250" h="133350">
                    <a:moveTo>
                      <a:pt x="2070" y="132952"/>
                    </a:moveTo>
                    <a:lnTo>
                      <a:pt x="259" y="113372"/>
                    </a:lnTo>
                    <a:lnTo>
                      <a:pt x="0" y="85567"/>
                    </a:lnTo>
                    <a:lnTo>
                      <a:pt x="5327" y="54969"/>
                    </a:lnTo>
                    <a:lnTo>
                      <a:pt x="20279" y="27008"/>
                    </a:lnTo>
                    <a:lnTo>
                      <a:pt x="43269" y="8900"/>
                    </a:lnTo>
                    <a:lnTo>
                      <a:pt x="66415" y="1346"/>
                    </a:lnTo>
                    <a:lnTo>
                      <a:pt x="84286" y="0"/>
                    </a:lnTo>
                    <a:lnTo>
                      <a:pt x="91450" y="516"/>
                    </a:lnTo>
                    <a:lnTo>
                      <a:pt x="94951" y="25092"/>
                    </a:lnTo>
                    <a:lnTo>
                      <a:pt x="94567" y="41906"/>
                    </a:lnTo>
                    <a:lnTo>
                      <a:pt x="76560" y="83289"/>
                    </a:lnTo>
                    <a:lnTo>
                      <a:pt x="31246" y="123638"/>
                    </a:lnTo>
                    <a:lnTo>
                      <a:pt x="2070"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6" name="object 26"/>
              <p:cNvSpPr/>
              <p:nvPr/>
            </p:nvSpPr>
            <p:spPr>
              <a:xfrm>
                <a:off x="14319772" y="3443834"/>
                <a:ext cx="95250" cy="133350"/>
              </a:xfrm>
              <a:custGeom>
                <a:avLst/>
                <a:gdLst/>
                <a:ahLst/>
                <a:cxnLst/>
                <a:rect l="l" t="t" r="r" b="b"/>
                <a:pathLst>
                  <a:path w="95250" h="133350">
                    <a:moveTo>
                      <a:pt x="92885" y="132952"/>
                    </a:moveTo>
                    <a:lnTo>
                      <a:pt x="94694" y="113372"/>
                    </a:lnTo>
                    <a:lnTo>
                      <a:pt x="94950" y="85567"/>
                    </a:lnTo>
                    <a:lnTo>
                      <a:pt x="89619" y="54969"/>
                    </a:lnTo>
                    <a:lnTo>
                      <a:pt x="74666" y="27008"/>
                    </a:lnTo>
                    <a:lnTo>
                      <a:pt x="51676" y="8900"/>
                    </a:lnTo>
                    <a:lnTo>
                      <a:pt x="28530" y="1346"/>
                    </a:lnTo>
                    <a:lnTo>
                      <a:pt x="10659" y="0"/>
                    </a:lnTo>
                    <a:lnTo>
                      <a:pt x="3495" y="516"/>
                    </a:lnTo>
                    <a:lnTo>
                      <a:pt x="0" y="25092"/>
                    </a:lnTo>
                    <a:lnTo>
                      <a:pt x="386" y="41906"/>
                    </a:lnTo>
                    <a:lnTo>
                      <a:pt x="18395" y="83289"/>
                    </a:lnTo>
                    <a:lnTo>
                      <a:pt x="63709" y="123638"/>
                    </a:lnTo>
                    <a:lnTo>
                      <a:pt x="92885"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27" name="object 27"/>
            <p:cNvSpPr/>
            <p:nvPr/>
          </p:nvSpPr>
          <p:spPr>
            <a:xfrm>
              <a:off x="13860767" y="4163094"/>
              <a:ext cx="0" cy="551815"/>
            </a:xfrm>
            <a:custGeom>
              <a:avLst/>
              <a:gdLst/>
              <a:ahLst/>
              <a:cxnLst/>
              <a:rect l="l" t="t" r="r" b="b"/>
              <a:pathLst>
                <a:path h="551814">
                  <a:moveTo>
                    <a:pt x="0" y="0"/>
                  </a:moveTo>
                  <a:lnTo>
                    <a:pt x="0" y="551742"/>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28" name="object 28"/>
            <p:cNvGrpSpPr/>
            <p:nvPr/>
          </p:nvGrpSpPr>
          <p:grpSpPr>
            <a:xfrm>
              <a:off x="13676945" y="3680670"/>
              <a:ext cx="354965" cy="399415"/>
              <a:chOff x="13676945" y="3680670"/>
              <a:chExt cx="354965" cy="399415"/>
            </a:xfrm>
          </p:grpSpPr>
          <p:sp>
            <p:nvSpPr>
              <p:cNvPr id="29" name="object 29"/>
              <p:cNvSpPr/>
              <p:nvPr/>
            </p:nvSpPr>
            <p:spPr>
              <a:xfrm>
                <a:off x="13889179" y="3886096"/>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30" name="object 30"/>
              <p:cNvSpPr/>
              <p:nvPr/>
            </p:nvSpPr>
            <p:spPr>
              <a:xfrm>
                <a:off x="13691452" y="3886096"/>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31" name="object 31"/>
              <p:cNvSpPr/>
              <p:nvPr/>
            </p:nvSpPr>
            <p:spPr>
              <a:xfrm>
                <a:off x="13884544" y="3695178"/>
                <a:ext cx="111125" cy="155575"/>
              </a:xfrm>
              <a:custGeom>
                <a:avLst/>
                <a:gdLst/>
                <a:ahLst/>
                <a:cxnLst/>
                <a:rect l="l" t="t" r="r" b="b"/>
                <a:pathLst>
                  <a:path w="111125" h="155575">
                    <a:moveTo>
                      <a:pt x="2416" y="155227"/>
                    </a:moveTo>
                    <a:lnTo>
                      <a:pt x="301" y="132367"/>
                    </a:lnTo>
                    <a:lnTo>
                      <a:pt x="0" y="99901"/>
                    </a:lnTo>
                    <a:lnTo>
                      <a:pt x="6221" y="64172"/>
                    </a:lnTo>
                    <a:lnTo>
                      <a:pt x="23672" y="31524"/>
                    </a:lnTo>
                    <a:lnTo>
                      <a:pt x="50519" y="10388"/>
                    </a:lnTo>
                    <a:lnTo>
                      <a:pt x="77547" y="1570"/>
                    </a:lnTo>
                    <a:lnTo>
                      <a:pt x="98414" y="0"/>
                    </a:lnTo>
                    <a:lnTo>
                      <a:pt x="106779" y="603"/>
                    </a:lnTo>
                    <a:lnTo>
                      <a:pt x="110854" y="29295"/>
                    </a:lnTo>
                    <a:lnTo>
                      <a:pt x="110401" y="48926"/>
                    </a:lnTo>
                    <a:lnTo>
                      <a:pt x="89387" y="97249"/>
                    </a:lnTo>
                    <a:lnTo>
                      <a:pt x="65200" y="126690"/>
                    </a:lnTo>
                    <a:lnTo>
                      <a:pt x="12472" y="152962"/>
                    </a:lnTo>
                    <a:lnTo>
                      <a:pt x="2416"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32" name="object 32"/>
              <p:cNvSpPr/>
              <p:nvPr/>
            </p:nvSpPr>
            <p:spPr>
              <a:xfrm>
                <a:off x="13713043" y="3695178"/>
                <a:ext cx="111125" cy="155575"/>
              </a:xfrm>
              <a:custGeom>
                <a:avLst/>
                <a:gdLst/>
                <a:ahLst/>
                <a:cxnLst/>
                <a:rect l="l" t="t" r="r" b="b"/>
                <a:pathLst>
                  <a:path w="111125" h="155575">
                    <a:moveTo>
                      <a:pt x="108444" y="155227"/>
                    </a:moveTo>
                    <a:lnTo>
                      <a:pt x="110559" y="132367"/>
                    </a:lnTo>
                    <a:lnTo>
                      <a:pt x="110860" y="99901"/>
                    </a:lnTo>
                    <a:lnTo>
                      <a:pt x="104639" y="64172"/>
                    </a:lnTo>
                    <a:lnTo>
                      <a:pt x="87188" y="31524"/>
                    </a:lnTo>
                    <a:lnTo>
                      <a:pt x="60341" y="10388"/>
                    </a:lnTo>
                    <a:lnTo>
                      <a:pt x="33313" y="1570"/>
                    </a:lnTo>
                    <a:lnTo>
                      <a:pt x="12445"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33" name="object 33"/>
            <p:cNvSpPr/>
            <p:nvPr/>
          </p:nvSpPr>
          <p:spPr>
            <a:xfrm>
              <a:off x="13300191" y="4255131"/>
              <a:ext cx="0" cy="443230"/>
            </a:xfrm>
            <a:custGeom>
              <a:avLst/>
              <a:gdLst/>
              <a:ahLst/>
              <a:cxnLst/>
              <a:rect l="l" t="t" r="r" b="b"/>
              <a:pathLst>
                <a:path h="443229">
                  <a:moveTo>
                    <a:pt x="0" y="0"/>
                  </a:moveTo>
                  <a:lnTo>
                    <a:pt x="0" y="442970"/>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34" name="object 34"/>
            <p:cNvGrpSpPr/>
            <p:nvPr/>
          </p:nvGrpSpPr>
          <p:grpSpPr>
            <a:xfrm>
              <a:off x="13116365" y="3772706"/>
              <a:ext cx="354965" cy="399415"/>
              <a:chOff x="13116365" y="3772706"/>
              <a:chExt cx="354965" cy="399415"/>
            </a:xfrm>
          </p:grpSpPr>
          <p:sp>
            <p:nvSpPr>
              <p:cNvPr id="35" name="object 35"/>
              <p:cNvSpPr/>
              <p:nvPr/>
            </p:nvSpPr>
            <p:spPr>
              <a:xfrm>
                <a:off x="13328600" y="3978130"/>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pic>
            <p:nvPicPr>
              <p:cNvPr id="36" name="object 36"/>
              <p:cNvPicPr/>
              <p:nvPr/>
            </p:nvPicPr>
            <p:blipFill>
              <a:blip r:embed="rId2" cstate="email">
                <a:extLst>
                  <a:ext uri="{28A0092B-C50C-407E-A947-70E740481C1C}">
                    <a14:useLocalDpi xmlns:a14="http://schemas.microsoft.com/office/drawing/2010/main"/>
                  </a:ext>
                </a:extLst>
              </a:blip>
              <a:stretch>
                <a:fillRect/>
              </a:stretch>
            </p:blipFill>
            <p:spPr>
              <a:xfrm>
                <a:off x="13116365" y="3963623"/>
                <a:ext cx="156831" cy="207968"/>
              </a:xfrm>
              <a:prstGeom prst="rect">
                <a:avLst/>
              </a:prstGeom>
            </p:spPr>
          </p:pic>
          <p:sp>
            <p:nvSpPr>
              <p:cNvPr id="37" name="object 37"/>
              <p:cNvSpPr/>
              <p:nvPr/>
            </p:nvSpPr>
            <p:spPr>
              <a:xfrm>
                <a:off x="13323962" y="3787213"/>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4" y="48926"/>
                    </a:lnTo>
                    <a:lnTo>
                      <a:pt x="89401" y="97249"/>
                    </a:lnTo>
                    <a:lnTo>
                      <a:pt x="65209" y="126690"/>
                    </a:lnTo>
                    <a:lnTo>
                      <a:pt x="12477" y="152962"/>
                    </a:lnTo>
                    <a:lnTo>
                      <a:pt x="2420"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38" name="object 38"/>
            <p:cNvSpPr/>
            <p:nvPr/>
          </p:nvSpPr>
          <p:spPr>
            <a:xfrm>
              <a:off x="12789813" y="4347130"/>
              <a:ext cx="0" cy="354330"/>
            </a:xfrm>
            <a:custGeom>
              <a:avLst/>
              <a:gdLst/>
              <a:ahLst/>
              <a:cxnLst/>
              <a:rect l="l" t="t" r="r" b="b"/>
              <a:pathLst>
                <a:path h="354329">
                  <a:moveTo>
                    <a:pt x="0" y="0"/>
                  </a:moveTo>
                  <a:lnTo>
                    <a:pt x="0" y="353769"/>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39" name="object 39"/>
            <p:cNvGrpSpPr/>
            <p:nvPr/>
          </p:nvGrpSpPr>
          <p:grpSpPr>
            <a:xfrm>
              <a:off x="12605986" y="4047257"/>
              <a:ext cx="354965" cy="208279"/>
              <a:chOff x="12605986" y="4047257"/>
              <a:chExt cx="354965" cy="208279"/>
            </a:xfrm>
          </p:grpSpPr>
          <p:pic>
            <p:nvPicPr>
              <p:cNvPr id="40" name="object 40"/>
              <p:cNvPicPr/>
              <p:nvPr/>
            </p:nvPicPr>
            <p:blipFill>
              <a:blip r:embed="rId3" cstate="email">
                <a:extLst>
                  <a:ext uri="{28A0092B-C50C-407E-A947-70E740481C1C}">
                    <a14:useLocalDpi xmlns:a14="http://schemas.microsoft.com/office/drawing/2010/main"/>
                  </a:ext>
                </a:extLst>
              </a:blip>
              <a:stretch>
                <a:fillRect/>
              </a:stretch>
            </p:blipFill>
            <p:spPr>
              <a:xfrm>
                <a:off x="12803714" y="4047257"/>
                <a:ext cx="156831" cy="207968"/>
              </a:xfrm>
              <a:prstGeom prst="rect">
                <a:avLst/>
              </a:prstGeom>
            </p:spPr>
          </p:pic>
          <p:pic>
            <p:nvPicPr>
              <p:cNvPr id="41" name="object 41"/>
              <p:cNvPicPr/>
              <p:nvPr/>
            </p:nvPicPr>
            <p:blipFill>
              <a:blip r:embed="rId4" cstate="email">
                <a:extLst>
                  <a:ext uri="{28A0092B-C50C-407E-A947-70E740481C1C}">
                    <a14:useLocalDpi xmlns:a14="http://schemas.microsoft.com/office/drawing/2010/main"/>
                  </a:ext>
                </a:extLst>
              </a:blip>
              <a:stretch>
                <a:fillRect/>
              </a:stretch>
            </p:blipFill>
            <p:spPr>
              <a:xfrm>
                <a:off x="12605986" y="4047257"/>
                <a:ext cx="156831" cy="207968"/>
              </a:xfrm>
              <a:prstGeom prst="rect">
                <a:avLst/>
              </a:prstGeom>
            </p:spPr>
          </p:pic>
        </p:grpSp>
        <p:sp>
          <p:nvSpPr>
            <p:cNvPr id="42" name="object 42"/>
            <p:cNvSpPr/>
            <p:nvPr/>
          </p:nvSpPr>
          <p:spPr>
            <a:xfrm>
              <a:off x="12356598" y="4449889"/>
              <a:ext cx="0" cy="257175"/>
            </a:xfrm>
            <a:custGeom>
              <a:avLst/>
              <a:gdLst/>
              <a:ahLst/>
              <a:cxnLst/>
              <a:rect l="l" t="t" r="r" b="b"/>
              <a:pathLst>
                <a:path h="257175">
                  <a:moveTo>
                    <a:pt x="0" y="0"/>
                  </a:moveTo>
                  <a:lnTo>
                    <a:pt x="0" y="256578"/>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pic>
          <p:nvPicPr>
            <p:cNvPr id="43" name="object 43"/>
            <p:cNvPicPr/>
            <p:nvPr/>
          </p:nvPicPr>
          <p:blipFill>
            <a:blip r:embed="rId5" cstate="email">
              <a:extLst>
                <a:ext uri="{28A0092B-C50C-407E-A947-70E740481C1C}">
                  <a14:useLocalDpi xmlns:a14="http://schemas.microsoft.com/office/drawing/2010/main"/>
                </a:ext>
              </a:extLst>
            </a:blip>
            <a:stretch>
              <a:fillRect/>
            </a:stretch>
          </p:blipFill>
          <p:spPr>
            <a:xfrm>
              <a:off x="12370499" y="4162295"/>
              <a:ext cx="156831" cy="196120"/>
            </a:xfrm>
            <a:prstGeom prst="rect">
              <a:avLst/>
            </a:prstGeom>
          </p:spPr>
        </p:pic>
        <p:sp>
          <p:nvSpPr>
            <p:cNvPr id="44" name="object 44"/>
            <p:cNvSpPr/>
            <p:nvPr/>
          </p:nvSpPr>
          <p:spPr>
            <a:xfrm>
              <a:off x="11887124" y="4516824"/>
              <a:ext cx="0" cy="198120"/>
            </a:xfrm>
            <a:custGeom>
              <a:avLst/>
              <a:gdLst/>
              <a:ahLst/>
              <a:cxnLst/>
              <a:rect l="l" t="t" r="r" b="b"/>
              <a:pathLst>
                <a:path h="198120">
                  <a:moveTo>
                    <a:pt x="0" y="0"/>
                  </a:moveTo>
                  <a:lnTo>
                    <a:pt x="0" y="198014"/>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45" name="object 45"/>
            <p:cNvSpPr/>
            <p:nvPr/>
          </p:nvSpPr>
          <p:spPr>
            <a:xfrm>
              <a:off x="11545942" y="4589336"/>
              <a:ext cx="0" cy="127000"/>
            </a:xfrm>
            <a:custGeom>
              <a:avLst/>
              <a:gdLst/>
              <a:ahLst/>
              <a:cxnLst/>
              <a:rect l="l" t="t" r="r" b="b"/>
              <a:pathLst>
                <a:path h="127000">
                  <a:moveTo>
                    <a:pt x="0" y="0"/>
                  </a:moveTo>
                  <a:lnTo>
                    <a:pt x="0" y="126425"/>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pic>
          <p:nvPicPr>
            <p:cNvPr id="46" name="object 46"/>
            <p:cNvPicPr/>
            <p:nvPr/>
          </p:nvPicPr>
          <p:blipFill>
            <a:blip r:embed="rId6" cstate="email">
              <a:extLst>
                <a:ext uri="{28A0092B-C50C-407E-A947-70E740481C1C}">
                  <a14:useLocalDpi xmlns:a14="http://schemas.microsoft.com/office/drawing/2010/main"/>
                </a:ext>
              </a:extLst>
            </a:blip>
            <a:stretch>
              <a:fillRect/>
            </a:stretch>
          </p:blipFill>
          <p:spPr>
            <a:xfrm>
              <a:off x="11901027" y="4239694"/>
              <a:ext cx="156831" cy="207968"/>
            </a:xfrm>
            <a:prstGeom prst="rect">
              <a:avLst/>
            </a:prstGeom>
          </p:spPr>
        </p:pic>
        <p:pic>
          <p:nvPicPr>
            <p:cNvPr id="47" name="object 47"/>
            <p:cNvPicPr/>
            <p:nvPr/>
          </p:nvPicPr>
          <p:blipFill>
            <a:blip r:embed="rId7" cstate="email">
              <a:extLst>
                <a:ext uri="{28A0092B-C50C-407E-A947-70E740481C1C}">
                  <a14:useLocalDpi xmlns:a14="http://schemas.microsoft.com/office/drawing/2010/main"/>
                </a:ext>
              </a:extLst>
            </a:blip>
            <a:stretch>
              <a:fillRect/>
            </a:stretch>
          </p:blipFill>
          <p:spPr>
            <a:xfrm>
              <a:off x="12172770" y="4162295"/>
              <a:ext cx="156831" cy="196120"/>
            </a:xfrm>
            <a:prstGeom prst="rect">
              <a:avLst/>
            </a:prstGeom>
          </p:spPr>
        </p:pic>
        <p:pic>
          <p:nvPicPr>
            <p:cNvPr id="48" name="object 48"/>
            <p:cNvPicPr/>
            <p:nvPr/>
          </p:nvPicPr>
          <p:blipFill>
            <a:blip r:embed="rId8" cstate="email">
              <a:extLst>
                <a:ext uri="{28A0092B-C50C-407E-A947-70E740481C1C}">
                  <a14:useLocalDpi xmlns:a14="http://schemas.microsoft.com/office/drawing/2010/main"/>
                </a:ext>
              </a:extLst>
            </a:blip>
            <a:stretch>
              <a:fillRect/>
            </a:stretch>
          </p:blipFill>
          <p:spPr>
            <a:xfrm>
              <a:off x="12799079" y="3856339"/>
              <a:ext cx="139875" cy="184241"/>
            </a:xfrm>
            <a:prstGeom prst="rect">
              <a:avLst/>
            </a:prstGeom>
          </p:spPr>
        </p:pic>
        <p:pic>
          <p:nvPicPr>
            <p:cNvPr id="49" name="object 49"/>
            <p:cNvPicPr/>
            <p:nvPr/>
          </p:nvPicPr>
          <p:blipFill>
            <a:blip r:embed="rId9" cstate="email">
              <a:extLst>
                <a:ext uri="{28A0092B-C50C-407E-A947-70E740481C1C}">
                  <a14:useLocalDpi xmlns:a14="http://schemas.microsoft.com/office/drawing/2010/main"/>
                </a:ext>
              </a:extLst>
            </a:blip>
            <a:stretch>
              <a:fillRect/>
            </a:stretch>
          </p:blipFill>
          <p:spPr>
            <a:xfrm>
              <a:off x="13137956" y="3772706"/>
              <a:ext cx="139879" cy="184241"/>
            </a:xfrm>
            <a:prstGeom prst="rect">
              <a:avLst/>
            </a:prstGeom>
          </p:spPr>
        </p:pic>
      </p:grpSp>
      <p:grpSp>
        <p:nvGrpSpPr>
          <p:cNvPr id="132" name="Group 131">
            <a:extLst>
              <a:ext uri="{FF2B5EF4-FFF2-40B4-BE49-F238E27FC236}">
                <a16:creationId xmlns:a16="http://schemas.microsoft.com/office/drawing/2014/main" id="{6927D37A-721B-C3D6-8741-BC3DC2297BD4}"/>
              </a:ext>
            </a:extLst>
          </p:cNvPr>
          <p:cNvGrpSpPr/>
          <p:nvPr/>
        </p:nvGrpSpPr>
        <p:grpSpPr>
          <a:xfrm>
            <a:off x="4436739" y="1752240"/>
            <a:ext cx="371972" cy="472183"/>
            <a:chOff x="9706072" y="3885913"/>
            <a:chExt cx="613410" cy="778664"/>
          </a:xfrm>
        </p:grpSpPr>
        <p:sp>
          <p:nvSpPr>
            <p:cNvPr id="51" name="object 51"/>
            <p:cNvSpPr/>
            <p:nvPr/>
          </p:nvSpPr>
          <p:spPr>
            <a:xfrm>
              <a:off x="9856999" y="4269407"/>
              <a:ext cx="121285" cy="174625"/>
            </a:xfrm>
            <a:custGeom>
              <a:avLst/>
              <a:gdLst/>
              <a:ahLst/>
              <a:cxnLst/>
              <a:rect l="l" t="t" r="r" b="b"/>
              <a:pathLst>
                <a:path w="121284" h="174625">
                  <a:moveTo>
                    <a:pt x="116670" y="0"/>
                  </a:moveTo>
                  <a:lnTo>
                    <a:pt x="119603" y="25230"/>
                  </a:lnTo>
                  <a:lnTo>
                    <a:pt x="120781" y="61129"/>
                  </a:lnTo>
                  <a:lnTo>
                    <a:pt x="114831" y="100805"/>
                  </a:lnTo>
                  <a:lnTo>
                    <a:pt x="96377" y="137367"/>
                  </a:lnTo>
                  <a:lnTo>
                    <a:pt x="67236" y="161449"/>
                  </a:lnTo>
                  <a:lnTo>
                    <a:pt x="37570" y="171909"/>
                  </a:lnTo>
                  <a:lnTo>
                    <a:pt x="14529" y="174192"/>
                  </a:lnTo>
                  <a:lnTo>
                    <a:pt x="5260" y="173743"/>
                  </a:lnTo>
                  <a:lnTo>
                    <a:pt x="8" y="142116"/>
                  </a:lnTo>
                  <a:lnTo>
                    <a:pt x="0" y="120391"/>
                  </a:lnTo>
                  <a:lnTo>
                    <a:pt x="6801" y="98506"/>
                  </a:lnTo>
                  <a:lnTo>
                    <a:pt x="47971" y="33201"/>
                  </a:lnTo>
                  <a:lnTo>
                    <a:pt x="105606" y="2767"/>
                  </a:lnTo>
                  <a:lnTo>
                    <a:pt x="116670" y="0"/>
                  </a:lnTo>
                  <a:close/>
                </a:path>
              </a:pathLst>
            </a:custGeom>
            <a:ln w="27852">
              <a:solidFill>
                <a:srgbClr val="007DBC"/>
              </a:solidFill>
            </a:ln>
          </p:spPr>
          <p:txBody>
            <a:bodyPr wrap="square" lIns="0" tIns="0" rIns="0" bIns="0" rtlCol="0"/>
            <a:lstStyle/>
            <a:p>
              <a:pPr defTabSz="554492"/>
              <a:endParaRPr sz="1092">
                <a:solidFill>
                  <a:sysClr val="windowText" lastClr="000000"/>
                </a:solidFill>
              </a:endParaRPr>
            </a:p>
          </p:txBody>
        </p:sp>
        <p:pic>
          <p:nvPicPr>
            <p:cNvPr id="52" name="object 52"/>
            <p:cNvPicPr/>
            <p:nvPr/>
          </p:nvPicPr>
          <p:blipFill>
            <a:blip r:embed="rId10" cstate="email">
              <a:extLst>
                <a:ext uri="{28A0092B-C50C-407E-A947-70E740481C1C}">
                  <a14:useLocalDpi xmlns:a14="http://schemas.microsoft.com/office/drawing/2010/main"/>
                </a:ext>
              </a:extLst>
            </a:blip>
            <a:stretch>
              <a:fillRect/>
            </a:stretch>
          </p:blipFill>
          <p:spPr>
            <a:xfrm>
              <a:off x="10030421" y="4253775"/>
              <a:ext cx="152815" cy="197037"/>
            </a:xfrm>
            <a:prstGeom prst="rect">
              <a:avLst/>
            </a:prstGeom>
          </p:spPr>
        </p:pic>
        <p:sp>
          <p:nvSpPr>
            <p:cNvPr id="53" name="object 53"/>
            <p:cNvSpPr/>
            <p:nvPr/>
          </p:nvSpPr>
          <p:spPr>
            <a:xfrm>
              <a:off x="9969032" y="4485507"/>
              <a:ext cx="88900" cy="179070"/>
            </a:xfrm>
            <a:custGeom>
              <a:avLst/>
              <a:gdLst/>
              <a:ahLst/>
              <a:cxnLst/>
              <a:rect l="l" t="t" r="r" b="b"/>
              <a:pathLst>
                <a:path w="88900" h="179070">
                  <a:moveTo>
                    <a:pt x="45108" y="0"/>
                  </a:moveTo>
                  <a:lnTo>
                    <a:pt x="31840" y="17588"/>
                  </a:lnTo>
                  <a:lnTo>
                    <a:pt x="15203" y="43926"/>
                  </a:lnTo>
                  <a:lnTo>
                    <a:pt x="2242" y="76219"/>
                  </a:lnTo>
                  <a:lnTo>
                    <a:pt x="0" y="111671"/>
                  </a:lnTo>
                  <a:lnTo>
                    <a:pt x="11234" y="142479"/>
                  </a:lnTo>
                  <a:lnTo>
                    <a:pt x="28835" y="163323"/>
                  </a:lnTo>
                  <a:lnTo>
                    <a:pt x="45067" y="175142"/>
                  </a:lnTo>
                  <a:lnTo>
                    <a:pt x="52197" y="178874"/>
                  </a:lnTo>
                  <a:lnTo>
                    <a:pt x="74312" y="162202"/>
                  </a:lnTo>
                  <a:lnTo>
                    <a:pt x="85290" y="147516"/>
                  </a:lnTo>
                  <a:lnTo>
                    <a:pt x="88375" y="126598"/>
                  </a:lnTo>
                  <a:lnTo>
                    <a:pt x="86814" y="91232"/>
                  </a:lnTo>
                  <a:lnTo>
                    <a:pt x="78932" y="54970"/>
                  </a:lnTo>
                  <a:lnTo>
                    <a:pt x="64748" y="26054"/>
                  </a:lnTo>
                  <a:lnTo>
                    <a:pt x="51170" y="6919"/>
                  </a:lnTo>
                  <a:lnTo>
                    <a:pt x="45108" y="0"/>
                  </a:lnTo>
                  <a:close/>
                </a:path>
              </a:pathLst>
            </a:custGeom>
            <a:ln w="27852">
              <a:solidFill>
                <a:srgbClr val="007DBC"/>
              </a:solidFill>
            </a:ln>
          </p:spPr>
          <p:txBody>
            <a:bodyPr wrap="square" lIns="0" tIns="0" rIns="0" bIns="0" rtlCol="0"/>
            <a:lstStyle/>
            <a:p>
              <a:pPr defTabSz="554492"/>
              <a:endParaRPr sz="1092">
                <a:solidFill>
                  <a:sysClr val="windowText" lastClr="000000"/>
                </a:solidFill>
              </a:endParaRPr>
            </a:p>
          </p:txBody>
        </p:sp>
        <p:sp>
          <p:nvSpPr>
            <p:cNvPr id="54" name="object 54"/>
            <p:cNvSpPr/>
            <p:nvPr/>
          </p:nvSpPr>
          <p:spPr>
            <a:xfrm>
              <a:off x="9706072" y="3885913"/>
              <a:ext cx="613410" cy="294005"/>
            </a:xfrm>
            <a:custGeom>
              <a:avLst/>
              <a:gdLst/>
              <a:ahLst/>
              <a:cxnLst/>
              <a:rect l="l" t="t" r="r" b="b"/>
              <a:pathLst>
                <a:path w="613409" h="294004">
                  <a:moveTo>
                    <a:pt x="613294" y="127807"/>
                  </a:moveTo>
                  <a:lnTo>
                    <a:pt x="604255" y="172580"/>
                  </a:lnTo>
                  <a:lnTo>
                    <a:pt x="579606" y="209141"/>
                  </a:lnTo>
                  <a:lnTo>
                    <a:pt x="543048" y="233791"/>
                  </a:lnTo>
                  <a:lnTo>
                    <a:pt x="498281" y="242830"/>
                  </a:lnTo>
                  <a:lnTo>
                    <a:pt x="485496" y="242830"/>
                  </a:lnTo>
                  <a:lnTo>
                    <a:pt x="325742" y="242830"/>
                  </a:lnTo>
                  <a:lnTo>
                    <a:pt x="288672" y="223059"/>
                  </a:lnTo>
                  <a:lnTo>
                    <a:pt x="281021" y="198098"/>
                  </a:lnTo>
                  <a:lnTo>
                    <a:pt x="284541" y="180706"/>
                  </a:lnTo>
                  <a:lnTo>
                    <a:pt x="294135" y="166485"/>
                  </a:lnTo>
                  <a:lnTo>
                    <a:pt x="308352" y="156888"/>
                  </a:lnTo>
                  <a:lnTo>
                    <a:pt x="325742" y="153367"/>
                  </a:lnTo>
                  <a:lnTo>
                    <a:pt x="374694" y="153367"/>
                  </a:lnTo>
                  <a:lnTo>
                    <a:pt x="396033" y="153367"/>
                  </a:lnTo>
                  <a:lnTo>
                    <a:pt x="403059" y="153367"/>
                  </a:lnTo>
                  <a:lnTo>
                    <a:pt x="409457" y="150560"/>
                  </a:lnTo>
                  <a:lnTo>
                    <a:pt x="414054" y="145838"/>
                  </a:lnTo>
                  <a:lnTo>
                    <a:pt x="418786" y="141231"/>
                  </a:lnTo>
                  <a:lnTo>
                    <a:pt x="421593" y="134844"/>
                  </a:lnTo>
                  <a:lnTo>
                    <a:pt x="421593" y="127807"/>
                  </a:lnTo>
                  <a:lnTo>
                    <a:pt x="419577" y="117881"/>
                  </a:lnTo>
                  <a:lnTo>
                    <a:pt x="414086" y="109754"/>
                  </a:lnTo>
                  <a:lnTo>
                    <a:pt x="405959" y="104264"/>
                  </a:lnTo>
                  <a:lnTo>
                    <a:pt x="396033" y="102248"/>
                  </a:lnTo>
                  <a:lnTo>
                    <a:pt x="372003" y="102248"/>
                  </a:lnTo>
                  <a:lnTo>
                    <a:pt x="281021" y="102248"/>
                  </a:lnTo>
                  <a:lnTo>
                    <a:pt x="274246" y="102248"/>
                  </a:lnTo>
                  <a:lnTo>
                    <a:pt x="265294" y="105180"/>
                  </a:lnTo>
                  <a:lnTo>
                    <a:pt x="260571" y="109923"/>
                  </a:lnTo>
                  <a:lnTo>
                    <a:pt x="86891" y="278996"/>
                  </a:lnTo>
                  <a:lnTo>
                    <a:pt x="68829" y="290637"/>
                  </a:lnTo>
                  <a:lnTo>
                    <a:pt x="48308" y="293902"/>
                  </a:lnTo>
                  <a:lnTo>
                    <a:pt x="28098" y="288756"/>
                  </a:lnTo>
                  <a:lnTo>
                    <a:pt x="10966" y="275164"/>
                  </a:lnTo>
                  <a:lnTo>
                    <a:pt x="1918" y="258180"/>
                  </a:lnTo>
                  <a:lnTo>
                    <a:pt x="0" y="239457"/>
                  </a:lnTo>
                  <a:lnTo>
                    <a:pt x="4813" y="221046"/>
                  </a:lnTo>
                  <a:lnTo>
                    <a:pt x="210594" y="14962"/>
                  </a:lnTo>
                  <a:lnTo>
                    <a:pt x="246760" y="0"/>
                  </a:lnTo>
                  <a:lnTo>
                    <a:pt x="408818" y="0"/>
                  </a:lnTo>
                  <a:lnTo>
                    <a:pt x="485371" y="0"/>
                  </a:lnTo>
                  <a:lnTo>
                    <a:pt x="498281" y="0"/>
                  </a:lnTo>
                  <a:lnTo>
                    <a:pt x="543048" y="9040"/>
                  </a:lnTo>
                  <a:lnTo>
                    <a:pt x="579606" y="33692"/>
                  </a:lnTo>
                  <a:lnTo>
                    <a:pt x="604255" y="70254"/>
                  </a:lnTo>
                  <a:lnTo>
                    <a:pt x="613294" y="115022"/>
                  </a:lnTo>
                  <a:lnTo>
                    <a:pt x="613294" y="127807"/>
                  </a:lnTo>
                  <a:close/>
                </a:path>
              </a:pathLst>
            </a:custGeom>
            <a:ln w="27852">
              <a:solidFill>
                <a:srgbClr val="007DBC"/>
              </a:solidFill>
            </a:ln>
          </p:spPr>
          <p:txBody>
            <a:bodyPr wrap="square" lIns="0" tIns="0" rIns="0" bIns="0" rtlCol="0"/>
            <a:lstStyle/>
            <a:p>
              <a:pPr defTabSz="554492"/>
              <a:endParaRPr sz="1092">
                <a:solidFill>
                  <a:sysClr val="windowText" lastClr="000000"/>
                </a:solidFill>
              </a:endParaRPr>
            </a:p>
          </p:txBody>
        </p:sp>
      </p:grpSp>
      <p:grpSp>
        <p:nvGrpSpPr>
          <p:cNvPr id="69" name="object 69"/>
          <p:cNvGrpSpPr/>
          <p:nvPr/>
        </p:nvGrpSpPr>
        <p:grpSpPr>
          <a:xfrm>
            <a:off x="8318809" y="1643133"/>
            <a:ext cx="648834" cy="662696"/>
            <a:chOff x="16107892" y="3705987"/>
            <a:chExt cx="1069975" cy="1092835"/>
          </a:xfrm>
        </p:grpSpPr>
        <p:sp>
          <p:nvSpPr>
            <p:cNvPr id="70" name="object 70"/>
            <p:cNvSpPr/>
            <p:nvPr/>
          </p:nvSpPr>
          <p:spPr>
            <a:xfrm>
              <a:off x="16173793" y="3981536"/>
              <a:ext cx="524510" cy="433705"/>
            </a:xfrm>
            <a:custGeom>
              <a:avLst/>
              <a:gdLst/>
              <a:ahLst/>
              <a:cxnLst/>
              <a:rect l="l" t="t" r="r" b="b"/>
              <a:pathLst>
                <a:path w="524509" h="433704">
                  <a:moveTo>
                    <a:pt x="524298" y="433358"/>
                  </a:moveTo>
                  <a:lnTo>
                    <a:pt x="463066" y="267629"/>
                  </a:lnTo>
                  <a:lnTo>
                    <a:pt x="425375" y="170455"/>
                  </a:lnTo>
                  <a:lnTo>
                    <a:pt x="395673" y="104096"/>
                  </a:lnTo>
                  <a:lnTo>
                    <a:pt x="358407" y="30815"/>
                  </a:lnTo>
                  <a:lnTo>
                    <a:pt x="303437" y="2800"/>
                  </a:lnTo>
                  <a:lnTo>
                    <a:pt x="281939" y="0"/>
                  </a:lnTo>
                  <a:lnTo>
                    <a:pt x="248646" y="392"/>
                  </a:lnTo>
                  <a:lnTo>
                    <a:pt x="195432" y="1713"/>
                  </a:lnTo>
                  <a:lnTo>
                    <a:pt x="141525" y="4174"/>
                  </a:lnTo>
                  <a:lnTo>
                    <a:pt x="87800" y="14837"/>
                  </a:lnTo>
                  <a:lnTo>
                    <a:pt x="39714" y="56898"/>
                  </a:lnTo>
                  <a:lnTo>
                    <a:pt x="21308" y="96258"/>
                  </a:lnTo>
                  <a:lnTo>
                    <a:pt x="13852" y="120509"/>
                  </a:lnTo>
                  <a:lnTo>
                    <a:pt x="6986" y="141447"/>
                  </a:lnTo>
                  <a:lnTo>
                    <a:pt x="1954" y="156151"/>
                  </a:lnTo>
                  <a:lnTo>
                    <a:pt x="0" y="161701"/>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sp>
          <p:nvSpPr>
            <p:cNvPr id="71" name="object 71"/>
            <p:cNvSpPr/>
            <p:nvPr/>
          </p:nvSpPr>
          <p:spPr>
            <a:xfrm>
              <a:off x="16133419" y="4091989"/>
              <a:ext cx="443230" cy="608965"/>
            </a:xfrm>
            <a:custGeom>
              <a:avLst/>
              <a:gdLst/>
              <a:ahLst/>
              <a:cxnLst/>
              <a:rect l="l" t="t" r="r" b="b"/>
              <a:pathLst>
                <a:path w="443230" h="608964">
                  <a:moveTo>
                    <a:pt x="442919" y="264313"/>
                  </a:moveTo>
                  <a:lnTo>
                    <a:pt x="396502" y="122390"/>
                  </a:lnTo>
                  <a:lnTo>
                    <a:pt x="366803" y="188546"/>
                  </a:lnTo>
                  <a:lnTo>
                    <a:pt x="351553" y="223557"/>
                  </a:lnTo>
                  <a:lnTo>
                    <a:pt x="345934" y="239089"/>
                  </a:lnTo>
                  <a:lnTo>
                    <a:pt x="345132" y="246805"/>
                  </a:lnTo>
                  <a:lnTo>
                    <a:pt x="357224" y="269656"/>
                  </a:lnTo>
                  <a:lnTo>
                    <a:pt x="383657" y="311442"/>
                  </a:lnTo>
                  <a:lnTo>
                    <a:pt x="409661" y="355153"/>
                  </a:lnTo>
                  <a:lnTo>
                    <a:pt x="420470" y="383775"/>
                  </a:lnTo>
                  <a:lnTo>
                    <a:pt x="419395" y="414520"/>
                  </a:lnTo>
                  <a:lnTo>
                    <a:pt x="418650" y="465470"/>
                  </a:lnTo>
                  <a:lnTo>
                    <a:pt x="416818" y="520946"/>
                  </a:lnTo>
                  <a:lnTo>
                    <a:pt x="412480" y="565267"/>
                  </a:lnTo>
                  <a:lnTo>
                    <a:pt x="383122" y="603342"/>
                  </a:lnTo>
                  <a:lnTo>
                    <a:pt x="357686" y="608637"/>
                  </a:lnTo>
                  <a:lnTo>
                    <a:pt x="330064" y="605443"/>
                  </a:lnTo>
                  <a:lnTo>
                    <a:pt x="310563" y="594595"/>
                  </a:lnTo>
                  <a:lnTo>
                    <a:pt x="299216" y="579354"/>
                  </a:lnTo>
                  <a:lnTo>
                    <a:pt x="296055" y="562984"/>
                  </a:lnTo>
                  <a:lnTo>
                    <a:pt x="298450" y="536246"/>
                  </a:lnTo>
                  <a:lnTo>
                    <a:pt x="302496" y="489375"/>
                  </a:lnTo>
                  <a:lnTo>
                    <a:pt x="305318" y="441643"/>
                  </a:lnTo>
                  <a:lnTo>
                    <a:pt x="304044" y="412319"/>
                  </a:lnTo>
                  <a:lnTo>
                    <a:pt x="293576" y="391151"/>
                  </a:lnTo>
                  <a:lnTo>
                    <a:pt x="275939" y="362814"/>
                  </a:lnTo>
                  <a:lnTo>
                    <a:pt x="258944" y="338971"/>
                  </a:lnTo>
                  <a:lnTo>
                    <a:pt x="250402" y="331285"/>
                  </a:lnTo>
                  <a:lnTo>
                    <a:pt x="249082" y="343500"/>
                  </a:lnTo>
                  <a:lnTo>
                    <a:pt x="248404" y="364811"/>
                  </a:lnTo>
                  <a:lnTo>
                    <a:pt x="248155" y="385052"/>
                  </a:lnTo>
                  <a:lnTo>
                    <a:pt x="248119" y="394058"/>
                  </a:lnTo>
                  <a:lnTo>
                    <a:pt x="248506" y="413383"/>
                  </a:lnTo>
                  <a:lnTo>
                    <a:pt x="247446" y="424937"/>
                  </a:lnTo>
                  <a:lnTo>
                    <a:pt x="208619" y="475091"/>
                  </a:lnTo>
                  <a:lnTo>
                    <a:pt x="164755" y="521686"/>
                  </a:lnTo>
                  <a:lnTo>
                    <a:pt x="122053" y="565531"/>
                  </a:lnTo>
                  <a:lnTo>
                    <a:pt x="82835" y="597066"/>
                  </a:lnTo>
                  <a:lnTo>
                    <a:pt x="62945" y="601165"/>
                  </a:lnTo>
                  <a:lnTo>
                    <a:pt x="40211" y="598972"/>
                  </a:lnTo>
                  <a:lnTo>
                    <a:pt x="17058" y="587926"/>
                  </a:lnTo>
                  <a:lnTo>
                    <a:pt x="4655" y="572746"/>
                  </a:lnTo>
                  <a:lnTo>
                    <a:pt x="0" y="553841"/>
                  </a:lnTo>
                  <a:lnTo>
                    <a:pt x="2285" y="535182"/>
                  </a:lnTo>
                  <a:lnTo>
                    <a:pt x="10702" y="520745"/>
                  </a:lnTo>
                  <a:lnTo>
                    <a:pt x="27967" y="502615"/>
                  </a:lnTo>
                  <a:lnTo>
                    <a:pt x="63142" y="465476"/>
                  </a:lnTo>
                  <a:lnTo>
                    <a:pt x="97776" y="428864"/>
                  </a:lnTo>
                  <a:lnTo>
                    <a:pt x="113421" y="412319"/>
                  </a:lnTo>
                  <a:lnTo>
                    <a:pt x="125304" y="400727"/>
                  </a:lnTo>
                  <a:lnTo>
                    <a:pt x="131406" y="392346"/>
                  </a:lnTo>
                  <a:lnTo>
                    <a:pt x="133655" y="383108"/>
                  </a:lnTo>
                  <a:lnTo>
                    <a:pt x="133976" y="368948"/>
                  </a:lnTo>
                  <a:lnTo>
                    <a:pt x="130623" y="339765"/>
                  </a:lnTo>
                  <a:lnTo>
                    <a:pt x="125131" y="294748"/>
                  </a:lnTo>
                  <a:lnTo>
                    <a:pt x="124346" y="243740"/>
                  </a:lnTo>
                  <a:lnTo>
                    <a:pt x="135117" y="196587"/>
                  </a:lnTo>
                  <a:lnTo>
                    <a:pt x="154163" y="151643"/>
                  </a:lnTo>
                  <a:lnTo>
                    <a:pt x="180105" y="87551"/>
                  </a:lnTo>
                  <a:lnTo>
                    <a:pt x="202388" y="29754"/>
                  </a:lnTo>
                  <a:lnTo>
                    <a:pt x="210455" y="3692"/>
                  </a:lnTo>
                  <a:lnTo>
                    <a:pt x="203672" y="2030"/>
                  </a:lnTo>
                  <a:lnTo>
                    <a:pt x="191329" y="693"/>
                  </a:lnTo>
                  <a:lnTo>
                    <a:pt x="177703" y="0"/>
                  </a:lnTo>
                  <a:lnTo>
                    <a:pt x="167074" y="268"/>
                  </a:lnTo>
                  <a:lnTo>
                    <a:pt x="158155" y="8212"/>
                  </a:lnTo>
                  <a:lnTo>
                    <a:pt x="147339" y="27895"/>
                  </a:lnTo>
                  <a:lnTo>
                    <a:pt x="135452" y="55641"/>
                  </a:lnTo>
                  <a:lnTo>
                    <a:pt x="123316" y="87774"/>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sp>
          <p:nvSpPr>
            <p:cNvPr id="72" name="object 72"/>
            <p:cNvSpPr/>
            <p:nvPr/>
          </p:nvSpPr>
          <p:spPr>
            <a:xfrm>
              <a:off x="16119771" y="4132584"/>
              <a:ext cx="883919" cy="438150"/>
            </a:xfrm>
            <a:custGeom>
              <a:avLst/>
              <a:gdLst/>
              <a:ahLst/>
              <a:cxnLst/>
              <a:rect l="l" t="t" r="r" b="b"/>
              <a:pathLst>
                <a:path w="883919" h="438150">
                  <a:moveTo>
                    <a:pt x="0" y="0"/>
                  </a:moveTo>
                  <a:lnTo>
                    <a:pt x="883836" y="437923"/>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sp>
          <p:nvSpPr>
            <p:cNvPr id="73" name="object 73"/>
            <p:cNvSpPr/>
            <p:nvPr/>
          </p:nvSpPr>
          <p:spPr>
            <a:xfrm>
              <a:off x="16915720" y="4530555"/>
              <a:ext cx="250190" cy="76835"/>
            </a:xfrm>
            <a:custGeom>
              <a:avLst/>
              <a:gdLst/>
              <a:ahLst/>
              <a:cxnLst/>
              <a:rect l="l" t="t" r="r" b="b"/>
              <a:pathLst>
                <a:path w="250190" h="76835">
                  <a:moveTo>
                    <a:pt x="0" y="76479"/>
                  </a:moveTo>
                  <a:lnTo>
                    <a:pt x="16701" y="71369"/>
                  </a:lnTo>
                  <a:lnTo>
                    <a:pt x="249971" y="0"/>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pic>
          <p:nvPicPr>
            <p:cNvPr id="74" name="object 74"/>
            <p:cNvPicPr/>
            <p:nvPr/>
          </p:nvPicPr>
          <p:blipFill>
            <a:blip r:embed="rId11" cstate="email">
              <a:extLst>
                <a:ext uri="{28A0092B-C50C-407E-A947-70E740481C1C}">
                  <a14:useLocalDpi xmlns:a14="http://schemas.microsoft.com/office/drawing/2010/main"/>
                </a:ext>
              </a:extLst>
            </a:blip>
            <a:stretch>
              <a:fillRect/>
            </a:stretch>
          </p:blipFill>
          <p:spPr>
            <a:xfrm>
              <a:off x="16923246" y="4527810"/>
              <a:ext cx="252225" cy="140189"/>
            </a:xfrm>
            <a:prstGeom prst="rect">
              <a:avLst/>
            </a:prstGeom>
          </p:spPr>
        </p:pic>
        <p:sp>
          <p:nvSpPr>
            <p:cNvPr id="75" name="object 75"/>
            <p:cNvSpPr/>
            <p:nvPr/>
          </p:nvSpPr>
          <p:spPr>
            <a:xfrm>
              <a:off x="16434039" y="3717866"/>
              <a:ext cx="233045" cy="233045"/>
            </a:xfrm>
            <a:custGeom>
              <a:avLst/>
              <a:gdLst/>
              <a:ahLst/>
              <a:cxnLst/>
              <a:rect l="l" t="t" r="r" b="b"/>
              <a:pathLst>
                <a:path w="233044" h="233045">
                  <a:moveTo>
                    <a:pt x="232851" y="116425"/>
                  </a:moveTo>
                  <a:lnTo>
                    <a:pt x="223702" y="161740"/>
                  </a:lnTo>
                  <a:lnTo>
                    <a:pt x="198751" y="198747"/>
                  </a:lnTo>
                  <a:lnTo>
                    <a:pt x="161744" y="223700"/>
                  </a:lnTo>
                  <a:lnTo>
                    <a:pt x="116425" y="232851"/>
                  </a:lnTo>
                  <a:lnTo>
                    <a:pt x="71106" y="223700"/>
                  </a:lnTo>
                  <a:lnTo>
                    <a:pt x="34099" y="198747"/>
                  </a:lnTo>
                  <a:lnTo>
                    <a:pt x="9149" y="161740"/>
                  </a:lnTo>
                  <a:lnTo>
                    <a:pt x="0" y="116425"/>
                  </a:lnTo>
                  <a:lnTo>
                    <a:pt x="9149" y="71111"/>
                  </a:lnTo>
                  <a:lnTo>
                    <a:pt x="34099" y="34103"/>
                  </a:lnTo>
                  <a:lnTo>
                    <a:pt x="71106" y="9150"/>
                  </a:lnTo>
                  <a:lnTo>
                    <a:pt x="116425" y="0"/>
                  </a:lnTo>
                  <a:lnTo>
                    <a:pt x="161744" y="9150"/>
                  </a:lnTo>
                  <a:lnTo>
                    <a:pt x="198751" y="34103"/>
                  </a:lnTo>
                  <a:lnTo>
                    <a:pt x="223702" y="71111"/>
                  </a:lnTo>
                  <a:lnTo>
                    <a:pt x="232851" y="116425"/>
                  </a:lnTo>
                  <a:close/>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pic>
          <p:nvPicPr>
            <p:cNvPr id="76" name="object 76"/>
            <p:cNvPicPr/>
            <p:nvPr/>
          </p:nvPicPr>
          <p:blipFill>
            <a:blip r:embed="rId12" cstate="email">
              <a:extLst>
                <a:ext uri="{28A0092B-C50C-407E-A947-70E740481C1C}">
                  <a14:useLocalDpi xmlns:a14="http://schemas.microsoft.com/office/drawing/2010/main"/>
                </a:ext>
              </a:extLst>
            </a:blip>
            <a:stretch>
              <a:fillRect/>
            </a:stretch>
          </p:blipFill>
          <p:spPr>
            <a:xfrm>
              <a:off x="16643606" y="4580730"/>
              <a:ext cx="184968" cy="112375"/>
            </a:xfrm>
            <a:prstGeom prst="rect">
              <a:avLst/>
            </a:prstGeom>
          </p:spPr>
        </p:pic>
        <p:pic>
          <p:nvPicPr>
            <p:cNvPr id="77" name="object 77"/>
            <p:cNvPicPr/>
            <p:nvPr/>
          </p:nvPicPr>
          <p:blipFill>
            <a:blip r:embed="rId13" cstate="email">
              <a:extLst>
                <a:ext uri="{28A0092B-C50C-407E-A947-70E740481C1C}">
                  <a14:useLocalDpi xmlns:a14="http://schemas.microsoft.com/office/drawing/2010/main"/>
                </a:ext>
              </a:extLst>
            </a:blip>
            <a:stretch>
              <a:fillRect/>
            </a:stretch>
          </p:blipFill>
          <p:spPr>
            <a:xfrm>
              <a:off x="16861884" y="4685945"/>
              <a:ext cx="184969" cy="112375"/>
            </a:xfrm>
            <a:prstGeom prst="rect">
              <a:avLst/>
            </a:prstGeom>
          </p:spPr>
        </p:pic>
      </p:grpSp>
      <p:grpSp>
        <p:nvGrpSpPr>
          <p:cNvPr id="131" name="Group 130">
            <a:extLst>
              <a:ext uri="{FF2B5EF4-FFF2-40B4-BE49-F238E27FC236}">
                <a16:creationId xmlns:a16="http://schemas.microsoft.com/office/drawing/2014/main" id="{95F09FB8-4D05-284B-64DD-C7450632B354}"/>
              </a:ext>
            </a:extLst>
          </p:cNvPr>
          <p:cNvGrpSpPr/>
          <p:nvPr/>
        </p:nvGrpSpPr>
        <p:grpSpPr>
          <a:xfrm>
            <a:off x="4911913" y="1201602"/>
            <a:ext cx="362731" cy="301947"/>
            <a:chOff x="10519930" y="2264217"/>
            <a:chExt cx="598170" cy="497933"/>
          </a:xfrm>
        </p:grpSpPr>
        <p:sp>
          <p:nvSpPr>
            <p:cNvPr id="78" name="object 78"/>
            <p:cNvSpPr/>
            <p:nvPr/>
          </p:nvSpPr>
          <p:spPr>
            <a:xfrm>
              <a:off x="10519930" y="2264217"/>
              <a:ext cx="598170" cy="339090"/>
            </a:xfrm>
            <a:custGeom>
              <a:avLst/>
              <a:gdLst/>
              <a:ahLst/>
              <a:cxnLst/>
              <a:rect l="l" t="t" r="r" b="b"/>
              <a:pathLst>
                <a:path w="598170" h="339089">
                  <a:moveTo>
                    <a:pt x="105598" y="338733"/>
                  </a:moveTo>
                  <a:lnTo>
                    <a:pt x="451640" y="338733"/>
                  </a:lnTo>
                  <a:lnTo>
                    <a:pt x="497394" y="336373"/>
                  </a:lnTo>
                  <a:lnTo>
                    <a:pt x="537359" y="327509"/>
                  </a:lnTo>
                  <a:lnTo>
                    <a:pt x="569060" y="309464"/>
                  </a:lnTo>
                  <a:lnTo>
                    <a:pt x="590019" y="279561"/>
                  </a:lnTo>
                  <a:lnTo>
                    <a:pt x="597761" y="235123"/>
                  </a:lnTo>
                  <a:lnTo>
                    <a:pt x="585845" y="178064"/>
                  </a:lnTo>
                  <a:lnTo>
                    <a:pt x="555181" y="141794"/>
                  </a:lnTo>
                  <a:lnTo>
                    <a:pt x="514601" y="123028"/>
                  </a:lnTo>
                  <a:lnTo>
                    <a:pt x="472938" y="118480"/>
                  </a:lnTo>
                  <a:lnTo>
                    <a:pt x="439023" y="124865"/>
                  </a:lnTo>
                  <a:lnTo>
                    <a:pt x="433307" y="93906"/>
                  </a:lnTo>
                  <a:lnTo>
                    <a:pt x="414682" y="60941"/>
                  </a:lnTo>
                  <a:lnTo>
                    <a:pt x="383306" y="30970"/>
                  </a:lnTo>
                  <a:lnTo>
                    <a:pt x="339337" y="8990"/>
                  </a:lnTo>
                  <a:lnTo>
                    <a:pt x="282933" y="0"/>
                  </a:lnTo>
                  <a:lnTo>
                    <a:pt x="225207" y="6453"/>
                  </a:lnTo>
                  <a:lnTo>
                    <a:pt x="180179" y="25050"/>
                  </a:lnTo>
                  <a:lnTo>
                    <a:pt x="147088" y="52072"/>
                  </a:lnTo>
                  <a:lnTo>
                    <a:pt x="125173" y="83800"/>
                  </a:lnTo>
                  <a:lnTo>
                    <a:pt x="111827" y="146500"/>
                  </a:lnTo>
                  <a:lnTo>
                    <a:pt x="118875" y="170036"/>
                  </a:lnTo>
                  <a:lnTo>
                    <a:pt x="79754" y="159126"/>
                  </a:lnTo>
                  <a:lnTo>
                    <a:pt x="41006" y="169450"/>
                  </a:lnTo>
                  <a:lnTo>
                    <a:pt x="11474" y="198331"/>
                  </a:lnTo>
                  <a:lnTo>
                    <a:pt x="0" y="243092"/>
                  </a:lnTo>
                  <a:lnTo>
                    <a:pt x="5512" y="281571"/>
                  </a:lnTo>
                  <a:lnTo>
                    <a:pt x="23106" y="311833"/>
                  </a:lnTo>
                  <a:lnTo>
                    <a:pt x="55547" y="331634"/>
                  </a:lnTo>
                  <a:lnTo>
                    <a:pt x="105598" y="338733"/>
                  </a:lnTo>
                  <a:close/>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79" name="object 79"/>
            <p:cNvSpPr/>
            <p:nvPr/>
          </p:nvSpPr>
          <p:spPr>
            <a:xfrm>
              <a:off x="10593429" y="2692935"/>
              <a:ext cx="42545" cy="69215"/>
            </a:xfrm>
            <a:custGeom>
              <a:avLst/>
              <a:gdLst/>
              <a:ahLst/>
              <a:cxnLst/>
              <a:rect l="l" t="t" r="r" b="b"/>
              <a:pathLst>
                <a:path w="42545"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0" name="object 80"/>
            <p:cNvSpPr/>
            <p:nvPr/>
          </p:nvSpPr>
          <p:spPr>
            <a:xfrm>
              <a:off x="10789284"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1" name="object 81"/>
            <p:cNvSpPr/>
            <p:nvPr/>
          </p:nvSpPr>
          <p:spPr>
            <a:xfrm>
              <a:off x="10978073"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grpSp>
      <p:grpSp>
        <p:nvGrpSpPr>
          <p:cNvPr id="130" name="Group 129">
            <a:extLst>
              <a:ext uri="{FF2B5EF4-FFF2-40B4-BE49-F238E27FC236}">
                <a16:creationId xmlns:a16="http://schemas.microsoft.com/office/drawing/2014/main" id="{B31D3E6E-247E-DEC5-A112-50BD93E10485}"/>
              </a:ext>
            </a:extLst>
          </p:cNvPr>
          <p:cNvGrpSpPr/>
          <p:nvPr/>
        </p:nvGrpSpPr>
        <p:grpSpPr>
          <a:xfrm>
            <a:off x="5846284" y="1211431"/>
            <a:ext cx="362731" cy="301947"/>
            <a:chOff x="12078838" y="2264217"/>
            <a:chExt cx="598170" cy="497933"/>
          </a:xfrm>
        </p:grpSpPr>
        <p:sp>
          <p:nvSpPr>
            <p:cNvPr id="82" name="object 82"/>
            <p:cNvSpPr/>
            <p:nvPr/>
          </p:nvSpPr>
          <p:spPr>
            <a:xfrm>
              <a:off x="12078838" y="2264217"/>
              <a:ext cx="598170" cy="339090"/>
            </a:xfrm>
            <a:custGeom>
              <a:avLst/>
              <a:gdLst/>
              <a:ahLst/>
              <a:cxnLst/>
              <a:rect l="l" t="t" r="r" b="b"/>
              <a:pathLst>
                <a:path w="598170" h="339089">
                  <a:moveTo>
                    <a:pt x="105598" y="338733"/>
                  </a:moveTo>
                  <a:lnTo>
                    <a:pt x="451640" y="338733"/>
                  </a:lnTo>
                  <a:lnTo>
                    <a:pt x="497394" y="336373"/>
                  </a:lnTo>
                  <a:lnTo>
                    <a:pt x="537359" y="327509"/>
                  </a:lnTo>
                  <a:lnTo>
                    <a:pt x="569060" y="309464"/>
                  </a:lnTo>
                  <a:lnTo>
                    <a:pt x="590019" y="279561"/>
                  </a:lnTo>
                  <a:lnTo>
                    <a:pt x="597761" y="235123"/>
                  </a:lnTo>
                  <a:lnTo>
                    <a:pt x="585845" y="178064"/>
                  </a:lnTo>
                  <a:lnTo>
                    <a:pt x="555181" y="141794"/>
                  </a:lnTo>
                  <a:lnTo>
                    <a:pt x="514601" y="123028"/>
                  </a:lnTo>
                  <a:lnTo>
                    <a:pt x="472938" y="118480"/>
                  </a:lnTo>
                  <a:lnTo>
                    <a:pt x="439023" y="124865"/>
                  </a:lnTo>
                  <a:lnTo>
                    <a:pt x="433307" y="93906"/>
                  </a:lnTo>
                  <a:lnTo>
                    <a:pt x="414682" y="60941"/>
                  </a:lnTo>
                  <a:lnTo>
                    <a:pt x="383306" y="30970"/>
                  </a:lnTo>
                  <a:lnTo>
                    <a:pt x="339337" y="8990"/>
                  </a:lnTo>
                  <a:lnTo>
                    <a:pt x="282933" y="0"/>
                  </a:lnTo>
                  <a:lnTo>
                    <a:pt x="225207" y="6453"/>
                  </a:lnTo>
                  <a:lnTo>
                    <a:pt x="180179" y="25050"/>
                  </a:lnTo>
                  <a:lnTo>
                    <a:pt x="147088" y="52072"/>
                  </a:lnTo>
                  <a:lnTo>
                    <a:pt x="125173" y="83800"/>
                  </a:lnTo>
                  <a:lnTo>
                    <a:pt x="111827" y="146500"/>
                  </a:lnTo>
                  <a:lnTo>
                    <a:pt x="118875" y="170036"/>
                  </a:lnTo>
                  <a:lnTo>
                    <a:pt x="79754" y="159126"/>
                  </a:lnTo>
                  <a:lnTo>
                    <a:pt x="41006" y="169450"/>
                  </a:lnTo>
                  <a:lnTo>
                    <a:pt x="11474" y="198331"/>
                  </a:lnTo>
                  <a:lnTo>
                    <a:pt x="0" y="243092"/>
                  </a:lnTo>
                  <a:lnTo>
                    <a:pt x="5513" y="281571"/>
                  </a:lnTo>
                  <a:lnTo>
                    <a:pt x="23110" y="311833"/>
                  </a:lnTo>
                  <a:lnTo>
                    <a:pt x="55551" y="331634"/>
                  </a:lnTo>
                  <a:lnTo>
                    <a:pt x="105598" y="338733"/>
                  </a:lnTo>
                  <a:close/>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3" name="object 83"/>
            <p:cNvSpPr/>
            <p:nvPr/>
          </p:nvSpPr>
          <p:spPr>
            <a:xfrm>
              <a:off x="12152346"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4" name="object 84"/>
            <p:cNvSpPr/>
            <p:nvPr/>
          </p:nvSpPr>
          <p:spPr>
            <a:xfrm>
              <a:off x="12348192"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5" name="object 85"/>
            <p:cNvSpPr/>
            <p:nvPr/>
          </p:nvSpPr>
          <p:spPr>
            <a:xfrm>
              <a:off x="12536980"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grpSp>
      <p:grpSp>
        <p:nvGrpSpPr>
          <p:cNvPr id="129" name="Group 128">
            <a:extLst>
              <a:ext uri="{FF2B5EF4-FFF2-40B4-BE49-F238E27FC236}">
                <a16:creationId xmlns:a16="http://schemas.microsoft.com/office/drawing/2014/main" id="{A5E68FB4-05DB-0A42-EDBD-F255D7D4DFFC}"/>
              </a:ext>
            </a:extLst>
          </p:cNvPr>
          <p:cNvGrpSpPr/>
          <p:nvPr/>
        </p:nvGrpSpPr>
        <p:grpSpPr>
          <a:xfrm>
            <a:off x="6822896" y="1138743"/>
            <a:ext cx="362731" cy="301947"/>
            <a:chOff x="13637736" y="2264217"/>
            <a:chExt cx="598170" cy="497933"/>
          </a:xfrm>
        </p:grpSpPr>
        <p:sp>
          <p:nvSpPr>
            <p:cNvPr id="86" name="object 86"/>
            <p:cNvSpPr/>
            <p:nvPr/>
          </p:nvSpPr>
          <p:spPr>
            <a:xfrm>
              <a:off x="13637736" y="2264217"/>
              <a:ext cx="598170" cy="339090"/>
            </a:xfrm>
            <a:custGeom>
              <a:avLst/>
              <a:gdLst/>
              <a:ahLst/>
              <a:cxnLst/>
              <a:rect l="l" t="t" r="r" b="b"/>
              <a:pathLst>
                <a:path w="598169" h="339089">
                  <a:moveTo>
                    <a:pt x="105609" y="338733"/>
                  </a:moveTo>
                  <a:lnTo>
                    <a:pt x="451651" y="338733"/>
                  </a:lnTo>
                  <a:lnTo>
                    <a:pt x="497405" y="336373"/>
                  </a:lnTo>
                  <a:lnTo>
                    <a:pt x="537370" y="327509"/>
                  </a:lnTo>
                  <a:lnTo>
                    <a:pt x="569070" y="309464"/>
                  </a:lnTo>
                  <a:lnTo>
                    <a:pt x="590030" y="279561"/>
                  </a:lnTo>
                  <a:lnTo>
                    <a:pt x="597772" y="235123"/>
                  </a:lnTo>
                  <a:lnTo>
                    <a:pt x="585856" y="178064"/>
                  </a:lnTo>
                  <a:lnTo>
                    <a:pt x="555192" y="141794"/>
                  </a:lnTo>
                  <a:lnTo>
                    <a:pt x="514612" y="123028"/>
                  </a:lnTo>
                  <a:lnTo>
                    <a:pt x="472948" y="118480"/>
                  </a:lnTo>
                  <a:lnTo>
                    <a:pt x="439033" y="124865"/>
                  </a:lnTo>
                  <a:lnTo>
                    <a:pt x="433317" y="93906"/>
                  </a:lnTo>
                  <a:lnTo>
                    <a:pt x="414692" y="60941"/>
                  </a:lnTo>
                  <a:lnTo>
                    <a:pt x="383316" y="30970"/>
                  </a:lnTo>
                  <a:lnTo>
                    <a:pt x="339347" y="8990"/>
                  </a:lnTo>
                  <a:lnTo>
                    <a:pt x="282944" y="0"/>
                  </a:lnTo>
                  <a:lnTo>
                    <a:pt x="225218" y="6453"/>
                  </a:lnTo>
                  <a:lnTo>
                    <a:pt x="180189" y="25050"/>
                  </a:lnTo>
                  <a:lnTo>
                    <a:pt x="147098" y="52072"/>
                  </a:lnTo>
                  <a:lnTo>
                    <a:pt x="125183" y="83800"/>
                  </a:lnTo>
                  <a:lnTo>
                    <a:pt x="111838" y="146500"/>
                  </a:lnTo>
                  <a:lnTo>
                    <a:pt x="118886" y="170036"/>
                  </a:lnTo>
                  <a:lnTo>
                    <a:pt x="79765" y="159126"/>
                  </a:lnTo>
                  <a:lnTo>
                    <a:pt x="41015" y="169450"/>
                  </a:lnTo>
                  <a:lnTo>
                    <a:pt x="11480" y="198331"/>
                  </a:lnTo>
                  <a:lnTo>
                    <a:pt x="0" y="243092"/>
                  </a:lnTo>
                  <a:lnTo>
                    <a:pt x="5518" y="281571"/>
                  </a:lnTo>
                  <a:lnTo>
                    <a:pt x="23115" y="311833"/>
                  </a:lnTo>
                  <a:lnTo>
                    <a:pt x="55557" y="331634"/>
                  </a:lnTo>
                  <a:lnTo>
                    <a:pt x="105609" y="338733"/>
                  </a:lnTo>
                  <a:close/>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7" name="object 87"/>
            <p:cNvSpPr/>
            <p:nvPr/>
          </p:nvSpPr>
          <p:spPr>
            <a:xfrm>
              <a:off x="13711245"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8" name="object 88"/>
            <p:cNvSpPr/>
            <p:nvPr/>
          </p:nvSpPr>
          <p:spPr>
            <a:xfrm>
              <a:off x="13907090"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9" name="object 89"/>
            <p:cNvSpPr/>
            <p:nvPr/>
          </p:nvSpPr>
          <p:spPr>
            <a:xfrm>
              <a:off x="14095879"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grpSp>
      <p:grpSp>
        <p:nvGrpSpPr>
          <p:cNvPr id="90" name="object 90"/>
          <p:cNvGrpSpPr/>
          <p:nvPr/>
        </p:nvGrpSpPr>
        <p:grpSpPr>
          <a:xfrm>
            <a:off x="8574083" y="955345"/>
            <a:ext cx="346943" cy="321529"/>
            <a:chOff x="16528857" y="2281792"/>
            <a:chExt cx="572135" cy="530225"/>
          </a:xfrm>
        </p:grpSpPr>
        <p:sp>
          <p:nvSpPr>
            <p:cNvPr id="91" name="object 91"/>
            <p:cNvSpPr/>
            <p:nvPr/>
          </p:nvSpPr>
          <p:spPr>
            <a:xfrm>
              <a:off x="16684879" y="2412342"/>
              <a:ext cx="259079" cy="257810"/>
            </a:xfrm>
            <a:custGeom>
              <a:avLst/>
              <a:gdLst/>
              <a:ahLst/>
              <a:cxnLst/>
              <a:rect l="l" t="t" r="r" b="b"/>
              <a:pathLst>
                <a:path w="259080" h="257810">
                  <a:moveTo>
                    <a:pt x="258787" y="128634"/>
                  </a:moveTo>
                  <a:lnTo>
                    <a:pt x="248620" y="178706"/>
                  </a:lnTo>
                  <a:lnTo>
                    <a:pt x="220891" y="219594"/>
                  </a:lnTo>
                  <a:lnTo>
                    <a:pt x="179760" y="247161"/>
                  </a:lnTo>
                  <a:lnTo>
                    <a:pt x="129388" y="257269"/>
                  </a:lnTo>
                  <a:lnTo>
                    <a:pt x="79027" y="247161"/>
                  </a:lnTo>
                  <a:lnTo>
                    <a:pt x="37899" y="219594"/>
                  </a:lnTo>
                  <a:lnTo>
                    <a:pt x="10168" y="178706"/>
                  </a:lnTo>
                  <a:lnTo>
                    <a:pt x="0" y="128634"/>
                  </a:lnTo>
                  <a:lnTo>
                    <a:pt x="10168" y="78563"/>
                  </a:lnTo>
                  <a:lnTo>
                    <a:pt x="37899" y="37675"/>
                  </a:lnTo>
                  <a:lnTo>
                    <a:pt x="79027" y="10108"/>
                  </a:lnTo>
                  <a:lnTo>
                    <a:pt x="129388" y="0"/>
                  </a:lnTo>
                  <a:lnTo>
                    <a:pt x="179760" y="10108"/>
                  </a:lnTo>
                  <a:lnTo>
                    <a:pt x="220891" y="37675"/>
                  </a:lnTo>
                  <a:lnTo>
                    <a:pt x="248620" y="78563"/>
                  </a:lnTo>
                  <a:lnTo>
                    <a:pt x="258787" y="128634"/>
                  </a:lnTo>
                  <a:close/>
                </a:path>
              </a:pathLst>
            </a:custGeom>
            <a:ln w="29538">
              <a:solidFill>
                <a:srgbClr val="F47847"/>
              </a:solidFill>
            </a:ln>
          </p:spPr>
          <p:txBody>
            <a:bodyPr wrap="square" lIns="0" tIns="0" rIns="0" bIns="0" rtlCol="0"/>
            <a:lstStyle/>
            <a:p>
              <a:pPr defTabSz="554492"/>
              <a:endParaRPr sz="1092">
                <a:solidFill>
                  <a:sysClr val="windowText" lastClr="000000"/>
                </a:solidFill>
              </a:endParaRPr>
            </a:p>
          </p:txBody>
        </p:sp>
        <p:sp>
          <p:nvSpPr>
            <p:cNvPr id="92" name="object 92"/>
            <p:cNvSpPr/>
            <p:nvPr/>
          </p:nvSpPr>
          <p:spPr>
            <a:xfrm>
              <a:off x="16814729" y="2281792"/>
              <a:ext cx="0" cy="76200"/>
            </a:xfrm>
            <a:custGeom>
              <a:avLst/>
              <a:gdLst/>
              <a:ahLst/>
              <a:cxnLst/>
              <a:rect l="l" t="t" r="r" b="b"/>
              <a:pathLst>
                <a:path h="76200">
                  <a:moveTo>
                    <a:pt x="0" y="0"/>
                  </a:moveTo>
                  <a:lnTo>
                    <a:pt x="0" y="76112"/>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3" name="object 93"/>
            <p:cNvSpPr/>
            <p:nvPr/>
          </p:nvSpPr>
          <p:spPr>
            <a:xfrm>
              <a:off x="16950140" y="2357902"/>
              <a:ext cx="60325" cy="57150"/>
            </a:xfrm>
            <a:custGeom>
              <a:avLst/>
              <a:gdLst/>
              <a:ahLst/>
              <a:cxnLst/>
              <a:rect l="l" t="t" r="r" b="b"/>
              <a:pathLst>
                <a:path w="60325" h="57150">
                  <a:moveTo>
                    <a:pt x="0" y="57087"/>
                  </a:moveTo>
                  <a:lnTo>
                    <a:pt x="60176"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4" name="object 94"/>
            <p:cNvSpPr/>
            <p:nvPr/>
          </p:nvSpPr>
          <p:spPr>
            <a:xfrm>
              <a:off x="17007315" y="2538671"/>
              <a:ext cx="93345" cy="0"/>
            </a:xfrm>
            <a:custGeom>
              <a:avLst/>
              <a:gdLst/>
              <a:ahLst/>
              <a:cxnLst/>
              <a:rect l="l" t="t" r="r" b="b"/>
              <a:pathLst>
                <a:path w="93344">
                  <a:moveTo>
                    <a:pt x="0" y="0"/>
                  </a:moveTo>
                  <a:lnTo>
                    <a:pt x="93285"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5" name="object 95"/>
            <p:cNvSpPr/>
            <p:nvPr/>
          </p:nvSpPr>
          <p:spPr>
            <a:xfrm>
              <a:off x="16953149" y="2668696"/>
              <a:ext cx="63500" cy="66675"/>
            </a:xfrm>
            <a:custGeom>
              <a:avLst/>
              <a:gdLst/>
              <a:ahLst/>
              <a:cxnLst/>
              <a:rect l="l" t="t" r="r" b="b"/>
              <a:pathLst>
                <a:path w="63500" h="66675">
                  <a:moveTo>
                    <a:pt x="0" y="0"/>
                  </a:moveTo>
                  <a:lnTo>
                    <a:pt x="63191"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6" name="object 96"/>
            <p:cNvSpPr/>
            <p:nvPr/>
          </p:nvSpPr>
          <p:spPr>
            <a:xfrm>
              <a:off x="16610112" y="2357902"/>
              <a:ext cx="60325" cy="57150"/>
            </a:xfrm>
            <a:custGeom>
              <a:avLst/>
              <a:gdLst/>
              <a:ahLst/>
              <a:cxnLst/>
              <a:rect l="l" t="t" r="r" b="b"/>
              <a:pathLst>
                <a:path w="60325" h="57150">
                  <a:moveTo>
                    <a:pt x="60176" y="57087"/>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7" name="object 97"/>
            <p:cNvSpPr/>
            <p:nvPr/>
          </p:nvSpPr>
          <p:spPr>
            <a:xfrm>
              <a:off x="16528857" y="2538671"/>
              <a:ext cx="93345" cy="0"/>
            </a:xfrm>
            <a:custGeom>
              <a:avLst/>
              <a:gdLst/>
              <a:ahLst/>
              <a:cxnLst/>
              <a:rect l="l" t="t" r="r" b="b"/>
              <a:pathLst>
                <a:path w="93344">
                  <a:moveTo>
                    <a:pt x="93285" y="0"/>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8" name="object 98"/>
            <p:cNvSpPr/>
            <p:nvPr/>
          </p:nvSpPr>
          <p:spPr>
            <a:xfrm>
              <a:off x="16604088" y="2668696"/>
              <a:ext cx="63500" cy="66675"/>
            </a:xfrm>
            <a:custGeom>
              <a:avLst/>
              <a:gdLst/>
              <a:ahLst/>
              <a:cxnLst/>
              <a:rect l="l" t="t" r="r" b="b"/>
              <a:pathLst>
                <a:path w="63500" h="66675">
                  <a:moveTo>
                    <a:pt x="63191" y="0"/>
                  </a:moveTo>
                  <a:lnTo>
                    <a:pt x="0"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9" name="object 99"/>
            <p:cNvSpPr/>
            <p:nvPr/>
          </p:nvSpPr>
          <p:spPr>
            <a:xfrm>
              <a:off x="16808708" y="2728950"/>
              <a:ext cx="0" cy="82550"/>
            </a:xfrm>
            <a:custGeom>
              <a:avLst/>
              <a:gdLst/>
              <a:ahLst/>
              <a:cxnLst/>
              <a:rect l="l" t="t" r="r" b="b"/>
              <a:pathLst>
                <a:path h="82550">
                  <a:moveTo>
                    <a:pt x="0" y="0"/>
                  </a:moveTo>
                  <a:lnTo>
                    <a:pt x="0" y="82447"/>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grpSp>
      <p:grpSp>
        <p:nvGrpSpPr>
          <p:cNvPr id="100" name="object 100"/>
          <p:cNvGrpSpPr/>
          <p:nvPr/>
        </p:nvGrpSpPr>
        <p:grpSpPr>
          <a:xfrm>
            <a:off x="391630" y="1421600"/>
            <a:ext cx="346943" cy="321529"/>
            <a:chOff x="3035386" y="3340662"/>
            <a:chExt cx="572135" cy="530225"/>
          </a:xfrm>
        </p:grpSpPr>
        <p:sp>
          <p:nvSpPr>
            <p:cNvPr id="101" name="object 101"/>
            <p:cNvSpPr/>
            <p:nvPr/>
          </p:nvSpPr>
          <p:spPr>
            <a:xfrm>
              <a:off x="3191408" y="3471211"/>
              <a:ext cx="259079" cy="257810"/>
            </a:xfrm>
            <a:custGeom>
              <a:avLst/>
              <a:gdLst/>
              <a:ahLst/>
              <a:cxnLst/>
              <a:rect l="l" t="t" r="r" b="b"/>
              <a:pathLst>
                <a:path w="259079" h="257810">
                  <a:moveTo>
                    <a:pt x="258787" y="128634"/>
                  </a:moveTo>
                  <a:lnTo>
                    <a:pt x="248620" y="178706"/>
                  </a:lnTo>
                  <a:lnTo>
                    <a:pt x="220892" y="219594"/>
                  </a:lnTo>
                  <a:lnTo>
                    <a:pt x="179764" y="247161"/>
                  </a:lnTo>
                  <a:lnTo>
                    <a:pt x="129399" y="257269"/>
                  </a:lnTo>
                  <a:lnTo>
                    <a:pt x="79031" y="247161"/>
                  </a:lnTo>
                  <a:lnTo>
                    <a:pt x="37900" y="219594"/>
                  </a:lnTo>
                  <a:lnTo>
                    <a:pt x="10169" y="178706"/>
                  </a:lnTo>
                  <a:lnTo>
                    <a:pt x="0" y="128634"/>
                  </a:lnTo>
                  <a:lnTo>
                    <a:pt x="10169" y="78563"/>
                  </a:lnTo>
                  <a:lnTo>
                    <a:pt x="37900" y="37675"/>
                  </a:lnTo>
                  <a:lnTo>
                    <a:pt x="79031" y="10108"/>
                  </a:lnTo>
                  <a:lnTo>
                    <a:pt x="129399" y="0"/>
                  </a:lnTo>
                  <a:lnTo>
                    <a:pt x="179764" y="10108"/>
                  </a:lnTo>
                  <a:lnTo>
                    <a:pt x="220892" y="37675"/>
                  </a:lnTo>
                  <a:lnTo>
                    <a:pt x="248620" y="78563"/>
                  </a:lnTo>
                  <a:lnTo>
                    <a:pt x="258787" y="128634"/>
                  </a:lnTo>
                  <a:close/>
                </a:path>
              </a:pathLst>
            </a:custGeom>
            <a:ln w="29538">
              <a:solidFill>
                <a:srgbClr val="F47847"/>
              </a:solidFill>
            </a:ln>
          </p:spPr>
          <p:txBody>
            <a:bodyPr wrap="square" lIns="0" tIns="0" rIns="0" bIns="0" rtlCol="0"/>
            <a:lstStyle/>
            <a:p>
              <a:pPr defTabSz="554492"/>
              <a:endParaRPr sz="1092">
                <a:solidFill>
                  <a:sysClr val="windowText" lastClr="000000"/>
                </a:solidFill>
              </a:endParaRPr>
            </a:p>
          </p:txBody>
        </p:sp>
        <p:sp>
          <p:nvSpPr>
            <p:cNvPr id="102" name="object 102"/>
            <p:cNvSpPr/>
            <p:nvPr/>
          </p:nvSpPr>
          <p:spPr>
            <a:xfrm>
              <a:off x="3321257" y="3340662"/>
              <a:ext cx="0" cy="76200"/>
            </a:xfrm>
            <a:custGeom>
              <a:avLst/>
              <a:gdLst/>
              <a:ahLst/>
              <a:cxnLst/>
              <a:rect l="l" t="t" r="r" b="b"/>
              <a:pathLst>
                <a:path h="76200">
                  <a:moveTo>
                    <a:pt x="0" y="0"/>
                  </a:moveTo>
                  <a:lnTo>
                    <a:pt x="0" y="76112"/>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3" name="object 103"/>
            <p:cNvSpPr/>
            <p:nvPr/>
          </p:nvSpPr>
          <p:spPr>
            <a:xfrm>
              <a:off x="3456670" y="3416772"/>
              <a:ext cx="60325" cy="57150"/>
            </a:xfrm>
            <a:custGeom>
              <a:avLst/>
              <a:gdLst/>
              <a:ahLst/>
              <a:cxnLst/>
              <a:rect l="l" t="t" r="r" b="b"/>
              <a:pathLst>
                <a:path w="60325" h="57150">
                  <a:moveTo>
                    <a:pt x="0" y="57087"/>
                  </a:moveTo>
                  <a:lnTo>
                    <a:pt x="60176"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4" name="object 104"/>
            <p:cNvSpPr/>
            <p:nvPr/>
          </p:nvSpPr>
          <p:spPr>
            <a:xfrm>
              <a:off x="3513844" y="3597540"/>
              <a:ext cx="93345" cy="0"/>
            </a:xfrm>
            <a:custGeom>
              <a:avLst/>
              <a:gdLst/>
              <a:ahLst/>
              <a:cxnLst/>
              <a:rect l="l" t="t" r="r" b="b"/>
              <a:pathLst>
                <a:path w="93345">
                  <a:moveTo>
                    <a:pt x="0" y="0"/>
                  </a:moveTo>
                  <a:lnTo>
                    <a:pt x="93285"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5" name="object 105"/>
            <p:cNvSpPr/>
            <p:nvPr/>
          </p:nvSpPr>
          <p:spPr>
            <a:xfrm>
              <a:off x="3459679" y="3727565"/>
              <a:ext cx="63500" cy="66675"/>
            </a:xfrm>
            <a:custGeom>
              <a:avLst/>
              <a:gdLst/>
              <a:ahLst/>
              <a:cxnLst/>
              <a:rect l="l" t="t" r="r" b="b"/>
              <a:pathLst>
                <a:path w="63500" h="66675">
                  <a:moveTo>
                    <a:pt x="0" y="0"/>
                  </a:moveTo>
                  <a:lnTo>
                    <a:pt x="63191"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6" name="object 106"/>
            <p:cNvSpPr/>
            <p:nvPr/>
          </p:nvSpPr>
          <p:spPr>
            <a:xfrm>
              <a:off x="3116642" y="3416772"/>
              <a:ext cx="60325" cy="57150"/>
            </a:xfrm>
            <a:custGeom>
              <a:avLst/>
              <a:gdLst/>
              <a:ahLst/>
              <a:cxnLst/>
              <a:rect l="l" t="t" r="r" b="b"/>
              <a:pathLst>
                <a:path w="60325" h="57150">
                  <a:moveTo>
                    <a:pt x="60176" y="57087"/>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7" name="object 107"/>
            <p:cNvSpPr/>
            <p:nvPr/>
          </p:nvSpPr>
          <p:spPr>
            <a:xfrm>
              <a:off x="3035386" y="3597540"/>
              <a:ext cx="93345" cy="0"/>
            </a:xfrm>
            <a:custGeom>
              <a:avLst/>
              <a:gdLst/>
              <a:ahLst/>
              <a:cxnLst/>
              <a:rect l="l" t="t" r="r" b="b"/>
              <a:pathLst>
                <a:path w="93344">
                  <a:moveTo>
                    <a:pt x="93285" y="0"/>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8" name="object 108"/>
            <p:cNvSpPr/>
            <p:nvPr/>
          </p:nvSpPr>
          <p:spPr>
            <a:xfrm>
              <a:off x="3110617" y="3727565"/>
              <a:ext cx="63500" cy="66675"/>
            </a:xfrm>
            <a:custGeom>
              <a:avLst/>
              <a:gdLst/>
              <a:ahLst/>
              <a:cxnLst/>
              <a:rect l="l" t="t" r="r" b="b"/>
              <a:pathLst>
                <a:path w="63500" h="66675">
                  <a:moveTo>
                    <a:pt x="63191" y="0"/>
                  </a:moveTo>
                  <a:lnTo>
                    <a:pt x="0"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9" name="object 109"/>
            <p:cNvSpPr/>
            <p:nvPr/>
          </p:nvSpPr>
          <p:spPr>
            <a:xfrm>
              <a:off x="3315240" y="3787820"/>
              <a:ext cx="0" cy="82550"/>
            </a:xfrm>
            <a:custGeom>
              <a:avLst/>
              <a:gdLst/>
              <a:ahLst/>
              <a:cxnLst/>
              <a:rect l="l" t="t" r="r" b="b"/>
              <a:pathLst>
                <a:path h="82550">
                  <a:moveTo>
                    <a:pt x="0" y="0"/>
                  </a:moveTo>
                  <a:lnTo>
                    <a:pt x="0" y="82458"/>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grpSp>
      <p:pic>
        <p:nvPicPr>
          <p:cNvPr id="112" name="object 112"/>
          <p:cNvPicPr/>
          <p:nvPr/>
        </p:nvPicPr>
        <p:blipFill>
          <a:blip r:embed="rId14" cstate="email">
            <a:extLst>
              <a:ext uri="{28A0092B-C50C-407E-A947-70E740481C1C}">
                <a14:useLocalDpi xmlns:a14="http://schemas.microsoft.com/office/drawing/2010/main"/>
              </a:ext>
            </a:extLst>
          </a:blip>
          <a:stretch>
            <a:fillRect/>
          </a:stretch>
        </p:blipFill>
        <p:spPr>
          <a:xfrm>
            <a:off x="427" y="267944"/>
            <a:ext cx="9641413" cy="620116"/>
          </a:xfrm>
          <a:prstGeom prst="rect">
            <a:avLst/>
          </a:prstGeom>
        </p:spPr>
      </p:pic>
      <p:sp>
        <p:nvSpPr>
          <p:cNvPr id="113" name="object 113"/>
          <p:cNvSpPr txBox="1">
            <a:spLocks noGrp="1"/>
          </p:cNvSpPr>
          <p:nvPr>
            <p:ph type="title"/>
          </p:nvPr>
        </p:nvSpPr>
        <p:spPr>
          <a:xfrm>
            <a:off x="214960" y="430002"/>
            <a:ext cx="9088688" cy="396609"/>
          </a:xfrm>
          <a:prstGeom prst="rect">
            <a:avLst/>
          </a:prstGeom>
        </p:spPr>
        <p:txBody>
          <a:bodyPr vert="horz" lIns="91434" tIns="45717" rIns="91434" bIns="45717" rtlCol="0" anchor="ctr">
            <a:noAutofit/>
          </a:bodyPr>
          <a:lstStyle/>
          <a:p>
            <a:pPr defTabSz="554492"/>
            <a:r>
              <a:rPr lang="en-GB" sz="2800">
                <a:solidFill>
                  <a:prstClr val="white"/>
                </a:solidFill>
                <a:latin typeface="HALDEN SOLID" pitchFamily="2" charset="0"/>
              </a:rPr>
              <a:t>SLOW ONSET AA Timeline - Droughts</a:t>
            </a:r>
            <a:endParaRPr sz="2800">
              <a:solidFill>
                <a:prstClr val="white"/>
              </a:solidFill>
              <a:latin typeface="HALDEN SOLID" pitchFamily="2" charset="0"/>
            </a:endParaRPr>
          </a:p>
        </p:txBody>
      </p:sp>
      <p:grpSp>
        <p:nvGrpSpPr>
          <p:cNvPr id="124" name="Group 123">
            <a:extLst>
              <a:ext uri="{FF2B5EF4-FFF2-40B4-BE49-F238E27FC236}">
                <a16:creationId xmlns:a16="http://schemas.microsoft.com/office/drawing/2014/main" id="{EA26855C-A798-D523-8C98-DCDD71F4201A}"/>
              </a:ext>
            </a:extLst>
          </p:cNvPr>
          <p:cNvGrpSpPr/>
          <p:nvPr/>
        </p:nvGrpSpPr>
        <p:grpSpPr>
          <a:xfrm>
            <a:off x="291495" y="2273122"/>
            <a:ext cx="3589957" cy="261427"/>
            <a:chOff x="2870256" y="4744885"/>
            <a:chExt cx="5920105" cy="431112"/>
          </a:xfrm>
        </p:grpSpPr>
        <p:sp>
          <p:nvSpPr>
            <p:cNvPr id="68" name="object 68"/>
            <p:cNvSpPr/>
            <p:nvPr/>
          </p:nvSpPr>
          <p:spPr>
            <a:xfrm>
              <a:off x="2870256" y="5175997"/>
              <a:ext cx="5920105" cy="0"/>
            </a:xfrm>
            <a:custGeom>
              <a:avLst/>
              <a:gdLst/>
              <a:ahLst/>
              <a:cxnLst/>
              <a:rect l="l" t="t" r="r" b="b"/>
              <a:pathLst>
                <a:path w="5920105">
                  <a:moveTo>
                    <a:pt x="0" y="0"/>
                  </a:moveTo>
                  <a:lnTo>
                    <a:pt x="5919966" y="0"/>
                  </a:lnTo>
                </a:path>
              </a:pathLst>
            </a:custGeom>
            <a:ln w="81432">
              <a:solidFill>
                <a:srgbClr val="982B56"/>
              </a:solidFill>
            </a:ln>
          </p:spPr>
          <p:txBody>
            <a:bodyPr wrap="square" lIns="0" tIns="0" rIns="0" bIns="0" rtlCol="0"/>
            <a:lstStyle/>
            <a:p>
              <a:pPr defTabSz="554492"/>
              <a:endParaRPr sz="1092">
                <a:solidFill>
                  <a:sysClr val="windowText" lastClr="000000"/>
                </a:solidFill>
              </a:endParaRPr>
            </a:p>
          </p:txBody>
        </p:sp>
        <p:sp>
          <p:nvSpPr>
            <p:cNvPr id="116" name="object 116"/>
            <p:cNvSpPr txBox="1"/>
            <p:nvPr/>
          </p:nvSpPr>
          <p:spPr>
            <a:xfrm>
              <a:off x="5034572" y="4744885"/>
              <a:ext cx="1624965" cy="316012"/>
            </a:xfrm>
            <a:prstGeom prst="rect">
              <a:avLst/>
            </a:prstGeom>
          </p:spPr>
          <p:txBody>
            <a:bodyPr vert="horz" wrap="square" lIns="0" tIns="9627" rIns="0" bIns="0" rtlCol="0">
              <a:spAutoFit/>
            </a:bodyPr>
            <a:lstStyle/>
            <a:p>
              <a:pPr marL="7701" defTabSz="554492">
                <a:spcBef>
                  <a:spcPts val="76"/>
                </a:spcBef>
              </a:pPr>
              <a:r>
                <a:rPr sz="1182" b="1">
                  <a:solidFill>
                    <a:sysClr val="windowText" lastClr="000000"/>
                  </a:solidFill>
                  <a:latin typeface="OpenSans-Extrabold"/>
                  <a:cs typeface="OpenSans-Extrabold"/>
                </a:rPr>
                <a:t>DRY</a:t>
              </a:r>
              <a:r>
                <a:rPr sz="1182" b="1" spc="-73">
                  <a:solidFill>
                    <a:sysClr val="windowText" lastClr="000000"/>
                  </a:solidFill>
                  <a:latin typeface="OpenSans-Extrabold"/>
                  <a:cs typeface="OpenSans-Extrabold"/>
                </a:rPr>
                <a:t> </a:t>
              </a:r>
              <a:r>
                <a:rPr sz="1182" b="1" spc="-6">
                  <a:solidFill>
                    <a:sysClr val="windowText" lastClr="000000"/>
                  </a:solidFill>
                  <a:latin typeface="OpenSans-Extrabold"/>
                  <a:cs typeface="OpenSans-Extrabold"/>
                </a:rPr>
                <a:t>SEASON</a:t>
              </a:r>
              <a:endParaRPr sz="1182">
                <a:solidFill>
                  <a:sysClr val="windowText" lastClr="000000"/>
                </a:solidFill>
                <a:latin typeface="OpenSans-Extrabold"/>
                <a:cs typeface="OpenSans-Extrabold"/>
              </a:endParaRPr>
            </a:p>
          </p:txBody>
        </p:sp>
      </p:grpSp>
      <p:sp>
        <p:nvSpPr>
          <p:cNvPr id="50" name="object 61">
            <a:extLst>
              <a:ext uri="{FF2B5EF4-FFF2-40B4-BE49-F238E27FC236}">
                <a16:creationId xmlns:a16="http://schemas.microsoft.com/office/drawing/2014/main" id="{50D26CC2-80D9-EE2F-AFAB-9A53D47CA29F}"/>
              </a:ext>
            </a:extLst>
          </p:cNvPr>
          <p:cNvSpPr txBox="1"/>
          <p:nvPr/>
        </p:nvSpPr>
        <p:spPr>
          <a:xfrm>
            <a:off x="4944387" y="3484493"/>
            <a:ext cx="252034" cy="152042"/>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DEC</a:t>
            </a:r>
            <a:endParaRPr sz="940">
              <a:solidFill>
                <a:sysClr val="windowText" lastClr="000000"/>
              </a:solidFill>
              <a:latin typeface="OpenSans-Semibold"/>
              <a:cs typeface="OpenSans-Semibold"/>
            </a:endParaRPr>
          </a:p>
        </p:txBody>
      </p:sp>
      <p:sp>
        <p:nvSpPr>
          <p:cNvPr id="133" name="Rectangle 132">
            <a:extLst>
              <a:ext uri="{FF2B5EF4-FFF2-40B4-BE49-F238E27FC236}">
                <a16:creationId xmlns:a16="http://schemas.microsoft.com/office/drawing/2014/main" id="{7CDA6609-3738-41D8-4169-23D6DA058521}"/>
              </a:ext>
            </a:extLst>
          </p:cNvPr>
          <p:cNvSpPr/>
          <p:nvPr/>
        </p:nvSpPr>
        <p:spPr>
          <a:xfrm>
            <a:off x="9125534" y="3337249"/>
            <a:ext cx="3061930" cy="472082"/>
          </a:xfrm>
          <a:prstGeom prst="rect">
            <a:avLst/>
          </a:prstGeom>
          <a:solidFill>
            <a:schemeClr val="accent2">
              <a:lumMod val="40000"/>
              <a:lumOff val="60000"/>
            </a:schemeClr>
          </a:solidFill>
          <a:ln w="381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134" name="object 67">
            <a:extLst>
              <a:ext uri="{FF2B5EF4-FFF2-40B4-BE49-F238E27FC236}">
                <a16:creationId xmlns:a16="http://schemas.microsoft.com/office/drawing/2014/main" id="{022A3A8B-7480-D407-0EE9-D3872347B5D2}"/>
              </a:ext>
            </a:extLst>
          </p:cNvPr>
          <p:cNvSpPr txBox="1"/>
          <p:nvPr/>
        </p:nvSpPr>
        <p:spPr>
          <a:xfrm>
            <a:off x="9303648" y="3484493"/>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JUN</a:t>
            </a:r>
            <a:endParaRPr sz="940">
              <a:solidFill>
                <a:sysClr val="windowText" lastClr="000000"/>
              </a:solidFill>
              <a:latin typeface="OpenSans-Semibold"/>
              <a:cs typeface="OpenSans-Semibold"/>
            </a:endParaRPr>
          </a:p>
        </p:txBody>
      </p:sp>
      <p:sp>
        <p:nvSpPr>
          <p:cNvPr id="135" name="object 67">
            <a:extLst>
              <a:ext uri="{FF2B5EF4-FFF2-40B4-BE49-F238E27FC236}">
                <a16:creationId xmlns:a16="http://schemas.microsoft.com/office/drawing/2014/main" id="{EEE9D586-2E00-5879-EE0A-CE2D845264ED}"/>
              </a:ext>
            </a:extLst>
          </p:cNvPr>
          <p:cNvSpPr txBox="1"/>
          <p:nvPr/>
        </p:nvSpPr>
        <p:spPr>
          <a:xfrm>
            <a:off x="9791338" y="3489647"/>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JUL</a:t>
            </a:r>
            <a:endParaRPr sz="940">
              <a:solidFill>
                <a:sysClr val="windowText" lastClr="000000"/>
              </a:solidFill>
              <a:latin typeface="OpenSans-Semibold"/>
              <a:cs typeface="OpenSans-Semibold"/>
            </a:endParaRPr>
          </a:p>
        </p:txBody>
      </p:sp>
      <p:sp>
        <p:nvSpPr>
          <p:cNvPr id="136" name="object 67">
            <a:extLst>
              <a:ext uri="{FF2B5EF4-FFF2-40B4-BE49-F238E27FC236}">
                <a16:creationId xmlns:a16="http://schemas.microsoft.com/office/drawing/2014/main" id="{0753C850-346A-2F00-975A-E7117917E3A7}"/>
              </a:ext>
            </a:extLst>
          </p:cNvPr>
          <p:cNvSpPr txBox="1"/>
          <p:nvPr/>
        </p:nvSpPr>
        <p:spPr>
          <a:xfrm>
            <a:off x="10238276" y="3488492"/>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AUG</a:t>
            </a:r>
            <a:endParaRPr sz="940">
              <a:solidFill>
                <a:sysClr val="windowText" lastClr="000000"/>
              </a:solidFill>
              <a:latin typeface="OpenSans-Semibold"/>
              <a:cs typeface="OpenSans-Semibold"/>
            </a:endParaRPr>
          </a:p>
        </p:txBody>
      </p:sp>
      <p:sp>
        <p:nvSpPr>
          <p:cNvPr id="137" name="object 67">
            <a:extLst>
              <a:ext uri="{FF2B5EF4-FFF2-40B4-BE49-F238E27FC236}">
                <a16:creationId xmlns:a16="http://schemas.microsoft.com/office/drawing/2014/main" id="{FE570967-7126-0804-8187-34199E2F97DF}"/>
              </a:ext>
            </a:extLst>
          </p:cNvPr>
          <p:cNvSpPr txBox="1"/>
          <p:nvPr/>
        </p:nvSpPr>
        <p:spPr>
          <a:xfrm>
            <a:off x="10734418" y="3433246"/>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SEP</a:t>
            </a:r>
            <a:endParaRPr sz="940">
              <a:solidFill>
                <a:sysClr val="windowText" lastClr="000000"/>
              </a:solidFill>
              <a:latin typeface="OpenSans-Semibold"/>
              <a:cs typeface="OpenSans-Semibold"/>
            </a:endParaRPr>
          </a:p>
        </p:txBody>
      </p:sp>
      <p:pic>
        <p:nvPicPr>
          <p:cNvPr id="138" name="Picture 137">
            <a:extLst>
              <a:ext uri="{FF2B5EF4-FFF2-40B4-BE49-F238E27FC236}">
                <a16:creationId xmlns:a16="http://schemas.microsoft.com/office/drawing/2014/main" id="{6673F1DB-7378-10BF-5A67-470F1577534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925941" y="3302210"/>
            <a:ext cx="340119" cy="251392"/>
          </a:xfrm>
          <a:prstGeom prst="rect">
            <a:avLst/>
          </a:prstGeom>
        </p:spPr>
      </p:pic>
      <p:sp>
        <p:nvSpPr>
          <p:cNvPr id="139" name="object 67">
            <a:extLst>
              <a:ext uri="{FF2B5EF4-FFF2-40B4-BE49-F238E27FC236}">
                <a16:creationId xmlns:a16="http://schemas.microsoft.com/office/drawing/2014/main" id="{33A4120A-04E9-1F7D-A17A-497C62881CA9}"/>
              </a:ext>
            </a:extLst>
          </p:cNvPr>
          <p:cNvSpPr txBox="1"/>
          <p:nvPr/>
        </p:nvSpPr>
        <p:spPr>
          <a:xfrm>
            <a:off x="11230561" y="3433246"/>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OCT</a:t>
            </a:r>
            <a:endParaRPr sz="940">
              <a:solidFill>
                <a:sysClr val="windowText" lastClr="000000"/>
              </a:solidFill>
              <a:latin typeface="OpenSans-Semibold"/>
              <a:cs typeface="OpenSans-Semibold"/>
            </a:endParaRPr>
          </a:p>
        </p:txBody>
      </p:sp>
      <p:sp>
        <p:nvSpPr>
          <p:cNvPr id="140" name="object 67">
            <a:extLst>
              <a:ext uri="{FF2B5EF4-FFF2-40B4-BE49-F238E27FC236}">
                <a16:creationId xmlns:a16="http://schemas.microsoft.com/office/drawing/2014/main" id="{5C0B0CE7-C768-2FFB-91BB-3464ABDFB659}"/>
              </a:ext>
            </a:extLst>
          </p:cNvPr>
          <p:cNvSpPr txBox="1"/>
          <p:nvPr/>
        </p:nvSpPr>
        <p:spPr>
          <a:xfrm>
            <a:off x="11708047" y="3441776"/>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NOV</a:t>
            </a:r>
            <a:endParaRPr sz="940">
              <a:solidFill>
                <a:sysClr val="windowText" lastClr="000000"/>
              </a:solidFill>
              <a:latin typeface="OpenSans-Semibold"/>
              <a:cs typeface="OpenSans-Semibold"/>
            </a:endParaRPr>
          </a:p>
        </p:txBody>
      </p:sp>
      <p:sp>
        <p:nvSpPr>
          <p:cNvPr id="164" name="TextBox 163">
            <a:extLst>
              <a:ext uri="{FF2B5EF4-FFF2-40B4-BE49-F238E27FC236}">
                <a16:creationId xmlns:a16="http://schemas.microsoft.com/office/drawing/2014/main" id="{B4B98572-4758-BEAA-5B1A-14823578C64A}"/>
              </a:ext>
            </a:extLst>
          </p:cNvPr>
          <p:cNvSpPr txBox="1"/>
          <p:nvPr/>
        </p:nvSpPr>
        <p:spPr>
          <a:xfrm>
            <a:off x="3685580" y="2934539"/>
            <a:ext cx="1143262" cy="428451"/>
          </a:xfrm>
          <a:prstGeom prst="rect">
            <a:avLst/>
          </a:prstGeom>
          <a:noFill/>
        </p:spPr>
        <p:txBody>
          <a:bodyPr wrap="none" rtlCol="0">
            <a:spAutoFit/>
          </a:bodyPr>
          <a:lstStyle/>
          <a:p>
            <a:pPr defTabSz="554492"/>
            <a:r>
              <a:rPr lang="en-GB" sz="1092" b="1" i="1">
                <a:solidFill>
                  <a:srgbClr val="1F497D">
                    <a:lumMod val="75000"/>
                  </a:srgbClr>
                </a:solidFill>
                <a:latin typeface="Open Sans" panose="020B0606030504020204" pitchFamily="34" charset="0"/>
                <a:ea typeface="Open Sans" panose="020B0606030504020204" pitchFamily="34" charset="0"/>
                <a:cs typeface="Open Sans" panose="020B0606030504020204" pitchFamily="34" charset="0"/>
              </a:rPr>
              <a:t>CONTINGENCY</a:t>
            </a:r>
          </a:p>
          <a:p>
            <a:pPr defTabSz="554492"/>
            <a:r>
              <a:rPr lang="en-GB" sz="1092" b="1" i="1">
                <a:solidFill>
                  <a:srgbClr val="1F497D">
                    <a:lumMod val="75000"/>
                  </a:srgbClr>
                </a:solidFill>
                <a:latin typeface="Open Sans" panose="020B0606030504020204" pitchFamily="34" charset="0"/>
                <a:ea typeface="Open Sans" panose="020B0606030504020204" pitchFamily="34" charset="0"/>
                <a:cs typeface="Open Sans" panose="020B0606030504020204" pitchFamily="34" charset="0"/>
              </a:rPr>
              <a:t>PLANNING</a:t>
            </a:r>
          </a:p>
        </p:txBody>
      </p:sp>
      <p:sp>
        <p:nvSpPr>
          <p:cNvPr id="168" name="Rectangle 167">
            <a:extLst>
              <a:ext uri="{FF2B5EF4-FFF2-40B4-BE49-F238E27FC236}">
                <a16:creationId xmlns:a16="http://schemas.microsoft.com/office/drawing/2014/main" id="{C135C59F-CC89-7920-036D-2D9DF10C2DC2}"/>
              </a:ext>
            </a:extLst>
          </p:cNvPr>
          <p:cNvSpPr/>
          <p:nvPr/>
        </p:nvSpPr>
        <p:spPr>
          <a:xfrm>
            <a:off x="9917345" y="2565591"/>
            <a:ext cx="2270120" cy="7278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167" name="TextBox 166">
            <a:extLst>
              <a:ext uri="{FF2B5EF4-FFF2-40B4-BE49-F238E27FC236}">
                <a16:creationId xmlns:a16="http://schemas.microsoft.com/office/drawing/2014/main" id="{F39A0304-BDB4-F9C5-179A-51F7164FE5AE}"/>
              </a:ext>
            </a:extLst>
          </p:cNvPr>
          <p:cNvSpPr txBox="1"/>
          <p:nvPr/>
        </p:nvSpPr>
        <p:spPr>
          <a:xfrm>
            <a:off x="9936587" y="2799335"/>
            <a:ext cx="2438935" cy="260392"/>
          </a:xfrm>
          <a:prstGeom prst="rect">
            <a:avLst/>
          </a:prstGeom>
          <a:noFill/>
        </p:spPr>
        <p:txBody>
          <a:bodyPr wrap="square" rtlCol="0">
            <a:spAutoFit/>
          </a:bodyPr>
          <a:lstStyle/>
          <a:p>
            <a:pPr defTabSz="554492"/>
            <a:r>
              <a:rPr lang="en-GB" sz="1092"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DROUGHT RESPONSE</a:t>
            </a:r>
          </a:p>
        </p:txBody>
      </p:sp>
      <p:grpSp>
        <p:nvGrpSpPr>
          <p:cNvPr id="125" name="Group 124">
            <a:extLst>
              <a:ext uri="{FF2B5EF4-FFF2-40B4-BE49-F238E27FC236}">
                <a16:creationId xmlns:a16="http://schemas.microsoft.com/office/drawing/2014/main" id="{7A168062-F5BC-C2C9-F320-BCF490D63D56}"/>
              </a:ext>
            </a:extLst>
          </p:cNvPr>
          <p:cNvGrpSpPr/>
          <p:nvPr/>
        </p:nvGrpSpPr>
        <p:grpSpPr>
          <a:xfrm>
            <a:off x="214961" y="3812037"/>
            <a:ext cx="8296712" cy="1944026"/>
            <a:chOff x="2833268" y="6267631"/>
            <a:chExt cx="13681893" cy="4064046"/>
          </a:xfrm>
        </p:grpSpPr>
        <p:grpSp>
          <p:nvGrpSpPr>
            <p:cNvPr id="126" name="object 2">
              <a:extLst>
                <a:ext uri="{FF2B5EF4-FFF2-40B4-BE49-F238E27FC236}">
                  <a16:creationId xmlns:a16="http://schemas.microsoft.com/office/drawing/2014/main" id="{1D88DE0E-A61C-B3AC-E23A-B430118FCCF2}"/>
                </a:ext>
              </a:extLst>
            </p:cNvPr>
            <p:cNvGrpSpPr/>
            <p:nvPr/>
          </p:nvGrpSpPr>
          <p:grpSpPr>
            <a:xfrm>
              <a:off x="2833268" y="6267631"/>
              <a:ext cx="13681893" cy="4064046"/>
              <a:chOff x="2833268" y="6267631"/>
              <a:chExt cx="13681893" cy="4064046"/>
            </a:xfrm>
          </p:grpSpPr>
          <p:sp>
            <p:nvSpPr>
              <p:cNvPr id="145" name="object 3">
                <a:extLst>
                  <a:ext uri="{FF2B5EF4-FFF2-40B4-BE49-F238E27FC236}">
                    <a16:creationId xmlns:a16="http://schemas.microsoft.com/office/drawing/2014/main" id="{08DA3BBA-1E35-AC4B-E755-4340F95B165E}"/>
                  </a:ext>
                </a:extLst>
              </p:cNvPr>
              <p:cNvSpPr/>
              <p:nvPr/>
            </p:nvSpPr>
            <p:spPr>
              <a:xfrm>
                <a:off x="2833268" y="6276955"/>
                <a:ext cx="12167870" cy="3810850"/>
              </a:xfrm>
              <a:custGeom>
                <a:avLst/>
                <a:gdLst/>
                <a:ahLst/>
                <a:cxnLst/>
                <a:rect l="l" t="t" r="r" b="b"/>
                <a:pathLst>
                  <a:path w="12167869" h="3416934">
                    <a:moveTo>
                      <a:pt x="12167667" y="0"/>
                    </a:moveTo>
                    <a:lnTo>
                      <a:pt x="0" y="0"/>
                    </a:lnTo>
                    <a:lnTo>
                      <a:pt x="0" y="2356853"/>
                    </a:lnTo>
                    <a:lnTo>
                      <a:pt x="0" y="3416604"/>
                    </a:lnTo>
                    <a:lnTo>
                      <a:pt x="12167667" y="3416604"/>
                    </a:lnTo>
                    <a:lnTo>
                      <a:pt x="12167667" y="2356853"/>
                    </a:lnTo>
                    <a:lnTo>
                      <a:pt x="12167667" y="0"/>
                    </a:lnTo>
                    <a:close/>
                  </a:path>
                </a:pathLst>
              </a:custGeom>
              <a:solidFill>
                <a:schemeClr val="accent5">
                  <a:lumMod val="20000"/>
                  <a:lumOff val="80000"/>
                </a:schemeClr>
              </a:solidFill>
            </p:spPr>
            <p:txBody>
              <a:bodyPr wrap="square" lIns="0" tIns="0" rIns="0" bIns="0" rtlCol="0"/>
              <a:lstStyle/>
              <a:p>
                <a:pPr defTabSz="554492"/>
                <a:endParaRPr sz="1092">
                  <a:solidFill>
                    <a:sysClr val="windowText" lastClr="000000"/>
                  </a:solidFill>
                </a:endParaRPr>
              </a:p>
            </p:txBody>
          </p:sp>
          <p:sp>
            <p:nvSpPr>
              <p:cNvPr id="146" name="object 4">
                <a:extLst>
                  <a:ext uri="{FF2B5EF4-FFF2-40B4-BE49-F238E27FC236}">
                    <a16:creationId xmlns:a16="http://schemas.microsoft.com/office/drawing/2014/main" id="{B4A69F36-D0CA-1FA6-AEA3-8B118D1E6062}"/>
                  </a:ext>
                </a:extLst>
              </p:cNvPr>
              <p:cNvSpPr/>
              <p:nvPr/>
            </p:nvSpPr>
            <p:spPr>
              <a:xfrm>
                <a:off x="8008792" y="6279788"/>
                <a:ext cx="8371840" cy="3292698"/>
              </a:xfrm>
              <a:custGeom>
                <a:avLst/>
                <a:gdLst/>
                <a:ahLst/>
                <a:cxnLst/>
                <a:rect l="l" t="t" r="r" b="b"/>
                <a:pathLst>
                  <a:path w="8371840" h="2354579">
                    <a:moveTo>
                      <a:pt x="8371525" y="0"/>
                    </a:moveTo>
                    <a:lnTo>
                      <a:pt x="0" y="0"/>
                    </a:lnTo>
                    <a:lnTo>
                      <a:pt x="0" y="2354012"/>
                    </a:lnTo>
                    <a:lnTo>
                      <a:pt x="8371525" y="2354012"/>
                    </a:lnTo>
                    <a:lnTo>
                      <a:pt x="8371525" y="0"/>
                    </a:lnTo>
                    <a:close/>
                  </a:path>
                </a:pathLst>
              </a:custGeom>
              <a:solidFill>
                <a:schemeClr val="tx2">
                  <a:lumMod val="40000"/>
                  <a:lumOff val="60000"/>
                </a:schemeClr>
              </a:solidFill>
            </p:spPr>
            <p:txBody>
              <a:bodyPr wrap="square" lIns="0" tIns="0" rIns="0" bIns="0" rtlCol="0"/>
              <a:lstStyle/>
              <a:p>
                <a:pPr defTabSz="554492"/>
                <a:endParaRPr sz="1092">
                  <a:solidFill>
                    <a:sysClr val="windowText" lastClr="000000"/>
                  </a:solidFill>
                </a:endParaRPr>
              </a:p>
            </p:txBody>
          </p:sp>
          <p:sp>
            <p:nvSpPr>
              <p:cNvPr id="147" name="object 5">
                <a:extLst>
                  <a:ext uri="{FF2B5EF4-FFF2-40B4-BE49-F238E27FC236}">
                    <a16:creationId xmlns:a16="http://schemas.microsoft.com/office/drawing/2014/main" id="{0D376EC2-4245-74F2-8FD1-224CC8FE1EC4}"/>
                  </a:ext>
                </a:extLst>
              </p:cNvPr>
              <p:cNvSpPr/>
              <p:nvPr/>
            </p:nvSpPr>
            <p:spPr>
              <a:xfrm>
                <a:off x="8008795" y="6279787"/>
                <a:ext cx="8371840" cy="3292696"/>
              </a:xfrm>
              <a:custGeom>
                <a:avLst/>
                <a:gdLst/>
                <a:ahLst/>
                <a:cxnLst/>
                <a:rect l="l" t="t" r="r" b="b"/>
                <a:pathLst>
                  <a:path w="8371840" h="2354579">
                    <a:moveTo>
                      <a:pt x="8371525" y="2354012"/>
                    </a:moveTo>
                    <a:lnTo>
                      <a:pt x="0" y="2354012"/>
                    </a:lnTo>
                    <a:lnTo>
                      <a:pt x="0" y="0"/>
                    </a:lnTo>
                    <a:lnTo>
                      <a:pt x="8371525" y="0"/>
                    </a:lnTo>
                    <a:lnTo>
                      <a:pt x="8371525" y="2354012"/>
                    </a:lnTo>
                    <a:close/>
                  </a:path>
                </a:pathLst>
              </a:custGeom>
              <a:ln w="19643">
                <a:solidFill>
                  <a:srgbClr val="000000"/>
                </a:solidFill>
                <a:prstDash val="dash"/>
              </a:ln>
            </p:spPr>
            <p:txBody>
              <a:bodyPr wrap="square" lIns="0" tIns="0" rIns="0" bIns="0" rtlCol="0"/>
              <a:lstStyle/>
              <a:p>
                <a:pPr defTabSz="554492"/>
                <a:endParaRPr sz="1092">
                  <a:solidFill>
                    <a:sysClr val="windowText" lastClr="000000"/>
                  </a:solidFill>
                </a:endParaRPr>
              </a:p>
            </p:txBody>
          </p:sp>
          <p:sp>
            <p:nvSpPr>
              <p:cNvPr id="148" name="object 6">
                <a:extLst>
                  <a:ext uri="{FF2B5EF4-FFF2-40B4-BE49-F238E27FC236}">
                    <a16:creationId xmlns:a16="http://schemas.microsoft.com/office/drawing/2014/main" id="{DBB96A27-C6A3-6343-1885-5AF08ECA4522}"/>
                  </a:ext>
                </a:extLst>
              </p:cNvPr>
              <p:cNvSpPr/>
              <p:nvPr/>
            </p:nvSpPr>
            <p:spPr>
              <a:xfrm>
                <a:off x="7802961" y="6273392"/>
                <a:ext cx="8712200" cy="4058285"/>
              </a:xfrm>
              <a:custGeom>
                <a:avLst/>
                <a:gdLst/>
                <a:ahLst/>
                <a:cxnLst/>
                <a:rect l="l" t="t" r="r" b="b"/>
                <a:pathLst>
                  <a:path w="8712200" h="4058284">
                    <a:moveTo>
                      <a:pt x="8711902" y="4058012"/>
                    </a:moveTo>
                    <a:lnTo>
                      <a:pt x="0" y="4058012"/>
                    </a:lnTo>
                    <a:lnTo>
                      <a:pt x="0" y="0"/>
                    </a:lnTo>
                    <a:lnTo>
                      <a:pt x="8711902" y="0"/>
                    </a:lnTo>
                    <a:lnTo>
                      <a:pt x="8711902" y="4058012"/>
                    </a:lnTo>
                    <a:close/>
                  </a:path>
                </a:pathLst>
              </a:custGeom>
              <a:ln w="19643">
                <a:solidFill>
                  <a:srgbClr val="EF404C"/>
                </a:solidFill>
                <a:prstDash val="dash"/>
              </a:ln>
            </p:spPr>
            <p:txBody>
              <a:bodyPr wrap="square" lIns="0" tIns="0" rIns="0" bIns="0" rtlCol="0"/>
              <a:lstStyle/>
              <a:p>
                <a:pPr defTabSz="554492"/>
                <a:endParaRPr sz="1092">
                  <a:solidFill>
                    <a:sysClr val="windowText" lastClr="000000"/>
                  </a:solidFill>
                </a:endParaRPr>
              </a:p>
            </p:txBody>
          </p:sp>
          <p:sp>
            <p:nvSpPr>
              <p:cNvPr id="149" name="object 7">
                <a:extLst>
                  <a:ext uri="{FF2B5EF4-FFF2-40B4-BE49-F238E27FC236}">
                    <a16:creationId xmlns:a16="http://schemas.microsoft.com/office/drawing/2014/main" id="{C1448A10-F08B-CAB2-C2AD-0FF5E7894455}"/>
                  </a:ext>
                </a:extLst>
              </p:cNvPr>
              <p:cNvSpPr/>
              <p:nvPr/>
            </p:nvSpPr>
            <p:spPr>
              <a:xfrm>
                <a:off x="10681528" y="6267631"/>
                <a:ext cx="5546090" cy="1010057"/>
              </a:xfrm>
              <a:custGeom>
                <a:avLst/>
                <a:gdLst/>
                <a:ahLst/>
                <a:cxnLst/>
                <a:rect l="l" t="t" r="r" b="b"/>
                <a:pathLst>
                  <a:path w="5546090" h="1361440">
                    <a:moveTo>
                      <a:pt x="5545705" y="0"/>
                    </a:moveTo>
                    <a:lnTo>
                      <a:pt x="0" y="0"/>
                    </a:lnTo>
                    <a:lnTo>
                      <a:pt x="0" y="1360911"/>
                    </a:lnTo>
                    <a:lnTo>
                      <a:pt x="5545705" y="1360911"/>
                    </a:lnTo>
                    <a:lnTo>
                      <a:pt x="5545705" y="0"/>
                    </a:lnTo>
                    <a:close/>
                  </a:path>
                </a:pathLst>
              </a:custGeom>
              <a:solidFill>
                <a:schemeClr val="accent6">
                  <a:lumMod val="20000"/>
                  <a:lumOff val="80000"/>
                </a:schemeClr>
              </a:solidFill>
            </p:spPr>
            <p:txBody>
              <a:bodyPr wrap="square" lIns="0" tIns="0" rIns="0" bIns="0" rtlCol="0"/>
              <a:lstStyle/>
              <a:p>
                <a:pPr defTabSz="554492"/>
                <a:endParaRPr sz="1092">
                  <a:solidFill>
                    <a:sysClr val="windowText" lastClr="000000"/>
                  </a:solidFill>
                </a:endParaRPr>
              </a:p>
            </p:txBody>
          </p:sp>
        </p:grpSp>
        <p:sp>
          <p:nvSpPr>
            <p:cNvPr id="127" name="object 114">
              <a:extLst>
                <a:ext uri="{FF2B5EF4-FFF2-40B4-BE49-F238E27FC236}">
                  <a16:creationId xmlns:a16="http://schemas.microsoft.com/office/drawing/2014/main" id="{6A8D5848-9017-BB03-446B-FA2BC61FD49A}"/>
                </a:ext>
              </a:extLst>
            </p:cNvPr>
            <p:cNvSpPr txBox="1"/>
            <p:nvPr/>
          </p:nvSpPr>
          <p:spPr>
            <a:xfrm>
              <a:off x="3066190" y="6275201"/>
              <a:ext cx="4278181" cy="1628916"/>
            </a:xfrm>
            <a:prstGeom prst="rect">
              <a:avLst/>
            </a:prstGeom>
            <a:solidFill>
              <a:schemeClr val="accent2">
                <a:lumMod val="20000"/>
                <a:lumOff val="80000"/>
              </a:schemeClr>
            </a:solidFill>
          </p:spPr>
          <p:txBody>
            <a:bodyPr vert="horz" wrap="square" lIns="0" tIns="0" rIns="0" bIns="0" rtlCol="0">
              <a:spAutoFit/>
            </a:bodyPr>
            <a:lstStyle/>
            <a:p>
              <a:pPr defTabSz="554492"/>
              <a:endParaRPr sz="1637">
                <a:solidFill>
                  <a:sysClr val="windowText" lastClr="000000"/>
                </a:solidFill>
                <a:latin typeface="Times New Roman"/>
                <a:cs typeface="Times New Roman"/>
              </a:endParaRPr>
            </a:p>
            <a:p>
              <a:pPr marR="13862" algn="ctr" defTabSz="554492"/>
              <a:endParaRPr lang="en-GB" sz="2244">
                <a:solidFill>
                  <a:sysClr val="windowText" lastClr="000000"/>
                </a:solidFill>
                <a:latin typeface="Times New Roman"/>
                <a:ea typeface="Open Sans" panose="020B0606030504020204" pitchFamily="34" charset="0"/>
                <a:cs typeface="Times New Roman"/>
              </a:endParaRPr>
            </a:p>
            <a:p>
              <a:pPr marR="13862" algn="ctr" defTabSz="554492"/>
              <a:r>
                <a:rPr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READINESS</a:t>
              </a:r>
              <a:endParaRPr sz="118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object 115">
              <a:extLst>
                <a:ext uri="{FF2B5EF4-FFF2-40B4-BE49-F238E27FC236}">
                  <a16:creationId xmlns:a16="http://schemas.microsoft.com/office/drawing/2014/main" id="{A01E4AC5-8987-849D-40E7-AFF447B7A6EB}"/>
                </a:ext>
              </a:extLst>
            </p:cNvPr>
            <p:cNvSpPr txBox="1"/>
            <p:nvPr/>
          </p:nvSpPr>
          <p:spPr>
            <a:xfrm>
              <a:off x="8192201" y="7586158"/>
              <a:ext cx="8296409" cy="2213032"/>
            </a:xfrm>
            <a:prstGeom prst="rect">
              <a:avLst/>
            </a:prstGeom>
          </p:spPr>
          <p:txBody>
            <a:bodyPr vert="horz" wrap="square" lIns="0" tIns="9627" rIns="0" bIns="0" rtlCol="0">
              <a:spAutoFit/>
            </a:bodyPr>
            <a:lstStyle/>
            <a:p>
              <a:pPr defTabSz="554492">
                <a:spcBef>
                  <a:spcPts val="76"/>
                </a:spcBef>
              </a:pPr>
              <a:r>
                <a:rPr sz="1182" b="1" spc="-1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ANTICIPATORY</a:t>
              </a:r>
              <a:r>
                <a:rPr sz="1182"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ACTION</a:t>
              </a:r>
              <a:r>
                <a:rPr lang="en-GB"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e.g.:</a:t>
              </a:r>
            </a:p>
            <a:p>
              <a:pPr marL="173279" indent="-173279" defTabSz="554492">
                <a:buFont typeface="Arial" panose="020B0604020202020204" pitchFamily="34" charset="0"/>
                <a:buChar char="•"/>
              </a:pPr>
              <a:r>
                <a:rPr lang="en-GB" sz="1092" i="1">
                  <a:latin typeface="Open Sans" panose="020B0606030504020204" pitchFamily="34" charset="0"/>
                </a:rPr>
                <a:t>Early warning dissemination and climate information services</a:t>
              </a:r>
              <a:endParaRPr lang="en-GB" sz="1092">
                <a:latin typeface="Open Sans" panose="020B0606030504020204" pitchFamily="34" charset="0"/>
              </a:endParaRPr>
            </a:p>
            <a:p>
              <a:pPr marL="173279" indent="-173279" defTabSz="554492">
                <a:buFont typeface="Arial" panose="020B0604020202020204" pitchFamily="34" charset="0"/>
                <a:buChar char="•"/>
              </a:pPr>
              <a:r>
                <a:rPr lang="en-GB" sz="1092" i="1">
                  <a:latin typeface="Open Sans" panose="020B0606030504020204" pitchFamily="34" charset="0"/>
                </a:rPr>
                <a:t>Provision of safe and potable water (e.g. water catchment/storage systems)</a:t>
              </a:r>
              <a:endParaRPr lang="en-GB" sz="1092">
                <a:latin typeface="Open Sans" panose="020B0606030504020204" pitchFamily="34" charset="0"/>
              </a:endParaRPr>
            </a:p>
            <a:p>
              <a:pPr marL="173279" indent="-173279" defTabSz="554492">
                <a:buFont typeface="Arial" panose="020B0604020202020204" pitchFamily="34" charset="0"/>
                <a:buChar char="•"/>
              </a:pPr>
              <a:r>
                <a:rPr lang="en-GB" sz="1092" i="1">
                  <a:latin typeface="Open Sans" panose="020B0606030504020204" pitchFamily="34" charset="0"/>
                </a:rPr>
                <a:t>Provision of drought-tolerant agricultural inputs</a:t>
              </a:r>
              <a:endParaRPr lang="en-GB" sz="1092">
                <a:latin typeface="Open Sans" panose="020B0606030504020204" pitchFamily="34" charset="0"/>
              </a:endParaRPr>
            </a:p>
            <a:p>
              <a:pPr marL="173279" indent="-173279" defTabSz="554492">
                <a:buFont typeface="Arial" panose="020B0604020202020204" pitchFamily="34" charset="0"/>
                <a:buChar char="•"/>
              </a:pPr>
              <a:r>
                <a:rPr lang="en-GB" sz="1092" i="1">
                  <a:latin typeface="Open Sans" panose="020B0606030504020204" pitchFamily="34" charset="0"/>
                </a:rPr>
                <a:t>Anticipatory cash transfers</a:t>
              </a:r>
              <a:endParaRPr lang="en-GB" sz="1092">
                <a:latin typeface="Open Sans" panose="020B0606030504020204" pitchFamily="34" charset="0"/>
              </a:endParaRPr>
            </a:p>
            <a:p>
              <a:pPr defTabSz="554492">
                <a:spcBef>
                  <a:spcPts val="76"/>
                </a:spcBef>
              </a:pPr>
              <a:endParaRPr sz="118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object 125">
              <a:extLst>
                <a:ext uri="{FF2B5EF4-FFF2-40B4-BE49-F238E27FC236}">
                  <a16:creationId xmlns:a16="http://schemas.microsoft.com/office/drawing/2014/main" id="{A7FC1C32-2516-36D7-505C-7EAA4BEE906D}"/>
                </a:ext>
              </a:extLst>
            </p:cNvPr>
            <p:cNvSpPr txBox="1"/>
            <p:nvPr/>
          </p:nvSpPr>
          <p:spPr>
            <a:xfrm>
              <a:off x="11863355" y="6751913"/>
              <a:ext cx="3834635" cy="400608"/>
            </a:xfrm>
            <a:prstGeom prst="rect">
              <a:avLst/>
            </a:prstGeom>
          </p:spPr>
          <p:txBody>
            <a:bodyPr vert="horz" wrap="square" lIns="0" tIns="9627" rIns="0" bIns="0" rtlCol="0">
              <a:spAutoFit/>
            </a:bodyPr>
            <a:lstStyle/>
            <a:p>
              <a:pPr defTabSz="554492">
                <a:spcBef>
                  <a:spcPts val="76"/>
                </a:spcBef>
              </a:pPr>
              <a:r>
                <a:rPr lang="en-GB"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SUB-SEASONAL </a:t>
              </a:r>
              <a:r>
                <a:rPr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MONITORING</a:t>
              </a:r>
              <a:endParaRPr sz="118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2" name="Group 171">
            <a:extLst>
              <a:ext uri="{FF2B5EF4-FFF2-40B4-BE49-F238E27FC236}">
                <a16:creationId xmlns:a16="http://schemas.microsoft.com/office/drawing/2014/main" id="{BC0E7F21-3076-CA7E-9F74-3EA6FA6A2E10}"/>
              </a:ext>
            </a:extLst>
          </p:cNvPr>
          <p:cNvGrpSpPr/>
          <p:nvPr/>
        </p:nvGrpSpPr>
        <p:grpSpPr>
          <a:xfrm>
            <a:off x="291494" y="5244178"/>
            <a:ext cx="1151727" cy="769981"/>
            <a:chOff x="4465327" y="3037010"/>
            <a:chExt cx="1899283" cy="1269756"/>
          </a:xfrm>
          <a:noFill/>
        </p:grpSpPr>
        <p:sp>
          <p:nvSpPr>
            <p:cNvPr id="173" name="object 22">
              <a:extLst>
                <a:ext uri="{FF2B5EF4-FFF2-40B4-BE49-F238E27FC236}">
                  <a16:creationId xmlns:a16="http://schemas.microsoft.com/office/drawing/2014/main" id="{626A2111-DA3D-E319-422D-C82D19051606}"/>
                </a:ext>
              </a:extLst>
            </p:cNvPr>
            <p:cNvSpPr txBox="1"/>
            <p:nvPr/>
          </p:nvSpPr>
          <p:spPr>
            <a:xfrm>
              <a:off x="4465327" y="3786615"/>
              <a:ext cx="1899283" cy="520151"/>
            </a:xfrm>
            <a:prstGeom prst="rect">
              <a:avLst/>
            </a:prstGeom>
            <a:grpFill/>
          </p:spPr>
          <p:txBody>
            <a:bodyPr vert="horz" wrap="square" lIns="0" tIns="7316" rIns="0" bIns="0" rtlCol="0">
              <a:spAutoFit/>
            </a:bodyPr>
            <a:lstStyle/>
            <a:p>
              <a:pPr marL="7701" marR="3081" indent="117445" algn="ctr" defTabSz="554492">
                <a:spcBef>
                  <a:spcPts val="58"/>
                </a:spcBef>
              </a:pPr>
              <a:r>
                <a:rPr lang="en-GB" sz="1001" spc="-6">
                  <a:solidFill>
                    <a:srgbClr val="982B56"/>
                  </a:solidFill>
                  <a:latin typeface="Open Sans"/>
                  <a:cs typeface="Open Sans"/>
                </a:rPr>
                <a:t>Forecast-based readiness trigger</a:t>
              </a:r>
              <a:endParaRPr sz="1001">
                <a:solidFill>
                  <a:srgbClr val="982B56"/>
                </a:solidFill>
                <a:latin typeface="Open Sans"/>
                <a:cs typeface="Open Sans"/>
              </a:endParaRPr>
            </a:p>
          </p:txBody>
        </p:sp>
        <p:pic>
          <p:nvPicPr>
            <p:cNvPr id="174" name="Picture 173">
              <a:extLst>
                <a:ext uri="{FF2B5EF4-FFF2-40B4-BE49-F238E27FC236}">
                  <a16:creationId xmlns:a16="http://schemas.microsoft.com/office/drawing/2014/main" id="{3D14A433-56CB-279A-A02B-A3019E6C6D8E}"/>
                </a:ext>
              </a:extLst>
            </p:cNvPr>
            <p:cNvPicPr>
              <a:picLocks noChangeAspect="1"/>
            </p:cNvPicPr>
            <p:nvPr/>
          </p:nvPicPr>
          <p:blipFill>
            <a:blip r:embed="rId1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007226" y="3037010"/>
              <a:ext cx="748412" cy="737871"/>
            </a:xfrm>
            <a:prstGeom prst="rect">
              <a:avLst/>
            </a:prstGeom>
            <a:grpFill/>
          </p:spPr>
        </p:pic>
      </p:grpSp>
      <p:grpSp>
        <p:nvGrpSpPr>
          <p:cNvPr id="175" name="Group 174">
            <a:extLst>
              <a:ext uri="{FF2B5EF4-FFF2-40B4-BE49-F238E27FC236}">
                <a16:creationId xmlns:a16="http://schemas.microsoft.com/office/drawing/2014/main" id="{E529F0D7-FA8C-7953-393E-2E7813FEC474}"/>
              </a:ext>
            </a:extLst>
          </p:cNvPr>
          <p:cNvGrpSpPr/>
          <p:nvPr/>
        </p:nvGrpSpPr>
        <p:grpSpPr>
          <a:xfrm>
            <a:off x="1678394" y="5254844"/>
            <a:ext cx="991065" cy="933840"/>
            <a:chOff x="3892073" y="3037010"/>
            <a:chExt cx="1634340" cy="1539972"/>
          </a:xfrm>
          <a:noFill/>
        </p:grpSpPr>
        <p:sp>
          <p:nvSpPr>
            <p:cNvPr id="176" name="object 22">
              <a:extLst>
                <a:ext uri="{FF2B5EF4-FFF2-40B4-BE49-F238E27FC236}">
                  <a16:creationId xmlns:a16="http://schemas.microsoft.com/office/drawing/2014/main" id="{C8585090-5ED2-0D7A-3EB5-9D949FC2AB33}"/>
                </a:ext>
              </a:extLst>
            </p:cNvPr>
            <p:cNvSpPr txBox="1"/>
            <p:nvPr/>
          </p:nvSpPr>
          <p:spPr>
            <a:xfrm>
              <a:off x="3892073" y="3802845"/>
              <a:ext cx="1634340" cy="774137"/>
            </a:xfrm>
            <a:prstGeom prst="rect">
              <a:avLst/>
            </a:prstGeom>
            <a:grpFill/>
          </p:spPr>
          <p:txBody>
            <a:bodyPr vert="horz" wrap="square" lIns="0" tIns="7316" rIns="0" bIns="0" rtlCol="0">
              <a:spAutoFit/>
            </a:bodyPr>
            <a:lstStyle/>
            <a:p>
              <a:pPr marL="7701" marR="3081" indent="117445" algn="ctr" defTabSz="554492">
                <a:spcBef>
                  <a:spcPts val="58"/>
                </a:spcBef>
              </a:pPr>
              <a:r>
                <a:rPr lang="en-GB" sz="1001" spc="-6">
                  <a:solidFill>
                    <a:srgbClr val="982B56"/>
                  </a:solidFill>
                  <a:latin typeface="Open Sans"/>
                  <a:cs typeface="Open Sans"/>
                </a:rPr>
                <a:t>Forecast-based activation trigger</a:t>
              </a:r>
              <a:endParaRPr sz="1001">
                <a:solidFill>
                  <a:srgbClr val="982B56"/>
                </a:solidFill>
                <a:latin typeface="Open Sans"/>
                <a:cs typeface="Open Sans"/>
              </a:endParaRPr>
            </a:p>
          </p:txBody>
        </p:sp>
        <p:pic>
          <p:nvPicPr>
            <p:cNvPr id="177" name="Picture 176">
              <a:extLst>
                <a:ext uri="{FF2B5EF4-FFF2-40B4-BE49-F238E27FC236}">
                  <a16:creationId xmlns:a16="http://schemas.microsoft.com/office/drawing/2014/main" id="{7BDA2F32-9C61-AA20-3B43-48DE114D10CB}"/>
                </a:ext>
              </a:extLst>
            </p:cNvPr>
            <p:cNvPicPr>
              <a:picLocks noChangeAspect="1"/>
            </p:cNvPicPr>
            <p:nvPr/>
          </p:nvPicPr>
          <p:blipFill>
            <a:blip r:embed="rId16"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4348858" y="3037010"/>
              <a:ext cx="748412" cy="737871"/>
            </a:xfrm>
            <a:prstGeom prst="rect">
              <a:avLst/>
            </a:prstGeom>
            <a:grpFill/>
          </p:spPr>
        </p:pic>
      </p:grpSp>
      <p:sp>
        <p:nvSpPr>
          <p:cNvPr id="178" name="object 16">
            <a:extLst>
              <a:ext uri="{FF2B5EF4-FFF2-40B4-BE49-F238E27FC236}">
                <a16:creationId xmlns:a16="http://schemas.microsoft.com/office/drawing/2014/main" id="{2647461B-AFFB-36FA-256E-D4D879206D4F}"/>
              </a:ext>
            </a:extLst>
          </p:cNvPr>
          <p:cNvSpPr/>
          <p:nvPr/>
        </p:nvSpPr>
        <p:spPr>
          <a:xfrm rot="10800000">
            <a:off x="768073" y="3808153"/>
            <a:ext cx="73996" cy="1389066"/>
          </a:xfrm>
          <a:custGeom>
            <a:avLst/>
            <a:gdLst/>
            <a:ahLst/>
            <a:cxnLst/>
            <a:rect l="l" t="t" r="r" b="b"/>
            <a:pathLst>
              <a:path h="5871209">
                <a:moveTo>
                  <a:pt x="0" y="0"/>
                </a:moveTo>
                <a:lnTo>
                  <a:pt x="0" y="5871014"/>
                </a:lnTo>
              </a:path>
            </a:pathLst>
          </a:custGeom>
          <a:solidFill>
            <a:srgbClr val="92D050"/>
          </a:solidFill>
          <a:ln w="62825">
            <a:solidFill>
              <a:schemeClr val="accent2">
                <a:lumMod val="60000"/>
                <a:lumOff val="40000"/>
              </a:schemeClr>
            </a:solidFill>
            <a:prstDash val="dash"/>
          </a:ln>
        </p:spPr>
        <p:txBody>
          <a:bodyPr wrap="square" lIns="0" tIns="0" rIns="0" bIns="0" rtlCol="0"/>
          <a:lstStyle/>
          <a:p>
            <a:pPr defTabSz="554492"/>
            <a:endParaRPr sz="1092">
              <a:solidFill>
                <a:sysClr val="windowText" lastClr="000000"/>
              </a:solidFill>
            </a:endParaRPr>
          </a:p>
        </p:txBody>
      </p:sp>
      <p:sp>
        <p:nvSpPr>
          <p:cNvPr id="179" name="object 16">
            <a:extLst>
              <a:ext uri="{FF2B5EF4-FFF2-40B4-BE49-F238E27FC236}">
                <a16:creationId xmlns:a16="http://schemas.microsoft.com/office/drawing/2014/main" id="{7FC6E3F4-0CF5-0778-16E4-F116256BE4A0}"/>
              </a:ext>
            </a:extLst>
          </p:cNvPr>
          <p:cNvSpPr/>
          <p:nvPr/>
        </p:nvSpPr>
        <p:spPr>
          <a:xfrm rot="10800000">
            <a:off x="2092224" y="3812037"/>
            <a:ext cx="73996" cy="1389066"/>
          </a:xfrm>
          <a:custGeom>
            <a:avLst/>
            <a:gdLst/>
            <a:ahLst/>
            <a:cxnLst/>
            <a:rect l="l" t="t" r="r" b="b"/>
            <a:pathLst>
              <a:path h="5871209">
                <a:moveTo>
                  <a:pt x="0" y="0"/>
                </a:moveTo>
                <a:lnTo>
                  <a:pt x="0" y="5871014"/>
                </a:lnTo>
              </a:path>
            </a:pathLst>
          </a:custGeom>
          <a:solidFill>
            <a:srgbClr val="92D050"/>
          </a:solidFill>
          <a:ln w="62825">
            <a:solidFill>
              <a:schemeClr val="accent2">
                <a:lumMod val="75000"/>
              </a:schemeClr>
            </a:solidFill>
            <a:prstDash val="dash"/>
          </a:ln>
        </p:spPr>
        <p:txBody>
          <a:bodyPr wrap="square" lIns="0" tIns="0" rIns="0" bIns="0" rtlCol="0"/>
          <a:lstStyle/>
          <a:p>
            <a:pPr defTabSz="554492"/>
            <a:endParaRPr sz="1092">
              <a:solidFill>
                <a:sysClr val="windowText" lastClr="000000"/>
              </a:solidFill>
            </a:endParaRPr>
          </a:p>
        </p:txBody>
      </p:sp>
      <p:sp>
        <p:nvSpPr>
          <p:cNvPr id="180" name="TextBox 179">
            <a:extLst>
              <a:ext uri="{FF2B5EF4-FFF2-40B4-BE49-F238E27FC236}">
                <a16:creationId xmlns:a16="http://schemas.microsoft.com/office/drawing/2014/main" id="{CC076A1A-3737-7225-0148-3DB12B7BECD8}"/>
              </a:ext>
            </a:extLst>
          </p:cNvPr>
          <p:cNvSpPr txBox="1"/>
          <p:nvPr/>
        </p:nvSpPr>
        <p:spPr>
          <a:xfrm>
            <a:off x="3722481" y="5436728"/>
            <a:ext cx="1834156" cy="260392"/>
          </a:xfrm>
          <a:prstGeom prst="rect">
            <a:avLst/>
          </a:prstGeom>
          <a:noFill/>
        </p:spPr>
        <p:txBody>
          <a:bodyPr wrap="none" rtlCol="0">
            <a:spAutoFit/>
          </a:bodyPr>
          <a:lstStyle/>
          <a:p>
            <a:pPr defTabSz="554492"/>
            <a:r>
              <a:rPr lang="en-GB" sz="1092"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FORECASTING WINDOW</a:t>
            </a:r>
          </a:p>
        </p:txBody>
      </p:sp>
      <p:grpSp>
        <p:nvGrpSpPr>
          <p:cNvPr id="4" name="Group 3">
            <a:extLst>
              <a:ext uri="{FF2B5EF4-FFF2-40B4-BE49-F238E27FC236}">
                <a16:creationId xmlns:a16="http://schemas.microsoft.com/office/drawing/2014/main" id="{91403AFC-4CBF-E763-DE94-91145B353C03}"/>
              </a:ext>
            </a:extLst>
          </p:cNvPr>
          <p:cNvGrpSpPr/>
          <p:nvPr/>
        </p:nvGrpSpPr>
        <p:grpSpPr>
          <a:xfrm>
            <a:off x="2149125" y="5602293"/>
            <a:ext cx="1423131" cy="1542785"/>
            <a:chOff x="15517852" y="0"/>
            <a:chExt cx="4586247" cy="4971848"/>
          </a:xfrm>
        </p:grpSpPr>
        <p:pic>
          <p:nvPicPr>
            <p:cNvPr id="6" name="object 7">
              <a:extLst>
                <a:ext uri="{FF2B5EF4-FFF2-40B4-BE49-F238E27FC236}">
                  <a16:creationId xmlns:a16="http://schemas.microsoft.com/office/drawing/2014/main" id="{78252D1C-4E21-DA8C-4D79-46B2F01FF283}"/>
                </a:ext>
              </a:extLst>
            </p:cNvPr>
            <p:cNvPicPr/>
            <p:nvPr/>
          </p:nvPicPr>
          <p:blipFill>
            <a:blip r:embed="rId17" cstate="email">
              <a:extLst>
                <a:ext uri="{28A0092B-C50C-407E-A947-70E740481C1C}">
                  <a14:useLocalDpi xmlns:a14="http://schemas.microsoft.com/office/drawing/2010/main"/>
                </a:ext>
              </a:extLst>
            </a:blip>
            <a:stretch>
              <a:fillRect/>
            </a:stretch>
          </p:blipFill>
          <p:spPr>
            <a:xfrm>
              <a:off x="15517852" y="0"/>
              <a:ext cx="4586247" cy="4724526"/>
            </a:xfrm>
            <a:prstGeom prst="rect">
              <a:avLst/>
            </a:prstGeom>
          </p:spPr>
        </p:pic>
        <p:pic>
          <p:nvPicPr>
            <p:cNvPr id="7" name="object 36">
              <a:extLst>
                <a:ext uri="{FF2B5EF4-FFF2-40B4-BE49-F238E27FC236}">
                  <a16:creationId xmlns:a16="http://schemas.microsoft.com/office/drawing/2014/main" id="{0C79FB36-27C7-1994-E998-830E46E450A4}"/>
                </a:ext>
              </a:extLst>
            </p:cNvPr>
            <p:cNvPicPr/>
            <p:nvPr/>
          </p:nvPicPr>
          <p:blipFill>
            <a:blip r:embed="rId18" cstate="email">
              <a:extLst>
                <a:ext uri="{28A0092B-C50C-407E-A947-70E740481C1C}">
                  <a14:useLocalDpi xmlns:a14="http://schemas.microsoft.com/office/drawing/2010/main"/>
                </a:ext>
              </a:extLst>
            </a:blip>
            <a:stretch>
              <a:fillRect/>
            </a:stretch>
          </p:blipFill>
          <p:spPr>
            <a:xfrm>
              <a:off x="15575326" y="0"/>
              <a:ext cx="4528773" cy="4971848"/>
            </a:xfrm>
            <a:prstGeom prst="rect">
              <a:avLst/>
            </a:prstGeom>
          </p:spPr>
        </p:pic>
      </p:grpSp>
      <p:sp>
        <p:nvSpPr>
          <p:cNvPr id="8" name="TextBox 7">
            <a:extLst>
              <a:ext uri="{FF2B5EF4-FFF2-40B4-BE49-F238E27FC236}">
                <a16:creationId xmlns:a16="http://schemas.microsoft.com/office/drawing/2014/main" id="{06E733B2-E8E2-E8E6-C275-A431B6532FAF}"/>
              </a:ext>
            </a:extLst>
          </p:cNvPr>
          <p:cNvSpPr txBox="1"/>
          <p:nvPr/>
        </p:nvSpPr>
        <p:spPr>
          <a:xfrm>
            <a:off x="3171177" y="6373686"/>
            <a:ext cx="1912703" cy="428451"/>
          </a:xfrm>
          <a:prstGeom prst="rect">
            <a:avLst/>
          </a:prstGeom>
          <a:noFill/>
        </p:spPr>
        <p:txBody>
          <a:bodyPr wrap="none" rtlCol="0">
            <a:spAutoFit/>
          </a:bodyPr>
          <a:lstStyle/>
          <a:p>
            <a:pPr defTabSz="554492"/>
            <a:r>
              <a:rPr lang="en-GB" sz="1092"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AUTOMATIC DISBURSEMENT</a:t>
            </a:r>
          </a:p>
          <a:p>
            <a:pPr defTabSz="554492"/>
            <a:r>
              <a:rPr lang="en-GB" sz="1092"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OF PRE-ALLOCATED FUNDS</a:t>
            </a:r>
          </a:p>
        </p:txBody>
      </p:sp>
    </p:spTree>
    <p:extLst>
      <p:ext uri="{BB962C8B-B14F-4D97-AF65-F5344CB8AC3E}">
        <p14:creationId xmlns:p14="http://schemas.microsoft.com/office/powerpoint/2010/main" val="11926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8" grpId="0" animBg="1"/>
      <p:bldP spid="167" grpId="0"/>
      <p:bldP spid="178" grpId="0" animBg="1"/>
      <p:bldP spid="179" grpId="0" animBg="1"/>
      <p:bldP spid="180"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B3E02C-DB37-48FB-A999-ACDEB369FEF2}"/>
              </a:ext>
            </a:extLst>
          </p:cNvPr>
          <p:cNvSpPr txBox="1"/>
          <p:nvPr/>
        </p:nvSpPr>
        <p:spPr>
          <a:xfrm>
            <a:off x="4185580" y="949290"/>
            <a:ext cx="6318480" cy="1754597"/>
          </a:xfrm>
          <a:prstGeom prst="rect">
            <a:avLst/>
          </a:prstGeom>
        </p:spPr>
        <p:txBody>
          <a:bodyPr vert="horz" lIns="91440" tIns="45720" rIns="91440" bIns="45720" rtlCol="0" anchor="ctr">
            <a:normAutofit/>
          </a:bodyPr>
          <a:lstStyle/>
          <a:p>
            <a:pPr marL="457200" indent="-228600">
              <a:lnSpc>
                <a:spcPct val="110000"/>
              </a:lnSpc>
              <a:spcAft>
                <a:spcPts val="600"/>
              </a:spcAft>
              <a:buFont typeface="Arial" panose="020B0604020202020204" pitchFamily="34" charset="0"/>
              <a:buChar char="•"/>
            </a:pPr>
            <a:endParaRPr lang="en-US"/>
          </a:p>
        </p:txBody>
      </p:sp>
      <p:pic>
        <p:nvPicPr>
          <p:cNvPr id="17" name="Picture 16" descr="Graphical user interface&#10;&#10;Description automatically generated with low confidence">
            <a:extLst>
              <a:ext uri="{FF2B5EF4-FFF2-40B4-BE49-F238E27FC236}">
                <a16:creationId xmlns:a16="http://schemas.microsoft.com/office/drawing/2014/main" id="{5D15129E-6360-47EB-AC82-53345E4F9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301" y="2022327"/>
            <a:ext cx="10905066" cy="3571408"/>
          </a:xfrm>
          <a:prstGeom prst="rect">
            <a:avLst/>
          </a:prstGeom>
        </p:spPr>
      </p:pic>
      <p:sp>
        <p:nvSpPr>
          <p:cNvPr id="19" name="TextBox 18">
            <a:extLst>
              <a:ext uri="{FF2B5EF4-FFF2-40B4-BE49-F238E27FC236}">
                <a16:creationId xmlns:a16="http://schemas.microsoft.com/office/drawing/2014/main" id="{4212D8A1-AC19-471E-8226-2CD95ABDB72B}"/>
              </a:ext>
            </a:extLst>
          </p:cNvPr>
          <p:cNvSpPr txBox="1"/>
          <p:nvPr/>
        </p:nvSpPr>
        <p:spPr>
          <a:xfrm>
            <a:off x="9778410" y="5340802"/>
            <a:ext cx="1878060" cy="307777"/>
          </a:xfrm>
          <a:prstGeom prst="rect">
            <a:avLst/>
          </a:prstGeom>
          <a:noFill/>
        </p:spPr>
        <p:txBody>
          <a:bodyPr wrap="square">
            <a:spAutoFit/>
          </a:bodyPr>
          <a:lstStyle/>
          <a:p>
            <a:r>
              <a:rPr lang="fr-FR" sz="1400" i="1"/>
              <a:t>src OCHA, CERF pilot</a:t>
            </a:r>
            <a:endParaRPr lang="fr-FR" sz="1400"/>
          </a:p>
        </p:txBody>
      </p:sp>
      <p:pic>
        <p:nvPicPr>
          <p:cNvPr id="2" name="object 57">
            <a:extLst>
              <a:ext uri="{FF2B5EF4-FFF2-40B4-BE49-F238E27FC236}">
                <a16:creationId xmlns:a16="http://schemas.microsoft.com/office/drawing/2014/main" id="{B636FB32-F2E5-758A-C62E-951869A85557}"/>
              </a:ext>
            </a:extLst>
          </p:cNvPr>
          <p:cNvPicPr/>
          <p:nvPr/>
        </p:nvPicPr>
        <p:blipFill>
          <a:blip r:embed="rId4" cstate="email">
            <a:extLst>
              <a:ext uri="{28A0092B-C50C-407E-A947-70E740481C1C}">
                <a14:useLocalDpi xmlns:a14="http://schemas.microsoft.com/office/drawing/2010/main"/>
              </a:ext>
            </a:extLst>
          </a:blip>
          <a:stretch>
            <a:fillRect/>
          </a:stretch>
        </p:blipFill>
        <p:spPr>
          <a:xfrm>
            <a:off x="-13305" y="299137"/>
            <a:ext cx="8397770" cy="579143"/>
          </a:xfrm>
          <a:prstGeom prst="rect">
            <a:avLst/>
          </a:prstGeom>
        </p:spPr>
      </p:pic>
      <p:sp>
        <p:nvSpPr>
          <p:cNvPr id="3" name="Title 1">
            <a:extLst>
              <a:ext uri="{FF2B5EF4-FFF2-40B4-BE49-F238E27FC236}">
                <a16:creationId xmlns:a16="http://schemas.microsoft.com/office/drawing/2014/main" id="{538227DB-E282-5A9D-02FA-E4FF6AE9CD1F}"/>
              </a:ext>
            </a:extLst>
          </p:cNvPr>
          <p:cNvSpPr txBox="1">
            <a:spLocks/>
          </p:cNvSpPr>
          <p:nvPr/>
        </p:nvSpPr>
        <p:spPr>
          <a:xfrm>
            <a:off x="57889" y="299137"/>
            <a:ext cx="9098218" cy="930036"/>
          </a:xfrm>
          <a:prstGeom prst="rect">
            <a:avLst/>
          </a:prstGeom>
        </p:spPr>
        <p:txBody>
          <a:bodyPr vert="horz" lIns="91434" tIns="45717" rIns="91434" bIns="45717" rtlCol="0" anchor="ctr">
            <a:normAutofit/>
          </a:bodyPr>
          <a:lstStyle>
            <a:defPPr>
              <a:defRPr lang="en-US"/>
            </a:defPPr>
            <a:lvl1pPr defTabSz="554492">
              <a:lnSpc>
                <a:spcPct val="90000"/>
              </a:lnSpc>
              <a:spcBef>
                <a:spcPct val="0"/>
              </a:spcBef>
              <a:buNone/>
              <a:defRPr sz="2668">
                <a:solidFill>
                  <a:prstClr val="white"/>
                </a:solidFill>
                <a:latin typeface="HALDEN SOLID" pitchFamily="2" charset="0"/>
                <a:ea typeface="+mj-ea"/>
                <a:cs typeface="+mj-cs"/>
              </a:defRPr>
            </a:lvl1pPr>
          </a:lstStyle>
          <a:p>
            <a:r>
              <a:rPr lang="en-GB" err="1"/>
              <a:t>ExamplE</a:t>
            </a:r>
            <a:r>
              <a:rPr lang="en-GB"/>
              <a:t> of </a:t>
            </a:r>
            <a:r>
              <a:rPr lang="fr-FR" err="1"/>
              <a:t>Ethiopia</a:t>
            </a:r>
            <a:r>
              <a:rPr lang="fr-FR"/>
              <a:t> FRAMEWORK – </a:t>
            </a:r>
            <a:r>
              <a:rPr lang="fr-FR" err="1"/>
              <a:t>Getting</a:t>
            </a:r>
            <a:r>
              <a:rPr lang="fr-FR"/>
              <a:t> </a:t>
            </a:r>
            <a:r>
              <a:rPr lang="fr-FR" err="1"/>
              <a:t>ahead</a:t>
            </a:r>
            <a:r>
              <a:rPr lang="fr-FR"/>
              <a:t> of </a:t>
            </a:r>
            <a:r>
              <a:rPr lang="fr-FR" err="1"/>
              <a:t>drought</a:t>
            </a:r>
            <a:r>
              <a:rPr lang="fr-FR"/>
              <a:t> </a:t>
            </a:r>
          </a:p>
          <a:p>
            <a:endParaRPr lang="en-US"/>
          </a:p>
        </p:txBody>
      </p:sp>
    </p:spTree>
    <p:extLst>
      <p:ext uri="{BB962C8B-B14F-4D97-AF65-F5344CB8AC3E}">
        <p14:creationId xmlns:p14="http://schemas.microsoft.com/office/powerpoint/2010/main" val="2311433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999E6907-D969-9C56-BD44-31AEFDA8021C}"/>
              </a:ext>
            </a:extLst>
          </p:cNvPr>
          <p:cNvPicPr/>
          <p:nvPr/>
        </p:nvPicPr>
        <p:blipFill>
          <a:blip r:embed="rId3" cstate="email">
            <a:extLst>
              <a:ext uri="{28A0092B-C50C-407E-A947-70E740481C1C}">
                <a14:useLocalDpi xmlns:a14="http://schemas.microsoft.com/office/drawing/2010/main"/>
              </a:ext>
            </a:extLst>
          </a:blip>
          <a:stretch>
            <a:fillRect/>
          </a:stretch>
        </p:blipFill>
        <p:spPr>
          <a:xfrm>
            <a:off x="6351" y="431815"/>
            <a:ext cx="8524875" cy="579143"/>
          </a:xfrm>
          <a:prstGeom prst="rect">
            <a:avLst/>
          </a:prstGeom>
        </p:spPr>
      </p:pic>
      <p:sp>
        <p:nvSpPr>
          <p:cNvPr id="9" name="object 19">
            <a:extLst>
              <a:ext uri="{FF2B5EF4-FFF2-40B4-BE49-F238E27FC236}">
                <a16:creationId xmlns:a16="http://schemas.microsoft.com/office/drawing/2014/main" id="{4DA6A4C3-F241-56ED-E325-D67FBB3BDC49}"/>
              </a:ext>
            </a:extLst>
          </p:cNvPr>
          <p:cNvSpPr txBox="1">
            <a:spLocks/>
          </p:cNvSpPr>
          <p:nvPr/>
        </p:nvSpPr>
        <p:spPr>
          <a:xfrm>
            <a:off x="-479627" y="531079"/>
            <a:ext cx="9176690" cy="439441"/>
          </a:xfrm>
          <a:prstGeom prst="rect">
            <a:avLst/>
          </a:prstGeom>
        </p:spPr>
        <p:txBody>
          <a:bodyPr vert="horz" wrap="square" lIns="0" tIns="8471" rIns="0" bIns="0" rtlCol="0" anchor="ctr">
            <a:spAutoFit/>
          </a:bodyPr>
          <a:lstStyle>
            <a:lvl1pPr>
              <a:defRPr sz="2244" b="0" i="0">
                <a:solidFill>
                  <a:schemeClr val="bg1"/>
                </a:solidFill>
                <a:latin typeface="HALDEN SOLID"/>
                <a:ea typeface="+mj-ea"/>
                <a:cs typeface="HALDEN SOLID"/>
              </a:defRPr>
            </a:lvl1pPr>
          </a:lstStyle>
          <a:p>
            <a:pPr marL="7701" algn="ctr">
              <a:spcBef>
                <a:spcPts val="67"/>
              </a:spcBef>
            </a:pPr>
            <a:r>
              <a:rPr lang="en-GB" sz="2800" kern="0">
                <a:solidFill>
                  <a:sysClr val="window" lastClr="FFFFFF"/>
                </a:solidFill>
                <a:sym typeface="Helvetica Neue"/>
              </a:rPr>
              <a:t>Example – AA to mitigate EL NINO’s FLOOD IMPACT in SOMALIA</a:t>
            </a:r>
          </a:p>
        </p:txBody>
      </p:sp>
      <p:pic>
        <p:nvPicPr>
          <p:cNvPr id="39" name="Image 38">
            <a:extLst>
              <a:ext uri="{FF2B5EF4-FFF2-40B4-BE49-F238E27FC236}">
                <a16:creationId xmlns:a16="http://schemas.microsoft.com/office/drawing/2014/main" id="{B22B90A5-5F04-1F90-7CF7-D5A2C9F07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1" y="1607137"/>
            <a:ext cx="5627077" cy="3160059"/>
          </a:xfrm>
          <a:prstGeom prst="rect">
            <a:avLst/>
          </a:prstGeom>
        </p:spPr>
      </p:pic>
      <p:sp>
        <p:nvSpPr>
          <p:cNvPr id="41" name="ZoneTexte 40">
            <a:extLst>
              <a:ext uri="{FF2B5EF4-FFF2-40B4-BE49-F238E27FC236}">
                <a16:creationId xmlns:a16="http://schemas.microsoft.com/office/drawing/2014/main" id="{8D652E38-C7BE-45A8-3A5B-E401E51C5A2B}"/>
              </a:ext>
            </a:extLst>
          </p:cNvPr>
          <p:cNvSpPr txBox="1"/>
          <p:nvPr/>
        </p:nvSpPr>
        <p:spPr>
          <a:xfrm>
            <a:off x="6081995" y="1382745"/>
            <a:ext cx="5627077" cy="45243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WFP and the Somali Disaster Management Agency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SoDMA</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p>
          <a:p>
            <a:pPr marL="285750" indent="-285750" defTabSz="412750" hangingPunct="0">
              <a:buFont typeface="Arial" panose="020B0604020202020204" pitchFamily="34" charset="0"/>
              <a:buChar char="•"/>
            </a:pPr>
            <a:endPar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7 districts prone to floods in Somalia, namely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Beletweyne</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Bulo</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Burto</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Jalalaqsi</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Jowhar</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Mahaday</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Baardhere</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Luuq</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and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Afgooye</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p>
          <a:p>
            <a:pPr marL="285750" indent="-285750" defTabSz="412750" hangingPunct="0">
              <a:buFont typeface="Arial" panose="020B0604020202020204" pitchFamily="34" charset="0"/>
              <a:buChar char="•"/>
            </a:pPr>
            <a:endPar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Multi-year funding and investment in Anticipatory Action systems by the Government of Germany.</a:t>
            </a:r>
          </a:p>
          <a:p>
            <a:pPr marL="285750" indent="-285750" defTabSz="412750" hangingPunct="0">
              <a:buFont typeface="Arial" panose="020B0604020202020204" pitchFamily="34" charset="0"/>
              <a:buChar char="•"/>
            </a:pPr>
            <a:endPar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Objective: to safeguard the lives and livelihoods of people in anticipation of floods by: </a:t>
            </a:r>
          </a:p>
          <a:p>
            <a:pPr marL="620713" lvl="8" indent="-350838" defTabSz="412750" hangingPunct="0">
              <a:buFont typeface="+mj-lt"/>
              <a:buAutoNum type="arabicPeriod"/>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increasing the </a:t>
            </a:r>
            <a:r>
              <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awareness and access to timely and useful early warning information</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and advisories related to floods</a:t>
            </a:r>
          </a:p>
          <a:p>
            <a:pPr marL="620713" lvl="8" indent="-350838" defTabSz="412750" hangingPunct="0">
              <a:buFont typeface="+mj-lt"/>
              <a:buAutoNum type="arabicPeriod"/>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maintaining </a:t>
            </a:r>
            <a:r>
              <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improved food and nutrition consumption status</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p>
          <a:p>
            <a:pPr marL="620713" lvl="8" indent="-350838" defTabSz="412750" hangingPunct="0">
              <a:buFont typeface="+mj-lt"/>
              <a:buAutoNum type="arabicPeriod"/>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incurring </a:t>
            </a:r>
            <a:r>
              <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minimal damage/loss of lives</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endPar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 name="object 11">
            <a:extLst>
              <a:ext uri="{FF2B5EF4-FFF2-40B4-BE49-F238E27FC236}">
                <a16:creationId xmlns:a16="http://schemas.microsoft.com/office/drawing/2014/main" id="{08D52C41-3192-EF50-3BC1-06E8694D3E54}"/>
              </a:ext>
            </a:extLst>
          </p:cNvPr>
          <p:cNvSpPr/>
          <p:nvPr/>
        </p:nvSpPr>
        <p:spPr>
          <a:xfrm>
            <a:off x="9183040" y="315590"/>
            <a:ext cx="904238" cy="904684"/>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8BB90"/>
          </a:solidFill>
        </p:spPr>
        <p:txBody>
          <a:bodyPr wrap="square" lIns="0" tIns="0" rIns="0" bIns="0" rtlCol="0"/>
          <a:lstStyle/>
          <a:p>
            <a:pPr algn="ctr" defTabSz="412750" hangingPunct="0"/>
            <a:endParaRPr sz="1400" b="1" kern="0">
              <a:solidFill>
                <a:srgbClr val="000000"/>
              </a:solidFill>
              <a:latin typeface="Helvetica Neue"/>
              <a:sym typeface="Helvetica Neue"/>
            </a:endParaRPr>
          </a:p>
        </p:txBody>
      </p:sp>
    </p:spTree>
    <p:extLst>
      <p:ext uri="{BB962C8B-B14F-4D97-AF65-F5344CB8AC3E}">
        <p14:creationId xmlns:p14="http://schemas.microsoft.com/office/powerpoint/2010/main" val="339646806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999E6907-D969-9C56-BD44-31AEFDA8021C}"/>
              </a:ext>
            </a:extLst>
          </p:cNvPr>
          <p:cNvPicPr/>
          <p:nvPr/>
        </p:nvPicPr>
        <p:blipFill>
          <a:blip r:embed="rId3" cstate="email">
            <a:extLst>
              <a:ext uri="{28A0092B-C50C-407E-A947-70E740481C1C}">
                <a14:useLocalDpi xmlns:a14="http://schemas.microsoft.com/office/drawing/2010/main"/>
              </a:ext>
            </a:extLst>
          </a:blip>
          <a:stretch>
            <a:fillRect/>
          </a:stretch>
        </p:blipFill>
        <p:spPr>
          <a:xfrm>
            <a:off x="6351" y="431815"/>
            <a:ext cx="8524875" cy="579143"/>
          </a:xfrm>
          <a:prstGeom prst="rect">
            <a:avLst/>
          </a:prstGeom>
        </p:spPr>
      </p:pic>
      <p:sp>
        <p:nvSpPr>
          <p:cNvPr id="9" name="object 19">
            <a:extLst>
              <a:ext uri="{FF2B5EF4-FFF2-40B4-BE49-F238E27FC236}">
                <a16:creationId xmlns:a16="http://schemas.microsoft.com/office/drawing/2014/main" id="{4DA6A4C3-F241-56ED-E325-D67FBB3BDC49}"/>
              </a:ext>
            </a:extLst>
          </p:cNvPr>
          <p:cNvSpPr txBox="1">
            <a:spLocks/>
          </p:cNvSpPr>
          <p:nvPr/>
        </p:nvSpPr>
        <p:spPr>
          <a:xfrm>
            <a:off x="-479627" y="531079"/>
            <a:ext cx="9176690" cy="439441"/>
          </a:xfrm>
          <a:prstGeom prst="rect">
            <a:avLst/>
          </a:prstGeom>
        </p:spPr>
        <p:txBody>
          <a:bodyPr vert="horz" wrap="square" lIns="0" tIns="8471" rIns="0" bIns="0" rtlCol="0" anchor="ctr">
            <a:spAutoFit/>
          </a:bodyPr>
          <a:lstStyle>
            <a:lvl1pPr>
              <a:defRPr sz="2244" b="0" i="0">
                <a:solidFill>
                  <a:schemeClr val="bg1"/>
                </a:solidFill>
                <a:latin typeface="HALDEN SOLID"/>
                <a:ea typeface="+mj-ea"/>
                <a:cs typeface="HALDEN SOLID"/>
              </a:defRPr>
            </a:lvl1pPr>
          </a:lstStyle>
          <a:p>
            <a:pPr marL="7701" algn="ctr">
              <a:spcBef>
                <a:spcPts val="67"/>
              </a:spcBef>
            </a:pPr>
            <a:r>
              <a:rPr lang="en-GB" sz="2800" kern="0">
                <a:solidFill>
                  <a:sysClr val="window" lastClr="FFFFFF"/>
                </a:solidFill>
                <a:sym typeface="Helvetica Neue"/>
              </a:rPr>
              <a:t>Example – AA to mitigate EL NINO’s FLOOD IMPACT in SOMALIA</a:t>
            </a:r>
          </a:p>
        </p:txBody>
      </p:sp>
      <p:sp>
        <p:nvSpPr>
          <p:cNvPr id="37" name="object 11">
            <a:extLst>
              <a:ext uri="{FF2B5EF4-FFF2-40B4-BE49-F238E27FC236}">
                <a16:creationId xmlns:a16="http://schemas.microsoft.com/office/drawing/2014/main" id="{358D8D41-38B9-411B-5101-BCD586E75F59}"/>
              </a:ext>
            </a:extLst>
          </p:cNvPr>
          <p:cNvSpPr/>
          <p:nvPr/>
        </p:nvSpPr>
        <p:spPr>
          <a:xfrm>
            <a:off x="9183040" y="315590"/>
            <a:ext cx="904238" cy="904684"/>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8BB90"/>
          </a:solidFill>
        </p:spPr>
        <p:txBody>
          <a:bodyPr wrap="square" lIns="0" tIns="0" rIns="0" bIns="0" rtlCol="0"/>
          <a:lstStyle/>
          <a:p>
            <a:pPr algn="ctr" defTabSz="412750" hangingPunct="0"/>
            <a:endParaRPr sz="1400" b="1" kern="0">
              <a:solidFill>
                <a:srgbClr val="000000"/>
              </a:solidFill>
              <a:latin typeface="Helvetica Neue"/>
              <a:sym typeface="Helvetica Neue"/>
            </a:endParaRPr>
          </a:p>
        </p:txBody>
      </p:sp>
      <p:sp>
        <p:nvSpPr>
          <p:cNvPr id="57" name="Rectangle 56">
            <a:extLst>
              <a:ext uri="{FF2B5EF4-FFF2-40B4-BE49-F238E27FC236}">
                <a16:creationId xmlns:a16="http://schemas.microsoft.com/office/drawing/2014/main" id="{23D5DE1D-62F0-053D-E121-3EDE4E1E1546}"/>
              </a:ext>
            </a:extLst>
          </p:cNvPr>
          <p:cNvSpPr/>
          <p:nvPr/>
        </p:nvSpPr>
        <p:spPr>
          <a:xfrm>
            <a:off x="3555" y="1738221"/>
            <a:ext cx="2327385" cy="729607"/>
          </a:xfrm>
          <a:prstGeom prst="rect">
            <a:avLst/>
          </a:prstGeom>
          <a:solidFill>
            <a:srgbClr val="00B385"/>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sp>
        <p:nvSpPr>
          <p:cNvPr id="60" name="Title 3">
            <a:extLst>
              <a:ext uri="{FF2B5EF4-FFF2-40B4-BE49-F238E27FC236}">
                <a16:creationId xmlns:a16="http://schemas.microsoft.com/office/drawing/2014/main" id="{FB5DD10F-F479-7C9A-3C43-BE96B7F5FFDF}"/>
              </a:ext>
            </a:extLst>
          </p:cNvPr>
          <p:cNvSpPr txBox="1">
            <a:spLocks/>
          </p:cNvSpPr>
          <p:nvPr/>
        </p:nvSpPr>
        <p:spPr>
          <a:xfrm>
            <a:off x="11370" y="1735201"/>
            <a:ext cx="2089291" cy="579143"/>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600">
                <a:solidFill>
                  <a:srgbClr val="FFFFFE"/>
                </a:solidFill>
                <a:latin typeface="Open Sans" panose="020B0606030504020204" pitchFamily="34" charset="0"/>
                <a:ea typeface="Open Sans" panose="020B0606030504020204" pitchFamily="34" charset="0"/>
                <a:cs typeface="Open Sans" panose="020B0606030504020204" pitchFamily="34" charset="0"/>
                <a:sym typeface="Helvetica Neue"/>
              </a:rPr>
              <a:t>Anticipatory Action Plan for floods developed </a:t>
            </a:r>
            <a:endParaRPr lang="en-US" sz="3200" b="0" kern="1400" spc="230">
              <a:solidFill>
                <a:srgbClr val="FFFFFE"/>
              </a:solidFill>
              <a:latin typeface="HALDEN SOLID" pitchFamily="2" charset="0"/>
              <a:sym typeface="Helvetica Neue"/>
            </a:endParaRPr>
          </a:p>
        </p:txBody>
      </p:sp>
      <p:cxnSp>
        <p:nvCxnSpPr>
          <p:cNvPr id="61" name="Straight Connector 3">
            <a:extLst>
              <a:ext uri="{FF2B5EF4-FFF2-40B4-BE49-F238E27FC236}">
                <a16:creationId xmlns:a16="http://schemas.microsoft.com/office/drawing/2014/main" id="{D0042E26-E2BE-539E-3723-1220733D9DF8}"/>
              </a:ext>
            </a:extLst>
          </p:cNvPr>
          <p:cNvCxnSpPr>
            <a:cxnSpLocks/>
          </p:cNvCxnSpPr>
          <p:nvPr/>
        </p:nvCxnSpPr>
        <p:spPr>
          <a:xfrm>
            <a:off x="2222013" y="4915425"/>
            <a:ext cx="8834375" cy="5454"/>
          </a:xfrm>
          <a:prstGeom prst="line">
            <a:avLst/>
          </a:prstGeom>
          <a:noFill/>
          <a:ln w="28575" cap="flat" cmpd="sng" algn="ctr">
            <a:solidFill>
              <a:srgbClr val="70D4BB"/>
            </a:solidFill>
            <a:prstDash val="solid"/>
            <a:miter lim="800000"/>
          </a:ln>
          <a:effectLst/>
        </p:spPr>
      </p:cxnSp>
      <p:sp>
        <p:nvSpPr>
          <p:cNvPr id="62" name="Isosceles Triangle 4">
            <a:extLst>
              <a:ext uri="{FF2B5EF4-FFF2-40B4-BE49-F238E27FC236}">
                <a16:creationId xmlns:a16="http://schemas.microsoft.com/office/drawing/2014/main" id="{F34290CC-1CE3-80D3-36C2-3F1FBC1291C7}"/>
              </a:ext>
            </a:extLst>
          </p:cNvPr>
          <p:cNvSpPr/>
          <p:nvPr/>
        </p:nvSpPr>
        <p:spPr>
          <a:xfrm rot="5400000">
            <a:off x="11039636" y="4825362"/>
            <a:ext cx="242903" cy="209399"/>
          </a:xfrm>
          <a:prstGeom prst="triangle">
            <a:avLst/>
          </a:prstGeom>
          <a:solidFill>
            <a:srgbClr val="70D4BB"/>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cxnSp>
        <p:nvCxnSpPr>
          <p:cNvPr id="63" name="Straight Connector 8">
            <a:extLst>
              <a:ext uri="{FF2B5EF4-FFF2-40B4-BE49-F238E27FC236}">
                <a16:creationId xmlns:a16="http://schemas.microsoft.com/office/drawing/2014/main" id="{2887F9C6-F751-7F48-9A0C-EF9E7FA5A66D}"/>
              </a:ext>
            </a:extLst>
          </p:cNvPr>
          <p:cNvCxnSpPr>
            <a:cxnSpLocks/>
          </p:cNvCxnSpPr>
          <p:nvPr/>
        </p:nvCxnSpPr>
        <p:spPr>
          <a:xfrm>
            <a:off x="1129043" y="4501843"/>
            <a:ext cx="0" cy="419036"/>
          </a:xfrm>
          <a:prstGeom prst="line">
            <a:avLst/>
          </a:prstGeom>
          <a:noFill/>
          <a:ln w="28575" cap="flat" cmpd="sng" algn="ctr">
            <a:solidFill>
              <a:srgbClr val="70D4BB"/>
            </a:solidFill>
            <a:prstDash val="dash"/>
            <a:miter lim="800000"/>
          </a:ln>
          <a:effectLst/>
        </p:spPr>
      </p:cxnSp>
      <p:cxnSp>
        <p:nvCxnSpPr>
          <p:cNvPr id="64" name="Straight Connector 28">
            <a:extLst>
              <a:ext uri="{FF2B5EF4-FFF2-40B4-BE49-F238E27FC236}">
                <a16:creationId xmlns:a16="http://schemas.microsoft.com/office/drawing/2014/main" id="{96E134F3-251B-A00F-21F7-1509FB06EFBD}"/>
              </a:ext>
            </a:extLst>
          </p:cNvPr>
          <p:cNvCxnSpPr>
            <a:cxnSpLocks/>
          </p:cNvCxnSpPr>
          <p:nvPr/>
        </p:nvCxnSpPr>
        <p:spPr>
          <a:xfrm>
            <a:off x="3718659" y="4260624"/>
            <a:ext cx="0" cy="657131"/>
          </a:xfrm>
          <a:prstGeom prst="line">
            <a:avLst/>
          </a:prstGeom>
          <a:noFill/>
          <a:ln w="28575" cap="flat" cmpd="sng" algn="ctr">
            <a:solidFill>
              <a:schemeClr val="accent1">
                <a:lumMod val="20000"/>
                <a:lumOff val="80000"/>
              </a:schemeClr>
            </a:solidFill>
            <a:prstDash val="dash"/>
            <a:miter lim="800000"/>
          </a:ln>
          <a:effectLst/>
        </p:spPr>
      </p:cxnSp>
      <p:cxnSp>
        <p:nvCxnSpPr>
          <p:cNvPr id="65" name="Straight Connector 29">
            <a:extLst>
              <a:ext uri="{FF2B5EF4-FFF2-40B4-BE49-F238E27FC236}">
                <a16:creationId xmlns:a16="http://schemas.microsoft.com/office/drawing/2014/main" id="{DA834A7F-C23A-2065-1244-4C0D985A8F14}"/>
              </a:ext>
            </a:extLst>
          </p:cNvPr>
          <p:cNvCxnSpPr>
            <a:cxnSpLocks/>
            <a:stCxn id="73" idx="2"/>
          </p:cNvCxnSpPr>
          <p:nvPr/>
        </p:nvCxnSpPr>
        <p:spPr>
          <a:xfrm>
            <a:off x="6283053" y="4185977"/>
            <a:ext cx="0" cy="738028"/>
          </a:xfrm>
          <a:prstGeom prst="line">
            <a:avLst/>
          </a:prstGeom>
          <a:noFill/>
          <a:ln w="28575" cap="flat" cmpd="sng" algn="ctr">
            <a:solidFill>
              <a:srgbClr val="C00000"/>
            </a:solidFill>
            <a:prstDash val="dash"/>
            <a:miter lim="800000"/>
          </a:ln>
          <a:effectLst/>
        </p:spPr>
      </p:cxnSp>
      <p:sp>
        <p:nvSpPr>
          <p:cNvPr id="67" name="Rectangle 66">
            <a:extLst>
              <a:ext uri="{FF2B5EF4-FFF2-40B4-BE49-F238E27FC236}">
                <a16:creationId xmlns:a16="http://schemas.microsoft.com/office/drawing/2014/main" id="{B2BA370F-8B41-C7B1-460F-099563B805B5}"/>
              </a:ext>
            </a:extLst>
          </p:cNvPr>
          <p:cNvSpPr/>
          <p:nvPr/>
        </p:nvSpPr>
        <p:spPr>
          <a:xfrm>
            <a:off x="2804843" y="1743455"/>
            <a:ext cx="2089291" cy="708327"/>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sp>
        <p:nvSpPr>
          <p:cNvPr id="69" name="TextBox 34">
            <a:extLst>
              <a:ext uri="{FF2B5EF4-FFF2-40B4-BE49-F238E27FC236}">
                <a16:creationId xmlns:a16="http://schemas.microsoft.com/office/drawing/2014/main" id="{833760DD-D44C-9878-EB65-37181D535947}"/>
              </a:ext>
            </a:extLst>
          </p:cNvPr>
          <p:cNvSpPr txBox="1"/>
          <p:nvPr/>
        </p:nvSpPr>
        <p:spPr>
          <a:xfrm>
            <a:off x="2814222" y="2444741"/>
            <a:ext cx="2065152" cy="1815882"/>
          </a:xfrm>
          <a:prstGeom prst="rect">
            <a:avLst/>
          </a:prstGeom>
          <a:noFill/>
          <a:ln w="28575">
            <a:solidFill>
              <a:schemeClr val="accent1">
                <a:lumMod val="20000"/>
                <a:lumOff val="80000"/>
              </a:schemeClr>
            </a:solidFill>
          </a:ln>
        </p:spPr>
        <p:txBody>
          <a:bodyPr wrap="square" rtlCol="0">
            <a:spAutoFit/>
          </a:bodyPr>
          <a:lstStyle/>
          <a:p>
            <a:r>
              <a:rPr lang="en-GB" sz="1400">
                <a:solidFill>
                  <a:srgbClr val="FFFFFF">
                    <a:lumMod val="50000"/>
                  </a:srgbClr>
                </a:solidFill>
                <a:latin typeface="Open Sans" panose="020B0606030504020204" pitchFamily="34" charset="0"/>
                <a:ea typeface="Open Sans" panose="020B0606030504020204" pitchFamily="34" charset="0"/>
                <a:cs typeface="Open Sans" panose="020B0606030504020204" pitchFamily="34" charset="0"/>
                <a:sym typeface="Helvetica Neue"/>
              </a:rPr>
              <a:t>community engagement, HHs’ targeting and registration, esp. involving minority groups, and development of early warning messages </a:t>
            </a:r>
          </a:p>
        </p:txBody>
      </p:sp>
      <p:sp>
        <p:nvSpPr>
          <p:cNvPr id="70" name="Title 3">
            <a:extLst>
              <a:ext uri="{FF2B5EF4-FFF2-40B4-BE49-F238E27FC236}">
                <a16:creationId xmlns:a16="http://schemas.microsoft.com/office/drawing/2014/main" id="{AE1B5D12-3633-48BE-C02B-22A99738EF56}"/>
              </a:ext>
            </a:extLst>
          </p:cNvPr>
          <p:cNvSpPr txBox="1">
            <a:spLocks/>
          </p:cNvSpPr>
          <p:nvPr/>
        </p:nvSpPr>
        <p:spPr>
          <a:xfrm>
            <a:off x="2773285" y="1757833"/>
            <a:ext cx="2089290" cy="688711"/>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600">
                <a:solidFill>
                  <a:srgbClr val="FFFFFE"/>
                </a:solidFill>
                <a:latin typeface="Open Sans" panose="020B0606030504020204" pitchFamily="34" charset="0"/>
                <a:ea typeface="Open Sans" panose="020B0606030504020204" pitchFamily="34" charset="0"/>
                <a:cs typeface="Open Sans" panose="020B0606030504020204" pitchFamily="34" charset="0"/>
                <a:sym typeface="Helvetica Neue"/>
              </a:rPr>
              <a:t>Minimal preparedness actions </a:t>
            </a:r>
            <a:endParaRPr lang="en-US" sz="3200" b="0" kern="1400" spc="230">
              <a:solidFill>
                <a:srgbClr val="FFFFFE"/>
              </a:solidFill>
              <a:latin typeface="HALDEN SOLID" pitchFamily="2" charset="0"/>
              <a:sym typeface="Helvetica Neue"/>
            </a:endParaRPr>
          </a:p>
        </p:txBody>
      </p:sp>
      <p:sp>
        <p:nvSpPr>
          <p:cNvPr id="72" name="Rectangle 71">
            <a:extLst>
              <a:ext uri="{FF2B5EF4-FFF2-40B4-BE49-F238E27FC236}">
                <a16:creationId xmlns:a16="http://schemas.microsoft.com/office/drawing/2014/main" id="{BBC20EBF-A160-D977-AD31-58CFAE772915}"/>
              </a:ext>
            </a:extLst>
          </p:cNvPr>
          <p:cNvSpPr/>
          <p:nvPr/>
        </p:nvSpPr>
        <p:spPr>
          <a:xfrm>
            <a:off x="5234640" y="1722542"/>
            <a:ext cx="2080027" cy="745281"/>
          </a:xfrm>
          <a:prstGeom prst="rect">
            <a:avLst/>
          </a:prstGeom>
          <a:solidFill>
            <a:schemeClr val="accent6">
              <a:lumMod val="50000"/>
            </a:schemeClr>
          </a:solidFill>
          <a:ln w="12700" cap="flat" cmpd="sng" algn="ctr">
            <a:noFill/>
            <a:prstDash val="solid"/>
            <a:miter lim="800000"/>
          </a:ln>
          <a:effectLst/>
        </p:spPr>
        <p:txBody>
          <a:bodyPr rtlCol="0" anchor="ctr"/>
          <a:lstStyle/>
          <a:p>
            <a:pPr algn="ctr"/>
            <a:endParaRPr lang="en-GB">
              <a:solidFill>
                <a:srgbClr val="FFFFFF"/>
              </a:solidFill>
              <a:latin typeface="Calibri" panose="020F0502020204030204"/>
              <a:sym typeface="Helvetica Neue"/>
            </a:endParaRPr>
          </a:p>
        </p:txBody>
      </p:sp>
      <p:sp>
        <p:nvSpPr>
          <p:cNvPr id="73" name="Rectangle 72">
            <a:extLst>
              <a:ext uri="{FF2B5EF4-FFF2-40B4-BE49-F238E27FC236}">
                <a16:creationId xmlns:a16="http://schemas.microsoft.com/office/drawing/2014/main" id="{64B043BF-6DFD-E317-ACDA-9582184F590F}"/>
              </a:ext>
            </a:extLst>
          </p:cNvPr>
          <p:cNvSpPr/>
          <p:nvPr/>
        </p:nvSpPr>
        <p:spPr>
          <a:xfrm>
            <a:off x="5251439" y="2446545"/>
            <a:ext cx="2063229" cy="1739433"/>
          </a:xfrm>
          <a:prstGeom prst="rect">
            <a:avLst/>
          </a:prstGeom>
          <a:noFill/>
          <a:ln w="28575" cap="flat" cmpd="sng" algn="ctr">
            <a:solidFill>
              <a:srgbClr val="C00000"/>
            </a:solidFill>
            <a:prstDash val="solid"/>
            <a:miter lim="800000"/>
          </a:ln>
          <a:effectLst/>
        </p:spPr>
        <p:txBody>
          <a:bodyPr rtlCol="0" anchor="ctr"/>
          <a:lstStyle/>
          <a:p>
            <a:pPr algn="ctr"/>
            <a:endParaRPr lang="en-GB">
              <a:solidFill>
                <a:srgbClr val="FFFFFF">
                  <a:lumMod val="50000"/>
                </a:srgbClr>
              </a:solidFill>
              <a:latin typeface="Calibri" panose="020F0502020204030204"/>
              <a:sym typeface="Helvetica Neue"/>
            </a:endParaRPr>
          </a:p>
        </p:txBody>
      </p:sp>
      <p:sp>
        <p:nvSpPr>
          <p:cNvPr id="74" name="TextBox 39">
            <a:extLst>
              <a:ext uri="{FF2B5EF4-FFF2-40B4-BE49-F238E27FC236}">
                <a16:creationId xmlns:a16="http://schemas.microsoft.com/office/drawing/2014/main" id="{C2AD6972-0F12-7B0D-2609-676AA9488FC7}"/>
              </a:ext>
            </a:extLst>
          </p:cNvPr>
          <p:cNvSpPr txBox="1"/>
          <p:nvPr/>
        </p:nvSpPr>
        <p:spPr>
          <a:xfrm>
            <a:off x="5251438" y="2535436"/>
            <a:ext cx="2046431" cy="1600438"/>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1600" b="0" kern="1200">
                <a:solidFill>
                  <a:srgbClr val="008868"/>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400">
                <a:solidFill>
                  <a:srgbClr val="FFFFFF">
                    <a:lumMod val="50000"/>
                  </a:srgbClr>
                </a:solidFill>
                <a:sym typeface="Helvetica Neue"/>
              </a:rPr>
              <a:t>flood forecasts indicated  that the trigger for readiness and activation of AA would be reached within </a:t>
            </a:r>
            <a:r>
              <a:rPr lang="en-GB" sz="1400" b="1">
                <a:solidFill>
                  <a:srgbClr val="FFFFFF">
                    <a:lumMod val="50000"/>
                  </a:srgbClr>
                </a:solidFill>
                <a:sym typeface="Helvetica Neue"/>
              </a:rPr>
              <a:t>10 days </a:t>
            </a:r>
            <a:r>
              <a:rPr lang="en-GB" sz="1400">
                <a:solidFill>
                  <a:srgbClr val="FFFFFF">
                    <a:lumMod val="50000"/>
                  </a:srgbClr>
                </a:solidFill>
                <a:sym typeface="Helvetica Neue"/>
              </a:rPr>
              <a:t>in the target districts.</a:t>
            </a:r>
          </a:p>
        </p:txBody>
      </p:sp>
      <p:sp>
        <p:nvSpPr>
          <p:cNvPr id="75" name="Title 3">
            <a:extLst>
              <a:ext uri="{FF2B5EF4-FFF2-40B4-BE49-F238E27FC236}">
                <a16:creationId xmlns:a16="http://schemas.microsoft.com/office/drawing/2014/main" id="{410CDA59-0BA9-546C-844C-A9B4487FC13A}"/>
              </a:ext>
            </a:extLst>
          </p:cNvPr>
          <p:cNvSpPr txBox="1">
            <a:spLocks/>
          </p:cNvSpPr>
          <p:nvPr/>
        </p:nvSpPr>
        <p:spPr>
          <a:xfrm>
            <a:off x="5093278" y="1840831"/>
            <a:ext cx="2343886" cy="419036"/>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en-US" sz="3600" b="0" kern="1400" spc="230">
                <a:solidFill>
                  <a:srgbClr val="FFFFFE"/>
                </a:solidFill>
                <a:latin typeface="HALDEN SOLID" pitchFamily="2" charset="0"/>
                <a:sym typeface="Helvetica Neue"/>
              </a:rPr>
              <a:t>Alert </a:t>
            </a:r>
          </a:p>
        </p:txBody>
      </p:sp>
      <p:sp>
        <p:nvSpPr>
          <p:cNvPr id="77" name="Title 3">
            <a:extLst>
              <a:ext uri="{FF2B5EF4-FFF2-40B4-BE49-F238E27FC236}">
                <a16:creationId xmlns:a16="http://schemas.microsoft.com/office/drawing/2014/main" id="{BDE1C5FA-E340-578D-6F08-E71A05A3F8D3}"/>
              </a:ext>
            </a:extLst>
          </p:cNvPr>
          <p:cNvSpPr txBox="1">
            <a:spLocks/>
          </p:cNvSpPr>
          <p:nvPr/>
        </p:nvSpPr>
        <p:spPr>
          <a:xfrm>
            <a:off x="308822" y="5074366"/>
            <a:ext cx="1443564" cy="41903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914400" eaLnBrk="1" hangingPunct="1">
              <a:lnSpc>
                <a:spcPct val="90000"/>
              </a:lnSpc>
              <a:spcBef>
                <a:spcPct val="0"/>
              </a:spcBef>
              <a:defRPr sz="1800" kern="1200">
                <a:solidFill>
                  <a:srgbClr val="00B385"/>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it-IT" b="1">
                <a:sym typeface="Helvetica Neue"/>
              </a:rPr>
              <a:t>First semester of 2023</a:t>
            </a:r>
            <a:endParaRPr lang="en-US" b="1">
              <a:sym typeface="Helvetica Neue"/>
            </a:endParaRPr>
          </a:p>
        </p:txBody>
      </p:sp>
      <p:sp>
        <p:nvSpPr>
          <p:cNvPr id="78" name="Title 3">
            <a:extLst>
              <a:ext uri="{FF2B5EF4-FFF2-40B4-BE49-F238E27FC236}">
                <a16:creationId xmlns:a16="http://schemas.microsoft.com/office/drawing/2014/main" id="{7AD674DF-21EE-635E-99DC-6DE6D7E854E2}"/>
              </a:ext>
            </a:extLst>
          </p:cNvPr>
          <p:cNvSpPr txBox="1">
            <a:spLocks/>
          </p:cNvSpPr>
          <p:nvPr/>
        </p:nvSpPr>
        <p:spPr>
          <a:xfrm>
            <a:off x="3247717" y="5030024"/>
            <a:ext cx="941884" cy="419036"/>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800">
                <a:solidFill>
                  <a:srgbClr val="00B385"/>
                </a:solidFill>
                <a:latin typeface="Open Sans" panose="020B0606030504020204" pitchFamily="34" charset="0"/>
                <a:ea typeface="Open Sans" panose="020B0606030504020204" pitchFamily="34" charset="0"/>
                <a:cs typeface="Open Sans" panose="020B0606030504020204" pitchFamily="34" charset="0"/>
                <a:sym typeface="Helvetica Neue"/>
              </a:rPr>
              <a:t>Sept 2023 </a:t>
            </a:r>
            <a:endParaRPr lang="en-US" sz="3600" b="0" kern="1400" spc="230">
              <a:solidFill>
                <a:srgbClr val="00B385"/>
              </a:solidFill>
              <a:latin typeface="HALDEN SOLID" pitchFamily="2" charset="0"/>
              <a:sym typeface="Helvetica Neue"/>
            </a:endParaRPr>
          </a:p>
        </p:txBody>
      </p:sp>
      <p:sp>
        <p:nvSpPr>
          <p:cNvPr id="79" name="Title 3">
            <a:extLst>
              <a:ext uri="{FF2B5EF4-FFF2-40B4-BE49-F238E27FC236}">
                <a16:creationId xmlns:a16="http://schemas.microsoft.com/office/drawing/2014/main" id="{2B21E0BE-D46E-03CA-CCB6-5EC0FB78F15C}"/>
              </a:ext>
            </a:extLst>
          </p:cNvPr>
          <p:cNvSpPr txBox="1">
            <a:spLocks/>
          </p:cNvSpPr>
          <p:nvPr/>
        </p:nvSpPr>
        <p:spPr>
          <a:xfrm>
            <a:off x="5494038" y="5030024"/>
            <a:ext cx="1423779" cy="419036"/>
          </a:xfrm>
          <a:prstGeom prst="rect">
            <a:avLst/>
          </a:prstGeom>
          <a:ln>
            <a:noFill/>
          </a:ln>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800">
                <a:solidFill>
                  <a:srgbClr val="C00000"/>
                </a:solidFill>
                <a:latin typeface="Open Sans" panose="020B0606030504020204" pitchFamily="34" charset="0"/>
                <a:ea typeface="Open Sans" panose="020B0606030504020204" pitchFamily="34" charset="0"/>
                <a:cs typeface="Open Sans" panose="020B0606030504020204" pitchFamily="34" charset="0"/>
                <a:sym typeface="Helvetica Neue"/>
              </a:rPr>
              <a:t>10 Oct 2023</a:t>
            </a:r>
            <a:endParaRPr lang="en-US" sz="3600" b="0" kern="1400" spc="230">
              <a:solidFill>
                <a:srgbClr val="C00000"/>
              </a:solidFill>
              <a:latin typeface="HALDEN SOLID" pitchFamily="2" charset="0"/>
              <a:sym typeface="Helvetica Neue"/>
            </a:endParaRPr>
          </a:p>
        </p:txBody>
      </p:sp>
      <p:sp>
        <p:nvSpPr>
          <p:cNvPr id="2" name="ZoneTexte 1">
            <a:extLst>
              <a:ext uri="{FF2B5EF4-FFF2-40B4-BE49-F238E27FC236}">
                <a16:creationId xmlns:a16="http://schemas.microsoft.com/office/drawing/2014/main" id="{8B07908B-9DE7-F7B7-411B-B0FD32B0DE46}"/>
              </a:ext>
            </a:extLst>
          </p:cNvPr>
          <p:cNvSpPr txBox="1"/>
          <p:nvPr/>
        </p:nvSpPr>
        <p:spPr>
          <a:xfrm>
            <a:off x="-14609" y="2474820"/>
            <a:ext cx="2369612" cy="2031325"/>
          </a:xfrm>
          <a:prstGeom prst="rect">
            <a:avLst/>
          </a:prstGeom>
          <a:noFill/>
          <a:ln w="28575" cap="flat">
            <a:solidFill>
              <a:srgbClr val="18BB90"/>
            </a:solid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2750" hangingPunct="0"/>
            <a:r>
              <a:rPr lang="en-GB" sz="1400" b="1" kern="0">
                <a:solidFill>
                  <a:srgbClr val="FFFFFF">
                    <a:lumMod val="50000"/>
                  </a:srgbClr>
                </a:solidFill>
                <a:latin typeface="Open Sans" panose="020B0606030504020204" pitchFamily="34" charset="0"/>
                <a:sym typeface="Helvetica Neue"/>
              </a:rPr>
              <a:t>Triggers thresholds based on river risk levels (4.5 to 7.5 m) </a:t>
            </a:r>
            <a:r>
              <a:rPr lang="en-GB" sz="1400" kern="0">
                <a:solidFill>
                  <a:srgbClr val="FFFFFF">
                    <a:lumMod val="50000"/>
                  </a:srgbClr>
                </a:solidFill>
                <a:latin typeface="Open Sans" panose="020B0606030504020204" pitchFamily="34" charset="0"/>
                <a:sym typeface="Helvetica Neue"/>
              </a:rPr>
              <a:t>established by the Somalia Water and Land Information Management’s Flood and Response Information Management System</a:t>
            </a:r>
            <a:endParaRPr lang="en-GB" sz="1400" b="1" kern="0">
              <a:solidFill>
                <a:srgbClr val="FFFFFF">
                  <a:lumMod val="50000"/>
                </a:srgbClr>
              </a:solidFill>
              <a:latin typeface="Helvetica Neue"/>
              <a:sym typeface="Helvetica Neue"/>
            </a:endParaRPr>
          </a:p>
        </p:txBody>
      </p:sp>
      <p:sp>
        <p:nvSpPr>
          <p:cNvPr id="12" name="Title 3">
            <a:extLst>
              <a:ext uri="{FF2B5EF4-FFF2-40B4-BE49-F238E27FC236}">
                <a16:creationId xmlns:a16="http://schemas.microsoft.com/office/drawing/2014/main" id="{7DF9FA41-B3E6-98E3-9AA0-6E9D0EE71D49}"/>
              </a:ext>
            </a:extLst>
          </p:cNvPr>
          <p:cNvSpPr txBox="1">
            <a:spLocks/>
          </p:cNvSpPr>
          <p:nvPr/>
        </p:nvSpPr>
        <p:spPr>
          <a:xfrm>
            <a:off x="7884175" y="5074366"/>
            <a:ext cx="3020597" cy="419036"/>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8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12</a:t>
            </a:r>
            <a:r>
              <a:rPr lang="it-IT" sz="1800" baseline="300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th</a:t>
            </a:r>
            <a:r>
              <a:rPr lang="it-IT" sz="18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 to 24</a:t>
            </a:r>
            <a:r>
              <a:rPr lang="it-IT" sz="1800" baseline="300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th</a:t>
            </a:r>
            <a:r>
              <a:rPr lang="it-IT" sz="18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 Oct 2023</a:t>
            </a:r>
            <a:endParaRPr lang="en-US" sz="3600" b="0" kern="1400" spc="230">
              <a:solidFill>
                <a:srgbClr val="0070C0"/>
              </a:solidFill>
              <a:latin typeface="HALDEN SOLID" pitchFamily="2" charset="0"/>
              <a:sym typeface="Helvetica Neue"/>
            </a:endParaRPr>
          </a:p>
        </p:txBody>
      </p:sp>
      <p:sp>
        <p:nvSpPr>
          <p:cNvPr id="19" name="Rectangle 18">
            <a:extLst>
              <a:ext uri="{FF2B5EF4-FFF2-40B4-BE49-F238E27FC236}">
                <a16:creationId xmlns:a16="http://schemas.microsoft.com/office/drawing/2014/main" id="{096DA623-4D24-9DE7-7069-7CFDEB6F27D0}"/>
              </a:ext>
            </a:extLst>
          </p:cNvPr>
          <p:cNvSpPr/>
          <p:nvPr/>
        </p:nvSpPr>
        <p:spPr>
          <a:xfrm>
            <a:off x="8041003" y="1755525"/>
            <a:ext cx="2891253" cy="729607"/>
          </a:xfrm>
          <a:prstGeom prst="rect">
            <a:avLst/>
          </a:prstGeom>
          <a:solidFill>
            <a:srgbClr val="0070C0"/>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sp>
        <p:nvSpPr>
          <p:cNvPr id="20" name="ZoneTexte 19">
            <a:extLst>
              <a:ext uri="{FF2B5EF4-FFF2-40B4-BE49-F238E27FC236}">
                <a16:creationId xmlns:a16="http://schemas.microsoft.com/office/drawing/2014/main" id="{72AAD880-C8F3-44B6-F927-7B0A39990AB8}"/>
              </a:ext>
            </a:extLst>
          </p:cNvPr>
          <p:cNvSpPr txBox="1"/>
          <p:nvPr/>
        </p:nvSpPr>
        <p:spPr>
          <a:xfrm>
            <a:off x="8041002" y="2482263"/>
            <a:ext cx="2891254" cy="2246769"/>
          </a:xfrm>
          <a:prstGeom prst="rect">
            <a:avLst/>
          </a:prstGeom>
          <a:noFill/>
          <a:ln w="28575" cap="flat">
            <a:solidFill>
              <a:srgbClr val="0070C0"/>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93663" indent="-93663" defTabSz="412750" hangingPunct="0">
              <a:buFont typeface="Arial" panose="020B0604020202020204" pitchFamily="34" charset="0"/>
              <a:buChar char="•"/>
            </a:pPr>
            <a:r>
              <a:rPr lang="en-GB" sz="1400" kern="0">
                <a:solidFill>
                  <a:srgbClr val="FFFFFF">
                    <a:lumMod val="50000"/>
                  </a:srgbClr>
                </a:solidFill>
                <a:latin typeface="Open Sans" panose="020B0606030504020204" pitchFamily="34" charset="0"/>
                <a:sym typeface="Helvetica Neue"/>
              </a:rPr>
              <a:t>Dissemination of </a:t>
            </a:r>
            <a:r>
              <a:rPr lang="en-GB" sz="1400" b="1" kern="0">
                <a:solidFill>
                  <a:srgbClr val="FFFFFF">
                    <a:lumMod val="50000"/>
                  </a:srgbClr>
                </a:solidFill>
                <a:latin typeface="Open Sans" panose="020B0606030504020204" pitchFamily="34" charset="0"/>
                <a:sym typeface="Helvetica Neue"/>
              </a:rPr>
              <a:t>Early Warning Messages </a:t>
            </a:r>
            <a:r>
              <a:rPr lang="en-GB" sz="1400" kern="0">
                <a:solidFill>
                  <a:srgbClr val="FFFFFF">
                    <a:lumMod val="50000"/>
                  </a:srgbClr>
                </a:solidFill>
                <a:latin typeface="Open Sans" panose="020B0606030504020204" pitchFamily="34" charset="0"/>
                <a:sym typeface="Helvetica Neue"/>
              </a:rPr>
              <a:t>to 442,209 people through loudspeakers and radio broadcasts.</a:t>
            </a:r>
          </a:p>
          <a:p>
            <a:pPr marL="93663" indent="-93663" defTabSz="412750" hangingPunct="0">
              <a:buFont typeface="Arial" panose="020B0604020202020204" pitchFamily="34" charset="0"/>
              <a:buChar char="•"/>
            </a:pPr>
            <a:r>
              <a:rPr lang="en-GB" sz="1400" kern="0">
                <a:solidFill>
                  <a:srgbClr val="FFFFFF">
                    <a:lumMod val="50000"/>
                  </a:srgbClr>
                </a:solidFill>
                <a:latin typeface="Open Sans" panose="020B0606030504020204" pitchFamily="34" charset="0"/>
                <a:sym typeface="Helvetica Neue"/>
              </a:rPr>
              <a:t>Distribution of </a:t>
            </a:r>
            <a:r>
              <a:rPr lang="en-GB" sz="1400" b="1" kern="0">
                <a:solidFill>
                  <a:srgbClr val="FFFFFF">
                    <a:lumMod val="50000"/>
                  </a:srgbClr>
                </a:solidFill>
                <a:latin typeface="Open Sans" panose="020B0606030504020204" pitchFamily="34" charset="0"/>
                <a:sym typeface="Helvetica Neue"/>
              </a:rPr>
              <a:t>unconditional cash transfers </a:t>
            </a:r>
            <a:r>
              <a:rPr lang="en-GB" sz="1400" kern="0">
                <a:solidFill>
                  <a:srgbClr val="FFFFFF">
                    <a:lumMod val="50000"/>
                  </a:srgbClr>
                </a:solidFill>
                <a:latin typeface="Open Sans" panose="020B0606030504020204" pitchFamily="34" charset="0"/>
                <a:sym typeface="Helvetica Neue"/>
              </a:rPr>
              <a:t>to 218,718 people (incl. 59% women) </a:t>
            </a:r>
          </a:p>
          <a:p>
            <a:pPr marL="93663" indent="-93663" defTabSz="412750" hangingPunct="0">
              <a:buFont typeface="Arial" panose="020B0604020202020204" pitchFamily="34" charset="0"/>
              <a:buChar char="•"/>
            </a:pPr>
            <a:r>
              <a:rPr lang="en-GB" sz="1400" kern="0">
                <a:solidFill>
                  <a:srgbClr val="FFFFFF">
                    <a:lumMod val="50000"/>
                  </a:srgbClr>
                </a:solidFill>
                <a:latin typeface="Open Sans" panose="020B0606030504020204" pitchFamily="34" charset="0"/>
                <a:sym typeface="Helvetica Neue"/>
              </a:rPr>
              <a:t>Strategic </a:t>
            </a:r>
            <a:r>
              <a:rPr lang="en-GB" sz="1400" b="1" kern="0">
                <a:solidFill>
                  <a:srgbClr val="0070C0"/>
                </a:solidFill>
                <a:latin typeface="Open Sans" panose="020B0606030504020204" pitchFamily="34" charset="0"/>
                <a:sym typeface="Helvetica Neue"/>
              </a:rPr>
              <a:t>pre-positioning of nutrition commodities and boats </a:t>
            </a:r>
          </a:p>
        </p:txBody>
      </p:sp>
      <p:cxnSp>
        <p:nvCxnSpPr>
          <p:cNvPr id="21" name="Straight Connector 29">
            <a:extLst>
              <a:ext uri="{FF2B5EF4-FFF2-40B4-BE49-F238E27FC236}">
                <a16:creationId xmlns:a16="http://schemas.microsoft.com/office/drawing/2014/main" id="{8ED8C4E5-2741-CF9E-C422-6DF0E71BD264}"/>
              </a:ext>
            </a:extLst>
          </p:cNvPr>
          <p:cNvCxnSpPr>
            <a:cxnSpLocks/>
            <a:stCxn id="20" idx="2"/>
          </p:cNvCxnSpPr>
          <p:nvPr/>
        </p:nvCxnSpPr>
        <p:spPr>
          <a:xfrm>
            <a:off x="9486629" y="4729032"/>
            <a:ext cx="0" cy="203703"/>
          </a:xfrm>
          <a:prstGeom prst="line">
            <a:avLst/>
          </a:prstGeom>
          <a:noFill/>
          <a:ln w="28575" cap="flat" cmpd="sng" algn="ctr">
            <a:solidFill>
              <a:srgbClr val="0070C0"/>
            </a:solidFill>
            <a:prstDash val="dash"/>
            <a:miter lim="800000"/>
          </a:ln>
          <a:effectLst/>
        </p:spPr>
      </p:cxnSp>
      <p:cxnSp>
        <p:nvCxnSpPr>
          <p:cNvPr id="25" name="Connecteur droit 24">
            <a:extLst>
              <a:ext uri="{FF2B5EF4-FFF2-40B4-BE49-F238E27FC236}">
                <a16:creationId xmlns:a16="http://schemas.microsoft.com/office/drawing/2014/main" id="{D30C4D7F-1B14-2A01-E686-EC6BA6A44780}"/>
              </a:ext>
            </a:extLst>
          </p:cNvPr>
          <p:cNvCxnSpPr/>
          <p:nvPr/>
        </p:nvCxnSpPr>
        <p:spPr>
          <a:xfrm flipH="1">
            <a:off x="132722" y="4910647"/>
            <a:ext cx="2089291" cy="0"/>
          </a:xfrm>
          <a:prstGeom prst="line">
            <a:avLst/>
          </a:prstGeom>
          <a:noFill/>
          <a:ln w="28575" cap="flat">
            <a:solidFill>
              <a:srgbClr val="18BB90"/>
            </a:solidFill>
            <a:prstDash val="dash"/>
            <a:miter lim="400000"/>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id="{99CBC346-E040-74A8-DD5B-8111A6679234}"/>
              </a:ext>
            </a:extLst>
          </p:cNvPr>
          <p:cNvCxnSpPr>
            <a:cxnSpLocks/>
          </p:cNvCxnSpPr>
          <p:nvPr/>
        </p:nvCxnSpPr>
        <p:spPr>
          <a:xfrm>
            <a:off x="7935741" y="4910648"/>
            <a:ext cx="3022131" cy="11383"/>
          </a:xfrm>
          <a:prstGeom prst="line">
            <a:avLst/>
          </a:prstGeom>
          <a:noFill/>
          <a:ln w="57150" cap="flat">
            <a:solidFill>
              <a:srgbClr val="0070C0"/>
            </a:solidFill>
            <a:prstDash val="solid"/>
            <a:miter lim="400000"/>
          </a:ln>
          <a:effectLst/>
          <a:sp3d/>
        </p:spPr>
        <p:style>
          <a:lnRef idx="0">
            <a:scrgbClr r="0" g="0" b="0"/>
          </a:lnRef>
          <a:fillRef idx="0">
            <a:scrgbClr r="0" g="0" b="0"/>
          </a:fillRef>
          <a:effectRef idx="0">
            <a:scrgbClr r="0" g="0" b="0"/>
          </a:effectRef>
          <a:fontRef idx="none"/>
        </p:style>
      </p:cxnSp>
      <p:sp>
        <p:nvSpPr>
          <p:cNvPr id="33" name="Content Placeholder 2">
            <a:extLst>
              <a:ext uri="{FF2B5EF4-FFF2-40B4-BE49-F238E27FC236}">
                <a16:creationId xmlns:a16="http://schemas.microsoft.com/office/drawing/2014/main" id="{E1700270-1A8C-15C6-B75C-C7E87732E0E1}"/>
              </a:ext>
            </a:extLst>
          </p:cNvPr>
          <p:cNvSpPr txBox="1">
            <a:spLocks/>
          </p:cNvSpPr>
          <p:nvPr/>
        </p:nvSpPr>
        <p:spPr>
          <a:xfrm>
            <a:off x="7935740" y="1824401"/>
            <a:ext cx="3101776" cy="3565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GB" sz="1800" b="1">
                <a:solidFill>
                  <a:srgbClr val="FFFFFF"/>
                </a:solidFill>
                <a:sym typeface="Helvetica Neue"/>
              </a:rPr>
              <a:t>Anticipatory Action implemented </a:t>
            </a:r>
          </a:p>
        </p:txBody>
      </p:sp>
      <p:pic>
        <p:nvPicPr>
          <p:cNvPr id="35" name="Image 34">
            <a:extLst>
              <a:ext uri="{FF2B5EF4-FFF2-40B4-BE49-F238E27FC236}">
                <a16:creationId xmlns:a16="http://schemas.microsoft.com/office/drawing/2014/main" id="{D03A2AE5-B5EF-7151-1117-50068D69D398}"/>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17860" y="1179767"/>
            <a:ext cx="1091279" cy="1072989"/>
          </a:xfrm>
          <a:prstGeom prst="rect">
            <a:avLst/>
          </a:prstGeom>
        </p:spPr>
      </p:pic>
      <p:grpSp>
        <p:nvGrpSpPr>
          <p:cNvPr id="36" name="object 2">
            <a:extLst>
              <a:ext uri="{FF2B5EF4-FFF2-40B4-BE49-F238E27FC236}">
                <a16:creationId xmlns:a16="http://schemas.microsoft.com/office/drawing/2014/main" id="{ADF3607A-0892-6CB6-BCF3-4C20DC3B4317}"/>
              </a:ext>
            </a:extLst>
          </p:cNvPr>
          <p:cNvGrpSpPr/>
          <p:nvPr/>
        </p:nvGrpSpPr>
        <p:grpSpPr>
          <a:xfrm>
            <a:off x="5035494" y="1285071"/>
            <a:ext cx="676388" cy="701892"/>
            <a:chOff x="9664622" y="2743372"/>
            <a:chExt cx="1329055" cy="1299845"/>
          </a:xfrm>
        </p:grpSpPr>
        <p:pic>
          <p:nvPicPr>
            <p:cNvPr id="38" name="object 3">
              <a:extLst>
                <a:ext uri="{FF2B5EF4-FFF2-40B4-BE49-F238E27FC236}">
                  <a16:creationId xmlns:a16="http://schemas.microsoft.com/office/drawing/2014/main" id="{E1B6FC5D-D599-EEF3-3ADD-59DE752097F6}"/>
                </a:ext>
              </a:extLst>
            </p:cNvPr>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64622" y="2743372"/>
              <a:ext cx="1328665" cy="1299251"/>
            </a:xfrm>
            <a:prstGeom prst="rect">
              <a:avLst/>
            </a:prstGeom>
          </p:spPr>
        </p:pic>
        <p:pic>
          <p:nvPicPr>
            <p:cNvPr id="40" name="object 4">
              <a:extLst>
                <a:ext uri="{FF2B5EF4-FFF2-40B4-BE49-F238E27FC236}">
                  <a16:creationId xmlns:a16="http://schemas.microsoft.com/office/drawing/2014/main" id="{43D92A22-8CB8-15D0-3DAC-81A89DD30C9C}"/>
                </a:ext>
              </a:extLst>
            </p:cNvPr>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253264" y="3627336"/>
              <a:ext cx="111001" cy="111640"/>
            </a:xfrm>
            <a:prstGeom prst="rect">
              <a:avLst/>
            </a:prstGeom>
          </p:spPr>
        </p:pic>
        <p:sp>
          <p:nvSpPr>
            <p:cNvPr id="42" name="object 5">
              <a:extLst>
                <a:ext uri="{FF2B5EF4-FFF2-40B4-BE49-F238E27FC236}">
                  <a16:creationId xmlns:a16="http://schemas.microsoft.com/office/drawing/2014/main" id="{2F617D9D-63C7-FD49-3900-DFE0EC9A02C1}"/>
                </a:ext>
              </a:extLst>
            </p:cNvPr>
            <p:cNvSpPr/>
            <p:nvPr/>
          </p:nvSpPr>
          <p:spPr>
            <a:xfrm>
              <a:off x="10143946" y="3188243"/>
              <a:ext cx="212090" cy="388620"/>
            </a:xfrm>
            <a:custGeom>
              <a:avLst/>
              <a:gdLst/>
              <a:ahLst/>
              <a:cxnLst/>
              <a:rect l="l" t="t" r="r" b="b"/>
              <a:pathLst>
                <a:path w="212090" h="388620">
                  <a:moveTo>
                    <a:pt x="172813" y="0"/>
                  </a:moveTo>
                  <a:lnTo>
                    <a:pt x="30116" y="18784"/>
                  </a:lnTo>
                  <a:lnTo>
                    <a:pt x="15246" y="24394"/>
                  </a:lnTo>
                  <a:lnTo>
                    <a:pt x="4799" y="35472"/>
                  </a:lnTo>
                  <a:lnTo>
                    <a:pt x="0" y="49962"/>
                  </a:lnTo>
                  <a:lnTo>
                    <a:pt x="2075" y="65809"/>
                  </a:lnTo>
                  <a:lnTo>
                    <a:pt x="114176" y="365978"/>
                  </a:lnTo>
                  <a:lnTo>
                    <a:pt x="129671" y="384460"/>
                  </a:lnTo>
                  <a:lnTo>
                    <a:pt x="151367" y="388446"/>
                  </a:lnTo>
                  <a:lnTo>
                    <a:pt x="171295" y="378983"/>
                  </a:lnTo>
                  <a:lnTo>
                    <a:pt x="181483" y="357120"/>
                  </a:lnTo>
                  <a:lnTo>
                    <a:pt x="212079" y="38155"/>
                  </a:lnTo>
                  <a:lnTo>
                    <a:pt x="209975" y="22315"/>
                  </a:lnTo>
                  <a:lnTo>
                    <a:pt x="201587" y="9563"/>
                  </a:lnTo>
                  <a:lnTo>
                    <a:pt x="188628" y="1569"/>
                  </a:lnTo>
                  <a:lnTo>
                    <a:pt x="172813" y="0"/>
                  </a:lnTo>
                  <a:close/>
                </a:path>
              </a:pathLst>
            </a:custGeom>
            <a:solidFill>
              <a:srgbClr val="FFFFFF"/>
            </a:solidFill>
          </p:spPr>
          <p:txBody>
            <a:bodyPr wrap="square" lIns="0" tIns="0" rIns="0" bIns="0" rtlCol="0"/>
            <a:lstStyle/>
            <a:p>
              <a:pPr algn="ctr" defTabSz="412750" hangingPunct="0"/>
              <a:endParaRPr sz="1400" b="1" kern="0">
                <a:solidFill>
                  <a:srgbClr val="000000"/>
                </a:solidFill>
                <a:latin typeface="Helvetica Neue"/>
                <a:sym typeface="Helvetica Neue"/>
              </a:endParaRPr>
            </a:p>
          </p:txBody>
        </p:sp>
      </p:grpSp>
    </p:spTree>
    <p:extLst>
      <p:ext uri="{BB962C8B-B14F-4D97-AF65-F5344CB8AC3E}">
        <p14:creationId xmlns:p14="http://schemas.microsoft.com/office/powerpoint/2010/main" val="226715786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3" cstate="email">
            <a:extLst>
              <a:ext uri="{28A0092B-C50C-407E-A947-70E740481C1C}">
                <a14:useLocalDpi xmlns:a14="http://schemas.microsoft.com/office/drawing/2010/main"/>
              </a:ext>
            </a:extLst>
          </a:blip>
          <a:stretch>
            <a:fillRect/>
          </a:stretch>
        </p:blipFill>
        <p:spPr>
          <a:xfrm>
            <a:off x="-13305" y="299137"/>
            <a:ext cx="9470456" cy="579143"/>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736" y="159883"/>
            <a:ext cx="8981790" cy="930036"/>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4492"/>
            <a:r>
              <a:rPr lang="en-GB" sz="2800" err="1">
                <a:solidFill>
                  <a:prstClr val="white"/>
                </a:solidFill>
                <a:latin typeface="HALDEN SOLID" pitchFamily="2" charset="0"/>
              </a:rPr>
              <a:t>ExAmple</a:t>
            </a:r>
            <a:r>
              <a:rPr lang="en-GB" sz="2800">
                <a:solidFill>
                  <a:prstClr val="white"/>
                </a:solidFill>
                <a:latin typeface="HALDEN SOLID" pitchFamily="2" charset="0"/>
              </a:rPr>
              <a:t>: aa to reduce the impact of drought in Chad</a:t>
            </a:r>
            <a:endParaRPr lang="en-US" sz="2800">
              <a:solidFill>
                <a:prstClr val="white"/>
              </a:solidFill>
              <a:latin typeface="HALDEN SOLID" pitchFamily="2" charset="0"/>
            </a:endParaRPr>
          </a:p>
        </p:txBody>
      </p:sp>
      <p:sp>
        <p:nvSpPr>
          <p:cNvPr id="4" name="TextBox 3">
            <a:extLst>
              <a:ext uri="{FF2B5EF4-FFF2-40B4-BE49-F238E27FC236}">
                <a16:creationId xmlns:a16="http://schemas.microsoft.com/office/drawing/2014/main" id="{5359A8EB-6ECC-9319-3D8B-84DE6F90AC1A}"/>
              </a:ext>
            </a:extLst>
          </p:cNvPr>
          <p:cNvSpPr txBox="1"/>
          <p:nvPr/>
        </p:nvSpPr>
        <p:spPr>
          <a:xfrm>
            <a:off x="174736" y="1501402"/>
            <a:ext cx="6140338" cy="4708981"/>
          </a:xfrm>
          <a:prstGeom prst="rect">
            <a:avLst/>
          </a:prstGeom>
          <a:noFill/>
        </p:spPr>
        <p:txBody>
          <a:bodyPr wrap="square" rtlCol="0">
            <a:spAutoFit/>
          </a:bodyPr>
          <a:lstStyle/>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Significant impact of drought on people's economy and livelihoods</a:t>
            </a:r>
          </a:p>
          <a:p>
            <a:pPr marL="173279" indent="-173279" algn="just" defTabSz="554492">
              <a:buFont typeface="Arial" panose="020B0604020202020204" pitchFamily="34" charset="0"/>
              <a:buChar char="•"/>
            </a:pPr>
            <a:endPar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Demonstrate how anticipatory collective humanitarian action through a package of multi-sectoral activities reduces the humanitarian impact of drought on people at risk.</a:t>
            </a:r>
          </a:p>
          <a:p>
            <a:pPr marL="173279" indent="-173279" algn="just" defTabSz="554492">
              <a:buFont typeface="Arial" panose="020B0604020202020204" pitchFamily="34" charset="0"/>
              <a:buChar char="•"/>
            </a:pPr>
            <a:endPar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In the event of severe drought, humanitarian needs often arise earlier than usual and with greater intensity. </a:t>
            </a:r>
          </a:p>
          <a:p>
            <a:pPr marL="173279" indent="-173279" algn="just" defTabSz="554492">
              <a:buFont typeface="Arial" panose="020B0604020202020204" pitchFamily="34" charset="0"/>
              <a:buChar char="•"/>
            </a:pPr>
            <a:endPar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Multisectoral package: food security and livelihoods; water, sanitation and hygiene; nutrition; protection; health.</a:t>
            </a:r>
            <a:endParaRPr lang="fr-FR"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11D7B3FC-4E10-177C-5E3C-FFDF56AB60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4788" y="1501402"/>
            <a:ext cx="5272476" cy="4581600"/>
          </a:xfrm>
          <a:prstGeom prst="rect">
            <a:avLst/>
          </a:prstGeom>
        </p:spPr>
      </p:pic>
      <p:sp>
        <p:nvSpPr>
          <p:cNvPr id="3" name="TextBox 2">
            <a:extLst>
              <a:ext uri="{FF2B5EF4-FFF2-40B4-BE49-F238E27FC236}">
                <a16:creationId xmlns:a16="http://schemas.microsoft.com/office/drawing/2014/main" id="{D62CB51F-8313-7AE1-FCAE-66BC12641F0B}"/>
              </a:ext>
            </a:extLst>
          </p:cNvPr>
          <p:cNvSpPr txBox="1"/>
          <p:nvPr/>
        </p:nvSpPr>
        <p:spPr>
          <a:xfrm>
            <a:off x="6744788" y="5379386"/>
            <a:ext cx="5272476" cy="830997"/>
          </a:xfrm>
          <a:prstGeom prst="rect">
            <a:avLst/>
          </a:prstGeom>
          <a:solidFill>
            <a:schemeClr val="bg1"/>
          </a:solidFill>
        </p:spPr>
        <p:txBody>
          <a:bodyPr wrap="square">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Precipitation anomalies for July-August-September </a:t>
            </a:r>
          </a:p>
          <a:p>
            <a:r>
              <a:rPr lang="en-US" sz="1600" i="1">
                <a:latin typeface="Open Sans" panose="020B0606030504020204" pitchFamily="34" charset="0"/>
                <a:ea typeface="Open Sans" panose="020B0606030504020204" pitchFamily="34" charset="0"/>
                <a:cs typeface="Open Sans" panose="020B0606030504020204" pitchFamily="34" charset="0"/>
              </a:rPr>
              <a:t>(NB: the humanitarian effects of these anomalies were felt the following year)</a:t>
            </a:r>
          </a:p>
        </p:txBody>
      </p:sp>
    </p:spTree>
    <p:extLst>
      <p:ext uri="{BB962C8B-B14F-4D97-AF65-F5344CB8AC3E}">
        <p14:creationId xmlns:p14="http://schemas.microsoft.com/office/powerpoint/2010/main" val="2707967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3" cstate="email">
            <a:extLst>
              <a:ext uri="{28A0092B-C50C-407E-A947-70E740481C1C}">
                <a14:useLocalDpi xmlns:a14="http://schemas.microsoft.com/office/drawing/2010/main"/>
              </a:ext>
            </a:extLst>
          </a:blip>
          <a:stretch>
            <a:fillRect/>
          </a:stretch>
        </p:blipFill>
        <p:spPr>
          <a:xfrm>
            <a:off x="-13305" y="299137"/>
            <a:ext cx="9470456" cy="579143"/>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736" y="159883"/>
            <a:ext cx="8981790" cy="930036"/>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4492"/>
            <a:r>
              <a:rPr lang="en-GB" sz="2800" err="1">
                <a:solidFill>
                  <a:prstClr val="white"/>
                </a:solidFill>
                <a:latin typeface="HALDEN SOLID" pitchFamily="2" charset="0"/>
              </a:rPr>
              <a:t>ExAmple</a:t>
            </a:r>
            <a:r>
              <a:rPr lang="en-GB" sz="2800">
                <a:solidFill>
                  <a:prstClr val="white"/>
                </a:solidFill>
                <a:latin typeface="HALDEN SOLID" pitchFamily="2" charset="0"/>
              </a:rPr>
              <a:t>: aa to reduce the impact of drought in Chad</a:t>
            </a:r>
            <a:endParaRPr lang="en-US" sz="2800">
              <a:solidFill>
                <a:prstClr val="white"/>
              </a:solidFill>
              <a:latin typeface="HALDEN SOLID" pitchFamily="2" charset="0"/>
            </a:endParaRPr>
          </a:p>
        </p:txBody>
      </p:sp>
      <p:sp>
        <p:nvSpPr>
          <p:cNvPr id="4" name="TextBox 3">
            <a:extLst>
              <a:ext uri="{FF2B5EF4-FFF2-40B4-BE49-F238E27FC236}">
                <a16:creationId xmlns:a16="http://schemas.microsoft.com/office/drawing/2014/main" id="{5359A8EB-6ECC-9319-3D8B-84DE6F90AC1A}"/>
              </a:ext>
            </a:extLst>
          </p:cNvPr>
          <p:cNvSpPr txBox="1"/>
          <p:nvPr/>
        </p:nvSpPr>
        <p:spPr>
          <a:xfrm>
            <a:off x="174736" y="1073976"/>
            <a:ext cx="11269552" cy="1772024"/>
          </a:xfrm>
          <a:prstGeom prst="rect">
            <a:avLst/>
          </a:prstGeom>
          <a:noFill/>
        </p:spPr>
        <p:txBody>
          <a:bodyPr wrap="square" rtlCol="0">
            <a:spAutoFit/>
          </a:bodyPr>
          <a:lstStyle/>
          <a:p>
            <a:pPr marL="173279" indent="-173279" algn="just" defTabSz="554492">
              <a:buFont typeface="Arial" panose="020B0604020202020204" pitchFamily="34" charset="0"/>
              <a:buChar char="•"/>
            </a:pPr>
            <a:endParaRPr lang="fr-FR"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defTabSz="554492">
              <a:buFont typeface="Arial" panose="020B0604020202020204" pitchFamily="34" charset="0"/>
              <a:buChar char="•"/>
            </a:pPr>
            <a:r>
              <a:rPr lang="en-GB"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Three windows of opportunity: two aimed at </a:t>
            </a:r>
            <a:r>
              <a:rPr lang="en-GB" sz="1819"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protecting agricultural and pastoral livelihoods</a:t>
            </a:r>
            <a:r>
              <a:rPr lang="en-GB"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and one aimed primarily at </a:t>
            </a:r>
            <a:r>
              <a:rPr lang="en-GB" sz="1819"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reducing early humanitarian impacts</a:t>
            </a:r>
            <a:r>
              <a:rPr lang="en-GB"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p>
          <a:p>
            <a:pPr marL="173279" indent="-173279" algn="just" defTabSz="554492">
              <a:buFont typeface="Arial" panose="020B0604020202020204" pitchFamily="34" charset="0"/>
              <a:buChar char="•"/>
            </a:pPr>
            <a:endParaRPr lang="fr-FR"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r>
              <a:rPr lang="fr-FR" sz="1819"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Trigger model</a:t>
            </a:r>
            <a:endParaRPr lang="fr-FR"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endParaRPr lang="fr-FR" sz="1819"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179DC1B2-D9CB-8CFD-8F8E-9F26B37A7A4A}"/>
              </a:ext>
            </a:extLst>
          </p:cNvPr>
          <p:cNvSpPr/>
          <p:nvPr/>
        </p:nvSpPr>
        <p:spPr>
          <a:xfrm>
            <a:off x="3156551" y="2553782"/>
            <a:ext cx="3119439" cy="20075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Open Sans" panose="020B0606030504020204" pitchFamily="34" charset="0"/>
                <a:ea typeface="Open Sans" panose="020B0606030504020204" pitchFamily="34" charset="0"/>
                <a:cs typeface="Open Sans" panose="020B0606030504020204" pitchFamily="34" charset="0"/>
              </a:rPr>
              <a:t>42.5% probability that total precipitation for the July-August-September period will be below average</a:t>
            </a:r>
            <a:r>
              <a:rPr lang="fr-FR" sz="16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endParaRPr lang="en-US" sz="1600"/>
          </a:p>
        </p:txBody>
      </p:sp>
      <p:sp>
        <p:nvSpPr>
          <p:cNvPr id="3" name="Rectangle 2">
            <a:extLst>
              <a:ext uri="{FF2B5EF4-FFF2-40B4-BE49-F238E27FC236}">
                <a16:creationId xmlns:a16="http://schemas.microsoft.com/office/drawing/2014/main" id="{CFBCF7FC-5123-2755-DC7C-15723F0EF2B4}"/>
              </a:ext>
            </a:extLst>
          </p:cNvPr>
          <p:cNvSpPr/>
          <p:nvPr/>
        </p:nvSpPr>
        <p:spPr>
          <a:xfrm>
            <a:off x="480026" y="3207762"/>
            <a:ext cx="2352677" cy="6996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err="1">
                <a:solidFill>
                  <a:schemeClr val="bg1"/>
                </a:solidFill>
                <a:latin typeface="Open Sans" panose="020B0606030504020204" pitchFamily="34" charset="0"/>
                <a:ea typeface="Open Sans" panose="020B0606030504020204" pitchFamily="34" charset="0"/>
                <a:cs typeface="Open Sans" panose="020B0606030504020204" pitchFamily="34" charset="0"/>
              </a:rPr>
              <a:t>Rainfall</a:t>
            </a:r>
            <a:r>
              <a:rPr lang="fr-FR" sz="1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1800" b="1" err="1">
                <a:solidFill>
                  <a:schemeClr val="bg1"/>
                </a:solidFill>
                <a:latin typeface="Open Sans" panose="020B0606030504020204" pitchFamily="34" charset="0"/>
                <a:ea typeface="Open Sans" panose="020B0606030504020204" pitchFamily="34" charset="0"/>
                <a:cs typeface="Open Sans" panose="020B0606030504020204" pitchFamily="34" charset="0"/>
              </a:rPr>
              <a:t>forecast</a:t>
            </a:r>
            <a:endParaRPr lang="en-US"/>
          </a:p>
        </p:txBody>
      </p:sp>
      <p:sp>
        <p:nvSpPr>
          <p:cNvPr id="5" name="Rectangle 4">
            <a:extLst>
              <a:ext uri="{FF2B5EF4-FFF2-40B4-BE49-F238E27FC236}">
                <a16:creationId xmlns:a16="http://schemas.microsoft.com/office/drawing/2014/main" id="{49408FC6-B215-E7E8-116D-79F6435BD24B}"/>
              </a:ext>
            </a:extLst>
          </p:cNvPr>
          <p:cNvSpPr/>
          <p:nvPr/>
        </p:nvSpPr>
        <p:spPr>
          <a:xfrm>
            <a:off x="480026" y="5002974"/>
            <a:ext cx="2352677" cy="69960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err="1">
                <a:solidFill>
                  <a:schemeClr val="bg1"/>
                </a:solidFill>
                <a:latin typeface="Open Sans" panose="020B0606030504020204" pitchFamily="34" charset="0"/>
                <a:ea typeface="Open Sans" panose="020B0606030504020204" pitchFamily="34" charset="0"/>
                <a:cs typeface="Open Sans" panose="020B0606030504020204" pitchFamily="34" charset="0"/>
              </a:rPr>
              <a:t>Biomass</a:t>
            </a:r>
            <a:r>
              <a:rPr lang="fr-FR" b="1">
                <a:solidFill>
                  <a:schemeClr val="bg1"/>
                </a:solidFill>
                <a:latin typeface="Open Sans" panose="020B0606030504020204" pitchFamily="34" charset="0"/>
                <a:ea typeface="Open Sans" panose="020B0606030504020204" pitchFamily="34" charset="0"/>
                <a:cs typeface="Open Sans" panose="020B0606030504020204" pitchFamily="34" charset="0"/>
              </a:rPr>
              <a:t> observation</a:t>
            </a:r>
            <a:endParaRPr lang="en-US"/>
          </a:p>
        </p:txBody>
      </p:sp>
      <p:sp>
        <p:nvSpPr>
          <p:cNvPr id="9" name="Rectangle 8">
            <a:extLst>
              <a:ext uri="{FF2B5EF4-FFF2-40B4-BE49-F238E27FC236}">
                <a16:creationId xmlns:a16="http://schemas.microsoft.com/office/drawing/2014/main" id="{AC6391F4-C890-2CE5-AB50-C8D201DBD171}"/>
              </a:ext>
            </a:extLst>
          </p:cNvPr>
          <p:cNvSpPr/>
          <p:nvPr/>
        </p:nvSpPr>
        <p:spPr>
          <a:xfrm>
            <a:off x="3156553" y="4845120"/>
            <a:ext cx="3119437" cy="101531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Open Sans" panose="020B0606030504020204" pitchFamily="34" charset="0"/>
                <a:ea typeface="Open Sans" panose="020B0606030504020204" pitchFamily="34" charset="0"/>
                <a:cs typeface="Open Sans" panose="020B0606030504020204" pitchFamily="34" charset="0"/>
              </a:rPr>
              <a:t>Threshold of at least 80% anomaly</a:t>
            </a:r>
            <a:endParaRPr lang="fr-FR"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FC8DE7B-C11A-DFFB-240F-2C667140E5CE}"/>
              </a:ext>
            </a:extLst>
          </p:cNvPr>
          <p:cNvSpPr/>
          <p:nvPr/>
        </p:nvSpPr>
        <p:spPr>
          <a:xfrm>
            <a:off x="6782607" y="2702598"/>
            <a:ext cx="1643062" cy="476250"/>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March or April</a:t>
            </a:r>
          </a:p>
        </p:txBody>
      </p:sp>
      <p:sp>
        <p:nvSpPr>
          <p:cNvPr id="11" name="Rectangle 10">
            <a:extLst>
              <a:ext uri="{FF2B5EF4-FFF2-40B4-BE49-F238E27FC236}">
                <a16:creationId xmlns:a16="http://schemas.microsoft.com/office/drawing/2014/main" id="{4DC16547-09AC-BB7D-BF06-DA9B7716F1F4}"/>
              </a:ext>
            </a:extLst>
          </p:cNvPr>
          <p:cNvSpPr/>
          <p:nvPr/>
        </p:nvSpPr>
        <p:spPr>
          <a:xfrm>
            <a:off x="6782607" y="3875992"/>
            <a:ext cx="1643062" cy="476250"/>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May or June</a:t>
            </a:r>
          </a:p>
        </p:txBody>
      </p:sp>
      <p:sp>
        <p:nvSpPr>
          <p:cNvPr id="12" name="Rectangle 11">
            <a:extLst>
              <a:ext uri="{FF2B5EF4-FFF2-40B4-BE49-F238E27FC236}">
                <a16:creationId xmlns:a16="http://schemas.microsoft.com/office/drawing/2014/main" id="{14C0832C-39F9-B591-A36A-F9D3B41E8A97}"/>
              </a:ext>
            </a:extLst>
          </p:cNvPr>
          <p:cNvSpPr/>
          <p:nvPr/>
        </p:nvSpPr>
        <p:spPr>
          <a:xfrm>
            <a:off x="6782609" y="5114651"/>
            <a:ext cx="1643062" cy="476250"/>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September</a:t>
            </a:r>
          </a:p>
        </p:txBody>
      </p:sp>
      <p:sp>
        <p:nvSpPr>
          <p:cNvPr id="14" name="Rectangle: Rounded Corners 13">
            <a:extLst>
              <a:ext uri="{FF2B5EF4-FFF2-40B4-BE49-F238E27FC236}">
                <a16:creationId xmlns:a16="http://schemas.microsoft.com/office/drawing/2014/main" id="{8CCE5476-3744-04A4-AEB2-A0C7A286FBDA}"/>
              </a:ext>
            </a:extLst>
          </p:cNvPr>
          <p:cNvSpPr/>
          <p:nvPr/>
        </p:nvSpPr>
        <p:spPr>
          <a:xfrm>
            <a:off x="9395427" y="2440684"/>
            <a:ext cx="2362199" cy="100007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Activities in "window 1" are triggered </a:t>
            </a:r>
            <a:endParaRPr lang="fr-FR" sz="16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Rounded Corners 14">
            <a:extLst>
              <a:ext uri="{FF2B5EF4-FFF2-40B4-BE49-F238E27FC236}">
                <a16:creationId xmlns:a16="http://schemas.microsoft.com/office/drawing/2014/main" id="{A2523C00-8A40-64B8-16ED-06A939DD36D5}"/>
              </a:ext>
            </a:extLst>
          </p:cNvPr>
          <p:cNvSpPr/>
          <p:nvPr/>
        </p:nvSpPr>
        <p:spPr>
          <a:xfrm>
            <a:off x="9395426" y="3614067"/>
            <a:ext cx="2362199" cy="100007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Activities in "window 2" are triggered </a:t>
            </a:r>
            <a:endParaRPr lang="fr-FR" sz="1600" b="1">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27F116BB-BDDB-554F-F4D3-DB0E944B20DB}"/>
              </a:ext>
            </a:extLst>
          </p:cNvPr>
          <p:cNvSpPr/>
          <p:nvPr/>
        </p:nvSpPr>
        <p:spPr>
          <a:xfrm>
            <a:off x="9395426" y="4860355"/>
            <a:ext cx="2362199" cy="100007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Activities in "window 3" are triggered </a:t>
            </a:r>
            <a:endParaRPr lang="fr-FR"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Arrow Connector 19">
            <a:extLst>
              <a:ext uri="{FF2B5EF4-FFF2-40B4-BE49-F238E27FC236}">
                <a16:creationId xmlns:a16="http://schemas.microsoft.com/office/drawing/2014/main" id="{6C6EA94E-CC74-CFDC-3636-9D604A33EC4F}"/>
              </a:ext>
            </a:extLst>
          </p:cNvPr>
          <p:cNvCxnSpPr>
            <a:stCxn id="10" idx="3"/>
            <a:endCxn id="14" idx="1"/>
          </p:cNvCxnSpPr>
          <p:nvPr/>
        </p:nvCxnSpPr>
        <p:spPr>
          <a:xfrm>
            <a:off x="8425669" y="2940723"/>
            <a:ext cx="969758"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B1062C7-AC8A-B5AF-D544-F9A6F452E175}"/>
              </a:ext>
            </a:extLst>
          </p:cNvPr>
          <p:cNvCxnSpPr>
            <a:cxnSpLocks/>
            <a:stCxn id="11" idx="3"/>
            <a:endCxn id="15" idx="1"/>
          </p:cNvCxnSpPr>
          <p:nvPr/>
        </p:nvCxnSpPr>
        <p:spPr>
          <a:xfrm flipV="1">
            <a:off x="8425669" y="4114106"/>
            <a:ext cx="969757" cy="11"/>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608E743-ADCD-0864-2118-26B9BDD90EDE}"/>
              </a:ext>
            </a:extLst>
          </p:cNvPr>
          <p:cNvCxnSpPr>
            <a:cxnSpLocks/>
            <a:stCxn id="12" idx="3"/>
            <a:endCxn id="16" idx="1"/>
          </p:cNvCxnSpPr>
          <p:nvPr/>
        </p:nvCxnSpPr>
        <p:spPr>
          <a:xfrm>
            <a:off x="8425671" y="5352776"/>
            <a:ext cx="969755" cy="7618"/>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BA27AFCE-50C0-45D5-DAAC-5C407A60DA85}"/>
              </a:ext>
            </a:extLst>
          </p:cNvPr>
          <p:cNvSpPr/>
          <p:nvPr/>
        </p:nvSpPr>
        <p:spPr>
          <a:xfrm>
            <a:off x="405323" y="6106676"/>
            <a:ext cx="2473379"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Sécurité alimentaire et moyens d’existence</a:t>
            </a:r>
          </a:p>
        </p:txBody>
      </p:sp>
      <p:sp>
        <p:nvSpPr>
          <p:cNvPr id="41" name="Rectangle: Rounded Corners 40">
            <a:extLst>
              <a:ext uri="{FF2B5EF4-FFF2-40B4-BE49-F238E27FC236}">
                <a16:creationId xmlns:a16="http://schemas.microsoft.com/office/drawing/2014/main" id="{F493F249-E447-9EFF-11B8-DD6283DB950E}"/>
              </a:ext>
            </a:extLst>
          </p:cNvPr>
          <p:cNvSpPr/>
          <p:nvPr/>
        </p:nvSpPr>
        <p:spPr>
          <a:xfrm>
            <a:off x="3156552" y="6098733"/>
            <a:ext cx="2248826"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Eau, assainissement et hygiène</a:t>
            </a:r>
          </a:p>
        </p:txBody>
      </p:sp>
      <p:sp>
        <p:nvSpPr>
          <p:cNvPr id="42" name="Rectangle: Rounded Corners 41">
            <a:extLst>
              <a:ext uri="{FF2B5EF4-FFF2-40B4-BE49-F238E27FC236}">
                <a16:creationId xmlns:a16="http://schemas.microsoft.com/office/drawing/2014/main" id="{1E956CE7-75FE-AFDE-9FFE-DD56A1F11AF8}"/>
              </a:ext>
            </a:extLst>
          </p:cNvPr>
          <p:cNvSpPr/>
          <p:nvPr/>
        </p:nvSpPr>
        <p:spPr>
          <a:xfrm>
            <a:off x="5683227" y="6106676"/>
            <a:ext cx="1643062"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Nutrition</a:t>
            </a:r>
          </a:p>
        </p:txBody>
      </p:sp>
      <p:sp>
        <p:nvSpPr>
          <p:cNvPr id="43" name="Rectangle: Rounded Corners 42">
            <a:extLst>
              <a:ext uri="{FF2B5EF4-FFF2-40B4-BE49-F238E27FC236}">
                <a16:creationId xmlns:a16="http://schemas.microsoft.com/office/drawing/2014/main" id="{28A19BDB-AA5E-C87F-6CC6-5E6C9B8EA76F}"/>
              </a:ext>
            </a:extLst>
          </p:cNvPr>
          <p:cNvSpPr/>
          <p:nvPr/>
        </p:nvSpPr>
        <p:spPr>
          <a:xfrm>
            <a:off x="7604139" y="6106677"/>
            <a:ext cx="1791288"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Protection</a:t>
            </a:r>
          </a:p>
        </p:txBody>
      </p:sp>
      <p:sp>
        <p:nvSpPr>
          <p:cNvPr id="44" name="Rectangle: Rounded Corners 43">
            <a:extLst>
              <a:ext uri="{FF2B5EF4-FFF2-40B4-BE49-F238E27FC236}">
                <a16:creationId xmlns:a16="http://schemas.microsoft.com/office/drawing/2014/main" id="{226FD340-1811-62A8-FD82-88A9FE7A17DD}"/>
              </a:ext>
            </a:extLst>
          </p:cNvPr>
          <p:cNvSpPr/>
          <p:nvPr/>
        </p:nvSpPr>
        <p:spPr>
          <a:xfrm>
            <a:off x="9673277" y="6098732"/>
            <a:ext cx="1542409"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Santé</a:t>
            </a:r>
          </a:p>
        </p:txBody>
      </p:sp>
    </p:spTree>
    <p:extLst>
      <p:ext uri="{BB962C8B-B14F-4D97-AF65-F5344CB8AC3E}">
        <p14:creationId xmlns:p14="http://schemas.microsoft.com/office/powerpoint/2010/main" val="50507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9" grpId="0" animBg="1"/>
      <p:bldP spid="10" grpId="0" animBg="1"/>
      <p:bldP spid="11" grpId="0" animBg="1"/>
      <p:bldP spid="12" grpId="0" animBg="1"/>
      <p:bldP spid="14" grpId="0" animBg="1"/>
      <p:bldP spid="15" grpId="0" animBg="1"/>
      <p:bldP spid="16" grpId="0" animBg="1"/>
      <p:bldP spid="39" grpId="0" animBg="1"/>
      <p:bldP spid="41" grpId="0" animBg="1"/>
      <p:bldP spid="42" grpId="0" animBg="1"/>
      <p:bldP spid="43" grpId="0" animBg="1"/>
      <p:bldP spid="4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C8B325-8D50-B87C-F4D5-D459BCD940EE}"/>
              </a:ext>
            </a:extLst>
          </p:cNvPr>
          <p:cNvSpPr txBox="1">
            <a:spLocks/>
          </p:cNvSpPr>
          <p:nvPr/>
        </p:nvSpPr>
        <p:spPr>
          <a:xfrm>
            <a:off x="174736" y="159883"/>
            <a:ext cx="7414030" cy="930036"/>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4492"/>
            <a:r>
              <a:rPr lang="en-GB" sz="2800" err="1">
                <a:solidFill>
                  <a:prstClr val="white"/>
                </a:solidFill>
                <a:latin typeface="HALDEN SOLID" pitchFamily="2" charset="0"/>
              </a:rPr>
              <a:t>Lutter</a:t>
            </a:r>
            <a:r>
              <a:rPr lang="en-GB" sz="2800">
                <a:solidFill>
                  <a:prstClr val="white"/>
                </a:solidFill>
                <a:latin typeface="HALDEN SOLID" pitchFamily="2" charset="0"/>
              </a:rPr>
              <a:t> </a:t>
            </a:r>
            <a:r>
              <a:rPr lang="en-GB" sz="2800" err="1">
                <a:solidFill>
                  <a:prstClr val="white"/>
                </a:solidFill>
                <a:latin typeface="HALDEN SOLID" pitchFamily="2" charset="0"/>
              </a:rPr>
              <a:t>contre</a:t>
            </a:r>
            <a:r>
              <a:rPr lang="en-GB" sz="2800">
                <a:solidFill>
                  <a:prstClr val="white"/>
                </a:solidFill>
                <a:latin typeface="HALDEN SOLID" pitchFamily="2" charset="0"/>
              </a:rPr>
              <a:t> la </a:t>
            </a:r>
            <a:r>
              <a:rPr lang="en-GB" sz="2800" err="1">
                <a:solidFill>
                  <a:prstClr val="white"/>
                </a:solidFill>
                <a:latin typeface="HALDEN SOLID" pitchFamily="2" charset="0"/>
              </a:rPr>
              <a:t>secheresse</a:t>
            </a:r>
            <a:r>
              <a:rPr lang="en-GB" sz="2800">
                <a:solidFill>
                  <a:prstClr val="white"/>
                </a:solidFill>
                <a:latin typeface="HALDEN SOLID" pitchFamily="2" charset="0"/>
              </a:rPr>
              <a:t> – Tchad</a:t>
            </a:r>
            <a:endParaRPr lang="en-US" sz="2800">
              <a:solidFill>
                <a:prstClr val="white"/>
              </a:solidFill>
              <a:latin typeface="HALDEN SOLID" pitchFamily="2" charset="0"/>
            </a:endParaRPr>
          </a:p>
        </p:txBody>
      </p:sp>
      <p:pic>
        <p:nvPicPr>
          <p:cNvPr id="3" name="Picture 2">
            <a:extLst>
              <a:ext uri="{FF2B5EF4-FFF2-40B4-BE49-F238E27FC236}">
                <a16:creationId xmlns:a16="http://schemas.microsoft.com/office/drawing/2014/main" id="{B06EB564-B612-7DB2-C823-5BA5DA74C4E2}"/>
              </a:ext>
            </a:extLst>
          </p:cNvPr>
          <p:cNvPicPr>
            <a:picLocks noChangeAspect="1"/>
          </p:cNvPicPr>
          <p:nvPr/>
        </p:nvPicPr>
        <p:blipFill>
          <a:blip r:embed="rId2"/>
          <a:stretch>
            <a:fillRect/>
          </a:stretch>
        </p:blipFill>
        <p:spPr>
          <a:xfrm>
            <a:off x="281836" y="-20987"/>
            <a:ext cx="11628328" cy="6899974"/>
          </a:xfrm>
          <a:prstGeom prst="rect">
            <a:avLst/>
          </a:prstGeom>
        </p:spPr>
      </p:pic>
    </p:spTree>
    <p:extLst>
      <p:ext uri="{BB962C8B-B14F-4D97-AF65-F5344CB8AC3E}">
        <p14:creationId xmlns:p14="http://schemas.microsoft.com/office/powerpoint/2010/main" val="41552379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lgn="ctr" defTabSz="412750" hangingPunct="0">
              <a:defRPr b="0">
                <a:solidFill>
                  <a:srgbClr val="A4D233"/>
                </a:solidFill>
                <a:latin typeface="+mn-lt"/>
                <a:ea typeface="+mn-ea"/>
                <a:cs typeface="+mn-cs"/>
                <a:sym typeface="Helvetica Neue Medium"/>
              </a:defRPr>
            </a:pPr>
            <a:endParaRPr sz="1400" kern="0">
              <a:solidFill>
                <a:srgbClr val="A4D233"/>
              </a:solidFill>
              <a:latin typeface="Helvetica Neue Medium"/>
              <a:sym typeface="Helvetica Neue Medium"/>
            </a:endParaRPr>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hangingPunct="0"/>
            <a:r>
              <a:rPr kern="0">
                <a:solidFill>
                  <a:srgbClr val="455F51"/>
                </a:solidFill>
              </a:rPr>
              <a:t>Thank you</a:t>
            </a:r>
            <a:endParaRPr lang="en-US" kern="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kern="0" spc="-100">
                <a:solidFill>
                  <a:srgbClr val="808080"/>
                </a:solidFill>
                <a:latin typeface="Calibri"/>
                <a:cs typeface="Calibri"/>
              </a:rPr>
              <a:t>ESA Regional</a:t>
            </a:r>
            <a:endParaRPr lang="en-US" kern="0">
              <a:cs typeface="Calibri"/>
            </a:endParaRPr>
          </a:p>
          <a:p>
            <a:pPr algn="l"/>
            <a:r>
              <a:rPr lang="en-NL" sz="1800" b="0" kern="0" spc="-100">
                <a:solidFill>
                  <a:srgbClr val="808080"/>
                </a:solidFill>
                <a:latin typeface="Calibri"/>
                <a:cs typeface="Calibri"/>
              </a:rPr>
              <a:t>Meeting</a:t>
            </a:r>
            <a:endParaRPr lang="en-US" sz="1800" b="0" kern="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900903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EADBA9A9-5261-1E66-B862-B569ED148683}"/>
              </a:ext>
            </a:extLst>
          </p:cNvPr>
          <p:cNvSpPr txBox="1"/>
          <p:nvPr/>
        </p:nvSpPr>
        <p:spPr>
          <a:xfrm>
            <a:off x="6096001" y="1553846"/>
            <a:ext cx="3912989" cy="245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Calibri"/>
                <a:ea typeface="+mj-ea"/>
                <a:cs typeface="Calibri"/>
              </a:rPr>
              <a:t>Nutrition in Emergencies and the Climate Crisis</a:t>
            </a:r>
          </a:p>
        </p:txBody>
      </p:sp>
      <p:sp>
        <p:nvSpPr>
          <p:cNvPr id="7" name="TextBox 6">
            <a:extLst>
              <a:ext uri="{FF2B5EF4-FFF2-40B4-BE49-F238E27FC236}">
                <a16:creationId xmlns:a16="http://schemas.microsoft.com/office/drawing/2014/main" id="{46F15353-574B-9729-C113-68EDE3D0273D}"/>
              </a:ext>
            </a:extLst>
          </p:cNvPr>
          <p:cNvSpPr txBox="1"/>
          <p:nvPr/>
        </p:nvSpPr>
        <p:spPr>
          <a:xfrm>
            <a:off x="6269991" y="5035461"/>
            <a:ext cx="4024225" cy="10617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Diane Holland (GNC)</a:t>
            </a:r>
            <a:endParaRPr lang="en-US" sz="2400"/>
          </a:p>
          <a:p>
            <a:pPr defTabSz="914400">
              <a:lnSpc>
                <a:spcPct val="90000"/>
              </a:lnSpc>
              <a:spcBef>
                <a:spcPct val="0"/>
              </a:spcBef>
              <a:spcAft>
                <a:spcPts val="600"/>
              </a:spcAft>
              <a:defRPr sz="2400" b="0">
                <a:latin typeface="Arial"/>
                <a:ea typeface="Arial"/>
                <a:cs typeface="Arial"/>
                <a:sym typeface="Arial"/>
              </a:defRPr>
            </a:pPr>
            <a:r>
              <a:rPr lang="en-US" sz="2000" kern="1200">
                <a:solidFill>
                  <a:srgbClr val="455F51"/>
                </a:solidFill>
                <a:latin typeface="Calibri"/>
                <a:cs typeface="Calibri"/>
              </a:rPr>
              <a:t>March 2024</a:t>
            </a:r>
            <a:endParaRPr lang="en-US" sz="2400"/>
          </a:p>
        </p:txBody>
      </p:sp>
      <p:pic>
        <p:nvPicPr>
          <p:cNvPr id="3" name="Picture 2">
            <a:extLst>
              <a:ext uri="{FF2B5EF4-FFF2-40B4-BE49-F238E27FC236}">
                <a16:creationId xmlns:a16="http://schemas.microsoft.com/office/drawing/2014/main" id="{DA1A996F-2B39-AE9F-5402-0A5244501D0F}"/>
              </a:ext>
            </a:extLst>
          </p:cNvPr>
          <p:cNvPicPr>
            <a:picLocks noChangeAspect="1"/>
          </p:cNvPicPr>
          <p:nvPr/>
        </p:nvPicPr>
        <p:blipFill rotWithShape="1">
          <a:blip r:embed="rId3"/>
          <a:srcRect l="25056" r="28595" b="1"/>
          <a:stretch/>
        </p:blipFill>
        <p:spPr>
          <a:xfrm>
            <a:off x="6350" y="1571"/>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11483676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8011" y="6143330"/>
            <a:ext cx="5407988"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800">
                <a:solidFill>
                  <a:srgbClr val="808080"/>
                </a:solidFill>
              </a:rPr>
              <a:t>Session Title:</a:t>
            </a:r>
            <a:r>
              <a:rPr lang="en-US" sz="1800">
                <a:solidFill>
                  <a:srgbClr val="808080"/>
                </a:solidFill>
              </a:rPr>
              <a:t> NIE and the Climate Crisis </a:t>
            </a:r>
            <a:r>
              <a:rPr sz="1800">
                <a:solidFill>
                  <a:srgbClr val="808080"/>
                </a:solidFill>
              </a:rPr>
              <a:t> </a:t>
            </a:r>
            <a:br>
              <a:rPr sz="1800"/>
            </a:br>
            <a:r>
              <a:rPr sz="1800">
                <a:solidFill>
                  <a:srgbClr val="808080"/>
                </a:solidFill>
              </a:rPr>
              <a:t>Date:</a:t>
            </a:r>
            <a:r>
              <a:rPr lang="en-US" sz="1800">
                <a:solidFill>
                  <a:srgbClr val="808080"/>
                </a:solidFill>
              </a:rPr>
              <a:t> 19 Feb 2024 </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24589" y="80320"/>
            <a:ext cx="11599102"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a:solidFill>
                  <a:srgbClr val="455F51"/>
                </a:solidFill>
                <a:latin typeface="+mj-lt"/>
              </a:rPr>
              <a:t>Overlapping climate</a:t>
            </a:r>
            <a:r>
              <a:rPr lang="en-US" sz="2400" b="0" i="0" u="none" strike="noStrike" baseline="0">
                <a:solidFill>
                  <a:srgbClr val="455F51"/>
                </a:solidFill>
                <a:latin typeface="+mj-lt"/>
              </a:rPr>
              <a:t> and environmental hazards, shocks and stresses</a:t>
            </a:r>
            <a:r>
              <a:rPr lang="en-US" sz="2400" b="0">
                <a:solidFill>
                  <a:srgbClr val="455F51"/>
                </a:solidFill>
                <a:latin typeface="+mj-lt"/>
              </a:rPr>
              <a:t> </a:t>
            </a:r>
          </a:p>
          <a:p>
            <a:r>
              <a:rPr lang="en-US" sz="2400" b="0">
                <a:solidFill>
                  <a:srgbClr val="455F51"/>
                </a:solidFill>
                <a:latin typeface="+mj-lt"/>
              </a:rPr>
              <a:t>and an evolving nutrition crisis</a:t>
            </a:r>
            <a:endParaRPr lang="en-US" sz="2400" b="0" i="0" u="none" strike="noStrike" cap="none" spc="0" normalizeH="0" baseline="0">
              <a:ln>
                <a:noFill/>
              </a:ln>
              <a:solidFill>
                <a:srgbClr val="455F51"/>
              </a:solidFill>
              <a:effectLst/>
              <a:uFillTx/>
              <a:latin typeface="+mj-lt"/>
              <a:ea typeface="Helvetica Neue"/>
              <a:cs typeface="Helvetica Neue"/>
            </a:endParaRPr>
          </a:p>
        </p:txBody>
      </p:sp>
      <p:sp>
        <p:nvSpPr>
          <p:cNvPr id="17" name="TextBox 16">
            <a:extLst>
              <a:ext uri="{FF2B5EF4-FFF2-40B4-BE49-F238E27FC236}">
                <a16:creationId xmlns:a16="http://schemas.microsoft.com/office/drawing/2014/main" id="{FAA440FD-20BD-BA0B-C4E2-F056750D81BE}"/>
              </a:ext>
            </a:extLst>
          </p:cNvPr>
          <p:cNvSpPr txBox="1"/>
          <p:nvPr/>
        </p:nvSpPr>
        <p:spPr>
          <a:xfrm>
            <a:off x="6610350" y="237861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6590" y="3668932"/>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1088299" y="3266687"/>
            <a:ext cx="1007168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3" name="Picture 12">
            <a:extLst>
              <a:ext uri="{FF2B5EF4-FFF2-40B4-BE49-F238E27FC236}">
                <a16:creationId xmlns:a16="http://schemas.microsoft.com/office/drawing/2014/main" id="{A723E188-CBE9-B904-D987-476583D21282}"/>
              </a:ext>
            </a:extLst>
          </p:cNvPr>
          <p:cNvPicPr>
            <a:picLocks noChangeAspect="1"/>
          </p:cNvPicPr>
          <p:nvPr/>
        </p:nvPicPr>
        <p:blipFill>
          <a:blip r:embed="rId5"/>
          <a:stretch>
            <a:fillRect/>
          </a:stretch>
        </p:blipFill>
        <p:spPr>
          <a:xfrm>
            <a:off x="173642" y="1806934"/>
            <a:ext cx="5599133" cy="3405137"/>
          </a:xfrm>
          <a:prstGeom prst="rect">
            <a:avLst/>
          </a:prstGeom>
        </p:spPr>
      </p:pic>
      <p:sp>
        <p:nvSpPr>
          <p:cNvPr id="14" name="TextBox 13">
            <a:extLst>
              <a:ext uri="{FF2B5EF4-FFF2-40B4-BE49-F238E27FC236}">
                <a16:creationId xmlns:a16="http://schemas.microsoft.com/office/drawing/2014/main" id="{6068AA67-5181-6859-BF14-4573E175B8BB}"/>
              </a:ext>
            </a:extLst>
          </p:cNvPr>
          <p:cNvSpPr txBox="1"/>
          <p:nvPr/>
        </p:nvSpPr>
        <p:spPr>
          <a:xfrm>
            <a:off x="264276" y="6096073"/>
            <a:ext cx="5520423" cy="684803"/>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sz="1400" b="0" i="1" u="none" strike="noStrike" baseline="0">
                <a:solidFill>
                  <a:srgbClr val="211D1E"/>
                </a:solidFill>
                <a:latin typeface="+mn-lt"/>
              </a:rPr>
              <a:t>The Climate Crisis is a Child Rights Crisis:: Introducing the Children’s Climate Risk Index. New York: United Nations Children’s Fund (UNICEF), 2021.</a:t>
            </a:r>
            <a:endParaRPr kumimoji="0" lang="en-US" sz="1400"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5" name="TextBox 4">
            <a:extLst>
              <a:ext uri="{FF2B5EF4-FFF2-40B4-BE49-F238E27FC236}">
                <a16:creationId xmlns:a16="http://schemas.microsoft.com/office/drawing/2014/main" id="{A0A9DD4E-18A3-BA45-A583-55217E1B2218}"/>
              </a:ext>
            </a:extLst>
          </p:cNvPr>
          <p:cNvSpPr txBox="1"/>
          <p:nvPr/>
        </p:nvSpPr>
        <p:spPr>
          <a:xfrm>
            <a:off x="-86416" y="1253304"/>
            <a:ext cx="6121050"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1400" i="0" u="none" strike="noStrike" baseline="0">
                <a:solidFill>
                  <a:srgbClr val="2C2925"/>
                </a:solidFill>
              </a:rPr>
              <a:t>Climate and Environmental Hazards, Shocks and Stresses</a:t>
            </a:r>
            <a:r>
              <a:rPr lang="en-US" sz="1400">
                <a:solidFill>
                  <a:srgbClr val="2C2925"/>
                </a:solidFill>
              </a:rPr>
              <a:t> </a:t>
            </a:r>
            <a:endParaRPr kumimoji="0" lang="en-US" sz="1100"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7" name="Picture 6">
            <a:extLst>
              <a:ext uri="{FF2B5EF4-FFF2-40B4-BE49-F238E27FC236}">
                <a16:creationId xmlns:a16="http://schemas.microsoft.com/office/drawing/2014/main" id="{2A23FC95-5B23-300B-A002-21717FF2B9CA}"/>
              </a:ext>
            </a:extLst>
          </p:cNvPr>
          <p:cNvPicPr>
            <a:picLocks noChangeAspect="1"/>
          </p:cNvPicPr>
          <p:nvPr/>
        </p:nvPicPr>
        <p:blipFill>
          <a:blip r:embed="rId6"/>
          <a:stretch>
            <a:fillRect/>
          </a:stretch>
        </p:blipFill>
        <p:spPr>
          <a:xfrm>
            <a:off x="5764658" y="1725899"/>
            <a:ext cx="6478420" cy="3886065"/>
          </a:xfrm>
          <a:prstGeom prst="rect">
            <a:avLst/>
          </a:prstGeom>
        </p:spPr>
      </p:pic>
      <p:sp>
        <p:nvSpPr>
          <p:cNvPr id="10" name="TextBox 11">
            <a:extLst>
              <a:ext uri="{FF2B5EF4-FFF2-40B4-BE49-F238E27FC236}">
                <a16:creationId xmlns:a16="http://schemas.microsoft.com/office/drawing/2014/main" id="{D863146C-475C-AC07-33BB-C6CCF9F29A99}"/>
              </a:ext>
            </a:extLst>
          </p:cNvPr>
          <p:cNvSpPr txBox="1"/>
          <p:nvPr/>
        </p:nvSpPr>
        <p:spPr>
          <a:xfrm>
            <a:off x="6604000" y="6062255"/>
            <a:ext cx="4562707" cy="684803"/>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kumimoji="0" lang="en-US" sz="1400"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sz="1400" b="0" i="1" u="none" strike="noStrike" baseline="0">
                <a:solidFill>
                  <a:srgbClr val="090304"/>
                </a:solidFill>
                <a:latin typeface="+mn-lt"/>
              </a:rPr>
              <a:t>UNICEF (2019). The State of the World’s Children 2019. Children, Food and Nutrition: Growing well in a changing world. UNICEF, New York.</a:t>
            </a:r>
            <a:endParaRPr kumimoji="0" lang="en-US" sz="1400"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12" name="TextBox 4">
            <a:extLst>
              <a:ext uri="{FF2B5EF4-FFF2-40B4-BE49-F238E27FC236}">
                <a16:creationId xmlns:a16="http://schemas.microsoft.com/office/drawing/2014/main" id="{1DC9D031-8DA8-3E93-F5A6-0A8B31292855}"/>
              </a:ext>
            </a:extLst>
          </p:cNvPr>
          <p:cNvSpPr txBox="1"/>
          <p:nvPr/>
        </p:nvSpPr>
        <p:spPr>
          <a:xfrm>
            <a:off x="5420317" y="1150745"/>
            <a:ext cx="6928440"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sz="1400" b="1" i="0" u="none" strike="noStrike" baseline="0">
                <a:solidFill>
                  <a:srgbClr val="120D09"/>
                </a:solidFill>
              </a:rPr>
              <a:t>Prevalence of children under 5 who are not growing well (stunted,</a:t>
            </a:r>
            <a:endParaRPr lang="en-US" sz="1400"/>
          </a:p>
          <a:p>
            <a:r>
              <a:rPr lang="en-US" sz="1400">
                <a:solidFill>
                  <a:srgbClr val="120D09"/>
                </a:solidFill>
              </a:rPr>
              <a:t> </a:t>
            </a:r>
            <a:r>
              <a:rPr lang="en-US" sz="1400" b="1" i="0" u="none" strike="noStrike" baseline="0">
                <a:solidFill>
                  <a:srgbClr val="120D09"/>
                </a:solidFill>
              </a:rPr>
              <a:t>wasted or overweight), 2018</a:t>
            </a:r>
            <a:endParaRPr lang="en-US" sz="1400" b="1" i="0" u="none" strike="noStrike" cap="none" spc="0" normalizeH="0" baseline="0">
              <a:ln>
                <a:noFill/>
              </a:ln>
              <a:solidFill>
                <a:srgbClr val="000000"/>
              </a:solidFill>
              <a:effectLst/>
              <a:uFillTx/>
              <a:ea typeface="Helvetica Neue"/>
              <a:cs typeface="Helvetica Neue"/>
            </a:endParaRPr>
          </a:p>
        </p:txBody>
      </p:sp>
    </p:spTree>
    <p:extLst>
      <p:ext uri="{BB962C8B-B14F-4D97-AF65-F5344CB8AC3E}">
        <p14:creationId xmlns:p14="http://schemas.microsoft.com/office/powerpoint/2010/main" val="267522535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C1FC-B8A9-F3E4-5986-68B2BA922E58}"/>
              </a:ext>
            </a:extLst>
          </p:cNvPr>
          <p:cNvSpPr>
            <a:spLocks noGrp="1"/>
          </p:cNvSpPr>
          <p:nvPr>
            <p:ph type="title"/>
          </p:nvPr>
        </p:nvSpPr>
        <p:spPr>
          <a:xfrm>
            <a:off x="5556440" y="214440"/>
            <a:ext cx="6402431" cy="695788"/>
          </a:xfrm>
          <a:solidFill>
            <a:srgbClr val="A9D18E"/>
          </a:solidFill>
        </p:spPr>
        <p:txBody>
          <a:bodyPr anchor="ctr">
            <a:normAutofit/>
          </a:bodyPr>
          <a:lstStyle/>
          <a:p>
            <a:r>
              <a:rPr lang="en-US" sz="3200" b="1">
                <a:solidFill>
                  <a:schemeClr val="bg1"/>
                </a:solidFill>
                <a:highlight>
                  <a:srgbClr val="A9D18E"/>
                </a:highlight>
              </a:rPr>
              <a:t>Research Questions </a:t>
            </a:r>
            <a:endParaRPr lang="en-US" sz="3200" b="1">
              <a:solidFill>
                <a:schemeClr val="bg1"/>
              </a:solidFill>
              <a:highlight>
                <a:srgbClr val="A9D18E"/>
              </a:highlight>
              <a:ea typeface="Calibri Light"/>
              <a:cs typeface="Calibri Light"/>
            </a:endParaRPr>
          </a:p>
        </p:txBody>
      </p:sp>
      <p:sp>
        <p:nvSpPr>
          <p:cNvPr id="6" name="Content Placeholder 5">
            <a:extLst>
              <a:ext uri="{FF2B5EF4-FFF2-40B4-BE49-F238E27FC236}">
                <a16:creationId xmlns:a16="http://schemas.microsoft.com/office/drawing/2014/main" id="{4012E648-C206-54BF-8037-FAF06CCD263F}"/>
              </a:ext>
            </a:extLst>
          </p:cNvPr>
          <p:cNvSpPr>
            <a:spLocks noGrp="1"/>
          </p:cNvSpPr>
          <p:nvPr>
            <p:ph idx="1"/>
          </p:nvPr>
        </p:nvSpPr>
        <p:spPr>
          <a:xfrm>
            <a:off x="5555313" y="998292"/>
            <a:ext cx="6412313" cy="5041885"/>
          </a:xfrm>
          <a:solidFill>
            <a:srgbClr val="A9D18E">
              <a:alpha val="65000"/>
            </a:srgbClr>
          </a:solidFill>
        </p:spPr>
        <p:txBody>
          <a:bodyPr vert="horz" lIns="91440" tIns="45720" rIns="91440" bIns="45720" rtlCol="0" anchor="t">
            <a:normAutofit/>
          </a:bodyPr>
          <a:lstStyle/>
          <a:p>
            <a:pPr marL="342900" indent="-342900">
              <a:buFont typeface="+mj-lt"/>
              <a:buAutoNum type="arabicPeriod"/>
            </a:pPr>
            <a:r>
              <a:rPr lang="en-US" sz="1800" b="1" i="0" u="none" strike="noStrike" baseline="0">
                <a:solidFill>
                  <a:srgbClr val="000000"/>
                </a:solidFill>
                <a:latin typeface="Arial" panose="020B0604020202020204" pitchFamily="34" charset="0"/>
                <a:ea typeface="Calibri"/>
                <a:cs typeface="Arial" panose="020B0604020202020204" pitchFamily="34" charset="0"/>
              </a:rPr>
              <a:t>GBV risk assessment </a:t>
            </a:r>
            <a:r>
              <a:rPr lang="en-US" sz="1800" b="0" i="0" u="none" strike="noStrike" baseline="0">
                <a:solidFill>
                  <a:srgbClr val="000000"/>
                </a:solidFill>
                <a:latin typeface="Arial" panose="020B0604020202020204" pitchFamily="34" charset="0"/>
                <a:ea typeface="Calibri"/>
                <a:cs typeface="Arial" panose="020B0604020202020204" pitchFamily="34" charset="0"/>
              </a:rPr>
              <a:t>(44 Nutrition Sector facilities)</a:t>
            </a:r>
            <a:r>
              <a:rPr lang="en-US" sz="1800">
                <a:solidFill>
                  <a:srgbClr val="000000"/>
                </a:solidFill>
                <a:latin typeface="Arial" panose="020B0604020202020204" pitchFamily="34" charset="0"/>
                <a:ea typeface="Calibri"/>
                <a:cs typeface="Arial" panose="020B0604020202020204" pitchFamily="34" charset="0"/>
              </a:rPr>
              <a:t> </a:t>
            </a:r>
            <a:endParaRPr lang="en-US" sz="1800" b="0"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r>
              <a:rPr lang="en-US" sz="1800">
                <a:solidFill>
                  <a:srgbClr val="000000"/>
                </a:solidFill>
                <a:latin typeface="Arial" panose="020B0604020202020204" pitchFamily="34" charset="0"/>
                <a:ea typeface="Calibri"/>
                <a:cs typeface="Arial" panose="020B0604020202020204" pitchFamily="34" charset="0"/>
              </a:rPr>
              <a:t>	</a:t>
            </a:r>
            <a:r>
              <a:rPr lang="en-US" sz="1800" b="0" i="0" u="none" strike="noStrike" baseline="0">
                <a:solidFill>
                  <a:srgbClr val="000000"/>
                </a:solidFill>
                <a:latin typeface="Arial" panose="020B0604020202020204" pitchFamily="34" charset="0"/>
                <a:ea typeface="Calibri"/>
                <a:cs typeface="Arial" panose="020B0604020202020204" pitchFamily="34" charset="0"/>
              </a:rPr>
              <a:t>a. Safety and accessibility</a:t>
            </a:r>
            <a:r>
              <a:rPr lang="en-US" sz="1800">
                <a:solidFill>
                  <a:srgbClr val="000000"/>
                </a:solidFill>
                <a:latin typeface="Arial" panose="020B0604020202020204" pitchFamily="34" charset="0"/>
                <a:ea typeface="Calibri"/>
                <a:cs typeface="Arial" panose="020B0604020202020204" pitchFamily="34" charset="0"/>
              </a:rPr>
              <a:t> </a:t>
            </a:r>
            <a:endParaRPr lang="en-US" sz="1800" b="0"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r>
              <a:rPr lang="en-US" sz="1800" b="0" i="0" u="none" strike="noStrike" baseline="0">
                <a:solidFill>
                  <a:srgbClr val="000000"/>
                </a:solidFill>
                <a:latin typeface="Arial" panose="020B0604020202020204" pitchFamily="34" charset="0"/>
                <a:ea typeface="Calibri"/>
                <a:cs typeface="Arial" panose="020B0604020202020204" pitchFamily="34" charset="0"/>
              </a:rPr>
              <a:t>	b. Access to nutrition in the household</a:t>
            </a:r>
            <a:r>
              <a:rPr lang="en-US" sz="1800">
                <a:solidFill>
                  <a:srgbClr val="000000"/>
                </a:solidFill>
                <a:latin typeface="Arial" panose="020B0604020202020204" pitchFamily="34" charset="0"/>
                <a:ea typeface="Calibri"/>
                <a:cs typeface="Arial" panose="020B0604020202020204" pitchFamily="34" charset="0"/>
              </a:rPr>
              <a:t> </a:t>
            </a:r>
            <a:endParaRPr lang="en-US" sz="1800" b="0"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r>
              <a:rPr lang="en-US" sz="1800" b="0" i="0" u="none" strike="noStrike" baseline="0">
                <a:solidFill>
                  <a:srgbClr val="000000"/>
                </a:solidFill>
                <a:latin typeface="Arial" panose="020B0604020202020204" pitchFamily="34" charset="0"/>
                <a:ea typeface="Calibri"/>
                <a:cs typeface="Arial" panose="020B0604020202020204" pitchFamily="34" charset="0"/>
              </a:rPr>
              <a:t>	c. Participation of communities</a:t>
            </a:r>
            <a:r>
              <a:rPr lang="en-US" sz="1800">
                <a:solidFill>
                  <a:srgbClr val="000000"/>
                </a:solidFill>
                <a:latin typeface="Arial" panose="020B0604020202020204" pitchFamily="34" charset="0"/>
                <a:ea typeface="Calibri"/>
                <a:cs typeface="Arial" panose="020B0604020202020204" pitchFamily="34" charset="0"/>
              </a:rPr>
              <a:t> </a:t>
            </a:r>
            <a:endParaRPr lang="en-US" sz="1800" b="0"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endParaRPr lang="en-US" sz="800" b="1" i="0" u="none" strike="noStrike" baseline="0">
              <a:solidFill>
                <a:srgbClr val="000000"/>
              </a:solidFill>
              <a:latin typeface="Arial" panose="020B0604020202020204" pitchFamily="34" charset="0"/>
              <a:ea typeface="Calibri"/>
              <a:cs typeface="Arial" panose="020B0604020202020204" pitchFamily="34" charset="0"/>
            </a:endParaRPr>
          </a:p>
          <a:p>
            <a:pPr marL="0" indent="0">
              <a:lnSpc>
                <a:spcPct val="100000"/>
              </a:lnSpc>
              <a:buNone/>
            </a:pPr>
            <a:r>
              <a:rPr lang="en-US" sz="1800" b="1">
                <a:solidFill>
                  <a:srgbClr val="000000"/>
                </a:solidFill>
                <a:latin typeface="Arial" panose="020B0604020202020204" pitchFamily="34" charset="0"/>
                <a:ea typeface="Calibri"/>
                <a:cs typeface="Arial" panose="020B0604020202020204" pitchFamily="34" charset="0"/>
              </a:rPr>
              <a:t>2. Minimum standards for GBV risk mitigation </a:t>
            </a:r>
            <a:r>
              <a:rPr lang="en-US" sz="1800">
                <a:solidFill>
                  <a:srgbClr val="000000"/>
                </a:solidFill>
                <a:latin typeface="Arial" panose="020B0604020202020204" pitchFamily="34" charset="0"/>
                <a:ea typeface="Calibri"/>
                <a:cs typeface="Arial" panose="020B0604020202020204" pitchFamily="34" charset="0"/>
              </a:rPr>
              <a:t>(44 Nutrition Sector facilities) </a:t>
            </a:r>
          </a:p>
          <a:p>
            <a:pPr marL="0" indent="0">
              <a:buNone/>
            </a:pPr>
            <a:r>
              <a:rPr lang="en-US" sz="1800" b="0" i="0" u="none" strike="noStrike" baseline="0">
                <a:solidFill>
                  <a:srgbClr val="000000"/>
                </a:solidFill>
                <a:latin typeface="Arial" panose="020B0604020202020204" pitchFamily="34" charset="0"/>
                <a:ea typeface="Calibri"/>
                <a:cs typeface="Arial" panose="020B0604020202020204" pitchFamily="34" charset="0"/>
              </a:rPr>
              <a:t>	a. Facility standards</a:t>
            </a:r>
            <a:r>
              <a:rPr lang="en-US" sz="1800">
                <a:solidFill>
                  <a:srgbClr val="000000"/>
                </a:solidFill>
                <a:latin typeface="Arial" panose="020B0604020202020204" pitchFamily="34" charset="0"/>
                <a:ea typeface="Calibri"/>
                <a:cs typeface="Arial" panose="020B0604020202020204" pitchFamily="34" charset="0"/>
              </a:rPr>
              <a:t> </a:t>
            </a:r>
            <a:endParaRPr lang="en-US" sz="1800" b="0"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r>
              <a:rPr lang="en-US" sz="1800">
                <a:solidFill>
                  <a:srgbClr val="000000"/>
                </a:solidFill>
                <a:latin typeface="Arial" panose="020B0604020202020204" pitchFamily="34" charset="0"/>
                <a:ea typeface="Calibri"/>
                <a:cs typeface="Arial" panose="020B0604020202020204" pitchFamily="34" charset="0"/>
              </a:rPr>
              <a:t>	b. </a:t>
            </a:r>
            <a:r>
              <a:rPr lang="en-US" sz="1800" b="0" i="0" u="none" strike="noStrike" baseline="0">
                <a:solidFill>
                  <a:srgbClr val="000000"/>
                </a:solidFill>
                <a:latin typeface="Arial" panose="020B0604020202020204" pitchFamily="34" charset="0"/>
                <a:ea typeface="Calibri"/>
                <a:cs typeface="Arial" panose="020B0604020202020204" pitchFamily="34" charset="0"/>
              </a:rPr>
              <a:t>GBV referral pathways</a:t>
            </a:r>
            <a:r>
              <a:rPr lang="en-US" sz="1800">
                <a:solidFill>
                  <a:srgbClr val="000000"/>
                </a:solidFill>
                <a:latin typeface="Arial" panose="020B0604020202020204" pitchFamily="34" charset="0"/>
                <a:ea typeface="Calibri"/>
                <a:cs typeface="Arial" panose="020B0604020202020204" pitchFamily="34" charset="0"/>
              </a:rPr>
              <a:t> </a:t>
            </a:r>
            <a:endParaRPr lang="en-US" sz="1800" b="0"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r>
              <a:rPr lang="en-US" sz="1800">
                <a:solidFill>
                  <a:srgbClr val="000000"/>
                </a:solidFill>
                <a:latin typeface="Arial" panose="020B0604020202020204" pitchFamily="34" charset="0"/>
                <a:ea typeface="Calibri"/>
                <a:cs typeface="Arial" panose="020B0604020202020204" pitchFamily="34" charset="0"/>
              </a:rPr>
              <a:t>	c. </a:t>
            </a:r>
            <a:r>
              <a:rPr lang="en-US" sz="1800" b="0" i="0" u="none" strike="noStrike" baseline="0">
                <a:solidFill>
                  <a:srgbClr val="000000"/>
                </a:solidFill>
                <a:latin typeface="Arial" panose="020B0604020202020204" pitchFamily="34" charset="0"/>
                <a:ea typeface="Calibri"/>
                <a:cs typeface="Arial" panose="020B0604020202020204" pitchFamily="34" charset="0"/>
              </a:rPr>
              <a:t>Complaints and feedback mechanisms</a:t>
            </a:r>
          </a:p>
          <a:p>
            <a:pPr marL="0" indent="0">
              <a:buNone/>
            </a:pPr>
            <a:endParaRPr lang="en-US" sz="800" b="0"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r>
              <a:rPr lang="en-US" sz="1800" b="1">
                <a:solidFill>
                  <a:srgbClr val="000000"/>
                </a:solidFill>
                <a:latin typeface="Arial" panose="020B0604020202020204" pitchFamily="34" charset="0"/>
                <a:ea typeface="Calibri"/>
                <a:cs typeface="Arial" panose="020B0604020202020204" pitchFamily="34" charset="0"/>
              </a:rPr>
              <a:t>3. R</a:t>
            </a:r>
            <a:r>
              <a:rPr lang="en-US" sz="1800" b="1" i="0" u="none" strike="noStrike" baseline="0">
                <a:solidFill>
                  <a:srgbClr val="000000"/>
                </a:solidFill>
                <a:latin typeface="Arial" panose="020B0604020202020204" pitchFamily="34" charset="0"/>
                <a:ea typeface="Calibri"/>
                <a:cs typeface="Arial" panose="020B0604020202020204" pitchFamily="34" charset="0"/>
              </a:rPr>
              <a:t>ecommended actions</a:t>
            </a:r>
            <a:r>
              <a:rPr lang="en-US" sz="1800" b="1">
                <a:solidFill>
                  <a:srgbClr val="000000"/>
                </a:solidFill>
                <a:latin typeface="Arial" panose="020B0604020202020204" pitchFamily="34" charset="0"/>
                <a:ea typeface="Calibri"/>
                <a:cs typeface="Arial" panose="020B0604020202020204" pitchFamily="34" charset="0"/>
              </a:rPr>
              <a:t> </a:t>
            </a:r>
            <a:endParaRPr lang="en-US" sz="1800" b="1" i="0" u="none" strike="noStrike" baseline="0">
              <a:solidFill>
                <a:srgbClr val="000000"/>
              </a:solidFill>
              <a:latin typeface="Arial" panose="020B0604020202020204" pitchFamily="34" charset="0"/>
              <a:ea typeface="Calibri"/>
              <a:cs typeface="Arial" panose="020B0604020202020204" pitchFamily="34" charset="0"/>
            </a:endParaRPr>
          </a:p>
          <a:p>
            <a:pPr marL="0" indent="0">
              <a:buNone/>
            </a:pPr>
            <a:r>
              <a:rPr lang="en-US" sz="1800" b="0" i="0" u="none" strike="noStrike" baseline="0">
                <a:solidFill>
                  <a:srgbClr val="000000"/>
                </a:solidFill>
                <a:latin typeface="Arial" panose="020B0604020202020204" pitchFamily="34" charset="0"/>
                <a:ea typeface="Calibri"/>
                <a:cs typeface="Arial" panose="020B0604020202020204" pitchFamily="34" charset="0"/>
              </a:rPr>
              <a:t>What “recommended actions” can frontliners working in the Nutrition Sector facilities provide for the enhancement of GBV risk mitigation?</a:t>
            </a:r>
            <a:r>
              <a:rPr lang="en-US" sz="1800">
                <a:solidFill>
                  <a:srgbClr val="000000"/>
                </a:solidFill>
                <a:latin typeface="Arial" panose="020B0604020202020204" pitchFamily="34" charset="0"/>
                <a:ea typeface="Calibri"/>
                <a:cs typeface="Arial" panose="020B0604020202020204" pitchFamily="34" charset="0"/>
              </a:rPr>
              <a:t> </a:t>
            </a:r>
            <a:endParaRPr lang="en-US" sz="1800" b="0" i="0" u="none" strike="noStrike" baseline="0">
              <a:solidFill>
                <a:srgbClr val="000000"/>
              </a:solidFill>
              <a:latin typeface="Arial" panose="020B0604020202020204" pitchFamily="34" charset="0"/>
              <a:ea typeface="Calibri"/>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7" name="Content Placeholder 5">
            <a:extLst>
              <a:ext uri="{FF2B5EF4-FFF2-40B4-BE49-F238E27FC236}">
                <a16:creationId xmlns:a16="http://schemas.microsoft.com/office/drawing/2014/main" id="{BB2715C9-7459-4B11-894C-343573FE37FC}"/>
              </a:ext>
            </a:extLst>
          </p:cNvPr>
          <p:cNvSpPr txBox="1">
            <a:spLocks/>
          </p:cNvSpPr>
          <p:nvPr/>
        </p:nvSpPr>
        <p:spPr>
          <a:xfrm>
            <a:off x="535172" y="999331"/>
            <a:ext cx="4123559" cy="4704636"/>
          </a:xfrm>
          <a:prstGeom prst="rect">
            <a:avLst/>
          </a:prstGeom>
          <a:solidFill>
            <a:srgbClr val="A9D18E">
              <a:alpha val="71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900"/>
              </a:spcBef>
              <a:spcAft>
                <a:spcPts val="300"/>
              </a:spcAft>
              <a:buFont typeface="Wingdings" panose="05000000000000000000" pitchFamily="2" charset="2"/>
              <a:buChar char="§"/>
            </a:pPr>
            <a:r>
              <a:rPr lang="en-US" sz="2400">
                <a:solidFill>
                  <a:srgbClr val="000000"/>
                </a:solidFill>
                <a:latin typeface="Arial" panose="020B0604020202020204" pitchFamily="34" charset="0"/>
                <a:ea typeface="Calibri"/>
                <a:cs typeface="Arial" panose="020B0604020202020204" pitchFamily="34" charset="0"/>
              </a:rPr>
              <a:t>Reflection checklist</a:t>
            </a:r>
          </a:p>
          <a:p>
            <a:pPr marL="0" indent="0">
              <a:spcBef>
                <a:spcPts val="900"/>
              </a:spcBef>
              <a:spcAft>
                <a:spcPts val="300"/>
              </a:spcAft>
              <a:buNone/>
            </a:pPr>
            <a:endParaRPr lang="en-US" sz="1000">
              <a:solidFill>
                <a:srgbClr val="000000"/>
              </a:solidFill>
              <a:latin typeface="Arial" panose="020B0604020202020204" pitchFamily="34" charset="0"/>
              <a:ea typeface="Calibri"/>
              <a:cs typeface="Arial" panose="020B0604020202020204" pitchFamily="34" charset="0"/>
            </a:endParaRPr>
          </a:p>
          <a:p>
            <a:pPr>
              <a:spcBef>
                <a:spcPts val="900"/>
              </a:spcBef>
              <a:spcAft>
                <a:spcPts val="300"/>
              </a:spcAft>
              <a:buFont typeface="Wingdings" panose="05000000000000000000" pitchFamily="2" charset="2"/>
              <a:buChar char="§"/>
            </a:pPr>
            <a:r>
              <a:rPr lang="en-US" sz="2400">
                <a:solidFill>
                  <a:srgbClr val="000000"/>
                </a:solidFill>
                <a:latin typeface="Arial" panose="020B0604020202020204" pitchFamily="34" charset="0"/>
                <a:ea typeface="Calibri"/>
                <a:cs typeface="Arial" panose="020B0604020202020204" pitchFamily="34" charset="0"/>
              </a:rPr>
              <a:t>Observational checklist</a:t>
            </a:r>
          </a:p>
          <a:p>
            <a:pPr marL="0" indent="0">
              <a:spcBef>
                <a:spcPts val="900"/>
              </a:spcBef>
              <a:spcAft>
                <a:spcPts val="300"/>
              </a:spcAft>
              <a:buNone/>
            </a:pPr>
            <a:endParaRPr lang="en-US" sz="1000">
              <a:solidFill>
                <a:srgbClr val="000000"/>
              </a:solidFill>
              <a:latin typeface="Arial" panose="020B0604020202020204" pitchFamily="34" charset="0"/>
              <a:ea typeface="Calibri"/>
              <a:cs typeface="Arial" panose="020B0604020202020204" pitchFamily="34" charset="0"/>
            </a:endParaRPr>
          </a:p>
          <a:p>
            <a:pPr>
              <a:spcBef>
                <a:spcPts val="900"/>
              </a:spcBef>
              <a:spcAft>
                <a:spcPts val="300"/>
              </a:spcAft>
              <a:buFont typeface="Wingdings" panose="05000000000000000000" pitchFamily="2" charset="2"/>
              <a:buChar char="§"/>
            </a:pPr>
            <a:r>
              <a:rPr lang="en-US" sz="2400">
                <a:solidFill>
                  <a:srgbClr val="000000"/>
                </a:solidFill>
                <a:latin typeface="Arial" panose="020B0604020202020204" pitchFamily="34" charset="0"/>
                <a:ea typeface="Calibri"/>
                <a:cs typeface="Arial" panose="020B0604020202020204" pitchFamily="34" charset="0"/>
              </a:rPr>
              <a:t>Consultation questionnaire: qualitative and quantitative data collection were used for the analysis </a:t>
            </a:r>
          </a:p>
          <a:p>
            <a:pPr lvl="1">
              <a:buFont typeface="Courier New" panose="05000000000000000000" pitchFamily="2" charset="2"/>
              <a:buChar char="o"/>
            </a:pPr>
            <a:r>
              <a:rPr lang="en-US" sz="2000">
                <a:solidFill>
                  <a:srgbClr val="000000"/>
                </a:solidFill>
                <a:latin typeface="Arial" panose="020B0604020202020204" pitchFamily="34" charset="0"/>
                <a:ea typeface="Calibri"/>
                <a:cs typeface="Arial" panose="020B0604020202020204" pitchFamily="34" charset="0"/>
              </a:rPr>
              <a:t>A total of 35 FGDs</a:t>
            </a:r>
          </a:p>
          <a:p>
            <a:pPr lvl="1">
              <a:buFont typeface="Courier New" panose="05000000000000000000" pitchFamily="2" charset="2"/>
              <a:buChar char="o"/>
            </a:pPr>
            <a:r>
              <a:rPr lang="en-US" sz="2000">
                <a:solidFill>
                  <a:srgbClr val="000000"/>
                </a:solidFill>
                <a:latin typeface="Arial" panose="020B0604020202020204" pitchFamily="34" charset="0"/>
                <a:ea typeface="Calibri"/>
                <a:cs typeface="Arial" panose="020B0604020202020204" pitchFamily="34" charset="0"/>
              </a:rPr>
              <a:t>9 key informant interviews</a:t>
            </a:r>
            <a:r>
              <a:rPr lang="en-US" sz="2000">
                <a:solidFill>
                  <a:srgbClr val="000000"/>
                </a:solidFill>
                <a:latin typeface="Calibri"/>
                <a:ea typeface="Calibri"/>
                <a:cs typeface="Arial"/>
              </a:rPr>
              <a:t> </a:t>
            </a:r>
            <a:endParaRPr lang="en-US" sz="2000">
              <a:latin typeface="Calibri"/>
              <a:ea typeface="Calibri"/>
              <a:cs typeface="Calibri"/>
            </a:endParaRPr>
          </a:p>
        </p:txBody>
      </p:sp>
      <p:sp>
        <p:nvSpPr>
          <p:cNvPr id="9" name="Title 1">
            <a:extLst>
              <a:ext uri="{FF2B5EF4-FFF2-40B4-BE49-F238E27FC236}">
                <a16:creationId xmlns:a16="http://schemas.microsoft.com/office/drawing/2014/main" id="{66437EEE-5867-7C07-F703-6509FE7A1579}"/>
              </a:ext>
            </a:extLst>
          </p:cNvPr>
          <p:cNvSpPr txBox="1">
            <a:spLocks/>
          </p:cNvSpPr>
          <p:nvPr/>
        </p:nvSpPr>
        <p:spPr>
          <a:xfrm>
            <a:off x="535172" y="220259"/>
            <a:ext cx="4117364" cy="691486"/>
          </a:xfrm>
          <a:prstGeom prst="rect">
            <a:avLst/>
          </a:prstGeom>
          <a:solidFill>
            <a:srgbClr val="A9D18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highlight>
                  <a:srgbClr val="A9D18E"/>
                </a:highlight>
              </a:rPr>
              <a:t>Methodology</a:t>
            </a:r>
          </a:p>
        </p:txBody>
      </p:sp>
      <p:cxnSp>
        <p:nvCxnSpPr>
          <p:cNvPr id="5" name="Straight Connector 4">
            <a:extLst>
              <a:ext uri="{FF2B5EF4-FFF2-40B4-BE49-F238E27FC236}">
                <a16:creationId xmlns:a16="http://schemas.microsoft.com/office/drawing/2014/main" id="{3A912653-8C67-C8DA-4081-EB95F3DAF1CD}"/>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7FBEEE36-AFF0-A4E3-A119-9446F569B27C}"/>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2" name="Picture 11" descr="A grey rectangular sign with blue text&#10;&#10;Description automatically generated">
            <a:extLst>
              <a:ext uri="{FF2B5EF4-FFF2-40B4-BE49-F238E27FC236}">
                <a16:creationId xmlns:a16="http://schemas.microsoft.com/office/drawing/2014/main" id="{480EB766-DF8C-687E-1C22-C4AEAC448387}"/>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4" name="Picture 13" descr="A black background with green text&#10;&#10;Description automatically generated">
            <a:extLst>
              <a:ext uri="{FF2B5EF4-FFF2-40B4-BE49-F238E27FC236}">
                <a16:creationId xmlns:a16="http://schemas.microsoft.com/office/drawing/2014/main" id="{5E469BED-76EA-A02A-5276-F6C754B11D7D}"/>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16" name="TextBox 11">
            <a:extLst>
              <a:ext uri="{FF2B5EF4-FFF2-40B4-BE49-F238E27FC236}">
                <a16:creationId xmlns:a16="http://schemas.microsoft.com/office/drawing/2014/main" id="{84FDDFBB-763B-3CB5-DB25-82625934B413}"/>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EAP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2622033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4" name="Content Placeholder 5">
            <a:extLst>
              <a:ext uri="{FF2B5EF4-FFF2-40B4-BE49-F238E27FC236}">
                <a16:creationId xmlns:a16="http://schemas.microsoft.com/office/drawing/2014/main" id="{BB26BFC8-408A-5C4C-F2D0-CDF7AF26B280}"/>
              </a:ext>
            </a:extLst>
          </p:cNvPr>
          <p:cNvPicPr>
            <a:picLocks noChangeAspect="1"/>
          </p:cNvPicPr>
          <p:nvPr/>
        </p:nvPicPr>
        <p:blipFill>
          <a:blip r:embed="rId4"/>
          <a:stretch>
            <a:fillRect/>
          </a:stretch>
        </p:blipFill>
        <p:spPr>
          <a:xfrm>
            <a:off x="1675597" y="725625"/>
            <a:ext cx="8939323" cy="5906113"/>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273423" y="-43396"/>
            <a:ext cx="11599102"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a:solidFill>
                  <a:srgbClr val="455F51"/>
                </a:solidFill>
              </a:rPr>
              <a:t>Leading to increased risks and impacts: </a:t>
            </a:r>
            <a:endParaRPr lang="en-US" sz="1400" err="1">
              <a:solidFill>
                <a:srgbClr val="455F51"/>
              </a:solidFill>
            </a:endParaRPr>
          </a:p>
          <a:p>
            <a:r>
              <a:rPr lang="en-US" sz="2400" b="0">
                <a:solidFill>
                  <a:srgbClr val="455F51"/>
                </a:solidFill>
              </a:rPr>
              <a:t>malnutrition, displacement, morbidity and mortality</a:t>
            </a:r>
            <a:endParaRPr lang="en-US" sz="1400">
              <a:solidFill>
                <a:srgbClr val="455F51"/>
              </a:solidFill>
            </a:endParaRPr>
          </a:p>
        </p:txBody>
      </p:sp>
    </p:spTree>
    <p:extLst>
      <p:ext uri="{BB962C8B-B14F-4D97-AF65-F5344CB8AC3E}">
        <p14:creationId xmlns:p14="http://schemas.microsoft.com/office/powerpoint/2010/main" val="355186839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24589" y="18766"/>
            <a:ext cx="11599102"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2800" b="0">
                <a:solidFill>
                  <a:srgbClr val="455F51"/>
                </a:solidFill>
              </a:rPr>
              <a:t>A collective architecture to address the climate and nutrition crises, though gaps remain to be addressed</a:t>
            </a:r>
            <a:endParaRPr kumimoji="0" lang="en-US" sz="2800" b="0" i="0"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2C62BEDD-CF96-761C-CCDB-2E0D887C034D}"/>
              </a:ext>
            </a:extLst>
          </p:cNvPr>
          <p:cNvSpPr txBox="1"/>
          <p:nvPr/>
        </p:nvSpPr>
        <p:spPr>
          <a:xfrm>
            <a:off x="487745" y="1194534"/>
            <a:ext cx="5945384" cy="52398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a:solidFill>
                  <a:srgbClr val="211D1E"/>
                </a:solidFill>
                <a:latin typeface="+mj-lt"/>
              </a:rPr>
              <a:t>Climate governance architecture</a:t>
            </a:r>
          </a:p>
          <a:p>
            <a:pPr marL="285750" indent="-285750" algn="l">
              <a:buFont typeface="Wingdings" panose="05000000000000000000" pitchFamily="2" charset="2"/>
              <a:buChar char="ü"/>
            </a:pPr>
            <a:endParaRPr lang="en-US" sz="1800" b="0">
              <a:solidFill>
                <a:srgbClr val="211D1E"/>
              </a:solidFill>
              <a:latin typeface="+mj-lt"/>
            </a:endParaRPr>
          </a:p>
          <a:p>
            <a:pPr marL="285750" marR="0" indent="-285750" algn="l" defTabSz="41275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United Nations Framework Convention on Climate Change (UNFCC)</a:t>
            </a:r>
            <a:endParaRPr lang="en-US" sz="1400"/>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solidFill>
                  <a:srgbClr val="211D1E"/>
                </a:solidFill>
                <a:latin typeface="+mj-lt"/>
              </a:rPr>
              <a:t>Paris Climate Agreement</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Nationally Determined Contributions (NDCs)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National Adaptation </a:t>
            </a:r>
            <a:r>
              <a:rPr lang="en-US" sz="1800" b="0" i="0" u="none" strike="noStrike" baseline="0" err="1">
                <a:solidFill>
                  <a:srgbClr val="211D1E"/>
                </a:solidFill>
                <a:latin typeface="+mj-lt"/>
              </a:rPr>
              <a:t>Programmes</a:t>
            </a:r>
            <a:r>
              <a:rPr lang="en-US" sz="1800" b="0" i="0" u="none" strike="noStrike" baseline="0">
                <a:solidFill>
                  <a:srgbClr val="211D1E"/>
                </a:solidFill>
                <a:latin typeface="+mj-lt"/>
              </a:rPr>
              <a:t> of Action (NAPAs) and  National Adaptation Plans (NAPs)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Conference of Parties (COP)</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Intergovernmental Panel on Climate Change (IPCC)</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Sustainable Development Goals (SDGs)</a:t>
            </a: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7" name="Picture 6">
            <a:extLst>
              <a:ext uri="{FF2B5EF4-FFF2-40B4-BE49-F238E27FC236}">
                <a16:creationId xmlns:a16="http://schemas.microsoft.com/office/drawing/2014/main" id="{F9D23487-BD71-37C8-147D-6C76771ED464}"/>
              </a:ext>
            </a:extLst>
          </p:cNvPr>
          <p:cNvPicPr>
            <a:picLocks noChangeAspect="1"/>
          </p:cNvPicPr>
          <p:nvPr/>
        </p:nvPicPr>
        <p:blipFill>
          <a:blip r:embed="rId5"/>
          <a:stretch>
            <a:fillRect/>
          </a:stretch>
        </p:blipFill>
        <p:spPr>
          <a:xfrm>
            <a:off x="6359909" y="3148121"/>
            <a:ext cx="5706506" cy="5587978"/>
          </a:xfrm>
          <a:prstGeom prst="rect">
            <a:avLst/>
          </a:prstGeom>
        </p:spPr>
      </p:pic>
      <p:sp>
        <p:nvSpPr>
          <p:cNvPr id="9" name="TextBox 8">
            <a:extLst>
              <a:ext uri="{FF2B5EF4-FFF2-40B4-BE49-F238E27FC236}">
                <a16:creationId xmlns:a16="http://schemas.microsoft.com/office/drawing/2014/main" id="{B73B6E49-1C50-880E-B01F-B9344D2A467A}"/>
              </a:ext>
            </a:extLst>
          </p:cNvPr>
          <p:cNvSpPr txBox="1"/>
          <p:nvPr/>
        </p:nvSpPr>
        <p:spPr>
          <a:xfrm>
            <a:off x="6359909" y="1084653"/>
            <a:ext cx="5291662" cy="24699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a:solidFill>
                  <a:schemeClr val="tx1"/>
                </a:solidFill>
              </a:rPr>
              <a:t>Opportunities to strengthen at country level</a:t>
            </a:r>
            <a:endParaRPr lang="en-US" sz="1400">
              <a:solidFill>
                <a:schemeClr val="tx1"/>
              </a:solidFill>
            </a:endParaRPr>
          </a:p>
          <a:p>
            <a:pPr algn="l"/>
            <a:endParaRPr lang="en-US" sz="1800" b="0">
              <a:solidFill>
                <a:schemeClr val="tx1"/>
              </a:solidFill>
            </a:endParaRPr>
          </a:p>
          <a:p>
            <a:pPr algn="l"/>
            <a:r>
              <a:rPr lang="en-US" sz="1800" b="0">
                <a:solidFill>
                  <a:schemeClr val="tx1"/>
                </a:solidFill>
              </a:rPr>
              <a:t>Limited</a:t>
            </a:r>
            <a:r>
              <a:rPr kumimoji="0" lang="en-US" sz="1800" b="0" i="0" u="none" strike="noStrike" cap="none" spc="0" normalizeH="0" baseline="0">
                <a:ln>
                  <a:noFill/>
                </a:ln>
                <a:solidFill>
                  <a:schemeClr val="tx1"/>
                </a:solidFill>
                <a:effectLst/>
                <a:uFillTx/>
                <a:latin typeface="Helvetica Neue"/>
                <a:ea typeface="Helvetica Neue"/>
                <a:cs typeface="Helvetica Neue"/>
                <a:sym typeface="Helvetica Neue"/>
              </a:rPr>
              <a:t> nutrition &amp; climate overlap in only:</a:t>
            </a:r>
            <a:endParaRPr lang="en-US" sz="1400">
              <a:solidFill>
                <a:schemeClr val="tx1"/>
              </a:solidFill>
            </a:endParaRPr>
          </a:p>
          <a:p>
            <a:pPr marL="0" marR="0" indent="0" algn="l" defTabSz="412750" rtl="0" fontAlgn="auto" latinLnBrk="0" hangingPunct="0">
              <a:lnSpc>
                <a:spcPct val="100000"/>
              </a:lnSpc>
              <a:spcBef>
                <a:spcPts val="0"/>
              </a:spcBef>
              <a:spcAft>
                <a:spcPts val="0"/>
              </a:spcAft>
              <a:buClrTx/>
              <a:buSzTx/>
              <a:buFontTx/>
              <a:buNone/>
              <a:tabLst/>
            </a:pPr>
            <a:endParaRPr lang="en-US" sz="1800" b="0">
              <a:solidFill>
                <a:schemeClr val="tx1"/>
              </a:solidFill>
            </a:endParaRP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2% of National Determined Contributions</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16% of National Action Plans</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1% of official development assistance</a:t>
            </a: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7132009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497B4-33D3-76B7-6230-690DFAFA40EC}"/>
              </a:ext>
            </a:extLst>
          </p:cNvPr>
          <p:cNvPicPr>
            <a:picLocks noChangeAspect="1"/>
          </p:cNvPicPr>
          <p:nvPr/>
        </p:nvPicPr>
        <p:blipFill>
          <a:blip r:embed="rId3"/>
          <a:stretch>
            <a:fillRect/>
          </a:stretch>
        </p:blipFill>
        <p:spPr>
          <a:xfrm>
            <a:off x="669555" y="410581"/>
            <a:ext cx="10824588" cy="6034755"/>
          </a:xfrm>
          <a:prstGeom prst="rect">
            <a:avLst/>
          </a:prstGeom>
        </p:spPr>
      </p:pic>
      <p:sp>
        <p:nvSpPr>
          <p:cNvPr id="7" name="TextBox 6">
            <a:extLst>
              <a:ext uri="{FF2B5EF4-FFF2-40B4-BE49-F238E27FC236}">
                <a16:creationId xmlns:a16="http://schemas.microsoft.com/office/drawing/2014/main" id="{08A9648D-D4FF-C143-9AB7-CEB2F3E6A608}"/>
              </a:ext>
            </a:extLst>
          </p:cNvPr>
          <p:cNvSpPr txBox="1"/>
          <p:nvPr/>
        </p:nvSpPr>
        <p:spPr>
          <a:xfrm>
            <a:off x="282298" y="135336"/>
            <a:ext cx="11599102"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a:ln>
                  <a:noFill/>
                </a:ln>
                <a:solidFill>
                  <a:srgbClr val="455F51"/>
                </a:solidFill>
                <a:effectLst/>
                <a:uFillTx/>
                <a:latin typeface="Helvetica Neue"/>
                <a:ea typeface="Helvetica Neue"/>
                <a:cs typeface="Helvetica Neue"/>
                <a:sym typeface="Helvetica Neue"/>
              </a:rPr>
              <a:t>A systems approach to addressing </a:t>
            </a:r>
            <a:r>
              <a:rPr lang="en-US" sz="2800" b="0">
                <a:solidFill>
                  <a:srgbClr val="455F51"/>
                </a:solidFill>
              </a:rPr>
              <a:t>the crises of climate and nutrition</a:t>
            </a:r>
            <a:endParaRPr kumimoji="0" lang="en-US" sz="2800" b="0" i="0"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1589CC27-3699-75DF-88A2-D1B49F9F208F}"/>
              </a:ext>
            </a:extLst>
          </p:cNvPr>
          <p:cNvSpPr txBox="1"/>
          <p:nvPr/>
        </p:nvSpPr>
        <p:spPr>
          <a:xfrm>
            <a:off x="1528740" y="6316118"/>
            <a:ext cx="10763450"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400"/>
              <a:t>From FAO. 2023. Climate action and nutrition – Pathways to impact. Rome. https://doi.org/10.4060/cc8415en</a:t>
            </a:r>
            <a:endParaRPr lang="en-US" sz="1400" i="0" u="none" strike="noStrike" cap="none" spc="0" normalizeH="0" baseline="0">
              <a:ln>
                <a:noFill/>
              </a:ln>
              <a:solidFill>
                <a:srgbClr val="000000"/>
              </a:solidFill>
              <a:effectLst/>
              <a:uFillTx/>
              <a:latin typeface="Helvetica Neue"/>
              <a:ea typeface="Helvetica Neue"/>
              <a:cs typeface="Helvetica Neue"/>
            </a:endParaRPr>
          </a:p>
        </p:txBody>
      </p:sp>
    </p:spTree>
    <p:extLst>
      <p:ext uri="{BB962C8B-B14F-4D97-AF65-F5344CB8AC3E}">
        <p14:creationId xmlns:p14="http://schemas.microsoft.com/office/powerpoint/2010/main" val="337504291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0" name="Picture 9">
            <a:extLst>
              <a:ext uri="{FF2B5EF4-FFF2-40B4-BE49-F238E27FC236}">
                <a16:creationId xmlns:a16="http://schemas.microsoft.com/office/drawing/2014/main" id="{AD5D5D4C-B086-7FD9-F041-424B5ACE6158}"/>
              </a:ext>
            </a:extLst>
          </p:cNvPr>
          <p:cNvPicPr>
            <a:picLocks noChangeAspect="1"/>
          </p:cNvPicPr>
          <p:nvPr/>
        </p:nvPicPr>
        <p:blipFill>
          <a:blip r:embed="rId4"/>
          <a:stretch>
            <a:fillRect/>
          </a:stretch>
        </p:blipFill>
        <p:spPr>
          <a:xfrm>
            <a:off x="4807421" y="1535170"/>
            <a:ext cx="1876499" cy="2634583"/>
          </a:xfrm>
          <a:prstGeom prst="rect">
            <a:avLst/>
          </a:prstGeom>
        </p:spPr>
      </p:pic>
      <p:sp>
        <p:nvSpPr>
          <p:cNvPr id="13" name="TextBox 12">
            <a:extLst>
              <a:ext uri="{FF2B5EF4-FFF2-40B4-BE49-F238E27FC236}">
                <a16:creationId xmlns:a16="http://schemas.microsoft.com/office/drawing/2014/main" id="{C5C5BBD5-87B0-A3F3-4131-90EF4325490E}"/>
              </a:ext>
            </a:extLst>
          </p:cNvPr>
          <p:cNvSpPr txBox="1"/>
          <p:nvPr/>
        </p:nvSpPr>
        <p:spPr>
          <a:xfrm>
            <a:off x="344660" y="163511"/>
            <a:ext cx="11316270" cy="1815882"/>
          </a:xfrm>
          <a:prstGeom prst="rect">
            <a:avLst/>
          </a:prstGeom>
          <a:noFill/>
        </p:spPr>
        <p:txBody>
          <a:bodyPr wrap="square" lIns="91440" tIns="45720" rIns="91440" bIns="45720" rtlCol="0" anchor="t">
            <a:spAutoFit/>
          </a:bodyPr>
          <a:lstStyle/>
          <a:p>
            <a:pPr algn="l"/>
            <a:r>
              <a:rPr lang="en-US" sz="2800" b="0"/>
              <a:t>An opportunity to amplify </a:t>
            </a:r>
            <a:endParaRPr lang="en-US" sz="2800"/>
          </a:p>
          <a:p>
            <a:pPr marL="457200" indent="-457200" algn="l">
              <a:buFont typeface="Arial"/>
              <a:buChar char="•"/>
            </a:pPr>
            <a:r>
              <a:rPr lang="en-US" sz="2800" b="0"/>
              <a:t>decades of experience addressing climate shocks </a:t>
            </a:r>
            <a:endParaRPr lang="en-US" sz="2800"/>
          </a:p>
          <a:p>
            <a:pPr marL="457200" indent="-457200" algn="l">
              <a:buFont typeface="Arial"/>
              <a:buChar char="•"/>
            </a:pPr>
            <a:r>
              <a:rPr lang="en-US" sz="2800" b="0"/>
              <a:t>organizational and collective commitments for NIE and the climate crisis</a:t>
            </a:r>
            <a:endParaRPr lang="en-US" sz="2800"/>
          </a:p>
        </p:txBody>
      </p:sp>
      <p:pic>
        <p:nvPicPr>
          <p:cNvPr id="20" name="Picture 19" descr="A person carrying a child in a flooded area&#10;&#10;Description automatically generated">
            <a:extLst>
              <a:ext uri="{FF2B5EF4-FFF2-40B4-BE49-F238E27FC236}">
                <a16:creationId xmlns:a16="http://schemas.microsoft.com/office/drawing/2014/main" id="{2F60B652-154D-25F0-1917-0A76046AA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907" y="4244358"/>
            <a:ext cx="1766001" cy="2308483"/>
          </a:xfrm>
          <a:prstGeom prst="rect">
            <a:avLst/>
          </a:prstGeom>
        </p:spPr>
      </p:pic>
      <p:pic>
        <p:nvPicPr>
          <p:cNvPr id="9" name="Picture 8">
            <a:extLst>
              <a:ext uri="{FF2B5EF4-FFF2-40B4-BE49-F238E27FC236}">
                <a16:creationId xmlns:a16="http://schemas.microsoft.com/office/drawing/2014/main" id="{7C2FF10A-4082-F8A3-8377-6B0800D12CD5}"/>
              </a:ext>
            </a:extLst>
          </p:cNvPr>
          <p:cNvPicPr>
            <a:picLocks noChangeAspect="1"/>
          </p:cNvPicPr>
          <p:nvPr/>
        </p:nvPicPr>
        <p:blipFill>
          <a:blip r:embed="rId6"/>
          <a:stretch>
            <a:fillRect/>
          </a:stretch>
        </p:blipFill>
        <p:spPr>
          <a:xfrm>
            <a:off x="6690046" y="1492308"/>
            <a:ext cx="1768017" cy="2324520"/>
          </a:xfrm>
          <a:prstGeom prst="rect">
            <a:avLst/>
          </a:prstGeom>
        </p:spPr>
      </p:pic>
      <p:pic>
        <p:nvPicPr>
          <p:cNvPr id="15" name="Picture 14">
            <a:extLst>
              <a:ext uri="{FF2B5EF4-FFF2-40B4-BE49-F238E27FC236}">
                <a16:creationId xmlns:a16="http://schemas.microsoft.com/office/drawing/2014/main" id="{E89D46F0-87FB-1BEE-9B65-69764E5A01EE}"/>
              </a:ext>
            </a:extLst>
          </p:cNvPr>
          <p:cNvPicPr>
            <a:picLocks noChangeAspect="1"/>
          </p:cNvPicPr>
          <p:nvPr/>
        </p:nvPicPr>
        <p:blipFill>
          <a:blip r:embed="rId7"/>
          <a:stretch>
            <a:fillRect/>
          </a:stretch>
        </p:blipFill>
        <p:spPr>
          <a:xfrm>
            <a:off x="4696620" y="4179763"/>
            <a:ext cx="1881371" cy="2580091"/>
          </a:xfrm>
          <a:prstGeom prst="rect">
            <a:avLst/>
          </a:prstGeom>
        </p:spPr>
      </p:pic>
      <p:pic>
        <p:nvPicPr>
          <p:cNvPr id="28" name="Picture 27">
            <a:extLst>
              <a:ext uri="{FF2B5EF4-FFF2-40B4-BE49-F238E27FC236}">
                <a16:creationId xmlns:a16="http://schemas.microsoft.com/office/drawing/2014/main" id="{6A71F0EB-3DCF-9BFB-3705-005D268176FB}"/>
              </a:ext>
            </a:extLst>
          </p:cNvPr>
          <p:cNvPicPr>
            <a:picLocks noChangeAspect="1"/>
          </p:cNvPicPr>
          <p:nvPr/>
        </p:nvPicPr>
        <p:blipFill>
          <a:blip r:embed="rId8"/>
          <a:stretch>
            <a:fillRect/>
          </a:stretch>
        </p:blipFill>
        <p:spPr>
          <a:xfrm>
            <a:off x="8460992" y="4244358"/>
            <a:ext cx="1800685" cy="2218253"/>
          </a:xfrm>
          <a:prstGeom prst="rect">
            <a:avLst/>
          </a:prstGeom>
        </p:spPr>
      </p:pic>
      <p:pic>
        <p:nvPicPr>
          <p:cNvPr id="30" name="Picture 29">
            <a:extLst>
              <a:ext uri="{FF2B5EF4-FFF2-40B4-BE49-F238E27FC236}">
                <a16:creationId xmlns:a16="http://schemas.microsoft.com/office/drawing/2014/main" id="{BBDD8128-2D6B-FB2A-4EBC-AB6BAB1ABF7D}"/>
              </a:ext>
            </a:extLst>
          </p:cNvPr>
          <p:cNvPicPr>
            <a:picLocks noChangeAspect="1"/>
          </p:cNvPicPr>
          <p:nvPr/>
        </p:nvPicPr>
        <p:blipFill>
          <a:blip r:embed="rId9"/>
          <a:stretch>
            <a:fillRect/>
          </a:stretch>
        </p:blipFill>
        <p:spPr>
          <a:xfrm>
            <a:off x="10436019" y="1552857"/>
            <a:ext cx="3403270" cy="2319437"/>
          </a:xfrm>
          <a:prstGeom prst="rect">
            <a:avLst/>
          </a:prstGeom>
        </p:spPr>
      </p:pic>
      <p:pic>
        <p:nvPicPr>
          <p:cNvPr id="2" name="Picture 1" descr="A group of people standing in a pile of sacks&#10;&#10;Description automatically generated">
            <a:extLst>
              <a:ext uri="{FF2B5EF4-FFF2-40B4-BE49-F238E27FC236}">
                <a16:creationId xmlns:a16="http://schemas.microsoft.com/office/drawing/2014/main" id="{A2E47C72-2745-C0A1-3B23-4885E25A00BE}"/>
              </a:ext>
            </a:extLst>
          </p:cNvPr>
          <p:cNvPicPr>
            <a:picLocks noChangeAspect="1"/>
          </p:cNvPicPr>
          <p:nvPr/>
        </p:nvPicPr>
        <p:blipFill>
          <a:blip r:embed="rId10"/>
          <a:stretch>
            <a:fillRect/>
          </a:stretch>
        </p:blipFill>
        <p:spPr>
          <a:xfrm>
            <a:off x="8589083" y="1560746"/>
            <a:ext cx="1659436" cy="2306514"/>
          </a:xfrm>
          <a:prstGeom prst="rect">
            <a:avLst/>
          </a:prstGeom>
        </p:spPr>
      </p:pic>
      <p:pic>
        <p:nvPicPr>
          <p:cNvPr id="3" name="Picture 2" descr="A group of people walking on a dirt path near a river&#10;&#10;Description automatically generated">
            <a:extLst>
              <a:ext uri="{FF2B5EF4-FFF2-40B4-BE49-F238E27FC236}">
                <a16:creationId xmlns:a16="http://schemas.microsoft.com/office/drawing/2014/main" id="{D5AAD3EF-8509-9332-DBE7-0C0FFA726F0E}"/>
              </a:ext>
            </a:extLst>
          </p:cNvPr>
          <p:cNvPicPr>
            <a:picLocks noChangeAspect="1"/>
          </p:cNvPicPr>
          <p:nvPr/>
        </p:nvPicPr>
        <p:blipFill>
          <a:blip r:embed="rId11"/>
          <a:stretch>
            <a:fillRect/>
          </a:stretch>
        </p:blipFill>
        <p:spPr>
          <a:xfrm>
            <a:off x="10367915" y="4086921"/>
            <a:ext cx="1891824" cy="2521048"/>
          </a:xfrm>
          <a:prstGeom prst="rect">
            <a:avLst/>
          </a:prstGeom>
        </p:spPr>
      </p:pic>
      <p:pic>
        <p:nvPicPr>
          <p:cNvPr id="6" name="Picture 5">
            <a:extLst>
              <a:ext uri="{FF2B5EF4-FFF2-40B4-BE49-F238E27FC236}">
                <a16:creationId xmlns:a16="http://schemas.microsoft.com/office/drawing/2014/main" id="{616EEA20-059D-7C87-A7CF-B81B2CC16AAE}"/>
              </a:ext>
            </a:extLst>
          </p:cNvPr>
          <p:cNvPicPr>
            <a:picLocks noChangeAspect="1"/>
          </p:cNvPicPr>
          <p:nvPr/>
        </p:nvPicPr>
        <p:blipFill>
          <a:blip r:embed="rId12"/>
          <a:stretch>
            <a:fillRect/>
          </a:stretch>
        </p:blipFill>
        <p:spPr>
          <a:xfrm>
            <a:off x="252064" y="2008448"/>
            <a:ext cx="4183041" cy="3612811"/>
          </a:xfrm>
          <a:prstGeom prst="rect">
            <a:avLst/>
          </a:prstGeom>
        </p:spPr>
      </p:pic>
    </p:spTree>
    <p:extLst>
      <p:ext uri="{BB962C8B-B14F-4D97-AF65-F5344CB8AC3E}">
        <p14:creationId xmlns:p14="http://schemas.microsoft.com/office/powerpoint/2010/main" val="265726511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60AA-39BC-4361-22F0-6ED15E687982}"/>
              </a:ext>
            </a:extLst>
          </p:cNvPr>
          <p:cNvSpPr>
            <a:spLocks noGrp="1"/>
          </p:cNvSpPr>
          <p:nvPr>
            <p:ph type="title"/>
          </p:nvPr>
        </p:nvSpPr>
        <p:spPr>
          <a:xfrm>
            <a:off x="602825" y="-72536"/>
            <a:ext cx="10504646" cy="1324182"/>
          </a:xfrm>
        </p:spPr>
        <p:txBody>
          <a:bodyPr>
            <a:normAutofit/>
          </a:bodyPr>
          <a:lstStyle/>
          <a:p>
            <a:r>
              <a:rPr lang="en-US" sz="3600">
                <a:solidFill>
                  <a:srgbClr val="455F51"/>
                </a:solidFill>
              </a:rPr>
              <a:t>GNC Climate Crisis Working Group</a:t>
            </a:r>
          </a:p>
        </p:txBody>
      </p:sp>
      <p:sp>
        <p:nvSpPr>
          <p:cNvPr id="3" name="Content Placeholder 2">
            <a:extLst>
              <a:ext uri="{FF2B5EF4-FFF2-40B4-BE49-F238E27FC236}">
                <a16:creationId xmlns:a16="http://schemas.microsoft.com/office/drawing/2014/main" id="{B4897EA8-DFF9-6CCF-DCC7-4E9F7D2C0A00}"/>
              </a:ext>
            </a:extLst>
          </p:cNvPr>
          <p:cNvSpPr>
            <a:spLocks noGrp="1"/>
          </p:cNvSpPr>
          <p:nvPr>
            <p:ph idx="1"/>
          </p:nvPr>
        </p:nvSpPr>
        <p:spPr>
          <a:xfrm>
            <a:off x="843677" y="1192959"/>
            <a:ext cx="10504646" cy="5247565"/>
          </a:xfrm>
        </p:spPr>
        <p:txBody>
          <a:bodyPr vert="horz" lIns="91440" tIns="45720" rIns="91440" bIns="45720" rtlCol="0" anchor="t">
            <a:normAutofit/>
          </a:bodyPr>
          <a:lstStyle/>
          <a:p>
            <a:r>
              <a:rPr lang="en-US" sz="2400" b="1" dirty="0"/>
              <a:t>Established 2022 </a:t>
            </a:r>
            <a:endParaRPr lang="en-US" sz="2400"/>
          </a:p>
          <a:p>
            <a:pPr marL="914400" lvl="1" indent="-457200" algn="l">
              <a:buFont typeface="Courier New" panose="020B0604020202020204" pitchFamily="34" charset="0"/>
              <a:buChar char="o"/>
            </a:pPr>
            <a:r>
              <a:rPr lang="en-US" sz="1800"/>
              <a:t>Raise awareness on nutrition and climate crisis</a:t>
            </a:r>
            <a:endParaRPr lang="en-US" sz="1800">
              <a:cs typeface="Calibri"/>
            </a:endParaRPr>
          </a:p>
          <a:p>
            <a:pPr marL="914400" lvl="1" indent="-457200" algn="l">
              <a:buFont typeface="Courier New" panose="020B0604020202020204" pitchFamily="34" charset="0"/>
              <a:buChar char="o"/>
            </a:pPr>
            <a:r>
              <a:rPr lang="en-US" sz="1800"/>
              <a:t>Stimulate technical consultation</a:t>
            </a:r>
            <a:endParaRPr lang="en-US" sz="1800">
              <a:cs typeface="Calibri"/>
            </a:endParaRPr>
          </a:p>
          <a:p>
            <a:pPr marL="914400" lvl="1" indent="-457200" algn="l">
              <a:buFont typeface="Courier New" panose="020B0604020202020204" pitchFamily="34" charset="0"/>
              <a:buChar char="o"/>
            </a:pPr>
            <a:r>
              <a:rPr lang="en-US" sz="1800"/>
              <a:t>Coordinate actions to address gaps in guidance, partnerships and action</a:t>
            </a:r>
            <a:endParaRPr lang="en-US" sz="1800">
              <a:cs typeface="Calibri"/>
            </a:endParaRPr>
          </a:p>
          <a:p>
            <a:pPr marL="457200" lvl="1" indent="0" algn="l">
              <a:buNone/>
            </a:pPr>
            <a:endParaRPr lang="en-US" sz="1800" dirty="0">
              <a:cs typeface="Calibri"/>
            </a:endParaRPr>
          </a:p>
          <a:p>
            <a:pPr algn="l"/>
            <a:r>
              <a:rPr lang="en-US" sz="2400" b="1" dirty="0"/>
              <a:t>2022 Survey </a:t>
            </a:r>
            <a:r>
              <a:rPr lang="en-US" sz="2400" dirty="0"/>
              <a:t>confirmed interest and diversity of concerns</a:t>
            </a:r>
            <a:endParaRPr lang="en-US" sz="2400" dirty="0">
              <a:cs typeface="Calibri"/>
            </a:endParaRPr>
          </a:p>
          <a:p>
            <a:pPr algn="l"/>
            <a:endParaRPr lang="en-US" sz="2400"/>
          </a:p>
          <a:p>
            <a:pPr algn="l"/>
            <a:r>
              <a:rPr lang="en-US" sz="2400" b="1" dirty="0"/>
              <a:t>Workplan buckets</a:t>
            </a:r>
            <a:endParaRPr lang="en-US" sz="2400" b="1" dirty="0">
              <a:cs typeface="Calibri"/>
            </a:endParaRPr>
          </a:p>
          <a:p>
            <a:pPr marL="914400" lvl="1" indent="-457200" algn="l">
              <a:buFont typeface="Courier New" panose="020B0604020202020204" pitchFamily="34" charset="0"/>
              <a:buChar char="o"/>
            </a:pPr>
            <a:r>
              <a:rPr lang="en-US" sz="1800" dirty="0"/>
              <a:t>Preparedness/resilience - increasing number of emergencies, more climatic events; resilience; including conflict linked with climate change and climate refugees/displaced </a:t>
            </a:r>
            <a:endParaRPr lang="en-US" sz="1800" dirty="0">
              <a:cs typeface="Calibri"/>
            </a:endParaRPr>
          </a:p>
          <a:p>
            <a:pPr marL="914400" lvl="1" indent="-457200" algn="l">
              <a:buFont typeface="Courier New" panose="020B0604020202020204" pitchFamily="34" charset="0"/>
              <a:buChar char="o"/>
            </a:pPr>
            <a:r>
              <a:rPr lang="en-US" sz="1800" dirty="0"/>
              <a:t>Food systems and nutrition &amp; nutrition programming </a:t>
            </a:r>
            <a:endParaRPr lang="en-US" sz="1800" dirty="0">
              <a:cs typeface="Calibri"/>
            </a:endParaRPr>
          </a:p>
          <a:p>
            <a:pPr marL="914400" lvl="1" indent="-457200" algn="l">
              <a:buFont typeface="Courier New" panose="020B0604020202020204" pitchFamily="34" charset="0"/>
              <a:buChar char="o"/>
            </a:pPr>
            <a:r>
              <a:rPr lang="en-US" sz="1800" dirty="0"/>
              <a:t>Environmental justice, anti-racism and </a:t>
            </a:r>
            <a:r>
              <a:rPr lang="en-US" sz="1800" err="1"/>
              <a:t>localisation</a:t>
            </a:r>
            <a:r>
              <a:rPr lang="en-US" sz="1800" dirty="0"/>
              <a:t> </a:t>
            </a:r>
            <a:endParaRPr lang="en-US" sz="1800" dirty="0">
              <a:cs typeface="Calibri"/>
            </a:endParaRPr>
          </a:p>
          <a:p>
            <a:pPr marL="914400" lvl="1" indent="-457200" algn="l">
              <a:buFont typeface="Courier New" panose="020B0604020202020204" pitchFamily="34" charset="0"/>
              <a:buChar char="o"/>
            </a:pPr>
            <a:r>
              <a:rPr lang="en-US" sz="1800" dirty="0"/>
              <a:t>Environmental impact - reducing impact of programming </a:t>
            </a:r>
            <a:endParaRPr lang="en-GB" sz="1800" dirty="0">
              <a:cs typeface="Calibri"/>
            </a:endParaRPr>
          </a:p>
        </p:txBody>
      </p:sp>
    </p:spTree>
    <p:extLst>
      <p:ext uri="{BB962C8B-B14F-4D97-AF65-F5344CB8AC3E}">
        <p14:creationId xmlns:p14="http://schemas.microsoft.com/office/powerpoint/2010/main" val="1499930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F290-2F32-916E-259B-62F99D7B8DC7}"/>
              </a:ext>
            </a:extLst>
          </p:cNvPr>
          <p:cNvSpPr>
            <a:spLocks noGrp="1"/>
          </p:cNvSpPr>
          <p:nvPr>
            <p:ph type="title"/>
          </p:nvPr>
        </p:nvSpPr>
        <p:spPr>
          <a:xfrm>
            <a:off x="200738" y="-112200"/>
            <a:ext cx="4751279" cy="1324182"/>
          </a:xfrm>
        </p:spPr>
        <p:txBody>
          <a:bodyPr>
            <a:normAutofit/>
          </a:bodyPr>
          <a:lstStyle/>
          <a:p>
            <a:r>
              <a:rPr lang="en-US" sz="3200">
                <a:solidFill>
                  <a:srgbClr val="455F51"/>
                </a:solidFill>
              </a:rPr>
              <a:t>2022 Survey themes</a:t>
            </a:r>
          </a:p>
        </p:txBody>
      </p:sp>
      <p:sp>
        <p:nvSpPr>
          <p:cNvPr id="3" name="Content Placeholder 2">
            <a:extLst>
              <a:ext uri="{FF2B5EF4-FFF2-40B4-BE49-F238E27FC236}">
                <a16:creationId xmlns:a16="http://schemas.microsoft.com/office/drawing/2014/main" id="{5EBECD90-7A85-0B05-D99F-96FB29F9C1C4}"/>
              </a:ext>
            </a:extLst>
          </p:cNvPr>
          <p:cNvSpPr>
            <a:spLocks noGrp="1"/>
          </p:cNvSpPr>
          <p:nvPr>
            <p:ph idx="1"/>
          </p:nvPr>
        </p:nvSpPr>
        <p:spPr>
          <a:xfrm>
            <a:off x="448674" y="1210805"/>
            <a:ext cx="4255409" cy="5004845"/>
          </a:xfrm>
        </p:spPr>
        <p:txBody>
          <a:bodyPr>
            <a:normAutofit/>
          </a:bodyPr>
          <a:lstStyle/>
          <a:p>
            <a:r>
              <a:rPr lang="en-US" sz="2398"/>
              <a:t>Evidence</a:t>
            </a:r>
          </a:p>
          <a:p>
            <a:endParaRPr lang="en-US" sz="2398"/>
          </a:p>
          <a:p>
            <a:r>
              <a:rPr lang="en-US" sz="2398"/>
              <a:t>Nutrition programming</a:t>
            </a:r>
          </a:p>
          <a:p>
            <a:endParaRPr lang="en-US" sz="2398"/>
          </a:p>
          <a:p>
            <a:r>
              <a:rPr lang="en-US" sz="2398"/>
              <a:t>Advocacy- emphasis on food systems and environment, and issues beyond nutrition (energy)</a:t>
            </a:r>
          </a:p>
          <a:p>
            <a:endParaRPr lang="en-US" sz="2398"/>
          </a:p>
          <a:p>
            <a:r>
              <a:rPr lang="en-US" sz="2398"/>
              <a:t>Supply chain localization and waste management</a:t>
            </a:r>
          </a:p>
          <a:p>
            <a:endParaRPr lang="en-US" sz="2398"/>
          </a:p>
          <a:p>
            <a:r>
              <a:rPr lang="en-US" sz="2398"/>
              <a:t>Sustainable local solutions</a:t>
            </a:r>
          </a:p>
          <a:p>
            <a:endParaRPr lang="en-US"/>
          </a:p>
        </p:txBody>
      </p:sp>
      <p:pic>
        <p:nvPicPr>
          <p:cNvPr id="4" name="Picture 3">
            <a:extLst>
              <a:ext uri="{FF2B5EF4-FFF2-40B4-BE49-F238E27FC236}">
                <a16:creationId xmlns:a16="http://schemas.microsoft.com/office/drawing/2014/main" id="{DFEA114E-97EB-B1C1-DD01-CF7890D6292E}"/>
              </a:ext>
            </a:extLst>
          </p:cNvPr>
          <p:cNvPicPr>
            <a:picLocks noChangeAspect="1"/>
          </p:cNvPicPr>
          <p:nvPr/>
        </p:nvPicPr>
        <p:blipFill>
          <a:blip r:embed="rId2"/>
          <a:stretch>
            <a:fillRect/>
          </a:stretch>
        </p:blipFill>
        <p:spPr>
          <a:xfrm>
            <a:off x="4810104" y="-2979634"/>
            <a:ext cx="7375546" cy="9834062"/>
          </a:xfrm>
          <a:prstGeom prst="rect">
            <a:avLst/>
          </a:prstGeom>
        </p:spPr>
      </p:pic>
    </p:spTree>
    <p:extLst>
      <p:ext uri="{BB962C8B-B14F-4D97-AF65-F5344CB8AC3E}">
        <p14:creationId xmlns:p14="http://schemas.microsoft.com/office/powerpoint/2010/main" val="473601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CCB95-E6DE-87B9-3615-10064117A0AE}"/>
              </a:ext>
            </a:extLst>
          </p:cNvPr>
          <p:cNvSpPr txBox="1"/>
          <p:nvPr/>
        </p:nvSpPr>
        <p:spPr>
          <a:xfrm>
            <a:off x="435359" y="160672"/>
            <a:ext cx="7548343"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455F51"/>
                </a:solidFill>
                <a:effectLst/>
                <a:uFillTx/>
                <a:latin typeface="Helvetica Neue"/>
                <a:ea typeface="Helvetica Neue"/>
                <a:cs typeface="Helvetica Neue"/>
                <a:sym typeface="Helvetica Neue"/>
              </a:rPr>
              <a:t>GNC action</a:t>
            </a:r>
            <a:r>
              <a:rPr lang="en-US" sz="3600" b="0">
                <a:solidFill>
                  <a:srgbClr val="455F51"/>
                </a:solidFill>
              </a:rPr>
              <a:t>: </a:t>
            </a:r>
            <a:r>
              <a:rPr kumimoji="0" lang="en-US" sz="3600" b="0" i="0" u="none" strike="noStrike" cap="none" spc="0" normalizeH="0" baseline="0">
                <a:ln>
                  <a:noFill/>
                </a:ln>
                <a:solidFill>
                  <a:srgbClr val="455F51"/>
                </a:solidFill>
                <a:effectLst/>
                <a:uFillTx/>
                <a:latin typeface="Helvetica Neue"/>
                <a:ea typeface="Helvetica Neue"/>
                <a:cs typeface="Helvetica Neue"/>
                <a:sym typeface="Helvetica Neue"/>
              </a:rPr>
              <a:t>NIE and climate crisis (Jan-June 2024)</a:t>
            </a:r>
          </a:p>
        </p:txBody>
      </p:sp>
      <p:graphicFrame>
        <p:nvGraphicFramePr>
          <p:cNvPr id="7" name="Diagram 6">
            <a:extLst>
              <a:ext uri="{FF2B5EF4-FFF2-40B4-BE49-F238E27FC236}">
                <a16:creationId xmlns:a16="http://schemas.microsoft.com/office/drawing/2014/main" id="{5F1D52AF-D40F-E8EA-BE08-79B123766A32}"/>
              </a:ext>
            </a:extLst>
          </p:cNvPr>
          <p:cNvGraphicFramePr/>
          <p:nvPr/>
        </p:nvGraphicFramePr>
        <p:xfrm>
          <a:off x="2901175" y="581874"/>
          <a:ext cx="8452242" cy="4641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DEE48EC5-8C45-82F8-7BF0-1E63F961E33D}"/>
              </a:ext>
            </a:extLst>
          </p:cNvPr>
          <p:cNvPicPr>
            <a:picLocks noChangeAspect="1"/>
          </p:cNvPicPr>
          <p:nvPr/>
        </p:nvPicPr>
        <p:blipFill>
          <a:blip r:embed="rId8"/>
          <a:stretch>
            <a:fillRect/>
          </a:stretch>
        </p:blipFill>
        <p:spPr>
          <a:xfrm>
            <a:off x="435359" y="3130973"/>
            <a:ext cx="2198554" cy="1899498"/>
          </a:xfrm>
          <a:prstGeom prst="rect">
            <a:avLst/>
          </a:prstGeom>
        </p:spPr>
      </p:pic>
      <p:sp>
        <p:nvSpPr>
          <p:cNvPr id="27" name="Arrow: Right 26">
            <a:extLst>
              <a:ext uri="{FF2B5EF4-FFF2-40B4-BE49-F238E27FC236}">
                <a16:creationId xmlns:a16="http://schemas.microsoft.com/office/drawing/2014/main" id="{575FEA21-916B-D888-98FE-0F9E1BEDDB50}"/>
              </a:ext>
            </a:extLst>
          </p:cNvPr>
          <p:cNvSpPr/>
          <p:nvPr/>
        </p:nvSpPr>
        <p:spPr>
          <a:xfrm>
            <a:off x="3135964" y="4380825"/>
            <a:ext cx="7976934" cy="1146468"/>
          </a:xfrm>
          <a:prstGeom prst="rightArrow">
            <a:avLst/>
          </a:prstGeom>
          <a:solidFill>
            <a:srgbClr val="92D05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TextBox 27">
            <a:extLst>
              <a:ext uri="{FF2B5EF4-FFF2-40B4-BE49-F238E27FC236}">
                <a16:creationId xmlns:a16="http://schemas.microsoft.com/office/drawing/2014/main" id="{5611CAC1-9FAB-6F1F-F4CF-499AD7E9453C}"/>
              </a:ext>
            </a:extLst>
          </p:cNvPr>
          <p:cNvSpPr txBox="1"/>
          <p:nvPr/>
        </p:nvSpPr>
        <p:spPr>
          <a:xfrm>
            <a:off x="4052405" y="4773672"/>
            <a:ext cx="6144052" cy="315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chemeClr val="bg1"/>
                </a:solidFill>
                <a:effectLst/>
                <a:uFillTx/>
                <a:latin typeface="Helvetica Neue"/>
                <a:ea typeface="Helvetica Neue"/>
                <a:cs typeface="Helvetica Neue"/>
                <a:sym typeface="Helvetica Neue"/>
              </a:rPr>
              <a:t>GNC Climate and Nutrition Working Group</a:t>
            </a:r>
          </a:p>
        </p:txBody>
      </p:sp>
      <p:sp>
        <p:nvSpPr>
          <p:cNvPr id="5" name="TextBox 4">
            <a:extLst>
              <a:ext uri="{FF2B5EF4-FFF2-40B4-BE49-F238E27FC236}">
                <a16:creationId xmlns:a16="http://schemas.microsoft.com/office/drawing/2014/main" id="{60B847F3-B7AF-16DC-BA37-E51B513872CE}"/>
              </a:ext>
            </a:extLst>
          </p:cNvPr>
          <p:cNvSpPr txBox="1"/>
          <p:nvPr/>
        </p:nvSpPr>
        <p:spPr>
          <a:xfrm>
            <a:off x="427121" y="1945732"/>
            <a:ext cx="2198553" cy="992579"/>
          </a:xfrm>
          <a:prstGeom prst="rect">
            <a:avLst/>
          </a:prstGeom>
          <a:solidFill>
            <a:srgbClr val="9CCB38"/>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User needs</a:t>
            </a:r>
          </a:p>
          <a:p>
            <a:pPr marL="0" marR="0" indent="0" algn="ctr" defTabSz="412750" rtl="0" fontAlgn="auto" latinLnBrk="0" hangingPunct="0">
              <a:lnSpc>
                <a:spcPct val="100000"/>
              </a:lnSpc>
              <a:spcBef>
                <a:spcPts val="0"/>
              </a:spcBef>
              <a:spcAft>
                <a:spcPts val="0"/>
              </a:spcAft>
              <a:buClrTx/>
              <a:buSzTx/>
              <a:buFontTx/>
              <a:buNone/>
              <a:tabLst/>
            </a:pPr>
            <a:endParaRPr lang="en-US" sz="1400" b="0"/>
          </a:p>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9" name="Right Brace 8">
            <a:extLst>
              <a:ext uri="{FF2B5EF4-FFF2-40B4-BE49-F238E27FC236}">
                <a16:creationId xmlns:a16="http://schemas.microsoft.com/office/drawing/2014/main" id="{DDDD8FAE-4C97-50BB-935C-11D3960FDB9F}"/>
              </a:ext>
            </a:extLst>
          </p:cNvPr>
          <p:cNvSpPr/>
          <p:nvPr/>
        </p:nvSpPr>
        <p:spPr>
          <a:xfrm>
            <a:off x="2594785" y="1630233"/>
            <a:ext cx="284480" cy="3597534"/>
          </a:xfrm>
          <a:prstGeom prst="righ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40" name="Picture 39" descr="A close-up of a brochure&#10;&#10;Description automatically generated">
            <a:extLst>
              <a:ext uri="{FF2B5EF4-FFF2-40B4-BE49-F238E27FC236}">
                <a16:creationId xmlns:a16="http://schemas.microsoft.com/office/drawing/2014/main" id="{1DBFD548-8613-82D0-24A5-64CD14E2868F}"/>
              </a:ext>
            </a:extLst>
          </p:cNvPr>
          <p:cNvPicPr>
            <a:picLocks noChangeAspect="1"/>
          </p:cNvPicPr>
          <p:nvPr/>
        </p:nvPicPr>
        <p:blipFill>
          <a:blip r:embed="rId9"/>
          <a:stretch>
            <a:fillRect/>
          </a:stretch>
        </p:blipFill>
        <p:spPr>
          <a:xfrm>
            <a:off x="3095847" y="5232881"/>
            <a:ext cx="5144297" cy="6858000"/>
          </a:xfrm>
          <a:prstGeom prst="rect">
            <a:avLst/>
          </a:prstGeom>
        </p:spPr>
      </p:pic>
    </p:spTree>
    <p:extLst>
      <p:ext uri="{BB962C8B-B14F-4D97-AF65-F5344CB8AC3E}">
        <p14:creationId xmlns:p14="http://schemas.microsoft.com/office/powerpoint/2010/main" val="329091249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4"/>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5"/>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5" name="TextBox 3">
            <a:extLst>
              <a:ext uri="{FF2B5EF4-FFF2-40B4-BE49-F238E27FC236}">
                <a16:creationId xmlns:a16="http://schemas.microsoft.com/office/drawing/2014/main" id="{C268C904-2A4D-7ED0-E292-EA75CBF3AD8D}"/>
              </a:ext>
            </a:extLst>
          </p:cNvPr>
          <p:cNvSpPr txBox="1"/>
          <p:nvPr/>
        </p:nvSpPr>
        <p:spPr>
          <a:xfrm>
            <a:off x="10565515"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800" b="0" spc="-100">
                <a:solidFill>
                  <a:srgbClr val="808080"/>
                </a:solidFill>
                <a:latin typeface="Calibri"/>
                <a:cs typeface="Calibri"/>
              </a:rPr>
              <a:t>MENA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spTree>
    <p:extLst>
      <p:ext uri="{BB962C8B-B14F-4D97-AF65-F5344CB8AC3E}">
        <p14:creationId xmlns:p14="http://schemas.microsoft.com/office/powerpoint/2010/main" val="353043438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89311A-A674-A588-8F9B-06FD038D2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11" t="-1" r="5883" b="-1"/>
          <a:stretch/>
        </p:blipFill>
        <p:spPr bwMode="auto">
          <a:xfrm>
            <a:off x="7126355" y="10"/>
            <a:ext cx="5065642" cy="6857990"/>
          </a:xfrm>
          <a:prstGeom prst="rect">
            <a:avLst/>
          </a:prstGeom>
          <a:noFill/>
        </p:spPr>
      </p:pic>
      <p:sp>
        <p:nvSpPr>
          <p:cNvPr id="5" name="Content Placeholder 4">
            <a:extLst>
              <a:ext uri="{FF2B5EF4-FFF2-40B4-BE49-F238E27FC236}">
                <a16:creationId xmlns:a16="http://schemas.microsoft.com/office/drawing/2014/main" id="{2A53D37C-496C-F390-A826-7EB4D113FEC5}"/>
              </a:ext>
            </a:extLst>
          </p:cNvPr>
          <p:cNvSpPr>
            <a:spLocks noGrp="1"/>
          </p:cNvSpPr>
          <p:nvPr>
            <p:ph idx="1"/>
          </p:nvPr>
        </p:nvSpPr>
        <p:spPr>
          <a:xfrm>
            <a:off x="448229" y="1198799"/>
            <a:ext cx="5873152" cy="2109480"/>
          </a:xfrm>
        </p:spPr>
        <p:txBody>
          <a:bodyPr>
            <a:noAutofit/>
          </a:bodyPr>
          <a:lstStyle/>
          <a:p>
            <a:pPr marL="0" indent="0">
              <a:spcAft>
                <a:spcPts val="800"/>
              </a:spcAft>
              <a:buNone/>
            </a:pPr>
            <a:r>
              <a:rPr lang="en-US" sz="2500">
                <a:latin typeface="Calibri" panose="020F0502020204030204" pitchFamily="34" charset="0"/>
                <a:cs typeface="Calibri" panose="020F0502020204030204" pitchFamily="34" charset="0"/>
              </a:rPr>
              <a:t>UNICEF</a:t>
            </a:r>
            <a:r>
              <a:rPr lang="en-US" sz="2500">
                <a:effectLst/>
                <a:latin typeface="Calibri" panose="020F0502020204030204" pitchFamily="34" charset="0"/>
                <a:ea typeface="Calibri" panose="020F0502020204030204" pitchFamily="34" charset="0"/>
                <a:cs typeface="Calibri" panose="020F0502020204030204" pitchFamily="34" charset="0"/>
              </a:rPr>
              <a:t> and WFP Strategic Approach for </a:t>
            </a:r>
            <a:endParaRPr lang="en-US" sz="250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800"/>
              </a:spcAft>
              <a:buNone/>
            </a:pPr>
            <a:r>
              <a:rPr lang="en-US" sz="2500" b="1">
                <a:effectLst/>
                <a:latin typeface="Calibri" panose="020F0502020204030204" pitchFamily="34" charset="0"/>
                <a:ea typeface="Calibri" panose="020F0502020204030204" pitchFamily="34" charset="0"/>
                <a:cs typeface="Calibri" panose="020F0502020204030204" pitchFamily="34" charset="0"/>
              </a:rPr>
              <a:t>Early Actions to Address Wasting in Children and Women in </a:t>
            </a:r>
            <a:r>
              <a:rPr lang="en-US" sz="2500" b="1">
                <a:latin typeface="Calibri" panose="020F0502020204030204" pitchFamily="34" charset="0"/>
                <a:ea typeface="Calibri" panose="020F0502020204030204" pitchFamily="34" charset="0"/>
                <a:cs typeface="Calibri" panose="020F0502020204030204" pitchFamily="34" charset="0"/>
              </a:rPr>
              <a:t>Humanitarian Context with a focus on </a:t>
            </a:r>
            <a:r>
              <a:rPr lang="en-US" sz="2500" b="1">
                <a:effectLst/>
                <a:latin typeface="Calibri" panose="020F0502020204030204" pitchFamily="34" charset="0"/>
                <a:ea typeface="Calibri" panose="020F0502020204030204" pitchFamily="34" charset="0"/>
                <a:cs typeface="Calibri" panose="020F0502020204030204" pitchFamily="34" charset="0"/>
              </a:rPr>
              <a:t>15 Priority Countries (2024–2026)</a:t>
            </a:r>
            <a:endParaRPr lang="en-US" sz="250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7DC94C8-EADF-0AAA-529B-5B15ECCDFB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072" y="5319149"/>
            <a:ext cx="1764030" cy="1085850"/>
          </a:xfrm>
          <a:prstGeom prst="rect">
            <a:avLst/>
          </a:prstGeom>
          <a:noFill/>
          <a:ln>
            <a:noFill/>
          </a:ln>
        </p:spPr>
      </p:pic>
      <p:pic>
        <p:nvPicPr>
          <p:cNvPr id="10" name="Picture 9">
            <a:extLst>
              <a:ext uri="{FF2B5EF4-FFF2-40B4-BE49-F238E27FC236}">
                <a16:creationId xmlns:a16="http://schemas.microsoft.com/office/drawing/2014/main" id="{E0ECFF89-6B41-BDC1-2F8F-505D7DB9D8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1417" y="5471549"/>
            <a:ext cx="1819910" cy="800100"/>
          </a:xfrm>
          <a:prstGeom prst="rect">
            <a:avLst/>
          </a:prstGeom>
          <a:noFill/>
          <a:ln>
            <a:noFill/>
          </a:ln>
        </p:spPr>
      </p:pic>
      <p:sp>
        <p:nvSpPr>
          <p:cNvPr id="2" name="Content Placeholder 4">
            <a:extLst>
              <a:ext uri="{FF2B5EF4-FFF2-40B4-BE49-F238E27FC236}">
                <a16:creationId xmlns:a16="http://schemas.microsoft.com/office/drawing/2014/main" id="{BD415D42-6CAD-36E9-3E71-B8BD32D59F35}"/>
              </a:ext>
            </a:extLst>
          </p:cNvPr>
          <p:cNvSpPr txBox="1">
            <a:spLocks/>
          </p:cNvSpPr>
          <p:nvPr/>
        </p:nvSpPr>
        <p:spPr>
          <a:xfrm>
            <a:off x="448229" y="3680504"/>
            <a:ext cx="5065642" cy="9325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en-US" sz="2000">
                <a:latin typeface="Calibri" panose="020F0502020204030204" pitchFamily="34" charset="0"/>
                <a:ea typeface="Calibri" panose="020F0502020204030204" pitchFamily="34" charset="0"/>
                <a:cs typeface="Arial" panose="020B0604020202020204" pitchFamily="34" charset="0"/>
              </a:rPr>
              <a:t>Minh Tram Le, UNICEF HQ</a:t>
            </a:r>
          </a:p>
          <a:p>
            <a:pPr marL="0" indent="0">
              <a:spcAft>
                <a:spcPts val="800"/>
              </a:spcAft>
              <a:buFont typeface="Arial" panose="020B0604020202020204" pitchFamily="34" charset="0"/>
              <a:buNone/>
            </a:pPr>
            <a:r>
              <a:rPr lang="en-US" sz="2000">
                <a:latin typeface="Calibri" panose="020F0502020204030204" pitchFamily="34" charset="0"/>
                <a:ea typeface="Calibri" panose="020F0502020204030204" pitchFamily="34" charset="0"/>
                <a:cs typeface="Calibri" panose="020F0502020204030204" pitchFamily="34" charset="0"/>
              </a:rPr>
              <a:t>Gwenaelle Garnier, WFP HQ</a:t>
            </a:r>
          </a:p>
        </p:txBody>
      </p:sp>
    </p:spTree>
    <p:extLst>
      <p:ext uri="{BB962C8B-B14F-4D97-AF65-F5344CB8AC3E}">
        <p14:creationId xmlns:p14="http://schemas.microsoft.com/office/powerpoint/2010/main" val="30040213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08EF13-3AE6-48E8-8FFB-0C6B04D4FA33}"/>
              </a:ext>
            </a:extLst>
          </p:cNvPr>
          <p:cNvSpPr txBox="1"/>
          <p:nvPr/>
        </p:nvSpPr>
        <p:spPr>
          <a:xfrm>
            <a:off x="409320" y="1301000"/>
            <a:ext cx="6048442" cy="5119350"/>
          </a:xfrm>
          <a:prstGeom prst="rect">
            <a:avLst/>
          </a:prstGeom>
          <a:noFill/>
        </p:spPr>
        <p:txBody>
          <a:bodyPr wrap="square" lIns="91440" tIns="45720" rIns="91440" bIns="45720" rtlCol="0" anchor="t">
            <a:spAutoFit/>
          </a:bodyPr>
          <a:lstStyle/>
          <a:p>
            <a:pPr marL="285750" indent="-285750">
              <a:spcAft>
                <a:spcPts val="800"/>
              </a:spcAft>
              <a:buFont typeface="Arial" panose="020B0604020202020204" pitchFamily="34" charset="0"/>
              <a:buChar char="•"/>
            </a:pPr>
            <a:r>
              <a:rPr lang="en-GB" sz="2000" b="1" i="1">
                <a:solidFill>
                  <a:schemeClr val="bg1"/>
                </a:solidFill>
                <a:effectLst/>
                <a:latin typeface="+mj-lt"/>
                <a:ea typeface="Calibri" panose="020F0502020204030204" pitchFamily="34" charset="0"/>
                <a:cs typeface="Arial"/>
              </a:rPr>
              <a:t>WHO Guideline</a:t>
            </a:r>
            <a:r>
              <a:rPr lang="en-GB" sz="2000" i="1">
                <a:solidFill>
                  <a:schemeClr val="bg1"/>
                </a:solidFill>
                <a:effectLst/>
                <a:latin typeface="+mj-lt"/>
                <a:ea typeface="Calibri" panose="020F0502020204030204" pitchFamily="34" charset="0"/>
                <a:cs typeface="Arial"/>
              </a:rPr>
              <a:t> </a:t>
            </a:r>
            <a:r>
              <a:rPr lang="en-GB" sz="2000">
                <a:solidFill>
                  <a:schemeClr val="bg1"/>
                </a:solidFill>
                <a:effectLst/>
                <a:latin typeface="+mj-lt"/>
                <a:ea typeface="Calibri" panose="020F0502020204030204" pitchFamily="34" charset="0"/>
                <a:cs typeface="Arial"/>
              </a:rPr>
              <a:t>- an opportunity to foster programmatic shifts for wasting, under Government leadership</a:t>
            </a:r>
          </a:p>
          <a:p>
            <a:pPr marL="285750" indent="-285750">
              <a:spcAft>
                <a:spcPts val="800"/>
              </a:spcAft>
              <a:buFont typeface="Arial" panose="020B0604020202020204" pitchFamily="34" charset="0"/>
              <a:buChar char="•"/>
            </a:pPr>
            <a:r>
              <a:rPr lang="en-GB" sz="2000" b="1" i="1">
                <a:solidFill>
                  <a:schemeClr val="bg1"/>
                </a:solidFill>
                <a:latin typeface="+mj-lt"/>
                <a:cs typeface="Arial"/>
              </a:rPr>
              <a:t>Targeting to the most vulnerable - </a:t>
            </a:r>
            <a:r>
              <a:rPr lang="en-GB" sz="2000">
                <a:solidFill>
                  <a:schemeClr val="bg1"/>
                </a:solidFill>
                <a:latin typeface="+mj-lt"/>
                <a:cs typeface="Arial"/>
              </a:rPr>
              <a:t>increased needs and decreased resources </a:t>
            </a:r>
          </a:p>
          <a:p>
            <a:pPr marL="285750" indent="-285750">
              <a:spcAft>
                <a:spcPts val="800"/>
              </a:spcAft>
              <a:buFont typeface="Arial" panose="020B0604020202020204" pitchFamily="34" charset="0"/>
              <a:buChar char="•"/>
            </a:pPr>
            <a:r>
              <a:rPr lang="en-GB" sz="2000" b="1" i="1">
                <a:solidFill>
                  <a:schemeClr val="bg1"/>
                </a:solidFill>
                <a:latin typeface="+mj-lt"/>
                <a:cs typeface="Arial"/>
              </a:rPr>
              <a:t>Prevention</a:t>
            </a:r>
            <a:r>
              <a:rPr lang="en-GB" sz="2000">
                <a:solidFill>
                  <a:schemeClr val="bg1"/>
                </a:solidFill>
                <a:latin typeface="+mj-lt"/>
                <a:cs typeface="Arial"/>
              </a:rPr>
              <a:t> - strengthened programming linked with management</a:t>
            </a:r>
          </a:p>
          <a:p>
            <a:pPr marL="285750" indent="-285750">
              <a:spcAft>
                <a:spcPts val="800"/>
              </a:spcAft>
              <a:buFont typeface="Arial" panose="020B0604020202020204" pitchFamily="34" charset="0"/>
              <a:buChar char="•"/>
            </a:pPr>
            <a:r>
              <a:rPr lang="en-GB" sz="2000" b="1" i="1">
                <a:solidFill>
                  <a:schemeClr val="bg1"/>
                </a:solidFill>
                <a:latin typeface="+mj-lt"/>
                <a:cs typeface="Arial"/>
              </a:rPr>
              <a:t>Partnership Process:</a:t>
            </a:r>
          </a:p>
          <a:p>
            <a:pPr marL="742950" lvl="1" indent="-285750">
              <a:spcAft>
                <a:spcPts val="800"/>
              </a:spcAft>
              <a:buFont typeface="Arial" panose="020B0604020202020204" pitchFamily="34" charset="0"/>
              <a:buChar char="•"/>
            </a:pPr>
            <a:r>
              <a:rPr lang="en-GB" sz="2000">
                <a:solidFill>
                  <a:schemeClr val="bg1"/>
                </a:solidFill>
                <a:latin typeface="+mj-lt"/>
                <a:cs typeface="Arial"/>
              </a:rPr>
              <a:t>BHA/ UNICEF/ WFP Meeting:  April 2023</a:t>
            </a:r>
          </a:p>
          <a:p>
            <a:pPr marL="742950" lvl="1" indent="-285750">
              <a:spcAft>
                <a:spcPts val="800"/>
              </a:spcAft>
              <a:buFont typeface="Arial" panose="020B0604020202020204" pitchFamily="34" charset="0"/>
              <a:buChar char="•"/>
            </a:pPr>
            <a:r>
              <a:rPr lang="en-GB" sz="2000">
                <a:solidFill>
                  <a:schemeClr val="bg1"/>
                </a:solidFill>
                <a:latin typeface="+mj-lt"/>
                <a:cs typeface="Arial"/>
              </a:rPr>
              <a:t>Strategic Planning- June 2023</a:t>
            </a:r>
          </a:p>
          <a:p>
            <a:pPr marL="742950" lvl="1" indent="-285750">
              <a:spcAft>
                <a:spcPts val="800"/>
              </a:spcAft>
              <a:buFont typeface="Arial" panose="020B0604020202020204" pitchFamily="34" charset="0"/>
              <a:buChar char="•"/>
            </a:pPr>
            <a:r>
              <a:rPr lang="en-GB" sz="2000">
                <a:solidFill>
                  <a:schemeClr val="bg1"/>
                </a:solidFill>
                <a:latin typeface="+mj-lt"/>
                <a:cs typeface="Arial"/>
              </a:rPr>
              <a:t>Communication to Key countries -  Strategic Note- July 2023</a:t>
            </a:r>
          </a:p>
          <a:p>
            <a:pPr marL="742950" lvl="1" indent="-285750">
              <a:spcAft>
                <a:spcPts val="800"/>
              </a:spcAft>
              <a:buFont typeface="Arial" panose="020B0604020202020204" pitchFamily="34" charset="0"/>
              <a:buChar char="•"/>
            </a:pPr>
            <a:r>
              <a:rPr lang="en-GB" sz="2000">
                <a:solidFill>
                  <a:schemeClr val="bg1"/>
                </a:solidFill>
                <a:latin typeface="+mj-lt"/>
                <a:cs typeface="Arial"/>
              </a:rPr>
              <a:t>Ongoing: Government Engagement; fundraising and implementation planning</a:t>
            </a:r>
          </a:p>
        </p:txBody>
      </p:sp>
      <p:pic>
        <p:nvPicPr>
          <p:cNvPr id="7" name="Picture 6" descr="A silhouette of a person holding a child&#10;&#10;Description automatically generated">
            <a:extLst>
              <a:ext uri="{FF2B5EF4-FFF2-40B4-BE49-F238E27FC236}">
                <a16:creationId xmlns:a16="http://schemas.microsoft.com/office/drawing/2014/main" id="{B2A8A083-D35E-BCB5-386B-1263F203CB41}"/>
              </a:ext>
            </a:extLst>
          </p:cNvPr>
          <p:cNvPicPr>
            <a:picLocks noChangeAspect="1"/>
          </p:cNvPicPr>
          <p:nvPr/>
        </p:nvPicPr>
        <p:blipFill rotWithShape="1">
          <a:blip r:embed="rId3"/>
          <a:srcRect l="33808" r="15872"/>
          <a:stretch/>
        </p:blipFill>
        <p:spPr>
          <a:xfrm>
            <a:off x="6728031" y="0"/>
            <a:ext cx="5463969" cy="6858000"/>
          </a:xfrm>
          <a:prstGeom prst="rect">
            <a:avLst/>
          </a:prstGeom>
        </p:spPr>
      </p:pic>
      <p:sp>
        <p:nvSpPr>
          <p:cNvPr id="8" name="TextBox 7">
            <a:extLst>
              <a:ext uri="{FF2B5EF4-FFF2-40B4-BE49-F238E27FC236}">
                <a16:creationId xmlns:a16="http://schemas.microsoft.com/office/drawing/2014/main" id="{8EC5D00F-8ECD-3CDD-2514-9B30BBCDCB43}"/>
              </a:ext>
            </a:extLst>
          </p:cNvPr>
          <p:cNvSpPr txBox="1"/>
          <p:nvPr/>
        </p:nvSpPr>
        <p:spPr>
          <a:xfrm>
            <a:off x="622999" y="437650"/>
            <a:ext cx="3999244" cy="507831"/>
          </a:xfrm>
          <a:prstGeom prst="rect">
            <a:avLst/>
          </a:prstGeom>
          <a:noFill/>
        </p:spPr>
        <p:txBody>
          <a:bodyPr wrap="square" lIns="91440" tIns="45720" rIns="91440" bIns="45720" rtlCol="0" anchor="t">
            <a:spAutoFit/>
          </a:bodyPr>
          <a:lstStyle/>
          <a:p>
            <a:pPr defTabSz="914126">
              <a:lnSpc>
                <a:spcPct val="90000"/>
              </a:lnSpc>
              <a:spcBef>
                <a:spcPct val="0"/>
              </a:spcBef>
            </a:pPr>
            <a:r>
              <a:rPr lang="en-US" sz="3000" b="1">
                <a:solidFill>
                  <a:srgbClr val="FFC000"/>
                </a:solidFill>
                <a:latin typeface="Arial" panose="020B0604020202020204" pitchFamily="34" charset="0"/>
                <a:ea typeface="Open Sans ExtraBold"/>
                <a:cs typeface="Arial" panose="020B0604020202020204" pitchFamily="34" charset="0"/>
              </a:rPr>
              <a:t>A new opportunity</a:t>
            </a:r>
            <a:endParaRPr lang="en-US" sz="3000" b="1">
              <a:solidFill>
                <a:srgbClr val="0070C0"/>
              </a:solidFill>
              <a:latin typeface="Arial" panose="020B0604020202020204" pitchFamily="34" charset="0"/>
              <a:ea typeface="Open Sans ExtraBold"/>
              <a:cs typeface="Arial" panose="020B0604020202020204" pitchFamily="34" charset="0"/>
            </a:endParaRPr>
          </a:p>
        </p:txBody>
      </p:sp>
    </p:spTree>
    <p:extLst>
      <p:ext uri="{BB962C8B-B14F-4D97-AF65-F5344CB8AC3E}">
        <p14:creationId xmlns:p14="http://schemas.microsoft.com/office/powerpoint/2010/main" val="93348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CB8277-EEDE-21F7-A1FD-F5A726811032}"/>
              </a:ext>
            </a:extLst>
          </p:cNvPr>
          <p:cNvSpPr>
            <a:spLocks noGrp="1"/>
          </p:cNvSpPr>
          <p:nvPr>
            <p:ph idx="1"/>
          </p:nvPr>
        </p:nvSpPr>
        <p:spPr>
          <a:xfrm>
            <a:off x="1054132" y="1162288"/>
            <a:ext cx="10475257" cy="4923878"/>
          </a:xfrm>
        </p:spPr>
        <p:txBody>
          <a:bodyPr vert="horz" lIns="91440" tIns="45720" rIns="91440" bIns="45720" rtlCol="0" anchor="t">
            <a:normAutofit fontScale="92500" lnSpcReduction="20000"/>
          </a:bodyPr>
          <a:lstStyle/>
          <a:p>
            <a:pPr>
              <a:buFont typeface="Wingdings" panose="05000000000000000000" pitchFamily="2" charset="2"/>
              <a:buChar char="§"/>
            </a:pPr>
            <a:r>
              <a:rPr lang="en-US" sz="2400" b="0" i="0" u="none" baseline="0">
                <a:solidFill>
                  <a:srgbClr val="000000"/>
                </a:solidFill>
                <a:latin typeface="Arial" panose="020B0604020202020204" pitchFamily="34" charset="0"/>
                <a:cs typeface="Arial" panose="020B0604020202020204" pitchFamily="34" charset="0"/>
              </a:rPr>
              <a:t>97.7% of the nutrition facilities are safe and equally accessible</a:t>
            </a:r>
          </a:p>
          <a:p>
            <a:pPr marL="0" indent="0">
              <a:buNone/>
            </a:pPr>
            <a:endParaRPr lang="en-US" sz="2400">
              <a:solidFill>
                <a:srgbClr val="000000"/>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000">
                <a:solidFill>
                  <a:srgbClr val="000000"/>
                </a:solidFill>
                <a:latin typeface="Arial" panose="020B0604020202020204" pitchFamily="34" charset="0"/>
                <a:cs typeface="Arial" panose="020B0604020202020204" pitchFamily="34" charset="0"/>
              </a:rPr>
              <a:t>100% of nutrition sites reported having no safety concerns</a:t>
            </a:r>
          </a:p>
          <a:p>
            <a:pPr marL="0" indent="0">
              <a:buNone/>
            </a:pPr>
            <a:endParaRPr lang="en-US" sz="24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a:solidFill>
                  <a:srgbClr val="000000"/>
                </a:solidFill>
                <a:latin typeface="Arial" panose="020B0604020202020204" pitchFamily="34" charset="0"/>
                <a:cs typeface="Arial" panose="020B0604020202020204" pitchFamily="34" charset="0"/>
              </a:rPr>
              <a:t>100% of nutrition sites have a private consultation/counselling room</a:t>
            </a:r>
            <a:endParaRPr lang="en-US">
              <a:latin typeface="Arial" panose="020B0604020202020204" pitchFamily="34" charset="0"/>
              <a:cs typeface="Arial" panose="020B0604020202020204" pitchFamily="34" charset="0"/>
            </a:endParaRPr>
          </a:p>
          <a:p>
            <a:pPr marL="0" indent="0">
              <a:buNone/>
            </a:pPr>
            <a:endParaRPr lang="en-US" sz="24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a:solidFill>
                  <a:srgbClr val="000000"/>
                </a:solidFill>
                <a:latin typeface="Arial" panose="020B0604020202020204" pitchFamily="34" charset="0"/>
                <a:cs typeface="Arial" panose="020B0604020202020204" pitchFamily="34" charset="0"/>
              </a:rPr>
              <a:t>100% of nutrition sites – no requests for payment/</a:t>
            </a:r>
            <a:r>
              <a:rPr lang="en-US" sz="2400" err="1">
                <a:solidFill>
                  <a:srgbClr val="000000"/>
                </a:solidFill>
                <a:latin typeface="Arial" panose="020B0604020202020204" pitchFamily="34" charset="0"/>
                <a:cs typeface="Arial" panose="020B0604020202020204" pitchFamily="34" charset="0"/>
              </a:rPr>
              <a:t>favours</a:t>
            </a:r>
            <a:r>
              <a:rPr lang="en-US" sz="2400">
                <a:solidFill>
                  <a:srgbClr val="000000"/>
                </a:solidFill>
                <a:latin typeface="Arial" panose="020B0604020202020204" pitchFamily="34" charset="0"/>
                <a:cs typeface="Arial" panose="020B0604020202020204" pitchFamily="34" charset="0"/>
              </a:rPr>
              <a:t> to gain access to nutrition services</a:t>
            </a:r>
          </a:p>
          <a:p>
            <a:pPr marL="0" indent="0">
              <a:buNone/>
            </a:pPr>
            <a:endParaRPr lang="en-US" sz="24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GB" sz="2400">
                <a:effectLst/>
                <a:latin typeface="Arial" panose="020B0604020202020204" pitchFamily="34" charset="0"/>
                <a:ea typeface="Arial" panose="020B0604020202020204" pitchFamily="34" charset="0"/>
                <a:cs typeface="Arial" panose="020B0604020202020204" pitchFamily="34" charset="0"/>
              </a:rPr>
              <a:t>13.6</a:t>
            </a:r>
            <a:r>
              <a:rPr lang="en-GB" sz="2400">
                <a:latin typeface="Arial" panose="020B0604020202020204" pitchFamily="34" charset="0"/>
                <a:ea typeface="Arial" panose="020B0604020202020204" pitchFamily="34" charset="0"/>
                <a:cs typeface="Arial" panose="020B0604020202020204" pitchFamily="34" charset="0"/>
              </a:rPr>
              <a:t>%</a:t>
            </a:r>
            <a:r>
              <a:rPr lang="en-GB" sz="2400">
                <a:effectLst/>
                <a:latin typeface="Arial" panose="020B0604020202020204" pitchFamily="34" charset="0"/>
                <a:ea typeface="Arial" panose="020B0604020202020204" pitchFamily="34" charset="0"/>
                <a:cs typeface="Arial" panose="020B0604020202020204" pitchFamily="34" charset="0"/>
              </a:rPr>
              <a:t> of facilities assessed do not have adequate toilets and are not separated by gender</a:t>
            </a:r>
          </a:p>
          <a:p>
            <a:pPr marL="0" indent="0">
              <a:buNone/>
            </a:pPr>
            <a:endParaRPr lang="en-GB" sz="2400">
              <a:effectLst/>
              <a:latin typeface="Arial" panose="020B0604020202020204" pitchFamily="34" charset="0"/>
              <a:ea typeface="Arial" panose="020B0604020202020204" pitchFamily="34" charset="0"/>
              <a:cs typeface="Arial" panose="020B0604020202020204" pitchFamily="34" charset="0"/>
            </a:endParaRPr>
          </a:p>
          <a:p>
            <a:pPr>
              <a:buFont typeface="Wingdings" panose="05000000000000000000" pitchFamily="2" charset="2"/>
              <a:buChar char="§"/>
            </a:pPr>
            <a:r>
              <a:rPr lang="en-US" sz="2400" b="0" i="0" u="none" strike="noStrike" baseline="0">
                <a:solidFill>
                  <a:srgbClr val="000000"/>
                </a:solidFill>
                <a:latin typeface="Arial" panose="020B0604020202020204" pitchFamily="34" charset="0"/>
                <a:cs typeface="Arial" panose="020B0604020202020204" pitchFamily="34" charset="0"/>
              </a:rPr>
              <a:t>80% of nutrition facility staff stated that sexual reproductive health and rights (SRHR) messages are not incorporated into nutrition outreach</a:t>
            </a:r>
          </a:p>
          <a:p>
            <a:pPr marL="0" indent="0">
              <a:buNone/>
            </a:pPr>
            <a:endParaRPr lang="en-US" sz="2400">
              <a:latin typeface="Arial"/>
              <a:cs typeface="Arial"/>
            </a:endParaRPr>
          </a:p>
          <a:p>
            <a:pPr>
              <a:buFont typeface="Wingdings" panose="05000000000000000000" pitchFamily="2" charset="2"/>
              <a:buChar char="§"/>
            </a:pPr>
            <a:endParaRPr lang="en-US" sz="2400">
              <a:solidFill>
                <a:srgbClr val="000000"/>
              </a:solidFill>
              <a:highlight>
                <a:srgbClr val="FFFF00"/>
              </a:highlight>
              <a:latin typeface="Arial"/>
              <a:cs typeface="Arial"/>
            </a:endParaRPr>
          </a:p>
          <a:p>
            <a:pPr>
              <a:buFont typeface="Wingdings" panose="05000000000000000000" pitchFamily="2" charset="2"/>
              <a:buChar char="§"/>
            </a:pPr>
            <a:endParaRPr lang="en-US" sz="2200">
              <a:solidFill>
                <a:srgbClr val="000000"/>
              </a:solidFill>
              <a:latin typeface="Arial" panose="020B0604020202020204" pitchFamily="34" charset="0"/>
              <a:cs typeface="Arial"/>
            </a:endParaRPr>
          </a:p>
          <a:p>
            <a:pPr marL="0" indent="0">
              <a:buNone/>
            </a:pPr>
            <a:endParaRPr lang="en-US" sz="2400">
              <a:solidFill>
                <a:srgbClr val="000000"/>
              </a:solidFill>
              <a:latin typeface="Arial" panose="020B0604020202020204" pitchFamily="34" charset="0"/>
            </a:endParaRPr>
          </a:p>
        </p:txBody>
      </p:sp>
      <p:pic>
        <p:nvPicPr>
          <p:cNvPr id="3" name="Picture 2">
            <a:extLst>
              <a:ext uri="{FF2B5EF4-FFF2-40B4-BE49-F238E27FC236}">
                <a16:creationId xmlns:a16="http://schemas.microsoft.com/office/drawing/2014/main" id="{28F9B232-53AC-1E44-3AB5-9FF5B777E9F8}"/>
              </a:ext>
            </a:extLst>
          </p:cNvPr>
          <p:cNvPicPr/>
          <p:nvPr/>
        </p:nvPicPr>
        <p:blipFill>
          <a:blip r:embed="rId2"/>
          <a:srcRect/>
          <a:stretch>
            <a:fillRect/>
          </a:stretch>
        </p:blipFill>
        <p:spPr>
          <a:xfrm>
            <a:off x="161789" y="6060955"/>
            <a:ext cx="1160780" cy="696595"/>
          </a:xfrm>
          <a:prstGeom prst="rect">
            <a:avLst/>
          </a:prstGeom>
          <a:ln/>
        </p:spPr>
      </p:pic>
      <p:sp>
        <p:nvSpPr>
          <p:cNvPr id="5" name="Title 1">
            <a:extLst>
              <a:ext uri="{FF2B5EF4-FFF2-40B4-BE49-F238E27FC236}">
                <a16:creationId xmlns:a16="http://schemas.microsoft.com/office/drawing/2014/main" id="{B2C83235-D18A-C91C-088F-7E88F71ABDBE}"/>
              </a:ext>
            </a:extLst>
          </p:cNvPr>
          <p:cNvSpPr txBox="1">
            <a:spLocks/>
          </p:cNvSpPr>
          <p:nvPr/>
        </p:nvSpPr>
        <p:spPr>
          <a:xfrm>
            <a:off x="-166437" y="0"/>
            <a:ext cx="12524873" cy="771834"/>
          </a:xfrm>
          <a:prstGeom prst="rect">
            <a:avLst/>
          </a:prstGeom>
          <a:solidFill>
            <a:srgbClr val="A9D18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highlight>
                  <a:srgbClr val="A9D18E"/>
                </a:highlight>
              </a:rPr>
              <a:t>	Key Findings </a:t>
            </a:r>
          </a:p>
        </p:txBody>
      </p:sp>
      <p:cxnSp>
        <p:nvCxnSpPr>
          <p:cNvPr id="7" name="Straight Connector 6">
            <a:extLst>
              <a:ext uri="{FF2B5EF4-FFF2-40B4-BE49-F238E27FC236}">
                <a16:creationId xmlns:a16="http://schemas.microsoft.com/office/drawing/2014/main" id="{8DFCE9BD-108D-3913-FD79-CCAEA67E75A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0971EB35-EBCA-C9CB-B81E-3202896DE847}"/>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5" name="Picture 14" descr="A grey rectangular sign with blue text&#10;&#10;Description automatically generated">
            <a:extLst>
              <a:ext uri="{FF2B5EF4-FFF2-40B4-BE49-F238E27FC236}">
                <a16:creationId xmlns:a16="http://schemas.microsoft.com/office/drawing/2014/main" id="{8AD41828-1C83-5FD4-5B0C-2A196F54D0B5}"/>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7" name="Picture 16" descr="A black background with green text&#10;&#10;Description automatically generated">
            <a:extLst>
              <a:ext uri="{FF2B5EF4-FFF2-40B4-BE49-F238E27FC236}">
                <a16:creationId xmlns:a16="http://schemas.microsoft.com/office/drawing/2014/main" id="{E8D28F9C-23D4-CEFF-E2B9-855C0543FC04}"/>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9" name="TextBox 11">
            <a:extLst>
              <a:ext uri="{FF2B5EF4-FFF2-40B4-BE49-F238E27FC236}">
                <a16:creationId xmlns:a16="http://schemas.microsoft.com/office/drawing/2014/main" id="{66895A46-237C-3782-4369-D45BF2CE8807}"/>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EAP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1566176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6B131F-2887-6CD7-F174-8AB221FEB68D}"/>
              </a:ext>
            </a:extLst>
          </p:cNvPr>
          <p:cNvSpPr txBox="1">
            <a:spLocks noGrp="1"/>
          </p:cNvSpPr>
          <p:nvPr>
            <p:ph idx="1"/>
          </p:nvPr>
        </p:nvSpPr>
        <p:spPr>
          <a:xfrm>
            <a:off x="653821" y="1517015"/>
            <a:ext cx="10542587" cy="4588628"/>
          </a:xfrm>
          <a:prstGeom prst="rect">
            <a:avLst/>
          </a:prstGeom>
          <a:noFill/>
        </p:spPr>
        <p:txBody>
          <a:bodyPr vert="horz" wrap="square" lIns="91440" tIns="45720" rIns="91440" bIns="45720" rtlCol="0" anchor="t">
            <a:spAutoFit/>
          </a:bodyPr>
          <a:lstStyle/>
          <a:p>
            <a:pPr marL="285750" lvl="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Prevention and treatment </a:t>
            </a:r>
            <a:r>
              <a:rPr lang="en-US" sz="1950" b="1">
                <a:solidFill>
                  <a:srgbClr val="000000"/>
                </a:solidFill>
                <a:latin typeface="Arial"/>
                <a:ea typeface="Open Sans"/>
                <a:cs typeface="Arial"/>
              </a:rPr>
              <a:t>as standard for the same populations</a:t>
            </a:r>
          </a:p>
          <a:p>
            <a:pPr marL="28575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UNICEF and WFP will ensure a </a:t>
            </a:r>
            <a:r>
              <a:rPr lang="en-US" sz="1950" b="1">
                <a:solidFill>
                  <a:srgbClr val="000000"/>
                </a:solidFill>
                <a:latin typeface="Arial"/>
                <a:ea typeface="Open Sans"/>
                <a:cs typeface="Arial"/>
              </a:rPr>
              <a:t>complementary set of preventive actions </a:t>
            </a:r>
            <a:r>
              <a:rPr lang="en-US" sz="1950">
                <a:solidFill>
                  <a:srgbClr val="000000"/>
                </a:solidFill>
                <a:latin typeface="Arial"/>
                <a:ea typeface="Open Sans"/>
                <a:cs typeface="Arial"/>
              </a:rPr>
              <a:t>for young children and pregnant and breastfeeding women </a:t>
            </a:r>
            <a:endParaRPr lang="en-US" sz="1950">
              <a:solidFill>
                <a:srgbClr val="000000"/>
              </a:solidFill>
              <a:latin typeface="Arial" panose="020B0604020202020204" pitchFamily="34" charset="0"/>
              <a:cs typeface="Arial" panose="020B0604020202020204" pitchFamily="34" charset="0"/>
            </a:endParaRPr>
          </a:p>
          <a:p>
            <a:pPr marL="28575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UNICEF will lead on supporting national governments to provide services to enable children with </a:t>
            </a:r>
            <a:r>
              <a:rPr lang="en-US" sz="1950" b="1">
                <a:solidFill>
                  <a:srgbClr val="000000"/>
                </a:solidFill>
                <a:latin typeface="Arial"/>
                <a:ea typeface="Open Sans"/>
                <a:cs typeface="Arial"/>
              </a:rPr>
              <a:t>severe wasting and children with moderate wasting at higher risk of death recover using ready-to-use therapeutic food (RUTF) </a:t>
            </a:r>
            <a:endParaRPr lang="en-US" sz="1950" b="1">
              <a:solidFill>
                <a:srgbClr val="000000"/>
              </a:solidFill>
              <a:latin typeface="Arial" panose="020B0604020202020204" pitchFamily="34" charset="0"/>
              <a:cs typeface="Arial" panose="020B0604020202020204" pitchFamily="34" charset="0"/>
            </a:endParaRPr>
          </a:p>
          <a:p>
            <a:pPr marL="28575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WFP will use a diverse range of interventions </a:t>
            </a:r>
            <a:r>
              <a:rPr lang="en-US" sz="1950" b="1">
                <a:solidFill>
                  <a:srgbClr val="000000"/>
                </a:solidFill>
                <a:latin typeface="Arial"/>
                <a:ea typeface="Open Sans"/>
                <a:cs typeface="Arial"/>
              </a:rPr>
              <a:t>to supplement other children with moderate wasting </a:t>
            </a:r>
            <a:r>
              <a:rPr lang="en-US" sz="1950">
                <a:solidFill>
                  <a:srgbClr val="000000"/>
                </a:solidFill>
                <a:latin typeface="Arial"/>
                <a:ea typeface="Open Sans"/>
                <a:cs typeface="Arial"/>
              </a:rPr>
              <a:t>to ensure their additional dietary needs for recovery </a:t>
            </a:r>
            <a:r>
              <a:rPr lang="en-US" sz="1950" b="1">
                <a:solidFill>
                  <a:srgbClr val="000000"/>
                </a:solidFill>
                <a:latin typeface="Arial"/>
                <a:ea typeface="Open Sans"/>
                <a:cs typeface="Arial"/>
              </a:rPr>
              <a:t>(RUSF or local nutrient dense  foods)</a:t>
            </a:r>
          </a:p>
          <a:p>
            <a:pPr marL="285750" lvl="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WFP will lead on supporting support communities to ensure access to </a:t>
            </a:r>
            <a:r>
              <a:rPr lang="en-US" sz="1950" b="1">
                <a:solidFill>
                  <a:srgbClr val="000000"/>
                </a:solidFill>
                <a:latin typeface="Arial"/>
                <a:ea typeface="Open Sans"/>
                <a:cs typeface="Arial"/>
              </a:rPr>
              <a:t>nutritious family foods through food assistance </a:t>
            </a:r>
            <a:r>
              <a:rPr lang="en-US" sz="1950">
                <a:solidFill>
                  <a:srgbClr val="000000"/>
                </a:solidFill>
                <a:latin typeface="Arial"/>
                <a:ea typeface="Open Sans"/>
                <a:cs typeface="Arial"/>
              </a:rPr>
              <a:t>to vulnerable households</a:t>
            </a:r>
          </a:p>
        </p:txBody>
      </p:sp>
      <p:sp>
        <p:nvSpPr>
          <p:cNvPr id="5" name="TextBox 4">
            <a:extLst>
              <a:ext uri="{FF2B5EF4-FFF2-40B4-BE49-F238E27FC236}">
                <a16:creationId xmlns:a16="http://schemas.microsoft.com/office/drawing/2014/main" id="{31E225F8-58F6-433C-45D1-9228524E6A9E}"/>
              </a:ext>
            </a:extLst>
          </p:cNvPr>
          <p:cNvSpPr txBox="1"/>
          <p:nvPr/>
        </p:nvSpPr>
        <p:spPr>
          <a:xfrm>
            <a:off x="413657" y="469827"/>
            <a:ext cx="11364685" cy="535531"/>
          </a:xfrm>
          <a:prstGeom prst="rect">
            <a:avLst/>
          </a:prstGeom>
          <a:noFill/>
        </p:spPr>
        <p:txBody>
          <a:bodyPr wrap="square" lIns="91440" tIns="45720" rIns="91440" bIns="45720" rtlCol="0" anchor="t">
            <a:spAutoFit/>
          </a:bodyPr>
          <a:lstStyle/>
          <a:p>
            <a:pPr defTabSz="914126">
              <a:lnSpc>
                <a:spcPct val="90000"/>
              </a:lnSpc>
              <a:spcBef>
                <a:spcPct val="0"/>
              </a:spcBef>
            </a:pPr>
            <a:r>
              <a:rPr lang="en-US" sz="3200" b="1">
                <a:solidFill>
                  <a:srgbClr val="FFC000"/>
                </a:solidFill>
                <a:latin typeface="Arial" panose="020B0604020202020204" pitchFamily="34" charset="0"/>
                <a:ea typeface="Open Sans ExtraBold"/>
                <a:cs typeface="Arial" panose="020B0604020202020204" pitchFamily="34" charset="0"/>
              </a:rPr>
              <a:t>Agreed shifts in programming for children with wasting</a:t>
            </a:r>
            <a:r>
              <a:rPr lang="en-US" sz="3200" b="1">
                <a:solidFill>
                  <a:srgbClr val="0070C0"/>
                </a:solidFill>
                <a:latin typeface="Arial" panose="020B0604020202020204" pitchFamily="34" charset="0"/>
                <a:ea typeface="Open Sans ExtraBold"/>
                <a:cs typeface="Arial" panose="020B0604020202020204" pitchFamily="34" charset="0"/>
              </a:rPr>
              <a:t> </a:t>
            </a:r>
          </a:p>
        </p:txBody>
      </p:sp>
    </p:spTree>
    <p:extLst>
      <p:ext uri="{BB962C8B-B14F-4D97-AF65-F5344CB8AC3E}">
        <p14:creationId xmlns:p14="http://schemas.microsoft.com/office/powerpoint/2010/main" val="10399761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7A5A66-0BAF-6DF4-7217-2ACA20D28E1B}"/>
              </a:ext>
            </a:extLst>
          </p:cNvPr>
          <p:cNvSpPr txBox="1"/>
          <p:nvPr/>
        </p:nvSpPr>
        <p:spPr>
          <a:xfrm>
            <a:off x="6317418" y="1030540"/>
            <a:ext cx="1227114" cy="922945"/>
          </a:xfrm>
          <a:prstGeom prst="rect">
            <a:avLst/>
          </a:prstGeom>
          <a:noFill/>
        </p:spPr>
        <p:txBody>
          <a:bodyPr wrap="square" rtlCol="0">
            <a:spAutoFit/>
          </a:bodyPr>
          <a:lstStyle/>
          <a:p>
            <a:pPr defTabSz="914126"/>
            <a:r>
              <a:rPr lang="en-US" sz="1799" b="1">
                <a:solidFill>
                  <a:prstClr val="white"/>
                </a:solidFill>
                <a:latin typeface="Arial" panose="020B0604020202020204" pitchFamily="34" charset="0"/>
                <a:cs typeface="Arial" panose="020B0604020202020204" pitchFamily="34" charset="0"/>
              </a:rPr>
              <a:t>Alignment with WHO</a:t>
            </a:r>
          </a:p>
        </p:txBody>
      </p:sp>
      <p:sp>
        <p:nvSpPr>
          <p:cNvPr id="5" name="TextBox 4">
            <a:extLst>
              <a:ext uri="{FF2B5EF4-FFF2-40B4-BE49-F238E27FC236}">
                <a16:creationId xmlns:a16="http://schemas.microsoft.com/office/drawing/2014/main" id="{944AA148-E633-9152-F961-B0CFC4ED99A7}"/>
              </a:ext>
            </a:extLst>
          </p:cNvPr>
          <p:cNvSpPr txBox="1"/>
          <p:nvPr/>
        </p:nvSpPr>
        <p:spPr>
          <a:xfrm>
            <a:off x="303742" y="358227"/>
            <a:ext cx="10855373" cy="590931"/>
          </a:xfrm>
          <a:prstGeom prst="rect">
            <a:avLst/>
          </a:prstGeom>
          <a:noFill/>
        </p:spPr>
        <p:txBody>
          <a:bodyPr wrap="square" lIns="91440" tIns="45720" rIns="91440" bIns="45720" rtlCol="0" anchor="t">
            <a:spAutoFit/>
          </a:bodyPr>
          <a:lstStyle/>
          <a:p>
            <a:pPr defTabSz="914126">
              <a:lnSpc>
                <a:spcPct val="90000"/>
              </a:lnSpc>
              <a:spcBef>
                <a:spcPct val="0"/>
              </a:spcBef>
            </a:pPr>
            <a:r>
              <a:rPr lang="en-US" sz="3600" b="1">
                <a:solidFill>
                  <a:srgbClr val="FFC000"/>
                </a:solidFill>
                <a:latin typeface="Arial" panose="020B0604020202020204" pitchFamily="34" charset="0"/>
                <a:ea typeface="Open Sans ExtraBold"/>
                <a:cs typeface="Arial" panose="020B0604020202020204" pitchFamily="34" charset="0"/>
              </a:rPr>
              <a:t>Some key principles and ways of working</a:t>
            </a:r>
            <a:endParaRPr lang="en-US" sz="2800" b="1">
              <a:solidFill>
                <a:srgbClr val="0070C0"/>
              </a:solidFill>
              <a:latin typeface="Arial" panose="020B0604020202020204" pitchFamily="34" charset="0"/>
              <a:ea typeface="Open Sans ExtraBold"/>
              <a:cs typeface="Arial" panose="020B0604020202020204" pitchFamily="34" charset="0"/>
            </a:endParaRPr>
          </a:p>
        </p:txBody>
      </p:sp>
      <p:sp>
        <p:nvSpPr>
          <p:cNvPr id="4" name="TextBox 3">
            <a:extLst>
              <a:ext uri="{FF2B5EF4-FFF2-40B4-BE49-F238E27FC236}">
                <a16:creationId xmlns:a16="http://schemas.microsoft.com/office/drawing/2014/main" id="{33BC3550-74CB-17A3-9BDE-FDF6E4794ED0}"/>
              </a:ext>
            </a:extLst>
          </p:cNvPr>
          <p:cNvSpPr txBox="1"/>
          <p:nvPr/>
        </p:nvSpPr>
        <p:spPr>
          <a:xfrm>
            <a:off x="500833" y="3566493"/>
            <a:ext cx="11311972" cy="2862322"/>
          </a:xfrm>
          <a:prstGeom prst="rect">
            <a:avLst/>
          </a:prstGeom>
          <a:noFill/>
        </p:spPr>
        <p:txBody>
          <a:bodyPr wrap="square" lIns="91440" tIns="45720" rIns="91440" bIns="45720" anchor="t">
            <a:spAutoFit/>
          </a:bodyPr>
          <a:lstStyle/>
          <a:p>
            <a:pPr marL="342900" indent="-342900" defTabSz="914126">
              <a:buFont typeface="Arial"/>
              <a:buChar char="•"/>
            </a:pPr>
            <a:r>
              <a:rPr lang="en-US" sz="2000" b="1" spc="60">
                <a:solidFill>
                  <a:srgbClr val="000204"/>
                </a:solidFill>
                <a:latin typeface="Arial"/>
                <a:ea typeface="Open Sans"/>
                <a:cs typeface="Arial"/>
              </a:rPr>
              <a:t>Management and prevention interventions </a:t>
            </a:r>
            <a:r>
              <a:rPr lang="en-US" sz="2000" spc="60">
                <a:solidFill>
                  <a:srgbClr val="000204"/>
                </a:solidFill>
                <a:latin typeface="Arial"/>
                <a:ea typeface="Open Sans"/>
                <a:cs typeface="Arial"/>
              </a:rPr>
              <a:t>to feature as standard package in food insecure humanitarian settings</a:t>
            </a:r>
          </a:p>
          <a:p>
            <a:pPr marL="342900" indent="-342900" defTabSz="914126">
              <a:buFont typeface="Arial"/>
              <a:buChar char="•"/>
            </a:pPr>
            <a:endParaRPr lang="en-US" sz="2000" spc="60">
              <a:solidFill>
                <a:srgbClr val="000204"/>
              </a:solidFill>
              <a:latin typeface="Arial" panose="020B0604020202020204" pitchFamily="34" charset="0"/>
              <a:ea typeface="Open Sans"/>
              <a:cs typeface="Arial" panose="020B0604020202020204" pitchFamily="34" charset="0"/>
            </a:endParaRPr>
          </a:p>
          <a:p>
            <a:pPr marL="342900" indent="-342900" defTabSz="914126">
              <a:buFont typeface="Arial"/>
              <a:buChar char="•"/>
            </a:pPr>
            <a:r>
              <a:rPr lang="en-US" sz="2000" b="1" spc="60">
                <a:solidFill>
                  <a:srgbClr val="000204"/>
                </a:solidFill>
                <a:latin typeface="Arial"/>
                <a:ea typeface="Open Sans"/>
                <a:cs typeface="Arial"/>
              </a:rPr>
              <a:t>Management of wasting:</a:t>
            </a:r>
          </a:p>
          <a:p>
            <a:pPr marL="800100" lvl="1" indent="-342900" defTabSz="914126">
              <a:buFont typeface="Arial"/>
              <a:buChar char="•"/>
            </a:pPr>
            <a:r>
              <a:rPr lang="en-US" sz="2000" b="1" spc="60">
                <a:solidFill>
                  <a:srgbClr val="000204"/>
                </a:solidFill>
                <a:latin typeface="Arial"/>
                <a:ea typeface="Open Sans"/>
                <a:cs typeface="Arial"/>
              </a:rPr>
              <a:t>UNICEF: </a:t>
            </a:r>
            <a:r>
              <a:rPr lang="en-US" spc="60">
                <a:solidFill>
                  <a:srgbClr val="000204"/>
                </a:solidFill>
                <a:latin typeface="Arial"/>
                <a:ea typeface="Open Sans"/>
                <a:cs typeface="Arial"/>
              </a:rPr>
              <a:t>Children with wasting at higher risk of mortality (SAM and MAM at higher risk- SFF)</a:t>
            </a:r>
            <a:endParaRPr lang="en-US" sz="2000" spc="60">
              <a:solidFill>
                <a:srgbClr val="000204"/>
              </a:solidFill>
              <a:latin typeface="Arial"/>
              <a:ea typeface="Open Sans"/>
              <a:cs typeface="Arial"/>
            </a:endParaRPr>
          </a:p>
          <a:p>
            <a:pPr marL="800100" lvl="1" indent="-342900" defTabSz="914126">
              <a:buFont typeface="Arial"/>
              <a:buChar char="•"/>
            </a:pPr>
            <a:r>
              <a:rPr lang="en-US" sz="2000" b="1" spc="60">
                <a:solidFill>
                  <a:srgbClr val="000204"/>
                </a:solidFill>
                <a:latin typeface="Arial"/>
                <a:ea typeface="Open Sans"/>
                <a:cs typeface="Arial"/>
              </a:rPr>
              <a:t>WFP:  </a:t>
            </a:r>
            <a:r>
              <a:rPr lang="en-US" sz="2000" spc="60">
                <a:solidFill>
                  <a:srgbClr val="000204"/>
                </a:solidFill>
                <a:latin typeface="Arial"/>
                <a:ea typeface="Open Sans"/>
                <a:cs typeface="Arial"/>
              </a:rPr>
              <a:t>Other c</a:t>
            </a:r>
            <a:r>
              <a:rPr lang="en-US" spc="60">
                <a:solidFill>
                  <a:srgbClr val="000204"/>
                </a:solidFill>
                <a:latin typeface="Arial"/>
                <a:ea typeface="Open Sans"/>
                <a:cs typeface="Arial"/>
              </a:rPr>
              <a:t>hildren with wasting (SFF or local nutrient- dense foods)</a:t>
            </a:r>
            <a:endParaRPr lang="en-US" b="1" spc="60">
              <a:solidFill>
                <a:srgbClr val="000204"/>
              </a:solidFill>
              <a:latin typeface="Arial"/>
              <a:ea typeface="Open Sans"/>
              <a:cs typeface="Arial"/>
            </a:endParaRPr>
          </a:p>
          <a:p>
            <a:pPr marL="342900" indent="-342900" defTabSz="914126">
              <a:buFont typeface="Arial"/>
              <a:buChar char="•"/>
            </a:pPr>
            <a:endParaRPr lang="en-US" sz="2000" spc="60">
              <a:solidFill>
                <a:srgbClr val="000204"/>
              </a:solidFill>
              <a:latin typeface="Arial" panose="020B0604020202020204" pitchFamily="34" charset="0"/>
              <a:ea typeface="Open Sans"/>
              <a:cs typeface="Arial" panose="020B0604020202020204" pitchFamily="34" charset="0"/>
            </a:endParaRPr>
          </a:p>
          <a:p>
            <a:pPr marL="342900" indent="-342900" defTabSz="914126">
              <a:buFont typeface="Arial"/>
              <a:buChar char="•"/>
            </a:pPr>
            <a:r>
              <a:rPr lang="en-US" sz="2000" b="1" spc="60">
                <a:solidFill>
                  <a:srgbClr val="000204"/>
                </a:solidFill>
                <a:latin typeface="Arial"/>
                <a:ea typeface="Open Sans"/>
                <a:cs typeface="Arial"/>
              </a:rPr>
              <a:t>Nutritionally adequate food or social assistance </a:t>
            </a:r>
            <a:r>
              <a:rPr lang="en-US" sz="2000" spc="60">
                <a:solidFill>
                  <a:srgbClr val="000204"/>
                </a:solidFill>
                <a:latin typeface="Arial"/>
                <a:ea typeface="Open Sans"/>
                <a:cs typeface="Arial"/>
              </a:rPr>
              <a:t>will form the fundamental basis of an effective humanitarian nutrition response </a:t>
            </a:r>
            <a:endParaRPr lang="en-US" sz="2000" spc="60">
              <a:solidFill>
                <a:srgbClr val="000204"/>
              </a:solidFill>
              <a:latin typeface="Arial" panose="020B0604020202020204" pitchFamily="34" charset="0"/>
              <a:ea typeface="Open Sans"/>
              <a:cs typeface="Arial" panose="020B0604020202020204" pitchFamily="34" charset="0"/>
            </a:endParaRPr>
          </a:p>
        </p:txBody>
      </p:sp>
      <p:sp>
        <p:nvSpPr>
          <p:cNvPr id="6" name="TextBox 5">
            <a:extLst>
              <a:ext uri="{FF2B5EF4-FFF2-40B4-BE49-F238E27FC236}">
                <a16:creationId xmlns:a16="http://schemas.microsoft.com/office/drawing/2014/main" id="{DC3482C5-DD59-89D9-C9CB-145ADD46273C}"/>
              </a:ext>
            </a:extLst>
          </p:cNvPr>
          <p:cNvSpPr txBox="1"/>
          <p:nvPr/>
        </p:nvSpPr>
        <p:spPr>
          <a:xfrm>
            <a:off x="303742" y="1221103"/>
            <a:ext cx="11549167" cy="1938992"/>
          </a:xfrm>
          <a:prstGeom prst="rect">
            <a:avLst/>
          </a:prstGeom>
          <a:solidFill>
            <a:srgbClr val="F5EBD7"/>
          </a:solidFill>
        </p:spPr>
        <p:txBody>
          <a:bodyPr wrap="square" lIns="91440" tIns="45720" rIns="91440" bIns="45720" rtlCol="0" anchor="t">
            <a:spAutoFit/>
          </a:bodyPr>
          <a:lstStyle/>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Context-specific approach: co-created with government</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Prioritization of needs: IPC, GAM, hotspots, other aggravating factors</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Transfer modalities: informed-by market functionality and other assessments</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Not forgetting hard to reach populations</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Multisectoral approach and platforms</a:t>
            </a:r>
          </a:p>
        </p:txBody>
      </p:sp>
    </p:spTree>
    <p:custDataLst>
      <p:tags r:id="rId1"/>
    </p:custDataLst>
    <p:extLst>
      <p:ext uri="{BB962C8B-B14F-4D97-AF65-F5344CB8AC3E}">
        <p14:creationId xmlns:p14="http://schemas.microsoft.com/office/powerpoint/2010/main" val="2440955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8DDE6-DAE7-9ED8-5D5E-19A1990A67F0}"/>
              </a:ext>
            </a:extLst>
          </p:cNvPr>
          <p:cNvSpPr/>
          <p:nvPr/>
        </p:nvSpPr>
        <p:spPr>
          <a:xfrm>
            <a:off x="2819399" y="1189169"/>
            <a:ext cx="2752725" cy="5143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6-23 months</a:t>
            </a:r>
          </a:p>
        </p:txBody>
      </p:sp>
      <p:sp>
        <p:nvSpPr>
          <p:cNvPr id="5" name="Rectangle 4">
            <a:extLst>
              <a:ext uri="{FF2B5EF4-FFF2-40B4-BE49-F238E27FC236}">
                <a16:creationId xmlns:a16="http://schemas.microsoft.com/office/drawing/2014/main" id="{A834CD4D-BBD2-83D5-97C5-154BAEC09D0E}"/>
              </a:ext>
            </a:extLst>
          </p:cNvPr>
          <p:cNvSpPr/>
          <p:nvPr/>
        </p:nvSpPr>
        <p:spPr>
          <a:xfrm>
            <a:off x="5686423" y="1221065"/>
            <a:ext cx="2752725" cy="5143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24-59 months</a:t>
            </a:r>
          </a:p>
        </p:txBody>
      </p:sp>
      <p:sp>
        <p:nvSpPr>
          <p:cNvPr id="6" name="Rectangle 5">
            <a:extLst>
              <a:ext uri="{FF2B5EF4-FFF2-40B4-BE49-F238E27FC236}">
                <a16:creationId xmlns:a16="http://schemas.microsoft.com/office/drawing/2014/main" id="{9912D5BF-CEC1-B549-61A3-613C02E64ED5}"/>
              </a:ext>
            </a:extLst>
          </p:cNvPr>
          <p:cNvSpPr/>
          <p:nvPr/>
        </p:nvSpPr>
        <p:spPr>
          <a:xfrm>
            <a:off x="428623" y="1870394"/>
            <a:ext cx="227647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Calibri" panose="020F0502020204030204"/>
              </a:rPr>
              <a:t>SAM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2B295FC-7A19-8A46-2AE5-2AF6E72722C9}"/>
              </a:ext>
            </a:extLst>
          </p:cNvPr>
          <p:cNvSpPr/>
          <p:nvPr/>
        </p:nvSpPr>
        <p:spPr>
          <a:xfrm>
            <a:off x="428623" y="2524046"/>
            <a:ext cx="227647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Calibri" panose="020F0502020204030204"/>
              </a:rPr>
              <a:t>HR</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MAM</a:t>
            </a:r>
          </a:p>
        </p:txBody>
      </p:sp>
      <p:sp>
        <p:nvSpPr>
          <p:cNvPr id="8" name="Rectangle 7">
            <a:extLst>
              <a:ext uri="{FF2B5EF4-FFF2-40B4-BE49-F238E27FC236}">
                <a16:creationId xmlns:a16="http://schemas.microsoft.com/office/drawing/2014/main" id="{3A4600E4-7F37-EFF6-4B8C-F10531A88AC7}"/>
              </a:ext>
            </a:extLst>
          </p:cNvPr>
          <p:cNvSpPr/>
          <p:nvPr/>
        </p:nvSpPr>
        <p:spPr>
          <a:xfrm>
            <a:off x="428623" y="3157537"/>
            <a:ext cx="227647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a:t>
            </a:r>
            <a:r>
              <a:rPr lang="en-US">
                <a:solidFill>
                  <a:prstClr val="black"/>
                </a:solidFill>
                <a:latin typeface="Calibri" panose="020F0502020204030204"/>
              </a:rPr>
              <a:t>other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MAM</a:t>
            </a:r>
          </a:p>
        </p:txBody>
      </p:sp>
      <p:sp>
        <p:nvSpPr>
          <p:cNvPr id="9" name="Rectangle 8">
            <a:extLst>
              <a:ext uri="{FF2B5EF4-FFF2-40B4-BE49-F238E27FC236}">
                <a16:creationId xmlns:a16="http://schemas.microsoft.com/office/drawing/2014/main" id="{0C8D5EFE-94ED-6811-2E44-32DB0E857E1F}"/>
              </a:ext>
            </a:extLst>
          </p:cNvPr>
          <p:cNvSpPr/>
          <p:nvPr/>
        </p:nvSpPr>
        <p:spPr>
          <a:xfrm>
            <a:off x="428623" y="3833656"/>
            <a:ext cx="227647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Non malnourished in food insecure HH</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10" name="Rectangle 9">
            <a:extLst>
              <a:ext uri="{FF2B5EF4-FFF2-40B4-BE49-F238E27FC236}">
                <a16:creationId xmlns:a16="http://schemas.microsoft.com/office/drawing/2014/main" id="{EEE778EF-357A-0DED-2D36-2778F533AD87}"/>
              </a:ext>
            </a:extLst>
          </p:cNvPr>
          <p:cNvSpPr/>
          <p:nvPr/>
        </p:nvSpPr>
        <p:spPr>
          <a:xfrm>
            <a:off x="2819399" y="1855162"/>
            <a:ext cx="275272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Treatment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(RUTF)</a:t>
            </a:r>
          </a:p>
        </p:txBody>
      </p:sp>
      <p:sp>
        <p:nvSpPr>
          <p:cNvPr id="12" name="Rectangle 11">
            <a:extLst>
              <a:ext uri="{FF2B5EF4-FFF2-40B4-BE49-F238E27FC236}">
                <a16:creationId xmlns:a16="http://schemas.microsoft.com/office/drawing/2014/main" id="{7C9E0D8E-9FF3-61DC-AF80-3437FE7E5AF6}"/>
              </a:ext>
            </a:extLst>
          </p:cNvPr>
          <p:cNvSpPr/>
          <p:nvPr/>
        </p:nvSpPr>
        <p:spPr>
          <a:xfrm>
            <a:off x="2819399" y="2490944"/>
            <a:ext cx="275272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Treatment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(RUTF)</a:t>
            </a:r>
          </a:p>
        </p:txBody>
      </p:sp>
      <p:sp>
        <p:nvSpPr>
          <p:cNvPr id="13" name="Rectangle 12">
            <a:extLst>
              <a:ext uri="{FF2B5EF4-FFF2-40B4-BE49-F238E27FC236}">
                <a16:creationId xmlns:a16="http://schemas.microsoft.com/office/drawing/2014/main" id="{2B8C2528-5267-1ABB-4BCF-33C0B0E4F287}"/>
              </a:ext>
            </a:extLst>
          </p:cNvPr>
          <p:cNvSpPr/>
          <p:nvPr/>
        </p:nvSpPr>
        <p:spPr>
          <a:xfrm>
            <a:off x="2819399" y="3126194"/>
            <a:ext cx="275272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Supplementation w/local food mix+ MNPs</a:t>
            </a:r>
          </a:p>
        </p:txBody>
      </p:sp>
      <p:sp>
        <p:nvSpPr>
          <p:cNvPr id="14" name="Rectangle 13">
            <a:extLst>
              <a:ext uri="{FF2B5EF4-FFF2-40B4-BE49-F238E27FC236}">
                <a16:creationId xmlns:a16="http://schemas.microsoft.com/office/drawing/2014/main" id="{4ECD3977-BC44-69DD-741A-95CB86891588}"/>
              </a:ext>
            </a:extLst>
          </p:cNvPr>
          <p:cNvSpPr/>
          <p:nvPr/>
        </p:nvSpPr>
        <p:spPr>
          <a:xfrm>
            <a:off x="2819399" y="3833656"/>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Cash Top up + MNPs</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15" name="Rectangle 14">
            <a:extLst>
              <a:ext uri="{FF2B5EF4-FFF2-40B4-BE49-F238E27FC236}">
                <a16:creationId xmlns:a16="http://schemas.microsoft.com/office/drawing/2014/main" id="{B555AEBB-41CD-9B8A-A071-F9206D16C591}"/>
              </a:ext>
            </a:extLst>
          </p:cNvPr>
          <p:cNvSpPr/>
          <p:nvPr/>
        </p:nvSpPr>
        <p:spPr>
          <a:xfrm>
            <a:off x="5810248" y="1901595"/>
            <a:ext cx="275272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Treatment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(RUTF)</a:t>
            </a:r>
          </a:p>
        </p:txBody>
      </p:sp>
      <p:sp>
        <p:nvSpPr>
          <p:cNvPr id="17" name="Rectangle 16">
            <a:extLst>
              <a:ext uri="{FF2B5EF4-FFF2-40B4-BE49-F238E27FC236}">
                <a16:creationId xmlns:a16="http://schemas.microsoft.com/office/drawing/2014/main" id="{96853DD1-1064-2E42-C2CE-474AC7F064E2}"/>
              </a:ext>
            </a:extLst>
          </p:cNvPr>
          <p:cNvSpPr/>
          <p:nvPr/>
        </p:nvSpPr>
        <p:spPr>
          <a:xfrm>
            <a:off x="5686423" y="3120959"/>
            <a:ext cx="275272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Supplementation w/local food mix + MNPs</a:t>
            </a:r>
          </a:p>
        </p:txBody>
      </p:sp>
      <p:sp>
        <p:nvSpPr>
          <p:cNvPr id="19" name="Rectangle 18">
            <a:extLst>
              <a:ext uri="{FF2B5EF4-FFF2-40B4-BE49-F238E27FC236}">
                <a16:creationId xmlns:a16="http://schemas.microsoft.com/office/drawing/2014/main" id="{21A442D0-6D7D-2806-B3D8-FC4C3F0F9CE8}"/>
              </a:ext>
            </a:extLst>
          </p:cNvPr>
          <p:cNvSpPr/>
          <p:nvPr/>
        </p:nvSpPr>
        <p:spPr>
          <a:xfrm>
            <a:off x="8801098" y="1236078"/>
            <a:ext cx="2752725" cy="5143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PBW/G</a:t>
            </a:r>
          </a:p>
        </p:txBody>
      </p:sp>
      <p:sp>
        <p:nvSpPr>
          <p:cNvPr id="20" name="Rectangle 19">
            <a:extLst>
              <a:ext uri="{FF2B5EF4-FFF2-40B4-BE49-F238E27FC236}">
                <a16:creationId xmlns:a16="http://schemas.microsoft.com/office/drawing/2014/main" id="{28E2FFFF-0D45-E4EA-CB01-9A73141C0C98}"/>
              </a:ext>
            </a:extLst>
          </p:cNvPr>
          <p:cNvSpPr/>
          <p:nvPr/>
        </p:nvSpPr>
        <p:spPr>
          <a:xfrm>
            <a:off x="8801098" y="3116422"/>
            <a:ext cx="275272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prstClr val="black"/>
                </a:solidFill>
                <a:latin typeface="Calibri" panose="020F0502020204030204"/>
              </a:rPr>
              <a:t>Fortified blended food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oil</a:t>
            </a:r>
          </a:p>
        </p:txBody>
      </p:sp>
      <p:sp>
        <p:nvSpPr>
          <p:cNvPr id="21" name="Rectangle 20">
            <a:extLst>
              <a:ext uri="{FF2B5EF4-FFF2-40B4-BE49-F238E27FC236}">
                <a16:creationId xmlns:a16="http://schemas.microsoft.com/office/drawing/2014/main" id="{A12D97EF-0A1B-8A26-AC6B-662BB2E9D138}"/>
              </a:ext>
            </a:extLst>
          </p:cNvPr>
          <p:cNvSpPr/>
          <p:nvPr/>
        </p:nvSpPr>
        <p:spPr>
          <a:xfrm>
            <a:off x="8801098" y="3788325"/>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prstClr val="black"/>
                </a:solidFill>
                <a:latin typeface="Calibri" panose="020F0502020204030204"/>
              </a:rPr>
              <a:t> </a:t>
            </a:r>
            <a:r>
              <a:rPr kumimoji="0" lang="en-US" sz="1600" b="0" i="0" u="none" strike="noStrike" kern="1200" cap="none" spc="0" normalizeH="0" baseline="0" noProof="0">
                <a:ln>
                  <a:noFill/>
                </a:ln>
                <a:solidFill>
                  <a:srgbClr val="F5EBD7"/>
                </a:solidFill>
                <a:effectLst/>
                <a:uLnTx/>
                <a:uFillTx/>
                <a:latin typeface="Calibri" panose="020F0502020204030204"/>
                <a:ea typeface="+mn-ea"/>
                <a:cs typeface="+mn-cs"/>
              </a:rPr>
              <a:t>Cash top up + MMS + antenatal and postnatal care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BC4C9C8-D304-4851-4A4D-8B66F2D55F38}"/>
              </a:ext>
            </a:extLst>
          </p:cNvPr>
          <p:cNvSpPr/>
          <p:nvPr/>
        </p:nvSpPr>
        <p:spPr>
          <a:xfrm>
            <a:off x="2819399" y="6029235"/>
            <a:ext cx="8734424" cy="54292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SBC / IYCF counselling</a:t>
            </a:r>
          </a:p>
        </p:txBody>
      </p:sp>
      <p:sp>
        <p:nvSpPr>
          <p:cNvPr id="24" name="Rectangle 23">
            <a:extLst>
              <a:ext uri="{FF2B5EF4-FFF2-40B4-BE49-F238E27FC236}">
                <a16:creationId xmlns:a16="http://schemas.microsoft.com/office/drawing/2014/main" id="{416F149B-6513-F78B-B829-B00B2AA4EA8B}"/>
              </a:ext>
            </a:extLst>
          </p:cNvPr>
          <p:cNvSpPr/>
          <p:nvPr/>
        </p:nvSpPr>
        <p:spPr>
          <a:xfrm>
            <a:off x="2608847" y="4608080"/>
            <a:ext cx="8734423" cy="5429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prstClr val="white"/>
                </a:solidFill>
                <a:latin typeface="Calibri" panose="020F0502020204030204"/>
              </a:rPr>
              <a:t>Cash- based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assistance to food insecure </a:t>
            </a:r>
            <a:r>
              <a:rPr lang="en-US">
                <a:solidFill>
                  <a:prstClr val="white"/>
                </a:solidFill>
                <a:latin typeface="Calibri" panose="020F0502020204030204"/>
              </a:rPr>
              <a:t>households</a:t>
            </a:r>
            <a:endParaRPr lang="en-US" sz="1800" b="0" i="0" u="none" strike="noStrike" kern="1200" cap="none" spc="0" normalizeH="0" baseline="0" noProof="0">
              <a:ln>
                <a:noFill/>
              </a:ln>
              <a:solidFill>
                <a:prstClr val="white"/>
              </a:solidFill>
              <a:effectLst/>
              <a:uLnTx/>
              <a:uFillTx/>
              <a:latin typeface="Calibri" panose="020F0502020204030204"/>
              <a:cs typeface="Calibri"/>
            </a:endParaRPr>
          </a:p>
          <a:p>
            <a:pPr algn="ctr">
              <a:defRPr/>
            </a:pP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*Agencies will monitor</a:t>
            </a:r>
            <a:r>
              <a:rPr lang="en-US" sz="1400" i="1">
                <a:solidFill>
                  <a:prstClr val="white"/>
                </a:solidFill>
                <a:latin typeface="Calibri" panose="020F0502020204030204"/>
              </a:rPr>
              <a:t> the</a:t>
            </a: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 proportion </a:t>
            </a:r>
            <a:r>
              <a:rPr lang="en-US" sz="1400" i="1">
                <a:solidFill>
                  <a:prstClr val="white"/>
                </a:solidFill>
                <a:latin typeface="Calibri" panose="020F0502020204030204"/>
              </a:rPr>
              <a:t>of  malnourished</a:t>
            </a: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 coming from non-food insecure households</a:t>
            </a:r>
            <a:endParaRPr lang="en-US" sz="1400" b="0" i="1" u="none" strike="noStrike" kern="1200" cap="none" spc="0" normalizeH="0" baseline="0" noProof="0">
              <a:ln>
                <a:noFill/>
              </a:ln>
              <a:solidFill>
                <a:prstClr val="white"/>
              </a:solidFill>
              <a:effectLst/>
              <a:uLnTx/>
              <a:uFillTx/>
              <a:latin typeface="Calibri" panose="020F0502020204030204"/>
              <a:cs typeface="Calibri"/>
            </a:endParaRPr>
          </a:p>
        </p:txBody>
      </p:sp>
      <p:sp>
        <p:nvSpPr>
          <p:cNvPr id="28" name="Rectangle 27">
            <a:extLst>
              <a:ext uri="{FF2B5EF4-FFF2-40B4-BE49-F238E27FC236}">
                <a16:creationId xmlns:a16="http://schemas.microsoft.com/office/drawing/2014/main" id="{957AA78D-407F-FCC0-CB07-E72793EE27CE}"/>
              </a:ext>
            </a:extLst>
          </p:cNvPr>
          <p:cNvSpPr/>
          <p:nvPr/>
        </p:nvSpPr>
        <p:spPr>
          <a:xfrm>
            <a:off x="478754" y="5339764"/>
            <a:ext cx="227647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Non malnourished in non food insecure HH</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29" name="Rectangle 28">
            <a:extLst>
              <a:ext uri="{FF2B5EF4-FFF2-40B4-BE49-F238E27FC236}">
                <a16:creationId xmlns:a16="http://schemas.microsoft.com/office/drawing/2014/main" id="{37CDDFBB-23E1-F9B8-3486-C40176F86C65}"/>
              </a:ext>
            </a:extLst>
          </p:cNvPr>
          <p:cNvSpPr/>
          <p:nvPr/>
        </p:nvSpPr>
        <p:spPr>
          <a:xfrm>
            <a:off x="3050004" y="5339765"/>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Preventive Program</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(MNPs)</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30" name="Rectangle 29">
            <a:extLst>
              <a:ext uri="{FF2B5EF4-FFF2-40B4-BE49-F238E27FC236}">
                <a16:creationId xmlns:a16="http://schemas.microsoft.com/office/drawing/2014/main" id="{58CFD4DA-2F1C-923B-DCAA-6FAA679D91E2}"/>
              </a:ext>
            </a:extLst>
          </p:cNvPr>
          <p:cNvSpPr/>
          <p:nvPr/>
        </p:nvSpPr>
        <p:spPr>
          <a:xfrm>
            <a:off x="8891335" y="5279400"/>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MMS + antenatal and postnatal care </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D9B0B612-5F73-9E57-1B68-0C03B6131EBB}"/>
              </a:ext>
            </a:extLst>
          </p:cNvPr>
          <p:cNvSpPr txBox="1"/>
          <p:nvPr/>
        </p:nvSpPr>
        <p:spPr>
          <a:xfrm>
            <a:off x="214045" y="175790"/>
            <a:ext cx="11763910" cy="830997"/>
          </a:xfrm>
          <a:prstGeom prst="rect">
            <a:avLst/>
          </a:prstGeom>
          <a:noFill/>
        </p:spPr>
        <p:txBody>
          <a:bodyPr wrap="square" lIns="91440" tIns="45720" rIns="91440" bIns="45720" rtlCol="0" anchor="t">
            <a:spAutoFit/>
          </a:bodyPr>
          <a:lstStyle/>
          <a:p>
            <a:pPr>
              <a:defRPr/>
            </a:pPr>
            <a:r>
              <a:rPr lang="en-GB" sz="2000" b="1">
                <a:solidFill>
                  <a:srgbClr val="F37847"/>
                </a:solidFill>
                <a:latin typeface="Calibri Light"/>
                <a:ea typeface="Calibri Light"/>
                <a:cs typeface="Calibri Light"/>
              </a:rPr>
              <a:t> </a:t>
            </a:r>
            <a:r>
              <a:rPr lang="en-GB" sz="2400" b="1">
                <a:solidFill>
                  <a:srgbClr val="FFC000"/>
                </a:solidFill>
                <a:latin typeface="Arial"/>
                <a:ea typeface="Open Sans ExtraBold"/>
                <a:cs typeface="Arial"/>
              </a:rPr>
              <a:t>EXAMPLE: Possible integrated country  package of services supported by WFP and UNICEF in humanitarian contexts</a:t>
            </a:r>
            <a:endParaRPr lang="en-GB" sz="3200" b="1">
              <a:solidFill>
                <a:srgbClr val="FFC000"/>
              </a:solidFill>
              <a:latin typeface="Arial"/>
              <a:ea typeface="Open Sans ExtraBold"/>
              <a:cs typeface="Arial"/>
            </a:endParaRPr>
          </a:p>
        </p:txBody>
      </p:sp>
    </p:spTree>
    <p:extLst>
      <p:ext uri="{BB962C8B-B14F-4D97-AF65-F5344CB8AC3E}">
        <p14:creationId xmlns:p14="http://schemas.microsoft.com/office/powerpoint/2010/main" val="21394314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BB411-1D26-D13E-B9B4-3CDD038B53D1}"/>
              </a:ext>
            </a:extLst>
          </p:cNvPr>
          <p:cNvSpPr txBox="1">
            <a:spLocks/>
          </p:cNvSpPr>
          <p:nvPr/>
        </p:nvSpPr>
        <p:spPr>
          <a:xfrm>
            <a:off x="143714" y="209083"/>
            <a:ext cx="4701183" cy="542875"/>
          </a:xfrm>
          <a:prstGeom prst="rect">
            <a:avLst/>
          </a:prstGeom>
        </p:spPr>
        <p:txBody>
          <a:bodyPr lIns="91440" tIns="45720" rIns="91440" bIns="45720" anchor="ctr"/>
          <a:lstStyle>
            <a:lvl1pPr algn="l" defTabSz="914126" rtl="0" eaLnBrk="1" latinLnBrk="0" hangingPunct="1">
              <a:lnSpc>
                <a:spcPct val="90000"/>
              </a:lnSpc>
              <a:spcBef>
                <a:spcPct val="0"/>
              </a:spcBef>
              <a:buNone/>
              <a:defRPr sz="2999" b="1" i="0" kern="1200">
                <a:solidFill>
                  <a:srgbClr val="0070BA"/>
                </a:solidFill>
                <a:latin typeface="Open Sans" charset="0"/>
                <a:ea typeface="Open Sans" charset="0"/>
                <a:cs typeface="Open Sans" charset="0"/>
              </a:defRPr>
            </a:lvl1pPr>
          </a:lstStyle>
          <a:p>
            <a:pPr>
              <a:defRPr/>
            </a:pPr>
            <a:r>
              <a:rPr lang="en-US" sz="2400">
                <a:solidFill>
                  <a:srgbClr val="FFC000"/>
                </a:solidFill>
                <a:latin typeface="Arial" panose="020B0604020202020204" pitchFamily="34" charset="0"/>
                <a:ea typeface="Open Sans ExtraBold"/>
                <a:cs typeface="Arial" panose="020B0604020202020204" pitchFamily="34" charset="0"/>
              </a:rPr>
              <a:t>2024 – 2026 Transition Plan</a:t>
            </a:r>
          </a:p>
        </p:txBody>
      </p:sp>
      <p:sp>
        <p:nvSpPr>
          <p:cNvPr id="9" name="TextBox 8">
            <a:extLst>
              <a:ext uri="{FF2B5EF4-FFF2-40B4-BE49-F238E27FC236}">
                <a16:creationId xmlns:a16="http://schemas.microsoft.com/office/drawing/2014/main" id="{69FFB874-A10A-E1EF-ED9B-535E1BD50E3C}"/>
              </a:ext>
            </a:extLst>
          </p:cNvPr>
          <p:cNvSpPr txBox="1"/>
          <p:nvPr/>
        </p:nvSpPr>
        <p:spPr>
          <a:xfrm>
            <a:off x="4188957" y="1954589"/>
            <a:ext cx="1939372" cy="369204"/>
          </a:xfrm>
          <a:prstGeom prst="rect">
            <a:avLst/>
          </a:prstGeom>
          <a:noFill/>
        </p:spPr>
        <p:txBody>
          <a:bodyPr wrap="square" rtlCol="0">
            <a:spAutoFit/>
          </a:bodyPr>
          <a:lstStyle/>
          <a:p>
            <a:pPr defTabSz="914126">
              <a:defRPr/>
            </a:pPr>
            <a:r>
              <a:rPr lang="en-GB" sz="1799">
                <a:solidFill>
                  <a:srgbClr val="FFFFFF"/>
                </a:solidFill>
                <a:latin typeface="Arial" panose="020B0604020202020204" pitchFamily="34" charset="0"/>
                <a:ea typeface="Open Sans" panose="020B0606030504020204" pitchFamily="34" charset="0"/>
                <a:cs typeface="Arial" panose="020B0604020202020204" pitchFamily="34" charset="0"/>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24084" y="1360792"/>
            <a:ext cx="1913958" cy="922945"/>
          </a:xfrm>
          <a:prstGeom prst="rect">
            <a:avLst/>
          </a:prstGeom>
          <a:noFill/>
        </p:spPr>
        <p:txBody>
          <a:bodyPr wrap="square" rtlCol="0">
            <a:spAutoFit/>
          </a:bodyPr>
          <a:lstStyle/>
          <a:p>
            <a:pPr algn="ctr" defTabSz="914126">
              <a:defRPr/>
            </a:pPr>
            <a:r>
              <a:rPr lang="en-US" b="1">
                <a:solidFill>
                  <a:srgbClr val="FFFFFF"/>
                </a:solidFill>
                <a:latin typeface="Arial" panose="020B0604020202020204" pitchFamily="34" charset="0"/>
                <a:cs typeface="Arial" panose="020B0604020202020204" pitchFamily="34" charset="0"/>
              </a:rPr>
              <a:t>Somalia, Afghanistan and Yemen</a:t>
            </a:r>
            <a:endParaRPr lang="en-GB" sz="1799" b="1">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pic>
        <p:nvPicPr>
          <p:cNvPr id="7" name="Picture 6" descr="A person kneeling on the ground next to a pile of vegetables&#10;&#10;Description automatically generated">
            <a:extLst>
              <a:ext uri="{FF2B5EF4-FFF2-40B4-BE49-F238E27FC236}">
                <a16:creationId xmlns:a16="http://schemas.microsoft.com/office/drawing/2014/main" id="{1CE208C3-2C6B-9D6D-49D4-9E3EDC74FF61}"/>
              </a:ext>
            </a:extLst>
          </p:cNvPr>
          <p:cNvPicPr>
            <a:picLocks noChangeAspect="1"/>
          </p:cNvPicPr>
          <p:nvPr/>
        </p:nvPicPr>
        <p:blipFill rotWithShape="1">
          <a:blip r:embed="rId4"/>
          <a:srcRect l="9397" t="-1" r="23195" b="-15"/>
          <a:stretch/>
        </p:blipFill>
        <p:spPr>
          <a:xfrm>
            <a:off x="6411853" y="-1016"/>
            <a:ext cx="5778558" cy="6859016"/>
          </a:xfrm>
          <a:prstGeom prst="rect">
            <a:avLst/>
          </a:prstGeom>
        </p:spPr>
      </p:pic>
      <p:graphicFrame>
        <p:nvGraphicFramePr>
          <p:cNvPr id="32" name="Table 32">
            <a:extLst>
              <a:ext uri="{FF2B5EF4-FFF2-40B4-BE49-F238E27FC236}">
                <a16:creationId xmlns:a16="http://schemas.microsoft.com/office/drawing/2014/main" id="{7DBFB701-94C1-367E-FC08-EA379A0C4387}"/>
              </a:ext>
            </a:extLst>
          </p:cNvPr>
          <p:cNvGraphicFramePr>
            <a:graphicFrameLocks noGrp="1"/>
          </p:cNvGraphicFramePr>
          <p:nvPr/>
        </p:nvGraphicFramePr>
        <p:xfrm>
          <a:off x="1839255" y="2794259"/>
          <a:ext cx="2526080" cy="1644540"/>
        </p:xfrm>
        <a:graphic>
          <a:graphicData uri="http://schemas.openxmlformats.org/drawingml/2006/table">
            <a:tbl>
              <a:tblPr firstRow="1" bandRow="1">
                <a:effectLst/>
                <a:tableStyleId>{46F890A9-2807-4EBB-B81D-B2AA78EC7F39}</a:tableStyleId>
              </a:tblPr>
              <a:tblGrid>
                <a:gridCol w="2526080">
                  <a:extLst>
                    <a:ext uri="{9D8B030D-6E8A-4147-A177-3AD203B41FA5}">
                      <a16:colId xmlns:a16="http://schemas.microsoft.com/office/drawing/2014/main" val="541863037"/>
                    </a:ext>
                  </a:extLst>
                </a:gridCol>
              </a:tblGrid>
              <a:tr h="455820">
                <a:tc>
                  <a:txBody>
                    <a:bodyPr/>
                    <a:lstStyle/>
                    <a:p>
                      <a:pPr algn="ctr"/>
                      <a:r>
                        <a:rPr lang="en-US" sz="1800" b="1" kern="1200">
                          <a:solidFill>
                            <a:srgbClr val="FFC000"/>
                          </a:solidFill>
                          <a:latin typeface="Arial"/>
                          <a:ea typeface="+mn-ea"/>
                          <a:cs typeface="Arial"/>
                        </a:rPr>
                        <a:t>2025</a:t>
                      </a:r>
                    </a:p>
                  </a:txBody>
                  <a:tcPr anchor="ctr">
                    <a:lnL w="12700" cap="flat" cmpd="sng" algn="ctr">
                      <a:solidFill>
                        <a:srgbClr val="000204"/>
                      </a:solidFill>
                      <a:prstDash val="solid"/>
                      <a:round/>
                      <a:headEnd type="none" w="med" len="med"/>
                      <a:tailEnd type="none" w="med" len="med"/>
                    </a:lnL>
                    <a:lnR w="12700" cap="flat" cmpd="sng" algn="ctr">
                      <a:solidFill>
                        <a:srgbClr val="000204"/>
                      </a:solidFill>
                      <a:prstDash val="solid"/>
                      <a:round/>
                      <a:headEnd type="none" w="med" len="med"/>
                      <a:tailEnd type="none" w="med" len="med"/>
                    </a:lnR>
                    <a:lnT w="12700" cap="flat" cmpd="sng" algn="ctr">
                      <a:solidFill>
                        <a:srgbClr val="000204"/>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97764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b="1">
                          <a:solidFill>
                            <a:schemeClr val="accent4">
                              <a:lumMod val="20000"/>
                              <a:lumOff val="80000"/>
                            </a:schemeClr>
                          </a:solidFill>
                          <a:latin typeface="Arial" panose="020B0604020202020204" pitchFamily="34" charset="0"/>
                          <a:cs typeface="Arial" panose="020B0604020202020204" pitchFamily="34" charset="0"/>
                        </a:rPr>
                        <a:t>Burkina Faso, Chad, DRC, Mali, Niger, Ethiopia, Sudan,</a:t>
                      </a:r>
                      <a:endParaRPr lang="en-GB" sz="1799" b="1">
                        <a:solidFill>
                          <a:schemeClr val="accent4">
                            <a:lumMod val="20000"/>
                            <a:lumOff val="80000"/>
                          </a:schemeClr>
                        </a:solidFill>
                        <a:latin typeface="Arial" panose="020B0604020202020204" pitchFamily="34" charset="0"/>
                        <a:cs typeface="Arial" panose="020B0604020202020204" pitchFamily="34" charset="0"/>
                      </a:endParaRPr>
                    </a:p>
                    <a:p>
                      <a:endParaRPr lang="en-US"/>
                    </a:p>
                  </a:txBody>
                  <a:tcP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graphicFrame>
        <p:nvGraphicFramePr>
          <p:cNvPr id="35" name="Table 32">
            <a:extLst>
              <a:ext uri="{FF2B5EF4-FFF2-40B4-BE49-F238E27FC236}">
                <a16:creationId xmlns:a16="http://schemas.microsoft.com/office/drawing/2014/main" id="{F591F94A-81E5-24EB-9EB1-800FC17773D7}"/>
              </a:ext>
            </a:extLst>
          </p:cNvPr>
          <p:cNvGraphicFramePr>
            <a:graphicFrameLocks noGrp="1"/>
          </p:cNvGraphicFramePr>
          <p:nvPr/>
        </p:nvGraphicFramePr>
        <p:xfrm>
          <a:off x="143714" y="4673742"/>
          <a:ext cx="2526080" cy="1644540"/>
        </p:xfrm>
        <a:graphic>
          <a:graphicData uri="http://schemas.openxmlformats.org/drawingml/2006/table">
            <a:tbl>
              <a:tblPr firstRow="1" bandRow="1">
                <a:tableStyleId>{46F890A9-2807-4EBB-B81D-B2AA78EC7F39}</a:tableStyleId>
              </a:tblPr>
              <a:tblGrid>
                <a:gridCol w="2526080">
                  <a:extLst>
                    <a:ext uri="{9D8B030D-6E8A-4147-A177-3AD203B41FA5}">
                      <a16:colId xmlns:a16="http://schemas.microsoft.com/office/drawing/2014/main" val="541863037"/>
                    </a:ext>
                  </a:extLst>
                </a:gridCol>
              </a:tblGrid>
              <a:tr h="455820">
                <a:tc>
                  <a:txBody>
                    <a:bodyPr/>
                    <a:lstStyle/>
                    <a:p>
                      <a:pPr algn="ctr"/>
                      <a:r>
                        <a:rPr lang="en-US" sz="1800" b="1" kern="1200">
                          <a:solidFill>
                            <a:srgbClr val="FFC000"/>
                          </a:solidFill>
                          <a:latin typeface="Arial"/>
                          <a:ea typeface="+mn-ea"/>
                          <a:cs typeface="Arial"/>
                        </a:rPr>
                        <a:t>2024</a:t>
                      </a:r>
                    </a:p>
                  </a:txBody>
                  <a:tcPr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97764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b="1">
                          <a:solidFill>
                            <a:schemeClr val="accent4">
                              <a:lumMod val="20000"/>
                              <a:lumOff val="80000"/>
                            </a:schemeClr>
                          </a:solidFill>
                          <a:latin typeface="Arial" panose="020B0604020202020204" pitchFamily="34" charset="0"/>
                          <a:cs typeface="Arial" panose="020B0604020202020204" pitchFamily="34" charset="0"/>
                        </a:rPr>
                        <a:t>Haiti, Kenya, Madagascar,  Nigeria, South Sudan</a:t>
                      </a:r>
                      <a:endParaRPr lang="en-GB" sz="1799" b="1">
                        <a:solidFill>
                          <a:schemeClr val="accent4">
                            <a:lumMod val="20000"/>
                            <a:lumOff val="80000"/>
                          </a:schemeClr>
                        </a:solidFill>
                        <a:latin typeface="Arial" panose="020B0604020202020204" pitchFamily="34" charset="0"/>
                        <a:cs typeface="Arial" panose="020B0604020202020204" pitchFamily="34" charset="0"/>
                      </a:endParaRPr>
                    </a:p>
                    <a:p>
                      <a:endParaRPr lang="en-US"/>
                    </a:p>
                  </a:txBody>
                  <a:tcPr>
                    <a:lnT w="12700" cap="flat" cmpd="sng" algn="ctr">
                      <a:solidFill>
                        <a:srgbClr val="4F4F4E"/>
                      </a:solidFill>
                      <a:prstDash val="solid"/>
                      <a:round/>
                      <a:headEnd type="none" w="med" len="med"/>
                      <a:tailEnd type="none" w="med" len="med"/>
                    </a:lnT>
                    <a:solidFill>
                      <a:srgbClr val="4F4F4E"/>
                    </a:solidFill>
                  </a:tcPr>
                </a:tc>
                <a:extLst>
                  <a:ext uri="{0D108BD9-81ED-4DB2-BD59-A6C34878D82A}">
                    <a16:rowId xmlns:a16="http://schemas.microsoft.com/office/drawing/2014/main" val="1748772895"/>
                  </a:ext>
                </a:extLst>
              </a:tr>
            </a:tbl>
          </a:graphicData>
        </a:graphic>
      </p:graphicFrame>
      <p:graphicFrame>
        <p:nvGraphicFramePr>
          <p:cNvPr id="37" name="Table 32">
            <a:extLst>
              <a:ext uri="{FF2B5EF4-FFF2-40B4-BE49-F238E27FC236}">
                <a16:creationId xmlns:a16="http://schemas.microsoft.com/office/drawing/2014/main" id="{17FDAC70-1E3B-BBD5-929E-9BDB6E6E5FAA}"/>
              </a:ext>
            </a:extLst>
          </p:cNvPr>
          <p:cNvGraphicFramePr>
            <a:graphicFrameLocks noGrp="1"/>
          </p:cNvGraphicFramePr>
          <p:nvPr/>
        </p:nvGraphicFramePr>
        <p:xfrm>
          <a:off x="3569920" y="1103102"/>
          <a:ext cx="2526080" cy="1433467"/>
        </p:xfrm>
        <a:graphic>
          <a:graphicData uri="http://schemas.openxmlformats.org/drawingml/2006/table">
            <a:tbl>
              <a:tblPr firstRow="1" bandRow="1">
                <a:tableStyleId>{46F890A9-2807-4EBB-B81D-B2AA78EC7F39}</a:tableStyleId>
              </a:tblPr>
              <a:tblGrid>
                <a:gridCol w="2526080">
                  <a:extLst>
                    <a:ext uri="{9D8B030D-6E8A-4147-A177-3AD203B41FA5}">
                      <a16:colId xmlns:a16="http://schemas.microsoft.com/office/drawing/2014/main" val="541863037"/>
                    </a:ext>
                  </a:extLst>
                </a:gridCol>
              </a:tblGrid>
              <a:tr h="455820">
                <a:tc>
                  <a:txBody>
                    <a:bodyPr/>
                    <a:lstStyle/>
                    <a:p>
                      <a:pPr algn="ctr"/>
                      <a:r>
                        <a:rPr lang="en-US" sz="1800" b="1" kern="1200">
                          <a:solidFill>
                            <a:srgbClr val="FFC000"/>
                          </a:solidFill>
                          <a:latin typeface="Arial"/>
                          <a:ea typeface="+mn-ea"/>
                          <a:cs typeface="Arial"/>
                        </a:rPr>
                        <a:t>2026</a:t>
                      </a:r>
                    </a:p>
                  </a:txBody>
                  <a:tcPr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noFill/>
                  </a:tcPr>
                </a:tc>
                <a:extLst>
                  <a:ext uri="{0D108BD9-81ED-4DB2-BD59-A6C34878D82A}">
                    <a16:rowId xmlns:a16="http://schemas.microsoft.com/office/drawing/2014/main" val="1616353940"/>
                  </a:ext>
                </a:extLst>
              </a:tr>
              <a:tr h="97764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b="1">
                          <a:solidFill>
                            <a:schemeClr val="accent4">
                              <a:lumMod val="20000"/>
                              <a:lumOff val="80000"/>
                            </a:schemeClr>
                          </a:solidFill>
                          <a:latin typeface="Arial" panose="020B0604020202020204" pitchFamily="34" charset="0"/>
                          <a:cs typeface="Arial" panose="020B0604020202020204" pitchFamily="34" charset="0"/>
                        </a:rPr>
                        <a:t>Afghanistan, Somalia, Yemen</a:t>
                      </a:r>
                      <a:endParaRPr lang="en-GB" sz="1799" b="1">
                        <a:solidFill>
                          <a:schemeClr val="accent4">
                            <a:lumMod val="20000"/>
                            <a:lumOff val="80000"/>
                          </a:schemeClr>
                        </a:solidFill>
                        <a:latin typeface="Arial" panose="020B0604020202020204" pitchFamily="34" charset="0"/>
                        <a:cs typeface="Arial" panose="020B0604020202020204" pitchFamily="34" charset="0"/>
                      </a:endParaRPr>
                    </a:p>
                    <a:p>
                      <a:endParaRPr lang="en-US"/>
                    </a:p>
                  </a:txBody>
                  <a:tcP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spTree>
    <p:custDataLst>
      <p:tags r:id="rId1"/>
    </p:custDataLst>
    <p:extLst>
      <p:ext uri="{BB962C8B-B14F-4D97-AF65-F5344CB8AC3E}">
        <p14:creationId xmlns:p14="http://schemas.microsoft.com/office/powerpoint/2010/main" val="42754866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3599B2-2C72-6D94-0EF9-FB63D641FBF2}"/>
              </a:ext>
            </a:extLst>
          </p:cNvPr>
          <p:cNvSpPr>
            <a:spLocks noGrp="1"/>
          </p:cNvSpPr>
          <p:nvPr>
            <p:ph type="title"/>
          </p:nvPr>
        </p:nvSpPr>
        <p:spPr>
          <a:xfrm>
            <a:off x="7563611" y="1176084"/>
            <a:ext cx="4625340" cy="4721518"/>
          </a:xfrm>
          <a:prstGeom prst="ellipse">
            <a:avLst/>
          </a:prstGeom>
          <a:solidFill>
            <a:schemeClr val="accent4">
              <a:lumMod val="40000"/>
              <a:lumOff val="60000"/>
            </a:schemeClr>
          </a:solidFill>
        </p:spPr>
        <p:txBody>
          <a:bodyPr vert="horz" lIns="91440" tIns="45720" rIns="91440" bIns="45720" rtlCol="0" anchor="ctr">
            <a:normAutofit/>
          </a:bodyPr>
          <a:lstStyle/>
          <a:p>
            <a:pPr algn="ctr" defTabSz="914400"/>
            <a:r>
              <a:rPr lang="en-US" sz="3600" kern="1200">
                <a:solidFill>
                  <a:schemeClr val="tx1"/>
                </a:solidFill>
                <a:latin typeface="+mj-lt"/>
                <a:ea typeface="+mj-ea"/>
                <a:cs typeface="+mj-cs"/>
              </a:rPr>
              <a:t>Global Areas of collaboration between UNICEF and WFP</a:t>
            </a:r>
          </a:p>
        </p:txBody>
      </p:sp>
      <p:graphicFrame>
        <p:nvGraphicFramePr>
          <p:cNvPr id="16" name="TextBox 4">
            <a:extLst>
              <a:ext uri="{FF2B5EF4-FFF2-40B4-BE49-F238E27FC236}">
                <a16:creationId xmlns:a16="http://schemas.microsoft.com/office/drawing/2014/main" id="{35DFE71F-7022-5BE7-511C-936A0BC69FB1}"/>
              </a:ext>
            </a:extLst>
          </p:cNvPr>
          <p:cNvGraphicFramePr/>
          <p:nvPr/>
        </p:nvGraphicFramePr>
        <p:xfrm>
          <a:off x="480060" y="525780"/>
          <a:ext cx="6988314" cy="559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3871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holding a child&#10;&#10;Description automatically generated">
            <a:extLst>
              <a:ext uri="{FF2B5EF4-FFF2-40B4-BE49-F238E27FC236}">
                <a16:creationId xmlns:a16="http://schemas.microsoft.com/office/drawing/2014/main" id="{2807B8C3-B561-07F1-AF25-14C31FE510B3}"/>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1218" b="14529"/>
          <a:stretch/>
        </p:blipFill>
        <p:spPr bwMode="auto">
          <a:xfrm>
            <a:off x="20" y="1282"/>
            <a:ext cx="12191980" cy="6856718"/>
          </a:xfrm>
          <a:prstGeom prst="rect">
            <a:avLst/>
          </a:prstGeom>
          <a:noFill/>
        </p:spPr>
      </p:pic>
      <p:sp>
        <p:nvSpPr>
          <p:cNvPr id="3" name="TextBox 2">
            <a:extLst>
              <a:ext uri="{FF2B5EF4-FFF2-40B4-BE49-F238E27FC236}">
                <a16:creationId xmlns:a16="http://schemas.microsoft.com/office/drawing/2014/main" id="{C45C934F-E75B-F90E-4A6D-9B9AFD425A21}"/>
              </a:ext>
            </a:extLst>
          </p:cNvPr>
          <p:cNvSpPr txBox="1"/>
          <p:nvPr/>
        </p:nvSpPr>
        <p:spPr>
          <a:xfrm>
            <a:off x="7654258" y="5668767"/>
            <a:ext cx="3830594" cy="830997"/>
          </a:xfrm>
          <a:prstGeom prst="rect">
            <a:avLst/>
          </a:prstGeom>
          <a:noFill/>
        </p:spPr>
        <p:txBody>
          <a:bodyPr wrap="square" rtlCol="0">
            <a:spAutoFit/>
          </a:bodyPr>
          <a:lstStyle/>
          <a:p>
            <a:r>
              <a:rPr lang="en-US" sz="4800" b="1">
                <a:solidFill>
                  <a:schemeClr val="bg1"/>
                </a:solidFill>
              </a:rPr>
              <a:t>Thank you</a:t>
            </a:r>
            <a:endParaRPr lang="fr-FR" sz="4800" b="1">
              <a:solidFill>
                <a:schemeClr val="bg1"/>
              </a:solidFill>
            </a:endParaRPr>
          </a:p>
        </p:txBody>
      </p:sp>
    </p:spTree>
    <p:extLst>
      <p:ext uri="{BB962C8B-B14F-4D97-AF65-F5344CB8AC3E}">
        <p14:creationId xmlns:p14="http://schemas.microsoft.com/office/powerpoint/2010/main" val="33093331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F324DF-48E1-6978-8FAD-BD3577C3475C}"/>
              </a:ext>
            </a:extLst>
          </p:cNvPr>
          <p:cNvPicPr>
            <a:picLocks noChangeAspect="1"/>
          </p:cNvPicPr>
          <p:nvPr/>
        </p:nvPicPr>
        <p:blipFill rotWithShape="1">
          <a:blip r:embed="rId2"/>
          <a:srcRect l="20402" r="2040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1E00286-A62B-37E9-E7DC-ECBBB39EF21A}"/>
              </a:ext>
            </a:extLst>
          </p:cNvPr>
          <p:cNvSpPr txBox="1"/>
          <p:nvPr/>
        </p:nvSpPr>
        <p:spPr>
          <a:xfrm>
            <a:off x="1524000" y="2969283"/>
            <a:ext cx="9144000" cy="1417665"/>
          </a:xfrm>
          <a:prstGeom prst="rect">
            <a:avLst/>
          </a:prstGeo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fontScale="85000" lnSpcReduction="20000"/>
          </a:bodyPr>
          <a:lstStyle/>
          <a:p>
            <a:pPr algn="ctr">
              <a:lnSpc>
                <a:spcPct val="90000"/>
              </a:lnSpc>
              <a:spcBef>
                <a:spcPct val="0"/>
              </a:spcBef>
              <a:spcAft>
                <a:spcPts val="600"/>
              </a:spcAft>
            </a:pPr>
            <a:endParaRPr lang="en-US" sz="6000">
              <a:solidFill>
                <a:srgbClr val="262626"/>
              </a:solidFill>
              <a:latin typeface="+mj-lt"/>
              <a:ea typeface="+mj-ea"/>
              <a:cs typeface="+mj-cs"/>
            </a:endParaRPr>
          </a:p>
          <a:p>
            <a:pPr algn="ctr">
              <a:lnSpc>
                <a:spcPct val="90000"/>
              </a:lnSpc>
              <a:spcBef>
                <a:spcPct val="0"/>
              </a:spcBef>
              <a:spcAft>
                <a:spcPts val="600"/>
              </a:spcAft>
            </a:pPr>
            <a:r>
              <a:rPr lang="en-US" sz="6000">
                <a:solidFill>
                  <a:srgbClr val="262626"/>
                </a:solidFill>
                <a:latin typeface="+mj-lt"/>
                <a:ea typeface="+mj-ea"/>
                <a:cs typeface="+mj-cs"/>
              </a:rPr>
              <a:t>COLLECTIVE ACTIONS</a:t>
            </a:r>
            <a:endParaRPr lang="en-US">
              <a:ea typeface="+mj-ea"/>
            </a:endParaRPr>
          </a:p>
          <a:p>
            <a:pPr algn="ctr">
              <a:lnSpc>
                <a:spcPct val="90000"/>
              </a:lnSpc>
              <a:spcBef>
                <a:spcPct val="0"/>
              </a:spcBef>
              <a:spcAft>
                <a:spcPts val="600"/>
              </a:spcAft>
            </a:pPr>
            <a:endParaRPr lang="en-US" sz="6000">
              <a:solidFill>
                <a:srgbClr val="262626"/>
              </a:solidFill>
              <a:latin typeface="+mj-lt"/>
              <a:ea typeface="+mj-ea"/>
              <a:cs typeface="+mj-cs"/>
            </a:endParaRPr>
          </a:p>
        </p:txBody>
      </p:sp>
    </p:spTree>
    <p:extLst>
      <p:ext uri="{BB962C8B-B14F-4D97-AF65-F5344CB8AC3E}">
        <p14:creationId xmlns:p14="http://schemas.microsoft.com/office/powerpoint/2010/main" val="1411347534"/>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aby being fed by a spoon&#10;&#10;Description automatically generated">
            <a:extLst>
              <a:ext uri="{FF2B5EF4-FFF2-40B4-BE49-F238E27FC236}">
                <a16:creationId xmlns:a16="http://schemas.microsoft.com/office/drawing/2014/main" id="{12F324DF-48E1-6978-8FAD-BD3577C3475C}"/>
              </a:ext>
            </a:extLst>
          </p:cNvPr>
          <p:cNvPicPr>
            <a:picLocks noChangeAspect="1"/>
          </p:cNvPicPr>
          <p:nvPr/>
        </p:nvPicPr>
        <p:blipFill rotWithShape="1">
          <a:blip r:embed="rId2"/>
          <a:srcRect t="7862" b="786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1E00286-A62B-37E9-E7DC-ECBBB39EF21A}"/>
              </a:ext>
            </a:extLst>
          </p:cNvPr>
          <p:cNvSpPr txBox="1"/>
          <p:nvPr/>
        </p:nvSpPr>
        <p:spPr>
          <a:xfrm>
            <a:off x="1524000" y="2969283"/>
            <a:ext cx="9144000" cy="1417665"/>
          </a:xfrm>
          <a:prstGeom prst="rect">
            <a:avLst/>
          </a:prstGeo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fontScale="85000" lnSpcReduction="20000"/>
          </a:bodyPr>
          <a:lstStyle/>
          <a:p>
            <a:pPr algn="ctr">
              <a:lnSpc>
                <a:spcPct val="90000"/>
              </a:lnSpc>
              <a:spcBef>
                <a:spcPct val="0"/>
              </a:spcBef>
              <a:spcAft>
                <a:spcPts val="600"/>
              </a:spcAft>
            </a:pPr>
            <a:endParaRPr lang="en-US" sz="6000">
              <a:solidFill>
                <a:srgbClr val="262626"/>
              </a:solidFill>
              <a:latin typeface="+mj-lt"/>
              <a:ea typeface="+mj-ea"/>
              <a:cs typeface="+mj-cs"/>
            </a:endParaRPr>
          </a:p>
          <a:p>
            <a:pPr algn="ctr">
              <a:lnSpc>
                <a:spcPct val="90000"/>
              </a:lnSpc>
              <a:spcBef>
                <a:spcPct val="0"/>
              </a:spcBef>
              <a:spcAft>
                <a:spcPts val="600"/>
              </a:spcAft>
            </a:pPr>
            <a:r>
              <a:rPr lang="en-US" sz="6000">
                <a:solidFill>
                  <a:srgbClr val="262626"/>
                </a:solidFill>
                <a:latin typeface="+mj-lt"/>
                <a:ea typeface="+mj-ea"/>
                <a:cs typeface="+mj-cs"/>
              </a:rPr>
              <a:t>CLOSING REMARKS</a:t>
            </a:r>
            <a:r>
              <a:rPr lang="en-US" sz="6000" b="1">
                <a:solidFill>
                  <a:srgbClr val="262626"/>
                </a:solidFill>
                <a:latin typeface="+mj-lt"/>
                <a:ea typeface="+mj-ea"/>
                <a:cs typeface="+mj-cs"/>
              </a:rPr>
              <a:t> </a:t>
            </a:r>
            <a:endParaRPr lang="en-US" sz="6000">
              <a:solidFill>
                <a:srgbClr val="262626"/>
              </a:solidFill>
              <a:latin typeface="+mj-lt"/>
              <a:ea typeface="+mj-ea"/>
              <a:cs typeface="Calibri Light"/>
            </a:endParaRPr>
          </a:p>
          <a:p>
            <a:pPr algn="ctr">
              <a:lnSpc>
                <a:spcPct val="90000"/>
              </a:lnSpc>
              <a:spcBef>
                <a:spcPct val="0"/>
              </a:spcBef>
              <a:spcAft>
                <a:spcPts val="600"/>
              </a:spcAft>
            </a:pPr>
            <a:endParaRPr lang="en-US" sz="6000">
              <a:solidFill>
                <a:srgbClr val="262626"/>
              </a:solidFill>
              <a:latin typeface="+mj-lt"/>
              <a:ea typeface="+mj-ea"/>
              <a:cs typeface="+mj-cs"/>
            </a:endParaRPr>
          </a:p>
        </p:txBody>
      </p:sp>
    </p:spTree>
    <p:extLst>
      <p:ext uri="{BB962C8B-B14F-4D97-AF65-F5344CB8AC3E}">
        <p14:creationId xmlns:p14="http://schemas.microsoft.com/office/powerpoint/2010/main" val="4272566315"/>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5" name="Picture 4" descr="A picture containing graphical user interface&#10;&#10;Description automatically generated">
            <a:extLst>
              <a:ext uri="{FF2B5EF4-FFF2-40B4-BE49-F238E27FC236}">
                <a16:creationId xmlns:a16="http://schemas.microsoft.com/office/drawing/2014/main" id="{4718B210-1BF9-3B2F-63F6-262CDAD99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8" name="Straight Connector 7">
            <a:extLst>
              <a:ext uri="{FF2B5EF4-FFF2-40B4-BE49-F238E27FC236}">
                <a16:creationId xmlns:a16="http://schemas.microsoft.com/office/drawing/2014/main" id="{DA165822-3A3C-014D-18D9-58D11262741E}"/>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587F8942-3995-6D84-1DD8-F0822C7427EC}"/>
              </a:ext>
            </a:extLst>
          </p:cNvPr>
          <p:cNvSpPr txBox="1"/>
          <p:nvPr/>
        </p:nvSpPr>
        <p:spPr>
          <a:xfrm>
            <a:off x="10601497" y="399731"/>
            <a:ext cx="1701477" cy="8694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ROSA / EAP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13" name="Picture 12" descr="A logo with text and blue text&#10;&#10;Description automatically generated">
            <a:extLst>
              <a:ext uri="{FF2B5EF4-FFF2-40B4-BE49-F238E27FC236}">
                <a16:creationId xmlns:a16="http://schemas.microsoft.com/office/drawing/2014/main" id="{93A8FF6B-3249-7D09-EE5F-2FC461E3EDE8}"/>
              </a:ext>
            </a:extLst>
          </p:cNvPr>
          <p:cNvPicPr>
            <a:picLocks noChangeAspect="1"/>
          </p:cNvPicPr>
          <p:nvPr/>
        </p:nvPicPr>
        <p:blipFill>
          <a:blip r:embed="rId3"/>
          <a:stretch>
            <a:fillRect/>
          </a:stretch>
        </p:blipFill>
        <p:spPr>
          <a:xfrm>
            <a:off x="6706768" y="382364"/>
            <a:ext cx="1485883" cy="904875"/>
          </a:xfrm>
          <a:prstGeom prst="rect">
            <a:avLst/>
          </a:prstGeom>
        </p:spPr>
      </p:pic>
      <p:cxnSp>
        <p:nvCxnSpPr>
          <p:cNvPr id="15" name="Straight Connector 14">
            <a:extLst>
              <a:ext uri="{FF2B5EF4-FFF2-40B4-BE49-F238E27FC236}">
                <a16:creationId xmlns:a16="http://schemas.microsoft.com/office/drawing/2014/main" id="{0C4F2B37-BFC1-C60A-892D-E802230D2881}"/>
              </a:ext>
            </a:extLst>
          </p:cNvPr>
          <p:cNvCxnSpPr>
            <a:cxnSpLocks/>
          </p:cNvCxnSpPr>
          <p:nvPr/>
        </p:nvCxnSpPr>
        <p:spPr>
          <a:xfrm>
            <a:off x="842868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qr code with a baby and a logo&#10;&#10;Description automatically generated">
            <a:extLst>
              <a:ext uri="{FF2B5EF4-FFF2-40B4-BE49-F238E27FC236}">
                <a16:creationId xmlns:a16="http://schemas.microsoft.com/office/drawing/2014/main" id="{2BC73731-24A9-983F-1C92-8791FBBBAD08}"/>
              </a:ext>
            </a:extLst>
          </p:cNvPr>
          <p:cNvPicPr>
            <a:picLocks noChangeAspect="1"/>
          </p:cNvPicPr>
          <p:nvPr/>
        </p:nvPicPr>
        <p:blipFill>
          <a:blip r:embed="rId4"/>
          <a:stretch>
            <a:fillRect/>
          </a:stretch>
        </p:blipFill>
        <p:spPr>
          <a:xfrm>
            <a:off x="741457" y="4610598"/>
            <a:ext cx="1638282" cy="1647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customXsn xmlns="http://schemas.microsoft.com/office/2006/metadata/customXsn">
  <xsnLocation/>
  <cached>True</cached>
  <openByDefault>True</openByDefault>
  <xsnScope/>
</customXsn>
</file>

<file path=customXml/item10.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11.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82" ma:contentTypeDescription="" ma:contentTypeScope="" ma:versionID="6c3d448edc1dbbfc8da377c15b53d8a3">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31b0dd133639f26f20ac89ef9ddc1c00"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element ref="ns5:FocalPoint" minOccurs="0"/>
                <xsd:element ref="ns5:Statu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3" nillable="true" ma:displayName="Declared Record" ma:hidden="true" ma:internalName="_vti_ItemDeclaredRecord" ma:readOnly="true">
      <xsd:simpleType>
        <xsd:restriction base="dms:DateTime"/>
      </xsd:simpleType>
    </xsd:element>
    <xsd:element name="_vti_ItemHoldRecordStatus" ma:index="44"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6" nillable="true" ma:displayName="Document ID Value" ma:description="The value of the document ID assigned to this item."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element name="SemaphoreItemMetadata" ma:index="49"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FocalPoint" ma:index="53" nillable="true" ma:displayName="Focal Point" ma:format="Dropdown" ma:list="UserInfo" ma:SharePointGroup="0" ma:internalName="FocalPoin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54" nillable="true" ma:displayName="Status" ma:format="Dropdown" ma:internalName="Status">
      <xsd:simpleType>
        <xsd:restriction base="dms:Choice">
          <xsd:enumeration value="Final"/>
          <xsd:enumeration value="Draft"/>
        </xsd:restriction>
      </xsd:simpleType>
    </xsd:element>
    <xsd:element name="MediaServiceObjectDetectorVersions" ma:index="5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82" ma:contentTypeDescription="" ma:contentTypeScope="" ma:versionID="6c3d448edc1dbbfc8da377c15b53d8a3">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31b0dd133639f26f20ac89ef9ddc1c00"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element ref="ns5:FocalPoint" minOccurs="0"/>
                <xsd:element ref="ns5:Statu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3" nillable="true" ma:displayName="Declared Record" ma:hidden="true" ma:internalName="_vti_ItemDeclaredRecord" ma:readOnly="true">
      <xsd:simpleType>
        <xsd:restriction base="dms:DateTime"/>
      </xsd:simpleType>
    </xsd:element>
    <xsd:element name="_vti_ItemHoldRecordStatus" ma:index="44"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6" nillable="true" ma:displayName="Document ID Value" ma:description="The value of the document ID assigned to this item."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element name="SemaphoreItemMetadata" ma:index="49"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FocalPoint" ma:index="53" nillable="true" ma:displayName="Focal Point" ma:format="Dropdown" ma:list="UserInfo" ma:SharePointGroup="0" ma:internalName="FocalPoin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54" nillable="true" ma:displayName="Status" ma:format="Dropdown" ma:internalName="Status">
      <xsd:simpleType>
        <xsd:restriction base="dms:Choice">
          <xsd:enumeration value="Final"/>
          <xsd:enumeration value="Draft"/>
        </xsd:restriction>
      </xsd:simpleType>
    </xsd:element>
    <xsd:element name="MediaServiceObjectDetectorVersions" ma:index="5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73f51738-d318-4883-9d64-4f0bd0ccc55e" ContentTypeId="0x0101009BA85F8052A6DA4FA3E31FF9F74C6970" PreviousValue="false"/>
</file>

<file path=customXml/item6.xml><?xml version="1.0" encoding="utf-8"?>
<p:properties xmlns:p="http://schemas.microsoft.com/office/2006/metadata/properties" xmlns:xsi="http://www.w3.org/2001/XMLSchema-instance" xmlns:pc="http://schemas.microsoft.com/office/infopath/2007/PartnerControls">
  <documentManagement>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_dlc_DocId xmlns="5858627f-d058-4b92-9b52-677b5fd7d454">EMOPSGCCU-1435067120-60649</_dlc_DocId>
    <TaxCatchAll xmlns="ca283e0b-db31-4043-a2ef-b80661bf084a">
      <Value>3</Value>
    </TaxCatchAll>
    <ContentLanguage xmlns="ca283e0b-db31-4043-a2ef-b80661bf084a">English</ContentLanguage>
    <_dlc_DocIdUrl xmlns="5858627f-d058-4b92-9b52-677b5fd7d454">
      <Url>https://unicef.sharepoint.com/teams/EMOPS-GCCU/_layouts/15/DocIdRedir.aspx?ID=EMOPSGCCU-1435067120-60649</Url>
      <Description>EMOPSGCCU-1435067120-60649</Description>
    </_dlc_DocIdUrl>
    <SemaphoreItemMetadata xmlns="5858627f-d058-4b92-9b52-677b5fd7d454" xsi:nil="true"/>
    <k8c968e8c72a4eda96b7e8fdbe192be2 xmlns="ca283e0b-db31-4043-a2ef-b80661bf084a">
      <Terms xmlns="http://schemas.microsoft.com/office/infopath/2007/PartnerControls"/>
    </k8c968e8c72a4eda96b7e8fdbe192be2>
    <j169e817e0ee4eb8974e6fc4a2762909 xmlns="ca283e0b-db31-4043-a2ef-b80661bf084a">
      <Terms xmlns="http://schemas.microsoft.com/office/infopath/2007/PartnerControls"/>
    </j169e817e0ee4eb8974e6fc4a2762909>
    <DateTransmittedEmail xmlns="ca283e0b-db31-4043-a2ef-b80661bf084a" xsi:nil="true"/>
    <ContentStatus xmlns="ca283e0b-db31-4043-a2ef-b80661bf084a" xsi:nil="true"/>
    <SenderEmail xmlns="ca283e0b-db31-4043-a2ef-b80661bf084a" xsi:nil="true"/>
    <IconOverlay xmlns="http://schemas.microsoft.com/sharepoint/v4" xsi:nil="true"/>
    <j048a4f9aaad4a8990a1d5e5f53cb451 xmlns="ca283e0b-db31-4043-a2ef-b80661bf084a">
      <Terms xmlns="http://schemas.microsoft.com/office/infopath/2007/PartnerControls"/>
    </j048a4f9aaad4a8990a1d5e5f53cb451>
    <h6a71f3e574e4344bc34f3fc9dd20054 xmlns="ca283e0b-db31-4043-a2ef-b80661bf084a">
      <Terms xmlns="http://schemas.microsoft.com/office/infopath/2007/PartnerControls"/>
    </h6a71f3e574e4344bc34f3fc9dd20054>
    <Status xmlns="a438dd15-07ca-4cdc-82a3-f2206b92025e" xsi:nil="true"/>
    <FocalPoint xmlns="a438dd15-07ca-4cdc-82a3-f2206b92025e">
      <UserInfo>
        <DisplayName/>
        <AccountId xsi:nil="true"/>
        <AccountType/>
      </UserInfo>
    </FocalPoint>
    <TaxKeywordTaxHTField xmlns="5858627f-d058-4b92-9b52-677b5fd7d454">
      <Terms xmlns="http://schemas.microsoft.com/office/infopath/2007/PartnerControls"/>
    </TaxKeywordTaxHTField>
    <CategoryDescription xmlns="http://schemas.microsoft.com/sharepoint.v3" xsi:nil="true"/>
    <RecipientsEmail xmlns="ca283e0b-db31-4043-a2ef-b80661bf084a" xsi:nil="true"/>
    <mda26ace941f4791a7314a339fee829c xmlns="ca283e0b-db31-4043-a2ef-b80661bf084a">
      <Terms xmlns="http://schemas.microsoft.com/office/infopath/2007/PartnerControls"/>
    </mda26ace941f4791a7314a339fee829c>
    <lcf76f155ced4ddcb4097134ff3c332f xmlns="a438dd15-07ca-4cdc-82a3-f2206b92025e">
      <Terms xmlns="http://schemas.microsoft.com/office/infopath/2007/PartnerControls"/>
    </lcf76f155ced4ddcb4097134ff3c332f>
    <WrittenBy xmlns="ca283e0b-db31-4043-a2ef-b80661bf084a">
      <UserInfo>
        <DisplayName/>
        <AccountId xsi:nil="true"/>
        <AccountType/>
      </UserInfo>
    </WrittenBy>
  </documentManagement>
</p:properties>
</file>

<file path=customXml/item7.xml><?xml version="1.0" encoding="utf-8"?>
<?mso-contentType ?>
<customXsn xmlns="http://schemas.microsoft.com/office/2006/metadata/customXsn">
  <xsnLocation/>
  <cached>True</cached>
  <openByDefault>True</openByDefault>
  <xsnScope/>
</customXsn>
</file>

<file path=customXml/item8.xml><?xml version="1.0" encoding="utf-8"?>
<p:properties xmlns:p="http://schemas.microsoft.com/office/2006/metadata/properties" xmlns:xsi="http://www.w3.org/2001/XMLSchema-instance" xmlns:pc="http://schemas.microsoft.com/office/infopath/2007/PartnerControls">
  <documentManagement>
    <mda26ace941f4791a7314a339fee829c xmlns="ca283e0b-db31-4043-a2ef-b80661bf084a">
      <Terms xmlns="http://schemas.microsoft.com/office/infopath/2007/PartnerControls"/>
    </mda26ace941f4791a7314a339fee829c>
    <h6a71f3e574e4344bc34f3fc9dd20054 xmlns="ca283e0b-db31-4043-a2ef-b80661bf084a">
      <Terms xmlns="http://schemas.microsoft.com/office/infopath/2007/PartnerControls"/>
    </h6a71f3e574e4344bc34f3fc9dd20054>
    <CategoryDescription xmlns="http://schemas.microsoft.com/sharepoint.v3" xsi:nil="true"/>
    <_dlc_DocId xmlns="5858627f-d058-4b92-9b52-677b5fd7d454">EMOPSGCCU-1435067120-60649</_dlc_DocId>
    <SemaphoreItemMetadata xmlns="5858627f-d058-4b92-9b52-677b5fd7d454" xsi:nil="true"/>
    <ContentLanguage xmlns="ca283e0b-db31-4043-a2ef-b80661bf084a">English</ContentLanguage>
    <TaxKeywordTaxHTField xmlns="5858627f-d058-4b92-9b52-677b5fd7d454">
      <Terms xmlns="http://schemas.microsoft.com/office/infopath/2007/PartnerControls"/>
    </TaxKeywordTaxHTField>
    <FocalPoint xmlns="a438dd15-07ca-4cdc-82a3-f2206b92025e">
      <UserInfo>
        <DisplayName/>
        <AccountId xsi:nil="true"/>
        <AccountType/>
      </UserInfo>
    </FocalPoint>
    <DateTransmittedEmail xmlns="ca283e0b-db31-4043-a2ef-b80661bf084a" xsi:nil="true"/>
    <IconOverlay xmlns="http://schemas.microsoft.com/sharepoint/v4" xsi:nil="true"/>
    <j048a4f9aaad4a8990a1d5e5f53cb451 xmlns="ca283e0b-db31-4043-a2ef-b80661bf084a">
      <Terms xmlns="http://schemas.microsoft.com/office/infopath/2007/PartnerControls"/>
    </j048a4f9aaad4a8990a1d5e5f53cb451>
    <ContentStatus xmlns="ca283e0b-db31-4043-a2ef-b80661bf084a" xsi:nil="true"/>
    <_dlc_DocIdUrl xmlns="5858627f-d058-4b92-9b52-677b5fd7d454">
      <Url>https://unicef.sharepoint.com/teams/EMOPS-GCCU/_layouts/15/DocIdRedir.aspx?ID=EMOPSGCCU-1435067120-60649</Url>
      <Description>EMOPSGCCU-1435067120-60649</Description>
    </_dlc_DocIdUrl>
    <SenderEmail xmlns="ca283e0b-db31-4043-a2ef-b80661bf084a" xsi:nil="true"/>
    <RecipientsEmail xmlns="ca283e0b-db31-4043-a2ef-b80661bf084a" xsi:nil="true"/>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lcf76f155ced4ddcb4097134ff3c332f xmlns="a438dd15-07ca-4cdc-82a3-f2206b92025e">
      <Terms xmlns="http://schemas.microsoft.com/office/infopath/2007/PartnerControls"/>
    </lcf76f155ced4ddcb4097134ff3c332f>
    <WrittenBy xmlns="ca283e0b-db31-4043-a2ef-b80661bf084a">
      <UserInfo>
        <DisplayName/>
        <AccountId xsi:nil="true"/>
        <AccountType/>
      </UserInfo>
    </WrittenBy>
    <TaxCatchAll xmlns="ca283e0b-db31-4043-a2ef-b80661bf084a">
      <Value>3</Value>
    </TaxCatchAll>
    <j169e817e0ee4eb8974e6fc4a2762909 xmlns="ca283e0b-db31-4043-a2ef-b80661bf084a">
      <Terms xmlns="http://schemas.microsoft.com/office/infopath/2007/PartnerControls"/>
    </j169e817e0ee4eb8974e6fc4a2762909>
    <Status xmlns="a438dd15-07ca-4cdc-82a3-f2206b92025e" xsi:nil="true"/>
    <k8c968e8c72a4eda96b7e8fdbe192be2 xmlns="ca283e0b-db31-4043-a2ef-b80661bf084a">
      <Terms xmlns="http://schemas.microsoft.com/office/infopath/2007/PartnerControls"/>
    </k8c968e8c72a4eda96b7e8fdbe192be2>
  </documentManagement>
</p:properties>
</file>

<file path=customXml/item9.xml><?xml version="1.0" encoding="utf-8"?>
<?mso-contentType ?>
<SharedContentType xmlns="Microsoft.SharePoint.Taxonomy.ContentTypeSync" SourceId="73f51738-d318-4883-9d64-4f0bd0ccc55e" ContentTypeId="0x0101009BA85F8052A6DA4FA3E31FF9F74C6970" PreviousValue="false"/>
</file>

<file path=customXml/itemProps1.xml><?xml version="1.0" encoding="utf-8"?>
<ds:datastoreItem xmlns:ds="http://schemas.openxmlformats.org/officeDocument/2006/customXml" ds:itemID="{A8953FB8-FECC-4CDC-9DF7-82904C4F1FEE}">
  <ds:schemaRefs>
    <ds:schemaRef ds:uri="http://schemas.microsoft.com/office/2006/metadata/customXsn"/>
  </ds:schemaRefs>
</ds:datastoreItem>
</file>

<file path=customXml/itemProps10.xml><?xml version="1.0" encoding="utf-8"?>
<ds:datastoreItem xmlns:ds="http://schemas.openxmlformats.org/officeDocument/2006/customXml" ds:itemID="{7A1C6364-E86A-4156-ADC6-6CF147B80242}">
  <ds:schemaRefs>
    <ds:schemaRef ds:uri="http://schemas.microsoft.com/sharepoint/events"/>
  </ds:schemaRefs>
</ds:datastoreItem>
</file>

<file path=customXml/itemProps11.xml><?xml version="1.0" encoding="utf-8"?>
<ds:datastoreItem xmlns:ds="http://schemas.openxmlformats.org/officeDocument/2006/customXml" ds:itemID="{4AB0C8AF-5E13-4CFE-9020-23AE4C960D84}">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12.xml><?xml version="1.0" encoding="utf-8"?>
<ds:datastoreItem xmlns:ds="http://schemas.openxmlformats.org/officeDocument/2006/customXml" ds:itemID="{A771A6E8-BFD9-4BBE-871A-872C642C7E17}">
  <ds:schemaRefs>
    <ds:schemaRef ds:uri="http://schemas.microsoft.com/sharepoint/events"/>
  </ds:schemaRefs>
</ds:datastoreItem>
</file>

<file path=customXml/itemProps2.xml><?xml version="1.0" encoding="utf-8"?>
<ds:datastoreItem xmlns:ds="http://schemas.openxmlformats.org/officeDocument/2006/customXml" ds:itemID="{4E7DA431-3E36-40EE-AF5F-23B11A1C0D85}">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9B82F5-1619-4997-989F-3FE6016E5039}">
  <ds:schemaRefs>
    <ds:schemaRef ds:uri="http://schemas.microsoft.com/sharepoint/v3/contenttype/forms"/>
  </ds:schemaRefs>
</ds:datastoreItem>
</file>

<file path=customXml/itemProps4.xml><?xml version="1.0" encoding="utf-8"?>
<ds:datastoreItem xmlns:ds="http://schemas.openxmlformats.org/officeDocument/2006/customXml" ds:itemID="{3174AD07-0B2B-4B71-8450-2C8CB23BC25A}">
  <ds:schemaRefs>
    <ds:schemaRef ds:uri="http://schemas.microsoft.com/sharepoint/v3/contenttype/forms"/>
  </ds:schemaRefs>
</ds:datastoreItem>
</file>

<file path=customXml/itemProps5.xml><?xml version="1.0" encoding="utf-8"?>
<ds:datastoreItem xmlns:ds="http://schemas.openxmlformats.org/officeDocument/2006/customXml" ds:itemID="{60E8655D-11AA-4B09-969C-153E3426A122}">
  <ds:schemaRefs>
    <ds:schemaRef ds:uri="Microsoft.SharePoint.Taxonomy.ContentTypeSync"/>
  </ds:schemaRefs>
</ds:datastoreItem>
</file>

<file path=customXml/itemProps6.xml><?xml version="1.0" encoding="utf-8"?>
<ds:datastoreItem xmlns:ds="http://schemas.openxmlformats.org/officeDocument/2006/customXml" ds:itemID="{4B35E858-CCAC-44B5-B678-82AEACE153E7}">
  <ds:schemaRefs>
    <ds:schemaRef ds:uri="5858627f-d058-4b92-9b52-677b5fd7d454"/>
    <ds:schemaRef ds:uri="a438dd15-07ca-4cdc-82a3-f2206b92025e"/>
    <ds:schemaRef ds:uri="ca283e0b-db31-4043-a2ef-b80661bf084a"/>
    <ds:schemaRef ds:uri="http://schemas.microsoft.com/office/2006/metadata/properties"/>
    <ds:schemaRef ds:uri="http://schemas.microsoft.com/office/infopath/2007/PartnerControls"/>
    <ds:schemaRef ds:uri="http://schemas.microsoft.com/sharepoint.v3"/>
    <ds:schemaRef ds:uri="http://schemas.microsoft.com/sharepoint/v4"/>
  </ds:schemaRefs>
</ds:datastoreItem>
</file>

<file path=customXml/itemProps7.xml><?xml version="1.0" encoding="utf-8"?>
<ds:datastoreItem xmlns:ds="http://schemas.openxmlformats.org/officeDocument/2006/customXml" ds:itemID="{A5C2AFAF-7D64-443D-A0A7-49F3FD170763}">
  <ds:schemaRefs>
    <ds:schemaRef ds:uri="http://schemas.microsoft.com/office/2006/metadata/customXsn"/>
  </ds:schemaRefs>
</ds:datastoreItem>
</file>

<file path=customXml/itemProps8.xml><?xml version="1.0" encoding="utf-8"?>
<ds:datastoreItem xmlns:ds="http://schemas.openxmlformats.org/officeDocument/2006/customXml" ds:itemID="{709FC2DB-2FA2-49D0-8525-2EC4B55B76F5}">
  <ds:schemaRefs>
    <ds:schemaRef ds:uri="5858627f-d058-4b92-9b52-677b5fd7d454"/>
    <ds:schemaRef ds:uri="a438dd15-07ca-4cdc-82a3-f2206b92025e"/>
    <ds:schemaRef ds:uri="ca283e0b-db31-4043-a2ef-b80661bf084a"/>
    <ds:schemaRef ds:uri="http://schemas.microsoft.com/office/2006/metadata/properties"/>
    <ds:schemaRef ds:uri="http://schemas.microsoft.com/office/infopath/2007/PartnerControls"/>
    <ds:schemaRef ds:uri="http://schemas.microsoft.com/sharepoint.v3"/>
    <ds:schemaRef ds:uri="http://schemas.microsoft.com/sharepoint/v4"/>
  </ds:schemaRefs>
</ds:datastoreItem>
</file>

<file path=customXml/itemProps9.xml><?xml version="1.0" encoding="utf-8"?>
<ds:datastoreItem xmlns:ds="http://schemas.openxmlformats.org/officeDocument/2006/customXml" ds:itemID="{3EC1D6E7-BE80-43C6-89BA-C4848C5AC0F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98</Slides>
  <Notes>66</Notes>
  <HiddenSlides>11</HiddenSlide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PowerPoint Presentation</vt:lpstr>
      <vt:lpstr>PowerPoint Presentation</vt:lpstr>
      <vt:lpstr>PowerPoint Presentation</vt:lpstr>
      <vt:lpstr>PowerPoint Presentation</vt:lpstr>
      <vt:lpstr>PowerPoint Presentation</vt:lpstr>
      <vt:lpstr> Key Objectives</vt:lpstr>
      <vt:lpstr>PowerPoint Presentation</vt:lpstr>
      <vt:lpstr>Research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ANTICIPATORY ACTION?</vt:lpstr>
      <vt:lpstr>PowerPoint Presentation</vt:lpstr>
      <vt:lpstr>PowerPoint Presentation</vt:lpstr>
      <vt:lpstr>PowerPoint Presentation</vt:lpstr>
      <vt:lpstr>Anticipatory action – Global overview 2022 </vt:lpstr>
      <vt:lpstr>Anticipatory action – Global overview 2022 </vt:lpstr>
      <vt:lpstr>PowerPoint Presentation</vt:lpstr>
      <vt:lpstr>RAPID-ONSET AA TIMELINE - Floods </vt:lpstr>
      <vt:lpstr>PowerPoint Presentation</vt:lpstr>
      <vt:lpstr>THE MONETARY BENEFITS OF AA</vt:lpstr>
      <vt:lpstr>AA IN BANGLADESH: EVIDENCE GENERATION (FLOODS)</vt:lpstr>
      <vt:lpstr>PowerPoint Presentation</vt:lpstr>
      <vt:lpstr>PowerPoint Presentation</vt:lpstr>
      <vt:lpstr>Integrating NUTRITION into THE ANTICIPATORY ACTION SYSTEM</vt:lpstr>
      <vt:lpstr>PowerPoint Presentation</vt:lpstr>
      <vt:lpstr>SLOW ONSET AA Timeline - Droughts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GNC Climate Crisis Working Group</vt:lpstr>
      <vt:lpstr>2022 Survey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Areas of collaboration between UNICEF and WFP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20</cp:revision>
  <dcterms:created xsi:type="dcterms:W3CDTF">2024-03-05T15:08:46Z</dcterms:created>
  <dcterms:modified xsi:type="dcterms:W3CDTF">2024-03-12T13:59:34Z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iticalForLongTermRetention">
    <vt:lpwstr/>
  </property>
  <property fmtid="{D5CDD505-2E9C-101B-9397-08002B2CF9AE}" pid="3" name="_dlc_DocIdItemGuid">
    <vt:lpwstr>a3e2792e-e29e-4317-b901-0652c2802d7c</vt:lpwstr>
  </property>
  <property fmtid="{D5CDD505-2E9C-101B-9397-08002B2CF9AE}" pid="4" name="OfficeDivision">
    <vt:lpwstr>3;#Office of Emergency Prog.-456F|98de697e-6403-48a0-9bce-654c90399d04</vt:lpwstr>
  </property>
  <property fmtid="{D5CDD505-2E9C-101B-9397-08002B2CF9AE}" pid="5" name="Topic">
    <vt:lpwstr/>
  </property>
  <property fmtid="{D5CDD505-2E9C-101B-9397-08002B2CF9AE}" pid="6" name="SystemDTAC">
    <vt:lpwstr/>
  </property>
  <property fmtid="{D5CDD505-2E9C-101B-9397-08002B2CF9AE}" pid="7" name="TaxKeyword">
    <vt:lpwstr/>
  </property>
  <property fmtid="{D5CDD505-2E9C-101B-9397-08002B2CF9AE}" pid="8" name="MediaServiceImageTags">
    <vt:lpwstr/>
  </property>
  <property fmtid="{D5CDD505-2E9C-101B-9397-08002B2CF9AE}" pid="9" name="GeographicScope">
    <vt:lpwstr/>
  </property>
  <property fmtid="{D5CDD505-2E9C-101B-9397-08002B2CF9AE}" pid="10" name="ContentTypeId">
    <vt:lpwstr>0x0101009BA85F8052A6DA4FA3E31FF9F74C6970006192CA8317E1FF49B6A7FEB870A3A8D6</vt:lpwstr>
  </property>
  <property fmtid="{D5CDD505-2E9C-101B-9397-08002B2CF9AE}" pid="11" name="DocumentType">
    <vt:lpwstr/>
  </property>
</Properties>
</file>